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1" r:id="rId4"/>
  </p:sldMasterIdLst>
  <p:notesMasterIdLst>
    <p:notesMasterId r:id="rId34"/>
  </p:notesMasterIdLst>
  <p:handoutMasterIdLst>
    <p:handoutMasterId r:id="rId35"/>
  </p:handoutMasterIdLst>
  <p:sldIdLst>
    <p:sldId id="256" r:id="rId5"/>
    <p:sldId id="300" r:id="rId6"/>
    <p:sldId id="280" r:id="rId7"/>
    <p:sldId id="357" r:id="rId8"/>
    <p:sldId id="291" r:id="rId9"/>
    <p:sldId id="385" r:id="rId10"/>
    <p:sldId id="390" r:id="rId11"/>
    <p:sldId id="391" r:id="rId12"/>
    <p:sldId id="351" r:id="rId13"/>
    <p:sldId id="389" r:id="rId14"/>
    <p:sldId id="388" r:id="rId15"/>
    <p:sldId id="392" r:id="rId16"/>
    <p:sldId id="383" r:id="rId17"/>
    <p:sldId id="362" r:id="rId18"/>
    <p:sldId id="395" r:id="rId19"/>
    <p:sldId id="374" r:id="rId20"/>
    <p:sldId id="376" r:id="rId21"/>
    <p:sldId id="375" r:id="rId22"/>
    <p:sldId id="373" r:id="rId23"/>
    <p:sldId id="365" r:id="rId24"/>
    <p:sldId id="394" r:id="rId25"/>
    <p:sldId id="396" r:id="rId26"/>
    <p:sldId id="366" r:id="rId27"/>
    <p:sldId id="285" r:id="rId28"/>
    <p:sldId id="263" r:id="rId29"/>
    <p:sldId id="265" r:id="rId30"/>
    <p:sldId id="267" r:id="rId31"/>
    <p:sldId id="281" r:id="rId32"/>
    <p:sldId id="381" r:id="rId3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ianna Huriavi" initials="DH" lastIdx="6" clrIdx="0"/>
  <p:cmAuthor id="1" name="Jenna Keller" initials="JK" lastIdx="1" clrIdx="1">
    <p:extLst>
      <p:ext uri="{19B8F6BF-5375-455C-9EA6-DF929625EA0E}">
        <p15:presenceInfo xmlns:p15="http://schemas.microsoft.com/office/powerpoint/2012/main" userId="S-1-5-21-1606980848-1425521274-839522115-18271" providerId="AD"/>
      </p:ext>
    </p:extLst>
  </p:cmAuthor>
  <p:cmAuthor id="2" name="Steven Mueller" initials="SM" lastIdx="28" clrIdx="2">
    <p:extLst>
      <p:ext uri="{19B8F6BF-5375-455C-9EA6-DF929625EA0E}">
        <p15:presenceInfo xmlns:p15="http://schemas.microsoft.com/office/powerpoint/2012/main" userId="S-1-5-21-1606980848-1425521274-839522115-159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E7"/>
    <a:srgbClr val="000000"/>
    <a:srgbClr val="FF00FF"/>
    <a:srgbClr val="F8FAEC"/>
    <a:srgbClr val="3A6983"/>
    <a:srgbClr val="EDF3F7"/>
    <a:srgbClr val="FF9900"/>
    <a:srgbClr val="0033CC"/>
    <a:srgbClr val="FFE7E7"/>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46" autoAdjust="0"/>
    <p:restoredTop sz="79108" autoAdjust="0"/>
  </p:normalViewPr>
  <p:slideViewPr>
    <p:cSldViewPr snapToGrid="0">
      <p:cViewPr varScale="1">
        <p:scale>
          <a:sx n="66" d="100"/>
          <a:sy n="66" d="100"/>
        </p:scale>
        <p:origin x="816"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sz="quarter" idx="1"/>
          </p:nvPr>
        </p:nvSpPr>
        <p:spPr>
          <a:xfrm>
            <a:off x="3970939" y="1"/>
            <a:ext cx="3037840" cy="464820"/>
          </a:xfrm>
          <a:prstGeom prst="rect">
            <a:avLst/>
          </a:prstGeom>
        </p:spPr>
        <p:txBody>
          <a:bodyPr vert="horz" lIns="93167" tIns="46584" rIns="93167" bIns="46584" rtlCol="0"/>
          <a:lstStyle>
            <a:lvl1pPr algn="r">
              <a:defRPr sz="1200"/>
            </a:lvl1pPr>
          </a:lstStyle>
          <a:p>
            <a:fld id="{8EAF8FC3-9DBD-407A-922D-C28B4C2D9DD9}" type="datetimeFigureOut">
              <a:rPr lang="en-US" smtClean="0"/>
              <a:t>1/16/2018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67" tIns="46584" rIns="93167" bIns="46584" rtlCol="0" anchor="b"/>
          <a:lstStyle>
            <a:lvl1pPr algn="r">
              <a:defRPr sz="1200"/>
            </a:lvl1pPr>
          </a:lstStyle>
          <a:p>
            <a:fld id="{0A29CAED-3FFF-40D3-A424-7ECD3E3E7710}" type="slidenum">
              <a:rPr lang="en-US" smtClean="0"/>
              <a:t>‹#›</a:t>
            </a:fld>
            <a:endParaRPr lang="en-US"/>
          </a:p>
        </p:txBody>
      </p:sp>
    </p:spTree>
    <p:extLst>
      <p:ext uri="{BB962C8B-B14F-4D97-AF65-F5344CB8AC3E}">
        <p14:creationId xmlns:p14="http://schemas.microsoft.com/office/powerpoint/2010/main" val="2357967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9" y="1"/>
            <a:ext cx="3037840" cy="466434"/>
          </a:xfrm>
          <a:prstGeom prst="rect">
            <a:avLst/>
          </a:prstGeom>
        </p:spPr>
        <p:txBody>
          <a:bodyPr vert="horz" lIns="93167" tIns="46584" rIns="93167" bIns="46584" rtlCol="0"/>
          <a:lstStyle>
            <a:lvl1pPr algn="r">
              <a:defRPr sz="1200"/>
            </a:lvl1pPr>
          </a:lstStyle>
          <a:p>
            <a:fld id="{90429BB7-0920-45A7-A492-958B3DEA68E4}" type="datetimeFigureOut">
              <a:rPr lang="en-US" smtClean="0"/>
              <a:t>1/16/2018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7" tIns="46584" rIns="93167" bIns="465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3167" tIns="46584" rIns="93167" bIns="46584" rtlCol="0" anchor="b"/>
          <a:lstStyle>
            <a:lvl1pPr algn="r">
              <a:defRPr sz="1200"/>
            </a:lvl1pPr>
          </a:lstStyle>
          <a:p>
            <a:fld id="{4743F1E3-71E9-4C9D-979A-507005575817}" type="slidenum">
              <a:rPr lang="en-US" smtClean="0"/>
              <a:t>‹#›</a:t>
            </a:fld>
            <a:endParaRPr lang="en-US"/>
          </a:p>
        </p:txBody>
      </p:sp>
    </p:spTree>
    <p:extLst>
      <p:ext uri="{BB962C8B-B14F-4D97-AF65-F5344CB8AC3E}">
        <p14:creationId xmlns:p14="http://schemas.microsoft.com/office/powerpoint/2010/main" val="3063005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mailto:assessmentanalysts@k12.wa.u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wa.portal.airast.org/wp-content/uploads/Security-Assurance-Form.pdf" TargetMode="External"/><Relationship Id="rId2" Type="http://schemas.openxmlformats.org/officeDocument/2006/relationships/slide" Target="../slides/slide22.xml"/><Relationship Id="rId1" Type="http://schemas.openxmlformats.org/officeDocument/2006/relationships/notesMaster" Target="../notesMasters/notesMaster1.xml"/><Relationship Id="rId5" Type="http://schemas.openxmlformats.org/officeDocument/2006/relationships/hyperlink" Target="http://wa.portal.airast.org/wp-content/uploads/District-Security-Report1.pdf" TargetMode="External"/><Relationship Id="rId4" Type="http://schemas.openxmlformats.org/officeDocument/2006/relationships/hyperlink" Target="http://wa.portal.airast.org/wp-content/uploads/School-Security-Support.pdf"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4303">
              <a:buFont typeface="Arial" panose="020B0604020202020204" pitchFamily="34" charset="0"/>
              <a:buNone/>
              <a:defRPr/>
            </a:pPr>
            <a:r>
              <a:rPr lang="en-US" sz="1000" dirty="0"/>
              <a:t>This PPT was created to support training of</a:t>
            </a:r>
            <a:r>
              <a:rPr lang="en-US" sz="1000" baseline="0" dirty="0"/>
              <a:t>  District Test Coordinators (DCs), District Administrators (DAs) and School Test Coordinators (SCs). Please supplement with information specific to your district and schools. </a:t>
            </a:r>
            <a:r>
              <a:rPr lang="en-US" sz="1000" dirty="0"/>
              <a:t> </a:t>
            </a:r>
            <a:endParaRPr lang="en-US" sz="1000" baseline="0" dirty="0"/>
          </a:p>
          <a:p>
            <a:endParaRPr lang="en-US" sz="1000" baseline="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baseline="0" dirty="0"/>
              <a:t>Considerations</a:t>
            </a:r>
            <a:endParaRPr lang="en-US" sz="1000" b="1"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solidFill>
                  <a:srgbClr val="C00000"/>
                </a:solidFill>
              </a:rPr>
              <a:t>During your training, you can demonstrate the WCAP Portal </a:t>
            </a:r>
            <a:r>
              <a:rPr lang="en-US" sz="1000" baseline="0" dirty="0">
                <a:solidFill>
                  <a:srgbClr val="C00000"/>
                </a:solidFill>
              </a:rPr>
              <a:t>“User Cards” by accessing the portal online and sharing the purpose of each card as you are walking the audience through it.</a:t>
            </a:r>
          </a:p>
        </p:txBody>
      </p:sp>
      <p:sp>
        <p:nvSpPr>
          <p:cNvPr id="4" name="Slide Number Placeholder 3"/>
          <p:cNvSpPr>
            <a:spLocks noGrp="1"/>
          </p:cNvSpPr>
          <p:nvPr>
            <p:ph type="sldNum" sz="quarter" idx="10"/>
          </p:nvPr>
        </p:nvSpPr>
        <p:spPr/>
        <p:txBody>
          <a:bodyPr/>
          <a:lstStyle/>
          <a:p>
            <a:fld id="{4743F1E3-71E9-4C9D-979A-507005575817}" type="slidenum">
              <a:rPr lang="en-US" smtClean="0"/>
              <a:t>1</a:t>
            </a:fld>
            <a:endParaRPr lang="en-US"/>
          </a:p>
        </p:txBody>
      </p:sp>
    </p:spTree>
    <p:extLst>
      <p:ext uri="{BB962C8B-B14F-4D97-AF65-F5344CB8AC3E}">
        <p14:creationId xmlns:p14="http://schemas.microsoft.com/office/powerpoint/2010/main" val="4136137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Calibri    "/>
              </a:rPr>
              <a:t>The </a:t>
            </a:r>
            <a:r>
              <a:rPr lang="en-US" sz="1000" b="0" kern="1200" dirty="0">
                <a:solidFill>
                  <a:schemeClr val="tx1"/>
                </a:solidFill>
                <a:latin typeface="Calibri    "/>
                <a:ea typeface="+mn-ea"/>
                <a:cs typeface="+mn-cs"/>
              </a:rPr>
              <a:t>Administering Tests s</a:t>
            </a:r>
            <a:r>
              <a:rPr lang="en-US" sz="1000" baseline="0" dirty="0">
                <a:latin typeface="Calibri    "/>
              </a:rPr>
              <a:t>ection of the TIDE Dashboard includes several applications that support activities during testing.</a:t>
            </a:r>
          </a:p>
          <a:p>
            <a:endParaRPr lang="en-US" sz="100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latin typeface="Calibri    "/>
                <a:ea typeface="+mn-ea"/>
                <a:cs typeface="+mn-cs"/>
              </a:rPr>
              <a:t>The </a:t>
            </a:r>
            <a:r>
              <a:rPr lang="en-US" sz="1000" b="1" kern="1200" dirty="0">
                <a:solidFill>
                  <a:schemeClr val="tx1"/>
                </a:solidFill>
                <a:latin typeface="Calibri    "/>
                <a:ea typeface="+mn-ea"/>
                <a:cs typeface="+mn-cs"/>
              </a:rPr>
              <a:t>Monitoring Test Progress </a:t>
            </a:r>
            <a:r>
              <a:rPr lang="en-US" sz="1000" kern="1200" dirty="0">
                <a:solidFill>
                  <a:schemeClr val="tx1"/>
                </a:solidFill>
                <a:latin typeface="Calibri    "/>
                <a:ea typeface="+mn-ea"/>
                <a:cs typeface="+mn-cs"/>
              </a:rPr>
              <a:t>can be used to generate reports on test status and completion rates.</a:t>
            </a:r>
            <a:r>
              <a:rPr lang="en-US" sz="1000" baseline="0" dirty="0">
                <a:latin typeface="Calibri    "/>
              </a:rPr>
              <a:t> This can support DCs, DAs, and SCs. TAs can monitor student progress within the TA Interface.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aseline="0" dirty="0">
                <a:latin typeface="Calibri    "/>
              </a:rPr>
              <a:t>You can print </a:t>
            </a:r>
            <a:r>
              <a:rPr lang="en-US" sz="1000" b="1" baseline="0" dirty="0">
                <a:latin typeface="Calibri    "/>
              </a:rPr>
              <a:t>Test Tickets </a:t>
            </a:r>
            <a:r>
              <a:rPr lang="en-US" sz="1000" b="0" baseline="0" dirty="0">
                <a:latin typeface="Calibri    "/>
              </a:rPr>
              <a:t>from your student list or rosters in support of student login to the test session</a:t>
            </a:r>
            <a:r>
              <a:rPr lang="en-US" sz="1000" baseline="0" dirty="0">
                <a:latin typeface="Calibri    "/>
              </a:rPr>
              <a:t>. It is important to ensure security of test tickets, before, during, and after testing.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Calibri    "/>
              </a:rPr>
              <a:t>The</a:t>
            </a:r>
            <a:r>
              <a:rPr lang="en-US" sz="1000" baseline="0" dirty="0">
                <a:latin typeface="Calibri    "/>
              </a:rPr>
              <a:t> </a:t>
            </a:r>
            <a:r>
              <a:rPr lang="en-US" sz="1000" b="1" baseline="0" dirty="0">
                <a:latin typeface="Calibri    "/>
              </a:rPr>
              <a:t>Appeals</a:t>
            </a:r>
            <a:r>
              <a:rPr lang="en-US" sz="1000" baseline="0" dirty="0">
                <a:latin typeface="Calibri    "/>
              </a:rPr>
              <a:t> application can be accessed by a DC or DA for submitting appeals during test administrations. Appeals are submitted for online testers to either allow a student access to their testing opportunity or to invalidate a students test results.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2">
                    <a:lumMod val="50000"/>
                  </a:schemeClr>
                </a:solidFill>
                <a:latin typeface="Calibri    "/>
              </a:rPr>
              <a:t>TIDE Appeals does not serve as a log for all incidents. Districts will still need to submit a Testing Incident report through ARMS, or via paper if ARMS training has not concluded. The TIDE appeals extract can be uploaded to ARMS in support of the incident being reported.</a:t>
            </a:r>
            <a:endParaRPr lang="en-US" sz="1000" baseline="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10</a:t>
            </a:fld>
            <a:endParaRPr lang="en-US"/>
          </a:p>
        </p:txBody>
      </p:sp>
    </p:spTree>
    <p:extLst>
      <p:ext uri="{BB962C8B-B14F-4D97-AF65-F5344CB8AC3E}">
        <p14:creationId xmlns:p14="http://schemas.microsoft.com/office/powerpoint/2010/main" val="1802525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Calibri    "/>
              </a:rPr>
              <a:t>The </a:t>
            </a:r>
            <a:r>
              <a:rPr lang="en-US" sz="1000" baseline="0" dirty="0">
                <a:latin typeface="Calibri    "/>
              </a:rPr>
              <a:t>After Testing </a:t>
            </a:r>
            <a:r>
              <a:rPr lang="en-US" sz="1000" b="0" kern="1200" dirty="0">
                <a:solidFill>
                  <a:schemeClr val="tx1"/>
                </a:solidFill>
                <a:latin typeface="Calibri    "/>
                <a:ea typeface="+mn-ea"/>
                <a:cs typeface="+mn-cs"/>
              </a:rPr>
              <a:t>s</a:t>
            </a:r>
            <a:r>
              <a:rPr lang="en-US" sz="1000" baseline="0" dirty="0">
                <a:latin typeface="Calibri    "/>
              </a:rPr>
              <a:t>ection of the TIDE Dashboard allows staff to flag students with participation codes (reason not tested) and exemptions (medial exemptions, NNEP).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Calibri    "/>
            </a:endParaRPr>
          </a:p>
          <a:p>
            <a:pPr marL="174708" indent="-174708">
              <a:buFont typeface="Arial" panose="020B0604020202020204" pitchFamily="34" charset="0"/>
              <a:buChar char="•"/>
            </a:pPr>
            <a:r>
              <a:rPr lang="en-US" sz="1000" dirty="0">
                <a:solidFill>
                  <a:schemeClr val="tx2">
                    <a:lumMod val="50000"/>
                  </a:schemeClr>
                </a:solidFill>
                <a:latin typeface="Calibri    "/>
              </a:rPr>
              <a:t>Exemptions codes that affect participation are NNEP, Private, Homebased, and F-1 Visa. All of which are pulled from CEDARS, not TIDE</a:t>
            </a:r>
          </a:p>
          <a:p>
            <a:pPr marL="640594" lvl="1" indent="-174708">
              <a:buFont typeface="Arial" panose="020B0604020202020204" pitchFamily="34" charset="0"/>
              <a:buChar char="•"/>
            </a:pPr>
            <a:r>
              <a:rPr lang="en-US" sz="1000" dirty="0">
                <a:solidFill>
                  <a:schemeClr val="tx2">
                    <a:lumMod val="50000"/>
                  </a:schemeClr>
                </a:solidFill>
                <a:latin typeface="Calibri    "/>
              </a:rPr>
              <a:t>NNEP is managed as a student test code but falls into participation. LEP first year in country must participate in math and</a:t>
            </a:r>
            <a:r>
              <a:rPr lang="en-US" sz="1000" baseline="0" dirty="0">
                <a:solidFill>
                  <a:schemeClr val="tx2">
                    <a:lumMod val="50000"/>
                  </a:schemeClr>
                </a:solidFill>
                <a:latin typeface="Calibri    "/>
              </a:rPr>
              <a:t> science </a:t>
            </a:r>
            <a:r>
              <a:rPr lang="en-US" sz="1000" dirty="0">
                <a:solidFill>
                  <a:schemeClr val="tx2">
                    <a:lumMod val="50000"/>
                  </a:schemeClr>
                </a:solidFill>
                <a:latin typeface="Calibri    "/>
              </a:rPr>
              <a:t>but does not need to participate in ELA. The NNEP identifies if included or excluded from participation.</a:t>
            </a:r>
          </a:p>
          <a:p>
            <a:pPr marL="174708" indent="-174708">
              <a:buFont typeface="Arial" panose="020B0604020202020204" pitchFamily="34" charset="0"/>
              <a:buChar char="•"/>
            </a:pPr>
            <a:r>
              <a:rPr lang="en-US" sz="1000" dirty="0">
                <a:solidFill>
                  <a:schemeClr val="tx2">
                    <a:lumMod val="50000"/>
                  </a:schemeClr>
                </a:solidFill>
                <a:latin typeface="Calibri    "/>
              </a:rPr>
              <a:t>TIDE Participation Codes</a:t>
            </a:r>
            <a:r>
              <a:rPr lang="en-US" sz="1000" baseline="0" dirty="0">
                <a:solidFill>
                  <a:schemeClr val="tx2">
                    <a:lumMod val="50000"/>
                  </a:schemeClr>
                </a:solidFill>
                <a:latin typeface="Calibri    "/>
              </a:rPr>
              <a:t> is a location primarily for district use, if desired. </a:t>
            </a:r>
          </a:p>
          <a:p>
            <a:pPr marL="631908" lvl="1" indent="-174708">
              <a:buFont typeface="Arial" panose="020B0604020202020204" pitchFamily="34" charset="0"/>
              <a:buChar char="•"/>
            </a:pPr>
            <a:r>
              <a:rPr lang="en-US" sz="1000" baseline="0" dirty="0">
                <a:solidFill>
                  <a:schemeClr val="tx2">
                    <a:lumMod val="50000"/>
                  </a:schemeClr>
                </a:solidFill>
                <a:latin typeface="Calibri    "/>
              </a:rPr>
              <a:t>L2 Basic is the only Participation Code required to be set in TIDE in order for basic to display correctly in ORS.</a:t>
            </a:r>
          </a:p>
          <a:p>
            <a:pPr marL="631908" lvl="1" indent="-174708">
              <a:buFont typeface="Arial" panose="020B0604020202020204" pitchFamily="34" charset="0"/>
              <a:buChar char="•"/>
            </a:pPr>
            <a:r>
              <a:rPr lang="en-US" sz="1000" baseline="0" dirty="0">
                <a:solidFill>
                  <a:schemeClr val="tx2">
                    <a:lumMod val="50000"/>
                  </a:schemeClr>
                </a:solidFill>
                <a:latin typeface="Calibri    "/>
              </a:rPr>
              <a:t>The other codes are documented for district use only.</a:t>
            </a:r>
            <a:endParaRPr lang="en-US" sz="1000" dirty="0">
              <a:solidFill>
                <a:schemeClr val="tx2">
                  <a:lumMod val="50000"/>
                </a:schemeClr>
              </a:solidFill>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11</a:t>
            </a:fld>
            <a:endParaRPr lang="en-US"/>
          </a:p>
        </p:txBody>
      </p:sp>
    </p:spTree>
    <p:extLst>
      <p:ext uri="{BB962C8B-B14F-4D97-AF65-F5344CB8AC3E}">
        <p14:creationId xmlns:p14="http://schemas.microsoft.com/office/powerpoint/2010/main" val="2066804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31774">
              <a:buFont typeface="Arial" panose="020B0604020202020204" pitchFamily="34" charset="0"/>
              <a:buNone/>
            </a:pPr>
            <a:r>
              <a:rPr lang="en-US" sz="1000" dirty="0">
                <a:latin typeface="Calibri     "/>
              </a:rPr>
              <a:t>Test security and building plans are documents formatted to support critical aspects of the testing process. Plans are required to be in place prior to administering state assessments. </a:t>
            </a:r>
          </a:p>
          <a:p>
            <a:pPr marL="174708" indent="-174708" defTabSz="931774">
              <a:buFont typeface="Arial" panose="020B0604020202020204" pitchFamily="34" charset="0"/>
              <a:buChar char="•"/>
            </a:pPr>
            <a:r>
              <a:rPr lang="en-US" sz="1000" dirty="0">
                <a:latin typeface="Calibri     "/>
              </a:rPr>
              <a:t>DCs work with other key building staff to create a test security and building plan</a:t>
            </a:r>
          </a:p>
          <a:p>
            <a:pPr marL="174708" indent="-174708" defTabSz="931774">
              <a:buFont typeface="Arial" panose="020B0604020202020204" pitchFamily="34" charset="0"/>
              <a:buChar char="•"/>
            </a:pPr>
            <a:r>
              <a:rPr lang="en-US" sz="1000" dirty="0">
                <a:latin typeface="Calibri     "/>
              </a:rPr>
              <a:t>Plans should</a:t>
            </a:r>
            <a:r>
              <a:rPr lang="en-US" sz="1000" baseline="0" dirty="0">
                <a:latin typeface="Calibri     "/>
              </a:rPr>
              <a:t> i</a:t>
            </a:r>
            <a:r>
              <a:rPr lang="en-US" sz="1000" dirty="0">
                <a:latin typeface="Calibri     "/>
              </a:rPr>
              <a:t>nclude:</a:t>
            </a:r>
          </a:p>
          <a:p>
            <a:pPr marL="640594" lvl="1" indent="-174708" defTabSz="931774">
              <a:buFont typeface="Symbol" panose="05050102010706020507" pitchFamily="18" charset="2"/>
              <a:buChar char="-"/>
            </a:pPr>
            <a:r>
              <a:rPr lang="en-US" sz="1000" dirty="0">
                <a:latin typeface="Calibri     "/>
              </a:rPr>
              <a:t>test schedules and locations (alternate sites</a:t>
            </a:r>
            <a:r>
              <a:rPr lang="en-US" sz="1000" baseline="0" dirty="0">
                <a:latin typeface="Calibri     "/>
              </a:rPr>
              <a:t> and times are permitted)</a:t>
            </a:r>
            <a:endParaRPr lang="en-US" sz="1000" dirty="0">
              <a:latin typeface="Calibri     "/>
            </a:endParaRPr>
          </a:p>
          <a:p>
            <a:pPr marL="640594" lvl="1" indent="-174708" defTabSz="931774">
              <a:buFont typeface="Symbol" panose="05050102010706020507" pitchFamily="18" charset="2"/>
              <a:buChar char="-"/>
            </a:pPr>
            <a:r>
              <a:rPr lang="en-US" sz="1000" dirty="0">
                <a:latin typeface="Calibri     "/>
              </a:rPr>
              <a:t>staff responsibilities </a:t>
            </a:r>
          </a:p>
          <a:p>
            <a:pPr marL="640594" lvl="1" indent="-174708" defTabSz="931774">
              <a:buFont typeface="Symbol" panose="05050102010706020507" pitchFamily="18" charset="2"/>
              <a:buChar char="-"/>
            </a:pPr>
            <a:r>
              <a:rPr lang="en-US" sz="1000" dirty="0">
                <a:latin typeface="Calibri     "/>
              </a:rPr>
              <a:t>chain of custody for secure materials </a:t>
            </a:r>
          </a:p>
          <a:p>
            <a:pPr marL="640594" lvl="1" indent="-174708" defTabSz="931774">
              <a:buFont typeface="Symbol" panose="05050102010706020507" pitchFamily="18" charset="2"/>
              <a:buChar char="-"/>
            </a:pPr>
            <a:r>
              <a:rPr lang="en-US" sz="1000" dirty="0">
                <a:latin typeface="Calibri     "/>
              </a:rPr>
              <a:t>ancillary</a:t>
            </a:r>
            <a:r>
              <a:rPr lang="en-US" sz="1000" baseline="0" dirty="0">
                <a:latin typeface="Calibri     "/>
              </a:rPr>
              <a:t> testing </a:t>
            </a:r>
            <a:r>
              <a:rPr lang="en-US" sz="1000" dirty="0">
                <a:latin typeface="Calibri     "/>
              </a:rPr>
              <a:t>supplies </a:t>
            </a:r>
          </a:p>
          <a:p>
            <a:pPr marL="640594" lvl="1" indent="-174708" defTabSz="931774">
              <a:buFont typeface="Symbol" panose="05050102010706020507" pitchFamily="18" charset="2"/>
              <a:buChar char="-"/>
            </a:pPr>
            <a:r>
              <a:rPr lang="en-US" sz="1000" dirty="0">
                <a:latin typeface="Calibri     "/>
              </a:rPr>
              <a:t>student participation </a:t>
            </a:r>
          </a:p>
          <a:p>
            <a:pPr marL="640594" lvl="1" indent="-174708" defTabSz="931774">
              <a:buFont typeface="Symbol" panose="05050102010706020507" pitchFamily="18" charset="2"/>
              <a:buChar char="-"/>
            </a:pPr>
            <a:r>
              <a:rPr lang="en-US" sz="1000" dirty="0">
                <a:latin typeface="Calibri     "/>
              </a:rPr>
              <a:t>communication with school staff, students,</a:t>
            </a:r>
            <a:r>
              <a:rPr lang="en-US" sz="1000" baseline="0" dirty="0">
                <a:latin typeface="Calibri     "/>
              </a:rPr>
              <a:t> and families</a:t>
            </a:r>
            <a:endParaRPr lang="en-US" sz="1000" dirty="0">
              <a:latin typeface="Calibri     "/>
            </a:endParaRPr>
          </a:p>
          <a:p>
            <a:pPr marL="174708" indent="-174708" defTabSz="931774">
              <a:buFont typeface="Arial" panose="020B0604020202020204" pitchFamily="34" charset="0"/>
              <a:buChar char="•"/>
            </a:pPr>
            <a:r>
              <a:rPr lang="en-US" sz="1000" dirty="0">
                <a:latin typeface="Calibri     "/>
              </a:rPr>
              <a:t>A Test</a:t>
            </a:r>
            <a:r>
              <a:rPr lang="en-US" sz="1000" baseline="0" dirty="0">
                <a:latin typeface="Calibri     "/>
              </a:rPr>
              <a:t> Security and Building Plan template, created by Everett Public Schools and modified by OSPI to support districts statewide, if use is desired. The template is available on the Portal, under the General Information sub-folder. Search for the template by entering Test Security and Building Plan.</a:t>
            </a:r>
          </a:p>
          <a:p>
            <a:pPr marL="640594" lvl="1" indent="-174708" defTabSz="931774">
              <a:buFont typeface="Symbol" panose="05050102010706020507" pitchFamily="18" charset="2"/>
              <a:buChar char="-"/>
            </a:pPr>
            <a:r>
              <a:rPr lang="en-US" sz="1000" baseline="0" dirty="0">
                <a:latin typeface="Calibri     "/>
              </a:rPr>
              <a:t>The last page provides a list of things to consider when creating and approving a school’s building plan.</a:t>
            </a:r>
          </a:p>
          <a:p>
            <a:pPr marL="174708" indent="-174708" defTabSz="931774">
              <a:buFont typeface="Arial" panose="020B0604020202020204" pitchFamily="34" charset="0"/>
              <a:buChar char="•"/>
            </a:pPr>
            <a:r>
              <a:rPr lang="en-US" sz="1000" baseline="0" dirty="0">
                <a:latin typeface="Calibri     "/>
              </a:rPr>
              <a:t>The PIRG is a great resource in support of completing a plan. </a:t>
            </a:r>
          </a:p>
          <a:p>
            <a:pPr marL="174708" indent="-174708" defTabSz="931774">
              <a:buFont typeface="Arial" panose="020B0604020202020204" pitchFamily="34" charset="0"/>
              <a:buChar char="•"/>
            </a:pPr>
            <a:r>
              <a:rPr lang="en-US" sz="1000" baseline="0" dirty="0">
                <a:latin typeface="Calibri     "/>
              </a:rPr>
              <a:t>You should also take into consideration local activities, holidays, and the State Testing Schedule to reduce the chance of conflicts in testing.</a:t>
            </a:r>
          </a:p>
          <a:p>
            <a:pPr marL="171450" indent="-171450" defTabSz="931774">
              <a:buFont typeface="Arial" panose="020B0604020202020204" pitchFamily="34" charset="0"/>
              <a:buChar char="•"/>
            </a:pPr>
            <a:r>
              <a:rPr lang="en-US" sz="1000" baseline="0" dirty="0">
                <a:latin typeface="Calibri     "/>
              </a:rPr>
              <a:t>This template may be given to SCs to use as a worksheet as it highlights specific tasks that should be kept in mind.</a:t>
            </a:r>
          </a:p>
        </p:txBody>
      </p:sp>
      <p:sp>
        <p:nvSpPr>
          <p:cNvPr id="4" name="Slide Number Placeholder 3"/>
          <p:cNvSpPr>
            <a:spLocks noGrp="1"/>
          </p:cNvSpPr>
          <p:nvPr>
            <p:ph type="sldNum" sz="quarter" idx="10"/>
          </p:nvPr>
        </p:nvSpPr>
        <p:spPr/>
        <p:txBody>
          <a:bodyPr/>
          <a:lstStyle/>
          <a:p>
            <a:fld id="{FAE473B9-228C-489D-878E-208971B41D2C}" type="slidenum">
              <a:rPr lang="en-US" smtClean="0"/>
              <a:t>12</a:t>
            </a:fld>
            <a:endParaRPr lang="en-US"/>
          </a:p>
        </p:txBody>
      </p:sp>
    </p:spTree>
    <p:extLst>
      <p:ext uri="{BB962C8B-B14F-4D97-AF65-F5344CB8AC3E}">
        <p14:creationId xmlns:p14="http://schemas.microsoft.com/office/powerpoint/2010/main" val="3766251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000" b="0" i="0" u="none" strike="noStrike" baseline="0" dirty="0">
              <a:solidFill>
                <a:srgbClr val="000000"/>
              </a:solidFill>
              <a:latin typeface="Calibri    "/>
            </a:endParaRPr>
          </a:p>
          <a:p>
            <a:r>
              <a:rPr lang="en-US" sz="1000" b="0" i="0" u="none" strike="noStrike" baseline="0" dirty="0">
                <a:solidFill>
                  <a:srgbClr val="000000"/>
                </a:solidFill>
                <a:latin typeface="Calibri    "/>
              </a:rPr>
              <a:t>Key dates include the dates for delivery and return of materials, the additional material order window, training timelines, and the schedule for processing Security Reports. </a:t>
            </a:r>
          </a:p>
          <a:p>
            <a:endParaRPr lang="en-US" sz="1000" b="0" i="0" u="none" strike="noStrike" baseline="0" dirty="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000000"/>
                </a:solidFill>
                <a:effectLst/>
                <a:latin typeface="Calibri    "/>
                <a:ea typeface="Calibri" panose="020F0502020204030204" pitchFamily="34" charset="0"/>
                <a:cs typeface="Times New Roman" panose="02020603050405020304" pitchFamily="18" charset="0"/>
              </a:rPr>
              <a:t>The additional order schedule for ELPA21 will be posted by the end of January to the Portal in the Test Coordinator Resources – General Information section.</a:t>
            </a:r>
          </a:p>
          <a:p>
            <a:endParaRPr lang="en-US" sz="1000" b="0" i="0" u="none" strike="noStrike" baseline="0" dirty="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a:solidFill>
                  <a:srgbClr val="000000"/>
                </a:solidFill>
                <a:latin typeface="Calibri    "/>
              </a:rPr>
              <a:t>DCs are required to schedule a material pickup date with FedEx for return of ELPA21 secure test materials. </a:t>
            </a:r>
            <a:r>
              <a:rPr lang="en-US" sz="1000" dirty="0">
                <a:solidFill>
                  <a:srgbClr val="000000"/>
                </a:solidFill>
                <a:latin typeface="Calibri    "/>
              </a:rPr>
              <a:t>Refer to the Test Material Processing PowerPoint for specific details.</a:t>
            </a:r>
          </a:p>
          <a:p>
            <a:endParaRPr lang="en-US" sz="1000" b="0" i="0" u="none" strike="noStrike" baseline="0" dirty="0">
              <a:solidFill>
                <a:srgbClr val="000000"/>
              </a:solidFill>
              <a:latin typeface="Calibri    "/>
            </a:endParaRPr>
          </a:p>
          <a:p>
            <a:r>
              <a:rPr lang="en-US" sz="1000" b="0" i="0" u="none" strike="noStrike" baseline="0" dirty="0">
                <a:solidFill>
                  <a:srgbClr val="000000"/>
                </a:solidFill>
                <a:latin typeface="Calibri    "/>
              </a:rPr>
              <a:t>The Test Security Staff Assurance Report is available from the portal at: http://wa.portal.airast.org(Test Coordinators&gt;General Information) </a:t>
            </a:r>
          </a:p>
          <a:p>
            <a:endParaRPr lang="en-US" sz="1000" b="0" i="0" u="none" strike="noStrike" baseline="0" dirty="0">
              <a:solidFill>
                <a:srgbClr val="000000"/>
              </a:solidFill>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a:latin typeface="Calibri    "/>
              </a:rPr>
              <a:t>The school and district level security reports may be submitted electronically through ARMS, if you have met training criteria and have been granted access. Until training is complete, the school and district forms are also available on the WCAP Portal.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baseline="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baseline="0" dirty="0">
                <a:latin typeface="Calibri    "/>
              </a:rPr>
              <a:t>District level security reports must be submitted to the state by no later than five business days after completion of all schools testing or after the end of the testing window, whichever occurs first. The latest date to submit ELPA21 district level security reports is April 6. If you experience a circumstance that limits your ability to submit your district level report, please notify the State Test Coordinator, Kimberly DeRousie by email at Kimberly.DeRousie@k12.wa.us.</a:t>
            </a:r>
          </a:p>
        </p:txBody>
      </p:sp>
      <p:sp>
        <p:nvSpPr>
          <p:cNvPr id="4" name="Slide Number Placeholder 3"/>
          <p:cNvSpPr>
            <a:spLocks noGrp="1"/>
          </p:cNvSpPr>
          <p:nvPr>
            <p:ph type="sldNum" sz="quarter" idx="10"/>
          </p:nvPr>
        </p:nvSpPr>
        <p:spPr/>
        <p:txBody>
          <a:bodyPr/>
          <a:lstStyle/>
          <a:p>
            <a:fld id="{4743F1E3-71E9-4C9D-979A-507005575817}" type="slidenum">
              <a:rPr lang="en-US" smtClean="0"/>
              <a:t>13</a:t>
            </a:fld>
            <a:endParaRPr lang="en-US"/>
          </a:p>
        </p:txBody>
      </p:sp>
    </p:spTree>
    <p:extLst>
      <p:ext uri="{BB962C8B-B14F-4D97-AF65-F5344CB8AC3E}">
        <p14:creationId xmlns:p14="http://schemas.microsoft.com/office/powerpoint/2010/main" val="3716477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a:buFont typeface="Arial" panose="020B0604020202020204" pitchFamily="34" charset="0"/>
              <a:buChar char="•"/>
            </a:pPr>
            <a:r>
              <a:rPr lang="en-US" sz="1000" dirty="0"/>
              <a:t>Supports and accommodations may be needed, r</a:t>
            </a:r>
            <a:r>
              <a:rPr lang="en-US" sz="1000" baseline="0" dirty="0"/>
              <a:t>efer to the </a:t>
            </a:r>
            <a:r>
              <a:rPr lang="en-US" sz="1000" i="1" baseline="0" dirty="0"/>
              <a:t>Guidelines on Tools, Supports, &amp; Accommodations </a:t>
            </a:r>
            <a:r>
              <a:rPr lang="en-US" sz="1000" baseline="0" dirty="0"/>
              <a:t>for specific questions about appropriate use and restrictions.</a:t>
            </a:r>
          </a:p>
          <a:p>
            <a:pPr marL="628650" lvl="5" indent="-171450" defTabSz="916503">
              <a:buFont typeface="Symbol" panose="05050102010706020507" pitchFamily="18" charset="2"/>
              <a:buChar char="-"/>
              <a:defRPr/>
            </a:pPr>
            <a:r>
              <a:rPr lang="en-US" sz="1000" b="0" baseline="0" dirty="0"/>
              <a:t>In unique circumstances in which a student with a documented disability requires a support or accommodation not detailed in the GTSA, a </a:t>
            </a:r>
            <a:r>
              <a:rPr lang="en-US" sz="1000" b="0" i="1" baseline="0" dirty="0"/>
              <a:t>Non-Standard Accommodation and Designated Support Request</a:t>
            </a:r>
            <a:r>
              <a:rPr lang="en-US" sz="1000" b="0" baseline="0" dirty="0"/>
              <a:t> may be submitted to OSPI for review. This form can be found on the WCAP Portal and must be submitted well before the test administration window.</a:t>
            </a:r>
            <a:endParaRPr lang="en-US" sz="1000" dirty="0"/>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aseline="0" dirty="0"/>
              <a:t>Verify that supports have been accurately entered for students in TIDE.  TAs should work with the SC prior to testing if changes are necessary. </a:t>
            </a:r>
          </a:p>
          <a:p>
            <a:pPr marL="628650" marR="0" lvl="2"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dirty="0"/>
              <a:t>Any allowed tool,</a:t>
            </a:r>
            <a:r>
              <a:rPr lang="en-US" sz="1000" baseline="0" dirty="0"/>
              <a:t> </a:t>
            </a:r>
            <a:r>
              <a:rPr lang="en-US" sz="1000" dirty="0"/>
              <a:t>support, or accommodation used on a state assessment should be familiar to the student. </a:t>
            </a:r>
          </a:p>
          <a:p>
            <a:pPr marL="628650" marR="0" lvl="2"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dirty="0"/>
              <a:t>Some</a:t>
            </a:r>
            <a:r>
              <a:rPr lang="en-US" sz="1000" baseline="0" dirty="0"/>
              <a:t> permitted materials need to be placed in a location where students can access them, if they elect to use them. The list is outlines on the next slide.</a:t>
            </a:r>
          </a:p>
          <a:p>
            <a:pPr marL="171432" lvl="4" indent="-171432" defTabSz="916503">
              <a:buFont typeface="Arial" panose="020B0604020202020204" pitchFamily="34" charset="0"/>
              <a:buChar char="•"/>
              <a:defRPr/>
            </a:pPr>
            <a:r>
              <a:rPr lang="en-US" sz="1000" baseline="0" dirty="0"/>
              <a:t>The </a:t>
            </a:r>
            <a:r>
              <a:rPr lang="en-US" sz="1000" i="1" baseline="0" dirty="0"/>
              <a:t>Materials Available for Student Access </a:t>
            </a:r>
            <a:r>
              <a:rPr lang="en-US" sz="1000" baseline="0" dirty="0"/>
              <a:t>document provides a quick list of materials that should be available for student use, as applicable to each test content. Student accessibility features not listed in the GTSA, are </a:t>
            </a:r>
            <a:r>
              <a:rPr lang="en-US" sz="1000" b="1" u="none" baseline="0" dirty="0"/>
              <a:t>not</a:t>
            </a:r>
            <a:r>
              <a:rPr lang="en-US" sz="1000" b="1" baseline="0" dirty="0"/>
              <a:t> </a:t>
            </a:r>
            <a:r>
              <a:rPr lang="en-US" sz="1000" b="0" baseline="0" dirty="0"/>
              <a:t>allowed.</a:t>
            </a:r>
          </a:p>
          <a:p>
            <a:pPr marL="171432" marR="0" lvl="4" indent="-171432" algn="l" defTabSz="9165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All of the above documents can be found o</a:t>
            </a:r>
            <a:r>
              <a:rPr lang="en-US" sz="1000" dirty="0"/>
              <a:t>n the WCAP Portal, under the Test</a:t>
            </a:r>
            <a:r>
              <a:rPr lang="en-US" sz="1000" baseline="0" dirty="0"/>
              <a:t> Coordinator </a:t>
            </a:r>
            <a:r>
              <a:rPr lang="en-US" sz="1000" dirty="0"/>
              <a:t>Resources.</a:t>
            </a:r>
          </a:p>
        </p:txBody>
      </p:sp>
      <p:sp>
        <p:nvSpPr>
          <p:cNvPr id="4" name="Slide Number Placeholder 3"/>
          <p:cNvSpPr>
            <a:spLocks noGrp="1"/>
          </p:cNvSpPr>
          <p:nvPr>
            <p:ph type="sldNum" sz="quarter" idx="10"/>
          </p:nvPr>
        </p:nvSpPr>
        <p:spPr/>
        <p:txBody>
          <a:bodyPr/>
          <a:lstStyle/>
          <a:p>
            <a:fld id="{4743F1E3-71E9-4C9D-979A-507005575817}" type="slidenum">
              <a:rPr lang="en-US" smtClean="0"/>
              <a:t>14</a:t>
            </a:fld>
            <a:endParaRPr lang="en-US"/>
          </a:p>
        </p:txBody>
      </p:sp>
    </p:spTree>
    <p:extLst>
      <p:ext uri="{BB962C8B-B14F-4D97-AF65-F5344CB8AC3E}">
        <p14:creationId xmlns:p14="http://schemas.microsoft.com/office/powerpoint/2010/main" val="2892762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1200"/>
              </a:spcAft>
              <a:buFont typeface="Arial" panose="020B0604020202020204" pitchFamily="34" charset="0"/>
              <a:buNone/>
            </a:pPr>
            <a:r>
              <a:rPr lang="en-US" sz="1000" dirty="0">
                <a:solidFill>
                  <a:schemeClr val="tx2">
                    <a:lumMod val="50000"/>
                  </a:schemeClr>
                </a:solidFill>
                <a:latin typeface="Calibri      "/>
              </a:rPr>
              <a:t>This</a:t>
            </a:r>
            <a:r>
              <a:rPr lang="en-US" sz="1000" baseline="0" dirty="0">
                <a:solidFill>
                  <a:schemeClr val="tx2">
                    <a:lumMod val="50000"/>
                  </a:schemeClr>
                </a:solidFill>
                <a:latin typeface="Calibri      "/>
              </a:rPr>
              <a:t> table </a:t>
            </a:r>
            <a:r>
              <a:rPr lang="en-US" sz="1000" baseline="0" dirty="0">
                <a:latin typeface="Calibri      "/>
              </a:rPr>
              <a:t>provides the mat</a:t>
            </a:r>
            <a:r>
              <a:rPr lang="en-US" sz="1000" dirty="0">
                <a:latin typeface="Calibri      "/>
              </a:rPr>
              <a:t>erials that are permitted on ELPA assessments and</a:t>
            </a:r>
            <a:r>
              <a:rPr lang="en-US" sz="1000" baseline="0" dirty="0">
                <a:latin typeface="Calibri      "/>
              </a:rPr>
              <a:t> that are provided locally. Materials </a:t>
            </a:r>
            <a:r>
              <a:rPr lang="en-US" sz="1000" dirty="0">
                <a:latin typeface="Calibri      "/>
              </a:rPr>
              <a:t>should be inventoried for availability.</a:t>
            </a:r>
          </a:p>
        </p:txBody>
      </p:sp>
      <p:sp>
        <p:nvSpPr>
          <p:cNvPr id="4" name="Slide Number Placeholder 3"/>
          <p:cNvSpPr>
            <a:spLocks noGrp="1"/>
          </p:cNvSpPr>
          <p:nvPr>
            <p:ph type="sldNum" sz="quarter" idx="10"/>
          </p:nvPr>
        </p:nvSpPr>
        <p:spPr/>
        <p:txBody>
          <a:bodyPr/>
          <a:lstStyle/>
          <a:p>
            <a:fld id="{FAE473B9-228C-489D-878E-208971B41D2C}" type="slidenum">
              <a:rPr lang="en-US" smtClean="0"/>
              <a:t>15</a:t>
            </a:fld>
            <a:endParaRPr lang="en-US"/>
          </a:p>
        </p:txBody>
      </p:sp>
    </p:spTree>
    <p:extLst>
      <p:ext uri="{BB962C8B-B14F-4D97-AF65-F5344CB8AC3E}">
        <p14:creationId xmlns:p14="http://schemas.microsoft.com/office/powerpoint/2010/main" val="3302690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kern="1200" dirty="0">
                <a:solidFill>
                  <a:schemeClr val="tx1"/>
                </a:solidFill>
                <a:effectLst/>
                <a:latin typeface="Calibri    "/>
                <a:ea typeface="+mn-ea"/>
                <a:cs typeface="+mn-cs"/>
              </a:rPr>
              <a:t>When</a:t>
            </a:r>
            <a:r>
              <a:rPr lang="en-US" sz="1000" b="1" kern="1200" dirty="0">
                <a:solidFill>
                  <a:schemeClr val="tx1"/>
                </a:solidFill>
                <a:effectLst/>
                <a:latin typeface="Calibri    "/>
                <a:ea typeface="+mn-ea"/>
                <a:cs typeface="+mn-cs"/>
              </a:rPr>
              <a:t> Headsets</a:t>
            </a:r>
            <a:r>
              <a:rPr lang="en-US" sz="1000" kern="1200" dirty="0">
                <a:solidFill>
                  <a:schemeClr val="tx1"/>
                </a:solidFill>
                <a:effectLst/>
                <a:latin typeface="Calibri    "/>
                <a:ea typeface="+mn-ea"/>
                <a:cs typeface="+mn-cs"/>
              </a:rPr>
              <a:t> are required, they must be available for student use. It is important</a:t>
            </a:r>
            <a:r>
              <a:rPr lang="en-US" sz="1000" kern="1200" baseline="0" dirty="0">
                <a:solidFill>
                  <a:schemeClr val="tx1"/>
                </a:solidFill>
                <a:effectLst/>
                <a:latin typeface="Calibri    "/>
                <a:ea typeface="+mn-ea"/>
                <a:cs typeface="+mn-cs"/>
              </a:rPr>
              <a:t> to have enough headsets available for each student testing. Student are permitted to use their own devices, but should verify that they work through the practice test prior to use on a summative assessment.</a:t>
            </a: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aseline="0" dirty="0">
              <a:latin typeface="Calibri    "/>
            </a:endParaRP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a:latin typeface="Calibri    "/>
              </a:rPr>
              <a:t>Simplified Test Directions are an available designated support for students identified as needing this support. The Simplified Test Directions script is available within the GTSA and also as an individual document available for download from the WCAP Portal, under the User Guides and Manuals sub-folder.</a:t>
            </a:r>
          </a:p>
          <a:p>
            <a:pPr marL="628650" lvl="5" indent="-171450" defTabSz="916503">
              <a:buFont typeface="Arial" panose="020B0604020202020204" pitchFamily="34" charset="0"/>
              <a:buChar char="•"/>
              <a:defRPr/>
            </a:pPr>
            <a:r>
              <a:rPr lang="en-US" sz="1000" baseline="0" dirty="0">
                <a:latin typeface="Calibri    "/>
              </a:rPr>
              <a:t>TAs must be trained, and students should be familiar with this support in everyday classroom activities and school level assessments. </a:t>
            </a:r>
          </a:p>
          <a:p>
            <a:pPr marL="0" lvl="4" indent="0" defTabSz="916503">
              <a:buFont typeface="Arial" panose="020B0604020202020204" pitchFamily="34" charset="0"/>
              <a:buNone/>
              <a:defRPr/>
            </a:pPr>
            <a:endParaRPr lang="en-US" sz="1000" baseline="0" dirty="0">
              <a:latin typeface="Calibri    "/>
            </a:endParaRPr>
          </a:p>
          <a:p>
            <a:pPr marL="0" lvl="4" indent="0" defTabSz="916503">
              <a:buFont typeface="Arial" panose="020B0604020202020204" pitchFamily="34" charset="0"/>
              <a:buNone/>
              <a:defRPr/>
            </a:pPr>
            <a:r>
              <a:rPr lang="en-US" sz="1000" baseline="0" dirty="0">
                <a:latin typeface="Calibri    "/>
              </a:rPr>
              <a:t>Be sure to review student settings in TIDE and modify as needed, prior to the students testing session.</a:t>
            </a:r>
          </a:p>
          <a:p>
            <a:pPr marL="0" lvl="4" indent="0" defTabSz="916503">
              <a:buFont typeface="Arial" panose="020B0604020202020204" pitchFamily="34" charset="0"/>
              <a:buNone/>
              <a:defRPr/>
            </a:pPr>
            <a:endParaRPr lang="en-US" sz="1000" baseline="0" dirty="0">
              <a:latin typeface="Calibri    "/>
            </a:endParaRPr>
          </a:p>
          <a:p>
            <a:pPr marL="0" marR="0" lvl="4" indent="0" algn="l" defTabSz="91650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a:latin typeface="Calibri    "/>
              </a:rPr>
              <a:t>It is important to identify students who need assistive technology and work with your Technology Coordinator to ensure that the device is set up appropriately prior to the students testing session. It is highly recommended that you allow the student to use the accessibility feature and device during a practice test to ensure compatibility and student familiarity.</a:t>
            </a:r>
          </a:p>
        </p:txBody>
      </p:sp>
      <p:sp>
        <p:nvSpPr>
          <p:cNvPr id="4" name="Slide Number Placeholder 3"/>
          <p:cNvSpPr>
            <a:spLocks noGrp="1"/>
          </p:cNvSpPr>
          <p:nvPr>
            <p:ph type="sldNum" sz="quarter" idx="10"/>
          </p:nvPr>
        </p:nvSpPr>
        <p:spPr/>
        <p:txBody>
          <a:bodyPr/>
          <a:lstStyle/>
          <a:p>
            <a:fld id="{4743F1E3-71E9-4C9D-979A-507005575817}" type="slidenum">
              <a:rPr lang="en-US" smtClean="0"/>
              <a:t>16</a:t>
            </a:fld>
            <a:endParaRPr lang="en-US"/>
          </a:p>
        </p:txBody>
      </p:sp>
    </p:spTree>
    <p:extLst>
      <p:ext uri="{BB962C8B-B14F-4D97-AF65-F5344CB8AC3E}">
        <p14:creationId xmlns:p14="http://schemas.microsoft.com/office/powerpoint/2010/main" val="333829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00" kern="1200" dirty="0">
                <a:solidFill>
                  <a:schemeClr val="tx1"/>
                </a:solidFill>
                <a:latin typeface="+mn-lt"/>
                <a:ea typeface="+mn-ea"/>
                <a:cs typeface="+mn-cs"/>
              </a:rPr>
              <a:t>On rare occasion, during testing, the screen may freeze or a strange icon appears. Student work is automatically saved.  </a:t>
            </a:r>
          </a:p>
          <a:p>
            <a:pPr marL="171450" indent="-171450">
              <a:buFont typeface="Arial" panose="020B0604020202020204" pitchFamily="34" charset="0"/>
              <a:buChar char="•"/>
            </a:pPr>
            <a:r>
              <a:rPr lang="en-US" sz="1000" baseline="0" dirty="0"/>
              <a:t>Bullets one through five are the most common steps to take to resolve an issue with the CBs and in this order.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Students should be instructed to pause their test. Then close the secure browser and shut down the Chromebook.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AIR has reported that replacing the Chromebook is a quick method that will likely allow the student to continue to test with little interruption.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Log the student back in using the new Chromebook. </a:t>
            </a:r>
            <a:r>
              <a:rPr lang="en-US" sz="1000" kern="1200" dirty="0">
                <a:solidFill>
                  <a:schemeClr val="tx1"/>
                </a:solidFill>
                <a:latin typeface="+mn-lt"/>
                <a:ea typeface="+mn-ea"/>
                <a:cs typeface="+mn-cs"/>
              </a:rPr>
              <a:t>It is often difficult to determine the root cause of the glitch, but using the age old "third-times-a-charm" trick can resolve most issues.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If the student is unable to continue testing, notify your Technology Coordinator or the AIR WA Help Desk. You will need to provide the Session ID.</a:t>
            </a:r>
          </a:p>
        </p:txBody>
      </p:sp>
      <p:sp>
        <p:nvSpPr>
          <p:cNvPr id="4" name="Slide Number Placeholder 3"/>
          <p:cNvSpPr>
            <a:spLocks noGrp="1"/>
          </p:cNvSpPr>
          <p:nvPr>
            <p:ph type="sldNum" sz="quarter" idx="10"/>
          </p:nvPr>
        </p:nvSpPr>
        <p:spPr/>
        <p:txBody>
          <a:bodyPr/>
          <a:lstStyle/>
          <a:p>
            <a:fld id="{4743F1E3-71E9-4C9D-979A-507005575817}" type="slidenum">
              <a:rPr lang="en-US" smtClean="0"/>
              <a:t>17</a:t>
            </a:fld>
            <a:endParaRPr lang="en-US"/>
          </a:p>
        </p:txBody>
      </p:sp>
    </p:spTree>
    <p:extLst>
      <p:ext uri="{BB962C8B-B14F-4D97-AF65-F5344CB8AC3E}">
        <p14:creationId xmlns:p14="http://schemas.microsoft.com/office/powerpoint/2010/main" val="2694747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baseline="0" dirty="0"/>
              <a:t>This section will provide background information on the flow of districts Student Information System data from SIS </a:t>
            </a:r>
            <a:r>
              <a:rPr lang="en-US" sz="1000" baseline="0" dirty="0">
                <a:sym typeface="Wingdings" panose="05000000000000000000" pitchFamily="2" charset="2"/>
              </a:rPr>
              <a:t> to CEDARS  to TIDE</a:t>
            </a:r>
            <a:r>
              <a:rPr lang="en-US" sz="1000" baseline="0" dirty="0"/>
              <a:t>. </a:t>
            </a:r>
          </a:p>
          <a:p>
            <a:pPr marL="0" indent="0">
              <a:buFont typeface="Arial" panose="020B0604020202020204" pitchFamily="34" charset="0"/>
              <a:buNone/>
            </a:pPr>
            <a:endParaRPr lang="en-US" sz="1000" baseline="0" dirty="0"/>
          </a:p>
          <a:p>
            <a:pPr marL="171450" indent="-171450">
              <a:buFont typeface="Arial" panose="020B0604020202020204" pitchFamily="34" charset="0"/>
              <a:buChar char="•"/>
            </a:pPr>
            <a:r>
              <a:rPr lang="en-US" sz="1000" dirty="0"/>
              <a:t>Students receive an SSID the first time they are uploaded from the Student Information</a:t>
            </a:r>
            <a:r>
              <a:rPr lang="en-US" sz="1000" baseline="0" dirty="0"/>
              <a:t> System (</a:t>
            </a:r>
            <a:r>
              <a:rPr lang="en-US" sz="1000" dirty="0"/>
              <a:t>SIS) to CEDARS. TIDE gets its student</a:t>
            </a:r>
            <a:r>
              <a:rPr lang="en-US" sz="1000" baseline="0" dirty="0"/>
              <a:t> information from CEDARS.</a:t>
            </a:r>
          </a:p>
          <a:p>
            <a:pPr marL="171450" indent="-171450">
              <a:buFont typeface="Arial" panose="020B0604020202020204" pitchFamily="34" charset="0"/>
              <a:buChar char="•"/>
            </a:pPr>
            <a:r>
              <a:rPr lang="en-US" sz="1000" baseline="0" dirty="0"/>
              <a:t>If CEDARS does not accept the request, the student will remain in SIS but not make it into to TIDE.</a:t>
            </a:r>
            <a:endParaRPr lang="en-US" sz="1000" dirty="0"/>
          </a:p>
          <a:p>
            <a:pPr marL="171450" indent="-171450">
              <a:buFont typeface="Arial" panose="020B0604020202020204" pitchFamily="34" charset="0"/>
              <a:buChar char="•"/>
            </a:pPr>
            <a:r>
              <a:rPr lang="en-US" sz="1000" dirty="0"/>
              <a:t>If you are unable to</a:t>
            </a:r>
            <a:r>
              <a:rPr lang="en-US" sz="1000" baseline="0" dirty="0"/>
              <a:t> find the student in TIDE:</a:t>
            </a:r>
          </a:p>
          <a:p>
            <a:pPr marL="800100" lvl="1" indent="-342900">
              <a:buAutoNum type="arabicPeriod"/>
            </a:pPr>
            <a:r>
              <a:rPr lang="en-US" sz="1000" baseline="0" dirty="0"/>
              <a:t>Without SSID and therefore, not in TIDE, </a:t>
            </a:r>
            <a:r>
              <a:rPr lang="en-US" sz="1000" kern="1200" dirty="0">
                <a:solidFill>
                  <a:schemeClr val="tx1"/>
                </a:solidFill>
                <a:latin typeface="+mn-lt"/>
                <a:ea typeface="+mn-ea"/>
                <a:cs typeface="+mn-cs"/>
              </a:rPr>
              <a:t>do an SSID issuance or wait for nightly file transfer to TIDE if recently uploaded to CEDARS.</a:t>
            </a:r>
            <a:endParaRPr lang="en-US" sz="1000" baseline="0" dirty="0"/>
          </a:p>
          <a:p>
            <a:pPr marL="800100" lvl="1" indent="-342900">
              <a:buAutoNum type="arabicPeriod"/>
            </a:pPr>
            <a:r>
              <a:rPr lang="en-US" sz="1000" baseline="0" dirty="0"/>
              <a:t>Students with an SSID and not displaying in TIDE are typically not exited from the previous school or district or missing a required field in CEDARS such as Date Enrolled in US or LEP Status not identified.</a:t>
            </a:r>
          </a:p>
          <a:p>
            <a:pPr marL="800100" lvl="1" indent="-342900">
              <a:buAutoNum type="arabicPeriod"/>
            </a:pPr>
            <a:r>
              <a:rPr lang="en-US" sz="1000" baseline="0" dirty="0"/>
              <a:t>Private school students or non-enrolled students need an SSID to test. Students do not need to be enrolled to test at your schools, but they need an SSID that is in TIDE or that was in TIDE at one point.</a:t>
            </a:r>
          </a:p>
          <a:p>
            <a:pPr marL="800100" lvl="1" indent="-342900">
              <a:buAutoNum type="arabicPeriod"/>
            </a:pPr>
            <a:r>
              <a:rPr lang="en-US" sz="1000" baseline="0" dirty="0"/>
              <a:t>On a limited emergent basis, DCs can circumvent the standard process to speed up the student SSID entry through the EDS screen entry process for loading into TIDE, or create a temporary ID for a student in TIDE.</a:t>
            </a:r>
          </a:p>
          <a:p>
            <a:endParaRPr lang="en-US" sz="1000" dirty="0"/>
          </a:p>
          <a:p>
            <a:r>
              <a:rPr lang="en-US" sz="1000" kern="1200" dirty="0">
                <a:solidFill>
                  <a:schemeClr val="tx1"/>
                </a:solidFill>
                <a:effectLst/>
                <a:latin typeface="+mn-lt"/>
                <a:ea typeface="+mn-ea"/>
                <a:cs typeface="+mn-cs"/>
              </a:rPr>
              <a:t>Note</a:t>
            </a:r>
            <a:r>
              <a:rPr lang="en-US" sz="1000" kern="1200" baseline="0" dirty="0">
                <a:solidFill>
                  <a:schemeClr val="tx1"/>
                </a:solidFill>
                <a:effectLst/>
                <a:latin typeface="+mn-lt"/>
                <a:ea typeface="+mn-ea"/>
                <a:cs typeface="+mn-cs"/>
              </a:rPr>
              <a:t>: for unique situations were a student is sitting at a device during a testing session, and they do not have a test available, the DC should contact the Assessment Analysts (</a:t>
            </a:r>
            <a:r>
              <a:rPr lang="en-US" sz="1000" u="sng" kern="1200" dirty="0">
                <a:solidFill>
                  <a:schemeClr val="tx1"/>
                </a:solidFill>
                <a:effectLst/>
                <a:latin typeface="+mn-lt"/>
                <a:ea typeface="+mn-ea"/>
                <a:cs typeface="+mn-cs"/>
                <a:hlinkClick r:id="rId3"/>
              </a:rPr>
              <a:t>assessmentanalysts@k12.wa.us</a:t>
            </a:r>
            <a:r>
              <a:rPr lang="en-US" sz="1000" kern="1200" baseline="0" dirty="0">
                <a:solidFill>
                  <a:schemeClr val="tx1"/>
                </a:solidFill>
                <a:effectLst/>
                <a:latin typeface="+mn-lt"/>
                <a:ea typeface="+mn-ea"/>
                <a:cs typeface="+mn-cs"/>
              </a:rPr>
              <a:t>) to help support immediate entry of the student in TIDE so that he or she can continue test during the current session.</a:t>
            </a:r>
            <a:endParaRPr lang="en-US"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18</a:t>
            </a:fld>
            <a:endParaRPr lang="en-US"/>
          </a:p>
        </p:txBody>
      </p:sp>
    </p:spTree>
    <p:extLst>
      <p:ext uri="{BB962C8B-B14F-4D97-AF65-F5344CB8AC3E}">
        <p14:creationId xmlns:p14="http://schemas.microsoft.com/office/powerpoint/2010/main" val="896081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solidFill>
                  <a:schemeClr val="tx1">
                    <a:lumMod val="50000"/>
                  </a:schemeClr>
                </a:solidFill>
                <a:latin typeface="Calibri    "/>
              </a:rPr>
              <a:t>The pause rule has changed</a:t>
            </a:r>
            <a:r>
              <a:rPr lang="en-US" sz="1000" baseline="0" dirty="0">
                <a:solidFill>
                  <a:schemeClr val="tx1">
                    <a:lumMod val="50000"/>
                  </a:schemeClr>
                </a:solidFill>
                <a:latin typeface="Calibri    "/>
              </a:rPr>
              <a:t> back to 20 minutes.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aseline="0" dirty="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aseline="0" dirty="0">
                <a:latin typeface="Calibri    "/>
              </a:rPr>
              <a:t>While taking the ELPA21 assessments students can pause their tests at any time. When a student pauses their test a warning message appears.</a:t>
            </a:r>
            <a:r>
              <a:rPr lang="en-US" sz="1000" baseline="0" dirty="0">
                <a:solidFill>
                  <a:srgbClr val="000000"/>
                </a:solidFill>
                <a:latin typeface="Calibri    "/>
              </a:rPr>
              <a:t> The </a:t>
            </a:r>
            <a:r>
              <a:rPr lang="en-US" sz="1000" dirty="0">
                <a:solidFill>
                  <a:srgbClr val="000000"/>
                </a:solidFill>
                <a:latin typeface="Calibri    "/>
              </a:rPr>
              <a:t>warning message states that they may not be able to go back to previous questions. This is a standard system message </a:t>
            </a:r>
            <a:r>
              <a:rPr lang="en-US" sz="1000" u="none" dirty="0">
                <a:solidFill>
                  <a:srgbClr val="000000"/>
                </a:solidFill>
                <a:latin typeface="Calibri    "/>
              </a:rPr>
              <a:t>that does not apply to ELPA21 tests. </a:t>
            </a:r>
          </a:p>
          <a:p>
            <a:pPr marL="0" indent="0">
              <a:buFont typeface="Arial" panose="020B0604020202020204" pitchFamily="34" charset="0"/>
              <a:buNone/>
            </a:pPr>
            <a:endParaRPr lang="en-US" sz="1000" baseline="0" dirty="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latin typeface="Calibri    "/>
              </a:rPr>
              <a:t>If a student’s test is idle for 20 minutes, the system will automatically pause the test and log them out. To resume the test, the student will have to go through the log in steps again, including TA approval.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dirty="0">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latin typeface="Calibri    "/>
              </a:rPr>
              <a:t>When students</a:t>
            </a:r>
            <a:r>
              <a:rPr lang="en-US" sz="1000" baseline="0" dirty="0">
                <a:latin typeface="Calibri    "/>
              </a:rPr>
              <a:t> resume testing, the system will take the student back to the first page that has unanswered questions.</a:t>
            </a: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19</a:t>
            </a:fld>
            <a:endParaRPr lang="en-US"/>
          </a:p>
        </p:txBody>
      </p:sp>
    </p:spTree>
    <p:extLst>
      <p:ext uri="{BB962C8B-B14F-4D97-AF65-F5344CB8AC3E}">
        <p14:creationId xmlns:p14="http://schemas.microsoft.com/office/powerpoint/2010/main" val="979280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baseline="0" dirty="0">
                <a:solidFill>
                  <a:srgbClr val="C00000"/>
                </a:solidFill>
              </a:rPr>
              <a:t>You may want to consider including an introduction to each team member presenting this training.  You may also want to make note if you have an assistant superintendent attending. </a:t>
            </a:r>
            <a:endParaRPr lang="en-US" sz="1050" dirty="0">
              <a:solidFill>
                <a:srgbClr val="C00000"/>
              </a:solidFill>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a:t>
            </a:fld>
            <a:endParaRPr lang="en-US"/>
          </a:p>
        </p:txBody>
      </p:sp>
    </p:spTree>
    <p:extLst>
      <p:ext uri="{BB962C8B-B14F-4D97-AF65-F5344CB8AC3E}">
        <p14:creationId xmlns:p14="http://schemas.microsoft.com/office/powerpoint/2010/main" val="25018990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t>As with all state assessments, state laws must be adhered to and best practices followed in the classroom.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t>This is part of the state Professional Standards and Security, Incident, and Reporting Guidelines (PIRG).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Allowable and prohibited behaviors are detailed in </a:t>
            </a:r>
            <a:r>
              <a:rPr lang="en-US" sz="1000" baseline="0" dirty="0"/>
              <a:t>PIRG</a:t>
            </a:r>
            <a:r>
              <a:rPr lang="en-US" sz="1000"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Know who should and should not be in the testing environment. DCs and/or SCs should actively monitor testing locations to ensure adequate support. Trained staff can be in a testing room, under the general supervision of a certified staff member. Volunteers, students who are not being assessed during the current segment, and media are not allowed.</a:t>
            </a:r>
            <a:endParaRPr lang="en-US" sz="10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DCs and SCs should actively</a:t>
            </a:r>
            <a:r>
              <a:rPr lang="en-US" sz="1000" baseline="0" dirty="0"/>
              <a:t> monitor testing locations to ensure adequate support.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R</a:t>
            </a:r>
            <a:r>
              <a:rPr lang="en-US" sz="1000" baseline="0" dirty="0"/>
              <a:t>eviewing and disclosing test questions is a violation of state law.</a:t>
            </a:r>
          </a:p>
          <a:p>
            <a:pPr marL="171450" indent="-171450">
              <a:buFont typeface="Arial" panose="020B0604020202020204" pitchFamily="34" charset="0"/>
              <a:buChar char="•"/>
            </a:pPr>
            <a:r>
              <a:rPr lang="en-US" sz="1000" baseline="0" dirty="0"/>
              <a:t>The Office of Professional Practices (OPP) is charged with enforcement, including discipline of educational practitioners for violation of the Professional Code of Conduct. OPP receives, investigates, and makes legal findings regarding complaints.</a:t>
            </a:r>
          </a:p>
          <a:p>
            <a:pPr marL="171039" indent="-171039" defTabSz="912205">
              <a:buFont typeface="Arial" panose="020B0604020202020204" pitchFamily="34" charset="0"/>
              <a:buChar char="•"/>
            </a:pPr>
            <a:r>
              <a:rPr lang="en-US" sz="1000" dirty="0"/>
              <a:t>A complete list of rules and regulations can be found online: </a:t>
            </a:r>
            <a:r>
              <a:rPr lang="en-US" sz="1000" b="0" u="none" dirty="0"/>
              <a:t>www.k12.wa.us/ProfPractices/CodeConduct.aspx</a:t>
            </a:r>
          </a:p>
        </p:txBody>
      </p:sp>
      <p:sp>
        <p:nvSpPr>
          <p:cNvPr id="4" name="Slide Number Placeholder 3"/>
          <p:cNvSpPr>
            <a:spLocks noGrp="1"/>
          </p:cNvSpPr>
          <p:nvPr>
            <p:ph type="sldNum" sz="quarter" idx="10"/>
          </p:nvPr>
        </p:nvSpPr>
        <p:spPr/>
        <p:txBody>
          <a:bodyPr/>
          <a:lstStyle/>
          <a:p>
            <a:fld id="{4743F1E3-71E9-4C9D-979A-507005575817}" type="slidenum">
              <a:rPr lang="en-US" smtClean="0"/>
              <a:t>20</a:t>
            </a:fld>
            <a:endParaRPr lang="en-US"/>
          </a:p>
        </p:txBody>
      </p:sp>
    </p:spTree>
    <p:extLst>
      <p:ext uri="{BB962C8B-B14F-4D97-AF65-F5344CB8AC3E}">
        <p14:creationId xmlns:p14="http://schemas.microsoft.com/office/powerpoint/2010/main" val="1000753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000" dirty="0">
                <a:latin typeface="Calibri     "/>
              </a:rPr>
              <a:t>Annual training is required for all staff supporting testing.</a:t>
            </a:r>
          </a:p>
          <a:p>
            <a:pPr marL="171450" indent="-171450" defTabSz="931774">
              <a:buFont typeface="Arial" panose="020B0604020202020204" pitchFamily="34" charset="0"/>
              <a:buChar char="•"/>
              <a:defRPr/>
            </a:pPr>
            <a:r>
              <a:rPr lang="en-US" sz="1000" dirty="0">
                <a:latin typeface="Calibri     "/>
              </a:rPr>
              <a:t>All new staff supporting test administration</a:t>
            </a:r>
            <a:r>
              <a:rPr lang="en-US" sz="1000" baseline="0" dirty="0">
                <a:latin typeface="Calibri     "/>
              </a:rPr>
              <a:t> activities</a:t>
            </a:r>
            <a:r>
              <a:rPr lang="en-US" sz="1000" dirty="0">
                <a:latin typeface="Calibri     "/>
              </a:rPr>
              <a:t> must be trained</a:t>
            </a:r>
            <a:r>
              <a:rPr lang="en-US" sz="1000" baseline="0" dirty="0">
                <a:latin typeface="Calibri     "/>
              </a:rPr>
              <a:t> and </a:t>
            </a:r>
            <a:r>
              <a:rPr lang="en-US" sz="1000" dirty="0">
                <a:latin typeface="Calibri     "/>
              </a:rPr>
              <a:t>review all required materials.  </a:t>
            </a:r>
          </a:p>
          <a:p>
            <a:pPr marL="171450" indent="-171450" defTabSz="931774">
              <a:buFont typeface="Arial" panose="020B0604020202020204" pitchFamily="34" charset="0"/>
              <a:buChar char="•"/>
              <a:defRPr/>
            </a:pPr>
            <a:r>
              <a:rPr lang="en-US" sz="1000" dirty="0">
                <a:latin typeface="Calibri     "/>
              </a:rPr>
              <a:t>Seasoned staff must attend required spring annual</a:t>
            </a:r>
            <a:r>
              <a:rPr lang="en-US" sz="1000" baseline="0" dirty="0">
                <a:latin typeface="Calibri     "/>
              </a:rPr>
              <a:t> trainings. </a:t>
            </a:r>
          </a:p>
          <a:p>
            <a:pPr marL="628650" lvl="1" indent="-171450" defTabSz="931774">
              <a:buFont typeface="Arial" panose="020B0604020202020204" pitchFamily="34" charset="0"/>
              <a:buChar char="•"/>
              <a:defRPr/>
            </a:pPr>
            <a:r>
              <a:rPr lang="en-US" sz="1000" baseline="0" dirty="0">
                <a:latin typeface="Calibri     "/>
              </a:rPr>
              <a:t>If staff </a:t>
            </a:r>
            <a:r>
              <a:rPr lang="en-US" sz="1000" dirty="0">
                <a:latin typeface="Calibri     "/>
              </a:rPr>
              <a:t>have a clear and thorough knowledge and understanding of the training resources, they do not have</a:t>
            </a:r>
            <a:r>
              <a:rPr lang="en-US" sz="1000" baseline="0" dirty="0">
                <a:latin typeface="Calibri     "/>
              </a:rPr>
              <a:t> to review all of the documents and modules again. </a:t>
            </a:r>
          </a:p>
          <a:p>
            <a:pPr marL="1085850" lvl="2" indent="-171450" defTabSz="931774">
              <a:buFont typeface="Arial" panose="020B0604020202020204" pitchFamily="34" charset="0"/>
              <a:buChar char="•"/>
              <a:defRPr/>
            </a:pPr>
            <a:r>
              <a:rPr lang="en-US" sz="1000" baseline="0" dirty="0">
                <a:latin typeface="Calibri     "/>
              </a:rPr>
              <a:t>However, they</a:t>
            </a:r>
            <a:r>
              <a:rPr lang="en-US" sz="1000" dirty="0">
                <a:latin typeface="Calibri     "/>
              </a:rPr>
              <a:t> must review all resources for updates new to 2018 administrations. </a:t>
            </a:r>
          </a:p>
          <a:p>
            <a:pPr marL="1085850" lvl="2" indent="-171450" defTabSz="931774">
              <a:buFont typeface="Arial" panose="020B0604020202020204" pitchFamily="34" charset="0"/>
              <a:buChar char="•"/>
              <a:defRPr/>
            </a:pPr>
            <a:r>
              <a:rPr lang="en-US" sz="1000" dirty="0">
                <a:latin typeface="Calibri     "/>
              </a:rPr>
              <a:t>OSPI will try to call out changes in sections</a:t>
            </a:r>
            <a:r>
              <a:rPr lang="en-US" sz="1000" baseline="0" dirty="0">
                <a:latin typeface="Calibri     "/>
              </a:rPr>
              <a:t> to make that easier</a:t>
            </a:r>
            <a:r>
              <a:rPr lang="en-US" sz="1000" dirty="0">
                <a:latin typeface="Calibri     "/>
              </a:rPr>
              <a:t>. Example</a:t>
            </a:r>
            <a:r>
              <a:rPr lang="en-US" sz="1000" baseline="0" dirty="0">
                <a:latin typeface="Calibri     "/>
              </a:rPr>
              <a:t> – Page 8 of the GTSA details out key changes to the 2017-18 Guidelines.</a:t>
            </a:r>
            <a:endParaRPr lang="en-US" sz="1000" dirty="0">
              <a:latin typeface="Calibri     "/>
            </a:endParaRPr>
          </a:p>
          <a:p>
            <a:pPr defTabSz="931774">
              <a:defRPr/>
            </a:pPr>
            <a:endParaRPr lang="en-US" sz="1000" dirty="0">
              <a:latin typeface="Calibri     "/>
            </a:endParaRPr>
          </a:p>
          <a:p>
            <a:pPr defTabSz="931774">
              <a:defRPr/>
            </a:pPr>
            <a:r>
              <a:rPr lang="en-US" sz="1000" b="0" dirty="0">
                <a:latin typeface="Calibri     "/>
              </a:rPr>
              <a:t>Best Practices</a:t>
            </a:r>
          </a:p>
          <a:p>
            <a:pPr defTabSz="931774">
              <a:defRPr/>
            </a:pPr>
            <a:r>
              <a:rPr lang="en-US" sz="1000" dirty="0">
                <a:latin typeface="Calibri     "/>
              </a:rPr>
              <a:t>Under</a:t>
            </a:r>
            <a:r>
              <a:rPr lang="en-US" sz="1000" baseline="0" dirty="0">
                <a:latin typeface="Calibri     "/>
              </a:rPr>
              <a:t> </a:t>
            </a:r>
            <a:r>
              <a:rPr lang="en-US" sz="1000" u="none" baseline="0" dirty="0">
                <a:latin typeface="Calibri     "/>
              </a:rPr>
              <a:t>best practices, </a:t>
            </a:r>
            <a:r>
              <a:rPr lang="en-US" sz="1000" baseline="0" dirty="0">
                <a:latin typeface="Calibri     "/>
              </a:rPr>
              <a:t>a few areas are outlined to help minimize the need to report incidents. Applying best practices is communication can help eliminate issues during testing.</a:t>
            </a:r>
            <a:endParaRPr lang="en-US" sz="1000" dirty="0">
              <a:latin typeface="Calibri     "/>
            </a:endParaRPr>
          </a:p>
        </p:txBody>
      </p:sp>
      <p:sp>
        <p:nvSpPr>
          <p:cNvPr id="4" name="Slide Number Placeholder 3"/>
          <p:cNvSpPr>
            <a:spLocks noGrp="1"/>
          </p:cNvSpPr>
          <p:nvPr>
            <p:ph type="sldNum" sz="quarter" idx="10"/>
          </p:nvPr>
        </p:nvSpPr>
        <p:spPr/>
        <p:txBody>
          <a:bodyPr/>
          <a:lstStyle/>
          <a:p>
            <a:fld id="{FAE473B9-228C-489D-878E-208971B41D2C}" type="slidenum">
              <a:rPr lang="en-US" smtClean="0"/>
              <a:t>21</a:t>
            </a:fld>
            <a:endParaRPr lang="en-US"/>
          </a:p>
        </p:txBody>
      </p:sp>
    </p:spTree>
    <p:extLst>
      <p:ext uri="{BB962C8B-B14F-4D97-AF65-F5344CB8AC3E}">
        <p14:creationId xmlns:p14="http://schemas.microsoft.com/office/powerpoint/2010/main" val="21393868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lumMod val="50000"/>
                  </a:schemeClr>
                </a:solidFill>
                <a:latin typeface="Calibri      "/>
              </a:rPr>
              <a:t>The WA</a:t>
            </a:r>
            <a:r>
              <a:rPr lang="en-US" sz="1000" b="0" baseline="0" dirty="0">
                <a:solidFill>
                  <a:schemeClr val="tx1">
                    <a:lumMod val="50000"/>
                  </a:schemeClr>
                </a:solidFill>
                <a:latin typeface="Calibri      "/>
              </a:rPr>
              <a:t> State Auditors Office has implemented a process for auditing schools and the state. They are looking to ensure that school districts have a building plan in place and that it is being followed by the school and district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lumMod val="50000"/>
                  </a:schemeClr>
                </a:solidFill>
                <a:latin typeface="Calibri      "/>
              </a:rPr>
              <a:t>They also ensure that all required documentation is readily available.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lumMod val="50000"/>
                  </a:schemeClr>
                </a:solidFill>
                <a:latin typeface="Calibri      "/>
              </a:rPr>
              <a:t>This year the state was audited. To ensure compliance we have.</a:t>
            </a:r>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0" baseline="0" dirty="0">
                <a:solidFill>
                  <a:schemeClr val="tx1">
                    <a:lumMod val="50000"/>
                  </a:schemeClr>
                </a:solidFill>
                <a:latin typeface="Calibri      "/>
              </a:rPr>
              <a:t>Implemented a process for identifying whether District Administration Security Reports were submitted within 5-business days </a:t>
            </a:r>
          </a:p>
          <a:p>
            <a:pPr marL="62865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0" baseline="0" dirty="0">
                <a:solidFill>
                  <a:schemeClr val="tx1">
                    <a:lumMod val="50000"/>
                  </a:schemeClr>
                </a:solidFill>
                <a:latin typeface="Calibri      "/>
              </a:rPr>
              <a:t>Created a notification process to sent early reminders and missed deadline alerts.</a:t>
            </a:r>
            <a:endParaRPr lang="en-US" sz="1000" b="0" dirty="0">
              <a:solidFill>
                <a:schemeClr val="tx1">
                  <a:lumMod val="50000"/>
                </a:schemeClr>
              </a:solidFill>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1" dirty="0">
              <a:solidFill>
                <a:schemeClr val="tx1">
                  <a:lumMod val="50000"/>
                </a:schemeClr>
              </a:solidFill>
              <a:latin typeface="Calibri      "/>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baseline="0" dirty="0">
                <a:solidFill>
                  <a:schemeClr val="tx2">
                    <a:lumMod val="50000"/>
                  </a:schemeClr>
                </a:solidFill>
                <a:latin typeface="Calibri      "/>
              </a:rPr>
              <a:t>Security </a:t>
            </a:r>
            <a:r>
              <a:rPr lang="en-US" sz="1000" b="0" baseline="0" dirty="0">
                <a:latin typeface="Calibri      "/>
              </a:rPr>
              <a:t>reports document that staff completed training and that test security protocols were followed.</a:t>
            </a:r>
          </a:p>
          <a:p>
            <a:pPr marL="171450" lvl="0" indent="-171450">
              <a:buFont typeface="Arial" panose="020B0604020202020204" pitchFamily="34" charset="0"/>
              <a:buChar char="•"/>
            </a:pPr>
            <a:r>
              <a:rPr lang="en-US" sz="1000" kern="1200" dirty="0">
                <a:solidFill>
                  <a:schemeClr val="tx1"/>
                </a:solidFill>
                <a:effectLst/>
                <a:latin typeface="Calibri      "/>
                <a:ea typeface="+mn-ea"/>
                <a:cs typeface="+mn-cs"/>
              </a:rPr>
              <a:t>The </a:t>
            </a:r>
            <a:r>
              <a:rPr lang="en-US" sz="1000" i="1" u="sng" kern="1200" dirty="0">
                <a:solidFill>
                  <a:schemeClr val="tx1"/>
                </a:solidFill>
                <a:effectLst/>
                <a:latin typeface="Calibri      "/>
                <a:ea typeface="+mn-ea"/>
                <a:cs typeface="+mn-cs"/>
                <a:hlinkClick r:id="rId3"/>
              </a:rPr>
              <a:t>Test Security Staff Assurance Reports</a:t>
            </a:r>
            <a:r>
              <a:rPr lang="en-US" sz="1000" i="1" kern="1200" dirty="0">
                <a:solidFill>
                  <a:schemeClr val="tx1"/>
                </a:solidFill>
                <a:effectLst/>
                <a:latin typeface="Calibri      "/>
                <a:ea typeface="+mn-ea"/>
                <a:cs typeface="+mn-cs"/>
              </a:rPr>
              <a:t> </a:t>
            </a:r>
            <a:r>
              <a:rPr lang="en-US" sz="1000" i="0" kern="1200" dirty="0">
                <a:solidFill>
                  <a:schemeClr val="tx1"/>
                </a:solidFill>
                <a:effectLst/>
                <a:latin typeface="Calibri      "/>
                <a:ea typeface="+mn-ea"/>
                <a:cs typeface="+mn-cs"/>
              </a:rPr>
              <a:t>are</a:t>
            </a:r>
            <a:r>
              <a:rPr lang="en-US" sz="1000" kern="1200" dirty="0">
                <a:solidFill>
                  <a:schemeClr val="tx1"/>
                </a:solidFill>
                <a:effectLst/>
                <a:latin typeface="Calibri      "/>
                <a:ea typeface="+mn-ea"/>
                <a:cs typeface="+mn-cs"/>
              </a:rPr>
              <a:t> submitted to the SC on the day of completion of each test administration. </a:t>
            </a:r>
          </a:p>
          <a:p>
            <a:pPr marL="171450" lvl="0" indent="-171450">
              <a:buFont typeface="Arial" panose="020B0604020202020204" pitchFamily="34" charset="0"/>
              <a:buChar char="•"/>
            </a:pPr>
            <a:r>
              <a:rPr lang="en-US" sz="1000" kern="1200" dirty="0">
                <a:solidFill>
                  <a:schemeClr val="tx1"/>
                </a:solidFill>
                <a:effectLst/>
                <a:latin typeface="Calibri      "/>
                <a:ea typeface="+mn-ea"/>
                <a:cs typeface="+mn-cs"/>
              </a:rPr>
              <a:t>The </a:t>
            </a:r>
            <a:r>
              <a:rPr lang="en-US" sz="1000" i="1" u="sng" kern="1200" dirty="0">
                <a:solidFill>
                  <a:schemeClr val="tx1"/>
                </a:solidFill>
                <a:effectLst/>
                <a:latin typeface="Calibri      "/>
                <a:ea typeface="+mn-ea"/>
                <a:cs typeface="+mn-cs"/>
                <a:hlinkClick r:id="rId4"/>
              </a:rPr>
              <a:t>School Site Administration and Security</a:t>
            </a:r>
            <a:r>
              <a:rPr lang="en-US" sz="1000" i="0" u="sng" kern="1200" dirty="0">
                <a:solidFill>
                  <a:schemeClr val="tx1"/>
                </a:solidFill>
                <a:effectLst/>
                <a:latin typeface="Calibri      "/>
                <a:ea typeface="+mn-ea"/>
                <a:cs typeface="+mn-cs"/>
                <a:hlinkClick r:id="rId4"/>
              </a:rPr>
              <a:t> </a:t>
            </a:r>
            <a:r>
              <a:rPr lang="en-US" sz="1000" i="1" u="sng" kern="1200" dirty="0">
                <a:solidFill>
                  <a:schemeClr val="tx1"/>
                </a:solidFill>
                <a:effectLst/>
                <a:latin typeface="Calibri      "/>
                <a:ea typeface="+mn-ea"/>
                <a:cs typeface="+mn-cs"/>
                <a:hlinkClick r:id="rId4"/>
              </a:rPr>
              <a:t>Reports</a:t>
            </a:r>
            <a:r>
              <a:rPr lang="en-US" sz="1000" kern="1200" dirty="0">
                <a:solidFill>
                  <a:schemeClr val="tx1"/>
                </a:solidFill>
                <a:effectLst/>
                <a:latin typeface="Calibri      "/>
                <a:ea typeface="+mn-ea"/>
                <a:cs typeface="+mn-cs"/>
              </a:rPr>
              <a:t> are</a:t>
            </a:r>
            <a:r>
              <a:rPr lang="en-US" sz="1000" i="0" kern="1200" dirty="0">
                <a:solidFill>
                  <a:schemeClr val="tx1"/>
                </a:solidFill>
                <a:effectLst/>
                <a:latin typeface="Calibri      "/>
                <a:ea typeface="+mn-ea"/>
                <a:cs typeface="+mn-cs"/>
              </a:rPr>
              <a:t> submitted </a:t>
            </a:r>
            <a:r>
              <a:rPr lang="en-US" sz="1000" kern="1200" dirty="0">
                <a:solidFill>
                  <a:schemeClr val="tx1"/>
                </a:solidFill>
                <a:effectLst/>
                <a:latin typeface="Calibri      "/>
                <a:ea typeface="+mn-ea"/>
                <a:cs typeface="+mn-cs"/>
              </a:rPr>
              <a:t>to the </a:t>
            </a:r>
            <a:r>
              <a:rPr lang="en-US" sz="1000" i="0" kern="1200" dirty="0">
                <a:solidFill>
                  <a:schemeClr val="tx1"/>
                </a:solidFill>
                <a:effectLst/>
                <a:latin typeface="Calibri      "/>
                <a:ea typeface="+mn-ea"/>
                <a:cs typeface="+mn-cs"/>
              </a:rPr>
              <a:t>DC</a:t>
            </a:r>
            <a:r>
              <a:rPr lang="en-US" sz="1000" kern="1200" dirty="0">
                <a:solidFill>
                  <a:schemeClr val="tx1"/>
                </a:solidFill>
                <a:effectLst/>
                <a:latin typeface="Calibri      "/>
                <a:ea typeface="+mn-ea"/>
                <a:cs typeface="+mn-cs"/>
              </a:rPr>
              <a:t> no later than one day after conclusion of each test administration. </a:t>
            </a:r>
          </a:p>
          <a:p>
            <a:pPr marL="171450" lvl="0" indent="-171450">
              <a:buFont typeface="Arial" panose="020B0604020202020204" pitchFamily="34" charset="0"/>
              <a:buChar char="•"/>
            </a:pPr>
            <a:r>
              <a:rPr lang="en-US" sz="1000" i="0" kern="1200" dirty="0">
                <a:solidFill>
                  <a:schemeClr val="tx1"/>
                </a:solidFill>
                <a:effectLst/>
                <a:latin typeface="Calibri      "/>
                <a:ea typeface="+mn-ea"/>
                <a:cs typeface="+mn-cs"/>
              </a:rPr>
              <a:t>The </a:t>
            </a:r>
            <a:r>
              <a:rPr lang="en-US" sz="1000" i="1" u="sng" kern="1200" dirty="0">
                <a:solidFill>
                  <a:schemeClr val="tx1"/>
                </a:solidFill>
                <a:effectLst/>
                <a:latin typeface="Calibri      "/>
                <a:ea typeface="+mn-ea"/>
                <a:cs typeface="+mn-cs"/>
                <a:hlinkClick r:id="rId5"/>
              </a:rPr>
              <a:t>District Administration and Security Report</a:t>
            </a:r>
            <a:r>
              <a:rPr lang="en-US" sz="1000" i="1" kern="1200" dirty="0">
                <a:solidFill>
                  <a:schemeClr val="tx1"/>
                </a:solidFill>
                <a:effectLst/>
                <a:latin typeface="Calibri      "/>
                <a:ea typeface="+mn-ea"/>
                <a:cs typeface="+mn-cs"/>
              </a:rPr>
              <a:t> </a:t>
            </a:r>
            <a:r>
              <a:rPr lang="en-US" sz="1000" kern="1200" dirty="0">
                <a:solidFill>
                  <a:schemeClr val="tx1"/>
                </a:solidFill>
                <a:effectLst/>
                <a:latin typeface="Calibri      "/>
                <a:ea typeface="+mn-ea"/>
                <a:cs typeface="+mn-cs"/>
              </a:rPr>
              <a:t>requires Superintendent review and signature prior to submitting to the </a:t>
            </a:r>
            <a:r>
              <a:rPr lang="en-US" sz="1000" i="0" kern="1200" dirty="0">
                <a:solidFill>
                  <a:schemeClr val="tx1"/>
                </a:solidFill>
                <a:effectLst/>
                <a:latin typeface="Calibri      "/>
                <a:ea typeface="+mn-ea"/>
                <a:cs typeface="+mn-cs"/>
              </a:rPr>
              <a:t>OSPI State Test Coordinator</a:t>
            </a:r>
            <a:r>
              <a:rPr lang="en-US" sz="1000" i="1" kern="1200" dirty="0">
                <a:solidFill>
                  <a:schemeClr val="tx1"/>
                </a:solidFill>
                <a:effectLst/>
                <a:latin typeface="Calibri      "/>
                <a:ea typeface="+mn-ea"/>
                <a:cs typeface="+mn-cs"/>
              </a:rPr>
              <a:t>.</a:t>
            </a:r>
            <a:r>
              <a:rPr lang="en-US" sz="1000" kern="1200" dirty="0">
                <a:solidFill>
                  <a:schemeClr val="tx1"/>
                </a:solidFill>
                <a:effectLst/>
                <a:latin typeface="Calibri      "/>
                <a:ea typeface="+mn-ea"/>
                <a:cs typeface="+mn-cs"/>
              </a:rPr>
              <a:t> The report is due to OSPI no later than 5</a:t>
            </a:r>
            <a:r>
              <a:rPr lang="en-US" sz="1000" kern="1200" baseline="0" dirty="0">
                <a:solidFill>
                  <a:schemeClr val="tx1"/>
                </a:solidFill>
                <a:effectLst/>
                <a:latin typeface="Calibri      "/>
                <a:ea typeface="+mn-ea"/>
                <a:cs typeface="+mn-cs"/>
              </a:rPr>
              <a:t> business days </a:t>
            </a:r>
            <a:r>
              <a:rPr lang="en-US" sz="1000" kern="1200" dirty="0">
                <a:solidFill>
                  <a:schemeClr val="tx1"/>
                </a:solidFill>
                <a:effectLst/>
                <a:latin typeface="Calibri      "/>
                <a:ea typeface="+mn-ea"/>
                <a:cs typeface="+mn-cs"/>
              </a:rPr>
              <a:t>of the conclusion of each test administration. </a:t>
            </a:r>
          </a:p>
          <a:p>
            <a:pPr marL="171450" lvl="0" indent="-171450">
              <a:buFont typeface="Arial" panose="020B0604020202020204" pitchFamily="34" charset="0"/>
              <a:buChar char="•"/>
            </a:pPr>
            <a:r>
              <a:rPr lang="en-US" sz="1000" kern="1200" dirty="0">
                <a:solidFill>
                  <a:schemeClr val="tx1"/>
                </a:solidFill>
                <a:effectLst/>
                <a:latin typeface="Calibri      "/>
                <a:ea typeface="+mn-ea"/>
                <a:cs typeface="+mn-cs"/>
              </a:rPr>
              <a:t>For the ELPA21 screener, the reports follow the schedule above, with exception of the last administration of the screener test</a:t>
            </a:r>
            <a:r>
              <a:rPr lang="en-US" sz="1000" kern="1200" baseline="0" dirty="0">
                <a:solidFill>
                  <a:schemeClr val="tx1"/>
                </a:solidFill>
                <a:effectLst/>
                <a:latin typeface="Calibri      "/>
                <a:ea typeface="+mn-ea"/>
                <a:cs typeface="+mn-cs"/>
              </a:rPr>
              <a:t> would be considered the end of the administration window.</a:t>
            </a:r>
            <a:endParaRPr lang="en-US" sz="1000" kern="1200" dirty="0">
              <a:solidFill>
                <a:schemeClr val="tx1"/>
              </a:solidFill>
              <a:effectLst/>
              <a:latin typeface="Calibri      "/>
              <a:ea typeface="+mn-ea"/>
              <a:cs typeface="+mn-cs"/>
            </a:endParaRPr>
          </a:p>
          <a:p>
            <a:pPr marL="628650" lvl="1" indent="-171450">
              <a:buFont typeface="Symbol" panose="05050102010706020507" pitchFamily="18" charset="2"/>
              <a:buChar char="-"/>
            </a:pPr>
            <a:r>
              <a:rPr lang="en-US" sz="1000" kern="1200" dirty="0">
                <a:solidFill>
                  <a:schemeClr val="tx1"/>
                </a:solidFill>
                <a:effectLst/>
                <a:latin typeface="Calibri      "/>
                <a:ea typeface="+mn-ea"/>
                <a:cs typeface="+mn-cs"/>
              </a:rPr>
              <a:t>Remember, only the district level security report is</a:t>
            </a:r>
            <a:r>
              <a:rPr lang="en-US" sz="1000" kern="1200" baseline="0" dirty="0">
                <a:solidFill>
                  <a:schemeClr val="tx1"/>
                </a:solidFill>
                <a:effectLst/>
                <a:latin typeface="Calibri      "/>
                <a:ea typeface="+mn-ea"/>
                <a:cs typeface="+mn-cs"/>
              </a:rPr>
              <a:t> to be submitted to the state.</a:t>
            </a:r>
            <a:endParaRPr lang="en-US" sz="1000" kern="1200" dirty="0">
              <a:solidFill>
                <a:schemeClr val="tx1"/>
              </a:solidFill>
              <a:effectLst/>
              <a:latin typeface="Calibri      "/>
              <a:ea typeface="+mn-ea"/>
              <a:cs typeface="+mn-cs"/>
            </a:endParaRPr>
          </a:p>
          <a:p>
            <a:pPr marL="171450" lvl="0" indent="-171450">
              <a:buFont typeface="Arial" panose="020B0604020202020204" pitchFamily="34" charset="0"/>
              <a:buChar char="•"/>
            </a:pPr>
            <a:r>
              <a:rPr lang="en-US" sz="1000" kern="1200" dirty="0">
                <a:solidFill>
                  <a:schemeClr val="tx1"/>
                </a:solidFill>
                <a:effectLst/>
                <a:latin typeface="Calibri      "/>
                <a:ea typeface="+mn-ea"/>
                <a:cs typeface="+mn-cs"/>
              </a:rPr>
              <a:t>Retain a copy of security reports at district for purpose of state audit. </a:t>
            </a:r>
          </a:p>
          <a:p>
            <a:pPr marL="171450" lvl="0" indent="-171450">
              <a:buFont typeface="Arial" panose="020B0604020202020204" pitchFamily="34" charset="0"/>
              <a:buChar char="•"/>
            </a:pPr>
            <a:r>
              <a:rPr lang="en-US" sz="1000" kern="1200" dirty="0">
                <a:solidFill>
                  <a:schemeClr val="tx1"/>
                </a:solidFill>
                <a:effectLst/>
                <a:latin typeface="Calibri      "/>
                <a:ea typeface="+mn-ea"/>
                <a:cs typeface="+mn-cs"/>
              </a:rPr>
              <a:t>Retention of</a:t>
            </a:r>
            <a:r>
              <a:rPr lang="en-US" sz="1000" kern="1200" baseline="0" dirty="0">
                <a:solidFill>
                  <a:schemeClr val="tx1"/>
                </a:solidFill>
                <a:effectLst/>
                <a:latin typeface="Calibri      "/>
                <a:ea typeface="+mn-ea"/>
                <a:cs typeface="+mn-cs"/>
              </a:rPr>
              <a:t> materials should following the WA State Retention Guidelines and your local school district policy.</a:t>
            </a:r>
            <a:endParaRPr lang="en-US" sz="1000" kern="1200" dirty="0">
              <a:solidFill>
                <a:schemeClr val="tx1"/>
              </a:solidFill>
              <a:effectLst/>
              <a:latin typeface="Calibri      "/>
              <a:ea typeface="+mn-ea"/>
              <a:cs typeface="+mn-cs"/>
            </a:endParaRPr>
          </a:p>
        </p:txBody>
      </p:sp>
      <p:sp>
        <p:nvSpPr>
          <p:cNvPr id="4" name="Slide Number Placeholder 3"/>
          <p:cNvSpPr>
            <a:spLocks noGrp="1"/>
          </p:cNvSpPr>
          <p:nvPr>
            <p:ph type="sldNum" sz="quarter" idx="10"/>
          </p:nvPr>
        </p:nvSpPr>
        <p:spPr/>
        <p:txBody>
          <a:bodyPr/>
          <a:lstStyle/>
          <a:p>
            <a:fld id="{B3F3A224-B0A4-4E11-9077-D1D3A4DBBC92}" type="slidenum">
              <a:rPr lang="en-US" smtClean="0"/>
              <a:t>22</a:t>
            </a:fld>
            <a:endParaRPr lang="en-US"/>
          </a:p>
        </p:txBody>
      </p:sp>
    </p:spTree>
    <p:extLst>
      <p:ext uri="{BB962C8B-B14F-4D97-AF65-F5344CB8AC3E}">
        <p14:creationId xmlns:p14="http://schemas.microsoft.com/office/powerpoint/2010/main" val="947928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dirty="0"/>
              <a:t>There</a:t>
            </a:r>
            <a:r>
              <a:rPr lang="en-US" sz="1000" b="0" baseline="0" dirty="0"/>
              <a:t> are several types of Test Incidents. Each type may be addressed differently. All incidents must be documented and reported by TAs to the SC promptly. This helps to ensure a fair and equitable testing environment for all students. Refer to the PIRG document for full details.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Stop</a:t>
            </a:r>
            <a:r>
              <a:rPr lang="en-US" sz="1000" baseline="0" dirty="0"/>
              <a:t> the student(s) testing session.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Take corrective action to mitigate the incident and gather all necessary information to be reported.</a:t>
            </a:r>
            <a:endParaRPr lang="en-US" sz="1000" baseline="0" dirty="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Document with as much detail as possible, including information such as date, time of day, who was involved (SSID), and the item number (when applicable). For technology or system related issues, please be ready to provide: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baseline="0" dirty="0"/>
              <a:t>TA session ID, device used during testing, network configuration, and operating system</a:t>
            </a:r>
          </a:p>
          <a:p>
            <a:pPr marL="171450" indent="-171450">
              <a:buFont typeface="Arial" panose="020B0604020202020204" pitchFamily="34" charset="0"/>
              <a:buChar char="•"/>
            </a:pPr>
            <a:r>
              <a:rPr lang="en-US" sz="1000" baseline="0" dirty="0"/>
              <a:t>Prompt communication is important and should follow the PIRG. </a:t>
            </a:r>
          </a:p>
          <a:p>
            <a:pPr marL="171450" indent="-171450">
              <a:buFont typeface="Arial" panose="020B0604020202020204" pitchFamily="34" charset="0"/>
              <a:buChar char="•"/>
            </a:pPr>
            <a:r>
              <a:rPr lang="en-US" sz="1000" b="0" u="none" baseline="0" dirty="0"/>
              <a:t>Frequently reported incidents </a:t>
            </a:r>
            <a:r>
              <a:rPr lang="en-US" sz="1000" baseline="0" dirty="0"/>
              <a:t>include: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a:solidFill>
                  <a:schemeClr val="tx1"/>
                </a:solidFill>
                <a:latin typeface="+mn-lt"/>
                <a:ea typeface="+mn-ea"/>
                <a:cs typeface="+mn-cs"/>
              </a:rPr>
              <a:t>Student using non-approved electronic devices during testing or break times </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a:solidFill>
                  <a:schemeClr val="tx1"/>
                </a:solidFill>
                <a:latin typeface="+mn-lt"/>
                <a:ea typeface="+mn-ea"/>
                <a:cs typeface="+mn-cs"/>
              </a:rPr>
              <a:t>TAs deviating from the TA Script of Student Directions</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a:solidFill>
                  <a:schemeClr val="tx1"/>
                </a:solidFill>
                <a:latin typeface="+mn-lt"/>
                <a:ea typeface="+mn-ea"/>
                <a:cs typeface="+mn-cs"/>
              </a:rPr>
              <a:t>Students gaining access to tools or materials not permitted on state assessments</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a:solidFill>
                  <a:schemeClr val="tx1"/>
                </a:solidFill>
                <a:latin typeface="+mn-lt"/>
                <a:ea typeface="+mn-ea"/>
                <a:cs typeface="+mn-cs"/>
              </a:rPr>
              <a:t>Materials not being removed from walls within the testing site</a:t>
            </a:r>
          </a:p>
          <a:p>
            <a:pPr marL="365760" marR="0" lvl="1"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000" kern="1200" baseline="0" dirty="0">
                <a:solidFill>
                  <a:schemeClr val="tx1"/>
                </a:solidFill>
                <a:latin typeface="+mn-lt"/>
                <a:ea typeface="+mn-ea"/>
                <a:cs typeface="+mn-cs"/>
              </a:rPr>
              <a:t>Test materials returned after prescribed schedule or without proper transcription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u="none" baseline="0" dirty="0"/>
              <a:t>Breaches</a:t>
            </a:r>
            <a:r>
              <a:rPr lang="en-US" sz="1000" b="0" baseline="0" dirty="0"/>
              <a:t> are considered a high risk. An example would be if a student or adult had collected or released secure test content or student responses. This is immediately reported to the SC, DC, and state. </a:t>
            </a:r>
            <a:r>
              <a:rPr lang="en-US" sz="1000" kern="1200" baseline="0" dirty="0">
                <a:solidFill>
                  <a:schemeClr val="tx1"/>
                </a:solidFill>
                <a:latin typeface="+mn-lt"/>
                <a:ea typeface="+mn-ea"/>
                <a:cs typeface="+mn-cs"/>
              </a:rPr>
              <a:t>Do not use electronic devices or email for transferring secure/confidential information.</a:t>
            </a:r>
          </a:p>
        </p:txBody>
      </p:sp>
      <p:sp>
        <p:nvSpPr>
          <p:cNvPr id="4" name="Slide Number Placeholder 3"/>
          <p:cNvSpPr>
            <a:spLocks noGrp="1"/>
          </p:cNvSpPr>
          <p:nvPr>
            <p:ph type="sldNum" sz="quarter" idx="10"/>
          </p:nvPr>
        </p:nvSpPr>
        <p:spPr/>
        <p:txBody>
          <a:bodyPr/>
          <a:lstStyle/>
          <a:p>
            <a:fld id="{4743F1E3-71E9-4C9D-979A-507005575817}" type="slidenum">
              <a:rPr lang="en-US" smtClean="0"/>
              <a:t>23</a:t>
            </a:fld>
            <a:endParaRPr lang="en-US"/>
          </a:p>
        </p:txBody>
      </p:sp>
    </p:spTree>
    <p:extLst>
      <p:ext uri="{BB962C8B-B14F-4D97-AF65-F5344CB8AC3E}">
        <p14:creationId xmlns:p14="http://schemas.microsoft.com/office/powerpoint/2010/main" val="1325467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defTabSz="914303">
              <a:buFont typeface="Arial" panose="020B0604020202020204" pitchFamily="34" charset="0"/>
              <a:buChar char="•"/>
              <a:defRPr/>
            </a:pPr>
            <a:r>
              <a:rPr lang="en-US" sz="1000" dirty="0">
                <a:latin typeface="Calibri   "/>
              </a:rPr>
              <a:t>DCs must become proficient with the user guides, manuals, modules, and PPTs posted</a:t>
            </a:r>
            <a:r>
              <a:rPr lang="en-US" sz="1000" baseline="0" dirty="0">
                <a:latin typeface="Calibri   "/>
              </a:rPr>
              <a:t> to the WCAP Portal</a:t>
            </a:r>
            <a:r>
              <a:rPr lang="en-US" sz="1000" dirty="0">
                <a:latin typeface="Calibri   "/>
              </a:rPr>
              <a:t>. To keep up-to-date, it is important to attend required trainings and webinars. Current updates and new information is communicated through the WAW newsletter and Assessment Update Webinars. DCs can add additional staff (DAs),</a:t>
            </a:r>
            <a:r>
              <a:rPr lang="en-US" sz="1000" baseline="0" dirty="0">
                <a:latin typeface="Calibri   "/>
              </a:rPr>
              <a:t> through WAMS-Profile, </a:t>
            </a:r>
            <a:r>
              <a:rPr lang="en-US" sz="1000" dirty="0">
                <a:latin typeface="Calibri   "/>
              </a:rPr>
              <a:t>to receive these communications. </a:t>
            </a:r>
          </a:p>
          <a:p>
            <a:pPr marL="171432" indent="-171432" defTabSz="914303">
              <a:buFont typeface="Arial" panose="020B0604020202020204" pitchFamily="34" charset="0"/>
              <a:buChar char="•"/>
              <a:defRPr/>
            </a:pPr>
            <a:r>
              <a:rPr lang="en-US" sz="1000" dirty="0">
                <a:latin typeface="Calibri   "/>
              </a:rPr>
              <a:t>It is up to the DC to make sure that staff is trained and that they have the information they need to implement assessments effectively.</a:t>
            </a:r>
          </a:p>
          <a:p>
            <a:pPr marL="171432" indent="-171432" defTabSz="914303">
              <a:buFont typeface="Arial" panose="020B0604020202020204" pitchFamily="34" charset="0"/>
              <a:buChar char="•"/>
              <a:defRPr/>
            </a:pPr>
            <a:r>
              <a:rPr lang="en-US" sz="1000" dirty="0">
                <a:latin typeface="Calibri   "/>
              </a:rPr>
              <a:t>Ensure</a:t>
            </a:r>
            <a:r>
              <a:rPr lang="en-US" sz="1000" baseline="0" dirty="0">
                <a:latin typeface="Calibri   "/>
              </a:rPr>
              <a:t> </a:t>
            </a:r>
            <a:r>
              <a:rPr lang="en-US" sz="1000" dirty="0">
                <a:latin typeface="Calibri   "/>
              </a:rPr>
              <a:t>DAs and SCs have appropriate access to TIDE and can</a:t>
            </a:r>
            <a:r>
              <a:rPr lang="en-US" sz="1000" baseline="0" dirty="0">
                <a:latin typeface="Calibri   "/>
              </a:rPr>
              <a:t> navigate </a:t>
            </a:r>
            <a:r>
              <a:rPr lang="en-US" sz="1000" dirty="0">
                <a:latin typeface="Calibri   "/>
              </a:rPr>
              <a:t>the system.</a:t>
            </a:r>
          </a:p>
          <a:p>
            <a:pPr marL="171432" indent="-171432" defTabSz="914303">
              <a:buFont typeface="Arial" panose="020B0604020202020204" pitchFamily="34" charset="0"/>
              <a:buChar char="•"/>
              <a:defRPr/>
            </a:pPr>
            <a:r>
              <a:rPr lang="en-US" sz="1000" dirty="0">
                <a:latin typeface="Calibri   "/>
              </a:rPr>
              <a:t>Each school is required to provide proposed testing schedules for DC review/approval. Verify that schedules do not fall outside of the </a:t>
            </a:r>
            <a:r>
              <a:rPr lang="en-US" sz="1000" kern="1200" dirty="0">
                <a:solidFill>
                  <a:schemeClr val="tx1"/>
                </a:solidFill>
                <a:latin typeface="Calibri   "/>
                <a:ea typeface="+mn-ea"/>
                <a:cs typeface="+mn-cs"/>
              </a:rPr>
              <a:t>state-mandated windows.</a:t>
            </a:r>
            <a:endParaRPr lang="en-US" sz="1000" dirty="0">
              <a:latin typeface="Calibri   "/>
            </a:endParaRPr>
          </a:p>
          <a:p>
            <a:pPr marL="171432" indent="-171432" defTabSz="914303">
              <a:buFont typeface="Arial" panose="020B0604020202020204" pitchFamily="34" charset="0"/>
              <a:buChar char="•"/>
              <a:defRPr/>
            </a:pPr>
            <a:r>
              <a:rPr lang="en-US" sz="1000" dirty="0">
                <a:latin typeface="Calibri   "/>
              </a:rPr>
              <a:t>Communication of schedules, attendance, and reporting is important to school staff, students, and families. Outline your training plan and communicate with appropriate staff. </a:t>
            </a:r>
          </a:p>
          <a:p>
            <a:pPr marL="171432" indent="-171432" defTabSz="914303">
              <a:buFont typeface="Arial" panose="020B0604020202020204" pitchFamily="34" charset="0"/>
              <a:buChar char="•"/>
              <a:defRPr/>
            </a:pPr>
            <a:r>
              <a:rPr lang="en-US" sz="1000" dirty="0">
                <a:latin typeface="Calibri   "/>
              </a:rPr>
              <a:t>Verify that each school’s </a:t>
            </a:r>
            <a:r>
              <a:rPr lang="en-US" sz="1000" i="1" dirty="0">
                <a:latin typeface="Calibri   "/>
              </a:rPr>
              <a:t>Test Security and Building Plan </a:t>
            </a:r>
            <a:r>
              <a:rPr lang="en-US" sz="1000" dirty="0">
                <a:latin typeface="Calibri   "/>
              </a:rPr>
              <a:t>has been implemented and that security protocols are followed.</a:t>
            </a:r>
          </a:p>
          <a:p>
            <a:pPr marL="171432" indent="-171432" defTabSz="914303">
              <a:buFont typeface="Arial" panose="020B0604020202020204" pitchFamily="34" charset="0"/>
              <a:buChar char="•"/>
              <a:defRPr/>
            </a:pPr>
            <a:r>
              <a:rPr lang="en-US" sz="1000" dirty="0">
                <a:latin typeface="Calibri   "/>
              </a:rPr>
              <a:t>Actively monitor testing locations during the assessment window.</a:t>
            </a:r>
          </a:p>
          <a:p>
            <a:pPr marL="171432" indent="-171432" defTabSz="914303">
              <a:buFont typeface="Arial" panose="020B0604020202020204" pitchFamily="34" charset="0"/>
              <a:buChar char="•"/>
              <a:defRPr/>
            </a:pPr>
            <a:r>
              <a:rPr lang="en-US" sz="1000" dirty="0">
                <a:latin typeface="Calibri   "/>
              </a:rPr>
              <a:t>When a testing issue is reported (technical, damaged test booklet):</a:t>
            </a:r>
          </a:p>
          <a:p>
            <a:pPr marL="274320" lvl="0" indent="-91440" defTabSz="914303">
              <a:buFont typeface="Symbol" panose="05050102010706020507" pitchFamily="18" charset="2"/>
              <a:buChar char="-"/>
              <a:defRPr/>
            </a:pPr>
            <a:r>
              <a:rPr lang="en-US" sz="1000" dirty="0">
                <a:latin typeface="Calibri   "/>
              </a:rPr>
              <a:t>Ensure that those</a:t>
            </a:r>
            <a:r>
              <a:rPr lang="en-US" sz="1000" baseline="0" dirty="0">
                <a:latin typeface="Calibri   "/>
              </a:rPr>
              <a:t> involved </a:t>
            </a:r>
            <a:r>
              <a:rPr lang="en-US" sz="1000" dirty="0">
                <a:latin typeface="Calibri   "/>
              </a:rPr>
              <a:t>understand that the issue is being reported and that an opportunity to complete testing will be provided.</a:t>
            </a:r>
          </a:p>
          <a:p>
            <a:pPr marL="274320" lvl="0" indent="-91440" defTabSz="914303">
              <a:buFont typeface="Symbol" panose="05050102010706020507" pitchFamily="18" charset="2"/>
              <a:buChar char="-"/>
              <a:defRPr/>
            </a:pPr>
            <a:r>
              <a:rPr lang="en-US" sz="1000" dirty="0">
                <a:latin typeface="Calibri   "/>
              </a:rPr>
              <a:t>Technical issues are reported to your technology coordinator and then to AIR, if needed.</a:t>
            </a:r>
          </a:p>
          <a:p>
            <a:pPr marL="274320" lvl="0" indent="-91440" defTabSz="914303">
              <a:buFont typeface="Symbol" panose="05050102010706020507" pitchFamily="18" charset="2"/>
              <a:buChar char="-"/>
              <a:defRPr/>
            </a:pPr>
            <a:r>
              <a:rPr lang="en-US" sz="1000" dirty="0">
                <a:latin typeface="Calibri   "/>
              </a:rPr>
              <a:t>Some situations may take a little longer to resolve. Determine if students need to leave the testing location while the issue is being resolved. </a:t>
            </a:r>
          </a:p>
          <a:p>
            <a:pPr marL="274320" lvl="0" indent="-91440" defTabSz="914303">
              <a:buFont typeface="Symbol" panose="05050102010706020507" pitchFamily="18" charset="2"/>
              <a:buChar char="-"/>
              <a:defRPr/>
            </a:pPr>
            <a:r>
              <a:rPr lang="en-US" sz="1000" dirty="0">
                <a:latin typeface="Calibri   "/>
              </a:rPr>
              <a:t>Incidents required to be</a:t>
            </a:r>
            <a:r>
              <a:rPr lang="en-US" sz="1000" baseline="0" dirty="0">
                <a:latin typeface="Calibri   "/>
              </a:rPr>
              <a:t> reported to the state are submitted</a:t>
            </a:r>
            <a:r>
              <a:rPr lang="en-US" sz="1000" dirty="0">
                <a:latin typeface="Calibri   "/>
              </a:rPr>
              <a:t> via a testing incident log. </a:t>
            </a:r>
          </a:p>
          <a:p>
            <a:pPr marL="172484" lvl="0" indent="-171432" defTabSz="914303">
              <a:buFont typeface="Arial" panose="020B0604020202020204" pitchFamily="34" charset="0"/>
              <a:buChar char="•"/>
              <a:defRPr/>
            </a:pPr>
            <a:r>
              <a:rPr lang="en-US" sz="1000" dirty="0">
                <a:latin typeface="Calibri   "/>
              </a:rPr>
              <a:t>For a complete list</a:t>
            </a:r>
            <a:r>
              <a:rPr lang="en-US" sz="1000" baseline="0" dirty="0">
                <a:latin typeface="Calibri   "/>
              </a:rPr>
              <a:t> of DC responsibilities, see the PIRG document.</a:t>
            </a: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24</a:t>
            </a:fld>
            <a:endParaRPr lang="en-US"/>
          </a:p>
        </p:txBody>
      </p:sp>
    </p:spTree>
    <p:extLst>
      <p:ext uri="{BB962C8B-B14F-4D97-AF65-F5344CB8AC3E}">
        <p14:creationId xmlns:p14="http://schemas.microsoft.com/office/powerpoint/2010/main" val="36126913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indent="-171432" defTabSz="914303">
              <a:buFont typeface="Arial" panose="020B0604020202020204" pitchFamily="34" charset="0"/>
              <a:buChar char="•"/>
              <a:defRPr/>
            </a:pPr>
            <a:r>
              <a:rPr lang="en-US" sz="1000" dirty="0">
                <a:latin typeface="Calibri    "/>
              </a:rPr>
              <a:t>Attend all required trainings and ensure that all applicable staff, as their responsibilities support state testing, have also attended required trainings. </a:t>
            </a:r>
          </a:p>
          <a:p>
            <a:pPr marL="171432" indent="-171432" defTabSz="914303">
              <a:buFont typeface="Arial" panose="020B0604020202020204" pitchFamily="34" charset="0"/>
              <a:buChar char="•"/>
              <a:defRPr/>
            </a:pPr>
            <a:r>
              <a:rPr lang="en-US" sz="1000" dirty="0">
                <a:latin typeface="Calibri    "/>
              </a:rPr>
              <a:t>Appoint SCs and assign TAs. </a:t>
            </a:r>
          </a:p>
          <a:p>
            <a:pPr marL="171432" indent="-171432" defTabSz="914303">
              <a:buFont typeface="Arial" panose="020B0604020202020204" pitchFamily="34" charset="0"/>
              <a:buChar char="•"/>
              <a:defRPr/>
            </a:pPr>
            <a:r>
              <a:rPr lang="en-US" sz="1000" dirty="0">
                <a:latin typeface="Calibri    "/>
              </a:rPr>
              <a:t>When assigning testing areas, ensure sufficient space for students and the security of test materials. Provide adequate staff to support testing locations.</a:t>
            </a:r>
          </a:p>
          <a:p>
            <a:pPr marL="171432" marR="0" lvl="2"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latin typeface="Calibri    "/>
              </a:rPr>
              <a:t>Headsets are required  for some portions of tests. Headsets are provided by the school district, however, students may use personal headsets during testing.</a:t>
            </a:r>
          </a:p>
          <a:p>
            <a:pPr marL="171432" lvl="2" indent="-171432" defTabSz="914303">
              <a:buFont typeface="Arial" panose="020B0604020202020204" pitchFamily="34" charset="0"/>
              <a:buChar char="•"/>
              <a:defRPr/>
            </a:pPr>
            <a:r>
              <a:rPr lang="en-US" sz="1000" dirty="0">
                <a:latin typeface="Calibri    "/>
              </a:rPr>
              <a:t>Communicate with parents, staff members, and departments regarding testing schedules, importance of attendance, and how test results will be reported. OSPI</a:t>
            </a:r>
            <a:r>
              <a:rPr lang="en-US" sz="1000" baseline="0" dirty="0">
                <a:latin typeface="Calibri    "/>
              </a:rPr>
              <a:t> created Principal letter templates are available on the portal.</a:t>
            </a:r>
            <a:endParaRPr lang="en-US" sz="1000" dirty="0">
              <a:latin typeface="Calibri    "/>
            </a:endParaRPr>
          </a:p>
          <a:p>
            <a:pPr marL="171432" lvl="2" indent="-171432" defTabSz="914303">
              <a:buFont typeface="Arial" panose="020B0604020202020204" pitchFamily="34" charset="0"/>
              <a:buChar char="•"/>
              <a:defRPr/>
            </a:pPr>
            <a:r>
              <a:rPr lang="en-US" sz="1000" dirty="0">
                <a:latin typeface="Calibri    "/>
              </a:rPr>
              <a:t>Implement your school’s and district’s policies and procedures. Review the approved </a:t>
            </a:r>
            <a:r>
              <a:rPr lang="en-US" sz="1000" i="1" dirty="0">
                <a:latin typeface="Calibri    "/>
              </a:rPr>
              <a:t>Test Security and Building Plan </a:t>
            </a:r>
            <a:r>
              <a:rPr lang="en-US" sz="1000" dirty="0">
                <a:latin typeface="Calibri    "/>
              </a:rPr>
              <a:t>for each school and ensure staff are familiar with content.</a:t>
            </a:r>
          </a:p>
          <a:p>
            <a:pPr marL="171432" lvl="2" indent="-171432" defTabSz="914303">
              <a:buFont typeface="Arial" panose="020B0604020202020204" pitchFamily="34" charset="0"/>
              <a:buChar char="•"/>
              <a:defRPr/>
            </a:pPr>
            <a:r>
              <a:rPr lang="en-US" sz="1000" dirty="0">
                <a:latin typeface="Calibri    "/>
              </a:rPr>
              <a:t>Each school’s testing schedule must be approved by the DC and align to the state mandated test window. </a:t>
            </a:r>
          </a:p>
          <a:p>
            <a:pPr marL="171432" marR="0" lvl="2"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latin typeface="Calibri    "/>
              </a:rPr>
              <a:t>For a complete list</a:t>
            </a:r>
            <a:r>
              <a:rPr lang="en-US" sz="1000" baseline="0" dirty="0">
                <a:latin typeface="Calibri    "/>
              </a:rPr>
              <a:t> of Principal responsibilities, see the PIRG.</a:t>
            </a:r>
            <a:endParaRPr lang="en-US" sz="1000" dirty="0">
              <a:latin typeface="Calibri    "/>
            </a:endParaRPr>
          </a:p>
          <a:p>
            <a:pPr marL="0" lvl="2" indent="0" defTabSz="914303">
              <a:buFont typeface="Arial" panose="020B0604020202020204" pitchFamily="34" charset="0"/>
              <a:buNone/>
              <a:defRPr/>
            </a:pP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25</a:t>
            </a:fld>
            <a:endParaRPr lang="en-US"/>
          </a:p>
        </p:txBody>
      </p:sp>
    </p:spTree>
    <p:extLst>
      <p:ext uri="{BB962C8B-B14F-4D97-AF65-F5344CB8AC3E}">
        <p14:creationId xmlns:p14="http://schemas.microsoft.com/office/powerpoint/2010/main" val="3612691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marR="0" lvl="0" indent="-171432"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latin typeface="Calibri   "/>
              </a:rPr>
              <a:t>SCs must become proficient with user guides, manuals, modules, and PPTs. To keep up-to-date, it is important to attend required trainings and webinars. For a complete list</a:t>
            </a:r>
            <a:r>
              <a:rPr lang="en-US" sz="1000" baseline="0" dirty="0">
                <a:latin typeface="Calibri   "/>
              </a:rPr>
              <a:t> of SC responsibilities, see the PIRG document.</a:t>
            </a:r>
            <a:endParaRPr lang="en-US" sz="1000" dirty="0">
              <a:latin typeface="Calibri   "/>
            </a:endParaRPr>
          </a:p>
          <a:p>
            <a:pPr marL="171432" lvl="2" indent="-171432" defTabSz="914303">
              <a:buFont typeface="Arial" panose="020B0604020202020204" pitchFamily="34" charset="0"/>
              <a:buChar char="•"/>
              <a:defRPr/>
            </a:pPr>
            <a:r>
              <a:rPr lang="en-US" sz="1000" dirty="0">
                <a:latin typeface="Calibri   "/>
              </a:rPr>
              <a:t>It is the responsibility of the SC to ensure that TAs, individuals supporting testing accommodations, and other staff who process materials attend required trainings and have the information they need to administer the test. Ensure staff are familiar with your school’s </a:t>
            </a:r>
            <a:r>
              <a:rPr lang="en-US" sz="1000" i="1" dirty="0">
                <a:latin typeface="Calibri   "/>
              </a:rPr>
              <a:t>Test Security and Building Plan </a:t>
            </a:r>
            <a:r>
              <a:rPr lang="en-US" sz="1000" dirty="0">
                <a:latin typeface="Calibri   "/>
              </a:rPr>
              <a:t>and that security protocols are followed.</a:t>
            </a:r>
          </a:p>
          <a:p>
            <a:pPr marL="171432" indent="-171432" defTabSz="914303">
              <a:buFont typeface="Arial" panose="020B0604020202020204" pitchFamily="34" charset="0"/>
              <a:buChar char="•"/>
              <a:defRPr/>
            </a:pPr>
            <a:r>
              <a:rPr lang="en-US" sz="1000" dirty="0">
                <a:latin typeface="Calibri   "/>
              </a:rPr>
              <a:t>Make sure all TAs have appropriate access to TIDE.</a:t>
            </a:r>
          </a:p>
          <a:p>
            <a:pPr marL="171432" lvl="2" indent="-171432" defTabSz="914303">
              <a:buFont typeface="Arial" panose="020B0604020202020204" pitchFamily="34" charset="0"/>
              <a:buChar char="•"/>
              <a:defRPr/>
            </a:pPr>
            <a:r>
              <a:rPr lang="en-US" sz="1000" dirty="0">
                <a:latin typeface="Calibri   "/>
              </a:rPr>
              <a:t>Encourage a positive testing situation for students and staff.</a:t>
            </a:r>
          </a:p>
          <a:p>
            <a:pPr marL="171432" lvl="2" indent="-171432" defTabSz="914303">
              <a:buFont typeface="Arial" panose="020B0604020202020204" pitchFamily="34" charset="0"/>
              <a:buChar char="•"/>
              <a:defRPr/>
            </a:pPr>
            <a:r>
              <a:rPr lang="en-US" sz="1000" dirty="0">
                <a:latin typeface="Calibri   "/>
              </a:rPr>
              <a:t>Communicate with parents and staff members regarding schedule, attendance, and reporting.</a:t>
            </a:r>
          </a:p>
          <a:p>
            <a:pPr marL="171432" indent="-171432">
              <a:buFont typeface="Arial" panose="020B0604020202020204" pitchFamily="34" charset="0"/>
              <a:buChar char="•"/>
            </a:pPr>
            <a:r>
              <a:rPr lang="en-US" sz="1000" dirty="0">
                <a:latin typeface="Calibri   "/>
              </a:rPr>
              <a:t>It is important to work with your Special Education department to upload all supports and accommodations needed for each student during testing. Provide TAs with the student accommodation lists to support testing.</a:t>
            </a:r>
          </a:p>
          <a:p>
            <a:pPr marL="171432" indent="-171432" defTabSz="914303">
              <a:buFont typeface="Arial" panose="020B0604020202020204" pitchFamily="34" charset="0"/>
              <a:buChar char="•"/>
              <a:defRPr/>
            </a:pPr>
            <a:r>
              <a:rPr lang="en-US" sz="1000" dirty="0">
                <a:latin typeface="Calibri   "/>
              </a:rPr>
              <a:t>Inventory any paper materials immediately upon arrival and order additional materials if necessary. Include inventory of district specific materials (i.e., pencils, paper). </a:t>
            </a:r>
          </a:p>
          <a:p>
            <a:pPr marL="171432" indent="-171432" defTabSz="914303">
              <a:buFont typeface="Arial" panose="020B0604020202020204" pitchFamily="34" charset="0"/>
              <a:buChar char="•"/>
              <a:defRPr/>
            </a:pPr>
            <a:r>
              <a:rPr lang="en-US" sz="1000" dirty="0">
                <a:latin typeface="Calibri   "/>
              </a:rPr>
              <a:t>Verify that TA rosters are set up correctly. New or non-enrolled students must have</a:t>
            </a:r>
            <a:r>
              <a:rPr lang="en-US" sz="1000" baseline="0" dirty="0">
                <a:latin typeface="Calibri   "/>
              </a:rPr>
              <a:t> the SSID issuance (include school and grade) </a:t>
            </a:r>
            <a:r>
              <a:rPr lang="en-US" sz="1000" dirty="0">
                <a:latin typeface="Calibri   "/>
              </a:rPr>
              <a:t>in CEDARS to display in TIDE.</a:t>
            </a:r>
          </a:p>
          <a:p>
            <a:pPr marL="171432" indent="-171432" defTabSz="914303">
              <a:buFont typeface="Arial" panose="020B0604020202020204" pitchFamily="34" charset="0"/>
              <a:buChar char="•"/>
              <a:defRPr/>
            </a:pPr>
            <a:r>
              <a:rPr lang="en-US" sz="1000" dirty="0">
                <a:latin typeface="Calibri   "/>
              </a:rPr>
              <a:t>Print any necessary student labels for test booklets.</a:t>
            </a:r>
          </a:p>
          <a:p>
            <a:pPr marL="171432" indent="-171432" defTabSz="914303">
              <a:buFont typeface="Arial" panose="020B0604020202020204" pitchFamily="34" charset="0"/>
              <a:buChar char="•"/>
              <a:defRPr/>
            </a:pPr>
            <a:r>
              <a:rPr lang="en-US" sz="1000" dirty="0">
                <a:latin typeface="Calibri   "/>
              </a:rPr>
              <a:t>Verify that tools, supports, and accommodations have been accurately entered in TIDE for students. </a:t>
            </a:r>
          </a:p>
          <a:p>
            <a:pPr marL="171432" indent="-171432" defTabSz="914303">
              <a:buFont typeface="Arial" panose="020B0604020202020204" pitchFamily="34" charset="0"/>
              <a:buChar char="•"/>
              <a:defRPr/>
            </a:pPr>
            <a:r>
              <a:rPr lang="en-US" sz="1000" dirty="0">
                <a:latin typeface="Calibri   "/>
              </a:rPr>
              <a:t>Some common issues include not ordering accommodated materials in advance of testing, not documenting testing incidents, not verifying that students are in TIDE before testing day, or not keeping adequate records of who has the testing materials. </a:t>
            </a:r>
          </a:p>
          <a:p>
            <a:pPr marL="171432" indent="-171432" defTabSz="914303">
              <a:buFont typeface="Arial" panose="020B0604020202020204" pitchFamily="34" charset="0"/>
              <a:buChar char="•"/>
              <a:defRPr/>
            </a:pPr>
            <a:r>
              <a:rPr lang="en-US" sz="1000" dirty="0">
                <a:latin typeface="Calibri   "/>
              </a:rPr>
              <a:t>Taking the time to document the process for preparing testing can help to ensure that testing goes smoothly. </a:t>
            </a:r>
          </a:p>
          <a:p>
            <a:pPr marL="171432" indent="-171432" defTabSz="914303">
              <a:buFont typeface="Arial" panose="020B0604020202020204" pitchFamily="34" charset="0"/>
              <a:buChar char="•"/>
              <a:defRPr/>
            </a:pPr>
            <a:r>
              <a:rPr lang="en-US" sz="1000" dirty="0">
                <a:latin typeface="Calibri   "/>
              </a:rPr>
              <a:t>Have a tracking process to account for secure materials while transferring to testing locations and back at completion of each testing session.</a:t>
            </a:r>
          </a:p>
          <a:p>
            <a:pPr marL="171432" indent="-171432" defTabSz="914303">
              <a:buFont typeface="Arial" panose="020B0604020202020204" pitchFamily="34" charset="0"/>
              <a:buChar char="•"/>
              <a:defRPr/>
            </a:pPr>
            <a:r>
              <a:rPr lang="en-US" sz="1000" dirty="0">
                <a:latin typeface="Calibri   "/>
              </a:rPr>
              <a:t>Actively monitor testing locations during the assessment window.</a:t>
            </a:r>
          </a:p>
          <a:p>
            <a:pPr marL="171432" indent="-171432" defTabSz="914303">
              <a:buFont typeface="Arial" panose="020B0604020202020204" pitchFamily="34" charset="0"/>
              <a:buChar char="•"/>
              <a:defRPr/>
            </a:pPr>
            <a:r>
              <a:rPr lang="en-US" sz="1000" dirty="0">
                <a:latin typeface="Calibri   "/>
              </a:rPr>
              <a:t>Be sure to report all testing incidents</a:t>
            </a:r>
            <a:r>
              <a:rPr lang="en-US" sz="1000" baseline="0" dirty="0">
                <a:latin typeface="Calibri   "/>
              </a:rPr>
              <a:t> </a:t>
            </a:r>
            <a:r>
              <a:rPr lang="en-US" sz="1000" dirty="0">
                <a:latin typeface="Calibri   "/>
              </a:rPr>
              <a:t>to your DC. Include in your report all details, documentation, and any recommendations for invalidations.</a:t>
            </a:r>
          </a:p>
          <a:p>
            <a:pPr marL="171432" indent="-171432" defTabSz="914303">
              <a:buFont typeface="Arial" panose="020B0604020202020204" pitchFamily="34" charset="0"/>
              <a:buChar char="•"/>
              <a:defRPr/>
            </a:pPr>
            <a:r>
              <a:rPr lang="en-US" sz="1000" dirty="0">
                <a:latin typeface="Calibri   "/>
              </a:rPr>
              <a:t>Follow your school’s </a:t>
            </a:r>
            <a:r>
              <a:rPr lang="en-US" sz="1000" i="1" dirty="0">
                <a:latin typeface="Calibri   "/>
              </a:rPr>
              <a:t>Test Security and Building Plan </a:t>
            </a:r>
            <a:r>
              <a:rPr lang="en-US" sz="1000" dirty="0">
                <a:latin typeface="Calibri   "/>
              </a:rPr>
              <a:t>for processing of secure materials. All secure materials are required to be inventoried and returned on schedule. This includes all ancillary papers (student notes, scratch paper, graph paper, etc.). All materials provided during testing sessions must be securely destroyed, as per the state and district policy. </a:t>
            </a:r>
          </a:p>
          <a:p>
            <a:pPr marL="0" indent="0" defTabSz="914303">
              <a:buFont typeface="Arial" panose="020B0604020202020204" pitchFamily="34" charset="0"/>
              <a:buNone/>
              <a:defRPr/>
            </a:pPr>
            <a:endParaRPr lang="en-US" sz="1000" dirty="0">
              <a:latin typeface="Calibri   "/>
            </a:endParaRPr>
          </a:p>
          <a:p>
            <a:pPr marL="171432" indent="-171432">
              <a:buFont typeface="Arial" panose="020B0604020202020204" pitchFamily="34" charset="0"/>
              <a:buChar char="•"/>
            </a:pPr>
            <a:endParaRPr lang="en-US" sz="1000" dirty="0">
              <a:latin typeface="Calibri   "/>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26</a:t>
            </a:fld>
            <a:endParaRPr lang="en-US"/>
          </a:p>
        </p:txBody>
      </p:sp>
    </p:spTree>
    <p:extLst>
      <p:ext uri="{BB962C8B-B14F-4D97-AF65-F5344CB8AC3E}">
        <p14:creationId xmlns:p14="http://schemas.microsoft.com/office/powerpoint/2010/main" val="2223193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a:t>Attend all required</a:t>
            </a:r>
            <a:r>
              <a:rPr lang="en-US" sz="1000" baseline="0" dirty="0"/>
              <a:t> training sessions.</a:t>
            </a:r>
          </a:p>
          <a:p>
            <a:pPr marL="0" indent="0">
              <a:buFont typeface="Arial" panose="020B0604020202020204" pitchFamily="34" charset="0"/>
              <a:buNone/>
            </a:pPr>
            <a:endParaRPr lang="en-US" sz="1000" baseline="0" dirty="0"/>
          </a:p>
          <a:p>
            <a:pPr marL="0" indent="0">
              <a:buFont typeface="Arial" panose="020B0604020202020204" pitchFamily="34" charset="0"/>
              <a:buNone/>
            </a:pPr>
            <a:r>
              <a:rPr lang="en-US" sz="1000" baseline="0" dirty="0"/>
              <a:t>Work closely with your SC and TAs to ensure each student has been identified for the correct accessibility supports. </a:t>
            </a:r>
          </a:p>
          <a:p>
            <a:pPr marL="0" indent="0">
              <a:buFont typeface="Arial" panose="020B0604020202020204" pitchFamily="34" charset="0"/>
              <a:buNone/>
            </a:pPr>
            <a:endParaRPr lang="en-US" sz="1000" baseline="0" dirty="0"/>
          </a:p>
          <a:p>
            <a:pPr marL="0" indent="0">
              <a:buFont typeface="Arial" panose="020B0604020202020204" pitchFamily="34" charset="0"/>
              <a:buNone/>
            </a:pPr>
            <a:r>
              <a:rPr lang="en-US" sz="1000" dirty="0"/>
              <a:t>Make sure students identified for supports,</a:t>
            </a:r>
            <a:r>
              <a:rPr lang="en-US" sz="1000" baseline="0" dirty="0"/>
              <a:t> </a:t>
            </a:r>
            <a:r>
              <a:rPr lang="en-US" sz="1000" dirty="0"/>
              <a:t>large print, Braille,</a:t>
            </a:r>
            <a:r>
              <a:rPr lang="en-US" sz="1000" baseline="0" dirty="0"/>
              <a:t> or standard print paper forms (IEP required) are reported to your DC so there is plenty of time to order accommodated forms or to provide appropriate tools, supports, or accommodations.</a:t>
            </a:r>
            <a:endParaRPr lang="en-US" sz="1000" dirty="0"/>
          </a:p>
        </p:txBody>
      </p:sp>
      <p:sp>
        <p:nvSpPr>
          <p:cNvPr id="4" name="Slide Number Placeholder 3"/>
          <p:cNvSpPr>
            <a:spLocks noGrp="1"/>
          </p:cNvSpPr>
          <p:nvPr>
            <p:ph type="sldNum" sz="quarter" idx="10"/>
          </p:nvPr>
        </p:nvSpPr>
        <p:spPr/>
        <p:txBody>
          <a:bodyPr/>
          <a:lstStyle/>
          <a:p>
            <a:fld id="{4743F1E3-71E9-4C9D-979A-507005575817}" type="slidenum">
              <a:rPr lang="en-US" smtClean="0"/>
              <a:t>27</a:t>
            </a:fld>
            <a:endParaRPr lang="en-US"/>
          </a:p>
        </p:txBody>
      </p:sp>
    </p:spTree>
    <p:extLst>
      <p:ext uri="{BB962C8B-B14F-4D97-AF65-F5344CB8AC3E}">
        <p14:creationId xmlns:p14="http://schemas.microsoft.com/office/powerpoint/2010/main" val="14327934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20" lvl="1" indent="-285720" defTabSz="931676">
              <a:buFont typeface="Arial" panose="020B0604020202020204" pitchFamily="34" charset="0"/>
              <a:buChar char="•"/>
              <a:defRPr/>
            </a:pPr>
            <a:r>
              <a:rPr lang="en-US" sz="1000" dirty="0">
                <a:solidFill>
                  <a:srgbClr val="000000"/>
                </a:solidFill>
              </a:rPr>
              <a:t>DCs please remove OSPI contact information prior to sharing this PPT with school staff.</a:t>
            </a:r>
          </a:p>
          <a:p>
            <a:pPr marL="285720" lvl="1" indent="-285720" defTabSz="931676">
              <a:buFont typeface="Arial" panose="020B0604020202020204" pitchFamily="34" charset="0"/>
              <a:buChar char="•"/>
              <a:defRPr/>
            </a:pPr>
            <a:r>
              <a:rPr lang="en-US" sz="1000" dirty="0">
                <a:solidFill>
                  <a:srgbClr val="000000"/>
                </a:solidFill>
              </a:rPr>
              <a:t>SC’s contact the appropriate person in your district if you have questions. OSPI will refer all school staff to the DC.</a:t>
            </a:r>
          </a:p>
          <a:p>
            <a:endParaRPr lang="en-US" sz="1000" dirty="0">
              <a:solidFill>
                <a:srgbClr val="000000"/>
              </a:solidFill>
            </a:endParaRPr>
          </a:p>
        </p:txBody>
      </p:sp>
      <p:sp>
        <p:nvSpPr>
          <p:cNvPr id="4" name="Slide Number Placeholder 3"/>
          <p:cNvSpPr>
            <a:spLocks noGrp="1"/>
          </p:cNvSpPr>
          <p:nvPr>
            <p:ph type="sldNum" sz="quarter" idx="10"/>
          </p:nvPr>
        </p:nvSpPr>
        <p:spPr/>
        <p:txBody>
          <a:bodyPr/>
          <a:lstStyle/>
          <a:p>
            <a:fld id="{4743F1E3-71E9-4C9D-979A-507005575817}" type="slidenum">
              <a:rPr lang="en-US" smtClean="0"/>
              <a:t>28</a:t>
            </a:fld>
            <a:endParaRPr lang="en-US"/>
          </a:p>
        </p:txBody>
      </p:sp>
    </p:spTree>
    <p:extLst>
      <p:ext uri="{BB962C8B-B14F-4D97-AF65-F5344CB8AC3E}">
        <p14:creationId xmlns:p14="http://schemas.microsoft.com/office/powerpoint/2010/main" val="31982503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If updates</a:t>
            </a:r>
            <a:r>
              <a:rPr lang="en-US" sz="1000" baseline="0" dirty="0"/>
              <a:t> are needed throughout the school year, they will be outlined on this revision log and communicated in the WAW newsletter.</a:t>
            </a:r>
            <a:endParaRPr lang="en-US" sz="1000" dirty="0"/>
          </a:p>
        </p:txBody>
      </p:sp>
      <p:sp>
        <p:nvSpPr>
          <p:cNvPr id="4" name="Slide Number Placeholder 3"/>
          <p:cNvSpPr>
            <a:spLocks noGrp="1"/>
          </p:cNvSpPr>
          <p:nvPr>
            <p:ph type="sldNum" sz="quarter" idx="10"/>
          </p:nvPr>
        </p:nvSpPr>
        <p:spPr/>
        <p:txBody>
          <a:bodyPr/>
          <a:lstStyle/>
          <a:p>
            <a:fld id="{4743F1E3-71E9-4C9D-979A-507005575817}" type="slidenum">
              <a:rPr lang="en-US" smtClean="0"/>
              <a:t>29</a:t>
            </a:fld>
            <a:endParaRPr lang="en-US"/>
          </a:p>
        </p:txBody>
      </p:sp>
    </p:spTree>
    <p:extLst>
      <p:ext uri="{BB962C8B-B14F-4D97-AF65-F5344CB8AC3E}">
        <p14:creationId xmlns:p14="http://schemas.microsoft.com/office/powerpoint/2010/main" val="225090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a:t>As we</a:t>
            </a:r>
            <a:r>
              <a:rPr lang="en-US" sz="1000" baseline="0" dirty="0"/>
              <a:t> move through this slide deck, there will be times that acronyms are used instead of fully displaying the name of a system or material. This slide displays several acronyms that include the definition. There also is a Definitions and Acronyms document posted to the WCAP Portal.</a:t>
            </a:r>
          </a:p>
        </p:txBody>
      </p:sp>
      <p:sp>
        <p:nvSpPr>
          <p:cNvPr id="4" name="Slide Number Placeholder 3"/>
          <p:cNvSpPr>
            <a:spLocks noGrp="1"/>
          </p:cNvSpPr>
          <p:nvPr>
            <p:ph type="sldNum" sz="quarter" idx="10"/>
          </p:nvPr>
        </p:nvSpPr>
        <p:spPr/>
        <p:txBody>
          <a:bodyPr/>
          <a:lstStyle/>
          <a:p>
            <a:fld id="{4743F1E3-71E9-4C9D-979A-507005575817}" type="slidenum">
              <a:rPr lang="en-US" smtClean="0"/>
              <a:t>3</a:t>
            </a:fld>
            <a:endParaRPr lang="en-US"/>
          </a:p>
        </p:txBody>
      </p:sp>
    </p:spTree>
    <p:extLst>
      <p:ext uri="{BB962C8B-B14F-4D97-AF65-F5344CB8AC3E}">
        <p14:creationId xmlns:p14="http://schemas.microsoft.com/office/powerpoint/2010/main" val="2501899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000" dirty="0"/>
              <a:t>Included on this slide is a summary</a:t>
            </a:r>
            <a:r>
              <a:rPr lang="en-US" sz="1000" baseline="0" dirty="0"/>
              <a:t> of the materials required to be reviewed annually by DCs, DAs, and SCs. School districts may also have additional resources that are required for review. </a:t>
            </a:r>
          </a:p>
          <a:p>
            <a:pPr marL="0" indent="0">
              <a:buFont typeface="Arial" panose="020B0604020202020204" pitchFamily="34" charset="0"/>
              <a:buNone/>
            </a:pPr>
            <a:r>
              <a:rPr lang="en-US" sz="1000" baseline="0" dirty="0"/>
              <a:t>The items listed in this slide are required by the state for yearly review.</a:t>
            </a:r>
          </a:p>
        </p:txBody>
      </p:sp>
      <p:sp>
        <p:nvSpPr>
          <p:cNvPr id="4" name="Slide Number Placeholder 3"/>
          <p:cNvSpPr>
            <a:spLocks noGrp="1"/>
          </p:cNvSpPr>
          <p:nvPr>
            <p:ph type="sldNum" sz="quarter" idx="10"/>
          </p:nvPr>
        </p:nvSpPr>
        <p:spPr/>
        <p:txBody>
          <a:bodyPr/>
          <a:lstStyle/>
          <a:p>
            <a:fld id="{4743F1E3-71E9-4C9D-979A-507005575817}" type="slidenum">
              <a:rPr lang="en-US" smtClean="0"/>
              <a:t>4</a:t>
            </a:fld>
            <a:endParaRPr lang="en-US"/>
          </a:p>
        </p:txBody>
      </p:sp>
    </p:spTree>
    <p:extLst>
      <p:ext uri="{BB962C8B-B14F-4D97-AF65-F5344CB8AC3E}">
        <p14:creationId xmlns:p14="http://schemas.microsoft.com/office/powerpoint/2010/main" val="1617981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32" marR="0" indent="-17143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The WCAP Portal homepage is a great source for information to support students and families, TAs, teachers, and coordinators.</a:t>
            </a:r>
          </a:p>
          <a:p>
            <a:pPr marL="171432" marR="0" indent="-171432"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t>The ELPA21 User Card </a:t>
            </a:r>
            <a:r>
              <a:rPr lang="en-US" sz="1000" dirty="0"/>
              <a:t>is your source for accessing systems, applications, and </a:t>
            </a:r>
            <a:r>
              <a:rPr lang="en-US" sz="1000" baseline="0" dirty="0"/>
              <a:t>support resources needed for the test administration.</a:t>
            </a:r>
          </a:p>
          <a:p>
            <a:pPr marL="171432" indent="-171432">
              <a:buFont typeface="Arial" panose="020B0604020202020204" pitchFamily="34" charset="0"/>
              <a:buChar char="•"/>
            </a:pPr>
            <a:r>
              <a:rPr lang="en-US" sz="1000" baseline="0" dirty="0"/>
              <a:t>There is a search option tool available for locating materials. To access the search tool: </a:t>
            </a:r>
          </a:p>
          <a:p>
            <a:pPr marL="628632" lvl="1" indent="-171432">
              <a:buFont typeface="Arial" panose="020B0604020202020204" pitchFamily="34" charset="0"/>
              <a:buChar char="•"/>
            </a:pPr>
            <a:r>
              <a:rPr lang="en-US" sz="1000" baseline="0" dirty="0"/>
              <a:t>Click on the Resources tab in the upper toolbar on the homepage.</a:t>
            </a:r>
          </a:p>
          <a:p>
            <a:pPr marL="628632" lvl="1" indent="-171432">
              <a:buFont typeface="Arial" panose="020B0604020202020204" pitchFamily="34" charset="0"/>
              <a:buChar char="•"/>
            </a:pPr>
            <a:r>
              <a:rPr lang="en-US" sz="1000" baseline="0" dirty="0"/>
              <a:t>This will open the page, allowing you to refine your search by entering a specific word (“translation”) or by entering the name of the document (“TAM”) into the search bar. </a:t>
            </a:r>
          </a:p>
          <a:p>
            <a:pPr marL="628632" lvl="1" indent="-171432">
              <a:buFont typeface="Arial" panose="020B0604020202020204" pitchFamily="34" charset="0"/>
              <a:buChar char="•"/>
            </a:pPr>
            <a:r>
              <a:rPr lang="en-US" sz="1000" baseline="0" dirty="0"/>
              <a:t>A list will be displayed of all documents that relate to the information entered into the search field. </a:t>
            </a:r>
          </a:p>
        </p:txBody>
      </p:sp>
      <p:sp>
        <p:nvSpPr>
          <p:cNvPr id="4" name="Slide Number Placeholder 3"/>
          <p:cNvSpPr>
            <a:spLocks noGrp="1"/>
          </p:cNvSpPr>
          <p:nvPr>
            <p:ph type="sldNum" sz="quarter" idx="10"/>
          </p:nvPr>
        </p:nvSpPr>
        <p:spPr/>
        <p:txBody>
          <a:bodyPr/>
          <a:lstStyle/>
          <a:p>
            <a:fld id="{1EAF2419-58CC-409A-8F02-C3BE852627FF}" type="slidenum">
              <a:rPr lang="en-US" smtClean="0"/>
              <a:t>5</a:t>
            </a:fld>
            <a:endParaRPr lang="en-US" dirty="0"/>
          </a:p>
        </p:txBody>
      </p:sp>
    </p:spTree>
    <p:extLst>
      <p:ext uri="{BB962C8B-B14F-4D97-AF65-F5344CB8AC3E}">
        <p14:creationId xmlns:p14="http://schemas.microsoft.com/office/powerpoint/2010/main" val="2147765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8" algn="l" defTabSz="914303" rtl="0" eaLnBrk="1" fontAlgn="auto" latinLnBrk="0" hangingPunct="1">
              <a:lnSpc>
                <a:spcPct val="100000"/>
              </a:lnSpc>
              <a:spcBef>
                <a:spcPts val="0"/>
              </a:spcBef>
              <a:spcAft>
                <a:spcPts val="0"/>
              </a:spcAft>
              <a:buClrTx/>
              <a:buSzTx/>
              <a:buFontTx/>
              <a:buNone/>
              <a:tabLst/>
              <a:defRPr/>
            </a:pPr>
            <a:r>
              <a:rPr lang="en-US" sz="1000" b="0" baseline="0" dirty="0">
                <a:solidFill>
                  <a:schemeClr val="tx1"/>
                </a:solidFill>
                <a:latin typeface="Calibri    "/>
              </a:rPr>
              <a:t>Shown on this slide are the system and resource cards presented to Test Coordinators after selecting the </a:t>
            </a:r>
            <a:r>
              <a:rPr lang="en-US" sz="1000" b="0" i="0" u="none" baseline="0" dirty="0">
                <a:solidFill>
                  <a:schemeClr val="tx1"/>
                </a:solidFill>
                <a:latin typeface="Calibri    "/>
              </a:rPr>
              <a:t>Test Coordinator User Card </a:t>
            </a:r>
            <a:r>
              <a:rPr lang="en-US" sz="1000" b="0" baseline="0" dirty="0">
                <a:solidFill>
                  <a:schemeClr val="tx1"/>
                </a:solidFill>
                <a:latin typeface="Calibri    "/>
              </a:rPr>
              <a:t>on the WCAP Portal landing page. When a lock icon appears in the lower right corner of a card, it requires user login credentials for AIR systems. </a:t>
            </a:r>
          </a:p>
          <a:p>
            <a:pPr marL="171402" marR="0" lvl="0" indent="-171450"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solidFill>
                <a:latin typeface="Calibri    "/>
              </a:rPr>
              <a:t>Forgotten passwords can be retrieved by selecting the “Forgot Your Password?” link</a:t>
            </a:r>
          </a:p>
          <a:p>
            <a:pPr marL="171402" marR="0" lvl="0" indent="-171450" algn="l" defTabSz="91430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solidFill>
                <a:latin typeface="Calibri    "/>
              </a:rPr>
              <a:t>Additional details will be provided on the next two slides.</a:t>
            </a:r>
            <a:endParaRPr lang="en-US" sz="1000" dirty="0"/>
          </a:p>
        </p:txBody>
      </p:sp>
      <p:sp>
        <p:nvSpPr>
          <p:cNvPr id="4" name="Slide Number Placeholder 3"/>
          <p:cNvSpPr>
            <a:spLocks noGrp="1"/>
          </p:cNvSpPr>
          <p:nvPr>
            <p:ph type="sldNum" sz="quarter" idx="10"/>
          </p:nvPr>
        </p:nvSpPr>
        <p:spPr/>
        <p:txBody>
          <a:bodyPr/>
          <a:lstStyle/>
          <a:p>
            <a:fld id="{4743F1E3-71E9-4C9D-979A-507005575817}" type="slidenum">
              <a:rPr lang="en-US" smtClean="0"/>
              <a:t>6</a:t>
            </a:fld>
            <a:endParaRPr lang="en-US"/>
          </a:p>
        </p:txBody>
      </p:sp>
    </p:spTree>
    <p:extLst>
      <p:ext uri="{BB962C8B-B14F-4D97-AF65-F5344CB8AC3E}">
        <p14:creationId xmlns:p14="http://schemas.microsoft.com/office/powerpoint/2010/main" val="3823016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baseline="0" dirty="0">
                <a:solidFill>
                  <a:schemeClr val="tx1"/>
                </a:solidFill>
                <a:latin typeface="Calibri    "/>
              </a:rPr>
              <a:t>The ELPA21 user card includes access to multiple components within the WCAP Portal</a:t>
            </a:r>
            <a:r>
              <a:rPr lang="en-US" sz="1000" baseline="0" dirty="0">
                <a:latin typeface="Calibri    "/>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Calibri    "/>
            </a:endParaRPr>
          </a:p>
          <a:p>
            <a:pPr marL="171450" indent="-171450">
              <a:buFont typeface="Arial" panose="020B0604020202020204" pitchFamily="34" charset="0"/>
              <a:buChar char="•"/>
            </a:pPr>
            <a:r>
              <a:rPr lang="en-US" sz="1000" b="0" dirty="0">
                <a:solidFill>
                  <a:srgbClr val="000000"/>
                </a:solidFill>
                <a:latin typeface="Calibri    "/>
              </a:rPr>
              <a:t>The </a:t>
            </a:r>
            <a:r>
              <a:rPr lang="en-US" sz="1000" b="1" dirty="0">
                <a:solidFill>
                  <a:srgbClr val="000000"/>
                </a:solidFill>
                <a:latin typeface="Calibri    "/>
              </a:rPr>
              <a:t>Practice and Training Tests </a:t>
            </a:r>
            <a:r>
              <a:rPr lang="en-US" sz="1000" dirty="0">
                <a:solidFill>
                  <a:srgbClr val="000000"/>
                </a:solidFill>
                <a:latin typeface="Calibri    "/>
              </a:rPr>
              <a:t>allows authorized users to administer Training Tests and Practice Tests in a secure environment.</a:t>
            </a:r>
          </a:p>
          <a:p>
            <a:endParaRPr lang="en-US" sz="1000" b="1"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rgbClr val="000000"/>
                </a:solidFill>
                <a:latin typeface="Calibri    "/>
              </a:rPr>
              <a:t>The </a:t>
            </a:r>
            <a:r>
              <a:rPr lang="en-US" sz="1000" b="1" dirty="0">
                <a:solidFill>
                  <a:srgbClr val="000000"/>
                </a:solidFill>
                <a:latin typeface="Calibri    "/>
              </a:rPr>
              <a:t>ELPA21 Resources</a:t>
            </a:r>
            <a:r>
              <a:rPr lang="en-US" sz="1000" dirty="0">
                <a:solidFill>
                  <a:srgbClr val="000000"/>
                </a:solidFill>
                <a:latin typeface="Calibri    "/>
              </a:rPr>
              <a:t> provides access to resources and training materials needed for administration of the ELPA21 assessments.</a:t>
            </a:r>
            <a:endParaRPr lang="en-US" sz="1000" u="none" baseline="0" dirty="0">
              <a:solidFill>
                <a:schemeClr val="tx1"/>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baseline="0" dirty="0">
              <a:solidFill>
                <a:schemeClr val="tx1"/>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rgbClr val="000000"/>
                </a:solidFill>
                <a:latin typeface="Calibri    "/>
              </a:rPr>
              <a:t>The</a:t>
            </a:r>
            <a:r>
              <a:rPr lang="en-US" sz="1000" b="0" baseline="0" dirty="0">
                <a:solidFill>
                  <a:srgbClr val="000000"/>
                </a:solidFill>
                <a:latin typeface="Calibri    "/>
              </a:rPr>
              <a:t> </a:t>
            </a:r>
            <a:r>
              <a:rPr lang="en-US" sz="1000" b="1" dirty="0">
                <a:solidFill>
                  <a:srgbClr val="000000"/>
                </a:solidFill>
                <a:latin typeface="Calibri    "/>
              </a:rPr>
              <a:t>Test Administrator Certification </a:t>
            </a:r>
            <a:r>
              <a:rPr lang="en-US" sz="1000" b="0" dirty="0">
                <a:solidFill>
                  <a:srgbClr val="000000"/>
                </a:solidFill>
                <a:latin typeface="Calibri    "/>
              </a:rPr>
              <a:t>training provides</a:t>
            </a:r>
            <a:r>
              <a:rPr lang="en-US" sz="1000" b="0" baseline="0" dirty="0">
                <a:solidFill>
                  <a:srgbClr val="000000"/>
                </a:solidFill>
                <a:latin typeface="Calibri    "/>
              </a:rPr>
              <a:t> an animated overview of </a:t>
            </a:r>
            <a:r>
              <a:rPr lang="en-US" sz="1000" dirty="0">
                <a:solidFill>
                  <a:srgbClr val="000000"/>
                </a:solidFill>
                <a:latin typeface="Calibri    "/>
              </a:rPr>
              <a:t>TA Interface, data review, security, and test monitoring</a:t>
            </a:r>
            <a:r>
              <a:rPr lang="en-US" sz="1000" dirty="0">
                <a:solidFill>
                  <a:srgbClr val="5D5B4E"/>
                </a:solidFill>
                <a:latin typeface="Calibri    "/>
              </a:rPr>
              <a:t>. This training resource </a:t>
            </a:r>
            <a:r>
              <a:rPr lang="en-US" sz="1000" b="0" u="none" baseline="0" dirty="0">
                <a:solidFill>
                  <a:schemeClr val="tx1"/>
                </a:solidFill>
                <a:latin typeface="Calibri    "/>
              </a:rPr>
              <a:t>is highly recommended by the state and consortium for TAs, but a district or school may require this as part of their training package.</a:t>
            </a:r>
          </a:p>
          <a:p>
            <a:pPr marL="171450" indent="-171450">
              <a:buFont typeface="Arial" panose="020B0604020202020204" pitchFamily="34" charset="0"/>
              <a:buChar char="•"/>
            </a:pPr>
            <a:endParaRPr lang="en-US" sz="1000" b="0"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solidFill>
                <a:latin typeface="Calibri    "/>
              </a:rPr>
              <a:t>The </a:t>
            </a:r>
            <a:r>
              <a:rPr lang="en-US" sz="1000" b="1" baseline="0" dirty="0">
                <a:solidFill>
                  <a:schemeClr val="tx1"/>
                </a:solidFill>
                <a:latin typeface="Calibri    "/>
              </a:rPr>
              <a:t>Test Information Distribution Engine </a:t>
            </a:r>
            <a:r>
              <a:rPr lang="en-US" sz="1000" b="0" baseline="0" dirty="0">
                <a:solidFill>
                  <a:schemeClr val="tx1"/>
                </a:solidFill>
                <a:latin typeface="Calibri    "/>
              </a:rPr>
              <a:t>(</a:t>
            </a:r>
            <a:r>
              <a:rPr lang="en-US" sz="1000" b="1" baseline="0" dirty="0">
                <a:solidFill>
                  <a:schemeClr val="tx1"/>
                </a:solidFill>
                <a:latin typeface="Calibri    "/>
              </a:rPr>
              <a:t>TIDE</a:t>
            </a:r>
            <a:r>
              <a:rPr lang="en-US" sz="1000" b="0" baseline="0" dirty="0">
                <a:solidFill>
                  <a:schemeClr val="tx1"/>
                </a:solidFill>
                <a:latin typeface="Calibri    "/>
              </a:rPr>
              <a:t>) is used to add and manage users, view and edit student test settings, create and manage rosters, print test tickets and labels, request appeals, and order additional materials, as well as to access THSS hand scoring training materials.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rgbClr val="000000"/>
                </a:solidFill>
                <a:latin typeface="Calibri    "/>
              </a:rPr>
              <a:t>The </a:t>
            </a:r>
            <a:r>
              <a:rPr lang="en-US" sz="1000" b="1" dirty="0">
                <a:solidFill>
                  <a:srgbClr val="000000"/>
                </a:solidFill>
                <a:latin typeface="Calibri    "/>
              </a:rPr>
              <a:t>Test Administration </a:t>
            </a:r>
            <a:r>
              <a:rPr lang="en-US" sz="1000" dirty="0">
                <a:solidFill>
                  <a:srgbClr val="000000"/>
                </a:solidFill>
                <a:latin typeface="Calibri    "/>
              </a:rPr>
              <a:t>provides access to Interim and Summative state assessments.</a:t>
            </a:r>
            <a:endParaRPr lang="en-US" sz="1000" b="1"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rgbClr val="000000"/>
                </a:solidFill>
                <a:latin typeface="Calibri    "/>
              </a:rPr>
              <a:t>The </a:t>
            </a:r>
            <a:r>
              <a:rPr lang="en-US" sz="1000" b="1" dirty="0">
                <a:solidFill>
                  <a:srgbClr val="000000"/>
                </a:solidFill>
                <a:latin typeface="Calibri    "/>
              </a:rPr>
              <a:t>Online Reporting System </a:t>
            </a:r>
            <a:r>
              <a:rPr lang="en-US" sz="1000" dirty="0">
                <a:solidFill>
                  <a:srgbClr val="000000"/>
                </a:solidFill>
                <a:latin typeface="Calibri    "/>
              </a:rPr>
              <a:t>allows authorized users access to view score reports, generate and export summary statistics, and student results.</a:t>
            </a:r>
            <a:endParaRPr lang="en-US" sz="1000" b="1"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dirty="0">
              <a:solidFill>
                <a:srgbClr val="000000"/>
              </a:solidFill>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rgbClr val="000000"/>
                </a:solidFill>
                <a:latin typeface="Calibri    "/>
              </a:rPr>
              <a:t>The </a:t>
            </a:r>
            <a:r>
              <a:rPr lang="en-US" sz="1000" b="1" dirty="0">
                <a:solidFill>
                  <a:srgbClr val="000000"/>
                </a:solidFill>
                <a:latin typeface="Calibri    "/>
              </a:rPr>
              <a:t>Data Entry Interface </a:t>
            </a:r>
            <a:r>
              <a:rPr lang="en-US" sz="1000" dirty="0">
                <a:solidFill>
                  <a:srgbClr val="000000"/>
                </a:solidFill>
                <a:latin typeface="Calibri    "/>
              </a:rPr>
              <a:t>allows users to enter student responses from paper-based test forms for the ELPA21 assessments</a:t>
            </a:r>
            <a:r>
              <a:rPr lang="en-US" sz="1000" b="1" dirty="0">
                <a:solidFill>
                  <a:srgbClr val="000000"/>
                </a:solidFill>
                <a:latin typeface="Calibri    "/>
              </a:rPr>
              <a:t>.</a:t>
            </a:r>
          </a:p>
        </p:txBody>
      </p:sp>
      <p:sp>
        <p:nvSpPr>
          <p:cNvPr id="4" name="Slide Number Placeholder 3"/>
          <p:cNvSpPr>
            <a:spLocks noGrp="1"/>
          </p:cNvSpPr>
          <p:nvPr>
            <p:ph type="sldNum" sz="quarter" idx="10"/>
          </p:nvPr>
        </p:nvSpPr>
        <p:spPr/>
        <p:txBody>
          <a:bodyPr/>
          <a:lstStyle/>
          <a:p>
            <a:fld id="{4743F1E3-71E9-4C9D-979A-507005575817}" type="slidenum">
              <a:rPr lang="en-US" smtClean="0"/>
              <a:t>7</a:t>
            </a:fld>
            <a:endParaRPr lang="en-US"/>
          </a:p>
        </p:txBody>
      </p:sp>
    </p:spTree>
    <p:extLst>
      <p:ext uri="{BB962C8B-B14F-4D97-AF65-F5344CB8AC3E}">
        <p14:creationId xmlns:p14="http://schemas.microsoft.com/office/powerpoint/2010/main" val="3803916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On the main TIDE Dashboard</a:t>
            </a:r>
            <a:r>
              <a:rPr lang="en-US" sz="1000" baseline="0" dirty="0"/>
              <a:t> there are three sections:</a:t>
            </a:r>
          </a:p>
          <a:p>
            <a:endParaRPr lang="en-US" sz="1000" baseline="0" dirty="0"/>
          </a:p>
          <a:p>
            <a:pPr marL="171450" indent="-171450">
              <a:buFont typeface="Arial" panose="020B0604020202020204" pitchFamily="34" charset="0"/>
              <a:buChar char="•"/>
            </a:pPr>
            <a:r>
              <a:rPr lang="en-US" sz="1000" baseline="0" dirty="0"/>
              <a:t>Preparing for Testing</a:t>
            </a:r>
          </a:p>
          <a:p>
            <a:pPr marL="171450" indent="-171450">
              <a:buFont typeface="Arial" panose="020B0604020202020204" pitchFamily="34" charset="0"/>
              <a:buChar char="•"/>
            </a:pPr>
            <a:endParaRPr lang="en-US" sz="1000" baseline="0" dirty="0"/>
          </a:p>
          <a:p>
            <a:pPr marL="171450" indent="-171450">
              <a:buFont typeface="Arial" panose="020B0604020202020204" pitchFamily="34" charset="0"/>
              <a:buChar char="•"/>
            </a:pPr>
            <a:r>
              <a:rPr lang="en-US" sz="1000" baseline="0" dirty="0"/>
              <a:t>Administering Tests</a:t>
            </a:r>
          </a:p>
          <a:p>
            <a:pPr marL="171450" indent="-171450">
              <a:buFont typeface="Arial" panose="020B0604020202020204" pitchFamily="34" charset="0"/>
              <a:buChar char="•"/>
            </a:pPr>
            <a:endParaRPr lang="en-US" sz="1000" baseline="0" dirty="0"/>
          </a:p>
          <a:p>
            <a:pPr marL="171450" indent="-171450">
              <a:buFont typeface="Arial" panose="020B0604020202020204" pitchFamily="34" charset="0"/>
              <a:buChar char="•"/>
            </a:pPr>
            <a:r>
              <a:rPr lang="en-US" sz="1000" baseline="0" dirty="0"/>
              <a:t>After Testing</a:t>
            </a:r>
          </a:p>
          <a:p>
            <a:pPr marL="171450" indent="-171450">
              <a:buFont typeface="Arial" panose="020B0604020202020204" pitchFamily="34" charset="0"/>
              <a:buChar char="•"/>
            </a:pPr>
            <a:endParaRPr lang="en-US" sz="1000" baseline="0" dirty="0"/>
          </a:p>
          <a:p>
            <a:pPr marL="0" indent="0">
              <a:buFont typeface="Arial" panose="020B0604020202020204" pitchFamily="34" charset="0"/>
              <a:buNone/>
            </a:pPr>
            <a:r>
              <a:rPr lang="en-US" sz="1000" baseline="0" dirty="0"/>
              <a:t>The next three slides will cover each of these sections in greater detail.</a:t>
            </a:r>
          </a:p>
        </p:txBody>
      </p:sp>
      <p:sp>
        <p:nvSpPr>
          <p:cNvPr id="4" name="Slide Number Placeholder 3"/>
          <p:cNvSpPr>
            <a:spLocks noGrp="1"/>
          </p:cNvSpPr>
          <p:nvPr>
            <p:ph type="sldNum" sz="quarter" idx="10"/>
          </p:nvPr>
        </p:nvSpPr>
        <p:spPr/>
        <p:txBody>
          <a:bodyPr/>
          <a:lstStyle/>
          <a:p>
            <a:fld id="{4743F1E3-71E9-4C9D-979A-507005575817}" type="slidenum">
              <a:rPr lang="en-US" smtClean="0"/>
              <a:t>8</a:t>
            </a:fld>
            <a:endParaRPr lang="en-US"/>
          </a:p>
        </p:txBody>
      </p:sp>
    </p:spTree>
    <p:extLst>
      <p:ext uri="{BB962C8B-B14F-4D97-AF65-F5344CB8AC3E}">
        <p14:creationId xmlns:p14="http://schemas.microsoft.com/office/powerpoint/2010/main" val="886852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Calibri   "/>
              </a:rPr>
              <a:t>The </a:t>
            </a:r>
            <a:r>
              <a:rPr lang="en-US" sz="1000" baseline="0" dirty="0">
                <a:latin typeface="Calibri   "/>
              </a:rPr>
              <a:t>Preparing for Testing section of the TIDE Dashboard includes several applications that support activities in preparation for testing.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latin typeface="Calibri   "/>
              </a:rPr>
              <a:t>In the </a:t>
            </a:r>
            <a:r>
              <a:rPr lang="en-US" sz="1000" b="1" dirty="0">
                <a:latin typeface="Calibri   "/>
              </a:rPr>
              <a:t>Users </a:t>
            </a:r>
            <a:r>
              <a:rPr lang="en-US" sz="1000" b="0" dirty="0">
                <a:latin typeface="Calibri   "/>
              </a:rPr>
              <a:t>application,</a:t>
            </a:r>
            <a:r>
              <a:rPr lang="en-US" sz="1000" dirty="0">
                <a:latin typeface="Calibri   "/>
              </a:rPr>
              <a:t> you can select to add or upload</a:t>
            </a:r>
            <a:r>
              <a:rPr lang="en-US" sz="1000" baseline="0" dirty="0">
                <a:latin typeface="Calibri   "/>
              </a:rPr>
              <a:t> users, and view/edit/export users already in the system.</a:t>
            </a:r>
            <a:endParaRPr lang="en-US" sz="100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alibri   "/>
              </a:rPr>
              <a:t>The </a:t>
            </a:r>
            <a:r>
              <a:rPr lang="en-US" sz="1000" b="1" dirty="0">
                <a:solidFill>
                  <a:schemeClr val="tx1"/>
                </a:solidFill>
                <a:latin typeface="Calibri   "/>
              </a:rPr>
              <a:t>Students</a:t>
            </a:r>
            <a:r>
              <a:rPr lang="en-US" sz="1000" b="1" baseline="0" dirty="0">
                <a:solidFill>
                  <a:schemeClr val="tx1"/>
                </a:solidFill>
                <a:latin typeface="Calibri   "/>
              </a:rPr>
              <a:t> </a:t>
            </a:r>
            <a:r>
              <a:rPr lang="en-US" sz="1000" b="0" dirty="0">
                <a:solidFill>
                  <a:schemeClr val="tx1"/>
                </a:solidFill>
                <a:latin typeface="Calibri   "/>
              </a:rPr>
              <a:t>section </a:t>
            </a:r>
            <a:r>
              <a:rPr lang="en-US" sz="1000" dirty="0">
                <a:solidFill>
                  <a:schemeClr val="tx1"/>
                </a:solidFill>
                <a:latin typeface="Calibri   "/>
              </a:rPr>
              <a:t>is where you can</a:t>
            </a:r>
            <a:r>
              <a:rPr lang="en-US" sz="1000" baseline="0" dirty="0">
                <a:solidFill>
                  <a:schemeClr val="tx1"/>
                </a:solidFill>
                <a:latin typeface="Calibri   "/>
              </a:rPr>
              <a:t> view, </a:t>
            </a:r>
            <a:r>
              <a:rPr lang="en-US" sz="1000" dirty="0">
                <a:solidFill>
                  <a:schemeClr val="tx1"/>
                </a:solidFill>
                <a:latin typeface="Calibri   "/>
              </a:rPr>
              <a:t>edit,</a:t>
            </a:r>
            <a:r>
              <a:rPr lang="en-US" sz="1000" baseline="0" dirty="0">
                <a:solidFill>
                  <a:schemeClr val="tx1"/>
                </a:solidFill>
                <a:latin typeface="Calibri   "/>
              </a:rPr>
              <a:t> upload, or export student test settings (Tools, Supports, and Accommodations) and add students with a temporary ID. This also is the location to access the Frequency Distribution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baseline="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latin typeface="Calibri   "/>
              </a:rPr>
              <a:t>In the </a:t>
            </a:r>
            <a:r>
              <a:rPr lang="en-US" sz="1000" b="1" baseline="0" dirty="0">
                <a:latin typeface="Calibri   "/>
              </a:rPr>
              <a:t>Test Settings and Tools </a:t>
            </a:r>
            <a:r>
              <a:rPr lang="en-US" sz="1000" b="0" baseline="0" dirty="0">
                <a:latin typeface="Calibri   "/>
              </a:rPr>
              <a:t>section, you can view, edit, upload, and export student test settings</a:t>
            </a:r>
            <a:r>
              <a:rPr lang="en-US" sz="1000" baseline="0" dirty="0">
                <a:latin typeface="Calibri   "/>
              </a:rPr>
              <a:t>.</a:t>
            </a:r>
            <a:endParaRPr lang="en-US" sz="1000" b="0" baseline="0" dirty="0">
              <a:latin typeface="Calibri   "/>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latin typeface="Calibri   "/>
              </a:rPr>
              <a:t>In the </a:t>
            </a:r>
            <a:r>
              <a:rPr lang="en-US" sz="1000" b="1" baseline="0" dirty="0">
                <a:latin typeface="Calibri   "/>
              </a:rPr>
              <a:t>Rosters </a:t>
            </a:r>
            <a:r>
              <a:rPr lang="en-US" sz="1000" b="0" baseline="0" dirty="0">
                <a:latin typeface="Calibri   "/>
              </a:rPr>
              <a:t>section, </a:t>
            </a:r>
            <a:r>
              <a:rPr lang="en-US" sz="1000" dirty="0">
                <a:latin typeface="Calibri   "/>
              </a:rPr>
              <a:t>you</a:t>
            </a:r>
            <a:r>
              <a:rPr lang="en-US" sz="1000" baseline="0" dirty="0">
                <a:latin typeface="Calibri   "/>
              </a:rPr>
              <a:t> can a</a:t>
            </a:r>
            <a:r>
              <a:rPr lang="en-US" sz="1000" dirty="0">
                <a:latin typeface="Calibri   "/>
              </a:rPr>
              <a:t>dd, view, edit,</a:t>
            </a:r>
            <a:r>
              <a:rPr lang="en-US" sz="1000" baseline="0" dirty="0">
                <a:latin typeface="Calibri   "/>
              </a:rPr>
              <a:t> and upload rosters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baseline="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a:solidFill>
                  <a:schemeClr val="tx1"/>
                </a:solidFill>
                <a:latin typeface="Calibri   "/>
              </a:rPr>
              <a:t>Place additional orders, view your order history and summary, and track order shipments in the </a:t>
            </a:r>
            <a:r>
              <a:rPr lang="en-US" sz="1000" b="1" baseline="0" dirty="0">
                <a:solidFill>
                  <a:schemeClr val="tx1"/>
                </a:solidFill>
                <a:latin typeface="Calibri   "/>
              </a:rPr>
              <a:t>Orders </a:t>
            </a:r>
            <a:r>
              <a:rPr lang="en-US" sz="1000" b="0" baseline="0" dirty="0">
                <a:solidFill>
                  <a:schemeClr val="tx1"/>
                </a:solidFill>
                <a:latin typeface="Calibri   "/>
              </a:rPr>
              <a:t>application. Refer to the Additional Orders schedule on the WCAP Portal, under the General Information sub-folder, for information pertaining to each test administration order window.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baseline="0" dirty="0">
              <a:latin typeface="Calibri   "/>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tx1"/>
                </a:solidFill>
                <a:latin typeface="Calibri   "/>
              </a:rPr>
              <a:t>The </a:t>
            </a:r>
            <a:r>
              <a:rPr lang="en-US" sz="1000" b="1" baseline="0" dirty="0">
                <a:solidFill>
                  <a:schemeClr val="tx1"/>
                </a:solidFill>
                <a:latin typeface="Calibri   "/>
              </a:rPr>
              <a:t>Test Windows </a:t>
            </a:r>
            <a:r>
              <a:rPr lang="en-US" sz="1000" b="0" baseline="0" dirty="0">
                <a:solidFill>
                  <a:schemeClr val="tx1"/>
                </a:solidFill>
                <a:latin typeface="Calibri   "/>
              </a:rPr>
              <a:t>section can be utilized by districts to establish school testing schedules for the summative assessments. By setting a school schedule, the summative assessments will not appear for TAs until the first day the window opens. This will help to eliminate TAs incorrect test selection when their intent is to administer an interim assessment. The windows are available for SCs and TAs to view. Test windows can be modified by the DC or DA at any time.</a:t>
            </a:r>
          </a:p>
        </p:txBody>
      </p:sp>
      <p:sp>
        <p:nvSpPr>
          <p:cNvPr id="4" name="Slide Number Placeholder 3"/>
          <p:cNvSpPr>
            <a:spLocks noGrp="1"/>
          </p:cNvSpPr>
          <p:nvPr>
            <p:ph type="sldNum" sz="quarter" idx="10"/>
          </p:nvPr>
        </p:nvSpPr>
        <p:spPr/>
        <p:txBody>
          <a:bodyPr/>
          <a:lstStyle/>
          <a:p>
            <a:fld id="{4743F1E3-71E9-4C9D-979A-507005575817}" type="slidenum">
              <a:rPr lang="en-US" smtClean="0"/>
              <a:t>9</a:t>
            </a:fld>
            <a:endParaRPr lang="en-US"/>
          </a:p>
        </p:txBody>
      </p:sp>
    </p:spTree>
    <p:extLst>
      <p:ext uri="{BB962C8B-B14F-4D97-AF65-F5344CB8AC3E}">
        <p14:creationId xmlns:p14="http://schemas.microsoft.com/office/powerpoint/2010/main" val="18590130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30BD68-7F80-4934-8EC1-5300393364C4}"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761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12A09-0B55-4CD1-A2F5-9AE0900A4AE6}"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3285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14CE7D-A6C4-4F0F-B083-E21CB9326E0C}" type="datetime1">
              <a:rPr lang="en-US" smtClean="0"/>
              <a:t>1/16/2018</a:t>
            </a:fld>
            <a:endParaRPr lang="en-US" dirty="0"/>
          </a:p>
        </p:txBody>
      </p:sp>
      <p:sp>
        <p:nvSpPr>
          <p:cNvPr id="5" name="Footer Placeholder 4"/>
          <p:cNvSpPr>
            <a:spLocks noGrp="1"/>
          </p:cNvSpPr>
          <p:nvPr>
            <p:ph type="ftr" sz="quarter" idx="11"/>
          </p:nvPr>
        </p:nvSpPr>
        <p:spPr/>
        <p:txBody>
          <a:bodyPr/>
          <a:lstStyle/>
          <a:p>
            <a:r>
              <a:rPr lang="en-US" dirty="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3072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1097280" y="1845734"/>
            <a:ext cx="10058400" cy="36166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2B7ED-B104-40F3-ADEA-4532734BE1FC}" type="datetime1">
              <a:rPr lang="en-US" smtClean="0"/>
              <a:t>1/16/2018</a:t>
            </a:fld>
            <a:endParaRPr lang="en-US" dirty="0"/>
          </a:p>
        </p:txBody>
      </p:sp>
      <p:sp>
        <p:nvSpPr>
          <p:cNvPr id="5" name="Footer Placeholder 4"/>
          <p:cNvSpPr>
            <a:spLocks noGrp="1"/>
          </p:cNvSpPr>
          <p:nvPr>
            <p:ph type="ftr" sz="quarter" idx="11"/>
          </p:nvPr>
        </p:nvSpPr>
        <p:spPr/>
        <p:txBody>
          <a:bodyPr/>
          <a:lstStyle/>
          <a:p>
            <a:r>
              <a:rPr lang="en-US" dirty="0"/>
              <a:t>OFFICE OF SUPERINTENDENT OF PUBLIC INSTRUCTION</a:t>
            </a:r>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65840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6DC2DF-6CE3-4EBE-A5D6-76CE0E512D39}" type="datetime1">
              <a:rPr lang="en-US" smtClean="0"/>
              <a:t>1/16/2018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96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36607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36607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0FCF3A-D5E5-4E77-82EB-3BE54CCC1982}" type="datetime1">
              <a:rPr lang="en-US" smtClean="0"/>
              <a:t>1/16/2018</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646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29160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29160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A4AFA2-E8B8-4229-A062-78E018143526}"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4664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663942-21BD-49A6-AEBE-10DDB08256F3}" type="datetime1">
              <a:rPr lang="en-US" smtClean="0"/>
              <a:t>1/16/2018</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2754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5EE26B6B-9B70-4D3C-84AF-BADE3935C7E5}"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8768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5EE26B6B-9B70-4D3C-84AF-BADE3935C7E5}" type="datetime1">
              <a:rPr lang="en-US" smtClean="0"/>
              <a:t>1/16/2018</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r>
              <a:rPr lang="en-US" sz="3600" dirty="0">
                <a:solidFill>
                  <a:schemeClr val="bg2"/>
                </a:solidFill>
                <a:effectLst>
                  <a:glow rad="254000">
                    <a:schemeClr val="bg1">
                      <a:alpha val="30000"/>
                    </a:schemeClr>
                  </a:glow>
                </a:effectLst>
              </a:rPr>
              <a:t>This photo is a placeholder. Click on the photo to add you own picture. Make sure your image does not overlap the banner and logo at the bottom.</a:t>
            </a:r>
          </a:p>
        </p:txBody>
      </p:sp>
    </p:spTree>
    <p:extLst>
      <p:ext uri="{BB962C8B-B14F-4D97-AF65-F5344CB8AC3E}">
        <p14:creationId xmlns:p14="http://schemas.microsoft.com/office/powerpoint/2010/main" val="3254093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C529A53-E9EE-46AD-9FD5-78FB423C0D94}" type="datetime1">
              <a:rPr lang="en-US" smtClean="0"/>
              <a:t>1/16/2018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a:t>OFFICE OF SUPERINTENDENT OF PUBLIC INSTRUCTION</a:t>
            </a: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pPr/>
              <a:t>‹#›</a:t>
            </a:fld>
            <a:endParaRPr lang="en-US" dirty="0"/>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379899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fld id="{30D86489-2CD6-476C-844C-D197A4AFFFE9}" type="datetime1">
              <a:rPr lang="en-US" smtClean="0"/>
              <a:t>1/16/2018</a:t>
            </a:fld>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r>
              <a:rPr lang="en-US" dirty="0"/>
              <a:t>OFFICE OF SUPERINTENDENT OF PUBLIC INSTRUCTION</a:t>
            </a:r>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365584213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703" r:id="rId8"/>
    <p:sldLayoutId id="2147483699" r:id="rId9"/>
    <p:sldLayoutId id="2147483701" r:id="rId10"/>
    <p:sldLayoutId id="2147483702" r:id="rId11"/>
  </p:sldLayoutIdLst>
  <p:hf hdr="0"/>
  <p:txStyles>
    <p:titleStyle>
      <a:lvl1pPr algn="l" defTabSz="914400" rtl="0" eaLnBrk="1" latinLnBrk="0" hangingPunct="1">
        <a:lnSpc>
          <a:spcPct val="85000"/>
        </a:lnSpc>
        <a:spcBef>
          <a:spcPct val="0"/>
        </a:spcBef>
        <a:buNone/>
        <a:defRPr sz="4800" kern="1200" spc="-50" baseline="0">
          <a:solidFill>
            <a:schemeClr val="tx2"/>
          </a:solidFill>
          <a:latin typeface="Myriad Pro Light" panose="020B0403030403020204" pitchFamily="34" charset="0"/>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1099751"/>
            <a:ext cx="10058400" cy="1764473"/>
          </a:xfrm>
        </p:spPr>
        <p:txBody>
          <a:bodyPr anchor="t">
            <a:normAutofit fontScale="90000"/>
          </a:bodyPr>
          <a:lstStyle/>
          <a:p>
            <a:pPr algn="ctr"/>
            <a:r>
              <a:rPr lang="en-US" sz="4400" b="1" dirty="0">
                <a:solidFill>
                  <a:schemeClr val="accent1">
                    <a:lumMod val="75000"/>
                  </a:schemeClr>
                </a:solidFill>
                <a:latin typeface="Calibri" panose="020F0502020204030204" pitchFamily="34" charset="0"/>
                <a:cs typeface="Calibri" panose="020F0502020204030204" pitchFamily="34" charset="0"/>
              </a:rPr>
              <a:t>Test Coordinator Training</a:t>
            </a:r>
            <a:br>
              <a:rPr lang="en-US" sz="4800" dirty="0">
                <a:latin typeface="Calibri" panose="020F0502020204030204" pitchFamily="34" charset="0"/>
                <a:cs typeface="Calibri" panose="020F0502020204030204" pitchFamily="34" charset="0"/>
              </a:rPr>
            </a:br>
            <a:r>
              <a:rPr lang="en-US" sz="4000" dirty="0">
                <a:solidFill>
                  <a:schemeClr val="accent1">
                    <a:lumMod val="75000"/>
                  </a:schemeClr>
                </a:solidFill>
                <a:latin typeface="Calibri" panose="020F0502020204030204" pitchFamily="34" charset="0"/>
                <a:cs typeface="Calibri" panose="020F0502020204030204" pitchFamily="34" charset="0"/>
              </a:rPr>
              <a:t>Spring 2018 ELPA21 Testing</a:t>
            </a:r>
            <a:br>
              <a:rPr lang="en-US" sz="4800" dirty="0">
                <a:solidFill>
                  <a:schemeClr val="accent1">
                    <a:lumMod val="75000"/>
                  </a:schemeClr>
                </a:solidFill>
                <a:latin typeface="Calibri" panose="020F0502020204030204" pitchFamily="34" charset="0"/>
                <a:cs typeface="Calibri" panose="020F0502020204030204" pitchFamily="34" charset="0"/>
              </a:rPr>
            </a:br>
            <a:br>
              <a:rPr lang="en-US" sz="4800" dirty="0">
                <a:solidFill>
                  <a:schemeClr val="accent1">
                    <a:lumMod val="75000"/>
                  </a:schemeClr>
                </a:solidFill>
                <a:latin typeface="Calibri" panose="020F0502020204030204" pitchFamily="34" charset="0"/>
                <a:cs typeface="Calibri" panose="020F0502020204030204" pitchFamily="34" charset="0"/>
              </a:rPr>
            </a:br>
            <a:endParaRPr lang="en-US" sz="4800" dirty="0">
              <a:latin typeface="Calibri" panose="020F0502020204030204" pitchFamily="34" charset="0"/>
              <a:cs typeface="Calibri" panose="020F0502020204030204" pitchFamily="34" charset="0"/>
            </a:endParaRPr>
          </a:p>
        </p:txBody>
      </p:sp>
      <p:sp>
        <p:nvSpPr>
          <p:cNvPr id="5" name="TextBox 4"/>
          <p:cNvSpPr txBox="1"/>
          <p:nvPr/>
        </p:nvSpPr>
        <p:spPr>
          <a:xfrm>
            <a:off x="4040659" y="3039762"/>
            <a:ext cx="4646141" cy="461665"/>
          </a:xfrm>
          <a:prstGeom prst="rect">
            <a:avLst/>
          </a:prstGeom>
          <a:solidFill>
            <a:schemeClr val="accent6">
              <a:lumMod val="20000"/>
              <a:lumOff val="80000"/>
            </a:schemeClr>
          </a:solidFill>
        </p:spPr>
        <p:txBody>
          <a:bodyPr wrap="square" rtlCol="0">
            <a:spAutoFit/>
          </a:bodyPr>
          <a:lstStyle/>
          <a:p>
            <a:pPr algn="ctr"/>
            <a:r>
              <a:rPr lang="en-US" sz="2400" dirty="0">
                <a:solidFill>
                  <a:srgbClr val="000000"/>
                </a:solidFill>
                <a:latin typeface="Calibri" panose="020F0502020204030204" pitchFamily="34" charset="0"/>
                <a:cs typeface="Calibri" panose="020F0502020204030204" pitchFamily="34" charset="0"/>
              </a:rPr>
              <a:t>Required for DCs, DAs, and SCs</a:t>
            </a:r>
          </a:p>
        </p:txBody>
      </p:sp>
      <p:sp>
        <p:nvSpPr>
          <p:cNvPr id="3" name="Subtitle 2"/>
          <p:cNvSpPr>
            <a:spLocks noGrp="1"/>
          </p:cNvSpPr>
          <p:nvPr>
            <p:ph type="subTitle" idx="1"/>
          </p:nvPr>
        </p:nvSpPr>
        <p:spPr>
          <a:xfrm>
            <a:off x="1192696" y="4559059"/>
            <a:ext cx="10296939" cy="424493"/>
          </a:xfrm>
        </p:spPr>
        <p:txBody>
          <a:bodyPr>
            <a:normAutofit/>
          </a:bodyPr>
          <a:lstStyle/>
          <a:p>
            <a:r>
              <a:rPr lang="en-US" sz="2000" dirty="0">
                <a:solidFill>
                  <a:srgbClr val="000000"/>
                </a:solidFill>
                <a:latin typeface="Calibri" panose="020F0502020204030204" pitchFamily="34" charset="0"/>
                <a:cs typeface="Calibri" panose="020F0502020204030204" pitchFamily="34" charset="0"/>
              </a:rPr>
              <a:t>English Language Proficiency assessment for the 21</a:t>
            </a:r>
            <a:r>
              <a:rPr lang="en-US" sz="2000" baseline="30000" dirty="0">
                <a:solidFill>
                  <a:srgbClr val="000000"/>
                </a:solidFill>
                <a:latin typeface="Calibri" panose="020F0502020204030204" pitchFamily="34" charset="0"/>
                <a:cs typeface="Calibri" panose="020F0502020204030204" pitchFamily="34" charset="0"/>
              </a:rPr>
              <a:t>st</a:t>
            </a:r>
            <a:r>
              <a:rPr lang="en-US" sz="2000" dirty="0">
                <a:solidFill>
                  <a:srgbClr val="000000"/>
                </a:solidFill>
                <a:latin typeface="Calibri" panose="020F0502020204030204" pitchFamily="34" charset="0"/>
                <a:cs typeface="Calibri" panose="020F0502020204030204" pitchFamily="34" charset="0"/>
              </a:rPr>
              <a:t> century (ELPA21)</a:t>
            </a:r>
          </a:p>
        </p:txBody>
      </p:sp>
      <p:sp>
        <p:nvSpPr>
          <p:cNvPr id="7" name="Footer Placeholder 4"/>
          <p:cNvSpPr>
            <a:spLocks noGrp="1"/>
          </p:cNvSpPr>
          <p:nvPr>
            <p:ph type="ftr" sz="quarter" idx="11"/>
          </p:nvPr>
        </p:nvSpPr>
        <p:spPr>
          <a:xfrm>
            <a:off x="2029731" y="6042454"/>
            <a:ext cx="4822804" cy="365125"/>
          </a:xfrm>
        </p:spPr>
        <p:txBody>
          <a:bodyPr/>
          <a:lstStyle/>
          <a:p>
            <a:r>
              <a:rPr lang="en-US" dirty="0">
                <a:solidFill>
                  <a:schemeClr val="bg1"/>
                </a:solidFill>
              </a:rPr>
              <a:t>OFFICE OF SUPERINTENDENT OF PUBLIC INSTRUCTION</a:t>
            </a:r>
          </a:p>
        </p:txBody>
      </p:sp>
      <p:sp>
        <p:nvSpPr>
          <p:cNvPr id="8" name="TextBox 7"/>
          <p:cNvSpPr txBox="1"/>
          <p:nvPr/>
        </p:nvSpPr>
        <p:spPr>
          <a:xfrm>
            <a:off x="8835335" y="5372436"/>
            <a:ext cx="2654300" cy="307777"/>
          </a:xfrm>
          <a:prstGeom prst="rect">
            <a:avLst/>
          </a:prstGeom>
          <a:noFill/>
        </p:spPr>
        <p:txBody>
          <a:bodyPr wrap="square" rtlCol="0">
            <a:spAutoFit/>
          </a:bodyPr>
          <a:lstStyle/>
          <a:p>
            <a:pPr>
              <a:lnSpc>
                <a:spcPct val="100000"/>
              </a:lnSpc>
            </a:pPr>
            <a:r>
              <a:rPr lang="en-US" sz="1400" dirty="0">
                <a:latin typeface="Calibri   "/>
              </a:rPr>
              <a:t>Published: January 11, 2018</a:t>
            </a:r>
            <a:endParaRPr lang="en-US" sz="1000" i="1" dirty="0">
              <a:latin typeface="Calibri   "/>
            </a:endParaRPr>
          </a:p>
        </p:txBody>
      </p:sp>
      <p:sp>
        <p:nvSpPr>
          <p:cNvPr id="10" name="TextBox 9"/>
          <p:cNvSpPr txBox="1"/>
          <p:nvPr/>
        </p:nvSpPr>
        <p:spPr>
          <a:xfrm>
            <a:off x="7546447" y="6042454"/>
            <a:ext cx="3800104" cy="769441"/>
          </a:xfrm>
          <a:prstGeom prst="rect">
            <a:avLst/>
          </a:prstGeom>
          <a:noFill/>
        </p:spPr>
        <p:txBody>
          <a:bodyPr wrap="square" rtlCol="0">
            <a:spAutoFit/>
          </a:bodyPr>
          <a:lstStyle/>
          <a:p>
            <a:r>
              <a:rPr lang="en-US" sz="1100" dirty="0">
                <a:solidFill>
                  <a:srgbClr val="3A6983"/>
                </a:solidFill>
                <a:latin typeface="Calibri    "/>
              </a:rPr>
              <a:t>This presentation contains a script in the notes section. If you are accessing this information with a screen reader, be sure you are reading the notes section as well as the text contained in the slides.</a:t>
            </a:r>
          </a:p>
        </p:txBody>
      </p:sp>
    </p:spTree>
    <p:extLst>
      <p:ext uri="{BB962C8B-B14F-4D97-AF65-F5344CB8AC3E}">
        <p14:creationId xmlns:p14="http://schemas.microsoft.com/office/powerpoint/2010/main" val="376356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10</a:t>
            </a:fld>
            <a:endParaRPr lang="en-US" dirty="0"/>
          </a:p>
        </p:txBody>
      </p:sp>
      <p:sp>
        <p:nvSpPr>
          <p:cNvPr id="2" name="Title 1"/>
          <p:cNvSpPr>
            <a:spLocks noGrp="1"/>
          </p:cNvSpPr>
          <p:nvPr>
            <p:ph type="title"/>
          </p:nvPr>
        </p:nvSpPr>
        <p:spPr>
          <a:xfrm>
            <a:off x="960465" y="147918"/>
            <a:ext cx="5117606" cy="1438836"/>
          </a:xfrm>
        </p:spPr>
        <p:txBody>
          <a:bodyPr>
            <a:noAutofit/>
          </a:bodyPr>
          <a:lstStyle/>
          <a:p>
            <a:r>
              <a:rPr lang="en-US" sz="4400" dirty="0">
                <a:solidFill>
                  <a:schemeClr val="accent1">
                    <a:lumMod val="50000"/>
                  </a:schemeClr>
                </a:solidFill>
                <a:latin typeface="Calibri" panose="020F0502020204030204" pitchFamily="34" charset="0"/>
                <a:cs typeface="Calibri" panose="020F0502020204030204" pitchFamily="34" charset="0"/>
              </a:rPr>
              <a:t>TIDE Administering Tests Overview</a:t>
            </a:r>
          </a:p>
        </p:txBody>
      </p:sp>
      <p:sp>
        <p:nvSpPr>
          <p:cNvPr id="12" name="TextBox 11"/>
          <p:cNvSpPr txBox="1"/>
          <p:nvPr/>
        </p:nvSpPr>
        <p:spPr>
          <a:xfrm>
            <a:off x="654246" y="1952754"/>
            <a:ext cx="5679320" cy="3016210"/>
          </a:xfrm>
          <a:prstGeom prst="rect">
            <a:avLst/>
          </a:prstGeom>
          <a:noFill/>
        </p:spPr>
        <p:txBody>
          <a:bodyPr wrap="square" rtlCol="0">
            <a:spAutoFit/>
          </a:bodyPr>
          <a:lstStyle/>
          <a:p>
            <a:pPr>
              <a:spcAft>
                <a:spcPts val="1200"/>
              </a:spcAft>
            </a:pPr>
            <a:r>
              <a:rPr lang="en-US" sz="2200" dirty="0">
                <a:solidFill>
                  <a:schemeClr val="accent1">
                    <a:lumMod val="50000"/>
                  </a:schemeClr>
                </a:solidFill>
                <a:latin typeface="Calibri   "/>
              </a:rPr>
              <a:t>Within the TIDE Dashboard under Administering Tests, you will:</a:t>
            </a:r>
          </a:p>
          <a:p>
            <a:pPr marL="285750" indent="-285750">
              <a:spcAft>
                <a:spcPts val="600"/>
              </a:spcAft>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Appeals </a:t>
            </a:r>
            <a:r>
              <a:rPr lang="en-US" dirty="0">
                <a:solidFill>
                  <a:schemeClr val="accent1">
                    <a:lumMod val="50000"/>
                  </a:schemeClr>
                </a:solidFill>
                <a:latin typeface="Calibri   "/>
              </a:rPr>
              <a:t>dropdown to Create, View, and Export requests</a:t>
            </a:r>
          </a:p>
          <a:p>
            <a:pPr marL="285750" indent="-285750">
              <a:spcAft>
                <a:spcPts val="600"/>
              </a:spcAft>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Monitoring Test Progress </a:t>
            </a:r>
            <a:r>
              <a:rPr lang="en-US" dirty="0">
                <a:solidFill>
                  <a:schemeClr val="accent1">
                    <a:lumMod val="50000"/>
                  </a:schemeClr>
                </a:solidFill>
                <a:latin typeface="Calibri   "/>
              </a:rPr>
              <a:t>dropdown to Generate Reports on Test Status and Completion Rates</a:t>
            </a:r>
          </a:p>
          <a:p>
            <a:pPr marL="285750" indent="-285750">
              <a:spcAft>
                <a:spcPts val="600"/>
              </a:spcAft>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Print Test Tickets </a:t>
            </a:r>
            <a:r>
              <a:rPr lang="en-US" dirty="0">
                <a:solidFill>
                  <a:schemeClr val="accent1">
                    <a:lumMod val="50000"/>
                  </a:schemeClr>
                </a:solidFill>
                <a:latin typeface="Calibri   "/>
              </a:rPr>
              <a:t>dropdown to print a test ticket or student label</a:t>
            </a:r>
          </a:p>
        </p:txBody>
      </p:sp>
      <p:pic>
        <p:nvPicPr>
          <p:cNvPr id="3" name="Picture 2" descr="Image of the Administering Tests section of the TIDE Dashboard."/>
          <p:cNvPicPr>
            <a:picLocks noChangeAspect="1"/>
          </p:cNvPicPr>
          <p:nvPr/>
        </p:nvPicPr>
        <p:blipFill rotWithShape="1">
          <a:blip r:embed="rId3"/>
          <a:srcRect b="17948"/>
          <a:stretch/>
        </p:blipFill>
        <p:spPr>
          <a:xfrm>
            <a:off x="7252761" y="1952754"/>
            <a:ext cx="4204133" cy="3338506"/>
          </a:xfrm>
          <a:prstGeom prst="rect">
            <a:avLst/>
          </a:prstGeom>
        </p:spPr>
      </p:pic>
    </p:spTree>
    <p:extLst>
      <p:ext uri="{BB962C8B-B14F-4D97-AF65-F5344CB8AC3E}">
        <p14:creationId xmlns:p14="http://schemas.microsoft.com/office/powerpoint/2010/main" val="344767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11</a:t>
            </a:fld>
            <a:endParaRPr lang="en-US" dirty="0"/>
          </a:p>
        </p:txBody>
      </p:sp>
      <p:sp>
        <p:nvSpPr>
          <p:cNvPr id="2" name="Title 1"/>
          <p:cNvSpPr>
            <a:spLocks noGrp="1"/>
          </p:cNvSpPr>
          <p:nvPr>
            <p:ph type="title"/>
          </p:nvPr>
        </p:nvSpPr>
        <p:spPr>
          <a:xfrm>
            <a:off x="946011" y="442638"/>
            <a:ext cx="4231107" cy="1109932"/>
          </a:xfrm>
        </p:spPr>
        <p:txBody>
          <a:bodyPr>
            <a:noAutofit/>
          </a:bodyPr>
          <a:lstStyle/>
          <a:p>
            <a:r>
              <a:rPr lang="en-US" sz="4400" dirty="0">
                <a:solidFill>
                  <a:schemeClr val="accent1">
                    <a:lumMod val="50000"/>
                  </a:schemeClr>
                </a:solidFill>
                <a:latin typeface="Calibri" panose="020F0502020204030204" pitchFamily="34" charset="0"/>
                <a:cs typeface="Calibri" panose="020F0502020204030204" pitchFamily="34" charset="0"/>
              </a:rPr>
              <a:t>TIDE After Testing Overview</a:t>
            </a:r>
          </a:p>
        </p:txBody>
      </p:sp>
      <p:sp>
        <p:nvSpPr>
          <p:cNvPr id="3" name="TextBox 2"/>
          <p:cNvSpPr txBox="1"/>
          <p:nvPr/>
        </p:nvSpPr>
        <p:spPr>
          <a:xfrm>
            <a:off x="295835" y="2299447"/>
            <a:ext cx="5136777" cy="1477328"/>
          </a:xfrm>
          <a:prstGeom prst="rect">
            <a:avLst/>
          </a:prstGeom>
          <a:noFill/>
        </p:spPr>
        <p:txBody>
          <a:bodyPr wrap="square" rtlCol="0">
            <a:spAutoFit/>
          </a:bodyPr>
          <a:lstStyle/>
          <a:p>
            <a:pPr>
              <a:spcAft>
                <a:spcPts val="1200"/>
              </a:spcAft>
            </a:pPr>
            <a:r>
              <a:rPr lang="en-US" sz="2200" dirty="0">
                <a:solidFill>
                  <a:schemeClr val="accent1">
                    <a:lumMod val="50000"/>
                  </a:schemeClr>
                </a:solidFill>
                <a:latin typeface="Calibri   "/>
              </a:rPr>
              <a:t>Within the TIDE Dashboard under After Testing, you will:</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Data Cleanup </a:t>
            </a:r>
            <a:r>
              <a:rPr lang="en-US" dirty="0">
                <a:solidFill>
                  <a:schemeClr val="accent1">
                    <a:lumMod val="50000"/>
                  </a:schemeClr>
                </a:solidFill>
                <a:latin typeface="Calibri   "/>
              </a:rPr>
              <a:t>dropdown to apply student participation codes</a:t>
            </a:r>
          </a:p>
        </p:txBody>
      </p:sp>
      <p:pic>
        <p:nvPicPr>
          <p:cNvPr id="4" name="Picture 3" descr="Image of the After Testing section of the TIDE Dashboard."/>
          <p:cNvPicPr>
            <a:picLocks noChangeAspect="1"/>
          </p:cNvPicPr>
          <p:nvPr/>
        </p:nvPicPr>
        <p:blipFill>
          <a:blip r:embed="rId3"/>
          <a:stretch>
            <a:fillRect/>
          </a:stretch>
        </p:blipFill>
        <p:spPr>
          <a:xfrm>
            <a:off x="6686247" y="2101369"/>
            <a:ext cx="4526236" cy="3054226"/>
          </a:xfrm>
          <a:prstGeom prst="rect">
            <a:avLst/>
          </a:prstGeom>
        </p:spPr>
      </p:pic>
    </p:spTree>
    <p:extLst>
      <p:ext uri="{BB962C8B-B14F-4D97-AF65-F5344CB8AC3E}">
        <p14:creationId xmlns:p14="http://schemas.microsoft.com/office/powerpoint/2010/main" val="1623848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64776" y="172024"/>
            <a:ext cx="4114800" cy="1450757"/>
          </a:xfrm>
        </p:spPr>
        <p:txBody>
          <a:bodyPr>
            <a:normAutofit/>
          </a:bodyPr>
          <a:lstStyle/>
          <a:p>
            <a:r>
              <a:rPr lang="en-US" sz="4400" dirty="0">
                <a:latin typeface="Calibri    "/>
              </a:rPr>
              <a:t>Building Plans</a:t>
            </a:r>
          </a:p>
        </p:txBody>
      </p:sp>
      <p:sp>
        <p:nvSpPr>
          <p:cNvPr id="3" name="Content Placeholder 2"/>
          <p:cNvSpPr>
            <a:spLocks noGrp="1"/>
          </p:cNvSpPr>
          <p:nvPr>
            <p:ph idx="1"/>
          </p:nvPr>
        </p:nvSpPr>
        <p:spPr>
          <a:xfrm>
            <a:off x="564776" y="1845734"/>
            <a:ext cx="6055480" cy="3982042"/>
          </a:xfrm>
        </p:spPr>
        <p:txBody>
          <a:bodyPr>
            <a:normAutofit/>
          </a:bodyPr>
          <a:lstStyle/>
          <a:p>
            <a:pPr marL="201168" lvl="1" indent="0">
              <a:buNone/>
            </a:pPr>
            <a:r>
              <a:rPr lang="en-US" b="1" dirty="0">
                <a:solidFill>
                  <a:schemeClr val="accent1">
                    <a:lumMod val="50000"/>
                  </a:schemeClr>
                </a:solidFill>
                <a:latin typeface="Calibri    "/>
              </a:rPr>
              <a:t>WHAT </a:t>
            </a:r>
          </a:p>
          <a:p>
            <a:pPr marL="201168" lvl="1" indent="0">
              <a:spcAft>
                <a:spcPts val="600"/>
              </a:spcAft>
              <a:buNone/>
            </a:pPr>
            <a:r>
              <a:rPr lang="en-US" dirty="0">
                <a:solidFill>
                  <a:schemeClr val="accent1">
                    <a:lumMod val="50000"/>
                  </a:schemeClr>
                </a:solidFill>
                <a:latin typeface="Calibri    "/>
              </a:rPr>
              <a:t>Test security and building plans are documents formatted to support critical aspects of the testing process.  </a:t>
            </a:r>
          </a:p>
          <a:p>
            <a:pPr marL="201168" lvl="1" indent="0">
              <a:buNone/>
            </a:pPr>
            <a:r>
              <a:rPr lang="en-US" b="1" dirty="0">
                <a:solidFill>
                  <a:schemeClr val="accent1">
                    <a:lumMod val="50000"/>
                  </a:schemeClr>
                </a:solidFill>
                <a:latin typeface="Calibri    "/>
              </a:rPr>
              <a:t>WHO </a:t>
            </a:r>
          </a:p>
          <a:p>
            <a:pPr marL="201168" lvl="1" indent="0">
              <a:spcAft>
                <a:spcPts val="600"/>
              </a:spcAft>
              <a:buNone/>
            </a:pPr>
            <a:r>
              <a:rPr lang="en-US" dirty="0">
                <a:solidFill>
                  <a:schemeClr val="accent1">
                    <a:lumMod val="50000"/>
                  </a:schemeClr>
                </a:solidFill>
                <a:latin typeface="Calibri    "/>
              </a:rPr>
              <a:t>DCs work with other key building staff to create a test security and building plan</a:t>
            </a:r>
          </a:p>
          <a:p>
            <a:pPr marL="201168" lvl="1" indent="0">
              <a:buNone/>
            </a:pPr>
            <a:r>
              <a:rPr lang="en-US" b="1" dirty="0">
                <a:solidFill>
                  <a:schemeClr val="accent1">
                    <a:lumMod val="50000"/>
                  </a:schemeClr>
                </a:solidFill>
                <a:latin typeface="Calibri    "/>
              </a:rPr>
              <a:t>PLAN SHOULD INCLUDE</a:t>
            </a:r>
          </a:p>
          <a:p>
            <a:pPr marL="201168" lvl="1" indent="0">
              <a:spcAft>
                <a:spcPts val="600"/>
              </a:spcAft>
              <a:buNone/>
            </a:pPr>
            <a:r>
              <a:rPr lang="en-US" dirty="0">
                <a:solidFill>
                  <a:schemeClr val="accent1">
                    <a:lumMod val="50000"/>
                  </a:schemeClr>
                </a:solidFill>
                <a:latin typeface="Calibri    "/>
              </a:rPr>
              <a:t>testing schedules, responsibilities, chain of custody for secure materials, supplies, student participation, and communication</a:t>
            </a:r>
          </a:p>
          <a:p>
            <a:pPr marL="201168" lvl="1" indent="0">
              <a:buNone/>
            </a:pPr>
            <a:r>
              <a:rPr lang="en-US" b="1" dirty="0">
                <a:solidFill>
                  <a:schemeClr val="accent1">
                    <a:lumMod val="50000"/>
                  </a:schemeClr>
                </a:solidFill>
                <a:latin typeface="Calibri    "/>
              </a:rPr>
              <a:t>RESOURCES</a:t>
            </a:r>
          </a:p>
          <a:p>
            <a:pPr marL="201168" lvl="1" indent="0">
              <a:buNone/>
            </a:pPr>
            <a:r>
              <a:rPr lang="en-US" dirty="0">
                <a:solidFill>
                  <a:schemeClr val="accent1">
                    <a:lumMod val="50000"/>
                  </a:schemeClr>
                </a:solidFill>
                <a:latin typeface="Calibri    "/>
              </a:rPr>
              <a:t>PIRG, template building plan, state testing windows</a:t>
            </a:r>
          </a:p>
        </p:txBody>
      </p:sp>
      <p:sp>
        <p:nvSpPr>
          <p:cNvPr id="5" name="TextBox 4"/>
          <p:cNvSpPr txBox="1"/>
          <p:nvPr/>
        </p:nvSpPr>
        <p:spPr>
          <a:xfrm>
            <a:off x="7083552" y="286603"/>
            <a:ext cx="4974336" cy="400110"/>
          </a:xfrm>
          <a:prstGeom prst="rect">
            <a:avLst/>
          </a:prstGeom>
          <a:noFill/>
        </p:spPr>
        <p:txBody>
          <a:bodyPr wrap="square" rtlCol="0">
            <a:spAutoFit/>
          </a:bodyPr>
          <a:lstStyle/>
          <a:p>
            <a:pPr algn="ctr"/>
            <a:r>
              <a:rPr lang="en-US" sz="2000" dirty="0">
                <a:solidFill>
                  <a:schemeClr val="accent1">
                    <a:lumMod val="75000"/>
                  </a:schemeClr>
                </a:solidFill>
                <a:latin typeface="Calibri    "/>
              </a:rPr>
              <a:t>Test Security and Building Plan Template</a:t>
            </a:r>
          </a:p>
        </p:txBody>
      </p:sp>
      <p:pic>
        <p:nvPicPr>
          <p:cNvPr id="4" name="Picture 3" descr="Partical picture of the cover of the Test Security and Building Plan template."/>
          <p:cNvPicPr>
            <a:picLocks noChangeAspect="1"/>
          </p:cNvPicPr>
          <p:nvPr/>
        </p:nvPicPr>
        <p:blipFill>
          <a:blip r:embed="rId3"/>
          <a:stretch>
            <a:fillRect/>
          </a:stretch>
        </p:blipFill>
        <p:spPr>
          <a:xfrm>
            <a:off x="6963570" y="761784"/>
            <a:ext cx="4960206" cy="3285424"/>
          </a:xfrm>
          <a:prstGeom prst="rect">
            <a:avLst/>
          </a:prstGeom>
          <a:ln>
            <a:solidFill>
              <a:schemeClr val="tx1"/>
            </a:solidFill>
          </a:ln>
        </p:spPr>
      </p:pic>
    </p:spTree>
    <p:extLst>
      <p:ext uri="{BB962C8B-B14F-4D97-AF65-F5344CB8AC3E}">
        <p14:creationId xmlns:p14="http://schemas.microsoft.com/office/powerpoint/2010/main" val="254181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13</a:t>
            </a:fld>
            <a:endParaRPr lang="en-US" dirty="0"/>
          </a:p>
        </p:txBody>
      </p:sp>
      <p:sp>
        <p:nvSpPr>
          <p:cNvPr id="2" name="Title 1"/>
          <p:cNvSpPr>
            <a:spLocks noGrp="1"/>
          </p:cNvSpPr>
          <p:nvPr>
            <p:ph type="title"/>
          </p:nvPr>
        </p:nvSpPr>
        <p:spPr>
          <a:xfrm>
            <a:off x="1097280" y="286603"/>
            <a:ext cx="10058400" cy="1084997"/>
          </a:xfrm>
        </p:spPr>
        <p:txBody>
          <a:bodyPr>
            <a:normAutofit/>
          </a:bodyPr>
          <a:lstStyle/>
          <a:p>
            <a:r>
              <a:rPr lang="en-US" sz="4400" dirty="0">
                <a:latin typeface="Calibri" panose="020F0502020204030204" pitchFamily="34" charset="0"/>
                <a:cs typeface="Calibri" panose="020F0502020204030204" pitchFamily="34" charset="0"/>
              </a:rPr>
              <a:t>ELPA Key Dates</a:t>
            </a:r>
          </a:p>
        </p:txBody>
      </p:sp>
      <p:graphicFrame>
        <p:nvGraphicFramePr>
          <p:cNvPr id="7" name="Content Placeholder 6" descr="This table has two columns and eight rows. Each row provides information on specific activities and the key dates that support it."/>
          <p:cNvGraphicFramePr>
            <a:graphicFrameLocks noGrp="1"/>
          </p:cNvGraphicFramePr>
          <p:nvPr>
            <p:ph idx="1"/>
            <p:extLst>
              <p:ext uri="{D42A27DB-BD31-4B8C-83A1-F6EECF244321}">
                <p14:modId xmlns:p14="http://schemas.microsoft.com/office/powerpoint/2010/main" val="3003276727"/>
              </p:ext>
            </p:extLst>
          </p:nvPr>
        </p:nvGraphicFramePr>
        <p:xfrm>
          <a:off x="685800" y="1465730"/>
          <a:ext cx="10659199" cy="4039997"/>
        </p:xfrm>
        <a:graphic>
          <a:graphicData uri="http://schemas.openxmlformats.org/drawingml/2006/table">
            <a:tbl>
              <a:tblPr firstRow="1" bandRow="1">
                <a:tableStyleId>{5C22544A-7EE6-4342-B048-85BDC9FD1C3A}</a:tableStyleId>
              </a:tblPr>
              <a:tblGrid>
                <a:gridCol w="6499401">
                  <a:extLst>
                    <a:ext uri="{9D8B030D-6E8A-4147-A177-3AD203B41FA5}">
                      <a16:colId xmlns:a16="http://schemas.microsoft.com/office/drawing/2014/main" val="2897764568"/>
                    </a:ext>
                  </a:extLst>
                </a:gridCol>
                <a:gridCol w="4159798">
                  <a:extLst>
                    <a:ext uri="{9D8B030D-6E8A-4147-A177-3AD203B41FA5}">
                      <a16:colId xmlns:a16="http://schemas.microsoft.com/office/drawing/2014/main" val="3176109050"/>
                    </a:ext>
                  </a:extLst>
                </a:gridCol>
              </a:tblGrid>
              <a:tr h="370840">
                <a:tc>
                  <a:txBody>
                    <a:bodyPr/>
                    <a:lstStyle/>
                    <a:p>
                      <a:r>
                        <a:rPr lang="en-US" sz="2000" dirty="0">
                          <a:latin typeface="Calibri" panose="020F0502020204030204" pitchFamily="34" charset="0"/>
                        </a:rPr>
                        <a:t>Activity </a:t>
                      </a:r>
                    </a:p>
                  </a:txBody>
                  <a:tcPr/>
                </a:tc>
                <a:tc>
                  <a:txBody>
                    <a:bodyPr/>
                    <a:lstStyle/>
                    <a:p>
                      <a:r>
                        <a:rPr lang="en-US" sz="2000" dirty="0">
                          <a:latin typeface="Calibri" panose="020F0502020204030204" pitchFamily="34" charset="0"/>
                        </a:rPr>
                        <a:t>Date(s)</a:t>
                      </a:r>
                    </a:p>
                  </a:txBody>
                  <a:tcPr/>
                </a:tc>
                <a:extLst>
                  <a:ext uri="{0D108BD9-81ED-4DB2-BD59-A6C34878D82A}">
                    <a16:rowId xmlns:a16="http://schemas.microsoft.com/office/drawing/2014/main" val="2535240360"/>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Annual</a:t>
                      </a:r>
                      <a:r>
                        <a:rPr lang="en-US" sz="1800" baseline="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ELPA21 and Alternate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paper test materials due in district</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Jan. 22 - 24, 2018</a:t>
                      </a:r>
                    </a:p>
                  </a:txBody>
                  <a:tcPr marL="68580" marR="68580" marT="9525" marB="0" anchor="ctr"/>
                </a:tc>
                <a:extLst>
                  <a:ext uri="{0D108BD9-81ED-4DB2-BD59-A6C34878D82A}">
                    <a16:rowId xmlns:a16="http://schemas.microsoft.com/office/drawing/2014/main" val="2017995218"/>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TIDE: Additional Order window for ordering Annual ELPA21 testing materials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January 23, 2018</a:t>
                      </a:r>
                    </a:p>
                  </a:txBody>
                  <a:tcPr marL="68580" marR="68580" marT="9525" marB="0" anchor="ctr"/>
                </a:tc>
                <a:extLst>
                  <a:ext uri="{0D108BD9-81ED-4DB2-BD59-A6C34878D82A}">
                    <a16:rowId xmlns:a16="http://schemas.microsoft.com/office/drawing/2014/main" val="1470492778"/>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Last day to train Test Administrators and complete Training Log</a:t>
                      </a:r>
                    </a:p>
                  </a:txBody>
                  <a:tcPr marL="68580" marR="68580" marT="9525" marB="0" anchor="ctr"/>
                </a:tc>
                <a:tc>
                  <a:txBody>
                    <a:bodyPr/>
                    <a:lstStyle/>
                    <a:p>
                      <a:pPr>
                        <a:lnSpc>
                          <a:spcPct val="107000"/>
                        </a:lnSpc>
                      </a:pPr>
                      <a:r>
                        <a:rPr lang="en-US" sz="1800" dirty="0">
                          <a:solidFill>
                            <a:srgbClr val="000000"/>
                          </a:solidFill>
                          <a:effectLst/>
                          <a:latin typeface="Calibri" panose="020F0502020204030204" pitchFamily="34" charset="0"/>
                        </a:rPr>
                        <a:t>Day before testing</a:t>
                      </a:r>
                    </a:p>
                  </a:txBody>
                  <a:tcPr marL="68580" marR="68580" marT="9525" marB="0" anchor="ctr"/>
                </a:tc>
                <a:extLst>
                  <a:ext uri="{0D108BD9-81ED-4DB2-BD59-A6C34878D82A}">
                    <a16:rowId xmlns:a16="http://schemas.microsoft.com/office/drawing/2014/main" val="2533729416"/>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Online testing window for Annual ELPA21 assessments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Feb. 1 – March 30</a:t>
                      </a:r>
                    </a:p>
                  </a:txBody>
                  <a:tcPr marL="68580" marR="68580" marT="9525" marB="0" anchor="ctr"/>
                </a:tc>
                <a:extLst>
                  <a:ext uri="{0D108BD9-81ED-4DB2-BD59-A6C34878D82A}">
                    <a16:rowId xmlns:a16="http://schemas.microsoft.com/office/drawing/2014/main" val="2319228940"/>
                  </a:ext>
                </a:extLst>
              </a:tr>
              <a:tr h="370840">
                <a:tc>
                  <a:txBody>
                    <a:bodyPr/>
                    <a:lstStyle/>
                    <a:p>
                      <a:pPr marL="0" marR="0">
                        <a:lnSpc>
                          <a:spcPct val="107000"/>
                        </a:lnSpc>
                        <a:spcBef>
                          <a:spcPts val="0"/>
                        </a:spcBef>
                        <a:spcAft>
                          <a:spcPts val="800"/>
                        </a:spcAft>
                      </a:pPr>
                      <a:r>
                        <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Paper testing window for Annual ELPA21 assessments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Feb. 1 – March 30</a:t>
                      </a:r>
                    </a:p>
                  </a:txBody>
                  <a:tcPr marL="68580" marR="68580" marT="9525" marB="0" anchor="ctr"/>
                </a:tc>
                <a:extLst>
                  <a:ext uri="{0D108BD9-81ED-4DB2-BD59-A6C34878D82A}">
                    <a16:rowId xmlns:a16="http://schemas.microsoft.com/office/drawing/2014/main" val="2893818355"/>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Schools submit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a:t>
                      </a:r>
                      <a:r>
                        <a:rPr lang="en-US" sz="1800" i="1" baseline="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Security Report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to District Coordinators</a:t>
                      </a:r>
                    </a:p>
                  </a:txBody>
                  <a:tcPr marL="68580" marR="68580" marT="9525" marB="0" anchor="ctr"/>
                </a:tc>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Last day of testing</a:t>
                      </a:r>
                    </a:p>
                  </a:txBody>
                  <a:tcPr marL="68580" marR="68580" marT="9525" marB="0" anchor="ctr"/>
                </a:tc>
                <a:extLst>
                  <a:ext uri="{0D108BD9-81ED-4DB2-BD59-A6C34878D82A}">
                    <a16:rowId xmlns:a16="http://schemas.microsoft.com/office/drawing/2014/main" val="3048312412"/>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schedule</a:t>
                      </a:r>
                      <a:r>
                        <a:rPr lang="en-US" sz="1800" baseline="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 material return date, contact FedEx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least 5 business days</a:t>
                      </a:r>
                      <a:r>
                        <a:rPr lang="en-US" sz="1800" baseline="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prior to the scheduled return of secure test materials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 MI</a:t>
                      </a:r>
                    </a:p>
                  </a:txBody>
                  <a:tcPr marL="68580" marR="68580" marT="9525" marB="0" anchor="ctr"/>
                </a:tc>
                <a:tc>
                  <a:txBody>
                    <a:bodyPr/>
                    <a:lstStyle/>
                    <a:p>
                      <a:pPr marL="0" marR="0">
                        <a:lnSpc>
                          <a:spcPct val="107000"/>
                        </a:lnSpc>
                        <a:spcBef>
                          <a:spcPts val="0"/>
                        </a:spcBef>
                        <a:spcAft>
                          <a:spcPts val="800"/>
                        </a:spcAft>
                      </a:pP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Within five business days after each school completes testing, but no later than April 6</a:t>
                      </a:r>
                    </a:p>
                  </a:txBody>
                  <a:tcPr marL="68580" marR="68580" marT="9525" marB="0" anchor="ctr"/>
                </a:tc>
                <a:extLst>
                  <a:ext uri="{0D108BD9-81ED-4DB2-BD59-A6C34878D82A}">
                    <a16:rowId xmlns:a16="http://schemas.microsoft.com/office/drawing/2014/main" val="438662767"/>
                  </a:ext>
                </a:extLst>
              </a:tr>
              <a:tr h="370840">
                <a:tc>
                  <a:txBody>
                    <a:bodyPr/>
                    <a:lstStyle/>
                    <a:p>
                      <a:pPr marL="0" marR="0">
                        <a:lnSpc>
                          <a:spcPct val="107000"/>
                        </a:lnSpc>
                        <a:spcBef>
                          <a:spcPts val="0"/>
                        </a:spcBef>
                        <a:spcAft>
                          <a:spcPts val="80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District Coordinator submits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District Admin</a:t>
                      </a:r>
                      <a:r>
                        <a:rPr lang="en-US" sz="1800" i="1" baseline="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istration </a:t>
                      </a:r>
                      <a:r>
                        <a:rPr lang="en-US"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Security Report</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l" defTabSz="914400" rtl="0" eaLnBrk="1" latinLnBrk="0" hangingPunct="1">
                        <a:lnSpc>
                          <a:spcPct val="107000"/>
                        </a:lnSpc>
                        <a:spcBef>
                          <a:spcPts val="0"/>
                        </a:spcBef>
                        <a:spcAft>
                          <a:spcPts val="800"/>
                        </a:spcAft>
                      </a:pP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Within five business days after testing is completed, but no later than April 6</a:t>
                      </a:r>
                    </a:p>
                  </a:txBody>
                  <a:tcPr marL="68580" marR="68580" marT="9525" marB="0" anchor="ctr"/>
                </a:tc>
                <a:extLst>
                  <a:ext uri="{0D108BD9-81ED-4DB2-BD59-A6C34878D82A}">
                    <a16:rowId xmlns:a16="http://schemas.microsoft.com/office/drawing/2014/main" val="653265303"/>
                  </a:ext>
                </a:extLst>
              </a:tr>
            </a:tbl>
          </a:graphicData>
        </a:graphic>
      </p:graphicFrame>
    </p:spTree>
    <p:extLst>
      <p:ext uri="{BB962C8B-B14F-4D97-AF65-F5344CB8AC3E}">
        <p14:creationId xmlns:p14="http://schemas.microsoft.com/office/powerpoint/2010/main" val="2224311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14</a:t>
            </a:fld>
            <a:endParaRPr lang="en-US" dirty="0"/>
          </a:p>
        </p:txBody>
      </p:sp>
      <p:sp>
        <p:nvSpPr>
          <p:cNvPr id="2" name="Title 1"/>
          <p:cNvSpPr>
            <a:spLocks noGrp="1"/>
          </p:cNvSpPr>
          <p:nvPr>
            <p:ph type="title"/>
          </p:nvPr>
        </p:nvSpPr>
        <p:spPr>
          <a:xfrm>
            <a:off x="1097280" y="286603"/>
            <a:ext cx="10058400" cy="1326297"/>
          </a:xfrm>
        </p:spPr>
        <p:txBody>
          <a:bodyPr>
            <a:normAutofit/>
          </a:bodyPr>
          <a:lstStyle/>
          <a:p>
            <a:r>
              <a:rPr lang="en-US" sz="4400" dirty="0">
                <a:latin typeface="Calibri" panose="020F0502020204030204" pitchFamily="34" charset="0"/>
                <a:cs typeface="Calibri" panose="020F0502020204030204" pitchFamily="34" charset="0"/>
              </a:rPr>
              <a:t>Tools, Supports, Accommodations</a:t>
            </a:r>
          </a:p>
        </p:txBody>
      </p:sp>
      <p:sp>
        <p:nvSpPr>
          <p:cNvPr id="3" name="Content Placeholder 2"/>
          <p:cNvSpPr>
            <a:spLocks noGrp="1"/>
          </p:cNvSpPr>
          <p:nvPr>
            <p:ph idx="1"/>
          </p:nvPr>
        </p:nvSpPr>
        <p:spPr>
          <a:xfrm>
            <a:off x="989703" y="1993652"/>
            <a:ext cx="10058400" cy="3129678"/>
          </a:xfrm>
          <a:solidFill>
            <a:srgbClr val="F7F9E7"/>
          </a:solidFill>
          <a:ln w="25400">
            <a:solidFill>
              <a:schemeClr val="accent6">
                <a:lumMod val="50000"/>
              </a:schemeClr>
            </a:solidFill>
          </a:ln>
        </p:spPr>
        <p:txBody>
          <a:bodyPr>
            <a:noAutofit/>
          </a:bodyPr>
          <a:lstStyle/>
          <a:p>
            <a:pPr marL="228600" lvl="1" indent="-228600">
              <a:buSzPct val="75000"/>
              <a:buFont typeface="Wingdings" panose="05000000000000000000" pitchFamily="2" charset="2"/>
              <a:buChar char="q"/>
            </a:pPr>
            <a:endParaRPr lang="en-US" sz="2000" dirty="0">
              <a:latin typeface="Calibri   "/>
            </a:endParaRPr>
          </a:p>
          <a:p>
            <a:pPr marL="114300" lvl="1" indent="0">
              <a:spcAft>
                <a:spcPts val="1200"/>
              </a:spcAft>
              <a:buSzPct val="75000"/>
              <a:buNone/>
            </a:pPr>
            <a:r>
              <a:rPr lang="en-US" sz="2000" dirty="0">
                <a:solidFill>
                  <a:schemeClr val="accent1">
                    <a:lumMod val="50000"/>
                  </a:schemeClr>
                </a:solidFill>
                <a:latin typeface="Calibri   "/>
              </a:rPr>
              <a:t>The </a:t>
            </a:r>
            <a:r>
              <a:rPr lang="en-US" sz="2000" b="1" dirty="0">
                <a:solidFill>
                  <a:schemeClr val="accent1">
                    <a:lumMod val="50000"/>
                  </a:schemeClr>
                </a:solidFill>
                <a:latin typeface="Calibri   "/>
              </a:rPr>
              <a:t>GTSA </a:t>
            </a:r>
            <a:r>
              <a:rPr lang="en-US" sz="2000" dirty="0">
                <a:solidFill>
                  <a:schemeClr val="accent1">
                    <a:lumMod val="50000"/>
                  </a:schemeClr>
                </a:solidFill>
                <a:latin typeface="Calibri   "/>
              </a:rPr>
              <a:t>details approved materials, manipulatives and accessibility supports</a:t>
            </a:r>
          </a:p>
          <a:p>
            <a:pPr marL="571500" lvl="4" indent="-342900">
              <a:buSzPct val="75000"/>
              <a:buFont typeface="Wingdings" panose="05000000000000000000" pitchFamily="2" charset="2"/>
              <a:buChar char="§"/>
            </a:pPr>
            <a:r>
              <a:rPr lang="en-US" sz="2000" dirty="0">
                <a:solidFill>
                  <a:schemeClr val="accent1">
                    <a:lumMod val="50000"/>
                  </a:schemeClr>
                </a:solidFill>
                <a:latin typeface="Calibri   "/>
              </a:rPr>
              <a:t>If it’s not listed in the GTSA or MASA appendix A of GTSA, it is </a:t>
            </a:r>
            <a:r>
              <a:rPr lang="en-US" sz="2000" b="1" dirty="0">
                <a:solidFill>
                  <a:schemeClr val="accent1">
                    <a:lumMod val="50000"/>
                  </a:schemeClr>
                </a:solidFill>
                <a:latin typeface="Calibri   "/>
              </a:rPr>
              <a:t>not allowed </a:t>
            </a:r>
            <a:r>
              <a:rPr lang="en-US" sz="2000" dirty="0">
                <a:solidFill>
                  <a:schemeClr val="accent1">
                    <a:lumMod val="50000"/>
                  </a:schemeClr>
                </a:solidFill>
                <a:latin typeface="Calibri   "/>
              </a:rPr>
              <a:t>without state approval </a:t>
            </a:r>
          </a:p>
          <a:p>
            <a:pPr marL="571500" lvl="4" indent="-342900">
              <a:lnSpc>
                <a:spcPct val="100000"/>
              </a:lnSpc>
              <a:spcBef>
                <a:spcPts val="0"/>
              </a:spcBef>
              <a:buSzPct val="75000"/>
              <a:buFont typeface="Wingdings" panose="05000000000000000000" pitchFamily="2" charset="2"/>
              <a:buChar char="§"/>
            </a:pPr>
            <a:r>
              <a:rPr lang="en-US" sz="2000" dirty="0">
                <a:solidFill>
                  <a:schemeClr val="accent1">
                    <a:lumMod val="50000"/>
                  </a:schemeClr>
                </a:solidFill>
                <a:latin typeface="Calibri   "/>
              </a:rPr>
              <a:t>Some tools are universal allowing all students access: </a:t>
            </a:r>
          </a:p>
          <a:p>
            <a:pPr marL="1160780" lvl="4" indent="-342900">
              <a:lnSpc>
                <a:spcPct val="100000"/>
              </a:lnSpc>
              <a:spcAft>
                <a:spcPts val="200"/>
              </a:spcAft>
              <a:buSzPct val="75000"/>
              <a:buFont typeface="Symbol" panose="05050102010706020507" pitchFamily="18" charset="2"/>
              <a:buChar char="-"/>
            </a:pPr>
            <a:r>
              <a:rPr lang="en-US" sz="2000" dirty="0">
                <a:solidFill>
                  <a:schemeClr val="accent1">
                    <a:lumMod val="50000"/>
                  </a:schemeClr>
                </a:solidFill>
                <a:latin typeface="Calibri   "/>
              </a:rPr>
              <a:t>Universal Tools are not required by the state to be documented in TIDE</a:t>
            </a:r>
          </a:p>
          <a:p>
            <a:pPr marL="1160780" lvl="4" indent="-342900">
              <a:lnSpc>
                <a:spcPct val="100000"/>
              </a:lnSpc>
              <a:spcAft>
                <a:spcPts val="600"/>
              </a:spcAft>
              <a:buSzPct val="75000"/>
              <a:buFont typeface="Symbol" panose="05050102010706020507" pitchFamily="18" charset="2"/>
              <a:buChar char="-"/>
            </a:pPr>
            <a:r>
              <a:rPr lang="en-US" sz="2000" dirty="0">
                <a:solidFill>
                  <a:schemeClr val="accent1">
                    <a:lumMod val="50000"/>
                  </a:schemeClr>
                </a:solidFill>
                <a:latin typeface="Calibri   "/>
              </a:rPr>
              <a:t>A few Universal Tools can be turned off in TIDE; if distracting for students</a:t>
            </a:r>
          </a:p>
          <a:p>
            <a:pPr marL="571500" lvl="3" indent="-342900">
              <a:buSzPct val="75000"/>
              <a:buFont typeface="Wingdings" panose="05000000000000000000" pitchFamily="2" charset="2"/>
              <a:buChar char="§"/>
            </a:pPr>
            <a:r>
              <a:rPr lang="en-US" sz="2000" dirty="0">
                <a:solidFill>
                  <a:schemeClr val="accent1">
                    <a:lumMod val="50000"/>
                  </a:schemeClr>
                </a:solidFill>
                <a:latin typeface="Calibri   "/>
              </a:rPr>
              <a:t>Scratch Paper Log template for tracking student use</a:t>
            </a:r>
          </a:p>
        </p:txBody>
      </p:sp>
    </p:spTree>
    <p:extLst>
      <p:ext uri="{BB962C8B-B14F-4D97-AF65-F5344CB8AC3E}">
        <p14:creationId xmlns:p14="http://schemas.microsoft.com/office/powerpoint/2010/main" val="3917630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638786" y="6366821"/>
            <a:ext cx="1312025" cy="36143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51329" y="267717"/>
            <a:ext cx="9785543" cy="1114030"/>
          </a:xfrm>
          <a:noFill/>
        </p:spPr>
        <p:txBody>
          <a:bodyPr>
            <a:noAutofit/>
          </a:bodyPr>
          <a:lstStyle/>
          <a:p>
            <a:r>
              <a:rPr lang="en-US" sz="4000" dirty="0">
                <a:latin typeface="Calibri    "/>
              </a:rPr>
              <a:t>Material (Tools/Supports) Locally Supplied</a:t>
            </a:r>
          </a:p>
        </p:txBody>
      </p:sp>
      <p:graphicFrame>
        <p:nvGraphicFramePr>
          <p:cNvPr id="5" name="Content Placeholder 10" descr="This table has two columns and fourteen rows of materials available to students that are locally supplied."/>
          <p:cNvGraphicFramePr>
            <a:graphicFrameLocks noGrp="1"/>
          </p:cNvGraphicFramePr>
          <p:nvPr>
            <p:ph idx="1"/>
            <p:extLst>
              <p:ext uri="{D42A27DB-BD31-4B8C-83A1-F6EECF244321}">
                <p14:modId xmlns:p14="http://schemas.microsoft.com/office/powerpoint/2010/main" val="403288951"/>
              </p:ext>
            </p:extLst>
          </p:nvPr>
        </p:nvGraphicFramePr>
        <p:xfrm>
          <a:off x="551329" y="1865841"/>
          <a:ext cx="11399482" cy="3595370"/>
        </p:xfrm>
        <a:graphic>
          <a:graphicData uri="http://schemas.openxmlformats.org/drawingml/2006/table">
            <a:tbl>
              <a:tblPr firstRow="1" firstCol="1" bandRow="1">
                <a:tableStyleId>{B301B821-A1FF-4177-AEE7-76D212191A09}</a:tableStyleId>
              </a:tblPr>
              <a:tblGrid>
                <a:gridCol w="2881775">
                  <a:extLst>
                    <a:ext uri="{9D8B030D-6E8A-4147-A177-3AD203B41FA5}">
                      <a16:colId xmlns:a16="http://schemas.microsoft.com/office/drawing/2014/main" val="3867924905"/>
                    </a:ext>
                  </a:extLst>
                </a:gridCol>
                <a:gridCol w="8517707">
                  <a:extLst>
                    <a:ext uri="{9D8B030D-6E8A-4147-A177-3AD203B41FA5}">
                      <a16:colId xmlns:a16="http://schemas.microsoft.com/office/drawing/2014/main" val="1974343836"/>
                    </a:ext>
                  </a:extLst>
                </a:gridCol>
              </a:tblGrid>
              <a:tr h="271463">
                <a:tc>
                  <a:txBody>
                    <a:bodyPr/>
                    <a:lstStyle/>
                    <a:p>
                      <a:pPr marL="0" marR="0">
                        <a:lnSpc>
                          <a:spcPct val="107000"/>
                        </a:lnSpc>
                        <a:spcBef>
                          <a:spcPts val="0"/>
                        </a:spcBef>
                        <a:spcAft>
                          <a:spcPts val="0"/>
                        </a:spcAft>
                      </a:pPr>
                      <a:r>
                        <a:rPr lang="en-US" sz="1700" b="1" dirty="0">
                          <a:solidFill>
                            <a:schemeClr val="tx1">
                              <a:lumMod val="50000"/>
                            </a:schemeClr>
                          </a:solidFill>
                          <a:effectLst/>
                          <a:latin typeface="Calibri    "/>
                        </a:rPr>
                        <a:t>Material Available</a:t>
                      </a:r>
                      <a:endParaRPr lang="en-US" sz="1700" b="1"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solidFill>
                      <a:schemeClr val="accent6">
                        <a:lumMod val="40000"/>
                        <a:lumOff val="60000"/>
                      </a:schemeClr>
                    </a:solidFill>
                  </a:tcPr>
                </a:tc>
                <a:tc>
                  <a:txBody>
                    <a:bodyPr/>
                    <a:lstStyle/>
                    <a:p>
                      <a:pPr marL="0" marR="0">
                        <a:lnSpc>
                          <a:spcPct val="107000"/>
                        </a:lnSpc>
                        <a:spcBef>
                          <a:spcPts val="0"/>
                        </a:spcBef>
                        <a:spcAft>
                          <a:spcPts val="0"/>
                        </a:spcAft>
                      </a:pPr>
                      <a:r>
                        <a:rPr lang="en-US" sz="1700" b="1" dirty="0">
                          <a:solidFill>
                            <a:schemeClr val="tx1">
                              <a:lumMod val="50000"/>
                            </a:schemeClr>
                          </a:solidFill>
                          <a:effectLst/>
                          <a:latin typeface="Calibri    "/>
                          <a:ea typeface="Calibri" panose="020F0502020204030204" pitchFamily="34" charset="0"/>
                          <a:cs typeface="Times New Roman" panose="02020603050405020304" pitchFamily="18" charset="0"/>
                        </a:rPr>
                        <a:t>Description</a:t>
                      </a:r>
                    </a:p>
                  </a:txBody>
                  <a:tcPr marL="45720" marR="45720">
                    <a:solidFill>
                      <a:schemeClr val="accent6">
                        <a:lumMod val="40000"/>
                        <a:lumOff val="60000"/>
                      </a:schemeClr>
                    </a:solidFill>
                  </a:tcPr>
                </a:tc>
                <a:extLst>
                  <a:ext uri="{0D108BD9-81ED-4DB2-BD59-A6C34878D82A}">
                    <a16:rowId xmlns:a16="http://schemas.microsoft.com/office/drawing/2014/main" val="3341800206"/>
                  </a:ext>
                </a:extLst>
              </a:tr>
              <a:tr h="238122">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rPr>
                        <a:t>Color Overlay</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a:solidFill>
                            <a:schemeClr val="tx1">
                              <a:lumMod val="50000"/>
                            </a:schemeClr>
                          </a:solidFill>
                          <a:latin typeface="Calibri    "/>
                        </a:rPr>
                        <a:t>Designated Support, l</a:t>
                      </a:r>
                      <a:r>
                        <a:rPr lang="en-US" sz="1700" dirty="0">
                          <a:solidFill>
                            <a:schemeClr val="tx1">
                              <a:lumMod val="50000"/>
                            </a:schemeClr>
                          </a:solidFill>
                          <a:latin typeface="Calibri    "/>
                        </a:rPr>
                        <a:t>ocally supplied</a:t>
                      </a:r>
                      <a:r>
                        <a:rPr lang="en-US" sz="1700" baseline="0" dirty="0">
                          <a:solidFill>
                            <a:schemeClr val="tx1">
                              <a:lumMod val="50000"/>
                            </a:schemeClr>
                          </a:solidFill>
                          <a:latin typeface="Calibri    "/>
                        </a:rPr>
                        <a:t> when identified</a:t>
                      </a:r>
                      <a:endParaRPr lang="en-US" sz="1700" dirty="0">
                        <a:solidFill>
                          <a:schemeClr val="tx1">
                            <a:lumMod val="50000"/>
                          </a:schemeClr>
                        </a:solidFill>
                        <a:latin typeface="Calibri    "/>
                      </a:endParaRPr>
                    </a:p>
                  </a:txBody>
                  <a:tcPr marL="45720" marR="45720" anchor="ctr"/>
                </a:tc>
                <a:extLst>
                  <a:ext uri="{0D108BD9-81ED-4DB2-BD59-A6C34878D82A}">
                    <a16:rowId xmlns:a16="http://schemas.microsoft.com/office/drawing/2014/main" val="1000463220"/>
                  </a:ext>
                </a:extLst>
              </a:tr>
              <a:tr h="31298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a:solidFill>
                            <a:schemeClr val="tx1">
                              <a:lumMod val="50000"/>
                            </a:schemeClr>
                          </a:solidFill>
                          <a:effectLst/>
                          <a:latin typeface="Calibri    "/>
                        </a:rPr>
                        <a:t>Headsets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dirty="0">
                          <a:solidFill>
                            <a:schemeClr val="tx1">
                              <a:lumMod val="50000"/>
                            </a:schemeClr>
                          </a:solidFill>
                          <a:latin typeface="Calibri    "/>
                        </a:rPr>
                        <a:t>Universal Tool, students may use personal headsets. Be sure to test compatibility on the practice or training tests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4273122721"/>
                  </a:ext>
                </a:extLst>
              </a:tr>
              <a:tr h="355123">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rPr>
                        <a:t>Magnification</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a:solidFill>
                            <a:schemeClr val="tx1">
                              <a:lumMod val="50000"/>
                            </a:schemeClr>
                          </a:solidFill>
                          <a:latin typeface="Calibri    "/>
                        </a:rPr>
                        <a:t>Designated Support, l</a:t>
                      </a:r>
                      <a:r>
                        <a:rPr lang="en-US" sz="1700" dirty="0">
                          <a:solidFill>
                            <a:schemeClr val="tx1">
                              <a:lumMod val="50000"/>
                            </a:schemeClr>
                          </a:solidFill>
                          <a:latin typeface="Calibri    "/>
                        </a:rPr>
                        <a:t>ocally supplied</a:t>
                      </a:r>
                      <a:r>
                        <a:rPr lang="en-US" sz="1700" baseline="0" dirty="0">
                          <a:solidFill>
                            <a:schemeClr val="tx1">
                              <a:lumMod val="50000"/>
                            </a:schemeClr>
                          </a:solidFill>
                          <a:latin typeface="Calibri    "/>
                        </a:rPr>
                        <a:t> when identified</a:t>
                      </a:r>
                      <a:endParaRPr lang="en-US" sz="1700" dirty="0">
                        <a:solidFill>
                          <a:schemeClr val="tx1">
                            <a:lumMod val="50000"/>
                          </a:schemeClr>
                        </a:solidFill>
                        <a:latin typeface="Calibri    "/>
                      </a:endParaRPr>
                    </a:p>
                  </a:txBody>
                  <a:tcPr marL="45720" marR="45720" anchor="ctr"/>
                </a:tc>
                <a:extLst>
                  <a:ext uri="{0D108BD9-81ED-4DB2-BD59-A6C34878D82A}">
                    <a16:rowId xmlns:a16="http://schemas.microsoft.com/office/drawing/2014/main" val="4118158173"/>
                  </a:ext>
                </a:extLst>
              </a:tr>
              <a:tr h="344020">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rPr>
                        <a:t>Pencils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rPr>
                        <a:t>Universal</a:t>
                      </a:r>
                      <a:r>
                        <a:rPr lang="en-US" sz="1700" b="0" baseline="0" dirty="0">
                          <a:solidFill>
                            <a:schemeClr val="tx1">
                              <a:lumMod val="50000"/>
                            </a:schemeClr>
                          </a:solidFill>
                          <a:effectLst/>
                          <a:latin typeface="Calibri    "/>
                          <a:ea typeface="Calibri" panose="020F0502020204030204" pitchFamily="34" charset="0"/>
                          <a:cs typeface="Times New Roman" panose="02020603050405020304" pitchFamily="18" charset="0"/>
                        </a:rPr>
                        <a:t> Tool, l</a:t>
                      </a:r>
                      <a:r>
                        <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rPr>
                        <a:t>ocally</a:t>
                      </a:r>
                      <a:r>
                        <a:rPr lang="en-US" sz="1700" b="0" baseline="0" dirty="0">
                          <a:solidFill>
                            <a:schemeClr val="tx1">
                              <a:lumMod val="50000"/>
                            </a:schemeClr>
                          </a:solidFill>
                          <a:effectLst/>
                          <a:latin typeface="Calibri    "/>
                          <a:ea typeface="Calibri" panose="020F0502020204030204" pitchFamily="34" charset="0"/>
                          <a:cs typeface="Times New Roman" panose="02020603050405020304" pitchFamily="18" charset="0"/>
                        </a:rPr>
                        <a:t> supplied</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3440586873"/>
                  </a:ext>
                </a:extLst>
              </a:tr>
              <a:tr h="258889">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rPr>
                        <a:t>Scratch Paper</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rPr>
                        <a:t>Universal</a:t>
                      </a:r>
                      <a:r>
                        <a:rPr lang="en-US" sz="1700" b="0" baseline="0" dirty="0">
                          <a:solidFill>
                            <a:schemeClr val="tx1">
                              <a:lumMod val="50000"/>
                            </a:schemeClr>
                          </a:solidFill>
                          <a:effectLst/>
                          <a:latin typeface="Calibri    "/>
                          <a:ea typeface="Calibri" panose="020F0502020204030204" pitchFamily="34" charset="0"/>
                          <a:cs typeface="Times New Roman" panose="02020603050405020304" pitchFamily="18" charset="0"/>
                        </a:rPr>
                        <a:t> Tool, l</a:t>
                      </a:r>
                      <a:r>
                        <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rPr>
                        <a:t>ocally</a:t>
                      </a:r>
                      <a:r>
                        <a:rPr lang="en-US" sz="1700" b="0" baseline="0" dirty="0">
                          <a:solidFill>
                            <a:schemeClr val="tx1">
                              <a:lumMod val="50000"/>
                            </a:schemeClr>
                          </a:solidFill>
                          <a:effectLst/>
                          <a:latin typeface="Calibri    "/>
                          <a:ea typeface="Calibri" panose="020F0502020204030204" pitchFamily="34" charset="0"/>
                          <a:cs typeface="Times New Roman" panose="02020603050405020304" pitchFamily="18" charset="0"/>
                        </a:rPr>
                        <a:t> supplied</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1303211168"/>
                  </a:ext>
                </a:extLst>
              </a:tr>
              <a:tr h="245451">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rPr>
                        <a:t>Simplified</a:t>
                      </a:r>
                      <a:r>
                        <a:rPr lang="en-US" sz="1700" b="0" baseline="0" dirty="0">
                          <a:solidFill>
                            <a:schemeClr val="tx1">
                              <a:lumMod val="50000"/>
                            </a:schemeClr>
                          </a:solidFill>
                          <a:effectLst/>
                          <a:latin typeface="Calibri    "/>
                          <a:ea typeface="Calibri" panose="020F0502020204030204" pitchFamily="34" charset="0"/>
                          <a:cs typeface="Times New Roman" panose="02020603050405020304" pitchFamily="18" charset="0"/>
                        </a:rPr>
                        <a:t> Test Directions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aseline="0" dirty="0">
                          <a:solidFill>
                            <a:schemeClr val="tx1">
                              <a:lumMod val="50000"/>
                            </a:schemeClr>
                          </a:solidFill>
                          <a:latin typeface="Calibri    "/>
                        </a:rPr>
                        <a:t>Designated Support, l</a:t>
                      </a:r>
                      <a:r>
                        <a:rPr lang="en-US" sz="1700" dirty="0">
                          <a:solidFill>
                            <a:schemeClr val="tx1">
                              <a:lumMod val="50000"/>
                            </a:schemeClr>
                          </a:solidFill>
                          <a:latin typeface="Calibri    "/>
                        </a:rPr>
                        <a:t>ocally supplied</a:t>
                      </a:r>
                      <a:r>
                        <a:rPr lang="en-US" sz="1700" baseline="0" dirty="0">
                          <a:solidFill>
                            <a:schemeClr val="tx1">
                              <a:lumMod val="50000"/>
                            </a:schemeClr>
                          </a:solidFill>
                          <a:latin typeface="Calibri    "/>
                        </a:rPr>
                        <a:t> when identified</a:t>
                      </a:r>
                      <a:endParaRPr lang="en-US" sz="1700" dirty="0">
                        <a:solidFill>
                          <a:schemeClr val="tx1">
                            <a:lumMod val="50000"/>
                          </a:schemeClr>
                        </a:solidFill>
                        <a:latin typeface="Calibri    "/>
                      </a:endParaRPr>
                    </a:p>
                  </a:txBody>
                  <a:tcPr marL="45720" marR="45720" anchor="ctr"/>
                </a:tc>
                <a:extLst>
                  <a:ext uri="{0D108BD9-81ED-4DB2-BD59-A6C34878D82A}">
                    <a16:rowId xmlns:a16="http://schemas.microsoft.com/office/drawing/2014/main" val="2130272440"/>
                  </a:ext>
                </a:extLst>
              </a:tr>
              <a:tr h="254119">
                <a:tc>
                  <a:txBody>
                    <a:bodyPr/>
                    <a:lstStyle/>
                    <a:p>
                      <a:pPr marL="0" marR="0">
                        <a:lnSpc>
                          <a:spcPct val="107000"/>
                        </a:lnSpc>
                        <a:spcBef>
                          <a:spcPts val="0"/>
                        </a:spcBef>
                        <a:spcAft>
                          <a:spcPts val="0"/>
                        </a:spcAft>
                      </a:pPr>
                      <a:r>
                        <a:rPr lang="en-US" sz="1700" b="0" dirty="0">
                          <a:solidFill>
                            <a:schemeClr val="tx1">
                              <a:lumMod val="50000"/>
                            </a:schemeClr>
                          </a:solidFill>
                          <a:effectLst/>
                          <a:latin typeface="Calibri    "/>
                        </a:rPr>
                        <a:t>Tool Button Sheet</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dirty="0">
                          <a:solidFill>
                            <a:schemeClr val="tx1">
                              <a:lumMod val="50000"/>
                            </a:schemeClr>
                          </a:solidFill>
                          <a:latin typeface="Calibri    "/>
                        </a:rPr>
                        <a:t>Universal</a:t>
                      </a:r>
                      <a:r>
                        <a:rPr lang="en-US" sz="1700" baseline="0" dirty="0">
                          <a:solidFill>
                            <a:schemeClr val="tx1">
                              <a:lumMod val="50000"/>
                            </a:schemeClr>
                          </a:solidFill>
                          <a:latin typeface="Calibri    "/>
                        </a:rPr>
                        <a:t> Tool, a</a:t>
                      </a:r>
                      <a:r>
                        <a:rPr lang="en-US" sz="1700" dirty="0">
                          <a:solidFill>
                            <a:schemeClr val="tx1">
                              <a:lumMod val="50000"/>
                            </a:schemeClr>
                          </a:solidFill>
                          <a:latin typeface="Calibri    "/>
                        </a:rPr>
                        <a:t>vailable</a:t>
                      </a:r>
                      <a:r>
                        <a:rPr lang="en-US" sz="1700" baseline="0" dirty="0">
                          <a:solidFill>
                            <a:schemeClr val="tx1">
                              <a:lumMod val="50000"/>
                            </a:schemeClr>
                          </a:solidFill>
                          <a:latin typeface="Calibri    "/>
                        </a:rPr>
                        <a:t> for print from the </a:t>
                      </a:r>
                      <a:r>
                        <a:rPr lang="en-US" sz="1700" dirty="0">
                          <a:solidFill>
                            <a:schemeClr val="tx1">
                              <a:lumMod val="50000"/>
                            </a:schemeClr>
                          </a:solidFill>
                          <a:latin typeface="Calibri    "/>
                        </a:rPr>
                        <a:t>WCAP Portal</a:t>
                      </a:r>
                    </a:p>
                  </a:txBody>
                  <a:tcPr marL="45720" marR="45720" anchor="ctr"/>
                </a:tc>
                <a:extLst>
                  <a:ext uri="{0D108BD9-81ED-4DB2-BD59-A6C34878D82A}">
                    <a16:rowId xmlns:a16="http://schemas.microsoft.com/office/drawing/2014/main" val="3422053515"/>
                  </a:ext>
                </a:extLst>
              </a:tr>
              <a:tr h="34300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0" dirty="0">
                          <a:solidFill>
                            <a:schemeClr val="tx1">
                              <a:lumMod val="50000"/>
                            </a:schemeClr>
                          </a:solidFill>
                          <a:effectLst/>
                          <a:latin typeface="Calibri    "/>
                        </a:rPr>
                        <a:t>Translated Test Directions</a:t>
                      </a:r>
                      <a:endParaRPr lang="en-US" sz="1700" b="0" dirty="0">
                        <a:solidFill>
                          <a:schemeClr val="tx1">
                            <a:lumMod val="50000"/>
                          </a:schemeClr>
                        </a:solidFill>
                        <a:effectLst/>
                        <a:latin typeface="Calibri    "/>
                        <a:ea typeface="Calibri" panose="020F0502020204030204" pitchFamily="34" charset="0"/>
                        <a:cs typeface="Times New Roman" panose="02020603050405020304" pitchFamily="18" charset="0"/>
                      </a:endParaRPr>
                    </a:p>
                  </a:txBody>
                  <a:tcPr marL="45720" marR="4572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700" baseline="0" dirty="0">
                          <a:solidFill>
                            <a:schemeClr val="tx1">
                              <a:lumMod val="50000"/>
                            </a:schemeClr>
                          </a:solidFill>
                          <a:latin typeface="Calibri    "/>
                        </a:rPr>
                        <a:t>Designated Support, l</a:t>
                      </a:r>
                      <a:r>
                        <a:rPr lang="en-US" sz="1700" dirty="0">
                          <a:solidFill>
                            <a:schemeClr val="tx1">
                              <a:lumMod val="50000"/>
                            </a:schemeClr>
                          </a:solidFill>
                          <a:latin typeface="Calibri    "/>
                        </a:rPr>
                        <a:t>ocally supplied</a:t>
                      </a:r>
                      <a:r>
                        <a:rPr lang="en-US" sz="1700" baseline="0" dirty="0">
                          <a:solidFill>
                            <a:schemeClr val="tx1">
                              <a:lumMod val="50000"/>
                            </a:schemeClr>
                          </a:solidFill>
                          <a:latin typeface="Calibri    "/>
                        </a:rPr>
                        <a:t> when identified. </a:t>
                      </a:r>
                      <a:r>
                        <a:rPr lang="en-US" sz="1700" dirty="0">
                          <a:solidFill>
                            <a:schemeClr val="tx1">
                              <a:lumMod val="50000"/>
                            </a:schemeClr>
                          </a:solidFill>
                          <a:latin typeface="Calibri    "/>
                        </a:rPr>
                        <a:t>Available</a:t>
                      </a:r>
                      <a:r>
                        <a:rPr lang="en-US" sz="1700" baseline="0" dirty="0">
                          <a:solidFill>
                            <a:schemeClr val="tx1">
                              <a:lumMod val="50000"/>
                            </a:schemeClr>
                          </a:solidFill>
                          <a:latin typeface="Calibri    "/>
                        </a:rPr>
                        <a:t> for print from the </a:t>
                      </a:r>
                      <a:r>
                        <a:rPr lang="en-US" sz="1700" dirty="0">
                          <a:solidFill>
                            <a:schemeClr val="tx1">
                              <a:lumMod val="50000"/>
                            </a:schemeClr>
                          </a:solidFill>
                          <a:latin typeface="Calibri    "/>
                        </a:rPr>
                        <a:t>Portal</a:t>
                      </a:r>
                    </a:p>
                  </a:txBody>
                  <a:tcPr marL="45720" marR="45720" anchor="ctr"/>
                </a:tc>
                <a:extLst>
                  <a:ext uri="{0D108BD9-81ED-4DB2-BD59-A6C34878D82A}">
                    <a16:rowId xmlns:a16="http://schemas.microsoft.com/office/drawing/2014/main" val="1026535317"/>
                  </a:ext>
                </a:extLst>
              </a:tr>
            </a:tbl>
          </a:graphicData>
        </a:graphic>
      </p:graphicFrame>
    </p:spTree>
    <p:extLst>
      <p:ext uri="{BB962C8B-B14F-4D97-AF65-F5344CB8AC3E}">
        <p14:creationId xmlns:p14="http://schemas.microsoft.com/office/powerpoint/2010/main" val="180268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16</a:t>
            </a:fld>
            <a:endParaRPr lang="en-US" dirty="0"/>
          </a:p>
        </p:txBody>
      </p:sp>
      <p:sp>
        <p:nvSpPr>
          <p:cNvPr id="2" name="Title 1"/>
          <p:cNvSpPr>
            <a:spLocks noGrp="1"/>
          </p:cNvSpPr>
          <p:nvPr>
            <p:ph type="title"/>
          </p:nvPr>
        </p:nvSpPr>
        <p:spPr>
          <a:xfrm>
            <a:off x="1097280" y="286603"/>
            <a:ext cx="10058400" cy="1326297"/>
          </a:xfrm>
        </p:spPr>
        <p:txBody>
          <a:bodyPr>
            <a:normAutofit/>
          </a:bodyPr>
          <a:lstStyle/>
          <a:p>
            <a:r>
              <a:rPr lang="en-US" sz="4400" dirty="0">
                <a:latin typeface="Calibri" panose="020F0502020204030204" pitchFamily="34" charset="0"/>
                <a:cs typeface="Calibri" panose="020F0502020204030204" pitchFamily="34" charset="0"/>
              </a:rPr>
              <a:t>Additional Preparation and Technology</a:t>
            </a:r>
          </a:p>
        </p:txBody>
      </p:sp>
      <p:sp>
        <p:nvSpPr>
          <p:cNvPr id="3" name="Content Placeholder 2"/>
          <p:cNvSpPr>
            <a:spLocks noGrp="1"/>
          </p:cNvSpPr>
          <p:nvPr>
            <p:ph idx="1"/>
          </p:nvPr>
        </p:nvSpPr>
        <p:spPr>
          <a:xfrm>
            <a:off x="976184" y="1796306"/>
            <a:ext cx="10236299" cy="3842494"/>
          </a:xfrm>
          <a:noFill/>
          <a:ln w="25400">
            <a:noFill/>
          </a:ln>
        </p:spPr>
        <p:txBody>
          <a:bodyPr>
            <a:noAutofit/>
          </a:bodyPr>
          <a:lstStyle/>
          <a:p>
            <a:r>
              <a:rPr lang="en-US" dirty="0">
                <a:solidFill>
                  <a:schemeClr val="accent1">
                    <a:lumMod val="50000"/>
                  </a:schemeClr>
                </a:solidFill>
                <a:latin typeface="Calibri    "/>
              </a:rPr>
              <a:t>Ensure that each student has access to a headset, when required by the test</a:t>
            </a:r>
          </a:p>
          <a:p>
            <a:r>
              <a:rPr lang="en-US" dirty="0">
                <a:solidFill>
                  <a:schemeClr val="accent1">
                    <a:lumMod val="50000"/>
                  </a:schemeClr>
                </a:solidFill>
                <a:latin typeface="Calibri    "/>
              </a:rPr>
              <a:t>Identify students with difficulties in auditory processing, short term memory, attention or decoding difficulties, who may benefit from Simplified Test Directions.</a:t>
            </a:r>
          </a:p>
          <a:p>
            <a:r>
              <a:rPr lang="en-US" dirty="0">
                <a:solidFill>
                  <a:schemeClr val="accent1">
                    <a:lumMod val="50000"/>
                  </a:schemeClr>
                </a:solidFill>
                <a:latin typeface="Calibri    "/>
              </a:rPr>
              <a:t>Confirm accommodations already entered in TIDE  </a:t>
            </a:r>
          </a:p>
          <a:p>
            <a:pPr marL="568325" lvl="1" indent="-182563">
              <a:lnSpc>
                <a:spcPct val="100000"/>
              </a:lnSpc>
              <a:spcBef>
                <a:spcPts val="0"/>
              </a:spcBef>
              <a:buFont typeface="Symbol" panose="05050102010706020507" pitchFamily="18" charset="2"/>
              <a:buChar char="-"/>
            </a:pPr>
            <a:r>
              <a:rPr lang="en-US" dirty="0">
                <a:solidFill>
                  <a:schemeClr val="accent1">
                    <a:lumMod val="50000"/>
                  </a:schemeClr>
                </a:solidFill>
                <a:latin typeface="Calibri    "/>
              </a:rPr>
              <a:t>Modify testing options and other student designations</a:t>
            </a:r>
          </a:p>
          <a:p>
            <a:r>
              <a:rPr lang="en-US" dirty="0">
                <a:solidFill>
                  <a:schemeClr val="accent1">
                    <a:lumMod val="50000"/>
                  </a:schemeClr>
                </a:solidFill>
                <a:latin typeface="Calibri    "/>
              </a:rPr>
              <a:t>Students eligible for assistive technology</a:t>
            </a:r>
          </a:p>
          <a:p>
            <a:pPr lvl="2">
              <a:buFont typeface="Wingdings" panose="05000000000000000000" pitchFamily="2" charset="2"/>
              <a:buChar char="§"/>
            </a:pPr>
            <a:r>
              <a:rPr lang="en-US" sz="1800" dirty="0">
                <a:solidFill>
                  <a:schemeClr val="accent1">
                    <a:lumMod val="50000"/>
                  </a:schemeClr>
                </a:solidFill>
                <a:latin typeface="Calibri    "/>
              </a:rPr>
              <a:t>Set Permissive Mode in TIDE for:</a:t>
            </a:r>
          </a:p>
          <a:p>
            <a:pPr marL="969963" lvl="2" indent="-285750">
              <a:spcBef>
                <a:spcPts val="0"/>
              </a:spcBef>
              <a:buFont typeface="Symbol" panose="05050102010706020507" pitchFamily="18" charset="2"/>
              <a:buChar char="-"/>
            </a:pPr>
            <a:r>
              <a:rPr lang="en-US" sz="1800" dirty="0">
                <a:solidFill>
                  <a:schemeClr val="accent1">
                    <a:lumMod val="50000"/>
                  </a:schemeClr>
                </a:solidFill>
                <a:latin typeface="Calibri    "/>
              </a:rPr>
              <a:t>Magnification greater than 3X</a:t>
            </a:r>
          </a:p>
          <a:p>
            <a:pPr marL="969963" lvl="2" indent="-285750">
              <a:lnSpc>
                <a:spcPct val="100000"/>
              </a:lnSpc>
              <a:spcBef>
                <a:spcPts val="0"/>
              </a:spcBef>
              <a:spcAft>
                <a:spcPts val="200"/>
              </a:spcAft>
              <a:buFont typeface="Symbol" panose="05050102010706020507" pitchFamily="18" charset="2"/>
              <a:buChar char="-"/>
            </a:pPr>
            <a:r>
              <a:rPr lang="en-US" sz="1800" dirty="0">
                <a:solidFill>
                  <a:schemeClr val="accent1">
                    <a:lumMod val="50000"/>
                  </a:schemeClr>
                </a:solidFill>
                <a:latin typeface="Calibri    "/>
              </a:rPr>
              <a:t>Speech-to-text software</a:t>
            </a:r>
          </a:p>
          <a:p>
            <a:r>
              <a:rPr lang="en-US" dirty="0">
                <a:solidFill>
                  <a:schemeClr val="accent1">
                    <a:lumMod val="50000"/>
                  </a:schemeClr>
                </a:solidFill>
                <a:latin typeface="Calibri    "/>
              </a:rPr>
              <a:t>Computers with the above software need current browser and system software.</a:t>
            </a:r>
          </a:p>
        </p:txBody>
      </p:sp>
    </p:spTree>
    <p:extLst>
      <p:ext uri="{BB962C8B-B14F-4D97-AF65-F5344CB8AC3E}">
        <p14:creationId xmlns:p14="http://schemas.microsoft.com/office/powerpoint/2010/main" val="906220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17</a:t>
            </a:fld>
            <a:endParaRPr lang="en-US" dirty="0"/>
          </a:p>
        </p:txBody>
      </p:sp>
      <p:sp>
        <p:nvSpPr>
          <p:cNvPr id="2" name="Title 1"/>
          <p:cNvSpPr>
            <a:spLocks noGrp="1"/>
          </p:cNvSpPr>
          <p:nvPr>
            <p:ph type="title"/>
          </p:nvPr>
        </p:nvSpPr>
        <p:spPr>
          <a:xfrm>
            <a:off x="976184" y="384593"/>
            <a:ext cx="10058400" cy="1134424"/>
          </a:xfrm>
        </p:spPr>
        <p:txBody>
          <a:bodyPr>
            <a:noAutofit/>
          </a:bodyPr>
          <a:lstStyle/>
          <a:p>
            <a:r>
              <a:rPr lang="en-US" sz="4400" dirty="0">
                <a:latin typeface="Calibri" panose="020F0502020204030204" pitchFamily="34" charset="0"/>
                <a:cs typeface="Calibri" panose="020F0502020204030204" pitchFamily="34" charset="0"/>
              </a:rPr>
              <a:t>Common Chromebook (CB) Solutions</a:t>
            </a:r>
            <a:endParaRPr lang="en-US" sz="4400" dirty="0">
              <a:solidFill>
                <a:schemeClr val="tx1"/>
              </a:solidFill>
              <a:latin typeface="Calibri   "/>
            </a:endParaRPr>
          </a:p>
        </p:txBody>
      </p:sp>
      <p:sp>
        <p:nvSpPr>
          <p:cNvPr id="3" name="Content Placeholder 2"/>
          <p:cNvSpPr>
            <a:spLocks noGrp="1"/>
          </p:cNvSpPr>
          <p:nvPr>
            <p:ph idx="1"/>
          </p:nvPr>
        </p:nvSpPr>
        <p:spPr>
          <a:xfrm>
            <a:off x="976184" y="1796306"/>
            <a:ext cx="10179496" cy="3628310"/>
          </a:xfrm>
          <a:noFill/>
          <a:ln w="25400">
            <a:noFill/>
          </a:ln>
        </p:spPr>
        <p:txBody>
          <a:bodyPr>
            <a:noAutofit/>
          </a:bodyPr>
          <a:lstStyle/>
          <a:p>
            <a:pPr marL="50800" lvl="1" indent="6350">
              <a:buNone/>
            </a:pPr>
            <a:r>
              <a:rPr lang="en-US" sz="2000" dirty="0">
                <a:solidFill>
                  <a:schemeClr val="accent1">
                    <a:lumMod val="50000"/>
                  </a:schemeClr>
                </a:solidFill>
                <a:latin typeface="Calibri    "/>
              </a:rPr>
              <a:t>If the student is having technical difficulties, the screen freezes, or a strange icon appears, try these solutions:</a:t>
            </a:r>
          </a:p>
          <a:p>
            <a:pPr marL="400050" lvl="1" indent="-346075">
              <a:buNone/>
            </a:pPr>
            <a:endParaRPr lang="en-US" sz="600" dirty="0">
              <a:solidFill>
                <a:schemeClr val="accent1">
                  <a:lumMod val="50000"/>
                </a:schemeClr>
              </a:solidFill>
              <a:latin typeface="Calibri    "/>
            </a:endParaRPr>
          </a:p>
          <a:p>
            <a:pPr marL="976313" lvl="1" indent="-457200">
              <a:buFont typeface="+mj-lt"/>
              <a:buAutoNum type="arabicPeriod"/>
            </a:pPr>
            <a:r>
              <a:rPr lang="en-US" sz="2000" dirty="0">
                <a:solidFill>
                  <a:schemeClr val="accent1">
                    <a:lumMod val="50000"/>
                  </a:schemeClr>
                </a:solidFill>
                <a:latin typeface="Calibri    "/>
              </a:rPr>
              <a:t>Have student pause the test, close the secure browser, shut down CB</a:t>
            </a:r>
          </a:p>
          <a:p>
            <a:pPr marL="976313" lvl="1" indent="-457200">
              <a:buFont typeface="+mj-lt"/>
              <a:buAutoNum type="arabicPeriod"/>
            </a:pPr>
            <a:r>
              <a:rPr lang="en-US" sz="2000" dirty="0">
                <a:solidFill>
                  <a:schemeClr val="accent1">
                    <a:lumMod val="50000"/>
                  </a:schemeClr>
                </a:solidFill>
                <a:latin typeface="Calibri    "/>
              </a:rPr>
              <a:t>Replace the Chromebook</a:t>
            </a:r>
          </a:p>
          <a:p>
            <a:pPr marL="1547813" lvl="5" indent="-457200">
              <a:buFont typeface="+mj-lt"/>
              <a:buAutoNum type="alphaLcPeriod"/>
            </a:pPr>
            <a:r>
              <a:rPr lang="en-US" sz="2000" dirty="0">
                <a:solidFill>
                  <a:schemeClr val="accent1">
                    <a:lumMod val="50000"/>
                  </a:schemeClr>
                </a:solidFill>
                <a:latin typeface="Calibri    "/>
              </a:rPr>
              <a:t>If necessary, create work order with IT and note the CB number </a:t>
            </a:r>
          </a:p>
          <a:p>
            <a:pPr marL="963613" lvl="1" indent="-457200">
              <a:buFont typeface="+mj-lt"/>
              <a:buAutoNum type="arabicPeriod"/>
            </a:pPr>
            <a:r>
              <a:rPr lang="en-US" sz="2000" dirty="0">
                <a:solidFill>
                  <a:schemeClr val="accent1">
                    <a:lumMod val="50000"/>
                  </a:schemeClr>
                </a:solidFill>
                <a:latin typeface="Calibri    "/>
              </a:rPr>
              <a:t>Log back into same session using a new CB. (try this up to 3 times)</a:t>
            </a:r>
          </a:p>
          <a:p>
            <a:pPr marL="963613" lvl="1" indent="-457200">
              <a:buFont typeface="+mj-lt"/>
              <a:buAutoNum type="arabicPeriod"/>
            </a:pPr>
            <a:r>
              <a:rPr lang="en-US" sz="2000" dirty="0">
                <a:solidFill>
                  <a:schemeClr val="accent1">
                    <a:lumMod val="50000"/>
                  </a:schemeClr>
                </a:solidFill>
                <a:latin typeface="Calibri    "/>
              </a:rPr>
              <a:t>Contact the SC and/or Technology Coordinator and report the issue, session ID, and Test Question</a:t>
            </a:r>
          </a:p>
          <a:p>
            <a:pPr marL="963613" lvl="1" indent="-457200">
              <a:buFont typeface="+mj-lt"/>
              <a:buAutoNum type="arabicPeriod"/>
            </a:pPr>
            <a:r>
              <a:rPr lang="en-US" sz="2000" dirty="0">
                <a:solidFill>
                  <a:schemeClr val="accent1">
                    <a:lumMod val="50000"/>
                  </a:schemeClr>
                </a:solidFill>
                <a:latin typeface="Calibri    "/>
              </a:rPr>
              <a:t>Request help from the Help Desk for power issues</a:t>
            </a:r>
            <a:endParaRPr lang="en-US" sz="200" dirty="0">
              <a:solidFill>
                <a:schemeClr val="accent1">
                  <a:lumMod val="50000"/>
                </a:schemeClr>
              </a:solidFill>
              <a:latin typeface="Calibri    "/>
            </a:endParaRPr>
          </a:p>
        </p:txBody>
      </p:sp>
    </p:spTree>
    <p:extLst>
      <p:ext uri="{BB962C8B-B14F-4D97-AF65-F5344CB8AC3E}">
        <p14:creationId xmlns:p14="http://schemas.microsoft.com/office/powerpoint/2010/main" val="861217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18</a:t>
            </a:fld>
            <a:endParaRPr lang="en-US" dirty="0"/>
          </a:p>
        </p:txBody>
      </p:sp>
      <p:sp>
        <p:nvSpPr>
          <p:cNvPr id="2" name="Title 1"/>
          <p:cNvSpPr>
            <a:spLocks noGrp="1"/>
          </p:cNvSpPr>
          <p:nvPr>
            <p:ph type="title"/>
          </p:nvPr>
        </p:nvSpPr>
        <p:spPr>
          <a:xfrm>
            <a:off x="900954" y="494315"/>
            <a:ext cx="5823782" cy="806066"/>
          </a:xfrm>
        </p:spPr>
        <p:txBody>
          <a:bodyPr>
            <a:noAutofit/>
          </a:bodyPr>
          <a:lstStyle/>
          <a:p>
            <a:r>
              <a:rPr lang="en-US" sz="4400" dirty="0">
                <a:latin typeface="Calibri" panose="020F0502020204030204" pitchFamily="34" charset="0"/>
                <a:cs typeface="Calibri" panose="020F0502020204030204" pitchFamily="34" charset="0"/>
              </a:rPr>
              <a:t>New Student &amp; SSID</a:t>
            </a:r>
          </a:p>
        </p:txBody>
      </p:sp>
      <p:sp>
        <p:nvSpPr>
          <p:cNvPr id="3" name="Content Placeholder 2"/>
          <p:cNvSpPr>
            <a:spLocks noGrp="1"/>
          </p:cNvSpPr>
          <p:nvPr>
            <p:ph idx="1"/>
          </p:nvPr>
        </p:nvSpPr>
        <p:spPr>
          <a:xfrm>
            <a:off x="1143000" y="1833516"/>
            <a:ext cx="10539506" cy="3612544"/>
          </a:xfrm>
        </p:spPr>
        <p:txBody>
          <a:bodyPr>
            <a:normAutofit/>
          </a:bodyPr>
          <a:lstStyle/>
          <a:p>
            <a:pPr marL="68580" indent="0">
              <a:buNone/>
            </a:pPr>
            <a:r>
              <a:rPr lang="en-US" b="1" dirty="0">
                <a:solidFill>
                  <a:schemeClr val="accent1">
                    <a:lumMod val="75000"/>
                  </a:schemeClr>
                </a:solidFill>
                <a:latin typeface="Calibri    "/>
              </a:rPr>
              <a:t>SIS </a:t>
            </a:r>
            <a:r>
              <a:rPr lang="en-US" b="1" dirty="0">
                <a:solidFill>
                  <a:schemeClr val="accent1">
                    <a:lumMod val="75000"/>
                  </a:schemeClr>
                </a:solidFill>
                <a:latin typeface="Calibri    "/>
                <a:sym typeface="Wingdings" panose="05000000000000000000" pitchFamily="2" charset="2"/>
              </a:rPr>
              <a:t> CEDARS  TIDE</a:t>
            </a:r>
            <a:endParaRPr lang="en-US" b="1" dirty="0">
              <a:solidFill>
                <a:schemeClr val="accent1">
                  <a:lumMod val="75000"/>
                </a:schemeClr>
              </a:solidFill>
              <a:latin typeface="Calibri    "/>
            </a:endParaRPr>
          </a:p>
          <a:p>
            <a:pPr marL="579946" lvl="1" indent="-236538">
              <a:buFont typeface="Wingdings" panose="05000000000000000000" pitchFamily="2" charset="2"/>
              <a:buChar char="§"/>
            </a:pPr>
            <a:r>
              <a:rPr lang="en-US" dirty="0">
                <a:solidFill>
                  <a:srgbClr val="000000"/>
                </a:solidFill>
                <a:latin typeface="Calibri   "/>
              </a:rPr>
              <a:t>Students receive an SSID once uploaded to CEDARS</a:t>
            </a:r>
          </a:p>
          <a:p>
            <a:pPr marL="519113" lvl="1" indent="-182563">
              <a:spcAft>
                <a:spcPts val="200"/>
              </a:spcAft>
              <a:buFont typeface="Symbol" panose="05050102010706020507" pitchFamily="18" charset="2"/>
              <a:buChar char="-"/>
            </a:pPr>
            <a:r>
              <a:rPr lang="en-US" dirty="0">
                <a:solidFill>
                  <a:srgbClr val="000000"/>
                </a:solidFill>
                <a:latin typeface="Calibri   "/>
              </a:rPr>
              <a:t>Students without an SSID number</a:t>
            </a:r>
          </a:p>
          <a:p>
            <a:pPr marL="931863" lvl="4" indent="-355600">
              <a:spcAft>
                <a:spcPts val="200"/>
              </a:spcAft>
              <a:buFont typeface="Wingdings" panose="05000000000000000000" pitchFamily="2" charset="2"/>
              <a:buChar char="Ø"/>
            </a:pPr>
            <a:r>
              <a:rPr lang="en-US" sz="1800" dirty="0">
                <a:solidFill>
                  <a:srgbClr val="000000"/>
                </a:solidFill>
                <a:latin typeface="Calibri   "/>
              </a:rPr>
              <a:t>If newly enrolled, the SSID is generated 24 hours after a successful CEDARS upload</a:t>
            </a:r>
          </a:p>
          <a:p>
            <a:pPr marL="931863" lvl="4" indent="-355600">
              <a:spcAft>
                <a:spcPts val="200"/>
              </a:spcAft>
              <a:buFont typeface="Wingdings" panose="05000000000000000000" pitchFamily="2" charset="2"/>
              <a:buChar char="Ø"/>
            </a:pPr>
            <a:r>
              <a:rPr lang="en-US" sz="1800" dirty="0">
                <a:solidFill>
                  <a:srgbClr val="000000"/>
                </a:solidFill>
                <a:latin typeface="Calibri   "/>
              </a:rPr>
              <a:t>If enrolled prior to the last CEDARS upload, then there must be an issue with the student information or duplicate SSID</a:t>
            </a:r>
          </a:p>
          <a:p>
            <a:pPr marL="287338" lvl="1" indent="-287338">
              <a:spcAft>
                <a:spcPts val="200"/>
              </a:spcAft>
              <a:buFont typeface="Wingdings" panose="05000000000000000000" pitchFamily="2" charset="2"/>
              <a:buChar char="§"/>
            </a:pPr>
            <a:r>
              <a:rPr lang="en-US" sz="2000" dirty="0">
                <a:solidFill>
                  <a:srgbClr val="000000"/>
                </a:solidFill>
                <a:latin typeface="Calibri   "/>
              </a:rPr>
              <a:t>Students with an SSID but not showing up in TIDE</a:t>
            </a:r>
          </a:p>
          <a:p>
            <a:pPr lvl="2">
              <a:spcAft>
                <a:spcPts val="200"/>
              </a:spcAft>
              <a:buFont typeface="Symbol" panose="05050102010706020507" pitchFamily="18" charset="2"/>
              <a:buChar char="-"/>
            </a:pPr>
            <a:r>
              <a:rPr lang="en-US" sz="1800" dirty="0">
                <a:solidFill>
                  <a:srgbClr val="000000"/>
                </a:solidFill>
                <a:latin typeface="Calibri   "/>
              </a:rPr>
              <a:t>Prior district has not exited the student </a:t>
            </a:r>
          </a:p>
          <a:p>
            <a:pPr lvl="2">
              <a:lnSpc>
                <a:spcPct val="120000"/>
              </a:lnSpc>
              <a:spcAft>
                <a:spcPts val="200"/>
              </a:spcAft>
              <a:buFont typeface="Symbol" panose="05050102010706020507" pitchFamily="18" charset="2"/>
              <a:buChar char="-"/>
            </a:pPr>
            <a:r>
              <a:rPr lang="en-US" sz="1800" dirty="0">
                <a:solidFill>
                  <a:srgbClr val="000000"/>
                </a:solidFill>
                <a:latin typeface="Calibri   "/>
              </a:rPr>
              <a:t>SIS is missing required key data points (date enrolled in US EL students, LEP status not identified)</a:t>
            </a:r>
          </a:p>
          <a:p>
            <a:pPr marL="287338" indent="-287338">
              <a:spcBef>
                <a:spcPts val="200"/>
              </a:spcBef>
              <a:buFont typeface="Wingdings" panose="05000000000000000000" pitchFamily="2" charset="2"/>
              <a:buChar char="§"/>
            </a:pPr>
            <a:r>
              <a:rPr lang="en-US" dirty="0">
                <a:solidFill>
                  <a:srgbClr val="000000"/>
                </a:solidFill>
                <a:latin typeface="Calibri   "/>
              </a:rPr>
              <a:t>Private Students for ELPA or SBA</a:t>
            </a:r>
          </a:p>
          <a:p>
            <a:pPr marL="576263" lvl="1" indent="-182563">
              <a:spcAft>
                <a:spcPts val="200"/>
              </a:spcAft>
              <a:buFont typeface="Symbol" panose="05050102010706020507" pitchFamily="18" charset="2"/>
              <a:buChar char="-"/>
            </a:pPr>
            <a:r>
              <a:rPr lang="en-US" dirty="0">
                <a:solidFill>
                  <a:srgbClr val="000000"/>
                </a:solidFill>
                <a:latin typeface="Calibri   "/>
              </a:rPr>
              <a:t>CEDARS manager must request an SSID in EDS/CEDARS</a:t>
            </a:r>
            <a:endParaRPr lang="en-US" dirty="0"/>
          </a:p>
        </p:txBody>
      </p:sp>
    </p:spTree>
    <p:extLst>
      <p:ext uri="{BB962C8B-B14F-4D97-AF65-F5344CB8AC3E}">
        <p14:creationId xmlns:p14="http://schemas.microsoft.com/office/powerpoint/2010/main" val="550179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19</a:t>
            </a:fld>
            <a:endParaRPr lang="en-US" dirty="0"/>
          </a:p>
        </p:txBody>
      </p:sp>
      <p:sp>
        <p:nvSpPr>
          <p:cNvPr id="2" name="Title 1"/>
          <p:cNvSpPr>
            <a:spLocks noGrp="1"/>
          </p:cNvSpPr>
          <p:nvPr>
            <p:ph type="title"/>
          </p:nvPr>
        </p:nvSpPr>
        <p:spPr>
          <a:xfrm>
            <a:off x="779930" y="528294"/>
            <a:ext cx="5123329" cy="827822"/>
          </a:xfrm>
        </p:spPr>
        <p:txBody>
          <a:bodyPr>
            <a:normAutofit/>
          </a:bodyPr>
          <a:lstStyle/>
          <a:p>
            <a:r>
              <a:rPr lang="en-US" sz="4400" dirty="0">
                <a:latin typeface="Calibri" panose="020F0502020204030204" pitchFamily="34" charset="0"/>
                <a:cs typeface="Calibri" panose="020F0502020204030204" pitchFamily="34" charset="0"/>
              </a:rPr>
              <a:t>ELPA21 Pause Rule</a:t>
            </a:r>
          </a:p>
        </p:txBody>
      </p:sp>
      <p:sp>
        <p:nvSpPr>
          <p:cNvPr id="9" name="Content Placeholder 8"/>
          <p:cNvSpPr>
            <a:spLocks noGrp="1"/>
          </p:cNvSpPr>
          <p:nvPr>
            <p:ph sz="half" idx="1"/>
          </p:nvPr>
        </p:nvSpPr>
        <p:spPr>
          <a:xfrm>
            <a:off x="779930" y="1835464"/>
            <a:ext cx="10375750" cy="3664383"/>
          </a:xfrm>
        </p:spPr>
        <p:txBody>
          <a:bodyPr>
            <a:noAutofit/>
          </a:bodyPr>
          <a:lstStyle/>
          <a:p>
            <a:r>
              <a:rPr lang="en-US" b="1" dirty="0">
                <a:solidFill>
                  <a:srgbClr val="C00000"/>
                </a:solidFill>
                <a:latin typeface="Calibri    "/>
              </a:rPr>
              <a:t>The pause rule has changed to 20 minutes.</a:t>
            </a:r>
          </a:p>
          <a:p>
            <a:pPr lvl="0"/>
            <a:r>
              <a:rPr lang="en-US" b="1" dirty="0">
                <a:solidFill>
                  <a:schemeClr val="accent1">
                    <a:lumMod val="50000"/>
                  </a:schemeClr>
                </a:solidFill>
                <a:latin typeface="Calibri" panose="020F0502020204030204" pitchFamily="34" charset="0"/>
              </a:rPr>
              <a:t>Students should take the practice test to become familiar with the pause rules.</a:t>
            </a:r>
          </a:p>
          <a:p>
            <a:pPr lvl="0">
              <a:lnSpc>
                <a:spcPct val="100000"/>
              </a:lnSpc>
              <a:spcBef>
                <a:spcPts val="200"/>
              </a:spcBef>
            </a:pPr>
            <a:r>
              <a:rPr lang="en-US" sz="1800" dirty="0">
                <a:solidFill>
                  <a:schemeClr val="accent1">
                    <a:lumMod val="50000"/>
                  </a:schemeClr>
                </a:solidFill>
                <a:latin typeface="Calibri" panose="020F0502020204030204" pitchFamily="34" charset="0"/>
              </a:rPr>
              <a:t>Students can pause their test at any time, they will be presented with a warning message asking them to verify that they want to pause the test. </a:t>
            </a:r>
          </a:p>
          <a:p>
            <a:pPr marL="457200" lvl="1" indent="-182563">
              <a:lnSpc>
                <a:spcPct val="100000"/>
              </a:lnSpc>
              <a:spcAft>
                <a:spcPts val="200"/>
              </a:spcAft>
              <a:buClrTx/>
              <a:buFont typeface="Wingdings" panose="05000000000000000000" pitchFamily="2" charset="2"/>
              <a:buChar char="§"/>
            </a:pPr>
            <a:r>
              <a:rPr lang="en-US" dirty="0">
                <a:solidFill>
                  <a:srgbClr val="C00000"/>
                </a:solidFill>
                <a:latin typeface="Calibri" panose="020F0502020204030204" pitchFamily="34" charset="0"/>
              </a:rPr>
              <a:t>The warning message also states that they may not be able to go back to previous questions. This is a standard system message that does not apply to ELPA21 test segments. </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Students are instructed to alert the TA. If they choose to pause the test, they will be logged out of the test.</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All answers are saved immediately; students do not lose answers when the test is paused.</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When students resume the test, they will see the first page that has unanswered questions. </a:t>
            </a:r>
          </a:p>
          <a:p>
            <a:pPr marL="457200" lvl="1" indent="-182563">
              <a:lnSpc>
                <a:spcPct val="100000"/>
              </a:lnSpc>
              <a:spcAft>
                <a:spcPts val="200"/>
              </a:spcAft>
              <a:buClrTx/>
              <a:buFont typeface="Wingdings" panose="05000000000000000000" pitchFamily="2" charset="2"/>
              <a:buChar char="§"/>
            </a:pPr>
            <a:r>
              <a:rPr lang="en-US" dirty="0">
                <a:solidFill>
                  <a:schemeClr val="accent1">
                    <a:lumMod val="50000"/>
                  </a:schemeClr>
                </a:solidFill>
                <a:latin typeface="Calibri" panose="020F0502020204030204" pitchFamily="34" charset="0"/>
              </a:rPr>
              <a:t>They will be able to view and change answers to questions they already answered within the current test, including previous pages. They cannot go back to previously completed segment (domain). </a:t>
            </a:r>
          </a:p>
        </p:txBody>
      </p:sp>
    </p:spTree>
    <p:extLst>
      <p:ext uri="{BB962C8B-B14F-4D97-AF65-F5344CB8AC3E}">
        <p14:creationId xmlns:p14="http://schemas.microsoft.com/office/powerpoint/2010/main" val="1723695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a:t>
            </a:fld>
            <a:endParaRPr lang="en-US" dirty="0"/>
          </a:p>
        </p:txBody>
      </p:sp>
      <p:sp>
        <p:nvSpPr>
          <p:cNvPr id="2" name="Title 1"/>
          <p:cNvSpPr>
            <a:spLocks noGrp="1"/>
          </p:cNvSpPr>
          <p:nvPr>
            <p:ph type="title"/>
          </p:nvPr>
        </p:nvSpPr>
        <p:spPr>
          <a:xfrm>
            <a:off x="1097280" y="286603"/>
            <a:ext cx="3824344" cy="980135"/>
          </a:xfrm>
        </p:spPr>
        <p:txBody>
          <a:bodyPr/>
          <a:lstStyle/>
          <a:p>
            <a:r>
              <a:rPr lang="en-US" sz="4400" dirty="0">
                <a:latin typeface="Calibri" panose="020F0502020204030204" pitchFamily="34" charset="0"/>
                <a:cs typeface="Calibri" panose="020F0502020204030204" pitchFamily="34" charset="0"/>
              </a:rPr>
              <a:t>Introductions</a:t>
            </a:r>
            <a:endParaRPr lang="en-US" dirty="0">
              <a:latin typeface="Calibri" panose="020F0502020204030204" pitchFamily="34" charset="0"/>
              <a:cs typeface="Calibri" panose="020F0502020204030204" pitchFamily="34" charset="0"/>
            </a:endParaRPr>
          </a:p>
        </p:txBody>
      </p:sp>
      <p:sp>
        <p:nvSpPr>
          <p:cNvPr id="3" name="Content Placeholder 2"/>
          <p:cNvSpPr>
            <a:spLocks noGrp="1"/>
          </p:cNvSpPr>
          <p:nvPr>
            <p:ph sz="half" idx="1"/>
          </p:nvPr>
        </p:nvSpPr>
        <p:spPr>
          <a:xfrm>
            <a:off x="1211268" y="2029757"/>
            <a:ext cx="9830424" cy="2959101"/>
          </a:xfrm>
        </p:spPr>
        <p:txBody>
          <a:bodyPr>
            <a:normAutofit/>
          </a:bodyPr>
          <a:lstStyle/>
          <a:p>
            <a:pPr marL="0" lvl="1" indent="0">
              <a:buSzPct val="75000"/>
              <a:buNone/>
            </a:pPr>
            <a:endParaRPr lang="en-US" sz="2200" dirty="0">
              <a:solidFill>
                <a:srgbClr val="000000"/>
              </a:solidFill>
            </a:endParaRPr>
          </a:p>
          <a:p>
            <a:pPr marL="0" lvl="1" indent="0">
              <a:buSzPct val="75000"/>
              <a:buNone/>
            </a:pPr>
            <a:r>
              <a:rPr lang="en-US" sz="2800" dirty="0">
                <a:solidFill>
                  <a:srgbClr val="000000"/>
                </a:solidFill>
                <a:latin typeface="Calibri" panose="020F0502020204030204" pitchFamily="34" charset="0"/>
                <a:cs typeface="Calibri" panose="020F0502020204030204" pitchFamily="34" charset="0"/>
              </a:rPr>
              <a:t>____________________________, District Test Coordinator (DC)</a:t>
            </a:r>
          </a:p>
          <a:p>
            <a:pPr marL="0" lvl="1" indent="0">
              <a:buSzPct val="75000"/>
              <a:buNone/>
            </a:pPr>
            <a:endParaRPr lang="en-US" sz="2800" dirty="0">
              <a:solidFill>
                <a:srgbClr val="000000"/>
              </a:solidFill>
              <a:latin typeface="Calibri" panose="020F0502020204030204" pitchFamily="34" charset="0"/>
              <a:cs typeface="Calibri" panose="020F0502020204030204" pitchFamily="34" charset="0"/>
            </a:endParaRPr>
          </a:p>
          <a:p>
            <a:pPr marL="0" lvl="1" indent="0">
              <a:buSzPct val="75000"/>
              <a:buNone/>
            </a:pPr>
            <a:r>
              <a:rPr lang="en-US" sz="2800" dirty="0">
                <a:solidFill>
                  <a:srgbClr val="000000"/>
                </a:solidFill>
                <a:latin typeface="Calibri" panose="020F0502020204030204" pitchFamily="34" charset="0"/>
                <a:cs typeface="Calibri" panose="020F0502020204030204" pitchFamily="34" charset="0"/>
              </a:rPr>
              <a:t>____________________________, District Administrator (DA)</a:t>
            </a:r>
          </a:p>
          <a:p>
            <a:pPr marL="0" lvl="1" indent="0">
              <a:buSzPct val="75000"/>
              <a:buNone/>
            </a:pPr>
            <a:endParaRPr lang="en-US" sz="2800" dirty="0">
              <a:solidFill>
                <a:srgbClr val="000000"/>
              </a:solidFill>
              <a:latin typeface="Calibri" panose="020F0502020204030204" pitchFamily="34" charset="0"/>
              <a:cs typeface="Calibri" panose="020F0502020204030204" pitchFamily="34" charset="0"/>
            </a:endParaRPr>
          </a:p>
          <a:p>
            <a:pPr marL="0" lvl="1" indent="0">
              <a:buSzPct val="75000"/>
              <a:buNone/>
            </a:pPr>
            <a:r>
              <a:rPr lang="en-US" sz="2800" dirty="0">
                <a:solidFill>
                  <a:srgbClr val="000000"/>
                </a:solidFill>
                <a:latin typeface="Calibri" panose="020F0502020204030204" pitchFamily="34" charset="0"/>
                <a:cs typeface="Calibri" panose="020F0502020204030204" pitchFamily="34" charset="0"/>
              </a:rPr>
              <a:t>____________________________, Assistant Superintendent</a:t>
            </a:r>
            <a:endParaRPr lang="en-US" sz="2200" dirty="0"/>
          </a:p>
          <a:p>
            <a:endParaRPr lang="en-US" dirty="0"/>
          </a:p>
        </p:txBody>
      </p:sp>
    </p:spTree>
    <p:extLst>
      <p:ext uri="{BB962C8B-B14F-4D97-AF65-F5344CB8AC3E}">
        <p14:creationId xmlns:p14="http://schemas.microsoft.com/office/powerpoint/2010/main" val="1521488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713258" y="6340632"/>
            <a:ext cx="1312025" cy="361438"/>
          </a:xfrm>
        </p:spPr>
        <p:txBody>
          <a:bodyPr/>
          <a:lstStyle/>
          <a:p>
            <a:fld id="{6113E31D-E2AB-40D1-8B51-AFA5AFEF393A}" type="slidenum">
              <a:rPr lang="en-US" smtClean="0"/>
              <a:t>20</a:t>
            </a:fld>
            <a:endParaRPr lang="en-US" dirty="0"/>
          </a:p>
        </p:txBody>
      </p:sp>
      <p:sp>
        <p:nvSpPr>
          <p:cNvPr id="2" name="Title 1"/>
          <p:cNvSpPr>
            <a:spLocks noGrp="1"/>
          </p:cNvSpPr>
          <p:nvPr>
            <p:ph type="title"/>
          </p:nvPr>
        </p:nvSpPr>
        <p:spPr>
          <a:xfrm>
            <a:off x="308914" y="307770"/>
            <a:ext cx="10058400" cy="1053293"/>
          </a:xfrm>
        </p:spPr>
        <p:txBody>
          <a:bodyPr>
            <a:normAutofit/>
          </a:bodyPr>
          <a:lstStyle/>
          <a:p>
            <a:pPr lvl="2" algn="l" rtl="0">
              <a:lnSpc>
                <a:spcPct val="85000"/>
              </a:lnSpc>
              <a:spcBef>
                <a:spcPct val="0"/>
              </a:spcBef>
            </a:pPr>
            <a:r>
              <a:rPr lang="en-US" sz="4400" kern="1200" spc="-50" dirty="0">
                <a:solidFill>
                  <a:schemeClr val="tx2"/>
                </a:solidFill>
                <a:latin typeface="Calibri    "/>
                <a:ea typeface="+mj-ea"/>
                <a:cs typeface="Calibri" panose="020F0502020204030204" pitchFamily="34" charset="0"/>
              </a:rPr>
              <a:t>Security, Policies, &amp; Responsibilities</a:t>
            </a:r>
            <a:endParaRPr lang="en-US" sz="4400" dirty="0">
              <a:solidFill>
                <a:schemeClr val="tx1"/>
              </a:solidFill>
              <a:latin typeface="Calibri    "/>
            </a:endParaRPr>
          </a:p>
        </p:txBody>
      </p:sp>
      <p:sp>
        <p:nvSpPr>
          <p:cNvPr id="3" name="Content Placeholder 2"/>
          <p:cNvSpPr>
            <a:spLocks noGrp="1"/>
          </p:cNvSpPr>
          <p:nvPr>
            <p:ph idx="1"/>
          </p:nvPr>
        </p:nvSpPr>
        <p:spPr>
          <a:xfrm>
            <a:off x="389349" y="1565370"/>
            <a:ext cx="10867656" cy="465709"/>
          </a:xfrm>
          <a:solidFill>
            <a:schemeClr val="bg1"/>
          </a:solidFill>
        </p:spPr>
        <p:txBody>
          <a:bodyPr>
            <a:noAutofit/>
          </a:bodyPr>
          <a:lstStyle/>
          <a:p>
            <a:pPr marL="0" indent="0">
              <a:lnSpc>
                <a:spcPct val="100000"/>
              </a:lnSpc>
              <a:spcBef>
                <a:spcPts val="400"/>
              </a:spcBef>
              <a:buNone/>
            </a:pPr>
            <a:r>
              <a:rPr lang="en-US" dirty="0">
                <a:solidFill>
                  <a:srgbClr val="0033CC"/>
                </a:solidFill>
                <a:latin typeface="Calibri    "/>
              </a:rPr>
              <a:t>Policies, laws, practices, and prohibited behaviors are located in the PIRG</a:t>
            </a:r>
          </a:p>
        </p:txBody>
      </p:sp>
      <p:sp>
        <p:nvSpPr>
          <p:cNvPr id="5" name="TextBox 4"/>
          <p:cNvSpPr txBox="1"/>
          <p:nvPr/>
        </p:nvSpPr>
        <p:spPr>
          <a:xfrm>
            <a:off x="8921574" y="2273475"/>
            <a:ext cx="2806883" cy="615553"/>
          </a:xfrm>
          <a:prstGeom prst="rect">
            <a:avLst/>
          </a:prstGeom>
          <a:solidFill>
            <a:schemeClr val="accent6">
              <a:lumMod val="20000"/>
              <a:lumOff val="80000"/>
            </a:schemeClr>
          </a:solidFill>
        </p:spPr>
        <p:txBody>
          <a:bodyPr wrap="square" rtlCol="0">
            <a:spAutoFit/>
          </a:bodyPr>
          <a:lstStyle/>
          <a:p>
            <a:pPr algn="ctr"/>
            <a:r>
              <a:rPr lang="en-US" sz="1700" dirty="0">
                <a:solidFill>
                  <a:schemeClr val="accent1">
                    <a:lumMod val="50000"/>
                  </a:schemeClr>
                </a:solidFill>
                <a:latin typeface="Calibri   "/>
              </a:rPr>
              <a:t>DCs, DAs, and SCs are required to read the PIRG</a:t>
            </a:r>
            <a:endParaRPr lang="en-US" dirty="0">
              <a:solidFill>
                <a:schemeClr val="accent1">
                  <a:lumMod val="50000"/>
                </a:schemeClr>
              </a:solidFill>
            </a:endParaRPr>
          </a:p>
        </p:txBody>
      </p:sp>
      <p:sp>
        <p:nvSpPr>
          <p:cNvPr id="9" name="TextBox 8"/>
          <p:cNvSpPr txBox="1"/>
          <p:nvPr/>
        </p:nvSpPr>
        <p:spPr>
          <a:xfrm>
            <a:off x="308914" y="1957947"/>
            <a:ext cx="8612660" cy="2513509"/>
          </a:xfrm>
          <a:prstGeom prst="rect">
            <a:avLst/>
          </a:prstGeom>
          <a:noFill/>
        </p:spPr>
        <p:txBody>
          <a:bodyPr wrap="square" rtlCol="0">
            <a:spAutoFit/>
          </a:bodyPr>
          <a:lstStyle/>
          <a:p>
            <a:pPr>
              <a:lnSpc>
                <a:spcPct val="100000"/>
              </a:lnSpc>
              <a:spcBef>
                <a:spcPts val="400"/>
              </a:spcBef>
            </a:pPr>
            <a:r>
              <a:rPr lang="en-US" dirty="0">
                <a:solidFill>
                  <a:schemeClr val="accent1">
                    <a:lumMod val="50000"/>
                  </a:schemeClr>
                </a:solidFill>
                <a:latin typeface="Calibri    "/>
              </a:rPr>
              <a:t>State and local laws and policies specify practices to ensure test security of </a:t>
            </a:r>
            <a:br>
              <a:rPr lang="en-US" dirty="0">
                <a:solidFill>
                  <a:schemeClr val="accent1">
                    <a:lumMod val="50000"/>
                  </a:schemeClr>
                </a:solidFill>
                <a:latin typeface="Calibri    "/>
              </a:rPr>
            </a:br>
            <a:r>
              <a:rPr lang="en-US" dirty="0">
                <a:solidFill>
                  <a:schemeClr val="accent1">
                    <a:lumMod val="50000"/>
                  </a:schemeClr>
                </a:solidFill>
                <a:latin typeface="Calibri    "/>
              </a:rPr>
              <a:t>standardized and ethical administration of assessments.</a:t>
            </a:r>
          </a:p>
          <a:p>
            <a:pPr marL="630238" indent="-285750">
              <a:lnSpc>
                <a:spcPct val="100000"/>
              </a:lnSpc>
              <a:spcBef>
                <a:spcPts val="400"/>
              </a:spcBef>
              <a:buFont typeface="Arial" panose="020B0604020202020204" pitchFamily="34" charset="0"/>
              <a:buChar char="•"/>
            </a:pPr>
            <a:r>
              <a:rPr lang="en-US" dirty="0">
                <a:solidFill>
                  <a:schemeClr val="accent1">
                    <a:lumMod val="50000"/>
                  </a:schemeClr>
                </a:solidFill>
                <a:latin typeface="Calibri    "/>
              </a:rPr>
              <a:t>Student monitoring throughout testing</a:t>
            </a:r>
          </a:p>
          <a:p>
            <a:pPr marL="630238" indent="-285750">
              <a:lnSpc>
                <a:spcPct val="100000"/>
              </a:lnSpc>
              <a:spcBef>
                <a:spcPts val="400"/>
              </a:spcBef>
              <a:buFont typeface="Arial" panose="020B0604020202020204" pitchFamily="34" charset="0"/>
              <a:buChar char="•"/>
            </a:pPr>
            <a:r>
              <a:rPr lang="en-US" dirty="0">
                <a:solidFill>
                  <a:schemeClr val="accent1">
                    <a:lumMod val="50000"/>
                  </a:schemeClr>
                </a:solidFill>
                <a:latin typeface="Calibri    "/>
              </a:rPr>
              <a:t>RCWs and WACs are listed in the Policies and Test Securities section</a:t>
            </a:r>
          </a:p>
          <a:p>
            <a:pPr marL="630238" indent="-285750">
              <a:lnSpc>
                <a:spcPct val="100000"/>
              </a:lnSpc>
              <a:spcBef>
                <a:spcPts val="400"/>
              </a:spcBef>
              <a:buFont typeface="Arial" panose="020B0604020202020204" pitchFamily="34" charset="0"/>
              <a:buChar char="•"/>
            </a:pPr>
            <a:r>
              <a:rPr lang="en-US" dirty="0">
                <a:solidFill>
                  <a:schemeClr val="accent1">
                    <a:lumMod val="50000"/>
                  </a:schemeClr>
                </a:solidFill>
                <a:latin typeface="Calibri    "/>
              </a:rPr>
              <a:t>Only assessment specific trained staff members can administer or be </a:t>
            </a:r>
            <a:br>
              <a:rPr lang="en-US" dirty="0">
                <a:solidFill>
                  <a:schemeClr val="accent1">
                    <a:lumMod val="50000"/>
                  </a:schemeClr>
                </a:solidFill>
                <a:latin typeface="Calibri    "/>
              </a:rPr>
            </a:br>
            <a:r>
              <a:rPr lang="en-US" dirty="0">
                <a:solidFill>
                  <a:schemeClr val="accent1">
                    <a:lumMod val="50000"/>
                  </a:schemeClr>
                </a:solidFill>
                <a:latin typeface="Calibri    "/>
              </a:rPr>
              <a:t>in a testing room</a:t>
            </a:r>
          </a:p>
          <a:p>
            <a:pPr marL="630238" indent="-285750">
              <a:lnSpc>
                <a:spcPct val="100000"/>
              </a:lnSpc>
              <a:spcBef>
                <a:spcPts val="400"/>
              </a:spcBef>
              <a:buFont typeface="Arial" panose="020B0604020202020204" pitchFamily="34" charset="0"/>
              <a:buChar char="•"/>
            </a:pPr>
            <a:r>
              <a:rPr lang="en-US" dirty="0">
                <a:solidFill>
                  <a:schemeClr val="accent1">
                    <a:lumMod val="50000"/>
                  </a:schemeClr>
                </a:solidFill>
                <a:latin typeface="Calibri    "/>
              </a:rPr>
              <a:t>Volunteers or media are not allowed in a testing room</a:t>
            </a:r>
          </a:p>
          <a:p>
            <a:endParaRPr lang="en-US" dirty="0"/>
          </a:p>
        </p:txBody>
      </p:sp>
      <p:sp>
        <p:nvSpPr>
          <p:cNvPr id="8" name="TextBox 7"/>
          <p:cNvSpPr txBox="1"/>
          <p:nvPr/>
        </p:nvSpPr>
        <p:spPr>
          <a:xfrm>
            <a:off x="2116666" y="4363880"/>
            <a:ext cx="8913657" cy="1231106"/>
          </a:xfrm>
          <a:prstGeom prst="rect">
            <a:avLst/>
          </a:prstGeom>
          <a:solidFill>
            <a:schemeClr val="bg2">
              <a:lumMod val="90000"/>
            </a:schemeClr>
          </a:solidFill>
          <a:ln>
            <a:solidFill>
              <a:schemeClr val="tx1"/>
            </a:solidFill>
          </a:ln>
        </p:spPr>
        <p:txBody>
          <a:bodyPr wrap="square">
            <a:spAutoFit/>
          </a:bodyPr>
          <a:lstStyle/>
          <a:p>
            <a:pPr lvl="1" fontAlgn="auto">
              <a:spcBef>
                <a:spcPts val="0"/>
              </a:spcBef>
              <a:spcAft>
                <a:spcPts val="0"/>
              </a:spcAft>
              <a:defRPr/>
            </a:pPr>
            <a:r>
              <a:rPr lang="en-US" sz="2000" b="1" dirty="0">
                <a:solidFill>
                  <a:srgbClr val="000000"/>
                </a:solidFill>
                <a:latin typeface="+mn-lt"/>
                <a:cs typeface="+mn-cs"/>
              </a:rPr>
              <a:t>Professional Code of Conduct </a:t>
            </a:r>
          </a:p>
          <a:p>
            <a:pPr lvl="1" fontAlgn="auto">
              <a:spcBef>
                <a:spcPts val="0"/>
              </a:spcBef>
              <a:spcAft>
                <a:spcPts val="0"/>
              </a:spcAft>
              <a:defRPr/>
            </a:pPr>
            <a:r>
              <a:rPr lang="en-US" dirty="0">
                <a:solidFill>
                  <a:srgbClr val="000000"/>
                </a:solidFill>
                <a:latin typeface="+mn-lt"/>
              </a:rPr>
              <a:t>The Professional Code of Conduct is codified by the Washington State Legislature in WACs and RCWs. A list of complete rules and regulations can be found online</a:t>
            </a:r>
            <a:r>
              <a:rPr lang="en-US" dirty="0">
                <a:latin typeface="+mn-lt"/>
              </a:rPr>
              <a:t>: </a:t>
            </a:r>
            <a:r>
              <a:rPr lang="en-US" dirty="0">
                <a:solidFill>
                  <a:srgbClr val="0070C0"/>
                </a:solidFill>
                <a:latin typeface="+mn-lt"/>
              </a:rPr>
              <a:t>www.k12.wa.us/ProfPractices/CodeConduct.aspx</a:t>
            </a:r>
            <a:r>
              <a:rPr lang="en-US" dirty="0">
                <a:latin typeface="+mn-lt"/>
              </a:rPr>
              <a:t>. </a:t>
            </a:r>
            <a:endParaRPr lang="en-US" dirty="0">
              <a:latin typeface="+mn-lt"/>
              <a:cs typeface="Times New Roman" panose="02020603050405020304" pitchFamily="18" charset="0"/>
            </a:endParaRPr>
          </a:p>
        </p:txBody>
      </p:sp>
      <p:sp>
        <p:nvSpPr>
          <p:cNvPr id="10" name="TextBox 9"/>
          <p:cNvSpPr txBox="1"/>
          <p:nvPr/>
        </p:nvSpPr>
        <p:spPr>
          <a:xfrm>
            <a:off x="2116413" y="5594986"/>
            <a:ext cx="8913910" cy="1200329"/>
          </a:xfrm>
          <a:prstGeom prst="rect">
            <a:avLst/>
          </a:prstGeom>
          <a:solidFill>
            <a:schemeClr val="accent6">
              <a:lumMod val="20000"/>
              <a:lumOff val="80000"/>
            </a:schemeClr>
          </a:solidFill>
          <a:ln>
            <a:solidFill>
              <a:schemeClr val="tx1"/>
            </a:solidFill>
          </a:ln>
        </p:spPr>
        <p:txBody>
          <a:bodyPr wrap="square">
            <a:spAutoFit/>
          </a:bodyPr>
          <a:lstStyle/>
          <a:p>
            <a:pPr lvl="1" fontAlgn="auto">
              <a:spcBef>
                <a:spcPts val="0"/>
              </a:spcBef>
              <a:spcAft>
                <a:spcPts val="0"/>
              </a:spcAft>
              <a:defRPr/>
            </a:pPr>
            <a:r>
              <a:rPr lang="en-US" dirty="0">
                <a:solidFill>
                  <a:srgbClr val="000000"/>
                </a:solidFill>
                <a:latin typeface="+mn-lt"/>
              </a:rPr>
              <a:t>The Office of Professional Practices (OPP) is charged with enforcement, including discipline of educational practitioners for violation of the Professional Code of Conduct. The office receives, investigates, and makes legal findings regarding complaints. Unprofessional conduct is reported to OPP (360) 725-6130.</a:t>
            </a:r>
            <a:endParaRPr lang="en-US" dirty="0">
              <a:solidFill>
                <a:srgbClr val="000000"/>
              </a:solidFill>
              <a:latin typeface="+mn-lt"/>
              <a:cs typeface="Times New Roman" panose="02020603050405020304" pitchFamily="18" charset="0"/>
            </a:endParaRPr>
          </a:p>
        </p:txBody>
      </p:sp>
    </p:spTree>
    <p:extLst>
      <p:ext uri="{BB962C8B-B14F-4D97-AF65-F5344CB8AC3E}">
        <p14:creationId xmlns:p14="http://schemas.microsoft.com/office/powerpoint/2010/main" val="2737609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p:txBody>
          <a:bodyPr>
            <a:normAutofit/>
          </a:bodyPr>
          <a:lstStyle/>
          <a:p>
            <a:r>
              <a:rPr lang="en-US" sz="4400" dirty="0">
                <a:latin typeface="Calibri    "/>
              </a:rPr>
              <a:t>Training Requirements</a:t>
            </a:r>
          </a:p>
        </p:txBody>
      </p:sp>
      <p:sp>
        <p:nvSpPr>
          <p:cNvPr id="3" name="Content Placeholder 2"/>
          <p:cNvSpPr>
            <a:spLocks noGrp="1"/>
          </p:cNvSpPr>
          <p:nvPr>
            <p:ph idx="1"/>
          </p:nvPr>
        </p:nvSpPr>
        <p:spPr>
          <a:xfrm>
            <a:off x="1097280" y="1845734"/>
            <a:ext cx="10058400" cy="3681007"/>
          </a:xfrm>
        </p:spPr>
        <p:txBody>
          <a:bodyPr>
            <a:normAutofit fontScale="92500" lnSpcReduction="20000"/>
          </a:bodyPr>
          <a:lstStyle/>
          <a:p>
            <a:pPr marL="0" lvl="1" indent="0">
              <a:spcAft>
                <a:spcPts val="600"/>
              </a:spcAft>
              <a:buNone/>
            </a:pPr>
            <a:r>
              <a:rPr lang="en-US" sz="1900" b="1" dirty="0">
                <a:solidFill>
                  <a:schemeClr val="accent1">
                    <a:lumMod val="75000"/>
                  </a:schemeClr>
                </a:solidFill>
                <a:latin typeface="Calibri    "/>
              </a:rPr>
              <a:t>REQUIREMENTS</a:t>
            </a:r>
          </a:p>
          <a:p>
            <a:pPr marL="341313" lvl="1" indent="-285750">
              <a:spcAft>
                <a:spcPts val="600"/>
              </a:spcAft>
              <a:buFont typeface="Wingdings" panose="05000000000000000000" pitchFamily="2" charset="2"/>
              <a:buChar char="§"/>
            </a:pPr>
            <a:r>
              <a:rPr lang="en-US" sz="1900" b="1" dirty="0">
                <a:solidFill>
                  <a:schemeClr val="accent1">
                    <a:lumMod val="50000"/>
                  </a:schemeClr>
                </a:solidFill>
                <a:latin typeface="Calibri    "/>
              </a:rPr>
              <a:t>Annual training is required for all staff supporting testing.</a:t>
            </a:r>
            <a:endParaRPr lang="en-US" sz="1900" dirty="0">
              <a:solidFill>
                <a:schemeClr val="accent1">
                  <a:lumMod val="50000"/>
                </a:schemeClr>
              </a:solidFill>
              <a:latin typeface="Calibri    "/>
            </a:endParaRP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All new staff supporting testing must be trained before testing, on all required materials.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Seasoned staff must have a clear and thorough knowledge and understanding of the training resources, and must review all resources for updates new to 2018 administrations.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Make sure all staff understand their roles and responsibilities for supporting assessments.</a:t>
            </a:r>
          </a:p>
          <a:p>
            <a:pPr marL="201168" lvl="1" indent="0">
              <a:buNone/>
            </a:pPr>
            <a:endParaRPr lang="en-US" b="1" dirty="0">
              <a:solidFill>
                <a:schemeClr val="tx1">
                  <a:lumMod val="50000"/>
                </a:schemeClr>
              </a:solidFill>
              <a:latin typeface="Calibri    "/>
            </a:endParaRPr>
          </a:p>
          <a:p>
            <a:pPr marL="231775" lvl="1" indent="-231775">
              <a:spcAft>
                <a:spcPts val="600"/>
              </a:spcAft>
              <a:buNone/>
            </a:pPr>
            <a:r>
              <a:rPr lang="en-US" sz="1900" b="1" dirty="0">
                <a:solidFill>
                  <a:schemeClr val="accent1">
                    <a:lumMod val="75000"/>
                  </a:schemeClr>
                </a:solidFill>
                <a:latin typeface="Calibri    "/>
              </a:rPr>
              <a:t>BEST PRACTICES</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Know who should be trained</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what is and is not allowed for testing. </a:t>
            </a:r>
          </a:p>
          <a:p>
            <a:pPr marL="341313" lvl="1" indent="-285750">
              <a:spcAft>
                <a:spcPts val="600"/>
              </a:spcAft>
              <a:buFont typeface="Wingdings" panose="05000000000000000000" pitchFamily="2" charset="2"/>
              <a:buChar char="§"/>
            </a:pPr>
            <a:r>
              <a:rPr lang="en-US" sz="1900" dirty="0">
                <a:solidFill>
                  <a:schemeClr val="accent1">
                    <a:lumMod val="50000"/>
                  </a:schemeClr>
                </a:solidFill>
                <a:latin typeface="Calibri    "/>
              </a:rPr>
              <a:t>Make sure all students have access to the accessibility features they need. </a:t>
            </a:r>
          </a:p>
          <a:p>
            <a:pPr marL="341313" lvl="1" indent="-285750">
              <a:spcAft>
                <a:spcPts val="600"/>
              </a:spcAft>
              <a:buFont typeface="Wingdings" panose="05000000000000000000" pitchFamily="2" charset="2"/>
              <a:buChar char="§"/>
            </a:pPr>
            <a:r>
              <a:rPr lang="en-US" sz="1900" b="1" dirty="0">
                <a:solidFill>
                  <a:schemeClr val="accent1">
                    <a:lumMod val="50000"/>
                  </a:schemeClr>
                </a:solidFill>
                <a:latin typeface="Calibri    "/>
              </a:rPr>
              <a:t>Make sure all staff supporting testing have a very clear understanding of the difference between the Practice, Training, Interim, and Summative tests.</a:t>
            </a:r>
          </a:p>
        </p:txBody>
      </p:sp>
    </p:spTree>
    <p:extLst>
      <p:ext uri="{BB962C8B-B14F-4D97-AF65-F5344CB8AC3E}">
        <p14:creationId xmlns:p14="http://schemas.microsoft.com/office/powerpoint/2010/main" val="2556125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0713258" y="6207795"/>
            <a:ext cx="1312025" cy="361438"/>
          </a:xfrm>
        </p:spPr>
        <p:txBody>
          <a:bodyPr/>
          <a:lstStyle/>
          <a:p>
            <a:fld id="{4FAB73BC-B049-4115-A692-8D63A059BFB8}" type="slidenum">
              <a:rPr lang="en-US" smtClean="0"/>
              <a:pPr/>
              <a:t>22</a:t>
            </a:fld>
            <a:endParaRPr lang="en-US" dirty="0"/>
          </a:p>
        </p:txBody>
      </p:sp>
      <p:sp>
        <p:nvSpPr>
          <p:cNvPr id="2" name="Title 1"/>
          <p:cNvSpPr>
            <a:spLocks noGrp="1"/>
          </p:cNvSpPr>
          <p:nvPr>
            <p:ph type="title"/>
          </p:nvPr>
        </p:nvSpPr>
        <p:spPr>
          <a:xfrm>
            <a:off x="938784" y="274412"/>
            <a:ext cx="5474716" cy="1349262"/>
          </a:xfrm>
        </p:spPr>
        <p:txBody>
          <a:bodyPr>
            <a:noAutofit/>
          </a:bodyPr>
          <a:lstStyle/>
          <a:p>
            <a:r>
              <a:rPr lang="en-US" sz="4400" dirty="0">
                <a:latin typeface="Calibri    "/>
              </a:rPr>
              <a:t>Document Retention </a:t>
            </a:r>
            <a:br>
              <a:rPr lang="en-US" sz="4400" dirty="0">
                <a:latin typeface="Calibri    "/>
              </a:rPr>
            </a:br>
            <a:r>
              <a:rPr lang="en-US" sz="4400" dirty="0">
                <a:latin typeface="Calibri    "/>
              </a:rPr>
              <a:t>and Audit Report</a:t>
            </a:r>
          </a:p>
        </p:txBody>
      </p:sp>
      <p:sp>
        <p:nvSpPr>
          <p:cNvPr id="9" name="Rectangle 8"/>
          <p:cNvSpPr/>
          <p:nvPr/>
        </p:nvSpPr>
        <p:spPr>
          <a:xfrm>
            <a:off x="938784" y="2477184"/>
            <a:ext cx="4318000" cy="2284630"/>
          </a:xfrm>
          <a:prstGeom prst="rect">
            <a:avLst/>
          </a:prstGeom>
        </p:spPr>
        <p:txBody>
          <a:bodyPr vert="horz" lIns="0" tIns="45720" rIns="0" bIns="45720" rtlCol="0">
            <a:normAutofit/>
          </a:bodyPr>
          <a:lstStyle/>
          <a:p>
            <a:pPr marL="342900" indent="-342900">
              <a:spcAft>
                <a:spcPts val="1800"/>
              </a:spcAft>
              <a:buFont typeface="Arial" panose="020B0604020202020204" pitchFamily="34" charset="0"/>
              <a:buChar char="•"/>
            </a:pPr>
            <a:r>
              <a:rPr lang="en-US" sz="2400" dirty="0">
                <a:solidFill>
                  <a:schemeClr val="accent1">
                    <a:lumMod val="50000"/>
                  </a:schemeClr>
                </a:solidFill>
                <a:latin typeface="Calibri    "/>
              </a:rPr>
              <a:t>Required documentation outlined in PIRG</a:t>
            </a:r>
          </a:p>
          <a:p>
            <a:pPr marL="342900" indent="-342900">
              <a:spcAft>
                <a:spcPts val="1200"/>
              </a:spcAft>
              <a:buFont typeface="Arial" panose="020B0604020202020204" pitchFamily="34" charset="0"/>
              <a:buChar char="•"/>
            </a:pPr>
            <a:r>
              <a:rPr lang="en-US" sz="2400" dirty="0">
                <a:solidFill>
                  <a:schemeClr val="accent1">
                    <a:lumMod val="50000"/>
                  </a:schemeClr>
                </a:solidFill>
                <a:latin typeface="Calibri    "/>
              </a:rPr>
              <a:t>Follow the WA State Retention Guidelines and District Policy</a:t>
            </a:r>
            <a:endParaRPr lang="en-US" sz="2400" b="1" dirty="0">
              <a:solidFill>
                <a:schemeClr val="accent1">
                  <a:lumMod val="50000"/>
                </a:schemeClr>
              </a:solidFill>
              <a:latin typeface="Calibri    "/>
            </a:endParaRPr>
          </a:p>
        </p:txBody>
      </p:sp>
      <p:sp>
        <p:nvSpPr>
          <p:cNvPr id="3" name="TextBox 2"/>
          <p:cNvSpPr txBox="1"/>
          <p:nvPr/>
        </p:nvSpPr>
        <p:spPr>
          <a:xfrm>
            <a:off x="6413500" y="541734"/>
            <a:ext cx="5340096" cy="6155531"/>
          </a:xfrm>
          <a:prstGeom prst="rect">
            <a:avLst/>
          </a:prstGeom>
          <a:solidFill>
            <a:srgbClr val="E2ECF2"/>
          </a:solidFill>
          <a:ln>
            <a:solidFill>
              <a:schemeClr val="accent4">
                <a:lumMod val="75000"/>
              </a:schemeClr>
            </a:solidFill>
          </a:ln>
        </p:spPr>
        <p:txBody>
          <a:bodyPr wrap="square" rtlCol="0">
            <a:spAutoFit/>
          </a:bodyPr>
          <a:lstStyle/>
          <a:p>
            <a:pPr marL="342900" indent="-342900">
              <a:buFont typeface="Arial" panose="020B0604020202020204" pitchFamily="34" charset="0"/>
              <a:buChar char="•"/>
            </a:pPr>
            <a:r>
              <a:rPr lang="en-US" sz="2200" dirty="0">
                <a:solidFill>
                  <a:schemeClr val="tx1">
                    <a:lumMod val="50000"/>
                  </a:schemeClr>
                </a:solidFill>
                <a:latin typeface="Calibri    "/>
              </a:rPr>
              <a:t>Required documentation to DC</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TA Training Logs</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Printed copy of the signed roster (paper/</a:t>
            </a:r>
            <a:r>
              <a:rPr lang="en-US" dirty="0" err="1">
                <a:solidFill>
                  <a:schemeClr val="tx1">
                    <a:lumMod val="50000"/>
                  </a:schemeClr>
                </a:solidFill>
                <a:latin typeface="Calibri    "/>
              </a:rPr>
              <a:t>eRoster</a:t>
            </a:r>
            <a:r>
              <a:rPr lang="en-US" dirty="0">
                <a:solidFill>
                  <a:schemeClr val="tx1">
                    <a:lumMod val="50000"/>
                  </a:schemeClr>
                </a:solidFill>
                <a:latin typeface="Calibri    "/>
              </a:rPr>
              <a:t>), if required by DC</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Report of students not tested and why (Refused, Absent, NNEP etc.), if required by DC</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Test Security Staff Assurance Forms</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School Site Administration and Security Report</a:t>
            </a:r>
          </a:p>
          <a:p>
            <a:pPr marL="742950" lvl="1" indent="-285750">
              <a:spcAft>
                <a:spcPts val="600"/>
              </a:spcAft>
              <a:buSzPct val="70000"/>
              <a:buFont typeface="Wingdings" panose="05000000000000000000" pitchFamily="2" charset="2"/>
              <a:buChar char="q"/>
            </a:pPr>
            <a:r>
              <a:rPr lang="en-US" dirty="0">
                <a:solidFill>
                  <a:schemeClr val="tx1">
                    <a:lumMod val="50000"/>
                  </a:schemeClr>
                </a:solidFill>
                <a:latin typeface="Calibri    "/>
              </a:rPr>
              <a:t>Test incident reports (ARMS or paper)</a:t>
            </a:r>
            <a:endParaRPr lang="en-US" sz="1000" dirty="0">
              <a:solidFill>
                <a:schemeClr val="tx1">
                  <a:lumMod val="50000"/>
                </a:schemeClr>
              </a:solidFill>
              <a:latin typeface="Calibri    "/>
            </a:endParaRPr>
          </a:p>
          <a:p>
            <a:pPr marL="342900" indent="-342900">
              <a:buFont typeface="Arial" panose="020B0604020202020204" pitchFamily="34" charset="0"/>
              <a:buChar char="•"/>
            </a:pPr>
            <a:r>
              <a:rPr lang="en-US" sz="2200" dirty="0">
                <a:solidFill>
                  <a:schemeClr val="tx1">
                    <a:lumMod val="50000"/>
                  </a:schemeClr>
                </a:solidFill>
                <a:latin typeface="Calibri    "/>
              </a:rPr>
              <a:t>Retain at the school (or district)</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Daily material check in/out logs</a:t>
            </a:r>
          </a:p>
          <a:p>
            <a:pPr marL="800100" lvl="1" indent="-342900">
              <a:buSzPct val="70000"/>
              <a:buFont typeface="Wingdings" panose="05000000000000000000" pitchFamily="2" charset="2"/>
              <a:buChar char="ü"/>
            </a:pPr>
            <a:endParaRPr lang="en-US" sz="1000" dirty="0">
              <a:solidFill>
                <a:schemeClr val="tx1">
                  <a:lumMod val="50000"/>
                </a:schemeClr>
              </a:solidFill>
              <a:latin typeface="Calibri    "/>
            </a:endParaRPr>
          </a:p>
          <a:p>
            <a:pPr marL="342900" indent="-342900">
              <a:buFont typeface="Arial" panose="020B0604020202020204" pitchFamily="34" charset="0"/>
              <a:buChar char="•"/>
            </a:pPr>
            <a:r>
              <a:rPr lang="en-US" sz="2200" dirty="0">
                <a:solidFill>
                  <a:schemeClr val="tx1">
                    <a:lumMod val="50000"/>
                  </a:schemeClr>
                </a:solidFill>
                <a:latin typeface="Calibri    "/>
              </a:rPr>
              <a:t>Submit to OSPI</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Modified Testing Schedules</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Medical Exemption Requests</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Test Question Ambiguity Forms</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District Security Report </a:t>
            </a:r>
          </a:p>
          <a:p>
            <a:pPr marL="800100" lvl="1" indent="-342900">
              <a:buSzPct val="70000"/>
              <a:buFont typeface="Wingdings" panose="05000000000000000000" pitchFamily="2" charset="2"/>
              <a:buChar char="q"/>
            </a:pPr>
            <a:r>
              <a:rPr lang="en-US" dirty="0">
                <a:solidFill>
                  <a:schemeClr val="tx1">
                    <a:lumMod val="50000"/>
                  </a:schemeClr>
                </a:solidFill>
                <a:latin typeface="Calibri    "/>
              </a:rPr>
              <a:t>Test incident reports, as required</a:t>
            </a:r>
            <a:endParaRPr lang="en-US" sz="2000" dirty="0">
              <a:solidFill>
                <a:schemeClr val="tx1">
                  <a:lumMod val="50000"/>
                </a:schemeClr>
              </a:solidFill>
              <a:latin typeface="Calibri    "/>
            </a:endParaRPr>
          </a:p>
        </p:txBody>
      </p:sp>
    </p:spTree>
    <p:extLst>
      <p:ext uri="{BB962C8B-B14F-4D97-AF65-F5344CB8AC3E}">
        <p14:creationId xmlns:p14="http://schemas.microsoft.com/office/powerpoint/2010/main" val="1999526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23</a:t>
            </a:fld>
            <a:endParaRPr lang="en-US" dirty="0"/>
          </a:p>
        </p:txBody>
      </p:sp>
      <p:sp>
        <p:nvSpPr>
          <p:cNvPr id="2" name="Title 1"/>
          <p:cNvSpPr>
            <a:spLocks noGrp="1"/>
          </p:cNvSpPr>
          <p:nvPr>
            <p:ph type="title"/>
          </p:nvPr>
        </p:nvSpPr>
        <p:spPr>
          <a:xfrm>
            <a:off x="672737" y="716507"/>
            <a:ext cx="4452620" cy="804904"/>
          </a:xfrm>
        </p:spPr>
        <p:txBody>
          <a:bodyPr>
            <a:normAutofit/>
          </a:bodyPr>
          <a:lstStyle/>
          <a:p>
            <a:r>
              <a:rPr lang="en-US" sz="4400" dirty="0">
                <a:latin typeface="Calibri" panose="020F0502020204030204" pitchFamily="34" charset="0"/>
                <a:cs typeface="Calibri" panose="020F0502020204030204" pitchFamily="34" charset="0"/>
              </a:rPr>
              <a:t>Testing Incidents</a:t>
            </a:r>
          </a:p>
        </p:txBody>
      </p:sp>
      <p:sp>
        <p:nvSpPr>
          <p:cNvPr id="3" name="TextBox 2"/>
          <p:cNvSpPr txBox="1"/>
          <p:nvPr/>
        </p:nvSpPr>
        <p:spPr>
          <a:xfrm>
            <a:off x="672737" y="1726871"/>
            <a:ext cx="11255829" cy="3939540"/>
          </a:xfrm>
          <a:prstGeom prst="rect">
            <a:avLst/>
          </a:prstGeom>
          <a:noFill/>
        </p:spPr>
        <p:txBody>
          <a:bodyPr wrap="square" rtlCol="0">
            <a:spAutoFit/>
          </a:bodyPr>
          <a:lstStyle/>
          <a:p>
            <a:pPr fontAlgn="auto">
              <a:spcBef>
                <a:spcPts val="0"/>
              </a:spcBef>
              <a:spcAft>
                <a:spcPts val="1200"/>
              </a:spcAft>
              <a:defRPr/>
            </a:pPr>
            <a:r>
              <a:rPr lang="en-US" sz="2400" dirty="0">
                <a:solidFill>
                  <a:schemeClr val="accent1">
                    <a:lumMod val="50000"/>
                  </a:schemeClr>
                </a:solidFill>
                <a:latin typeface="Calibri" panose="020F0502020204030204" pitchFamily="34" charset="0"/>
              </a:rPr>
              <a:t>When testing incidents occur, it is important to:</a:t>
            </a:r>
          </a:p>
          <a:p>
            <a:pPr lvl="1" indent="-342900">
              <a:buFont typeface="Wingdings" panose="05000000000000000000" pitchFamily="2" charset="2"/>
              <a:buChar char="§"/>
              <a:defRPr/>
            </a:pPr>
            <a:r>
              <a:rPr lang="en-US" sz="2400" dirty="0">
                <a:solidFill>
                  <a:srgbClr val="C00000"/>
                </a:solidFill>
                <a:latin typeface="Calibri" panose="020F0502020204030204" pitchFamily="34" charset="0"/>
              </a:rPr>
              <a:t>Stop the testing session for the individual student or class </a:t>
            </a:r>
          </a:p>
          <a:p>
            <a:pPr lvl="1" indent="-342900">
              <a:buFont typeface="Wingdings" panose="05000000000000000000" pitchFamily="2" charset="2"/>
              <a:buChar char="§"/>
              <a:defRPr/>
            </a:pPr>
            <a:r>
              <a:rPr lang="en-US" sz="2400" dirty="0">
                <a:solidFill>
                  <a:schemeClr val="accent1">
                    <a:lumMod val="50000"/>
                  </a:schemeClr>
                </a:solidFill>
                <a:latin typeface="Calibri" panose="020F0502020204030204" pitchFamily="34" charset="0"/>
              </a:rPr>
              <a:t>Take corrective action to mitigate the incident.</a:t>
            </a:r>
          </a:p>
          <a:p>
            <a:pPr lvl="1" indent="-342900">
              <a:buFont typeface="Wingdings" panose="05000000000000000000" pitchFamily="2" charset="2"/>
              <a:buChar char="§"/>
              <a:defRPr/>
            </a:pPr>
            <a:r>
              <a:rPr lang="en-US" sz="2400" dirty="0">
                <a:solidFill>
                  <a:schemeClr val="accent1">
                    <a:lumMod val="50000"/>
                  </a:schemeClr>
                </a:solidFill>
                <a:latin typeface="Calibri" panose="020F0502020204030204" pitchFamily="34" charset="0"/>
              </a:rPr>
              <a:t>TAs report incidents to the SC, who contacts the DC. The DC works with OSPI when required.</a:t>
            </a:r>
          </a:p>
          <a:p>
            <a:pPr lvl="1" indent="-342900">
              <a:buFont typeface="Wingdings" panose="05000000000000000000" pitchFamily="2" charset="2"/>
              <a:buChar char="§"/>
              <a:defRPr/>
            </a:pPr>
            <a:r>
              <a:rPr lang="en-US" sz="2400" dirty="0">
                <a:solidFill>
                  <a:schemeClr val="accent1">
                    <a:lumMod val="50000"/>
                  </a:schemeClr>
                </a:solidFill>
                <a:latin typeface="Calibri" panose="020F0502020204030204" pitchFamily="34" charset="0"/>
              </a:rPr>
              <a:t>Incidents must be documented by the end of the day and reviewed by DC or state within 24 hours.</a:t>
            </a:r>
          </a:p>
          <a:p>
            <a:pPr lvl="1" indent="-342900">
              <a:buFont typeface="Wingdings" panose="05000000000000000000" pitchFamily="2" charset="2"/>
              <a:buChar char="§"/>
              <a:defRPr/>
            </a:pPr>
            <a:r>
              <a:rPr lang="en-US" sz="2400" dirty="0">
                <a:solidFill>
                  <a:schemeClr val="accent1">
                    <a:lumMod val="50000"/>
                  </a:schemeClr>
                </a:solidFill>
                <a:latin typeface="Calibri" panose="020F0502020204030204" pitchFamily="34" charset="0"/>
              </a:rPr>
              <a:t>If required, TIDE appeals are submitted by the DC or DA. Approval is required at a state level. Appeals will be processed within 24 hours.</a:t>
            </a:r>
          </a:p>
          <a:p>
            <a:pPr lvl="1" indent="-342900">
              <a:buFont typeface="Wingdings" panose="05000000000000000000" pitchFamily="2" charset="2"/>
              <a:buChar char="§"/>
              <a:defRPr/>
            </a:pPr>
            <a:r>
              <a:rPr lang="en-US" sz="2400" dirty="0">
                <a:solidFill>
                  <a:schemeClr val="accent1">
                    <a:lumMod val="50000"/>
                  </a:schemeClr>
                </a:solidFill>
                <a:latin typeface="Calibri" panose="020F0502020204030204" pitchFamily="34" charset="0"/>
              </a:rPr>
              <a:t>Breaches must be reported to SC, DC, and to the State </a:t>
            </a:r>
            <a:r>
              <a:rPr lang="en-US" sz="2400" b="1" dirty="0">
                <a:solidFill>
                  <a:schemeClr val="accent1">
                    <a:lumMod val="50000"/>
                  </a:schemeClr>
                </a:solidFill>
                <a:latin typeface="Calibri" panose="020F0502020204030204" pitchFamily="34" charset="0"/>
              </a:rPr>
              <a:t>immediately</a:t>
            </a:r>
            <a:r>
              <a:rPr lang="en-US" sz="2400" dirty="0">
                <a:solidFill>
                  <a:schemeClr val="accent1">
                    <a:lumMod val="50000"/>
                  </a:schemeClr>
                </a:solidFill>
                <a:latin typeface="Calibri" panose="020F0502020204030204" pitchFamily="34" charset="0"/>
              </a:rPr>
              <a:t> and documented. </a:t>
            </a:r>
          </a:p>
        </p:txBody>
      </p:sp>
    </p:spTree>
    <p:extLst>
      <p:ext uri="{BB962C8B-B14F-4D97-AF65-F5344CB8AC3E}">
        <p14:creationId xmlns:p14="http://schemas.microsoft.com/office/powerpoint/2010/main" val="2655774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24</a:t>
            </a:fld>
            <a:endParaRPr lang="en-US" dirty="0"/>
          </a:p>
        </p:txBody>
      </p:sp>
      <p:sp>
        <p:nvSpPr>
          <p:cNvPr id="2" name="Title 1"/>
          <p:cNvSpPr>
            <a:spLocks noGrp="1"/>
          </p:cNvSpPr>
          <p:nvPr>
            <p:ph type="title"/>
          </p:nvPr>
        </p:nvSpPr>
        <p:spPr>
          <a:xfrm>
            <a:off x="1097280" y="286603"/>
            <a:ext cx="10058400" cy="1294547"/>
          </a:xfrm>
        </p:spPr>
        <p:txBody>
          <a:bodyPr>
            <a:normAutofit fontScale="90000"/>
          </a:bodyPr>
          <a:lstStyle/>
          <a:p>
            <a:r>
              <a:rPr lang="en-US" sz="4400" dirty="0">
                <a:solidFill>
                  <a:srgbClr val="000000"/>
                </a:solidFill>
                <a:latin typeface="Calibri" panose="020F0502020204030204" pitchFamily="34" charset="0"/>
                <a:cs typeface="Calibri" panose="020F0502020204030204" pitchFamily="34" charset="0"/>
              </a:rPr>
              <a:t> </a:t>
            </a:r>
            <a:br>
              <a:rPr lang="en-US" sz="4400" dirty="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5400" dirty="0">
                <a:latin typeface="Calibri" panose="020F0502020204030204" pitchFamily="34" charset="0"/>
                <a:cs typeface="Calibri" panose="020F0502020204030204" pitchFamily="34" charset="0"/>
              </a:rPr>
              <a:t> </a:t>
            </a:r>
            <a:br>
              <a:rPr lang="en-US" sz="5400" dirty="0">
                <a:latin typeface="Calibri" panose="020F0502020204030204" pitchFamily="34" charset="0"/>
                <a:cs typeface="Calibri" panose="020F0502020204030204" pitchFamily="34" charset="0"/>
              </a:rPr>
            </a:br>
            <a:r>
              <a:rPr lang="en-US" sz="4900" dirty="0">
                <a:latin typeface="Calibri" panose="020F0502020204030204" pitchFamily="34" charset="0"/>
                <a:cs typeface="Calibri" panose="020F0502020204030204" pitchFamily="34" charset="0"/>
              </a:rPr>
              <a:t>District Test Coordinator </a:t>
            </a:r>
          </a:p>
        </p:txBody>
      </p:sp>
      <p:sp>
        <p:nvSpPr>
          <p:cNvPr id="3" name="Content Placeholder 2"/>
          <p:cNvSpPr>
            <a:spLocks noGrp="1"/>
          </p:cNvSpPr>
          <p:nvPr>
            <p:ph idx="1"/>
          </p:nvPr>
        </p:nvSpPr>
        <p:spPr>
          <a:xfrm>
            <a:off x="1097280" y="1783644"/>
            <a:ext cx="10058400" cy="3804356"/>
          </a:xfrm>
        </p:spPr>
        <p:txBody>
          <a:bodyPr>
            <a:normAutofit lnSpcReduction="10000"/>
          </a:bodyPr>
          <a:lstStyle/>
          <a:p>
            <a:pPr marL="0" lvl="1" indent="0">
              <a:buSzPct val="75000"/>
              <a:buNone/>
            </a:pPr>
            <a:r>
              <a:rPr lang="en-US" sz="1900" b="1" dirty="0">
                <a:solidFill>
                  <a:schemeClr val="accent1">
                    <a:lumMod val="50000"/>
                  </a:schemeClr>
                </a:solidFill>
                <a:latin typeface="Calibri   "/>
              </a:rPr>
              <a:t>Trainings</a:t>
            </a:r>
          </a:p>
          <a:p>
            <a:pPr lvl="2">
              <a:buFont typeface="Calibri" panose="020F0502020204030204" pitchFamily="34" charset="0"/>
              <a:buChar char="─"/>
            </a:pPr>
            <a:r>
              <a:rPr lang="en-US" sz="1900" dirty="0">
                <a:solidFill>
                  <a:schemeClr val="accent1">
                    <a:lumMod val="50000"/>
                  </a:schemeClr>
                </a:solidFill>
                <a:latin typeface="Calibri   "/>
              </a:rPr>
              <a:t>Become familiar with </a:t>
            </a:r>
            <a:r>
              <a:rPr lang="en-US" sz="1900" i="1" dirty="0">
                <a:solidFill>
                  <a:schemeClr val="accent1">
                    <a:lumMod val="50000"/>
                  </a:schemeClr>
                </a:solidFill>
                <a:latin typeface="Calibri   "/>
              </a:rPr>
              <a:t>GTSA, PIRG, System, </a:t>
            </a:r>
            <a:r>
              <a:rPr lang="en-US" sz="1900" dirty="0">
                <a:solidFill>
                  <a:schemeClr val="accent1">
                    <a:lumMod val="50000"/>
                  </a:schemeClr>
                </a:solidFill>
                <a:latin typeface="Calibri   "/>
              </a:rPr>
              <a:t>and </a:t>
            </a:r>
            <a:r>
              <a:rPr lang="en-US" sz="1900" i="1" dirty="0">
                <a:solidFill>
                  <a:schemeClr val="accent1">
                    <a:lumMod val="50000"/>
                  </a:schemeClr>
                </a:solidFill>
                <a:latin typeface="Calibri   "/>
              </a:rPr>
              <a:t>Administration </a:t>
            </a:r>
            <a:r>
              <a:rPr lang="en-US" sz="1900" dirty="0">
                <a:solidFill>
                  <a:schemeClr val="accent1">
                    <a:lumMod val="50000"/>
                  </a:schemeClr>
                </a:solidFill>
                <a:latin typeface="Calibri   "/>
              </a:rPr>
              <a:t>manuals</a:t>
            </a:r>
          </a:p>
          <a:p>
            <a:pPr lvl="2">
              <a:buFont typeface="Calibri" panose="020F0502020204030204" pitchFamily="34" charset="0"/>
              <a:buChar char="─"/>
            </a:pPr>
            <a:r>
              <a:rPr lang="en-US" sz="1900" dirty="0">
                <a:solidFill>
                  <a:schemeClr val="accent1">
                    <a:lumMod val="50000"/>
                  </a:schemeClr>
                </a:solidFill>
                <a:latin typeface="Calibri   "/>
              </a:rPr>
              <a:t>Attend required trainings and webinars</a:t>
            </a:r>
          </a:p>
          <a:p>
            <a:pPr marL="0" lvl="1" indent="0">
              <a:buSzPct val="75000"/>
              <a:buNone/>
            </a:pPr>
            <a:r>
              <a:rPr lang="en-US" sz="1900" b="1" dirty="0">
                <a:solidFill>
                  <a:schemeClr val="accent1">
                    <a:lumMod val="50000"/>
                  </a:schemeClr>
                </a:solidFill>
                <a:latin typeface="Calibri   "/>
              </a:rPr>
              <a:t>Communication</a:t>
            </a:r>
          </a:p>
          <a:p>
            <a:pPr lvl="2">
              <a:buFont typeface="Calibri" panose="020F0502020204030204" pitchFamily="34" charset="0"/>
              <a:buChar char="─"/>
            </a:pPr>
            <a:r>
              <a:rPr lang="en-US" sz="1900" dirty="0">
                <a:solidFill>
                  <a:schemeClr val="accent1">
                    <a:lumMod val="50000"/>
                  </a:schemeClr>
                </a:solidFill>
                <a:latin typeface="Calibri   "/>
              </a:rPr>
              <a:t>Read the WAW newsletter and share information as it pertains to staff responsibilities</a:t>
            </a:r>
          </a:p>
          <a:p>
            <a:pPr lvl="2">
              <a:buFont typeface="Calibri" panose="020F0502020204030204" pitchFamily="34" charset="0"/>
              <a:buChar char="─"/>
            </a:pPr>
            <a:r>
              <a:rPr lang="en-US" sz="1900" dirty="0">
                <a:solidFill>
                  <a:schemeClr val="accent1">
                    <a:lumMod val="50000"/>
                  </a:schemeClr>
                </a:solidFill>
                <a:latin typeface="Calibri   "/>
              </a:rPr>
              <a:t>Communicate directly with staff regarding questions about assessments</a:t>
            </a:r>
          </a:p>
          <a:p>
            <a:pPr lvl="2">
              <a:buFont typeface="Calibri" panose="020F0502020204030204" pitchFamily="34" charset="0"/>
              <a:buChar char="─"/>
            </a:pPr>
            <a:r>
              <a:rPr lang="en-US" sz="1900" dirty="0">
                <a:solidFill>
                  <a:schemeClr val="accent1">
                    <a:lumMod val="50000"/>
                  </a:schemeClr>
                </a:solidFill>
                <a:latin typeface="Calibri   "/>
              </a:rPr>
              <a:t>Communicate training schedules to SCs, TAs etc.</a:t>
            </a:r>
          </a:p>
          <a:p>
            <a:pPr lvl="2">
              <a:buFont typeface="Calibri" panose="020F0502020204030204" pitchFamily="34" charset="0"/>
              <a:buChar char="─"/>
            </a:pPr>
            <a:r>
              <a:rPr lang="en-US" sz="1900" dirty="0">
                <a:solidFill>
                  <a:schemeClr val="accent1">
                    <a:lumMod val="50000"/>
                  </a:schemeClr>
                </a:solidFill>
                <a:latin typeface="Calibri   "/>
              </a:rPr>
              <a:t>Communicate with the State Testing Coordinator about testing incidents, appeals, medical exemptions etc.</a:t>
            </a:r>
          </a:p>
          <a:p>
            <a:pPr marL="0" lvl="1" indent="0">
              <a:buClr>
                <a:schemeClr val="accent1"/>
              </a:buClr>
              <a:buSzPct val="75000"/>
              <a:buNone/>
            </a:pPr>
            <a:r>
              <a:rPr lang="en-US" sz="1900" b="1" dirty="0">
                <a:solidFill>
                  <a:schemeClr val="accent1">
                    <a:lumMod val="50000"/>
                  </a:schemeClr>
                </a:solidFill>
                <a:latin typeface="Calibri   "/>
              </a:rPr>
              <a:t>Implementation</a:t>
            </a:r>
          </a:p>
          <a:p>
            <a:pPr lvl="2">
              <a:buFont typeface="Calibri" panose="020F0502020204030204" pitchFamily="34" charset="0"/>
              <a:buChar char="─"/>
            </a:pPr>
            <a:r>
              <a:rPr lang="en-US" sz="1900" dirty="0">
                <a:solidFill>
                  <a:schemeClr val="accent1">
                    <a:lumMod val="50000"/>
                  </a:schemeClr>
                </a:solidFill>
                <a:latin typeface="Calibri   "/>
              </a:rPr>
              <a:t>Implement each school’s </a:t>
            </a:r>
            <a:r>
              <a:rPr lang="en-US" sz="1900" i="1" dirty="0">
                <a:solidFill>
                  <a:schemeClr val="accent1">
                    <a:lumMod val="50000"/>
                  </a:schemeClr>
                </a:solidFill>
                <a:latin typeface="Calibri   "/>
              </a:rPr>
              <a:t>Test Security and Building Plan </a:t>
            </a:r>
          </a:p>
          <a:p>
            <a:pPr lvl="2">
              <a:buFont typeface="Calibri" panose="020F0502020204030204" pitchFamily="34" charset="0"/>
              <a:buChar char="─"/>
            </a:pPr>
            <a:r>
              <a:rPr lang="en-US" sz="1900" dirty="0">
                <a:solidFill>
                  <a:schemeClr val="accent1">
                    <a:lumMod val="50000"/>
                  </a:schemeClr>
                </a:solidFill>
                <a:latin typeface="Calibri   "/>
              </a:rPr>
              <a:t>Monitor testing schedules</a:t>
            </a:r>
          </a:p>
          <a:p>
            <a:endParaRPr lang="en-US" dirty="0"/>
          </a:p>
        </p:txBody>
      </p:sp>
    </p:spTree>
    <p:extLst>
      <p:ext uri="{BB962C8B-B14F-4D97-AF65-F5344CB8AC3E}">
        <p14:creationId xmlns:p14="http://schemas.microsoft.com/office/powerpoint/2010/main" val="1597859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25</a:t>
            </a:fld>
            <a:endParaRPr lang="en-US" dirty="0"/>
          </a:p>
        </p:txBody>
      </p:sp>
      <p:sp>
        <p:nvSpPr>
          <p:cNvPr id="2" name="Title 1"/>
          <p:cNvSpPr>
            <a:spLocks noGrp="1"/>
          </p:cNvSpPr>
          <p:nvPr>
            <p:ph type="title"/>
          </p:nvPr>
        </p:nvSpPr>
        <p:spPr>
          <a:xfrm>
            <a:off x="1097280" y="447244"/>
            <a:ext cx="10058400" cy="1105846"/>
          </a:xfrm>
        </p:spPr>
        <p:txBody>
          <a:bodyPr>
            <a:noAutofit/>
          </a:bodyPr>
          <a:lstStyle/>
          <a:p>
            <a:br>
              <a:rPr lang="en-US" sz="44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Responsibilities</a:t>
            </a:r>
            <a:r>
              <a:rPr lang="en-US" sz="4400" dirty="0">
                <a:latin typeface="Calibri" panose="020F0502020204030204" pitchFamily="34" charset="0"/>
                <a:cs typeface="Calibri" panose="020F0502020204030204" pitchFamily="34" charset="0"/>
              </a:rPr>
              <a:t> </a:t>
            </a:r>
            <a:br>
              <a:rPr lang="en-US" sz="4400" dirty="0">
                <a:latin typeface="Calibri" panose="020F0502020204030204" pitchFamily="34" charset="0"/>
                <a:cs typeface="Calibri" panose="020F0502020204030204" pitchFamily="34" charset="0"/>
              </a:rPr>
            </a:br>
            <a:r>
              <a:rPr lang="en-US" sz="4400" dirty="0">
                <a:latin typeface="Calibri" panose="020F0502020204030204" pitchFamily="34" charset="0"/>
                <a:cs typeface="Calibri" panose="020F0502020204030204" pitchFamily="34" charset="0"/>
              </a:rPr>
              <a:t>Principal</a:t>
            </a:r>
          </a:p>
        </p:txBody>
      </p:sp>
      <p:sp>
        <p:nvSpPr>
          <p:cNvPr id="3" name="Content Placeholder 2"/>
          <p:cNvSpPr>
            <a:spLocks noGrp="1"/>
          </p:cNvSpPr>
          <p:nvPr>
            <p:ph idx="1"/>
          </p:nvPr>
        </p:nvSpPr>
        <p:spPr>
          <a:xfrm>
            <a:off x="1621716" y="1779659"/>
            <a:ext cx="10058399" cy="4056364"/>
          </a:xfrm>
        </p:spPr>
        <p:txBody>
          <a:bodyPr>
            <a:noAutofit/>
          </a:bodyPr>
          <a:lstStyle/>
          <a:p>
            <a:pPr marL="0" lvl="1" indent="0">
              <a:lnSpc>
                <a:spcPct val="100000"/>
              </a:lnSpc>
              <a:spcAft>
                <a:spcPts val="0"/>
              </a:spcAft>
              <a:buSzPct val="75000"/>
              <a:buNone/>
            </a:pPr>
            <a:r>
              <a:rPr lang="en-US" sz="1600" b="1" dirty="0">
                <a:solidFill>
                  <a:schemeClr val="accent1">
                    <a:lumMod val="50000"/>
                  </a:schemeClr>
                </a:solidFill>
                <a:latin typeface="Calibri   "/>
              </a:rPr>
              <a:t>Trainings</a:t>
            </a:r>
          </a:p>
          <a:p>
            <a:pPr lvl="2">
              <a:buFont typeface="Calibri" panose="020F0502020204030204" pitchFamily="34" charset="0"/>
              <a:buChar char="─"/>
            </a:pPr>
            <a:r>
              <a:rPr lang="en-US" sz="1600" dirty="0">
                <a:solidFill>
                  <a:schemeClr val="accent1">
                    <a:lumMod val="50000"/>
                  </a:schemeClr>
                </a:solidFill>
                <a:latin typeface="Calibri   "/>
              </a:rPr>
              <a:t>Attend all required trainings</a:t>
            </a:r>
          </a:p>
          <a:p>
            <a:pPr lvl="2">
              <a:buFont typeface="Calibri" panose="020F0502020204030204" pitchFamily="34" charset="0"/>
              <a:buChar char="─"/>
            </a:pPr>
            <a:r>
              <a:rPr lang="en-US" sz="1600" dirty="0">
                <a:solidFill>
                  <a:schemeClr val="accent1">
                    <a:lumMod val="50000"/>
                  </a:schemeClr>
                </a:solidFill>
                <a:latin typeface="Calibri   "/>
              </a:rPr>
              <a:t>Verify staff has received appropriate training</a:t>
            </a:r>
            <a:endParaRPr lang="en-US" sz="1600" i="1" dirty="0">
              <a:solidFill>
                <a:schemeClr val="accent1">
                  <a:lumMod val="50000"/>
                </a:schemeClr>
              </a:solidFill>
              <a:latin typeface="Calibri   "/>
            </a:endParaRPr>
          </a:p>
          <a:p>
            <a:pPr marL="0" lvl="1" indent="0">
              <a:lnSpc>
                <a:spcPct val="110000"/>
              </a:lnSpc>
              <a:spcBef>
                <a:spcPts val="0"/>
              </a:spcBef>
              <a:spcAft>
                <a:spcPts val="0"/>
              </a:spcAft>
              <a:buSzPct val="75000"/>
              <a:buNone/>
            </a:pPr>
            <a:r>
              <a:rPr lang="en-US" sz="1600" b="1" dirty="0">
                <a:solidFill>
                  <a:schemeClr val="accent1">
                    <a:lumMod val="50000"/>
                  </a:schemeClr>
                </a:solidFill>
                <a:latin typeface="Calibri   "/>
              </a:rPr>
              <a:t>Overall Planning and Scheduling</a:t>
            </a:r>
          </a:p>
          <a:p>
            <a:pPr lvl="2">
              <a:lnSpc>
                <a:spcPct val="110000"/>
              </a:lnSpc>
              <a:spcBef>
                <a:spcPts val="0"/>
              </a:spcBef>
              <a:spcAft>
                <a:spcPts val="0"/>
              </a:spcAft>
              <a:buFont typeface="Calibri" panose="020F0502020204030204" pitchFamily="34" charset="0"/>
              <a:buChar char="─"/>
            </a:pPr>
            <a:r>
              <a:rPr lang="en-US" sz="1600" dirty="0">
                <a:solidFill>
                  <a:schemeClr val="accent1">
                    <a:lumMod val="50000"/>
                  </a:schemeClr>
                </a:solidFill>
                <a:latin typeface="Calibri   "/>
              </a:rPr>
              <a:t>Appoint staff members to support test administration</a:t>
            </a:r>
          </a:p>
          <a:p>
            <a:pPr lvl="2">
              <a:lnSpc>
                <a:spcPct val="110000"/>
              </a:lnSpc>
              <a:spcBef>
                <a:spcPts val="0"/>
              </a:spcBef>
              <a:spcAft>
                <a:spcPts val="0"/>
              </a:spcAft>
              <a:buFont typeface="Calibri" panose="020F0502020204030204" pitchFamily="34" charset="0"/>
              <a:buChar char="─"/>
            </a:pPr>
            <a:r>
              <a:rPr lang="en-US" sz="1600" dirty="0">
                <a:solidFill>
                  <a:schemeClr val="accent1">
                    <a:lumMod val="50000"/>
                  </a:schemeClr>
                </a:solidFill>
                <a:latin typeface="Calibri   "/>
              </a:rPr>
              <a:t>Assign testing areas; ensure test security of materials; plan testing schedules, locations, and testing population. Ensure adequate staff to supports testing locations. Develop and have approved your school’s </a:t>
            </a:r>
            <a:r>
              <a:rPr lang="en-US" sz="1600" i="1" dirty="0">
                <a:solidFill>
                  <a:schemeClr val="accent1">
                    <a:lumMod val="50000"/>
                  </a:schemeClr>
                </a:solidFill>
                <a:latin typeface="Calibri   "/>
              </a:rPr>
              <a:t>Test Security and Building Plan</a:t>
            </a:r>
          </a:p>
          <a:p>
            <a:pPr lvl="2">
              <a:lnSpc>
                <a:spcPct val="110000"/>
              </a:lnSpc>
              <a:spcBef>
                <a:spcPts val="0"/>
              </a:spcBef>
              <a:spcAft>
                <a:spcPts val="0"/>
              </a:spcAft>
              <a:buFont typeface="Calibri" panose="020F0502020204030204" pitchFamily="34" charset="0"/>
              <a:buChar char="─"/>
            </a:pPr>
            <a:r>
              <a:rPr lang="en-US" sz="1600" dirty="0">
                <a:solidFill>
                  <a:schemeClr val="accent1">
                    <a:lumMod val="50000"/>
                  </a:schemeClr>
                </a:solidFill>
                <a:latin typeface="Calibri   "/>
              </a:rPr>
              <a:t>Headsets are required and must be provided to students that need them</a:t>
            </a:r>
            <a:endParaRPr lang="en-US" sz="1600" i="1" dirty="0">
              <a:solidFill>
                <a:schemeClr val="accent1">
                  <a:lumMod val="50000"/>
                </a:schemeClr>
              </a:solidFill>
              <a:latin typeface="Calibri   "/>
            </a:endParaRPr>
          </a:p>
          <a:p>
            <a:pPr marL="0" lvl="1" indent="0">
              <a:lnSpc>
                <a:spcPct val="100000"/>
              </a:lnSpc>
              <a:spcAft>
                <a:spcPts val="0"/>
              </a:spcAft>
              <a:buSzPct val="75000"/>
              <a:buNone/>
            </a:pPr>
            <a:r>
              <a:rPr lang="en-US" sz="1600" b="1" dirty="0">
                <a:solidFill>
                  <a:schemeClr val="accent1">
                    <a:lumMod val="50000"/>
                  </a:schemeClr>
                </a:solidFill>
                <a:latin typeface="Calibri   "/>
              </a:rPr>
              <a:t>Communication</a:t>
            </a:r>
          </a:p>
          <a:p>
            <a:pPr lvl="2">
              <a:buFont typeface="Calibri" panose="020F0502020204030204" pitchFamily="34" charset="0"/>
              <a:buChar char="─"/>
            </a:pPr>
            <a:r>
              <a:rPr lang="en-US" sz="1600" dirty="0">
                <a:solidFill>
                  <a:schemeClr val="accent1">
                    <a:lumMod val="50000"/>
                  </a:schemeClr>
                </a:solidFill>
                <a:latin typeface="Calibri   "/>
              </a:rPr>
              <a:t>Approve communication for parents and all staff members</a:t>
            </a:r>
          </a:p>
          <a:p>
            <a:pPr marL="0" lvl="1" indent="0">
              <a:lnSpc>
                <a:spcPct val="100000"/>
              </a:lnSpc>
              <a:spcAft>
                <a:spcPts val="0"/>
              </a:spcAft>
              <a:buClr>
                <a:schemeClr val="accent1"/>
              </a:buClr>
              <a:buSzPct val="75000"/>
              <a:buNone/>
            </a:pPr>
            <a:r>
              <a:rPr lang="en-US" sz="1600" b="1" dirty="0">
                <a:solidFill>
                  <a:schemeClr val="accent1">
                    <a:lumMod val="50000"/>
                  </a:schemeClr>
                </a:solidFill>
                <a:latin typeface="Calibri   "/>
              </a:rPr>
              <a:t>Implementation</a:t>
            </a:r>
          </a:p>
          <a:p>
            <a:pPr lvl="2">
              <a:lnSpc>
                <a:spcPct val="100000"/>
              </a:lnSpc>
              <a:spcAft>
                <a:spcPts val="200"/>
              </a:spcAft>
              <a:buFont typeface="Calibri" panose="020F0502020204030204" pitchFamily="34" charset="0"/>
              <a:buChar char="─"/>
            </a:pPr>
            <a:r>
              <a:rPr lang="en-US" sz="1600" dirty="0">
                <a:solidFill>
                  <a:schemeClr val="accent1">
                    <a:lumMod val="50000"/>
                  </a:schemeClr>
                </a:solidFill>
                <a:latin typeface="Calibri   "/>
              </a:rPr>
              <a:t>Implement all school and district policies and procedures</a:t>
            </a:r>
          </a:p>
          <a:p>
            <a:pPr lvl="2">
              <a:lnSpc>
                <a:spcPct val="100000"/>
              </a:lnSpc>
              <a:spcAft>
                <a:spcPts val="200"/>
              </a:spcAft>
              <a:buFont typeface="Calibri" panose="020F0502020204030204" pitchFamily="34" charset="0"/>
              <a:buChar char="─"/>
            </a:pPr>
            <a:r>
              <a:rPr lang="en-US" sz="1600" dirty="0">
                <a:solidFill>
                  <a:schemeClr val="accent1">
                    <a:lumMod val="50000"/>
                  </a:schemeClr>
                </a:solidFill>
                <a:latin typeface="Calibri   "/>
              </a:rPr>
              <a:t>Ensure that each school has an approved testing schedule</a:t>
            </a:r>
          </a:p>
          <a:p>
            <a:endParaRPr lang="en-US" sz="1600" dirty="0"/>
          </a:p>
        </p:txBody>
      </p:sp>
    </p:spTree>
    <p:extLst>
      <p:ext uri="{BB962C8B-B14F-4D97-AF65-F5344CB8AC3E}">
        <p14:creationId xmlns:p14="http://schemas.microsoft.com/office/powerpoint/2010/main" val="3816530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26</a:t>
            </a:fld>
            <a:endParaRPr lang="en-US" dirty="0"/>
          </a:p>
        </p:txBody>
      </p:sp>
      <p:sp>
        <p:nvSpPr>
          <p:cNvPr id="2" name="Title 1"/>
          <p:cNvSpPr>
            <a:spLocks noGrp="1"/>
          </p:cNvSpPr>
          <p:nvPr>
            <p:ph type="title"/>
          </p:nvPr>
        </p:nvSpPr>
        <p:spPr>
          <a:xfrm>
            <a:off x="1097280" y="286604"/>
            <a:ext cx="10058400" cy="1246922"/>
          </a:xfrm>
        </p:spPr>
        <p:txBody>
          <a:bodyPr>
            <a:normAutofit fontScale="90000"/>
          </a:bodyPr>
          <a:lstStyle/>
          <a:p>
            <a:br>
              <a:rPr lang="en-US" sz="2800" dirty="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4900" dirty="0">
                <a:latin typeface="Calibri" panose="020F0502020204030204" pitchFamily="34" charset="0"/>
                <a:cs typeface="Calibri" panose="020F0502020204030204" pitchFamily="34" charset="0"/>
              </a:rPr>
              <a:t> </a:t>
            </a:r>
            <a:br>
              <a:rPr lang="en-US" sz="4900" dirty="0">
                <a:latin typeface="Calibri" panose="020F0502020204030204" pitchFamily="34" charset="0"/>
                <a:cs typeface="Calibri" panose="020F0502020204030204" pitchFamily="34" charset="0"/>
              </a:rPr>
            </a:br>
            <a:r>
              <a:rPr lang="en-US" sz="4900" dirty="0">
                <a:latin typeface="Calibri" panose="020F0502020204030204" pitchFamily="34" charset="0"/>
                <a:cs typeface="Calibri" panose="020F0502020204030204" pitchFamily="34" charset="0"/>
              </a:rPr>
              <a:t>School Test Coordinator</a:t>
            </a:r>
          </a:p>
        </p:txBody>
      </p:sp>
      <p:sp>
        <p:nvSpPr>
          <p:cNvPr id="3" name="Content Placeholder 2"/>
          <p:cNvSpPr>
            <a:spLocks noGrp="1"/>
          </p:cNvSpPr>
          <p:nvPr>
            <p:ph idx="1"/>
          </p:nvPr>
        </p:nvSpPr>
        <p:spPr>
          <a:xfrm>
            <a:off x="1643742" y="1794932"/>
            <a:ext cx="9511937" cy="4184263"/>
          </a:xfrm>
        </p:spPr>
        <p:txBody>
          <a:bodyPr>
            <a:normAutofit fontScale="85000" lnSpcReduction="20000"/>
          </a:bodyPr>
          <a:lstStyle/>
          <a:p>
            <a:pPr marL="0" lvl="1" indent="0">
              <a:buSzPct val="75000"/>
              <a:buNone/>
            </a:pPr>
            <a:r>
              <a:rPr lang="en-US" b="1" dirty="0">
                <a:solidFill>
                  <a:schemeClr val="accent1">
                    <a:lumMod val="50000"/>
                  </a:schemeClr>
                </a:solidFill>
                <a:latin typeface="Calibri    "/>
              </a:rPr>
              <a:t>Trainings</a:t>
            </a:r>
          </a:p>
          <a:p>
            <a:pPr lvl="2">
              <a:lnSpc>
                <a:spcPct val="100000"/>
              </a:lnSpc>
              <a:buFont typeface="Calibri" panose="020F0502020204030204" pitchFamily="34" charset="0"/>
              <a:buChar char="─"/>
            </a:pPr>
            <a:r>
              <a:rPr lang="en-US" sz="1800" dirty="0">
                <a:solidFill>
                  <a:schemeClr val="accent1">
                    <a:lumMod val="50000"/>
                  </a:schemeClr>
                </a:solidFill>
                <a:latin typeface="Calibri    "/>
              </a:rPr>
              <a:t>Attend required trainings and familiarize yourself with documents</a:t>
            </a:r>
          </a:p>
          <a:p>
            <a:pPr marL="0" lvl="1" indent="0">
              <a:spcBef>
                <a:spcPts val="600"/>
              </a:spcBef>
              <a:buSzPct val="75000"/>
              <a:buNone/>
            </a:pPr>
            <a:r>
              <a:rPr lang="en-US" b="1" dirty="0">
                <a:solidFill>
                  <a:schemeClr val="accent1">
                    <a:lumMod val="50000"/>
                  </a:schemeClr>
                </a:solidFill>
                <a:latin typeface="Calibri    "/>
              </a:rPr>
              <a:t>Communication</a:t>
            </a:r>
          </a:p>
          <a:p>
            <a:pPr lvl="2">
              <a:lnSpc>
                <a:spcPct val="110000"/>
              </a:lnSpc>
              <a:buFont typeface="Calibri" panose="020F0502020204030204" pitchFamily="34" charset="0"/>
              <a:buChar char="─"/>
            </a:pPr>
            <a:r>
              <a:rPr lang="en-US" sz="1800" dirty="0">
                <a:solidFill>
                  <a:schemeClr val="accent1">
                    <a:lumMod val="50000"/>
                  </a:schemeClr>
                </a:solidFill>
                <a:latin typeface="Calibri    "/>
              </a:rPr>
              <a:t>Communicate with staff and parents</a:t>
            </a:r>
          </a:p>
          <a:p>
            <a:pPr marL="0" lvl="1" indent="0">
              <a:spcBef>
                <a:spcPts val="600"/>
              </a:spcBef>
              <a:buClr>
                <a:schemeClr val="accent1"/>
              </a:buClr>
              <a:buSzPct val="75000"/>
              <a:buNone/>
            </a:pPr>
            <a:r>
              <a:rPr lang="en-US" b="1" dirty="0">
                <a:solidFill>
                  <a:schemeClr val="accent1">
                    <a:lumMod val="50000"/>
                  </a:schemeClr>
                </a:solidFill>
                <a:latin typeface="Calibri    "/>
              </a:rPr>
              <a:t>Implementation</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Verify your school’s Test Security and Building Plan</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Verify supports and accommodations needed for each student. Provide TAs with a list.</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Inventory all test material upon receipt; request additional materials, if necessary. </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Ensure TA rosters are set up correctly; request new students be added in CEDARS</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Maintain security of all testing materials and distribute test materials only on testing days </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Monitor test administration and report and report all test incidents promptly to the DC</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Collect and inventory all test materials promptly at conclusion of test sessions</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Securely dispose of ancillary materials according to the TSBP</a:t>
            </a:r>
          </a:p>
          <a:p>
            <a:pPr lvl="2">
              <a:lnSpc>
                <a:spcPct val="120000"/>
              </a:lnSpc>
              <a:buFont typeface="Calibri" panose="020F0502020204030204" pitchFamily="34" charset="0"/>
              <a:buChar char="─"/>
            </a:pPr>
            <a:r>
              <a:rPr lang="en-US" sz="1800" dirty="0">
                <a:solidFill>
                  <a:schemeClr val="accent1">
                    <a:lumMod val="50000"/>
                  </a:schemeClr>
                </a:solidFill>
                <a:latin typeface="Calibri    "/>
              </a:rPr>
              <a:t>Complete </a:t>
            </a:r>
            <a:r>
              <a:rPr lang="en-US" sz="1800" i="1" dirty="0">
                <a:solidFill>
                  <a:schemeClr val="accent1">
                    <a:lumMod val="50000"/>
                  </a:schemeClr>
                </a:solidFill>
                <a:latin typeface="Calibri    "/>
              </a:rPr>
              <a:t>School Site Administration and Security Reports </a:t>
            </a:r>
            <a:r>
              <a:rPr lang="en-US" sz="1800" dirty="0">
                <a:solidFill>
                  <a:schemeClr val="accent1">
                    <a:lumMod val="50000"/>
                  </a:schemeClr>
                </a:solidFill>
                <a:latin typeface="Calibri    "/>
              </a:rPr>
              <a:t>and documentation</a:t>
            </a:r>
          </a:p>
          <a:p>
            <a:pPr lvl="2">
              <a:buFont typeface="Calibri" panose="020F0502020204030204" pitchFamily="34" charset="0"/>
              <a:buChar char="─"/>
            </a:pPr>
            <a:endParaRPr lang="en-US" sz="1900" dirty="0"/>
          </a:p>
        </p:txBody>
      </p:sp>
    </p:spTree>
    <p:extLst>
      <p:ext uri="{BB962C8B-B14F-4D97-AF65-F5344CB8AC3E}">
        <p14:creationId xmlns:p14="http://schemas.microsoft.com/office/powerpoint/2010/main" val="123826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27</a:t>
            </a:fld>
            <a:endParaRPr lang="en-US" dirty="0"/>
          </a:p>
        </p:txBody>
      </p:sp>
      <p:sp>
        <p:nvSpPr>
          <p:cNvPr id="2" name="Title 1"/>
          <p:cNvSpPr>
            <a:spLocks noGrp="1"/>
          </p:cNvSpPr>
          <p:nvPr>
            <p:ph type="title"/>
          </p:nvPr>
        </p:nvSpPr>
        <p:spPr>
          <a:xfrm>
            <a:off x="581891" y="286604"/>
            <a:ext cx="11150930" cy="1171494"/>
          </a:xfrm>
        </p:spPr>
        <p:txBody>
          <a:bodyPr>
            <a:normAutofit fontScale="90000"/>
          </a:bodyPr>
          <a:lstStyle/>
          <a:p>
            <a:br>
              <a:rPr lang="en-US" sz="4400" dirty="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Responsibilities</a:t>
            </a:r>
            <a:r>
              <a:rPr lang="en-US" sz="4900" dirty="0">
                <a:latin typeface="Calibri" panose="020F0502020204030204" pitchFamily="34" charset="0"/>
                <a:cs typeface="Calibri" panose="020F0502020204030204" pitchFamily="34" charset="0"/>
              </a:rPr>
              <a:t> </a:t>
            </a:r>
            <a:br>
              <a:rPr lang="en-US" sz="4900" dirty="0">
                <a:latin typeface="Calibri" panose="020F0502020204030204" pitchFamily="34" charset="0"/>
                <a:cs typeface="Calibri" panose="020F0502020204030204" pitchFamily="34" charset="0"/>
              </a:rPr>
            </a:br>
            <a:r>
              <a:rPr lang="en-US" sz="4900" dirty="0">
                <a:latin typeface="Calibri" panose="020F0502020204030204" pitchFamily="34" charset="0"/>
                <a:cs typeface="Calibri" panose="020F0502020204030204" pitchFamily="34" charset="0"/>
              </a:rPr>
              <a:t>Special Education &amp; Bilingual Coordinators</a:t>
            </a:r>
          </a:p>
        </p:txBody>
      </p:sp>
      <p:sp>
        <p:nvSpPr>
          <p:cNvPr id="3" name="Content Placeholder 2"/>
          <p:cNvSpPr>
            <a:spLocks noGrp="1"/>
          </p:cNvSpPr>
          <p:nvPr>
            <p:ph idx="1"/>
          </p:nvPr>
        </p:nvSpPr>
        <p:spPr>
          <a:xfrm>
            <a:off x="1097280" y="2244437"/>
            <a:ext cx="10058400" cy="2414650"/>
          </a:xfrm>
        </p:spPr>
        <p:txBody>
          <a:bodyPr>
            <a:noAutofit/>
          </a:bodyPr>
          <a:lstStyle/>
          <a:p>
            <a:pPr marL="342900" lvl="1" indent="-342900">
              <a:spcBef>
                <a:spcPts val="1200"/>
              </a:spcBef>
              <a:buClrTx/>
              <a:buSzPct val="75000"/>
              <a:buFont typeface="Wingdings" panose="05000000000000000000" pitchFamily="2" charset="2"/>
              <a:buChar char="§"/>
            </a:pPr>
            <a:r>
              <a:rPr lang="en-US" sz="2400" dirty="0">
                <a:solidFill>
                  <a:schemeClr val="accent1">
                    <a:lumMod val="50000"/>
                  </a:schemeClr>
                </a:solidFill>
                <a:latin typeface="Calibri" panose="020F0502020204030204" pitchFamily="34" charset="0"/>
                <a:cs typeface="Calibri" panose="020F0502020204030204" pitchFamily="34" charset="0"/>
              </a:rPr>
              <a:t>Attend all required trainings</a:t>
            </a:r>
          </a:p>
          <a:p>
            <a:pPr marL="342900" lvl="1" indent="-342900">
              <a:spcBef>
                <a:spcPts val="1200"/>
              </a:spcBef>
              <a:buClrTx/>
              <a:buSzPct val="75000"/>
              <a:buFont typeface="Wingdings" panose="05000000000000000000" pitchFamily="2" charset="2"/>
              <a:buChar char="§"/>
            </a:pPr>
            <a:r>
              <a:rPr lang="en-US" sz="2400" dirty="0">
                <a:solidFill>
                  <a:schemeClr val="accent1">
                    <a:lumMod val="50000"/>
                  </a:schemeClr>
                </a:solidFill>
                <a:latin typeface="Calibri" panose="020F0502020204030204" pitchFamily="34" charset="0"/>
                <a:cs typeface="Calibri" panose="020F0502020204030204" pitchFamily="34" charset="0"/>
              </a:rPr>
              <a:t>Work closely with the SCs and TAs to ensure each student has access to their permitted tools, supports, and/or accommodations needed for students  </a:t>
            </a:r>
          </a:p>
          <a:p>
            <a:pPr marL="342900" lvl="1" indent="-342900">
              <a:spcBef>
                <a:spcPts val="1200"/>
              </a:spcBef>
              <a:buClrTx/>
              <a:buSzPct val="75000"/>
              <a:buFont typeface="Wingdings" panose="05000000000000000000" pitchFamily="2" charset="2"/>
              <a:buChar char="§"/>
            </a:pPr>
            <a:r>
              <a:rPr lang="en-US" sz="2400" dirty="0">
                <a:solidFill>
                  <a:schemeClr val="accent1">
                    <a:lumMod val="50000"/>
                  </a:schemeClr>
                </a:solidFill>
                <a:latin typeface="Calibri" panose="020F0502020204030204" pitchFamily="34" charset="0"/>
                <a:cs typeface="Calibri" panose="020F0502020204030204" pitchFamily="34" charset="0"/>
              </a:rPr>
              <a:t>Any settings adjustments must be completed prior to materials arriving in district, so that the DC will have time to request additional materials or non standard accommodations before testing begins.</a:t>
            </a:r>
          </a:p>
          <a:p>
            <a:endParaRPr lang="en-US" sz="2400" dirty="0">
              <a:solidFill>
                <a:srgbClr val="000000"/>
              </a:solidFill>
            </a:endParaRPr>
          </a:p>
        </p:txBody>
      </p:sp>
    </p:spTree>
    <p:extLst>
      <p:ext uri="{BB962C8B-B14F-4D97-AF65-F5344CB8AC3E}">
        <p14:creationId xmlns:p14="http://schemas.microsoft.com/office/powerpoint/2010/main" val="1734780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28</a:t>
            </a:fld>
            <a:endParaRPr lang="en-US" dirty="0"/>
          </a:p>
        </p:txBody>
      </p:sp>
      <p:sp>
        <p:nvSpPr>
          <p:cNvPr id="2" name="Title 1"/>
          <p:cNvSpPr>
            <a:spLocks noGrp="1"/>
          </p:cNvSpPr>
          <p:nvPr>
            <p:ph type="title"/>
          </p:nvPr>
        </p:nvSpPr>
        <p:spPr>
          <a:xfrm>
            <a:off x="1097280" y="286604"/>
            <a:ext cx="10058400" cy="1305566"/>
          </a:xfrm>
        </p:spPr>
        <p:txBody>
          <a:bodyPr>
            <a:normAutofit/>
          </a:bodyPr>
          <a:lstStyle/>
          <a:p>
            <a:r>
              <a:rPr lang="en-US" sz="4400" dirty="0">
                <a:latin typeface="Calibri" panose="020F0502020204030204" pitchFamily="34" charset="0"/>
                <a:cs typeface="Calibri" panose="020F0502020204030204" pitchFamily="34" charset="0"/>
              </a:rPr>
              <a:t>Contact Us:</a:t>
            </a:r>
          </a:p>
        </p:txBody>
      </p:sp>
      <p:sp>
        <p:nvSpPr>
          <p:cNvPr id="3" name="Content Placeholder 2"/>
          <p:cNvSpPr>
            <a:spLocks noGrp="1"/>
          </p:cNvSpPr>
          <p:nvPr>
            <p:ph idx="1"/>
          </p:nvPr>
        </p:nvSpPr>
        <p:spPr>
          <a:xfrm>
            <a:off x="1097280" y="1845734"/>
            <a:ext cx="10058400" cy="3867169"/>
          </a:xfrm>
        </p:spPr>
        <p:txBody>
          <a:bodyPr>
            <a:normAutofit fontScale="92500" lnSpcReduction="20000"/>
          </a:bodyPr>
          <a:lstStyle/>
          <a:p>
            <a:pPr marL="342900" lvl="1" indent="-342900">
              <a:buClr>
                <a:schemeClr val="accent1"/>
              </a:buClr>
              <a:buSzPct val="75000"/>
              <a:buFont typeface="Wingdings" pitchFamily="2" charset="2"/>
              <a:buChar char=""/>
            </a:pPr>
            <a:endParaRPr lang="en-US" sz="1200" dirty="0">
              <a:solidFill>
                <a:srgbClr val="000000"/>
              </a:solidFill>
              <a:latin typeface="Calibri    "/>
            </a:endParaRPr>
          </a:p>
          <a:p>
            <a:pPr marL="0" lvl="1" indent="0">
              <a:buClr>
                <a:schemeClr val="accent1"/>
              </a:buClr>
              <a:buSzPct val="75000"/>
              <a:buNone/>
            </a:pPr>
            <a:r>
              <a:rPr lang="en-US" sz="2600" dirty="0">
                <a:solidFill>
                  <a:schemeClr val="accent1">
                    <a:lumMod val="50000"/>
                  </a:schemeClr>
                </a:solidFill>
                <a:latin typeface="Calibri    "/>
              </a:rPr>
              <a:t>School Test Coordinators</a:t>
            </a:r>
          </a:p>
          <a:p>
            <a:pPr lvl="3">
              <a:buFont typeface="Calibri" panose="020F0502020204030204" pitchFamily="34" charset="0"/>
              <a:buChar char="─"/>
            </a:pPr>
            <a:r>
              <a:rPr lang="en-US" sz="2600" dirty="0">
                <a:solidFill>
                  <a:schemeClr val="accent1">
                    <a:lumMod val="50000"/>
                  </a:schemeClr>
                </a:solidFill>
                <a:latin typeface="Calibri    "/>
              </a:rPr>
              <a:t>Contact the District Test Coordinator  </a:t>
            </a:r>
          </a:p>
          <a:p>
            <a:pPr marL="566928" lvl="3" indent="0">
              <a:buNone/>
            </a:pPr>
            <a:r>
              <a:rPr lang="en-US" sz="2600" dirty="0">
                <a:solidFill>
                  <a:schemeClr val="accent1">
                    <a:lumMod val="50000"/>
                  </a:schemeClr>
                </a:solidFill>
                <a:latin typeface="Calibri    "/>
              </a:rPr>
              <a:t>	Phone (office): (__ __ __)   __ __ __ - __ __ __ __</a:t>
            </a:r>
          </a:p>
          <a:p>
            <a:pPr marL="0" lvl="1" indent="0">
              <a:buSzPct val="75000"/>
              <a:buNone/>
            </a:pPr>
            <a:r>
              <a:rPr lang="en-US" sz="2600" dirty="0">
                <a:solidFill>
                  <a:schemeClr val="accent1">
                    <a:lumMod val="50000"/>
                  </a:schemeClr>
                </a:solidFill>
                <a:latin typeface="Calibri    "/>
              </a:rPr>
              <a:t>	Phone (Mobile): (__ __ __)   __ __ __ - __ __ __ __</a:t>
            </a:r>
          </a:p>
          <a:p>
            <a:pPr marL="342900" lvl="1" indent="-342900">
              <a:buClr>
                <a:schemeClr val="accent1"/>
              </a:buClr>
              <a:buSzPct val="75000"/>
              <a:buFont typeface="Wingdings" pitchFamily="2" charset="2"/>
              <a:buChar char=""/>
            </a:pPr>
            <a:endParaRPr lang="en-US" sz="1200" dirty="0">
              <a:solidFill>
                <a:srgbClr val="000000"/>
              </a:solidFill>
              <a:latin typeface="Calibri    "/>
            </a:endParaRPr>
          </a:p>
          <a:p>
            <a:pPr marL="0" lvl="1" indent="0">
              <a:buClr>
                <a:schemeClr val="accent1"/>
              </a:buClr>
              <a:buSzPct val="75000"/>
              <a:buNone/>
            </a:pPr>
            <a:r>
              <a:rPr lang="en-US" sz="2600" dirty="0">
                <a:solidFill>
                  <a:srgbClr val="C00000"/>
                </a:solidFill>
                <a:latin typeface="Calibri    "/>
              </a:rPr>
              <a:t>District Test Coordinators</a:t>
            </a:r>
          </a:p>
          <a:p>
            <a:pPr lvl="3">
              <a:buFont typeface="Calibri" panose="020F0502020204030204" pitchFamily="34" charset="0"/>
              <a:buChar char="─"/>
            </a:pPr>
            <a:r>
              <a:rPr lang="en-US" sz="2600" dirty="0">
                <a:solidFill>
                  <a:srgbClr val="C00000"/>
                </a:solidFill>
                <a:latin typeface="Calibri    "/>
              </a:rPr>
              <a:t>Contact OSPI Assessment Office or the State Test Coordinator</a:t>
            </a:r>
          </a:p>
          <a:p>
            <a:pPr marL="566928" lvl="3" indent="0">
              <a:buNone/>
            </a:pPr>
            <a:endParaRPr lang="en-US" sz="1800" dirty="0">
              <a:solidFill>
                <a:schemeClr val="accent1">
                  <a:lumMod val="50000"/>
                </a:schemeClr>
              </a:solidFill>
              <a:latin typeface="Calibri    "/>
            </a:endParaRPr>
          </a:p>
          <a:p>
            <a:pPr marL="0" lvl="1" indent="0">
              <a:buClr>
                <a:schemeClr val="accent1"/>
              </a:buClr>
              <a:buSzPct val="75000"/>
              <a:buNone/>
            </a:pPr>
            <a:r>
              <a:rPr lang="en-US" sz="2600" dirty="0">
                <a:solidFill>
                  <a:schemeClr val="accent1">
                    <a:lumMod val="50000"/>
                  </a:schemeClr>
                </a:solidFill>
                <a:latin typeface="Calibri    "/>
              </a:rPr>
              <a:t>District Technology Coordinators</a:t>
            </a:r>
          </a:p>
          <a:p>
            <a:pPr lvl="3">
              <a:buFont typeface="Calibri" panose="020F0502020204030204" pitchFamily="34" charset="0"/>
              <a:buChar char="─"/>
            </a:pPr>
            <a:r>
              <a:rPr lang="en-US" sz="2300" dirty="0">
                <a:solidFill>
                  <a:schemeClr val="accent1">
                    <a:lumMod val="50000"/>
                  </a:schemeClr>
                </a:solidFill>
                <a:latin typeface="Calibri    "/>
              </a:rPr>
              <a:t>Contact WCAP Help Desk (844) 560-7366  or by email : wahelpdesk@air.org</a:t>
            </a:r>
            <a:endParaRPr lang="en-US" sz="3600" dirty="0">
              <a:solidFill>
                <a:schemeClr val="accent1">
                  <a:lumMod val="50000"/>
                </a:schemeClr>
              </a:solidFill>
              <a:latin typeface="Calibri    "/>
            </a:endParaRPr>
          </a:p>
          <a:p>
            <a:pPr marL="0" lvl="1" indent="0">
              <a:buClr>
                <a:schemeClr val="accent1"/>
              </a:buClr>
              <a:buSzPct val="75000"/>
              <a:buNone/>
            </a:pPr>
            <a:r>
              <a:rPr lang="en-US" sz="2400" dirty="0"/>
              <a:t>	</a:t>
            </a:r>
            <a:endParaRPr lang="en-US" dirty="0"/>
          </a:p>
        </p:txBody>
      </p:sp>
    </p:spTree>
    <p:extLst>
      <p:ext uri="{BB962C8B-B14F-4D97-AF65-F5344CB8AC3E}">
        <p14:creationId xmlns:p14="http://schemas.microsoft.com/office/powerpoint/2010/main" val="1917987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29</a:t>
            </a:fld>
            <a:endParaRPr lang="en-US" dirty="0"/>
          </a:p>
        </p:txBody>
      </p:sp>
      <p:sp>
        <p:nvSpPr>
          <p:cNvPr id="2" name="Title 1"/>
          <p:cNvSpPr>
            <a:spLocks noGrp="1"/>
          </p:cNvSpPr>
          <p:nvPr>
            <p:ph type="title"/>
          </p:nvPr>
        </p:nvSpPr>
        <p:spPr>
          <a:xfrm>
            <a:off x="1097280" y="286604"/>
            <a:ext cx="10058400" cy="1305566"/>
          </a:xfrm>
        </p:spPr>
        <p:txBody>
          <a:bodyPr>
            <a:normAutofit/>
          </a:bodyPr>
          <a:lstStyle/>
          <a:p>
            <a:r>
              <a:rPr lang="en-US" sz="4400" dirty="0">
                <a:latin typeface="Calibri" panose="020F0502020204030204" pitchFamily="34" charset="0"/>
                <a:cs typeface="Calibri" panose="020F0502020204030204" pitchFamily="34" charset="0"/>
              </a:rPr>
              <a:t>Revision Log:</a:t>
            </a:r>
          </a:p>
        </p:txBody>
      </p:sp>
      <p:sp>
        <p:nvSpPr>
          <p:cNvPr id="7" name="TextBox 6"/>
          <p:cNvSpPr txBox="1"/>
          <p:nvPr/>
        </p:nvSpPr>
        <p:spPr>
          <a:xfrm>
            <a:off x="1097280" y="2071171"/>
            <a:ext cx="9082306" cy="369332"/>
          </a:xfrm>
          <a:prstGeom prst="rect">
            <a:avLst/>
          </a:prstGeom>
          <a:noFill/>
        </p:spPr>
        <p:txBody>
          <a:bodyPr wrap="square" rtlCol="0">
            <a:spAutoFit/>
          </a:bodyPr>
          <a:lstStyle/>
          <a:p>
            <a:r>
              <a:rPr lang="en-US" dirty="0">
                <a:solidFill>
                  <a:schemeClr val="accent1">
                    <a:lumMod val="50000"/>
                  </a:schemeClr>
                </a:solidFill>
                <a:latin typeface="Calibri    "/>
              </a:rPr>
              <a:t>Updates to the Module after January 10, 2018 are noted below.</a:t>
            </a:r>
          </a:p>
        </p:txBody>
      </p:sp>
      <p:graphicFrame>
        <p:nvGraphicFramePr>
          <p:cNvPr id="5" name="Table 4" descr="This table has four rows and multiple blank columns. Information will be added if updates are needed to this PowerPoint after the date published. "/>
          <p:cNvGraphicFramePr>
            <a:graphicFrameLocks noGrp="1"/>
          </p:cNvGraphicFramePr>
          <p:nvPr>
            <p:extLst>
              <p:ext uri="{D42A27DB-BD31-4B8C-83A1-F6EECF244321}">
                <p14:modId xmlns:p14="http://schemas.microsoft.com/office/powerpoint/2010/main" val="3414529653"/>
              </p:ext>
            </p:extLst>
          </p:nvPr>
        </p:nvGraphicFramePr>
        <p:xfrm>
          <a:off x="1154083" y="2600761"/>
          <a:ext cx="10058400" cy="2624667"/>
        </p:xfrm>
        <a:graphic>
          <a:graphicData uri="http://schemas.openxmlformats.org/drawingml/2006/table">
            <a:tbl>
              <a:tblPr firstRow="1" bandRow="1">
                <a:tableStyleId>{5C22544A-7EE6-4342-B048-85BDC9FD1C3A}</a:tableStyleId>
              </a:tblPr>
              <a:tblGrid>
                <a:gridCol w="1324356">
                  <a:extLst>
                    <a:ext uri="{9D8B030D-6E8A-4147-A177-3AD203B41FA5}">
                      <a16:colId xmlns:a16="http://schemas.microsoft.com/office/drawing/2014/main" val="3576587968"/>
                    </a:ext>
                  </a:extLst>
                </a:gridCol>
                <a:gridCol w="1320631">
                  <a:extLst>
                    <a:ext uri="{9D8B030D-6E8A-4147-A177-3AD203B41FA5}">
                      <a16:colId xmlns:a16="http://schemas.microsoft.com/office/drawing/2014/main" val="2331451857"/>
                    </a:ext>
                  </a:extLst>
                </a:gridCol>
                <a:gridCol w="5960533">
                  <a:extLst>
                    <a:ext uri="{9D8B030D-6E8A-4147-A177-3AD203B41FA5}">
                      <a16:colId xmlns:a16="http://schemas.microsoft.com/office/drawing/2014/main" val="1328445755"/>
                    </a:ext>
                  </a:extLst>
                </a:gridCol>
                <a:gridCol w="1452880">
                  <a:extLst>
                    <a:ext uri="{9D8B030D-6E8A-4147-A177-3AD203B41FA5}">
                      <a16:colId xmlns:a16="http://schemas.microsoft.com/office/drawing/2014/main" val="729241242"/>
                    </a:ext>
                  </a:extLst>
                </a:gridCol>
              </a:tblGrid>
              <a:tr h="770467">
                <a:tc>
                  <a:txBody>
                    <a:bodyPr/>
                    <a:lstStyle/>
                    <a:p>
                      <a:r>
                        <a:rPr lang="en-US" dirty="0"/>
                        <a:t>Slide</a:t>
                      </a:r>
                    </a:p>
                  </a:txBody>
                  <a:tcPr/>
                </a:tc>
                <a:tc>
                  <a:txBody>
                    <a:bodyPr/>
                    <a:lstStyle/>
                    <a:p>
                      <a:r>
                        <a:rPr lang="en-US" dirty="0"/>
                        <a:t>Section</a:t>
                      </a:r>
                    </a:p>
                  </a:txBody>
                  <a:tcPr/>
                </a:tc>
                <a:tc>
                  <a:txBody>
                    <a:bodyPr/>
                    <a:lstStyle/>
                    <a:p>
                      <a:r>
                        <a:rPr lang="en-US" dirty="0"/>
                        <a:t>Description of Revision</a:t>
                      </a:r>
                    </a:p>
                  </a:txBody>
                  <a:tcPr/>
                </a:tc>
                <a:tc>
                  <a:txBody>
                    <a:bodyPr/>
                    <a:lstStyle/>
                    <a:p>
                      <a:r>
                        <a:rPr lang="en-US" dirty="0"/>
                        <a:t>Revision Date</a:t>
                      </a:r>
                    </a:p>
                  </a:txBody>
                  <a:tcPr/>
                </a:tc>
                <a:extLst>
                  <a:ext uri="{0D108BD9-81ED-4DB2-BD59-A6C34878D82A}">
                    <a16:rowId xmlns:a16="http://schemas.microsoft.com/office/drawing/2014/main" val="4093478319"/>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701642281"/>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66116911"/>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74106829"/>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0288840"/>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755840610"/>
                  </a:ext>
                </a:extLst>
              </a:tr>
            </a:tbl>
          </a:graphicData>
        </a:graphic>
      </p:graphicFrame>
    </p:spTree>
    <p:extLst>
      <p:ext uri="{BB962C8B-B14F-4D97-AF65-F5344CB8AC3E}">
        <p14:creationId xmlns:p14="http://schemas.microsoft.com/office/powerpoint/2010/main" val="1297031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3</a:t>
            </a:fld>
            <a:endParaRPr lang="en-US" dirty="0"/>
          </a:p>
        </p:txBody>
      </p:sp>
      <p:sp>
        <p:nvSpPr>
          <p:cNvPr id="2" name="Title 1"/>
          <p:cNvSpPr>
            <a:spLocks noGrp="1"/>
          </p:cNvSpPr>
          <p:nvPr>
            <p:ph type="title"/>
          </p:nvPr>
        </p:nvSpPr>
        <p:spPr>
          <a:xfrm>
            <a:off x="909021" y="661329"/>
            <a:ext cx="2641003" cy="827822"/>
          </a:xfrm>
        </p:spPr>
        <p:txBody>
          <a:bodyPr>
            <a:normAutofit/>
          </a:bodyPr>
          <a:lstStyle/>
          <a:p>
            <a:r>
              <a:rPr lang="en-US" sz="4400" dirty="0">
                <a:latin typeface="Calibri" panose="020F0502020204030204" pitchFamily="34" charset="0"/>
                <a:cs typeface="Calibri" panose="020F0502020204030204" pitchFamily="34" charset="0"/>
              </a:rPr>
              <a:t>Acronyms</a:t>
            </a:r>
          </a:p>
        </p:txBody>
      </p:sp>
      <p:graphicFrame>
        <p:nvGraphicFramePr>
          <p:cNvPr id="11" name="Table 10" descr="Table with two columns and five rows providing a list of User Acronyms with definitions:"/>
          <p:cNvGraphicFramePr>
            <a:graphicFrameLocks noGrp="1"/>
          </p:cNvGraphicFramePr>
          <p:nvPr>
            <p:extLst>
              <p:ext uri="{D42A27DB-BD31-4B8C-83A1-F6EECF244321}">
                <p14:modId xmlns:p14="http://schemas.microsoft.com/office/powerpoint/2010/main" val="1687894363"/>
              </p:ext>
            </p:extLst>
          </p:nvPr>
        </p:nvGraphicFramePr>
        <p:xfrm>
          <a:off x="290854" y="2252113"/>
          <a:ext cx="4193097" cy="2225040"/>
        </p:xfrm>
        <a:graphic>
          <a:graphicData uri="http://schemas.openxmlformats.org/drawingml/2006/table">
            <a:tbl>
              <a:tblPr firstRow="1" bandRow="1">
                <a:tableStyleId>{5C22544A-7EE6-4342-B048-85BDC9FD1C3A}</a:tableStyleId>
              </a:tblPr>
              <a:tblGrid>
                <a:gridCol w="1344369">
                  <a:extLst>
                    <a:ext uri="{9D8B030D-6E8A-4147-A177-3AD203B41FA5}">
                      <a16:colId xmlns:a16="http://schemas.microsoft.com/office/drawing/2014/main" val="2449431923"/>
                    </a:ext>
                  </a:extLst>
                </a:gridCol>
                <a:gridCol w="2848728">
                  <a:extLst>
                    <a:ext uri="{9D8B030D-6E8A-4147-A177-3AD203B41FA5}">
                      <a16:colId xmlns:a16="http://schemas.microsoft.com/office/drawing/2014/main" val="4135440846"/>
                    </a:ext>
                  </a:extLst>
                </a:gridCol>
              </a:tblGrid>
              <a:tr h="370840">
                <a:tc>
                  <a:txBody>
                    <a:bodyPr/>
                    <a:lstStyle/>
                    <a:p>
                      <a:r>
                        <a:rPr lang="en-US" dirty="0">
                          <a:latin typeface="Calibri    "/>
                        </a:rPr>
                        <a:t>Acronym</a:t>
                      </a:r>
                    </a:p>
                  </a:txBody>
                  <a:tcPr>
                    <a:solidFill>
                      <a:schemeClr val="accent4">
                        <a:lumMod val="75000"/>
                      </a:schemeClr>
                    </a:solidFill>
                  </a:tcPr>
                </a:tc>
                <a:tc>
                  <a:txBody>
                    <a:bodyPr/>
                    <a:lstStyle/>
                    <a:p>
                      <a:r>
                        <a:rPr lang="en-US" dirty="0">
                          <a:latin typeface="Calibri    "/>
                        </a:rPr>
                        <a:t>Definition </a:t>
                      </a:r>
                      <a:r>
                        <a:rPr lang="en-US" b="0" dirty="0">
                          <a:latin typeface="Calibri    "/>
                        </a:rPr>
                        <a:t>(Users)</a:t>
                      </a:r>
                    </a:p>
                  </a:txBody>
                  <a:tcPr>
                    <a:solidFill>
                      <a:schemeClr val="accent4">
                        <a:lumMod val="75000"/>
                      </a:schemeClr>
                    </a:solidFill>
                  </a:tcPr>
                </a:tc>
                <a:extLst>
                  <a:ext uri="{0D108BD9-81ED-4DB2-BD59-A6C34878D82A}">
                    <a16:rowId xmlns:a16="http://schemas.microsoft.com/office/drawing/2014/main" val="3342369402"/>
                  </a:ext>
                </a:extLst>
              </a:tr>
              <a:tr h="370840">
                <a:tc>
                  <a:txBody>
                    <a:bodyPr/>
                    <a:lstStyle/>
                    <a:p>
                      <a:r>
                        <a:rPr lang="en-US" dirty="0">
                          <a:solidFill>
                            <a:schemeClr val="tx1">
                              <a:lumMod val="50000"/>
                            </a:schemeClr>
                          </a:solidFill>
                          <a:latin typeface="Calibri    "/>
                        </a:rPr>
                        <a:t>DC</a:t>
                      </a:r>
                    </a:p>
                  </a:txBody>
                  <a:tcPr/>
                </a:tc>
                <a:tc>
                  <a:txBody>
                    <a:bodyPr/>
                    <a:lstStyle/>
                    <a:p>
                      <a:r>
                        <a:rPr lang="en-US" dirty="0">
                          <a:solidFill>
                            <a:schemeClr val="tx1">
                              <a:lumMod val="50000"/>
                            </a:schemeClr>
                          </a:solidFill>
                          <a:latin typeface="Calibri    "/>
                        </a:rPr>
                        <a:t>District</a:t>
                      </a:r>
                      <a:r>
                        <a:rPr lang="en-US" baseline="0" dirty="0">
                          <a:solidFill>
                            <a:schemeClr val="tx1">
                              <a:lumMod val="50000"/>
                            </a:schemeClr>
                          </a:solidFill>
                          <a:latin typeface="Calibri    "/>
                        </a:rPr>
                        <a:t> Test Coordinator</a:t>
                      </a:r>
                      <a:endParaRPr lang="en-US" dirty="0">
                        <a:solidFill>
                          <a:schemeClr val="tx1">
                            <a:lumMod val="50000"/>
                          </a:schemeClr>
                        </a:solidFill>
                        <a:latin typeface="Calibri    "/>
                      </a:endParaRPr>
                    </a:p>
                  </a:txBody>
                  <a:tcPr/>
                </a:tc>
                <a:extLst>
                  <a:ext uri="{0D108BD9-81ED-4DB2-BD59-A6C34878D82A}">
                    <a16:rowId xmlns:a16="http://schemas.microsoft.com/office/drawing/2014/main" val="508561530"/>
                  </a:ext>
                </a:extLst>
              </a:tr>
              <a:tr h="370840">
                <a:tc>
                  <a:txBody>
                    <a:bodyPr/>
                    <a:lstStyle/>
                    <a:p>
                      <a:r>
                        <a:rPr lang="en-US" dirty="0">
                          <a:solidFill>
                            <a:schemeClr val="tx1">
                              <a:lumMod val="50000"/>
                            </a:schemeClr>
                          </a:solidFill>
                          <a:latin typeface="Calibri    "/>
                        </a:rPr>
                        <a:t>DA</a:t>
                      </a:r>
                    </a:p>
                  </a:txBody>
                  <a:tcPr/>
                </a:tc>
                <a:tc>
                  <a:txBody>
                    <a:bodyPr/>
                    <a:lstStyle/>
                    <a:p>
                      <a:r>
                        <a:rPr lang="en-US" dirty="0">
                          <a:solidFill>
                            <a:schemeClr val="tx1">
                              <a:lumMod val="50000"/>
                            </a:schemeClr>
                          </a:solidFill>
                          <a:latin typeface="Calibri    "/>
                        </a:rPr>
                        <a:t>District Administrator</a:t>
                      </a:r>
                    </a:p>
                  </a:txBody>
                  <a:tcPr/>
                </a:tc>
                <a:extLst>
                  <a:ext uri="{0D108BD9-81ED-4DB2-BD59-A6C34878D82A}">
                    <a16:rowId xmlns:a16="http://schemas.microsoft.com/office/drawing/2014/main" val="2495797342"/>
                  </a:ext>
                </a:extLst>
              </a:tr>
              <a:tr h="370840">
                <a:tc>
                  <a:txBody>
                    <a:bodyPr/>
                    <a:lstStyle/>
                    <a:p>
                      <a:r>
                        <a:rPr lang="en-US" dirty="0">
                          <a:solidFill>
                            <a:schemeClr val="tx1">
                              <a:lumMod val="50000"/>
                            </a:schemeClr>
                          </a:solidFill>
                          <a:latin typeface="Calibri    "/>
                        </a:rPr>
                        <a:t>SC</a:t>
                      </a:r>
                    </a:p>
                  </a:txBody>
                  <a:tcPr/>
                </a:tc>
                <a:tc>
                  <a:txBody>
                    <a:bodyPr/>
                    <a:lstStyle/>
                    <a:p>
                      <a:r>
                        <a:rPr lang="en-US" dirty="0">
                          <a:solidFill>
                            <a:schemeClr val="tx1">
                              <a:lumMod val="50000"/>
                            </a:schemeClr>
                          </a:solidFill>
                          <a:latin typeface="Calibri    "/>
                        </a:rPr>
                        <a:t>School Test</a:t>
                      </a:r>
                      <a:r>
                        <a:rPr lang="en-US" baseline="0" dirty="0">
                          <a:solidFill>
                            <a:schemeClr val="tx1">
                              <a:lumMod val="50000"/>
                            </a:schemeClr>
                          </a:solidFill>
                          <a:latin typeface="Calibri    "/>
                        </a:rPr>
                        <a:t> Coordinator</a:t>
                      </a:r>
                      <a:endParaRPr lang="en-US" dirty="0">
                        <a:solidFill>
                          <a:schemeClr val="tx1">
                            <a:lumMod val="50000"/>
                          </a:schemeClr>
                        </a:solidFill>
                        <a:latin typeface="Calibri    "/>
                      </a:endParaRPr>
                    </a:p>
                  </a:txBody>
                  <a:tcPr/>
                </a:tc>
                <a:extLst>
                  <a:ext uri="{0D108BD9-81ED-4DB2-BD59-A6C34878D82A}">
                    <a16:rowId xmlns:a16="http://schemas.microsoft.com/office/drawing/2014/main" val="1431076721"/>
                  </a:ext>
                </a:extLst>
              </a:tr>
              <a:tr h="370840">
                <a:tc>
                  <a:txBody>
                    <a:bodyPr/>
                    <a:lstStyle/>
                    <a:p>
                      <a:r>
                        <a:rPr lang="en-US" dirty="0">
                          <a:solidFill>
                            <a:schemeClr val="tx1">
                              <a:lumMod val="50000"/>
                            </a:schemeClr>
                          </a:solidFill>
                          <a:latin typeface="Calibri    "/>
                        </a:rPr>
                        <a:t>TA</a:t>
                      </a:r>
                    </a:p>
                  </a:txBody>
                  <a:tcPr/>
                </a:tc>
                <a:tc>
                  <a:txBody>
                    <a:bodyPr/>
                    <a:lstStyle/>
                    <a:p>
                      <a:r>
                        <a:rPr lang="en-US" dirty="0">
                          <a:solidFill>
                            <a:schemeClr val="tx1">
                              <a:lumMod val="50000"/>
                            </a:schemeClr>
                          </a:solidFill>
                          <a:latin typeface="Calibri    "/>
                        </a:rPr>
                        <a:t>Test</a:t>
                      </a:r>
                      <a:r>
                        <a:rPr lang="en-US" baseline="0" dirty="0">
                          <a:solidFill>
                            <a:schemeClr val="tx1">
                              <a:lumMod val="50000"/>
                            </a:schemeClr>
                          </a:solidFill>
                          <a:latin typeface="Calibri    "/>
                        </a:rPr>
                        <a:t> Administrator</a:t>
                      </a:r>
                      <a:endParaRPr lang="en-US" dirty="0">
                        <a:solidFill>
                          <a:schemeClr val="tx1">
                            <a:lumMod val="50000"/>
                          </a:schemeClr>
                        </a:solidFill>
                        <a:latin typeface="Calibri    "/>
                      </a:endParaRPr>
                    </a:p>
                  </a:txBody>
                  <a:tcPr/>
                </a:tc>
                <a:extLst>
                  <a:ext uri="{0D108BD9-81ED-4DB2-BD59-A6C34878D82A}">
                    <a16:rowId xmlns:a16="http://schemas.microsoft.com/office/drawing/2014/main" val="4078095554"/>
                  </a:ext>
                </a:extLst>
              </a:tr>
              <a:tr h="370840">
                <a:tc>
                  <a:txBody>
                    <a:bodyPr/>
                    <a:lstStyle/>
                    <a:p>
                      <a:r>
                        <a:rPr lang="en-US" dirty="0">
                          <a:solidFill>
                            <a:schemeClr val="tx1">
                              <a:lumMod val="50000"/>
                            </a:schemeClr>
                          </a:solidFill>
                          <a:latin typeface="Calibri    "/>
                        </a:rPr>
                        <a:t>IS</a:t>
                      </a:r>
                    </a:p>
                  </a:txBody>
                  <a:tcPr/>
                </a:tc>
                <a:tc>
                  <a:txBody>
                    <a:bodyPr/>
                    <a:lstStyle/>
                    <a:p>
                      <a:r>
                        <a:rPr lang="en-US" dirty="0">
                          <a:solidFill>
                            <a:schemeClr val="tx1">
                              <a:lumMod val="50000"/>
                            </a:schemeClr>
                          </a:solidFill>
                          <a:latin typeface="Calibri    "/>
                        </a:rPr>
                        <a:t>Instructional Specialist</a:t>
                      </a:r>
                    </a:p>
                  </a:txBody>
                  <a:tcPr/>
                </a:tc>
                <a:extLst>
                  <a:ext uri="{0D108BD9-81ED-4DB2-BD59-A6C34878D82A}">
                    <a16:rowId xmlns:a16="http://schemas.microsoft.com/office/drawing/2014/main" val="2662098375"/>
                  </a:ext>
                </a:extLst>
              </a:tr>
            </a:tbl>
          </a:graphicData>
        </a:graphic>
      </p:graphicFrame>
      <p:graphicFrame>
        <p:nvGraphicFramePr>
          <p:cNvPr id="14" name="Table 13" descr="Table with two columns and 13 rows listing acronyms used for systems, applications, materials, test components, and their definitions."/>
          <p:cNvGraphicFramePr>
            <a:graphicFrameLocks noGrp="1"/>
          </p:cNvGraphicFramePr>
          <p:nvPr>
            <p:extLst>
              <p:ext uri="{D42A27DB-BD31-4B8C-83A1-F6EECF244321}">
                <p14:modId xmlns:p14="http://schemas.microsoft.com/office/powerpoint/2010/main" val="1080412028"/>
              </p:ext>
            </p:extLst>
          </p:nvPr>
        </p:nvGraphicFramePr>
        <p:xfrm>
          <a:off x="4703056" y="437351"/>
          <a:ext cx="7234238" cy="5462375"/>
        </p:xfrm>
        <a:graphic>
          <a:graphicData uri="http://schemas.openxmlformats.org/drawingml/2006/table">
            <a:tbl>
              <a:tblPr firstRow="1" bandRow="1">
                <a:tableStyleId>{EB9631B5-78F2-41C9-869B-9F39066F8104}</a:tableStyleId>
              </a:tblPr>
              <a:tblGrid>
                <a:gridCol w="1149727">
                  <a:extLst>
                    <a:ext uri="{9D8B030D-6E8A-4147-A177-3AD203B41FA5}">
                      <a16:colId xmlns:a16="http://schemas.microsoft.com/office/drawing/2014/main" val="2430324492"/>
                    </a:ext>
                  </a:extLst>
                </a:gridCol>
                <a:gridCol w="6084511">
                  <a:extLst>
                    <a:ext uri="{9D8B030D-6E8A-4147-A177-3AD203B41FA5}">
                      <a16:colId xmlns:a16="http://schemas.microsoft.com/office/drawing/2014/main" val="2047652506"/>
                    </a:ext>
                  </a:extLst>
                </a:gridCol>
              </a:tblGrid>
              <a:tr h="0">
                <a:tc>
                  <a:txBody>
                    <a:bodyPr/>
                    <a:lstStyle/>
                    <a:p>
                      <a:r>
                        <a:rPr lang="en-US" sz="1700" dirty="0">
                          <a:latin typeface="Calibri    "/>
                        </a:rPr>
                        <a:t>Acronym</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latin typeface="Calibri    "/>
                        </a:rPr>
                        <a:t>Definition</a:t>
                      </a:r>
                      <a:r>
                        <a:rPr lang="en-US" sz="1800" dirty="0">
                          <a:latin typeface="Calibri    "/>
                        </a:rPr>
                        <a:t> </a:t>
                      </a:r>
                      <a:r>
                        <a:rPr lang="en-US" sz="1400" dirty="0">
                          <a:latin typeface="Calibri    "/>
                        </a:rPr>
                        <a:t>(Systems,</a:t>
                      </a:r>
                      <a:r>
                        <a:rPr lang="en-US" sz="1400" baseline="0" dirty="0">
                          <a:latin typeface="Calibri    "/>
                        </a:rPr>
                        <a:t> applications, materials, test components)</a:t>
                      </a:r>
                      <a:endParaRPr lang="en-US" sz="1400" b="1" dirty="0">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extLst>
                  <a:ext uri="{0D108BD9-81ED-4DB2-BD59-A6C34878D82A}">
                    <a16:rowId xmlns:a16="http://schemas.microsoft.com/office/drawing/2014/main" val="1444117599"/>
                  </a:ext>
                </a:extLst>
              </a:tr>
              <a:tr h="182880">
                <a:tc>
                  <a:txBody>
                    <a:bodyPr/>
                    <a:lstStyle/>
                    <a:p>
                      <a:r>
                        <a:rPr lang="en-US" sz="1700" b="0" dirty="0">
                          <a:solidFill>
                            <a:srgbClr val="000000"/>
                          </a:solidFill>
                          <a:latin typeface="Calibri    "/>
                        </a:rPr>
                        <a:t>AVA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r>
                        <a:rPr lang="en-US" sz="1700" dirty="0">
                          <a:solidFill>
                            <a:srgbClr val="000000"/>
                          </a:solidFill>
                          <a:latin typeface="Calibri    "/>
                        </a:rPr>
                        <a:t>Assessment Viewing Application</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17370137"/>
                  </a:ext>
                </a:extLst>
              </a:tr>
              <a:tr h="354859">
                <a:tc>
                  <a:txBody>
                    <a:bodyPr/>
                    <a:lstStyle/>
                    <a:p>
                      <a:r>
                        <a:rPr lang="en-US" sz="1700" b="0" dirty="0">
                          <a:solidFill>
                            <a:srgbClr val="000000"/>
                          </a:solidFill>
                          <a:latin typeface="Calibri    "/>
                        </a:rPr>
                        <a:t>DEI</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a:solidFill>
                            <a:srgbClr val="000000"/>
                          </a:solidFill>
                          <a:latin typeface="Calibri    "/>
                        </a:rPr>
                        <a:t>Data Entry Interface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62759263"/>
                  </a:ext>
                </a:extLst>
              </a:tr>
              <a:tr h="354859">
                <a:tc>
                  <a:txBody>
                    <a:bodyPr/>
                    <a:lstStyle/>
                    <a:p>
                      <a:r>
                        <a:rPr lang="en-US" sz="1700" b="0" dirty="0">
                          <a:solidFill>
                            <a:srgbClr val="000000"/>
                          </a:solidFill>
                          <a:latin typeface="Calibri    "/>
                        </a:rPr>
                        <a:t>DFA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a:solidFill>
                            <a:srgbClr val="000000"/>
                          </a:solidFill>
                          <a:latin typeface="Calibri    "/>
                        </a:rPr>
                        <a:t>Directions for Administration</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46763644"/>
                  </a:ext>
                </a:extLst>
              </a:tr>
              <a:tr h="354859">
                <a:tc>
                  <a:txBody>
                    <a:bodyPr/>
                    <a:lstStyle/>
                    <a:p>
                      <a:r>
                        <a:rPr lang="en-US" sz="1700" b="0" dirty="0">
                          <a:solidFill>
                            <a:srgbClr val="000000"/>
                          </a:solidFill>
                          <a:latin typeface="Calibri    "/>
                        </a:rPr>
                        <a:t>GTSA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a:solidFill>
                            <a:srgbClr val="000000"/>
                          </a:solidFill>
                          <a:latin typeface="Calibri    "/>
                        </a:rPr>
                        <a:t>Guidelines on Tools, Supports, &amp; Accommodations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3318954"/>
                  </a:ext>
                </a:extLst>
              </a:tr>
              <a:tr h="354859">
                <a:tc>
                  <a:txBody>
                    <a:bodyPr/>
                    <a:lstStyle/>
                    <a:p>
                      <a:r>
                        <a:rPr lang="en-US" sz="1700" b="0" dirty="0">
                          <a:solidFill>
                            <a:srgbClr val="000000"/>
                          </a:solidFill>
                          <a:latin typeface="Calibri    "/>
                        </a:rPr>
                        <a:t>ORS</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Online Reporting System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50393746"/>
                  </a:ext>
                </a:extLst>
              </a:tr>
              <a:tr h="354859">
                <a:tc>
                  <a:txBody>
                    <a:bodyPr/>
                    <a:lstStyle/>
                    <a:p>
                      <a:r>
                        <a:rPr lang="en-US" sz="1700" b="0" dirty="0">
                          <a:solidFill>
                            <a:srgbClr val="000000"/>
                          </a:solidFill>
                          <a:latin typeface="Calibri    "/>
                        </a:rPr>
                        <a:t>PIRG</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2" indent="0">
                        <a:spcAft>
                          <a:spcPts val="600"/>
                        </a:spcAft>
                        <a:buFont typeface="Calibri" pitchFamily="34" charset="0"/>
                        <a:buNone/>
                      </a:pPr>
                      <a:r>
                        <a:rPr lang="en-US" sz="1700" dirty="0">
                          <a:solidFill>
                            <a:srgbClr val="000000"/>
                          </a:solidFill>
                          <a:latin typeface="Calibri    "/>
                        </a:rPr>
                        <a:t>Professional Standards and Security, Incident, &amp; Reporting Guidelines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15534902"/>
                  </a:ext>
                </a:extLst>
              </a:tr>
              <a:tr h="177430">
                <a:tc>
                  <a:txBody>
                    <a:bodyPr/>
                    <a:lstStyle/>
                    <a:p>
                      <a:r>
                        <a:rPr lang="en-US" sz="1700" b="0" dirty="0">
                          <a:solidFill>
                            <a:srgbClr val="000000"/>
                          </a:solidFill>
                          <a:latin typeface="Calibri    "/>
                        </a:rPr>
                        <a:t>SRMAAG</a:t>
                      </a:r>
                      <a:endParaRPr lang="en-US" sz="1700" b="1" dirty="0">
                        <a:solidFill>
                          <a:srgbClr val="000000"/>
                        </a:solidFill>
                        <a:latin typeface="Calibri    "/>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rgbClr val="000000"/>
                          </a:solidFill>
                          <a:latin typeface="Calibri    "/>
                          <a:ea typeface="+mn-ea"/>
                          <a:cs typeface="+mn-cs"/>
                        </a:rPr>
                        <a:t>Student Records Management for Assessment and Accountability </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36381618"/>
                  </a:ext>
                </a:extLst>
              </a:tr>
              <a:tr h="1774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solidFill>
                            <a:srgbClr val="000000"/>
                          </a:solidFill>
                          <a:latin typeface="Calibri    "/>
                        </a:rPr>
                        <a:t>TAM</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Test Administration Manual </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52654481"/>
                  </a:ext>
                </a:extLst>
              </a:tr>
              <a:tr h="3548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solidFill>
                            <a:srgbClr val="000000"/>
                          </a:solidFill>
                          <a:latin typeface="Calibri    "/>
                        </a:rPr>
                        <a:t>TAUG</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a:solidFill>
                            <a:srgbClr val="000000"/>
                          </a:solidFill>
                          <a:latin typeface="Calibri    "/>
                          <a:ea typeface="+mn-ea"/>
                          <a:cs typeface="+mn-cs"/>
                        </a:rPr>
                        <a:t>TA User Guide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27367685"/>
                  </a:ext>
                </a:extLst>
              </a:tr>
              <a:tr h="177430">
                <a:tc>
                  <a:txBody>
                    <a:bodyPr/>
                    <a:lstStyle/>
                    <a:p>
                      <a:r>
                        <a:rPr lang="en-US" sz="1700" b="0" dirty="0">
                          <a:solidFill>
                            <a:srgbClr val="000000"/>
                          </a:solidFill>
                          <a:latin typeface="Calibri    "/>
                        </a:rPr>
                        <a:t>TSBP</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Test Security</a:t>
                      </a:r>
                      <a:r>
                        <a:rPr lang="en-US" sz="1700" baseline="0" dirty="0">
                          <a:solidFill>
                            <a:srgbClr val="000000"/>
                          </a:solidFill>
                          <a:latin typeface="Calibri    "/>
                        </a:rPr>
                        <a:t> and Building Plan</a:t>
                      </a:r>
                      <a:endParaRPr lang="en-US" sz="1700" dirty="0">
                        <a:solidFill>
                          <a:srgbClr val="000000"/>
                        </a:solidFill>
                        <a:latin typeface="Calibri    "/>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68614144"/>
                  </a:ext>
                </a:extLst>
              </a:tr>
              <a:tr h="177430">
                <a:tc>
                  <a:txBody>
                    <a:bodyPr/>
                    <a:lstStyle/>
                    <a:p>
                      <a:r>
                        <a:rPr lang="en-US" sz="1700" b="0" dirty="0">
                          <a:solidFill>
                            <a:srgbClr val="000000"/>
                          </a:solidFill>
                          <a:latin typeface="Calibri    "/>
                        </a:rPr>
                        <a:t>TDS</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Test Delivery System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86175905"/>
                  </a:ext>
                </a:extLst>
              </a:tr>
              <a:tr h="175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solidFill>
                            <a:srgbClr val="000000"/>
                          </a:solidFill>
                          <a:latin typeface="Calibri    "/>
                        </a:rPr>
                        <a:t>TIDE</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Test Information Distribution Engine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53254633"/>
                  </a:ext>
                </a:extLst>
              </a:tr>
              <a:tr h="175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0" dirty="0">
                          <a:solidFill>
                            <a:srgbClr val="000000"/>
                          </a:solidFill>
                          <a:latin typeface="Calibri    "/>
                        </a:rPr>
                        <a:t>WCAP</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solidFill>
                            <a:srgbClr val="000000"/>
                          </a:solidFill>
                          <a:latin typeface="Calibri    "/>
                        </a:rPr>
                        <a:t>Washington Comprehensive Assessment Program</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72010785"/>
                  </a:ext>
                </a:extLst>
              </a:tr>
            </a:tbl>
          </a:graphicData>
        </a:graphic>
      </p:graphicFrame>
    </p:spTree>
    <p:extLst>
      <p:ext uri="{BB962C8B-B14F-4D97-AF65-F5344CB8AC3E}">
        <p14:creationId xmlns:p14="http://schemas.microsoft.com/office/powerpoint/2010/main" val="212516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4</a:t>
            </a:fld>
            <a:endParaRPr lang="en-US" dirty="0"/>
          </a:p>
        </p:txBody>
      </p:sp>
      <p:sp>
        <p:nvSpPr>
          <p:cNvPr id="2" name="Title 1"/>
          <p:cNvSpPr>
            <a:spLocks noGrp="1"/>
          </p:cNvSpPr>
          <p:nvPr>
            <p:ph type="title"/>
          </p:nvPr>
        </p:nvSpPr>
        <p:spPr>
          <a:xfrm>
            <a:off x="721427" y="667870"/>
            <a:ext cx="10937173" cy="921711"/>
          </a:xfrm>
        </p:spPr>
        <p:txBody>
          <a:bodyPr>
            <a:normAutofit/>
          </a:bodyPr>
          <a:lstStyle/>
          <a:p>
            <a:r>
              <a:rPr lang="en-US" sz="4400" dirty="0">
                <a:latin typeface="Calibri" panose="020F0502020204030204" pitchFamily="34" charset="0"/>
                <a:cs typeface="Calibri" panose="020F0502020204030204" pitchFamily="34" charset="0"/>
              </a:rPr>
              <a:t>Materials Required for ELPA Test Coordinators</a:t>
            </a:r>
          </a:p>
        </p:txBody>
      </p:sp>
      <p:sp>
        <p:nvSpPr>
          <p:cNvPr id="5" name="TextBox 4"/>
          <p:cNvSpPr txBox="1"/>
          <p:nvPr/>
        </p:nvSpPr>
        <p:spPr>
          <a:xfrm>
            <a:off x="215153" y="2742236"/>
            <a:ext cx="2823883" cy="1923604"/>
          </a:xfrm>
          <a:prstGeom prst="rect">
            <a:avLst/>
          </a:prstGeom>
          <a:noFill/>
        </p:spPr>
        <p:txBody>
          <a:bodyPr wrap="square" rtlCol="0">
            <a:spAutoFit/>
          </a:bodyPr>
          <a:lstStyle/>
          <a:p>
            <a:r>
              <a:rPr lang="en-US" sz="2400" b="1" dirty="0">
                <a:solidFill>
                  <a:schemeClr val="accent1">
                    <a:lumMod val="50000"/>
                  </a:schemeClr>
                </a:solidFill>
                <a:latin typeface="Calibri" panose="020F0502020204030204" pitchFamily="34" charset="0"/>
                <a:cs typeface="Calibri" panose="020F0502020204030204" pitchFamily="34" charset="0"/>
              </a:rPr>
              <a:t>DCs, DAs and SCs</a:t>
            </a:r>
          </a:p>
          <a:p>
            <a:endParaRPr lang="en-US" sz="1100" dirty="0">
              <a:solidFill>
                <a:schemeClr val="accent1">
                  <a:lumMod val="50000"/>
                </a:schemeClr>
              </a:solidFill>
              <a:latin typeface="Calibri" panose="020F0502020204030204" pitchFamily="34" charset="0"/>
              <a:cs typeface="Calibri" panose="020F0502020204030204" pitchFamily="34" charset="0"/>
            </a:endParaRPr>
          </a:p>
          <a:p>
            <a:r>
              <a:rPr lang="en-US" sz="2200" dirty="0">
                <a:solidFill>
                  <a:schemeClr val="accent1">
                    <a:lumMod val="50000"/>
                  </a:schemeClr>
                </a:solidFill>
                <a:latin typeface="Calibri" panose="020F0502020204030204" pitchFamily="34" charset="0"/>
                <a:cs typeface="Calibri" panose="020F0502020204030204" pitchFamily="34" charset="0"/>
              </a:rPr>
              <a:t>Other training resources may also be required at a local level</a:t>
            </a:r>
            <a:endParaRPr lang="en-US"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a:p>
            <a:endParaRPr lang="en-US" dirty="0"/>
          </a:p>
        </p:txBody>
      </p:sp>
      <p:graphicFrame>
        <p:nvGraphicFramePr>
          <p:cNvPr id="7" name="Content Placeholder 9" descr="Table with 4 columns and 3 rows listing Guidelines, Manuals or User Guides, Modules and support documents coordinators are required to review."/>
          <p:cNvGraphicFramePr>
            <a:graphicFrameLocks/>
          </p:cNvGraphicFramePr>
          <p:nvPr>
            <p:extLst>
              <p:ext uri="{D42A27DB-BD31-4B8C-83A1-F6EECF244321}">
                <p14:modId xmlns:p14="http://schemas.microsoft.com/office/powerpoint/2010/main" val="1062296514"/>
              </p:ext>
            </p:extLst>
          </p:nvPr>
        </p:nvGraphicFramePr>
        <p:xfrm>
          <a:off x="3213847" y="1850318"/>
          <a:ext cx="8754035" cy="3788122"/>
        </p:xfrm>
        <a:graphic>
          <a:graphicData uri="http://schemas.openxmlformats.org/drawingml/2006/table">
            <a:tbl>
              <a:tblPr firstRow="1" bandRow="1">
                <a:tableStyleId>{5C22544A-7EE6-4342-B048-85BDC9FD1C3A}</a:tableStyleId>
              </a:tblPr>
              <a:tblGrid>
                <a:gridCol w="1331259">
                  <a:extLst>
                    <a:ext uri="{9D8B030D-6E8A-4147-A177-3AD203B41FA5}">
                      <a16:colId xmlns:a16="http://schemas.microsoft.com/office/drawing/2014/main" val="1725851691"/>
                    </a:ext>
                  </a:extLst>
                </a:gridCol>
                <a:gridCol w="3160059">
                  <a:extLst>
                    <a:ext uri="{9D8B030D-6E8A-4147-A177-3AD203B41FA5}">
                      <a16:colId xmlns:a16="http://schemas.microsoft.com/office/drawing/2014/main" val="1960415909"/>
                    </a:ext>
                  </a:extLst>
                </a:gridCol>
                <a:gridCol w="2085914">
                  <a:extLst>
                    <a:ext uri="{9D8B030D-6E8A-4147-A177-3AD203B41FA5}">
                      <a16:colId xmlns:a16="http://schemas.microsoft.com/office/drawing/2014/main" val="671987021"/>
                    </a:ext>
                  </a:extLst>
                </a:gridCol>
                <a:gridCol w="2176803">
                  <a:extLst>
                    <a:ext uri="{9D8B030D-6E8A-4147-A177-3AD203B41FA5}">
                      <a16:colId xmlns:a16="http://schemas.microsoft.com/office/drawing/2014/main" val="3292934488"/>
                    </a:ext>
                  </a:extLst>
                </a:gridCol>
              </a:tblGrid>
              <a:tr h="349040">
                <a:tc>
                  <a:txBody>
                    <a:bodyPr/>
                    <a:lstStyle/>
                    <a:p>
                      <a:pPr marL="0" marR="0">
                        <a:spcBef>
                          <a:spcPts val="0"/>
                        </a:spcBef>
                        <a:spcAft>
                          <a:spcPts val="0"/>
                        </a:spcAft>
                      </a:pPr>
                      <a:r>
                        <a:rPr lang="en-US" sz="2000" kern="1200" dirty="0">
                          <a:effectLst/>
                          <a:latin typeface="Calibri" panose="020F0502020204030204" pitchFamily="34" charset="0"/>
                          <a:cs typeface="Calibri" panose="020F0502020204030204" pitchFamily="34" charset="0"/>
                        </a:rPr>
                        <a:t>Guidelines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kern="1200" dirty="0">
                          <a:effectLst/>
                          <a:latin typeface="Calibri" panose="020F0502020204030204" pitchFamily="34" charset="0"/>
                          <a:cs typeface="Calibri" panose="020F0502020204030204" pitchFamily="34" charset="0"/>
                        </a:rPr>
                        <a:t>Manuals/User Guides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kern="1200" dirty="0">
                          <a:effectLst/>
                          <a:latin typeface="Calibri" panose="020F0502020204030204" pitchFamily="34" charset="0"/>
                          <a:cs typeface="Calibri" panose="020F0502020204030204" pitchFamily="34" charset="0"/>
                        </a:rPr>
                        <a:t>Modules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2000" dirty="0">
                          <a:effectLst/>
                          <a:latin typeface="Calibri" panose="020F0502020204030204" pitchFamily="34" charset="0"/>
                          <a:ea typeface="Calibri" panose="020F0502020204030204" pitchFamily="34" charset="0"/>
                          <a:cs typeface="Calibri" panose="020F0502020204030204" pitchFamily="34" charset="0"/>
                        </a:rPr>
                        <a:t>Documents</a:t>
                      </a:r>
                    </a:p>
                  </a:txBody>
                  <a:tcPr/>
                </a:tc>
                <a:extLst>
                  <a:ext uri="{0D108BD9-81ED-4DB2-BD59-A6C34878D82A}">
                    <a16:rowId xmlns:a16="http://schemas.microsoft.com/office/drawing/2014/main" val="1696800822"/>
                  </a:ext>
                </a:extLst>
              </a:tr>
              <a:tr h="805476">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cs typeface="Calibri" panose="020F0502020204030204" pitchFamily="34" charset="0"/>
                        </a:rPr>
                        <a:t>GTSA</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174625" marR="0" indent="-174625" algn="l" defTabSz="914400" rtl="0" eaLnBrk="1" latinLnBrk="0" hangingPunct="1">
                        <a:spcBef>
                          <a:spcPts val="0"/>
                        </a:spcBef>
                        <a:spcAft>
                          <a:spcPts val="0"/>
                        </a:spcAft>
                        <a:buFont typeface="Arial" panose="020B0604020202020204" pitchFamily="34" charset="0"/>
                        <a:buChar char="•"/>
                      </a:pPr>
                      <a:r>
                        <a:rPr lang="en-US" sz="1800" kern="1200" dirty="0">
                          <a:solidFill>
                            <a:srgbClr val="000000"/>
                          </a:solidFill>
                          <a:effectLst/>
                          <a:latin typeface="Calibri" panose="020F0502020204030204" pitchFamily="34" charset="0"/>
                          <a:ea typeface="+mn-ea"/>
                          <a:cs typeface="Calibri" panose="020F0502020204030204" pitchFamily="34" charset="0"/>
                        </a:rPr>
                        <a:t>DEI User Guide</a:t>
                      </a:r>
                    </a:p>
                    <a:p>
                      <a:pPr marL="174625" marR="0" lvl="0" indent="-1746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rgbClr val="000000"/>
                          </a:solidFill>
                          <a:effectLst/>
                          <a:latin typeface="Calibri" panose="020F0502020204030204" pitchFamily="34" charset="0"/>
                          <a:ea typeface="+mn-ea"/>
                          <a:cs typeface="Calibri" panose="020F0502020204030204" pitchFamily="34" charset="0"/>
                        </a:rPr>
                        <a:t>ORS User Guide</a:t>
                      </a:r>
                    </a:p>
                    <a:p>
                      <a:pPr marL="174625" marR="0" lvl="0" indent="-1746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rgbClr val="000000"/>
                          </a:solidFill>
                          <a:effectLst/>
                          <a:latin typeface="Calibri" panose="020F0502020204030204" pitchFamily="34" charset="0"/>
                          <a:ea typeface="+mn-ea"/>
                          <a:cs typeface="Calibri" panose="020F0502020204030204" pitchFamily="34" charset="0"/>
                        </a:rPr>
                        <a:t>TA</a:t>
                      </a:r>
                      <a:r>
                        <a:rPr lang="en-US" sz="1800" kern="1200" baseline="0" dirty="0">
                          <a:solidFill>
                            <a:srgbClr val="000000"/>
                          </a:solidFill>
                          <a:effectLst/>
                          <a:latin typeface="Calibri" panose="020F0502020204030204" pitchFamily="34" charset="0"/>
                          <a:ea typeface="+mn-ea"/>
                          <a:cs typeface="Calibri" panose="020F0502020204030204" pitchFamily="34" charset="0"/>
                        </a:rPr>
                        <a:t> User Guide</a:t>
                      </a:r>
                      <a:endParaRPr lang="en-US" sz="1800" kern="1200" dirty="0">
                        <a:solidFill>
                          <a:srgbClr val="000000"/>
                        </a:solidFill>
                        <a:effectLst/>
                        <a:latin typeface="Calibri" panose="020F0502020204030204" pitchFamily="34" charset="0"/>
                        <a:ea typeface="+mn-ea"/>
                        <a:cs typeface="Calibri" panose="020F0502020204030204" pitchFamily="34" charset="0"/>
                      </a:endParaRPr>
                    </a:p>
                    <a:p>
                      <a:pPr marL="174625" marR="0" indent="-174625" algn="l" defTabSz="914400" rtl="0" eaLnBrk="1" latinLnBrk="0" hangingPunct="1">
                        <a:spcBef>
                          <a:spcPts val="0"/>
                        </a:spcBef>
                        <a:spcAft>
                          <a:spcPts val="0"/>
                        </a:spcAft>
                        <a:buFont typeface="Arial" panose="020B0604020202020204" pitchFamily="34" charset="0"/>
                        <a:buChar char="•"/>
                      </a:pPr>
                      <a:r>
                        <a:rPr lang="en-US" sz="1800" kern="1200" dirty="0">
                          <a:solidFill>
                            <a:srgbClr val="000000"/>
                          </a:solidFill>
                          <a:effectLst/>
                          <a:latin typeface="Calibri" panose="020F0502020204030204" pitchFamily="34" charset="0"/>
                          <a:ea typeface="+mn-ea"/>
                          <a:cs typeface="Calibri" panose="020F0502020204030204" pitchFamily="34" charset="0"/>
                        </a:rPr>
                        <a:t>TIDE User Guide</a:t>
                      </a:r>
                    </a:p>
                  </a:txBody>
                  <a:tcPr/>
                </a:tc>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cs typeface="Calibri" panose="020F0502020204030204" pitchFamily="34" charset="0"/>
                        </a:rPr>
                        <a:t>TIDE Module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rgbClr val="000000"/>
                          </a:solidFill>
                          <a:effectLst/>
                          <a:latin typeface="Calibri" panose="020F0502020204030204" pitchFamily="34" charset="0"/>
                          <a:ea typeface="+mn-ea"/>
                          <a:cs typeface="Calibri" panose="020F0502020204030204" pitchFamily="34" charset="0"/>
                        </a:rPr>
                        <a:t>Assessment Update Webinars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rgbClr val="000000"/>
                          </a:solidFill>
                          <a:effectLst/>
                          <a:latin typeface="Calibri" panose="020F0502020204030204" pitchFamily="34" charset="0"/>
                          <a:ea typeface="+mn-ea"/>
                          <a:cs typeface="Calibri" panose="020F0502020204030204" pitchFamily="34" charset="0"/>
                        </a:rPr>
                        <a:t>AIR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Systems Downtimes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rgbClr val="000000"/>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743720951"/>
                  </a:ext>
                </a:extLst>
              </a:tr>
              <a:tr h="8054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rgbClr val="000000"/>
                          </a:solidFill>
                          <a:effectLst/>
                          <a:latin typeface="Calibri" panose="020F0502020204030204" pitchFamily="34" charset="0"/>
                          <a:cs typeface="Calibri" panose="020F0502020204030204" pitchFamily="34" charset="0"/>
                        </a:rPr>
                        <a:t>PIRG</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174625" marR="0" indent="-174625">
                        <a:spcBef>
                          <a:spcPts val="0"/>
                        </a:spcBef>
                        <a:spcAft>
                          <a:spcPts val="0"/>
                        </a:spcAft>
                        <a:buFont typeface="Arial" panose="020B0604020202020204" pitchFamily="34" charset="0"/>
                        <a:buChar char="•"/>
                      </a:pPr>
                      <a:r>
                        <a:rPr lang="en-US" sz="1800" kern="1200" dirty="0">
                          <a:solidFill>
                            <a:srgbClr val="000000"/>
                          </a:solidFill>
                          <a:effectLst/>
                          <a:latin typeface="Calibri" panose="020F0502020204030204" pitchFamily="34" charset="0"/>
                          <a:cs typeface="Calibri" panose="020F0502020204030204" pitchFamily="34" charset="0"/>
                        </a:rPr>
                        <a:t>TCM</a:t>
                      </a:r>
                    </a:p>
                    <a:p>
                      <a:pPr marL="174625" marR="0" indent="-174625">
                        <a:spcBef>
                          <a:spcPts val="0"/>
                        </a:spcBef>
                        <a:spcAft>
                          <a:spcPts val="0"/>
                        </a:spcAft>
                        <a:buFont typeface="Arial" panose="020B0604020202020204" pitchFamily="34" charset="0"/>
                        <a:buChar char="•"/>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TAM</a:t>
                      </a:r>
                    </a:p>
                    <a:p>
                      <a:pPr marL="174625" marR="0" indent="-174625">
                        <a:spcBef>
                          <a:spcPts val="0"/>
                        </a:spcBef>
                        <a:spcAft>
                          <a:spcPts val="0"/>
                        </a:spcAft>
                        <a:buFont typeface="Arial" panose="020B0604020202020204" pitchFamily="34" charset="0"/>
                        <a:buChar char="•"/>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DFA</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ea typeface="+mn-ea"/>
                          <a:cs typeface="Calibri" panose="020F0502020204030204" pitchFamily="34" charset="0"/>
                        </a:rPr>
                        <a:t>Test Material Processing Training</a:t>
                      </a:r>
                    </a:p>
                  </a:txBody>
                  <a:tcPr/>
                </a:tc>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ea typeface="+mn-ea"/>
                          <a:cs typeface="Calibri" panose="020F0502020204030204" pitchFamily="34" charset="0"/>
                        </a:rPr>
                        <a:t>State</a:t>
                      </a:r>
                      <a:r>
                        <a:rPr lang="en-US" sz="1800" kern="1200" baseline="0" dirty="0">
                          <a:solidFill>
                            <a:srgbClr val="000000"/>
                          </a:solidFill>
                          <a:effectLst/>
                          <a:latin typeface="Calibri" panose="020F0502020204030204" pitchFamily="34" charset="0"/>
                          <a:ea typeface="+mn-ea"/>
                          <a:cs typeface="Calibri" panose="020F0502020204030204" pitchFamily="34" charset="0"/>
                        </a:rPr>
                        <a:t> Testing Calendar</a:t>
                      </a:r>
                      <a:endParaRPr lang="en-US" sz="1800" kern="1200" dirty="0">
                        <a:solidFill>
                          <a:srgbClr val="000000"/>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2756405126"/>
                  </a:ext>
                </a:extLst>
              </a:tr>
              <a:tr h="1288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231775"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Quick Start Guide</a:t>
                      </a:r>
                    </a:p>
                    <a:p>
                      <a:pPr marL="231775"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SRMAAG</a:t>
                      </a:r>
                    </a:p>
                  </a:txBody>
                  <a:tcPr/>
                </a:tc>
                <a:tc>
                  <a:txBody>
                    <a:bodyPr/>
                    <a:lstStyle/>
                    <a:p>
                      <a:pPr marL="0" marR="0">
                        <a:spcBef>
                          <a:spcPts val="0"/>
                        </a:spcBef>
                        <a:spcAft>
                          <a:spcPts val="0"/>
                        </a:spcAft>
                      </a:pPr>
                      <a:r>
                        <a:rPr lang="en-US" sz="1800" kern="1200" dirty="0">
                          <a:solidFill>
                            <a:srgbClr val="000000"/>
                          </a:solidFill>
                          <a:effectLst/>
                          <a:latin typeface="Calibri" panose="020F0502020204030204" pitchFamily="34" charset="0"/>
                          <a:cs typeface="Calibri" panose="020F0502020204030204" pitchFamily="34" charset="0"/>
                        </a:rPr>
                        <a:t>Coordinator Training</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Checklists</a:t>
                      </a:r>
                      <a:r>
                        <a:rPr lang="en-US" sz="1800"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for Coordinators and TAs</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71243913"/>
                  </a:ext>
                </a:extLst>
              </a:tr>
            </a:tbl>
          </a:graphicData>
        </a:graphic>
      </p:graphicFrame>
      <p:sp>
        <p:nvSpPr>
          <p:cNvPr id="9" name="TextBox 8"/>
          <p:cNvSpPr txBox="1"/>
          <p:nvPr/>
        </p:nvSpPr>
        <p:spPr>
          <a:xfrm>
            <a:off x="3349129" y="6159914"/>
            <a:ext cx="6188790" cy="430887"/>
          </a:xfrm>
          <a:prstGeom prst="rect">
            <a:avLst/>
          </a:prstGeom>
          <a:noFill/>
        </p:spPr>
        <p:txBody>
          <a:bodyPr wrap="square" rtlCol="0">
            <a:spAutoFit/>
          </a:bodyPr>
          <a:lstStyle/>
          <a:p>
            <a:pPr algn="ctr"/>
            <a:r>
              <a:rPr lang="en-US" sz="2200" dirty="0">
                <a:solidFill>
                  <a:schemeClr val="bg1"/>
                </a:solidFill>
                <a:latin typeface="Calibri    "/>
              </a:rPr>
              <a:t>Resources are located on the WCAP Portal</a:t>
            </a:r>
          </a:p>
        </p:txBody>
      </p:sp>
    </p:spTree>
    <p:extLst>
      <p:ext uri="{BB962C8B-B14F-4D97-AF65-F5344CB8AC3E}">
        <p14:creationId xmlns:p14="http://schemas.microsoft.com/office/powerpoint/2010/main" val="1989860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3F30E55-93A0-4929-91F3-1863CA34730B}" type="slidenum">
              <a:rPr lang="en-US" smtClean="0"/>
              <a:t>5</a:t>
            </a:fld>
            <a:endParaRPr lang="en-US" dirty="0"/>
          </a:p>
        </p:txBody>
      </p:sp>
      <p:sp>
        <p:nvSpPr>
          <p:cNvPr id="2" name="Title 1"/>
          <p:cNvSpPr>
            <a:spLocks noGrp="1"/>
          </p:cNvSpPr>
          <p:nvPr>
            <p:ph type="title"/>
          </p:nvPr>
        </p:nvSpPr>
        <p:spPr>
          <a:xfrm>
            <a:off x="943089" y="558249"/>
            <a:ext cx="4981342" cy="800588"/>
          </a:xfrm>
        </p:spPr>
        <p:txBody>
          <a:bodyPr>
            <a:normAutofit/>
          </a:bodyPr>
          <a:lstStyle/>
          <a:p>
            <a:r>
              <a:rPr lang="en-US" sz="4400" dirty="0">
                <a:latin typeface="Calibri" panose="020F0502020204030204" pitchFamily="34" charset="0"/>
                <a:cs typeface="Calibri" panose="020F0502020204030204" pitchFamily="34" charset="0"/>
              </a:rPr>
              <a:t>Navigating the Portal</a:t>
            </a:r>
            <a:endParaRPr lang="en-US" sz="4400" dirty="0"/>
          </a:p>
        </p:txBody>
      </p:sp>
      <p:sp>
        <p:nvSpPr>
          <p:cNvPr id="11" name="TextBox 10"/>
          <p:cNvSpPr txBox="1"/>
          <p:nvPr/>
        </p:nvSpPr>
        <p:spPr>
          <a:xfrm>
            <a:off x="224904" y="1780135"/>
            <a:ext cx="4483114" cy="646331"/>
          </a:xfrm>
          <a:prstGeom prst="rect">
            <a:avLst/>
          </a:prstGeom>
          <a:noFill/>
        </p:spPr>
        <p:txBody>
          <a:bodyPr wrap="square" rtlCol="0">
            <a:spAutoFit/>
          </a:bodyPr>
          <a:lstStyle/>
          <a:p>
            <a:r>
              <a:rPr lang="en-US" b="1" dirty="0">
                <a:solidFill>
                  <a:schemeClr val="accent4">
                    <a:lumMod val="75000"/>
                  </a:schemeClr>
                </a:solidFill>
                <a:latin typeface="Calibri" panose="020F0502020204030204" pitchFamily="34" charset="0"/>
                <a:cs typeface="Calibri" panose="020F0502020204030204" pitchFamily="34" charset="0"/>
              </a:rPr>
              <a:t>Register for email updates alerting when new announcements or resources are posted</a:t>
            </a:r>
          </a:p>
        </p:txBody>
      </p:sp>
      <p:pic>
        <p:nvPicPr>
          <p:cNvPr id="18" name="Picture 17" descr="Partial image of the Portal home page with a red box around the Register for email updates tab."/>
          <p:cNvPicPr>
            <a:picLocks noChangeAspect="1"/>
          </p:cNvPicPr>
          <p:nvPr/>
        </p:nvPicPr>
        <p:blipFill>
          <a:blip r:embed="rId3"/>
          <a:stretch>
            <a:fillRect/>
          </a:stretch>
        </p:blipFill>
        <p:spPr>
          <a:xfrm>
            <a:off x="154685" y="2498743"/>
            <a:ext cx="2328751" cy="2328751"/>
          </a:xfrm>
          <a:prstGeom prst="rect">
            <a:avLst/>
          </a:prstGeom>
        </p:spPr>
      </p:pic>
      <p:pic>
        <p:nvPicPr>
          <p:cNvPr id="17" name="Picture 16" descr="The Subscribe to box appears after registering for emails and allows users to request alert updates to be delivered in HTML or Plain Text format for Announcements, Resources, or both. "/>
          <p:cNvPicPr>
            <a:picLocks noChangeAspect="1"/>
          </p:cNvPicPr>
          <p:nvPr/>
        </p:nvPicPr>
        <p:blipFill>
          <a:blip r:embed="rId4"/>
          <a:stretch>
            <a:fillRect/>
          </a:stretch>
        </p:blipFill>
        <p:spPr>
          <a:xfrm>
            <a:off x="2543840" y="2472403"/>
            <a:ext cx="1840022" cy="4148119"/>
          </a:xfrm>
          <a:prstGeom prst="rect">
            <a:avLst/>
          </a:prstGeom>
        </p:spPr>
      </p:pic>
      <p:sp>
        <p:nvSpPr>
          <p:cNvPr id="16" name="TextBox 15"/>
          <p:cNvSpPr txBox="1"/>
          <p:nvPr/>
        </p:nvSpPr>
        <p:spPr>
          <a:xfrm>
            <a:off x="5079962" y="2256814"/>
            <a:ext cx="2629326" cy="646331"/>
          </a:xfrm>
          <a:prstGeom prst="rect">
            <a:avLst/>
          </a:prstGeom>
          <a:noFill/>
        </p:spPr>
        <p:txBody>
          <a:bodyPr wrap="square" rtlCol="0">
            <a:spAutoFit/>
          </a:bodyPr>
          <a:lstStyle/>
          <a:p>
            <a:pPr algn="ctr"/>
            <a:r>
              <a:rPr lang="en-US" b="1" dirty="0">
                <a:solidFill>
                  <a:schemeClr val="accent4">
                    <a:lumMod val="75000"/>
                  </a:schemeClr>
                </a:solidFill>
                <a:latin typeface="Calibri" panose="020F0502020204030204" pitchFamily="34" charset="0"/>
                <a:cs typeface="Calibri" panose="020F0502020204030204" pitchFamily="34" charset="0"/>
              </a:rPr>
              <a:t>Search the Portal for desired materials</a:t>
            </a:r>
          </a:p>
        </p:txBody>
      </p:sp>
      <p:pic>
        <p:nvPicPr>
          <p:cNvPr id="7" name="Picture 6" descr="View of the Search Resources drop down with Test Coordinators search data selected. A Search button is at the end of the section."/>
          <p:cNvPicPr>
            <a:picLocks noChangeAspect="1"/>
          </p:cNvPicPr>
          <p:nvPr/>
        </p:nvPicPr>
        <p:blipFill>
          <a:blip r:embed="rId5"/>
          <a:stretch>
            <a:fillRect/>
          </a:stretch>
        </p:blipFill>
        <p:spPr>
          <a:xfrm>
            <a:off x="5019558" y="2856933"/>
            <a:ext cx="2750135" cy="2894879"/>
          </a:xfrm>
          <a:prstGeom prst="rect">
            <a:avLst/>
          </a:prstGeom>
        </p:spPr>
      </p:pic>
      <p:sp>
        <p:nvSpPr>
          <p:cNvPr id="13" name="TextBox 12"/>
          <p:cNvSpPr txBox="1"/>
          <p:nvPr/>
        </p:nvSpPr>
        <p:spPr>
          <a:xfrm>
            <a:off x="7884101" y="275153"/>
            <a:ext cx="3021464" cy="646331"/>
          </a:xfrm>
          <a:prstGeom prst="rect">
            <a:avLst/>
          </a:prstGeom>
          <a:noFill/>
        </p:spPr>
        <p:txBody>
          <a:bodyPr wrap="square" rtlCol="0">
            <a:spAutoFit/>
          </a:bodyPr>
          <a:lstStyle/>
          <a:p>
            <a:pPr algn="ctr"/>
            <a:r>
              <a:rPr lang="en-US" b="1" dirty="0">
                <a:solidFill>
                  <a:schemeClr val="accent4">
                    <a:lumMod val="75000"/>
                  </a:schemeClr>
                </a:solidFill>
                <a:latin typeface="Calibri" panose="020F0502020204030204" pitchFamily="34" charset="0"/>
                <a:cs typeface="Calibri" panose="020F0502020204030204" pitchFamily="34" charset="0"/>
              </a:rPr>
              <a:t>Access Systems and resources from these User Cards</a:t>
            </a:r>
          </a:p>
        </p:txBody>
      </p:sp>
      <p:pic>
        <p:nvPicPr>
          <p:cNvPr id="3" name="Picture 2" descr="Partial image of WCAP Portal Homepage with a red box around the English Language Proficiency Assessment user card ."/>
          <p:cNvPicPr>
            <a:picLocks noChangeAspect="1"/>
          </p:cNvPicPr>
          <p:nvPr/>
        </p:nvPicPr>
        <p:blipFill>
          <a:blip r:embed="rId6"/>
          <a:stretch>
            <a:fillRect/>
          </a:stretch>
        </p:blipFill>
        <p:spPr>
          <a:xfrm>
            <a:off x="8453176" y="921484"/>
            <a:ext cx="2133333" cy="4990476"/>
          </a:xfrm>
          <a:prstGeom prst="rect">
            <a:avLst/>
          </a:prstGeom>
        </p:spPr>
      </p:pic>
    </p:spTree>
    <p:extLst>
      <p:ext uri="{BB962C8B-B14F-4D97-AF65-F5344CB8AC3E}">
        <p14:creationId xmlns:p14="http://schemas.microsoft.com/office/powerpoint/2010/main" val="2280827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6</a:t>
            </a:fld>
            <a:endParaRPr lang="en-US" dirty="0"/>
          </a:p>
        </p:txBody>
      </p:sp>
      <p:sp>
        <p:nvSpPr>
          <p:cNvPr id="2" name="Title 1"/>
          <p:cNvSpPr>
            <a:spLocks noGrp="1"/>
          </p:cNvSpPr>
          <p:nvPr>
            <p:ph type="title"/>
          </p:nvPr>
        </p:nvSpPr>
        <p:spPr>
          <a:xfrm>
            <a:off x="1086149" y="542975"/>
            <a:ext cx="5529803" cy="980618"/>
          </a:xfrm>
        </p:spPr>
        <p:txBody>
          <a:bodyPr>
            <a:noAutofit/>
          </a:bodyPr>
          <a:lstStyle/>
          <a:p>
            <a:r>
              <a:rPr lang="en-US" sz="4400" dirty="0">
                <a:latin typeface="Calibri" panose="020F0502020204030204" pitchFamily="34" charset="0"/>
                <a:cs typeface="Calibri" panose="020F0502020204030204" pitchFamily="34" charset="0"/>
              </a:rPr>
              <a:t>System and Resource Card Access Points</a:t>
            </a:r>
            <a:endParaRPr lang="en-US" sz="4400" dirty="0">
              <a:latin typeface="Calibri" panose="020F0502020204030204" pitchFamily="34" charset="0"/>
            </a:endParaRPr>
          </a:p>
        </p:txBody>
      </p:sp>
      <p:sp>
        <p:nvSpPr>
          <p:cNvPr id="3" name="TextBox 2"/>
          <p:cNvSpPr txBox="1"/>
          <p:nvPr/>
        </p:nvSpPr>
        <p:spPr>
          <a:xfrm>
            <a:off x="2279947" y="2319925"/>
            <a:ext cx="4480933" cy="1200329"/>
          </a:xfrm>
          <a:prstGeom prst="rect">
            <a:avLst/>
          </a:prstGeom>
          <a:solidFill>
            <a:schemeClr val="bg1"/>
          </a:solidFill>
        </p:spPr>
        <p:txBody>
          <a:bodyPr wrap="square" rtlCol="0">
            <a:spAutoFit/>
          </a:bodyPr>
          <a:lstStyle/>
          <a:p>
            <a:pPr>
              <a:spcAft>
                <a:spcPts val="1800"/>
              </a:spcAft>
            </a:pPr>
            <a:r>
              <a:rPr lang="en-US" sz="2400" dirty="0">
                <a:solidFill>
                  <a:schemeClr val="accent1">
                    <a:lumMod val="50000"/>
                  </a:schemeClr>
                </a:solidFill>
                <a:latin typeface="Calibri    "/>
              </a:rPr>
              <a:t>These cards are all available for access from the Test Coordinator user card</a:t>
            </a:r>
          </a:p>
        </p:txBody>
      </p:sp>
      <p:pic>
        <p:nvPicPr>
          <p:cNvPr id="7" name="Content Placeholder 6" descr="Screen image of the system and resource card access points that appear after the desired user card is selected from the portal landing page."/>
          <p:cNvPicPr>
            <a:picLocks noGrp="1" noChangeAspect="1"/>
          </p:cNvPicPr>
          <p:nvPr>
            <p:ph idx="1"/>
          </p:nvPr>
        </p:nvPicPr>
        <p:blipFill>
          <a:blip r:embed="rId3"/>
          <a:stretch>
            <a:fillRect/>
          </a:stretch>
        </p:blipFill>
        <p:spPr>
          <a:xfrm>
            <a:off x="6905809" y="821552"/>
            <a:ext cx="4306674" cy="4754231"/>
          </a:xfrm>
          <a:prstGeom prst="rect">
            <a:avLst/>
          </a:prstGeom>
        </p:spPr>
      </p:pic>
    </p:spTree>
    <p:extLst>
      <p:ext uri="{BB962C8B-B14F-4D97-AF65-F5344CB8AC3E}">
        <p14:creationId xmlns:p14="http://schemas.microsoft.com/office/powerpoint/2010/main" val="3193370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7</a:t>
            </a:fld>
            <a:endParaRPr lang="en-US" dirty="0"/>
          </a:p>
        </p:txBody>
      </p:sp>
      <p:sp>
        <p:nvSpPr>
          <p:cNvPr id="2" name="Title 1"/>
          <p:cNvSpPr>
            <a:spLocks noGrp="1"/>
          </p:cNvSpPr>
          <p:nvPr>
            <p:ph type="title"/>
          </p:nvPr>
        </p:nvSpPr>
        <p:spPr>
          <a:xfrm>
            <a:off x="540215" y="548026"/>
            <a:ext cx="4722981" cy="980618"/>
          </a:xfrm>
        </p:spPr>
        <p:txBody>
          <a:bodyPr>
            <a:noAutofit/>
          </a:bodyPr>
          <a:lstStyle/>
          <a:p>
            <a:r>
              <a:rPr lang="en-US" sz="4400" dirty="0">
                <a:latin typeface="Calibri" panose="020F0502020204030204" pitchFamily="34" charset="0"/>
                <a:cs typeface="Calibri" panose="020F0502020204030204" pitchFamily="34" charset="0"/>
              </a:rPr>
              <a:t>Overview System &amp; Resource Cards</a:t>
            </a:r>
          </a:p>
        </p:txBody>
      </p:sp>
      <p:sp>
        <p:nvSpPr>
          <p:cNvPr id="8" name="Rectangular Callout 7"/>
          <p:cNvSpPr/>
          <p:nvPr/>
        </p:nvSpPr>
        <p:spPr>
          <a:xfrm>
            <a:off x="264960" y="1814206"/>
            <a:ext cx="3386435" cy="870142"/>
          </a:xfrm>
          <a:prstGeom prst="wedgeRectCallout">
            <a:avLst>
              <a:gd name="adj1" fmla="val 67979"/>
              <a:gd name="adj2" fmla="val -16833"/>
            </a:avLst>
          </a:prstGeom>
          <a:solidFill>
            <a:sysClr val="window" lastClr="FFFFFF"/>
          </a:solidFill>
          <a:ln w="15875"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0"/>
              </a:spcAft>
            </a:pPr>
            <a:r>
              <a:rPr lang="en-US" sz="1400" b="1" dirty="0">
                <a:solidFill>
                  <a:srgbClr val="000000"/>
                </a:solidFill>
                <a:latin typeface="Calibri   "/>
              </a:rPr>
              <a:t>Practice &amp; Training Test Administration card: </a:t>
            </a:r>
            <a:r>
              <a:rPr lang="en-US" sz="1400" dirty="0">
                <a:solidFill>
                  <a:srgbClr val="000000"/>
                </a:solidFill>
                <a:latin typeface="Calibri   "/>
              </a:rPr>
              <a:t>securely administer Training and Practice Tests.</a:t>
            </a:r>
          </a:p>
        </p:txBody>
      </p:sp>
      <p:pic>
        <p:nvPicPr>
          <p:cNvPr id="4" name="Picture 3" descr="Image of Practice and Training Tests system card."/>
          <p:cNvPicPr>
            <a:picLocks noChangeAspect="1"/>
          </p:cNvPicPr>
          <p:nvPr/>
        </p:nvPicPr>
        <p:blipFill>
          <a:blip r:embed="rId3"/>
          <a:stretch>
            <a:fillRect/>
          </a:stretch>
        </p:blipFill>
        <p:spPr>
          <a:xfrm>
            <a:off x="4286944" y="1394932"/>
            <a:ext cx="1333333" cy="1485714"/>
          </a:xfrm>
          <a:prstGeom prst="rect">
            <a:avLst/>
          </a:prstGeom>
        </p:spPr>
      </p:pic>
      <p:sp>
        <p:nvSpPr>
          <p:cNvPr id="11" name="Rectangular Callout 10"/>
          <p:cNvSpPr/>
          <p:nvPr/>
        </p:nvSpPr>
        <p:spPr>
          <a:xfrm>
            <a:off x="6361911" y="345187"/>
            <a:ext cx="2903113" cy="635314"/>
          </a:xfrm>
          <a:prstGeom prst="wedgeRectCallout">
            <a:avLst>
              <a:gd name="adj1" fmla="val -40440"/>
              <a:gd name="adj2" fmla="val 114724"/>
            </a:avLst>
          </a:prstGeom>
          <a:ln w="1905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ELPA Resources card: </a:t>
            </a:r>
            <a:r>
              <a:rPr lang="en-US" sz="1400" dirty="0">
                <a:solidFill>
                  <a:srgbClr val="000000"/>
                </a:solidFill>
                <a:latin typeface="Calibri   "/>
              </a:rPr>
              <a:t>access resources and training materials.</a:t>
            </a:r>
          </a:p>
        </p:txBody>
      </p:sp>
      <p:pic>
        <p:nvPicPr>
          <p:cNvPr id="17" name="Picture 16" descr="Image of ELPA21 Resources card."/>
          <p:cNvPicPr>
            <a:picLocks noChangeAspect="1"/>
          </p:cNvPicPr>
          <p:nvPr/>
        </p:nvPicPr>
        <p:blipFill>
          <a:blip r:embed="rId4"/>
          <a:stretch>
            <a:fillRect/>
          </a:stretch>
        </p:blipFill>
        <p:spPr>
          <a:xfrm>
            <a:off x="5655753" y="1405814"/>
            <a:ext cx="1314286" cy="1485714"/>
          </a:xfrm>
          <a:prstGeom prst="rect">
            <a:avLst/>
          </a:prstGeom>
        </p:spPr>
      </p:pic>
      <p:sp>
        <p:nvSpPr>
          <p:cNvPr id="12" name="Rectangular Callout 11"/>
          <p:cNvSpPr/>
          <p:nvPr/>
        </p:nvSpPr>
        <p:spPr>
          <a:xfrm>
            <a:off x="8538011" y="1800120"/>
            <a:ext cx="3470213" cy="931349"/>
          </a:xfrm>
          <a:prstGeom prst="wedgeRectCallout">
            <a:avLst>
              <a:gd name="adj1" fmla="val -56690"/>
              <a:gd name="adj2" fmla="val -15609"/>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Test Administrator Certification card: </a:t>
            </a:r>
            <a:r>
              <a:rPr lang="en-US" sz="1400" dirty="0">
                <a:solidFill>
                  <a:srgbClr val="000000"/>
                </a:solidFill>
                <a:latin typeface="Calibri   "/>
              </a:rPr>
              <a:t>training for TA Interface, security, monitoring, and data review</a:t>
            </a:r>
            <a:r>
              <a:rPr lang="en-US" sz="1400" dirty="0">
                <a:solidFill>
                  <a:srgbClr val="5D5B4E"/>
                </a:solidFill>
                <a:latin typeface="Calibri   "/>
              </a:rPr>
              <a:t>.</a:t>
            </a:r>
          </a:p>
        </p:txBody>
      </p:sp>
      <p:pic>
        <p:nvPicPr>
          <p:cNvPr id="18" name="Picture 17" descr="Image of Test Administrator Certification card."/>
          <p:cNvPicPr>
            <a:picLocks noChangeAspect="1"/>
          </p:cNvPicPr>
          <p:nvPr/>
        </p:nvPicPr>
        <p:blipFill>
          <a:blip r:embed="rId5"/>
          <a:stretch>
            <a:fillRect/>
          </a:stretch>
        </p:blipFill>
        <p:spPr>
          <a:xfrm>
            <a:off x="7005515" y="1407383"/>
            <a:ext cx="1295238" cy="1476190"/>
          </a:xfrm>
          <a:prstGeom prst="rect">
            <a:avLst/>
          </a:prstGeom>
        </p:spPr>
      </p:pic>
      <p:sp>
        <p:nvSpPr>
          <p:cNvPr id="9" name="Content Placeholder 20"/>
          <p:cNvSpPr txBox="1">
            <a:spLocks/>
          </p:cNvSpPr>
          <p:nvPr/>
        </p:nvSpPr>
        <p:spPr>
          <a:xfrm>
            <a:off x="264959" y="3135586"/>
            <a:ext cx="3386435" cy="877531"/>
          </a:xfrm>
          <a:prstGeom prst="wedgeRectCallout">
            <a:avLst>
              <a:gd name="adj1" fmla="val 68725"/>
              <a:gd name="adj2" fmla="val -20064"/>
            </a:avLst>
          </a:prstGeom>
          <a:solidFill>
            <a:sysClr val="window" lastClr="FFFFFF"/>
          </a:solidFill>
          <a:ln w="38100"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spcBef>
                <a:spcPts val="0"/>
              </a:spcBef>
              <a:spcAft>
                <a:spcPts val="0"/>
              </a:spcAft>
              <a:buFont typeface="Calibri" panose="020F0502020204030204" pitchFamily="34" charset="0"/>
              <a:buNone/>
            </a:pPr>
            <a:r>
              <a:rPr lang="en-US" sz="1400" b="1" dirty="0">
                <a:solidFill>
                  <a:srgbClr val="000000"/>
                </a:solidFill>
                <a:latin typeface="Calibri   "/>
              </a:rPr>
              <a:t>TIDE card: </a:t>
            </a:r>
            <a:r>
              <a:rPr lang="en-US" sz="1400" dirty="0">
                <a:solidFill>
                  <a:srgbClr val="000000"/>
                </a:solidFill>
                <a:latin typeface="Calibri   "/>
              </a:rPr>
              <a:t>view/edit student settings, manage rosters, print test tickets and labels, and order materials</a:t>
            </a:r>
            <a:r>
              <a:rPr lang="en-US" sz="1400" dirty="0">
                <a:solidFill>
                  <a:srgbClr val="5D5B4E"/>
                </a:solidFill>
                <a:latin typeface="Calibri   "/>
              </a:rPr>
              <a:t>.</a:t>
            </a:r>
            <a:endParaRPr lang="en-US" sz="1400" dirty="0">
              <a:latin typeface="Calibri   "/>
              <a:ea typeface="Times New Roman" panose="02020603050405020304" pitchFamily="18" charset="0"/>
            </a:endParaRPr>
          </a:p>
        </p:txBody>
      </p:sp>
      <p:pic>
        <p:nvPicPr>
          <p:cNvPr id="19" name="Picture 18" descr="Image of TIDE card."/>
          <p:cNvPicPr>
            <a:picLocks noChangeAspect="1"/>
          </p:cNvPicPr>
          <p:nvPr/>
        </p:nvPicPr>
        <p:blipFill>
          <a:blip r:embed="rId6"/>
          <a:stretch>
            <a:fillRect/>
          </a:stretch>
        </p:blipFill>
        <p:spPr>
          <a:xfrm>
            <a:off x="4301513" y="2904975"/>
            <a:ext cx="1304762" cy="1476190"/>
          </a:xfrm>
          <a:prstGeom prst="rect">
            <a:avLst/>
          </a:prstGeom>
        </p:spPr>
      </p:pic>
      <p:sp>
        <p:nvSpPr>
          <p:cNvPr id="13" name="Content Placeholder 20"/>
          <p:cNvSpPr txBox="1">
            <a:spLocks/>
          </p:cNvSpPr>
          <p:nvPr/>
        </p:nvSpPr>
        <p:spPr>
          <a:xfrm>
            <a:off x="5823742" y="4803285"/>
            <a:ext cx="3696775" cy="936171"/>
          </a:xfrm>
          <a:prstGeom prst="wedgeRectCallout">
            <a:avLst>
              <a:gd name="adj1" fmla="val -25894"/>
              <a:gd name="adj2" fmla="val -91884"/>
            </a:avLst>
          </a:prstGeom>
          <a:solidFill>
            <a:sysClr val="window" lastClr="FFFFFF"/>
          </a:solidFill>
          <a:ln w="38100"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yriad Pro" panose="020B0503030403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yriad Pro" panose="020B0503030403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yriad Pro" panose="020B0503030403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400" b="1" dirty="0">
                <a:solidFill>
                  <a:srgbClr val="000000"/>
                </a:solidFill>
                <a:latin typeface="Calibri   "/>
              </a:rPr>
              <a:t>Test Administration card: </a:t>
            </a:r>
            <a:r>
              <a:rPr lang="en-US" sz="1400" dirty="0">
                <a:solidFill>
                  <a:srgbClr val="000000"/>
                </a:solidFill>
                <a:latin typeface="Calibri   "/>
              </a:rPr>
              <a:t>access Interim and Summative state assessments.</a:t>
            </a:r>
          </a:p>
        </p:txBody>
      </p:sp>
      <p:pic>
        <p:nvPicPr>
          <p:cNvPr id="21" name="Picture 20" descr="Image of Test Administration card."/>
          <p:cNvPicPr>
            <a:picLocks noChangeAspect="1"/>
          </p:cNvPicPr>
          <p:nvPr/>
        </p:nvPicPr>
        <p:blipFill>
          <a:blip r:embed="rId7"/>
          <a:stretch>
            <a:fillRect/>
          </a:stretch>
        </p:blipFill>
        <p:spPr>
          <a:xfrm>
            <a:off x="5673491" y="2913660"/>
            <a:ext cx="1314286" cy="1485714"/>
          </a:xfrm>
          <a:prstGeom prst="rect">
            <a:avLst/>
          </a:prstGeom>
        </p:spPr>
      </p:pic>
      <p:sp>
        <p:nvSpPr>
          <p:cNvPr id="10" name="Rectangular Callout 9"/>
          <p:cNvSpPr/>
          <p:nvPr/>
        </p:nvSpPr>
        <p:spPr>
          <a:xfrm>
            <a:off x="8538011" y="3052317"/>
            <a:ext cx="3470213" cy="698512"/>
          </a:xfrm>
          <a:prstGeom prst="wedgeRectCallout">
            <a:avLst>
              <a:gd name="adj1" fmla="val -55750"/>
              <a:gd name="adj2" fmla="val -15907"/>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Online Reporting System card: </a:t>
            </a:r>
            <a:r>
              <a:rPr lang="en-US" sz="1400" dirty="0">
                <a:solidFill>
                  <a:srgbClr val="000000"/>
                </a:solidFill>
                <a:latin typeface="Calibri   "/>
              </a:rPr>
              <a:t>access score reports and student results.</a:t>
            </a:r>
            <a:endParaRPr lang="en-US" sz="1400" b="1" dirty="0">
              <a:solidFill>
                <a:srgbClr val="000000"/>
              </a:solidFill>
              <a:latin typeface="Calibri   "/>
            </a:endParaRPr>
          </a:p>
        </p:txBody>
      </p:sp>
      <p:pic>
        <p:nvPicPr>
          <p:cNvPr id="22" name="Picture 21" descr="Image of Online Reporting System card."/>
          <p:cNvPicPr>
            <a:picLocks noChangeAspect="1"/>
          </p:cNvPicPr>
          <p:nvPr/>
        </p:nvPicPr>
        <p:blipFill>
          <a:blip r:embed="rId8"/>
          <a:stretch>
            <a:fillRect/>
          </a:stretch>
        </p:blipFill>
        <p:spPr>
          <a:xfrm>
            <a:off x="7014652" y="2913660"/>
            <a:ext cx="1304762" cy="1485714"/>
          </a:xfrm>
          <a:prstGeom prst="rect">
            <a:avLst/>
          </a:prstGeom>
        </p:spPr>
      </p:pic>
      <p:sp>
        <p:nvSpPr>
          <p:cNvPr id="14" name="Rectangular Callout 13"/>
          <p:cNvSpPr/>
          <p:nvPr/>
        </p:nvSpPr>
        <p:spPr>
          <a:xfrm>
            <a:off x="264959" y="4464355"/>
            <a:ext cx="3386434" cy="870142"/>
          </a:xfrm>
          <a:prstGeom prst="wedgeRectCallout">
            <a:avLst>
              <a:gd name="adj1" fmla="val 67195"/>
              <a:gd name="adj2" fmla="val -24561"/>
            </a:avLst>
          </a:prstGeom>
          <a:solidFill>
            <a:sysClr val="window" lastClr="FFFFFF"/>
          </a:solidFill>
          <a:ln w="15875" cap="flat" cmpd="sng" algn="ctr">
            <a:solidFill>
              <a:srgbClr val="3A6983"/>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1400" b="1" dirty="0">
                <a:solidFill>
                  <a:srgbClr val="000000"/>
                </a:solidFill>
                <a:latin typeface="Calibri   "/>
              </a:rPr>
              <a:t>Data Entry Interface card: </a:t>
            </a:r>
            <a:r>
              <a:rPr lang="en-US" sz="1400" dirty="0">
                <a:solidFill>
                  <a:srgbClr val="000000"/>
                </a:solidFill>
                <a:latin typeface="Calibri   "/>
              </a:rPr>
              <a:t>enter student responses from paper tests</a:t>
            </a:r>
            <a:r>
              <a:rPr lang="en-US" sz="1400" dirty="0">
                <a:solidFill>
                  <a:srgbClr val="5D5B4E"/>
                </a:solidFill>
                <a:latin typeface="Calibri   "/>
              </a:rPr>
              <a:t>.</a:t>
            </a:r>
            <a:endParaRPr lang="en-US" sz="1400" dirty="0">
              <a:latin typeface="Calibri   "/>
              <a:ea typeface="Times New Roman" panose="02020603050405020304" pitchFamily="18" charset="0"/>
            </a:endParaRPr>
          </a:p>
        </p:txBody>
      </p:sp>
      <p:pic>
        <p:nvPicPr>
          <p:cNvPr id="20" name="Picture 19" descr="Image of Data Entry Interface card."/>
          <p:cNvPicPr>
            <a:picLocks noChangeAspect="1"/>
          </p:cNvPicPr>
          <p:nvPr/>
        </p:nvPicPr>
        <p:blipFill>
          <a:blip r:embed="rId9"/>
          <a:stretch>
            <a:fillRect/>
          </a:stretch>
        </p:blipFill>
        <p:spPr>
          <a:xfrm>
            <a:off x="4302301" y="4432388"/>
            <a:ext cx="1314286" cy="1476190"/>
          </a:xfrm>
          <a:prstGeom prst="rect">
            <a:avLst/>
          </a:prstGeom>
        </p:spPr>
      </p:pic>
    </p:spTree>
    <p:extLst>
      <p:ext uri="{BB962C8B-B14F-4D97-AF65-F5344CB8AC3E}">
        <p14:creationId xmlns:p14="http://schemas.microsoft.com/office/powerpoint/2010/main" val="267971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113E31D-E2AB-40D1-8B51-AFA5AFEF393A}" type="slidenum">
              <a:rPr lang="en-US" smtClean="0"/>
              <a:t>8</a:t>
            </a:fld>
            <a:endParaRPr lang="en-US" dirty="0"/>
          </a:p>
        </p:txBody>
      </p:sp>
      <p:sp>
        <p:nvSpPr>
          <p:cNvPr id="2" name="Title 1"/>
          <p:cNvSpPr>
            <a:spLocks noGrp="1"/>
          </p:cNvSpPr>
          <p:nvPr>
            <p:ph type="title"/>
          </p:nvPr>
        </p:nvSpPr>
        <p:spPr>
          <a:xfrm>
            <a:off x="1097280" y="286603"/>
            <a:ext cx="3757108" cy="1450757"/>
          </a:xfrm>
        </p:spPr>
        <p:txBody>
          <a:bodyPr>
            <a:normAutofit/>
          </a:bodyPr>
          <a:lstStyle/>
          <a:p>
            <a:r>
              <a:rPr lang="en-US" sz="4400" dirty="0">
                <a:latin typeface="Calibri" panose="020F0502020204030204" pitchFamily="34" charset="0"/>
                <a:cs typeface="Calibri" panose="020F0502020204030204" pitchFamily="34" charset="0"/>
              </a:rPr>
              <a:t>TIDE Overview</a:t>
            </a:r>
          </a:p>
        </p:txBody>
      </p:sp>
      <p:pic>
        <p:nvPicPr>
          <p:cNvPr id="3" name="Picture 2" descr="Screen image of the TIDE dashboard that displays three sections. The first sections is Preparing for Testing and backfilled orange. The second section is Adminstering Tests and backfilled green. The third section is After Testing and backfilled blue."/>
          <p:cNvPicPr>
            <a:picLocks noChangeAspect="1"/>
          </p:cNvPicPr>
          <p:nvPr/>
        </p:nvPicPr>
        <p:blipFill>
          <a:blip r:embed="rId3"/>
          <a:stretch>
            <a:fillRect/>
          </a:stretch>
        </p:blipFill>
        <p:spPr>
          <a:xfrm>
            <a:off x="218716" y="1948878"/>
            <a:ext cx="11753175" cy="3443392"/>
          </a:xfrm>
          <a:prstGeom prst="rect">
            <a:avLst/>
          </a:prstGeom>
        </p:spPr>
      </p:pic>
    </p:spTree>
    <p:extLst>
      <p:ext uri="{BB962C8B-B14F-4D97-AF65-F5344CB8AC3E}">
        <p14:creationId xmlns:p14="http://schemas.microsoft.com/office/powerpoint/2010/main" val="661922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9843655" y="5943214"/>
            <a:ext cx="1312025" cy="361438"/>
          </a:xfrm>
        </p:spPr>
        <p:txBody>
          <a:bodyPr/>
          <a:lstStyle/>
          <a:p>
            <a:pPr fontAlgn="base">
              <a:spcBef>
                <a:spcPct val="0"/>
              </a:spcBef>
              <a:spcAft>
                <a:spcPct val="0"/>
              </a:spcAft>
              <a:defRPr/>
            </a:pPr>
            <a:fld id="{E9AD6509-638C-42AF-9A6E-9C17F25B2C8B}" type="slidenum">
              <a:rPr lang="en-US" smtClean="0"/>
              <a:pPr fontAlgn="base">
                <a:spcBef>
                  <a:spcPct val="0"/>
                </a:spcBef>
                <a:spcAft>
                  <a:spcPct val="0"/>
                </a:spcAft>
                <a:defRPr/>
              </a:pPr>
              <a:t>9</a:t>
            </a:fld>
            <a:endParaRPr lang="en-US"/>
          </a:p>
        </p:txBody>
      </p:sp>
      <p:sp>
        <p:nvSpPr>
          <p:cNvPr id="2" name="Title 1"/>
          <p:cNvSpPr>
            <a:spLocks noGrp="1"/>
          </p:cNvSpPr>
          <p:nvPr>
            <p:ph type="title"/>
          </p:nvPr>
        </p:nvSpPr>
        <p:spPr>
          <a:xfrm>
            <a:off x="987929" y="228600"/>
            <a:ext cx="5507000" cy="1347517"/>
          </a:xfrm>
        </p:spPr>
        <p:txBody>
          <a:bodyPr>
            <a:normAutofit/>
          </a:bodyPr>
          <a:lstStyle/>
          <a:p>
            <a:r>
              <a:rPr lang="en-US" sz="4400" dirty="0">
                <a:solidFill>
                  <a:schemeClr val="tx1"/>
                </a:solidFill>
                <a:latin typeface="Calibri" panose="020F0502020204030204" pitchFamily="34" charset="0"/>
                <a:cs typeface="Calibri" panose="020F0502020204030204" pitchFamily="34" charset="0"/>
              </a:rPr>
              <a:t>TIDE Preparing for Testing Overview </a:t>
            </a:r>
            <a:endParaRPr lang="en-US" sz="4000" dirty="0">
              <a:solidFill>
                <a:schemeClr val="tx1"/>
              </a:solidFill>
              <a:latin typeface="Calibri" panose="020F0502020204030204" pitchFamily="34" charset="0"/>
              <a:cs typeface="Calibri" panose="020F0502020204030204" pitchFamily="34" charset="0"/>
            </a:endParaRPr>
          </a:p>
        </p:txBody>
      </p:sp>
      <p:sp>
        <p:nvSpPr>
          <p:cNvPr id="4" name="TextBox 3"/>
          <p:cNvSpPr txBox="1"/>
          <p:nvPr/>
        </p:nvSpPr>
        <p:spPr>
          <a:xfrm>
            <a:off x="174812" y="1873123"/>
            <a:ext cx="7463117" cy="3693319"/>
          </a:xfrm>
          <a:prstGeom prst="rect">
            <a:avLst/>
          </a:prstGeom>
          <a:noFill/>
        </p:spPr>
        <p:txBody>
          <a:bodyPr wrap="square" rtlCol="0">
            <a:spAutoFit/>
          </a:bodyPr>
          <a:lstStyle/>
          <a:p>
            <a:pPr>
              <a:spcAft>
                <a:spcPts val="1200"/>
              </a:spcAft>
            </a:pPr>
            <a:r>
              <a:rPr lang="en-US" sz="2200" dirty="0">
                <a:solidFill>
                  <a:schemeClr val="accent1">
                    <a:lumMod val="50000"/>
                  </a:schemeClr>
                </a:solidFill>
                <a:latin typeface="Calibri   "/>
              </a:rPr>
              <a:t>Within the TIDE Dashboard under Preparing for Testing, you will:</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Users </a:t>
            </a:r>
            <a:r>
              <a:rPr lang="en-US" dirty="0">
                <a:solidFill>
                  <a:schemeClr val="accent1">
                    <a:lumMod val="50000"/>
                  </a:schemeClr>
                </a:solidFill>
                <a:latin typeface="Calibri   "/>
              </a:rPr>
              <a:t>dropdown to add, View, Edit, Export, and Upload Users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Students</a:t>
            </a:r>
            <a:r>
              <a:rPr lang="en-US" dirty="0">
                <a:solidFill>
                  <a:schemeClr val="accent1">
                    <a:lumMod val="50000"/>
                  </a:schemeClr>
                </a:solidFill>
                <a:latin typeface="Calibri   "/>
              </a:rPr>
              <a:t> dropdown to View, Edit, Export Students, Add Students With Temporary ID, and Upload Student Settings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Test Settings and Tools </a:t>
            </a:r>
            <a:r>
              <a:rPr lang="en-US" dirty="0">
                <a:solidFill>
                  <a:schemeClr val="accent1">
                    <a:lumMod val="50000"/>
                  </a:schemeClr>
                </a:solidFill>
                <a:latin typeface="Calibri   "/>
              </a:rPr>
              <a:t>to View, Edit, Export, and Upload Test Settings and Tools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Rosters </a:t>
            </a:r>
            <a:r>
              <a:rPr lang="en-US" dirty="0">
                <a:solidFill>
                  <a:schemeClr val="accent1">
                    <a:lumMod val="50000"/>
                  </a:schemeClr>
                </a:solidFill>
                <a:latin typeface="Calibri   "/>
              </a:rPr>
              <a:t>to Add, View, Edit, and Upload rosters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Orders </a:t>
            </a:r>
            <a:r>
              <a:rPr lang="en-US" dirty="0">
                <a:solidFill>
                  <a:schemeClr val="accent1">
                    <a:lumMod val="50000"/>
                  </a:schemeClr>
                </a:solidFill>
                <a:latin typeface="Calibri   "/>
              </a:rPr>
              <a:t>to view Order History and Summary and to Track Shipments</a:t>
            </a:r>
          </a:p>
          <a:p>
            <a:pPr marL="285750" indent="-285750">
              <a:buFont typeface="Wingdings" panose="05000000000000000000" pitchFamily="2" charset="2"/>
              <a:buChar char="§"/>
            </a:pPr>
            <a:r>
              <a:rPr lang="en-US" dirty="0">
                <a:solidFill>
                  <a:schemeClr val="accent1">
                    <a:lumMod val="50000"/>
                  </a:schemeClr>
                </a:solidFill>
                <a:latin typeface="Calibri   "/>
              </a:rPr>
              <a:t>Select </a:t>
            </a:r>
            <a:r>
              <a:rPr lang="en-US" b="1" dirty="0">
                <a:solidFill>
                  <a:schemeClr val="accent1">
                    <a:lumMod val="50000"/>
                  </a:schemeClr>
                </a:solidFill>
                <a:latin typeface="Calibri   "/>
              </a:rPr>
              <a:t>Test Windows </a:t>
            </a:r>
            <a:r>
              <a:rPr lang="en-US" dirty="0">
                <a:solidFill>
                  <a:schemeClr val="accent1">
                    <a:lumMod val="50000"/>
                  </a:schemeClr>
                </a:solidFill>
                <a:latin typeface="Calibri   "/>
              </a:rPr>
              <a:t>to View, Edit, Export, and Upload Test Windows</a:t>
            </a:r>
          </a:p>
        </p:txBody>
      </p:sp>
      <p:pic>
        <p:nvPicPr>
          <p:cNvPr id="5" name="Picture 4" descr="Image of the Preparing for Testing section of the TIDE Dashboard."/>
          <p:cNvPicPr>
            <a:picLocks noChangeAspect="1"/>
          </p:cNvPicPr>
          <p:nvPr/>
        </p:nvPicPr>
        <p:blipFill>
          <a:blip r:embed="rId3"/>
          <a:stretch>
            <a:fillRect/>
          </a:stretch>
        </p:blipFill>
        <p:spPr>
          <a:xfrm>
            <a:off x="7637929" y="1801269"/>
            <a:ext cx="4120096" cy="4088157"/>
          </a:xfrm>
          <a:prstGeom prst="rect">
            <a:avLst/>
          </a:prstGeom>
        </p:spPr>
      </p:pic>
    </p:spTree>
    <p:extLst>
      <p:ext uri="{BB962C8B-B14F-4D97-AF65-F5344CB8AC3E}">
        <p14:creationId xmlns:p14="http://schemas.microsoft.com/office/powerpoint/2010/main" val="2169336781"/>
      </p:ext>
    </p:extLst>
  </p:cSld>
  <p:clrMapOvr>
    <a:masterClrMapping/>
  </p:clrMapOvr>
</p:sld>
</file>

<file path=ppt/theme/theme1.xml><?xml version="1.0" encoding="utf-8"?>
<a:theme xmlns:a="http://schemas.openxmlformats.org/drawingml/2006/main" name="OSPI-PPT-Test Administration Training Fall- Winter 2016">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OSPI">
      <a:majorFont>
        <a:latin typeface="Myriad Pro Light"/>
        <a:ea typeface=""/>
        <a:cs typeface=""/>
      </a:majorFont>
      <a:minorFont>
        <a:latin typeface="Myriad Pro"/>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 id="{C2F05C66-6CED-478D-A3D7-C53EEE368E53}" vid="{45B05896-539A-4A52-B2FE-9DC847F766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8591CE5C3FC2BF4EB07ED66E961FB1EF" ma:contentTypeVersion="1" ma:contentTypeDescription="Upload an image." ma:contentTypeScope="" ma:versionID="035916a9422a3fe387c4d80a3936ff9b">
  <xsd:schema xmlns:xsd="http://www.w3.org/2001/XMLSchema" xmlns:xs="http://www.w3.org/2001/XMLSchema" xmlns:p="http://schemas.microsoft.com/office/2006/metadata/properties" xmlns:ns1="http://schemas.microsoft.com/sharepoint/v3" xmlns:ns2="45DB2540-4AF8-45C5-99F1-54028B3CC8FD" xmlns:ns3="http://schemas.microsoft.com/sharepoint/v3/fields" targetNamespace="http://schemas.microsoft.com/office/2006/metadata/properties" ma:root="true" ma:fieldsID="175a7e0598602b9d1a4c01c34e1cc3e8" ns1:_="" ns2:_="" ns3:_="">
    <xsd:import namespace="http://schemas.microsoft.com/sharepoint/v3"/>
    <xsd:import namespace="45DB2540-4AF8-45C5-99F1-54028B3CC8FD"/>
    <xsd:import namespace="http://schemas.microsoft.com/sharepoint/v3/fields"/>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DB2540-4AF8-45C5-99F1-54028B3CC8FD"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ImageCreateDate xmlns="45DB2540-4AF8-45C5-99F1-54028B3CC8FD" xsi:nil="true"/>
    <PublishingStartDate xmlns="http://schemas.microsoft.com/sharepoint/v3" xsi:nil="true"/>
    <wic_System_Copyright xmlns="http://schemas.microsoft.com/sharepoint/v3/fields">OSPI</wic_System_Copyrigh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1BB0AE-A3ED-462D-ACA7-E0913BAA85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5DB2540-4AF8-45C5-99F1-54028B3CC8FD"/>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BD9270-D439-4F6F-95ED-E194ABD52E8F}">
  <ds:schemaRefs>
    <ds:schemaRef ds:uri="http://purl.org/dc/elements/1.1/"/>
    <ds:schemaRef ds:uri="http://schemas.microsoft.com/office/2006/documentManagement/types"/>
    <ds:schemaRef ds:uri="http://schemas.microsoft.com/sharepoint/v3"/>
    <ds:schemaRef ds:uri="http://purl.org/dc/terms/"/>
    <ds:schemaRef ds:uri="http://schemas.openxmlformats.org/package/2006/metadata/core-properties"/>
    <ds:schemaRef ds:uri="http://schemas.microsoft.com/office/infopath/2007/PartnerControls"/>
    <ds:schemaRef ds:uri="http://purl.org/dc/dcmitype/"/>
    <ds:schemaRef ds:uri="http://schemas.microsoft.com/sharepoint/v3/fields"/>
    <ds:schemaRef ds:uri="45DB2540-4AF8-45C5-99F1-54028B3CC8FD"/>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7AB3416-66FC-453E-9456-F39A1C473B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OSPI-PPT-Test Administration Training Fall- Winter 2016</Template>
  <TotalTime>21811</TotalTime>
  <Words>7132</Words>
  <Application>Microsoft Office PowerPoint</Application>
  <PresentationFormat>Widescreen</PresentationFormat>
  <Paragraphs>601</Paragraphs>
  <Slides>29</Slides>
  <Notes>29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29</vt:i4>
      </vt:variant>
    </vt:vector>
  </HeadingPairs>
  <TitlesOfParts>
    <vt:vector size="41" baseType="lpstr">
      <vt:lpstr>Arial</vt:lpstr>
      <vt:lpstr>Calibri</vt:lpstr>
      <vt:lpstr>Calibri   </vt:lpstr>
      <vt:lpstr>Calibri    </vt:lpstr>
      <vt:lpstr>Calibri     </vt:lpstr>
      <vt:lpstr>Calibri      </vt:lpstr>
      <vt:lpstr>Myriad Pro</vt:lpstr>
      <vt:lpstr>Myriad Pro Light</vt:lpstr>
      <vt:lpstr>Symbol</vt:lpstr>
      <vt:lpstr>Times New Roman</vt:lpstr>
      <vt:lpstr>Wingdings</vt:lpstr>
      <vt:lpstr>OSPI-PPT-Test Administration Training Fall- Winter 2016</vt:lpstr>
      <vt:lpstr>Test Coordinator Training Spring 2018 ELPA21 Testing  </vt:lpstr>
      <vt:lpstr>Introductions</vt:lpstr>
      <vt:lpstr>Acronyms</vt:lpstr>
      <vt:lpstr>Materials Required for ELPA Test Coordinators</vt:lpstr>
      <vt:lpstr>Navigating the Portal</vt:lpstr>
      <vt:lpstr>System and Resource Card Access Points</vt:lpstr>
      <vt:lpstr>Overview System &amp; Resource Cards</vt:lpstr>
      <vt:lpstr>TIDE Overview</vt:lpstr>
      <vt:lpstr>TIDE Preparing for Testing Overview </vt:lpstr>
      <vt:lpstr>TIDE Administering Tests Overview</vt:lpstr>
      <vt:lpstr>TIDE After Testing Overview</vt:lpstr>
      <vt:lpstr>Building Plans</vt:lpstr>
      <vt:lpstr>ELPA Key Dates</vt:lpstr>
      <vt:lpstr>Tools, Supports, Accommodations</vt:lpstr>
      <vt:lpstr>Material (Tools/Supports) Locally Supplied</vt:lpstr>
      <vt:lpstr>Additional Preparation and Technology</vt:lpstr>
      <vt:lpstr>Common Chromebook (CB) Solutions</vt:lpstr>
      <vt:lpstr>New Student &amp; SSID</vt:lpstr>
      <vt:lpstr>ELPA21 Pause Rule</vt:lpstr>
      <vt:lpstr>Security, Policies, &amp; Responsibilities</vt:lpstr>
      <vt:lpstr>Training Requirements</vt:lpstr>
      <vt:lpstr>Document Retention  and Audit Report</vt:lpstr>
      <vt:lpstr>Testing Incidents</vt:lpstr>
      <vt:lpstr>  Responsibilities  District Test Coordinator </vt:lpstr>
      <vt:lpstr> Responsibilities  Principal</vt:lpstr>
      <vt:lpstr> Responsibilities  School Test Coordinator</vt:lpstr>
      <vt:lpstr> Responsibilities  Special Education &amp; Bilingual Coordinators</vt:lpstr>
      <vt:lpstr>Contact Us:</vt:lpstr>
      <vt:lpstr>Revision Log: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Administration Training Fall/ Winter 2015-2016</dc:title>
  <dc:creator>Dianna Huriavi</dc:creator>
  <cp:lastModifiedBy>Rick, Brian</cp:lastModifiedBy>
  <cp:revision>608</cp:revision>
  <cp:lastPrinted>2017-03-12T02:08:19Z</cp:lastPrinted>
  <dcterms:created xsi:type="dcterms:W3CDTF">2015-10-12T15:54:52Z</dcterms:created>
  <dcterms:modified xsi:type="dcterms:W3CDTF">2018-01-17T04:19:45Z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0x0101009148F5A04DDD49CBA7127AADA5FB792B00AADE34325A8B49CDA8BB4DB53328F214008591CE5C3FC2BF4EB07ED66E961FB1EF</vt:lpwstr>
  </property>
</Properties>
</file>