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855" r:id="rId2"/>
  </p:sldMasterIdLst>
  <p:notesMasterIdLst>
    <p:notesMasterId r:id="rId75"/>
  </p:notesMasterIdLst>
  <p:sldIdLst>
    <p:sldId id="257" r:id="rId3"/>
    <p:sldId id="365" r:id="rId4"/>
    <p:sldId id="363" r:id="rId5"/>
    <p:sldId id="360" r:id="rId6"/>
    <p:sldId id="355" r:id="rId7"/>
    <p:sldId id="356" r:id="rId8"/>
    <p:sldId id="359" r:id="rId9"/>
    <p:sldId id="357" r:id="rId10"/>
    <p:sldId id="358" r:id="rId11"/>
    <p:sldId id="303" r:id="rId12"/>
    <p:sldId id="304" r:id="rId13"/>
    <p:sldId id="305" r:id="rId14"/>
    <p:sldId id="306" r:id="rId15"/>
    <p:sldId id="259" r:id="rId16"/>
    <p:sldId id="353" r:id="rId17"/>
    <p:sldId id="354" r:id="rId18"/>
    <p:sldId id="260" r:id="rId19"/>
    <p:sldId id="352" r:id="rId20"/>
    <p:sldId id="261" r:id="rId21"/>
    <p:sldId id="361" r:id="rId22"/>
    <p:sldId id="308" r:id="rId23"/>
    <p:sldId id="309" r:id="rId24"/>
    <p:sldId id="310" r:id="rId25"/>
    <p:sldId id="311" r:id="rId26"/>
    <p:sldId id="312" r:id="rId27"/>
    <p:sldId id="313" r:id="rId28"/>
    <p:sldId id="314" r:id="rId29"/>
    <p:sldId id="315" r:id="rId30"/>
    <p:sldId id="316" r:id="rId31"/>
    <p:sldId id="317" r:id="rId32"/>
    <p:sldId id="318" r:id="rId33"/>
    <p:sldId id="319" r:id="rId34"/>
    <p:sldId id="320" r:id="rId35"/>
    <p:sldId id="321" r:id="rId36"/>
    <p:sldId id="322" r:id="rId37"/>
    <p:sldId id="323" r:id="rId38"/>
    <p:sldId id="324" r:id="rId39"/>
    <p:sldId id="329" r:id="rId40"/>
    <p:sldId id="330" r:id="rId41"/>
    <p:sldId id="331" r:id="rId42"/>
    <p:sldId id="332" r:id="rId43"/>
    <p:sldId id="334" r:id="rId44"/>
    <p:sldId id="335" r:id="rId45"/>
    <p:sldId id="336" r:id="rId46"/>
    <p:sldId id="337" r:id="rId47"/>
    <p:sldId id="338" r:id="rId48"/>
    <p:sldId id="339" r:id="rId49"/>
    <p:sldId id="340" r:id="rId50"/>
    <p:sldId id="326" r:id="rId51"/>
    <p:sldId id="327" r:id="rId52"/>
    <p:sldId id="328" r:id="rId53"/>
    <p:sldId id="366" r:id="rId54"/>
    <p:sldId id="367" r:id="rId55"/>
    <p:sldId id="341" r:id="rId56"/>
    <p:sldId id="343" r:id="rId57"/>
    <p:sldId id="344" r:id="rId58"/>
    <p:sldId id="345" r:id="rId59"/>
    <p:sldId id="346" r:id="rId60"/>
    <p:sldId id="301" r:id="rId61"/>
    <p:sldId id="347" r:id="rId62"/>
    <p:sldId id="348" r:id="rId63"/>
    <p:sldId id="349" r:id="rId64"/>
    <p:sldId id="350" r:id="rId65"/>
    <p:sldId id="351" r:id="rId66"/>
    <p:sldId id="362" r:id="rId67"/>
    <p:sldId id="263" r:id="rId68"/>
    <p:sldId id="264" r:id="rId69"/>
    <p:sldId id="265" r:id="rId70"/>
    <p:sldId id="266" r:id="rId71"/>
    <p:sldId id="267" r:id="rId72"/>
    <p:sldId id="368" r:id="rId73"/>
    <p:sldId id="370" r:id="rId7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341" autoAdjust="0"/>
    <p:restoredTop sz="88488" autoAdjust="0"/>
  </p:normalViewPr>
  <p:slideViewPr>
    <p:cSldViewPr snapToGrid="0" showGuides="1">
      <p:cViewPr varScale="1">
        <p:scale>
          <a:sx n="102" d="100"/>
          <a:sy n="102" d="100"/>
        </p:scale>
        <p:origin x="300" y="72"/>
      </p:cViewPr>
      <p:guideLst>
        <p:guide orient="horz" pos="2160"/>
        <p:guide pos="3840"/>
      </p:guideLst>
    </p:cSldViewPr>
  </p:slideViewPr>
  <p:notesTextViewPr>
    <p:cViewPr>
      <p:scale>
        <a:sx n="3" d="2"/>
        <a:sy n="3" d="2"/>
      </p:scale>
      <p:origin x="0" y="0"/>
    </p:cViewPr>
  </p:notesTextViewPr>
  <p:sorterViewPr>
    <p:cViewPr>
      <p:scale>
        <a:sx n="100" d="100"/>
        <a:sy n="100" d="100"/>
      </p:scale>
      <p:origin x="0" y="-2967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presProps" Target="presProps.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tableStyles" Target="tableStyles.xml"/><Relationship Id="rId5" Type="http://schemas.openxmlformats.org/officeDocument/2006/relationships/slide" Target="slides/slide3.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viewProps" Target="viewProps.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7A91BA6-266B-4B3F-92C6-C7E5B5164DB6}" type="datetimeFigureOut">
              <a:rPr lang="en-US" smtClean="0"/>
              <a:t>1/25/2019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C044253-27A9-49B0-9141-CA0716303A60}" type="slidenum">
              <a:rPr lang="en-US" smtClean="0"/>
              <a:t>‹#›</a:t>
            </a:fld>
            <a:endParaRPr lang="en-US"/>
          </a:p>
        </p:txBody>
      </p:sp>
    </p:spTree>
    <p:extLst>
      <p:ext uri="{BB962C8B-B14F-4D97-AF65-F5344CB8AC3E}">
        <p14:creationId xmlns:p14="http://schemas.microsoft.com/office/powerpoint/2010/main" val="262133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31774">
              <a:defRPr/>
            </a:pPr>
            <a:fld id="{353CBBB1-5F31-4EE7-8027-C6991939A9A5}" type="slidenum">
              <a:rPr lang="en-US">
                <a:solidFill>
                  <a:prstClr val="black"/>
                </a:solidFill>
                <a:latin typeface="Calibri" panose="020F0502020204030204"/>
              </a:rPr>
              <a:pPr defTabSz="931774">
                <a:defRPr/>
              </a:pPr>
              <a:t>1</a:t>
            </a:fld>
            <a:endParaRPr lang="en-US">
              <a:solidFill>
                <a:prstClr val="black"/>
              </a:solidFill>
              <a:latin typeface="Calibri" panose="020F0502020204030204"/>
            </a:endParaRPr>
          </a:p>
        </p:txBody>
      </p:sp>
    </p:spTree>
    <p:extLst>
      <p:ext uri="{BB962C8B-B14F-4D97-AF65-F5344CB8AC3E}">
        <p14:creationId xmlns:p14="http://schemas.microsoft.com/office/powerpoint/2010/main" val="24910686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Reminder about best practices</a:t>
            </a:r>
            <a:r>
              <a:rPr lang="en-US" baseline="0" dirty="0"/>
              <a:t> when it comes to interims:</a:t>
            </a:r>
          </a:p>
          <a:p>
            <a:r>
              <a:rPr lang="en-US" dirty="0"/>
              <a:t>Interims are intended to be</a:t>
            </a:r>
            <a:r>
              <a:rPr lang="en-US" baseline="0" dirty="0"/>
              <a:t> used throughout the year as their purpose is to inform instructional next steps. If teachers want to prepare students for taking the Smarter Balanced Summative Assessment, there are other resources designed for that purpose. First, there are training tests for grade bands 3-5, 6-8, and high school. These are short tests that are intended for students to engage with the online functionality and tools. In addition, there are practice tests, which can provide practice with grade-level content. There are practice tests similar to the CAT portion of the summative test, meaning they include a range of item types, a broad coverage of content, varying levels of difficulty, and even a practice performance task. Although these practice tests are not scored online, Smarter Balanced has provided scoring guides that can be viewed or downloaded online:</a:t>
            </a:r>
          </a:p>
          <a:p>
            <a:r>
              <a:rPr lang="en-US" baseline="0" dirty="0"/>
              <a:t>http://www.smarterbalanced.org/assessments/practice-and-training-tests/resources-and-documentation/#tab-3 </a:t>
            </a:r>
            <a:endParaRPr lang="en-US" dirty="0"/>
          </a:p>
        </p:txBody>
      </p:sp>
      <p:sp>
        <p:nvSpPr>
          <p:cNvPr id="4" name="Slide Number Placeholder 3"/>
          <p:cNvSpPr>
            <a:spLocks noGrp="1"/>
          </p:cNvSpPr>
          <p:nvPr>
            <p:ph type="sldNum" sz="quarter" idx="10"/>
          </p:nvPr>
        </p:nvSpPr>
        <p:spPr/>
        <p:txBody>
          <a:bodyPr/>
          <a:lstStyle/>
          <a:p>
            <a:fld id="{0D9C9470-0E14-46FE-A79A-93BE484C74FE}" type="slidenum">
              <a:rPr lang="en-US" smtClean="0"/>
              <a:t>10</a:t>
            </a:fld>
            <a:endParaRPr lang="en-US"/>
          </a:p>
        </p:txBody>
      </p:sp>
    </p:spTree>
    <p:extLst>
      <p:ext uri="{BB962C8B-B14F-4D97-AF65-F5344CB8AC3E}">
        <p14:creationId xmlns:p14="http://schemas.microsoft.com/office/powerpoint/2010/main" val="36974491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webinar walks through various</a:t>
            </a:r>
            <a:r>
              <a:rPr lang="en-US" baseline="0" dirty="0"/>
              <a:t> uses for the interims. For each use, the following is provided: purpose, audience, delivery, task, considerations, and suggested formative strategies</a:t>
            </a:r>
          </a:p>
          <a:p>
            <a:endParaRPr lang="en-US" baseline="0" dirty="0"/>
          </a:p>
          <a:p>
            <a:pPr marL="349415" indent="-349415">
              <a:buFont typeface="Arial" panose="020B0604020202020204" pitchFamily="34" charset="0"/>
              <a:buChar char="•"/>
            </a:pPr>
            <a:r>
              <a:rPr lang="en-US" dirty="0"/>
              <a:t>Webinar was with a live audience: SNEs and State Leads in October 2018</a:t>
            </a:r>
          </a:p>
          <a:p>
            <a:pPr marL="349415" indent="-349415">
              <a:buFont typeface="Arial" panose="020B0604020202020204" pitchFamily="34" charset="0"/>
              <a:buChar char="•"/>
            </a:pPr>
            <a:r>
              <a:rPr lang="en-US" dirty="0"/>
              <a:t>Recorded and posted in Digital Library under “Forums” &gt; SNE Webinars &amp; Screencasts &gt; Building Learning One Block at a Time: How to Use the IABs</a:t>
            </a:r>
          </a:p>
          <a:p>
            <a:pPr marL="349415" indent="-349415">
              <a:buFont typeface="Arial" panose="020B0604020202020204" pitchFamily="34" charset="0"/>
              <a:buChar char="•"/>
            </a:pPr>
            <a:endParaRPr lang="en-US" dirty="0"/>
          </a:p>
          <a:p>
            <a:r>
              <a:rPr lang="en-US" dirty="0"/>
              <a:t>Webinar</a:t>
            </a:r>
            <a:r>
              <a:rPr lang="en-US" baseline="0" dirty="0"/>
              <a:t> Link: https://www.youtube.com/watch?v=1bLkXbxoPd0&amp;feature=youtu.be</a:t>
            </a:r>
          </a:p>
        </p:txBody>
      </p:sp>
      <p:sp>
        <p:nvSpPr>
          <p:cNvPr id="4" name="Slide Number Placeholder 3"/>
          <p:cNvSpPr>
            <a:spLocks noGrp="1"/>
          </p:cNvSpPr>
          <p:nvPr>
            <p:ph type="sldNum" sz="quarter" idx="10"/>
          </p:nvPr>
        </p:nvSpPr>
        <p:spPr/>
        <p:txBody>
          <a:bodyPr/>
          <a:lstStyle/>
          <a:p>
            <a:fld id="{0D9C9470-0E14-46FE-A79A-93BE484C74FE}" type="slidenum">
              <a:rPr lang="en-US" smtClean="0"/>
              <a:t>11</a:t>
            </a:fld>
            <a:endParaRPr lang="en-US"/>
          </a:p>
        </p:txBody>
      </p:sp>
    </p:spTree>
    <p:extLst>
      <p:ext uri="{BB962C8B-B14F-4D97-AF65-F5344CB8AC3E}">
        <p14:creationId xmlns:p14="http://schemas.microsoft.com/office/powerpoint/2010/main" val="39185539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Teache</a:t>
            </a:r>
            <a:r>
              <a:rPr lang="en-US" baseline="0" dirty="0"/>
              <a:t>r hand scoring system is now embedded into the AIRWays reporting system. AIRWays now used for both scoring and reporting for interims.</a:t>
            </a:r>
          </a:p>
          <a:p>
            <a:endParaRPr lang="en-US" dirty="0"/>
          </a:p>
          <a:p>
            <a:r>
              <a:rPr lang="en-US" dirty="0"/>
              <a:t>New Feature: Suggested scores for ELA</a:t>
            </a:r>
            <a:r>
              <a:rPr lang="en-US" baseline="0" dirty="0"/>
              <a:t> full writes – all 3 rubrics</a:t>
            </a:r>
          </a:p>
          <a:p>
            <a:pPr marL="174708" indent="-174708">
              <a:buFont typeface="Arial" panose="020B0604020202020204" pitchFamily="34" charset="0"/>
              <a:buChar char="•"/>
            </a:pPr>
            <a:r>
              <a:rPr lang="en-US" baseline="0" dirty="0"/>
              <a:t>Continue to calibrate using training materials  and exemplars in order to verify/understand scores</a:t>
            </a:r>
          </a:p>
          <a:p>
            <a:pPr marL="174708" indent="-174708">
              <a:buFont typeface="Arial" panose="020B0604020202020204" pitchFamily="34" charset="0"/>
              <a:buChar char="•"/>
            </a:pPr>
            <a:r>
              <a:rPr lang="en-US" baseline="0" dirty="0"/>
              <a:t>TAs can modify the suggested scores</a:t>
            </a:r>
          </a:p>
          <a:p>
            <a:pPr marL="174708" indent="-174708">
              <a:buFont typeface="Arial" panose="020B0604020202020204" pitchFamily="34" charset="0"/>
              <a:buChar char="•"/>
            </a:pPr>
            <a:r>
              <a:rPr lang="en-US" baseline="0" dirty="0"/>
              <a:t>Important to note that teachers will continue to hand score the research items in part one of the PT even though part two (full writes) will have suggested scores.</a:t>
            </a:r>
            <a:endParaRPr lang="en-US" dirty="0"/>
          </a:p>
          <a:p>
            <a:endParaRPr lang="en-US" dirty="0"/>
          </a:p>
          <a:p>
            <a:r>
              <a:rPr lang="en-US" dirty="0"/>
              <a:t>AIRWays User</a:t>
            </a:r>
            <a:r>
              <a:rPr lang="en-US" baseline="0" dirty="0"/>
              <a:t> Guide link: https://wa.portal.airast.org/core/fileparse.php/2317/urlt/AIRWays-Reporting-User-Guide.pdf</a:t>
            </a:r>
          </a:p>
          <a:p>
            <a:endParaRPr lang="en-US" dirty="0"/>
          </a:p>
        </p:txBody>
      </p:sp>
      <p:sp>
        <p:nvSpPr>
          <p:cNvPr id="4" name="Slide Number Placeholder 3"/>
          <p:cNvSpPr>
            <a:spLocks noGrp="1"/>
          </p:cNvSpPr>
          <p:nvPr>
            <p:ph type="sldNum" sz="quarter" idx="10"/>
          </p:nvPr>
        </p:nvSpPr>
        <p:spPr/>
        <p:txBody>
          <a:bodyPr/>
          <a:lstStyle/>
          <a:p>
            <a:fld id="{0D9C9470-0E14-46FE-A79A-93BE484C74FE}" type="slidenum">
              <a:rPr lang="en-US" smtClean="0"/>
              <a:t>12</a:t>
            </a:fld>
            <a:endParaRPr lang="en-US"/>
          </a:p>
        </p:txBody>
      </p:sp>
    </p:spTree>
    <p:extLst>
      <p:ext uri="{BB962C8B-B14F-4D97-AF65-F5344CB8AC3E}">
        <p14:creationId xmlns:p14="http://schemas.microsoft.com/office/powerpoint/2010/main" val="12322826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a:t>
            </a:r>
            <a:r>
              <a:rPr lang="en-US" baseline="0" dirty="0"/>
              <a:t> in AIRWays looking at results at the student level, there is an icon that looks like a stack of books. When you click this icon, it open a box with two resources. One resource is a link to the Smarter Balanced Connections Playlist for that particular Interim Assessment Block. A new resource is the Answer Key for that interim. This answer key will provide the correct responses for all item types. However, if there is an interim that requires teacher hand scoring, those training materials will be in the resources part of AIRWays and also in TIDE. </a:t>
            </a:r>
            <a:endParaRPr lang="en-US" dirty="0"/>
          </a:p>
        </p:txBody>
      </p:sp>
      <p:sp>
        <p:nvSpPr>
          <p:cNvPr id="4" name="Slide Number Placeholder 3"/>
          <p:cNvSpPr>
            <a:spLocks noGrp="1"/>
          </p:cNvSpPr>
          <p:nvPr>
            <p:ph type="sldNum" sz="quarter" idx="10"/>
          </p:nvPr>
        </p:nvSpPr>
        <p:spPr/>
        <p:txBody>
          <a:bodyPr/>
          <a:lstStyle/>
          <a:p>
            <a:fld id="{0D9C9470-0E14-46FE-A79A-93BE484C74FE}" type="slidenum">
              <a:rPr lang="en-US" smtClean="0"/>
              <a:t>13</a:t>
            </a:fld>
            <a:endParaRPr lang="en-US"/>
          </a:p>
        </p:txBody>
      </p:sp>
    </p:spTree>
    <p:extLst>
      <p:ext uri="{BB962C8B-B14F-4D97-AF65-F5344CB8AC3E}">
        <p14:creationId xmlns:p14="http://schemas.microsoft.com/office/powerpoint/2010/main" val="23190153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31774">
              <a:defRPr/>
            </a:pPr>
            <a:fld id="{353CBBB1-5F31-4EE7-8027-C6991939A9A5}" type="slidenum">
              <a:rPr lang="en-US">
                <a:solidFill>
                  <a:prstClr val="black"/>
                </a:solidFill>
                <a:latin typeface="Calibri" panose="020F0502020204030204"/>
              </a:rPr>
              <a:pPr defTabSz="931774">
                <a:defRPr/>
              </a:pPr>
              <a:t>14</a:t>
            </a:fld>
            <a:endParaRPr lang="en-US">
              <a:solidFill>
                <a:prstClr val="black"/>
              </a:solidFill>
              <a:latin typeface="Calibri" panose="020F0502020204030204"/>
            </a:endParaRPr>
          </a:p>
        </p:txBody>
      </p:sp>
    </p:spTree>
    <p:extLst>
      <p:ext uri="{BB962C8B-B14F-4D97-AF65-F5344CB8AC3E}">
        <p14:creationId xmlns:p14="http://schemas.microsoft.com/office/powerpoint/2010/main" val="36178598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Listed</a:t>
            </a:r>
            <a:r>
              <a:rPr lang="en-US" baseline="0" dirty="0"/>
              <a:t> here are some of the materials posted to the Portal since the last webcast, and resources which will be posted soon. </a:t>
            </a:r>
          </a:p>
          <a:p>
            <a:endParaRPr lang="en-US" baseline="0" dirty="0"/>
          </a:p>
          <a:p>
            <a:r>
              <a:rPr lang="en-US" baseline="0" dirty="0"/>
              <a:t>As materials are posted, the updates will be communicated in the WAW newsletter. </a:t>
            </a:r>
          </a:p>
          <a:p>
            <a:endParaRPr lang="en-US" baseline="0" dirty="0"/>
          </a:p>
          <a:p>
            <a:r>
              <a:rPr lang="en-US" baseline="0" dirty="0"/>
              <a:t>We also will send updates under separate cover as test windows close in.</a:t>
            </a:r>
          </a:p>
        </p:txBody>
      </p:sp>
      <p:sp>
        <p:nvSpPr>
          <p:cNvPr id="4" name="Slide Number Placeholder 3"/>
          <p:cNvSpPr>
            <a:spLocks noGrp="1"/>
          </p:cNvSpPr>
          <p:nvPr>
            <p:ph type="sldNum" sz="quarter" idx="10"/>
          </p:nvPr>
        </p:nvSpPr>
        <p:spPr/>
        <p:txBody>
          <a:bodyPr/>
          <a:lstStyle/>
          <a:p>
            <a:fld id="{BCAC79D6-6153-4447-A78D-846B17D05D8B}" type="slidenum">
              <a:rPr lang="en-US" smtClean="0"/>
              <a:t>15</a:t>
            </a:fld>
            <a:endParaRPr lang="en-US"/>
          </a:p>
        </p:txBody>
      </p:sp>
    </p:spTree>
    <p:extLst>
      <p:ext uri="{BB962C8B-B14F-4D97-AF65-F5344CB8AC3E}">
        <p14:creationId xmlns:p14="http://schemas.microsoft.com/office/powerpoint/2010/main" val="14315810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was recently discovered that both the TIDE User Guide and the TA User Guide incorrectly warn that logging out from TIDE, or another AIR</a:t>
            </a:r>
            <a:r>
              <a:rPr lang="en-US" baseline="0" dirty="0"/>
              <a:t> system, will also log the user out of the TA Site, causing a test session to stop. </a:t>
            </a:r>
          </a:p>
          <a:p>
            <a:endParaRPr lang="en-US" baseline="0" dirty="0"/>
          </a:p>
          <a:p>
            <a:r>
              <a:rPr lang="en-US" baseline="0" dirty="0"/>
              <a:t>We are currently working with AIR to update those manuals with correct information.</a:t>
            </a:r>
            <a:endParaRPr lang="en-US" dirty="0"/>
          </a:p>
        </p:txBody>
      </p:sp>
      <p:sp>
        <p:nvSpPr>
          <p:cNvPr id="4" name="Slide Number Placeholder 3"/>
          <p:cNvSpPr>
            <a:spLocks noGrp="1"/>
          </p:cNvSpPr>
          <p:nvPr>
            <p:ph type="sldNum" sz="quarter" idx="10"/>
          </p:nvPr>
        </p:nvSpPr>
        <p:spPr/>
        <p:txBody>
          <a:bodyPr/>
          <a:lstStyle/>
          <a:p>
            <a:fld id="{BCAC79D6-6153-4447-A78D-846B17D05D8B}" type="slidenum">
              <a:rPr lang="en-US" smtClean="0"/>
              <a:t>16</a:t>
            </a:fld>
            <a:endParaRPr lang="en-US"/>
          </a:p>
        </p:txBody>
      </p:sp>
    </p:spTree>
    <p:extLst>
      <p:ext uri="{BB962C8B-B14F-4D97-AF65-F5344CB8AC3E}">
        <p14:creationId xmlns:p14="http://schemas.microsoft.com/office/powerpoint/2010/main" val="42166645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31774">
              <a:defRPr/>
            </a:pPr>
            <a:fld id="{353CBBB1-5F31-4EE7-8027-C6991939A9A5}" type="slidenum">
              <a:rPr lang="en-US">
                <a:solidFill>
                  <a:prstClr val="black"/>
                </a:solidFill>
                <a:latin typeface="Calibri" panose="020F0502020204030204"/>
              </a:rPr>
              <a:pPr defTabSz="931774">
                <a:defRPr/>
              </a:pPr>
              <a:t>17</a:t>
            </a:fld>
            <a:endParaRPr lang="en-US">
              <a:solidFill>
                <a:prstClr val="black"/>
              </a:solidFill>
              <a:latin typeface="Calibri" panose="020F0502020204030204"/>
            </a:endParaRPr>
          </a:p>
        </p:txBody>
      </p:sp>
    </p:spTree>
    <p:extLst>
      <p:ext uri="{BB962C8B-B14F-4D97-AF65-F5344CB8AC3E}">
        <p14:creationId xmlns:p14="http://schemas.microsoft.com/office/powerpoint/2010/main" val="19472529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044253-27A9-49B0-9141-CA0716303A60}" type="slidenum">
              <a:rPr lang="en-US" smtClean="0"/>
              <a:t>18</a:t>
            </a:fld>
            <a:endParaRPr lang="en-US"/>
          </a:p>
        </p:txBody>
      </p:sp>
    </p:spTree>
    <p:extLst>
      <p:ext uri="{BB962C8B-B14F-4D97-AF65-F5344CB8AC3E}">
        <p14:creationId xmlns:p14="http://schemas.microsoft.com/office/powerpoint/2010/main" val="39713903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31774">
              <a:defRPr/>
            </a:pPr>
            <a:fld id="{3E5CCD11-D5AA-4A2E-AC58-76A03D516754}" type="slidenum">
              <a:rPr lang="en-US">
                <a:solidFill>
                  <a:prstClr val="black"/>
                </a:solidFill>
                <a:latin typeface="Calibri" panose="020F0502020204030204"/>
              </a:rPr>
              <a:pPr defTabSz="931774">
                <a:defRPr/>
              </a:pPr>
              <a:t>19</a:t>
            </a:fld>
            <a:endParaRPr lang="en-US">
              <a:solidFill>
                <a:prstClr val="black"/>
              </a:solidFill>
              <a:latin typeface="Calibri" panose="020F0502020204030204"/>
            </a:endParaRPr>
          </a:p>
        </p:txBody>
      </p:sp>
    </p:spTree>
    <p:extLst>
      <p:ext uri="{BB962C8B-B14F-4D97-AF65-F5344CB8AC3E}">
        <p14:creationId xmlns:p14="http://schemas.microsoft.com/office/powerpoint/2010/main" val="36580207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31774">
              <a:defRPr/>
            </a:pPr>
            <a:fld id="{353CBBB1-5F31-4EE7-8027-C6991939A9A5}" type="slidenum">
              <a:rPr lang="en-US">
                <a:solidFill>
                  <a:prstClr val="black"/>
                </a:solidFill>
                <a:latin typeface="Calibri" panose="020F0502020204030204"/>
              </a:rPr>
              <a:pPr defTabSz="931774">
                <a:defRPr/>
              </a:pPr>
              <a:t>2</a:t>
            </a:fld>
            <a:endParaRPr lang="en-US">
              <a:solidFill>
                <a:prstClr val="black"/>
              </a:solidFill>
              <a:latin typeface="Calibri" panose="020F0502020204030204"/>
            </a:endParaRPr>
          </a:p>
        </p:txBody>
      </p:sp>
    </p:spTree>
    <p:extLst>
      <p:ext uri="{BB962C8B-B14F-4D97-AF65-F5344CB8AC3E}">
        <p14:creationId xmlns:p14="http://schemas.microsoft.com/office/powerpoint/2010/main" val="39403632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Non-</a:t>
            </a:r>
            <a:r>
              <a:rPr lang="en-US" baseline="0" dirty="0"/>
              <a:t> Standard accommodation requests were due on January 11. If you missed the deadline you can still submit requests, we kindly ask that you submit any outstanding requests as soon as possible.</a:t>
            </a:r>
          </a:p>
          <a:p>
            <a:endParaRPr lang="en-US" baseline="0" dirty="0"/>
          </a:p>
          <a:p>
            <a:r>
              <a:rPr lang="en-US" baseline="0" dirty="0"/>
              <a:t>A couple of tips regarding what to submit. First, only submit accommodations not addressed in the GTSA. For example, word prediction has been a common request over the past few years. There is no need to submit a request for this as this is already addressed in the GTSA on pg. 33. Another example, the policy for calculator use is stated in the GTSA on pg. 31. OSPI will not approve any request seeking calculator use on non-calculator allowed items.</a:t>
            </a:r>
          </a:p>
          <a:p>
            <a:endParaRPr lang="en-US" baseline="0" dirty="0"/>
          </a:p>
          <a:p>
            <a:r>
              <a:rPr lang="en-US" baseline="0" dirty="0"/>
              <a:t>Second, if considering software or application, request features of the software or application, not the software or application itself. For example, Co-writer is the software. We do not approve software. The district needs to identify the features of the software or application they want to utilize like word prediction, text to speech, or speech to text. These features are already addressed in the GTSA so there would be no need seek approval.</a:t>
            </a:r>
          </a:p>
          <a:p>
            <a:endParaRPr lang="en-US" baseline="0" dirty="0"/>
          </a:p>
          <a:p>
            <a:r>
              <a:rPr lang="en-US" baseline="0" dirty="0"/>
              <a:t>Other features like grammar check, topic/word clouds would not be approved as they would violate what is being measured and would give a student using those features an advantage over </a:t>
            </a:r>
            <a:r>
              <a:rPr lang="en-US" baseline="0"/>
              <a:t>other test takers.</a:t>
            </a:r>
            <a:endParaRPr lang="en-US" dirty="0"/>
          </a:p>
        </p:txBody>
      </p:sp>
      <p:sp>
        <p:nvSpPr>
          <p:cNvPr id="4" name="Slide Number Placeholder 3"/>
          <p:cNvSpPr>
            <a:spLocks noGrp="1"/>
          </p:cNvSpPr>
          <p:nvPr>
            <p:ph type="sldNum" sz="quarter" idx="10"/>
          </p:nvPr>
        </p:nvSpPr>
        <p:spPr/>
        <p:txBody>
          <a:bodyPr/>
          <a:lstStyle/>
          <a:p>
            <a:fld id="{47552E7F-1AA7-43C7-8103-2BAC98DBDAA6}" type="slidenum">
              <a:rPr lang="en-US" smtClean="0"/>
              <a:t>20</a:t>
            </a:fld>
            <a:endParaRPr lang="en-US"/>
          </a:p>
        </p:txBody>
      </p:sp>
    </p:spTree>
    <p:extLst>
      <p:ext uri="{BB962C8B-B14F-4D97-AF65-F5344CB8AC3E}">
        <p14:creationId xmlns:p14="http://schemas.microsoft.com/office/powerpoint/2010/main" val="28648469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a:t>
            </a:r>
            <a:r>
              <a:rPr lang="en-US" baseline="0" dirty="0"/>
              <a:t> couple of reminders for upcoming WA-AIM dates.</a:t>
            </a:r>
          </a:p>
          <a:p>
            <a:endParaRPr lang="en-US" baseline="0" dirty="0"/>
          </a:p>
          <a:p>
            <a:r>
              <a:rPr lang="en-US" baseline="0" dirty="0"/>
              <a:t>Paper Individual Student Reports and Roster Reports from the WA-AIM Fall HS Retakes should have landed in your district on January 8</a:t>
            </a:r>
            <a:r>
              <a:rPr lang="en-US" baseline="30000" dirty="0"/>
              <a:t>th</a:t>
            </a:r>
            <a:r>
              <a:rPr lang="en-US" baseline="0" dirty="0"/>
              <a:t>. As a reminder, Parent Letters, a Parent Guide and a WA-AIM Score Interpretation Guide to accompany the student reports can be found at the bottom of the WA-AIM Scoring and Reporting webpage.</a:t>
            </a:r>
          </a:p>
          <a:p>
            <a:endParaRPr lang="en-US" baseline="0" dirty="0"/>
          </a:p>
        </p:txBody>
      </p:sp>
      <p:sp>
        <p:nvSpPr>
          <p:cNvPr id="4" name="Slide Number Placeholder 3"/>
          <p:cNvSpPr>
            <a:spLocks noGrp="1"/>
          </p:cNvSpPr>
          <p:nvPr>
            <p:ph type="sldNum" sz="quarter" idx="10"/>
          </p:nvPr>
        </p:nvSpPr>
        <p:spPr/>
        <p:txBody>
          <a:bodyPr/>
          <a:lstStyle/>
          <a:p>
            <a:fld id="{47552E7F-1AA7-43C7-8103-2BAC98DBDAA6}" type="slidenum">
              <a:rPr lang="en-US" smtClean="0"/>
              <a:t>21</a:t>
            </a:fld>
            <a:endParaRPr lang="en-US"/>
          </a:p>
        </p:txBody>
      </p:sp>
    </p:spTree>
    <p:extLst>
      <p:ext uri="{BB962C8B-B14F-4D97-AF65-F5344CB8AC3E}">
        <p14:creationId xmlns:p14="http://schemas.microsoft.com/office/powerpoint/2010/main" val="671283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spring WA-AIM window opened on October 15, 2018 and all </a:t>
            </a:r>
            <a:r>
              <a:rPr lang="en-US" dirty="0" err="1"/>
              <a:t>eDirect</a:t>
            </a:r>
            <a:r>
              <a:rPr lang="en-US" baseline="0" dirty="0"/>
              <a:t> functions are now available. As a reminder, district assessment coordinators may need to go back into </a:t>
            </a:r>
            <a:r>
              <a:rPr lang="en-US" baseline="0" dirty="0" err="1"/>
              <a:t>eDirect</a:t>
            </a:r>
            <a:r>
              <a:rPr lang="en-US" baseline="0" dirty="0"/>
              <a:t> and ensure all teachers administering the WA-AIM have been added to the Spring 2019 window in User Management and in Teacher Management.</a:t>
            </a:r>
          </a:p>
          <a:p>
            <a:endParaRPr lang="en-US" baseline="0" dirty="0"/>
          </a:p>
          <a:p>
            <a:r>
              <a:rPr lang="en-US" baseline="0" dirty="0"/>
              <a:t>The WA-AIM window will close on April 5, 2019 at 5:00 PM local time.</a:t>
            </a:r>
          </a:p>
          <a:p>
            <a:endParaRPr lang="en-US" baseline="0" dirty="0"/>
          </a:p>
          <a:p>
            <a:r>
              <a:rPr lang="en-US" baseline="0" dirty="0"/>
              <a:t>Student’s eligible to take the WA-AIM who enroll in your district on or after February 11, 2019 will not be required to be assessed. For these student we kindly request for you to continue to identify these students through the WA-AIM registration process through the end of the year.</a:t>
            </a:r>
            <a:endParaRPr lang="en-US" dirty="0"/>
          </a:p>
        </p:txBody>
      </p:sp>
      <p:sp>
        <p:nvSpPr>
          <p:cNvPr id="4" name="Slide Number Placeholder 3"/>
          <p:cNvSpPr>
            <a:spLocks noGrp="1"/>
          </p:cNvSpPr>
          <p:nvPr>
            <p:ph type="sldNum" sz="quarter" idx="10"/>
          </p:nvPr>
        </p:nvSpPr>
        <p:spPr/>
        <p:txBody>
          <a:bodyPr/>
          <a:lstStyle/>
          <a:p>
            <a:fld id="{47552E7F-1AA7-43C7-8103-2BAC98DBDAA6}" type="slidenum">
              <a:rPr lang="en-US" smtClean="0"/>
              <a:t>22</a:t>
            </a:fld>
            <a:endParaRPr lang="en-US"/>
          </a:p>
        </p:txBody>
      </p:sp>
    </p:spTree>
    <p:extLst>
      <p:ext uri="{BB962C8B-B14F-4D97-AF65-F5344CB8AC3E}">
        <p14:creationId xmlns:p14="http://schemas.microsoft.com/office/powerpoint/2010/main" val="40230298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Next I</a:t>
            </a:r>
            <a:r>
              <a:rPr lang="en-US" baseline="0" dirty="0"/>
              <a:t> am going to go through the presentation regarding the 1% Alternate Assessment Participation Cap that has been shared with most special education directors through their monthly ESD meetings. District Assessment Coordinators will need to be part of the process and required justification response if their district assessed more than 1% of their students in any content area on the WA-AIM during the 2017-2018 school year.</a:t>
            </a:r>
          </a:p>
          <a:p>
            <a:endParaRPr lang="en-US" baseline="0" dirty="0"/>
          </a:p>
          <a:p>
            <a:r>
              <a:rPr lang="en-US" baseline="0" dirty="0"/>
              <a:t>Most of this information has been shared in various venues including the fall WA-AIM administration trainings, and the WERA conference but I would like to take a little bit of your time to review this information once again.</a:t>
            </a:r>
          </a:p>
        </p:txBody>
      </p:sp>
      <p:sp>
        <p:nvSpPr>
          <p:cNvPr id="4" name="Slide Number Placeholder 3"/>
          <p:cNvSpPr>
            <a:spLocks noGrp="1"/>
          </p:cNvSpPr>
          <p:nvPr>
            <p:ph type="sldNum" sz="quarter" idx="10"/>
          </p:nvPr>
        </p:nvSpPr>
        <p:spPr/>
        <p:txBody>
          <a:bodyPr/>
          <a:lstStyle/>
          <a:p>
            <a:fld id="{47552E7F-1AA7-43C7-8103-2BAC98DBDAA6}" type="slidenum">
              <a:rPr lang="en-US" smtClean="0"/>
              <a:t>23</a:t>
            </a:fld>
            <a:endParaRPr lang="en-US"/>
          </a:p>
        </p:txBody>
      </p:sp>
    </p:spTree>
    <p:extLst>
      <p:ext uri="{BB962C8B-B14F-4D97-AF65-F5344CB8AC3E}">
        <p14:creationId xmlns:p14="http://schemas.microsoft.com/office/powerpoint/2010/main" val="97101752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Displaying</a:t>
            </a:r>
            <a:r>
              <a:rPr lang="en-US" baseline="0" dirty="0"/>
              <a:t> is the federal language around the 1% alternate assessment participation cap.  I have summarized this on the next slide.</a:t>
            </a:r>
            <a:endParaRPr lang="en-US" dirty="0"/>
          </a:p>
        </p:txBody>
      </p:sp>
      <p:sp>
        <p:nvSpPr>
          <p:cNvPr id="4" name="Slide Number Placeholder 3"/>
          <p:cNvSpPr>
            <a:spLocks noGrp="1"/>
          </p:cNvSpPr>
          <p:nvPr>
            <p:ph type="sldNum" sz="quarter" idx="10"/>
          </p:nvPr>
        </p:nvSpPr>
        <p:spPr/>
        <p:txBody>
          <a:bodyPr/>
          <a:lstStyle/>
          <a:p>
            <a:fld id="{47552E7F-1AA7-43C7-8103-2BAC98DBDAA6}" type="slidenum">
              <a:rPr lang="en-US" smtClean="0"/>
              <a:t>24</a:t>
            </a:fld>
            <a:endParaRPr lang="en-US"/>
          </a:p>
        </p:txBody>
      </p:sp>
    </p:spTree>
    <p:extLst>
      <p:ext uri="{BB962C8B-B14F-4D97-AF65-F5344CB8AC3E}">
        <p14:creationId xmlns:p14="http://schemas.microsoft.com/office/powerpoint/2010/main" val="315011181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key points are: this is a state cap, districts over 1% must justify</a:t>
            </a:r>
            <a:r>
              <a:rPr lang="en-US" baseline="0" dirty="0"/>
              <a:t> the need to exceed 1%, the state must provide oversight of any district over 1%, and district justifications must be made publicly available.</a:t>
            </a:r>
            <a:endParaRPr lang="en-US" dirty="0"/>
          </a:p>
        </p:txBody>
      </p:sp>
      <p:sp>
        <p:nvSpPr>
          <p:cNvPr id="4" name="Slide Number Placeholder 3"/>
          <p:cNvSpPr>
            <a:spLocks noGrp="1"/>
          </p:cNvSpPr>
          <p:nvPr>
            <p:ph type="sldNum" sz="quarter" idx="10"/>
          </p:nvPr>
        </p:nvSpPr>
        <p:spPr/>
        <p:txBody>
          <a:bodyPr/>
          <a:lstStyle/>
          <a:p>
            <a:fld id="{47552E7F-1AA7-43C7-8103-2BAC98DBDAA6}" type="slidenum">
              <a:rPr lang="en-US" smtClean="0"/>
              <a:t>25</a:t>
            </a:fld>
            <a:endParaRPr lang="en-US"/>
          </a:p>
        </p:txBody>
      </p:sp>
    </p:spTree>
    <p:extLst>
      <p:ext uri="{BB962C8B-B14F-4D97-AF65-F5344CB8AC3E}">
        <p14:creationId xmlns:p14="http://schemas.microsoft.com/office/powerpoint/2010/main" val="380249388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The goal of the 1 % participation cap </a:t>
            </a:r>
            <a:r>
              <a:rPr lang="en-US" b="1" i="1" u="sng" dirty="0"/>
              <a:t>is not </a:t>
            </a:r>
            <a:r>
              <a:rPr lang="en-US" dirty="0"/>
              <a:t>to ensure ALL districts are below the 1% WA-AIM participation cap, but </a:t>
            </a:r>
            <a:r>
              <a:rPr lang="en-US" b="1" i="1" u="sng" dirty="0"/>
              <a:t>to ensure </a:t>
            </a:r>
            <a:r>
              <a:rPr lang="en-US" dirty="0"/>
              <a:t>ALL districts have identified the right students to take the WA-AIM</a:t>
            </a:r>
          </a:p>
          <a:p>
            <a:endParaRPr lang="en-US" dirty="0"/>
          </a:p>
        </p:txBody>
      </p:sp>
      <p:sp>
        <p:nvSpPr>
          <p:cNvPr id="4" name="Slide Number Placeholder 3"/>
          <p:cNvSpPr>
            <a:spLocks noGrp="1"/>
          </p:cNvSpPr>
          <p:nvPr>
            <p:ph type="sldNum" sz="quarter" idx="10"/>
          </p:nvPr>
        </p:nvSpPr>
        <p:spPr/>
        <p:txBody>
          <a:bodyPr/>
          <a:lstStyle/>
          <a:p>
            <a:fld id="{47552E7F-1AA7-43C7-8103-2BAC98DBDAA6}" type="slidenum">
              <a:rPr lang="en-US" smtClean="0"/>
              <a:t>26</a:t>
            </a:fld>
            <a:endParaRPr lang="en-US"/>
          </a:p>
        </p:txBody>
      </p:sp>
    </p:spTree>
    <p:extLst>
      <p:ext uri="{BB962C8B-B14F-4D97-AF65-F5344CB8AC3E}">
        <p14:creationId xmlns:p14="http://schemas.microsoft.com/office/powerpoint/2010/main" val="343941072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WA-AIM participation rate is calculated independently for each content area. The formula is the total students tested on the WA-AIM in a content area divided by the total number of students tested on the </a:t>
            </a:r>
            <a:r>
              <a:rPr lang="en-US" baseline="0" dirty="0" err="1"/>
              <a:t>WA-Aim</a:t>
            </a:r>
            <a:r>
              <a:rPr lang="en-US" baseline="0" dirty="0"/>
              <a:t> plus total tested on the regular assessment, multiplied by 100. Tested means the student had a reportable score. This means instances of invalidated tests and test refusal are not factored into this calculation.</a:t>
            </a:r>
            <a:endParaRPr lang="en-US" dirty="0"/>
          </a:p>
        </p:txBody>
      </p:sp>
      <p:sp>
        <p:nvSpPr>
          <p:cNvPr id="4" name="Slide Number Placeholder 3"/>
          <p:cNvSpPr>
            <a:spLocks noGrp="1"/>
          </p:cNvSpPr>
          <p:nvPr>
            <p:ph type="sldNum" sz="quarter" idx="10"/>
          </p:nvPr>
        </p:nvSpPr>
        <p:spPr/>
        <p:txBody>
          <a:bodyPr/>
          <a:lstStyle/>
          <a:p>
            <a:fld id="{47552E7F-1AA7-43C7-8103-2BAC98DBDAA6}" type="slidenum">
              <a:rPr lang="en-US" smtClean="0"/>
              <a:t>27</a:t>
            </a:fld>
            <a:endParaRPr lang="en-US"/>
          </a:p>
        </p:txBody>
      </p:sp>
    </p:spTree>
    <p:extLst>
      <p:ext uri="{BB962C8B-B14F-4D97-AF65-F5344CB8AC3E}">
        <p14:creationId xmlns:p14="http://schemas.microsoft.com/office/powerpoint/2010/main" val="313009623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next two slides contain the WA-AIM</a:t>
            </a:r>
            <a:r>
              <a:rPr lang="en-US" baseline="0" dirty="0"/>
              <a:t> participation criteria. I will not review them all today but they are provided in the posted </a:t>
            </a:r>
            <a:r>
              <a:rPr lang="en-US" baseline="0" dirty="0" err="1"/>
              <a:t>powerpoint</a:t>
            </a:r>
            <a:r>
              <a:rPr lang="en-US" baseline="0" dirty="0"/>
              <a:t> for you to review at a later date. IEP teams should be using the GUIDANCE FOR INDIVIDUALIZED EDUCATION PROGRAM (IEP) TEAMS:  STUDENT PARTICIPATION IN STATEWIDE ASSESSMENTS FOR ACCOUNTABILITY AND GRADUATION document located in numerous places on the OSPI website, including the special education resource library and the WCAP portal.</a:t>
            </a:r>
            <a:endParaRPr lang="en-US" dirty="0"/>
          </a:p>
        </p:txBody>
      </p:sp>
      <p:sp>
        <p:nvSpPr>
          <p:cNvPr id="4" name="Slide Number Placeholder 3"/>
          <p:cNvSpPr>
            <a:spLocks noGrp="1"/>
          </p:cNvSpPr>
          <p:nvPr>
            <p:ph type="sldNum" sz="quarter" idx="10"/>
          </p:nvPr>
        </p:nvSpPr>
        <p:spPr/>
        <p:txBody>
          <a:bodyPr/>
          <a:lstStyle/>
          <a:p>
            <a:fld id="{47552E7F-1AA7-43C7-8103-2BAC98DBDAA6}" type="slidenum">
              <a:rPr lang="en-US" smtClean="0"/>
              <a:t>28</a:t>
            </a:fld>
            <a:endParaRPr lang="en-US"/>
          </a:p>
        </p:txBody>
      </p:sp>
    </p:spTree>
    <p:extLst>
      <p:ext uri="{BB962C8B-B14F-4D97-AF65-F5344CB8AC3E}">
        <p14:creationId xmlns:p14="http://schemas.microsoft.com/office/powerpoint/2010/main" val="29834022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552E7F-1AA7-43C7-8103-2BAC98DBDAA6}" type="slidenum">
              <a:rPr lang="en-US" smtClean="0"/>
              <a:t>29</a:t>
            </a:fld>
            <a:endParaRPr lang="en-US"/>
          </a:p>
        </p:txBody>
      </p:sp>
    </p:spTree>
    <p:extLst>
      <p:ext uri="{BB962C8B-B14F-4D97-AF65-F5344CB8AC3E}">
        <p14:creationId xmlns:p14="http://schemas.microsoft.com/office/powerpoint/2010/main" val="8705868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31774">
              <a:defRPr/>
            </a:pPr>
            <a:fld id="{353CBBB1-5F31-4EE7-8027-C6991939A9A5}" type="slidenum">
              <a:rPr lang="en-US">
                <a:solidFill>
                  <a:prstClr val="black"/>
                </a:solidFill>
                <a:latin typeface="Calibri" panose="020F0502020204030204"/>
              </a:rPr>
              <a:pPr defTabSz="931774">
                <a:defRPr/>
              </a:pPr>
              <a:t>3</a:t>
            </a:fld>
            <a:endParaRPr lang="en-US">
              <a:solidFill>
                <a:prstClr val="black"/>
              </a:solidFill>
              <a:latin typeface="Calibri" panose="020F0502020204030204"/>
            </a:endParaRPr>
          </a:p>
        </p:txBody>
      </p:sp>
    </p:spTree>
    <p:extLst>
      <p:ext uri="{BB962C8B-B14F-4D97-AF65-F5344CB8AC3E}">
        <p14:creationId xmlns:p14="http://schemas.microsoft.com/office/powerpoint/2010/main" val="173404896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next two slides outline criteria that should never be used to determine if the WA-AIM is the right assessment for a student. </a:t>
            </a:r>
            <a:endParaRPr lang="en-US" dirty="0"/>
          </a:p>
        </p:txBody>
      </p:sp>
      <p:sp>
        <p:nvSpPr>
          <p:cNvPr id="4" name="Slide Number Placeholder 3"/>
          <p:cNvSpPr>
            <a:spLocks noGrp="1"/>
          </p:cNvSpPr>
          <p:nvPr>
            <p:ph type="sldNum" sz="quarter" idx="10"/>
          </p:nvPr>
        </p:nvSpPr>
        <p:spPr/>
        <p:txBody>
          <a:bodyPr/>
          <a:lstStyle/>
          <a:p>
            <a:fld id="{47552E7F-1AA7-43C7-8103-2BAC98DBDAA6}" type="slidenum">
              <a:rPr lang="en-US" smtClean="0"/>
              <a:t>30</a:t>
            </a:fld>
            <a:endParaRPr lang="en-US"/>
          </a:p>
        </p:txBody>
      </p:sp>
    </p:spTree>
    <p:extLst>
      <p:ext uri="{BB962C8B-B14F-4D97-AF65-F5344CB8AC3E}">
        <p14:creationId xmlns:p14="http://schemas.microsoft.com/office/powerpoint/2010/main" val="374876911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044253-27A9-49B0-9141-CA0716303A60}" type="slidenum">
              <a:rPr lang="en-US" smtClean="0"/>
              <a:t>31</a:t>
            </a:fld>
            <a:endParaRPr lang="en-US"/>
          </a:p>
        </p:txBody>
      </p:sp>
    </p:spTree>
    <p:extLst>
      <p:ext uri="{BB962C8B-B14F-4D97-AF65-F5344CB8AC3E}">
        <p14:creationId xmlns:p14="http://schemas.microsoft.com/office/powerpoint/2010/main" val="56761946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Notifications</a:t>
            </a:r>
            <a:r>
              <a:rPr lang="en-US" baseline="0" dirty="0"/>
              <a:t> to districts will based on 2017-2018 assessment results. Displaying are the state results from last year. As you can see, as a state we are below 1% in all content areas. However, we have approximately 115 districts over 1% in at least 1 content area for 2017-2018</a:t>
            </a:r>
            <a:endParaRPr lang="en-US" dirty="0"/>
          </a:p>
        </p:txBody>
      </p:sp>
      <p:sp>
        <p:nvSpPr>
          <p:cNvPr id="4" name="Slide Number Placeholder 3"/>
          <p:cNvSpPr>
            <a:spLocks noGrp="1"/>
          </p:cNvSpPr>
          <p:nvPr>
            <p:ph type="sldNum" sz="quarter" idx="10"/>
          </p:nvPr>
        </p:nvSpPr>
        <p:spPr/>
        <p:txBody>
          <a:bodyPr/>
          <a:lstStyle/>
          <a:p>
            <a:fld id="{47552E7F-1AA7-43C7-8103-2BAC98DBDAA6}" type="slidenum">
              <a:rPr lang="en-US" smtClean="0"/>
              <a:t>32</a:t>
            </a:fld>
            <a:endParaRPr lang="en-US"/>
          </a:p>
        </p:txBody>
      </p:sp>
    </p:spTree>
    <p:extLst>
      <p:ext uri="{BB962C8B-B14F-4D97-AF65-F5344CB8AC3E}">
        <p14:creationId xmlns:p14="http://schemas.microsoft.com/office/powerpoint/2010/main" val="162684704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Regardless</a:t>
            </a:r>
            <a:r>
              <a:rPr lang="en-US" baseline="0" dirty="0"/>
              <a:t> of whether your district is over or under the 1% </a:t>
            </a:r>
            <a:r>
              <a:rPr lang="en-US" baseline="0" dirty="0" err="1"/>
              <a:t>WA-Aim</a:t>
            </a:r>
            <a:r>
              <a:rPr lang="en-US" baseline="0" dirty="0"/>
              <a:t> participation cap, we recommend all districts look at various data sources to answer some of the questions you are seeing on the screen. Based on multi-year data, are you seeing significant changes in the number of students taking the WA-AIM? Based on current data, are you seeing a difference in the number of students taking the WA-AIM between content areas? Based on multi-year, are you seeing changes in overall participation rates for both the WA-AIM and general? Based on various data sources are you seeing trends by grade, school, disability category, or personnel.</a:t>
            </a:r>
          </a:p>
          <a:p>
            <a:endParaRPr lang="en-US" baseline="0" dirty="0"/>
          </a:p>
        </p:txBody>
      </p:sp>
      <p:sp>
        <p:nvSpPr>
          <p:cNvPr id="4" name="Slide Number Placeholder 3"/>
          <p:cNvSpPr>
            <a:spLocks noGrp="1"/>
          </p:cNvSpPr>
          <p:nvPr>
            <p:ph type="sldNum" sz="quarter" idx="10"/>
          </p:nvPr>
        </p:nvSpPr>
        <p:spPr/>
        <p:txBody>
          <a:bodyPr/>
          <a:lstStyle/>
          <a:p>
            <a:fld id="{47552E7F-1AA7-43C7-8103-2BAC98DBDAA6}" type="slidenum">
              <a:rPr lang="en-US" smtClean="0"/>
              <a:t>33</a:t>
            </a:fld>
            <a:endParaRPr lang="en-US"/>
          </a:p>
        </p:txBody>
      </p:sp>
    </p:spTree>
    <p:extLst>
      <p:ext uri="{BB962C8B-B14F-4D97-AF65-F5344CB8AC3E}">
        <p14:creationId xmlns:p14="http://schemas.microsoft.com/office/powerpoint/2010/main" val="126673174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addition to the</a:t>
            </a:r>
            <a:r>
              <a:rPr lang="en-US" baseline="0" dirty="0"/>
              <a:t> WA-AIM participation data being providing to your district in the notification and other assessment data resources most of you have access to, some other suggested data sources, which may require collaboration with your special education director, includes information from your IEP systems or from you district special education profile.</a:t>
            </a:r>
          </a:p>
          <a:p>
            <a:endParaRPr lang="en-US" baseline="0" dirty="0"/>
          </a:p>
          <a:p>
            <a:r>
              <a:rPr lang="en-US" baseline="0" dirty="0"/>
              <a:t>In short, , we recommend using multiple data sources to get to the root causes you will need to identify in your district’s justification to exceed 1% on the WA-AIM. </a:t>
            </a:r>
            <a:endParaRPr lang="en-US" dirty="0"/>
          </a:p>
        </p:txBody>
      </p:sp>
      <p:sp>
        <p:nvSpPr>
          <p:cNvPr id="4" name="Slide Number Placeholder 3"/>
          <p:cNvSpPr>
            <a:spLocks noGrp="1"/>
          </p:cNvSpPr>
          <p:nvPr>
            <p:ph type="sldNum" sz="quarter" idx="10"/>
          </p:nvPr>
        </p:nvSpPr>
        <p:spPr/>
        <p:txBody>
          <a:bodyPr/>
          <a:lstStyle/>
          <a:p>
            <a:fld id="{47552E7F-1AA7-43C7-8103-2BAC98DBDAA6}" type="slidenum">
              <a:rPr lang="en-US" smtClean="0"/>
              <a:t>34</a:t>
            </a:fld>
            <a:endParaRPr lang="en-US"/>
          </a:p>
        </p:txBody>
      </p:sp>
    </p:spTree>
    <p:extLst>
      <p:ext uri="{BB962C8B-B14F-4D97-AF65-F5344CB8AC3E}">
        <p14:creationId xmlns:p14="http://schemas.microsoft.com/office/powerpoint/2010/main" val="158760452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your</a:t>
            </a:r>
            <a:r>
              <a:rPr lang="en-US" baseline="0" dirty="0"/>
              <a:t> district is over the 1% cap, you will you will need to submit a justification addressing the following components:</a:t>
            </a:r>
          </a:p>
          <a:p>
            <a:pPr marL="232943" indent="-232943">
              <a:buAutoNum type="arabicParenR"/>
            </a:pPr>
            <a:r>
              <a:rPr lang="en-US" baseline="0" dirty="0"/>
              <a:t>Any district circumstances or root causes that explain why the district has exceeded the 1% participation cap. Circumstances may include, but are definitely not limited to a small LEA size, operating a regional program, or local or district circumstances that result in an expected higher population of students with significant cognitive disabilities.</a:t>
            </a:r>
          </a:p>
          <a:p>
            <a:pPr marL="232943" indent="-232943">
              <a:buAutoNum type="arabicParenR"/>
            </a:pPr>
            <a:endParaRPr lang="en-US" baseline="0" dirty="0"/>
          </a:p>
          <a:p>
            <a:pPr marL="232943" indent="-232943">
              <a:buAutoNum type="arabicParenR"/>
            </a:pPr>
            <a:r>
              <a:rPr lang="en-US" baseline="0" dirty="0"/>
              <a:t>Anticipated WA-AIM Participation for the 2018-2019 assessment window</a:t>
            </a:r>
            <a:endParaRPr lang="en-US" dirty="0"/>
          </a:p>
        </p:txBody>
      </p:sp>
      <p:sp>
        <p:nvSpPr>
          <p:cNvPr id="4" name="Slide Number Placeholder 3"/>
          <p:cNvSpPr>
            <a:spLocks noGrp="1"/>
          </p:cNvSpPr>
          <p:nvPr>
            <p:ph type="sldNum" sz="quarter" idx="10"/>
          </p:nvPr>
        </p:nvSpPr>
        <p:spPr/>
        <p:txBody>
          <a:bodyPr/>
          <a:lstStyle/>
          <a:p>
            <a:fld id="{47552E7F-1AA7-43C7-8103-2BAC98DBDAA6}" type="slidenum">
              <a:rPr lang="en-US" smtClean="0"/>
              <a:t>35</a:t>
            </a:fld>
            <a:endParaRPr lang="en-US"/>
          </a:p>
        </p:txBody>
      </p:sp>
    </p:spTree>
    <p:extLst>
      <p:ext uri="{BB962C8B-B14F-4D97-AF65-F5344CB8AC3E}">
        <p14:creationId xmlns:p14="http://schemas.microsoft.com/office/powerpoint/2010/main" val="269430977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 District</a:t>
            </a:r>
            <a:r>
              <a:rPr lang="en-US" baseline="0" dirty="0"/>
              <a:t> processes or plans regarding: how the district trains staff on the IEP team decision making process and the WA-AIM participation criteria, how the district trains staff on the tools, supports, and accommodations available on the general assessments, how the districts identifies trends and/or disproportionality for any student group taking the WA-AIM, and how the district ensure that only those students with the most significant cognitive disabilities are participating in the WA-AIM.</a:t>
            </a:r>
            <a:endParaRPr lang="en-US" dirty="0"/>
          </a:p>
        </p:txBody>
      </p:sp>
      <p:sp>
        <p:nvSpPr>
          <p:cNvPr id="4" name="Slide Number Placeholder 3"/>
          <p:cNvSpPr>
            <a:spLocks noGrp="1"/>
          </p:cNvSpPr>
          <p:nvPr>
            <p:ph type="sldNum" sz="quarter" idx="10"/>
          </p:nvPr>
        </p:nvSpPr>
        <p:spPr/>
        <p:txBody>
          <a:bodyPr/>
          <a:lstStyle/>
          <a:p>
            <a:fld id="{47552E7F-1AA7-43C7-8103-2BAC98DBDAA6}" type="slidenum">
              <a:rPr lang="en-US" smtClean="0"/>
              <a:t>36</a:t>
            </a:fld>
            <a:endParaRPr lang="en-US"/>
          </a:p>
        </p:txBody>
      </p:sp>
    </p:spTree>
    <p:extLst>
      <p:ext uri="{BB962C8B-B14F-4D97-AF65-F5344CB8AC3E}">
        <p14:creationId xmlns:p14="http://schemas.microsoft.com/office/powerpoint/2010/main" val="213865822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Nuts</a:t>
            </a:r>
            <a:r>
              <a:rPr lang="en-US" baseline="0" dirty="0"/>
              <a:t> and Bolts-</a:t>
            </a:r>
            <a:r>
              <a:rPr lang="en-US" dirty="0"/>
              <a:t>Notification will go out at the end of the month. A letter will be</a:t>
            </a:r>
            <a:r>
              <a:rPr lang="en-US" baseline="0" dirty="0"/>
              <a:t> mailed to Superintendents. Emails will go to Superintendents as well as DACs, and District and ESD Special Education Directors. Justifications will be due back to OSPI by March 1, 2019. Justifications will be submitted to the LEA </a:t>
            </a:r>
            <a:r>
              <a:rPr lang="en-US" baseline="0" dirty="0" err="1"/>
              <a:t>iGrants</a:t>
            </a:r>
            <a:r>
              <a:rPr lang="en-US" baseline="0" dirty="0"/>
              <a:t> 267 for package.</a:t>
            </a:r>
          </a:p>
          <a:p>
            <a:endParaRPr lang="en-US" baseline="0" dirty="0"/>
          </a:p>
          <a:p>
            <a:r>
              <a:rPr lang="en-US" baseline="0" dirty="0"/>
              <a:t>If you have any questions, please contact Toni Wheeler or Janice Tornow here at OSPI.</a:t>
            </a:r>
          </a:p>
          <a:p>
            <a:endParaRPr lang="en-US" dirty="0"/>
          </a:p>
        </p:txBody>
      </p:sp>
      <p:sp>
        <p:nvSpPr>
          <p:cNvPr id="4" name="Slide Number Placeholder 3"/>
          <p:cNvSpPr>
            <a:spLocks noGrp="1"/>
          </p:cNvSpPr>
          <p:nvPr>
            <p:ph type="sldNum" sz="quarter" idx="10"/>
          </p:nvPr>
        </p:nvSpPr>
        <p:spPr/>
        <p:txBody>
          <a:bodyPr/>
          <a:lstStyle/>
          <a:p>
            <a:fld id="{47552E7F-1AA7-43C7-8103-2BAC98DBDAA6}" type="slidenum">
              <a:rPr lang="en-US" smtClean="0"/>
              <a:t>37</a:t>
            </a:fld>
            <a:endParaRPr lang="en-US"/>
          </a:p>
        </p:txBody>
      </p:sp>
    </p:spTree>
    <p:extLst>
      <p:ext uri="{BB962C8B-B14F-4D97-AF65-F5344CB8AC3E}">
        <p14:creationId xmlns:p14="http://schemas.microsoft.com/office/powerpoint/2010/main" val="378935113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Good afternoon. In the ELP Assessment Update we will be looking at the testing window, planning for testing, measuring growth, the alternate assessment surveys and some ways to get involved and nominate your educators to get involved. </a:t>
            </a:r>
          </a:p>
          <a:p>
            <a:endParaRPr lang="en-US" dirty="0"/>
          </a:p>
        </p:txBody>
      </p:sp>
      <p:sp>
        <p:nvSpPr>
          <p:cNvPr id="4" name="Slide Number Placeholder 3"/>
          <p:cNvSpPr>
            <a:spLocks noGrp="1"/>
          </p:cNvSpPr>
          <p:nvPr>
            <p:ph type="sldNum" sz="quarter" idx="10"/>
          </p:nvPr>
        </p:nvSpPr>
        <p:spPr/>
        <p:txBody>
          <a:bodyPr/>
          <a:lstStyle/>
          <a:p>
            <a:fld id="{AC044253-27A9-49B0-9141-CA0716303A60}" type="slidenum">
              <a:rPr lang="en-US" smtClean="0"/>
              <a:t>38</a:t>
            </a:fld>
            <a:endParaRPr lang="en-US"/>
          </a:p>
        </p:txBody>
      </p:sp>
    </p:spTree>
    <p:extLst>
      <p:ext uri="{BB962C8B-B14F-4D97-AF65-F5344CB8AC3E}">
        <p14:creationId xmlns:p14="http://schemas.microsoft.com/office/powerpoint/2010/main" val="267300356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The testing window for both ELP assessment will run from January 28 to March 22. All materials will need to be returned by March 29. </a:t>
            </a:r>
          </a:p>
          <a:p>
            <a:endParaRPr lang="en-US" dirty="0"/>
          </a:p>
        </p:txBody>
      </p:sp>
      <p:sp>
        <p:nvSpPr>
          <p:cNvPr id="4" name="Slide Number Placeholder 3"/>
          <p:cNvSpPr>
            <a:spLocks noGrp="1"/>
          </p:cNvSpPr>
          <p:nvPr>
            <p:ph type="sldNum" sz="quarter" idx="10"/>
          </p:nvPr>
        </p:nvSpPr>
        <p:spPr/>
        <p:txBody>
          <a:bodyPr/>
          <a:lstStyle/>
          <a:p>
            <a:fld id="{AC044253-27A9-49B0-9141-CA0716303A60}" type="slidenum">
              <a:rPr lang="en-US" smtClean="0"/>
              <a:t>39</a:t>
            </a:fld>
            <a:endParaRPr lang="en-US"/>
          </a:p>
        </p:txBody>
      </p:sp>
    </p:spTree>
    <p:extLst>
      <p:ext uri="{BB962C8B-B14F-4D97-AF65-F5344CB8AC3E}">
        <p14:creationId xmlns:p14="http://schemas.microsoft.com/office/powerpoint/2010/main" val="1794775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baseline="0" dirty="0"/>
              <a:t>The draft version of this slide deck is posted in WAMS. Go to: </a:t>
            </a:r>
            <a:r>
              <a:rPr lang="en-US" dirty="0"/>
              <a:t>WAMS&gt;Assessment Operations&gt;File Downloads&gt;2019 Administration&gt;7. Administration Training Resources</a:t>
            </a:r>
          </a:p>
          <a:p>
            <a:endParaRPr lang="en-US" baseline="0" dirty="0"/>
          </a:p>
        </p:txBody>
      </p:sp>
      <p:sp>
        <p:nvSpPr>
          <p:cNvPr id="4" name="Slide Number Placeholder 3"/>
          <p:cNvSpPr>
            <a:spLocks noGrp="1"/>
          </p:cNvSpPr>
          <p:nvPr>
            <p:ph type="sldNum" sz="quarter" idx="10"/>
          </p:nvPr>
        </p:nvSpPr>
        <p:spPr/>
        <p:txBody>
          <a:bodyPr/>
          <a:lstStyle/>
          <a:p>
            <a:pPr defTabSz="983475">
              <a:defRPr/>
            </a:pPr>
            <a:fld id="{40D25E8C-CA73-416D-877F-79A51AA53177}" type="slidenum">
              <a:rPr lang="en-US">
                <a:solidFill>
                  <a:prstClr val="black"/>
                </a:solidFill>
                <a:latin typeface="Calibri" panose="020F0502020204030204"/>
              </a:rPr>
              <a:pPr defTabSz="983475">
                <a:defRPr/>
              </a:pPr>
              <a:t>4</a:t>
            </a:fld>
            <a:endParaRPr lang="en-US">
              <a:solidFill>
                <a:prstClr val="black"/>
              </a:solidFill>
              <a:latin typeface="Calibri" panose="020F0502020204030204"/>
            </a:endParaRPr>
          </a:p>
        </p:txBody>
      </p:sp>
    </p:spTree>
    <p:extLst>
      <p:ext uri="{BB962C8B-B14F-4D97-AF65-F5344CB8AC3E}">
        <p14:creationId xmlns:p14="http://schemas.microsoft.com/office/powerpoint/2010/main" val="367333527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AIR has updated the secure browser. Please ensure that your testing computers are updated prior to the onset of testing. </a:t>
            </a:r>
          </a:p>
          <a:p>
            <a:r>
              <a:rPr lang="en-US" dirty="0"/>
              <a:t>To help with your test planning, OSPI has posted checklists to facilitate preparations. The checklists are specific to roles and available on the Preparing to Test Page. </a:t>
            </a:r>
          </a:p>
          <a:p>
            <a:endParaRPr lang="en-US" dirty="0"/>
          </a:p>
        </p:txBody>
      </p:sp>
      <p:sp>
        <p:nvSpPr>
          <p:cNvPr id="4" name="Slide Number Placeholder 3"/>
          <p:cNvSpPr>
            <a:spLocks noGrp="1"/>
          </p:cNvSpPr>
          <p:nvPr>
            <p:ph type="sldNum" sz="quarter" idx="10"/>
          </p:nvPr>
        </p:nvSpPr>
        <p:spPr/>
        <p:txBody>
          <a:bodyPr/>
          <a:lstStyle/>
          <a:p>
            <a:fld id="{AC044253-27A9-49B0-9141-CA0716303A60}" type="slidenum">
              <a:rPr lang="en-US" smtClean="0"/>
              <a:t>40</a:t>
            </a:fld>
            <a:endParaRPr lang="en-US"/>
          </a:p>
        </p:txBody>
      </p:sp>
    </p:spTree>
    <p:extLst>
      <p:ext uri="{BB962C8B-B14F-4D97-AF65-F5344CB8AC3E}">
        <p14:creationId xmlns:p14="http://schemas.microsoft.com/office/powerpoint/2010/main" val="328645485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 trainings are available for both the ELPA21 and WIDA Alternate ACCESS. For the ELPA21, slides are available to support district trainings. The slides can be found on the Preparing for Testing page. </a:t>
            </a:r>
          </a:p>
          <a:p>
            <a:endParaRPr lang="en-US" dirty="0"/>
          </a:p>
          <a:p>
            <a:r>
              <a:rPr lang="en-US" dirty="0"/>
              <a:t>Training for the WIDA Alternate ACCESS is on the OSPI Moodle. Districts are encouraged to provide opportunities for WIDA TAs to watch the recorded training together so they can take advantage of the practice opportunities embedded in the training. For TAs becoming training on the WIDA Alternate ACCESS, there are 3 steps to completing training. The first is watching the recorded training. The second is completing the quiz with a minimum of 10/12 correct. </a:t>
            </a:r>
          </a:p>
          <a:p>
            <a:endParaRPr lang="en-US" dirty="0"/>
          </a:p>
          <a:p>
            <a:r>
              <a:rPr lang="en-US" dirty="0"/>
              <a:t>Finally, TAs must register through the link on Moodle as a trained TA. </a:t>
            </a:r>
          </a:p>
          <a:p>
            <a:endParaRPr lang="en-US" dirty="0"/>
          </a:p>
          <a:p>
            <a:r>
              <a:rPr lang="en-US" dirty="0"/>
              <a:t>Lists of registered TAs will be provided in WAMS regularly. </a:t>
            </a:r>
          </a:p>
          <a:p>
            <a:endParaRPr lang="en-US" dirty="0"/>
          </a:p>
        </p:txBody>
      </p:sp>
      <p:sp>
        <p:nvSpPr>
          <p:cNvPr id="4" name="Slide Number Placeholder 3"/>
          <p:cNvSpPr>
            <a:spLocks noGrp="1"/>
          </p:cNvSpPr>
          <p:nvPr>
            <p:ph type="sldNum" sz="quarter" idx="10"/>
          </p:nvPr>
        </p:nvSpPr>
        <p:spPr/>
        <p:txBody>
          <a:bodyPr/>
          <a:lstStyle/>
          <a:p>
            <a:fld id="{AC044253-27A9-49B0-9141-CA0716303A60}" type="slidenum">
              <a:rPr lang="en-US" smtClean="0"/>
              <a:t>41</a:t>
            </a:fld>
            <a:endParaRPr lang="en-US"/>
          </a:p>
        </p:txBody>
      </p:sp>
    </p:spTree>
    <p:extLst>
      <p:ext uri="{BB962C8B-B14F-4D97-AF65-F5344CB8AC3E}">
        <p14:creationId xmlns:p14="http://schemas.microsoft.com/office/powerpoint/2010/main" val="422433549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OSPI is working directly with the Washington State School for the Blind to make the WIDA Alternate ACCESS accessible for blind ELs with significant cognitive disabilities. </a:t>
            </a:r>
          </a:p>
          <a:p>
            <a:endParaRPr lang="en-US" dirty="0"/>
          </a:p>
          <a:p>
            <a:r>
              <a:rPr lang="en-US" dirty="0"/>
              <a:t>Blind students who take the WIDA Alternate ACCESS will need to have a regular student response booklet. A different TA script and support for response options will be provided in addition to the regular student response booklet. </a:t>
            </a:r>
          </a:p>
          <a:p>
            <a:endParaRPr lang="en-US" dirty="0"/>
          </a:p>
          <a:p>
            <a:r>
              <a:rPr lang="en-US" dirty="0"/>
              <a:t>If you will need adapted materials for a blind student in your district, please contact Leslie Huff via email immediately to ensure enough materials are produced. </a:t>
            </a:r>
          </a:p>
          <a:p>
            <a:endParaRPr lang="en-US" dirty="0"/>
          </a:p>
        </p:txBody>
      </p:sp>
      <p:sp>
        <p:nvSpPr>
          <p:cNvPr id="4" name="Slide Number Placeholder 3"/>
          <p:cNvSpPr>
            <a:spLocks noGrp="1"/>
          </p:cNvSpPr>
          <p:nvPr>
            <p:ph type="sldNum" sz="quarter" idx="10"/>
          </p:nvPr>
        </p:nvSpPr>
        <p:spPr/>
        <p:txBody>
          <a:bodyPr/>
          <a:lstStyle/>
          <a:p>
            <a:fld id="{AC044253-27A9-49B0-9141-CA0716303A60}" type="slidenum">
              <a:rPr lang="en-US" smtClean="0"/>
              <a:t>42</a:t>
            </a:fld>
            <a:endParaRPr lang="en-US"/>
          </a:p>
        </p:txBody>
      </p:sp>
    </p:spTree>
    <p:extLst>
      <p:ext uri="{BB962C8B-B14F-4D97-AF65-F5344CB8AC3E}">
        <p14:creationId xmlns:p14="http://schemas.microsoft.com/office/powerpoint/2010/main" val="57528571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need to order additional materials for student who were not pre-identified in December, you can order materials through the Materials tab on WIDA-AMS located on the DRC’s platform. All districts have one additional materials order before costs are incurred. </a:t>
            </a:r>
          </a:p>
          <a:p>
            <a:endParaRPr lang="en-US" dirty="0"/>
          </a:p>
          <a:p>
            <a:r>
              <a:rPr lang="en-US" dirty="0"/>
              <a:t>For the WIDA Alternate ACCESS, Washington districts can order only WIDA Alternate ACCESS materials. These include a Student Response Booklet for each student, A Listening, Reading, and Speaking Test booklet and a Test Administrator Script. </a:t>
            </a:r>
          </a:p>
          <a:p>
            <a:endParaRPr lang="en-US" dirty="0"/>
          </a:p>
        </p:txBody>
      </p:sp>
      <p:sp>
        <p:nvSpPr>
          <p:cNvPr id="4" name="Slide Number Placeholder 3"/>
          <p:cNvSpPr>
            <a:spLocks noGrp="1"/>
          </p:cNvSpPr>
          <p:nvPr>
            <p:ph type="sldNum" sz="quarter" idx="10"/>
          </p:nvPr>
        </p:nvSpPr>
        <p:spPr/>
        <p:txBody>
          <a:bodyPr/>
          <a:lstStyle/>
          <a:p>
            <a:fld id="{AC044253-27A9-49B0-9141-CA0716303A60}" type="slidenum">
              <a:rPr lang="en-US" smtClean="0"/>
              <a:t>43</a:t>
            </a:fld>
            <a:endParaRPr lang="en-US"/>
          </a:p>
        </p:txBody>
      </p:sp>
    </p:spTree>
    <p:extLst>
      <p:ext uri="{BB962C8B-B14F-4D97-AF65-F5344CB8AC3E}">
        <p14:creationId xmlns:p14="http://schemas.microsoft.com/office/powerpoint/2010/main" val="19544176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District personnel who are a part of the WIDA testing process will need to sign the Non-disclosure agreement located on the Alternate ACCESS  page of OSPI’s website. </a:t>
            </a:r>
          </a:p>
          <a:p>
            <a:endParaRPr lang="en-US" dirty="0"/>
          </a:p>
        </p:txBody>
      </p:sp>
      <p:sp>
        <p:nvSpPr>
          <p:cNvPr id="4" name="Slide Number Placeholder 3"/>
          <p:cNvSpPr>
            <a:spLocks noGrp="1"/>
          </p:cNvSpPr>
          <p:nvPr>
            <p:ph type="sldNum" sz="quarter" idx="10"/>
          </p:nvPr>
        </p:nvSpPr>
        <p:spPr/>
        <p:txBody>
          <a:bodyPr/>
          <a:lstStyle/>
          <a:p>
            <a:fld id="{AC044253-27A9-49B0-9141-CA0716303A60}" type="slidenum">
              <a:rPr lang="en-US" smtClean="0"/>
              <a:t>44</a:t>
            </a:fld>
            <a:endParaRPr lang="en-US"/>
          </a:p>
        </p:txBody>
      </p:sp>
    </p:spTree>
    <p:extLst>
      <p:ext uri="{BB962C8B-B14F-4D97-AF65-F5344CB8AC3E}">
        <p14:creationId xmlns:p14="http://schemas.microsoft.com/office/powerpoint/2010/main" val="365514267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OSPI will be offering an opportunity for feedback on the ELP Assessments following the test administration window. We are currently collecting ideas for questions and specific areas of inquiry. If you have suggestions as we construct this survey, please don’t hesitate to reach out to Leslie Huff with your ideas. </a:t>
            </a:r>
          </a:p>
          <a:p>
            <a:endParaRPr lang="en-US" dirty="0"/>
          </a:p>
        </p:txBody>
      </p:sp>
      <p:sp>
        <p:nvSpPr>
          <p:cNvPr id="4" name="Slide Number Placeholder 3"/>
          <p:cNvSpPr>
            <a:spLocks noGrp="1"/>
          </p:cNvSpPr>
          <p:nvPr>
            <p:ph type="sldNum" sz="quarter" idx="10"/>
          </p:nvPr>
        </p:nvSpPr>
        <p:spPr/>
        <p:txBody>
          <a:bodyPr/>
          <a:lstStyle/>
          <a:p>
            <a:fld id="{AC044253-27A9-49B0-9141-CA0716303A60}" type="slidenum">
              <a:rPr lang="en-US" smtClean="0"/>
              <a:t>45</a:t>
            </a:fld>
            <a:endParaRPr lang="en-US"/>
          </a:p>
        </p:txBody>
      </p:sp>
    </p:spTree>
    <p:extLst>
      <p:ext uri="{BB962C8B-B14F-4D97-AF65-F5344CB8AC3E}">
        <p14:creationId xmlns:p14="http://schemas.microsoft.com/office/powerpoint/2010/main" val="424970343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To support our efforts to best serve all our students, we are asking teachers of K-2 students who are taking the WIDA Alternate ACCESS to complete a short survey on the learner characteristics of their students. </a:t>
            </a:r>
          </a:p>
          <a:p>
            <a:pPr defTabSz="931774">
              <a:defRPr/>
            </a:pPr>
            <a:endParaRPr lang="en-US" dirty="0"/>
          </a:p>
          <a:p>
            <a:pPr defTabSz="931774">
              <a:defRPr/>
            </a:pPr>
            <a:r>
              <a:rPr lang="en-US" dirty="0"/>
              <a:t>Teachers in other grades will be completing a similar survey of their students as part of the WA-AIM process. Since students in kindergarten through grade 2 are not tested on the WA-AIM, we are asking these teachers to complete this survey to ensure our K-2 students are included as we move forward with efforts to better understand and serve these students. </a:t>
            </a:r>
          </a:p>
          <a:p>
            <a:pPr defTabSz="931774">
              <a:defRPr/>
            </a:pPr>
            <a:endParaRPr lang="en-US" dirty="0"/>
          </a:p>
          <a:p>
            <a:pPr defTabSz="931774">
              <a:defRPr/>
            </a:pPr>
            <a:r>
              <a:rPr lang="en-US" dirty="0"/>
              <a:t>The survey will be available by the onset of testing at the end of the month.</a:t>
            </a:r>
          </a:p>
          <a:p>
            <a:endParaRPr lang="en-US" dirty="0"/>
          </a:p>
        </p:txBody>
      </p:sp>
      <p:sp>
        <p:nvSpPr>
          <p:cNvPr id="4" name="Slide Number Placeholder 3"/>
          <p:cNvSpPr>
            <a:spLocks noGrp="1"/>
          </p:cNvSpPr>
          <p:nvPr>
            <p:ph type="sldNum" sz="quarter" idx="10"/>
          </p:nvPr>
        </p:nvSpPr>
        <p:spPr/>
        <p:txBody>
          <a:bodyPr/>
          <a:lstStyle/>
          <a:p>
            <a:fld id="{AC044253-27A9-49B0-9141-CA0716303A60}" type="slidenum">
              <a:rPr lang="en-US" smtClean="0"/>
              <a:t>46</a:t>
            </a:fld>
            <a:endParaRPr lang="en-US"/>
          </a:p>
        </p:txBody>
      </p:sp>
    </p:spTree>
    <p:extLst>
      <p:ext uri="{BB962C8B-B14F-4D97-AF65-F5344CB8AC3E}">
        <p14:creationId xmlns:p14="http://schemas.microsoft.com/office/powerpoint/2010/main" val="194560712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OSPI is always looking for new voices to bring into our conversations about serving students and schools. If you know of folks in your district who may be interested in contributing to the conversation around ELP assessments, please encourage them to contact Leslie Huff or recommend them to Leslie and she will reach out. </a:t>
            </a:r>
          </a:p>
          <a:p>
            <a:endParaRPr lang="en-US" dirty="0"/>
          </a:p>
        </p:txBody>
      </p:sp>
      <p:sp>
        <p:nvSpPr>
          <p:cNvPr id="4" name="Slide Number Placeholder 3"/>
          <p:cNvSpPr>
            <a:spLocks noGrp="1"/>
          </p:cNvSpPr>
          <p:nvPr>
            <p:ph type="sldNum" sz="quarter" idx="10"/>
          </p:nvPr>
        </p:nvSpPr>
        <p:spPr/>
        <p:txBody>
          <a:bodyPr/>
          <a:lstStyle/>
          <a:p>
            <a:fld id="{AC044253-27A9-49B0-9141-CA0716303A60}" type="slidenum">
              <a:rPr lang="en-US" smtClean="0"/>
              <a:t>47</a:t>
            </a:fld>
            <a:endParaRPr lang="en-US"/>
          </a:p>
        </p:txBody>
      </p:sp>
    </p:spTree>
    <p:extLst>
      <p:ext uri="{BB962C8B-B14F-4D97-AF65-F5344CB8AC3E}">
        <p14:creationId xmlns:p14="http://schemas.microsoft.com/office/powerpoint/2010/main" val="374401610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If you have questions about ELP assessment, please don’t hesitate to contact Leslie. </a:t>
            </a:r>
          </a:p>
          <a:p>
            <a:endParaRPr lang="en-US" dirty="0"/>
          </a:p>
        </p:txBody>
      </p:sp>
      <p:sp>
        <p:nvSpPr>
          <p:cNvPr id="4" name="Slide Number Placeholder 3"/>
          <p:cNvSpPr>
            <a:spLocks noGrp="1"/>
          </p:cNvSpPr>
          <p:nvPr>
            <p:ph type="sldNum" sz="quarter" idx="10"/>
          </p:nvPr>
        </p:nvSpPr>
        <p:spPr/>
        <p:txBody>
          <a:bodyPr/>
          <a:lstStyle/>
          <a:p>
            <a:fld id="{AC044253-27A9-49B0-9141-CA0716303A60}" type="slidenum">
              <a:rPr lang="en-US" smtClean="0"/>
              <a:t>48</a:t>
            </a:fld>
            <a:endParaRPr lang="en-US"/>
          </a:p>
        </p:txBody>
      </p:sp>
    </p:spTree>
    <p:extLst>
      <p:ext uri="{BB962C8B-B14F-4D97-AF65-F5344CB8AC3E}">
        <p14:creationId xmlns:p14="http://schemas.microsoft.com/office/powerpoint/2010/main" val="323031967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a:t>
            </a:r>
            <a:r>
              <a:rPr lang="en-US" baseline="0" dirty="0"/>
              <a:t> 2017-2018, 2333 test vouchers were distributed.  </a:t>
            </a:r>
          </a:p>
          <a:p>
            <a:r>
              <a:rPr lang="en-US" baseline="0" dirty="0"/>
              <a:t>1910 ACT</a:t>
            </a:r>
          </a:p>
          <a:p>
            <a:r>
              <a:rPr lang="en-US" baseline="0" dirty="0"/>
              <a:t>423 SAT</a:t>
            </a:r>
          </a:p>
          <a:p>
            <a:endParaRPr lang="en-US" baseline="0" dirty="0"/>
          </a:p>
          <a:p>
            <a:r>
              <a:rPr lang="en-US" baseline="0" dirty="0"/>
              <a:t>Currently in 2018-2019, 5301 test vouchers have been distributed. </a:t>
            </a:r>
          </a:p>
          <a:p>
            <a:r>
              <a:rPr lang="en-US" baseline="0" dirty="0"/>
              <a:t>2942 ACT</a:t>
            </a:r>
          </a:p>
          <a:p>
            <a:r>
              <a:rPr lang="en-US" baseline="0" dirty="0"/>
              <a:t>1332 ACT with Writing</a:t>
            </a:r>
          </a:p>
          <a:p>
            <a:r>
              <a:rPr lang="en-US" baseline="0" dirty="0"/>
              <a:t>968 SAT</a:t>
            </a:r>
          </a:p>
          <a:p>
            <a:r>
              <a:rPr lang="en-US" baseline="0" dirty="0"/>
              <a:t>58 SAT with Essay</a:t>
            </a:r>
            <a:endParaRPr lang="en-US" dirty="0"/>
          </a:p>
        </p:txBody>
      </p:sp>
      <p:sp>
        <p:nvSpPr>
          <p:cNvPr id="4" name="Slide Number Placeholder 3"/>
          <p:cNvSpPr>
            <a:spLocks noGrp="1"/>
          </p:cNvSpPr>
          <p:nvPr>
            <p:ph type="sldNum" sz="quarter" idx="10"/>
          </p:nvPr>
        </p:nvSpPr>
        <p:spPr/>
        <p:txBody>
          <a:bodyPr/>
          <a:lstStyle/>
          <a:p>
            <a:fld id="{ABB9AEBE-14EC-463B-A5CA-8FFA5EDC6815}" type="slidenum">
              <a:rPr lang="en-US" smtClean="0"/>
              <a:t>49</a:t>
            </a:fld>
            <a:endParaRPr lang="en-US"/>
          </a:p>
        </p:txBody>
      </p:sp>
    </p:spTree>
    <p:extLst>
      <p:ext uri="{BB962C8B-B14F-4D97-AF65-F5344CB8AC3E}">
        <p14:creationId xmlns:p14="http://schemas.microsoft.com/office/powerpoint/2010/main" val="873770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044253-27A9-49B0-9141-CA0716303A60}" type="slidenum">
              <a:rPr lang="en-US" smtClean="0"/>
              <a:t>5</a:t>
            </a:fld>
            <a:endParaRPr lang="en-US"/>
          </a:p>
        </p:txBody>
      </p:sp>
    </p:spTree>
    <p:extLst>
      <p:ext uri="{BB962C8B-B14F-4D97-AF65-F5344CB8AC3E}">
        <p14:creationId xmlns:p14="http://schemas.microsoft.com/office/powerpoint/2010/main" val="14707749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remember that vouchers will be distributed to students for the assessment graduation requirement they have not met.  </a:t>
            </a:r>
          </a:p>
          <a:p>
            <a:r>
              <a:rPr lang="en-US" dirty="0"/>
              <a:t>ACT with Writing and SAT with Essay vouchers will only be given to students who have not met ELA. </a:t>
            </a:r>
          </a:p>
          <a:p>
            <a:endParaRPr lang="en-US" dirty="0"/>
          </a:p>
          <a:p>
            <a:r>
              <a:rPr lang="en-US" dirty="0"/>
              <a:t>Students must be eligible in the Graduation</a:t>
            </a:r>
            <a:r>
              <a:rPr lang="en-US" baseline="0" dirty="0"/>
              <a:t> Alternatives application and </a:t>
            </a:r>
            <a:r>
              <a:rPr lang="en-US" dirty="0"/>
              <a:t>are allowed one test voucher from OSPI for Graduation Alternatives purposes.</a:t>
            </a:r>
          </a:p>
        </p:txBody>
      </p:sp>
      <p:sp>
        <p:nvSpPr>
          <p:cNvPr id="4" name="Slide Number Placeholder 3"/>
          <p:cNvSpPr>
            <a:spLocks noGrp="1"/>
          </p:cNvSpPr>
          <p:nvPr>
            <p:ph type="sldNum" sz="quarter" idx="10"/>
          </p:nvPr>
        </p:nvSpPr>
        <p:spPr/>
        <p:txBody>
          <a:bodyPr/>
          <a:lstStyle/>
          <a:p>
            <a:fld id="{ABB9AEBE-14EC-463B-A5CA-8FFA5EDC6815}" type="slidenum">
              <a:rPr lang="en-US" smtClean="0"/>
              <a:t>50</a:t>
            </a:fld>
            <a:endParaRPr lang="en-US"/>
          </a:p>
        </p:txBody>
      </p:sp>
    </p:spTree>
    <p:extLst>
      <p:ext uri="{BB962C8B-B14F-4D97-AF65-F5344CB8AC3E}">
        <p14:creationId xmlns:p14="http://schemas.microsoft.com/office/powerpoint/2010/main" val="112409133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January</a:t>
            </a:r>
            <a:r>
              <a:rPr lang="en-US" baseline="0" dirty="0"/>
              <a:t> 31</a:t>
            </a:r>
            <a:r>
              <a:rPr lang="en-US" baseline="30000" dirty="0"/>
              <a:t>,</a:t>
            </a:r>
            <a:r>
              <a:rPr lang="en-US" baseline="0" dirty="0"/>
              <a:t> 2019 is the submissions deadline for Course Assurance Forms for COE Local (Locally Determined Course – Locally Administered Assessment).  </a:t>
            </a:r>
          </a:p>
          <a:p>
            <a:endParaRPr lang="en-US" baseline="0" dirty="0"/>
          </a:p>
          <a:p>
            <a:r>
              <a:rPr lang="en-US" baseline="0" dirty="0"/>
              <a:t>Forms should be submitted by the District Assessment Coordinator or Designee and emailed to LAA@k12.wa.us</a:t>
            </a:r>
          </a:p>
          <a:p>
            <a:endParaRPr lang="en-US" baseline="0" dirty="0"/>
          </a:p>
          <a:p>
            <a:r>
              <a:rPr lang="en-US" baseline="0" dirty="0"/>
              <a:t>If you have questions about Graduation Alternatives, please contact me at Clarisse.leong@k12.wa.us or </a:t>
            </a:r>
          </a:p>
          <a:p>
            <a:r>
              <a:rPr lang="en-US" baseline="0" dirty="0"/>
              <a:t>360-725-6223</a:t>
            </a:r>
            <a:endParaRPr lang="en-US" dirty="0"/>
          </a:p>
        </p:txBody>
      </p:sp>
      <p:sp>
        <p:nvSpPr>
          <p:cNvPr id="4" name="Slide Number Placeholder 3"/>
          <p:cNvSpPr>
            <a:spLocks noGrp="1"/>
          </p:cNvSpPr>
          <p:nvPr>
            <p:ph type="sldNum" sz="quarter" idx="10"/>
          </p:nvPr>
        </p:nvSpPr>
        <p:spPr/>
        <p:txBody>
          <a:bodyPr/>
          <a:lstStyle/>
          <a:p>
            <a:fld id="{ABB9AEBE-14EC-463B-A5CA-8FFA5EDC6815}" type="slidenum">
              <a:rPr lang="en-US" smtClean="0"/>
              <a:t>51</a:t>
            </a:fld>
            <a:endParaRPr lang="en-US"/>
          </a:p>
        </p:txBody>
      </p:sp>
    </p:spTree>
    <p:extLst>
      <p:ext uri="{BB962C8B-B14F-4D97-AF65-F5344CB8AC3E}">
        <p14:creationId xmlns:p14="http://schemas.microsoft.com/office/powerpoint/2010/main" val="237891769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cut score meeting was necessary because the math tasks were being used for the first time and the ELA test map changed the number of tasks required. The process used to determine the cut score is presented in a paper on the COE Local Moodles. The process consisted of comparing the difficulty of items from the SBA and locating the appropriate cut score for the COE Local is determined. </a:t>
            </a:r>
            <a:endParaRPr lang="en-US" dirty="0"/>
          </a:p>
        </p:txBody>
      </p:sp>
      <p:sp>
        <p:nvSpPr>
          <p:cNvPr id="4" name="Slide Number Placeholder 3"/>
          <p:cNvSpPr>
            <a:spLocks noGrp="1"/>
          </p:cNvSpPr>
          <p:nvPr>
            <p:ph type="sldNum" sz="quarter" idx="10"/>
          </p:nvPr>
        </p:nvSpPr>
        <p:spPr/>
        <p:txBody>
          <a:bodyPr/>
          <a:lstStyle/>
          <a:p>
            <a:fld id="{AC044253-27A9-49B0-9141-CA0716303A60}" type="slidenum">
              <a:rPr lang="en-US" smtClean="0"/>
              <a:t>54</a:t>
            </a:fld>
            <a:endParaRPr lang="en-US"/>
          </a:p>
        </p:txBody>
      </p:sp>
    </p:spTree>
    <p:extLst>
      <p:ext uri="{BB962C8B-B14F-4D97-AF65-F5344CB8AC3E}">
        <p14:creationId xmlns:p14="http://schemas.microsoft.com/office/powerpoint/2010/main" val="70847451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Students can work on tasks until the end of the course as long as it is productive. Enter the final scores for a task on a student score spreadsheet because we need to maintain a record of task-level scores. OSPI’s version of a student score sheet is in each moodle. You can use your own. Store an electronic copy of the collection and the score sheet in case of an appeal or an audit.  Submit a new course assurance form by January 31, if you are creating a new class for students who did not meet the cut score. </a:t>
            </a:r>
          </a:p>
        </p:txBody>
      </p:sp>
      <p:sp>
        <p:nvSpPr>
          <p:cNvPr id="4" name="Slide Number Placeholder 3"/>
          <p:cNvSpPr>
            <a:spLocks noGrp="1"/>
          </p:cNvSpPr>
          <p:nvPr>
            <p:ph type="sldNum" sz="quarter" idx="10"/>
          </p:nvPr>
        </p:nvSpPr>
        <p:spPr/>
        <p:txBody>
          <a:bodyPr/>
          <a:lstStyle/>
          <a:p>
            <a:fld id="{AC044253-27A9-49B0-9141-CA0716303A60}" type="slidenum">
              <a:rPr lang="en-US" smtClean="0"/>
              <a:t>55</a:t>
            </a:fld>
            <a:endParaRPr lang="en-US"/>
          </a:p>
        </p:txBody>
      </p:sp>
    </p:spTree>
    <p:extLst>
      <p:ext uri="{BB962C8B-B14F-4D97-AF65-F5344CB8AC3E}">
        <p14:creationId xmlns:p14="http://schemas.microsoft.com/office/powerpoint/2010/main" val="164529133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DACs please communicate with your teachers about need for gathering data about students. </a:t>
            </a:r>
            <a:endParaRPr lang="en-US" dirty="0"/>
          </a:p>
        </p:txBody>
      </p:sp>
      <p:sp>
        <p:nvSpPr>
          <p:cNvPr id="4" name="Slide Number Placeholder 3"/>
          <p:cNvSpPr>
            <a:spLocks noGrp="1"/>
          </p:cNvSpPr>
          <p:nvPr>
            <p:ph type="sldNum" sz="quarter" idx="10"/>
          </p:nvPr>
        </p:nvSpPr>
        <p:spPr/>
        <p:txBody>
          <a:bodyPr/>
          <a:lstStyle/>
          <a:p>
            <a:fld id="{AC044253-27A9-49B0-9141-CA0716303A60}" type="slidenum">
              <a:rPr lang="en-US" smtClean="0"/>
              <a:t>56</a:t>
            </a:fld>
            <a:endParaRPr lang="en-US"/>
          </a:p>
        </p:txBody>
      </p:sp>
    </p:spTree>
    <p:extLst>
      <p:ext uri="{BB962C8B-B14F-4D97-AF65-F5344CB8AC3E}">
        <p14:creationId xmlns:p14="http://schemas.microsoft.com/office/powerpoint/2010/main" val="355057586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DACs please assist teachers in understanding the components of a COE Local. Work together on the moodle discussing test maps, number and type of tasks, rubrics, training materials, instructional tasks and recorded and power point training slides. DACs, create connections between teachers working with COE Local students, forward Moodle emails to your teachers. Make sure all teachers fill out teacher scoring training agreement forms. The form is on both Moodles. It is a survey gizmo with brief information</a:t>
            </a:r>
          </a:p>
          <a:p>
            <a:endParaRPr lang="en-US" dirty="0"/>
          </a:p>
        </p:txBody>
      </p:sp>
      <p:sp>
        <p:nvSpPr>
          <p:cNvPr id="4" name="Slide Number Placeholder 3"/>
          <p:cNvSpPr>
            <a:spLocks noGrp="1"/>
          </p:cNvSpPr>
          <p:nvPr>
            <p:ph type="sldNum" sz="quarter" idx="10"/>
          </p:nvPr>
        </p:nvSpPr>
        <p:spPr/>
        <p:txBody>
          <a:bodyPr/>
          <a:lstStyle/>
          <a:p>
            <a:fld id="{AC044253-27A9-49B0-9141-CA0716303A60}" type="slidenum">
              <a:rPr lang="en-US" smtClean="0"/>
              <a:t>57</a:t>
            </a:fld>
            <a:endParaRPr lang="en-US"/>
          </a:p>
        </p:txBody>
      </p:sp>
    </p:spTree>
    <p:extLst>
      <p:ext uri="{BB962C8B-B14F-4D97-AF65-F5344CB8AC3E}">
        <p14:creationId xmlns:p14="http://schemas.microsoft.com/office/powerpoint/2010/main" val="1733154039"/>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Make sure that Bridge to College courses are for students who meet eligibility requirements, students must meet the requirements established by the district to pass the course. </a:t>
            </a:r>
          </a:p>
          <a:p>
            <a:endParaRPr lang="en-US" dirty="0"/>
          </a:p>
        </p:txBody>
      </p:sp>
      <p:sp>
        <p:nvSpPr>
          <p:cNvPr id="4" name="Slide Number Placeholder 3"/>
          <p:cNvSpPr>
            <a:spLocks noGrp="1"/>
          </p:cNvSpPr>
          <p:nvPr>
            <p:ph type="sldNum" sz="quarter" idx="10"/>
          </p:nvPr>
        </p:nvSpPr>
        <p:spPr/>
        <p:txBody>
          <a:bodyPr/>
          <a:lstStyle/>
          <a:p>
            <a:fld id="{AC044253-27A9-49B0-9141-CA0716303A60}" type="slidenum">
              <a:rPr lang="en-US" smtClean="0"/>
              <a:t>58</a:t>
            </a:fld>
            <a:endParaRPr lang="en-US"/>
          </a:p>
        </p:txBody>
      </p:sp>
    </p:spTree>
    <p:extLst>
      <p:ext uri="{BB962C8B-B14F-4D97-AF65-F5344CB8AC3E}">
        <p14:creationId xmlns:p14="http://schemas.microsoft.com/office/powerpoint/2010/main" val="319287084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044253-27A9-49B0-9141-CA0716303A60}" type="slidenum">
              <a:rPr lang="en-US" smtClean="0"/>
              <a:t>59</a:t>
            </a:fld>
            <a:endParaRPr lang="en-US"/>
          </a:p>
        </p:txBody>
      </p:sp>
    </p:spTree>
    <p:extLst>
      <p:ext uri="{BB962C8B-B14F-4D97-AF65-F5344CB8AC3E}">
        <p14:creationId xmlns:p14="http://schemas.microsoft.com/office/powerpoint/2010/main" val="318118911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044253-27A9-49B0-9141-CA0716303A60}" type="slidenum">
              <a:rPr lang="en-US" smtClean="0"/>
              <a:t>60</a:t>
            </a:fld>
            <a:endParaRPr lang="en-US"/>
          </a:p>
        </p:txBody>
      </p:sp>
    </p:spTree>
    <p:extLst>
      <p:ext uri="{BB962C8B-B14F-4D97-AF65-F5344CB8AC3E}">
        <p14:creationId xmlns:p14="http://schemas.microsoft.com/office/powerpoint/2010/main" val="6251680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044253-27A9-49B0-9141-CA0716303A60}" type="slidenum">
              <a:rPr lang="en-US" smtClean="0"/>
              <a:t>61</a:t>
            </a:fld>
            <a:endParaRPr lang="en-US"/>
          </a:p>
        </p:txBody>
      </p:sp>
    </p:spTree>
    <p:extLst>
      <p:ext uri="{BB962C8B-B14F-4D97-AF65-F5344CB8AC3E}">
        <p14:creationId xmlns:p14="http://schemas.microsoft.com/office/powerpoint/2010/main" val="34892722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044253-27A9-49B0-9141-CA0716303A60}" type="slidenum">
              <a:rPr lang="en-US" smtClean="0"/>
              <a:t>6</a:t>
            </a:fld>
            <a:endParaRPr lang="en-US"/>
          </a:p>
        </p:txBody>
      </p:sp>
    </p:spTree>
    <p:extLst>
      <p:ext uri="{BB962C8B-B14F-4D97-AF65-F5344CB8AC3E}">
        <p14:creationId xmlns:p14="http://schemas.microsoft.com/office/powerpoint/2010/main" val="297157702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044253-27A9-49B0-9141-CA0716303A60}" type="slidenum">
              <a:rPr lang="en-US" smtClean="0"/>
              <a:t>62</a:t>
            </a:fld>
            <a:endParaRPr lang="en-US"/>
          </a:p>
        </p:txBody>
      </p:sp>
    </p:spTree>
    <p:extLst>
      <p:ext uri="{BB962C8B-B14F-4D97-AF65-F5344CB8AC3E}">
        <p14:creationId xmlns:p14="http://schemas.microsoft.com/office/powerpoint/2010/main" val="240705553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044253-27A9-49B0-9141-CA0716303A60}" type="slidenum">
              <a:rPr lang="en-US" smtClean="0"/>
              <a:t>63</a:t>
            </a:fld>
            <a:endParaRPr lang="en-US"/>
          </a:p>
        </p:txBody>
      </p:sp>
    </p:spTree>
    <p:extLst>
      <p:ext uri="{BB962C8B-B14F-4D97-AF65-F5344CB8AC3E}">
        <p14:creationId xmlns:p14="http://schemas.microsoft.com/office/powerpoint/2010/main" val="289623154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044253-27A9-49B0-9141-CA0716303A60}" type="slidenum">
              <a:rPr lang="en-US" smtClean="0"/>
              <a:t>64</a:t>
            </a:fld>
            <a:endParaRPr lang="en-US"/>
          </a:p>
        </p:txBody>
      </p:sp>
    </p:spTree>
    <p:extLst>
      <p:ext uri="{BB962C8B-B14F-4D97-AF65-F5344CB8AC3E}">
        <p14:creationId xmlns:p14="http://schemas.microsoft.com/office/powerpoint/2010/main" val="3537722497"/>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044253-27A9-49B0-9141-CA0716303A60}" type="slidenum">
              <a:rPr lang="en-US" smtClean="0"/>
              <a:t>65</a:t>
            </a:fld>
            <a:endParaRPr lang="en-US"/>
          </a:p>
        </p:txBody>
      </p:sp>
    </p:spTree>
    <p:extLst>
      <p:ext uri="{BB962C8B-B14F-4D97-AF65-F5344CB8AC3E}">
        <p14:creationId xmlns:p14="http://schemas.microsoft.com/office/powerpoint/2010/main" val="1247019338"/>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 reminder</a:t>
            </a:r>
            <a:r>
              <a:rPr lang="en-US" baseline="0" dirty="0"/>
              <a:t> about where to find the slides, recordings, and Q&amp;A documents from this webinar, and those we’ve held in the past.</a:t>
            </a:r>
          </a:p>
          <a:p>
            <a:r>
              <a:rPr lang="en-US" baseline="0" dirty="0"/>
              <a:t>First, go to the WCAP Portal, then select the Test Coordinators card.  Then choose the Test Coordinator Resources card, which does not need a login. Choose the Modules folder, then scroll down to the Assessment Update Webinars Overview section.</a:t>
            </a:r>
            <a:endParaRPr lang="en-US" dirty="0"/>
          </a:p>
        </p:txBody>
      </p:sp>
      <p:sp>
        <p:nvSpPr>
          <p:cNvPr id="4" name="Slide Number Placeholder 3"/>
          <p:cNvSpPr>
            <a:spLocks noGrp="1"/>
          </p:cNvSpPr>
          <p:nvPr>
            <p:ph type="sldNum" sz="quarter" idx="10"/>
          </p:nvPr>
        </p:nvSpPr>
        <p:spPr/>
        <p:txBody>
          <a:bodyPr/>
          <a:lstStyle/>
          <a:p>
            <a:pPr defTabSz="1060312">
              <a:defRPr/>
            </a:pPr>
            <a:fld id="{39F8F69D-5214-4ECD-A5EA-FA9DBAC58388}" type="slidenum">
              <a:rPr lang="en-US">
                <a:solidFill>
                  <a:prstClr val="black"/>
                </a:solidFill>
                <a:latin typeface="Calibri" panose="020F0502020204030204"/>
              </a:rPr>
              <a:pPr defTabSz="1060312">
                <a:defRPr/>
              </a:pPr>
              <a:t>66</a:t>
            </a:fld>
            <a:endParaRPr lang="en-US">
              <a:solidFill>
                <a:prstClr val="black"/>
              </a:solidFill>
              <a:latin typeface="Calibri" panose="020F0502020204030204"/>
            </a:endParaRPr>
          </a:p>
        </p:txBody>
      </p:sp>
    </p:spTree>
    <p:extLst>
      <p:ext uri="{BB962C8B-B14F-4D97-AF65-F5344CB8AC3E}">
        <p14:creationId xmlns:p14="http://schemas.microsoft.com/office/powerpoint/2010/main" val="2024902842"/>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31774">
              <a:defRPr/>
            </a:pPr>
            <a:fld id="{F22F64E6-61A8-4FE4-B92C-D0297A8A231C}" type="slidenum">
              <a:rPr lang="en-US">
                <a:solidFill>
                  <a:prstClr val="black"/>
                </a:solidFill>
                <a:latin typeface="Calibri" panose="020F0502020204030204"/>
              </a:rPr>
              <a:pPr defTabSz="931774">
                <a:defRPr/>
              </a:pPr>
              <a:t>67</a:t>
            </a:fld>
            <a:endParaRPr lang="en-US">
              <a:solidFill>
                <a:prstClr val="black"/>
              </a:solidFill>
              <a:latin typeface="Calibri" panose="020F0502020204030204"/>
            </a:endParaRPr>
          </a:p>
        </p:txBody>
      </p:sp>
    </p:spTree>
    <p:extLst>
      <p:ext uri="{BB962C8B-B14F-4D97-AF65-F5344CB8AC3E}">
        <p14:creationId xmlns:p14="http://schemas.microsoft.com/office/powerpoint/2010/main" val="876751171"/>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31774">
              <a:defRPr/>
            </a:pPr>
            <a:fld id="{F22F64E6-61A8-4FE4-B92C-D0297A8A231C}" type="slidenum">
              <a:rPr lang="en-US">
                <a:solidFill>
                  <a:prstClr val="black"/>
                </a:solidFill>
                <a:latin typeface="Calibri" panose="020F0502020204030204"/>
              </a:rPr>
              <a:pPr defTabSz="931774">
                <a:defRPr/>
              </a:pPr>
              <a:t>68</a:t>
            </a:fld>
            <a:endParaRPr lang="en-US">
              <a:solidFill>
                <a:prstClr val="black"/>
              </a:solidFill>
              <a:latin typeface="Calibri" panose="020F0502020204030204"/>
            </a:endParaRPr>
          </a:p>
        </p:txBody>
      </p:sp>
    </p:spTree>
    <p:extLst>
      <p:ext uri="{BB962C8B-B14F-4D97-AF65-F5344CB8AC3E}">
        <p14:creationId xmlns:p14="http://schemas.microsoft.com/office/powerpoint/2010/main" val="4123876246"/>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31774">
              <a:defRPr/>
            </a:pPr>
            <a:fld id="{F22F64E6-61A8-4FE4-B92C-D0297A8A231C}" type="slidenum">
              <a:rPr lang="en-US">
                <a:solidFill>
                  <a:prstClr val="black"/>
                </a:solidFill>
                <a:latin typeface="Calibri" panose="020F0502020204030204"/>
              </a:rPr>
              <a:pPr defTabSz="931774">
                <a:defRPr/>
              </a:pPr>
              <a:t>69</a:t>
            </a:fld>
            <a:endParaRPr lang="en-US">
              <a:solidFill>
                <a:prstClr val="black"/>
              </a:solidFill>
              <a:latin typeface="Calibri" panose="020F0502020204030204"/>
            </a:endParaRPr>
          </a:p>
        </p:txBody>
      </p:sp>
    </p:spTree>
    <p:extLst>
      <p:ext uri="{BB962C8B-B14F-4D97-AF65-F5344CB8AC3E}">
        <p14:creationId xmlns:p14="http://schemas.microsoft.com/office/powerpoint/2010/main" val="2900573759"/>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06413" y="735013"/>
            <a:ext cx="6532562" cy="3675062"/>
          </a:xfrm>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pPr defTabSz="967416">
              <a:defRPr/>
            </a:pPr>
            <a:fld id="{8B156DA6-F42D-49D2-B1E0-717DB207DD64}" type="slidenum">
              <a:rPr lang="en-US">
                <a:solidFill>
                  <a:prstClr val="black"/>
                </a:solidFill>
                <a:latin typeface="Calibri" panose="020F0502020204030204"/>
              </a:rPr>
              <a:pPr defTabSz="967416">
                <a:defRPr/>
              </a:pPr>
              <a:t>70</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592928397"/>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31774">
              <a:defRPr/>
            </a:pPr>
            <a:fld id="{353CBBB1-5F31-4EE7-8027-C6991939A9A5}" type="slidenum">
              <a:rPr lang="en-US">
                <a:solidFill>
                  <a:prstClr val="black"/>
                </a:solidFill>
                <a:latin typeface="Calibri" panose="020F0502020204030204"/>
              </a:rPr>
              <a:pPr defTabSz="931774">
                <a:defRPr/>
              </a:pPr>
              <a:t>71</a:t>
            </a:fld>
            <a:endParaRPr lang="en-US">
              <a:solidFill>
                <a:prstClr val="black"/>
              </a:solidFill>
              <a:latin typeface="Calibri" panose="020F0502020204030204"/>
            </a:endParaRPr>
          </a:p>
        </p:txBody>
      </p:sp>
    </p:spTree>
    <p:extLst>
      <p:ext uri="{BB962C8B-B14F-4D97-AF65-F5344CB8AC3E}">
        <p14:creationId xmlns:p14="http://schemas.microsoft.com/office/powerpoint/2010/main" val="10390263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044253-27A9-49B0-9141-CA0716303A60}" type="slidenum">
              <a:rPr lang="en-US" smtClean="0"/>
              <a:t>7</a:t>
            </a:fld>
            <a:endParaRPr lang="en-US"/>
          </a:p>
        </p:txBody>
      </p:sp>
    </p:spTree>
    <p:extLst>
      <p:ext uri="{BB962C8B-B14F-4D97-AF65-F5344CB8AC3E}">
        <p14:creationId xmlns:p14="http://schemas.microsoft.com/office/powerpoint/2010/main" val="275609936"/>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31774">
              <a:defRPr/>
            </a:pPr>
            <a:fld id="{353CBBB1-5F31-4EE7-8027-C6991939A9A5}" type="slidenum">
              <a:rPr lang="en-US">
                <a:solidFill>
                  <a:prstClr val="black"/>
                </a:solidFill>
                <a:latin typeface="Calibri" panose="020F0502020204030204"/>
              </a:rPr>
              <a:pPr defTabSz="931774">
                <a:defRPr/>
              </a:pPr>
              <a:t>72</a:t>
            </a:fld>
            <a:endParaRPr lang="en-US">
              <a:solidFill>
                <a:prstClr val="black"/>
              </a:solidFill>
              <a:latin typeface="Calibri" panose="020F0502020204030204"/>
            </a:endParaRPr>
          </a:p>
        </p:txBody>
      </p:sp>
    </p:spTree>
    <p:extLst>
      <p:ext uri="{BB962C8B-B14F-4D97-AF65-F5344CB8AC3E}">
        <p14:creationId xmlns:p14="http://schemas.microsoft.com/office/powerpoint/2010/main" val="26285617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044253-27A9-49B0-9141-CA0716303A60}" type="slidenum">
              <a:rPr lang="en-US" smtClean="0"/>
              <a:t>8</a:t>
            </a:fld>
            <a:endParaRPr lang="en-US"/>
          </a:p>
        </p:txBody>
      </p:sp>
    </p:spTree>
    <p:extLst>
      <p:ext uri="{BB962C8B-B14F-4D97-AF65-F5344CB8AC3E}">
        <p14:creationId xmlns:p14="http://schemas.microsoft.com/office/powerpoint/2010/main" val="371762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044253-27A9-49B0-9141-CA0716303A60}" type="slidenum">
              <a:rPr lang="en-US" smtClean="0"/>
              <a:t>9</a:t>
            </a:fld>
            <a:endParaRPr lang="en-US"/>
          </a:p>
        </p:txBody>
      </p:sp>
    </p:spTree>
    <p:extLst>
      <p:ext uri="{BB962C8B-B14F-4D97-AF65-F5344CB8AC3E}">
        <p14:creationId xmlns:p14="http://schemas.microsoft.com/office/powerpoint/2010/main" val="281266882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2"/>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A833E1F-3E66-524D-A1B0-BF899242A82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9995" t="11124" r="4517" b="6048"/>
          <a:stretch/>
        </p:blipFill>
        <p:spPr>
          <a:xfrm>
            <a:off x="0" y="0"/>
            <a:ext cx="12192000" cy="6868909"/>
          </a:xfrm>
          <a:prstGeom prst="rect">
            <a:avLst/>
          </a:prstGeom>
        </p:spPr>
      </p:pic>
      <p:sp>
        <p:nvSpPr>
          <p:cNvPr id="2" name="Title 1"/>
          <p:cNvSpPr>
            <a:spLocks noGrp="1"/>
          </p:cNvSpPr>
          <p:nvPr>
            <p:ph type="ctrTitle"/>
          </p:nvPr>
        </p:nvSpPr>
        <p:spPr>
          <a:xfrm>
            <a:off x="1524000" y="704353"/>
            <a:ext cx="9144000" cy="2387600"/>
          </a:xfrm>
        </p:spPr>
        <p:txBody>
          <a:bodyPr anchor="b"/>
          <a:lstStyle>
            <a:lvl1pPr algn="ctr">
              <a:defRPr sz="6000" b="1"/>
            </a:lvl1pPr>
          </a:lstStyle>
          <a:p>
            <a:r>
              <a:rPr lang="en-US" dirty="0"/>
              <a:t>Click to edit Master title</a:t>
            </a:r>
          </a:p>
        </p:txBody>
      </p:sp>
      <p:sp>
        <p:nvSpPr>
          <p:cNvPr id="3" name="Subtitle 2"/>
          <p:cNvSpPr>
            <a:spLocks noGrp="1"/>
          </p:cNvSpPr>
          <p:nvPr>
            <p:ph type="subTitle" idx="1" hasCustomPrompt="1"/>
          </p:nvPr>
        </p:nvSpPr>
        <p:spPr>
          <a:xfrm>
            <a:off x="1524000" y="318402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for subtitle here</a:t>
            </a:r>
          </a:p>
        </p:txBody>
      </p:sp>
      <p:pic>
        <p:nvPicPr>
          <p:cNvPr id="6" name="Picture 5">
            <a:extLst>
              <a:ext uri="{FF2B5EF4-FFF2-40B4-BE49-F238E27FC236}">
                <a16:creationId xmlns:a16="http://schemas.microsoft.com/office/drawing/2014/main" id="{AAC01360-7CB3-A644-AE82-50D615F347C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689262" y="74431"/>
            <a:ext cx="1428307" cy="1428307"/>
          </a:xfrm>
          <a:prstGeom prst="rect">
            <a:avLst/>
          </a:prstGeom>
        </p:spPr>
      </p:pic>
    </p:spTree>
    <p:extLst>
      <p:ext uri="{BB962C8B-B14F-4D97-AF65-F5344CB8AC3E}">
        <p14:creationId xmlns:p14="http://schemas.microsoft.com/office/powerpoint/2010/main" val="2445756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pic>
        <p:nvPicPr>
          <p:cNvPr id="7" name="Picture 6">
            <a:extLst>
              <a:ext uri="{FF2B5EF4-FFF2-40B4-BE49-F238E27FC236}">
                <a16:creationId xmlns:a16="http://schemas.microsoft.com/office/drawing/2014/main" id="{C982BB02-F6AE-451C-841B-10558522679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76496" b="40177"/>
          <a:stretch/>
        </p:blipFill>
        <p:spPr>
          <a:xfrm>
            <a:off x="9505506" y="0"/>
            <a:ext cx="2686493" cy="4072270"/>
          </a:xfrm>
          <a:prstGeom prst="rect">
            <a:avLst/>
          </a:prstGeom>
        </p:spPr>
      </p:pic>
    </p:spTree>
    <p:extLst>
      <p:ext uri="{BB962C8B-B14F-4D97-AF65-F5344CB8AC3E}">
        <p14:creationId xmlns:p14="http://schemas.microsoft.com/office/powerpoint/2010/main" val="3685253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35BB1C6-BF8F-4481-8AB2-603A1C8A906A}" type="datetimeFigureOut">
              <a:rPr lang="en-US" smtClean="0"/>
              <a:t>1/25/2019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65819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35BB1C6-BF8F-4481-8AB2-603A1C8A906A}" type="datetimeFigureOut">
              <a:rPr lang="en-US" smtClean="0"/>
              <a:t>1/25/2019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35176851"/>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1/25/2019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77072051"/>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1/25/2019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9550142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Edit Master text styles</a:t>
            </a:r>
          </a:p>
        </p:txBody>
      </p:sp>
      <p:sp>
        <p:nvSpPr>
          <p:cNvPr id="5" name="Date Placeholder 4"/>
          <p:cNvSpPr>
            <a:spLocks noGrp="1"/>
          </p:cNvSpPr>
          <p:nvPr>
            <p:ph type="dt" sz="half" idx="10"/>
          </p:nvPr>
        </p:nvSpPr>
        <p:spPr/>
        <p:txBody>
          <a:bodyPr/>
          <a:lstStyle/>
          <a:p>
            <a:fld id="{C35BB1C6-BF8F-4481-8AB2-603A1C8A906A}" type="datetimeFigureOut">
              <a:rPr lang="en-US" smtClean="0"/>
              <a:t>1/25/2019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69440734"/>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48A87A34-81AB-432B-8DAE-1953F412C126}" type="datetimeFigureOut">
              <a:rPr lang="en-US" smtClean="0"/>
              <a:t>1/25/2019</a:t>
            </a:fld>
            <a:endParaRPr lang="en-US" dirty="0"/>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6D22F896-40B5-4ADD-8801-0D06FADFA095}" type="slidenum">
              <a:rPr lang="en-US" smtClean="0"/>
              <a:t>‹#›</a:t>
            </a:fld>
            <a:endParaRPr lang="en-US" dirty="0"/>
          </a:p>
        </p:txBody>
      </p:sp>
      <p:pic>
        <p:nvPicPr>
          <p:cNvPr id="8" name="Picture 7">
            <a:extLst>
              <a:ext uri="{FF2B5EF4-FFF2-40B4-BE49-F238E27FC236}">
                <a16:creationId xmlns:a16="http://schemas.microsoft.com/office/drawing/2014/main" id="{93385CED-419E-45F6-93F5-C0D59849B4D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extBox 8">
            <a:extLst>
              <a:ext uri="{FF2B5EF4-FFF2-40B4-BE49-F238E27FC236}">
                <a16:creationId xmlns:a16="http://schemas.microsoft.com/office/drawing/2014/main" id="{335BE034-8BBF-4E36-9F67-C825B8DAD617}"/>
              </a:ext>
            </a:extLst>
          </p:cNvPr>
          <p:cNvSpPr txBox="1"/>
          <p:nvPr userDrawn="1"/>
        </p:nvSpPr>
        <p:spPr>
          <a:xfrm>
            <a:off x="10377377" y="6339391"/>
            <a:ext cx="1686246" cy="276999"/>
          </a:xfrm>
          <a:prstGeom prst="rect">
            <a:avLst/>
          </a:prstGeom>
          <a:noFill/>
        </p:spPr>
        <p:txBody>
          <a:bodyPr wrap="square" rtlCol="0">
            <a:spAutoFit/>
          </a:bodyPr>
          <a:lstStyle/>
          <a:p>
            <a:pPr algn="r"/>
            <a:r>
              <a:rPr lang="en-US" sz="1200" dirty="0">
                <a:solidFill>
                  <a:schemeClr val="bg2"/>
                </a:solidFill>
                <a:latin typeface="Segoe UI Historic" panose="020B0502040204020203" pitchFamily="34" charset="0"/>
                <a:ea typeface="Segoe UI Historic" panose="020B0502040204020203" pitchFamily="34" charset="0"/>
                <a:cs typeface="Segoe UI Historic" panose="020B0502040204020203" pitchFamily="34" charset="0"/>
              </a:rPr>
              <a:t>01/16/2019  |   </a:t>
            </a:r>
            <a:fld id="{3C001E99-0A0D-EE42-8F0D-DFB068775785}" type="slidenum">
              <a:rPr lang="en-US" sz="1200" smtClean="0">
                <a:solidFill>
                  <a:schemeClr val="bg2"/>
                </a:solidFill>
                <a:latin typeface="Segoe UI Historic" panose="020B0502040204020203" pitchFamily="34" charset="0"/>
                <a:ea typeface="Segoe UI Historic" panose="020B0502040204020203" pitchFamily="34" charset="0"/>
                <a:cs typeface="Segoe UI Historic" panose="020B0502040204020203" pitchFamily="34" charset="0"/>
              </a:rPr>
              <a:t>‹#›</a:t>
            </a:fld>
            <a:endParaRPr lang="en-US" sz="1200" dirty="0">
              <a:solidFill>
                <a:schemeClr val="bg2"/>
              </a:solidFill>
              <a:latin typeface="Segoe UI Historic" panose="020B0502040204020203" pitchFamily="34" charset="0"/>
              <a:ea typeface="Segoe UI Historic" panose="020B0502040204020203" pitchFamily="34" charset="0"/>
              <a:cs typeface="Segoe UI Historic" panose="020B0502040204020203" pitchFamily="34" charset="0"/>
            </a:endParaRPr>
          </a:p>
        </p:txBody>
      </p:sp>
    </p:spTree>
    <p:extLst>
      <p:ext uri="{BB962C8B-B14F-4D97-AF65-F5344CB8AC3E}">
        <p14:creationId xmlns:p14="http://schemas.microsoft.com/office/powerpoint/2010/main" val="1726787261"/>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5BB1C6-BF8F-4481-8AB2-603A1C8A906A}" type="datetimeFigureOut">
              <a:rPr lang="en-US" smtClean="0"/>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47984640"/>
      </p:ext>
    </p:extLst>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5BB1C6-BF8F-4481-8AB2-603A1C8A906A}" type="datetimeFigureOut">
              <a:rPr lang="en-US" smtClean="0"/>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309726191"/>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hasCustomPrompt="1"/>
          </p:nvPr>
        </p:nvSpPr>
        <p:spPr>
          <a:xfrm>
            <a:off x="838200" y="422275"/>
            <a:ext cx="10515600" cy="1325563"/>
          </a:xfrm>
        </p:spPr>
        <p:txBody>
          <a:bodyPr/>
          <a:lstStyle>
            <a:lvl1pPr>
              <a:defRPr baseline="0">
                <a:latin typeface="Segoe UI Light" panose="020B0502040204020203" pitchFamily="34" charset="0"/>
                <a:cs typeface="Segoe UI Light" panose="020B0502040204020203" pitchFamily="34" charset="0"/>
              </a:defRPr>
            </a:lvl1pPr>
          </a:lstStyle>
          <a:p>
            <a:r>
              <a:rPr lang="en-US" dirty="0"/>
              <a:t>Click to edit Master title style but no more than two lines max </a:t>
            </a:r>
            <a:r>
              <a:rPr lang="en-US" dirty="0" err="1"/>
              <a:t>hgh</a:t>
            </a:r>
            <a:endParaRPr lang="en-US" dirty="0"/>
          </a:p>
        </p:txBody>
      </p:sp>
      <p:sp>
        <p:nvSpPr>
          <p:cNvPr id="3" name="Content Placeholder 2"/>
          <p:cNvSpPr>
            <a:spLocks noGrp="1"/>
          </p:cNvSpPr>
          <p:nvPr>
            <p:ph idx="1"/>
          </p:nvPr>
        </p:nvSpPr>
        <p:spPr>
          <a:xfrm>
            <a:off x="838200" y="1882775"/>
            <a:ext cx="10515600" cy="3927475"/>
          </a:xfrm>
        </p:spPr>
        <p:txBody>
          <a:bodyPr/>
          <a:lstStyle>
            <a:lvl1pPr>
              <a:defRPr>
                <a:latin typeface="Palatino Linotype" panose="02040502050505030304" pitchFamily="18" charset="0"/>
              </a:defRPr>
            </a:lvl1pPr>
            <a:lvl2pPr>
              <a:defRPr>
                <a:latin typeface="Palatino Linotype" panose="02040502050505030304" pitchFamily="18" charset="0"/>
              </a:defRPr>
            </a:lvl2pPr>
            <a:lvl3pPr>
              <a:defRPr>
                <a:latin typeface="Palatino Linotype" panose="02040502050505030304" pitchFamily="18" charset="0"/>
              </a:defRPr>
            </a:lvl3pPr>
            <a:lvl4pPr>
              <a:defRPr>
                <a:latin typeface="Palatino Linotype" panose="02040502050505030304" pitchFamily="18" charset="0"/>
              </a:defRPr>
            </a:lvl4pPr>
            <a:lvl5pPr>
              <a:defRPr>
                <a:latin typeface="Palatino Linotype" panose="0204050205050503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Box 10">
            <a:extLst>
              <a:ext uri="{FF2B5EF4-FFF2-40B4-BE49-F238E27FC236}">
                <a16:creationId xmlns:a16="http://schemas.microsoft.com/office/drawing/2014/main" id="{FBF7FD54-69B1-F147-9B2B-1E9F4A800D2E}"/>
              </a:ext>
            </a:extLst>
          </p:cNvPr>
          <p:cNvSpPr txBox="1"/>
          <p:nvPr userDrawn="1"/>
        </p:nvSpPr>
        <p:spPr>
          <a:xfrm>
            <a:off x="10377377" y="6339391"/>
            <a:ext cx="1686246" cy="276999"/>
          </a:xfrm>
          <a:prstGeom prst="rect">
            <a:avLst/>
          </a:prstGeom>
          <a:noFill/>
        </p:spPr>
        <p:txBody>
          <a:bodyPr wrap="square" rtlCol="0">
            <a:spAutoFit/>
          </a:bodyPr>
          <a:lstStyle/>
          <a:p>
            <a:pPr algn="r"/>
            <a:r>
              <a:rPr lang="en-US" sz="1200" dirty="0">
                <a:solidFill>
                  <a:schemeClr val="bg2"/>
                </a:solidFill>
                <a:latin typeface="Segoe UI Historic" panose="020B0502040204020203" pitchFamily="34" charset="0"/>
                <a:ea typeface="Segoe UI Historic" panose="020B0502040204020203" pitchFamily="34" charset="0"/>
                <a:cs typeface="Segoe UI Historic" panose="020B0502040204020203" pitchFamily="34" charset="0"/>
              </a:rPr>
              <a:t>01/16/2019  |   </a:t>
            </a:r>
            <a:fld id="{3C001E99-0A0D-EE42-8F0D-DFB068775785}" type="slidenum">
              <a:rPr lang="en-US" sz="1200" smtClean="0">
                <a:solidFill>
                  <a:schemeClr val="bg2"/>
                </a:solidFill>
                <a:latin typeface="Segoe UI Historic" panose="020B0502040204020203" pitchFamily="34" charset="0"/>
                <a:ea typeface="Segoe UI Historic" panose="020B0502040204020203" pitchFamily="34" charset="0"/>
                <a:cs typeface="Segoe UI Historic" panose="020B0502040204020203" pitchFamily="34" charset="0"/>
              </a:rPr>
              <a:t>‹#›</a:t>
            </a:fld>
            <a:endParaRPr lang="en-US" sz="1200" dirty="0">
              <a:solidFill>
                <a:schemeClr val="bg2"/>
              </a:solidFill>
              <a:latin typeface="Segoe UI Historic" panose="020B0502040204020203" pitchFamily="34" charset="0"/>
              <a:ea typeface="Segoe UI Historic" panose="020B0502040204020203" pitchFamily="34" charset="0"/>
              <a:cs typeface="Segoe UI Historic" panose="020B0502040204020203" pitchFamily="34" charset="0"/>
            </a:endParaRPr>
          </a:p>
        </p:txBody>
      </p:sp>
    </p:spTree>
    <p:extLst>
      <p:ext uri="{BB962C8B-B14F-4D97-AF65-F5344CB8AC3E}">
        <p14:creationId xmlns:p14="http://schemas.microsoft.com/office/powerpoint/2010/main" val="725707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CF5A732-E668-BA40-A6A8-7647447DF2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76496" b="40177"/>
          <a:stretch/>
        </p:blipFill>
        <p:spPr>
          <a:xfrm>
            <a:off x="9505506" y="0"/>
            <a:ext cx="2686493" cy="4072270"/>
          </a:xfrm>
          <a:prstGeom prst="rect">
            <a:avLst/>
          </a:prstGeom>
        </p:spPr>
      </p:pic>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2567333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7092"/>
            <a:ext cx="12192000" cy="6858000"/>
          </a:xfrm>
          <a:prstGeom prst="rect">
            <a:avLst/>
          </a:prstGeom>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Box 9">
            <a:extLst>
              <a:ext uri="{FF2B5EF4-FFF2-40B4-BE49-F238E27FC236}">
                <a16:creationId xmlns:a16="http://schemas.microsoft.com/office/drawing/2014/main" id="{A9713F64-B8B6-ED40-B25E-73F92316E07E}"/>
              </a:ext>
            </a:extLst>
          </p:cNvPr>
          <p:cNvSpPr txBox="1"/>
          <p:nvPr userDrawn="1"/>
        </p:nvSpPr>
        <p:spPr>
          <a:xfrm>
            <a:off x="10377377" y="6339391"/>
            <a:ext cx="1686246" cy="276999"/>
          </a:xfrm>
          <a:prstGeom prst="rect">
            <a:avLst/>
          </a:prstGeom>
          <a:noFill/>
        </p:spPr>
        <p:txBody>
          <a:bodyPr wrap="square" rtlCol="0">
            <a:spAutoFit/>
          </a:bodyPr>
          <a:lstStyle/>
          <a:p>
            <a:pPr algn="r"/>
            <a:r>
              <a:rPr lang="en-US" sz="1200" dirty="0">
                <a:solidFill>
                  <a:schemeClr val="bg2"/>
                </a:solidFill>
                <a:latin typeface="Segoe UI Historic" panose="020B0502040204020203" pitchFamily="34" charset="0"/>
                <a:ea typeface="Segoe UI Historic" panose="020B0502040204020203" pitchFamily="34" charset="0"/>
                <a:cs typeface="Segoe UI Historic" panose="020B0502040204020203" pitchFamily="34" charset="0"/>
              </a:rPr>
              <a:t>01/16/2019  |   </a:t>
            </a:r>
            <a:fld id="{3C001E99-0A0D-EE42-8F0D-DFB068775785}" type="slidenum">
              <a:rPr lang="en-US" sz="1200" smtClean="0">
                <a:solidFill>
                  <a:schemeClr val="bg2"/>
                </a:solidFill>
                <a:latin typeface="Segoe UI Historic" panose="020B0502040204020203" pitchFamily="34" charset="0"/>
                <a:ea typeface="Segoe UI Historic" panose="020B0502040204020203" pitchFamily="34" charset="0"/>
                <a:cs typeface="Segoe UI Historic" panose="020B0502040204020203" pitchFamily="34" charset="0"/>
              </a:rPr>
              <a:t>‹#›</a:t>
            </a:fld>
            <a:endParaRPr lang="en-US" sz="1200" dirty="0">
              <a:solidFill>
                <a:schemeClr val="bg2"/>
              </a:solidFill>
              <a:latin typeface="Segoe UI Historic" panose="020B0502040204020203" pitchFamily="34" charset="0"/>
              <a:ea typeface="Segoe UI Historic" panose="020B0502040204020203" pitchFamily="34" charset="0"/>
              <a:cs typeface="Segoe UI Historic" panose="020B0502040204020203" pitchFamily="34" charset="0"/>
            </a:endParaRPr>
          </a:p>
        </p:txBody>
      </p:sp>
    </p:spTree>
    <p:extLst>
      <p:ext uri="{BB962C8B-B14F-4D97-AF65-F5344CB8AC3E}">
        <p14:creationId xmlns:p14="http://schemas.microsoft.com/office/powerpoint/2010/main" val="4060814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Box 10">
            <a:extLst>
              <a:ext uri="{FF2B5EF4-FFF2-40B4-BE49-F238E27FC236}">
                <a16:creationId xmlns:a16="http://schemas.microsoft.com/office/drawing/2014/main" id="{67A46D28-35EF-334C-A58A-82335A4938D1}"/>
              </a:ext>
            </a:extLst>
          </p:cNvPr>
          <p:cNvSpPr txBox="1"/>
          <p:nvPr userDrawn="1"/>
        </p:nvSpPr>
        <p:spPr>
          <a:xfrm>
            <a:off x="10377377" y="6339391"/>
            <a:ext cx="1686246" cy="276999"/>
          </a:xfrm>
          <a:prstGeom prst="rect">
            <a:avLst/>
          </a:prstGeom>
          <a:noFill/>
        </p:spPr>
        <p:txBody>
          <a:bodyPr wrap="square" rtlCol="0">
            <a:spAutoFit/>
          </a:bodyPr>
          <a:lstStyle/>
          <a:p>
            <a:pPr algn="r"/>
            <a:r>
              <a:rPr lang="en-US" sz="1200" dirty="0">
                <a:solidFill>
                  <a:schemeClr val="bg2"/>
                </a:solidFill>
                <a:latin typeface="Segoe UI Historic" panose="020B0502040204020203" pitchFamily="34" charset="0"/>
                <a:ea typeface="Segoe UI Historic" panose="020B0502040204020203" pitchFamily="34" charset="0"/>
                <a:cs typeface="Segoe UI Historic" panose="020B0502040204020203" pitchFamily="34" charset="0"/>
              </a:rPr>
              <a:t>01/16/2019  |   </a:t>
            </a:r>
            <a:fld id="{3C001E99-0A0D-EE42-8F0D-DFB068775785}" type="slidenum">
              <a:rPr lang="en-US" sz="1200" smtClean="0">
                <a:solidFill>
                  <a:schemeClr val="bg2"/>
                </a:solidFill>
                <a:latin typeface="Segoe UI Historic" panose="020B0502040204020203" pitchFamily="34" charset="0"/>
                <a:ea typeface="Segoe UI Historic" panose="020B0502040204020203" pitchFamily="34" charset="0"/>
                <a:cs typeface="Segoe UI Historic" panose="020B0502040204020203" pitchFamily="34" charset="0"/>
              </a:rPr>
              <a:t>‹#›</a:t>
            </a:fld>
            <a:endParaRPr lang="en-US" sz="1200" dirty="0">
              <a:solidFill>
                <a:schemeClr val="bg2"/>
              </a:solidFill>
              <a:latin typeface="Segoe UI Historic" panose="020B0502040204020203" pitchFamily="34" charset="0"/>
              <a:ea typeface="Segoe UI Historic" panose="020B0502040204020203" pitchFamily="34" charset="0"/>
              <a:cs typeface="Segoe UI Historic" panose="020B0502040204020203" pitchFamily="34" charset="0"/>
            </a:endParaRPr>
          </a:p>
        </p:txBody>
      </p:sp>
    </p:spTree>
    <p:extLst>
      <p:ext uri="{BB962C8B-B14F-4D97-AF65-F5344CB8AC3E}">
        <p14:creationId xmlns:p14="http://schemas.microsoft.com/office/powerpoint/2010/main" val="1155185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TextBox 8">
            <a:extLst>
              <a:ext uri="{FF2B5EF4-FFF2-40B4-BE49-F238E27FC236}">
                <a16:creationId xmlns:a16="http://schemas.microsoft.com/office/drawing/2014/main" id="{67A46D28-35EF-334C-A58A-82335A4938D1}"/>
              </a:ext>
            </a:extLst>
          </p:cNvPr>
          <p:cNvSpPr txBox="1"/>
          <p:nvPr userDrawn="1"/>
        </p:nvSpPr>
        <p:spPr>
          <a:xfrm>
            <a:off x="10377377" y="6339391"/>
            <a:ext cx="1686246" cy="276999"/>
          </a:xfrm>
          <a:prstGeom prst="rect">
            <a:avLst/>
          </a:prstGeom>
          <a:noFill/>
        </p:spPr>
        <p:txBody>
          <a:bodyPr wrap="square" rtlCol="0">
            <a:spAutoFit/>
          </a:bodyPr>
          <a:lstStyle/>
          <a:p>
            <a:pPr algn="r"/>
            <a:r>
              <a:rPr lang="en-US" sz="1200" dirty="0">
                <a:solidFill>
                  <a:schemeClr val="bg2"/>
                </a:solidFill>
                <a:latin typeface="Segoe UI Historic" panose="020B0502040204020203" pitchFamily="34" charset="0"/>
                <a:ea typeface="Segoe UI Historic" panose="020B0502040204020203" pitchFamily="34" charset="0"/>
                <a:cs typeface="Segoe UI Historic" panose="020B0502040204020203" pitchFamily="34" charset="0"/>
              </a:rPr>
              <a:t>01/16/2019  |   </a:t>
            </a:r>
            <a:fld id="{3C001E99-0A0D-EE42-8F0D-DFB068775785}" type="slidenum">
              <a:rPr lang="en-US" sz="1200" smtClean="0">
                <a:solidFill>
                  <a:schemeClr val="bg2"/>
                </a:solidFill>
                <a:latin typeface="Segoe UI Historic" panose="020B0502040204020203" pitchFamily="34" charset="0"/>
                <a:ea typeface="Segoe UI Historic" panose="020B0502040204020203" pitchFamily="34" charset="0"/>
                <a:cs typeface="Segoe UI Historic" panose="020B0502040204020203" pitchFamily="34" charset="0"/>
              </a:rPr>
              <a:t>‹#›</a:t>
            </a:fld>
            <a:endParaRPr lang="en-US" sz="1200" dirty="0">
              <a:solidFill>
                <a:schemeClr val="bg2"/>
              </a:solidFill>
              <a:latin typeface="Segoe UI Historic" panose="020B0502040204020203" pitchFamily="34" charset="0"/>
              <a:ea typeface="Segoe UI Historic" panose="020B0502040204020203" pitchFamily="34" charset="0"/>
              <a:cs typeface="Segoe UI Historic" panose="020B0502040204020203" pitchFamily="34" charset="0"/>
            </a:endParaRPr>
          </a:p>
        </p:txBody>
      </p:sp>
    </p:spTree>
    <p:extLst>
      <p:ext uri="{BB962C8B-B14F-4D97-AF65-F5344CB8AC3E}">
        <p14:creationId xmlns:p14="http://schemas.microsoft.com/office/powerpoint/2010/main" val="3903485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9" name="TextBox 8">
            <a:extLst>
              <a:ext uri="{FF2B5EF4-FFF2-40B4-BE49-F238E27FC236}">
                <a16:creationId xmlns:a16="http://schemas.microsoft.com/office/drawing/2014/main" id="{67A46D28-35EF-334C-A58A-82335A4938D1}"/>
              </a:ext>
            </a:extLst>
          </p:cNvPr>
          <p:cNvSpPr txBox="1"/>
          <p:nvPr userDrawn="1"/>
        </p:nvSpPr>
        <p:spPr>
          <a:xfrm>
            <a:off x="10377377" y="6339391"/>
            <a:ext cx="1686246" cy="276999"/>
          </a:xfrm>
          <a:prstGeom prst="rect">
            <a:avLst/>
          </a:prstGeom>
          <a:noFill/>
        </p:spPr>
        <p:txBody>
          <a:bodyPr wrap="square" rtlCol="0">
            <a:spAutoFit/>
          </a:bodyPr>
          <a:lstStyle/>
          <a:p>
            <a:pPr algn="r"/>
            <a:r>
              <a:rPr lang="en-US" sz="1200" dirty="0">
                <a:solidFill>
                  <a:schemeClr val="bg2"/>
                </a:solidFill>
                <a:latin typeface="Segoe UI Historic" panose="020B0502040204020203" pitchFamily="34" charset="0"/>
                <a:ea typeface="Segoe UI Historic" panose="020B0502040204020203" pitchFamily="34" charset="0"/>
                <a:cs typeface="Segoe UI Historic" panose="020B0502040204020203" pitchFamily="34" charset="0"/>
              </a:rPr>
              <a:t>01/16/2019  |   </a:t>
            </a:r>
            <a:fld id="{3C001E99-0A0D-EE42-8F0D-DFB068775785}" type="slidenum">
              <a:rPr lang="en-US" sz="1200" smtClean="0">
                <a:solidFill>
                  <a:schemeClr val="bg2"/>
                </a:solidFill>
                <a:latin typeface="Segoe UI Historic" panose="020B0502040204020203" pitchFamily="34" charset="0"/>
                <a:ea typeface="Segoe UI Historic" panose="020B0502040204020203" pitchFamily="34" charset="0"/>
                <a:cs typeface="Segoe UI Historic" panose="020B0502040204020203" pitchFamily="34" charset="0"/>
              </a:rPr>
              <a:t>‹#›</a:t>
            </a:fld>
            <a:endParaRPr lang="en-US" sz="1200" dirty="0">
              <a:solidFill>
                <a:schemeClr val="bg2"/>
              </a:solidFill>
              <a:latin typeface="Segoe UI Historic" panose="020B0502040204020203" pitchFamily="34" charset="0"/>
              <a:ea typeface="Segoe UI Historic" panose="020B0502040204020203" pitchFamily="34" charset="0"/>
              <a:cs typeface="Segoe UI Historic" panose="020B0502040204020203" pitchFamily="34" charset="0"/>
            </a:endParaRPr>
          </a:p>
        </p:txBody>
      </p:sp>
    </p:spTree>
    <p:extLst>
      <p:ext uri="{BB962C8B-B14F-4D97-AF65-F5344CB8AC3E}">
        <p14:creationId xmlns:p14="http://schemas.microsoft.com/office/powerpoint/2010/main" val="4266686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48A87A34-81AB-432B-8DAE-1953F412C126}" type="datetimeFigureOut">
              <a:rPr lang="en-US" smtClean="0"/>
              <a:t>1/25/2019</a:t>
            </a:fld>
            <a:endParaRPr lang="en-US" dirty="0"/>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6D22F896-40B5-4ADD-8801-0D06FADFA095}" type="slidenum">
              <a:rPr lang="en-US" smtClean="0"/>
              <a:t>‹#›</a:t>
            </a:fld>
            <a:endParaRPr lang="en-US" dirty="0"/>
          </a:p>
        </p:txBody>
      </p:sp>
      <p:pic>
        <p:nvPicPr>
          <p:cNvPr id="10" name="Picture 9">
            <a:extLst>
              <a:ext uri="{FF2B5EF4-FFF2-40B4-BE49-F238E27FC236}">
                <a16:creationId xmlns:a16="http://schemas.microsoft.com/office/drawing/2014/main" id="{DC999541-7BD2-44A7-9BC7-283B1D52114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9995" t="11124" r="4517" b="6048"/>
          <a:stretch/>
        </p:blipFill>
        <p:spPr>
          <a:xfrm>
            <a:off x="0" y="0"/>
            <a:ext cx="12192000" cy="6868909"/>
          </a:xfrm>
          <a:prstGeom prst="rect">
            <a:avLst/>
          </a:prstGeom>
        </p:spPr>
      </p:pic>
      <p:pic>
        <p:nvPicPr>
          <p:cNvPr id="11" name="Picture 10">
            <a:extLst>
              <a:ext uri="{FF2B5EF4-FFF2-40B4-BE49-F238E27FC236}">
                <a16:creationId xmlns:a16="http://schemas.microsoft.com/office/drawing/2014/main" id="{79E97CA9-B3B7-45E7-99B9-C786B58185C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689262" y="74431"/>
            <a:ext cx="1428307" cy="1428307"/>
          </a:xfrm>
          <a:prstGeom prst="rect">
            <a:avLst/>
          </a:prstGeom>
        </p:spPr>
      </p:pic>
    </p:spTree>
    <p:extLst>
      <p:ext uri="{BB962C8B-B14F-4D97-AF65-F5344CB8AC3E}">
        <p14:creationId xmlns:p14="http://schemas.microsoft.com/office/powerpoint/2010/main" val="42482569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5BB1C6-BF8F-4481-8AB2-603A1C8A906A}" type="datetimeFigureOut">
              <a:rPr lang="en-US" smtClean="0"/>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899620021"/>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theme" Target="../theme/theme2.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280266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Segoe UI Light" panose="020B0502040204020203" pitchFamily="34" charset="0"/>
          <a:ea typeface="+mj-ea"/>
          <a:cs typeface="Segoe UI Light"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Palatino Linotype" panose="0204050205050503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Palatino Linotype" panose="0204050205050503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Palatino Linotype" panose="0204050205050503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Palatino Linotype" panose="0204050205050503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Palatino Linotype" panose="0204050205050503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5586B75A-687E-405C-8A0B-8D00578BA2C3}" type="datetimeFigureOut">
              <a:rPr lang="en-US" dirty="0"/>
              <a:pPr/>
              <a:t>1/25/2019</a:t>
            </a:fld>
            <a:endParaRPr lang="en-US" dirty="0"/>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US" dirty="0"/>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4FAB73BC-B049-4115-A692-8D63A059BFB8}" type="slidenum">
              <a:rPr lang="en-US" dirty="0"/>
              <a:pPr/>
              <a:t>‹#›</a:t>
            </a:fld>
            <a:endParaRPr lang="en-US" dirty="0"/>
          </a:p>
        </p:txBody>
      </p:sp>
    </p:spTree>
    <p:extLst>
      <p:ext uri="{BB962C8B-B14F-4D97-AF65-F5344CB8AC3E}">
        <p14:creationId xmlns:p14="http://schemas.microsoft.com/office/powerpoint/2010/main" val="2629548297"/>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Lst>
  <p:hf sldNum="0" hdr="0" ftr="0" dt="0"/>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smarterbalanced.org/4-ways-to-supercharge-learning-with-iabs/"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www.youtube.com/watch?v=1bLkXbxoPd0&amp;feature=youtu.be"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a.portal.airast.org/core/fileparse.php/2317/urlt/AIRWays-Reporting-User-Guide.pdf"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k12.wa.us/WaKIDS/Events/default.aspx"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reportcard.ospi.k12.wa.us/summary.aspx"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hyperlink" Target="http://www.k12.wa.us/SpecialEd/Data/default.aspx" TargetMode="Externa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k12.wa.us/ELPA21/Preparing.aspx"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k12.wa.us/ELPA21/Preparing.aspx" TargetMode="External"/><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hyperlink" Target="http://training.ospi.k12.wa.us/course/view.php?id=47" TargetMode="Externa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k12.wa.us/ELPA21/AlternateACCESS.aspx" TargetMode="External"/><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mailto:leslie.huff@k12.wa.us" TargetMode="External"/><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hyperlink" Target="mailto:Leslie.huff@k12.wa.us" TargetMode="External"/><Relationship Id="rId2" Type="http://schemas.openxmlformats.org/officeDocument/2006/relationships/notesSlide" Target="../notesSlides/notesSlide48.xml"/><Relationship Id="rId1" Type="http://schemas.openxmlformats.org/officeDocument/2006/relationships/slideLayout" Target="../slideLayouts/slideLayout2.xml"/><Relationship Id="rId4" Type="http://schemas.openxmlformats.org/officeDocument/2006/relationships/hyperlink" Target="mailto:elpa21@k12.wa.us" TargetMode="Externa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hyperlink" Target="https://zoom.us/webinar/register/WN_1Z-6D1K6S8uHL__N3AwYJQ"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hyperlink" Target="https://zoom.us/webinar/register/WN_bq1kdqKDQROQmComWFXnMQ" TargetMode="Externa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hyperlink" Target="http://wa.portal.airast.org/" TargetMode="External"/><Relationship Id="rId2" Type="http://schemas.openxmlformats.org/officeDocument/2006/relationships/notesSlide" Target="../notesSlides/notesSlide64.xm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67.xml.rels><?xml version="1.0" encoding="UTF-8" standalone="yes"?>
<Relationships xmlns="http://schemas.openxmlformats.org/package/2006/relationships"><Relationship Id="rId3" Type="http://schemas.openxmlformats.org/officeDocument/2006/relationships/hyperlink" Target="mailto:Assessment@k12.wa.us" TargetMode="External"/><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hyperlink" Target="mailto:wahelpdesk@air.org" TargetMode="External"/><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hyperlink" Target="mailto:wahelpdesk@air.org" TargetMode="External"/><Relationship Id="rId7" Type="http://schemas.openxmlformats.org/officeDocument/2006/relationships/hyperlink" Target="mailto:Assessment@k12.wa.us" TargetMode="External"/><Relationship Id="rId2" Type="http://schemas.openxmlformats.org/officeDocument/2006/relationships/notesSlide" Target="../notesSlides/notesSlide67.xml"/><Relationship Id="rId1" Type="http://schemas.openxmlformats.org/officeDocument/2006/relationships/slideLayout" Target="../slideLayouts/slideLayout2.xml"/><Relationship Id="rId6" Type="http://schemas.openxmlformats.org/officeDocument/2006/relationships/hyperlink" Target="mailto:science@k12.wa.us" TargetMode="External"/><Relationship Id="rId5" Type="http://schemas.openxmlformats.org/officeDocument/2006/relationships/hyperlink" Target="mailto:asi@k12.wa.us" TargetMode="External"/><Relationship Id="rId4" Type="http://schemas.openxmlformats.org/officeDocument/2006/relationships/hyperlink" Target="mailto:assessmentanalysts@k12.wa.us"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9.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hyperlink" Target="https://wa.portal.airast.org/"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www.k12.wa.us/Science/pubdocs/OnlineTrainingTestSupport_science.pdf."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273169" y="2311800"/>
            <a:ext cx="9144000" cy="2387600"/>
          </a:xfrm>
        </p:spPr>
        <p:txBody>
          <a:bodyPr>
            <a:normAutofit/>
          </a:bodyPr>
          <a:lstStyle/>
          <a:p>
            <a:pPr algn="l"/>
            <a:r>
              <a:rPr lang="en-US" dirty="0"/>
              <a:t>NWESD Assessment Directors’ Meeting</a:t>
            </a:r>
          </a:p>
        </p:txBody>
      </p:sp>
      <p:sp>
        <p:nvSpPr>
          <p:cNvPr id="3" name="Subtitle 2"/>
          <p:cNvSpPr>
            <a:spLocks noGrp="1"/>
          </p:cNvSpPr>
          <p:nvPr>
            <p:ph type="subTitle" idx="1"/>
          </p:nvPr>
        </p:nvSpPr>
        <p:spPr>
          <a:xfrm>
            <a:off x="273169" y="5375138"/>
            <a:ext cx="9144000" cy="1655762"/>
          </a:xfrm>
        </p:spPr>
        <p:txBody>
          <a:bodyPr/>
          <a:lstStyle/>
          <a:p>
            <a:pPr algn="l"/>
            <a:r>
              <a:rPr lang="en-US" b="1" dirty="0"/>
              <a:t>JANUARY 25, 2019</a:t>
            </a:r>
          </a:p>
          <a:p>
            <a:pPr algn="l"/>
            <a:endParaRPr lang="en-US" dirty="0"/>
          </a:p>
        </p:txBody>
      </p:sp>
      <p:pic>
        <p:nvPicPr>
          <p:cNvPr id="6" name="Picture 5">
            <a:extLst>
              <a:ext uri="{FF2B5EF4-FFF2-40B4-BE49-F238E27FC236}">
                <a16:creationId xmlns:a16="http://schemas.microsoft.com/office/drawing/2014/main" id="{6B303332-7212-455C-909E-25E9188B6312}"/>
              </a:ext>
            </a:extLst>
          </p:cNvPr>
          <p:cNvPicPr/>
          <p:nvPr/>
        </p:nvPicPr>
        <p:blipFill>
          <a:blip r:embed="rId3">
            <a:alphaModFix amt="90000"/>
            <a:extLst>
              <a:ext uri="{28A0092B-C50C-407E-A947-70E740481C1C}">
                <a14:useLocalDpi xmlns:a14="http://schemas.microsoft.com/office/drawing/2010/main" val="0"/>
              </a:ext>
            </a:extLst>
          </a:blip>
          <a:stretch>
            <a:fillRect/>
          </a:stretch>
        </p:blipFill>
        <p:spPr>
          <a:xfrm>
            <a:off x="7218585" y="140096"/>
            <a:ext cx="4860759" cy="1413905"/>
          </a:xfrm>
          <a:prstGeom prst="rect">
            <a:avLst/>
          </a:prstGeom>
          <a:effectLst>
            <a:softEdge rad="25400"/>
          </a:effectLst>
        </p:spPr>
      </p:pic>
    </p:spTree>
    <p:extLst>
      <p:ext uri="{BB962C8B-B14F-4D97-AF65-F5344CB8AC3E}">
        <p14:creationId xmlns:p14="http://schemas.microsoft.com/office/powerpoint/2010/main" val="33482552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Interim Best Practices</a:t>
            </a:r>
          </a:p>
        </p:txBody>
      </p:sp>
      <p:sp>
        <p:nvSpPr>
          <p:cNvPr id="3" name="Content Placeholder 2"/>
          <p:cNvSpPr>
            <a:spLocks noGrp="1"/>
          </p:cNvSpPr>
          <p:nvPr>
            <p:ph idx="1"/>
          </p:nvPr>
        </p:nvSpPr>
        <p:spPr/>
        <p:txBody>
          <a:bodyPr/>
          <a:lstStyle/>
          <a:p>
            <a:pPr>
              <a:lnSpc>
                <a:spcPct val="100000"/>
              </a:lnSpc>
            </a:pPr>
            <a:r>
              <a:rPr lang="en-US" dirty="0"/>
              <a:t>Check on student learning throughout the year </a:t>
            </a:r>
          </a:p>
          <a:p>
            <a:pPr lvl="1">
              <a:lnSpc>
                <a:spcPct val="100000"/>
              </a:lnSpc>
            </a:pPr>
            <a:r>
              <a:rPr lang="en-US" dirty="0"/>
              <a:t>Use IABs to inform instructional next steps</a:t>
            </a:r>
          </a:p>
          <a:p>
            <a:pPr lvl="2">
              <a:lnSpc>
                <a:spcPct val="100000"/>
              </a:lnSpc>
            </a:pPr>
            <a:r>
              <a:rPr lang="en-US" dirty="0"/>
              <a:t>Use </a:t>
            </a:r>
            <a:r>
              <a:rPr lang="en-US" b="1" dirty="0"/>
              <a:t>Training Tests </a:t>
            </a:r>
            <a:r>
              <a:rPr lang="en-US" dirty="0"/>
              <a:t>to practice functionality (grade bands)</a:t>
            </a:r>
          </a:p>
          <a:p>
            <a:pPr lvl="2">
              <a:lnSpc>
                <a:spcPct val="100000"/>
              </a:lnSpc>
            </a:pPr>
            <a:r>
              <a:rPr lang="en-US" dirty="0"/>
              <a:t>Use </a:t>
            </a:r>
            <a:r>
              <a:rPr lang="en-US" b="1" dirty="0"/>
              <a:t>Practice Tests </a:t>
            </a:r>
            <a:r>
              <a:rPr lang="en-US" dirty="0"/>
              <a:t>to practice item types and tested content, including CAT-like test and PT tests (each grade)</a:t>
            </a:r>
          </a:p>
          <a:p>
            <a:pPr>
              <a:lnSpc>
                <a:spcPct val="100000"/>
              </a:lnSpc>
            </a:pPr>
            <a:r>
              <a:rPr lang="en-US" dirty="0"/>
              <a:t>Use interims for students to apply supports and accommodations to content </a:t>
            </a:r>
          </a:p>
          <a:p>
            <a:pPr>
              <a:lnSpc>
                <a:spcPct val="100000"/>
              </a:lnSpc>
            </a:pPr>
            <a:r>
              <a:rPr lang="en-US" dirty="0"/>
              <a:t>Preview interim using AVA to decide which IAB to administer</a:t>
            </a:r>
          </a:p>
          <a:p>
            <a:pPr>
              <a:lnSpc>
                <a:spcPct val="100000"/>
              </a:lnSpc>
            </a:pPr>
            <a:endParaRPr lang="en-US" dirty="0"/>
          </a:p>
        </p:txBody>
      </p:sp>
    </p:spTree>
    <p:extLst>
      <p:ext uri="{BB962C8B-B14F-4D97-AF65-F5344CB8AC3E}">
        <p14:creationId xmlns:p14="http://schemas.microsoft.com/office/powerpoint/2010/main" val="12064994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webinar in the Digital Library: Interims Uses</a:t>
            </a:r>
          </a:p>
        </p:txBody>
      </p:sp>
      <p:sp>
        <p:nvSpPr>
          <p:cNvPr id="3" name="Content Placeholder 2"/>
          <p:cNvSpPr>
            <a:spLocks noGrp="1"/>
          </p:cNvSpPr>
          <p:nvPr>
            <p:ph idx="1"/>
          </p:nvPr>
        </p:nvSpPr>
        <p:spPr>
          <a:xfrm>
            <a:off x="838200" y="1882775"/>
            <a:ext cx="10515600" cy="4318733"/>
          </a:xfrm>
        </p:spPr>
        <p:txBody>
          <a:bodyPr>
            <a:normAutofit/>
          </a:bodyPr>
          <a:lstStyle/>
          <a:p>
            <a:pPr marL="0" indent="0">
              <a:lnSpc>
                <a:spcPct val="100000"/>
              </a:lnSpc>
              <a:buNone/>
            </a:pPr>
            <a:r>
              <a:rPr lang="en-US" dirty="0">
                <a:hlinkClick r:id="rId3"/>
              </a:rPr>
              <a:t>Shares 4 ways </a:t>
            </a:r>
            <a:r>
              <a:rPr lang="en-US" dirty="0"/>
              <a:t>for educators to intentionally use the IABs with students to gather and act on information about student learning.</a:t>
            </a:r>
          </a:p>
          <a:p>
            <a:pPr marL="971550" lvl="1" indent="-514350">
              <a:lnSpc>
                <a:spcPct val="100000"/>
              </a:lnSpc>
              <a:spcBef>
                <a:spcPts val="600"/>
              </a:spcBef>
              <a:spcAft>
                <a:spcPts val="600"/>
              </a:spcAft>
              <a:buClr>
                <a:srgbClr val="4AA51D"/>
              </a:buClr>
              <a:buFont typeface="+mj-lt"/>
              <a:buAutoNum type="arabicPeriod"/>
            </a:pPr>
            <a:r>
              <a:rPr lang="en-US" dirty="0"/>
              <a:t>Quick Check – Individual Item(s)</a:t>
            </a:r>
          </a:p>
          <a:p>
            <a:pPr marL="971550" lvl="1" indent="-514350">
              <a:lnSpc>
                <a:spcPct val="100000"/>
              </a:lnSpc>
              <a:spcBef>
                <a:spcPts val="600"/>
              </a:spcBef>
              <a:spcAft>
                <a:spcPts val="600"/>
              </a:spcAft>
              <a:buClr>
                <a:srgbClr val="4AA51D"/>
              </a:buClr>
              <a:buFont typeface="+mj-lt"/>
              <a:buAutoNum type="arabicPeriod"/>
            </a:pPr>
            <a:r>
              <a:rPr lang="en-US" dirty="0"/>
              <a:t>Instructional Activity – Together</a:t>
            </a:r>
          </a:p>
          <a:p>
            <a:pPr marL="971550" lvl="1" indent="-514350">
              <a:lnSpc>
                <a:spcPct val="100000"/>
              </a:lnSpc>
              <a:spcBef>
                <a:spcPts val="600"/>
              </a:spcBef>
              <a:spcAft>
                <a:spcPts val="600"/>
              </a:spcAft>
              <a:buClr>
                <a:srgbClr val="4AA51D"/>
              </a:buClr>
              <a:buFont typeface="+mj-lt"/>
              <a:buAutoNum type="arabicPeriod"/>
            </a:pPr>
            <a:r>
              <a:rPr lang="en-US" dirty="0"/>
              <a:t>Clarify Criteria – Scoring Guides </a:t>
            </a:r>
          </a:p>
          <a:p>
            <a:pPr marL="971550" lvl="1" indent="-514350">
              <a:lnSpc>
                <a:spcPct val="100000"/>
              </a:lnSpc>
              <a:spcBef>
                <a:spcPts val="600"/>
              </a:spcBef>
              <a:spcAft>
                <a:spcPts val="600"/>
              </a:spcAft>
              <a:buClr>
                <a:srgbClr val="4AA51D"/>
              </a:buClr>
              <a:buFont typeface="+mj-lt"/>
              <a:buAutoNum type="arabicPeriod"/>
            </a:pPr>
            <a:r>
              <a:rPr lang="en-US" dirty="0"/>
              <a:t>Standardized – Formal Administration </a:t>
            </a:r>
          </a:p>
          <a:p>
            <a:pPr marL="0" indent="0">
              <a:lnSpc>
                <a:spcPct val="100000"/>
              </a:lnSpc>
              <a:buNone/>
            </a:pPr>
            <a:r>
              <a:rPr lang="en-US" dirty="0">
                <a:hlinkClick r:id="rId4"/>
              </a:rPr>
              <a:t>Link to the webinar on YouTube</a:t>
            </a:r>
            <a:r>
              <a:rPr lang="en-US" dirty="0"/>
              <a:t> </a:t>
            </a:r>
          </a:p>
        </p:txBody>
      </p:sp>
    </p:spTree>
    <p:extLst>
      <p:ext uri="{BB962C8B-B14F-4D97-AF65-F5344CB8AC3E}">
        <p14:creationId xmlns:p14="http://schemas.microsoft.com/office/powerpoint/2010/main" val="14429054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WCAP Portal Systems</a:t>
            </a:r>
          </a:p>
        </p:txBody>
      </p:sp>
      <p:sp>
        <p:nvSpPr>
          <p:cNvPr id="3" name="Content Placeholder 2"/>
          <p:cNvSpPr>
            <a:spLocks noGrp="1"/>
          </p:cNvSpPr>
          <p:nvPr>
            <p:ph idx="1"/>
          </p:nvPr>
        </p:nvSpPr>
        <p:spPr>
          <a:xfrm>
            <a:off x="838200" y="1629508"/>
            <a:ext cx="10515600" cy="4560277"/>
          </a:xfrm>
          <a:solidFill>
            <a:schemeClr val="bg2"/>
          </a:solidFill>
        </p:spPr>
        <p:txBody>
          <a:bodyPr>
            <a:normAutofit/>
          </a:bodyPr>
          <a:lstStyle/>
          <a:p>
            <a:pPr>
              <a:lnSpc>
                <a:spcPct val="100000"/>
              </a:lnSpc>
            </a:pPr>
            <a:r>
              <a:rPr lang="en-US" sz="3200" dirty="0"/>
              <a:t>THSS System (for scoring) and AIRWays merged </a:t>
            </a:r>
          </a:p>
          <a:p>
            <a:pPr lvl="1">
              <a:lnSpc>
                <a:spcPct val="100000"/>
              </a:lnSpc>
            </a:pPr>
            <a:r>
              <a:rPr lang="en-US" sz="2800" dirty="0">
                <a:solidFill>
                  <a:schemeClr val="accent4"/>
                </a:solidFill>
              </a:rPr>
              <a:t>THSS</a:t>
            </a:r>
            <a:r>
              <a:rPr lang="en-US" sz="2800" dirty="0"/>
              <a:t> application no longer appears on Portal</a:t>
            </a:r>
          </a:p>
          <a:p>
            <a:pPr lvl="1">
              <a:lnSpc>
                <a:spcPct val="100000"/>
              </a:lnSpc>
            </a:pPr>
            <a:r>
              <a:rPr lang="en-US" sz="2800" dirty="0"/>
              <a:t>Use AIRWays Reporting application for both scoring student responses and viewing interim reports</a:t>
            </a:r>
          </a:p>
          <a:p>
            <a:pPr lvl="2">
              <a:lnSpc>
                <a:spcPct val="100000"/>
              </a:lnSpc>
            </a:pPr>
            <a:r>
              <a:rPr lang="en-US" sz="2400" dirty="0"/>
              <a:t>Training materials and exemplars provided with item</a:t>
            </a:r>
          </a:p>
          <a:p>
            <a:pPr lvl="1">
              <a:lnSpc>
                <a:spcPct val="100000"/>
              </a:lnSpc>
            </a:pPr>
            <a:r>
              <a:rPr lang="en-US" sz="2800" dirty="0"/>
              <a:t>Materials for training and previewing still in </a:t>
            </a:r>
            <a:r>
              <a:rPr lang="en-US" sz="2800" dirty="0">
                <a:solidFill>
                  <a:schemeClr val="accent2">
                    <a:lumMod val="50000"/>
                  </a:schemeClr>
                </a:solidFill>
              </a:rPr>
              <a:t>TIDE</a:t>
            </a:r>
          </a:p>
          <a:p>
            <a:pPr lvl="1">
              <a:lnSpc>
                <a:spcPct val="100000"/>
              </a:lnSpc>
            </a:pPr>
            <a:r>
              <a:rPr lang="en-US" sz="2800" dirty="0">
                <a:solidFill>
                  <a:srgbClr val="FF0000"/>
                </a:solidFill>
              </a:rPr>
              <a:t>New feature: </a:t>
            </a:r>
            <a:r>
              <a:rPr lang="en-US" sz="2800" dirty="0"/>
              <a:t>suggested scores (machine scored) are now provided for ELA full writes (Performance Task)</a:t>
            </a:r>
          </a:p>
          <a:p>
            <a:pPr lvl="1">
              <a:lnSpc>
                <a:spcPct val="100000"/>
              </a:lnSpc>
            </a:pPr>
            <a:r>
              <a:rPr lang="en-US" sz="2800" dirty="0"/>
              <a:t>Resource: </a:t>
            </a:r>
            <a:r>
              <a:rPr lang="en-US" sz="2800" dirty="0">
                <a:hlinkClick r:id="rId3"/>
              </a:rPr>
              <a:t>AIRWays Reporting User Guide</a:t>
            </a:r>
            <a:endParaRPr lang="en-US" sz="2800" dirty="0"/>
          </a:p>
        </p:txBody>
      </p:sp>
    </p:spTree>
    <p:extLst>
      <p:ext uri="{BB962C8B-B14F-4D97-AF65-F5344CB8AC3E}">
        <p14:creationId xmlns:p14="http://schemas.microsoft.com/office/powerpoint/2010/main" val="7537038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13962"/>
            <a:ext cx="10515600" cy="1325563"/>
          </a:xfrm>
        </p:spPr>
        <p:txBody>
          <a:bodyPr>
            <a:normAutofit/>
          </a:bodyPr>
          <a:lstStyle/>
          <a:p>
            <a:r>
              <a:rPr lang="en-US" dirty="0"/>
              <a:t>AIRWays: Interims Answer Keys</a:t>
            </a:r>
          </a:p>
        </p:txBody>
      </p:sp>
      <p:sp>
        <p:nvSpPr>
          <p:cNvPr id="3" name="Content Placeholder 2"/>
          <p:cNvSpPr>
            <a:spLocks noGrp="1"/>
          </p:cNvSpPr>
          <p:nvPr>
            <p:ph idx="1"/>
          </p:nvPr>
        </p:nvSpPr>
        <p:spPr>
          <a:xfrm>
            <a:off x="838200" y="1412740"/>
            <a:ext cx="10811933" cy="3927475"/>
          </a:xfrm>
          <a:solidFill>
            <a:schemeClr val="bg2"/>
          </a:solidFill>
        </p:spPr>
        <p:txBody>
          <a:bodyPr/>
          <a:lstStyle/>
          <a:p>
            <a:pPr>
              <a:lnSpc>
                <a:spcPct val="100000"/>
              </a:lnSpc>
            </a:pPr>
            <a:r>
              <a:rPr lang="en-US" dirty="0"/>
              <a:t>Interim-specific answer keys</a:t>
            </a:r>
          </a:p>
          <a:p>
            <a:pPr lvl="1">
              <a:lnSpc>
                <a:spcPct val="100000"/>
              </a:lnSpc>
            </a:pPr>
            <a:r>
              <a:rPr lang="en-US" dirty="0"/>
              <a:t>Posted in AIRWays Reporting for each interim</a:t>
            </a:r>
          </a:p>
          <a:p>
            <a:pPr lvl="1">
              <a:lnSpc>
                <a:spcPct val="100000"/>
              </a:lnSpc>
            </a:pPr>
            <a:r>
              <a:rPr lang="en-US" dirty="0"/>
              <a:t>Also includes a direct link to the Digital Library Connection Playlist</a:t>
            </a:r>
          </a:p>
        </p:txBody>
      </p:sp>
      <p:pic>
        <p:nvPicPr>
          <p:cNvPr id="7" name="Picture 6" descr="The picture shows a view in AIRWays looking at results at the student level. When you click the icon that looks like a stack of books in the upper left corner, it opens a box with 2 resources; Smarter Balanced Connections Playlist and Answer Key for that interim."/>
          <p:cNvPicPr>
            <a:picLocks noChangeAspect="1"/>
          </p:cNvPicPr>
          <p:nvPr/>
        </p:nvPicPr>
        <p:blipFill>
          <a:blip r:embed="rId3"/>
          <a:stretch>
            <a:fillRect/>
          </a:stretch>
        </p:blipFill>
        <p:spPr>
          <a:xfrm>
            <a:off x="1878054" y="2738303"/>
            <a:ext cx="9016597" cy="3927475"/>
          </a:xfrm>
          <a:prstGeom prst="rect">
            <a:avLst/>
          </a:prstGeom>
        </p:spPr>
      </p:pic>
    </p:spTree>
    <p:extLst>
      <p:ext uri="{BB962C8B-B14F-4D97-AF65-F5344CB8AC3E}">
        <p14:creationId xmlns:p14="http://schemas.microsoft.com/office/powerpoint/2010/main" val="38997731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Operations Update</a:t>
            </a:r>
          </a:p>
        </p:txBody>
      </p:sp>
    </p:spTree>
    <p:extLst>
      <p:ext uri="{BB962C8B-B14F-4D97-AF65-F5344CB8AC3E}">
        <p14:creationId xmlns:p14="http://schemas.microsoft.com/office/powerpoint/2010/main" val="78410594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Administration Resources</a:t>
            </a:r>
          </a:p>
        </p:txBody>
      </p:sp>
      <p:graphicFrame>
        <p:nvGraphicFramePr>
          <p:cNvPr id="4" name="Content Placeholder 9" descr="This table lists resources and training materials recently posted to the WCAP Portal."/>
          <p:cNvGraphicFramePr>
            <a:graphicFrameLocks/>
          </p:cNvGraphicFramePr>
          <p:nvPr>
            <p:extLst>
              <p:ext uri="{D42A27DB-BD31-4B8C-83A1-F6EECF244321}">
                <p14:modId xmlns:p14="http://schemas.microsoft.com/office/powerpoint/2010/main" val="2850019251"/>
              </p:ext>
            </p:extLst>
          </p:nvPr>
        </p:nvGraphicFramePr>
        <p:xfrm>
          <a:off x="356349" y="2299003"/>
          <a:ext cx="4063252" cy="3066536"/>
        </p:xfrm>
        <a:graphic>
          <a:graphicData uri="http://schemas.openxmlformats.org/drawingml/2006/table">
            <a:tbl>
              <a:tblPr firstRow="1" firstCol="1" bandRow="1"/>
              <a:tblGrid>
                <a:gridCol w="3100636">
                  <a:extLst>
                    <a:ext uri="{9D8B030D-6E8A-4147-A177-3AD203B41FA5}">
                      <a16:colId xmlns:a16="http://schemas.microsoft.com/office/drawing/2014/main" val="898766235"/>
                    </a:ext>
                  </a:extLst>
                </a:gridCol>
                <a:gridCol w="962616">
                  <a:extLst>
                    <a:ext uri="{9D8B030D-6E8A-4147-A177-3AD203B41FA5}">
                      <a16:colId xmlns:a16="http://schemas.microsoft.com/office/drawing/2014/main" val="1410894032"/>
                    </a:ext>
                  </a:extLst>
                </a:gridCol>
              </a:tblGrid>
              <a:tr h="673448">
                <a:tc>
                  <a:txBody>
                    <a:bodyPr/>
                    <a:lstStyle/>
                    <a:p>
                      <a:pPr marL="64135" marR="0" indent="0">
                        <a:spcBef>
                          <a:spcPts val="0"/>
                        </a:spcBef>
                        <a:spcAft>
                          <a:spcPts val="0"/>
                        </a:spcAft>
                      </a:pPr>
                      <a:r>
                        <a:rPr lang="en-US" sz="1800" b="1" kern="1200" dirty="0">
                          <a:solidFill>
                            <a:srgbClr val="FFFFFF"/>
                          </a:solidFill>
                          <a:effectLst/>
                          <a:latin typeface="Segoe UI" panose="020B0502040204020203" pitchFamily="34" charset="0"/>
                          <a:ea typeface="Times New Roman" panose="02020603050405020304" pitchFamily="18" charset="0"/>
                          <a:cs typeface="Segoe UI" panose="020B0502040204020203" pitchFamily="34" charset="0"/>
                        </a:rPr>
                        <a:t>Resources and Training Materials </a:t>
                      </a:r>
                      <a:endParaRPr lang="en-US" sz="1800" dirty="0">
                        <a:solidFill>
                          <a:srgbClr val="000000"/>
                        </a:solidFill>
                        <a:effectLst/>
                        <a:latin typeface="Segoe UI" panose="020B0502040204020203" pitchFamily="34" charset="0"/>
                        <a:ea typeface="Calibri" panose="020F0502020204030204" pitchFamily="34" charset="0"/>
                        <a:cs typeface="Calibri" panose="020F0502020204030204" pitchFamily="34" charset="0"/>
                      </a:endParaRPr>
                    </a:p>
                  </a:txBody>
                  <a:tcPr anchor="ctr">
                    <a:lnL w="12700" cap="flat" cmpd="sng" algn="ctr">
                      <a:solidFill>
                        <a:srgbClr val="5D5B4E"/>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5D5B4E"/>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tx1"/>
                    </a:solidFill>
                  </a:tcPr>
                </a:tc>
                <a:tc>
                  <a:txBody>
                    <a:bodyPr/>
                    <a:lstStyle/>
                    <a:p>
                      <a:pPr marL="0" marR="0" indent="0" algn="ctr">
                        <a:spcBef>
                          <a:spcPts val="0"/>
                        </a:spcBef>
                        <a:spcAft>
                          <a:spcPts val="0"/>
                        </a:spcAft>
                      </a:pPr>
                      <a:r>
                        <a:rPr lang="en-US" sz="1800" b="1" kern="1200" dirty="0">
                          <a:solidFill>
                            <a:srgbClr val="FFFFFF"/>
                          </a:solidFill>
                          <a:effectLst/>
                          <a:latin typeface="Segoe UI" panose="020B0502040204020203" pitchFamily="34" charset="0"/>
                          <a:ea typeface="Times New Roman" panose="02020603050405020304" pitchFamily="18" charset="0"/>
                          <a:cs typeface="Segoe UI" panose="020B0502040204020203" pitchFamily="34" charset="0"/>
                        </a:rPr>
                        <a:t>Posted to the Portal</a:t>
                      </a:r>
                      <a:endParaRPr lang="en-US" sz="1800" dirty="0">
                        <a:solidFill>
                          <a:srgbClr val="000000"/>
                        </a:solidFill>
                        <a:effectLst/>
                        <a:latin typeface="Segoe UI" panose="020B0502040204020203" pitchFamily="34" charset="0"/>
                        <a:ea typeface="Calibri" panose="020F0502020204030204" pitchFamily="34" charset="0"/>
                        <a:cs typeface="Calibri" panose="020F050202020403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5D5B4E"/>
                      </a:solidFill>
                      <a:prstDash val="solid"/>
                      <a:round/>
                      <a:headEnd type="none" w="med" len="med"/>
                      <a:tailEnd type="none" w="med" len="med"/>
                    </a:lnR>
                    <a:lnT w="12700" cap="flat" cmpd="sng" algn="ctr">
                      <a:solidFill>
                        <a:srgbClr val="5D5B4E"/>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tx1"/>
                    </a:solidFill>
                  </a:tcPr>
                </a:tc>
                <a:extLst>
                  <a:ext uri="{0D108BD9-81ED-4DB2-BD59-A6C34878D82A}">
                    <a16:rowId xmlns:a16="http://schemas.microsoft.com/office/drawing/2014/main" val="3367793168"/>
                  </a:ext>
                </a:extLst>
              </a:tr>
              <a:tr h="378014">
                <a:tc>
                  <a:txBody>
                    <a:bodyPr/>
                    <a:lstStyle/>
                    <a:p>
                      <a:pPr marL="118745" marR="0" indent="0">
                        <a:spcBef>
                          <a:spcPts val="0"/>
                        </a:spcBef>
                        <a:spcAft>
                          <a:spcPts val="0"/>
                        </a:spcAft>
                      </a:pPr>
                      <a:r>
                        <a:rPr lang="en-US" sz="1800" kern="1200" dirty="0">
                          <a:solidFill>
                            <a:srgbClr val="49473B"/>
                          </a:solidFill>
                          <a:effectLst/>
                          <a:latin typeface="Segoe UI" panose="020B0502040204020203" pitchFamily="34" charset="0"/>
                          <a:ea typeface="Times New Roman" panose="02020603050405020304" pitchFamily="18" charset="0"/>
                          <a:cs typeface="Segoe UI" panose="020B0502040204020203" pitchFamily="34" charset="0"/>
                        </a:rPr>
                        <a:t>ELPA21 Summative TAM</a:t>
                      </a:r>
                    </a:p>
                  </a:txBody>
                  <a:tcPr anchor="ctr">
                    <a:lnL w="12700" cap="flat" cmpd="sng" algn="ctr">
                      <a:solidFill>
                        <a:srgbClr val="5D5B4E"/>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marL="0" marR="0" indent="0" algn="ctr">
                        <a:spcBef>
                          <a:spcPts val="0"/>
                        </a:spcBef>
                        <a:spcAft>
                          <a:spcPts val="0"/>
                        </a:spcAft>
                      </a:pPr>
                      <a:r>
                        <a:rPr lang="en-US" sz="1800" kern="1200" dirty="0">
                          <a:solidFill>
                            <a:srgbClr val="49473B"/>
                          </a:solidFill>
                          <a:effectLst/>
                          <a:latin typeface="Segoe UI" panose="020B0502040204020203" pitchFamily="34" charset="0"/>
                          <a:ea typeface="Times New Roman" panose="02020603050405020304" pitchFamily="18" charset="0"/>
                          <a:cs typeface="Segoe UI" panose="020B0502040204020203" pitchFamily="34" charset="0"/>
                        </a:rPr>
                        <a:t>1/4</a:t>
                      </a:r>
                    </a:p>
                  </a:txBody>
                  <a:tcPr>
                    <a:lnL w="12700" cap="flat" cmpd="sng" algn="ctr">
                      <a:solidFill>
                        <a:srgbClr val="FFFFFF"/>
                      </a:solidFill>
                      <a:prstDash val="solid"/>
                      <a:round/>
                      <a:headEnd type="none" w="med" len="med"/>
                      <a:tailEnd type="none" w="med" len="med"/>
                    </a:lnL>
                    <a:lnR w="12700" cap="flat" cmpd="sng" algn="ctr">
                      <a:solidFill>
                        <a:srgbClr val="5D5B4E"/>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val="747065936"/>
                  </a:ext>
                </a:extLst>
              </a:tr>
              <a:tr h="378014">
                <a:tc>
                  <a:txBody>
                    <a:bodyPr/>
                    <a:lstStyle/>
                    <a:p>
                      <a:pPr marL="118745" marR="0" indent="0">
                        <a:spcBef>
                          <a:spcPts val="0"/>
                        </a:spcBef>
                        <a:spcAft>
                          <a:spcPts val="0"/>
                        </a:spcAft>
                      </a:pPr>
                      <a:r>
                        <a:rPr lang="en-US" sz="1800" kern="1200" dirty="0">
                          <a:solidFill>
                            <a:srgbClr val="49473B"/>
                          </a:solidFill>
                          <a:effectLst/>
                          <a:latin typeface="Segoe UI" panose="020B0502040204020203" pitchFamily="34" charset="0"/>
                          <a:ea typeface="Times New Roman" panose="02020603050405020304" pitchFamily="18" charset="0"/>
                          <a:cs typeface="Segoe UI" panose="020B0502040204020203" pitchFamily="34" charset="0"/>
                        </a:rPr>
                        <a:t>SRMAAG (Updated)</a:t>
                      </a:r>
                    </a:p>
                  </a:txBody>
                  <a:tcPr anchor="ctr">
                    <a:lnL w="12700" cap="flat" cmpd="sng" algn="ctr">
                      <a:solidFill>
                        <a:srgbClr val="5D5B4E"/>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lumMod val="95000"/>
                      </a:schemeClr>
                    </a:solidFill>
                  </a:tcPr>
                </a:tc>
                <a:tc>
                  <a:txBody>
                    <a:bodyPr/>
                    <a:lstStyle/>
                    <a:p>
                      <a:pPr marL="0" marR="0" indent="0" algn="ctr">
                        <a:spcBef>
                          <a:spcPts val="0"/>
                        </a:spcBef>
                        <a:spcAft>
                          <a:spcPts val="0"/>
                        </a:spcAft>
                      </a:pPr>
                      <a:r>
                        <a:rPr lang="en-US" sz="1800" kern="1200" dirty="0">
                          <a:solidFill>
                            <a:srgbClr val="49473B"/>
                          </a:solidFill>
                          <a:effectLst/>
                          <a:latin typeface="Segoe UI" panose="020B0502040204020203" pitchFamily="34" charset="0"/>
                          <a:ea typeface="Times New Roman" panose="02020603050405020304" pitchFamily="18" charset="0"/>
                          <a:cs typeface="Segoe UI" panose="020B0502040204020203" pitchFamily="34" charset="0"/>
                        </a:rPr>
                        <a:t>1/4</a:t>
                      </a:r>
                    </a:p>
                  </a:txBody>
                  <a:tcPr>
                    <a:lnL w="12700" cap="flat" cmpd="sng" algn="ctr">
                      <a:solidFill>
                        <a:srgbClr val="FFFFFF"/>
                      </a:solidFill>
                      <a:prstDash val="solid"/>
                      <a:round/>
                      <a:headEnd type="none" w="med" len="med"/>
                      <a:tailEnd type="none" w="med" len="med"/>
                    </a:lnL>
                    <a:lnR w="12700" cap="flat" cmpd="sng" algn="ctr">
                      <a:solidFill>
                        <a:srgbClr val="5D5B4E"/>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527763938"/>
                  </a:ext>
                </a:extLst>
              </a:tr>
              <a:tr h="378014">
                <a:tc>
                  <a:txBody>
                    <a:bodyPr/>
                    <a:lstStyle/>
                    <a:p>
                      <a:pPr marL="118745" marR="0" indent="0">
                        <a:spcBef>
                          <a:spcPts val="0"/>
                        </a:spcBef>
                        <a:spcAft>
                          <a:spcPts val="0"/>
                        </a:spcAft>
                      </a:pPr>
                      <a:r>
                        <a:rPr lang="en-US" sz="1800" dirty="0">
                          <a:solidFill>
                            <a:srgbClr val="000000"/>
                          </a:solidFill>
                          <a:effectLst/>
                          <a:latin typeface="Segoe UI" panose="020B0502040204020203" pitchFamily="34" charset="0"/>
                          <a:ea typeface="Calibri" panose="020F0502020204030204" pitchFamily="34" charset="0"/>
                          <a:cs typeface="Calibri" panose="020F0502020204030204" pitchFamily="34" charset="0"/>
                        </a:rPr>
                        <a:t>ELPA</a:t>
                      </a:r>
                      <a:r>
                        <a:rPr lang="en-US" sz="1800" baseline="0" dirty="0">
                          <a:solidFill>
                            <a:srgbClr val="000000"/>
                          </a:solidFill>
                          <a:effectLst/>
                          <a:latin typeface="Segoe UI" panose="020B0502040204020203" pitchFamily="34" charset="0"/>
                          <a:ea typeface="Calibri" panose="020F0502020204030204" pitchFamily="34" charset="0"/>
                          <a:cs typeface="Calibri" panose="020F0502020204030204" pitchFamily="34" charset="0"/>
                        </a:rPr>
                        <a:t> 21 TA Training PPT</a:t>
                      </a:r>
                      <a:endParaRPr lang="en-US" sz="1800" dirty="0">
                        <a:solidFill>
                          <a:srgbClr val="000000"/>
                        </a:solidFill>
                        <a:effectLst/>
                        <a:latin typeface="Segoe UI" panose="020B0502040204020203" pitchFamily="34" charset="0"/>
                        <a:ea typeface="Calibri" panose="020F0502020204030204" pitchFamily="34" charset="0"/>
                        <a:cs typeface="Calibri" panose="020F0502020204030204" pitchFamily="34" charset="0"/>
                      </a:endParaRPr>
                    </a:p>
                  </a:txBody>
                  <a:tcPr anchor="ctr">
                    <a:lnL w="12700" cap="flat" cmpd="sng" algn="ctr">
                      <a:solidFill>
                        <a:srgbClr val="5D5B4E"/>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marL="0" marR="0" indent="0" algn="ctr">
                        <a:spcBef>
                          <a:spcPts val="0"/>
                        </a:spcBef>
                        <a:spcAft>
                          <a:spcPts val="0"/>
                        </a:spcAft>
                      </a:pPr>
                      <a:r>
                        <a:rPr lang="en-US" sz="1800" dirty="0">
                          <a:solidFill>
                            <a:srgbClr val="000000"/>
                          </a:solidFill>
                          <a:effectLst/>
                          <a:latin typeface="Segoe UI" panose="020B0502040204020203" pitchFamily="34" charset="0"/>
                          <a:ea typeface="Calibri" panose="020F0502020204030204" pitchFamily="34" charset="0"/>
                          <a:cs typeface="Calibri" panose="020F0502020204030204" pitchFamily="34" charset="0"/>
                        </a:rPr>
                        <a:t>1/2</a:t>
                      </a:r>
                    </a:p>
                  </a:txBody>
                  <a:tcPr>
                    <a:lnL w="12700" cap="flat" cmpd="sng" algn="ctr">
                      <a:solidFill>
                        <a:srgbClr val="FFFFFF"/>
                      </a:solidFill>
                      <a:prstDash val="solid"/>
                      <a:round/>
                      <a:headEnd type="none" w="med" len="med"/>
                      <a:tailEnd type="none" w="med" len="med"/>
                    </a:lnL>
                    <a:lnR w="12700" cap="flat" cmpd="sng" algn="ctr">
                      <a:solidFill>
                        <a:srgbClr val="5D5B4E"/>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val="1168201883"/>
                  </a:ext>
                </a:extLst>
              </a:tr>
              <a:tr h="378014">
                <a:tc>
                  <a:txBody>
                    <a:bodyPr/>
                    <a:lstStyle/>
                    <a:p>
                      <a:pPr marL="118745" marR="0" indent="0">
                        <a:spcBef>
                          <a:spcPts val="0"/>
                        </a:spcBef>
                        <a:spcAft>
                          <a:spcPts val="0"/>
                        </a:spcAft>
                      </a:pPr>
                      <a:r>
                        <a:rPr lang="en-US" sz="1800" dirty="0">
                          <a:solidFill>
                            <a:srgbClr val="000000"/>
                          </a:solidFill>
                          <a:effectLst/>
                          <a:latin typeface="Segoe UI" panose="020B0502040204020203" pitchFamily="34" charset="0"/>
                          <a:ea typeface="Calibri" panose="020F0502020204030204" pitchFamily="34" charset="0"/>
                          <a:cs typeface="Calibri" panose="020F0502020204030204" pitchFamily="34" charset="0"/>
                        </a:rPr>
                        <a:t>Guidance for IEP Teams</a:t>
                      </a:r>
                    </a:p>
                  </a:txBody>
                  <a:tcPr anchor="ctr">
                    <a:lnL w="12700" cap="flat" cmpd="sng" algn="ctr">
                      <a:solidFill>
                        <a:srgbClr val="5D5B4E"/>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lumMod val="85000"/>
                      </a:schemeClr>
                    </a:solidFill>
                  </a:tcPr>
                </a:tc>
                <a:tc>
                  <a:txBody>
                    <a:bodyPr/>
                    <a:lstStyle/>
                    <a:p>
                      <a:pPr marL="0" marR="0" indent="0" algn="ctr">
                        <a:spcBef>
                          <a:spcPts val="0"/>
                        </a:spcBef>
                        <a:spcAft>
                          <a:spcPts val="0"/>
                        </a:spcAft>
                      </a:pPr>
                      <a:r>
                        <a:rPr lang="en-US" sz="1800" dirty="0">
                          <a:solidFill>
                            <a:srgbClr val="000000"/>
                          </a:solidFill>
                          <a:effectLst/>
                          <a:latin typeface="Segoe UI" panose="020B0502040204020203" pitchFamily="34" charset="0"/>
                          <a:ea typeface="Calibri" panose="020F0502020204030204" pitchFamily="34" charset="0"/>
                          <a:cs typeface="Calibri" panose="020F0502020204030204" pitchFamily="34" charset="0"/>
                        </a:rPr>
                        <a:t>11/30</a:t>
                      </a:r>
                    </a:p>
                  </a:txBody>
                  <a:tcPr>
                    <a:lnL w="12700" cap="flat" cmpd="sng" algn="ctr">
                      <a:solidFill>
                        <a:srgbClr val="FFFFFF"/>
                      </a:solidFill>
                      <a:prstDash val="solid"/>
                      <a:round/>
                      <a:headEnd type="none" w="med" len="med"/>
                      <a:tailEnd type="none" w="med" len="med"/>
                    </a:lnL>
                    <a:lnR w="12700" cap="flat" cmpd="sng" algn="ctr">
                      <a:solidFill>
                        <a:srgbClr val="5D5B4E"/>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lumMod val="85000"/>
                      </a:schemeClr>
                    </a:solidFill>
                  </a:tcPr>
                </a:tc>
                <a:extLst>
                  <a:ext uri="{0D108BD9-81ED-4DB2-BD59-A6C34878D82A}">
                    <a16:rowId xmlns:a16="http://schemas.microsoft.com/office/drawing/2014/main" val="3636752155"/>
                  </a:ext>
                </a:extLst>
              </a:tr>
              <a:tr h="378014">
                <a:tc>
                  <a:txBody>
                    <a:bodyPr/>
                    <a:lstStyle/>
                    <a:p>
                      <a:pPr marL="118745" marR="0" indent="0">
                        <a:spcBef>
                          <a:spcPts val="0"/>
                        </a:spcBef>
                        <a:spcAft>
                          <a:spcPts val="0"/>
                        </a:spcAft>
                      </a:pPr>
                      <a:r>
                        <a:rPr lang="en-US" sz="1800" kern="1200" dirty="0">
                          <a:solidFill>
                            <a:srgbClr val="49473B"/>
                          </a:solidFill>
                          <a:effectLst/>
                          <a:latin typeface="Segoe UI" panose="020B0502040204020203" pitchFamily="34" charset="0"/>
                          <a:ea typeface="Times New Roman" panose="02020603050405020304" pitchFamily="18" charset="0"/>
                          <a:cs typeface="Segoe UI" panose="020B0502040204020203" pitchFamily="34" charset="0"/>
                        </a:rPr>
                        <a:t>Calculator and Electronic Device Policy</a:t>
                      </a:r>
                    </a:p>
                  </a:txBody>
                  <a:tcPr anchor="ctr">
                    <a:lnL w="12700" cap="flat" cmpd="sng" algn="ctr">
                      <a:solidFill>
                        <a:srgbClr val="5D5B4E"/>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indent="0" algn="ctr">
                        <a:spcBef>
                          <a:spcPts val="0"/>
                        </a:spcBef>
                        <a:spcAft>
                          <a:spcPts val="0"/>
                        </a:spcAft>
                      </a:pPr>
                      <a:r>
                        <a:rPr lang="en-US" sz="1800" kern="1200" dirty="0">
                          <a:solidFill>
                            <a:srgbClr val="49473B"/>
                          </a:solidFill>
                          <a:effectLst/>
                          <a:latin typeface="Segoe UI" panose="020B0502040204020203" pitchFamily="34" charset="0"/>
                          <a:ea typeface="Times New Roman" panose="02020603050405020304" pitchFamily="18" charset="0"/>
                          <a:cs typeface="Segoe UI" panose="020B0502040204020203" pitchFamily="34" charset="0"/>
                        </a:rPr>
                        <a:t>11/30</a:t>
                      </a:r>
                    </a:p>
                  </a:txBody>
                  <a:tcPr>
                    <a:lnL w="12700" cap="flat" cmpd="sng" algn="ctr">
                      <a:solidFill>
                        <a:srgbClr val="FFFFFF"/>
                      </a:solidFill>
                      <a:prstDash val="solid"/>
                      <a:round/>
                      <a:headEnd type="none" w="med" len="med"/>
                      <a:tailEnd type="none" w="med" len="med"/>
                    </a:lnL>
                    <a:lnR w="12700" cap="flat" cmpd="sng" algn="ctr">
                      <a:solidFill>
                        <a:srgbClr val="5D5B4E"/>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040911187"/>
                  </a:ext>
                </a:extLst>
              </a:tr>
            </a:tbl>
          </a:graphicData>
        </a:graphic>
      </p:graphicFrame>
      <p:sp>
        <p:nvSpPr>
          <p:cNvPr id="3" name="Content Placeholder 2"/>
          <p:cNvSpPr>
            <a:spLocks noGrp="1"/>
          </p:cNvSpPr>
          <p:nvPr>
            <p:ph idx="1"/>
          </p:nvPr>
        </p:nvSpPr>
        <p:spPr>
          <a:xfrm>
            <a:off x="4524374" y="1613367"/>
            <a:ext cx="7667625" cy="4437809"/>
          </a:xfrm>
        </p:spPr>
        <p:txBody>
          <a:bodyPr>
            <a:normAutofit/>
          </a:bodyPr>
          <a:lstStyle/>
          <a:p>
            <a:pPr marL="0" indent="0">
              <a:buNone/>
            </a:pPr>
            <a:r>
              <a:rPr lang="en-US" b="1" u="sng" dirty="0"/>
              <a:t>Resources to be posted (estimated date):</a:t>
            </a:r>
          </a:p>
          <a:p>
            <a:pPr marL="282575" lvl="1"/>
            <a:r>
              <a:rPr lang="en-US" sz="2000" dirty="0"/>
              <a:t>BYOD–Bring Your Own Device Guidance – 1/17/19</a:t>
            </a:r>
          </a:p>
          <a:p>
            <a:pPr marL="282575" lvl="1"/>
            <a:r>
              <a:rPr lang="en-US" sz="2000" dirty="0"/>
              <a:t>ELPA21 Test Coordinator Training PPTX - Week of 2/1/19</a:t>
            </a:r>
          </a:p>
          <a:p>
            <a:pPr marL="282575" lvl="1"/>
            <a:r>
              <a:rPr lang="en-US" sz="2000" dirty="0"/>
              <a:t>TA Scripts: Smarter Balanced – Week of 2/11/19</a:t>
            </a:r>
          </a:p>
          <a:p>
            <a:pPr marL="282575" lvl="1"/>
            <a:r>
              <a:rPr lang="en-US" sz="2000" dirty="0"/>
              <a:t>TAM–Smarter/WCAS Test Administration Manual – 2/8/19</a:t>
            </a:r>
          </a:p>
          <a:p>
            <a:pPr marL="282575" lvl="1"/>
            <a:r>
              <a:rPr lang="en-US" sz="2000" dirty="0"/>
              <a:t>TCM–Test Coordinator’s Manual for spring – Week of 2/4/19</a:t>
            </a:r>
          </a:p>
          <a:p>
            <a:pPr marL="282575" lvl="1"/>
            <a:r>
              <a:rPr lang="en-US" sz="2000" dirty="0"/>
              <a:t>PIRG–Professional Standards and Security, </a:t>
            </a:r>
            <a:br>
              <a:rPr lang="en-US" sz="2000" dirty="0"/>
            </a:br>
            <a:r>
              <a:rPr lang="en-US" sz="2000" dirty="0"/>
              <a:t>Incident, and Reporting Guidelines – Week of 2/4/19</a:t>
            </a:r>
          </a:p>
          <a:p>
            <a:pPr marL="282575" lvl="1"/>
            <a:r>
              <a:rPr lang="en-US" sz="2000" dirty="0"/>
              <a:t>Training PPTX–Spring TA &amp; Coordinator – Week of 2/4/19</a:t>
            </a:r>
          </a:p>
          <a:p>
            <a:pPr marL="53975" lvl="1" indent="0">
              <a:spcBef>
                <a:spcPts val="1200"/>
              </a:spcBef>
              <a:buNone/>
            </a:pPr>
            <a:r>
              <a:rPr lang="en-US" sz="2800" b="1" u="sng" dirty="0"/>
              <a:t>Posted but currently being updated</a:t>
            </a:r>
          </a:p>
          <a:p>
            <a:pPr marL="396875" lvl="1" indent="-342900">
              <a:spcBef>
                <a:spcPts val="600"/>
              </a:spcBef>
            </a:pPr>
            <a:r>
              <a:rPr lang="en-US" sz="2000" dirty="0"/>
              <a:t>TIDE User Guide, GTSA, TA User Guide, RTV &amp; Appeal Guidelines, ARMS PPTX – Week of 1/28/19</a:t>
            </a:r>
          </a:p>
          <a:p>
            <a:pPr lvl="1"/>
            <a:endParaRPr lang="en-US" dirty="0"/>
          </a:p>
        </p:txBody>
      </p:sp>
    </p:spTree>
    <p:extLst>
      <p:ext uri="{BB962C8B-B14F-4D97-AF65-F5344CB8AC3E}">
        <p14:creationId xmlns:p14="http://schemas.microsoft.com/office/powerpoint/2010/main" val="38896514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Updates to TIDE and TA User Guides</a:t>
            </a:r>
          </a:p>
        </p:txBody>
      </p:sp>
      <p:sp>
        <p:nvSpPr>
          <p:cNvPr id="3" name="Content Placeholder 2"/>
          <p:cNvSpPr>
            <a:spLocks noGrp="1"/>
          </p:cNvSpPr>
          <p:nvPr>
            <p:ph idx="1"/>
          </p:nvPr>
        </p:nvSpPr>
        <p:spPr>
          <a:xfrm>
            <a:off x="1577788" y="1922650"/>
            <a:ext cx="8036859" cy="3200680"/>
          </a:xfrm>
        </p:spPr>
        <p:txBody>
          <a:bodyPr>
            <a:normAutofit/>
          </a:bodyPr>
          <a:lstStyle/>
          <a:p>
            <a:pPr marL="0" indent="0">
              <a:spcAft>
                <a:spcPts val="2400"/>
              </a:spcAft>
              <a:buNone/>
            </a:pPr>
            <a:r>
              <a:rPr lang="en-US" dirty="0"/>
              <a:t>It was recently discovered that both the </a:t>
            </a:r>
            <a:r>
              <a:rPr lang="en-US" dirty="0">
                <a:solidFill>
                  <a:schemeClr val="bg1"/>
                </a:solidFill>
              </a:rPr>
              <a:t>TIDE User Guide</a:t>
            </a:r>
            <a:r>
              <a:rPr lang="en-US" dirty="0"/>
              <a:t> and the </a:t>
            </a:r>
            <a:r>
              <a:rPr lang="en-US" dirty="0">
                <a:solidFill>
                  <a:schemeClr val="bg1"/>
                </a:solidFill>
              </a:rPr>
              <a:t>TA User Guide </a:t>
            </a:r>
            <a:r>
              <a:rPr lang="en-US" dirty="0"/>
              <a:t>incorrectly describes that logging out of TIDE logs the user out of all WCAP systems. </a:t>
            </a:r>
          </a:p>
          <a:p>
            <a:pPr marL="0" indent="0">
              <a:spcBef>
                <a:spcPts val="1800"/>
              </a:spcBef>
              <a:buNone/>
            </a:pPr>
            <a:r>
              <a:rPr lang="en-US" b="1" dirty="0"/>
              <a:t>This is incorrect</a:t>
            </a:r>
            <a:r>
              <a:rPr lang="en-US" dirty="0"/>
              <a:t>, </a:t>
            </a:r>
            <a:r>
              <a:rPr lang="en-US" dirty="0">
                <a:solidFill>
                  <a:srgbClr val="FF0000"/>
                </a:solidFill>
              </a:rPr>
              <a:t>logging out of TIDE will not interrupt a test session</a:t>
            </a:r>
            <a:r>
              <a:rPr lang="en-US" dirty="0"/>
              <a:t>. </a:t>
            </a:r>
          </a:p>
        </p:txBody>
      </p:sp>
    </p:spTree>
    <p:extLst>
      <p:ext uri="{BB962C8B-B14F-4D97-AF65-F5344CB8AC3E}">
        <p14:creationId xmlns:p14="http://schemas.microsoft.com/office/powerpoint/2010/main" val="122274853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WaKIDS Update</a:t>
            </a:r>
          </a:p>
        </p:txBody>
      </p:sp>
    </p:spTree>
    <p:extLst>
      <p:ext uri="{BB962C8B-B14F-4D97-AF65-F5344CB8AC3E}">
        <p14:creationId xmlns:p14="http://schemas.microsoft.com/office/powerpoint/2010/main" val="156509804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WaKIDS Update	</a:t>
            </a:r>
          </a:p>
        </p:txBody>
      </p:sp>
      <p:sp>
        <p:nvSpPr>
          <p:cNvPr id="3" name="Content Placeholder 2"/>
          <p:cNvSpPr>
            <a:spLocks noGrp="1"/>
          </p:cNvSpPr>
          <p:nvPr>
            <p:ph idx="1"/>
          </p:nvPr>
        </p:nvSpPr>
        <p:spPr/>
        <p:txBody>
          <a:bodyPr/>
          <a:lstStyle/>
          <a:p>
            <a:r>
              <a:rPr lang="en-US" dirty="0"/>
              <a:t>Do you have teachers that use WaKIDS multiple times a year and were not trained this summer?</a:t>
            </a:r>
          </a:p>
          <a:p>
            <a:r>
              <a:rPr lang="en-US" dirty="0"/>
              <a:t>Are you an administrator that wants to learn more about WaKIDS?</a:t>
            </a:r>
          </a:p>
          <a:p>
            <a:r>
              <a:rPr lang="en-US" dirty="0"/>
              <a:t>NWESD training was January 23. See </a:t>
            </a:r>
            <a:r>
              <a:rPr lang="en-US" dirty="0">
                <a:hlinkClick r:id="rId3">
                  <a:extLst>
                    <a:ext uri="{A12FA001-AC4F-418D-AE19-62706E023703}">
                      <ahyp:hlinkClr xmlns:ahyp="http://schemas.microsoft.com/office/drawing/2018/hyperlinkcolor" xmlns="" val="tx"/>
                    </a:ext>
                  </a:extLst>
                </a:hlinkClick>
              </a:rPr>
              <a:t>WaKIDS Events Page</a:t>
            </a:r>
            <a:endParaRPr lang="en-US" dirty="0"/>
          </a:p>
          <a:p>
            <a:endParaRPr lang="en-US" dirty="0"/>
          </a:p>
          <a:p>
            <a:r>
              <a:rPr lang="en-US" dirty="0"/>
              <a:t>Exploring Improvements to TS GOLD  Report Card </a:t>
            </a:r>
          </a:p>
        </p:txBody>
      </p:sp>
    </p:spTree>
    <p:extLst>
      <p:ext uri="{BB962C8B-B14F-4D97-AF65-F5344CB8AC3E}">
        <p14:creationId xmlns:p14="http://schemas.microsoft.com/office/powerpoint/2010/main" val="42798702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Select Assessments Update</a:t>
            </a:r>
          </a:p>
        </p:txBody>
      </p:sp>
      <p:sp>
        <p:nvSpPr>
          <p:cNvPr id="3" name="Content Placeholder 2"/>
          <p:cNvSpPr>
            <a:spLocks noGrp="1"/>
          </p:cNvSpPr>
          <p:nvPr>
            <p:ph idx="1"/>
          </p:nvPr>
        </p:nvSpPr>
        <p:spPr>
          <a:xfrm>
            <a:off x="736333" y="1747838"/>
            <a:ext cx="10058400" cy="3616603"/>
          </a:xfrm>
        </p:spPr>
        <p:txBody>
          <a:bodyPr>
            <a:normAutofit/>
          </a:bodyPr>
          <a:lstStyle/>
          <a:p>
            <a:pPr marL="403225" indent="452438">
              <a:buFont typeface="Wingdings" panose="05000000000000000000" pitchFamily="2" charset="2"/>
              <a:buChar char="§"/>
            </a:pPr>
            <a:r>
              <a:rPr lang="en-US" sz="3600" dirty="0"/>
              <a:t>WA-AIM</a:t>
            </a:r>
          </a:p>
          <a:p>
            <a:pPr marL="403225" indent="452438">
              <a:buFont typeface="Wingdings" panose="05000000000000000000" pitchFamily="2" charset="2"/>
              <a:buChar char="§"/>
            </a:pPr>
            <a:r>
              <a:rPr lang="en-US" sz="3600" dirty="0"/>
              <a:t>ELPA21</a:t>
            </a:r>
          </a:p>
          <a:p>
            <a:pPr marL="403225" indent="452438">
              <a:buFont typeface="Wingdings" panose="05000000000000000000" pitchFamily="2" charset="2"/>
              <a:buChar char="§"/>
            </a:pPr>
            <a:r>
              <a:rPr lang="en-US" sz="3600" dirty="0"/>
              <a:t>WIDA</a:t>
            </a:r>
          </a:p>
          <a:p>
            <a:pPr marL="403225" indent="452438">
              <a:buFont typeface="Wingdings" panose="05000000000000000000" pitchFamily="2" charset="2"/>
              <a:buChar char="§"/>
            </a:pPr>
            <a:r>
              <a:rPr lang="en-US" sz="3600" dirty="0"/>
              <a:t>Graduation Alternatives</a:t>
            </a:r>
          </a:p>
          <a:p>
            <a:pPr marL="403225" indent="452438">
              <a:buFont typeface="Wingdings" panose="05000000000000000000" pitchFamily="2" charset="2"/>
              <a:buChar char="§"/>
            </a:pPr>
            <a:r>
              <a:rPr lang="en-US" sz="3600" dirty="0"/>
              <a:t>COE Local</a:t>
            </a:r>
          </a:p>
          <a:p>
            <a:pPr marL="403225" indent="0">
              <a:buNone/>
            </a:pPr>
            <a:endParaRPr lang="en-US" sz="3600" dirty="0"/>
          </a:p>
          <a:p>
            <a:pPr marL="403225" indent="225425">
              <a:buFont typeface="Wingdings" panose="05000000000000000000" pitchFamily="2" charset="2"/>
              <a:buChar char="§"/>
            </a:pPr>
            <a:endParaRPr lang="en-US" sz="3600" dirty="0"/>
          </a:p>
        </p:txBody>
      </p:sp>
    </p:spTree>
    <p:extLst>
      <p:ext uri="{BB962C8B-B14F-4D97-AF65-F5344CB8AC3E}">
        <p14:creationId xmlns:p14="http://schemas.microsoft.com/office/powerpoint/2010/main" val="2833797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752556" y="431967"/>
            <a:ext cx="10772775" cy="1296350"/>
          </a:xfrm>
        </p:spPr>
        <p:txBody>
          <a:bodyPr>
            <a:normAutofit/>
          </a:bodyPr>
          <a:lstStyle/>
          <a:p>
            <a:r>
              <a:rPr lang="en-US" sz="6000" dirty="0"/>
              <a:t>Agenda</a:t>
            </a:r>
          </a:p>
        </p:txBody>
      </p:sp>
      <p:sp>
        <p:nvSpPr>
          <p:cNvPr id="3" name="Content Placeholder 2">
            <a:extLst>
              <a:ext uri="{FF2B5EF4-FFF2-40B4-BE49-F238E27FC236}">
                <a16:creationId xmlns:a16="http://schemas.microsoft.com/office/drawing/2014/main" id="{65251434-97A9-42A7-A237-43F21E516997}"/>
              </a:ext>
            </a:extLst>
          </p:cNvPr>
          <p:cNvSpPr>
            <a:spLocks noGrp="1"/>
          </p:cNvSpPr>
          <p:nvPr>
            <p:ph idx="1"/>
          </p:nvPr>
        </p:nvSpPr>
        <p:spPr>
          <a:xfrm>
            <a:off x="3493477" y="582608"/>
            <a:ext cx="7713784" cy="6005761"/>
          </a:xfrm>
        </p:spPr>
        <p:txBody>
          <a:bodyPr>
            <a:noAutofit/>
          </a:bodyPr>
          <a:lstStyle/>
          <a:p>
            <a:pPr marL="800100" lvl="1" indent="-342900">
              <a:lnSpc>
                <a:spcPct val="110000"/>
              </a:lnSpc>
            </a:pPr>
            <a:r>
              <a:rPr lang="en-US" sz="3200" b="1" dirty="0">
                <a:cs typeface="Segoe UI" panose="020B0502040204020203" pitchFamily="34" charset="0"/>
              </a:rPr>
              <a:t>Welcome &amp; Introductions</a:t>
            </a:r>
          </a:p>
          <a:p>
            <a:pPr marL="800100" lvl="1" indent="-342900">
              <a:lnSpc>
                <a:spcPct val="110000"/>
              </a:lnSpc>
            </a:pPr>
            <a:r>
              <a:rPr lang="en-US" sz="3200" b="1" dirty="0">
                <a:cs typeface="Segoe UI" panose="020B0502040204020203" pitchFamily="34" charset="0"/>
              </a:rPr>
              <a:t>Smarter Balanced Interim Assessments</a:t>
            </a:r>
          </a:p>
          <a:p>
            <a:pPr marL="1257300" lvl="2" indent="-342900">
              <a:lnSpc>
                <a:spcPct val="110000"/>
              </a:lnSpc>
            </a:pPr>
            <a:r>
              <a:rPr lang="en-US" sz="2800" b="1" dirty="0">
                <a:cs typeface="Segoe UI" panose="020B0502040204020203" pitchFamily="34" charset="0"/>
              </a:rPr>
              <a:t>Kim Kellogg, RLC</a:t>
            </a:r>
          </a:p>
          <a:p>
            <a:pPr marL="1257300" lvl="2" indent="-342900">
              <a:lnSpc>
                <a:spcPct val="110000"/>
              </a:lnSpc>
            </a:pPr>
            <a:r>
              <a:rPr lang="en-US" sz="2800" b="1" dirty="0">
                <a:cs typeface="Segoe UI" panose="020B0502040204020203" pitchFamily="34" charset="0"/>
              </a:rPr>
              <a:t>Districts discussion and sharing</a:t>
            </a:r>
          </a:p>
          <a:p>
            <a:pPr marL="800100" lvl="1" indent="-342900">
              <a:lnSpc>
                <a:spcPct val="110000"/>
              </a:lnSpc>
            </a:pPr>
            <a:r>
              <a:rPr lang="en-US" sz="3200" b="1" dirty="0">
                <a:cs typeface="Segoe UI" panose="020B0502040204020203" pitchFamily="34" charset="0"/>
              </a:rPr>
              <a:t>OSPI Assessment Updates</a:t>
            </a:r>
          </a:p>
          <a:p>
            <a:pPr marL="1257300" lvl="2" indent="-342900">
              <a:lnSpc>
                <a:spcPct val="110000"/>
              </a:lnSpc>
            </a:pPr>
            <a:r>
              <a:rPr lang="en-US" sz="2800" b="1" dirty="0">
                <a:cs typeface="Segoe UI" panose="020B0502040204020203" pitchFamily="34" charset="0"/>
              </a:rPr>
              <a:t>WERA/OSPI Annual Conference Notes</a:t>
            </a:r>
          </a:p>
          <a:p>
            <a:pPr marL="800100" lvl="1" indent="-342900">
              <a:lnSpc>
                <a:spcPct val="110000"/>
              </a:lnSpc>
            </a:pPr>
            <a:r>
              <a:rPr lang="en-US" sz="3200" b="1" dirty="0">
                <a:cs typeface="Segoe UI" panose="020B0502040204020203" pitchFamily="34" charset="0"/>
              </a:rPr>
              <a:t>Conversations: </a:t>
            </a:r>
          </a:p>
          <a:p>
            <a:pPr marL="1257300" lvl="2" indent="-342900">
              <a:lnSpc>
                <a:spcPct val="110000"/>
              </a:lnSpc>
            </a:pPr>
            <a:r>
              <a:rPr lang="en-US" sz="2800" b="1" dirty="0">
                <a:cs typeface="Segoe UI" panose="020B0502040204020203" pitchFamily="34" charset="0"/>
              </a:rPr>
              <a:t>Google Groups and Sharing</a:t>
            </a:r>
          </a:p>
          <a:p>
            <a:pPr marL="1257300" lvl="2" indent="-342900">
              <a:lnSpc>
                <a:spcPct val="110000"/>
              </a:lnSpc>
            </a:pPr>
            <a:r>
              <a:rPr lang="en-US" sz="2800" b="1" dirty="0">
                <a:cs typeface="Segoe UI" panose="020B0502040204020203" pitchFamily="34" charset="0"/>
              </a:rPr>
              <a:t>What else?</a:t>
            </a:r>
          </a:p>
          <a:p>
            <a:pPr marL="800100" lvl="1" indent="-342900">
              <a:lnSpc>
                <a:spcPct val="110000"/>
              </a:lnSpc>
            </a:pPr>
            <a:r>
              <a:rPr lang="en-US" sz="3200" b="1" dirty="0">
                <a:cs typeface="Segoe UI" panose="020B0502040204020203" pitchFamily="34" charset="0"/>
              </a:rPr>
              <a:t>Reflection, Evaluation and Close</a:t>
            </a:r>
          </a:p>
        </p:txBody>
      </p:sp>
    </p:spTree>
    <p:extLst>
      <p:ext uri="{BB962C8B-B14F-4D97-AF65-F5344CB8AC3E}">
        <p14:creationId xmlns:p14="http://schemas.microsoft.com/office/powerpoint/2010/main" val="34441606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Non-Standard Accommodation Requests</a:t>
            </a:r>
          </a:p>
        </p:txBody>
      </p:sp>
      <p:sp>
        <p:nvSpPr>
          <p:cNvPr id="3" name="Content Placeholder 2"/>
          <p:cNvSpPr>
            <a:spLocks noGrp="1"/>
          </p:cNvSpPr>
          <p:nvPr>
            <p:ph idx="1"/>
          </p:nvPr>
        </p:nvSpPr>
        <p:spPr>
          <a:xfrm>
            <a:off x="838200" y="1390999"/>
            <a:ext cx="10515600" cy="4942894"/>
          </a:xfrm>
        </p:spPr>
        <p:txBody>
          <a:bodyPr/>
          <a:lstStyle/>
          <a:p>
            <a:pPr marL="0" indent="0">
              <a:buNone/>
            </a:pPr>
            <a:r>
              <a:rPr lang="en-US" sz="2400" dirty="0"/>
              <a:t>Due January 11, 2019- please submit ASAP if you missed the deadline.</a:t>
            </a:r>
          </a:p>
          <a:p>
            <a:pPr marL="0" indent="0" algn="ctr">
              <a:buNone/>
            </a:pPr>
            <a:r>
              <a:rPr lang="en-US" sz="2400" b="1" i="1" u="sng" dirty="0"/>
              <a:t>TIPS</a:t>
            </a:r>
            <a:endParaRPr lang="en-US" sz="2400" dirty="0"/>
          </a:p>
          <a:p>
            <a:pPr marL="0" indent="0">
              <a:buNone/>
            </a:pPr>
            <a:r>
              <a:rPr lang="en-US" sz="2400" dirty="0"/>
              <a:t>1) Only submit accommodations </a:t>
            </a:r>
            <a:r>
              <a:rPr lang="en-US" sz="2400" b="1" i="1" u="sng" dirty="0"/>
              <a:t>not </a:t>
            </a:r>
            <a:r>
              <a:rPr lang="en-US" sz="2400" dirty="0"/>
              <a:t>addressed in GTSA</a:t>
            </a:r>
          </a:p>
          <a:p>
            <a:pPr marL="0" indent="0">
              <a:buNone/>
            </a:pPr>
            <a:r>
              <a:rPr lang="en-US" sz="2400" b="1" u="sng" dirty="0"/>
              <a:t>Examples:</a:t>
            </a:r>
          </a:p>
          <a:p>
            <a:pPr marL="0" indent="0">
              <a:buNone/>
            </a:pPr>
            <a:r>
              <a:rPr lang="en-US" sz="2400" dirty="0"/>
              <a:t>Word Prediction- addressed on pg. 33 of GTSA.</a:t>
            </a:r>
          </a:p>
          <a:p>
            <a:pPr marL="0" indent="0">
              <a:buNone/>
            </a:pPr>
            <a:r>
              <a:rPr lang="en-US" sz="2400" dirty="0"/>
              <a:t>Calculator-addressed on pg. 31 of GTSA- we will not approve calculator use on non-calculator allowed items,</a:t>
            </a:r>
          </a:p>
          <a:p>
            <a:pPr marL="0" indent="0">
              <a:buNone/>
            </a:pPr>
            <a:r>
              <a:rPr lang="en-US" sz="2400" dirty="0"/>
              <a:t>2) Requests </a:t>
            </a:r>
            <a:r>
              <a:rPr lang="en-US" sz="2400" i="1" dirty="0"/>
              <a:t>features</a:t>
            </a:r>
            <a:r>
              <a:rPr lang="en-US" sz="2400" dirty="0"/>
              <a:t>, not applications.</a:t>
            </a:r>
          </a:p>
          <a:p>
            <a:pPr marL="0" indent="0">
              <a:buNone/>
            </a:pPr>
            <a:r>
              <a:rPr lang="en-US" sz="2400" b="1" u="sng" dirty="0"/>
              <a:t>Example: </a:t>
            </a:r>
            <a:r>
              <a:rPr lang="en-US" sz="2400" dirty="0"/>
              <a:t>Co-Writer-</a:t>
            </a:r>
            <a:r>
              <a:rPr lang="en-US" dirty="0">
                <a:solidFill>
                  <a:srgbClr val="00B050"/>
                </a:solidFill>
              </a:rPr>
              <a:t> word prediction, text to speech, speech to text already addressed in GTSA; </a:t>
            </a:r>
            <a:r>
              <a:rPr lang="en-US" dirty="0">
                <a:solidFill>
                  <a:srgbClr val="FF0000"/>
                </a:solidFill>
              </a:rPr>
              <a:t>grammar check, topic/word clouds would not be approved</a:t>
            </a:r>
            <a:endParaRPr lang="en-US" dirty="0"/>
          </a:p>
          <a:p>
            <a:pPr marL="0" indent="0" algn="ctr">
              <a:buNone/>
            </a:pPr>
            <a:endParaRPr lang="en-US" b="1" i="1" u="sng" dirty="0"/>
          </a:p>
          <a:p>
            <a:pPr marL="0" indent="0">
              <a:buNone/>
            </a:pPr>
            <a:endParaRPr lang="en-US" b="1" i="1" u="sng" dirty="0"/>
          </a:p>
          <a:p>
            <a:pPr marL="0" indent="0">
              <a:buNone/>
            </a:pPr>
            <a:endParaRPr lang="en-US" b="1" i="1" u="sng" dirty="0"/>
          </a:p>
        </p:txBody>
      </p:sp>
    </p:spTree>
    <p:extLst>
      <p:ext uri="{BB962C8B-B14F-4D97-AF65-F5344CB8AC3E}">
        <p14:creationId xmlns:p14="http://schemas.microsoft.com/office/powerpoint/2010/main" val="246300344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WA-AIM Upcoming Dates</a:t>
            </a:r>
          </a:p>
        </p:txBody>
      </p:sp>
      <p:sp>
        <p:nvSpPr>
          <p:cNvPr id="3" name="Content Placeholder 2"/>
          <p:cNvSpPr>
            <a:spLocks noGrp="1"/>
          </p:cNvSpPr>
          <p:nvPr>
            <p:ph idx="1"/>
          </p:nvPr>
        </p:nvSpPr>
        <p:spPr/>
        <p:txBody>
          <a:bodyPr/>
          <a:lstStyle/>
          <a:p>
            <a:r>
              <a:rPr lang="en-US" dirty="0"/>
              <a:t>Fall WA-AIM Retakes</a:t>
            </a:r>
          </a:p>
          <a:p>
            <a:pPr lvl="1"/>
            <a:r>
              <a:rPr lang="en-US" dirty="0"/>
              <a:t>Paper reports in district on/around January 8</a:t>
            </a:r>
          </a:p>
          <a:p>
            <a:pPr lvl="1"/>
            <a:r>
              <a:rPr lang="en-US" dirty="0"/>
              <a:t>Electronic versions available in </a:t>
            </a:r>
            <a:r>
              <a:rPr lang="en-US" dirty="0" err="1"/>
              <a:t>eDirect</a:t>
            </a:r>
            <a:r>
              <a:rPr lang="en-US" dirty="0"/>
              <a:t>&gt;Report Delivery</a:t>
            </a:r>
          </a:p>
          <a:p>
            <a:pPr lvl="1"/>
            <a:r>
              <a:rPr lang="en-US" dirty="0"/>
              <a:t>http://www.k12.wa.us/Assessment/WA-AIM/Scoring.aspx</a:t>
            </a:r>
          </a:p>
          <a:p>
            <a:pPr lvl="1"/>
            <a:endParaRPr lang="en-US" dirty="0"/>
          </a:p>
          <a:p>
            <a:pPr lvl="2"/>
            <a:endParaRPr lang="en-US" dirty="0"/>
          </a:p>
          <a:p>
            <a:pPr lvl="1"/>
            <a:endParaRPr lang="en-US" dirty="0"/>
          </a:p>
        </p:txBody>
      </p:sp>
    </p:spTree>
    <p:extLst>
      <p:ext uri="{BB962C8B-B14F-4D97-AF65-F5344CB8AC3E}">
        <p14:creationId xmlns:p14="http://schemas.microsoft.com/office/powerpoint/2010/main" val="344442499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Spring WA-AIM Administration</a:t>
            </a:r>
          </a:p>
        </p:txBody>
      </p:sp>
      <p:sp>
        <p:nvSpPr>
          <p:cNvPr id="3" name="Content Placeholder 2"/>
          <p:cNvSpPr>
            <a:spLocks noGrp="1"/>
          </p:cNvSpPr>
          <p:nvPr>
            <p:ph idx="1"/>
          </p:nvPr>
        </p:nvSpPr>
        <p:spPr/>
        <p:txBody>
          <a:bodyPr/>
          <a:lstStyle/>
          <a:p>
            <a:pPr>
              <a:lnSpc>
                <a:spcPct val="100000"/>
              </a:lnSpc>
            </a:pPr>
            <a:r>
              <a:rPr lang="en-US" dirty="0"/>
              <a:t>All of </a:t>
            </a:r>
            <a:r>
              <a:rPr lang="en-US" dirty="0" err="1"/>
              <a:t>eDirect</a:t>
            </a:r>
            <a:r>
              <a:rPr lang="en-US" dirty="0"/>
              <a:t> is now open</a:t>
            </a:r>
          </a:p>
          <a:p>
            <a:pPr>
              <a:lnSpc>
                <a:spcPct val="100000"/>
              </a:lnSpc>
            </a:pPr>
            <a:r>
              <a:rPr lang="en-US" dirty="0"/>
              <a:t>All test administrators need to be added to:</a:t>
            </a:r>
          </a:p>
          <a:p>
            <a:pPr lvl="1">
              <a:lnSpc>
                <a:spcPct val="100000"/>
              </a:lnSpc>
            </a:pPr>
            <a:r>
              <a:rPr lang="en-US" dirty="0"/>
              <a:t>USER MANAGEMENT</a:t>
            </a:r>
          </a:p>
          <a:p>
            <a:pPr lvl="1">
              <a:lnSpc>
                <a:spcPct val="100000"/>
              </a:lnSpc>
            </a:pPr>
            <a:r>
              <a:rPr lang="en-US" dirty="0"/>
              <a:t>TEACHER MANAGEMENT</a:t>
            </a:r>
          </a:p>
          <a:p>
            <a:pPr>
              <a:lnSpc>
                <a:spcPct val="100000"/>
              </a:lnSpc>
            </a:pPr>
            <a:r>
              <a:rPr lang="en-US" dirty="0"/>
              <a:t>Window closes April 5, 2019 at 5:00 PM local time</a:t>
            </a:r>
          </a:p>
          <a:p>
            <a:pPr>
              <a:lnSpc>
                <a:spcPct val="100000"/>
              </a:lnSpc>
            </a:pPr>
            <a:r>
              <a:rPr lang="en-US" dirty="0"/>
              <a:t>Late enrollment date of February 11, 2019</a:t>
            </a:r>
          </a:p>
          <a:p>
            <a:pPr marL="0" indent="0">
              <a:lnSpc>
                <a:spcPct val="100000"/>
              </a:lnSpc>
              <a:buNone/>
            </a:pPr>
            <a:endParaRPr lang="en-US" dirty="0"/>
          </a:p>
          <a:p>
            <a:pPr>
              <a:lnSpc>
                <a:spcPct val="100000"/>
              </a:lnSpc>
            </a:pPr>
            <a:endParaRPr lang="en-US" dirty="0"/>
          </a:p>
          <a:p>
            <a:pPr marL="457200" lvl="1" indent="0">
              <a:lnSpc>
                <a:spcPct val="100000"/>
              </a:lnSpc>
              <a:buNone/>
            </a:pPr>
            <a:endParaRPr lang="en-US" dirty="0"/>
          </a:p>
        </p:txBody>
      </p:sp>
    </p:spTree>
    <p:extLst>
      <p:ext uri="{BB962C8B-B14F-4D97-AF65-F5344CB8AC3E}">
        <p14:creationId xmlns:p14="http://schemas.microsoft.com/office/powerpoint/2010/main" val="1861732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2CC3E-C3A0-D741-A1E4-9C41C6248D05}"/>
              </a:ext>
            </a:extLst>
          </p:cNvPr>
          <p:cNvSpPr>
            <a:spLocks noGrp="1"/>
          </p:cNvSpPr>
          <p:nvPr>
            <p:ph type="ctrTitle"/>
          </p:nvPr>
        </p:nvSpPr>
        <p:spPr>
          <a:xfrm>
            <a:off x="1524000" y="704353"/>
            <a:ext cx="9144000" cy="3047032"/>
          </a:xfrm>
        </p:spPr>
        <p:txBody>
          <a:bodyPr/>
          <a:lstStyle/>
          <a:p>
            <a:r>
              <a:rPr lang="en-US" dirty="0"/>
              <a:t>WA-AIM 1% Participation Cap</a:t>
            </a:r>
          </a:p>
        </p:txBody>
      </p:sp>
      <p:sp>
        <p:nvSpPr>
          <p:cNvPr id="3" name="Subtitle 2">
            <a:extLst>
              <a:ext uri="{FF2B5EF4-FFF2-40B4-BE49-F238E27FC236}">
                <a16:creationId xmlns:a16="http://schemas.microsoft.com/office/drawing/2014/main" id="{2F70EFD7-1A35-414B-9579-82D9296B813E}"/>
              </a:ext>
            </a:extLst>
          </p:cNvPr>
          <p:cNvSpPr>
            <a:spLocks noGrp="1"/>
          </p:cNvSpPr>
          <p:nvPr>
            <p:ph type="subTitle" idx="1"/>
          </p:nvPr>
        </p:nvSpPr>
        <p:spPr>
          <a:xfrm>
            <a:off x="1524000" y="3892062"/>
            <a:ext cx="9144000" cy="947728"/>
          </a:xfrm>
        </p:spPr>
        <p:txBody>
          <a:bodyPr/>
          <a:lstStyle/>
          <a:p>
            <a:r>
              <a:rPr lang="en-US" dirty="0"/>
              <a:t>2018-2019</a:t>
            </a:r>
          </a:p>
        </p:txBody>
      </p:sp>
      <p:sp>
        <p:nvSpPr>
          <p:cNvPr id="4" name="Title 4">
            <a:extLst>
              <a:ext uri="{FF2B5EF4-FFF2-40B4-BE49-F238E27FC236}">
                <a16:creationId xmlns:a16="http://schemas.microsoft.com/office/drawing/2014/main" id="{EEC2653B-09B9-2F4B-BFD1-78702681655A}"/>
              </a:ext>
            </a:extLst>
          </p:cNvPr>
          <p:cNvSpPr txBox="1">
            <a:spLocks/>
          </p:cNvSpPr>
          <p:nvPr/>
        </p:nvSpPr>
        <p:spPr>
          <a:xfrm>
            <a:off x="0" y="5447197"/>
            <a:ext cx="12192000" cy="56454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b="0" kern="1200">
                <a:solidFill>
                  <a:schemeClr val="tx1"/>
                </a:solidFill>
                <a:latin typeface="Segoe UI Light" panose="020B0502040204020203" pitchFamily="34" charset="0"/>
                <a:ea typeface="+mj-ea"/>
                <a:cs typeface="Segoe UI Light" panose="020B0502040204020203" pitchFamily="34" charset="0"/>
              </a:defRPr>
            </a:lvl1pPr>
          </a:lstStyle>
          <a:p>
            <a:r>
              <a:rPr lang="en-US" sz="3200" b="1" dirty="0"/>
              <a:t>Office of Superintendent of Public Instruction</a:t>
            </a:r>
          </a:p>
        </p:txBody>
      </p:sp>
      <p:sp>
        <p:nvSpPr>
          <p:cNvPr id="5" name="Subtitle 5">
            <a:extLst>
              <a:ext uri="{FF2B5EF4-FFF2-40B4-BE49-F238E27FC236}">
                <a16:creationId xmlns:a16="http://schemas.microsoft.com/office/drawing/2014/main" id="{564D0AD3-C11C-FE46-A133-7DBA0BD9443F}"/>
              </a:ext>
            </a:extLst>
          </p:cNvPr>
          <p:cNvSpPr txBox="1">
            <a:spLocks/>
          </p:cNvSpPr>
          <p:nvPr/>
        </p:nvSpPr>
        <p:spPr>
          <a:xfrm>
            <a:off x="1524000" y="6011737"/>
            <a:ext cx="9144000" cy="42301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Palatino Linotype" panose="02040502050505030304" pitchFamily="18" charset="0"/>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Palatino Linotype" panose="02040502050505030304" pitchFamily="18" charset="0"/>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Palatino Linotype" panose="02040502050505030304" pitchFamily="18" charset="0"/>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Palatino Linotype" panose="02040502050505030304" pitchFamily="18" charset="0"/>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Palatino Linotype" panose="02040502050505030304" pitchFamily="18" charset="0"/>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t>Chris Reykdal, State Superintendent</a:t>
            </a:r>
          </a:p>
        </p:txBody>
      </p:sp>
    </p:spTree>
    <p:extLst>
      <p:ext uri="{BB962C8B-B14F-4D97-AF65-F5344CB8AC3E}">
        <p14:creationId xmlns:p14="http://schemas.microsoft.com/office/powerpoint/2010/main" val="35459003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Alternate Assessment 1% Participation Cap</a:t>
            </a:r>
          </a:p>
        </p:txBody>
      </p:sp>
      <p:sp>
        <p:nvSpPr>
          <p:cNvPr id="3" name="Content Placeholder 2"/>
          <p:cNvSpPr>
            <a:spLocks noGrp="1"/>
          </p:cNvSpPr>
          <p:nvPr>
            <p:ph idx="1"/>
          </p:nvPr>
        </p:nvSpPr>
        <p:spPr>
          <a:xfrm>
            <a:off x="1800329" y="2071654"/>
            <a:ext cx="8591341" cy="3496807"/>
          </a:xfrm>
        </p:spPr>
        <p:txBody>
          <a:bodyPr>
            <a:normAutofit fontScale="70000" lnSpcReduction="20000"/>
          </a:bodyPr>
          <a:lstStyle/>
          <a:p>
            <a:pPr marL="0" indent="0">
              <a:buNone/>
            </a:pPr>
            <a:r>
              <a:rPr lang="en-US" sz="3200" dirty="0">
                <a:latin typeface="Calibri Light" panose="020F0302020204030204" pitchFamily="34" charset="0"/>
                <a:cs typeface="Calibri Light" panose="020F0302020204030204" pitchFamily="34" charset="0"/>
              </a:rPr>
              <a:t>ESEA section 1111(b)(2)(D) and 34 CFR 200.6(c) and (d) - requirements for the participation of students with the most significant cognitive disabilities in the AA-AAAS. ESEA section 1111(b)(2)(D)(</a:t>
            </a:r>
            <a:r>
              <a:rPr lang="en-US" sz="3200" dirty="0" err="1">
                <a:latin typeface="Calibri Light" panose="020F0302020204030204" pitchFamily="34" charset="0"/>
                <a:cs typeface="Calibri Light" panose="020F0302020204030204" pitchFamily="34" charset="0"/>
              </a:rPr>
              <a:t>i</a:t>
            </a:r>
            <a:r>
              <a:rPr lang="en-US" sz="3200" dirty="0">
                <a:latin typeface="Calibri Light" panose="020F0302020204030204" pitchFamily="34" charset="0"/>
                <a:cs typeface="Calibri Light" panose="020F0302020204030204" pitchFamily="34" charset="0"/>
              </a:rPr>
              <a:t>)(I) </a:t>
            </a:r>
            <a:r>
              <a:rPr lang="en-US" sz="3200" b="1" dirty="0">
                <a:solidFill>
                  <a:srgbClr val="FF0000"/>
                </a:solidFill>
                <a:latin typeface="Calibri Light" panose="020F0302020204030204" pitchFamily="34" charset="0"/>
                <a:cs typeface="Calibri Light" panose="020F0302020204030204" pitchFamily="34" charset="0"/>
              </a:rPr>
              <a:t>limits the total number of students with the most significant cognitive disabilities who are assessed Statewide with an AA-AAAS to 1.0 percent of the total number of students in the State who are assessed in that subject. </a:t>
            </a:r>
            <a:r>
              <a:rPr lang="en-US" sz="3200" dirty="0">
                <a:latin typeface="Calibri Light" panose="020F0302020204030204" pitchFamily="34" charset="0"/>
                <a:cs typeface="Calibri Light" panose="020F0302020204030204" pitchFamily="34" charset="0"/>
              </a:rPr>
              <a:t>A State may not prohibit an LEA from assessing more than 1.0 percent of its assessed students with an AA-AAAS (34 CFR 200.6(c)(3)). However, a </a:t>
            </a:r>
            <a:r>
              <a:rPr lang="en-US" sz="3200" b="1" dirty="0">
                <a:solidFill>
                  <a:srgbClr val="FF0000"/>
                </a:solidFill>
                <a:latin typeface="Calibri Light" panose="020F0302020204030204" pitchFamily="34" charset="0"/>
                <a:cs typeface="Calibri Light" panose="020F0302020204030204" pitchFamily="34" charset="0"/>
              </a:rPr>
              <a:t>State must require an LEA that assesses more than 1.0 percent of its assessed students in any subject with an AA-AAAS to submit information to the State justifying the need to exceed the 1.0 percent threshold.</a:t>
            </a:r>
            <a:r>
              <a:rPr lang="en-US" sz="3200" dirty="0">
                <a:latin typeface="Calibri Light" panose="020F0302020204030204" pitchFamily="34" charset="0"/>
                <a:cs typeface="Calibri Light" panose="020F0302020204030204" pitchFamily="34" charset="0"/>
              </a:rPr>
              <a:t> </a:t>
            </a:r>
            <a:r>
              <a:rPr lang="en-US" sz="3200" b="1" dirty="0">
                <a:solidFill>
                  <a:srgbClr val="FF0000"/>
                </a:solidFill>
                <a:latin typeface="Calibri Light" panose="020F0302020204030204" pitchFamily="34" charset="0"/>
                <a:cs typeface="Calibri Light" panose="020F0302020204030204" pitchFamily="34" charset="0"/>
              </a:rPr>
              <a:t>States must provide appropriate oversight of each LEA </a:t>
            </a:r>
            <a:r>
              <a:rPr lang="en-US" sz="3200" dirty="0">
                <a:latin typeface="Calibri Light" panose="020F0302020204030204" pitchFamily="34" charset="0"/>
                <a:cs typeface="Calibri Light" panose="020F0302020204030204" pitchFamily="34" charset="0"/>
              </a:rPr>
              <a:t>that is required to submit such a justification and must make the </a:t>
            </a:r>
            <a:r>
              <a:rPr lang="en-US" sz="3200" b="1" dirty="0">
                <a:solidFill>
                  <a:srgbClr val="FF0000"/>
                </a:solidFill>
                <a:latin typeface="Calibri Light" panose="020F0302020204030204" pitchFamily="34" charset="0"/>
                <a:cs typeface="Calibri Light" panose="020F0302020204030204" pitchFamily="34" charset="0"/>
              </a:rPr>
              <a:t>justification publicly available</a:t>
            </a:r>
            <a:r>
              <a:rPr lang="en-US" sz="3200" dirty="0">
                <a:latin typeface="Calibri Light" panose="020F0302020204030204" pitchFamily="34" charset="0"/>
                <a:cs typeface="Calibri Light" panose="020F0302020204030204" pitchFamily="34" charset="0"/>
              </a:rPr>
              <a:t>, provided that it does not reveal personally identifiable information about an individual student.</a:t>
            </a:r>
          </a:p>
          <a:p>
            <a:pPr marL="0" indent="0">
              <a:buNone/>
            </a:pPr>
            <a:endParaRPr lang="en-US" sz="3200" dirty="0"/>
          </a:p>
        </p:txBody>
      </p:sp>
    </p:spTree>
    <p:extLst>
      <p:ext uri="{BB962C8B-B14F-4D97-AF65-F5344CB8AC3E}">
        <p14:creationId xmlns:p14="http://schemas.microsoft.com/office/powerpoint/2010/main" val="2474662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grpId="0" nodeType="withEffect">
                                  <p:stCondLst>
                                    <p:cond delay="0"/>
                                  </p:stCondLst>
                                  <p:childTnLst>
                                    <p:animScale>
                                      <p:cBhvr>
                                        <p:cTn id="6" dur="5000" fill="hold"/>
                                        <p:tgtEl>
                                          <p:spTgt spid="3">
                                            <p:txEl>
                                              <p:pRg st="0" end="0"/>
                                            </p:txEl>
                                          </p:spTgt>
                                        </p:tgtEl>
                                      </p:cBhvr>
                                      <p:by x="250000" y="2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ESEA Key Points</a:t>
            </a:r>
          </a:p>
        </p:txBody>
      </p:sp>
      <p:sp>
        <p:nvSpPr>
          <p:cNvPr id="3" name="Content Placeholder 2"/>
          <p:cNvSpPr>
            <a:spLocks noGrp="1"/>
          </p:cNvSpPr>
          <p:nvPr>
            <p:ph idx="1"/>
          </p:nvPr>
        </p:nvSpPr>
        <p:spPr/>
        <p:txBody>
          <a:bodyPr>
            <a:normAutofit/>
          </a:bodyPr>
          <a:lstStyle/>
          <a:p>
            <a:r>
              <a:rPr lang="en-US" sz="3200" dirty="0"/>
              <a:t>State cap</a:t>
            </a:r>
          </a:p>
          <a:p>
            <a:r>
              <a:rPr lang="en-US" sz="3200" dirty="0"/>
              <a:t>Districts over 1% must justify the need to exceed 1%</a:t>
            </a:r>
          </a:p>
          <a:p>
            <a:r>
              <a:rPr lang="en-US" sz="3200" dirty="0"/>
              <a:t>State must provide oversight of district exceeding the 1% cap</a:t>
            </a:r>
          </a:p>
          <a:p>
            <a:r>
              <a:rPr lang="en-US" sz="3200" dirty="0"/>
              <a:t>District justifications must be made publicly available</a:t>
            </a:r>
          </a:p>
          <a:p>
            <a:endParaRPr lang="en-US" sz="3200" dirty="0"/>
          </a:p>
        </p:txBody>
      </p:sp>
    </p:spTree>
    <p:extLst>
      <p:ext uri="{BB962C8B-B14F-4D97-AF65-F5344CB8AC3E}">
        <p14:creationId xmlns:p14="http://schemas.microsoft.com/office/powerpoint/2010/main" val="24458763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r>
              <a:rPr lang="en-US" dirty="0"/>
              <a:t>GOAL of the 1% Participation Cap:</a:t>
            </a:r>
          </a:p>
        </p:txBody>
      </p:sp>
      <p:sp>
        <p:nvSpPr>
          <p:cNvPr id="3" name="Content Placeholder 2"/>
          <p:cNvSpPr>
            <a:spLocks noGrp="1"/>
          </p:cNvSpPr>
          <p:nvPr>
            <p:ph idx="1"/>
          </p:nvPr>
        </p:nvSpPr>
        <p:spPr>
          <a:xfrm>
            <a:off x="952500" y="1906221"/>
            <a:ext cx="10287000" cy="3927475"/>
          </a:xfrm>
        </p:spPr>
        <p:txBody>
          <a:bodyPr>
            <a:normAutofit/>
          </a:bodyPr>
          <a:lstStyle/>
          <a:p>
            <a:pPr marL="0" indent="0" algn="ctr">
              <a:lnSpc>
                <a:spcPct val="110000"/>
              </a:lnSpc>
              <a:buNone/>
            </a:pPr>
            <a:r>
              <a:rPr lang="en-US" sz="4000" dirty="0"/>
              <a:t>The goal </a:t>
            </a:r>
            <a:r>
              <a:rPr lang="en-US" sz="4000" b="1" i="1" u="sng" dirty="0"/>
              <a:t>is not </a:t>
            </a:r>
            <a:r>
              <a:rPr lang="en-US" sz="4000" dirty="0"/>
              <a:t>to ensure ALL districts are below the 1% WA-AIM participation cap, but </a:t>
            </a:r>
            <a:r>
              <a:rPr lang="en-US" sz="4000" b="1" i="1" u="sng" dirty="0"/>
              <a:t>to ensure </a:t>
            </a:r>
            <a:r>
              <a:rPr lang="en-US" sz="4000" dirty="0"/>
              <a:t>ALL districts have identified the right students to take the WA-AIM</a:t>
            </a:r>
          </a:p>
        </p:txBody>
      </p:sp>
    </p:spTree>
    <p:extLst>
      <p:ext uri="{BB962C8B-B14F-4D97-AF65-F5344CB8AC3E}">
        <p14:creationId xmlns:p14="http://schemas.microsoft.com/office/powerpoint/2010/main" val="42479842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Formula</a:t>
            </a:r>
          </a:p>
        </p:txBody>
      </p:sp>
      <p:sp>
        <p:nvSpPr>
          <p:cNvPr id="3" name="Content Placeholder 2"/>
          <p:cNvSpPr>
            <a:spLocks noGrp="1"/>
          </p:cNvSpPr>
          <p:nvPr>
            <p:ph idx="1"/>
          </p:nvPr>
        </p:nvSpPr>
        <p:spPr/>
        <p:txBody>
          <a:bodyPr/>
          <a:lstStyle/>
          <a:p>
            <a:r>
              <a:rPr lang="en-US" dirty="0"/>
              <a:t>Calculated independently for ELA, math, and science</a:t>
            </a:r>
          </a:p>
          <a:p>
            <a:pPr marL="0" indent="0">
              <a:buNone/>
            </a:pPr>
            <a:r>
              <a:rPr lang="en-US" dirty="0"/>
              <a:t>	</a:t>
            </a:r>
          </a:p>
          <a:p>
            <a:pPr marL="0" indent="0">
              <a:buNone/>
            </a:pPr>
            <a:endParaRPr lang="en-US" dirty="0"/>
          </a:p>
          <a:p>
            <a:pPr marL="0" indent="0">
              <a:buNone/>
            </a:pPr>
            <a:endParaRPr lang="en-US" dirty="0"/>
          </a:p>
          <a:p>
            <a:r>
              <a:rPr lang="en-US" dirty="0"/>
              <a:t>Tested= has a reportable test score</a:t>
            </a:r>
          </a:p>
          <a:p>
            <a:pPr marL="0" indent="0">
              <a:buNone/>
            </a:pPr>
            <a:endParaRPr lang="en-US" dirty="0"/>
          </a:p>
        </p:txBody>
      </p:sp>
      <p:pic>
        <p:nvPicPr>
          <p:cNvPr id="6" name="Picture 5" descr="Image shows the formula for calculating the WA-AIM Participation Cap. The formula is Total Tested on WA-AIM divided by Total Tested on WA-AIM plus Regular multiplied by 100." title="WA-AIM Particpation Cap Formula"/>
          <p:cNvPicPr>
            <a:picLocks noChangeAspect="1"/>
          </p:cNvPicPr>
          <p:nvPr/>
        </p:nvPicPr>
        <p:blipFill>
          <a:blip r:embed="rId3"/>
          <a:stretch>
            <a:fillRect/>
          </a:stretch>
        </p:blipFill>
        <p:spPr>
          <a:xfrm>
            <a:off x="2635883" y="2616509"/>
            <a:ext cx="6149573" cy="1169427"/>
          </a:xfrm>
          <a:prstGeom prst="rect">
            <a:avLst/>
          </a:prstGeom>
        </p:spPr>
      </p:pic>
    </p:spTree>
    <p:extLst>
      <p:ext uri="{BB962C8B-B14F-4D97-AF65-F5344CB8AC3E}">
        <p14:creationId xmlns:p14="http://schemas.microsoft.com/office/powerpoint/2010/main" val="224341189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22275"/>
            <a:ext cx="10515600" cy="1040765"/>
          </a:xfrm>
        </p:spPr>
        <p:txBody>
          <a:bodyPr/>
          <a:lstStyle/>
          <a:p>
            <a:r>
              <a:rPr lang="en-US" dirty="0"/>
              <a:t>WA-AIM Participation Criteria</a:t>
            </a:r>
          </a:p>
        </p:txBody>
      </p:sp>
      <p:sp>
        <p:nvSpPr>
          <p:cNvPr id="3" name="Content Placeholder 2"/>
          <p:cNvSpPr>
            <a:spLocks noGrp="1"/>
          </p:cNvSpPr>
          <p:nvPr>
            <p:ph idx="1"/>
          </p:nvPr>
        </p:nvSpPr>
        <p:spPr>
          <a:xfrm>
            <a:off x="838200" y="1634490"/>
            <a:ext cx="10751820" cy="4503419"/>
          </a:xfrm>
        </p:spPr>
        <p:txBody>
          <a:bodyPr>
            <a:normAutofit fontScale="85000" lnSpcReduction="10000"/>
          </a:bodyPr>
          <a:lstStyle/>
          <a:p>
            <a:r>
              <a:rPr lang="en-US" dirty="0"/>
              <a:t>Have a documented cognitive and adaptive behavior disabilities that are both at least two or more standard deviations below the mean and that are demonstrated in school, work, home, and community environments even with program modifications, adaptations, and accommodations; </a:t>
            </a:r>
          </a:p>
          <a:p>
            <a:r>
              <a:rPr lang="en-US" dirty="0"/>
              <a:t>Be eligible for special education under one or more of the existing categories of disabilities under IDEA (e.g., intellectual disabilities, multiple disabilities, traumatic brain injury, autism) and have an IEP in effect at the time of the decision and during the duration of the assessment; </a:t>
            </a:r>
          </a:p>
          <a:p>
            <a:r>
              <a:rPr lang="en-US" dirty="0"/>
              <a:t>Require extensive direct and individualized instruction and/or extensive supports in and across multiple settings to acquire, maintain and generalize academic and functional skills necessary for application in school, work, home, and community environments. The student’s need or extensive direct individualized instruction is not temporary or transient; </a:t>
            </a:r>
          </a:p>
        </p:txBody>
      </p:sp>
    </p:spTree>
    <p:extLst>
      <p:ext uri="{BB962C8B-B14F-4D97-AF65-F5344CB8AC3E}">
        <p14:creationId xmlns:p14="http://schemas.microsoft.com/office/powerpoint/2010/main" val="242633552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22275"/>
            <a:ext cx="10515600" cy="1040765"/>
          </a:xfrm>
        </p:spPr>
        <p:txBody>
          <a:bodyPr/>
          <a:lstStyle/>
          <a:p>
            <a:r>
              <a:rPr lang="en-US" dirty="0"/>
              <a:t>WA-AIM Participation Criteria </a:t>
            </a:r>
            <a:r>
              <a:rPr lang="en-US" sz="3200" dirty="0"/>
              <a:t>continued</a:t>
            </a:r>
          </a:p>
        </p:txBody>
      </p:sp>
      <p:sp>
        <p:nvSpPr>
          <p:cNvPr id="3" name="Content Placeholder 2"/>
          <p:cNvSpPr>
            <a:spLocks noGrp="1"/>
          </p:cNvSpPr>
          <p:nvPr>
            <p:ph idx="1"/>
          </p:nvPr>
        </p:nvSpPr>
        <p:spPr>
          <a:xfrm>
            <a:off x="838200" y="1737360"/>
            <a:ext cx="10751820" cy="4400549"/>
          </a:xfrm>
        </p:spPr>
        <p:txBody>
          <a:bodyPr>
            <a:normAutofit/>
          </a:bodyPr>
          <a:lstStyle/>
          <a:p>
            <a:r>
              <a:rPr lang="en-US" sz="2400" dirty="0"/>
              <a:t>Be learning content that is linked to (derived from) the K-12 Learning Standards, that have been appropriately broken into a continuum of access points in order to provide the student with entry points of varying levels of complexity to show their knowledge and skills aligned to the K-12 Learning Standards; and </a:t>
            </a:r>
          </a:p>
          <a:p>
            <a:r>
              <a:rPr lang="en-US" sz="2400" dirty="0"/>
              <a:t>Need substantial supports to achieve gains in the grade and age-appropriate academic and functional curriculum and require substantially adapted materials and customized methods of accessing information in alternative ways to acquire, maintain, and generalize skills across multiple settings. </a:t>
            </a:r>
          </a:p>
        </p:txBody>
      </p:sp>
    </p:spTree>
    <p:extLst>
      <p:ext uri="{BB962C8B-B14F-4D97-AF65-F5344CB8AC3E}">
        <p14:creationId xmlns:p14="http://schemas.microsoft.com/office/powerpoint/2010/main" val="308065272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3169" y="2311800"/>
            <a:ext cx="9144000" cy="2387600"/>
          </a:xfrm>
        </p:spPr>
        <p:txBody>
          <a:bodyPr/>
          <a:lstStyle/>
          <a:p>
            <a:pPr algn="l"/>
            <a:r>
              <a:rPr lang="en-US" dirty="0"/>
              <a:t>OSPI Assessment Update Notes for NWESD DACs</a:t>
            </a:r>
          </a:p>
        </p:txBody>
      </p:sp>
      <p:sp>
        <p:nvSpPr>
          <p:cNvPr id="3" name="Subtitle 2"/>
          <p:cNvSpPr>
            <a:spLocks noGrp="1"/>
          </p:cNvSpPr>
          <p:nvPr>
            <p:ph type="subTitle" idx="1"/>
          </p:nvPr>
        </p:nvSpPr>
        <p:spPr>
          <a:xfrm>
            <a:off x="273169" y="5375138"/>
            <a:ext cx="9144000" cy="1655762"/>
          </a:xfrm>
        </p:spPr>
        <p:txBody>
          <a:bodyPr/>
          <a:lstStyle/>
          <a:p>
            <a:pPr algn="l"/>
            <a:r>
              <a:rPr lang="en-US" dirty="0"/>
              <a:t>SY 18-19 UPDATE #5</a:t>
            </a:r>
          </a:p>
          <a:p>
            <a:pPr algn="l"/>
            <a:r>
              <a:rPr lang="en-US" dirty="0"/>
              <a:t>JANUARY 16, 2019</a:t>
            </a:r>
          </a:p>
          <a:p>
            <a:pPr algn="l"/>
            <a:endParaRPr lang="en-US" dirty="0"/>
          </a:p>
        </p:txBody>
      </p:sp>
    </p:spTree>
    <p:extLst>
      <p:ext uri="{BB962C8B-B14F-4D97-AF65-F5344CB8AC3E}">
        <p14:creationId xmlns:p14="http://schemas.microsoft.com/office/powerpoint/2010/main" val="16528526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following criteria may not be used for alternate assessment participation decisions:</a:t>
            </a:r>
          </a:p>
        </p:txBody>
      </p:sp>
      <p:sp>
        <p:nvSpPr>
          <p:cNvPr id="3" name="Content Placeholder 2"/>
          <p:cNvSpPr>
            <a:spLocks noGrp="1"/>
          </p:cNvSpPr>
          <p:nvPr>
            <p:ph idx="1"/>
          </p:nvPr>
        </p:nvSpPr>
        <p:spPr>
          <a:xfrm>
            <a:off x="838200" y="1863090"/>
            <a:ext cx="10515600" cy="4480560"/>
          </a:xfrm>
        </p:spPr>
        <p:txBody>
          <a:bodyPr>
            <a:normAutofit/>
          </a:bodyPr>
          <a:lstStyle/>
          <a:p>
            <a:pPr>
              <a:lnSpc>
                <a:spcPct val="100000"/>
              </a:lnSpc>
            </a:pPr>
            <a:r>
              <a:rPr lang="en-US" sz="2400" dirty="0"/>
              <a:t>Poor attendance, excessive or extended absences </a:t>
            </a:r>
          </a:p>
          <a:p>
            <a:pPr>
              <a:lnSpc>
                <a:spcPct val="100000"/>
              </a:lnSpc>
            </a:pPr>
            <a:r>
              <a:rPr lang="en-US" sz="2400" dirty="0"/>
              <a:t>Disability related to visual or auditory disabilities, emotional-behavioral disabilities, specific learning disabilities, or speech and language impairment </a:t>
            </a:r>
          </a:p>
          <a:p>
            <a:pPr>
              <a:lnSpc>
                <a:spcPct val="100000"/>
              </a:lnSpc>
            </a:pPr>
            <a:r>
              <a:rPr lang="en-US" sz="2400" dirty="0"/>
              <a:t>Lack of access to quality instruction in core standards </a:t>
            </a:r>
          </a:p>
          <a:p>
            <a:pPr>
              <a:lnSpc>
                <a:spcPct val="100000"/>
              </a:lnSpc>
            </a:pPr>
            <a:r>
              <a:rPr lang="en-US" sz="2400" dirty="0"/>
              <a:t>Social, cultural, linguistic, or economic differences for the WA-AIM; however cultural and linguistic differences should not be used as sole exclusionary factors for eligibility to participate in the WIDA Alternate ACCESS  </a:t>
            </a:r>
          </a:p>
        </p:txBody>
      </p:sp>
    </p:spTree>
    <p:extLst>
      <p:ext uri="{BB962C8B-B14F-4D97-AF65-F5344CB8AC3E}">
        <p14:creationId xmlns:p14="http://schemas.microsoft.com/office/powerpoint/2010/main" val="31846646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422275"/>
            <a:ext cx="11229753" cy="1325563"/>
          </a:xfrm>
        </p:spPr>
        <p:txBody>
          <a:bodyPr>
            <a:normAutofit fontScale="90000"/>
          </a:bodyPr>
          <a:lstStyle/>
          <a:p>
            <a:r>
              <a:rPr lang="en-US" dirty="0"/>
              <a:t>The following criteria may not be used for alternate assessment participation decisions: </a:t>
            </a:r>
            <a:r>
              <a:rPr lang="en-US" sz="3600" dirty="0"/>
              <a:t>continued</a:t>
            </a:r>
          </a:p>
        </p:txBody>
      </p:sp>
      <p:sp>
        <p:nvSpPr>
          <p:cNvPr id="3" name="Content Placeholder 2"/>
          <p:cNvSpPr>
            <a:spLocks noGrp="1"/>
          </p:cNvSpPr>
          <p:nvPr>
            <p:ph idx="1"/>
          </p:nvPr>
        </p:nvSpPr>
        <p:spPr>
          <a:xfrm>
            <a:off x="838200" y="1874520"/>
            <a:ext cx="10515600" cy="4469130"/>
          </a:xfrm>
        </p:spPr>
        <p:txBody>
          <a:bodyPr>
            <a:normAutofit/>
          </a:bodyPr>
          <a:lstStyle/>
          <a:p>
            <a:pPr>
              <a:lnSpc>
                <a:spcPct val="100000"/>
              </a:lnSpc>
            </a:pPr>
            <a:r>
              <a:rPr lang="en-US" sz="2400" dirty="0"/>
              <a:t>Below average reading or achievement levels </a:t>
            </a:r>
          </a:p>
          <a:p>
            <a:pPr>
              <a:lnSpc>
                <a:spcPct val="100000"/>
              </a:lnSpc>
            </a:pPr>
            <a:r>
              <a:rPr lang="en-US" sz="2400" dirty="0"/>
              <a:t>Displays of behaviors or emotional distress during testing </a:t>
            </a:r>
          </a:p>
          <a:p>
            <a:pPr>
              <a:lnSpc>
                <a:spcPct val="100000"/>
              </a:lnSpc>
            </a:pPr>
            <a:r>
              <a:rPr lang="en-US" sz="2400" dirty="0"/>
              <a:t>Expectations of poor performance, non-proficiency, or the pre-determined or anticipated impact of the student’s performance on the school/district on-grade level assessment scores  </a:t>
            </a:r>
          </a:p>
          <a:p>
            <a:pPr>
              <a:lnSpc>
                <a:spcPct val="100000"/>
              </a:lnSpc>
            </a:pPr>
            <a:r>
              <a:rPr lang="en-US" sz="2400" dirty="0"/>
              <a:t>An administrative decision </a:t>
            </a:r>
          </a:p>
          <a:p>
            <a:pPr>
              <a:lnSpc>
                <a:spcPct val="100000"/>
              </a:lnSpc>
            </a:pPr>
            <a:r>
              <a:rPr lang="en-US" sz="2400" dirty="0"/>
              <a:t>The student’s disability category, educational placement, type of instruction, and/or amount of time receiving special education services </a:t>
            </a:r>
          </a:p>
        </p:txBody>
      </p:sp>
    </p:spTree>
    <p:extLst>
      <p:ext uri="{BB962C8B-B14F-4D97-AF65-F5344CB8AC3E}">
        <p14:creationId xmlns:p14="http://schemas.microsoft.com/office/powerpoint/2010/main" val="24155393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22275"/>
            <a:ext cx="10515600" cy="949325"/>
          </a:xfrm>
        </p:spPr>
        <p:txBody>
          <a:bodyPr/>
          <a:lstStyle/>
          <a:p>
            <a:r>
              <a:rPr lang="en-US" dirty="0"/>
              <a:t>State Results 2017-2018</a:t>
            </a:r>
          </a:p>
        </p:txBody>
      </p:sp>
      <p:graphicFrame>
        <p:nvGraphicFramePr>
          <p:cNvPr id="4" name="Content Placeholder 3" descr="Table shows the state WA-AIM particpation results for 2017-2018 for ELA, math, and science. In ELA 572,885 total students took an ELA test. 567,302 of those students took the Smarter Balanced ELA test, 5553 of the total tested student took the WA-AIM ELA test. The WA-AIM percent of total tested for ELA is 0.97%.&#10;&#10;In Math 571,105  total students took a Math test. 565,568 of those students took the Smarter Balanced Math test, 5537 of the total tested student took the WA-AIM Math test. The WA-AIM percent of total tested for math is 0.97%.&#10;&#10;In Science 217,354  total students took a Math test. 215,222 of those students took the WCAS test, 2132 of the total tested student took the WA-AIM Science test. The WA-AIM percent of total tested for science is 0.98%.&#10;" title="State Results for 2017-2018"/>
          <p:cNvGraphicFramePr>
            <a:graphicFrameLocks noGrp="1"/>
          </p:cNvGraphicFramePr>
          <p:nvPr>
            <p:ph idx="1"/>
            <p:extLst/>
          </p:nvPr>
        </p:nvGraphicFramePr>
        <p:xfrm>
          <a:off x="975360" y="1767206"/>
          <a:ext cx="7741920" cy="2514485"/>
        </p:xfrm>
        <a:graphic>
          <a:graphicData uri="http://schemas.openxmlformats.org/drawingml/2006/table">
            <a:tbl>
              <a:tblPr firstRow="1" bandRow="1">
                <a:tableStyleId>{7DF18680-E054-41AD-8BC1-D1AEF772440D}</a:tableStyleId>
              </a:tblPr>
              <a:tblGrid>
                <a:gridCol w="1548384">
                  <a:extLst>
                    <a:ext uri="{9D8B030D-6E8A-4147-A177-3AD203B41FA5}">
                      <a16:colId xmlns:a16="http://schemas.microsoft.com/office/drawing/2014/main" val="4100426583"/>
                    </a:ext>
                  </a:extLst>
                </a:gridCol>
                <a:gridCol w="1548384">
                  <a:extLst>
                    <a:ext uri="{9D8B030D-6E8A-4147-A177-3AD203B41FA5}">
                      <a16:colId xmlns:a16="http://schemas.microsoft.com/office/drawing/2014/main" val="969262387"/>
                    </a:ext>
                  </a:extLst>
                </a:gridCol>
                <a:gridCol w="1548384">
                  <a:extLst>
                    <a:ext uri="{9D8B030D-6E8A-4147-A177-3AD203B41FA5}">
                      <a16:colId xmlns:a16="http://schemas.microsoft.com/office/drawing/2014/main" val="752306052"/>
                    </a:ext>
                  </a:extLst>
                </a:gridCol>
                <a:gridCol w="1548384">
                  <a:extLst>
                    <a:ext uri="{9D8B030D-6E8A-4147-A177-3AD203B41FA5}">
                      <a16:colId xmlns:a16="http://schemas.microsoft.com/office/drawing/2014/main" val="1997737683"/>
                    </a:ext>
                  </a:extLst>
                </a:gridCol>
                <a:gridCol w="1548384">
                  <a:extLst>
                    <a:ext uri="{9D8B030D-6E8A-4147-A177-3AD203B41FA5}">
                      <a16:colId xmlns:a16="http://schemas.microsoft.com/office/drawing/2014/main" val="2261031059"/>
                    </a:ext>
                  </a:extLst>
                </a:gridCol>
              </a:tblGrid>
              <a:tr h="930274">
                <a:tc>
                  <a:txBody>
                    <a:bodyPr/>
                    <a:lstStyle/>
                    <a:p>
                      <a:r>
                        <a:rPr lang="en-US" dirty="0">
                          <a:solidFill>
                            <a:schemeClr val="accent2">
                              <a:lumMod val="50000"/>
                            </a:schemeClr>
                          </a:solidFill>
                        </a:rPr>
                        <a:t>Test</a:t>
                      </a:r>
                    </a:p>
                  </a:txBody>
                  <a:tcPr/>
                </a:tc>
                <a:tc>
                  <a:txBody>
                    <a:bodyPr/>
                    <a:lstStyle/>
                    <a:p>
                      <a:r>
                        <a:rPr lang="en-US" dirty="0">
                          <a:solidFill>
                            <a:schemeClr val="accent2">
                              <a:lumMod val="50000"/>
                            </a:schemeClr>
                          </a:solidFill>
                        </a:rPr>
                        <a:t>Total Tested</a:t>
                      </a:r>
                    </a:p>
                  </a:txBody>
                  <a:tcPr/>
                </a:tc>
                <a:tc>
                  <a:txBody>
                    <a:bodyPr/>
                    <a:lstStyle/>
                    <a:p>
                      <a:r>
                        <a:rPr lang="en-US" dirty="0">
                          <a:solidFill>
                            <a:schemeClr val="accent2">
                              <a:lumMod val="50000"/>
                            </a:schemeClr>
                          </a:solidFill>
                        </a:rPr>
                        <a:t>Students Tested</a:t>
                      </a:r>
                      <a:r>
                        <a:rPr lang="en-US" baseline="0" dirty="0">
                          <a:solidFill>
                            <a:schemeClr val="accent2">
                              <a:lumMod val="50000"/>
                            </a:schemeClr>
                          </a:solidFill>
                        </a:rPr>
                        <a:t> with SBA/WCAS</a:t>
                      </a:r>
                      <a:endParaRPr lang="en-US" dirty="0">
                        <a:solidFill>
                          <a:schemeClr val="accent2">
                            <a:lumMod val="50000"/>
                          </a:schemeClr>
                        </a:solidFill>
                      </a:endParaRPr>
                    </a:p>
                  </a:txBody>
                  <a:tcPr/>
                </a:tc>
                <a:tc>
                  <a:txBody>
                    <a:bodyPr/>
                    <a:lstStyle/>
                    <a:p>
                      <a:r>
                        <a:rPr lang="en-US" dirty="0">
                          <a:solidFill>
                            <a:schemeClr val="accent2">
                              <a:lumMod val="50000"/>
                            </a:schemeClr>
                          </a:solidFill>
                        </a:rPr>
                        <a:t>Students</a:t>
                      </a:r>
                      <a:r>
                        <a:rPr lang="en-US" baseline="0" dirty="0">
                          <a:solidFill>
                            <a:schemeClr val="accent2">
                              <a:lumMod val="50000"/>
                            </a:schemeClr>
                          </a:solidFill>
                        </a:rPr>
                        <a:t> Tested with WA-AIM</a:t>
                      </a:r>
                      <a:endParaRPr lang="en-US" dirty="0">
                        <a:solidFill>
                          <a:schemeClr val="accent2">
                            <a:lumMod val="50000"/>
                          </a:schemeClr>
                        </a:solidFill>
                      </a:endParaRPr>
                    </a:p>
                  </a:txBody>
                  <a:tcPr/>
                </a:tc>
                <a:tc>
                  <a:txBody>
                    <a:bodyPr/>
                    <a:lstStyle/>
                    <a:p>
                      <a:r>
                        <a:rPr lang="en-US" dirty="0">
                          <a:solidFill>
                            <a:schemeClr val="accent2">
                              <a:lumMod val="50000"/>
                            </a:schemeClr>
                          </a:solidFill>
                        </a:rPr>
                        <a:t>WA-AIM % of Total Tested</a:t>
                      </a:r>
                    </a:p>
                  </a:txBody>
                  <a:tcPr/>
                </a:tc>
                <a:extLst>
                  <a:ext uri="{0D108BD9-81ED-4DB2-BD59-A6C34878D82A}">
                    <a16:rowId xmlns:a16="http://schemas.microsoft.com/office/drawing/2014/main" val="205404790"/>
                  </a:ext>
                </a:extLst>
              </a:tr>
              <a:tr h="422456">
                <a:tc>
                  <a:txBody>
                    <a:bodyPr/>
                    <a:lstStyle/>
                    <a:p>
                      <a:r>
                        <a:rPr lang="en-US" dirty="0"/>
                        <a:t>ELA</a:t>
                      </a:r>
                    </a:p>
                  </a:txBody>
                  <a:tcPr/>
                </a:tc>
                <a:tc>
                  <a:txBody>
                    <a:bodyPr/>
                    <a:lstStyle/>
                    <a:p>
                      <a:r>
                        <a:rPr lang="en-US" dirty="0"/>
                        <a:t>572885</a:t>
                      </a:r>
                    </a:p>
                  </a:txBody>
                  <a:tcPr/>
                </a:tc>
                <a:tc>
                  <a:txBody>
                    <a:bodyPr/>
                    <a:lstStyle/>
                    <a:p>
                      <a:r>
                        <a:rPr lang="en-US" dirty="0"/>
                        <a:t>567302</a:t>
                      </a:r>
                    </a:p>
                  </a:txBody>
                  <a:tcPr/>
                </a:tc>
                <a:tc>
                  <a:txBody>
                    <a:bodyPr/>
                    <a:lstStyle/>
                    <a:p>
                      <a:r>
                        <a:rPr lang="en-US" dirty="0"/>
                        <a:t>5553</a:t>
                      </a:r>
                    </a:p>
                  </a:txBody>
                  <a:tcPr/>
                </a:tc>
                <a:tc>
                  <a:txBody>
                    <a:bodyPr/>
                    <a:lstStyle/>
                    <a:p>
                      <a:r>
                        <a:rPr lang="en-US" dirty="0"/>
                        <a:t>0.97%</a:t>
                      </a:r>
                    </a:p>
                  </a:txBody>
                  <a:tcPr/>
                </a:tc>
                <a:extLst>
                  <a:ext uri="{0D108BD9-81ED-4DB2-BD59-A6C34878D82A}">
                    <a16:rowId xmlns:a16="http://schemas.microsoft.com/office/drawing/2014/main" val="4163254853"/>
                  </a:ext>
                </a:extLst>
              </a:tr>
              <a:tr h="422456">
                <a:tc>
                  <a:txBody>
                    <a:bodyPr/>
                    <a:lstStyle/>
                    <a:p>
                      <a:r>
                        <a:rPr lang="en-US" dirty="0"/>
                        <a:t>Math</a:t>
                      </a:r>
                    </a:p>
                  </a:txBody>
                  <a:tcPr/>
                </a:tc>
                <a:tc>
                  <a:txBody>
                    <a:bodyPr/>
                    <a:lstStyle/>
                    <a:p>
                      <a:r>
                        <a:rPr lang="en-US" dirty="0"/>
                        <a:t>571105</a:t>
                      </a:r>
                    </a:p>
                  </a:txBody>
                  <a:tcPr/>
                </a:tc>
                <a:tc>
                  <a:txBody>
                    <a:bodyPr/>
                    <a:lstStyle/>
                    <a:p>
                      <a:r>
                        <a:rPr lang="en-US" dirty="0"/>
                        <a:t>565568</a:t>
                      </a:r>
                    </a:p>
                  </a:txBody>
                  <a:tcPr/>
                </a:tc>
                <a:tc>
                  <a:txBody>
                    <a:bodyPr/>
                    <a:lstStyle/>
                    <a:p>
                      <a:r>
                        <a:rPr lang="en-US" dirty="0"/>
                        <a:t>5537</a:t>
                      </a:r>
                    </a:p>
                  </a:txBody>
                  <a:tcPr/>
                </a:tc>
                <a:tc>
                  <a:txBody>
                    <a:bodyPr/>
                    <a:lstStyle/>
                    <a:p>
                      <a:r>
                        <a:rPr lang="en-US" dirty="0"/>
                        <a:t>0.97%</a:t>
                      </a:r>
                    </a:p>
                  </a:txBody>
                  <a:tcPr/>
                </a:tc>
                <a:extLst>
                  <a:ext uri="{0D108BD9-81ED-4DB2-BD59-A6C34878D82A}">
                    <a16:rowId xmlns:a16="http://schemas.microsoft.com/office/drawing/2014/main" val="2554761599"/>
                  </a:ext>
                </a:extLst>
              </a:tr>
              <a:tr h="739299">
                <a:tc>
                  <a:txBody>
                    <a:bodyPr/>
                    <a:lstStyle/>
                    <a:p>
                      <a:r>
                        <a:rPr lang="en-US" dirty="0"/>
                        <a:t>Science</a:t>
                      </a:r>
                    </a:p>
                  </a:txBody>
                  <a:tcPr/>
                </a:tc>
                <a:tc>
                  <a:txBody>
                    <a:bodyPr/>
                    <a:lstStyle/>
                    <a:p>
                      <a:r>
                        <a:rPr lang="en-US" dirty="0"/>
                        <a:t>217354</a:t>
                      </a:r>
                    </a:p>
                  </a:txBody>
                  <a:tcPr/>
                </a:tc>
                <a:tc>
                  <a:txBody>
                    <a:bodyPr/>
                    <a:lstStyle/>
                    <a:p>
                      <a:r>
                        <a:rPr lang="en-US" dirty="0"/>
                        <a:t>215222</a:t>
                      </a:r>
                    </a:p>
                  </a:txBody>
                  <a:tcPr/>
                </a:tc>
                <a:tc>
                  <a:txBody>
                    <a:bodyPr/>
                    <a:lstStyle/>
                    <a:p>
                      <a:r>
                        <a:rPr lang="en-US" dirty="0"/>
                        <a:t>2132</a:t>
                      </a:r>
                    </a:p>
                  </a:txBody>
                  <a:tcPr/>
                </a:tc>
                <a:tc>
                  <a:txBody>
                    <a:bodyPr/>
                    <a:lstStyle/>
                    <a:p>
                      <a:r>
                        <a:rPr lang="en-US" dirty="0"/>
                        <a:t>0.98%</a:t>
                      </a:r>
                    </a:p>
                  </a:txBody>
                  <a:tcPr/>
                </a:tc>
                <a:extLst>
                  <a:ext uri="{0D108BD9-81ED-4DB2-BD59-A6C34878D82A}">
                    <a16:rowId xmlns:a16="http://schemas.microsoft.com/office/drawing/2014/main" val="3809138553"/>
                  </a:ext>
                </a:extLst>
              </a:tr>
            </a:tbl>
          </a:graphicData>
        </a:graphic>
      </p:graphicFrame>
    </p:spTree>
    <p:extLst>
      <p:ext uri="{BB962C8B-B14F-4D97-AF65-F5344CB8AC3E}">
        <p14:creationId xmlns:p14="http://schemas.microsoft.com/office/powerpoint/2010/main" val="6995711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Suggestions for analysis</a:t>
            </a:r>
          </a:p>
        </p:txBody>
      </p:sp>
      <p:sp>
        <p:nvSpPr>
          <p:cNvPr id="3" name="Content Placeholder 2"/>
          <p:cNvSpPr>
            <a:spLocks noGrp="1"/>
          </p:cNvSpPr>
          <p:nvPr>
            <p:ph idx="1"/>
          </p:nvPr>
        </p:nvSpPr>
        <p:spPr>
          <a:xfrm>
            <a:off x="838200" y="1747838"/>
            <a:ext cx="10515600" cy="4298631"/>
          </a:xfrm>
        </p:spPr>
        <p:txBody>
          <a:bodyPr>
            <a:normAutofit fontScale="92500" lnSpcReduction="10000"/>
          </a:bodyPr>
          <a:lstStyle/>
          <a:p>
            <a:r>
              <a:rPr lang="en-US" dirty="0"/>
              <a:t>Based on multi-year data, are there changes in number of students taking the WA-AIM between years?</a:t>
            </a:r>
          </a:p>
          <a:p>
            <a:r>
              <a:rPr lang="en-US" dirty="0"/>
              <a:t>Based on 2017-2018 data, are there differences in the number of students taking the WA-AIM between content areas?</a:t>
            </a:r>
          </a:p>
          <a:p>
            <a:r>
              <a:rPr lang="en-US" dirty="0"/>
              <a:t>Based on multi-year data or 2017-2018 data, are there changes in overall participation for all assessments? </a:t>
            </a:r>
          </a:p>
          <a:p>
            <a:r>
              <a:rPr lang="en-US" dirty="0"/>
              <a:t>Based on various data sources, are there trends:</a:t>
            </a:r>
          </a:p>
          <a:p>
            <a:pPr lvl="1"/>
            <a:r>
              <a:rPr lang="en-US" dirty="0"/>
              <a:t>By grade?</a:t>
            </a:r>
          </a:p>
          <a:p>
            <a:pPr lvl="1"/>
            <a:r>
              <a:rPr lang="en-US" dirty="0"/>
              <a:t>By school?</a:t>
            </a:r>
          </a:p>
          <a:p>
            <a:pPr lvl="1"/>
            <a:r>
              <a:rPr lang="en-US" dirty="0"/>
              <a:t>By disability category?</a:t>
            </a:r>
          </a:p>
          <a:p>
            <a:pPr lvl="1"/>
            <a:r>
              <a:rPr lang="en-US" dirty="0"/>
              <a:t>By personnel?</a:t>
            </a:r>
          </a:p>
          <a:p>
            <a:pPr lvl="1"/>
            <a:endParaRPr lang="en-US" dirty="0"/>
          </a:p>
          <a:p>
            <a:pPr marL="0" indent="0">
              <a:buNone/>
            </a:pPr>
            <a:endParaRPr lang="en-US" dirty="0"/>
          </a:p>
          <a:p>
            <a:endParaRPr lang="en-US" dirty="0"/>
          </a:p>
        </p:txBody>
      </p:sp>
    </p:spTree>
    <p:extLst>
      <p:ext uri="{BB962C8B-B14F-4D97-AF65-F5344CB8AC3E}">
        <p14:creationId xmlns:p14="http://schemas.microsoft.com/office/powerpoint/2010/main" val="336992484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22275"/>
            <a:ext cx="10515600" cy="1143635"/>
          </a:xfrm>
        </p:spPr>
        <p:txBody>
          <a:bodyPr/>
          <a:lstStyle/>
          <a:p>
            <a:r>
              <a:rPr lang="en-US" dirty="0"/>
              <a:t>Recommended data sources</a:t>
            </a:r>
          </a:p>
        </p:txBody>
      </p:sp>
      <p:sp>
        <p:nvSpPr>
          <p:cNvPr id="3" name="Content Placeholder 2"/>
          <p:cNvSpPr>
            <a:spLocks noGrp="1"/>
          </p:cNvSpPr>
          <p:nvPr>
            <p:ph idx="1"/>
          </p:nvPr>
        </p:nvSpPr>
        <p:spPr>
          <a:xfrm>
            <a:off x="838200" y="1440181"/>
            <a:ext cx="10515600" cy="4370070"/>
          </a:xfrm>
        </p:spPr>
        <p:txBody>
          <a:bodyPr/>
          <a:lstStyle/>
          <a:p>
            <a:r>
              <a:rPr lang="en-US" dirty="0"/>
              <a:t>State provided WA-AIM Participation Data</a:t>
            </a:r>
          </a:p>
          <a:p>
            <a:r>
              <a:rPr lang="en-US" dirty="0"/>
              <a:t>IEP systems</a:t>
            </a:r>
          </a:p>
          <a:p>
            <a:r>
              <a:rPr lang="en-US" dirty="0">
                <a:hlinkClick r:id="rId3"/>
              </a:rPr>
              <a:t>School Report Card Assessment Data</a:t>
            </a:r>
            <a:endParaRPr lang="en-US" dirty="0"/>
          </a:p>
          <a:p>
            <a:r>
              <a:rPr lang="en-US" dirty="0">
                <a:hlinkClick r:id="rId4"/>
              </a:rPr>
              <a:t>District Special Education Profile </a:t>
            </a:r>
            <a:endParaRPr lang="en-US" dirty="0"/>
          </a:p>
          <a:p>
            <a:r>
              <a:rPr lang="en-US" dirty="0" err="1"/>
              <a:t>Scorefile</a:t>
            </a:r>
            <a:r>
              <a:rPr lang="en-US" dirty="0"/>
              <a:t>:</a:t>
            </a:r>
          </a:p>
          <a:p>
            <a:pPr marL="0" indent="0">
              <a:buNone/>
            </a:pPr>
            <a:r>
              <a:rPr lang="en-US" dirty="0"/>
              <a:t> EDS&gt; Washington Assessment Management System&gt; Assessment Operations&gt; File Downloads</a:t>
            </a:r>
          </a:p>
          <a:p>
            <a:pPr marL="0" indent="0">
              <a:buNone/>
            </a:pPr>
            <a:endParaRPr lang="en-US" dirty="0"/>
          </a:p>
        </p:txBody>
      </p:sp>
    </p:spTree>
    <p:extLst>
      <p:ext uri="{BB962C8B-B14F-4D97-AF65-F5344CB8AC3E}">
        <p14:creationId xmlns:p14="http://schemas.microsoft.com/office/powerpoint/2010/main" val="322261896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Justification for exceeding the 1% cap</a:t>
            </a:r>
          </a:p>
        </p:txBody>
      </p:sp>
      <p:sp>
        <p:nvSpPr>
          <p:cNvPr id="3" name="Content Placeholder 2"/>
          <p:cNvSpPr>
            <a:spLocks noGrp="1"/>
          </p:cNvSpPr>
          <p:nvPr>
            <p:ph idx="1"/>
          </p:nvPr>
        </p:nvSpPr>
        <p:spPr>
          <a:xfrm>
            <a:off x="838200" y="1333041"/>
            <a:ext cx="10515600" cy="4924540"/>
          </a:xfrm>
        </p:spPr>
        <p:txBody>
          <a:bodyPr>
            <a:normAutofit fontScale="40000" lnSpcReduction="20000"/>
          </a:bodyPr>
          <a:lstStyle/>
          <a:p>
            <a:pPr marL="0" indent="0">
              <a:lnSpc>
                <a:spcPct val="120000"/>
              </a:lnSpc>
              <a:buNone/>
            </a:pPr>
            <a:r>
              <a:rPr lang="en-US" sz="5600" dirty="0"/>
              <a:t>1) Any district circumstances or root cause(s) that explain why the district assesses more than 1% of the total tested population in any content area. Circumstances may include:</a:t>
            </a:r>
          </a:p>
          <a:p>
            <a:pPr marL="573088">
              <a:lnSpc>
                <a:spcPct val="120000"/>
              </a:lnSpc>
            </a:pPr>
            <a:r>
              <a:rPr lang="en-US" sz="5600" dirty="0"/>
              <a:t>A small LEA size which results in a greater impact on participation rates (e.g., the district’s tested population is 100 with 2 students participating in the WA-AIM).</a:t>
            </a:r>
          </a:p>
          <a:p>
            <a:pPr marL="573088">
              <a:lnSpc>
                <a:spcPct val="120000"/>
              </a:lnSpc>
            </a:pPr>
            <a:r>
              <a:rPr lang="en-US" sz="5600" dirty="0"/>
              <a:t>The LEA operates a regional program serving other students from surrounding districts that results in an expected higher population of students with significant cognitive disabilities.</a:t>
            </a:r>
          </a:p>
          <a:p>
            <a:pPr marL="573088">
              <a:lnSpc>
                <a:spcPct val="120000"/>
              </a:lnSpc>
            </a:pPr>
            <a:r>
              <a:rPr lang="en-US" sz="5600" dirty="0"/>
              <a:t>Local or community circumstances that results in a higher population of students with significant cognitive disabilities.</a:t>
            </a:r>
          </a:p>
          <a:p>
            <a:pPr marL="0" indent="0">
              <a:lnSpc>
                <a:spcPct val="120000"/>
              </a:lnSpc>
              <a:buNone/>
            </a:pPr>
            <a:r>
              <a:rPr lang="en-US" sz="5600" dirty="0"/>
              <a:t>2) Anticipated WA-AIM Participation for the 2018–2019 assessment window.</a:t>
            </a:r>
          </a:p>
          <a:p>
            <a:pPr marL="0" indent="0">
              <a:lnSpc>
                <a:spcPct val="120000"/>
              </a:lnSpc>
              <a:buNone/>
            </a:pPr>
            <a:endParaRPr lang="en-US" sz="5600" dirty="0"/>
          </a:p>
          <a:p>
            <a:pPr marL="0" indent="0">
              <a:buNone/>
            </a:pPr>
            <a:endParaRPr lang="en-US" dirty="0"/>
          </a:p>
        </p:txBody>
      </p:sp>
    </p:spTree>
    <p:extLst>
      <p:ext uri="{BB962C8B-B14F-4D97-AF65-F5344CB8AC3E}">
        <p14:creationId xmlns:p14="http://schemas.microsoft.com/office/powerpoint/2010/main" val="285019595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22275"/>
            <a:ext cx="11155326" cy="1325563"/>
          </a:xfrm>
        </p:spPr>
        <p:txBody>
          <a:bodyPr/>
          <a:lstStyle/>
          <a:p>
            <a:r>
              <a:rPr lang="en-US" dirty="0"/>
              <a:t>Justification for exceeding the 1% cap </a:t>
            </a:r>
            <a:r>
              <a:rPr lang="en-US" sz="3200" dirty="0"/>
              <a:t>continued</a:t>
            </a:r>
          </a:p>
        </p:txBody>
      </p:sp>
      <p:sp>
        <p:nvSpPr>
          <p:cNvPr id="3" name="Content Placeholder 2"/>
          <p:cNvSpPr>
            <a:spLocks noGrp="1"/>
          </p:cNvSpPr>
          <p:nvPr>
            <p:ph idx="1"/>
          </p:nvPr>
        </p:nvSpPr>
        <p:spPr>
          <a:xfrm>
            <a:off x="838200" y="1474469"/>
            <a:ext cx="10515600" cy="4783111"/>
          </a:xfrm>
        </p:spPr>
        <p:txBody>
          <a:bodyPr>
            <a:normAutofit fontScale="40000" lnSpcReduction="20000"/>
          </a:bodyPr>
          <a:lstStyle/>
          <a:p>
            <a:pPr marL="0" indent="0">
              <a:lnSpc>
                <a:spcPct val="120000"/>
              </a:lnSpc>
              <a:buNone/>
            </a:pPr>
            <a:r>
              <a:rPr lang="en-US" sz="5600" dirty="0"/>
              <a:t>3) The district’s current process and/or plan to ensure the district is identifying the correct students to take the WA-AIM, including:</a:t>
            </a:r>
          </a:p>
          <a:p>
            <a:pPr marL="573088">
              <a:lnSpc>
                <a:spcPct val="120000"/>
              </a:lnSpc>
            </a:pPr>
            <a:r>
              <a:rPr lang="en-US" sz="5600" dirty="0"/>
              <a:t>How the district trains IEP team members and district/school administrative staff on the IEP Team assessment decision making process and WA-AIM Participation Criteria.</a:t>
            </a:r>
          </a:p>
          <a:p>
            <a:pPr marL="573088">
              <a:lnSpc>
                <a:spcPct val="120000"/>
              </a:lnSpc>
            </a:pPr>
            <a:r>
              <a:rPr lang="en-US" sz="5600" dirty="0"/>
              <a:t>How the district trains on the Guidelines for Tools, Supports, and Accommodations (GTSA) available on the state regular assessments (Smarter Balanced ELA and Math, Washington Comprehensive Assessment of Science).</a:t>
            </a:r>
          </a:p>
          <a:p>
            <a:pPr marL="573088">
              <a:lnSpc>
                <a:spcPct val="120000"/>
              </a:lnSpc>
            </a:pPr>
            <a:r>
              <a:rPr lang="en-US" sz="5600" dirty="0"/>
              <a:t>How the district identifies trends and/or disproportionality for any student group taking the WA-AIM and steps to address.</a:t>
            </a:r>
          </a:p>
          <a:p>
            <a:pPr marL="573088">
              <a:lnSpc>
                <a:spcPct val="120000"/>
              </a:lnSpc>
            </a:pPr>
            <a:r>
              <a:rPr lang="en-US" sz="5600" dirty="0"/>
              <a:t>How the district ensures that only those student with significant cognitive disabilities are participating in the WA-AIM.</a:t>
            </a:r>
          </a:p>
          <a:p>
            <a:pPr marL="0" indent="0">
              <a:buNone/>
            </a:pPr>
            <a:endParaRPr lang="en-US" dirty="0"/>
          </a:p>
        </p:txBody>
      </p:sp>
    </p:spTree>
    <p:extLst>
      <p:ext uri="{BB962C8B-B14F-4D97-AF65-F5344CB8AC3E}">
        <p14:creationId xmlns:p14="http://schemas.microsoft.com/office/powerpoint/2010/main" val="77063394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Nuts and Bolts</a:t>
            </a:r>
          </a:p>
        </p:txBody>
      </p:sp>
      <p:sp>
        <p:nvSpPr>
          <p:cNvPr id="3" name="Content Placeholder 2"/>
          <p:cNvSpPr>
            <a:spLocks noGrp="1"/>
          </p:cNvSpPr>
          <p:nvPr>
            <p:ph idx="1"/>
          </p:nvPr>
        </p:nvSpPr>
        <p:spPr/>
        <p:txBody>
          <a:bodyPr>
            <a:normAutofit/>
          </a:bodyPr>
          <a:lstStyle/>
          <a:p>
            <a:pPr>
              <a:lnSpc>
                <a:spcPct val="100000"/>
              </a:lnSpc>
            </a:pPr>
            <a:r>
              <a:rPr lang="en-US" dirty="0"/>
              <a:t>End of January notification</a:t>
            </a:r>
          </a:p>
          <a:p>
            <a:pPr lvl="1">
              <a:lnSpc>
                <a:spcPct val="100000"/>
              </a:lnSpc>
            </a:pPr>
            <a:r>
              <a:rPr lang="en-US" dirty="0"/>
              <a:t>Letter to Superintendents</a:t>
            </a:r>
          </a:p>
          <a:p>
            <a:pPr lvl="1">
              <a:lnSpc>
                <a:spcPct val="100000"/>
              </a:lnSpc>
            </a:pPr>
            <a:r>
              <a:rPr lang="en-US" dirty="0"/>
              <a:t>Electronic notification to Superintendents, DACs, Special Education Directors, and ESD Directors</a:t>
            </a:r>
          </a:p>
          <a:p>
            <a:pPr>
              <a:lnSpc>
                <a:spcPct val="100000"/>
              </a:lnSpc>
            </a:pPr>
            <a:r>
              <a:rPr lang="en-US" dirty="0"/>
              <a:t>Justifications due by March 1, 2019</a:t>
            </a:r>
          </a:p>
          <a:p>
            <a:pPr>
              <a:lnSpc>
                <a:spcPct val="100000"/>
              </a:lnSpc>
            </a:pPr>
            <a:r>
              <a:rPr lang="en-US" dirty="0"/>
              <a:t>Justification submitted to LEA’s </a:t>
            </a:r>
            <a:r>
              <a:rPr lang="en-US" dirty="0" err="1"/>
              <a:t>iGrants</a:t>
            </a:r>
            <a:r>
              <a:rPr lang="en-US" dirty="0"/>
              <a:t> 267 form package</a:t>
            </a:r>
          </a:p>
          <a:p>
            <a:pPr marL="0" indent="0">
              <a:lnSpc>
                <a:spcPct val="100000"/>
              </a:lnSpc>
              <a:buNone/>
            </a:pPr>
            <a:endParaRPr lang="en-US" dirty="0"/>
          </a:p>
        </p:txBody>
      </p:sp>
    </p:spTree>
    <p:extLst>
      <p:ext uri="{BB962C8B-B14F-4D97-AF65-F5344CB8AC3E}">
        <p14:creationId xmlns:p14="http://schemas.microsoft.com/office/powerpoint/2010/main" val="25349590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a:t>ELP Assessment Updates</a:t>
            </a:r>
          </a:p>
        </p:txBody>
      </p:sp>
      <p:sp>
        <p:nvSpPr>
          <p:cNvPr id="3" name="Content Placeholder 2"/>
          <p:cNvSpPr>
            <a:spLocks noGrp="1"/>
          </p:cNvSpPr>
          <p:nvPr>
            <p:ph sz="half" idx="2"/>
          </p:nvPr>
        </p:nvSpPr>
        <p:spPr>
          <a:xfrm>
            <a:off x="839788" y="1813417"/>
            <a:ext cx="5157787" cy="4012952"/>
          </a:xfrm>
        </p:spPr>
        <p:txBody>
          <a:bodyPr>
            <a:normAutofit/>
          </a:bodyPr>
          <a:lstStyle/>
          <a:p>
            <a:pPr marL="342900" indent="-342900">
              <a:lnSpc>
                <a:spcPct val="100000"/>
              </a:lnSpc>
            </a:pPr>
            <a:r>
              <a:rPr lang="en-US" dirty="0">
                <a:cs typeface="Segoe UI Light" panose="020B0502040204020203" pitchFamily="34" charset="0"/>
              </a:rPr>
              <a:t>Testing Window</a:t>
            </a:r>
          </a:p>
          <a:p>
            <a:pPr marL="342900" indent="-342900">
              <a:lnSpc>
                <a:spcPct val="100000"/>
              </a:lnSpc>
            </a:pPr>
            <a:r>
              <a:rPr lang="en-US" dirty="0">
                <a:cs typeface="Segoe UI Light" panose="020B0502040204020203" pitchFamily="34" charset="0"/>
              </a:rPr>
              <a:t>Planning for testing</a:t>
            </a:r>
          </a:p>
          <a:p>
            <a:pPr marL="800100" lvl="1" indent="-342900">
              <a:lnSpc>
                <a:spcPct val="100000"/>
              </a:lnSpc>
            </a:pPr>
            <a:r>
              <a:rPr lang="en-US" dirty="0">
                <a:cs typeface="Segoe UI Light" panose="020B0502040204020203" pitchFamily="34" charset="0"/>
              </a:rPr>
              <a:t>Update Secure Browser</a:t>
            </a:r>
          </a:p>
          <a:p>
            <a:pPr marL="800100" lvl="1" indent="-342900">
              <a:lnSpc>
                <a:spcPct val="100000"/>
              </a:lnSpc>
            </a:pPr>
            <a:r>
              <a:rPr lang="en-US" dirty="0">
                <a:cs typeface="Segoe UI Light" panose="020B0502040204020203" pitchFamily="34" charset="0"/>
              </a:rPr>
              <a:t>Checklists</a:t>
            </a:r>
          </a:p>
          <a:p>
            <a:pPr marL="800100" lvl="1" indent="-342900">
              <a:lnSpc>
                <a:spcPct val="100000"/>
              </a:lnSpc>
            </a:pPr>
            <a:r>
              <a:rPr lang="en-US" dirty="0">
                <a:cs typeface="Segoe UI Light" panose="020B0502040204020203" pitchFamily="34" charset="0"/>
              </a:rPr>
              <a:t>Training</a:t>
            </a:r>
          </a:p>
          <a:p>
            <a:pPr marL="342900" indent="-342900">
              <a:lnSpc>
                <a:spcPct val="100000"/>
              </a:lnSpc>
            </a:pPr>
            <a:r>
              <a:rPr lang="en-US" dirty="0">
                <a:cs typeface="Segoe UI Light" panose="020B0502040204020203" pitchFamily="34" charset="0"/>
              </a:rPr>
              <a:t>Measuring Growth</a:t>
            </a:r>
          </a:p>
          <a:p>
            <a:pPr>
              <a:lnSpc>
                <a:spcPct val="100000"/>
              </a:lnSpc>
            </a:pPr>
            <a:endParaRPr lang="en-US" dirty="0"/>
          </a:p>
        </p:txBody>
      </p:sp>
      <p:sp>
        <p:nvSpPr>
          <p:cNvPr id="7" name="Content Placeholder 6"/>
          <p:cNvSpPr>
            <a:spLocks noGrp="1"/>
          </p:cNvSpPr>
          <p:nvPr>
            <p:ph sz="quarter" idx="4"/>
          </p:nvPr>
        </p:nvSpPr>
        <p:spPr>
          <a:xfrm>
            <a:off x="6172200" y="1813417"/>
            <a:ext cx="5183188" cy="4012952"/>
          </a:xfrm>
        </p:spPr>
        <p:txBody>
          <a:bodyPr>
            <a:normAutofit/>
          </a:bodyPr>
          <a:lstStyle/>
          <a:p>
            <a:pPr>
              <a:lnSpc>
                <a:spcPct val="100000"/>
              </a:lnSpc>
            </a:pPr>
            <a:r>
              <a:rPr lang="en-US" dirty="0">
                <a:cs typeface="Segoe UI Light" panose="020B0502040204020203" pitchFamily="34" charset="0"/>
              </a:rPr>
              <a:t>WIDA</a:t>
            </a:r>
          </a:p>
          <a:p>
            <a:pPr lvl="1">
              <a:lnSpc>
                <a:spcPct val="100000"/>
              </a:lnSpc>
            </a:pPr>
            <a:r>
              <a:rPr lang="en-US" dirty="0">
                <a:cs typeface="Segoe UI Light" panose="020B0502040204020203" pitchFamily="34" charset="0"/>
              </a:rPr>
              <a:t>Braille</a:t>
            </a:r>
          </a:p>
          <a:p>
            <a:pPr lvl="1">
              <a:lnSpc>
                <a:spcPct val="100000"/>
              </a:lnSpc>
            </a:pPr>
            <a:r>
              <a:rPr lang="en-US" dirty="0">
                <a:cs typeface="Segoe UI Light" panose="020B0502040204020203" pitchFamily="34" charset="0"/>
              </a:rPr>
              <a:t>Ordering materials</a:t>
            </a:r>
          </a:p>
          <a:p>
            <a:pPr lvl="1">
              <a:lnSpc>
                <a:spcPct val="100000"/>
              </a:lnSpc>
            </a:pPr>
            <a:r>
              <a:rPr lang="en-US" dirty="0">
                <a:cs typeface="Segoe UI Light" panose="020B0502040204020203" pitchFamily="34" charset="0"/>
              </a:rPr>
              <a:t>Non-disclosure</a:t>
            </a:r>
          </a:p>
          <a:p>
            <a:pPr>
              <a:lnSpc>
                <a:spcPct val="100000"/>
              </a:lnSpc>
            </a:pPr>
            <a:r>
              <a:rPr lang="en-US" dirty="0">
                <a:cs typeface="Segoe UI Light" panose="020B0502040204020203" pitchFamily="34" charset="0"/>
              </a:rPr>
              <a:t>Surveys</a:t>
            </a:r>
          </a:p>
          <a:p>
            <a:pPr lvl="1">
              <a:lnSpc>
                <a:spcPct val="100000"/>
              </a:lnSpc>
            </a:pPr>
            <a:r>
              <a:rPr lang="en-US" dirty="0">
                <a:cs typeface="Segoe UI Light" panose="020B0502040204020203" pitchFamily="34" charset="0"/>
              </a:rPr>
              <a:t>Post Administration</a:t>
            </a:r>
          </a:p>
          <a:p>
            <a:pPr lvl="1">
              <a:lnSpc>
                <a:spcPct val="100000"/>
              </a:lnSpc>
            </a:pPr>
            <a:r>
              <a:rPr lang="en-US" dirty="0">
                <a:cs typeface="Segoe UI Light" panose="020B0502040204020203" pitchFamily="34" charset="0"/>
              </a:rPr>
              <a:t>WIDA K-2 LCI</a:t>
            </a:r>
          </a:p>
          <a:p>
            <a:pPr>
              <a:lnSpc>
                <a:spcPct val="100000"/>
              </a:lnSpc>
            </a:pPr>
            <a:r>
              <a:rPr lang="en-US" dirty="0">
                <a:cs typeface="Segoe UI Light" panose="020B0502040204020203" pitchFamily="34" charset="0"/>
              </a:rPr>
              <a:t>Getting Involved</a:t>
            </a:r>
          </a:p>
        </p:txBody>
      </p:sp>
    </p:spTree>
    <p:extLst>
      <p:ext uri="{BB962C8B-B14F-4D97-AF65-F5344CB8AC3E}">
        <p14:creationId xmlns:p14="http://schemas.microsoft.com/office/powerpoint/2010/main" val="341039646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Testing Window</a:t>
            </a:r>
          </a:p>
        </p:txBody>
      </p:sp>
      <p:sp>
        <p:nvSpPr>
          <p:cNvPr id="3" name="Content Placeholder 2"/>
          <p:cNvSpPr>
            <a:spLocks noGrp="1"/>
          </p:cNvSpPr>
          <p:nvPr>
            <p:ph idx="1"/>
          </p:nvPr>
        </p:nvSpPr>
        <p:spPr>
          <a:xfrm>
            <a:off x="838200" y="1866901"/>
            <a:ext cx="10515600" cy="4191000"/>
          </a:xfrm>
        </p:spPr>
        <p:txBody>
          <a:bodyPr/>
          <a:lstStyle/>
          <a:p>
            <a:pPr marL="0" indent="0">
              <a:lnSpc>
                <a:spcPct val="100000"/>
              </a:lnSpc>
              <a:buNone/>
            </a:pPr>
            <a:r>
              <a:rPr lang="en-US" dirty="0"/>
              <a:t>The testing window for ELP testing is </a:t>
            </a:r>
            <a:r>
              <a:rPr lang="en-US" dirty="0">
                <a:solidFill>
                  <a:srgbClr val="FF0000"/>
                </a:solidFill>
              </a:rPr>
              <a:t>January 28 to March 22.  </a:t>
            </a:r>
          </a:p>
          <a:p>
            <a:pPr marL="0" indent="0">
              <a:lnSpc>
                <a:spcPct val="100000"/>
              </a:lnSpc>
              <a:buNone/>
            </a:pPr>
            <a:endParaRPr lang="en-US" sz="1200" dirty="0"/>
          </a:p>
          <a:p>
            <a:pPr marL="0" indent="0">
              <a:lnSpc>
                <a:spcPct val="100000"/>
              </a:lnSpc>
              <a:buNone/>
            </a:pPr>
            <a:r>
              <a:rPr lang="en-US" dirty="0"/>
              <a:t>Both regular ELPA21 and WIDA Alternate ACCESS will be available for testing during this window. </a:t>
            </a:r>
          </a:p>
          <a:p>
            <a:pPr marL="0" indent="0">
              <a:lnSpc>
                <a:spcPct val="100000"/>
              </a:lnSpc>
              <a:buNone/>
            </a:pPr>
            <a:endParaRPr lang="en-US" sz="1200" dirty="0"/>
          </a:p>
          <a:p>
            <a:pPr marL="0" indent="0">
              <a:lnSpc>
                <a:spcPct val="100000"/>
              </a:lnSpc>
              <a:buNone/>
            </a:pPr>
            <a:r>
              <a:rPr lang="en-US" dirty="0"/>
              <a:t>Materials return must happen on or before March 29. If this falls during your spring break, please adjust your testing schedule to ensure materials can be picked up by the deadline.</a:t>
            </a:r>
          </a:p>
        </p:txBody>
      </p:sp>
    </p:spTree>
    <p:extLst>
      <p:ext uri="{BB962C8B-B14F-4D97-AF65-F5344CB8AC3E}">
        <p14:creationId xmlns:p14="http://schemas.microsoft.com/office/powerpoint/2010/main" val="3487793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7146"/>
            <a:ext cx="10515600" cy="1325563"/>
          </a:xfrm>
        </p:spPr>
        <p:txBody>
          <a:bodyPr/>
          <a:lstStyle/>
          <a:p>
            <a:r>
              <a:rPr lang="en-US" dirty="0"/>
              <a:t>Today’s Topics</a:t>
            </a:r>
          </a:p>
        </p:txBody>
      </p:sp>
      <p:sp>
        <p:nvSpPr>
          <p:cNvPr id="3" name="Content Placeholder 2"/>
          <p:cNvSpPr>
            <a:spLocks noGrp="1"/>
          </p:cNvSpPr>
          <p:nvPr>
            <p:ph idx="1"/>
          </p:nvPr>
        </p:nvSpPr>
        <p:spPr>
          <a:xfrm>
            <a:off x="838200" y="1534256"/>
            <a:ext cx="10515600" cy="4927775"/>
          </a:xfrm>
          <a:noFill/>
        </p:spPr>
        <p:txBody>
          <a:bodyPr numCol="3">
            <a:normAutofit/>
          </a:bodyPr>
          <a:lstStyle/>
          <a:p>
            <a:pPr marL="0" indent="0">
              <a:lnSpc>
                <a:spcPct val="100000"/>
              </a:lnSpc>
              <a:spcBef>
                <a:spcPts val="600"/>
              </a:spcBef>
              <a:buNone/>
            </a:pPr>
            <a:r>
              <a:rPr lang="en-US" sz="1800" b="1" dirty="0"/>
              <a:t>Content</a:t>
            </a:r>
          </a:p>
          <a:p>
            <a:pPr marL="519113" lvl="1" indent="-285750">
              <a:lnSpc>
                <a:spcPct val="100000"/>
              </a:lnSpc>
              <a:spcBef>
                <a:spcPts val="600"/>
              </a:spcBef>
            </a:pPr>
            <a:r>
              <a:rPr lang="en-US" sz="1800" dirty="0"/>
              <a:t>Science webpage Update</a:t>
            </a:r>
          </a:p>
          <a:p>
            <a:pPr marL="519113" lvl="1" indent="-285750">
              <a:lnSpc>
                <a:spcPct val="100000"/>
              </a:lnSpc>
              <a:spcBef>
                <a:spcPts val="600"/>
              </a:spcBef>
            </a:pPr>
            <a:r>
              <a:rPr lang="en-US" sz="1800" dirty="0"/>
              <a:t>Grade 5 Training Test</a:t>
            </a:r>
          </a:p>
          <a:p>
            <a:pPr marL="519113" lvl="1" indent="-285750">
              <a:lnSpc>
                <a:spcPct val="100000"/>
              </a:lnSpc>
              <a:spcBef>
                <a:spcPts val="600"/>
              </a:spcBef>
            </a:pPr>
            <a:r>
              <a:rPr lang="en-US" sz="1800" dirty="0"/>
              <a:t>Interim Best Practices</a:t>
            </a:r>
          </a:p>
          <a:p>
            <a:pPr marL="519113" lvl="1" indent="-285750">
              <a:lnSpc>
                <a:spcPct val="100000"/>
              </a:lnSpc>
              <a:spcBef>
                <a:spcPts val="600"/>
              </a:spcBef>
            </a:pPr>
            <a:r>
              <a:rPr lang="en-US" sz="1800" dirty="0"/>
              <a:t>WCAP Portal Systems</a:t>
            </a:r>
          </a:p>
          <a:p>
            <a:pPr marL="519113" lvl="1" indent="-285750">
              <a:lnSpc>
                <a:spcPct val="100000"/>
              </a:lnSpc>
              <a:spcBef>
                <a:spcPts val="600"/>
              </a:spcBef>
            </a:pPr>
            <a:r>
              <a:rPr lang="en-US" sz="1800" dirty="0"/>
              <a:t>AIRWays Interim Answer Keys</a:t>
            </a:r>
          </a:p>
          <a:p>
            <a:pPr marL="233363" lvl="1" indent="0">
              <a:lnSpc>
                <a:spcPct val="100000"/>
              </a:lnSpc>
              <a:spcBef>
                <a:spcPts val="600"/>
              </a:spcBef>
              <a:buNone/>
            </a:pPr>
            <a:endParaRPr lang="en-US" sz="800" dirty="0"/>
          </a:p>
          <a:p>
            <a:pPr marL="233363" lvl="1" indent="0">
              <a:lnSpc>
                <a:spcPct val="100000"/>
              </a:lnSpc>
              <a:spcBef>
                <a:spcPts val="600"/>
              </a:spcBef>
              <a:buNone/>
            </a:pPr>
            <a:endParaRPr lang="en-US" sz="800" dirty="0"/>
          </a:p>
          <a:p>
            <a:pPr marL="231775" lvl="1" indent="-231775">
              <a:lnSpc>
                <a:spcPct val="100000"/>
              </a:lnSpc>
              <a:spcBef>
                <a:spcPts val="600"/>
              </a:spcBef>
              <a:buNone/>
            </a:pPr>
            <a:r>
              <a:rPr lang="en-US" sz="1800" b="1" dirty="0"/>
              <a:t>Operations</a:t>
            </a:r>
          </a:p>
          <a:p>
            <a:pPr marL="457200" lvl="1" indent="-225425">
              <a:lnSpc>
                <a:spcPct val="100000"/>
              </a:lnSpc>
              <a:spcBef>
                <a:spcPts val="600"/>
              </a:spcBef>
              <a:tabLst>
                <a:tab pos="914400" algn="l"/>
              </a:tabLst>
            </a:pPr>
            <a:r>
              <a:rPr lang="en-US" sz="1800" dirty="0"/>
              <a:t>Administration Resources</a:t>
            </a:r>
          </a:p>
          <a:p>
            <a:pPr marL="457200" lvl="1" indent="-225425">
              <a:lnSpc>
                <a:spcPct val="100000"/>
              </a:lnSpc>
              <a:spcBef>
                <a:spcPts val="600"/>
              </a:spcBef>
              <a:tabLst>
                <a:tab pos="914400" algn="l"/>
              </a:tabLst>
            </a:pPr>
            <a:r>
              <a:rPr lang="en-US" sz="1800" dirty="0"/>
              <a:t>Updates to TIDE and TA User Guides</a:t>
            </a:r>
          </a:p>
          <a:p>
            <a:pPr marL="231775" lvl="1" indent="0">
              <a:lnSpc>
                <a:spcPct val="100000"/>
              </a:lnSpc>
              <a:spcBef>
                <a:spcPts val="600"/>
              </a:spcBef>
              <a:buNone/>
              <a:tabLst>
                <a:tab pos="914400" algn="l"/>
              </a:tabLst>
            </a:pPr>
            <a:endParaRPr lang="en-US" sz="800" dirty="0"/>
          </a:p>
          <a:p>
            <a:pPr marL="231775" lvl="1" indent="0">
              <a:lnSpc>
                <a:spcPct val="100000"/>
              </a:lnSpc>
              <a:spcBef>
                <a:spcPts val="600"/>
              </a:spcBef>
              <a:buNone/>
              <a:tabLst>
                <a:tab pos="914400" algn="l"/>
              </a:tabLst>
            </a:pPr>
            <a:endParaRPr lang="en-US" sz="800" dirty="0"/>
          </a:p>
          <a:p>
            <a:pPr marL="231775" lvl="1" indent="0">
              <a:lnSpc>
                <a:spcPct val="100000"/>
              </a:lnSpc>
              <a:spcBef>
                <a:spcPts val="600"/>
              </a:spcBef>
              <a:buNone/>
              <a:tabLst>
                <a:tab pos="914400" algn="l"/>
              </a:tabLst>
            </a:pPr>
            <a:endParaRPr lang="en-US" sz="800" dirty="0"/>
          </a:p>
          <a:p>
            <a:pPr marL="231775" lvl="1" indent="0">
              <a:lnSpc>
                <a:spcPct val="100000"/>
              </a:lnSpc>
              <a:spcBef>
                <a:spcPts val="600"/>
              </a:spcBef>
              <a:buNone/>
              <a:tabLst>
                <a:tab pos="914400" algn="l"/>
              </a:tabLst>
            </a:pPr>
            <a:endParaRPr lang="en-US" sz="800" dirty="0"/>
          </a:p>
          <a:p>
            <a:pPr marL="0" lvl="1" indent="0">
              <a:lnSpc>
                <a:spcPct val="100000"/>
              </a:lnSpc>
              <a:spcBef>
                <a:spcPts val="600"/>
              </a:spcBef>
              <a:buNone/>
              <a:tabLst>
                <a:tab pos="914400" algn="l"/>
              </a:tabLst>
            </a:pPr>
            <a:r>
              <a:rPr lang="en-US" sz="1800" b="1" dirty="0"/>
              <a:t>WaKIDS</a:t>
            </a:r>
          </a:p>
          <a:p>
            <a:pPr marL="342900" lvl="1" indent="-171450">
              <a:lnSpc>
                <a:spcPct val="100000"/>
              </a:lnSpc>
              <a:spcBef>
                <a:spcPts val="600"/>
              </a:spcBef>
              <a:tabLst>
                <a:tab pos="914400" algn="l"/>
              </a:tabLst>
            </a:pPr>
            <a:r>
              <a:rPr lang="en-US" sz="1800" dirty="0"/>
              <a:t>Mid-year trainings</a:t>
            </a:r>
          </a:p>
          <a:p>
            <a:pPr marL="171450" lvl="1" indent="0">
              <a:lnSpc>
                <a:spcPct val="100000"/>
              </a:lnSpc>
              <a:spcBef>
                <a:spcPts val="600"/>
              </a:spcBef>
              <a:buNone/>
              <a:tabLst>
                <a:tab pos="914400" algn="l"/>
              </a:tabLst>
            </a:pPr>
            <a:endParaRPr lang="en-US" sz="1800" dirty="0"/>
          </a:p>
          <a:p>
            <a:pPr marL="0" lvl="1" indent="0">
              <a:lnSpc>
                <a:spcPct val="100000"/>
              </a:lnSpc>
              <a:spcBef>
                <a:spcPts val="600"/>
              </a:spcBef>
              <a:buNone/>
              <a:tabLst>
                <a:tab pos="914400" algn="l"/>
              </a:tabLst>
            </a:pPr>
            <a:r>
              <a:rPr lang="en-US" sz="1800" b="1" dirty="0"/>
              <a:t>Select Assessments</a:t>
            </a:r>
          </a:p>
          <a:p>
            <a:pPr marL="344488" lvl="1" indent="-169863">
              <a:lnSpc>
                <a:spcPct val="100000"/>
              </a:lnSpc>
              <a:spcBef>
                <a:spcPts val="600"/>
              </a:spcBef>
              <a:buClr>
                <a:srgbClr val="3A6983"/>
              </a:buClr>
            </a:pPr>
            <a:r>
              <a:rPr lang="en-US" sz="1800" dirty="0"/>
              <a:t>WA-AIM</a:t>
            </a:r>
          </a:p>
          <a:p>
            <a:pPr marL="344488" lvl="1" indent="-169863">
              <a:lnSpc>
                <a:spcPct val="100000"/>
              </a:lnSpc>
              <a:spcBef>
                <a:spcPts val="600"/>
              </a:spcBef>
              <a:buClr>
                <a:srgbClr val="3A6983"/>
              </a:buClr>
            </a:pPr>
            <a:r>
              <a:rPr lang="en-US" sz="1800" dirty="0"/>
              <a:t>ELPA21</a:t>
            </a:r>
          </a:p>
          <a:p>
            <a:pPr marL="344488" lvl="1" indent="-169863">
              <a:lnSpc>
                <a:spcPct val="100000"/>
              </a:lnSpc>
              <a:spcBef>
                <a:spcPts val="600"/>
              </a:spcBef>
              <a:buClr>
                <a:srgbClr val="3A6983"/>
              </a:buClr>
            </a:pPr>
            <a:r>
              <a:rPr lang="en-US" sz="1800" dirty="0"/>
              <a:t>WIDA</a:t>
            </a:r>
            <a:endParaRPr lang="en-US" sz="1800" b="1" dirty="0"/>
          </a:p>
          <a:p>
            <a:pPr marL="398463" lvl="1" indent="-223838">
              <a:lnSpc>
                <a:spcPct val="100000"/>
              </a:lnSpc>
              <a:spcBef>
                <a:spcPts val="600"/>
              </a:spcBef>
              <a:buClr>
                <a:srgbClr val="3A6983"/>
              </a:buClr>
            </a:pPr>
            <a:r>
              <a:rPr lang="en-US" sz="1800" dirty="0"/>
              <a:t>Graduation Alternatives</a:t>
            </a:r>
          </a:p>
          <a:p>
            <a:pPr marL="398463" lvl="1" indent="-223838">
              <a:lnSpc>
                <a:spcPct val="100000"/>
              </a:lnSpc>
              <a:spcBef>
                <a:spcPts val="600"/>
              </a:spcBef>
              <a:buClr>
                <a:srgbClr val="3A6983"/>
              </a:buClr>
            </a:pPr>
            <a:r>
              <a:rPr lang="en-US" sz="1800" dirty="0"/>
              <a:t>COE Local</a:t>
            </a:r>
          </a:p>
          <a:p>
            <a:pPr marL="233362" lvl="1" indent="0">
              <a:lnSpc>
                <a:spcPct val="100000"/>
              </a:lnSpc>
              <a:spcBef>
                <a:spcPts val="600"/>
              </a:spcBef>
              <a:buNone/>
            </a:pPr>
            <a:endParaRPr lang="en-US" sz="1800" dirty="0"/>
          </a:p>
          <a:p>
            <a:pPr marL="0" lvl="1" indent="0">
              <a:lnSpc>
                <a:spcPct val="100000"/>
              </a:lnSpc>
              <a:spcBef>
                <a:spcPts val="600"/>
              </a:spcBef>
              <a:buNone/>
            </a:pPr>
            <a:endParaRPr lang="en-US" sz="1800" b="1" dirty="0"/>
          </a:p>
          <a:p>
            <a:pPr marL="0" lvl="1" indent="0">
              <a:lnSpc>
                <a:spcPct val="100000"/>
              </a:lnSpc>
              <a:spcBef>
                <a:spcPts val="600"/>
              </a:spcBef>
              <a:buNone/>
            </a:pPr>
            <a:endParaRPr lang="en-US" sz="1800" b="1" dirty="0"/>
          </a:p>
          <a:p>
            <a:pPr marL="0" lvl="1" indent="0">
              <a:lnSpc>
                <a:spcPct val="100000"/>
              </a:lnSpc>
              <a:spcBef>
                <a:spcPts val="600"/>
              </a:spcBef>
              <a:buNone/>
            </a:pPr>
            <a:endParaRPr lang="en-US" sz="1800" b="1" dirty="0"/>
          </a:p>
          <a:p>
            <a:pPr marL="0" lvl="1" indent="0">
              <a:lnSpc>
                <a:spcPct val="100000"/>
              </a:lnSpc>
              <a:spcBef>
                <a:spcPts val="600"/>
              </a:spcBef>
              <a:buNone/>
            </a:pPr>
            <a:endParaRPr lang="en-US" sz="1800" b="1" dirty="0"/>
          </a:p>
          <a:p>
            <a:pPr marL="0" lvl="1" indent="0">
              <a:lnSpc>
                <a:spcPct val="100000"/>
              </a:lnSpc>
              <a:spcBef>
                <a:spcPts val="600"/>
              </a:spcBef>
              <a:buNone/>
            </a:pPr>
            <a:r>
              <a:rPr lang="en-US" sz="1800" b="1" dirty="0"/>
              <a:t>Data</a:t>
            </a:r>
          </a:p>
          <a:p>
            <a:pPr marL="285750" lvl="1" indent="-285750">
              <a:lnSpc>
                <a:spcPct val="100000"/>
              </a:lnSpc>
              <a:spcBef>
                <a:spcPts val="600"/>
              </a:spcBef>
            </a:pPr>
            <a:r>
              <a:rPr lang="en-US" sz="1800" dirty="0"/>
              <a:t>Updates to SRMAAUG</a:t>
            </a:r>
          </a:p>
          <a:p>
            <a:pPr marL="285750" lvl="1" indent="-285750">
              <a:lnSpc>
                <a:spcPct val="100000"/>
              </a:lnSpc>
              <a:spcBef>
                <a:spcPts val="600"/>
              </a:spcBef>
            </a:pPr>
            <a:r>
              <a:rPr lang="en-US" sz="1800" dirty="0"/>
              <a:t>Retro CIA Cut Score</a:t>
            </a:r>
          </a:p>
          <a:p>
            <a:pPr marL="0" lvl="1" indent="0" defTabSz="114300">
              <a:lnSpc>
                <a:spcPct val="100000"/>
              </a:lnSpc>
              <a:spcBef>
                <a:spcPts val="600"/>
              </a:spcBef>
              <a:buNone/>
            </a:pPr>
            <a:endParaRPr lang="en-US" sz="1800" b="1" dirty="0"/>
          </a:p>
          <a:p>
            <a:pPr marL="0" lvl="1" indent="0" defTabSz="114300">
              <a:lnSpc>
                <a:spcPct val="100000"/>
              </a:lnSpc>
              <a:spcBef>
                <a:spcPts val="600"/>
              </a:spcBef>
              <a:buNone/>
            </a:pPr>
            <a:r>
              <a:rPr lang="en-US" sz="1800" b="1" dirty="0"/>
              <a:t>Technology</a:t>
            </a:r>
          </a:p>
          <a:p>
            <a:pPr marL="457200" lvl="1" indent="-223838">
              <a:lnSpc>
                <a:spcPct val="100000"/>
              </a:lnSpc>
              <a:spcBef>
                <a:spcPts val="600"/>
              </a:spcBef>
            </a:pPr>
            <a:r>
              <a:rPr lang="en-US" sz="1800" dirty="0"/>
              <a:t>Versions of Chrome iOS</a:t>
            </a:r>
          </a:p>
          <a:p>
            <a:pPr marL="233362" lvl="1" indent="0">
              <a:lnSpc>
                <a:spcPct val="100000"/>
              </a:lnSpc>
              <a:spcBef>
                <a:spcPts val="600"/>
              </a:spcBef>
              <a:buNone/>
            </a:pPr>
            <a:endParaRPr lang="en-US" sz="1800" b="1" dirty="0"/>
          </a:p>
          <a:p>
            <a:pPr marL="231775" lvl="1" indent="-231775">
              <a:lnSpc>
                <a:spcPct val="100000"/>
              </a:lnSpc>
              <a:spcBef>
                <a:spcPts val="600"/>
              </a:spcBef>
              <a:buNone/>
            </a:pPr>
            <a:r>
              <a:rPr lang="en-US" sz="1800" b="1" dirty="0"/>
              <a:t>Miscellaneous</a:t>
            </a:r>
          </a:p>
          <a:p>
            <a:pPr marL="400050" lvl="1">
              <a:lnSpc>
                <a:spcPct val="100000"/>
              </a:lnSpc>
              <a:spcBef>
                <a:spcPts val="600"/>
              </a:spcBef>
            </a:pPr>
            <a:r>
              <a:rPr lang="en-US" sz="1800" dirty="0"/>
              <a:t>Previous and Upcoming Webinars</a:t>
            </a:r>
          </a:p>
          <a:p>
            <a:pPr marL="400050" lvl="1">
              <a:lnSpc>
                <a:spcPct val="100000"/>
              </a:lnSpc>
              <a:spcBef>
                <a:spcPts val="600"/>
              </a:spcBef>
            </a:pPr>
            <a:r>
              <a:rPr lang="en-US" sz="1800" dirty="0"/>
              <a:t>Contact Information</a:t>
            </a:r>
          </a:p>
          <a:p>
            <a:pPr marL="168275" lvl="1" indent="0">
              <a:lnSpc>
                <a:spcPct val="100000"/>
              </a:lnSpc>
              <a:spcBef>
                <a:spcPts val="600"/>
              </a:spcBef>
              <a:buNone/>
            </a:pPr>
            <a:endParaRPr lang="en-US" sz="1600" dirty="0"/>
          </a:p>
        </p:txBody>
      </p:sp>
      <p:sp>
        <p:nvSpPr>
          <p:cNvPr id="5" name="TextBox 4"/>
          <p:cNvSpPr txBox="1"/>
          <p:nvPr/>
        </p:nvSpPr>
        <p:spPr>
          <a:xfrm>
            <a:off x="8186229" y="5293998"/>
            <a:ext cx="3424592" cy="830997"/>
          </a:xfrm>
          <a:prstGeom prst="rect">
            <a:avLst/>
          </a:prstGeom>
          <a:solidFill>
            <a:sysClr val="window" lastClr="FFFFFF"/>
          </a:solidFill>
          <a:ln>
            <a:solidFill>
              <a:sysClr val="window" lastClr="FFFFFF"/>
            </a:solidFill>
          </a:ln>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chemeClr val="bg2"/>
                </a:solidFill>
                <a:effectLst/>
                <a:uLnTx/>
                <a:uFillTx/>
              </a:rPr>
              <a:t>This presentation contains a script in the notes</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chemeClr val="bg2"/>
                </a:solidFill>
                <a:effectLst/>
                <a:uLnTx/>
                <a:uFillTx/>
              </a:rPr>
              <a:t>Section. If you are accessing this information with a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chemeClr val="bg2"/>
                </a:solidFill>
                <a:effectLst/>
                <a:uLnTx/>
                <a:uFillTx/>
              </a:rPr>
              <a:t>screen reader, be sure you are reading the notes</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chemeClr val="bg2"/>
                </a:solidFill>
                <a:effectLst/>
                <a:uLnTx/>
                <a:uFillTx/>
              </a:rPr>
              <a:t>Section as well as the text contained in the slides.</a:t>
            </a:r>
          </a:p>
        </p:txBody>
      </p:sp>
    </p:spTree>
    <p:extLst>
      <p:ext uri="{BB962C8B-B14F-4D97-AF65-F5344CB8AC3E}">
        <p14:creationId xmlns:p14="http://schemas.microsoft.com/office/powerpoint/2010/main" val="109886130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09845"/>
            <a:ext cx="10515600" cy="1325563"/>
          </a:xfrm>
        </p:spPr>
        <p:txBody>
          <a:bodyPr>
            <a:normAutofit fontScale="90000"/>
          </a:bodyPr>
          <a:lstStyle/>
          <a:p>
            <a:r>
              <a:rPr lang="en-US" dirty="0"/>
              <a:t>Plan for testing – Secure Browser &amp; Checklists</a:t>
            </a:r>
            <a:br>
              <a:rPr lang="en-US" dirty="0"/>
            </a:br>
            <a:endParaRPr lang="en-US" dirty="0"/>
          </a:p>
        </p:txBody>
      </p:sp>
      <p:sp>
        <p:nvSpPr>
          <p:cNvPr id="3" name="Content Placeholder 2"/>
          <p:cNvSpPr>
            <a:spLocks noGrp="1"/>
          </p:cNvSpPr>
          <p:nvPr>
            <p:ph idx="1"/>
          </p:nvPr>
        </p:nvSpPr>
        <p:spPr>
          <a:xfrm>
            <a:off x="838200" y="1699847"/>
            <a:ext cx="10099431" cy="4712677"/>
          </a:xfrm>
        </p:spPr>
        <p:txBody>
          <a:bodyPr>
            <a:normAutofit/>
          </a:bodyPr>
          <a:lstStyle/>
          <a:p>
            <a:pPr marL="0" indent="0">
              <a:lnSpc>
                <a:spcPct val="110000"/>
              </a:lnSpc>
              <a:buNone/>
            </a:pPr>
            <a:r>
              <a:rPr lang="en-US" dirty="0"/>
              <a:t>Secure Browser</a:t>
            </a:r>
          </a:p>
          <a:p>
            <a:pPr>
              <a:lnSpc>
                <a:spcPct val="110000"/>
              </a:lnSpc>
            </a:pPr>
            <a:r>
              <a:rPr lang="en-US" sz="2600" dirty="0"/>
              <a:t>The secure browser for AIR was updated in November. Please ensure that your tech folks have updated your testing computers prior to the onset of testing. </a:t>
            </a:r>
          </a:p>
          <a:p>
            <a:pPr marL="0" indent="0">
              <a:lnSpc>
                <a:spcPct val="110000"/>
              </a:lnSpc>
              <a:buNone/>
            </a:pPr>
            <a:r>
              <a:rPr lang="en-US" dirty="0"/>
              <a:t>Checklists</a:t>
            </a:r>
          </a:p>
          <a:p>
            <a:pPr>
              <a:lnSpc>
                <a:spcPct val="110000"/>
              </a:lnSpc>
            </a:pPr>
            <a:r>
              <a:rPr lang="en-US" sz="2600" dirty="0"/>
              <a:t>OSPI has checklist to help different roles prepare for testing. These checklists are located here: </a:t>
            </a:r>
            <a:r>
              <a:rPr lang="en-US" sz="2600" dirty="0">
                <a:hlinkClick r:id="rId3" tooltip="link to preparing to test page. "/>
              </a:rPr>
              <a:t>Preparing to Test </a:t>
            </a:r>
            <a:r>
              <a:rPr lang="en-US" sz="2600" dirty="0">
                <a:hlinkClick r:id="rId3" tooltip="link to the &quot;preparing to test&quot; page on the OSPI website. "/>
              </a:rPr>
              <a:t>http://k12.wa.us/ELPA21/Preparing.aspx</a:t>
            </a:r>
            <a:r>
              <a:rPr lang="en-US" sz="2600" dirty="0"/>
              <a:t> (right side)</a:t>
            </a:r>
          </a:p>
          <a:p>
            <a:pPr>
              <a:lnSpc>
                <a:spcPct val="110000"/>
              </a:lnSpc>
            </a:pPr>
            <a:endParaRPr lang="en-US" dirty="0"/>
          </a:p>
        </p:txBody>
      </p:sp>
    </p:spTree>
    <p:extLst>
      <p:ext uri="{BB962C8B-B14F-4D97-AF65-F5344CB8AC3E}">
        <p14:creationId xmlns:p14="http://schemas.microsoft.com/office/powerpoint/2010/main" val="33298787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1775"/>
            <a:ext cx="10515600" cy="1325563"/>
          </a:xfrm>
        </p:spPr>
        <p:txBody>
          <a:bodyPr/>
          <a:lstStyle/>
          <a:p>
            <a:r>
              <a:rPr lang="en-US" dirty="0"/>
              <a:t>Planning for testing - Training</a:t>
            </a:r>
          </a:p>
        </p:txBody>
      </p:sp>
      <p:sp>
        <p:nvSpPr>
          <p:cNvPr id="3" name="Content Placeholder 2"/>
          <p:cNvSpPr>
            <a:spLocks noGrp="1"/>
          </p:cNvSpPr>
          <p:nvPr>
            <p:ph idx="1"/>
          </p:nvPr>
        </p:nvSpPr>
        <p:spPr>
          <a:xfrm>
            <a:off x="838199" y="1444624"/>
            <a:ext cx="10515600" cy="4874113"/>
          </a:xfrm>
        </p:spPr>
        <p:txBody>
          <a:bodyPr>
            <a:noAutofit/>
          </a:bodyPr>
          <a:lstStyle/>
          <a:p>
            <a:pPr marL="0" indent="0">
              <a:lnSpc>
                <a:spcPct val="100000"/>
              </a:lnSpc>
              <a:spcBef>
                <a:spcPts val="600"/>
              </a:spcBef>
              <a:buNone/>
            </a:pPr>
            <a:r>
              <a:rPr lang="en-US" dirty="0"/>
              <a:t>ELPA21 Annual </a:t>
            </a:r>
          </a:p>
          <a:p>
            <a:pPr>
              <a:lnSpc>
                <a:spcPct val="100000"/>
              </a:lnSpc>
              <a:spcBef>
                <a:spcPts val="600"/>
              </a:spcBef>
            </a:pPr>
            <a:r>
              <a:rPr lang="en-US" sz="2400" dirty="0"/>
              <a:t>Training slides for the ELPA21 annual test are located here: </a:t>
            </a:r>
            <a:r>
              <a:rPr lang="en-US" sz="2400" dirty="0">
                <a:hlinkClick r:id="rId3" tooltip="Link to the Preparing to Test page of the OSPI website."/>
              </a:rPr>
              <a:t>k12.wa.us/ELPA21/Preparing.aspx</a:t>
            </a:r>
            <a:r>
              <a:rPr lang="en-US" sz="2400" dirty="0"/>
              <a:t>. Districts can add to these slides to best support TAs. DACs need to keep local records of trained TAs. </a:t>
            </a:r>
          </a:p>
          <a:p>
            <a:pPr>
              <a:lnSpc>
                <a:spcPct val="100000"/>
              </a:lnSpc>
              <a:spcBef>
                <a:spcPts val="600"/>
              </a:spcBef>
            </a:pPr>
            <a:endParaRPr lang="en-US" sz="1000" dirty="0"/>
          </a:p>
          <a:p>
            <a:pPr marL="0" indent="0">
              <a:lnSpc>
                <a:spcPct val="100000"/>
              </a:lnSpc>
              <a:spcBef>
                <a:spcPts val="600"/>
              </a:spcBef>
              <a:buNone/>
            </a:pPr>
            <a:r>
              <a:rPr lang="en-US" dirty="0"/>
              <a:t>WIDA Alternate ACCESS</a:t>
            </a:r>
          </a:p>
          <a:p>
            <a:pPr>
              <a:lnSpc>
                <a:spcPct val="100000"/>
              </a:lnSpc>
              <a:spcBef>
                <a:spcPts val="600"/>
              </a:spcBef>
            </a:pPr>
            <a:r>
              <a:rPr lang="en-US" sz="2400" dirty="0"/>
              <a:t>Training for the WIDA Alternate ACCESS is located on </a:t>
            </a:r>
            <a:r>
              <a:rPr lang="en-US" sz="2400" dirty="0">
                <a:hlinkClick r:id="rId4" tooltip="link to Moodle"/>
              </a:rPr>
              <a:t>Moodle</a:t>
            </a:r>
            <a:r>
              <a:rPr lang="en-US" sz="2400" dirty="0"/>
              <a:t> (</a:t>
            </a:r>
            <a:r>
              <a:rPr lang="en-US" sz="2400" dirty="0">
                <a:hlinkClick r:id="rId4" tooltip="link to the WIDA training on Moodle."/>
              </a:rPr>
              <a:t>training.ospi.k12.wa.us/course/view.php?id=47</a:t>
            </a:r>
            <a:r>
              <a:rPr lang="en-US" sz="2400" dirty="0"/>
              <a:t>). This training is required for all TAs and includes quiz and registration steps. A list of trained TAs will be accessible to DACs through WAMS. The list will be updated twice weekly until March and then as needed. </a:t>
            </a:r>
          </a:p>
          <a:p>
            <a:pPr>
              <a:lnSpc>
                <a:spcPct val="100000"/>
              </a:lnSpc>
              <a:spcBef>
                <a:spcPts val="600"/>
              </a:spcBef>
            </a:pPr>
            <a:endParaRPr lang="en-US" sz="2400" dirty="0"/>
          </a:p>
        </p:txBody>
      </p:sp>
    </p:spTree>
    <p:extLst>
      <p:ext uri="{BB962C8B-B14F-4D97-AF65-F5344CB8AC3E}">
        <p14:creationId xmlns:p14="http://schemas.microsoft.com/office/powerpoint/2010/main" val="207836710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422275"/>
            <a:ext cx="11146277" cy="1325563"/>
          </a:xfrm>
        </p:spPr>
        <p:txBody>
          <a:bodyPr>
            <a:normAutofit fontScale="90000"/>
          </a:bodyPr>
          <a:lstStyle/>
          <a:p>
            <a:r>
              <a:rPr lang="en-US" dirty="0"/>
              <a:t>WIDA Alternate ACCESS –Students who are Blind</a:t>
            </a:r>
            <a:br>
              <a:rPr lang="en-US" dirty="0"/>
            </a:br>
            <a:endParaRPr lang="en-US" dirty="0"/>
          </a:p>
        </p:txBody>
      </p:sp>
      <p:sp>
        <p:nvSpPr>
          <p:cNvPr id="3" name="Content Placeholder 2"/>
          <p:cNvSpPr>
            <a:spLocks noGrp="1"/>
          </p:cNvSpPr>
          <p:nvPr>
            <p:ph idx="1"/>
          </p:nvPr>
        </p:nvSpPr>
        <p:spPr>
          <a:xfrm>
            <a:off x="679938" y="1512276"/>
            <a:ext cx="10673862" cy="4876799"/>
          </a:xfrm>
        </p:spPr>
        <p:txBody>
          <a:bodyPr>
            <a:noAutofit/>
          </a:bodyPr>
          <a:lstStyle/>
          <a:p>
            <a:pPr>
              <a:lnSpc>
                <a:spcPct val="100000"/>
              </a:lnSpc>
              <a:spcBef>
                <a:spcPts val="600"/>
              </a:spcBef>
            </a:pPr>
            <a:r>
              <a:rPr lang="en-US" sz="2600" dirty="0"/>
              <a:t>OSPI is working directly with the WSSB to adapt the WIDA Alternate ACCESS test for Blind ELs with significant cognitive disabilities.</a:t>
            </a:r>
          </a:p>
          <a:p>
            <a:pPr>
              <a:lnSpc>
                <a:spcPct val="100000"/>
              </a:lnSpc>
              <a:spcBef>
                <a:spcPts val="600"/>
              </a:spcBef>
            </a:pPr>
            <a:r>
              <a:rPr lang="en-US" sz="2600" dirty="0"/>
              <a:t>The adapted materials are expected to be ready and available around the end of the January.</a:t>
            </a:r>
          </a:p>
          <a:p>
            <a:pPr>
              <a:lnSpc>
                <a:spcPct val="100000"/>
              </a:lnSpc>
              <a:spcBef>
                <a:spcPts val="600"/>
              </a:spcBef>
            </a:pPr>
            <a:r>
              <a:rPr lang="en-US" sz="2600" dirty="0"/>
              <a:t>If you need one of these tests, please contact Leslie Huff, ELP Assessment Coordinator, at OSPI </a:t>
            </a:r>
            <a:r>
              <a:rPr lang="en-US" sz="2600" u="sng" dirty="0"/>
              <a:t>immediately</a:t>
            </a:r>
            <a:r>
              <a:rPr lang="en-US" sz="2600" dirty="0"/>
              <a:t>.</a:t>
            </a:r>
          </a:p>
          <a:p>
            <a:pPr>
              <a:lnSpc>
                <a:spcPct val="100000"/>
              </a:lnSpc>
              <a:spcBef>
                <a:spcPts val="600"/>
              </a:spcBef>
            </a:pPr>
            <a:r>
              <a:rPr lang="en-US" sz="2600" dirty="0"/>
              <a:t>Please also ensure that the student has a regular test booklet from WIDA (WAMS Pre-ID  or WIDA AMS).</a:t>
            </a:r>
          </a:p>
          <a:p>
            <a:pPr>
              <a:lnSpc>
                <a:spcPct val="100000"/>
              </a:lnSpc>
              <a:spcBef>
                <a:spcPts val="600"/>
              </a:spcBef>
            </a:pPr>
            <a:endParaRPr lang="en-US" sz="1400" dirty="0"/>
          </a:p>
          <a:p>
            <a:pPr marL="0" indent="0" algn="ctr">
              <a:lnSpc>
                <a:spcPct val="100000"/>
              </a:lnSpc>
              <a:spcBef>
                <a:spcPts val="600"/>
              </a:spcBef>
              <a:buNone/>
            </a:pPr>
            <a:r>
              <a:rPr lang="en-US" sz="2600" dirty="0"/>
              <a:t>NOTE: WIDA = DRC (</a:t>
            </a:r>
            <a:r>
              <a:rPr lang="en-US" sz="2600" i="1" dirty="0" err="1"/>
              <a:t>edirect</a:t>
            </a:r>
            <a:r>
              <a:rPr lang="en-US" sz="2600" dirty="0"/>
              <a:t>), not AIR, TIDE, TDS</a:t>
            </a:r>
          </a:p>
        </p:txBody>
      </p:sp>
    </p:spTree>
    <p:extLst>
      <p:ext uri="{BB962C8B-B14F-4D97-AF65-F5344CB8AC3E}">
        <p14:creationId xmlns:p14="http://schemas.microsoft.com/office/powerpoint/2010/main" val="165749620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9875"/>
            <a:ext cx="10515600" cy="1325563"/>
          </a:xfrm>
        </p:spPr>
        <p:txBody>
          <a:bodyPr/>
          <a:lstStyle/>
          <a:p>
            <a:r>
              <a:rPr lang="en-US" dirty="0"/>
              <a:t>WIDA Alternate ACCESS –Materials</a:t>
            </a:r>
          </a:p>
        </p:txBody>
      </p:sp>
      <p:sp>
        <p:nvSpPr>
          <p:cNvPr id="3" name="Content Placeholder 2"/>
          <p:cNvSpPr>
            <a:spLocks noGrp="1"/>
          </p:cNvSpPr>
          <p:nvPr>
            <p:ph idx="1"/>
          </p:nvPr>
        </p:nvSpPr>
        <p:spPr>
          <a:xfrm>
            <a:off x="952500" y="1408234"/>
            <a:ext cx="10515600" cy="4840165"/>
          </a:xfrm>
        </p:spPr>
        <p:txBody>
          <a:bodyPr>
            <a:noAutofit/>
          </a:bodyPr>
          <a:lstStyle/>
          <a:p>
            <a:pPr marL="0" indent="0">
              <a:lnSpc>
                <a:spcPct val="100000"/>
              </a:lnSpc>
              <a:spcBef>
                <a:spcPts val="600"/>
              </a:spcBef>
              <a:buNone/>
            </a:pPr>
            <a:r>
              <a:rPr lang="en-US" sz="2400" dirty="0"/>
              <a:t>Window opens January 14 and closes March 15.</a:t>
            </a:r>
          </a:p>
          <a:p>
            <a:pPr marL="0" indent="0">
              <a:lnSpc>
                <a:spcPct val="100000"/>
              </a:lnSpc>
              <a:spcBef>
                <a:spcPts val="600"/>
              </a:spcBef>
              <a:buNone/>
            </a:pPr>
            <a:r>
              <a:rPr lang="en-US" sz="2400" dirty="0"/>
              <a:t>If you did not pre-identify one or more students, DACs can order materials through WIDA AMS on the DRC platform. </a:t>
            </a:r>
          </a:p>
          <a:p>
            <a:pPr marL="0" indent="0">
              <a:lnSpc>
                <a:spcPct val="100000"/>
              </a:lnSpc>
              <a:spcBef>
                <a:spcPts val="600"/>
              </a:spcBef>
              <a:buNone/>
            </a:pPr>
            <a:r>
              <a:rPr lang="en-US" sz="2400" dirty="0"/>
              <a:t>All districts have ONE additional materials order prior to incurring costs. </a:t>
            </a:r>
          </a:p>
          <a:p>
            <a:pPr marL="0" indent="0">
              <a:lnSpc>
                <a:spcPct val="100000"/>
              </a:lnSpc>
              <a:spcBef>
                <a:spcPts val="600"/>
              </a:spcBef>
              <a:buNone/>
            </a:pPr>
            <a:r>
              <a:rPr lang="en-US" sz="2400" dirty="0"/>
              <a:t>WIDA Alternate ACCESS materials that can be ordered: </a:t>
            </a:r>
          </a:p>
          <a:p>
            <a:pPr lvl="1">
              <a:lnSpc>
                <a:spcPct val="100000"/>
              </a:lnSpc>
              <a:spcBef>
                <a:spcPts val="600"/>
              </a:spcBef>
            </a:pPr>
            <a:r>
              <a:rPr lang="en-US" dirty="0"/>
              <a:t>Student Response Booklet (1 per student)  </a:t>
            </a:r>
          </a:p>
          <a:p>
            <a:pPr lvl="1">
              <a:lnSpc>
                <a:spcPct val="100000"/>
              </a:lnSpc>
              <a:spcBef>
                <a:spcPts val="600"/>
              </a:spcBef>
            </a:pPr>
            <a:r>
              <a:rPr lang="en-US" dirty="0"/>
              <a:t>Listening, Reading, Speaking Test booklet (1 per 4 students) </a:t>
            </a:r>
          </a:p>
          <a:p>
            <a:pPr lvl="1">
              <a:lnSpc>
                <a:spcPct val="100000"/>
              </a:lnSpc>
              <a:spcBef>
                <a:spcPts val="600"/>
              </a:spcBef>
            </a:pPr>
            <a:r>
              <a:rPr lang="en-US" dirty="0"/>
              <a:t>Test Administrator Script (1 per 4 students). </a:t>
            </a:r>
            <a:endParaRPr lang="en-US" sz="1050" dirty="0"/>
          </a:p>
          <a:p>
            <a:pPr marL="0" indent="0">
              <a:lnSpc>
                <a:spcPct val="100000"/>
              </a:lnSpc>
              <a:spcBef>
                <a:spcPts val="600"/>
              </a:spcBef>
              <a:buNone/>
            </a:pPr>
            <a:r>
              <a:rPr lang="en-US" sz="2400" dirty="0"/>
              <a:t>Please note that you may need to also order labels if your district did not receive enough in the initial order.</a:t>
            </a:r>
          </a:p>
        </p:txBody>
      </p:sp>
    </p:spTree>
    <p:extLst>
      <p:ext uri="{BB962C8B-B14F-4D97-AF65-F5344CB8AC3E}">
        <p14:creationId xmlns:p14="http://schemas.microsoft.com/office/powerpoint/2010/main" val="89829532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WIDA Alternate ACCESS – Non-Disclosure</a:t>
            </a:r>
          </a:p>
        </p:txBody>
      </p:sp>
      <p:sp>
        <p:nvSpPr>
          <p:cNvPr id="3" name="Content Placeholder 2"/>
          <p:cNvSpPr>
            <a:spLocks noGrp="1"/>
          </p:cNvSpPr>
          <p:nvPr>
            <p:ph idx="1"/>
          </p:nvPr>
        </p:nvSpPr>
        <p:spPr>
          <a:xfrm>
            <a:off x="838200" y="1882775"/>
            <a:ext cx="10515600" cy="3927475"/>
          </a:xfrm>
        </p:spPr>
        <p:txBody>
          <a:bodyPr>
            <a:normAutofit/>
          </a:bodyPr>
          <a:lstStyle/>
          <a:p>
            <a:pPr>
              <a:lnSpc>
                <a:spcPct val="100000"/>
              </a:lnSpc>
              <a:spcBef>
                <a:spcPts val="600"/>
              </a:spcBef>
            </a:pPr>
            <a:r>
              <a:rPr lang="en-US" dirty="0"/>
              <a:t>In additional to training, TAs are required to sign the WIDA non-disclosure document.</a:t>
            </a:r>
            <a:endParaRPr lang="en-US" sz="1050" dirty="0"/>
          </a:p>
          <a:p>
            <a:pPr>
              <a:lnSpc>
                <a:spcPct val="100000"/>
              </a:lnSpc>
              <a:spcBef>
                <a:spcPts val="600"/>
              </a:spcBef>
            </a:pPr>
            <a:r>
              <a:rPr lang="en-US" dirty="0"/>
              <a:t>This document should be kept with other training documents at the local district.</a:t>
            </a:r>
            <a:endParaRPr lang="en-US" sz="1050" dirty="0"/>
          </a:p>
          <a:p>
            <a:pPr>
              <a:lnSpc>
                <a:spcPct val="100000"/>
              </a:lnSpc>
              <a:spcBef>
                <a:spcPts val="600"/>
              </a:spcBef>
            </a:pPr>
            <a:r>
              <a:rPr lang="en-US" dirty="0"/>
              <a:t>The non-disclosure document can be found on the Alternate ACCESS page </a:t>
            </a:r>
            <a:r>
              <a:rPr lang="en-US" dirty="0">
                <a:hlinkClick r:id="rId3" tooltip="link to the Alternate ACCESS page on the OSPI website."/>
              </a:rPr>
              <a:t>k12.wa.us/ELPA21/AlternateACCESS.aspx</a:t>
            </a:r>
            <a:r>
              <a:rPr lang="en-US" dirty="0"/>
              <a:t>.</a:t>
            </a:r>
          </a:p>
          <a:p>
            <a:pPr>
              <a:lnSpc>
                <a:spcPct val="100000"/>
              </a:lnSpc>
              <a:spcBef>
                <a:spcPts val="600"/>
              </a:spcBef>
            </a:pPr>
            <a:endParaRPr lang="en-US" dirty="0"/>
          </a:p>
        </p:txBody>
      </p:sp>
    </p:spTree>
    <p:extLst>
      <p:ext uri="{BB962C8B-B14F-4D97-AF65-F5344CB8AC3E}">
        <p14:creationId xmlns:p14="http://schemas.microsoft.com/office/powerpoint/2010/main" val="351331495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Surveys – Post Administration</a:t>
            </a:r>
          </a:p>
        </p:txBody>
      </p:sp>
      <p:sp>
        <p:nvSpPr>
          <p:cNvPr id="3" name="Content Placeholder 2"/>
          <p:cNvSpPr>
            <a:spLocks noGrp="1"/>
          </p:cNvSpPr>
          <p:nvPr>
            <p:ph idx="1"/>
          </p:nvPr>
        </p:nvSpPr>
        <p:spPr>
          <a:xfrm>
            <a:off x="838200" y="1882775"/>
            <a:ext cx="10515600" cy="4189779"/>
          </a:xfrm>
        </p:spPr>
        <p:txBody>
          <a:bodyPr/>
          <a:lstStyle/>
          <a:p>
            <a:pPr>
              <a:lnSpc>
                <a:spcPct val="100000"/>
              </a:lnSpc>
              <a:spcBef>
                <a:spcPts val="600"/>
              </a:spcBef>
            </a:pPr>
            <a:r>
              <a:rPr lang="en-US" dirty="0"/>
              <a:t>Following the testing window, we will be asking for feedback on various aspects of testing.</a:t>
            </a:r>
          </a:p>
          <a:p>
            <a:pPr>
              <a:lnSpc>
                <a:spcPct val="100000"/>
              </a:lnSpc>
              <a:spcBef>
                <a:spcPts val="600"/>
              </a:spcBef>
            </a:pPr>
            <a:r>
              <a:rPr lang="en-US" dirty="0"/>
              <a:t>OSPI is currently collecting ideas and areas of interest from the field that might be included in a survey.</a:t>
            </a:r>
          </a:p>
          <a:p>
            <a:pPr>
              <a:lnSpc>
                <a:spcPct val="100000"/>
              </a:lnSpc>
              <a:spcBef>
                <a:spcPts val="600"/>
              </a:spcBef>
            </a:pPr>
            <a:r>
              <a:rPr lang="en-US" dirty="0"/>
              <a:t>If you have an area of testing (test experience, training, perceived validity, etc.) that you would like included in the survey, please email Leslie Huff (</a:t>
            </a:r>
            <a:r>
              <a:rPr lang="en-US" dirty="0">
                <a:hlinkClick r:id="rId3"/>
              </a:rPr>
              <a:t>leslie.huff@k12.wa.us</a:t>
            </a:r>
            <a:r>
              <a:rPr lang="en-US" dirty="0"/>
              <a:t>) using the subject line “Survey Suggestion”.</a:t>
            </a:r>
          </a:p>
        </p:txBody>
      </p:sp>
    </p:spTree>
    <p:extLst>
      <p:ext uri="{BB962C8B-B14F-4D97-AF65-F5344CB8AC3E}">
        <p14:creationId xmlns:p14="http://schemas.microsoft.com/office/powerpoint/2010/main" val="391835722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Surveys – Learner Characteristics</a:t>
            </a:r>
          </a:p>
        </p:txBody>
      </p:sp>
      <p:sp>
        <p:nvSpPr>
          <p:cNvPr id="3" name="Content Placeholder 2"/>
          <p:cNvSpPr>
            <a:spLocks noGrp="1"/>
          </p:cNvSpPr>
          <p:nvPr>
            <p:ph idx="1"/>
          </p:nvPr>
        </p:nvSpPr>
        <p:spPr>
          <a:xfrm>
            <a:off x="838200" y="1882775"/>
            <a:ext cx="10650648" cy="3927475"/>
          </a:xfrm>
        </p:spPr>
        <p:txBody>
          <a:bodyPr>
            <a:normAutofit fontScale="92500"/>
          </a:bodyPr>
          <a:lstStyle/>
          <a:p>
            <a:pPr>
              <a:lnSpc>
                <a:spcPct val="100000"/>
              </a:lnSpc>
              <a:spcBef>
                <a:spcPts val="600"/>
              </a:spcBef>
            </a:pPr>
            <a:r>
              <a:rPr lang="en-US" dirty="0"/>
              <a:t>OSPI is working to develop deeper knowledge and understanding of language learners with significant cognitive disabilities. To this end, we are hopeful that TAs for the WIDA Alternate ACCESS will complete surveys for their students in grades K-2. </a:t>
            </a:r>
          </a:p>
          <a:p>
            <a:pPr>
              <a:lnSpc>
                <a:spcPct val="100000"/>
              </a:lnSpc>
              <a:spcBef>
                <a:spcPts val="600"/>
              </a:spcBef>
            </a:pPr>
            <a:r>
              <a:rPr lang="en-US" dirty="0"/>
              <a:t>The purpose of the survey is to better serve students and inform decision making at the state and local levels. </a:t>
            </a:r>
          </a:p>
          <a:p>
            <a:pPr>
              <a:lnSpc>
                <a:spcPct val="100000"/>
              </a:lnSpc>
              <a:spcBef>
                <a:spcPts val="600"/>
              </a:spcBef>
            </a:pPr>
            <a:r>
              <a:rPr lang="en-US" dirty="0"/>
              <a:t>This survey will be available during the test window. Please encourage your TAs to complete the survey as a part of their ELP testing of students with significant cognitive disabilities in grade K-2. </a:t>
            </a:r>
          </a:p>
        </p:txBody>
      </p:sp>
    </p:spTree>
    <p:extLst>
      <p:ext uri="{BB962C8B-B14F-4D97-AF65-F5344CB8AC3E}">
        <p14:creationId xmlns:p14="http://schemas.microsoft.com/office/powerpoint/2010/main" val="80018996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Get Involved!</a:t>
            </a:r>
          </a:p>
        </p:txBody>
      </p:sp>
      <p:sp>
        <p:nvSpPr>
          <p:cNvPr id="3" name="Content Placeholder 2"/>
          <p:cNvSpPr>
            <a:spLocks noGrp="1"/>
          </p:cNvSpPr>
          <p:nvPr>
            <p:ph idx="1"/>
          </p:nvPr>
        </p:nvSpPr>
        <p:spPr>
          <a:xfrm>
            <a:off x="838200" y="1601422"/>
            <a:ext cx="10515600" cy="4283563"/>
          </a:xfrm>
        </p:spPr>
        <p:txBody>
          <a:bodyPr>
            <a:normAutofit fontScale="92500"/>
          </a:bodyPr>
          <a:lstStyle/>
          <a:p>
            <a:pPr marL="0" indent="0">
              <a:lnSpc>
                <a:spcPct val="110000"/>
              </a:lnSpc>
              <a:buNone/>
            </a:pPr>
            <a:r>
              <a:rPr lang="en-US" dirty="0"/>
              <a:t>OSPI is contemplating a variety of new work groups and discussions. If you would like to recommend some exceptional educators, we are always looking for new voices at the table. Some possible areas of focus include:</a:t>
            </a:r>
          </a:p>
          <a:p>
            <a:pPr>
              <a:lnSpc>
                <a:spcPct val="110000"/>
              </a:lnSpc>
            </a:pPr>
            <a:r>
              <a:rPr lang="en-US" dirty="0"/>
              <a:t>ELs with significant cognitive disabilities: testing experience, measuring language proficiency, and more. </a:t>
            </a:r>
          </a:p>
          <a:p>
            <a:pPr>
              <a:lnSpc>
                <a:spcPct val="110000"/>
              </a:lnSpc>
            </a:pPr>
            <a:r>
              <a:rPr lang="en-US" dirty="0"/>
              <a:t>Using ELPA21 results effectively to improve instruction/experience. </a:t>
            </a:r>
          </a:p>
          <a:p>
            <a:pPr>
              <a:lnSpc>
                <a:spcPct val="110000"/>
              </a:lnSpc>
            </a:pPr>
            <a:r>
              <a:rPr lang="en-US" dirty="0"/>
              <a:t>Identifying needed resources and supports.</a:t>
            </a:r>
          </a:p>
          <a:p>
            <a:pPr>
              <a:lnSpc>
                <a:spcPct val="110000"/>
              </a:lnSpc>
            </a:pPr>
            <a:endParaRPr lang="en-US" dirty="0"/>
          </a:p>
        </p:txBody>
      </p:sp>
    </p:spTree>
    <p:extLst>
      <p:ext uri="{BB962C8B-B14F-4D97-AF65-F5344CB8AC3E}">
        <p14:creationId xmlns:p14="http://schemas.microsoft.com/office/powerpoint/2010/main" val="206395328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Contact Leslie Huff</a:t>
            </a:r>
          </a:p>
        </p:txBody>
      </p:sp>
      <p:sp>
        <p:nvSpPr>
          <p:cNvPr id="3" name="Content Placeholder 2"/>
          <p:cNvSpPr>
            <a:spLocks noGrp="1"/>
          </p:cNvSpPr>
          <p:nvPr>
            <p:ph idx="1"/>
          </p:nvPr>
        </p:nvSpPr>
        <p:spPr>
          <a:xfrm>
            <a:off x="838199" y="1882775"/>
            <a:ext cx="10759289" cy="3927475"/>
          </a:xfrm>
        </p:spPr>
        <p:txBody>
          <a:bodyPr/>
          <a:lstStyle/>
          <a:p>
            <a:pPr>
              <a:lnSpc>
                <a:spcPct val="100000"/>
              </a:lnSpc>
            </a:pPr>
            <a:r>
              <a:rPr lang="en-US" dirty="0"/>
              <a:t>If you have recommendations for future work groups or conversations please email me directly and identify topic(s) you feel your recommended person can best contribute. </a:t>
            </a:r>
          </a:p>
          <a:p>
            <a:pPr>
              <a:lnSpc>
                <a:spcPct val="100000"/>
              </a:lnSpc>
            </a:pPr>
            <a:r>
              <a:rPr lang="en-US" dirty="0"/>
              <a:t>If you have questions about ELP Assessments, please do not hesitate to contact </a:t>
            </a:r>
            <a:r>
              <a:rPr lang="en-US" dirty="0">
                <a:hlinkClick r:id="rId3"/>
              </a:rPr>
              <a:t>Leslie.huff@k12.wa.us</a:t>
            </a:r>
            <a:r>
              <a:rPr lang="en-US" dirty="0"/>
              <a:t> or </a:t>
            </a:r>
            <a:r>
              <a:rPr lang="en-US" dirty="0">
                <a:hlinkClick r:id="rId4"/>
              </a:rPr>
              <a:t>elpa21@k12.wa.us</a:t>
            </a:r>
            <a:r>
              <a:rPr lang="en-US" dirty="0"/>
              <a:t> </a:t>
            </a:r>
          </a:p>
          <a:p>
            <a:pPr marL="0" indent="0">
              <a:lnSpc>
                <a:spcPct val="100000"/>
              </a:lnSpc>
              <a:buNone/>
            </a:pPr>
            <a:endParaRPr lang="en-US" dirty="0"/>
          </a:p>
        </p:txBody>
      </p:sp>
    </p:spTree>
    <p:extLst>
      <p:ext uri="{BB962C8B-B14F-4D97-AF65-F5344CB8AC3E}">
        <p14:creationId xmlns:p14="http://schemas.microsoft.com/office/powerpoint/2010/main" val="157551699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Graduation Alternatives – Voucher Requests</a:t>
            </a:r>
          </a:p>
        </p:txBody>
      </p:sp>
      <p:sp>
        <p:nvSpPr>
          <p:cNvPr id="3" name="Content Placeholder 2"/>
          <p:cNvSpPr>
            <a:spLocks noGrp="1"/>
          </p:cNvSpPr>
          <p:nvPr>
            <p:ph idx="1"/>
          </p:nvPr>
        </p:nvSpPr>
        <p:spPr/>
        <p:txBody>
          <a:bodyPr/>
          <a:lstStyle/>
          <a:p>
            <a:pPr marL="0" indent="0">
              <a:buNone/>
            </a:pPr>
            <a:r>
              <a:rPr lang="en-US" dirty="0"/>
              <a:t>In 2017-2018, 2333 test vouchers distributed</a:t>
            </a:r>
          </a:p>
          <a:p>
            <a:pPr lvl="1"/>
            <a:r>
              <a:rPr lang="en-US" dirty="0"/>
              <a:t>1910 ACT</a:t>
            </a:r>
          </a:p>
          <a:p>
            <a:pPr lvl="1"/>
            <a:r>
              <a:rPr lang="en-US" dirty="0"/>
              <a:t>423 SAT</a:t>
            </a:r>
          </a:p>
          <a:p>
            <a:pPr marL="0" indent="0">
              <a:buNone/>
            </a:pPr>
            <a:r>
              <a:rPr lang="en-US" dirty="0"/>
              <a:t>Currently in 2018-2019, 5301 test vouchers distributed</a:t>
            </a:r>
          </a:p>
          <a:p>
            <a:pPr lvl="1"/>
            <a:r>
              <a:rPr lang="en-US" dirty="0"/>
              <a:t>2943 ACT</a:t>
            </a:r>
          </a:p>
          <a:p>
            <a:pPr lvl="1"/>
            <a:r>
              <a:rPr lang="en-US" dirty="0"/>
              <a:t>1332 ACT with Writing</a:t>
            </a:r>
          </a:p>
          <a:p>
            <a:pPr lvl="1"/>
            <a:r>
              <a:rPr lang="en-US" dirty="0"/>
              <a:t>968 SAT</a:t>
            </a:r>
          </a:p>
          <a:p>
            <a:pPr lvl="1"/>
            <a:r>
              <a:rPr lang="en-US" dirty="0"/>
              <a:t>58 SAT with Essay</a:t>
            </a:r>
          </a:p>
          <a:p>
            <a:pPr lvl="1"/>
            <a:endParaRPr lang="en-US" dirty="0"/>
          </a:p>
        </p:txBody>
      </p:sp>
    </p:spTree>
    <p:extLst>
      <p:ext uri="{BB962C8B-B14F-4D97-AF65-F5344CB8AC3E}">
        <p14:creationId xmlns:p14="http://schemas.microsoft.com/office/powerpoint/2010/main" val="122624537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his slide is a snapshot of the science assessment webpage. The webpage was recently updated with new information, and reorganized to minimize vertical scrolling. The biggest changes were to the Test Design and Item Specifications, Training Tests, and Test Scores sections. The information for these topics is now contained in collapsible sections as indicated by the + signs. Links to Achievement Level Descriptors, updated Professional Development Opportunities information, and updated FAQ, and the science teams WERA presentation from last December follows. " title="Science Assessment Webpage"/>
          <p:cNvPicPr>
            <a:picLocks noChangeAspect="1"/>
          </p:cNvPicPr>
          <p:nvPr/>
        </p:nvPicPr>
        <p:blipFill rotWithShape="1">
          <a:blip r:embed="rId3"/>
          <a:srcRect r="-888" b="36475"/>
          <a:stretch/>
        </p:blipFill>
        <p:spPr>
          <a:xfrm>
            <a:off x="353644" y="1718273"/>
            <a:ext cx="12250337" cy="4381772"/>
          </a:xfrm>
          <a:prstGeom prst="rect">
            <a:avLst/>
          </a:prstGeom>
          <a:ln>
            <a:noFill/>
          </a:ln>
        </p:spPr>
      </p:pic>
      <p:sp>
        <p:nvSpPr>
          <p:cNvPr id="2" name="Title 1"/>
          <p:cNvSpPr>
            <a:spLocks noGrp="1"/>
          </p:cNvSpPr>
          <p:nvPr>
            <p:ph type="title"/>
          </p:nvPr>
        </p:nvSpPr>
        <p:spPr/>
        <p:txBody>
          <a:bodyPr/>
          <a:lstStyle/>
          <a:p>
            <a:r>
              <a:rPr lang="en-US" dirty="0"/>
              <a:t>Science Assessment-</a:t>
            </a:r>
            <a:br>
              <a:rPr lang="en-US" dirty="0"/>
            </a:br>
            <a:r>
              <a:rPr lang="en-US" dirty="0"/>
              <a:t>Webpage Reorganized</a:t>
            </a:r>
          </a:p>
        </p:txBody>
      </p:sp>
      <p:sp>
        <p:nvSpPr>
          <p:cNvPr id="5" name="Content Placeholder 2" descr="www.k12.wa.us/Science Assessments.aspx" title="Science Assessment website"/>
          <p:cNvSpPr txBox="1">
            <a:spLocks/>
          </p:cNvSpPr>
          <p:nvPr/>
        </p:nvSpPr>
        <p:spPr>
          <a:xfrm>
            <a:off x="6096000" y="1747838"/>
            <a:ext cx="5985468" cy="582804"/>
          </a:xfrm>
          <a:prstGeom prst="rect">
            <a:avLst/>
          </a:prstGeom>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Palatino Linotype" panose="0204050205050503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Palatino Linotype" panose="0204050205050503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Palatino Linotype" panose="0204050205050503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Palatino Linotype" panose="0204050205050503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Palatino Linotype" panose="0204050205050503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t>www.k12.wa.us/Science/Assessments.aspx</a:t>
            </a:r>
          </a:p>
        </p:txBody>
      </p:sp>
    </p:spTree>
    <p:extLst>
      <p:ext uri="{BB962C8B-B14F-4D97-AF65-F5344CB8AC3E}">
        <p14:creationId xmlns:p14="http://schemas.microsoft.com/office/powerpoint/2010/main" val="28044848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Grad Alternatives – Test Voucher Requests</a:t>
            </a:r>
          </a:p>
        </p:txBody>
      </p:sp>
      <p:sp>
        <p:nvSpPr>
          <p:cNvPr id="3" name="Content Placeholder 2"/>
          <p:cNvSpPr>
            <a:spLocks noGrp="1"/>
          </p:cNvSpPr>
          <p:nvPr>
            <p:ph idx="1"/>
          </p:nvPr>
        </p:nvSpPr>
        <p:spPr>
          <a:xfrm>
            <a:off x="838200" y="1941390"/>
            <a:ext cx="10515600" cy="3927475"/>
          </a:xfrm>
        </p:spPr>
        <p:txBody>
          <a:bodyPr>
            <a:normAutofit/>
          </a:bodyPr>
          <a:lstStyle/>
          <a:p>
            <a:pPr>
              <a:lnSpc>
                <a:spcPct val="100000"/>
              </a:lnSpc>
            </a:pPr>
            <a:r>
              <a:rPr lang="en-US" dirty="0"/>
              <a:t>Vouchers will be distributed to students for the assessment graduation requirement they have not met.</a:t>
            </a:r>
          </a:p>
          <a:p>
            <a:pPr lvl="1">
              <a:lnSpc>
                <a:spcPct val="100000"/>
              </a:lnSpc>
            </a:pPr>
            <a:r>
              <a:rPr lang="en-US" dirty="0"/>
              <a:t> ACT with Writing and SAT with Essay vouchers will only be given to students who have not met ELA. </a:t>
            </a:r>
          </a:p>
          <a:p>
            <a:pPr>
              <a:lnSpc>
                <a:spcPct val="100000"/>
              </a:lnSpc>
            </a:pPr>
            <a:r>
              <a:rPr lang="en-US" dirty="0"/>
              <a:t>Students must be eligible in the Graduation Alternatives application.</a:t>
            </a:r>
          </a:p>
          <a:p>
            <a:pPr>
              <a:lnSpc>
                <a:spcPct val="100000"/>
              </a:lnSpc>
            </a:pPr>
            <a:r>
              <a:rPr lang="en-US" dirty="0"/>
              <a:t>Students are allowed one test voucher from OSPI for Graduation Alternatives purposes.</a:t>
            </a:r>
          </a:p>
          <a:p>
            <a:pPr marL="0" indent="0">
              <a:lnSpc>
                <a:spcPct val="100000"/>
              </a:lnSpc>
              <a:buNone/>
            </a:pPr>
            <a:endParaRPr lang="en-US" dirty="0"/>
          </a:p>
        </p:txBody>
      </p:sp>
    </p:spTree>
    <p:extLst>
      <p:ext uri="{BB962C8B-B14F-4D97-AF65-F5344CB8AC3E}">
        <p14:creationId xmlns:p14="http://schemas.microsoft.com/office/powerpoint/2010/main" val="398463603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Grad Alternatives – COE Local</a:t>
            </a:r>
          </a:p>
        </p:txBody>
      </p:sp>
      <p:sp>
        <p:nvSpPr>
          <p:cNvPr id="3" name="Content Placeholder 2"/>
          <p:cNvSpPr>
            <a:spLocks noGrp="1"/>
          </p:cNvSpPr>
          <p:nvPr>
            <p:ph idx="1"/>
          </p:nvPr>
        </p:nvSpPr>
        <p:spPr>
          <a:xfrm>
            <a:off x="838200" y="1882775"/>
            <a:ext cx="10515600" cy="4119440"/>
          </a:xfrm>
        </p:spPr>
        <p:txBody>
          <a:bodyPr>
            <a:normAutofit/>
          </a:bodyPr>
          <a:lstStyle/>
          <a:p>
            <a:pPr marL="0" indent="0">
              <a:lnSpc>
                <a:spcPct val="100000"/>
              </a:lnSpc>
              <a:buNone/>
            </a:pPr>
            <a:r>
              <a:rPr lang="en-US" dirty="0"/>
              <a:t>January 31, 2019 submission deadline - Course Assurance Forms for COE Local</a:t>
            </a:r>
          </a:p>
          <a:p>
            <a:pPr lvl="1">
              <a:lnSpc>
                <a:spcPct val="100000"/>
              </a:lnSpc>
            </a:pPr>
            <a:r>
              <a:rPr lang="en-US" dirty="0"/>
              <a:t>Forms should submitted by the District Assessment Coordinator or Designee and emailed to LAA@k12.wa.us</a:t>
            </a:r>
          </a:p>
          <a:p>
            <a:pPr marL="457200" lvl="1" indent="0">
              <a:lnSpc>
                <a:spcPct val="100000"/>
              </a:lnSpc>
              <a:buNone/>
            </a:pPr>
            <a:endParaRPr lang="en-US" dirty="0"/>
          </a:p>
          <a:p>
            <a:pPr marL="0" indent="0">
              <a:lnSpc>
                <a:spcPct val="100000"/>
              </a:lnSpc>
              <a:buNone/>
            </a:pPr>
            <a:r>
              <a:rPr lang="en-US" dirty="0"/>
              <a:t>Graduation Alternatives Questions?  </a:t>
            </a:r>
          </a:p>
          <a:p>
            <a:pPr lvl="1">
              <a:lnSpc>
                <a:spcPct val="100000"/>
              </a:lnSpc>
            </a:pPr>
            <a:r>
              <a:rPr lang="en-US" dirty="0"/>
              <a:t>Contact Clarisse Leong at clarisse.leong@k12.wa.us or 360-725-6223</a:t>
            </a:r>
          </a:p>
        </p:txBody>
      </p:sp>
    </p:spTree>
    <p:extLst>
      <p:ext uri="{BB962C8B-B14F-4D97-AF65-F5344CB8AC3E}">
        <p14:creationId xmlns:p14="http://schemas.microsoft.com/office/powerpoint/2010/main" val="384759284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B97FB-D667-4182-8E7A-078299197071}"/>
              </a:ext>
            </a:extLst>
          </p:cNvPr>
          <p:cNvSpPr>
            <a:spLocks noGrp="1"/>
          </p:cNvSpPr>
          <p:nvPr>
            <p:ph type="title"/>
          </p:nvPr>
        </p:nvSpPr>
        <p:spPr/>
        <p:txBody>
          <a:bodyPr/>
          <a:lstStyle/>
          <a:p>
            <a:r>
              <a:rPr lang="en-US" dirty="0"/>
              <a:t>ELA COE-Local Webinars from OSPI</a:t>
            </a:r>
          </a:p>
        </p:txBody>
      </p:sp>
      <p:sp>
        <p:nvSpPr>
          <p:cNvPr id="3" name="Content Placeholder 2">
            <a:extLst>
              <a:ext uri="{FF2B5EF4-FFF2-40B4-BE49-F238E27FC236}">
                <a16:creationId xmlns:a16="http://schemas.microsoft.com/office/drawing/2014/main" id="{667AD4B9-0B17-43B1-88CC-AAB82AFE3BFD}"/>
              </a:ext>
            </a:extLst>
          </p:cNvPr>
          <p:cNvSpPr>
            <a:spLocks noGrp="1"/>
          </p:cNvSpPr>
          <p:nvPr>
            <p:ph idx="1"/>
          </p:nvPr>
        </p:nvSpPr>
        <p:spPr>
          <a:xfrm>
            <a:off x="838200" y="1747838"/>
            <a:ext cx="10515600" cy="3927475"/>
          </a:xfrm>
        </p:spPr>
        <p:txBody>
          <a:bodyPr>
            <a:noAutofit/>
          </a:bodyPr>
          <a:lstStyle/>
          <a:p>
            <a:pPr marL="0" indent="0">
              <a:lnSpc>
                <a:spcPct val="100000"/>
              </a:lnSpc>
              <a:spcBef>
                <a:spcPts val="600"/>
              </a:spcBef>
              <a:buNone/>
            </a:pPr>
            <a:r>
              <a:rPr lang="en-US" sz="2600" b="1" dirty="0"/>
              <a:t>Intro to the ELA COE Local - Moodle Walkthrough</a:t>
            </a:r>
          </a:p>
          <a:p>
            <a:pPr>
              <a:lnSpc>
                <a:spcPct val="100000"/>
              </a:lnSpc>
              <a:spcBef>
                <a:spcPts val="600"/>
              </a:spcBef>
            </a:pPr>
            <a:r>
              <a:rPr lang="en-US" sz="2600" dirty="0"/>
              <a:t>When: Thursday, January 31, 2019, from 3:15 to 4:00 pm </a:t>
            </a:r>
          </a:p>
          <a:p>
            <a:pPr>
              <a:lnSpc>
                <a:spcPct val="100000"/>
              </a:lnSpc>
              <a:spcBef>
                <a:spcPts val="600"/>
              </a:spcBef>
            </a:pPr>
            <a:r>
              <a:rPr lang="en-US" sz="2600" dirty="0"/>
              <a:t>Audience: Current ELA COE-Local classroom teachers and DACs </a:t>
            </a:r>
          </a:p>
          <a:p>
            <a:pPr>
              <a:lnSpc>
                <a:spcPct val="100000"/>
              </a:lnSpc>
              <a:spcBef>
                <a:spcPts val="600"/>
              </a:spcBef>
            </a:pPr>
            <a:r>
              <a:rPr lang="en-US" sz="2600" dirty="0"/>
              <a:t>Description: Live webinar to provide an overview and introduction to the ELA COE Local Moodle. We will review each section of the site and discuss the use and purpose of the instructional materials, scoring rubrics, test maps, operational tasks and scoring materials. </a:t>
            </a:r>
          </a:p>
          <a:p>
            <a:pPr>
              <a:lnSpc>
                <a:spcPct val="100000"/>
              </a:lnSpc>
              <a:spcBef>
                <a:spcPts val="600"/>
              </a:spcBef>
            </a:pPr>
            <a:r>
              <a:rPr lang="en-US" sz="2600" b="1" dirty="0"/>
              <a:t>Registration: </a:t>
            </a:r>
            <a:r>
              <a:rPr lang="en-US" sz="2600" u="sng" dirty="0">
                <a:hlinkClick r:id="rId2"/>
              </a:rPr>
              <a:t>https://zoom.us/webinar/register/WN_1Z-6D1K6S8uHL__N3AwYJQ</a:t>
            </a:r>
            <a:r>
              <a:rPr lang="en-US" sz="2600" dirty="0"/>
              <a:t> </a:t>
            </a:r>
            <a:br>
              <a:rPr lang="en-US" sz="2600" dirty="0"/>
            </a:br>
            <a:r>
              <a:rPr lang="en-US" sz="2600" dirty="0"/>
              <a:t> </a:t>
            </a:r>
          </a:p>
          <a:p>
            <a:pPr marL="0" indent="0">
              <a:lnSpc>
                <a:spcPct val="100000"/>
              </a:lnSpc>
              <a:spcBef>
                <a:spcPts val="600"/>
              </a:spcBef>
              <a:buNone/>
            </a:pPr>
            <a:endParaRPr lang="en-US" sz="2600" dirty="0"/>
          </a:p>
        </p:txBody>
      </p:sp>
    </p:spTree>
    <p:extLst>
      <p:ext uri="{BB962C8B-B14F-4D97-AF65-F5344CB8AC3E}">
        <p14:creationId xmlns:p14="http://schemas.microsoft.com/office/powerpoint/2010/main" val="360874051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B97FB-D667-4182-8E7A-078299197071}"/>
              </a:ext>
            </a:extLst>
          </p:cNvPr>
          <p:cNvSpPr>
            <a:spLocks noGrp="1"/>
          </p:cNvSpPr>
          <p:nvPr>
            <p:ph type="title"/>
          </p:nvPr>
        </p:nvSpPr>
        <p:spPr/>
        <p:txBody>
          <a:bodyPr/>
          <a:lstStyle/>
          <a:p>
            <a:r>
              <a:rPr lang="en-US" dirty="0"/>
              <a:t>ELA COE-Local Webinars from OSPI</a:t>
            </a:r>
          </a:p>
        </p:txBody>
      </p:sp>
      <p:sp>
        <p:nvSpPr>
          <p:cNvPr id="3" name="Content Placeholder 2">
            <a:extLst>
              <a:ext uri="{FF2B5EF4-FFF2-40B4-BE49-F238E27FC236}">
                <a16:creationId xmlns:a16="http://schemas.microsoft.com/office/drawing/2014/main" id="{667AD4B9-0B17-43B1-88CC-AAB82AFE3BFD}"/>
              </a:ext>
            </a:extLst>
          </p:cNvPr>
          <p:cNvSpPr>
            <a:spLocks noGrp="1"/>
          </p:cNvSpPr>
          <p:nvPr>
            <p:ph idx="1"/>
          </p:nvPr>
        </p:nvSpPr>
        <p:spPr>
          <a:xfrm>
            <a:off x="838200" y="1664677"/>
            <a:ext cx="10515600" cy="4145574"/>
          </a:xfrm>
        </p:spPr>
        <p:txBody>
          <a:bodyPr>
            <a:noAutofit/>
          </a:bodyPr>
          <a:lstStyle/>
          <a:p>
            <a:pPr marL="0" indent="0">
              <a:lnSpc>
                <a:spcPct val="100000"/>
              </a:lnSpc>
              <a:spcBef>
                <a:spcPts val="600"/>
              </a:spcBef>
              <a:buNone/>
            </a:pPr>
            <a:r>
              <a:rPr lang="en-US" sz="2600" b="1" dirty="0"/>
              <a:t>Implementing the ELA COE Local in the Classroom </a:t>
            </a:r>
            <a:r>
              <a:rPr lang="en-US" sz="2600" dirty="0"/>
              <a:t>– Test Map, Instructional Tasks, Operational Tasks and Scoring Planning</a:t>
            </a:r>
          </a:p>
          <a:p>
            <a:pPr>
              <a:lnSpc>
                <a:spcPct val="100000"/>
              </a:lnSpc>
              <a:spcBef>
                <a:spcPts val="600"/>
              </a:spcBef>
            </a:pPr>
            <a:r>
              <a:rPr lang="en-US" sz="2600" dirty="0"/>
              <a:t>When: Tuesday, February 5, 2019, from 3:15 to 4:00 pm </a:t>
            </a:r>
          </a:p>
          <a:p>
            <a:pPr>
              <a:lnSpc>
                <a:spcPct val="100000"/>
              </a:lnSpc>
              <a:spcBef>
                <a:spcPts val="600"/>
              </a:spcBef>
            </a:pPr>
            <a:r>
              <a:rPr lang="en-US" sz="2600" dirty="0"/>
              <a:t>Audience: Current ELA COE-Local classroom teachers and DACs </a:t>
            </a:r>
          </a:p>
          <a:p>
            <a:pPr>
              <a:lnSpc>
                <a:spcPct val="100000"/>
              </a:lnSpc>
              <a:spcBef>
                <a:spcPts val="600"/>
              </a:spcBef>
            </a:pPr>
            <a:r>
              <a:rPr lang="en-US" sz="2600" dirty="0"/>
              <a:t>Description: Live webinar to provide an overview of the components of the ELA COE Local assessment materials and how they are to be used in a Locally-Determined Course with the ELA COE Local. </a:t>
            </a:r>
          </a:p>
          <a:p>
            <a:pPr>
              <a:lnSpc>
                <a:spcPct val="100000"/>
              </a:lnSpc>
              <a:spcBef>
                <a:spcPts val="600"/>
              </a:spcBef>
            </a:pPr>
            <a:r>
              <a:rPr lang="en-US" sz="2600" b="1" dirty="0"/>
              <a:t>Registration</a:t>
            </a:r>
            <a:r>
              <a:rPr lang="en-US" sz="2600" dirty="0"/>
              <a:t>:  </a:t>
            </a:r>
            <a:r>
              <a:rPr lang="en-US" sz="2600" u="sng" dirty="0">
                <a:hlinkClick r:id="rId2"/>
              </a:rPr>
              <a:t>https://zoom.us/webinar/register/WN_bq1kdqKDQROQmComWFXnMQ</a:t>
            </a:r>
            <a:endParaRPr lang="en-US" sz="2600" dirty="0"/>
          </a:p>
          <a:p>
            <a:pPr>
              <a:lnSpc>
                <a:spcPct val="100000"/>
              </a:lnSpc>
              <a:spcBef>
                <a:spcPts val="600"/>
              </a:spcBef>
            </a:pPr>
            <a:endParaRPr lang="en-US" sz="2600" dirty="0"/>
          </a:p>
        </p:txBody>
      </p:sp>
    </p:spTree>
    <p:extLst>
      <p:ext uri="{BB962C8B-B14F-4D97-AF65-F5344CB8AC3E}">
        <p14:creationId xmlns:p14="http://schemas.microsoft.com/office/powerpoint/2010/main" val="392168260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Cut Scores for Math and ELA COE Local</a:t>
            </a:r>
          </a:p>
        </p:txBody>
      </p:sp>
      <p:sp>
        <p:nvSpPr>
          <p:cNvPr id="3" name="Content Placeholder 2"/>
          <p:cNvSpPr>
            <a:spLocks noGrp="1"/>
          </p:cNvSpPr>
          <p:nvPr>
            <p:ph idx="1"/>
          </p:nvPr>
        </p:nvSpPr>
        <p:spPr/>
        <p:txBody>
          <a:bodyPr/>
          <a:lstStyle/>
          <a:p>
            <a:pPr>
              <a:lnSpc>
                <a:spcPct val="100000"/>
              </a:lnSpc>
              <a:spcBef>
                <a:spcPts val="600"/>
              </a:spcBef>
            </a:pPr>
            <a:r>
              <a:rPr lang="en-US" dirty="0"/>
              <a:t>In December a group of content educators met and determined the cut scores for Math and ELA COE Local:</a:t>
            </a:r>
          </a:p>
          <a:p>
            <a:pPr lvl="1">
              <a:lnSpc>
                <a:spcPct val="100000"/>
              </a:lnSpc>
              <a:spcBef>
                <a:spcPts val="600"/>
              </a:spcBef>
            </a:pPr>
            <a:r>
              <a:rPr lang="en-US" sz="2600" dirty="0"/>
              <a:t>ELA cut score: 30 points</a:t>
            </a:r>
          </a:p>
          <a:p>
            <a:pPr lvl="1">
              <a:lnSpc>
                <a:spcPct val="100000"/>
              </a:lnSpc>
              <a:spcBef>
                <a:spcPts val="600"/>
              </a:spcBef>
            </a:pPr>
            <a:r>
              <a:rPr lang="en-US" sz="2600" dirty="0"/>
              <a:t>Math cut score: 16 points</a:t>
            </a:r>
          </a:p>
          <a:p>
            <a:pPr>
              <a:lnSpc>
                <a:spcPct val="100000"/>
              </a:lnSpc>
              <a:spcBef>
                <a:spcPts val="600"/>
              </a:spcBef>
            </a:pPr>
            <a:r>
              <a:rPr lang="en-US" dirty="0"/>
              <a:t>Cut scores apply to all students currently using the COE Local as a LAA in a LDC</a:t>
            </a:r>
          </a:p>
        </p:txBody>
      </p:sp>
    </p:spTree>
    <p:extLst>
      <p:ext uri="{BB962C8B-B14F-4D97-AF65-F5344CB8AC3E}">
        <p14:creationId xmlns:p14="http://schemas.microsoft.com/office/powerpoint/2010/main" val="394800279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COE Local Updates: Classroom</a:t>
            </a:r>
          </a:p>
        </p:txBody>
      </p:sp>
      <p:sp>
        <p:nvSpPr>
          <p:cNvPr id="3" name="Content Placeholder 2"/>
          <p:cNvSpPr>
            <a:spLocks noGrp="1"/>
          </p:cNvSpPr>
          <p:nvPr>
            <p:ph idx="1"/>
          </p:nvPr>
        </p:nvSpPr>
        <p:spPr>
          <a:xfrm>
            <a:off x="767862" y="1679748"/>
            <a:ext cx="10697308" cy="4572000"/>
          </a:xfrm>
        </p:spPr>
        <p:txBody>
          <a:bodyPr>
            <a:normAutofit/>
          </a:bodyPr>
          <a:lstStyle/>
          <a:p>
            <a:pPr>
              <a:lnSpc>
                <a:spcPct val="100000"/>
              </a:lnSpc>
              <a:spcBef>
                <a:spcPts val="600"/>
              </a:spcBef>
            </a:pPr>
            <a:r>
              <a:rPr lang="en-US" sz="2600" dirty="0"/>
              <a:t>Prior to the end of a course, an educator can offer students additional time to work on tasks  </a:t>
            </a:r>
          </a:p>
          <a:p>
            <a:pPr>
              <a:lnSpc>
                <a:spcPct val="100000"/>
              </a:lnSpc>
              <a:spcBef>
                <a:spcPts val="600"/>
              </a:spcBef>
            </a:pPr>
            <a:r>
              <a:rPr lang="en-US" sz="2600" dirty="0"/>
              <a:t>After a task is scored, a different task cannot be substituted in its place—a scored task is part of the collection</a:t>
            </a:r>
          </a:p>
          <a:p>
            <a:pPr>
              <a:lnSpc>
                <a:spcPct val="100000"/>
              </a:lnSpc>
              <a:spcBef>
                <a:spcPts val="600"/>
              </a:spcBef>
            </a:pPr>
            <a:r>
              <a:rPr lang="en-US" sz="2600" dirty="0"/>
              <a:t>In the event that a student does not meet the COE cut score, they may: </a:t>
            </a:r>
          </a:p>
          <a:p>
            <a:pPr lvl="1">
              <a:lnSpc>
                <a:spcPct val="100000"/>
              </a:lnSpc>
              <a:spcBef>
                <a:spcPts val="600"/>
              </a:spcBef>
            </a:pPr>
            <a:r>
              <a:rPr lang="en-US" dirty="0"/>
              <a:t>Compile a new collection with all new tasks if they are continuing in a year-long class</a:t>
            </a:r>
          </a:p>
          <a:p>
            <a:pPr lvl="1">
              <a:lnSpc>
                <a:spcPct val="100000"/>
              </a:lnSpc>
              <a:spcBef>
                <a:spcPts val="600"/>
              </a:spcBef>
            </a:pPr>
            <a:r>
              <a:rPr lang="en-US" dirty="0"/>
              <a:t>Enroll in a new trimester or semester course and compile a new collection</a:t>
            </a:r>
          </a:p>
          <a:p>
            <a:pPr>
              <a:lnSpc>
                <a:spcPct val="100000"/>
              </a:lnSpc>
              <a:spcBef>
                <a:spcPts val="600"/>
              </a:spcBef>
            </a:pPr>
            <a:endParaRPr lang="en-US" dirty="0"/>
          </a:p>
        </p:txBody>
      </p:sp>
    </p:spTree>
    <p:extLst>
      <p:ext uri="{BB962C8B-B14F-4D97-AF65-F5344CB8AC3E}">
        <p14:creationId xmlns:p14="http://schemas.microsoft.com/office/powerpoint/2010/main" val="200316558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COE Local:  Score Reporting</a:t>
            </a:r>
          </a:p>
        </p:txBody>
      </p:sp>
      <p:sp>
        <p:nvSpPr>
          <p:cNvPr id="3" name="Content Placeholder 2"/>
          <p:cNvSpPr>
            <a:spLocks noGrp="1"/>
          </p:cNvSpPr>
          <p:nvPr>
            <p:ph idx="1"/>
          </p:nvPr>
        </p:nvSpPr>
        <p:spPr/>
        <p:txBody>
          <a:bodyPr/>
          <a:lstStyle/>
          <a:p>
            <a:pPr>
              <a:lnSpc>
                <a:spcPct val="100000"/>
              </a:lnSpc>
              <a:spcBef>
                <a:spcPts val="600"/>
              </a:spcBef>
            </a:pPr>
            <a:r>
              <a:rPr lang="en-US" dirty="0"/>
              <a:t>Ensure that a student’s set of scores for each task is recorded and maintained at the school level</a:t>
            </a:r>
          </a:p>
          <a:p>
            <a:pPr>
              <a:lnSpc>
                <a:spcPct val="100000"/>
              </a:lnSpc>
              <a:spcBef>
                <a:spcPts val="600"/>
              </a:spcBef>
            </a:pPr>
            <a:r>
              <a:rPr lang="en-US" dirty="0"/>
              <a:t>Compile a list of all students who attempted the COE Local</a:t>
            </a:r>
          </a:p>
          <a:p>
            <a:pPr>
              <a:lnSpc>
                <a:spcPct val="100000"/>
              </a:lnSpc>
              <a:spcBef>
                <a:spcPts val="600"/>
              </a:spcBef>
            </a:pPr>
            <a:r>
              <a:rPr lang="en-US" dirty="0"/>
              <a:t>Keep an electronic copy of every student collection—both met and not met collections</a:t>
            </a:r>
          </a:p>
          <a:p>
            <a:pPr>
              <a:lnSpc>
                <a:spcPct val="100000"/>
              </a:lnSpc>
              <a:spcBef>
                <a:spcPts val="600"/>
              </a:spcBef>
            </a:pPr>
            <a:r>
              <a:rPr lang="en-US" dirty="0"/>
              <a:t>A process for notifying OSPI of the status of students who attempted the COE Local is forthcoming—look for information in the WAW and on the math and ELA Moodles</a:t>
            </a:r>
          </a:p>
        </p:txBody>
      </p:sp>
    </p:spTree>
    <p:extLst>
      <p:ext uri="{BB962C8B-B14F-4D97-AF65-F5344CB8AC3E}">
        <p14:creationId xmlns:p14="http://schemas.microsoft.com/office/powerpoint/2010/main" val="186946056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COE Local: Starting new LDCs/LAAs</a:t>
            </a:r>
          </a:p>
        </p:txBody>
      </p:sp>
      <p:sp>
        <p:nvSpPr>
          <p:cNvPr id="3" name="Content Placeholder 2"/>
          <p:cNvSpPr>
            <a:spLocks noGrp="1"/>
          </p:cNvSpPr>
          <p:nvPr>
            <p:ph idx="1"/>
          </p:nvPr>
        </p:nvSpPr>
        <p:spPr>
          <a:xfrm>
            <a:off x="838200" y="1812437"/>
            <a:ext cx="10515600" cy="4248394"/>
          </a:xfrm>
        </p:spPr>
        <p:txBody>
          <a:bodyPr>
            <a:normAutofit/>
          </a:bodyPr>
          <a:lstStyle/>
          <a:p>
            <a:pPr>
              <a:lnSpc>
                <a:spcPct val="100000"/>
              </a:lnSpc>
              <a:spcBef>
                <a:spcPts val="600"/>
              </a:spcBef>
            </a:pPr>
            <a:r>
              <a:rPr lang="en-US" dirty="0"/>
              <a:t>Administrators, send the Moodle hyperlinks to teachers as soon as possible</a:t>
            </a:r>
          </a:p>
          <a:p>
            <a:pPr>
              <a:lnSpc>
                <a:spcPct val="100000"/>
              </a:lnSpc>
              <a:spcBef>
                <a:spcPts val="600"/>
              </a:spcBef>
            </a:pPr>
            <a:r>
              <a:rPr lang="en-US" dirty="0"/>
              <a:t>Schedule introductory meetings to review the Moodle</a:t>
            </a:r>
          </a:p>
          <a:p>
            <a:pPr>
              <a:lnSpc>
                <a:spcPct val="100000"/>
              </a:lnSpc>
              <a:spcBef>
                <a:spcPts val="600"/>
              </a:spcBef>
            </a:pPr>
            <a:r>
              <a:rPr lang="en-US" dirty="0"/>
              <a:t>Keep all COE educators up to date with Moodle changes or additions</a:t>
            </a:r>
          </a:p>
          <a:p>
            <a:pPr>
              <a:lnSpc>
                <a:spcPct val="100000"/>
              </a:lnSpc>
              <a:spcBef>
                <a:spcPts val="600"/>
              </a:spcBef>
            </a:pPr>
            <a:r>
              <a:rPr lang="en-US" dirty="0"/>
              <a:t>Additional guidelines for the COE Local are forthcoming</a:t>
            </a:r>
          </a:p>
          <a:p>
            <a:pPr>
              <a:lnSpc>
                <a:spcPct val="100000"/>
              </a:lnSpc>
              <a:spcBef>
                <a:spcPts val="600"/>
              </a:spcBef>
            </a:pPr>
            <a:r>
              <a:rPr lang="en-US" dirty="0"/>
              <a:t>Zoom trainings on the moodle contents and scoring materials will be scheduled soon</a:t>
            </a:r>
          </a:p>
          <a:p>
            <a:pPr>
              <a:lnSpc>
                <a:spcPct val="100000"/>
              </a:lnSpc>
              <a:spcBef>
                <a:spcPts val="600"/>
              </a:spcBef>
            </a:pPr>
            <a:endParaRPr lang="en-US" dirty="0"/>
          </a:p>
        </p:txBody>
      </p:sp>
    </p:spTree>
    <p:extLst>
      <p:ext uri="{BB962C8B-B14F-4D97-AF65-F5344CB8AC3E}">
        <p14:creationId xmlns:p14="http://schemas.microsoft.com/office/powerpoint/2010/main" val="103056278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Bridge to College: LDC/LAA Update</a:t>
            </a:r>
          </a:p>
        </p:txBody>
      </p:sp>
      <p:sp>
        <p:nvSpPr>
          <p:cNvPr id="3" name="Content Placeholder 2"/>
          <p:cNvSpPr>
            <a:spLocks noGrp="1"/>
          </p:cNvSpPr>
          <p:nvPr>
            <p:ph idx="1"/>
          </p:nvPr>
        </p:nvSpPr>
        <p:spPr>
          <a:xfrm>
            <a:off x="838199" y="1882775"/>
            <a:ext cx="10685585" cy="3927475"/>
          </a:xfrm>
        </p:spPr>
        <p:txBody>
          <a:bodyPr>
            <a:noAutofit/>
          </a:bodyPr>
          <a:lstStyle/>
          <a:p>
            <a:pPr>
              <a:lnSpc>
                <a:spcPct val="110000"/>
              </a:lnSpc>
              <a:spcBef>
                <a:spcPts val="600"/>
              </a:spcBef>
            </a:pPr>
            <a:r>
              <a:rPr lang="en-US" dirty="0"/>
              <a:t>Bridge to College courses can be used as a grad alternative</a:t>
            </a:r>
          </a:p>
          <a:p>
            <a:pPr>
              <a:lnSpc>
                <a:spcPct val="110000"/>
              </a:lnSpc>
              <a:spcBef>
                <a:spcPts val="600"/>
              </a:spcBef>
            </a:pPr>
            <a:r>
              <a:rPr lang="en-US" dirty="0"/>
              <a:t>Students who meet the eligibility criteria may enroll in the courses</a:t>
            </a:r>
          </a:p>
          <a:p>
            <a:pPr>
              <a:lnSpc>
                <a:spcPct val="110000"/>
              </a:lnSpc>
              <a:spcBef>
                <a:spcPts val="600"/>
              </a:spcBef>
            </a:pPr>
            <a:r>
              <a:rPr lang="en-US" dirty="0"/>
              <a:t>Educators must attend all trainings in order to teach </a:t>
            </a:r>
            <a:r>
              <a:rPr lang="en-US" dirty="0" err="1"/>
              <a:t>BtC</a:t>
            </a:r>
            <a:r>
              <a:rPr lang="en-US" dirty="0"/>
              <a:t> courses</a:t>
            </a:r>
          </a:p>
          <a:p>
            <a:pPr>
              <a:lnSpc>
                <a:spcPct val="110000"/>
              </a:lnSpc>
              <a:spcBef>
                <a:spcPts val="600"/>
              </a:spcBef>
            </a:pPr>
            <a:r>
              <a:rPr lang="en-US" dirty="0"/>
              <a:t>COE Local tasks are not to be used in the </a:t>
            </a:r>
            <a:r>
              <a:rPr lang="en-US" dirty="0" err="1"/>
              <a:t>BtC</a:t>
            </a:r>
            <a:r>
              <a:rPr lang="en-US" dirty="0"/>
              <a:t> courses</a:t>
            </a:r>
          </a:p>
          <a:p>
            <a:pPr marL="457200" lvl="1" indent="0">
              <a:lnSpc>
                <a:spcPct val="110000"/>
              </a:lnSpc>
              <a:spcBef>
                <a:spcPts val="600"/>
              </a:spcBef>
              <a:buNone/>
            </a:pPr>
            <a:r>
              <a:rPr lang="en-US" dirty="0"/>
              <a:t>Bridge to College courses have their own embedded assessments</a:t>
            </a:r>
          </a:p>
        </p:txBody>
      </p:sp>
    </p:spTree>
    <p:extLst>
      <p:ext uri="{BB962C8B-B14F-4D97-AF65-F5344CB8AC3E}">
        <p14:creationId xmlns:p14="http://schemas.microsoft.com/office/powerpoint/2010/main" val="178935017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Update</a:t>
            </a:r>
          </a:p>
        </p:txBody>
      </p:sp>
    </p:spTree>
    <p:extLst>
      <p:ext uri="{BB962C8B-B14F-4D97-AF65-F5344CB8AC3E}">
        <p14:creationId xmlns:p14="http://schemas.microsoft.com/office/powerpoint/2010/main" val="711078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Science Assessment-</a:t>
            </a:r>
            <a:br>
              <a:rPr lang="en-US" dirty="0"/>
            </a:br>
            <a:r>
              <a:rPr lang="en-US" dirty="0"/>
              <a:t>Test Design and Item Specifications</a:t>
            </a:r>
          </a:p>
        </p:txBody>
      </p:sp>
      <p:sp>
        <p:nvSpPr>
          <p:cNvPr id="3" name="Content Placeholder 2"/>
          <p:cNvSpPr>
            <a:spLocks noGrp="1"/>
          </p:cNvSpPr>
          <p:nvPr>
            <p:ph idx="1"/>
          </p:nvPr>
        </p:nvSpPr>
        <p:spPr>
          <a:xfrm>
            <a:off x="838200" y="1882775"/>
            <a:ext cx="10708758" cy="4227080"/>
          </a:xfrm>
        </p:spPr>
        <p:txBody>
          <a:bodyPr>
            <a:normAutofit/>
          </a:bodyPr>
          <a:lstStyle/>
          <a:p>
            <a:pPr marL="342900" indent="-342900">
              <a:lnSpc>
                <a:spcPct val="100000"/>
              </a:lnSpc>
            </a:pPr>
            <a:r>
              <a:rPr lang="en-US" dirty="0">
                <a:cs typeface="Segoe UI" panose="020B0502040204020203" pitchFamily="34" charset="0"/>
              </a:rPr>
              <a:t>New working drafts are posted </a:t>
            </a:r>
          </a:p>
          <a:p>
            <a:pPr marL="800100" lvl="1" indent="-342900">
              <a:lnSpc>
                <a:spcPct val="100000"/>
              </a:lnSpc>
            </a:pPr>
            <a:r>
              <a:rPr lang="en-US" dirty="0">
                <a:cs typeface="Segoe UI" panose="020B0502040204020203" pitchFamily="34" charset="0"/>
              </a:rPr>
              <a:t>Grade 5, Grade 8, and High School	</a:t>
            </a:r>
          </a:p>
          <a:p>
            <a:pPr marL="800100" lvl="1" indent="-342900">
              <a:lnSpc>
                <a:spcPct val="100000"/>
              </a:lnSpc>
            </a:pPr>
            <a:r>
              <a:rPr lang="en-US" dirty="0">
                <a:cs typeface="Segoe UI" panose="020B0502040204020203" pitchFamily="34" charset="0"/>
              </a:rPr>
              <a:t>Test Design section—a few minor updates</a:t>
            </a:r>
          </a:p>
          <a:p>
            <a:pPr marL="800100" lvl="1" indent="-342900">
              <a:lnSpc>
                <a:spcPct val="100000"/>
              </a:lnSpc>
            </a:pPr>
            <a:r>
              <a:rPr lang="en-US" dirty="0">
                <a:cs typeface="Segoe UI" panose="020B0502040204020203" pitchFamily="34" charset="0"/>
              </a:rPr>
              <a:t>Item Specifications section—10 to12 new PE specifications have been added at each grade</a:t>
            </a:r>
          </a:p>
          <a:p>
            <a:pPr marL="914400" lvl="2" indent="0">
              <a:lnSpc>
                <a:spcPct val="100000"/>
              </a:lnSpc>
              <a:buNone/>
            </a:pPr>
            <a:endParaRPr lang="en-US" sz="1100" b="1" dirty="0">
              <a:solidFill>
                <a:srgbClr val="FF0000"/>
              </a:solidFill>
              <a:cs typeface="Segoe UI" panose="020B0502040204020203" pitchFamily="34" charset="0"/>
            </a:endParaRPr>
          </a:p>
          <a:p>
            <a:pPr marL="796925" lvl="2" indent="0">
              <a:lnSpc>
                <a:spcPct val="100000"/>
              </a:lnSpc>
              <a:buNone/>
            </a:pPr>
            <a:r>
              <a:rPr lang="en-US" sz="2200" b="1" dirty="0">
                <a:solidFill>
                  <a:srgbClr val="C00000"/>
                </a:solidFill>
                <a:cs typeface="Segoe UI" panose="020B0502040204020203" pitchFamily="34" charset="0"/>
              </a:rPr>
              <a:t>The PEs included in the drafts represent only a part of what could be assessed on the WCAS. The inclusion of a PE does not indicate that the PE will be assessed by an item on the WCAS this spring, nor does the absence of a PE indicate that the PE will not be assessed on the WCAS this spring.</a:t>
            </a:r>
          </a:p>
        </p:txBody>
      </p:sp>
    </p:spTree>
    <p:extLst>
      <p:ext uri="{BB962C8B-B14F-4D97-AF65-F5344CB8AC3E}">
        <p14:creationId xmlns:p14="http://schemas.microsoft.com/office/powerpoint/2010/main" val="301706765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Updates to SRMAAUG Document</a:t>
            </a:r>
          </a:p>
        </p:txBody>
      </p:sp>
      <p:sp>
        <p:nvSpPr>
          <p:cNvPr id="3" name="Content Placeholder 2"/>
          <p:cNvSpPr>
            <a:spLocks noGrp="1"/>
          </p:cNvSpPr>
          <p:nvPr>
            <p:ph idx="1"/>
          </p:nvPr>
        </p:nvSpPr>
        <p:spPr/>
        <p:txBody>
          <a:bodyPr/>
          <a:lstStyle/>
          <a:p>
            <a:pPr>
              <a:lnSpc>
                <a:spcPct val="100000"/>
              </a:lnSpc>
              <a:spcBef>
                <a:spcPts val="600"/>
              </a:spcBef>
            </a:pPr>
            <a:r>
              <a:rPr lang="en-US" dirty="0"/>
              <a:t>Updated language around Temp-IDs in “Non-Enrolled and New Students” section</a:t>
            </a:r>
          </a:p>
          <a:p>
            <a:pPr>
              <a:lnSpc>
                <a:spcPct val="100000"/>
              </a:lnSpc>
              <a:spcBef>
                <a:spcPts val="600"/>
              </a:spcBef>
            </a:pPr>
            <a:r>
              <a:rPr lang="en-US" dirty="0"/>
              <a:t>Reporting section updated with “Reporting Differences between ORS and OSPI systems”</a:t>
            </a:r>
          </a:p>
          <a:p>
            <a:pPr>
              <a:lnSpc>
                <a:spcPct val="100000"/>
              </a:lnSpc>
              <a:spcBef>
                <a:spcPts val="600"/>
              </a:spcBef>
            </a:pPr>
            <a:r>
              <a:rPr lang="en-US" dirty="0"/>
              <a:t>Refinement of the Attempt Code Logic tables</a:t>
            </a:r>
          </a:p>
          <a:p>
            <a:pPr>
              <a:lnSpc>
                <a:spcPct val="100000"/>
              </a:lnSpc>
              <a:spcBef>
                <a:spcPts val="600"/>
              </a:spcBef>
            </a:pPr>
            <a:endParaRPr lang="en-US" dirty="0"/>
          </a:p>
        </p:txBody>
      </p:sp>
    </p:spTree>
    <p:extLst>
      <p:ext uri="{BB962C8B-B14F-4D97-AF65-F5344CB8AC3E}">
        <p14:creationId xmlns:p14="http://schemas.microsoft.com/office/powerpoint/2010/main" val="3776965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Retro CIA Cut Score</a:t>
            </a:r>
          </a:p>
        </p:txBody>
      </p:sp>
      <p:sp>
        <p:nvSpPr>
          <p:cNvPr id="3" name="Content Placeholder 2"/>
          <p:cNvSpPr>
            <a:spLocks noGrp="1"/>
          </p:cNvSpPr>
          <p:nvPr>
            <p:ph idx="1"/>
          </p:nvPr>
        </p:nvSpPr>
        <p:spPr>
          <a:xfrm>
            <a:off x="838200" y="1882775"/>
            <a:ext cx="10515600" cy="4224948"/>
          </a:xfrm>
        </p:spPr>
        <p:txBody>
          <a:bodyPr>
            <a:normAutofit/>
          </a:bodyPr>
          <a:lstStyle/>
          <a:p>
            <a:pPr>
              <a:lnSpc>
                <a:spcPct val="100000"/>
              </a:lnSpc>
              <a:spcBef>
                <a:spcPts val="600"/>
              </a:spcBef>
            </a:pPr>
            <a:r>
              <a:rPr lang="en-US" dirty="0"/>
              <a:t>“L2 Basic” is replaced by “CIA Cut Score” </a:t>
            </a:r>
          </a:p>
          <a:p>
            <a:pPr>
              <a:lnSpc>
                <a:spcPct val="100000"/>
              </a:lnSpc>
              <a:spcBef>
                <a:spcPts val="600"/>
              </a:spcBef>
            </a:pPr>
            <a:r>
              <a:rPr lang="en-US" dirty="0"/>
              <a:t>Concern from districts (paraphrased): “We delegated the task of flagging students for L2 Basic to our schools. Changing this to a Grad Alternative pushes all that work back to districts.”</a:t>
            </a:r>
          </a:p>
          <a:p>
            <a:pPr>
              <a:lnSpc>
                <a:spcPct val="100000"/>
              </a:lnSpc>
              <a:spcBef>
                <a:spcPts val="600"/>
              </a:spcBef>
            </a:pPr>
            <a:r>
              <a:rPr lang="en-US" dirty="0"/>
              <a:t>Good News / Bad News:</a:t>
            </a:r>
          </a:p>
          <a:p>
            <a:pPr lvl="1">
              <a:lnSpc>
                <a:spcPct val="100000"/>
              </a:lnSpc>
              <a:spcBef>
                <a:spcPts val="600"/>
              </a:spcBef>
            </a:pPr>
            <a:r>
              <a:rPr lang="en-US" sz="2600" dirty="0"/>
              <a:t>Bad News: yes, the work will shift to districts, though we’re looking at creating a school-level role in EDS for this task.</a:t>
            </a:r>
          </a:p>
          <a:p>
            <a:pPr lvl="1">
              <a:lnSpc>
                <a:spcPct val="100000"/>
              </a:lnSpc>
              <a:spcBef>
                <a:spcPts val="600"/>
              </a:spcBef>
            </a:pPr>
            <a:r>
              <a:rPr lang="en-US" sz="2600" dirty="0"/>
              <a:t>Good news: there’s very little work actually shifting to districts</a:t>
            </a:r>
          </a:p>
        </p:txBody>
      </p:sp>
    </p:spTree>
    <p:extLst>
      <p:ext uri="{BB962C8B-B14F-4D97-AF65-F5344CB8AC3E}">
        <p14:creationId xmlns:p14="http://schemas.microsoft.com/office/powerpoint/2010/main" val="103868279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Retro CIA Cut Score </a:t>
            </a:r>
            <a:r>
              <a:rPr lang="en-US" sz="3200" b="1" dirty="0"/>
              <a:t>cont</a:t>
            </a:r>
            <a:r>
              <a:rPr lang="en-US" sz="3200" dirty="0"/>
              <a:t>.</a:t>
            </a:r>
          </a:p>
        </p:txBody>
      </p:sp>
      <p:sp>
        <p:nvSpPr>
          <p:cNvPr id="3" name="Content Placeholder 2"/>
          <p:cNvSpPr>
            <a:spLocks noGrp="1"/>
          </p:cNvSpPr>
          <p:nvPr>
            <p:ph idx="1"/>
          </p:nvPr>
        </p:nvSpPr>
        <p:spPr/>
        <p:txBody>
          <a:bodyPr>
            <a:normAutofit/>
          </a:bodyPr>
          <a:lstStyle/>
          <a:p>
            <a:pPr>
              <a:spcAft>
                <a:spcPts val="600"/>
              </a:spcAft>
            </a:pPr>
            <a:r>
              <a:rPr lang="en-US" dirty="0"/>
              <a:t>Actual Workload for CIA cut score</a:t>
            </a:r>
          </a:p>
          <a:p>
            <a:pPr lvl="1">
              <a:spcAft>
                <a:spcPts val="600"/>
              </a:spcAft>
            </a:pPr>
            <a:r>
              <a:rPr lang="en-US" dirty="0"/>
              <a:t>1. Nobody has to do anything for grades 3-8</a:t>
            </a:r>
          </a:p>
          <a:p>
            <a:pPr lvl="1">
              <a:spcAft>
                <a:spcPts val="600"/>
              </a:spcAft>
            </a:pPr>
            <a:r>
              <a:rPr lang="en-US" dirty="0"/>
              <a:t>2. Only applies to HS-level tests that can meet grad requirements among students with IEPs indicating as much</a:t>
            </a:r>
          </a:p>
          <a:p>
            <a:pPr lvl="1">
              <a:spcAft>
                <a:spcPts val="600"/>
              </a:spcAft>
            </a:pPr>
            <a:r>
              <a:rPr lang="en-US" dirty="0"/>
              <a:t>3. Score earned must be above L2 and below CAA cut score for CIA cut score to apply </a:t>
            </a:r>
          </a:p>
          <a:p>
            <a:pPr lvl="1">
              <a:spcAft>
                <a:spcPts val="600"/>
              </a:spcAft>
            </a:pPr>
            <a:r>
              <a:rPr lang="en-US" dirty="0"/>
              <a:t>4. The vast majority of these tests (85.4%) had scores above the CAA cut or below L2, so most of the ‘proactive’ flagging of tests proved unnecessary</a:t>
            </a:r>
          </a:p>
          <a:p>
            <a:pPr marL="457200" lvl="1" indent="0">
              <a:buNone/>
            </a:pPr>
            <a:endParaRPr lang="en-US" dirty="0"/>
          </a:p>
        </p:txBody>
      </p:sp>
    </p:spTree>
    <p:extLst>
      <p:ext uri="{BB962C8B-B14F-4D97-AF65-F5344CB8AC3E}">
        <p14:creationId xmlns:p14="http://schemas.microsoft.com/office/powerpoint/2010/main" val="180493242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Retro CIA Cut Score: Facts and Figures</a:t>
            </a:r>
          </a:p>
        </p:txBody>
      </p:sp>
      <p:sp>
        <p:nvSpPr>
          <p:cNvPr id="3" name="Content Placeholder 2"/>
          <p:cNvSpPr>
            <a:spLocks noGrp="1"/>
          </p:cNvSpPr>
          <p:nvPr>
            <p:ph idx="1"/>
          </p:nvPr>
        </p:nvSpPr>
        <p:spPr/>
        <p:txBody>
          <a:bodyPr>
            <a:normAutofit fontScale="92500"/>
          </a:bodyPr>
          <a:lstStyle/>
          <a:p>
            <a:r>
              <a:rPr lang="en-US" dirty="0"/>
              <a:t>NOTE: “CIA Range” = “Scores between L2 and CAA Cut”</a:t>
            </a:r>
          </a:p>
          <a:p>
            <a:r>
              <a:rPr lang="en-US" dirty="0"/>
              <a:t>14.6 Percent of all tests flagged “L2-Basic eligible” statewide had scores in the CIA Range</a:t>
            </a:r>
          </a:p>
          <a:p>
            <a:pPr lvl="1"/>
            <a:r>
              <a:rPr lang="en-US" dirty="0"/>
              <a:t>1388 of 9468 High School ELA and math tests</a:t>
            </a:r>
          </a:p>
          <a:p>
            <a:r>
              <a:rPr lang="en-US" dirty="0"/>
              <a:t>164 districts flagged at least 1 HS-level tester as “L2 Basic”, 27 districts had ZERO students with that flag land in the CIA range</a:t>
            </a:r>
          </a:p>
          <a:p>
            <a:r>
              <a:rPr lang="en-US" dirty="0"/>
              <a:t>Mean number of students per district in CIA range: 2 students</a:t>
            </a:r>
          </a:p>
          <a:p>
            <a:pPr lvl="1"/>
            <a:r>
              <a:rPr lang="en-US" dirty="0"/>
              <a:t>Median: 4 students. Standard Deviation: 6 students</a:t>
            </a:r>
          </a:p>
          <a:p>
            <a:pPr lvl="1"/>
            <a:r>
              <a:rPr lang="en-US" dirty="0"/>
              <a:t>Larger Districts will still have more work, but…</a:t>
            </a:r>
          </a:p>
          <a:p>
            <a:endParaRPr lang="en-US" dirty="0"/>
          </a:p>
          <a:p>
            <a:endParaRPr lang="en-US" dirty="0"/>
          </a:p>
        </p:txBody>
      </p:sp>
    </p:spTree>
    <p:extLst>
      <p:ext uri="{BB962C8B-B14F-4D97-AF65-F5344CB8AC3E}">
        <p14:creationId xmlns:p14="http://schemas.microsoft.com/office/powerpoint/2010/main" val="141691580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Retro CIA Cut Score: Facts and Figures </a:t>
            </a:r>
            <a:r>
              <a:rPr lang="en-US" sz="3600" b="1" dirty="0"/>
              <a:t>cont</a:t>
            </a:r>
            <a:r>
              <a:rPr lang="en-US" dirty="0"/>
              <a:t>.</a:t>
            </a:r>
          </a:p>
        </p:txBody>
      </p:sp>
      <p:sp>
        <p:nvSpPr>
          <p:cNvPr id="3" name="Content Placeholder 2"/>
          <p:cNvSpPr>
            <a:spLocks noGrp="1"/>
          </p:cNvSpPr>
          <p:nvPr>
            <p:ph idx="1"/>
          </p:nvPr>
        </p:nvSpPr>
        <p:spPr/>
        <p:txBody>
          <a:bodyPr/>
          <a:lstStyle/>
          <a:p>
            <a:r>
              <a:rPr lang="en-US" dirty="0"/>
              <a:t>The district with the most records to retro update under new “CIA Cut Score” model would have to perform 67 retro updates per year. That district had 467 students flagged for “L2 Basic” in HS in TIDE in Spring 2018 sit for a test, plus some non-tested. </a:t>
            </a:r>
          </a:p>
          <a:p>
            <a:r>
              <a:rPr lang="en-US" dirty="0"/>
              <a:t>67 records is roughly the number of updates OSPI makes on districts’ behalf per week in the weeks before testing. </a:t>
            </a:r>
          </a:p>
          <a:p>
            <a:r>
              <a:rPr lang="en-US" dirty="0"/>
              <a:t>That district gets 85.7% of their time back for this task (plus the time spent on grades 3-8).</a:t>
            </a:r>
          </a:p>
        </p:txBody>
      </p:sp>
    </p:spTree>
    <p:extLst>
      <p:ext uri="{BB962C8B-B14F-4D97-AF65-F5344CB8AC3E}">
        <p14:creationId xmlns:p14="http://schemas.microsoft.com/office/powerpoint/2010/main" val="278366576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Technology Update – Chrome OS</a:t>
            </a:r>
          </a:p>
        </p:txBody>
      </p:sp>
      <p:sp>
        <p:nvSpPr>
          <p:cNvPr id="3" name="Content Placeholder 2"/>
          <p:cNvSpPr>
            <a:spLocks noGrp="1"/>
          </p:cNvSpPr>
          <p:nvPr>
            <p:ph idx="1"/>
          </p:nvPr>
        </p:nvSpPr>
        <p:spPr/>
        <p:txBody>
          <a:bodyPr/>
          <a:lstStyle/>
          <a:p>
            <a:pPr marL="0" indent="0">
              <a:lnSpc>
                <a:spcPct val="100000"/>
              </a:lnSpc>
              <a:spcBef>
                <a:spcPts val="600"/>
              </a:spcBef>
              <a:buNone/>
            </a:pPr>
            <a:r>
              <a:rPr lang="en-US" dirty="0"/>
              <a:t>Secure Browser is now supported for Chrome OS 70</a:t>
            </a:r>
          </a:p>
          <a:p>
            <a:pPr lvl="1">
              <a:lnSpc>
                <a:spcPct val="100000"/>
              </a:lnSpc>
              <a:spcBef>
                <a:spcPts val="600"/>
              </a:spcBef>
            </a:pPr>
            <a:r>
              <a:rPr lang="en-US" sz="2800" dirty="0"/>
              <a:t>WCAP portal has been updated to list OS 67, 68, 69 &amp; 70</a:t>
            </a:r>
          </a:p>
          <a:p>
            <a:pPr lvl="1">
              <a:lnSpc>
                <a:spcPct val="100000"/>
              </a:lnSpc>
              <a:spcBef>
                <a:spcPts val="600"/>
              </a:spcBef>
            </a:pPr>
            <a:r>
              <a:rPr lang="en-US" sz="2800" dirty="0"/>
              <a:t>Replaces “OS 67+” which districts found confusing</a:t>
            </a:r>
          </a:p>
          <a:p>
            <a:pPr lvl="1">
              <a:lnSpc>
                <a:spcPct val="100000"/>
              </a:lnSpc>
              <a:spcBef>
                <a:spcPts val="600"/>
              </a:spcBef>
            </a:pPr>
            <a:r>
              <a:rPr lang="en-US" sz="2800" dirty="0"/>
              <a:t>Still waiting to hear on AIR support for Chrome OS 71</a:t>
            </a:r>
          </a:p>
        </p:txBody>
      </p:sp>
    </p:spTree>
    <p:extLst>
      <p:ext uri="{BB962C8B-B14F-4D97-AF65-F5344CB8AC3E}">
        <p14:creationId xmlns:p14="http://schemas.microsoft.com/office/powerpoint/2010/main" val="232205558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Previous webinar information</a:t>
            </a:r>
          </a:p>
        </p:txBody>
      </p:sp>
      <p:sp>
        <p:nvSpPr>
          <p:cNvPr id="5" name="TextBox 4"/>
          <p:cNvSpPr txBox="1"/>
          <p:nvPr/>
        </p:nvSpPr>
        <p:spPr>
          <a:xfrm>
            <a:off x="1097279" y="2052304"/>
            <a:ext cx="8239225" cy="683264"/>
          </a:xfrm>
          <a:prstGeom prst="rect">
            <a:avLst/>
          </a:prstGeom>
          <a:noFill/>
        </p:spPr>
        <p:txBody>
          <a:bodyPr wrap="square" rtlCol="0">
            <a:spAutoFit/>
          </a:bodyPr>
          <a:lstStyle/>
          <a:p>
            <a:pPr marL="457200" marR="0" lvl="0" indent="-457200" algn="l" defTabSz="914400" rtl="0" eaLnBrk="1" fontAlgn="auto" latinLnBrk="0" hangingPunct="1">
              <a:lnSpc>
                <a:spcPct val="160000"/>
              </a:lnSpc>
              <a:spcBef>
                <a:spcPts val="0"/>
              </a:spcBef>
              <a:spcAft>
                <a:spcPts val="600"/>
              </a:spcAft>
              <a:buClrTx/>
              <a:buSzTx/>
              <a:buFont typeface="+mj-lt"/>
              <a:buAutoNum type="arabicPeriod"/>
              <a:tabLst/>
              <a:defRPr/>
            </a:pPr>
            <a:r>
              <a:rPr kumimoji="0" lang="en-US" sz="2400" b="0" i="0" u="none" strike="noStrike" kern="1200" cap="none" spc="0" normalizeH="0" baseline="0" noProof="0" dirty="0">
                <a:ln>
                  <a:noFill/>
                </a:ln>
                <a:solidFill>
                  <a:srgbClr val="5D5B4E">
                    <a:lumMod val="50000"/>
                  </a:srgbClr>
                </a:solidFill>
                <a:effectLst/>
                <a:uLnTx/>
                <a:uFillTx/>
                <a:latin typeface="Palatino Linotype" panose="02040502050505030304" pitchFamily="18" charset="0"/>
                <a:cs typeface="Segoe UI" panose="020B0502040204020203" pitchFamily="34" charset="0"/>
              </a:rPr>
              <a:t>Go to the </a:t>
            </a:r>
            <a:r>
              <a:rPr kumimoji="0" lang="en-US" sz="2400" b="0" i="0" u="none" strike="noStrike" kern="1200" cap="none" spc="0" normalizeH="0" baseline="0" noProof="0" dirty="0">
                <a:ln>
                  <a:noFill/>
                </a:ln>
                <a:solidFill>
                  <a:srgbClr val="5D5B4E">
                    <a:lumMod val="50000"/>
                  </a:srgbClr>
                </a:solidFill>
                <a:effectLst/>
                <a:uLnTx/>
                <a:uFillTx/>
                <a:latin typeface="Palatino Linotype" panose="02040502050505030304" pitchFamily="18" charset="0"/>
                <a:cs typeface="Segoe UI" panose="020B0502040204020203" pitchFamily="34" charset="0"/>
                <a:hlinkClick r:id="rId3"/>
              </a:rPr>
              <a:t>WCAP Portal</a:t>
            </a:r>
            <a:r>
              <a:rPr kumimoji="0" lang="en-US" sz="2400" b="0" i="0" u="none" strike="noStrike" kern="1200" cap="none" spc="0" normalizeH="0" baseline="0" noProof="0" dirty="0">
                <a:ln>
                  <a:noFill/>
                </a:ln>
                <a:solidFill>
                  <a:srgbClr val="5D5B4E">
                    <a:lumMod val="50000"/>
                  </a:srgbClr>
                </a:solidFill>
                <a:effectLst/>
                <a:uLnTx/>
                <a:uFillTx/>
                <a:latin typeface="Palatino Linotype" panose="02040502050505030304" pitchFamily="18" charset="0"/>
                <a:cs typeface="Segoe UI" panose="020B0502040204020203" pitchFamily="34" charset="0"/>
              </a:rPr>
              <a:t>:  </a:t>
            </a:r>
            <a:r>
              <a:rPr kumimoji="0" lang="en-US" sz="2400" b="0" i="0" u="none" strike="noStrike" kern="1200" cap="none" spc="0" normalizeH="0" baseline="0" noProof="0" dirty="0">
                <a:ln>
                  <a:noFill/>
                </a:ln>
                <a:solidFill>
                  <a:srgbClr val="244A5F"/>
                </a:solidFill>
                <a:effectLst/>
                <a:uLnTx/>
                <a:uFillTx/>
                <a:latin typeface="Palatino Linotype" panose="02040502050505030304" pitchFamily="18" charset="0"/>
                <a:cs typeface="Segoe UI" panose="020B0502040204020203" pitchFamily="34" charset="0"/>
              </a:rPr>
              <a:t>http://wa.portal.airast.org  </a:t>
            </a:r>
          </a:p>
        </p:txBody>
      </p:sp>
      <p:sp>
        <p:nvSpPr>
          <p:cNvPr id="12" name="TextBox 11"/>
          <p:cNvSpPr txBox="1"/>
          <p:nvPr/>
        </p:nvSpPr>
        <p:spPr>
          <a:xfrm>
            <a:off x="1097280" y="2766713"/>
            <a:ext cx="5207268" cy="683264"/>
          </a:xfrm>
          <a:prstGeom prst="rect">
            <a:avLst/>
          </a:prstGeom>
          <a:noFill/>
        </p:spPr>
        <p:txBody>
          <a:bodyPr wrap="square" rtlCol="0">
            <a:spAutoFit/>
          </a:bodyPr>
          <a:lstStyle/>
          <a:p>
            <a:pPr marL="457200" marR="0" lvl="0" indent="-457200" algn="l" defTabSz="914400" rtl="0" eaLnBrk="1" fontAlgn="auto" latinLnBrk="0" hangingPunct="1">
              <a:lnSpc>
                <a:spcPct val="160000"/>
              </a:lnSpc>
              <a:spcBef>
                <a:spcPts val="600"/>
              </a:spcBef>
              <a:spcAft>
                <a:spcPts val="600"/>
              </a:spcAft>
              <a:buClrTx/>
              <a:buSzTx/>
              <a:buFont typeface="+mj-lt"/>
              <a:buAutoNum type="arabicPeriod" startAt="2"/>
              <a:tabLst/>
              <a:defRPr/>
            </a:pPr>
            <a:r>
              <a:rPr kumimoji="0" lang="en-US" sz="2400" b="0" i="0" u="none" strike="noStrike" kern="1200" cap="none" spc="0" normalizeH="0" baseline="0" noProof="0" dirty="0">
                <a:ln>
                  <a:noFill/>
                </a:ln>
                <a:solidFill>
                  <a:srgbClr val="5D5B4E">
                    <a:lumMod val="50000"/>
                  </a:srgbClr>
                </a:solidFill>
                <a:effectLst/>
                <a:uLnTx/>
                <a:uFillTx/>
                <a:latin typeface="Palatino Linotype" panose="02040502050505030304" pitchFamily="18" charset="0"/>
                <a:cs typeface="Segoe UI" panose="020B0502040204020203" pitchFamily="34" charset="0"/>
              </a:rPr>
              <a:t>Select the Test Coordinators card</a:t>
            </a:r>
          </a:p>
        </p:txBody>
      </p:sp>
      <p:pic>
        <p:nvPicPr>
          <p:cNvPr id="4" name="Picture 3" descr="Graphic of man in a tie with &quot;Test Coordinators&quot; text." title="Test Coordinator User Card Image"/>
          <p:cNvPicPr>
            <a:picLocks noChangeAspect="1"/>
          </p:cNvPicPr>
          <p:nvPr/>
        </p:nvPicPr>
        <p:blipFill>
          <a:blip r:embed="rId4"/>
          <a:stretch>
            <a:fillRect/>
          </a:stretch>
        </p:blipFill>
        <p:spPr>
          <a:xfrm>
            <a:off x="6304548" y="2803931"/>
            <a:ext cx="1480326" cy="525277"/>
          </a:xfrm>
          <a:prstGeom prst="rect">
            <a:avLst/>
          </a:prstGeom>
        </p:spPr>
      </p:pic>
      <p:sp>
        <p:nvSpPr>
          <p:cNvPr id="13" name="TextBox 12"/>
          <p:cNvSpPr txBox="1"/>
          <p:nvPr/>
        </p:nvSpPr>
        <p:spPr>
          <a:xfrm>
            <a:off x="1080134" y="3511664"/>
            <a:ext cx="6295223" cy="683264"/>
          </a:xfrm>
          <a:prstGeom prst="rect">
            <a:avLst/>
          </a:prstGeom>
          <a:noFill/>
        </p:spPr>
        <p:txBody>
          <a:bodyPr wrap="square" rtlCol="0">
            <a:spAutoFit/>
          </a:bodyPr>
          <a:lstStyle/>
          <a:p>
            <a:pPr marL="457200" marR="0" lvl="0" indent="-457200" algn="l" defTabSz="914400" rtl="0" eaLnBrk="1" fontAlgn="auto" latinLnBrk="0" hangingPunct="1">
              <a:lnSpc>
                <a:spcPct val="160000"/>
              </a:lnSpc>
              <a:spcBef>
                <a:spcPts val="600"/>
              </a:spcBef>
              <a:spcAft>
                <a:spcPts val="600"/>
              </a:spcAft>
              <a:buClrTx/>
              <a:buSzTx/>
              <a:buFont typeface="+mj-lt"/>
              <a:buAutoNum type="arabicPeriod" startAt="3"/>
              <a:tabLst/>
              <a:defRPr/>
            </a:pPr>
            <a:r>
              <a:rPr kumimoji="0" lang="en-US" sz="2400" b="0" i="0" u="none" strike="noStrike" kern="1200" cap="none" spc="0" normalizeH="0" baseline="0" noProof="0" dirty="0">
                <a:ln>
                  <a:noFill/>
                </a:ln>
                <a:solidFill>
                  <a:srgbClr val="5D5B4E">
                    <a:lumMod val="50000"/>
                  </a:srgbClr>
                </a:solidFill>
                <a:effectLst/>
                <a:uLnTx/>
                <a:uFillTx/>
                <a:latin typeface="Palatino Linotype" panose="02040502050505030304" pitchFamily="18" charset="0"/>
                <a:cs typeface="Segoe UI" panose="020B0502040204020203" pitchFamily="34" charset="0"/>
              </a:rPr>
              <a:t>Select Test Coordinator Resources</a:t>
            </a:r>
            <a:r>
              <a:rPr kumimoji="0" lang="en-US" sz="2000" b="0" i="0" u="none" strike="noStrike" kern="1200" cap="none" spc="0" normalizeH="0" baseline="0" noProof="0" dirty="0">
                <a:ln>
                  <a:noFill/>
                </a:ln>
                <a:solidFill>
                  <a:srgbClr val="5D5B4E">
                    <a:lumMod val="50000"/>
                  </a:srgbClr>
                </a:solidFill>
                <a:effectLst/>
                <a:uLnTx/>
                <a:uFillTx/>
                <a:latin typeface="Palatino Linotype" panose="02040502050505030304" pitchFamily="18" charset="0"/>
              </a:rPr>
              <a:t> </a:t>
            </a:r>
          </a:p>
        </p:txBody>
      </p:sp>
      <p:pic>
        <p:nvPicPr>
          <p:cNvPr id="10" name="Picture 9" descr="Drawing of a set of books, titled “Test Coodinator Resources.”" title="Test Coordinatore Resources"/>
          <p:cNvPicPr>
            <a:picLocks noChangeAspect="1"/>
          </p:cNvPicPr>
          <p:nvPr/>
        </p:nvPicPr>
        <p:blipFill>
          <a:blip r:embed="rId5"/>
          <a:stretch>
            <a:fillRect/>
          </a:stretch>
        </p:blipFill>
        <p:spPr>
          <a:xfrm>
            <a:off x="6361435" y="3397571"/>
            <a:ext cx="839685" cy="913620"/>
          </a:xfrm>
          <a:prstGeom prst="rect">
            <a:avLst/>
          </a:prstGeom>
        </p:spPr>
      </p:pic>
      <p:sp>
        <p:nvSpPr>
          <p:cNvPr id="14" name="TextBox 13"/>
          <p:cNvSpPr txBox="1"/>
          <p:nvPr/>
        </p:nvSpPr>
        <p:spPr>
          <a:xfrm>
            <a:off x="1080135" y="4173668"/>
            <a:ext cx="5380823" cy="683264"/>
          </a:xfrm>
          <a:prstGeom prst="rect">
            <a:avLst/>
          </a:prstGeom>
          <a:noFill/>
        </p:spPr>
        <p:txBody>
          <a:bodyPr wrap="square" rtlCol="0">
            <a:spAutoFit/>
          </a:bodyPr>
          <a:lstStyle/>
          <a:p>
            <a:pPr marL="457200" marR="0" lvl="0" indent="-457200" algn="l" defTabSz="914400" rtl="0" eaLnBrk="1" fontAlgn="auto" latinLnBrk="0" hangingPunct="1">
              <a:lnSpc>
                <a:spcPct val="160000"/>
              </a:lnSpc>
              <a:spcBef>
                <a:spcPts val="600"/>
              </a:spcBef>
              <a:spcAft>
                <a:spcPts val="600"/>
              </a:spcAft>
              <a:buClrTx/>
              <a:buSzTx/>
              <a:buFont typeface="+mj-lt"/>
              <a:buAutoNum type="arabicPeriod" startAt="4"/>
              <a:tabLst/>
              <a:defRPr/>
            </a:pPr>
            <a:r>
              <a:rPr kumimoji="0" lang="en-US" sz="2400" b="0" i="0" u="none" strike="noStrike" kern="1200" cap="none" spc="0" normalizeH="0" baseline="0" noProof="0" dirty="0">
                <a:ln>
                  <a:noFill/>
                </a:ln>
                <a:solidFill>
                  <a:srgbClr val="5D5B4E">
                    <a:lumMod val="50000"/>
                  </a:srgbClr>
                </a:solidFill>
                <a:effectLst/>
                <a:uLnTx/>
                <a:uFillTx/>
                <a:latin typeface="Palatino Linotype" panose="02040502050505030304" pitchFamily="18" charset="0"/>
                <a:cs typeface="Segoe UI" panose="020B0502040204020203" pitchFamily="34" charset="0"/>
              </a:rPr>
              <a:t>Select the Modules folder</a:t>
            </a:r>
          </a:p>
        </p:txBody>
      </p:sp>
      <p:pic>
        <p:nvPicPr>
          <p:cNvPr id="11" name="Picture 10" descr="Blue file folder next to the word &quot;Modules&quot;" title="Modules Sub-folder"/>
          <p:cNvPicPr>
            <a:picLocks noChangeAspect="1"/>
          </p:cNvPicPr>
          <p:nvPr/>
        </p:nvPicPr>
        <p:blipFill>
          <a:blip r:embed="rId6"/>
          <a:stretch>
            <a:fillRect/>
          </a:stretch>
        </p:blipFill>
        <p:spPr>
          <a:xfrm>
            <a:off x="5278093" y="4316380"/>
            <a:ext cx="1343025" cy="419100"/>
          </a:xfrm>
          <a:prstGeom prst="rect">
            <a:avLst/>
          </a:prstGeom>
        </p:spPr>
      </p:pic>
      <p:sp>
        <p:nvSpPr>
          <p:cNvPr id="15" name="TextBox 14"/>
          <p:cNvSpPr txBox="1"/>
          <p:nvPr/>
        </p:nvSpPr>
        <p:spPr>
          <a:xfrm>
            <a:off x="1097281" y="4866215"/>
            <a:ext cx="9189720" cy="830997"/>
          </a:xfrm>
          <a:prstGeom prst="rect">
            <a:avLst/>
          </a:prstGeom>
          <a:noFill/>
        </p:spPr>
        <p:txBody>
          <a:bodyPr wrap="square" rtlCol="0">
            <a:spAutoFit/>
          </a:bodyPr>
          <a:lstStyle/>
          <a:p>
            <a:pPr marL="457200" marR="0" lvl="0" indent="-457200" algn="l" defTabSz="914400" rtl="0" eaLnBrk="1" fontAlgn="auto" latinLnBrk="0" hangingPunct="1">
              <a:spcBef>
                <a:spcPts val="600"/>
              </a:spcBef>
              <a:buClrTx/>
              <a:buSzTx/>
              <a:buFont typeface="+mj-lt"/>
              <a:buAutoNum type="arabicPeriod" startAt="5"/>
              <a:tabLst/>
              <a:defRPr/>
            </a:pPr>
            <a:r>
              <a:rPr kumimoji="0" lang="en-US" sz="2400" b="0" i="0" u="none" strike="noStrike" kern="1200" cap="none" spc="0" normalizeH="0" baseline="0" noProof="0" dirty="0">
                <a:ln>
                  <a:noFill/>
                </a:ln>
                <a:solidFill>
                  <a:srgbClr val="5D5B4E">
                    <a:lumMod val="50000"/>
                  </a:srgbClr>
                </a:solidFill>
                <a:effectLst/>
                <a:uLnTx/>
                <a:uFillTx/>
                <a:latin typeface="Palatino Linotype" panose="02040502050505030304" pitchFamily="18" charset="0"/>
                <a:cs typeface="Segoe UI" panose="020B0502040204020203" pitchFamily="34" charset="0"/>
              </a:rPr>
              <a:t>Scroll down to the Assessment Update Webinars Overview section…</a:t>
            </a:r>
          </a:p>
        </p:txBody>
      </p:sp>
    </p:spTree>
    <p:extLst>
      <p:ext uri="{BB962C8B-B14F-4D97-AF65-F5344CB8AC3E}">
        <p14:creationId xmlns:p14="http://schemas.microsoft.com/office/powerpoint/2010/main" val="142388305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172095" y="675710"/>
            <a:ext cx="10058400" cy="841806"/>
          </a:xfrm>
        </p:spPr>
        <p:txBody>
          <a:bodyPr>
            <a:normAutofit/>
          </a:bodyPr>
          <a:lstStyle/>
          <a:p>
            <a:r>
              <a:rPr lang="en-US" dirty="0"/>
              <a:t>WCAP USER SUPPORT </a:t>
            </a:r>
          </a:p>
        </p:txBody>
      </p:sp>
      <p:sp>
        <p:nvSpPr>
          <p:cNvPr id="3" name="Content Placeholder 2"/>
          <p:cNvSpPr>
            <a:spLocks noGrp="1"/>
          </p:cNvSpPr>
          <p:nvPr>
            <p:ph idx="1"/>
          </p:nvPr>
        </p:nvSpPr>
        <p:spPr>
          <a:xfrm>
            <a:off x="818147" y="1845734"/>
            <a:ext cx="10337533" cy="4218182"/>
          </a:xfrm>
        </p:spPr>
        <p:txBody>
          <a:bodyPr>
            <a:noAutofit/>
          </a:bodyPr>
          <a:lstStyle/>
          <a:p>
            <a:pPr marL="0" indent="0">
              <a:buNone/>
            </a:pPr>
            <a:r>
              <a:rPr lang="en-US" sz="2400" dirty="0">
                <a:cs typeface="Segoe UI" panose="020B0502040204020203" pitchFamily="34" charset="0"/>
              </a:rPr>
              <a:t>Questions regarding information in the </a:t>
            </a:r>
            <a:r>
              <a:rPr lang="en-US" sz="2400" i="1" dirty="0">
                <a:cs typeface="Segoe UI" panose="020B0502040204020203" pitchFamily="34" charset="0"/>
              </a:rPr>
              <a:t>Test Administration Manuals </a:t>
            </a:r>
            <a:endParaRPr lang="en-US" sz="2400" dirty="0">
              <a:cs typeface="Segoe UI" panose="020B0502040204020203" pitchFamily="34" charset="0"/>
            </a:endParaRPr>
          </a:p>
          <a:p>
            <a:pPr marL="573088" lvl="1" indent="-182563">
              <a:spcAft>
                <a:spcPts val="800"/>
              </a:spcAft>
              <a:buFont typeface="Arial" panose="020B0604020202020204" pitchFamily="34" charset="0"/>
              <a:buChar char="•"/>
            </a:pPr>
            <a:r>
              <a:rPr lang="en-US" sz="2000" b="1" dirty="0">
                <a:cs typeface="Segoe UI" panose="020B0502040204020203" pitchFamily="34" charset="0"/>
              </a:rPr>
              <a:t>Test Administrators </a:t>
            </a:r>
            <a:r>
              <a:rPr lang="en-US" sz="2000" dirty="0">
                <a:cs typeface="Segoe UI" panose="020B0502040204020203" pitchFamily="34" charset="0"/>
              </a:rPr>
              <a:t>and </a:t>
            </a:r>
            <a:r>
              <a:rPr lang="en-US" sz="2000" b="1" dirty="0">
                <a:cs typeface="Segoe UI" panose="020B0502040204020203" pitchFamily="34" charset="0"/>
              </a:rPr>
              <a:t>School Test Coordinators</a:t>
            </a:r>
            <a:r>
              <a:rPr lang="en-US" sz="2000" dirty="0">
                <a:cs typeface="Segoe UI" panose="020B0502040204020203" pitchFamily="34" charset="0"/>
              </a:rPr>
              <a:t>, contact your District Test Coordinator. </a:t>
            </a:r>
          </a:p>
          <a:p>
            <a:pPr marL="573088" lvl="1" indent="-182563">
              <a:spcAft>
                <a:spcPts val="1200"/>
              </a:spcAft>
              <a:buFont typeface="Arial" panose="020B0604020202020204" pitchFamily="34" charset="0"/>
              <a:buChar char="•"/>
            </a:pPr>
            <a:r>
              <a:rPr lang="en-US" sz="2000" b="1" dirty="0">
                <a:cs typeface="Segoe UI" panose="020B0502040204020203" pitchFamily="34" charset="0"/>
              </a:rPr>
              <a:t>District Test Coordinators </a:t>
            </a:r>
            <a:r>
              <a:rPr lang="en-US" sz="2000" dirty="0">
                <a:cs typeface="Segoe UI" panose="020B0502040204020203" pitchFamily="34" charset="0"/>
              </a:rPr>
              <a:t>contact the OSPI Assessment Operations Team at: </a:t>
            </a:r>
            <a:r>
              <a:rPr lang="en-US" sz="2000" dirty="0">
                <a:cs typeface="Segoe UI" panose="020B0502040204020203" pitchFamily="34" charset="0"/>
                <a:hlinkClick r:id="rId3"/>
              </a:rPr>
              <a:t>Assessment@k12.wa.us</a:t>
            </a:r>
            <a:r>
              <a:rPr lang="en-US" sz="2000" dirty="0">
                <a:cs typeface="Segoe UI" panose="020B0502040204020203" pitchFamily="34" charset="0"/>
              </a:rPr>
              <a:t> . </a:t>
            </a:r>
          </a:p>
          <a:p>
            <a:pPr marL="0" indent="0">
              <a:buNone/>
            </a:pPr>
            <a:r>
              <a:rPr lang="en-US" sz="2400" dirty="0">
                <a:cs typeface="Segoe UI" panose="020B0502040204020203" pitchFamily="34" charset="0"/>
              </a:rPr>
              <a:t>Policy or Test Administration Questions </a:t>
            </a:r>
          </a:p>
          <a:p>
            <a:pPr marL="573088" lvl="1" indent="-171450">
              <a:spcAft>
                <a:spcPts val="800"/>
              </a:spcAft>
              <a:buFont typeface="Arial" panose="020B0604020202020204" pitchFamily="34" charset="0"/>
              <a:buChar char="•"/>
            </a:pPr>
            <a:r>
              <a:rPr lang="en-US" sz="2000" b="1" dirty="0">
                <a:cs typeface="Segoe UI" panose="020B0502040204020203" pitchFamily="34" charset="0"/>
              </a:rPr>
              <a:t>Test Administrators </a:t>
            </a:r>
            <a:r>
              <a:rPr lang="en-US" sz="2000" dirty="0">
                <a:cs typeface="Segoe UI" panose="020B0502040204020203" pitchFamily="34" charset="0"/>
              </a:rPr>
              <a:t>and </a:t>
            </a:r>
            <a:r>
              <a:rPr lang="en-US" sz="2000" b="1" dirty="0">
                <a:cs typeface="Segoe UI" panose="020B0502040204020203" pitchFamily="34" charset="0"/>
              </a:rPr>
              <a:t>School Test Coordinators</a:t>
            </a:r>
            <a:r>
              <a:rPr lang="en-US" sz="2000" dirty="0">
                <a:cs typeface="Segoe UI" panose="020B0502040204020203" pitchFamily="34" charset="0"/>
              </a:rPr>
              <a:t>, refer to the </a:t>
            </a:r>
            <a:r>
              <a:rPr lang="en-US" sz="2000" i="1" dirty="0">
                <a:cs typeface="Segoe UI" panose="020B0502040204020203" pitchFamily="34" charset="0"/>
              </a:rPr>
              <a:t>Test Administration Manual</a:t>
            </a:r>
            <a:r>
              <a:rPr lang="en-US" sz="2000" dirty="0">
                <a:cs typeface="Segoe UI" panose="020B0502040204020203" pitchFamily="34" charset="0"/>
              </a:rPr>
              <a:t>. If additional support is needed, contact your District Test Coordinator. </a:t>
            </a:r>
          </a:p>
          <a:p>
            <a:pPr marL="573088" lvl="1" indent="-171450">
              <a:buFont typeface="Arial" panose="020B0604020202020204" pitchFamily="34" charset="0"/>
              <a:buChar char="•"/>
            </a:pPr>
            <a:r>
              <a:rPr lang="en-US" sz="2000" b="1" dirty="0">
                <a:cs typeface="Segoe UI" panose="020B0502040204020203" pitchFamily="34" charset="0"/>
              </a:rPr>
              <a:t>District Test Coordinators </a:t>
            </a:r>
            <a:r>
              <a:rPr lang="en-US" sz="2000" dirty="0">
                <a:cs typeface="Segoe UI" panose="020B0502040204020203" pitchFamily="34" charset="0"/>
              </a:rPr>
              <a:t>contact the OSPI Assessment Operations Team at: </a:t>
            </a:r>
            <a:r>
              <a:rPr lang="en-US" sz="2000" dirty="0">
                <a:cs typeface="Segoe UI" panose="020B0502040204020203" pitchFamily="34" charset="0"/>
                <a:hlinkClick r:id="rId3"/>
              </a:rPr>
              <a:t>Assessment@k12.wa.us</a:t>
            </a:r>
            <a:r>
              <a:rPr lang="en-US" sz="2000" dirty="0">
                <a:cs typeface="Segoe UI" panose="020B0502040204020203" pitchFamily="34" charset="0"/>
              </a:rPr>
              <a:t> . </a:t>
            </a:r>
          </a:p>
        </p:txBody>
      </p:sp>
    </p:spTree>
    <p:extLst>
      <p:ext uri="{BB962C8B-B14F-4D97-AF65-F5344CB8AC3E}">
        <p14:creationId xmlns:p14="http://schemas.microsoft.com/office/powerpoint/2010/main" val="397556732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895369" y="263382"/>
            <a:ext cx="8761269" cy="1479665"/>
          </a:xfrm>
        </p:spPr>
        <p:txBody>
          <a:bodyPr>
            <a:normAutofit/>
          </a:bodyPr>
          <a:lstStyle/>
          <a:p>
            <a:r>
              <a:rPr lang="en-US" dirty="0"/>
              <a:t>WCAP Contacts for Technology, System, or Program Issues</a:t>
            </a:r>
          </a:p>
        </p:txBody>
      </p:sp>
      <p:sp>
        <p:nvSpPr>
          <p:cNvPr id="3" name="Content Placeholder 2"/>
          <p:cNvSpPr>
            <a:spLocks noGrp="1"/>
          </p:cNvSpPr>
          <p:nvPr>
            <p:ph idx="1"/>
          </p:nvPr>
        </p:nvSpPr>
        <p:spPr>
          <a:xfrm>
            <a:off x="895369" y="1843895"/>
            <a:ext cx="9993210" cy="4063610"/>
          </a:xfrm>
        </p:spPr>
        <p:txBody>
          <a:bodyPr>
            <a:normAutofit lnSpcReduction="10000"/>
          </a:bodyPr>
          <a:lstStyle/>
          <a:p>
            <a:pPr marL="0" indent="0">
              <a:buNone/>
            </a:pPr>
            <a:r>
              <a:rPr lang="en-US" sz="2400" b="1" dirty="0">
                <a:cs typeface="Segoe UI" panose="020B0502040204020203" pitchFamily="34" charset="0"/>
              </a:rPr>
              <a:t>TAs, SCs, and DCs </a:t>
            </a:r>
            <a:r>
              <a:rPr lang="en-US" sz="2400" dirty="0">
                <a:cs typeface="Segoe UI" panose="020B0502040204020203" pitchFamily="34" charset="0"/>
              </a:rPr>
              <a:t>contact the WCAP Help Desk (TAs and SCs must also alert the DC and Technology Coordinator of issues). </a:t>
            </a:r>
          </a:p>
          <a:p>
            <a:pPr marL="0" indent="0">
              <a:lnSpc>
                <a:spcPct val="100000"/>
              </a:lnSpc>
              <a:buNone/>
            </a:pPr>
            <a:endParaRPr lang="en-US" sz="2400" dirty="0">
              <a:cs typeface="Segoe UI" panose="020B0502040204020203" pitchFamily="34" charset="0"/>
            </a:endParaRPr>
          </a:p>
          <a:p>
            <a:pPr marL="0" indent="0">
              <a:buNone/>
            </a:pPr>
            <a:r>
              <a:rPr lang="en-US" sz="2400" dirty="0">
                <a:cs typeface="Segoe UI" panose="020B0502040204020203" pitchFamily="34" charset="0"/>
              </a:rPr>
              <a:t>The WCAP Help Desk is open Monday–Friday from 6:00 a.m. to 6:00 p.m. PT (except holidays or as otherwise indicated on the Washington Comprehensive Assessment Program Portal). </a:t>
            </a:r>
          </a:p>
          <a:p>
            <a:pPr marL="0" indent="0">
              <a:buNone/>
            </a:pPr>
            <a:endParaRPr lang="en-US" sz="2400" dirty="0">
              <a:cs typeface="Segoe UI" panose="020B0502040204020203" pitchFamily="34" charset="0"/>
            </a:endParaRPr>
          </a:p>
          <a:p>
            <a:pPr marL="0" indent="0">
              <a:buNone/>
            </a:pPr>
            <a:r>
              <a:rPr lang="en-US" sz="2400" b="1" dirty="0">
                <a:cs typeface="Segoe UI" panose="020B0502040204020203" pitchFamily="34" charset="0"/>
              </a:rPr>
              <a:t>Washington Comprehensive Assessment Program Help Desk </a:t>
            </a:r>
            <a:endParaRPr lang="en-US" sz="2400" dirty="0">
              <a:cs typeface="Segoe UI" panose="020B0502040204020203" pitchFamily="34" charset="0"/>
            </a:endParaRPr>
          </a:p>
          <a:p>
            <a:pPr marL="0" indent="0">
              <a:buNone/>
            </a:pPr>
            <a:r>
              <a:rPr lang="en-US" sz="2400" dirty="0">
                <a:cs typeface="Segoe UI" panose="020B0502040204020203" pitchFamily="34" charset="0"/>
              </a:rPr>
              <a:t>Toll-Free Phone Support: 1-844-560-7366 </a:t>
            </a:r>
          </a:p>
          <a:p>
            <a:pPr marL="0" indent="0">
              <a:buNone/>
            </a:pPr>
            <a:r>
              <a:rPr lang="en-US" sz="2400" dirty="0">
                <a:cs typeface="Segoe UI" panose="020B0502040204020203" pitchFamily="34" charset="0"/>
              </a:rPr>
              <a:t>Email Support: </a:t>
            </a:r>
            <a:r>
              <a:rPr lang="en-US" sz="2400" dirty="0">
                <a:cs typeface="Segoe UI" panose="020B0502040204020203" pitchFamily="34" charset="0"/>
                <a:hlinkClick r:id="rId3"/>
              </a:rPr>
              <a:t>wahelpdesk@air.org</a:t>
            </a:r>
            <a:r>
              <a:rPr lang="en-US" sz="2400" dirty="0">
                <a:cs typeface="Segoe UI" panose="020B0502040204020203" pitchFamily="34" charset="0"/>
              </a:rPr>
              <a:t>  	</a:t>
            </a:r>
          </a:p>
          <a:p>
            <a:pPr>
              <a:buFont typeface="Wingdings" panose="05000000000000000000" pitchFamily="2" charset="2"/>
              <a:buChar char="v"/>
            </a:pPr>
            <a:endParaRPr lang="en-US" sz="2000" dirty="0"/>
          </a:p>
          <a:p>
            <a:pPr marL="0" indent="0">
              <a:buNone/>
            </a:pPr>
            <a:endParaRPr lang="en-US" sz="2000" dirty="0"/>
          </a:p>
        </p:txBody>
      </p:sp>
    </p:spTree>
    <p:extLst>
      <p:ext uri="{BB962C8B-B14F-4D97-AF65-F5344CB8AC3E}">
        <p14:creationId xmlns:p14="http://schemas.microsoft.com/office/powerpoint/2010/main" val="83272076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0954"/>
            <a:ext cx="10058400" cy="734801"/>
          </a:xfrm>
        </p:spPr>
        <p:txBody>
          <a:bodyPr/>
          <a:lstStyle/>
          <a:p>
            <a:r>
              <a:rPr lang="en-US" dirty="0"/>
              <a:t>WCAP Contacts</a:t>
            </a:r>
          </a:p>
        </p:txBody>
      </p:sp>
      <p:sp>
        <p:nvSpPr>
          <p:cNvPr id="3" name="Content Placeholder 2"/>
          <p:cNvSpPr>
            <a:spLocks noGrp="1"/>
          </p:cNvSpPr>
          <p:nvPr>
            <p:ph idx="1"/>
          </p:nvPr>
        </p:nvSpPr>
        <p:spPr>
          <a:xfrm>
            <a:off x="838200" y="1882775"/>
            <a:ext cx="10515600" cy="4169109"/>
          </a:xfrm>
          <a:noFill/>
        </p:spPr>
        <p:txBody>
          <a:bodyPr>
            <a:normAutofit/>
          </a:bodyPr>
          <a:lstStyle/>
          <a:p>
            <a:pPr marL="0" indent="0">
              <a:buNone/>
            </a:pPr>
            <a:r>
              <a:rPr lang="en-US" sz="2400" b="1" dirty="0">
                <a:cs typeface="Segoe UI" panose="020B0502040204020203" pitchFamily="34" charset="0"/>
              </a:rPr>
              <a:t>AIR Help Desk </a:t>
            </a:r>
            <a:r>
              <a:rPr lang="en-US" sz="2400" dirty="0">
                <a:cs typeface="Segoe UI" panose="020B0502040204020203" pitchFamily="34" charset="0"/>
              </a:rPr>
              <a:t>for Technical, Network, and password issues</a:t>
            </a:r>
          </a:p>
          <a:p>
            <a:pPr marL="274638" lvl="1" indent="0">
              <a:buNone/>
            </a:pPr>
            <a:r>
              <a:rPr lang="en-US" dirty="0">
                <a:cs typeface="Segoe UI" panose="020B0502040204020203" pitchFamily="34" charset="0"/>
                <a:hlinkClick r:id="rId3"/>
              </a:rPr>
              <a:t>AIR Help Desk:  wahelpdesk@air.org</a:t>
            </a:r>
            <a:r>
              <a:rPr lang="en-US" dirty="0">
                <a:cs typeface="Segoe UI" panose="020B0502040204020203" pitchFamily="34" charset="0"/>
              </a:rPr>
              <a:t> </a:t>
            </a:r>
            <a:r>
              <a:rPr lang="en-US" sz="2400" dirty="0">
                <a:cs typeface="Segoe UI" panose="020B0502040204020203" pitchFamily="34" charset="0"/>
              </a:rPr>
              <a:t>1-844-560-7366</a:t>
            </a:r>
          </a:p>
          <a:p>
            <a:pPr marL="0" indent="0">
              <a:buNone/>
            </a:pPr>
            <a:r>
              <a:rPr lang="en-US" sz="2400" b="1" dirty="0">
                <a:cs typeface="Segoe UI" panose="020B0502040204020203" pitchFamily="34" charset="0"/>
              </a:rPr>
              <a:t>OSPI Assessment Analysts </a:t>
            </a:r>
            <a:r>
              <a:rPr lang="en-US" sz="2400" dirty="0">
                <a:cs typeface="Segoe UI" panose="020B0502040204020203" pitchFamily="34" charset="0"/>
              </a:rPr>
              <a:t>for student data issues</a:t>
            </a:r>
          </a:p>
          <a:p>
            <a:pPr marL="274638" lvl="1" indent="0">
              <a:buNone/>
            </a:pPr>
            <a:r>
              <a:rPr lang="en-US" sz="2400" dirty="0">
                <a:cs typeface="Segoe UI" panose="020B0502040204020203" pitchFamily="34" charset="0"/>
              </a:rPr>
              <a:t>OSPI Assessment Analysts: </a:t>
            </a:r>
            <a:r>
              <a:rPr lang="en-US" sz="2400" dirty="0">
                <a:cs typeface="Segoe UI" panose="020B0502040204020203" pitchFamily="34" charset="0"/>
                <a:hlinkClick r:id="rId4"/>
              </a:rPr>
              <a:t>a</a:t>
            </a:r>
            <a:r>
              <a:rPr lang="en-US" sz="2400" dirty="0">
                <a:solidFill>
                  <a:srgbClr val="FF0000"/>
                </a:solidFill>
                <a:cs typeface="Segoe UI" panose="020B0502040204020203" pitchFamily="34" charset="0"/>
                <a:hlinkClick r:id="rId4"/>
              </a:rPr>
              <a:t>ssessmentanalysts@k12.wa.us</a:t>
            </a:r>
            <a:r>
              <a:rPr lang="en-US" sz="2400" dirty="0">
                <a:solidFill>
                  <a:srgbClr val="FF0000"/>
                </a:solidFill>
                <a:cs typeface="Segoe UI" panose="020B0502040204020203" pitchFamily="34" charset="0"/>
              </a:rPr>
              <a:t> </a:t>
            </a:r>
            <a:r>
              <a:rPr lang="en-US" sz="2400" dirty="0">
                <a:cs typeface="Segoe UI" panose="020B0502040204020203" pitchFamily="34" charset="0"/>
              </a:rPr>
              <a:t>360-725-6109</a:t>
            </a:r>
          </a:p>
          <a:p>
            <a:pPr marL="0" indent="0">
              <a:buNone/>
            </a:pPr>
            <a:r>
              <a:rPr lang="en-US" sz="2400" b="1" dirty="0">
                <a:cs typeface="Segoe UI" panose="020B0502040204020203" pitchFamily="34" charset="0"/>
              </a:rPr>
              <a:t>OSPI Assessment Development </a:t>
            </a:r>
            <a:r>
              <a:rPr lang="en-US" sz="2400" dirty="0">
                <a:cs typeface="Segoe UI" panose="020B0502040204020203" pitchFamily="34" charset="0"/>
              </a:rPr>
              <a:t>for content questions</a:t>
            </a:r>
          </a:p>
          <a:p>
            <a:pPr marL="274638" lvl="1" indent="0">
              <a:buNone/>
            </a:pPr>
            <a:r>
              <a:rPr lang="en-US" dirty="0">
                <a:cs typeface="Segoe UI" panose="020B0502040204020203" pitchFamily="34" charset="0"/>
              </a:rPr>
              <a:t>ELA and Math assessments: </a:t>
            </a:r>
            <a:r>
              <a:rPr lang="en-US" dirty="0">
                <a:cs typeface="Segoe UI" panose="020B0502040204020203" pitchFamily="34" charset="0"/>
                <a:hlinkClick r:id="rId5"/>
              </a:rPr>
              <a:t>asi@k12.wa.us</a:t>
            </a:r>
            <a:r>
              <a:rPr lang="en-US" dirty="0">
                <a:cs typeface="Segoe UI" panose="020B0502040204020203" pitchFamily="34" charset="0"/>
              </a:rPr>
              <a:t> </a:t>
            </a:r>
          </a:p>
          <a:p>
            <a:pPr marL="274638" lvl="1" indent="0">
              <a:buNone/>
            </a:pPr>
            <a:r>
              <a:rPr lang="en-US" dirty="0">
                <a:cs typeface="Segoe UI" panose="020B0502040204020203" pitchFamily="34" charset="0"/>
              </a:rPr>
              <a:t>Science assessment: </a:t>
            </a:r>
            <a:r>
              <a:rPr lang="en-US" dirty="0">
                <a:cs typeface="Segoe UI" panose="020B0502040204020203" pitchFamily="34" charset="0"/>
                <a:hlinkClick r:id="rId6"/>
              </a:rPr>
              <a:t>science@k12.wa.us</a:t>
            </a:r>
            <a:r>
              <a:rPr lang="en-US" dirty="0">
                <a:cs typeface="Segoe UI" panose="020B0502040204020203" pitchFamily="34" charset="0"/>
              </a:rPr>
              <a:t> </a:t>
            </a:r>
          </a:p>
          <a:p>
            <a:pPr marL="0" indent="0">
              <a:buNone/>
            </a:pPr>
            <a:r>
              <a:rPr lang="en-US" sz="2400" b="1" dirty="0">
                <a:cs typeface="Segoe UI" panose="020B0502040204020203" pitchFamily="34" charset="0"/>
              </a:rPr>
              <a:t>OSPI Assessment Operations </a:t>
            </a:r>
            <a:r>
              <a:rPr lang="en-US" sz="2400" dirty="0">
                <a:cs typeface="Segoe UI" panose="020B0502040204020203" pitchFamily="34" charset="0"/>
              </a:rPr>
              <a:t>for assessment policy and test materials</a:t>
            </a:r>
          </a:p>
          <a:p>
            <a:pPr marL="274638" lvl="1" indent="0">
              <a:buNone/>
            </a:pPr>
            <a:r>
              <a:rPr lang="en-US" sz="2400" dirty="0">
                <a:cs typeface="Segoe UI" panose="020B0502040204020203" pitchFamily="34" charset="0"/>
              </a:rPr>
              <a:t>Assessment Operations </a:t>
            </a:r>
            <a:r>
              <a:rPr lang="en-US" sz="2400" dirty="0">
                <a:cs typeface="Segoe UI" panose="020B0502040204020203" pitchFamily="34" charset="0"/>
                <a:hlinkClick r:id="rId7"/>
              </a:rPr>
              <a:t>Assessment@k12.wa.us</a:t>
            </a:r>
            <a:r>
              <a:rPr lang="en-US" sz="2400" dirty="0">
                <a:cs typeface="Segoe UI" panose="020B0502040204020203" pitchFamily="34" charset="0"/>
              </a:rPr>
              <a:t> (360) 725-6348 or (800) 725-4311, press option 3</a:t>
            </a:r>
            <a:endParaRPr lang="en-US" sz="1300" dirty="0">
              <a:cs typeface="Segoe UI" panose="020B0502040204020203" pitchFamily="34" charset="0"/>
            </a:endParaRPr>
          </a:p>
        </p:txBody>
      </p:sp>
    </p:spTree>
    <p:extLst>
      <p:ext uri="{BB962C8B-B14F-4D97-AF65-F5344CB8AC3E}">
        <p14:creationId xmlns:p14="http://schemas.microsoft.com/office/powerpoint/2010/main" val="3067931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Science Assessment-</a:t>
            </a:r>
            <a:br>
              <a:rPr lang="en-US" dirty="0"/>
            </a:br>
            <a:r>
              <a:rPr lang="en-US" dirty="0"/>
              <a:t>Test Design and Item Specifications </a:t>
            </a:r>
            <a:r>
              <a:rPr lang="en-US" sz="3600" b="1" dirty="0"/>
              <a:t>cont</a:t>
            </a:r>
            <a:r>
              <a:rPr lang="en-US" sz="3600" dirty="0"/>
              <a:t>.</a:t>
            </a:r>
          </a:p>
        </p:txBody>
      </p:sp>
      <p:sp>
        <p:nvSpPr>
          <p:cNvPr id="3" name="Content Placeholder 2"/>
          <p:cNvSpPr>
            <a:spLocks noGrp="1"/>
          </p:cNvSpPr>
          <p:nvPr>
            <p:ph idx="1"/>
          </p:nvPr>
        </p:nvSpPr>
        <p:spPr>
          <a:xfrm>
            <a:off x="742507" y="2329342"/>
            <a:ext cx="10093036" cy="4227080"/>
          </a:xfrm>
        </p:spPr>
        <p:txBody>
          <a:bodyPr>
            <a:normAutofit/>
          </a:bodyPr>
          <a:lstStyle/>
          <a:p>
            <a:pPr marL="800100" lvl="1" indent="-342900"/>
            <a:r>
              <a:rPr lang="en-US" sz="2800" dirty="0">
                <a:cs typeface="Segoe UI" panose="020B0502040204020203" pitchFamily="34" charset="0"/>
              </a:rPr>
              <a:t>A third working draft at each grade, with full PE coverage, should be published by the end of the 2018-19 school year. </a:t>
            </a:r>
          </a:p>
          <a:p>
            <a:pPr marL="800100" lvl="1" indent="-342900"/>
            <a:r>
              <a:rPr lang="en-US" sz="2800" dirty="0">
                <a:cs typeface="Segoe UI" panose="020B0502040204020203" pitchFamily="34" charset="0"/>
              </a:rPr>
              <a:t>A Modifications Log has been posted to help track changes</a:t>
            </a:r>
          </a:p>
        </p:txBody>
      </p:sp>
    </p:spTree>
    <p:extLst>
      <p:ext uri="{BB962C8B-B14F-4D97-AF65-F5344CB8AC3E}">
        <p14:creationId xmlns:p14="http://schemas.microsoft.com/office/powerpoint/2010/main" val="24463923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8247" y="814161"/>
            <a:ext cx="10515600" cy="1325563"/>
          </a:xfrm>
        </p:spPr>
        <p:txBody>
          <a:bodyPr>
            <a:normAutofit fontScale="90000"/>
          </a:bodyPr>
          <a:lstStyle/>
          <a:p>
            <a:pPr lvl="0" algn="ctr">
              <a:lnSpc>
                <a:spcPct val="100000"/>
              </a:lnSpc>
              <a:spcBef>
                <a:spcPts val="0"/>
              </a:spcBef>
              <a:defRPr/>
            </a:pPr>
            <a:r>
              <a:rPr lang="en-US" sz="7200" dirty="0">
                <a:solidFill>
                  <a:srgbClr val="63666A"/>
                </a:solidFill>
                <a:effectLst>
                  <a:outerShdw blurRad="38100" dist="38100" dir="2700000" algn="tl">
                    <a:srgbClr val="000000">
                      <a:alpha val="43137"/>
                    </a:srgbClr>
                  </a:outerShdw>
                </a:effectLst>
                <a:ea typeface="ＭＳ Ｐゴシック" charset="-128"/>
              </a:rPr>
              <a:t>Thank You!</a:t>
            </a:r>
            <a:br>
              <a:rPr lang="en-US" sz="7200" dirty="0">
                <a:solidFill>
                  <a:srgbClr val="63666A"/>
                </a:solidFill>
                <a:effectLst>
                  <a:outerShdw blurRad="38100" dist="38100" dir="2700000" algn="tl">
                    <a:srgbClr val="000000">
                      <a:alpha val="43137"/>
                    </a:srgbClr>
                  </a:outerShdw>
                </a:effectLst>
                <a:ea typeface="ＭＳ Ｐゴシック" charset="-128"/>
              </a:rPr>
            </a:br>
            <a:endParaRPr lang="en-US" dirty="0">
              <a:effectLst>
                <a:outerShdw blurRad="38100" dist="38100" dir="2700000" algn="tl">
                  <a:srgbClr val="000000">
                    <a:alpha val="43137"/>
                  </a:srgbClr>
                </a:outerShdw>
              </a:effectLst>
            </a:endParaRPr>
          </a:p>
        </p:txBody>
      </p:sp>
      <p:pic>
        <p:nvPicPr>
          <p:cNvPr id="3" name="Content Placeholder 2" descr="Picture of Old Capitol Building"/>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377680" y="1882775"/>
            <a:ext cx="7436639" cy="3927475"/>
          </a:xfrm>
          <a:effectLst>
            <a:softEdge rad="635000"/>
          </a:effectLst>
        </p:spPr>
      </p:pic>
    </p:spTree>
    <p:extLst>
      <p:ext uri="{BB962C8B-B14F-4D97-AF65-F5344CB8AC3E}">
        <p14:creationId xmlns:p14="http://schemas.microsoft.com/office/powerpoint/2010/main" val="217139906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752556" y="431967"/>
            <a:ext cx="10772775" cy="1296350"/>
          </a:xfrm>
        </p:spPr>
        <p:txBody>
          <a:bodyPr>
            <a:normAutofit/>
          </a:bodyPr>
          <a:lstStyle/>
          <a:p>
            <a:r>
              <a:rPr lang="en-US" sz="6000" dirty="0"/>
              <a:t>Agenda</a:t>
            </a:r>
          </a:p>
        </p:txBody>
      </p:sp>
      <p:sp>
        <p:nvSpPr>
          <p:cNvPr id="3" name="Content Placeholder 2">
            <a:extLst>
              <a:ext uri="{FF2B5EF4-FFF2-40B4-BE49-F238E27FC236}">
                <a16:creationId xmlns:a16="http://schemas.microsoft.com/office/drawing/2014/main" id="{65251434-97A9-42A7-A237-43F21E516997}"/>
              </a:ext>
            </a:extLst>
          </p:cNvPr>
          <p:cNvSpPr>
            <a:spLocks noGrp="1"/>
          </p:cNvSpPr>
          <p:nvPr>
            <p:ph idx="1"/>
          </p:nvPr>
        </p:nvSpPr>
        <p:spPr>
          <a:xfrm>
            <a:off x="3493477" y="582608"/>
            <a:ext cx="7713784" cy="6005761"/>
          </a:xfrm>
        </p:spPr>
        <p:txBody>
          <a:bodyPr>
            <a:noAutofit/>
          </a:bodyPr>
          <a:lstStyle/>
          <a:p>
            <a:pPr marL="800100" lvl="1" indent="-342900">
              <a:lnSpc>
                <a:spcPct val="110000"/>
              </a:lnSpc>
            </a:pPr>
            <a:r>
              <a:rPr lang="en-US" sz="3200" b="1" dirty="0">
                <a:cs typeface="Segoe UI" panose="020B0502040204020203" pitchFamily="34" charset="0"/>
              </a:rPr>
              <a:t>OSPI Assessment Updates</a:t>
            </a:r>
          </a:p>
          <a:p>
            <a:pPr marL="1257300" lvl="2" indent="-342900">
              <a:lnSpc>
                <a:spcPct val="110000"/>
              </a:lnSpc>
            </a:pPr>
            <a:r>
              <a:rPr lang="en-US" sz="2800" b="1" dirty="0">
                <a:cs typeface="Segoe UI" panose="020B0502040204020203" pitchFamily="34" charset="0"/>
              </a:rPr>
              <a:t>WERA/OSPI Annual Conference Notes</a:t>
            </a:r>
          </a:p>
          <a:p>
            <a:pPr marL="1257300" lvl="2" indent="-342900">
              <a:lnSpc>
                <a:spcPct val="110000"/>
              </a:lnSpc>
            </a:pPr>
            <a:endParaRPr lang="en-US" sz="2800" b="1" dirty="0">
              <a:cs typeface="Segoe UI" panose="020B0502040204020203" pitchFamily="34" charset="0"/>
            </a:endParaRPr>
          </a:p>
          <a:p>
            <a:pPr marL="1371600" lvl="2" indent="-457200">
              <a:lnSpc>
                <a:spcPct val="110000"/>
              </a:lnSpc>
              <a:buFont typeface="Wingdings" panose="05000000000000000000" pitchFamily="2" charset="2"/>
              <a:buChar char="§"/>
            </a:pPr>
            <a:r>
              <a:rPr lang="en-US" sz="2800" b="1" i="0" dirty="0">
                <a:cs typeface="Segoe UI" panose="020B0502040204020203" pitchFamily="34" charset="0"/>
              </a:rPr>
              <a:t>OSPI Preconference Session #12: Statewide Assessment Implementation</a:t>
            </a:r>
          </a:p>
          <a:p>
            <a:pPr marL="1371600" lvl="2" indent="-457200">
              <a:lnSpc>
                <a:spcPct val="110000"/>
              </a:lnSpc>
              <a:buFont typeface="Wingdings" panose="05000000000000000000" pitchFamily="2" charset="2"/>
              <a:buChar char="§"/>
            </a:pPr>
            <a:r>
              <a:rPr lang="en-US" sz="2800" b="1" i="0" dirty="0">
                <a:cs typeface="Segoe UI" panose="020B0502040204020203" pitchFamily="34" charset="0"/>
              </a:rPr>
              <a:t>OSPI Breakout #4.4: DAC Bootcamp: Assessment Cycle and System Overview </a:t>
            </a:r>
          </a:p>
          <a:p>
            <a:pPr marL="1371600" lvl="2" indent="-457200">
              <a:lnSpc>
                <a:spcPct val="110000"/>
              </a:lnSpc>
              <a:buFont typeface="Wingdings" panose="05000000000000000000" pitchFamily="2" charset="2"/>
              <a:buChar char="§"/>
            </a:pPr>
            <a:r>
              <a:rPr lang="en-US" sz="2800" b="1" i="0" dirty="0">
                <a:cs typeface="Segoe UI" panose="020B0502040204020203" pitchFamily="34" charset="0"/>
              </a:rPr>
              <a:t>OSPI Breakout #1.2: Interpreting Summative Score Reports</a:t>
            </a:r>
          </a:p>
          <a:p>
            <a:pPr marL="1257300" lvl="2" indent="-342900">
              <a:lnSpc>
                <a:spcPct val="110000"/>
              </a:lnSpc>
            </a:pPr>
            <a:endParaRPr lang="en-US" sz="2800" b="1" dirty="0">
              <a:cs typeface="Segoe UI" panose="020B0502040204020203" pitchFamily="34" charset="0"/>
            </a:endParaRPr>
          </a:p>
          <a:p>
            <a:pPr marL="1257300" lvl="2" indent="-342900">
              <a:lnSpc>
                <a:spcPct val="110000"/>
              </a:lnSpc>
            </a:pPr>
            <a:endParaRPr lang="en-US" sz="2800" b="1" dirty="0">
              <a:cs typeface="Segoe UI" panose="020B0502040204020203" pitchFamily="34" charset="0"/>
            </a:endParaRPr>
          </a:p>
        </p:txBody>
      </p:sp>
    </p:spTree>
    <p:extLst>
      <p:ext uri="{BB962C8B-B14F-4D97-AF65-F5344CB8AC3E}">
        <p14:creationId xmlns:p14="http://schemas.microsoft.com/office/powerpoint/2010/main" val="399976485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2556" y="431967"/>
            <a:ext cx="10772775" cy="1296350"/>
          </a:xfrm>
        </p:spPr>
        <p:txBody>
          <a:bodyPr>
            <a:normAutofit/>
          </a:bodyPr>
          <a:lstStyle/>
          <a:p>
            <a:r>
              <a:rPr lang="en-US" sz="6000" dirty="0"/>
              <a:t>Agenda</a:t>
            </a:r>
          </a:p>
        </p:txBody>
      </p:sp>
      <p:sp>
        <p:nvSpPr>
          <p:cNvPr id="3" name="Content Placeholder 2">
            <a:extLst>
              <a:ext uri="{FF2B5EF4-FFF2-40B4-BE49-F238E27FC236}">
                <a16:creationId xmlns:a16="http://schemas.microsoft.com/office/drawing/2014/main" id="{65251434-97A9-42A7-A237-43F21E516997}"/>
              </a:ext>
            </a:extLst>
          </p:cNvPr>
          <p:cNvSpPr>
            <a:spLocks noGrp="1"/>
          </p:cNvSpPr>
          <p:nvPr>
            <p:ph idx="1"/>
          </p:nvPr>
        </p:nvSpPr>
        <p:spPr>
          <a:xfrm>
            <a:off x="3493477" y="582608"/>
            <a:ext cx="7713784" cy="6005761"/>
          </a:xfrm>
        </p:spPr>
        <p:txBody>
          <a:bodyPr>
            <a:noAutofit/>
          </a:bodyPr>
          <a:lstStyle/>
          <a:p>
            <a:pPr marL="800100" lvl="1" indent="-342900">
              <a:lnSpc>
                <a:spcPct val="110000"/>
              </a:lnSpc>
            </a:pPr>
            <a:r>
              <a:rPr lang="en-US" sz="3200" b="1" dirty="0">
                <a:cs typeface="Segoe UI" panose="020B0502040204020203" pitchFamily="34" charset="0"/>
              </a:rPr>
              <a:t>Conversations: </a:t>
            </a:r>
          </a:p>
          <a:p>
            <a:pPr marL="1371600" lvl="2" indent="-457200">
              <a:lnSpc>
                <a:spcPct val="110000"/>
              </a:lnSpc>
              <a:buFont typeface="Wingdings" panose="05000000000000000000" pitchFamily="2" charset="2"/>
              <a:buChar char="§"/>
            </a:pPr>
            <a:r>
              <a:rPr lang="en-US" sz="2800" b="1" i="0" dirty="0">
                <a:cs typeface="Segoe UI" panose="020B0502040204020203" pitchFamily="34" charset="0"/>
              </a:rPr>
              <a:t>Google Groups and </a:t>
            </a:r>
            <a:r>
              <a:rPr lang="en-US" sz="2800" b="1" i="0" dirty="0" smtClean="0">
                <a:cs typeface="Segoe UI" panose="020B0502040204020203" pitchFamily="34" charset="0"/>
              </a:rPr>
              <a:t>Sharing</a:t>
            </a:r>
          </a:p>
          <a:p>
            <a:pPr marL="1371600" lvl="2" indent="-457200">
              <a:lnSpc>
                <a:spcPct val="110000"/>
              </a:lnSpc>
              <a:buFont typeface="Wingdings" panose="05000000000000000000" pitchFamily="2" charset="2"/>
              <a:buChar char="§"/>
            </a:pPr>
            <a:endParaRPr lang="en-US" sz="2800" b="1" i="0" dirty="0">
              <a:cs typeface="Segoe UI" panose="020B0502040204020203" pitchFamily="34" charset="0"/>
            </a:endParaRPr>
          </a:p>
          <a:p>
            <a:pPr marL="1371600" lvl="2" indent="-457200">
              <a:lnSpc>
                <a:spcPct val="110000"/>
              </a:lnSpc>
              <a:buFont typeface="Wingdings" panose="05000000000000000000" pitchFamily="2" charset="2"/>
              <a:buChar char="§"/>
            </a:pPr>
            <a:r>
              <a:rPr lang="en-US" sz="2800" b="1" i="0" dirty="0">
                <a:cs typeface="Segoe UI" panose="020B0502040204020203" pitchFamily="34" charset="0"/>
              </a:rPr>
              <a:t>Quick Start Guide and Important Dates</a:t>
            </a:r>
          </a:p>
          <a:p>
            <a:pPr marL="1371600" lvl="2" indent="-457200">
              <a:lnSpc>
                <a:spcPct val="110000"/>
              </a:lnSpc>
              <a:buFont typeface="Wingdings" panose="05000000000000000000" pitchFamily="2" charset="2"/>
              <a:buChar char="§"/>
            </a:pPr>
            <a:r>
              <a:rPr lang="en-US" sz="2800" b="1" i="0" dirty="0">
                <a:cs typeface="Segoe UI" panose="020B0502040204020203" pitchFamily="34" charset="0"/>
              </a:rPr>
              <a:t>New OSPI Report Card</a:t>
            </a:r>
          </a:p>
          <a:p>
            <a:pPr marL="1371600" lvl="2" indent="-457200">
              <a:lnSpc>
                <a:spcPct val="110000"/>
              </a:lnSpc>
              <a:buFont typeface="Wingdings" panose="05000000000000000000" pitchFamily="2" charset="2"/>
              <a:buChar char="§"/>
            </a:pPr>
            <a:r>
              <a:rPr lang="en-US" sz="2800" b="1" i="0" dirty="0">
                <a:cs typeface="Segoe UI" panose="020B0502040204020203" pitchFamily="34" charset="0"/>
              </a:rPr>
              <a:t>March Topics and Presenters</a:t>
            </a:r>
          </a:p>
        </p:txBody>
      </p:sp>
      <p:sp>
        <p:nvSpPr>
          <p:cNvPr id="4" name="Rectangle 3">
            <a:extLst>
              <a:ext uri="{FF2B5EF4-FFF2-40B4-BE49-F238E27FC236}">
                <a16:creationId xmlns:a16="http://schemas.microsoft.com/office/drawing/2014/main" id="{E535AD7A-4AB3-461E-A2E4-020B46F0F73D}"/>
              </a:ext>
            </a:extLst>
          </p:cNvPr>
          <p:cNvSpPr/>
          <p:nvPr/>
        </p:nvSpPr>
        <p:spPr>
          <a:xfrm>
            <a:off x="4948137" y="1768428"/>
            <a:ext cx="5777544" cy="400110"/>
          </a:xfrm>
          <a:prstGeom prst="rect">
            <a:avLst/>
          </a:prstGeom>
        </p:spPr>
        <p:txBody>
          <a:bodyPr wrap="none">
            <a:spAutoFit/>
          </a:bodyPr>
          <a:lstStyle/>
          <a:p>
            <a:r>
              <a:rPr lang="en-US" sz="2000" dirty="0"/>
              <a:t>https://groups.google.com/forum/#!forum/nwesd-dac</a:t>
            </a:r>
          </a:p>
        </p:txBody>
      </p:sp>
    </p:spTree>
    <p:extLst>
      <p:ext uri="{BB962C8B-B14F-4D97-AF65-F5344CB8AC3E}">
        <p14:creationId xmlns:p14="http://schemas.microsoft.com/office/powerpoint/2010/main" val="1559011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Science Assessment-</a:t>
            </a:r>
            <a:br>
              <a:rPr lang="en-US" dirty="0"/>
            </a:br>
            <a:r>
              <a:rPr lang="en-US" dirty="0"/>
              <a:t>Training Tests</a:t>
            </a:r>
          </a:p>
        </p:txBody>
      </p:sp>
      <p:sp>
        <p:nvSpPr>
          <p:cNvPr id="3" name="Content Placeholder 2"/>
          <p:cNvSpPr>
            <a:spLocks noGrp="1"/>
          </p:cNvSpPr>
          <p:nvPr>
            <p:ph idx="1"/>
          </p:nvPr>
        </p:nvSpPr>
        <p:spPr>
          <a:xfrm>
            <a:off x="838200" y="1882775"/>
            <a:ext cx="10662138" cy="4131163"/>
          </a:xfrm>
        </p:spPr>
        <p:txBody>
          <a:bodyPr>
            <a:normAutofit/>
          </a:bodyPr>
          <a:lstStyle/>
          <a:p>
            <a:pPr>
              <a:lnSpc>
                <a:spcPct val="100000"/>
              </a:lnSpc>
            </a:pPr>
            <a:r>
              <a:rPr lang="en-US" sz="2400" dirty="0">
                <a:cs typeface="Segoe UI" panose="020B0502040204020203" pitchFamily="34" charset="0"/>
              </a:rPr>
              <a:t>One cluster and one standalone item will be added to the grade 5 training test in early February. The material added to the grade 5 training test provide grade 5 students the opportunity to practice more items types as well as the locking items and collapsing stimulus functions.</a:t>
            </a:r>
          </a:p>
          <a:p>
            <a:pPr>
              <a:lnSpc>
                <a:spcPct val="100000"/>
              </a:lnSpc>
            </a:pPr>
            <a:r>
              <a:rPr lang="en-US" sz="2400" dirty="0">
                <a:cs typeface="Segoe UI" panose="020B0502040204020203" pitchFamily="34" charset="0"/>
              </a:rPr>
              <a:t>The grade 8 and grade 11 training tests are not being expanded this year.</a:t>
            </a:r>
          </a:p>
          <a:p>
            <a:pPr>
              <a:lnSpc>
                <a:spcPct val="100000"/>
              </a:lnSpc>
            </a:pPr>
            <a:r>
              <a:rPr lang="en-US" sz="2400" dirty="0">
                <a:cs typeface="Segoe UI" panose="020B0502040204020203" pitchFamily="34" charset="0"/>
              </a:rPr>
              <a:t>The grade 5, grade 8, and high school training tests are available through the </a:t>
            </a:r>
            <a:r>
              <a:rPr lang="en-US" sz="2400" u="sng" dirty="0">
                <a:cs typeface="Segoe UI" panose="020B0502040204020203" pitchFamily="34" charset="0"/>
                <a:hlinkClick r:id="rId3"/>
              </a:rPr>
              <a:t>WCAP Portal</a:t>
            </a:r>
            <a:r>
              <a:rPr lang="en-US" sz="2400" dirty="0">
                <a:cs typeface="Segoe UI" panose="020B0502040204020203" pitchFamily="34" charset="0"/>
              </a:rPr>
              <a:t>. The </a:t>
            </a:r>
            <a:r>
              <a:rPr lang="en-US" sz="2400" u="sng" dirty="0">
                <a:cs typeface="Segoe UI" panose="020B0502040204020203" pitchFamily="34" charset="0"/>
                <a:hlinkClick r:id="rId4"/>
              </a:rPr>
              <a:t>Science Online Training Test Support document</a:t>
            </a:r>
            <a:r>
              <a:rPr lang="en-US" sz="2400" dirty="0">
                <a:cs typeface="Segoe UI" panose="020B0502040204020203" pitchFamily="34" charset="0"/>
              </a:rPr>
              <a:t> provides information about accessing the training tests, descriptions of ways to practice using the tools for each item type, an answer key, and other information for each item.</a:t>
            </a:r>
          </a:p>
          <a:p>
            <a:pPr>
              <a:lnSpc>
                <a:spcPct val="100000"/>
              </a:lnSpc>
            </a:pPr>
            <a:endParaRPr lang="en-US" sz="2400" dirty="0">
              <a:cs typeface="Segoe UI" panose="020B0502040204020203" pitchFamily="34" charset="0"/>
            </a:endParaRPr>
          </a:p>
          <a:p>
            <a:pPr>
              <a:lnSpc>
                <a:spcPct val="100000"/>
              </a:lnSpc>
            </a:pPr>
            <a:endParaRPr lang="en-US" dirty="0"/>
          </a:p>
        </p:txBody>
      </p:sp>
    </p:spTree>
    <p:extLst>
      <p:ext uri="{BB962C8B-B14F-4D97-AF65-F5344CB8AC3E}">
        <p14:creationId xmlns:p14="http://schemas.microsoft.com/office/powerpoint/2010/main" val="9045349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Science Assessment-</a:t>
            </a:r>
            <a:br>
              <a:rPr lang="en-US" dirty="0"/>
            </a:br>
            <a:r>
              <a:rPr lang="en-US" dirty="0"/>
              <a:t>Coming Soon</a:t>
            </a:r>
          </a:p>
        </p:txBody>
      </p:sp>
      <p:sp>
        <p:nvSpPr>
          <p:cNvPr id="3" name="Content Placeholder 2"/>
          <p:cNvSpPr>
            <a:spLocks noGrp="1"/>
          </p:cNvSpPr>
          <p:nvPr>
            <p:ph idx="1"/>
          </p:nvPr>
        </p:nvSpPr>
        <p:spPr/>
        <p:txBody>
          <a:bodyPr/>
          <a:lstStyle/>
          <a:p>
            <a:pPr>
              <a:lnSpc>
                <a:spcPct val="100000"/>
              </a:lnSpc>
            </a:pPr>
            <a:r>
              <a:rPr lang="en-US" dirty="0">
                <a:cs typeface="Segoe UI" panose="020B0502040204020203" pitchFamily="34" charset="0"/>
              </a:rPr>
              <a:t>A Lessons Learned document is in production that will share observations about student responses to WCAS field test items. We plan to post the document to the science assessment webpage in early February.</a:t>
            </a:r>
          </a:p>
          <a:p>
            <a:pPr>
              <a:lnSpc>
                <a:spcPct val="100000"/>
              </a:lnSpc>
            </a:pPr>
            <a:endParaRPr lang="en-US" dirty="0"/>
          </a:p>
        </p:txBody>
      </p:sp>
    </p:spTree>
    <p:extLst>
      <p:ext uri="{BB962C8B-B14F-4D97-AF65-F5344CB8AC3E}">
        <p14:creationId xmlns:p14="http://schemas.microsoft.com/office/powerpoint/2010/main" val="1029056590"/>
      </p:ext>
    </p:extLst>
  </p:cSld>
  <p:clrMapOvr>
    <a:masterClrMapping/>
  </p:clrMapOvr>
</p:sld>
</file>

<file path=ppt/theme/theme1.xml><?xml version="1.0" encoding="utf-8"?>
<a:theme xmlns:a="http://schemas.openxmlformats.org/drawingml/2006/main" name="1_Office Theme">
  <a:themeElements>
    <a:clrScheme name="Custom 1">
      <a:dk1>
        <a:srgbClr val="244A5F"/>
      </a:dk1>
      <a:lt1>
        <a:srgbClr val="06997E"/>
      </a:lt1>
      <a:dk2>
        <a:srgbClr val="3C85C6"/>
      </a:dk2>
      <a:lt2>
        <a:srgbClr val="FFFFFF"/>
      </a:lt2>
      <a:accent1>
        <a:srgbClr val="848382"/>
      </a:accent1>
      <a:accent2>
        <a:srgbClr val="49473B"/>
      </a:accent2>
      <a:accent3>
        <a:srgbClr val="F2C660"/>
      </a:accent3>
      <a:accent4>
        <a:srgbClr val="EF4759"/>
      </a:accent4>
      <a:accent5>
        <a:srgbClr val="FFFFFF"/>
      </a:accent5>
      <a:accent6>
        <a:srgbClr val="FFFFFF"/>
      </a:accent6>
      <a:hlink>
        <a:srgbClr val="3C85C6"/>
      </a:hlink>
      <a:folHlink>
        <a:srgbClr val="F2C66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1867</TotalTime>
  <Words>7658</Words>
  <Application>Microsoft Office PowerPoint</Application>
  <PresentationFormat>Widescreen</PresentationFormat>
  <Paragraphs>658</Paragraphs>
  <Slides>72</Slides>
  <Notes>70</Notes>
  <HiddenSlides>21</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72</vt:i4>
      </vt:variant>
    </vt:vector>
  </HeadingPairs>
  <TitlesOfParts>
    <vt:vector size="84" baseType="lpstr">
      <vt:lpstr>ＭＳ Ｐゴシック</vt:lpstr>
      <vt:lpstr>Arial</vt:lpstr>
      <vt:lpstr>Calibri</vt:lpstr>
      <vt:lpstr>Calibri Light</vt:lpstr>
      <vt:lpstr>Palatino Linotype</vt:lpstr>
      <vt:lpstr>Segoe UI</vt:lpstr>
      <vt:lpstr>Segoe UI Historic</vt:lpstr>
      <vt:lpstr>Segoe UI Light</vt:lpstr>
      <vt:lpstr>Times New Roman</vt:lpstr>
      <vt:lpstr>Wingdings</vt:lpstr>
      <vt:lpstr>1_Office Theme</vt:lpstr>
      <vt:lpstr>Metropolitan</vt:lpstr>
      <vt:lpstr>NWESD Assessment Directors’ Meeting</vt:lpstr>
      <vt:lpstr>Agenda</vt:lpstr>
      <vt:lpstr>OSPI Assessment Update Notes for NWESD DACs</vt:lpstr>
      <vt:lpstr>Today’s Topics</vt:lpstr>
      <vt:lpstr>Science Assessment- Webpage Reorganized</vt:lpstr>
      <vt:lpstr>Science Assessment- Test Design and Item Specifications</vt:lpstr>
      <vt:lpstr>Science Assessment- Test Design and Item Specifications cont.</vt:lpstr>
      <vt:lpstr>Science Assessment- Training Tests</vt:lpstr>
      <vt:lpstr>Science Assessment- Coming Soon</vt:lpstr>
      <vt:lpstr>Interim Best Practices</vt:lpstr>
      <vt:lpstr>Recent webinar in the Digital Library: Interims Uses</vt:lpstr>
      <vt:lpstr>WCAP Portal Systems</vt:lpstr>
      <vt:lpstr>AIRWays: Interims Answer Keys</vt:lpstr>
      <vt:lpstr>Operations Update</vt:lpstr>
      <vt:lpstr>Administration Resources</vt:lpstr>
      <vt:lpstr>Updates to TIDE and TA User Guides</vt:lpstr>
      <vt:lpstr>WaKIDS Update</vt:lpstr>
      <vt:lpstr>WaKIDS Update </vt:lpstr>
      <vt:lpstr>Select Assessments Update</vt:lpstr>
      <vt:lpstr>Non-Standard Accommodation Requests</vt:lpstr>
      <vt:lpstr>WA-AIM Upcoming Dates</vt:lpstr>
      <vt:lpstr>Spring WA-AIM Administration</vt:lpstr>
      <vt:lpstr>WA-AIM 1% Participation Cap</vt:lpstr>
      <vt:lpstr>Alternate Assessment 1% Participation Cap</vt:lpstr>
      <vt:lpstr>ESEA Key Points</vt:lpstr>
      <vt:lpstr>GOAL of the 1% Participation Cap:</vt:lpstr>
      <vt:lpstr>The Formula</vt:lpstr>
      <vt:lpstr>WA-AIM Participation Criteria</vt:lpstr>
      <vt:lpstr>WA-AIM Participation Criteria continued</vt:lpstr>
      <vt:lpstr>The following criteria may not be used for alternate assessment participation decisions:</vt:lpstr>
      <vt:lpstr>The following criteria may not be used for alternate assessment participation decisions: continued</vt:lpstr>
      <vt:lpstr>State Results 2017-2018</vt:lpstr>
      <vt:lpstr>Suggestions for analysis</vt:lpstr>
      <vt:lpstr>Recommended data sources</vt:lpstr>
      <vt:lpstr>Justification for exceeding the 1% cap</vt:lpstr>
      <vt:lpstr>Justification for exceeding the 1% cap continued</vt:lpstr>
      <vt:lpstr>Nuts and Bolts</vt:lpstr>
      <vt:lpstr>ELP Assessment Updates</vt:lpstr>
      <vt:lpstr>Testing Window</vt:lpstr>
      <vt:lpstr>Plan for testing – Secure Browser &amp; Checklists </vt:lpstr>
      <vt:lpstr>Planning for testing - Training</vt:lpstr>
      <vt:lpstr>WIDA Alternate ACCESS –Students who are Blind </vt:lpstr>
      <vt:lpstr>WIDA Alternate ACCESS –Materials</vt:lpstr>
      <vt:lpstr>WIDA Alternate ACCESS – Non-Disclosure</vt:lpstr>
      <vt:lpstr>Surveys – Post Administration</vt:lpstr>
      <vt:lpstr>Surveys – Learner Characteristics</vt:lpstr>
      <vt:lpstr>Get Involved!</vt:lpstr>
      <vt:lpstr>Contact Leslie Huff</vt:lpstr>
      <vt:lpstr>Graduation Alternatives – Voucher Requests</vt:lpstr>
      <vt:lpstr>Grad Alternatives – Test Voucher Requests</vt:lpstr>
      <vt:lpstr>Grad Alternatives – COE Local</vt:lpstr>
      <vt:lpstr>ELA COE-Local Webinars from OSPI</vt:lpstr>
      <vt:lpstr>ELA COE-Local Webinars from OSPI</vt:lpstr>
      <vt:lpstr>Cut Scores for Math and ELA COE Local</vt:lpstr>
      <vt:lpstr>COE Local Updates: Classroom</vt:lpstr>
      <vt:lpstr>COE Local:  Score Reporting</vt:lpstr>
      <vt:lpstr>COE Local: Starting new LDCs/LAAs</vt:lpstr>
      <vt:lpstr>Bridge to College: LDC/LAA Update</vt:lpstr>
      <vt:lpstr>Data Update</vt:lpstr>
      <vt:lpstr>Updates to SRMAAUG Document</vt:lpstr>
      <vt:lpstr>Retro CIA Cut Score</vt:lpstr>
      <vt:lpstr>Retro CIA Cut Score cont.</vt:lpstr>
      <vt:lpstr>Retro CIA Cut Score: Facts and Figures</vt:lpstr>
      <vt:lpstr>Retro CIA Cut Score: Facts and Figures cont.</vt:lpstr>
      <vt:lpstr>Technology Update – Chrome OS</vt:lpstr>
      <vt:lpstr>Previous webinar information</vt:lpstr>
      <vt:lpstr>WCAP USER SUPPORT </vt:lpstr>
      <vt:lpstr>WCAP Contacts for Technology, System, or Program Issues</vt:lpstr>
      <vt:lpstr>WCAP Contacts</vt:lpstr>
      <vt:lpstr>Thank You! </vt:lpstr>
      <vt:lpstr>Agenda</vt:lpstr>
      <vt:lpstr>Agenda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Traci Main</dc:creator>
  <cp:lastModifiedBy>Presentation</cp:lastModifiedBy>
  <cp:revision>99</cp:revision>
  <cp:lastPrinted>2019-01-16T21:36:00Z</cp:lastPrinted>
  <dcterms:created xsi:type="dcterms:W3CDTF">2018-11-06T16:08:31Z</dcterms:created>
  <dcterms:modified xsi:type="dcterms:W3CDTF">2019-01-25T20:50:40Z</dcterms:modified>
</cp:coreProperties>
</file>