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8"/>
  </p:notesMasterIdLst>
  <p:sldIdLst>
    <p:sldId id="272" r:id="rId5"/>
    <p:sldId id="266" r:id="rId6"/>
    <p:sldId id="312" r:id="rId7"/>
    <p:sldId id="295" r:id="rId8"/>
    <p:sldId id="275" r:id="rId9"/>
    <p:sldId id="341" r:id="rId10"/>
    <p:sldId id="357" r:id="rId11"/>
    <p:sldId id="328" r:id="rId12"/>
    <p:sldId id="329" r:id="rId13"/>
    <p:sldId id="330" r:id="rId14"/>
    <p:sldId id="331" r:id="rId15"/>
    <p:sldId id="332" r:id="rId16"/>
    <p:sldId id="333" r:id="rId17"/>
    <p:sldId id="334" r:id="rId18"/>
    <p:sldId id="342" r:id="rId19"/>
    <p:sldId id="359" r:id="rId20"/>
    <p:sldId id="366" r:id="rId21"/>
    <p:sldId id="361" r:id="rId22"/>
    <p:sldId id="362" r:id="rId23"/>
    <p:sldId id="356" r:id="rId24"/>
    <p:sldId id="339" r:id="rId25"/>
    <p:sldId id="279" r:id="rId26"/>
    <p:sldId id="340" r:id="rId27"/>
    <p:sldId id="345" r:id="rId28"/>
    <p:sldId id="289" r:id="rId29"/>
    <p:sldId id="363" r:id="rId30"/>
    <p:sldId id="314" r:id="rId31"/>
    <p:sldId id="338" r:id="rId32"/>
    <p:sldId id="364" r:id="rId33"/>
    <p:sldId id="365" r:id="rId34"/>
    <p:sldId id="351" r:id="rId35"/>
    <p:sldId id="348" r:id="rId36"/>
    <p:sldId id="326" r:id="rId37"/>
    <p:sldId id="367" r:id="rId38"/>
    <p:sldId id="327" r:id="rId39"/>
    <p:sldId id="354" r:id="rId40"/>
    <p:sldId id="349" r:id="rId41"/>
    <p:sldId id="311" r:id="rId42"/>
    <p:sldId id="335" r:id="rId43"/>
    <p:sldId id="293" r:id="rId44"/>
    <p:sldId id="288" r:id="rId45"/>
    <p:sldId id="336" r:id="rId46"/>
    <p:sldId id="294"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Dawn Cope" initials="DC" lastIdx="8" clrIdx="6">
    <p:extLst>
      <p:ext uri="{19B8F6BF-5375-455C-9EA6-DF929625EA0E}">
        <p15:presenceInfo xmlns:p15="http://schemas.microsoft.com/office/powerpoint/2012/main" userId="S-1-5-21-1606980848-1425521274-839522115-15425" providerId="AD"/>
      </p:ext>
    </p:extLst>
  </p:cmAuthor>
  <p:cmAuthor id="1" name="Stephanie Liden" initials="SL" lastIdx="5" clrIdx="0">
    <p:extLst>
      <p:ext uri="{19B8F6BF-5375-455C-9EA6-DF929625EA0E}">
        <p15:presenceInfo xmlns:p15="http://schemas.microsoft.com/office/powerpoint/2012/main" userId="S-1-5-21-1606980848-1425521274-839522115-21198" providerId="AD"/>
      </p:ext>
    </p:extLst>
  </p:cmAuthor>
  <p:cmAuthor id="2" name="Kara Todd" initials="KT" lastIdx="5" clrIdx="1">
    <p:extLst>
      <p:ext uri="{19B8F6BF-5375-455C-9EA6-DF929625EA0E}">
        <p15:presenceInfo xmlns:p15="http://schemas.microsoft.com/office/powerpoint/2012/main" userId="S-1-5-21-1606980848-1425521274-839522115-4966" providerId="AD"/>
      </p:ext>
    </p:extLst>
  </p:cmAuthor>
  <p:cmAuthor id="3" name="Kristin Boline" initials="KB" lastIdx="6" clrIdx="2">
    <p:extLst>
      <p:ext uri="{19B8F6BF-5375-455C-9EA6-DF929625EA0E}">
        <p15:presenceInfo xmlns:p15="http://schemas.microsoft.com/office/powerpoint/2012/main" userId="S-1-5-21-1606980848-1425521274-839522115-22679" providerId="AD"/>
      </p:ext>
    </p:extLst>
  </p:cmAuthor>
  <p:cmAuthor id="4" name="Shelley O'Dell" initials="SO" lastIdx="46" clrIdx="3">
    <p:extLst>
      <p:ext uri="{19B8F6BF-5375-455C-9EA6-DF929625EA0E}">
        <p15:presenceInfo xmlns:p15="http://schemas.microsoft.com/office/powerpoint/2012/main" userId="S-1-5-21-1606980848-1425521274-839522115-18496" providerId="AD"/>
      </p:ext>
    </p:extLst>
  </p:cmAuthor>
  <p:cmAuthor id="5" name="Anton Jackson" initials="AJ" lastIdx="7" clrIdx="4">
    <p:extLst>
      <p:ext uri="{19B8F6BF-5375-455C-9EA6-DF929625EA0E}">
        <p15:presenceInfo xmlns:p15="http://schemas.microsoft.com/office/powerpoint/2012/main" userId="S-1-5-21-1606980848-1425521274-839522115-2952" providerId="AD"/>
      </p:ext>
    </p:extLst>
  </p:cmAuthor>
  <p:cmAuthor id="6" name="Jacob Parikh" initials="JP" lastIdx="1" clrIdx="5">
    <p:extLst>
      <p:ext uri="{19B8F6BF-5375-455C-9EA6-DF929625EA0E}">
        <p15:presenceInfo xmlns:p15="http://schemas.microsoft.com/office/powerpoint/2012/main" userId="S-1-5-21-1606980848-1425521274-839522115-227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44A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95" autoAdjust="0"/>
    <p:restoredTop sz="78129" autoAdjust="0"/>
  </p:normalViewPr>
  <p:slideViewPr>
    <p:cSldViewPr snapToGrid="0">
      <p:cViewPr varScale="1">
        <p:scale>
          <a:sx n="67" d="100"/>
          <a:sy n="67" d="100"/>
        </p:scale>
        <p:origin x="1133" y="38"/>
      </p:cViewPr>
      <p:guideLst/>
    </p:cSldViewPr>
  </p:slideViewPr>
  <p:notesTextViewPr>
    <p:cViewPr>
      <p:scale>
        <a:sx n="1" d="1"/>
        <a:sy n="1" d="1"/>
      </p:scale>
      <p:origin x="0" y="0"/>
    </p:cViewPr>
  </p:notesTextViewPr>
  <p:sorterViewPr>
    <p:cViewPr>
      <p:scale>
        <a:sx n="50" d="100"/>
        <a:sy n="50" d="100"/>
      </p:scale>
      <p:origin x="0" y="-256"/>
    </p:cViewPr>
  </p:sorterViewPr>
  <p:notesViewPr>
    <p:cSldViewPr snapToGrid="0">
      <p:cViewPr varScale="1">
        <p:scale>
          <a:sx n="66" d="100"/>
          <a:sy n="66" d="100"/>
        </p:scale>
        <p:origin x="3134" y="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2B79E4-ABEE-48B5-934C-A05F18B350D0}"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81032E-8435-4810-B872-D429860A9133}" type="slidenum">
              <a:rPr lang="en-US" smtClean="0"/>
              <a:t>‹#›</a:t>
            </a:fld>
            <a:endParaRPr lang="en-US"/>
          </a:p>
        </p:txBody>
      </p:sp>
    </p:spTree>
    <p:extLst>
      <p:ext uri="{BB962C8B-B14F-4D97-AF65-F5344CB8AC3E}">
        <p14:creationId xmlns:p14="http://schemas.microsoft.com/office/powerpoint/2010/main" val="1573279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reportcard.ospi.k12.wa.us/SchoolIndex_2018.aspx?groupLevel=District&amp;schoolId=1&amp;reportLevel=State&amp;yrs=2016-17&amp;year=2016-17"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www.k12.wa.us/esea/essa/pubdocs/7WSIFProficiency.pdf"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reportcard.ospi.k12.wa.us/SchoolIndex_2018.aspx?groupLevel=District&amp;schoolId=1&amp;reportLevel=State&amp;yrs=2016-17&amp;year=2016-17"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www.k12.wa.us/esea/essa/pubdocs/7WSIFProficiency.pdf"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a.portal.airast.org/resources/modules-testc/"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testscoreguide.org/wa/sample/"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testscoreguide.org/wa" TargetMode="External"/><Relationship Id="rId2" Type="http://schemas.openxmlformats.org/officeDocument/2006/relationships/slide" Target="../slides/slide41.xml"/><Relationship Id="rId1" Type="http://schemas.openxmlformats.org/officeDocument/2006/relationships/notesMaster" Target="../notesMasters/notesMaster1.xml"/><Relationship Id="rId4" Type="http://schemas.openxmlformats.org/officeDocument/2006/relationships/hyperlink" Target="http://www.readywa.org/"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contains the agency’s new Vision</a:t>
            </a:r>
            <a:r>
              <a:rPr lang="en-US" baseline="0" dirty="0"/>
              <a:t> and Mission statements and key values.</a:t>
            </a:r>
          </a:p>
          <a:p>
            <a:pPr marL="171450" indent="-171450">
              <a:buFont typeface="Arial" panose="020B0604020202020204" pitchFamily="34" charset="0"/>
              <a:buChar char="•"/>
            </a:pPr>
            <a:r>
              <a:rPr lang="en-US" baseline="0" dirty="0"/>
              <a:t>You’ve likely seen the Vision statement in agency email signature blocks.</a:t>
            </a:r>
          </a:p>
          <a:p>
            <a:pPr marL="171450" indent="-171450">
              <a:buFont typeface="Arial" panose="020B0604020202020204" pitchFamily="34" charset="0"/>
              <a:buChar char="•"/>
            </a:pPr>
            <a:r>
              <a:rPr lang="en-US" baseline="0" dirty="0"/>
              <a:t>Related to the agency Mission, the assessment development team is committed to providing supports to empower educators’ understanding of the standards, assessment, and assessment results. This webinar is work to provide you with resources to better understand the score reports for the Smarter Balanced and communicate results with parents.</a:t>
            </a:r>
          </a:p>
          <a:p>
            <a:pPr marL="171450" indent="-171450">
              <a:buFont typeface="Arial" panose="020B0604020202020204" pitchFamily="34" charset="0"/>
              <a:buChar char="•"/>
            </a:pPr>
            <a:r>
              <a:rPr lang="en-US" baseline="0" dirty="0"/>
              <a:t>From the values, we are providing and posting these slides and a recording of the webinar to increase equitable access to the information. You are welcome to use these slides, modified as you need, in any way you would like with your colleagues, parents, or others. As we can improve our practice related to these webinars, please do let us know using the Q&amp;A feature or by email.</a:t>
            </a:r>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2</a:t>
            </a:fld>
            <a:endParaRPr lang="en-US"/>
          </a:p>
        </p:txBody>
      </p:sp>
    </p:spTree>
    <p:extLst>
      <p:ext uri="{BB962C8B-B14F-4D97-AF65-F5344CB8AC3E}">
        <p14:creationId xmlns:p14="http://schemas.microsoft.com/office/powerpoint/2010/main" val="1315713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 A: answered about 30 items,</a:t>
            </a:r>
            <a:r>
              <a:rPr lang="en-US" baseline="0" dirty="0"/>
              <a:t> most are difficult.</a:t>
            </a:r>
          </a:p>
          <a:p>
            <a:endParaRPr lang="en-US" baseline="0" dirty="0"/>
          </a:p>
          <a:p>
            <a:r>
              <a:rPr lang="en-US" baseline="0" dirty="0"/>
              <a:t>Because of the difficulty items, the student has demonstrated skill at the Level 4 range. It’s about the difficulty of the items, not from which jar the items come. All jars/claims go together to produce the scale score.</a:t>
            </a:r>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12</a:t>
            </a:fld>
            <a:endParaRPr lang="en-US"/>
          </a:p>
        </p:txBody>
      </p:sp>
    </p:spTree>
    <p:extLst>
      <p:ext uri="{BB962C8B-B14F-4D97-AF65-F5344CB8AC3E}">
        <p14:creationId xmlns:p14="http://schemas.microsoft.com/office/powerpoint/2010/main" val="28812654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 B: answered about 30 items,</a:t>
            </a:r>
            <a:r>
              <a:rPr lang="en-US" baseline="0" dirty="0"/>
              <a:t> most are easy.</a:t>
            </a:r>
          </a:p>
          <a:p>
            <a:endParaRPr lang="en-US" baseline="0" dirty="0"/>
          </a:p>
          <a:p>
            <a:r>
              <a:rPr lang="en-US" baseline="0" dirty="0"/>
              <a:t>Because of the easy items, the student has demonstrated skill only at the Level 1 range.</a:t>
            </a:r>
          </a:p>
          <a:p>
            <a:endParaRPr lang="en-US" baseline="0" dirty="0"/>
          </a:p>
          <a:p>
            <a:r>
              <a:rPr lang="en-US" baseline="0" dirty="0"/>
              <a:t>Note that student A and student B answered the same number of items correct. The scale score is </a:t>
            </a:r>
            <a:r>
              <a:rPr lang="en-US" b="1" baseline="0" dirty="0"/>
              <a:t>not</a:t>
            </a:r>
            <a:r>
              <a:rPr lang="en-US" b="0" baseline="0" dirty="0"/>
              <a:t> based on answering a certain percent of items correct; that thinking does not apply to an adaptive test.</a:t>
            </a:r>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13</a:t>
            </a:fld>
            <a:endParaRPr lang="en-US"/>
          </a:p>
        </p:txBody>
      </p:sp>
    </p:spTree>
    <p:extLst>
      <p:ext uri="{BB962C8B-B14F-4D97-AF65-F5344CB8AC3E}">
        <p14:creationId xmlns:p14="http://schemas.microsoft.com/office/powerpoint/2010/main" val="1284473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test is adaptive to gather evidence of what a student is able to do.</a:t>
            </a:r>
          </a:p>
          <a:p>
            <a:endParaRPr lang="en-US" dirty="0"/>
          </a:p>
          <a:p>
            <a:r>
              <a:rPr lang="en-US" dirty="0"/>
              <a:t>As students answer more difficult</a:t>
            </a:r>
            <a:r>
              <a:rPr lang="en-US" baseline="0" dirty="0"/>
              <a:t> questions, they will continue to get difficult questions. If they can only answer easy items correctly, they will continue to get easy items. The system adapts to get the best information about a student.</a:t>
            </a:r>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14</a:t>
            </a:fld>
            <a:endParaRPr lang="en-US"/>
          </a:p>
        </p:txBody>
      </p:sp>
    </p:spTree>
    <p:extLst>
      <p:ext uri="{BB962C8B-B14F-4D97-AF65-F5344CB8AC3E}">
        <p14:creationId xmlns:p14="http://schemas.microsoft.com/office/powerpoint/2010/main" val="3940717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2907B6-D0ED-4333-9925-16847E60B25C}" type="slidenum">
              <a:rPr lang="en-US" smtClean="0"/>
              <a:t>16</a:t>
            </a:fld>
            <a:endParaRPr lang="en-US"/>
          </a:p>
        </p:txBody>
      </p:sp>
    </p:spTree>
    <p:extLst>
      <p:ext uri="{BB962C8B-B14F-4D97-AF65-F5344CB8AC3E}">
        <p14:creationId xmlns:p14="http://schemas.microsoft.com/office/powerpoint/2010/main" val="35921883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17</a:t>
            </a:fld>
            <a:endParaRPr lang="en-US"/>
          </a:p>
        </p:txBody>
      </p:sp>
    </p:spTree>
    <p:extLst>
      <p:ext uri="{BB962C8B-B14F-4D97-AF65-F5344CB8AC3E}">
        <p14:creationId xmlns:p14="http://schemas.microsoft.com/office/powerpoint/2010/main" val="11333093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2907B6-D0ED-4333-9925-16847E60B25C}" type="slidenum">
              <a:rPr lang="en-US" smtClean="0"/>
              <a:t>18</a:t>
            </a:fld>
            <a:endParaRPr lang="en-US"/>
          </a:p>
        </p:txBody>
      </p:sp>
    </p:spTree>
    <p:extLst>
      <p:ext uri="{BB962C8B-B14F-4D97-AF65-F5344CB8AC3E}">
        <p14:creationId xmlns:p14="http://schemas.microsoft.com/office/powerpoint/2010/main" val="37051102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Claims and Reporting</a:t>
            </a:r>
            <a:r>
              <a:rPr lang="en-US" baseline="0" dirty="0"/>
              <a:t> Areas are sub-scores</a:t>
            </a:r>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20</a:t>
            </a:fld>
            <a:endParaRPr lang="en-US"/>
          </a:p>
        </p:txBody>
      </p:sp>
    </p:spTree>
    <p:extLst>
      <p:ext uri="{BB962C8B-B14F-4D97-AF65-F5344CB8AC3E}">
        <p14:creationId xmlns:p14="http://schemas.microsoft.com/office/powerpoint/2010/main" val="42276694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information</a:t>
            </a:r>
            <a:r>
              <a:rPr lang="en-US" baseline="0" dirty="0"/>
              <a:t> is in ORS and how it might be used.</a:t>
            </a:r>
          </a:p>
          <a:p>
            <a:endParaRPr lang="en-US" baseline="0" dirty="0"/>
          </a:p>
          <a:p>
            <a:r>
              <a:rPr lang="en-US" baseline="0" dirty="0"/>
              <a:t>ORS only includes students who tested, not all students. This is different that the accountability data that will be publically available through the state Report Card after testing is complete.</a:t>
            </a:r>
          </a:p>
          <a:p>
            <a:endParaRPr lang="en-US" baseline="0" dirty="0"/>
          </a:p>
          <a:p>
            <a:r>
              <a:rPr lang="en-US" baseline="0" dirty="0"/>
              <a:t>Considerations when sharing with parents:</a:t>
            </a:r>
          </a:p>
          <a:p>
            <a:pPr marL="171450" indent="-171450">
              <a:buFont typeface="Arial" panose="020B0604020202020204" pitchFamily="34" charset="0"/>
              <a:buChar char="•"/>
            </a:pPr>
            <a:r>
              <a:rPr lang="en-US" dirty="0"/>
              <a:t>Timeline:</a:t>
            </a:r>
            <a:r>
              <a:rPr lang="en-US" baseline="0" dirty="0"/>
              <a:t> after June 1 is pretty safe to share data from ORS</a:t>
            </a:r>
          </a:p>
          <a:p>
            <a:pPr marL="171450" indent="-171450">
              <a:buFont typeface="Arial" panose="020B0604020202020204" pitchFamily="34" charset="0"/>
              <a:buChar char="•"/>
            </a:pPr>
            <a:r>
              <a:rPr lang="en-US" baseline="0" dirty="0"/>
              <a:t>Be cognizant of FERPA and student privacy; parents/guardians should only have access to only their student’s results</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When sharing with colleagues, also be cognizant of the same student privacy considerations; educators should only have access to only the students that are appropriate for that educator.</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dirty="0"/>
              <a:t>Next Steps: share with</a:t>
            </a:r>
            <a:r>
              <a:rPr lang="en-US" baseline="0" dirty="0"/>
              <a:t> parents or talk with colleagues. Next Steps describe possible activities to do with students in the different areas.</a:t>
            </a:r>
          </a:p>
          <a:p>
            <a:pPr marL="0" indent="0">
              <a:buFont typeface="Arial" panose="020B0604020202020204" pitchFamily="34" charset="0"/>
              <a:buNone/>
            </a:pPr>
            <a:endParaRPr lang="en-US" baseline="0" dirty="0"/>
          </a:p>
          <a:p>
            <a:r>
              <a:rPr lang="en-US" dirty="0"/>
              <a:t>Features</a:t>
            </a:r>
          </a:p>
          <a:p>
            <a:pPr lvl="1"/>
            <a:r>
              <a:rPr lang="en-US" dirty="0"/>
              <a:t>Printing Individual SBA Student Reports in Spanish</a:t>
            </a:r>
          </a:p>
          <a:p>
            <a:pPr lvl="2"/>
            <a:r>
              <a:rPr lang="en-US" dirty="0"/>
              <a:t>Under Print, select Language: Spanish</a:t>
            </a:r>
          </a:p>
          <a:p>
            <a:pPr lvl="1"/>
            <a:r>
              <a:rPr lang="en-US" dirty="0"/>
              <a:t>Next Steps for claim performance</a:t>
            </a:r>
          </a:p>
          <a:p>
            <a:pPr lvl="2"/>
            <a:r>
              <a:rPr lang="en-US" dirty="0"/>
              <a:t>On Individual Student Report in </a:t>
            </a:r>
            <a:r>
              <a:rPr lang="en-US" i="1" dirty="0"/>
              <a:t>Performance by Claim </a:t>
            </a:r>
            <a:r>
              <a:rPr lang="en-US" dirty="0"/>
              <a:t>area</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22</a:t>
            </a:fld>
            <a:endParaRPr lang="en-US"/>
          </a:p>
        </p:txBody>
      </p:sp>
    </p:spTree>
    <p:extLst>
      <p:ext uri="{BB962C8B-B14F-4D97-AF65-F5344CB8AC3E}">
        <p14:creationId xmlns:p14="http://schemas.microsoft.com/office/powerpoint/2010/main" val="22508618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Snips are provided from the paper Individual Student Report (ISR)</a:t>
            </a:r>
          </a:p>
          <a:p>
            <a:endParaRPr lang="en-US" dirty="0"/>
          </a:p>
          <a:p>
            <a:r>
              <a:rPr lang="en-US" dirty="0"/>
              <a:t>Scale score: this is the student’s score and why the number is nice a big in the sample</a:t>
            </a:r>
          </a:p>
          <a:p>
            <a:endParaRPr lang="en-US" dirty="0"/>
          </a:p>
          <a:p>
            <a:r>
              <a:rPr lang="en-US" dirty="0"/>
              <a:t>The +/- is a theoretical score: shows the standard error of measure/variability. To</a:t>
            </a:r>
            <a:r>
              <a:rPr lang="en-US" baseline="0" dirty="0"/>
              <a:t> get a test without standard error, we would need a much longer test.</a:t>
            </a:r>
          </a:p>
          <a:p>
            <a:endParaRPr lang="en-US" baseline="0" dirty="0"/>
          </a:p>
          <a:p>
            <a:r>
              <a:rPr lang="en-US" baseline="0" dirty="0"/>
              <a:t>Important: the +/- score doesn’t mean that you add or subtract that value from the student student’s scale score to get their “real” score. The scale score (nice a big on this snip) is the student’s “real” score.</a:t>
            </a:r>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25</a:t>
            </a:fld>
            <a:endParaRPr lang="en-US"/>
          </a:p>
        </p:txBody>
      </p:sp>
    </p:spTree>
    <p:extLst>
      <p:ext uri="{BB962C8B-B14F-4D97-AF65-F5344CB8AC3E}">
        <p14:creationId xmlns:p14="http://schemas.microsoft.com/office/powerpoint/2010/main" val="18010496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Mockup shown; actual reports may vary</a:t>
            </a:r>
            <a:r>
              <a:rPr lang="en-US" baseline="0" dirty="0"/>
              <a:t> slightly from mockup and by content area.</a:t>
            </a:r>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26</a:t>
            </a:fld>
            <a:endParaRPr lang="en-US"/>
          </a:p>
        </p:txBody>
      </p:sp>
    </p:spTree>
    <p:extLst>
      <p:ext uri="{BB962C8B-B14F-4D97-AF65-F5344CB8AC3E}">
        <p14:creationId xmlns:p14="http://schemas.microsoft.com/office/powerpoint/2010/main" val="1774180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our department’s belief around</a:t>
            </a:r>
            <a:r>
              <a:rPr lang="en-US" baseline="0" dirty="0"/>
              <a:t> our role in the education community and the role of summative assessment. Specifically, we are committed to providing resources and support to educators to increase student learning and growth. We believe that summative assessment plays a role in that support as one of multiple measures about student learning during a year.</a:t>
            </a:r>
          </a:p>
          <a:p>
            <a:endParaRPr lang="en-US" baseline="0" dirty="0"/>
          </a:p>
          <a:p>
            <a:r>
              <a:rPr lang="en-US" baseline="0" dirty="0"/>
              <a:t>Our goals reflect a commitment to the superintendent’s vision and collaborative, ongoing work to support educators in moving student learning forward.</a:t>
            </a:r>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3</a:t>
            </a:fld>
            <a:endParaRPr lang="en-US"/>
          </a:p>
        </p:txBody>
      </p:sp>
    </p:spTree>
    <p:extLst>
      <p:ext uri="{BB962C8B-B14F-4D97-AF65-F5344CB8AC3E}">
        <p14:creationId xmlns:p14="http://schemas.microsoft.com/office/powerpoint/2010/main" val="6315597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has animations:</a:t>
            </a:r>
          </a:p>
          <a:p>
            <a:pPr marL="171450" indent="-171450">
              <a:buFont typeface="Arial" panose="020B0604020202020204" pitchFamily="34" charset="0"/>
              <a:buChar char="•"/>
            </a:pPr>
            <a:r>
              <a:rPr lang="en-US" dirty="0"/>
              <a:t>Click once to highlight the selection</a:t>
            </a:r>
            <a:r>
              <a:rPr lang="en-US" baseline="0" dirty="0"/>
              <a:t> drop-downs to pick the data you want to view (at the top in red)</a:t>
            </a:r>
            <a:endParaRPr lang="en-US" dirty="0"/>
          </a:p>
          <a:p>
            <a:pPr marL="171450" indent="-171450">
              <a:buFont typeface="Arial" panose="020B0604020202020204" pitchFamily="34" charset="0"/>
              <a:buChar char="•"/>
            </a:pPr>
            <a:r>
              <a:rPr lang="en-US" dirty="0"/>
              <a:t>Click again to highlight the categories of the data available/levels</a:t>
            </a:r>
            <a:r>
              <a:rPr lang="en-US" baseline="0" dirty="0"/>
              <a:t> (on the left in blue)</a:t>
            </a:r>
            <a:endParaRPr lang="en-US" dirty="0"/>
          </a:p>
          <a:p>
            <a:pPr marL="171450" indent="-171450">
              <a:buFont typeface="Arial" panose="020B0604020202020204" pitchFamily="34" charset="0"/>
              <a:buChar char="•"/>
            </a:pPr>
            <a:r>
              <a:rPr lang="en-US" dirty="0"/>
              <a:t>Click</a:t>
            </a:r>
            <a:r>
              <a:rPr lang="en-US" baseline="0" dirty="0"/>
              <a:t> again to highlight the General Assessments data (in the middle in green)</a:t>
            </a:r>
          </a:p>
          <a:p>
            <a:pPr marL="171450" indent="-171450">
              <a:buFont typeface="Arial" panose="020B0604020202020204" pitchFamily="34" charset="0"/>
              <a:buChar char="•"/>
            </a:pPr>
            <a:r>
              <a:rPr lang="en-US" baseline="0" dirty="0"/>
              <a:t>Click one last time to highlight the Alternate Assessments (on the right in purple)</a:t>
            </a:r>
          </a:p>
          <a:p>
            <a:pPr marL="628650" lvl="1" indent="-171450">
              <a:buFont typeface="Arial" panose="020B0604020202020204" pitchFamily="34" charset="0"/>
              <a:buChar char="•"/>
            </a:pPr>
            <a:r>
              <a:rPr lang="en-US" baseline="0" dirty="0"/>
              <a:t>Alternate assessments: WA-AIM assessment</a:t>
            </a:r>
          </a:p>
        </p:txBody>
      </p:sp>
      <p:sp>
        <p:nvSpPr>
          <p:cNvPr id="4" name="Slide Number Placeholder 3"/>
          <p:cNvSpPr>
            <a:spLocks noGrp="1"/>
          </p:cNvSpPr>
          <p:nvPr>
            <p:ph type="sldNum" sz="quarter" idx="10"/>
          </p:nvPr>
        </p:nvSpPr>
        <p:spPr/>
        <p:txBody>
          <a:bodyPr/>
          <a:lstStyle/>
          <a:p>
            <a:fld id="{E881032E-8435-4810-B872-D429860A9133}" type="slidenum">
              <a:rPr lang="en-US" smtClean="0"/>
              <a:t>30</a:t>
            </a:fld>
            <a:endParaRPr lang="en-US"/>
          </a:p>
        </p:txBody>
      </p:sp>
    </p:spTree>
    <p:extLst>
      <p:ext uri="{BB962C8B-B14F-4D97-AF65-F5344CB8AC3E}">
        <p14:creationId xmlns:p14="http://schemas.microsoft.com/office/powerpoint/2010/main" val="28472900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Levels 3 and 4 are considered to be on track for career and college ready, and for accountability purposes are considered to be proficient (for WSIF purposes)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WSIF</a:t>
            </a:r>
            <a:r>
              <a:rPr lang="en-US" baseline="0" dirty="0"/>
              <a:t> Framework: </a:t>
            </a:r>
            <a:r>
              <a:rPr lang="en-US" dirty="0">
                <a:hlinkClick r:id="rId3"/>
              </a:rPr>
              <a:t>http://reportcard.ospi.k12.wa.us/SchoolIndex_2018.aspx?groupLevel=District&amp;schoolId=1&amp;reportLevel=State&amp;yrs=2016-17&amp;year=2016-17</a:t>
            </a:r>
            <a:endParaRPr lang="en-US" dirty="0"/>
          </a:p>
          <a:p>
            <a:endParaRPr lang="en-US" dirty="0"/>
          </a:p>
          <a:p>
            <a:r>
              <a:rPr lang="en-US" dirty="0"/>
              <a:t>Online Proficiency infographic </a:t>
            </a:r>
            <a:r>
              <a:rPr lang="en-US" dirty="0">
                <a:hlinkClick r:id="rId4"/>
              </a:rPr>
              <a:t>http://www.k12.wa.us/esea/essa/pubdocs/7WSIFProficiency.pdf</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graduation cut scores are slightly different than the Level cut scores, and only apply to high school testing and only for purposes for graduation. These graduation cut scores did</a:t>
            </a:r>
            <a:r>
              <a:rPr lang="en-US" baseline="0" dirty="0"/>
              <a:t> not 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Levels and score are determined by all items across all items on the test, CAT and PT</a:t>
            </a:r>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33</a:t>
            </a:fld>
            <a:endParaRPr lang="en-US"/>
          </a:p>
        </p:txBody>
      </p:sp>
    </p:spTree>
    <p:extLst>
      <p:ext uri="{BB962C8B-B14F-4D97-AF65-F5344CB8AC3E}">
        <p14:creationId xmlns:p14="http://schemas.microsoft.com/office/powerpoint/2010/main" val="21902181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Levels 3 and 4 are considered to</a:t>
            </a:r>
            <a:r>
              <a:rPr lang="en-US" baseline="0" dirty="0"/>
              <a:t> indicate a student is likely ready for coursework in subsequent grades</a:t>
            </a:r>
            <a:r>
              <a:rPr lang="en-US" dirty="0"/>
              <a:t>, and for accountability purposes are considered to be proficient (for WSIF purposes)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WSIF</a:t>
            </a:r>
            <a:r>
              <a:rPr lang="en-US" baseline="0" dirty="0"/>
              <a:t> Framework: </a:t>
            </a:r>
            <a:r>
              <a:rPr lang="en-US" dirty="0">
                <a:hlinkClick r:id="rId3"/>
              </a:rPr>
              <a:t>http://reportcard.ospi.k12.wa.us/SchoolIndex_2018.aspx?groupLevel=District&amp;schoolId=1&amp;reportLevel=State&amp;yrs=2016-17&amp;year=2016-17</a:t>
            </a:r>
            <a:endParaRPr lang="en-US" dirty="0"/>
          </a:p>
          <a:p>
            <a:endParaRPr lang="en-US" dirty="0"/>
          </a:p>
          <a:p>
            <a:r>
              <a:rPr lang="en-US" dirty="0"/>
              <a:t>Online Proficiency infographic </a:t>
            </a:r>
            <a:r>
              <a:rPr lang="en-US" dirty="0">
                <a:hlinkClick r:id="rId4"/>
              </a:rPr>
              <a:t>http://www.k12.wa.us/esea/essa/pubdocs/7WSIFProficiency.pdf</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is no WCAS</a:t>
            </a:r>
            <a:r>
              <a:rPr lang="en-US" baseline="0" dirty="0"/>
              <a:t> graduation requirement. Current legislation is that science assessment graduation requirement will be for classes of 2021 and beyond.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Levels and score are determined by all items across all items on the test.</a:t>
            </a:r>
          </a:p>
        </p:txBody>
      </p:sp>
      <p:sp>
        <p:nvSpPr>
          <p:cNvPr id="4" name="Slide Number Placeholder 3"/>
          <p:cNvSpPr>
            <a:spLocks noGrp="1"/>
          </p:cNvSpPr>
          <p:nvPr>
            <p:ph type="sldNum" sz="quarter" idx="10"/>
          </p:nvPr>
        </p:nvSpPr>
        <p:spPr/>
        <p:txBody>
          <a:bodyPr/>
          <a:lstStyle/>
          <a:p>
            <a:fld id="{E881032E-8435-4810-B872-D429860A9133}" type="slidenum">
              <a:rPr lang="en-US" smtClean="0"/>
              <a:t>34</a:t>
            </a:fld>
            <a:endParaRPr lang="en-US"/>
          </a:p>
        </p:txBody>
      </p:sp>
    </p:spTree>
    <p:extLst>
      <p:ext uri="{BB962C8B-B14F-4D97-AF65-F5344CB8AC3E}">
        <p14:creationId xmlns:p14="http://schemas.microsoft.com/office/powerpoint/2010/main" val="7917133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i="1" dirty="0">
                <a:hlinkClick r:id="rId3"/>
              </a:rPr>
              <a:t>Understanding Smarter Balanced Assessment Scores</a:t>
            </a:r>
            <a:r>
              <a:rPr lang="en-US" dirty="0">
                <a:hlinkClick r:id="rId3"/>
              </a:rPr>
              <a:t> module </a:t>
            </a:r>
            <a:r>
              <a:rPr lang="en-US" dirty="0"/>
              <a:t>is located in the WCAP: Test Coordinators &gt; Test Resources &gt; Modules </a:t>
            </a:r>
          </a:p>
          <a:p>
            <a:pPr lvl="1"/>
            <a:r>
              <a:rPr lang="en-US" dirty="0"/>
              <a:t>Claims, CAT, and PT are </a:t>
            </a:r>
            <a:r>
              <a:rPr lang="en-US" b="1" dirty="0"/>
              <a:t>not</a:t>
            </a:r>
            <a:r>
              <a:rPr lang="en-US" dirty="0"/>
              <a:t> “weighted” for scale score</a:t>
            </a:r>
          </a:p>
          <a:p>
            <a:endParaRPr lang="en-US" dirty="0"/>
          </a:p>
          <a:p>
            <a:r>
              <a:rPr lang="en-US" dirty="0"/>
              <a:t>Claims are categories of skills</a:t>
            </a:r>
            <a:r>
              <a:rPr lang="en-US" baseline="0" dirty="0"/>
              <a:t> and knowledge assessed. These help us categorize the results. Claims go across both the CAT and the PT.</a:t>
            </a:r>
          </a:p>
          <a:p>
            <a:endParaRPr lang="en-US" baseline="0" dirty="0"/>
          </a:p>
          <a:p>
            <a:r>
              <a:rPr lang="en-US" baseline="0" dirty="0"/>
              <a:t>For the Writing Claim, the misnomer is that the Full Write is the only part of that Claim score; let’s bust that myth.</a:t>
            </a:r>
          </a:p>
          <a:p>
            <a:endParaRPr lang="en-US" baseline="0" dirty="0"/>
          </a:p>
          <a:p>
            <a:r>
              <a:rPr lang="en-US" baseline="0" dirty="0"/>
              <a:t>At/Near category: Could be just below the Level 3 cut score or could be just above it. It’s not exact, and is a broad category of student performance near the Level 3 cut score. Can be very vague, but is distinct from student performance that is “Below” the standard or “Above” the standard</a:t>
            </a:r>
          </a:p>
          <a:p>
            <a:endParaRPr lang="en-US" baseline="0" dirty="0"/>
          </a:p>
          <a:p>
            <a:r>
              <a:rPr lang="en-US" baseline="0" dirty="0"/>
              <a:t>Weighting: No weighting done by content, CAT or PT, or other aspects of the testing. Weighting is just by item difficulty. See images on these next set of slides.</a:t>
            </a:r>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35</a:t>
            </a:fld>
            <a:endParaRPr lang="en-US"/>
          </a:p>
        </p:txBody>
      </p:sp>
    </p:spTree>
    <p:extLst>
      <p:ext uri="{BB962C8B-B14F-4D97-AF65-F5344CB8AC3E}">
        <p14:creationId xmlns:p14="http://schemas.microsoft.com/office/powerpoint/2010/main" val="28399297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Our belief: An end-of-year, summative assessment is one tool for gaining information about student learning achievements during the year.</a:t>
            </a:r>
          </a:p>
          <a:p>
            <a:endParaRPr lang="en-US" dirty="0"/>
          </a:p>
          <a:p>
            <a:r>
              <a:rPr lang="en-US" b="0" dirty="0"/>
              <a:t>There</a:t>
            </a:r>
            <a:r>
              <a:rPr lang="en-US" b="0" baseline="0" dirty="0"/>
              <a:t> should be multiple measures to help inform instruction and move student learning forward.</a:t>
            </a:r>
          </a:p>
          <a:p>
            <a:endParaRPr lang="en-US" b="0" baseline="0" dirty="0"/>
          </a:p>
          <a:p>
            <a:r>
              <a:rPr lang="en-US" b="0" baseline="0" dirty="0"/>
              <a:t>Summative results can be used to evaluate system-level, not so much individual student-level, decisions such as at the school or district. These results can include longitudinal evaluations of the data.</a:t>
            </a:r>
            <a:endParaRPr lang="en-US" b="0" dirty="0"/>
          </a:p>
        </p:txBody>
      </p:sp>
      <p:sp>
        <p:nvSpPr>
          <p:cNvPr id="4" name="Slide Number Placeholder 3"/>
          <p:cNvSpPr>
            <a:spLocks noGrp="1"/>
          </p:cNvSpPr>
          <p:nvPr>
            <p:ph type="sldNum" sz="quarter" idx="10"/>
          </p:nvPr>
        </p:nvSpPr>
        <p:spPr/>
        <p:txBody>
          <a:bodyPr/>
          <a:lstStyle/>
          <a:p>
            <a:fld id="{E881032E-8435-4810-B872-D429860A9133}" type="slidenum">
              <a:rPr lang="en-US" smtClean="0"/>
              <a:t>38</a:t>
            </a:fld>
            <a:endParaRPr lang="en-US"/>
          </a:p>
        </p:txBody>
      </p:sp>
    </p:spTree>
    <p:extLst>
      <p:ext uri="{BB962C8B-B14F-4D97-AF65-F5344CB8AC3E}">
        <p14:creationId xmlns:p14="http://schemas.microsoft.com/office/powerpoint/2010/main" val="42294338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Paper reports due in district</a:t>
            </a:r>
            <a:r>
              <a:rPr lang="en-US" baseline="0" dirty="0"/>
              <a:t> in October.</a:t>
            </a:r>
          </a:p>
          <a:p>
            <a:endParaRPr lang="en-US" baseline="0" dirty="0"/>
          </a:p>
          <a:p>
            <a:r>
              <a:rPr lang="en-US" baseline="0" dirty="0"/>
              <a:t>The callout shows a</a:t>
            </a:r>
            <a:r>
              <a:rPr lang="en-US" dirty="0"/>
              <a:t> sample math high school score report with highlighting the scores included on the paper reports, including:</a:t>
            </a:r>
          </a:p>
          <a:p>
            <a:pPr marL="171450" indent="-171450">
              <a:buFont typeface="Arial" panose="020B0604020202020204" pitchFamily="34" charset="0"/>
              <a:buChar char="•"/>
            </a:pPr>
            <a:r>
              <a:rPr lang="en-US" dirty="0"/>
              <a:t>The student's score</a:t>
            </a:r>
          </a:p>
          <a:p>
            <a:pPr marL="171450" indent="-171450">
              <a:buFont typeface="Arial" panose="020B0604020202020204" pitchFamily="34" charset="0"/>
              <a:buChar char="•"/>
            </a:pPr>
            <a:r>
              <a:rPr lang="en-US" dirty="0"/>
              <a:t>The school average score</a:t>
            </a:r>
          </a:p>
          <a:p>
            <a:pPr marL="171450" indent="-171450">
              <a:buFont typeface="Arial" panose="020B0604020202020204" pitchFamily="34" charset="0"/>
              <a:buChar char="•"/>
            </a:pPr>
            <a:r>
              <a:rPr lang="en-US" dirty="0"/>
              <a:t>The district average score</a:t>
            </a:r>
          </a:p>
          <a:p>
            <a:pPr marL="171450" indent="-171450">
              <a:buFont typeface="Arial" panose="020B0604020202020204" pitchFamily="34" charset="0"/>
              <a:buChar char="•"/>
            </a:pPr>
            <a:r>
              <a:rPr lang="en-US" dirty="0"/>
              <a:t>The state average score</a:t>
            </a:r>
          </a:p>
          <a:p>
            <a:pPr marL="171450" indent="-171450">
              <a:buFont typeface="Arial" panose="020B0604020202020204" pitchFamily="34" charset="0"/>
              <a:buChar char="•"/>
            </a:pPr>
            <a:r>
              <a:rPr lang="en-US" dirty="0"/>
              <a:t>And the cut scores needed for each level</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URL</a:t>
            </a:r>
            <a:r>
              <a:rPr lang="en-US" baseline="0" dirty="0"/>
              <a:t> for Sample Student Score Report webpage: </a:t>
            </a:r>
            <a:r>
              <a:rPr lang="en-US" sz="1200" dirty="0">
                <a:hlinkClick r:id="rId3"/>
              </a:rPr>
              <a:t>http://testscoreguide.org/wa/sample/</a:t>
            </a:r>
            <a:r>
              <a:rPr lang="en-US" sz="1200" dirty="0"/>
              <a:t> </a:t>
            </a:r>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dirty="0"/>
              <a:t>A great resource to communicate with parents.</a:t>
            </a:r>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40</a:t>
            </a:fld>
            <a:endParaRPr lang="en-US"/>
          </a:p>
        </p:txBody>
      </p:sp>
    </p:spTree>
    <p:extLst>
      <p:ext uri="{BB962C8B-B14F-4D97-AF65-F5344CB8AC3E}">
        <p14:creationId xmlns:p14="http://schemas.microsoft.com/office/powerpoint/2010/main" val="9798947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Lots of resources on these</a:t>
            </a:r>
            <a:r>
              <a:rPr lang="en-US" baseline="0" dirty="0"/>
              <a:t> two websites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Parent Roadmap: where students</a:t>
            </a:r>
            <a:r>
              <a:rPr lang="en-US" baseline="0" dirty="0"/>
              <a:t> should be at each grade level and are on track for learning at the next grade.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Use these resources to supplement sharing the ISRs and answer parent </a:t>
            </a:r>
            <a:r>
              <a:rPr lang="en-US" baseline="0" dirty="0" err="1"/>
              <a:t>qustions</a:t>
            </a:r>
            <a:r>
              <a:rPr lang="en-US" baseline="0" dirty="0"/>
              <a: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URL for </a:t>
            </a:r>
            <a:r>
              <a:rPr lang="en-US" dirty="0" err="1"/>
              <a:t>TestScoreGuide</a:t>
            </a:r>
            <a:r>
              <a:rPr lang="en-US" dirty="0"/>
              <a:t> website: </a:t>
            </a:r>
            <a:r>
              <a:rPr lang="en-US" dirty="0">
                <a:hlinkClick r:id="rId3"/>
              </a:rPr>
              <a:t>www.testscoreguide.org/wa</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URL</a:t>
            </a:r>
            <a:r>
              <a:rPr lang="en-US" baseline="0" dirty="0"/>
              <a:t> for </a:t>
            </a:r>
            <a:r>
              <a:rPr lang="en-US" baseline="0" dirty="0" err="1"/>
              <a:t>ReadyWA</a:t>
            </a:r>
            <a:r>
              <a:rPr lang="en-US" baseline="0" dirty="0"/>
              <a:t> website: </a:t>
            </a:r>
            <a:r>
              <a:rPr lang="en-US" dirty="0">
                <a:hlinkClick r:id="rId4"/>
              </a:rPr>
              <a:t>www.readywa.org</a:t>
            </a:r>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41</a:t>
            </a:fld>
            <a:endParaRPr lang="en-US"/>
          </a:p>
        </p:txBody>
      </p:sp>
    </p:spTree>
    <p:extLst>
      <p:ext uri="{BB962C8B-B14F-4D97-AF65-F5344CB8AC3E}">
        <p14:creationId xmlns:p14="http://schemas.microsoft.com/office/powerpoint/2010/main" val="38871492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 aside 15 minutes for this section of</a:t>
            </a:r>
            <a:r>
              <a:rPr lang="en-US" baseline="0" dirty="0"/>
              <a:t> the presentation, out of the 75 minutes total presentation time.</a:t>
            </a:r>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42</a:t>
            </a:fld>
            <a:endParaRPr lang="en-US"/>
          </a:p>
        </p:txBody>
      </p:sp>
    </p:spTree>
    <p:extLst>
      <p:ext uri="{BB962C8B-B14F-4D97-AF65-F5344CB8AC3E}">
        <p14:creationId xmlns:p14="http://schemas.microsoft.com/office/powerpoint/2010/main" val="1842922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Staff in the assessment development office and their contact information</a:t>
            </a:r>
          </a:p>
        </p:txBody>
      </p:sp>
      <p:sp>
        <p:nvSpPr>
          <p:cNvPr id="4" name="Slide Number Placeholder 3"/>
          <p:cNvSpPr>
            <a:spLocks noGrp="1"/>
          </p:cNvSpPr>
          <p:nvPr>
            <p:ph type="sldNum" sz="quarter" idx="10"/>
          </p:nvPr>
        </p:nvSpPr>
        <p:spPr/>
        <p:txBody>
          <a:bodyPr/>
          <a:lstStyle/>
          <a:p>
            <a:fld id="{E881032E-8435-4810-B872-D429860A9133}" type="slidenum">
              <a:rPr lang="en-US" smtClean="0"/>
              <a:t>4</a:t>
            </a:fld>
            <a:endParaRPr lang="en-US"/>
          </a:p>
        </p:txBody>
      </p:sp>
    </p:spTree>
    <p:extLst>
      <p:ext uri="{BB962C8B-B14F-4D97-AF65-F5344CB8AC3E}">
        <p14:creationId xmlns:p14="http://schemas.microsoft.com/office/powerpoint/2010/main" val="3116349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5</a:t>
            </a:fld>
            <a:endParaRPr lang="en-US"/>
          </a:p>
        </p:txBody>
      </p:sp>
    </p:spTree>
    <p:extLst>
      <p:ext uri="{BB962C8B-B14F-4D97-AF65-F5344CB8AC3E}">
        <p14:creationId xmlns:p14="http://schemas.microsoft.com/office/powerpoint/2010/main" val="1411713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7</a:t>
            </a:fld>
            <a:endParaRPr lang="en-US"/>
          </a:p>
        </p:txBody>
      </p:sp>
    </p:spTree>
    <p:extLst>
      <p:ext uri="{BB962C8B-B14F-4D97-AF65-F5344CB8AC3E}">
        <p14:creationId xmlns:p14="http://schemas.microsoft.com/office/powerpoint/2010/main" val="3771916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determining</a:t>
            </a:r>
            <a:r>
              <a:rPr lang="en-US" sz="1200" kern="1200" baseline="0" dirty="0">
                <a:solidFill>
                  <a:schemeClr val="tx1"/>
                </a:solidFill>
                <a:effectLst/>
                <a:latin typeface="+mn-lt"/>
                <a:ea typeface="+mn-ea"/>
                <a:cs typeface="+mn-cs"/>
              </a:rPr>
              <a:t> a student's score, the items the students answers contribute to evidence that the system uses to estimate the student’s ability.</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Item difficulty is based on actual student</a:t>
            </a:r>
            <a:r>
              <a:rPr lang="en-US" sz="1200" kern="1200" baseline="0" dirty="0">
                <a:solidFill>
                  <a:schemeClr val="tx1"/>
                </a:solidFill>
                <a:effectLst/>
                <a:latin typeface="+mn-lt"/>
                <a:ea typeface="+mn-ea"/>
                <a:cs typeface="+mn-cs"/>
              </a:rPr>
              <a:t> performance on an item during field testing.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Three</a:t>
            </a:r>
            <a:r>
              <a:rPr lang="en-US" sz="1200" kern="1200" baseline="0" dirty="0">
                <a:solidFill>
                  <a:schemeClr val="tx1"/>
                </a:solidFill>
                <a:effectLst/>
                <a:latin typeface="+mn-lt"/>
                <a:ea typeface="+mn-ea"/>
                <a:cs typeface="+mn-cs"/>
              </a:rPr>
              <a:t> general i</a:t>
            </a:r>
            <a:r>
              <a:rPr lang="en-US" sz="1200" kern="1200" dirty="0">
                <a:solidFill>
                  <a:schemeClr val="tx1"/>
                </a:solidFill>
                <a:effectLst/>
                <a:latin typeface="+mn-lt"/>
                <a:ea typeface="+mn-ea"/>
                <a:cs typeface="+mn-cs"/>
              </a:rPr>
              <a:t>tem difficulty groupings: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Easy: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67-100% of students got the item Correct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Moderate: 34-66% of students got the item Correct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Difficult: 0-33% of students got the item Correct</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It’s difficulty and whether the student got the item correct that provides the evidence to generate the student’s score.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7868DBB-8782-4C23-948A-58210F3CE70A}" type="slidenum">
              <a:rPr lang="en-US" smtClean="0"/>
              <a:t>8</a:t>
            </a:fld>
            <a:endParaRPr lang="en-US"/>
          </a:p>
        </p:txBody>
      </p:sp>
    </p:spTree>
    <p:extLst>
      <p:ext uri="{BB962C8B-B14F-4D97-AF65-F5344CB8AC3E}">
        <p14:creationId xmlns:p14="http://schemas.microsoft.com/office/powerpoint/2010/main" val="24717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Large green marbles = difficult items</a:t>
            </a:r>
          </a:p>
          <a:p>
            <a:r>
              <a:rPr lang="en-US" dirty="0"/>
              <a:t>Medium gold marbles = moderate items</a:t>
            </a:r>
          </a:p>
          <a:p>
            <a:r>
              <a:rPr lang="en-US" dirty="0"/>
              <a:t>Small blue marbles =</a:t>
            </a:r>
            <a:r>
              <a:rPr lang="en-US" baseline="0" dirty="0"/>
              <a:t> easy items</a:t>
            </a:r>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9</a:t>
            </a:fld>
            <a:endParaRPr lang="en-US"/>
          </a:p>
        </p:txBody>
      </p:sp>
    </p:spTree>
    <p:extLst>
      <p:ext uri="{BB962C8B-B14F-4D97-AF65-F5344CB8AC3E}">
        <p14:creationId xmlns:p14="http://schemas.microsoft.com/office/powerpoint/2010/main" val="3589708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blueprint</a:t>
            </a:r>
            <a:r>
              <a:rPr lang="en-US" baseline="0" dirty="0"/>
              <a:t> describes the distribution of content of the items and the standards assessed; it is not the same as item difficulty</a:t>
            </a:r>
          </a:p>
          <a:p>
            <a:endParaRPr lang="en-US" baseline="0" dirty="0"/>
          </a:p>
          <a:p>
            <a:r>
              <a:rPr lang="en-US" baseline="0" dirty="0"/>
              <a:t>The blueprint describes the types of items students will get.</a:t>
            </a:r>
          </a:p>
          <a:p>
            <a:endParaRPr lang="en-US" baseline="0" dirty="0"/>
          </a:p>
          <a:p>
            <a:r>
              <a:rPr lang="en-US" baseline="0" dirty="0"/>
              <a:t>Difficulty is about how students performed on the items, and is used in the adaptive algorithm of the test to determine future items that students get while testing during the Computer Adaptive Test (CAT) portion.</a:t>
            </a:r>
          </a:p>
          <a:p>
            <a:endParaRPr lang="en-US" baseline="0" dirty="0"/>
          </a:p>
          <a:p>
            <a:r>
              <a:rPr lang="en-US" baseline="0" dirty="0"/>
              <a:t>Pictures show comparison of a student who answers many difficult items versus a student who answers many easy items.</a:t>
            </a:r>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10</a:t>
            </a:fld>
            <a:endParaRPr lang="en-US"/>
          </a:p>
        </p:txBody>
      </p:sp>
    </p:spTree>
    <p:extLst>
      <p:ext uri="{BB962C8B-B14F-4D97-AF65-F5344CB8AC3E}">
        <p14:creationId xmlns:p14="http://schemas.microsoft.com/office/powerpoint/2010/main" val="3643486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This model/concept applies for both math and ELA.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Jars</a:t>
            </a:r>
            <a:r>
              <a:rPr lang="en-US" baseline="0" dirty="0"/>
              <a:t> on the left represent items in each of the 4 claims the student get correct. The beaker on the right is the overall claim score.</a:t>
            </a:r>
          </a:p>
          <a:p>
            <a:endParaRPr lang="en-US" baseline="0" dirty="0"/>
          </a:p>
          <a:p>
            <a:r>
              <a:rPr lang="en-US" baseline="0" dirty="0"/>
              <a:t>Evidence from the claims contribute to the overall scale score together.</a:t>
            </a:r>
          </a:p>
          <a:p>
            <a:endParaRPr lang="en-US" baseline="0" dirty="0"/>
          </a:p>
        </p:txBody>
      </p:sp>
      <p:sp>
        <p:nvSpPr>
          <p:cNvPr id="4" name="Slide Number Placeholder 3"/>
          <p:cNvSpPr>
            <a:spLocks noGrp="1"/>
          </p:cNvSpPr>
          <p:nvPr>
            <p:ph type="sldNum" sz="quarter" idx="10"/>
          </p:nvPr>
        </p:nvSpPr>
        <p:spPr/>
        <p:txBody>
          <a:bodyPr/>
          <a:lstStyle/>
          <a:p>
            <a:fld id="{E881032E-8435-4810-B872-D429860A9133}" type="slidenum">
              <a:rPr lang="en-US" smtClean="0"/>
              <a:t>11</a:t>
            </a:fld>
            <a:endParaRPr lang="en-US"/>
          </a:p>
        </p:txBody>
      </p:sp>
    </p:spTree>
    <p:extLst>
      <p:ext uri="{BB962C8B-B14F-4D97-AF65-F5344CB8AC3E}">
        <p14:creationId xmlns:p14="http://schemas.microsoft.com/office/powerpoint/2010/main" val="33478944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A833E1F-3E66-524D-A1B0-BF899242A82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995" t="11124" r="4517" b="6048"/>
          <a:stretch/>
        </p:blipFill>
        <p:spPr>
          <a:xfrm>
            <a:off x="0" y="0"/>
            <a:ext cx="12192000" cy="6868909"/>
          </a:xfrm>
          <a:prstGeom prst="rect">
            <a:avLst/>
          </a:prstGeom>
        </p:spPr>
      </p:pic>
      <p:sp>
        <p:nvSpPr>
          <p:cNvPr id="2" name="Title 1"/>
          <p:cNvSpPr>
            <a:spLocks noGrp="1"/>
          </p:cNvSpPr>
          <p:nvPr>
            <p:ph type="ctrTitle"/>
          </p:nvPr>
        </p:nvSpPr>
        <p:spPr>
          <a:xfrm>
            <a:off x="1524000" y="704353"/>
            <a:ext cx="9144000" cy="2387600"/>
          </a:xfrm>
        </p:spPr>
        <p:txBody>
          <a:bodyPr anchor="b"/>
          <a:lstStyle>
            <a:lvl1pPr algn="ctr">
              <a:defRPr sz="6000" b="1"/>
            </a:lvl1pPr>
          </a:lstStyle>
          <a:p>
            <a:r>
              <a:rPr lang="en-US" dirty="0"/>
              <a:t>Click to edit Master title</a:t>
            </a:r>
          </a:p>
        </p:txBody>
      </p:sp>
      <p:sp>
        <p:nvSpPr>
          <p:cNvPr id="3" name="Subtitle 2"/>
          <p:cNvSpPr>
            <a:spLocks noGrp="1"/>
          </p:cNvSpPr>
          <p:nvPr>
            <p:ph type="subTitle" idx="1" hasCustomPrompt="1"/>
          </p:nvPr>
        </p:nvSpPr>
        <p:spPr>
          <a:xfrm>
            <a:off x="1524000" y="318402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for subtitle here</a:t>
            </a:r>
          </a:p>
        </p:txBody>
      </p:sp>
      <p:pic>
        <p:nvPicPr>
          <p:cNvPr id="6" name="Picture 5">
            <a:extLst>
              <a:ext uri="{FF2B5EF4-FFF2-40B4-BE49-F238E27FC236}">
                <a16:creationId xmlns:a16="http://schemas.microsoft.com/office/drawing/2014/main" id="{AAC01360-7CB3-A644-AE82-50D615F347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89262" y="74431"/>
            <a:ext cx="1428307" cy="1428307"/>
          </a:xfrm>
          <a:prstGeom prst="rect">
            <a:avLst/>
          </a:prstGeom>
        </p:spPr>
      </p:pic>
    </p:spTree>
    <p:extLst>
      <p:ext uri="{BB962C8B-B14F-4D97-AF65-F5344CB8AC3E}">
        <p14:creationId xmlns:p14="http://schemas.microsoft.com/office/powerpoint/2010/main" val="2574991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838200" y="422275"/>
            <a:ext cx="10515600" cy="1325563"/>
          </a:xfrm>
        </p:spPr>
        <p:txBody>
          <a:bodyPr/>
          <a:lstStyle>
            <a:lvl1pPr>
              <a:defRPr baseline="0">
                <a:latin typeface="Segoe UI Light" panose="020B0502040204020203" pitchFamily="34" charset="0"/>
                <a:cs typeface="Segoe UI Light" panose="020B0502040204020203" pitchFamily="34" charset="0"/>
              </a:defRPr>
            </a:lvl1pPr>
          </a:lstStyle>
          <a:p>
            <a:r>
              <a:rPr lang="en-US" dirty="0"/>
              <a:t>Click to edit Master title style but no more than two lines max </a:t>
            </a:r>
            <a:r>
              <a:rPr lang="en-US" dirty="0" err="1"/>
              <a:t>hgh</a:t>
            </a:r>
            <a:endParaRPr lang="en-US" dirty="0"/>
          </a:p>
        </p:txBody>
      </p:sp>
      <p:sp>
        <p:nvSpPr>
          <p:cNvPr id="3" name="Content Placeholder 2"/>
          <p:cNvSpPr>
            <a:spLocks noGrp="1"/>
          </p:cNvSpPr>
          <p:nvPr>
            <p:ph idx="1"/>
          </p:nvPr>
        </p:nvSpPr>
        <p:spPr>
          <a:xfrm>
            <a:off x="838200" y="1882775"/>
            <a:ext cx="10515600" cy="3927475"/>
          </a:xfrm>
        </p:spPr>
        <p:txBody>
          <a:bodyPr/>
          <a:lstStyle>
            <a:lvl1pPr>
              <a:defRPr>
                <a:latin typeface="Palatino Linotype" panose="02040502050505030304" pitchFamily="18" charset="0"/>
              </a:defRPr>
            </a:lvl1pPr>
            <a:lvl2pPr>
              <a:defRPr>
                <a:latin typeface="Palatino Linotype" panose="02040502050505030304" pitchFamily="18" charset="0"/>
              </a:defRPr>
            </a:lvl2pPr>
            <a:lvl3pPr>
              <a:defRPr>
                <a:latin typeface="Palatino Linotype" panose="02040502050505030304" pitchFamily="18" charset="0"/>
              </a:defRPr>
            </a:lvl3pPr>
            <a:lvl4pPr>
              <a:defRPr>
                <a:latin typeface="Palatino Linotype" panose="02040502050505030304" pitchFamily="18" charset="0"/>
              </a:defRPr>
            </a:lvl4pPr>
            <a:lvl5pPr>
              <a:defRPr>
                <a:latin typeface="Palatino Linotype" panose="0204050205050503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Box 10">
            <a:extLst>
              <a:ext uri="{FF2B5EF4-FFF2-40B4-BE49-F238E27FC236}">
                <a16:creationId xmlns:a16="http://schemas.microsoft.com/office/drawing/2014/main" id="{FBF7FD54-69B1-F147-9B2B-1E9F4A800D2E}"/>
              </a:ext>
            </a:extLst>
          </p:cNvPr>
          <p:cNvSpPr txBox="1"/>
          <p:nvPr userDrawn="1"/>
        </p:nvSpPr>
        <p:spPr>
          <a:xfrm>
            <a:off x="10377377" y="6339391"/>
            <a:ext cx="1686246" cy="276999"/>
          </a:xfrm>
          <a:prstGeom prst="rect">
            <a:avLst/>
          </a:prstGeom>
          <a:noFill/>
        </p:spPr>
        <p:txBody>
          <a:bodyPr wrap="square" rtlCol="0">
            <a:spAutoFit/>
          </a:bodyPr>
          <a:lstStyle/>
          <a:p>
            <a:pPr algn="r"/>
            <a:r>
              <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9/13/2018  |   </a:t>
            </a:r>
            <a:fld id="{3C001E99-0A0D-EE42-8F0D-DFB068775785}" type="slidenum">
              <a:rPr lang="en-US" sz="1200" smtClean="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a:t>
            </a:fld>
            <a:endPar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2568852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CF5A732-E668-BA40-A6A8-7647447DF2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6496" b="40177"/>
          <a:stretch/>
        </p:blipFill>
        <p:spPr>
          <a:xfrm>
            <a:off x="9505506" y="0"/>
            <a:ext cx="2686493" cy="4072270"/>
          </a:xfrm>
          <a:prstGeom prst="rect">
            <a:avLst/>
          </a:prstGeom>
        </p:spPr>
      </p:pic>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636351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a:extLst>
              <a:ext uri="{FF2B5EF4-FFF2-40B4-BE49-F238E27FC236}">
                <a16:creationId xmlns:a16="http://schemas.microsoft.com/office/drawing/2014/main" id="{A9713F64-B8B6-ED40-B25E-73F92316E07E}"/>
              </a:ext>
            </a:extLst>
          </p:cNvPr>
          <p:cNvSpPr txBox="1"/>
          <p:nvPr userDrawn="1"/>
        </p:nvSpPr>
        <p:spPr>
          <a:xfrm>
            <a:off x="10377377" y="6339391"/>
            <a:ext cx="1686246" cy="276999"/>
          </a:xfrm>
          <a:prstGeom prst="rect">
            <a:avLst/>
          </a:prstGeom>
          <a:noFill/>
        </p:spPr>
        <p:txBody>
          <a:bodyPr wrap="square" rtlCol="0">
            <a:spAutoFit/>
          </a:bodyPr>
          <a:lstStyle/>
          <a:p>
            <a:pPr algn="r"/>
            <a:r>
              <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12/12/2019  |   </a:t>
            </a:r>
            <a:fld id="{3C001E99-0A0D-EE42-8F0D-DFB068775785}" type="slidenum">
              <a:rPr lang="en-US" sz="1200" smtClean="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a:t>
            </a:fld>
            <a:endPar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3406748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Box 10">
            <a:extLst>
              <a:ext uri="{FF2B5EF4-FFF2-40B4-BE49-F238E27FC236}">
                <a16:creationId xmlns:a16="http://schemas.microsoft.com/office/drawing/2014/main" id="{67A46D28-35EF-334C-A58A-82335A4938D1}"/>
              </a:ext>
            </a:extLst>
          </p:cNvPr>
          <p:cNvSpPr txBox="1"/>
          <p:nvPr userDrawn="1"/>
        </p:nvSpPr>
        <p:spPr>
          <a:xfrm>
            <a:off x="10377377" y="6339391"/>
            <a:ext cx="1686246" cy="276999"/>
          </a:xfrm>
          <a:prstGeom prst="rect">
            <a:avLst/>
          </a:prstGeom>
          <a:noFill/>
        </p:spPr>
        <p:txBody>
          <a:bodyPr wrap="square" rtlCol="0">
            <a:spAutoFit/>
          </a:bodyPr>
          <a:lstStyle/>
          <a:p>
            <a:pPr algn="r"/>
            <a:r>
              <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12/12/2019  |   </a:t>
            </a:r>
            <a:fld id="{3C001E99-0A0D-EE42-8F0D-DFB068775785}" type="slidenum">
              <a:rPr lang="en-US" sz="1200" smtClean="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a:t>
            </a:fld>
            <a:endPar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1006062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extBox 8">
            <a:extLst>
              <a:ext uri="{FF2B5EF4-FFF2-40B4-BE49-F238E27FC236}">
                <a16:creationId xmlns:a16="http://schemas.microsoft.com/office/drawing/2014/main" id="{67A46D28-35EF-334C-A58A-82335A4938D1}"/>
              </a:ext>
            </a:extLst>
          </p:cNvPr>
          <p:cNvSpPr txBox="1"/>
          <p:nvPr userDrawn="1"/>
        </p:nvSpPr>
        <p:spPr>
          <a:xfrm>
            <a:off x="10377377" y="6339391"/>
            <a:ext cx="1686246" cy="276999"/>
          </a:xfrm>
          <a:prstGeom prst="rect">
            <a:avLst/>
          </a:prstGeom>
          <a:noFill/>
        </p:spPr>
        <p:txBody>
          <a:bodyPr wrap="square" rtlCol="0">
            <a:spAutoFit/>
          </a:bodyPr>
          <a:lstStyle/>
          <a:p>
            <a:pPr algn="r"/>
            <a:r>
              <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12/12/2019  |   </a:t>
            </a:r>
            <a:fld id="{3C001E99-0A0D-EE42-8F0D-DFB068775785}" type="slidenum">
              <a:rPr lang="en-US" sz="1200" smtClean="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a:t>
            </a:fld>
            <a:endPar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1763160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Box 8">
            <a:extLst>
              <a:ext uri="{FF2B5EF4-FFF2-40B4-BE49-F238E27FC236}">
                <a16:creationId xmlns:a16="http://schemas.microsoft.com/office/drawing/2014/main" id="{67A46D28-35EF-334C-A58A-82335A4938D1}"/>
              </a:ext>
            </a:extLst>
          </p:cNvPr>
          <p:cNvSpPr txBox="1"/>
          <p:nvPr userDrawn="1"/>
        </p:nvSpPr>
        <p:spPr>
          <a:xfrm>
            <a:off x="10377377" y="6339391"/>
            <a:ext cx="1686246" cy="276999"/>
          </a:xfrm>
          <a:prstGeom prst="rect">
            <a:avLst/>
          </a:prstGeom>
          <a:noFill/>
        </p:spPr>
        <p:txBody>
          <a:bodyPr wrap="square" rtlCol="0">
            <a:spAutoFit/>
          </a:bodyPr>
          <a:lstStyle/>
          <a:p>
            <a:pPr algn="r"/>
            <a:r>
              <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12/12/2019  |   </a:t>
            </a:r>
            <a:fld id="{3C001E99-0A0D-EE42-8F0D-DFB068775785}" type="slidenum">
              <a:rPr lang="en-US" sz="1200" smtClean="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a:t>
            </a:fld>
            <a:endPar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4017656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9763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kern="1200">
          <a:solidFill>
            <a:schemeClr val="tx1"/>
          </a:solidFill>
          <a:latin typeface="Segoe UI Light" panose="020B0502040204020203" pitchFamily="34" charset="0"/>
          <a:ea typeface="+mj-ea"/>
          <a:cs typeface="Segoe UI Light"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4.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15.png"/><Relationship Id="rId9"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4.pn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15.png"/><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reportcard.ospi.k12.wa.us/SchoolIndex_2018.aspx?groupLevel=District&amp;schoolId=1&amp;reportLevel=State&amp;yrs=2016-17&amp;year=2016-17"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www.k12.wa.us/esea/essa/pubdocs/7WSIFProficiency.pdf"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reportcard.ospi.k12.wa.us/SchoolIndex_2018.aspx?groupLevel=District&amp;schoolId=1&amp;reportLevel=State&amp;yrs=2016-17&amp;year=2016-17"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www.k12.wa.us/esea/essa/pubdocs/7WSIFProficiency.pdf"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a.portal.airast.org/resources/modules-testc/"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mailto:anton.jackson@k12.wa.us" TargetMode="External"/><Relationship Id="rId7" Type="http://schemas.openxmlformats.org/officeDocument/2006/relationships/hyperlink" Target="mailto:kara.todd@k12.wa.u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mailto:jacob.parikh@k12.wa.us" TargetMode="External"/><Relationship Id="rId5" Type="http://schemas.openxmlformats.org/officeDocument/2006/relationships/hyperlink" Target="mailto:dawn.cope@k12.wa.us" TargetMode="External"/><Relationship Id="rId4" Type="http://schemas.openxmlformats.org/officeDocument/2006/relationships/hyperlink" Target="mailto:shelley.odell@k12.wa.us"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hyperlink" Target="http://testscoreguide.org/wa/sample/"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www.testscoreguide.org/wa"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www.readywa.org/"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hyperlink" Target="mailto:asi@k12.wa.us"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2CC3E-C3A0-D741-A1E4-9C41C6248D05}"/>
              </a:ext>
            </a:extLst>
          </p:cNvPr>
          <p:cNvSpPr>
            <a:spLocks noGrp="1"/>
          </p:cNvSpPr>
          <p:nvPr>
            <p:ph type="ctrTitle"/>
          </p:nvPr>
        </p:nvSpPr>
        <p:spPr>
          <a:xfrm>
            <a:off x="1524000" y="694193"/>
            <a:ext cx="9144000" cy="2387600"/>
          </a:xfrm>
          <a:solidFill>
            <a:schemeClr val="bg2"/>
          </a:solidFill>
        </p:spPr>
        <p:txBody>
          <a:bodyPr>
            <a:normAutofit fontScale="90000"/>
          </a:bodyPr>
          <a:lstStyle/>
          <a:p>
            <a:r>
              <a:rPr lang="en-US" dirty="0"/>
              <a:t>Interpreting Summative Score Reports: Math, Science, ELA</a:t>
            </a:r>
          </a:p>
        </p:txBody>
      </p:sp>
      <p:sp>
        <p:nvSpPr>
          <p:cNvPr id="3" name="Subtitle 2">
            <a:extLst>
              <a:ext uri="{FF2B5EF4-FFF2-40B4-BE49-F238E27FC236}">
                <a16:creationId xmlns:a16="http://schemas.microsoft.com/office/drawing/2014/main" id="{2F70EFD7-1A35-414B-9579-82D9296B813E}"/>
              </a:ext>
            </a:extLst>
          </p:cNvPr>
          <p:cNvSpPr>
            <a:spLocks noGrp="1"/>
          </p:cNvSpPr>
          <p:nvPr>
            <p:ph type="subTitle" idx="1"/>
          </p:nvPr>
        </p:nvSpPr>
        <p:spPr>
          <a:xfrm>
            <a:off x="1524000" y="3184028"/>
            <a:ext cx="9144000" cy="912960"/>
          </a:xfrm>
          <a:solidFill>
            <a:schemeClr val="bg2"/>
          </a:solidFill>
        </p:spPr>
        <p:txBody>
          <a:bodyPr>
            <a:noAutofit/>
          </a:bodyPr>
          <a:lstStyle/>
          <a:p>
            <a:pPr>
              <a:spcBef>
                <a:spcPts val="0"/>
              </a:spcBef>
            </a:pPr>
            <a:r>
              <a:rPr lang="en-US" sz="3200" dirty="0"/>
              <a:t>WERA</a:t>
            </a:r>
          </a:p>
          <a:p>
            <a:pPr>
              <a:spcBef>
                <a:spcPts val="0"/>
              </a:spcBef>
            </a:pPr>
            <a:r>
              <a:rPr lang="en-US" sz="3200" dirty="0"/>
              <a:t>December 6, 2018</a:t>
            </a:r>
          </a:p>
        </p:txBody>
      </p:sp>
      <p:sp>
        <p:nvSpPr>
          <p:cNvPr id="4" name="Title 4">
            <a:extLst>
              <a:ext uri="{FF2B5EF4-FFF2-40B4-BE49-F238E27FC236}">
                <a16:creationId xmlns:a16="http://schemas.microsoft.com/office/drawing/2014/main" id="{EEC2653B-09B9-2F4B-BFD1-78702681655A}"/>
              </a:ext>
            </a:extLst>
          </p:cNvPr>
          <p:cNvSpPr txBox="1">
            <a:spLocks/>
          </p:cNvSpPr>
          <p:nvPr/>
        </p:nvSpPr>
        <p:spPr>
          <a:xfrm>
            <a:off x="0" y="5822335"/>
            <a:ext cx="12192000" cy="56454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0" kern="1200">
                <a:solidFill>
                  <a:schemeClr val="tx1"/>
                </a:solidFill>
                <a:latin typeface="Segoe UI Light" panose="020B0502040204020203" pitchFamily="34" charset="0"/>
                <a:ea typeface="+mj-ea"/>
                <a:cs typeface="Segoe UI Light" panose="020B0502040204020203" pitchFamily="34" charset="0"/>
              </a:defRPr>
            </a:lvl1pPr>
          </a:lstStyle>
          <a:p>
            <a:r>
              <a:rPr lang="en-US" sz="3200" b="1" dirty="0"/>
              <a:t>Office of Superintendent of Public Instruction</a:t>
            </a:r>
          </a:p>
        </p:txBody>
      </p:sp>
      <p:sp>
        <p:nvSpPr>
          <p:cNvPr id="5" name="Subtitle 5">
            <a:extLst>
              <a:ext uri="{FF2B5EF4-FFF2-40B4-BE49-F238E27FC236}">
                <a16:creationId xmlns:a16="http://schemas.microsoft.com/office/drawing/2014/main" id="{564D0AD3-C11C-FE46-A133-7DBA0BD9443F}"/>
              </a:ext>
            </a:extLst>
          </p:cNvPr>
          <p:cNvSpPr txBox="1">
            <a:spLocks/>
          </p:cNvSpPr>
          <p:nvPr/>
        </p:nvSpPr>
        <p:spPr>
          <a:xfrm>
            <a:off x="1524000" y="6426195"/>
            <a:ext cx="9144000" cy="42301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Palatino Linotype" panose="02040502050505030304" pitchFamily="18"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Palatino Linotype" panose="02040502050505030304" pitchFamily="18"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Palatino Linotype" panose="02040502050505030304" pitchFamily="18"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Palatino Linotype" panose="02040502050505030304" pitchFamily="18"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Palatino Linotype" panose="02040502050505030304" pitchFamily="18"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Chris Reykdal, State Superintendent</a:t>
            </a:r>
          </a:p>
        </p:txBody>
      </p:sp>
    </p:spTree>
    <p:extLst>
      <p:ext uri="{BB962C8B-B14F-4D97-AF65-F5344CB8AC3E}">
        <p14:creationId xmlns:p14="http://schemas.microsoft.com/office/powerpoint/2010/main" val="2841805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a:t>Test Map vs. Difficulty</a:t>
            </a:r>
          </a:p>
        </p:txBody>
      </p:sp>
      <p:sp>
        <p:nvSpPr>
          <p:cNvPr id="3" name="Content Placeholder 2"/>
          <p:cNvSpPr>
            <a:spLocks noGrp="1"/>
          </p:cNvSpPr>
          <p:nvPr>
            <p:ph idx="1"/>
          </p:nvPr>
        </p:nvSpPr>
        <p:spPr>
          <a:xfrm>
            <a:off x="838200" y="1474413"/>
            <a:ext cx="9286875" cy="1005246"/>
          </a:xfrm>
          <a:solidFill>
            <a:schemeClr val="bg2"/>
          </a:solidFill>
        </p:spPr>
        <p:txBody>
          <a:bodyPr>
            <a:normAutofit/>
          </a:bodyPr>
          <a:lstStyle/>
          <a:p>
            <a:pPr marL="0" indent="0">
              <a:buNone/>
            </a:pPr>
            <a:r>
              <a:rPr lang="en-US" sz="2200" b="1" dirty="0"/>
              <a:t>Blueprints</a:t>
            </a:r>
            <a:r>
              <a:rPr lang="en-US" sz="2200" dirty="0"/>
              <a:t> only determine </a:t>
            </a:r>
            <a:r>
              <a:rPr lang="en-US" sz="2200" i="1" u="sng" dirty="0"/>
              <a:t>distribution</a:t>
            </a:r>
            <a:r>
              <a:rPr lang="en-US" sz="2200" dirty="0"/>
              <a:t> of items.</a:t>
            </a:r>
            <a:br>
              <a:rPr lang="en-US" sz="2200" dirty="0"/>
            </a:br>
            <a:r>
              <a:rPr lang="en-US" sz="2200" dirty="0"/>
              <a:t>Student performance on those items determines </a:t>
            </a:r>
            <a:r>
              <a:rPr lang="en-US" sz="2200" i="1" u="sng" dirty="0"/>
              <a:t>difficulty</a:t>
            </a:r>
            <a:r>
              <a:rPr lang="en-US" sz="2200" dirty="0"/>
              <a:t> of future items for the student. </a:t>
            </a:r>
          </a:p>
        </p:txBody>
      </p:sp>
      <p:grpSp>
        <p:nvGrpSpPr>
          <p:cNvPr id="19" name="Group 18" descr="Jar that is full and contains; 6 large, green, difficult marbles; 2 medium, gold, moderate marbles;  8 small, turquiose, easy marbles" title="Full jar with 10 marbles"/>
          <p:cNvGrpSpPr/>
          <p:nvPr/>
        </p:nvGrpSpPr>
        <p:grpSpPr>
          <a:xfrm>
            <a:off x="2506828" y="2687336"/>
            <a:ext cx="3065558" cy="3117131"/>
            <a:chOff x="1335837" y="1855496"/>
            <a:chExt cx="4087410" cy="4156174"/>
          </a:xfrm>
        </p:grpSpPr>
        <p:grpSp>
          <p:nvGrpSpPr>
            <p:cNvPr id="20" name="Group 19" descr="6 large, green, difficult marbles; 2 medium, gold, moderate marbles; 2 small, turquiose, easy marbles" title="jar with 10 marbles - appears to be full"/>
            <p:cNvGrpSpPr/>
            <p:nvPr/>
          </p:nvGrpSpPr>
          <p:grpSpPr>
            <a:xfrm>
              <a:off x="2148985" y="1855496"/>
              <a:ext cx="2482298" cy="3155552"/>
              <a:chOff x="4928167" y="2830472"/>
              <a:chExt cx="1647666" cy="2321988"/>
            </a:xfrm>
          </p:grpSpPr>
          <p:pic>
            <p:nvPicPr>
              <p:cNvPr id="22" name="Picture 2" descr="Image result for test tube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3604" y="2830472"/>
                <a:ext cx="1635066" cy="232198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Image result for marble clip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480" t="33392" r="32939" b="32898"/>
              <a:stretch/>
            </p:blipFill>
            <p:spPr bwMode="auto">
              <a:xfrm>
                <a:off x="4961457" y="4110870"/>
                <a:ext cx="704337" cy="68374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Image result for marble clip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2817" r="66273" b="33473"/>
              <a:stretch/>
            </p:blipFill>
            <p:spPr bwMode="auto">
              <a:xfrm>
                <a:off x="5506413" y="4327306"/>
                <a:ext cx="477113" cy="47489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Image result for marble clip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6286" t="66527"/>
              <a:stretch/>
            </p:blipFill>
            <p:spPr bwMode="auto">
              <a:xfrm>
                <a:off x="5653582" y="4775091"/>
                <a:ext cx="339909" cy="33608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Image result for marble clip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480" t="33392" r="32939" b="32898"/>
              <a:stretch/>
            </p:blipFill>
            <p:spPr bwMode="auto">
              <a:xfrm>
                <a:off x="5263192" y="3683224"/>
                <a:ext cx="704337" cy="68374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Image result for marble clip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6286" t="66527"/>
              <a:stretch/>
            </p:blipFill>
            <p:spPr bwMode="auto">
              <a:xfrm>
                <a:off x="5308101" y="4741552"/>
                <a:ext cx="339909" cy="33608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Image result for marble clip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2817" r="66273" b="33473"/>
              <a:stretch/>
            </p:blipFill>
            <p:spPr bwMode="auto">
              <a:xfrm>
                <a:off x="5959277" y="4531063"/>
                <a:ext cx="477113" cy="47489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Image result for marble clip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480" t="33392" r="32939" b="32898"/>
              <a:stretch/>
            </p:blipFill>
            <p:spPr bwMode="auto">
              <a:xfrm>
                <a:off x="5829669" y="3856814"/>
                <a:ext cx="704337" cy="68374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Image result for marble clip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480" t="33392" r="32939" b="32898"/>
              <a:stretch/>
            </p:blipFill>
            <p:spPr bwMode="auto">
              <a:xfrm>
                <a:off x="5439121" y="3140357"/>
                <a:ext cx="704337" cy="68374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Image result for marble clip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480" t="33392" r="32939" b="32898"/>
              <a:stretch/>
            </p:blipFill>
            <p:spPr bwMode="auto">
              <a:xfrm>
                <a:off x="4928167" y="3342623"/>
                <a:ext cx="704337" cy="68374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Image result for marble clip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480" t="33392" r="32939" b="32898"/>
              <a:stretch/>
            </p:blipFill>
            <p:spPr bwMode="auto">
              <a:xfrm>
                <a:off x="5871496" y="3334595"/>
                <a:ext cx="704337" cy="683742"/>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TextBox 20"/>
            <p:cNvSpPr txBox="1"/>
            <p:nvPr/>
          </p:nvSpPr>
          <p:spPr>
            <a:xfrm>
              <a:off x="1335837" y="5149895"/>
              <a:ext cx="4087410" cy="861775"/>
            </a:xfrm>
            <a:prstGeom prst="rect">
              <a:avLst/>
            </a:prstGeom>
            <a:noFill/>
          </p:spPr>
          <p:txBody>
            <a:bodyPr wrap="square" rtlCol="0">
              <a:spAutoFit/>
            </a:bodyPr>
            <a:lstStyle/>
            <a:p>
              <a:pPr algn="ctr"/>
              <a:r>
                <a:rPr lang="en-US" b="1" dirty="0"/>
                <a:t>Student who answers many difficult items correctly</a:t>
              </a:r>
            </a:p>
          </p:txBody>
        </p:sp>
      </p:grpSp>
      <p:grpSp>
        <p:nvGrpSpPr>
          <p:cNvPr id="5" name="Group 4" descr="Jar that is half full and contains 2 medium, gold, moderate marbles;  8 small, turquiose, easy marbles" title="Half full jar with 10 marbles"/>
          <p:cNvGrpSpPr/>
          <p:nvPr/>
        </p:nvGrpSpPr>
        <p:grpSpPr>
          <a:xfrm>
            <a:off x="6167877" y="2687335"/>
            <a:ext cx="3508419" cy="3124358"/>
            <a:chOff x="6217234" y="1855496"/>
            <a:chExt cx="4677892" cy="4165811"/>
          </a:xfrm>
        </p:grpSpPr>
        <p:grpSp>
          <p:nvGrpSpPr>
            <p:cNvPr id="6" name="Group 5" descr="2 medium, gold, moderate marbles; 8 small, turquiose, easy marbles" title="Jar with 10 marbles - appears to be half full"/>
            <p:cNvGrpSpPr/>
            <p:nvPr/>
          </p:nvGrpSpPr>
          <p:grpSpPr>
            <a:xfrm>
              <a:off x="7357411" y="1855496"/>
              <a:ext cx="2463965" cy="3155552"/>
              <a:chOff x="7862263" y="2801992"/>
              <a:chExt cx="1640455" cy="2321988"/>
            </a:xfrm>
          </p:grpSpPr>
          <p:pic>
            <p:nvPicPr>
              <p:cNvPr id="8" name="Picture 2" descr="Image result for test tube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67652" y="2801992"/>
                <a:ext cx="1635066" cy="232198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mage result for marble clip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2817" r="66273" b="33473"/>
              <a:stretch/>
            </p:blipFill>
            <p:spPr bwMode="auto">
              <a:xfrm>
                <a:off x="8100619" y="4529790"/>
                <a:ext cx="477113" cy="4748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Image result for marble clip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6286" t="66527"/>
              <a:stretch/>
            </p:blipFill>
            <p:spPr bwMode="auto">
              <a:xfrm>
                <a:off x="8515230" y="4743243"/>
                <a:ext cx="339909" cy="33608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mage result for marble clip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6286" t="66527"/>
              <a:stretch/>
            </p:blipFill>
            <p:spPr bwMode="auto">
              <a:xfrm>
                <a:off x="7862263" y="4404930"/>
                <a:ext cx="339909" cy="33608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Image result for marble clip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6286" t="66527"/>
              <a:stretch/>
            </p:blipFill>
            <p:spPr bwMode="auto">
              <a:xfrm>
                <a:off x="8490423" y="4419522"/>
                <a:ext cx="339909" cy="33608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Image result for marble clip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2817" r="66273" b="33473"/>
              <a:stretch/>
            </p:blipFill>
            <p:spPr bwMode="auto">
              <a:xfrm>
                <a:off x="8841107" y="4536149"/>
                <a:ext cx="477113" cy="4748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Image result for marble clip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6286" t="66527"/>
              <a:stretch/>
            </p:blipFill>
            <p:spPr bwMode="auto">
              <a:xfrm>
                <a:off x="8797581" y="4299829"/>
                <a:ext cx="339909" cy="33608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Image result for marble clip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6286" t="66527"/>
              <a:stretch/>
            </p:blipFill>
            <p:spPr bwMode="auto">
              <a:xfrm>
                <a:off x="8198455" y="4251003"/>
                <a:ext cx="339909" cy="33608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Image result for marble clip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6286" t="66527"/>
              <a:stretch/>
            </p:blipFill>
            <p:spPr bwMode="auto">
              <a:xfrm>
                <a:off x="9148947" y="4299494"/>
                <a:ext cx="339909" cy="33608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Image result for marble clip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6286" t="66527"/>
              <a:stretch/>
            </p:blipFill>
            <p:spPr bwMode="auto">
              <a:xfrm>
                <a:off x="8521989" y="4114365"/>
                <a:ext cx="339909" cy="33608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Image result for marble clip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6286" t="66527"/>
              <a:stretch/>
            </p:blipFill>
            <p:spPr bwMode="auto">
              <a:xfrm>
                <a:off x="7882517" y="4094846"/>
                <a:ext cx="339909" cy="336083"/>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TextBox 6"/>
            <p:cNvSpPr txBox="1"/>
            <p:nvPr/>
          </p:nvSpPr>
          <p:spPr>
            <a:xfrm>
              <a:off x="6217234" y="5159532"/>
              <a:ext cx="4677892" cy="861775"/>
            </a:xfrm>
            <a:prstGeom prst="rect">
              <a:avLst/>
            </a:prstGeom>
            <a:noFill/>
          </p:spPr>
          <p:txBody>
            <a:bodyPr wrap="square" rtlCol="0">
              <a:spAutoFit/>
            </a:bodyPr>
            <a:lstStyle/>
            <a:p>
              <a:pPr algn="ctr"/>
              <a:r>
                <a:rPr lang="en-US" b="1" dirty="0"/>
                <a:t>Student who answers easy items correctly but misses difficult items</a:t>
              </a:r>
            </a:p>
          </p:txBody>
        </p:sp>
      </p:grpSp>
    </p:spTree>
    <p:extLst>
      <p:ext uri="{BB962C8B-B14F-4D97-AF65-F5344CB8AC3E}">
        <p14:creationId xmlns:p14="http://schemas.microsoft.com/office/powerpoint/2010/main" val="3604833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noGrp="1"/>
          </p:cNvSpPr>
          <p:nvPr>
            <p:ph type="title"/>
          </p:nvPr>
        </p:nvSpPr>
        <p:spPr>
          <a:prstGeom prst="rect">
            <a:avLst/>
          </a:prstGeom>
          <a:solidFill>
            <a:srgbClr val="FFFFFF"/>
          </a:solidFill>
        </p:spPr>
        <p:txBody>
          <a:bodyPr wrap="square" rtlCol="0">
            <a:spAutoFit/>
          </a:bodyPr>
          <a:lstStyle/>
          <a:p>
            <a:r>
              <a:rPr lang="en-US" dirty="0"/>
              <a:t>How a student performs across </a:t>
            </a:r>
            <a:r>
              <a:rPr lang="en-US" b="1" dirty="0"/>
              <a:t>all </a:t>
            </a:r>
            <a:r>
              <a:rPr lang="en-US" dirty="0"/>
              <a:t>claims generates their overall score</a:t>
            </a:r>
          </a:p>
        </p:txBody>
      </p:sp>
      <p:grpSp>
        <p:nvGrpSpPr>
          <p:cNvPr id="106" name="Group 105" descr="Each of the 4 claims is represented by a jar of marbles. Each jar contains 3 large, green, difficult marbles; 2 medium, gold, moderate marbles; 5small, turquiose, easy marbles" title="4 jars"/>
          <p:cNvGrpSpPr/>
          <p:nvPr/>
        </p:nvGrpSpPr>
        <p:grpSpPr>
          <a:xfrm>
            <a:off x="2133500" y="2048876"/>
            <a:ext cx="2492661" cy="3619122"/>
            <a:chOff x="885039" y="1539079"/>
            <a:chExt cx="3323548" cy="4825496"/>
          </a:xfrm>
        </p:grpSpPr>
        <p:pic>
          <p:nvPicPr>
            <p:cNvPr id="107" name="Picture 2" descr="Image result for test tube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5039" y="1539079"/>
              <a:ext cx="1376763" cy="1955167"/>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107" descr="Image result for marble clip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480" t="33392" r="32939" b="32898"/>
            <a:stretch/>
          </p:blipFill>
          <p:spPr bwMode="auto">
            <a:xfrm>
              <a:off x="899792" y="2823428"/>
              <a:ext cx="593068" cy="575726"/>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4" descr="Image result for marble clip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2817" r="66273" b="33473"/>
            <a:stretch/>
          </p:blipFill>
          <p:spPr bwMode="auto">
            <a:xfrm>
              <a:off x="1424040" y="2759402"/>
              <a:ext cx="401740" cy="399876"/>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4" descr="Image result for marble clip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6286" t="66527"/>
            <a:stretch/>
          </p:blipFill>
          <p:spPr bwMode="auto">
            <a:xfrm>
              <a:off x="1430314" y="3154543"/>
              <a:ext cx="286211" cy="282990"/>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4" descr="Image result for marble clip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480" t="33392" r="32939" b="32898"/>
            <a:stretch/>
          </p:blipFill>
          <p:spPr bwMode="auto">
            <a:xfrm>
              <a:off x="1673312" y="2805092"/>
              <a:ext cx="593068" cy="575726"/>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4" descr="Image result for marble clip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6286" t="66527"/>
            <a:stretch/>
          </p:blipFill>
          <p:spPr bwMode="auto">
            <a:xfrm>
              <a:off x="895361" y="2597740"/>
              <a:ext cx="286211" cy="282990"/>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4" descr="Image result for marble clip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6286" t="66527"/>
            <a:stretch/>
          </p:blipFill>
          <p:spPr bwMode="auto">
            <a:xfrm>
              <a:off x="1233672" y="2617906"/>
              <a:ext cx="286211" cy="282990"/>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4" descr="Image result for marble clip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2817" r="66273" b="33473"/>
            <a:stretch/>
          </p:blipFill>
          <p:spPr bwMode="auto">
            <a:xfrm>
              <a:off x="1880950" y="2543798"/>
              <a:ext cx="401740" cy="399876"/>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4" descr="Image result for marble clip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6286" t="66527"/>
            <a:stretch/>
          </p:blipFill>
          <p:spPr bwMode="auto">
            <a:xfrm>
              <a:off x="1969846" y="2334917"/>
              <a:ext cx="286211" cy="282990"/>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4" descr="Image result for marble clip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6286" t="66527"/>
            <a:stretch/>
          </p:blipFill>
          <p:spPr bwMode="auto">
            <a:xfrm>
              <a:off x="1062981" y="2375167"/>
              <a:ext cx="286211" cy="282990"/>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4" descr="Image result for marble clip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480" t="33392" r="32939" b="32898"/>
            <a:stretch/>
          </p:blipFill>
          <p:spPr bwMode="auto">
            <a:xfrm>
              <a:off x="1368744" y="2252780"/>
              <a:ext cx="593068" cy="575726"/>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2" descr="Image result for test tube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0358" y="1556439"/>
              <a:ext cx="1376763" cy="1955167"/>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118" descr="Image result for marble clip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480" t="33392" r="32939" b="32898"/>
            <a:stretch/>
          </p:blipFill>
          <p:spPr bwMode="auto">
            <a:xfrm>
              <a:off x="2785111" y="2840788"/>
              <a:ext cx="593068" cy="575726"/>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4" descr="Image result for marble clip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2817" r="66273" b="33473"/>
            <a:stretch/>
          </p:blipFill>
          <p:spPr bwMode="auto">
            <a:xfrm>
              <a:off x="3309359" y="2776762"/>
              <a:ext cx="401740" cy="399876"/>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4" descr="Image result for marble clip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6286" t="66527"/>
            <a:stretch/>
          </p:blipFill>
          <p:spPr bwMode="auto">
            <a:xfrm>
              <a:off x="3315633" y="3171903"/>
              <a:ext cx="286211" cy="282990"/>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4" descr="Image result for marble clip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480" t="33392" r="32939" b="32898"/>
            <a:stretch/>
          </p:blipFill>
          <p:spPr bwMode="auto">
            <a:xfrm>
              <a:off x="3558631" y="2822452"/>
              <a:ext cx="593068" cy="575726"/>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4" descr="Image result for marble clip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6286" t="66527"/>
            <a:stretch/>
          </p:blipFill>
          <p:spPr bwMode="auto">
            <a:xfrm>
              <a:off x="2780680" y="2615100"/>
              <a:ext cx="286211" cy="282990"/>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4" descr="Image result for marble clip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6286" t="66527"/>
            <a:stretch/>
          </p:blipFill>
          <p:spPr bwMode="auto">
            <a:xfrm>
              <a:off x="3118991" y="2635266"/>
              <a:ext cx="286211" cy="282990"/>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4" descr="Image result for marble clip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2817" r="66273" b="33473"/>
            <a:stretch/>
          </p:blipFill>
          <p:spPr bwMode="auto">
            <a:xfrm>
              <a:off x="3766269" y="2561158"/>
              <a:ext cx="401740" cy="399876"/>
            </a:xfrm>
            <a:prstGeom prst="rect">
              <a:avLst/>
            </a:prstGeom>
            <a:noFill/>
            <a:extLst>
              <a:ext uri="{909E8E84-426E-40DD-AFC4-6F175D3DCCD1}">
                <a14:hiddenFill xmlns:a14="http://schemas.microsoft.com/office/drawing/2010/main">
                  <a:solidFill>
                    <a:srgbClr val="FFFFFF"/>
                  </a:solidFill>
                </a14:hiddenFill>
              </a:ext>
            </a:extLst>
          </p:spPr>
        </p:pic>
        <p:pic>
          <p:nvPicPr>
            <p:cNvPr id="126" name="Picture 4" descr="Image result for marble clip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6286" t="66527"/>
            <a:stretch/>
          </p:blipFill>
          <p:spPr bwMode="auto">
            <a:xfrm>
              <a:off x="3855165" y="2352277"/>
              <a:ext cx="286211" cy="282990"/>
            </a:xfrm>
            <a:prstGeom prst="rect">
              <a:avLst/>
            </a:prstGeom>
            <a:noFill/>
            <a:extLst>
              <a:ext uri="{909E8E84-426E-40DD-AFC4-6F175D3DCCD1}">
                <a14:hiddenFill xmlns:a14="http://schemas.microsoft.com/office/drawing/2010/main">
                  <a:solidFill>
                    <a:srgbClr val="FFFFFF"/>
                  </a:solidFill>
                </a14:hiddenFill>
              </a:ext>
            </a:extLst>
          </p:spPr>
        </p:pic>
        <p:pic>
          <p:nvPicPr>
            <p:cNvPr id="127" name="Picture 4" descr="Image result for marble clip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6286" t="66527"/>
            <a:stretch/>
          </p:blipFill>
          <p:spPr bwMode="auto">
            <a:xfrm>
              <a:off x="2948300" y="2392527"/>
              <a:ext cx="286211" cy="282990"/>
            </a:xfrm>
            <a:prstGeom prst="rect">
              <a:avLst/>
            </a:prstGeom>
            <a:noFill/>
            <a:extLst>
              <a:ext uri="{909E8E84-426E-40DD-AFC4-6F175D3DCCD1}">
                <a14:hiddenFill xmlns:a14="http://schemas.microsoft.com/office/drawing/2010/main">
                  <a:solidFill>
                    <a:srgbClr val="FFFFFF"/>
                  </a:solidFill>
                </a14:hiddenFill>
              </a:ext>
            </a:extLst>
          </p:spPr>
        </p:pic>
        <p:pic>
          <p:nvPicPr>
            <p:cNvPr id="128" name="Picture 4" descr="Image result for marble clip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480" t="33392" r="32939" b="32898"/>
            <a:stretch/>
          </p:blipFill>
          <p:spPr bwMode="auto">
            <a:xfrm>
              <a:off x="3254063" y="2270140"/>
              <a:ext cx="593068" cy="575726"/>
            </a:xfrm>
            <a:prstGeom prst="rect">
              <a:avLst/>
            </a:prstGeom>
            <a:noFill/>
            <a:extLst>
              <a:ext uri="{909E8E84-426E-40DD-AFC4-6F175D3DCCD1}">
                <a14:hiddenFill xmlns:a14="http://schemas.microsoft.com/office/drawing/2010/main">
                  <a:solidFill>
                    <a:srgbClr val="FFFFFF"/>
                  </a:solidFill>
                </a14:hiddenFill>
              </a:ext>
            </a:extLst>
          </p:spPr>
        </p:pic>
        <p:pic>
          <p:nvPicPr>
            <p:cNvPr id="129" name="Picture 2" descr="Image result for test tube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1206" y="3997030"/>
              <a:ext cx="1376763" cy="1955167"/>
            </a:xfrm>
            <a:prstGeom prst="rect">
              <a:avLst/>
            </a:prstGeom>
            <a:noFill/>
            <a:extLst>
              <a:ext uri="{909E8E84-426E-40DD-AFC4-6F175D3DCCD1}">
                <a14:hiddenFill xmlns:a14="http://schemas.microsoft.com/office/drawing/2010/main">
                  <a:solidFill>
                    <a:srgbClr val="FFFFFF"/>
                  </a:solidFill>
                </a14:hiddenFill>
              </a:ext>
            </a:extLst>
          </p:spPr>
        </p:pic>
        <p:pic>
          <p:nvPicPr>
            <p:cNvPr id="130" name="Picture 129" descr="Image result for marble clip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480" t="33392" r="32939" b="32898"/>
            <a:stretch/>
          </p:blipFill>
          <p:spPr bwMode="auto">
            <a:xfrm>
              <a:off x="905959" y="5281379"/>
              <a:ext cx="593068" cy="575726"/>
            </a:xfrm>
            <a:prstGeom prst="rect">
              <a:avLst/>
            </a:prstGeom>
            <a:noFill/>
            <a:extLst>
              <a:ext uri="{909E8E84-426E-40DD-AFC4-6F175D3DCCD1}">
                <a14:hiddenFill xmlns:a14="http://schemas.microsoft.com/office/drawing/2010/main">
                  <a:solidFill>
                    <a:srgbClr val="FFFFFF"/>
                  </a:solidFill>
                </a14:hiddenFill>
              </a:ext>
            </a:extLst>
          </p:spPr>
        </p:pic>
        <p:pic>
          <p:nvPicPr>
            <p:cNvPr id="131" name="Picture 4" descr="Image result for marble clip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2817" r="66273" b="33473"/>
            <a:stretch/>
          </p:blipFill>
          <p:spPr bwMode="auto">
            <a:xfrm>
              <a:off x="1430207" y="5217353"/>
              <a:ext cx="401740" cy="399876"/>
            </a:xfrm>
            <a:prstGeom prst="rect">
              <a:avLst/>
            </a:prstGeom>
            <a:noFill/>
            <a:extLst>
              <a:ext uri="{909E8E84-426E-40DD-AFC4-6F175D3DCCD1}">
                <a14:hiddenFill xmlns:a14="http://schemas.microsoft.com/office/drawing/2010/main">
                  <a:solidFill>
                    <a:srgbClr val="FFFFFF"/>
                  </a:solidFill>
                </a14:hiddenFill>
              </a:ext>
            </a:extLst>
          </p:spPr>
        </p:pic>
        <p:pic>
          <p:nvPicPr>
            <p:cNvPr id="132" name="Picture 4" descr="Image result for marble clip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6286" t="66527"/>
            <a:stretch/>
          </p:blipFill>
          <p:spPr bwMode="auto">
            <a:xfrm>
              <a:off x="1436481" y="5612494"/>
              <a:ext cx="286211" cy="282990"/>
            </a:xfrm>
            <a:prstGeom prst="rect">
              <a:avLst/>
            </a:prstGeom>
            <a:noFill/>
            <a:extLst>
              <a:ext uri="{909E8E84-426E-40DD-AFC4-6F175D3DCCD1}">
                <a14:hiddenFill xmlns:a14="http://schemas.microsoft.com/office/drawing/2010/main">
                  <a:solidFill>
                    <a:srgbClr val="FFFFFF"/>
                  </a:solidFill>
                </a14:hiddenFill>
              </a:ext>
            </a:extLst>
          </p:spPr>
        </p:pic>
        <p:pic>
          <p:nvPicPr>
            <p:cNvPr id="133" name="Picture 4" descr="Image result for marble clip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480" t="33392" r="32939" b="32898"/>
            <a:stretch/>
          </p:blipFill>
          <p:spPr bwMode="auto">
            <a:xfrm>
              <a:off x="1679479" y="5263043"/>
              <a:ext cx="593068" cy="575726"/>
            </a:xfrm>
            <a:prstGeom prst="rect">
              <a:avLst/>
            </a:prstGeom>
            <a:noFill/>
            <a:extLst>
              <a:ext uri="{909E8E84-426E-40DD-AFC4-6F175D3DCCD1}">
                <a14:hiddenFill xmlns:a14="http://schemas.microsoft.com/office/drawing/2010/main">
                  <a:solidFill>
                    <a:srgbClr val="FFFFFF"/>
                  </a:solidFill>
                </a14:hiddenFill>
              </a:ext>
            </a:extLst>
          </p:spPr>
        </p:pic>
        <p:pic>
          <p:nvPicPr>
            <p:cNvPr id="134" name="Picture 4" descr="Image result for marble clip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6286" t="66527"/>
            <a:stretch/>
          </p:blipFill>
          <p:spPr bwMode="auto">
            <a:xfrm>
              <a:off x="901528" y="5055691"/>
              <a:ext cx="286211" cy="282990"/>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4" descr="Image result for marble clip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6286" t="66527"/>
            <a:stretch/>
          </p:blipFill>
          <p:spPr bwMode="auto">
            <a:xfrm>
              <a:off x="1239839" y="5075857"/>
              <a:ext cx="286211" cy="282990"/>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4" descr="Image result for marble clip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2817" r="66273" b="33473"/>
            <a:stretch/>
          </p:blipFill>
          <p:spPr bwMode="auto">
            <a:xfrm>
              <a:off x="1887117" y="5001749"/>
              <a:ext cx="401740" cy="399876"/>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4" descr="Image result for marble clip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6286" t="66527"/>
            <a:stretch/>
          </p:blipFill>
          <p:spPr bwMode="auto">
            <a:xfrm>
              <a:off x="1976013" y="4792868"/>
              <a:ext cx="286211" cy="282990"/>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4" descr="Image result for marble clip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6286" t="66527"/>
            <a:stretch/>
          </p:blipFill>
          <p:spPr bwMode="auto">
            <a:xfrm>
              <a:off x="1069148" y="4833118"/>
              <a:ext cx="286211" cy="282990"/>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4" descr="Image result for marble clip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480" t="33392" r="32939" b="32898"/>
            <a:stretch/>
          </p:blipFill>
          <p:spPr bwMode="auto">
            <a:xfrm>
              <a:off x="1374911" y="4710731"/>
              <a:ext cx="593068" cy="575726"/>
            </a:xfrm>
            <a:prstGeom prst="rect">
              <a:avLst/>
            </a:prstGeom>
            <a:noFill/>
            <a:extLst>
              <a:ext uri="{909E8E84-426E-40DD-AFC4-6F175D3DCCD1}">
                <a14:hiddenFill xmlns:a14="http://schemas.microsoft.com/office/drawing/2010/main">
                  <a:solidFill>
                    <a:srgbClr val="FFFFFF"/>
                  </a:solidFill>
                </a14:hiddenFill>
              </a:ext>
            </a:extLst>
          </p:spPr>
        </p:pic>
        <p:pic>
          <p:nvPicPr>
            <p:cNvPr id="140" name="Picture 2" descr="Image result for test tube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0936" y="3970339"/>
              <a:ext cx="1376763" cy="1955167"/>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140" descr="Image result for marble clip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480" t="33392" r="32939" b="32898"/>
            <a:stretch/>
          </p:blipFill>
          <p:spPr bwMode="auto">
            <a:xfrm>
              <a:off x="2825689" y="5254688"/>
              <a:ext cx="593068" cy="575726"/>
            </a:xfrm>
            <a:prstGeom prst="rect">
              <a:avLst/>
            </a:prstGeom>
            <a:noFill/>
            <a:extLst>
              <a:ext uri="{909E8E84-426E-40DD-AFC4-6F175D3DCCD1}">
                <a14:hiddenFill xmlns:a14="http://schemas.microsoft.com/office/drawing/2010/main">
                  <a:solidFill>
                    <a:srgbClr val="FFFFFF"/>
                  </a:solidFill>
                </a14:hiddenFill>
              </a:ext>
            </a:extLst>
          </p:spPr>
        </p:pic>
        <p:pic>
          <p:nvPicPr>
            <p:cNvPr id="142" name="Picture 4" descr="Image result for marble clip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2817" r="66273" b="33473"/>
            <a:stretch/>
          </p:blipFill>
          <p:spPr bwMode="auto">
            <a:xfrm>
              <a:off x="3349937" y="5190662"/>
              <a:ext cx="401740" cy="399876"/>
            </a:xfrm>
            <a:prstGeom prst="rect">
              <a:avLst/>
            </a:prstGeom>
            <a:noFill/>
            <a:extLst>
              <a:ext uri="{909E8E84-426E-40DD-AFC4-6F175D3DCCD1}">
                <a14:hiddenFill xmlns:a14="http://schemas.microsoft.com/office/drawing/2010/main">
                  <a:solidFill>
                    <a:srgbClr val="FFFFFF"/>
                  </a:solidFill>
                </a14:hiddenFill>
              </a:ext>
            </a:extLst>
          </p:spPr>
        </p:pic>
        <p:pic>
          <p:nvPicPr>
            <p:cNvPr id="143" name="Picture 4" descr="Image result for marble clip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6286" t="66527"/>
            <a:stretch/>
          </p:blipFill>
          <p:spPr bwMode="auto">
            <a:xfrm>
              <a:off x="3356211" y="5585803"/>
              <a:ext cx="286211" cy="282990"/>
            </a:xfrm>
            <a:prstGeom prst="rect">
              <a:avLst/>
            </a:prstGeom>
            <a:noFill/>
            <a:extLst>
              <a:ext uri="{909E8E84-426E-40DD-AFC4-6F175D3DCCD1}">
                <a14:hiddenFill xmlns:a14="http://schemas.microsoft.com/office/drawing/2010/main">
                  <a:solidFill>
                    <a:srgbClr val="FFFFFF"/>
                  </a:solidFill>
                </a14:hiddenFill>
              </a:ext>
            </a:extLst>
          </p:spPr>
        </p:pic>
        <p:pic>
          <p:nvPicPr>
            <p:cNvPr id="144" name="Picture 4" descr="Image result for marble clip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480" t="33392" r="32939" b="32898"/>
            <a:stretch/>
          </p:blipFill>
          <p:spPr bwMode="auto">
            <a:xfrm>
              <a:off x="3599209" y="5236352"/>
              <a:ext cx="593068" cy="575726"/>
            </a:xfrm>
            <a:prstGeom prst="rect">
              <a:avLst/>
            </a:prstGeom>
            <a:noFill/>
            <a:extLst>
              <a:ext uri="{909E8E84-426E-40DD-AFC4-6F175D3DCCD1}">
                <a14:hiddenFill xmlns:a14="http://schemas.microsoft.com/office/drawing/2010/main">
                  <a:solidFill>
                    <a:srgbClr val="FFFFFF"/>
                  </a:solidFill>
                </a14:hiddenFill>
              </a:ext>
            </a:extLst>
          </p:spPr>
        </p:pic>
        <p:pic>
          <p:nvPicPr>
            <p:cNvPr id="145" name="Picture 4" descr="Image result for marble clip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6286" t="66527"/>
            <a:stretch/>
          </p:blipFill>
          <p:spPr bwMode="auto">
            <a:xfrm>
              <a:off x="2821258" y="5029000"/>
              <a:ext cx="286211" cy="282990"/>
            </a:xfrm>
            <a:prstGeom prst="rect">
              <a:avLst/>
            </a:prstGeom>
            <a:noFill/>
            <a:extLst>
              <a:ext uri="{909E8E84-426E-40DD-AFC4-6F175D3DCCD1}">
                <a14:hiddenFill xmlns:a14="http://schemas.microsoft.com/office/drawing/2010/main">
                  <a:solidFill>
                    <a:srgbClr val="FFFFFF"/>
                  </a:solidFill>
                </a14:hiddenFill>
              </a:ext>
            </a:extLst>
          </p:spPr>
        </p:pic>
        <p:pic>
          <p:nvPicPr>
            <p:cNvPr id="146" name="Picture 4" descr="Image result for marble clip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6286" t="66527"/>
            <a:stretch/>
          </p:blipFill>
          <p:spPr bwMode="auto">
            <a:xfrm>
              <a:off x="3159569" y="5049166"/>
              <a:ext cx="286211" cy="282990"/>
            </a:xfrm>
            <a:prstGeom prst="rect">
              <a:avLst/>
            </a:prstGeom>
            <a:noFill/>
            <a:extLst>
              <a:ext uri="{909E8E84-426E-40DD-AFC4-6F175D3DCCD1}">
                <a14:hiddenFill xmlns:a14="http://schemas.microsoft.com/office/drawing/2010/main">
                  <a:solidFill>
                    <a:srgbClr val="FFFFFF"/>
                  </a:solidFill>
                </a14:hiddenFill>
              </a:ext>
            </a:extLst>
          </p:spPr>
        </p:pic>
        <p:pic>
          <p:nvPicPr>
            <p:cNvPr id="147" name="Picture 4" descr="Image result for marble clip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2817" r="66273" b="33473"/>
            <a:stretch/>
          </p:blipFill>
          <p:spPr bwMode="auto">
            <a:xfrm>
              <a:off x="3806847" y="4975058"/>
              <a:ext cx="401740" cy="399876"/>
            </a:xfrm>
            <a:prstGeom prst="rect">
              <a:avLst/>
            </a:prstGeom>
            <a:noFill/>
            <a:extLst>
              <a:ext uri="{909E8E84-426E-40DD-AFC4-6F175D3DCCD1}">
                <a14:hiddenFill xmlns:a14="http://schemas.microsoft.com/office/drawing/2010/main">
                  <a:solidFill>
                    <a:srgbClr val="FFFFFF"/>
                  </a:solidFill>
                </a14:hiddenFill>
              </a:ext>
            </a:extLst>
          </p:spPr>
        </p:pic>
        <p:pic>
          <p:nvPicPr>
            <p:cNvPr id="148" name="Picture 4" descr="Image result for marble clip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6286" t="66527"/>
            <a:stretch/>
          </p:blipFill>
          <p:spPr bwMode="auto">
            <a:xfrm>
              <a:off x="3895743" y="4766177"/>
              <a:ext cx="286211" cy="282990"/>
            </a:xfrm>
            <a:prstGeom prst="rect">
              <a:avLst/>
            </a:prstGeom>
            <a:noFill/>
            <a:extLst>
              <a:ext uri="{909E8E84-426E-40DD-AFC4-6F175D3DCCD1}">
                <a14:hiddenFill xmlns:a14="http://schemas.microsoft.com/office/drawing/2010/main">
                  <a:solidFill>
                    <a:srgbClr val="FFFFFF"/>
                  </a:solidFill>
                </a14:hiddenFill>
              </a:ext>
            </a:extLst>
          </p:spPr>
        </p:pic>
        <p:pic>
          <p:nvPicPr>
            <p:cNvPr id="149" name="Picture 4" descr="Image result for marble clip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6286" t="66527"/>
            <a:stretch/>
          </p:blipFill>
          <p:spPr bwMode="auto">
            <a:xfrm>
              <a:off x="2988878" y="4806427"/>
              <a:ext cx="286211" cy="282990"/>
            </a:xfrm>
            <a:prstGeom prst="rect">
              <a:avLst/>
            </a:prstGeom>
            <a:noFill/>
            <a:extLst>
              <a:ext uri="{909E8E84-426E-40DD-AFC4-6F175D3DCCD1}">
                <a14:hiddenFill xmlns:a14="http://schemas.microsoft.com/office/drawing/2010/main">
                  <a:solidFill>
                    <a:srgbClr val="FFFFFF"/>
                  </a:solidFill>
                </a14:hiddenFill>
              </a:ext>
            </a:extLst>
          </p:spPr>
        </p:pic>
        <p:pic>
          <p:nvPicPr>
            <p:cNvPr id="150" name="Picture 4" descr="Image result for marble clip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480" t="33392" r="32939" b="32898"/>
            <a:stretch/>
          </p:blipFill>
          <p:spPr bwMode="auto">
            <a:xfrm>
              <a:off x="3294641" y="4684040"/>
              <a:ext cx="593068" cy="575726"/>
            </a:xfrm>
            <a:prstGeom prst="rect">
              <a:avLst/>
            </a:prstGeom>
            <a:noFill/>
            <a:extLst>
              <a:ext uri="{909E8E84-426E-40DD-AFC4-6F175D3DCCD1}">
                <a14:hiddenFill xmlns:a14="http://schemas.microsoft.com/office/drawing/2010/main">
                  <a:solidFill>
                    <a:srgbClr val="FFFFFF"/>
                  </a:solidFill>
                </a14:hiddenFill>
              </a:ext>
            </a:extLst>
          </p:spPr>
        </p:pic>
        <p:sp>
          <p:nvSpPr>
            <p:cNvPr id="151" name="TextBox 150"/>
            <p:cNvSpPr txBox="1"/>
            <p:nvPr/>
          </p:nvSpPr>
          <p:spPr>
            <a:xfrm>
              <a:off x="1149835" y="3494246"/>
              <a:ext cx="950733" cy="400109"/>
            </a:xfrm>
            <a:prstGeom prst="rect">
              <a:avLst/>
            </a:prstGeom>
            <a:noFill/>
          </p:spPr>
          <p:txBody>
            <a:bodyPr wrap="square" rtlCol="0">
              <a:spAutoFit/>
            </a:bodyPr>
            <a:lstStyle/>
            <a:p>
              <a:pPr algn="ctr"/>
              <a:r>
                <a:rPr lang="en-US" sz="1350" dirty="0"/>
                <a:t>Claim 1</a:t>
              </a:r>
            </a:p>
          </p:txBody>
        </p:sp>
        <p:sp>
          <p:nvSpPr>
            <p:cNvPr id="152" name="TextBox 151"/>
            <p:cNvSpPr txBox="1"/>
            <p:nvPr/>
          </p:nvSpPr>
          <p:spPr>
            <a:xfrm>
              <a:off x="2970414" y="3511606"/>
              <a:ext cx="950733" cy="400109"/>
            </a:xfrm>
            <a:prstGeom prst="rect">
              <a:avLst/>
            </a:prstGeom>
            <a:noFill/>
          </p:spPr>
          <p:txBody>
            <a:bodyPr wrap="square" rtlCol="0">
              <a:spAutoFit/>
            </a:bodyPr>
            <a:lstStyle/>
            <a:p>
              <a:pPr algn="ctr"/>
              <a:r>
                <a:rPr lang="en-US" sz="1350" dirty="0"/>
                <a:t>Claim 2</a:t>
              </a:r>
            </a:p>
          </p:txBody>
        </p:sp>
        <p:sp>
          <p:nvSpPr>
            <p:cNvPr id="153" name="TextBox 152"/>
            <p:cNvSpPr txBox="1"/>
            <p:nvPr/>
          </p:nvSpPr>
          <p:spPr>
            <a:xfrm>
              <a:off x="1044634" y="5964466"/>
              <a:ext cx="950733" cy="400109"/>
            </a:xfrm>
            <a:prstGeom prst="rect">
              <a:avLst/>
            </a:prstGeom>
            <a:noFill/>
          </p:spPr>
          <p:txBody>
            <a:bodyPr wrap="square" rtlCol="0">
              <a:spAutoFit/>
            </a:bodyPr>
            <a:lstStyle/>
            <a:p>
              <a:pPr algn="ctr"/>
              <a:r>
                <a:rPr lang="en-US" sz="1350" dirty="0"/>
                <a:t>Claim 3</a:t>
              </a:r>
            </a:p>
          </p:txBody>
        </p:sp>
        <p:sp>
          <p:nvSpPr>
            <p:cNvPr id="154" name="TextBox 153"/>
            <p:cNvSpPr txBox="1"/>
            <p:nvPr/>
          </p:nvSpPr>
          <p:spPr>
            <a:xfrm>
              <a:off x="3013208" y="5949095"/>
              <a:ext cx="950733" cy="400109"/>
            </a:xfrm>
            <a:prstGeom prst="rect">
              <a:avLst/>
            </a:prstGeom>
            <a:noFill/>
          </p:spPr>
          <p:txBody>
            <a:bodyPr wrap="square" rtlCol="0">
              <a:spAutoFit/>
            </a:bodyPr>
            <a:lstStyle/>
            <a:p>
              <a:pPr algn="ctr"/>
              <a:r>
                <a:rPr lang="en-US" sz="1350" dirty="0"/>
                <a:t>Claim 4</a:t>
              </a:r>
            </a:p>
          </p:txBody>
        </p:sp>
      </p:grpSp>
      <p:grpSp>
        <p:nvGrpSpPr>
          <p:cNvPr id="155" name="Group 154" descr="Large empty beaker with horizontal lines. From the top the lines are labled: level 4, level 3, level 2, and level 1" title="Large empty beeker"/>
          <p:cNvGrpSpPr/>
          <p:nvPr/>
        </p:nvGrpSpPr>
        <p:grpSpPr>
          <a:xfrm>
            <a:off x="6765240" y="1504951"/>
            <a:ext cx="3359836" cy="4482600"/>
            <a:chOff x="6581184" y="740603"/>
            <a:chExt cx="4494201" cy="5961060"/>
          </a:xfrm>
        </p:grpSpPr>
        <p:pic>
          <p:nvPicPr>
            <p:cNvPr id="156" name="Picture 2" descr="Image result for empty beaker clipar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9349" y="1703700"/>
              <a:ext cx="3906036" cy="4997963"/>
            </a:xfrm>
            <a:prstGeom prst="rect">
              <a:avLst/>
            </a:prstGeom>
            <a:noFill/>
            <a:extLst>
              <a:ext uri="{909E8E84-426E-40DD-AFC4-6F175D3DCCD1}">
                <a14:hiddenFill xmlns:a14="http://schemas.microsoft.com/office/drawing/2010/main">
                  <a:solidFill>
                    <a:srgbClr val="FFFFFF"/>
                  </a:solidFill>
                </a14:hiddenFill>
              </a:ext>
            </a:extLst>
          </p:spPr>
        </p:pic>
        <p:cxnSp>
          <p:nvCxnSpPr>
            <p:cNvPr id="157" name="Straight Connector 156"/>
            <p:cNvCxnSpPr/>
            <p:nvPr/>
          </p:nvCxnSpPr>
          <p:spPr>
            <a:xfrm>
              <a:off x="7538783" y="5696399"/>
              <a:ext cx="2845431"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7538783" y="4711635"/>
              <a:ext cx="2845431"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7500576" y="3726872"/>
              <a:ext cx="2845431"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7500576" y="2742109"/>
              <a:ext cx="2845431"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161" name="TextBox 160"/>
            <p:cNvSpPr txBox="1"/>
            <p:nvPr/>
          </p:nvSpPr>
          <p:spPr>
            <a:xfrm>
              <a:off x="6581184" y="5511734"/>
              <a:ext cx="891683" cy="677108"/>
            </a:xfrm>
            <a:prstGeom prst="rect">
              <a:avLst/>
            </a:prstGeom>
            <a:noFill/>
          </p:spPr>
          <p:txBody>
            <a:bodyPr wrap="square" rtlCol="0">
              <a:spAutoFit/>
            </a:bodyPr>
            <a:lstStyle/>
            <a:p>
              <a:r>
                <a:rPr lang="en-US" sz="1350" dirty="0">
                  <a:solidFill>
                    <a:srgbClr val="FF0000"/>
                  </a:solidFill>
                  <a:latin typeface="Tw Cen MT" panose="020B0602020104020603" pitchFamily="34" charset="0"/>
                </a:rPr>
                <a:t>Level 1</a:t>
              </a:r>
            </a:p>
          </p:txBody>
        </p:sp>
        <p:sp>
          <p:nvSpPr>
            <p:cNvPr id="162" name="TextBox 161"/>
            <p:cNvSpPr txBox="1"/>
            <p:nvPr/>
          </p:nvSpPr>
          <p:spPr>
            <a:xfrm>
              <a:off x="6581184" y="4526970"/>
              <a:ext cx="891683" cy="677108"/>
            </a:xfrm>
            <a:prstGeom prst="rect">
              <a:avLst/>
            </a:prstGeom>
            <a:noFill/>
          </p:spPr>
          <p:txBody>
            <a:bodyPr wrap="square" rtlCol="0">
              <a:spAutoFit/>
            </a:bodyPr>
            <a:lstStyle/>
            <a:p>
              <a:r>
                <a:rPr lang="en-US" sz="1350" dirty="0">
                  <a:solidFill>
                    <a:schemeClr val="accent2">
                      <a:lumMod val="75000"/>
                    </a:schemeClr>
                  </a:solidFill>
                  <a:latin typeface="Tw Cen MT" panose="020B0602020104020603" pitchFamily="34" charset="0"/>
                </a:rPr>
                <a:t>Level 2</a:t>
              </a:r>
            </a:p>
          </p:txBody>
        </p:sp>
        <p:sp>
          <p:nvSpPr>
            <p:cNvPr id="163" name="TextBox 162"/>
            <p:cNvSpPr txBox="1"/>
            <p:nvPr/>
          </p:nvSpPr>
          <p:spPr>
            <a:xfrm>
              <a:off x="6581184" y="3542207"/>
              <a:ext cx="891683" cy="677108"/>
            </a:xfrm>
            <a:prstGeom prst="rect">
              <a:avLst/>
            </a:prstGeom>
            <a:noFill/>
          </p:spPr>
          <p:txBody>
            <a:bodyPr wrap="square" rtlCol="0">
              <a:spAutoFit/>
            </a:bodyPr>
            <a:lstStyle/>
            <a:p>
              <a:r>
                <a:rPr lang="en-US" sz="1350" dirty="0">
                  <a:solidFill>
                    <a:srgbClr val="00B050"/>
                  </a:solidFill>
                  <a:latin typeface="Tw Cen MT" panose="020B0602020104020603" pitchFamily="34" charset="0"/>
                </a:rPr>
                <a:t>Level 3</a:t>
              </a:r>
            </a:p>
          </p:txBody>
        </p:sp>
        <p:sp>
          <p:nvSpPr>
            <p:cNvPr id="164" name="TextBox 163"/>
            <p:cNvSpPr txBox="1"/>
            <p:nvPr/>
          </p:nvSpPr>
          <p:spPr>
            <a:xfrm>
              <a:off x="6581184" y="2536944"/>
              <a:ext cx="891683" cy="677108"/>
            </a:xfrm>
            <a:prstGeom prst="rect">
              <a:avLst/>
            </a:prstGeom>
            <a:noFill/>
          </p:spPr>
          <p:txBody>
            <a:bodyPr wrap="square" rtlCol="0">
              <a:spAutoFit/>
            </a:bodyPr>
            <a:lstStyle/>
            <a:p>
              <a:r>
                <a:rPr lang="en-US" sz="1350" dirty="0">
                  <a:solidFill>
                    <a:srgbClr val="7030A0"/>
                  </a:solidFill>
                  <a:latin typeface="Tw Cen MT" panose="020B0602020104020603" pitchFamily="34" charset="0"/>
                </a:rPr>
                <a:t>Level 4</a:t>
              </a:r>
            </a:p>
          </p:txBody>
        </p:sp>
        <p:sp>
          <p:nvSpPr>
            <p:cNvPr id="165" name="TextBox 164"/>
            <p:cNvSpPr txBox="1"/>
            <p:nvPr/>
          </p:nvSpPr>
          <p:spPr>
            <a:xfrm>
              <a:off x="7240007" y="740603"/>
              <a:ext cx="3130353" cy="769441"/>
            </a:xfrm>
            <a:prstGeom prst="rect">
              <a:avLst/>
            </a:prstGeom>
            <a:noFill/>
          </p:spPr>
          <p:txBody>
            <a:bodyPr wrap="square" rtlCol="0">
              <a:spAutoFit/>
            </a:bodyPr>
            <a:lstStyle/>
            <a:p>
              <a:pPr algn="ctr"/>
              <a:r>
                <a:rPr lang="en-US" dirty="0">
                  <a:latin typeface="Tw Cen MT" panose="020B0602020104020603" pitchFamily="34" charset="0"/>
                </a:rPr>
                <a:t>Overall Scale Score</a:t>
              </a:r>
            </a:p>
            <a:p>
              <a:pPr algn="ctr"/>
              <a:r>
                <a:rPr lang="en-US" sz="1350" dirty="0">
                  <a:latin typeface="Tw Cen MT" panose="020B0602020104020603" pitchFamily="34" charset="0"/>
                </a:rPr>
                <a:t>“Estimation of Ability”</a:t>
              </a:r>
            </a:p>
          </p:txBody>
        </p:sp>
      </p:grpSp>
    </p:spTree>
    <p:extLst>
      <p:ext uri="{BB962C8B-B14F-4D97-AF65-F5344CB8AC3E}">
        <p14:creationId xmlns:p14="http://schemas.microsoft.com/office/powerpoint/2010/main" val="358592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Student A</a:t>
            </a:r>
          </a:p>
        </p:txBody>
      </p:sp>
      <p:sp>
        <p:nvSpPr>
          <p:cNvPr id="3" name="Content Placeholder 2"/>
          <p:cNvSpPr>
            <a:spLocks noGrp="1"/>
          </p:cNvSpPr>
          <p:nvPr>
            <p:ph idx="1"/>
          </p:nvPr>
        </p:nvSpPr>
        <p:spPr>
          <a:xfrm>
            <a:off x="838200" y="1882775"/>
            <a:ext cx="3905250" cy="3927475"/>
          </a:xfrm>
        </p:spPr>
        <p:txBody>
          <a:bodyPr/>
          <a:lstStyle/>
          <a:p>
            <a:pPr marL="0" indent="0">
              <a:buNone/>
            </a:pPr>
            <a:r>
              <a:rPr lang="en-US" dirty="0"/>
              <a:t>Student </a:t>
            </a:r>
            <a:r>
              <a:rPr lang="en-US" b="1" dirty="0"/>
              <a:t>A</a:t>
            </a:r>
            <a:r>
              <a:rPr lang="en-US" dirty="0"/>
              <a:t> answers ~30 items correctly, most of which are </a:t>
            </a:r>
            <a:r>
              <a:rPr lang="en-US" i="1" u="sng" dirty="0"/>
              <a:t>difficult</a:t>
            </a:r>
          </a:p>
          <a:p>
            <a:endParaRPr lang="en-US" dirty="0"/>
          </a:p>
        </p:txBody>
      </p:sp>
      <p:grpSp>
        <p:nvGrpSpPr>
          <p:cNvPr id="77" name="Group 76" descr="Each of the 4 claims is represented by a jar of marbles. Each jar contains 3 large, green, difficult marbles; 2 medium, gold, moderate marbles; 5small, turquiose, easy marbles" title="4 jars with marbles"/>
          <p:cNvGrpSpPr/>
          <p:nvPr/>
        </p:nvGrpSpPr>
        <p:grpSpPr>
          <a:xfrm rot="17549252">
            <a:off x="5932913" y="1046895"/>
            <a:ext cx="1411172" cy="1179334"/>
            <a:chOff x="4474556" y="333271"/>
            <a:chExt cx="2412367" cy="1854851"/>
          </a:xfrm>
        </p:grpSpPr>
        <p:grpSp>
          <p:nvGrpSpPr>
            <p:cNvPr id="78" name="Group 77"/>
            <p:cNvGrpSpPr/>
            <p:nvPr/>
          </p:nvGrpSpPr>
          <p:grpSpPr>
            <a:xfrm rot="3997078">
              <a:off x="4753314" y="54513"/>
              <a:ext cx="1397651" cy="1955167"/>
              <a:chOff x="3362074" y="2405281"/>
              <a:chExt cx="1659873" cy="2321988"/>
            </a:xfrm>
          </p:grpSpPr>
          <p:pic>
            <p:nvPicPr>
              <p:cNvPr id="115" name="Picture 2" descr="Image result for test tube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2074" y="2405281"/>
                <a:ext cx="1635066" cy="2321988"/>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115" descr="Image result for marble clip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480" t="33392" r="32939" b="32898"/>
              <a:stretch/>
            </p:blipFill>
            <p:spPr bwMode="auto">
              <a:xfrm>
                <a:off x="3379595" y="3930595"/>
                <a:ext cx="704337" cy="683742"/>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4" descr="Image result for marble clip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2817" r="66273" b="33473"/>
              <a:stretch/>
            </p:blipFill>
            <p:spPr bwMode="auto">
              <a:xfrm>
                <a:off x="4002200" y="3854556"/>
                <a:ext cx="477113" cy="474899"/>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4" descr="Image result for marble clip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6286" t="66527"/>
              <a:stretch/>
            </p:blipFill>
            <p:spPr bwMode="auto">
              <a:xfrm>
                <a:off x="4009652" y="4323832"/>
                <a:ext cx="339909" cy="336083"/>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4" descr="Image result for marble clip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480" t="33392" r="32939" b="32898"/>
              <a:stretch/>
            </p:blipFill>
            <p:spPr bwMode="auto">
              <a:xfrm>
                <a:off x="4298240" y="3908819"/>
                <a:ext cx="704337" cy="683742"/>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4" descr="Image result for marble clip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6286" t="66527"/>
              <a:stretch/>
            </p:blipFill>
            <p:spPr bwMode="auto">
              <a:xfrm>
                <a:off x="3374333" y="3662564"/>
                <a:ext cx="339909" cy="336083"/>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4" descr="Image result for marble clip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6286" t="66527"/>
              <a:stretch/>
            </p:blipFill>
            <p:spPr bwMode="auto">
              <a:xfrm>
                <a:off x="3776116" y="3686514"/>
                <a:ext cx="339909" cy="336083"/>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4" descr="Image result for marble clip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2817" r="66273" b="33473"/>
              <a:stretch/>
            </p:blipFill>
            <p:spPr bwMode="auto">
              <a:xfrm>
                <a:off x="4544834" y="3598502"/>
                <a:ext cx="477113" cy="474899"/>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4" descr="Image result for marble clip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6286" t="66527"/>
              <a:stretch/>
            </p:blipFill>
            <p:spPr bwMode="auto">
              <a:xfrm>
                <a:off x="4650408" y="3350431"/>
                <a:ext cx="339909" cy="336083"/>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4" descr="Image result for marble clip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6286" t="66527"/>
              <a:stretch/>
            </p:blipFill>
            <p:spPr bwMode="auto">
              <a:xfrm>
                <a:off x="3573401" y="3398233"/>
                <a:ext cx="339909" cy="336083"/>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4" descr="Image result for marble clip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480" t="33392" r="32939" b="32898"/>
              <a:stretch/>
            </p:blipFill>
            <p:spPr bwMode="auto">
              <a:xfrm>
                <a:off x="3936530" y="3252884"/>
                <a:ext cx="704337" cy="68374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9" name="Group 78"/>
            <p:cNvGrpSpPr/>
            <p:nvPr/>
          </p:nvGrpSpPr>
          <p:grpSpPr>
            <a:xfrm rot="3997078">
              <a:off x="4905714" y="206913"/>
              <a:ext cx="1397651" cy="1955167"/>
              <a:chOff x="3362074" y="2405281"/>
              <a:chExt cx="1659873" cy="2321988"/>
            </a:xfrm>
          </p:grpSpPr>
          <p:pic>
            <p:nvPicPr>
              <p:cNvPr id="104" name="Picture 2" descr="Image result for test tube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2074" y="2405281"/>
                <a:ext cx="1635066" cy="2321988"/>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104" descr="Image result for marble clip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480" t="33392" r="32939" b="32898"/>
              <a:stretch/>
            </p:blipFill>
            <p:spPr bwMode="auto">
              <a:xfrm>
                <a:off x="3379595" y="3930595"/>
                <a:ext cx="704337" cy="683742"/>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4" descr="Image result for marble clip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2817" r="66273" b="33473"/>
              <a:stretch/>
            </p:blipFill>
            <p:spPr bwMode="auto">
              <a:xfrm>
                <a:off x="4002200" y="3854556"/>
                <a:ext cx="477113" cy="474899"/>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4" descr="Image result for marble clip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6286" t="66527"/>
              <a:stretch/>
            </p:blipFill>
            <p:spPr bwMode="auto">
              <a:xfrm>
                <a:off x="4009652" y="4323832"/>
                <a:ext cx="339909" cy="336083"/>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4" descr="Image result for marble clip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480" t="33392" r="32939" b="32898"/>
              <a:stretch/>
            </p:blipFill>
            <p:spPr bwMode="auto">
              <a:xfrm>
                <a:off x="4298240" y="3908819"/>
                <a:ext cx="704337" cy="683742"/>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4" descr="Image result for marble clip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6286" t="66527"/>
              <a:stretch/>
            </p:blipFill>
            <p:spPr bwMode="auto">
              <a:xfrm>
                <a:off x="3374333" y="3662564"/>
                <a:ext cx="339909" cy="336083"/>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4" descr="Image result for marble clip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6286" t="66527"/>
              <a:stretch/>
            </p:blipFill>
            <p:spPr bwMode="auto">
              <a:xfrm>
                <a:off x="3776116" y="3686514"/>
                <a:ext cx="339909" cy="336083"/>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4" descr="Image result for marble clip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2817" r="66273" b="33473"/>
              <a:stretch/>
            </p:blipFill>
            <p:spPr bwMode="auto">
              <a:xfrm>
                <a:off x="4544834" y="3598502"/>
                <a:ext cx="477113" cy="474899"/>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4" descr="Image result for marble clip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6286" t="66527"/>
              <a:stretch/>
            </p:blipFill>
            <p:spPr bwMode="auto">
              <a:xfrm>
                <a:off x="4650408" y="3350431"/>
                <a:ext cx="339909" cy="336083"/>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4" descr="Image result for marble clip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6286" t="66527"/>
              <a:stretch/>
            </p:blipFill>
            <p:spPr bwMode="auto">
              <a:xfrm>
                <a:off x="3573401" y="3398233"/>
                <a:ext cx="339909" cy="336083"/>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4" descr="Image result for marble clip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480" t="33392" r="32939" b="32898"/>
              <a:stretch/>
            </p:blipFill>
            <p:spPr bwMode="auto">
              <a:xfrm>
                <a:off x="3936530" y="3252884"/>
                <a:ext cx="704337" cy="68374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0" name="Group 79"/>
            <p:cNvGrpSpPr/>
            <p:nvPr/>
          </p:nvGrpSpPr>
          <p:grpSpPr>
            <a:xfrm rot="3997078">
              <a:off x="5058114" y="359313"/>
              <a:ext cx="1397651" cy="1955167"/>
              <a:chOff x="3362074" y="2405281"/>
              <a:chExt cx="1659873" cy="2321988"/>
            </a:xfrm>
          </p:grpSpPr>
          <p:pic>
            <p:nvPicPr>
              <p:cNvPr id="93" name="Picture 2" descr="Image result for test tube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2074" y="2405281"/>
                <a:ext cx="1635066" cy="2321988"/>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93" descr="Image result for marble clip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480" t="33392" r="32939" b="32898"/>
              <a:stretch/>
            </p:blipFill>
            <p:spPr bwMode="auto">
              <a:xfrm>
                <a:off x="3379595" y="3930595"/>
                <a:ext cx="704337" cy="683742"/>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4" descr="Image result for marble clip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2817" r="66273" b="33473"/>
              <a:stretch/>
            </p:blipFill>
            <p:spPr bwMode="auto">
              <a:xfrm>
                <a:off x="4002200" y="3854556"/>
                <a:ext cx="477113" cy="474899"/>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4" descr="Image result for marble clip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6286" t="66527"/>
              <a:stretch/>
            </p:blipFill>
            <p:spPr bwMode="auto">
              <a:xfrm>
                <a:off x="4009652" y="4323832"/>
                <a:ext cx="339909" cy="336083"/>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4" descr="Image result for marble clip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480" t="33392" r="32939" b="32898"/>
              <a:stretch/>
            </p:blipFill>
            <p:spPr bwMode="auto">
              <a:xfrm>
                <a:off x="4298240" y="3908819"/>
                <a:ext cx="704337" cy="683742"/>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4" descr="Image result for marble clip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6286" t="66527"/>
              <a:stretch/>
            </p:blipFill>
            <p:spPr bwMode="auto">
              <a:xfrm>
                <a:off x="3374333" y="3662564"/>
                <a:ext cx="339909" cy="336083"/>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4" descr="Image result for marble clip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6286" t="66527"/>
              <a:stretch/>
            </p:blipFill>
            <p:spPr bwMode="auto">
              <a:xfrm>
                <a:off x="3776116" y="3686514"/>
                <a:ext cx="339909" cy="336083"/>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4" descr="Image result for marble clip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2817" r="66273" b="33473"/>
              <a:stretch/>
            </p:blipFill>
            <p:spPr bwMode="auto">
              <a:xfrm>
                <a:off x="4544834" y="3598502"/>
                <a:ext cx="477113" cy="474899"/>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4" descr="Image result for marble clip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6286" t="66527"/>
              <a:stretch/>
            </p:blipFill>
            <p:spPr bwMode="auto">
              <a:xfrm>
                <a:off x="4650408" y="3350431"/>
                <a:ext cx="339909" cy="336083"/>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4" descr="Image result for marble clip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6286" t="66527"/>
              <a:stretch/>
            </p:blipFill>
            <p:spPr bwMode="auto">
              <a:xfrm>
                <a:off x="3573401" y="3398233"/>
                <a:ext cx="339909" cy="336083"/>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4" descr="Image result for marble clip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480" t="33392" r="32939" b="32898"/>
              <a:stretch/>
            </p:blipFill>
            <p:spPr bwMode="auto">
              <a:xfrm>
                <a:off x="3936530" y="3252884"/>
                <a:ext cx="704337" cy="68374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1" name="Group 80"/>
            <p:cNvGrpSpPr/>
            <p:nvPr/>
          </p:nvGrpSpPr>
          <p:grpSpPr>
            <a:xfrm rot="3997078">
              <a:off x="5210514" y="511713"/>
              <a:ext cx="1397651" cy="1955167"/>
              <a:chOff x="3362074" y="2405281"/>
              <a:chExt cx="1659873" cy="2321988"/>
            </a:xfrm>
          </p:grpSpPr>
          <p:pic>
            <p:nvPicPr>
              <p:cNvPr id="82" name="Picture 2" descr="Image result for test tube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2074" y="2405281"/>
                <a:ext cx="1635066" cy="2321988"/>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82" descr="Image result for marble clip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480" t="33392" r="32939" b="32898"/>
              <a:stretch/>
            </p:blipFill>
            <p:spPr bwMode="auto">
              <a:xfrm>
                <a:off x="3379595" y="3930595"/>
                <a:ext cx="704337" cy="683742"/>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4" descr="Image result for marble clip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2817" r="66273" b="33473"/>
              <a:stretch/>
            </p:blipFill>
            <p:spPr bwMode="auto">
              <a:xfrm>
                <a:off x="4002200" y="3854556"/>
                <a:ext cx="477113" cy="474899"/>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4" descr="Image result for marble clip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6286" t="66527"/>
              <a:stretch/>
            </p:blipFill>
            <p:spPr bwMode="auto">
              <a:xfrm>
                <a:off x="4009652" y="4323832"/>
                <a:ext cx="339909" cy="336083"/>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4" descr="Image result for marble clip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480" t="33392" r="32939" b="32898"/>
              <a:stretch/>
            </p:blipFill>
            <p:spPr bwMode="auto">
              <a:xfrm>
                <a:off x="4298240" y="3908819"/>
                <a:ext cx="704337" cy="683742"/>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4" descr="Image result for marble clip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6286" t="66527"/>
              <a:stretch/>
            </p:blipFill>
            <p:spPr bwMode="auto">
              <a:xfrm>
                <a:off x="3374333" y="3662564"/>
                <a:ext cx="339909" cy="336083"/>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4" descr="Image result for marble clip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6286" t="66527"/>
              <a:stretch/>
            </p:blipFill>
            <p:spPr bwMode="auto">
              <a:xfrm>
                <a:off x="3776116" y="3686514"/>
                <a:ext cx="339909" cy="336083"/>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4" descr="Image result for marble clip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2817" r="66273" b="33473"/>
              <a:stretch/>
            </p:blipFill>
            <p:spPr bwMode="auto">
              <a:xfrm>
                <a:off x="4544834" y="3598502"/>
                <a:ext cx="477113" cy="474899"/>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4" descr="Image result for marble clip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6286" t="66527"/>
              <a:stretch/>
            </p:blipFill>
            <p:spPr bwMode="auto">
              <a:xfrm>
                <a:off x="4650408" y="3350431"/>
                <a:ext cx="339909" cy="336083"/>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4" descr="Image result for marble clip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6286" t="66527"/>
              <a:stretch/>
            </p:blipFill>
            <p:spPr bwMode="auto">
              <a:xfrm>
                <a:off x="3573401" y="3398233"/>
                <a:ext cx="339909" cy="336083"/>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4" descr="Image result for marble clip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480" t="33392" r="32939" b="32898"/>
              <a:stretch/>
            </p:blipFill>
            <p:spPr bwMode="auto">
              <a:xfrm>
                <a:off x="3936530" y="3252884"/>
                <a:ext cx="704337" cy="683742"/>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76" name="Circular Arrow 75" descr="Arrow indicates jars of marbles pouring into the empty beaker" title="Arrow"/>
          <p:cNvSpPr/>
          <p:nvPr/>
        </p:nvSpPr>
        <p:spPr>
          <a:xfrm>
            <a:off x="6936099" y="1114837"/>
            <a:ext cx="1218439" cy="1503236"/>
          </a:xfrm>
          <a:prstGeom prst="circularArrow">
            <a:avLst>
              <a:gd name="adj1" fmla="val 12500"/>
              <a:gd name="adj2" fmla="val 1142319"/>
              <a:gd name="adj3" fmla="val 20457681"/>
              <a:gd name="adj4" fmla="val 14294600"/>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nvGrpSpPr>
          <p:cNvPr id="26" name="Group 25" descr="Large full beaker with horizontal lines. From the top the lines are labled: level 4, level 3, level 2, and level 1. The beaker is filled to level 4. The majority of the marbles are large, green, difficult marbles&#10;" title="Large full beeker"/>
          <p:cNvGrpSpPr/>
          <p:nvPr/>
        </p:nvGrpSpPr>
        <p:grpSpPr>
          <a:xfrm>
            <a:off x="6755164" y="2201701"/>
            <a:ext cx="3370651" cy="3748472"/>
            <a:chOff x="6581184" y="1703700"/>
            <a:chExt cx="4494201" cy="4997963"/>
          </a:xfrm>
        </p:grpSpPr>
        <p:pic>
          <p:nvPicPr>
            <p:cNvPr id="27" name="Picture 2" descr="Image result for empty beaker clipar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9349" y="1703700"/>
              <a:ext cx="3906036" cy="4997963"/>
            </a:xfrm>
            <a:prstGeom prst="rect">
              <a:avLst/>
            </a:prstGeom>
            <a:noFill/>
            <a:extLst>
              <a:ext uri="{909E8E84-426E-40DD-AFC4-6F175D3DCCD1}">
                <a14:hiddenFill xmlns:a14="http://schemas.microsoft.com/office/drawing/2010/main">
                  <a:solidFill>
                    <a:srgbClr val="FFFFFF"/>
                  </a:solidFill>
                </a14:hiddenFill>
              </a:ext>
            </a:extLst>
          </p:spPr>
        </p:pic>
        <p:cxnSp>
          <p:nvCxnSpPr>
            <p:cNvPr id="28" name="Straight Connector 27"/>
            <p:cNvCxnSpPr/>
            <p:nvPr/>
          </p:nvCxnSpPr>
          <p:spPr>
            <a:xfrm>
              <a:off x="7538783" y="5696399"/>
              <a:ext cx="2845431"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538783" y="4711635"/>
              <a:ext cx="2845431"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500576" y="3726872"/>
              <a:ext cx="2845431"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500576" y="2742109"/>
              <a:ext cx="2845431"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581184" y="5511734"/>
              <a:ext cx="891683" cy="677108"/>
            </a:xfrm>
            <a:prstGeom prst="rect">
              <a:avLst/>
            </a:prstGeom>
            <a:noFill/>
          </p:spPr>
          <p:txBody>
            <a:bodyPr wrap="square" rtlCol="0">
              <a:spAutoFit/>
            </a:bodyPr>
            <a:lstStyle/>
            <a:p>
              <a:r>
                <a:rPr lang="en-US" sz="1350" dirty="0">
                  <a:solidFill>
                    <a:srgbClr val="FF0000"/>
                  </a:solidFill>
                  <a:latin typeface="Tw Cen MT" panose="020B0602020104020603" pitchFamily="34" charset="0"/>
                </a:rPr>
                <a:t>Level 1</a:t>
              </a:r>
            </a:p>
          </p:txBody>
        </p:sp>
        <p:sp>
          <p:nvSpPr>
            <p:cNvPr id="33" name="TextBox 32"/>
            <p:cNvSpPr txBox="1"/>
            <p:nvPr/>
          </p:nvSpPr>
          <p:spPr>
            <a:xfrm>
              <a:off x="6581184" y="4526970"/>
              <a:ext cx="891683" cy="677108"/>
            </a:xfrm>
            <a:prstGeom prst="rect">
              <a:avLst/>
            </a:prstGeom>
            <a:noFill/>
          </p:spPr>
          <p:txBody>
            <a:bodyPr wrap="square" rtlCol="0">
              <a:spAutoFit/>
            </a:bodyPr>
            <a:lstStyle/>
            <a:p>
              <a:r>
                <a:rPr lang="en-US" sz="1350" dirty="0">
                  <a:solidFill>
                    <a:schemeClr val="accent2">
                      <a:lumMod val="75000"/>
                    </a:schemeClr>
                  </a:solidFill>
                  <a:latin typeface="Tw Cen MT" panose="020B0602020104020603" pitchFamily="34" charset="0"/>
                </a:rPr>
                <a:t>Level 2</a:t>
              </a:r>
            </a:p>
          </p:txBody>
        </p:sp>
        <p:sp>
          <p:nvSpPr>
            <p:cNvPr id="34" name="TextBox 33"/>
            <p:cNvSpPr txBox="1"/>
            <p:nvPr/>
          </p:nvSpPr>
          <p:spPr>
            <a:xfrm>
              <a:off x="6581184" y="3542207"/>
              <a:ext cx="891683" cy="677108"/>
            </a:xfrm>
            <a:prstGeom prst="rect">
              <a:avLst/>
            </a:prstGeom>
            <a:noFill/>
          </p:spPr>
          <p:txBody>
            <a:bodyPr wrap="square" rtlCol="0">
              <a:spAutoFit/>
            </a:bodyPr>
            <a:lstStyle/>
            <a:p>
              <a:r>
                <a:rPr lang="en-US" sz="1350" dirty="0">
                  <a:solidFill>
                    <a:srgbClr val="00B050"/>
                  </a:solidFill>
                  <a:latin typeface="Tw Cen MT" panose="020B0602020104020603" pitchFamily="34" charset="0"/>
                </a:rPr>
                <a:t>Level 3</a:t>
              </a:r>
            </a:p>
          </p:txBody>
        </p:sp>
        <p:sp>
          <p:nvSpPr>
            <p:cNvPr id="35" name="TextBox 34"/>
            <p:cNvSpPr txBox="1"/>
            <p:nvPr/>
          </p:nvSpPr>
          <p:spPr>
            <a:xfrm>
              <a:off x="6581184" y="2536944"/>
              <a:ext cx="891683" cy="677108"/>
            </a:xfrm>
            <a:prstGeom prst="rect">
              <a:avLst/>
            </a:prstGeom>
            <a:noFill/>
          </p:spPr>
          <p:txBody>
            <a:bodyPr wrap="square" rtlCol="0">
              <a:spAutoFit/>
            </a:bodyPr>
            <a:lstStyle/>
            <a:p>
              <a:r>
                <a:rPr lang="en-US" sz="1350" dirty="0">
                  <a:solidFill>
                    <a:srgbClr val="7030A0"/>
                  </a:solidFill>
                  <a:latin typeface="Tw Cen MT" panose="020B0602020104020603" pitchFamily="34" charset="0"/>
                </a:rPr>
                <a:t>Level 4</a:t>
              </a:r>
            </a:p>
          </p:txBody>
        </p:sp>
        <p:sp>
          <p:nvSpPr>
            <p:cNvPr id="36" name="TextBox 35"/>
            <p:cNvSpPr txBox="1"/>
            <p:nvPr/>
          </p:nvSpPr>
          <p:spPr>
            <a:xfrm>
              <a:off x="7463551" y="1710071"/>
              <a:ext cx="3130353" cy="769441"/>
            </a:xfrm>
            <a:prstGeom prst="rect">
              <a:avLst/>
            </a:prstGeom>
            <a:noFill/>
          </p:spPr>
          <p:txBody>
            <a:bodyPr wrap="square" rtlCol="0">
              <a:spAutoFit/>
            </a:bodyPr>
            <a:lstStyle/>
            <a:p>
              <a:pPr algn="ctr"/>
              <a:r>
                <a:rPr lang="en-US" dirty="0">
                  <a:latin typeface="Tw Cen MT" panose="020B0602020104020603" pitchFamily="34" charset="0"/>
                </a:rPr>
                <a:t>Overall Scale Score</a:t>
              </a:r>
            </a:p>
            <a:p>
              <a:pPr algn="ctr"/>
              <a:r>
                <a:rPr lang="en-US" sz="1350" dirty="0">
                  <a:latin typeface="Tw Cen MT" panose="020B0602020104020603" pitchFamily="34" charset="0"/>
                </a:rPr>
                <a:t>“Estimation of Ability”</a:t>
              </a:r>
            </a:p>
          </p:txBody>
        </p:sp>
      </p:grpSp>
      <p:grpSp>
        <p:nvGrpSpPr>
          <p:cNvPr id="37" name="Group 36" title="Marbles in beaker"/>
          <p:cNvGrpSpPr/>
          <p:nvPr/>
        </p:nvGrpSpPr>
        <p:grpSpPr>
          <a:xfrm>
            <a:off x="7395023" y="3061970"/>
            <a:ext cx="2249453" cy="2890037"/>
            <a:chOff x="7434329" y="2850724"/>
            <a:chExt cx="2999271" cy="3853383"/>
          </a:xfrm>
        </p:grpSpPr>
        <p:pic>
          <p:nvPicPr>
            <p:cNvPr id="38" name="Picture 37" descr="Image result for marble clipart"/>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2480" t="33392" r="32939" b="32898"/>
            <a:stretch/>
          </p:blipFill>
          <p:spPr bwMode="auto">
            <a:xfrm rot="3997078">
              <a:off x="7720674" y="5601389"/>
              <a:ext cx="593068" cy="575726"/>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Image result for marble clipart"/>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2480" t="33392" r="32939" b="32898"/>
            <a:stretch/>
          </p:blipFill>
          <p:spPr bwMode="auto">
            <a:xfrm rot="3997078">
              <a:off x="8003295" y="6095705"/>
              <a:ext cx="593068" cy="575726"/>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Image result for marble clipart"/>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66286" t="66527"/>
            <a:stretch/>
          </p:blipFill>
          <p:spPr bwMode="auto">
            <a:xfrm rot="3997078">
              <a:off x="8551495" y="6372660"/>
              <a:ext cx="286211" cy="28299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Image result for marble clipart"/>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2480" t="33392" r="32939" b="32898"/>
            <a:stretch/>
          </p:blipFill>
          <p:spPr bwMode="auto">
            <a:xfrm rot="3997078">
              <a:off x="7438055" y="6095704"/>
              <a:ext cx="593068" cy="575726"/>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Image result for marble clipart"/>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2480" t="33392" r="32939" b="32898"/>
            <a:stretch/>
          </p:blipFill>
          <p:spPr bwMode="auto">
            <a:xfrm rot="3997078">
              <a:off x="8261525" y="5535728"/>
              <a:ext cx="593068" cy="575726"/>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Image result for marble clipart"/>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66286" t="66527"/>
            <a:stretch/>
          </p:blipFill>
          <p:spPr bwMode="auto">
            <a:xfrm rot="3997078">
              <a:off x="8821250" y="6369938"/>
              <a:ext cx="286211" cy="28299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marble clipart"/>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32817" r="66273" b="33473"/>
            <a:stretch/>
          </p:blipFill>
          <p:spPr bwMode="auto">
            <a:xfrm rot="3997078">
              <a:off x="8633952" y="6012881"/>
              <a:ext cx="401740" cy="399876"/>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Image result for marble clipart"/>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32817" r="66273" b="33473"/>
            <a:stretch/>
          </p:blipFill>
          <p:spPr bwMode="auto">
            <a:xfrm rot="3997078">
              <a:off x="9119964" y="6302424"/>
              <a:ext cx="401740" cy="399876"/>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 descr="Image result for marble clipart"/>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66286" t="66527"/>
            <a:stretch/>
          </p:blipFill>
          <p:spPr bwMode="auto">
            <a:xfrm rot="3997078">
              <a:off x="9039866" y="6043155"/>
              <a:ext cx="286211" cy="28299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descr="Image result for marble clipart"/>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66286" t="66527"/>
            <a:stretch/>
          </p:blipFill>
          <p:spPr bwMode="auto">
            <a:xfrm rot="3997078">
              <a:off x="9973073" y="6375121"/>
              <a:ext cx="286211" cy="28299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Image result for marble clipart"/>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2480" t="33392" r="32939" b="32898"/>
            <a:stretch/>
          </p:blipFill>
          <p:spPr bwMode="auto">
            <a:xfrm rot="3997078">
              <a:off x="9446515" y="6119710"/>
              <a:ext cx="593068" cy="575726"/>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descr="Image result for marble clipart"/>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2480" t="33392" r="32939" b="32898"/>
            <a:stretch/>
          </p:blipFill>
          <p:spPr bwMode="auto">
            <a:xfrm rot="3997078">
              <a:off x="9849203" y="5710183"/>
              <a:ext cx="593068" cy="575726"/>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 descr="Image result for marble clipart"/>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2480" t="33392" r="32939" b="32898"/>
            <a:stretch/>
          </p:blipFill>
          <p:spPr bwMode="auto">
            <a:xfrm rot="3997078">
              <a:off x="9243484" y="5604922"/>
              <a:ext cx="593068" cy="575726"/>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4" descr="Image result for marble clipart"/>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32817" r="66273" b="33473"/>
            <a:stretch/>
          </p:blipFill>
          <p:spPr bwMode="auto">
            <a:xfrm rot="3997078">
              <a:off x="8897037" y="5656825"/>
              <a:ext cx="401740" cy="399876"/>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4" descr="Image result for marble clipart"/>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2480" t="33392" r="32939" b="32898"/>
            <a:stretch/>
          </p:blipFill>
          <p:spPr bwMode="auto">
            <a:xfrm rot="3997078">
              <a:off x="7425658" y="5089205"/>
              <a:ext cx="593068" cy="575726"/>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4" descr="Image result for marble clipart"/>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2480" t="33392" r="32939" b="32898"/>
            <a:stretch/>
          </p:blipFill>
          <p:spPr bwMode="auto">
            <a:xfrm rot="3997078">
              <a:off x="7449545" y="4503792"/>
              <a:ext cx="593068" cy="575726"/>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 descr="Image result for marble clipart"/>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2480" t="33392" r="32939" b="32898"/>
            <a:stretch/>
          </p:blipFill>
          <p:spPr bwMode="auto">
            <a:xfrm rot="3997078">
              <a:off x="7991099" y="5049688"/>
              <a:ext cx="593068" cy="57572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Image result for marble clipart"/>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2480" t="33392" r="32939" b="32898"/>
            <a:stretch/>
          </p:blipFill>
          <p:spPr bwMode="auto">
            <a:xfrm rot="3997078">
              <a:off x="9631226" y="5125549"/>
              <a:ext cx="593068" cy="575726"/>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4" descr="Image result for marble clipart"/>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66286" t="66527"/>
            <a:stretch/>
          </p:blipFill>
          <p:spPr bwMode="auto">
            <a:xfrm rot="3997078">
              <a:off x="8617394" y="5299068"/>
              <a:ext cx="286211" cy="28299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4" descr="Image result for marble clipart"/>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32817" r="66273" b="33473"/>
            <a:stretch/>
          </p:blipFill>
          <p:spPr bwMode="auto">
            <a:xfrm rot="3997078">
              <a:off x="8043560" y="4656732"/>
              <a:ext cx="401740" cy="399876"/>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4" descr="Image result for marble clipart"/>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32817" r="66273" b="33473"/>
            <a:stretch/>
          </p:blipFill>
          <p:spPr bwMode="auto">
            <a:xfrm rot="3997078">
              <a:off x="9994581" y="4754625"/>
              <a:ext cx="401740" cy="399876"/>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4" descr="Image result for marble clipart"/>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2480" t="33392" r="32939" b="32898"/>
            <a:stretch/>
          </p:blipFill>
          <p:spPr bwMode="auto">
            <a:xfrm rot="3997078">
              <a:off x="9049320" y="5054860"/>
              <a:ext cx="593068" cy="575726"/>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4" descr="Image result for marble clipart"/>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2480" t="33392" r="32939" b="32898"/>
            <a:stretch/>
          </p:blipFill>
          <p:spPr bwMode="auto">
            <a:xfrm rot="3997078">
              <a:off x="8511820" y="4691508"/>
              <a:ext cx="593068" cy="575726"/>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4" descr="Image result for marble clipart"/>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2480" t="33392" r="32939" b="32898"/>
            <a:stretch/>
          </p:blipFill>
          <p:spPr bwMode="auto">
            <a:xfrm rot="3997078">
              <a:off x="9401569" y="4554533"/>
              <a:ext cx="593068" cy="575726"/>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4" descr="Image result for marble clipart"/>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2480" t="33392" r="32939" b="32898"/>
            <a:stretch/>
          </p:blipFill>
          <p:spPr bwMode="auto">
            <a:xfrm rot="3997078">
              <a:off x="8915389" y="4225028"/>
              <a:ext cx="593068" cy="575726"/>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4" descr="Image result for marble clipart"/>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2480" t="33392" r="32939" b="32898"/>
            <a:stretch/>
          </p:blipFill>
          <p:spPr bwMode="auto">
            <a:xfrm rot="3997078">
              <a:off x="9793263" y="4064393"/>
              <a:ext cx="593068" cy="575726"/>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4" descr="Image result for marble clipart"/>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2480" t="33392" r="32939" b="32898"/>
            <a:stretch/>
          </p:blipFill>
          <p:spPr bwMode="auto">
            <a:xfrm rot="3997078">
              <a:off x="7856701" y="4043599"/>
              <a:ext cx="593068" cy="575726"/>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4" descr="Image result for marble clipart"/>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2480" t="33392" r="32939" b="32898"/>
            <a:stretch/>
          </p:blipFill>
          <p:spPr bwMode="auto">
            <a:xfrm rot="3997078">
              <a:off x="8425769" y="3940047"/>
              <a:ext cx="593068" cy="575726"/>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4" descr="Image result for marble clipart"/>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2480" t="33392" r="32939" b="32898"/>
            <a:stretch/>
          </p:blipFill>
          <p:spPr bwMode="auto">
            <a:xfrm rot="3997078">
              <a:off x="9275633" y="3744766"/>
              <a:ext cx="593068" cy="575726"/>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4" descr="Image result for marble clipart"/>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32817" r="66273" b="33473"/>
            <a:stretch/>
          </p:blipFill>
          <p:spPr bwMode="auto">
            <a:xfrm rot="3997078">
              <a:off x="8905533" y="3720164"/>
              <a:ext cx="401740" cy="399876"/>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4" descr="Image result for marble clipart"/>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32817" r="66273" b="33473"/>
            <a:stretch/>
          </p:blipFill>
          <p:spPr bwMode="auto">
            <a:xfrm rot="3997078">
              <a:off x="7495379" y="4002579"/>
              <a:ext cx="401740" cy="399876"/>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4" descr="Image result for marble clipart"/>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2480" t="33392" r="32939" b="32898"/>
            <a:stretch/>
          </p:blipFill>
          <p:spPr bwMode="auto">
            <a:xfrm rot="3997078">
              <a:off x="8031920" y="3474062"/>
              <a:ext cx="593068" cy="575726"/>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4" descr="Image result for marble clipart"/>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2480" t="33392" r="32939" b="32898"/>
            <a:stretch/>
          </p:blipFill>
          <p:spPr bwMode="auto">
            <a:xfrm rot="3997078">
              <a:off x="9819643" y="3427419"/>
              <a:ext cx="593068" cy="575726"/>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4" descr="Image result for marble clipart"/>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2480" t="33392" r="32939" b="32898"/>
            <a:stretch/>
          </p:blipFill>
          <p:spPr bwMode="auto">
            <a:xfrm rot="3997078">
              <a:off x="7465033" y="3390177"/>
              <a:ext cx="593068" cy="575726"/>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4" descr="Image result for marble clipart"/>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32817" r="66273" b="33473"/>
            <a:stretch/>
          </p:blipFill>
          <p:spPr bwMode="auto">
            <a:xfrm rot="3997078">
              <a:off x="8595694" y="3391848"/>
              <a:ext cx="401740" cy="399876"/>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4" descr="Image result for marble clipart"/>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32817" r="66273" b="33473"/>
            <a:stretch/>
          </p:blipFill>
          <p:spPr bwMode="auto">
            <a:xfrm rot="3997078">
              <a:off x="7889679" y="3112842"/>
              <a:ext cx="401740" cy="399876"/>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4" descr="Image result for marble clipart"/>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2480" t="33392" r="32939" b="32898"/>
            <a:stretch/>
          </p:blipFill>
          <p:spPr bwMode="auto">
            <a:xfrm rot="3997078">
              <a:off x="9334394" y="3184448"/>
              <a:ext cx="593068" cy="575726"/>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4" descr="Image result for marble clipart"/>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2480" t="33392" r="32939" b="32898"/>
            <a:stretch/>
          </p:blipFill>
          <p:spPr bwMode="auto">
            <a:xfrm rot="3997078">
              <a:off x="8244221" y="2859395"/>
              <a:ext cx="593068" cy="5757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01670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5400000">
                                      <p:cBhvr>
                                        <p:cTn id="6" dur="2000" fill="hold"/>
                                        <p:tgtEl>
                                          <p:spTgt spid="77"/>
                                        </p:tgtEl>
                                        <p:attrNameLst>
                                          <p:attrName>r</p:attrName>
                                        </p:attrNameLst>
                                      </p:cBhvr>
                                    </p:animRot>
                                  </p:childTnLst>
                                </p:cTn>
                              </p:par>
                            </p:childTnLst>
                          </p:cTn>
                        </p:par>
                        <p:par>
                          <p:cTn id="7" fill="hold">
                            <p:stCondLst>
                              <p:cond delay="2000"/>
                            </p:stCondLst>
                            <p:childTnLst>
                              <p:par>
                                <p:cTn id="8" presetID="14" presetClass="entr" presetSubtype="10" fill="hold" nodeType="after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randombar(horizontal)">
                                      <p:cBhvr>
                                        <p:cTn id="10" dur="500"/>
                                        <p:tgtEl>
                                          <p:spTgt spid="37"/>
                                        </p:tgtEl>
                                      </p:cBhvr>
                                    </p:animEffect>
                                  </p:childTnLst>
                                </p:cTn>
                              </p:par>
                            </p:childTnLst>
                          </p:cTn>
                        </p:par>
                        <p:par>
                          <p:cTn id="11" fill="hold">
                            <p:stCondLst>
                              <p:cond delay="2500"/>
                            </p:stCondLst>
                            <p:childTnLst>
                              <p:par>
                                <p:cTn id="12" presetID="1" presetClass="exit" presetSubtype="0" fill="hold" nodeType="afterEffect">
                                  <p:stCondLst>
                                    <p:cond delay="0"/>
                                  </p:stCondLst>
                                  <p:childTnLst>
                                    <p:set>
                                      <p:cBhvr>
                                        <p:cTn id="13" dur="1" fill="hold">
                                          <p:stCondLst>
                                            <p:cond delay="0"/>
                                          </p:stCondLst>
                                        </p:cTn>
                                        <p:tgtEl>
                                          <p:spTgt spid="77"/>
                                        </p:tgtEl>
                                        <p:attrNameLst>
                                          <p:attrName>style.visibility</p:attrName>
                                        </p:attrNameLst>
                                      </p:cBhvr>
                                      <p:to>
                                        <p:strVal val="hidden"/>
                                      </p:to>
                                    </p:set>
                                  </p:childTnLst>
                                </p:cTn>
                              </p:par>
                            </p:childTnLst>
                          </p:cTn>
                        </p:par>
                        <p:par>
                          <p:cTn id="14" fill="hold">
                            <p:stCondLst>
                              <p:cond delay="2500"/>
                            </p:stCondLst>
                            <p:childTnLst>
                              <p:par>
                                <p:cTn id="15" presetID="1" presetClass="exit" presetSubtype="0" fill="hold" grpId="0" nodeType="afterEffect">
                                  <p:stCondLst>
                                    <p:cond delay="0"/>
                                  </p:stCondLst>
                                  <p:childTnLst>
                                    <p:set>
                                      <p:cBhvr>
                                        <p:cTn id="16" dur="1" fill="hold">
                                          <p:stCondLst>
                                            <p:cond delay="0"/>
                                          </p:stCondLst>
                                        </p:cTn>
                                        <p:tgtEl>
                                          <p:spTgt spid="7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Student B</a:t>
            </a:r>
          </a:p>
        </p:txBody>
      </p:sp>
      <p:sp>
        <p:nvSpPr>
          <p:cNvPr id="3" name="Content Placeholder 2"/>
          <p:cNvSpPr>
            <a:spLocks noGrp="1"/>
          </p:cNvSpPr>
          <p:nvPr>
            <p:ph idx="1"/>
          </p:nvPr>
        </p:nvSpPr>
        <p:spPr>
          <a:xfrm>
            <a:off x="838200" y="1882775"/>
            <a:ext cx="3905250" cy="3927475"/>
          </a:xfrm>
        </p:spPr>
        <p:txBody>
          <a:bodyPr/>
          <a:lstStyle/>
          <a:p>
            <a:pPr marL="0" indent="0">
              <a:buNone/>
            </a:pPr>
            <a:r>
              <a:rPr lang="en-US" dirty="0"/>
              <a:t>Student </a:t>
            </a:r>
            <a:r>
              <a:rPr lang="en-US" b="1" dirty="0"/>
              <a:t>B</a:t>
            </a:r>
            <a:r>
              <a:rPr lang="en-US" dirty="0"/>
              <a:t> answers ~30 items correctly, most of which are </a:t>
            </a:r>
            <a:r>
              <a:rPr lang="en-US" i="1" u="sng" dirty="0"/>
              <a:t>easy</a:t>
            </a:r>
          </a:p>
          <a:p>
            <a:endParaRPr lang="en-US" dirty="0"/>
          </a:p>
        </p:txBody>
      </p:sp>
      <p:grpSp>
        <p:nvGrpSpPr>
          <p:cNvPr id="177" name="Group 176" descr="Each of the 4 claims is represented by a jar of marbles. Each jar contains 3 large, green, difficult marbles; 2 medium, gold, moderate marbles; 5small, turquiose, easy marbles" title="4 jars with marbles"/>
          <p:cNvGrpSpPr/>
          <p:nvPr/>
        </p:nvGrpSpPr>
        <p:grpSpPr>
          <a:xfrm rot="17549252">
            <a:off x="5999588" y="906972"/>
            <a:ext cx="1411172" cy="1179334"/>
            <a:chOff x="4474556" y="333271"/>
            <a:chExt cx="2412367" cy="1854851"/>
          </a:xfrm>
        </p:grpSpPr>
        <p:grpSp>
          <p:nvGrpSpPr>
            <p:cNvPr id="178" name="Group 177"/>
            <p:cNvGrpSpPr/>
            <p:nvPr/>
          </p:nvGrpSpPr>
          <p:grpSpPr>
            <a:xfrm rot="3997078">
              <a:off x="4753314" y="54513"/>
              <a:ext cx="1397651" cy="1955167"/>
              <a:chOff x="3362074" y="2405281"/>
              <a:chExt cx="1659873" cy="2321988"/>
            </a:xfrm>
          </p:grpSpPr>
          <p:pic>
            <p:nvPicPr>
              <p:cNvPr id="215" name="Picture 2" descr="Image result for test tube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2074" y="2405281"/>
                <a:ext cx="1635066" cy="2321988"/>
              </a:xfrm>
              <a:prstGeom prst="rect">
                <a:avLst/>
              </a:prstGeom>
              <a:noFill/>
              <a:extLst>
                <a:ext uri="{909E8E84-426E-40DD-AFC4-6F175D3DCCD1}">
                  <a14:hiddenFill xmlns:a14="http://schemas.microsoft.com/office/drawing/2010/main">
                    <a:solidFill>
                      <a:srgbClr val="FFFFFF"/>
                    </a:solidFill>
                  </a14:hiddenFill>
                </a:ext>
              </a:extLst>
            </p:spPr>
          </p:pic>
          <p:pic>
            <p:nvPicPr>
              <p:cNvPr id="216" name="Picture 215" descr="Image result for marble clip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480" t="33392" r="32939" b="32898"/>
              <a:stretch/>
            </p:blipFill>
            <p:spPr bwMode="auto">
              <a:xfrm>
                <a:off x="3379595" y="3930595"/>
                <a:ext cx="704337" cy="683742"/>
              </a:xfrm>
              <a:prstGeom prst="rect">
                <a:avLst/>
              </a:prstGeom>
              <a:noFill/>
              <a:extLst>
                <a:ext uri="{909E8E84-426E-40DD-AFC4-6F175D3DCCD1}">
                  <a14:hiddenFill xmlns:a14="http://schemas.microsoft.com/office/drawing/2010/main">
                    <a:solidFill>
                      <a:srgbClr val="FFFFFF"/>
                    </a:solidFill>
                  </a14:hiddenFill>
                </a:ext>
              </a:extLst>
            </p:spPr>
          </p:pic>
          <p:pic>
            <p:nvPicPr>
              <p:cNvPr id="217" name="Picture 4" descr="Image result for marble clip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2817" r="66273" b="33473"/>
              <a:stretch/>
            </p:blipFill>
            <p:spPr bwMode="auto">
              <a:xfrm>
                <a:off x="4002200" y="3854556"/>
                <a:ext cx="477113" cy="474899"/>
              </a:xfrm>
              <a:prstGeom prst="rect">
                <a:avLst/>
              </a:prstGeom>
              <a:noFill/>
              <a:extLst>
                <a:ext uri="{909E8E84-426E-40DD-AFC4-6F175D3DCCD1}">
                  <a14:hiddenFill xmlns:a14="http://schemas.microsoft.com/office/drawing/2010/main">
                    <a:solidFill>
                      <a:srgbClr val="FFFFFF"/>
                    </a:solidFill>
                  </a14:hiddenFill>
                </a:ext>
              </a:extLst>
            </p:spPr>
          </p:pic>
          <p:pic>
            <p:nvPicPr>
              <p:cNvPr id="218" name="Picture 4" descr="Image result for marble clip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6286" t="66527"/>
              <a:stretch/>
            </p:blipFill>
            <p:spPr bwMode="auto">
              <a:xfrm>
                <a:off x="4009652" y="4323832"/>
                <a:ext cx="339909" cy="336083"/>
              </a:xfrm>
              <a:prstGeom prst="rect">
                <a:avLst/>
              </a:prstGeom>
              <a:noFill/>
              <a:extLst>
                <a:ext uri="{909E8E84-426E-40DD-AFC4-6F175D3DCCD1}">
                  <a14:hiddenFill xmlns:a14="http://schemas.microsoft.com/office/drawing/2010/main">
                    <a:solidFill>
                      <a:srgbClr val="FFFFFF"/>
                    </a:solidFill>
                  </a14:hiddenFill>
                </a:ext>
              </a:extLst>
            </p:spPr>
          </p:pic>
          <p:pic>
            <p:nvPicPr>
              <p:cNvPr id="219" name="Picture 4" descr="Image result for marble clip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480" t="33392" r="32939" b="32898"/>
              <a:stretch/>
            </p:blipFill>
            <p:spPr bwMode="auto">
              <a:xfrm>
                <a:off x="4298240" y="3908819"/>
                <a:ext cx="704337" cy="683742"/>
              </a:xfrm>
              <a:prstGeom prst="rect">
                <a:avLst/>
              </a:prstGeom>
              <a:noFill/>
              <a:extLst>
                <a:ext uri="{909E8E84-426E-40DD-AFC4-6F175D3DCCD1}">
                  <a14:hiddenFill xmlns:a14="http://schemas.microsoft.com/office/drawing/2010/main">
                    <a:solidFill>
                      <a:srgbClr val="FFFFFF"/>
                    </a:solidFill>
                  </a14:hiddenFill>
                </a:ext>
              </a:extLst>
            </p:spPr>
          </p:pic>
          <p:pic>
            <p:nvPicPr>
              <p:cNvPr id="220" name="Picture 4" descr="Image result for marble clip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6286" t="66527"/>
              <a:stretch/>
            </p:blipFill>
            <p:spPr bwMode="auto">
              <a:xfrm>
                <a:off x="3374333" y="3662564"/>
                <a:ext cx="339909" cy="336083"/>
              </a:xfrm>
              <a:prstGeom prst="rect">
                <a:avLst/>
              </a:prstGeom>
              <a:noFill/>
              <a:extLst>
                <a:ext uri="{909E8E84-426E-40DD-AFC4-6F175D3DCCD1}">
                  <a14:hiddenFill xmlns:a14="http://schemas.microsoft.com/office/drawing/2010/main">
                    <a:solidFill>
                      <a:srgbClr val="FFFFFF"/>
                    </a:solidFill>
                  </a14:hiddenFill>
                </a:ext>
              </a:extLst>
            </p:spPr>
          </p:pic>
          <p:pic>
            <p:nvPicPr>
              <p:cNvPr id="221" name="Picture 4" descr="Image result for marble clip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6286" t="66527"/>
              <a:stretch/>
            </p:blipFill>
            <p:spPr bwMode="auto">
              <a:xfrm>
                <a:off x="3776116" y="3686514"/>
                <a:ext cx="339909" cy="336083"/>
              </a:xfrm>
              <a:prstGeom prst="rect">
                <a:avLst/>
              </a:prstGeom>
              <a:noFill/>
              <a:extLst>
                <a:ext uri="{909E8E84-426E-40DD-AFC4-6F175D3DCCD1}">
                  <a14:hiddenFill xmlns:a14="http://schemas.microsoft.com/office/drawing/2010/main">
                    <a:solidFill>
                      <a:srgbClr val="FFFFFF"/>
                    </a:solidFill>
                  </a14:hiddenFill>
                </a:ext>
              </a:extLst>
            </p:spPr>
          </p:pic>
          <p:pic>
            <p:nvPicPr>
              <p:cNvPr id="222" name="Picture 4" descr="Image result for marble clip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2817" r="66273" b="33473"/>
              <a:stretch/>
            </p:blipFill>
            <p:spPr bwMode="auto">
              <a:xfrm>
                <a:off x="4544834" y="3598502"/>
                <a:ext cx="477113" cy="474899"/>
              </a:xfrm>
              <a:prstGeom prst="rect">
                <a:avLst/>
              </a:prstGeom>
              <a:noFill/>
              <a:extLst>
                <a:ext uri="{909E8E84-426E-40DD-AFC4-6F175D3DCCD1}">
                  <a14:hiddenFill xmlns:a14="http://schemas.microsoft.com/office/drawing/2010/main">
                    <a:solidFill>
                      <a:srgbClr val="FFFFFF"/>
                    </a:solidFill>
                  </a14:hiddenFill>
                </a:ext>
              </a:extLst>
            </p:spPr>
          </p:pic>
          <p:pic>
            <p:nvPicPr>
              <p:cNvPr id="223" name="Picture 4" descr="Image result for marble clip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6286" t="66527"/>
              <a:stretch/>
            </p:blipFill>
            <p:spPr bwMode="auto">
              <a:xfrm>
                <a:off x="4650408" y="3350431"/>
                <a:ext cx="339909" cy="336083"/>
              </a:xfrm>
              <a:prstGeom prst="rect">
                <a:avLst/>
              </a:prstGeom>
              <a:noFill/>
              <a:extLst>
                <a:ext uri="{909E8E84-426E-40DD-AFC4-6F175D3DCCD1}">
                  <a14:hiddenFill xmlns:a14="http://schemas.microsoft.com/office/drawing/2010/main">
                    <a:solidFill>
                      <a:srgbClr val="FFFFFF"/>
                    </a:solidFill>
                  </a14:hiddenFill>
                </a:ext>
              </a:extLst>
            </p:spPr>
          </p:pic>
          <p:pic>
            <p:nvPicPr>
              <p:cNvPr id="224" name="Picture 4" descr="Image result for marble clip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6286" t="66527"/>
              <a:stretch/>
            </p:blipFill>
            <p:spPr bwMode="auto">
              <a:xfrm>
                <a:off x="3573401" y="3398233"/>
                <a:ext cx="339909" cy="336083"/>
              </a:xfrm>
              <a:prstGeom prst="rect">
                <a:avLst/>
              </a:prstGeom>
              <a:noFill/>
              <a:extLst>
                <a:ext uri="{909E8E84-426E-40DD-AFC4-6F175D3DCCD1}">
                  <a14:hiddenFill xmlns:a14="http://schemas.microsoft.com/office/drawing/2010/main">
                    <a:solidFill>
                      <a:srgbClr val="FFFFFF"/>
                    </a:solidFill>
                  </a14:hiddenFill>
                </a:ext>
              </a:extLst>
            </p:spPr>
          </p:pic>
          <p:pic>
            <p:nvPicPr>
              <p:cNvPr id="225" name="Picture 4" descr="Image result for marble clip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480" t="33392" r="32939" b="32898"/>
              <a:stretch/>
            </p:blipFill>
            <p:spPr bwMode="auto">
              <a:xfrm>
                <a:off x="3936530" y="3252884"/>
                <a:ext cx="704337" cy="68374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9" name="Group 178"/>
            <p:cNvGrpSpPr/>
            <p:nvPr/>
          </p:nvGrpSpPr>
          <p:grpSpPr>
            <a:xfrm rot="3997078">
              <a:off x="4905714" y="206913"/>
              <a:ext cx="1397651" cy="1955167"/>
              <a:chOff x="3362074" y="2405281"/>
              <a:chExt cx="1659873" cy="2321988"/>
            </a:xfrm>
          </p:grpSpPr>
          <p:pic>
            <p:nvPicPr>
              <p:cNvPr id="204" name="Picture 2" descr="Image result for test tube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2074" y="2405281"/>
                <a:ext cx="1635066" cy="2321988"/>
              </a:xfrm>
              <a:prstGeom prst="rect">
                <a:avLst/>
              </a:prstGeom>
              <a:noFill/>
              <a:extLst>
                <a:ext uri="{909E8E84-426E-40DD-AFC4-6F175D3DCCD1}">
                  <a14:hiddenFill xmlns:a14="http://schemas.microsoft.com/office/drawing/2010/main">
                    <a:solidFill>
                      <a:srgbClr val="FFFFFF"/>
                    </a:solidFill>
                  </a14:hiddenFill>
                </a:ext>
              </a:extLst>
            </p:spPr>
          </p:pic>
          <p:pic>
            <p:nvPicPr>
              <p:cNvPr id="205" name="Picture 204" descr="Image result for marble clip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480" t="33392" r="32939" b="32898"/>
              <a:stretch/>
            </p:blipFill>
            <p:spPr bwMode="auto">
              <a:xfrm>
                <a:off x="3379595" y="3930595"/>
                <a:ext cx="704337" cy="683742"/>
              </a:xfrm>
              <a:prstGeom prst="rect">
                <a:avLst/>
              </a:prstGeom>
              <a:noFill/>
              <a:extLst>
                <a:ext uri="{909E8E84-426E-40DD-AFC4-6F175D3DCCD1}">
                  <a14:hiddenFill xmlns:a14="http://schemas.microsoft.com/office/drawing/2010/main">
                    <a:solidFill>
                      <a:srgbClr val="FFFFFF"/>
                    </a:solidFill>
                  </a14:hiddenFill>
                </a:ext>
              </a:extLst>
            </p:spPr>
          </p:pic>
          <p:pic>
            <p:nvPicPr>
              <p:cNvPr id="206" name="Picture 4" descr="Image result for marble clip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2817" r="66273" b="33473"/>
              <a:stretch/>
            </p:blipFill>
            <p:spPr bwMode="auto">
              <a:xfrm>
                <a:off x="4002200" y="3854556"/>
                <a:ext cx="477113" cy="474899"/>
              </a:xfrm>
              <a:prstGeom prst="rect">
                <a:avLst/>
              </a:prstGeom>
              <a:noFill/>
              <a:extLst>
                <a:ext uri="{909E8E84-426E-40DD-AFC4-6F175D3DCCD1}">
                  <a14:hiddenFill xmlns:a14="http://schemas.microsoft.com/office/drawing/2010/main">
                    <a:solidFill>
                      <a:srgbClr val="FFFFFF"/>
                    </a:solidFill>
                  </a14:hiddenFill>
                </a:ext>
              </a:extLst>
            </p:spPr>
          </p:pic>
          <p:pic>
            <p:nvPicPr>
              <p:cNvPr id="207" name="Picture 4" descr="Image result for marble clip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6286" t="66527"/>
              <a:stretch/>
            </p:blipFill>
            <p:spPr bwMode="auto">
              <a:xfrm>
                <a:off x="4009652" y="4323832"/>
                <a:ext cx="339909" cy="336083"/>
              </a:xfrm>
              <a:prstGeom prst="rect">
                <a:avLst/>
              </a:prstGeom>
              <a:noFill/>
              <a:extLst>
                <a:ext uri="{909E8E84-426E-40DD-AFC4-6F175D3DCCD1}">
                  <a14:hiddenFill xmlns:a14="http://schemas.microsoft.com/office/drawing/2010/main">
                    <a:solidFill>
                      <a:srgbClr val="FFFFFF"/>
                    </a:solidFill>
                  </a14:hiddenFill>
                </a:ext>
              </a:extLst>
            </p:spPr>
          </p:pic>
          <p:pic>
            <p:nvPicPr>
              <p:cNvPr id="208" name="Picture 4" descr="Image result for marble clip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480" t="33392" r="32939" b="32898"/>
              <a:stretch/>
            </p:blipFill>
            <p:spPr bwMode="auto">
              <a:xfrm>
                <a:off x="4298240" y="3908819"/>
                <a:ext cx="704337" cy="683742"/>
              </a:xfrm>
              <a:prstGeom prst="rect">
                <a:avLst/>
              </a:prstGeom>
              <a:noFill/>
              <a:extLst>
                <a:ext uri="{909E8E84-426E-40DD-AFC4-6F175D3DCCD1}">
                  <a14:hiddenFill xmlns:a14="http://schemas.microsoft.com/office/drawing/2010/main">
                    <a:solidFill>
                      <a:srgbClr val="FFFFFF"/>
                    </a:solidFill>
                  </a14:hiddenFill>
                </a:ext>
              </a:extLst>
            </p:spPr>
          </p:pic>
          <p:pic>
            <p:nvPicPr>
              <p:cNvPr id="209" name="Picture 4" descr="Image result for marble clip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6286" t="66527"/>
              <a:stretch/>
            </p:blipFill>
            <p:spPr bwMode="auto">
              <a:xfrm>
                <a:off x="3374333" y="3662564"/>
                <a:ext cx="339909" cy="336083"/>
              </a:xfrm>
              <a:prstGeom prst="rect">
                <a:avLst/>
              </a:prstGeom>
              <a:noFill/>
              <a:extLst>
                <a:ext uri="{909E8E84-426E-40DD-AFC4-6F175D3DCCD1}">
                  <a14:hiddenFill xmlns:a14="http://schemas.microsoft.com/office/drawing/2010/main">
                    <a:solidFill>
                      <a:srgbClr val="FFFFFF"/>
                    </a:solidFill>
                  </a14:hiddenFill>
                </a:ext>
              </a:extLst>
            </p:spPr>
          </p:pic>
          <p:pic>
            <p:nvPicPr>
              <p:cNvPr id="210" name="Picture 4" descr="Image result for marble clip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6286" t="66527"/>
              <a:stretch/>
            </p:blipFill>
            <p:spPr bwMode="auto">
              <a:xfrm>
                <a:off x="3776116" y="3686514"/>
                <a:ext cx="339909" cy="336083"/>
              </a:xfrm>
              <a:prstGeom prst="rect">
                <a:avLst/>
              </a:prstGeom>
              <a:noFill/>
              <a:extLst>
                <a:ext uri="{909E8E84-426E-40DD-AFC4-6F175D3DCCD1}">
                  <a14:hiddenFill xmlns:a14="http://schemas.microsoft.com/office/drawing/2010/main">
                    <a:solidFill>
                      <a:srgbClr val="FFFFFF"/>
                    </a:solidFill>
                  </a14:hiddenFill>
                </a:ext>
              </a:extLst>
            </p:spPr>
          </p:pic>
          <p:pic>
            <p:nvPicPr>
              <p:cNvPr id="211" name="Picture 4" descr="Image result for marble clip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2817" r="66273" b="33473"/>
              <a:stretch/>
            </p:blipFill>
            <p:spPr bwMode="auto">
              <a:xfrm>
                <a:off x="4544834" y="3598502"/>
                <a:ext cx="477113" cy="474899"/>
              </a:xfrm>
              <a:prstGeom prst="rect">
                <a:avLst/>
              </a:prstGeom>
              <a:noFill/>
              <a:extLst>
                <a:ext uri="{909E8E84-426E-40DD-AFC4-6F175D3DCCD1}">
                  <a14:hiddenFill xmlns:a14="http://schemas.microsoft.com/office/drawing/2010/main">
                    <a:solidFill>
                      <a:srgbClr val="FFFFFF"/>
                    </a:solidFill>
                  </a14:hiddenFill>
                </a:ext>
              </a:extLst>
            </p:spPr>
          </p:pic>
          <p:pic>
            <p:nvPicPr>
              <p:cNvPr id="212" name="Picture 4" descr="Image result for marble clip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6286" t="66527"/>
              <a:stretch/>
            </p:blipFill>
            <p:spPr bwMode="auto">
              <a:xfrm>
                <a:off x="4650408" y="3350431"/>
                <a:ext cx="339909" cy="336083"/>
              </a:xfrm>
              <a:prstGeom prst="rect">
                <a:avLst/>
              </a:prstGeom>
              <a:noFill/>
              <a:extLst>
                <a:ext uri="{909E8E84-426E-40DD-AFC4-6F175D3DCCD1}">
                  <a14:hiddenFill xmlns:a14="http://schemas.microsoft.com/office/drawing/2010/main">
                    <a:solidFill>
                      <a:srgbClr val="FFFFFF"/>
                    </a:solidFill>
                  </a14:hiddenFill>
                </a:ext>
              </a:extLst>
            </p:spPr>
          </p:pic>
          <p:pic>
            <p:nvPicPr>
              <p:cNvPr id="213" name="Picture 4" descr="Image result for marble clip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6286" t="66527"/>
              <a:stretch/>
            </p:blipFill>
            <p:spPr bwMode="auto">
              <a:xfrm>
                <a:off x="3573401" y="3398233"/>
                <a:ext cx="339909" cy="336083"/>
              </a:xfrm>
              <a:prstGeom prst="rect">
                <a:avLst/>
              </a:prstGeom>
              <a:noFill/>
              <a:extLst>
                <a:ext uri="{909E8E84-426E-40DD-AFC4-6F175D3DCCD1}">
                  <a14:hiddenFill xmlns:a14="http://schemas.microsoft.com/office/drawing/2010/main">
                    <a:solidFill>
                      <a:srgbClr val="FFFFFF"/>
                    </a:solidFill>
                  </a14:hiddenFill>
                </a:ext>
              </a:extLst>
            </p:spPr>
          </p:pic>
          <p:pic>
            <p:nvPicPr>
              <p:cNvPr id="214" name="Picture 4" descr="Image result for marble clip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480" t="33392" r="32939" b="32898"/>
              <a:stretch/>
            </p:blipFill>
            <p:spPr bwMode="auto">
              <a:xfrm>
                <a:off x="3936530" y="3252884"/>
                <a:ext cx="704337" cy="68374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0" name="Group 179"/>
            <p:cNvGrpSpPr/>
            <p:nvPr/>
          </p:nvGrpSpPr>
          <p:grpSpPr>
            <a:xfrm rot="3997078">
              <a:off x="5058114" y="359313"/>
              <a:ext cx="1397651" cy="1955167"/>
              <a:chOff x="3362074" y="2405281"/>
              <a:chExt cx="1659873" cy="2321988"/>
            </a:xfrm>
          </p:grpSpPr>
          <p:pic>
            <p:nvPicPr>
              <p:cNvPr id="193" name="Picture 2" descr="Image result for test tube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2074" y="2405281"/>
                <a:ext cx="1635066" cy="2321988"/>
              </a:xfrm>
              <a:prstGeom prst="rect">
                <a:avLst/>
              </a:prstGeom>
              <a:noFill/>
              <a:extLst>
                <a:ext uri="{909E8E84-426E-40DD-AFC4-6F175D3DCCD1}">
                  <a14:hiddenFill xmlns:a14="http://schemas.microsoft.com/office/drawing/2010/main">
                    <a:solidFill>
                      <a:srgbClr val="FFFFFF"/>
                    </a:solidFill>
                  </a14:hiddenFill>
                </a:ext>
              </a:extLst>
            </p:spPr>
          </p:pic>
          <p:pic>
            <p:nvPicPr>
              <p:cNvPr id="194" name="Picture 193" descr="Image result for marble clip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480" t="33392" r="32939" b="32898"/>
              <a:stretch/>
            </p:blipFill>
            <p:spPr bwMode="auto">
              <a:xfrm>
                <a:off x="3379595" y="3930595"/>
                <a:ext cx="704337" cy="683742"/>
              </a:xfrm>
              <a:prstGeom prst="rect">
                <a:avLst/>
              </a:prstGeom>
              <a:noFill/>
              <a:extLst>
                <a:ext uri="{909E8E84-426E-40DD-AFC4-6F175D3DCCD1}">
                  <a14:hiddenFill xmlns:a14="http://schemas.microsoft.com/office/drawing/2010/main">
                    <a:solidFill>
                      <a:srgbClr val="FFFFFF"/>
                    </a:solidFill>
                  </a14:hiddenFill>
                </a:ext>
              </a:extLst>
            </p:spPr>
          </p:pic>
          <p:pic>
            <p:nvPicPr>
              <p:cNvPr id="195" name="Picture 4" descr="Image result for marble clip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2817" r="66273" b="33473"/>
              <a:stretch/>
            </p:blipFill>
            <p:spPr bwMode="auto">
              <a:xfrm>
                <a:off x="4002200" y="3854556"/>
                <a:ext cx="477113" cy="474899"/>
              </a:xfrm>
              <a:prstGeom prst="rect">
                <a:avLst/>
              </a:prstGeom>
              <a:noFill/>
              <a:extLst>
                <a:ext uri="{909E8E84-426E-40DD-AFC4-6F175D3DCCD1}">
                  <a14:hiddenFill xmlns:a14="http://schemas.microsoft.com/office/drawing/2010/main">
                    <a:solidFill>
                      <a:srgbClr val="FFFFFF"/>
                    </a:solidFill>
                  </a14:hiddenFill>
                </a:ext>
              </a:extLst>
            </p:spPr>
          </p:pic>
          <p:pic>
            <p:nvPicPr>
              <p:cNvPr id="196" name="Picture 4" descr="Image result for marble clip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6286" t="66527"/>
              <a:stretch/>
            </p:blipFill>
            <p:spPr bwMode="auto">
              <a:xfrm>
                <a:off x="4009652" y="4323832"/>
                <a:ext cx="339909" cy="336083"/>
              </a:xfrm>
              <a:prstGeom prst="rect">
                <a:avLst/>
              </a:prstGeom>
              <a:noFill/>
              <a:extLst>
                <a:ext uri="{909E8E84-426E-40DD-AFC4-6F175D3DCCD1}">
                  <a14:hiddenFill xmlns:a14="http://schemas.microsoft.com/office/drawing/2010/main">
                    <a:solidFill>
                      <a:srgbClr val="FFFFFF"/>
                    </a:solidFill>
                  </a14:hiddenFill>
                </a:ext>
              </a:extLst>
            </p:spPr>
          </p:pic>
          <p:pic>
            <p:nvPicPr>
              <p:cNvPr id="197" name="Picture 4" descr="Image result for marble clip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480" t="33392" r="32939" b="32898"/>
              <a:stretch/>
            </p:blipFill>
            <p:spPr bwMode="auto">
              <a:xfrm>
                <a:off x="4298240" y="3908819"/>
                <a:ext cx="704337" cy="683742"/>
              </a:xfrm>
              <a:prstGeom prst="rect">
                <a:avLst/>
              </a:prstGeom>
              <a:noFill/>
              <a:extLst>
                <a:ext uri="{909E8E84-426E-40DD-AFC4-6F175D3DCCD1}">
                  <a14:hiddenFill xmlns:a14="http://schemas.microsoft.com/office/drawing/2010/main">
                    <a:solidFill>
                      <a:srgbClr val="FFFFFF"/>
                    </a:solidFill>
                  </a14:hiddenFill>
                </a:ext>
              </a:extLst>
            </p:spPr>
          </p:pic>
          <p:pic>
            <p:nvPicPr>
              <p:cNvPr id="198" name="Picture 4" descr="Image result for marble clip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6286" t="66527"/>
              <a:stretch/>
            </p:blipFill>
            <p:spPr bwMode="auto">
              <a:xfrm>
                <a:off x="3374333" y="3662564"/>
                <a:ext cx="339909" cy="336083"/>
              </a:xfrm>
              <a:prstGeom prst="rect">
                <a:avLst/>
              </a:prstGeom>
              <a:noFill/>
              <a:extLst>
                <a:ext uri="{909E8E84-426E-40DD-AFC4-6F175D3DCCD1}">
                  <a14:hiddenFill xmlns:a14="http://schemas.microsoft.com/office/drawing/2010/main">
                    <a:solidFill>
                      <a:srgbClr val="FFFFFF"/>
                    </a:solidFill>
                  </a14:hiddenFill>
                </a:ext>
              </a:extLst>
            </p:spPr>
          </p:pic>
          <p:pic>
            <p:nvPicPr>
              <p:cNvPr id="199" name="Picture 4" descr="Image result for marble clip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6286" t="66527"/>
              <a:stretch/>
            </p:blipFill>
            <p:spPr bwMode="auto">
              <a:xfrm>
                <a:off x="3776116" y="3686514"/>
                <a:ext cx="339909" cy="336083"/>
              </a:xfrm>
              <a:prstGeom prst="rect">
                <a:avLst/>
              </a:prstGeom>
              <a:noFill/>
              <a:extLst>
                <a:ext uri="{909E8E84-426E-40DD-AFC4-6F175D3DCCD1}">
                  <a14:hiddenFill xmlns:a14="http://schemas.microsoft.com/office/drawing/2010/main">
                    <a:solidFill>
                      <a:srgbClr val="FFFFFF"/>
                    </a:solidFill>
                  </a14:hiddenFill>
                </a:ext>
              </a:extLst>
            </p:spPr>
          </p:pic>
          <p:pic>
            <p:nvPicPr>
              <p:cNvPr id="200" name="Picture 4" descr="Image result for marble clip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2817" r="66273" b="33473"/>
              <a:stretch/>
            </p:blipFill>
            <p:spPr bwMode="auto">
              <a:xfrm>
                <a:off x="4544834" y="3598502"/>
                <a:ext cx="477113" cy="474899"/>
              </a:xfrm>
              <a:prstGeom prst="rect">
                <a:avLst/>
              </a:prstGeom>
              <a:noFill/>
              <a:extLst>
                <a:ext uri="{909E8E84-426E-40DD-AFC4-6F175D3DCCD1}">
                  <a14:hiddenFill xmlns:a14="http://schemas.microsoft.com/office/drawing/2010/main">
                    <a:solidFill>
                      <a:srgbClr val="FFFFFF"/>
                    </a:solidFill>
                  </a14:hiddenFill>
                </a:ext>
              </a:extLst>
            </p:spPr>
          </p:pic>
          <p:pic>
            <p:nvPicPr>
              <p:cNvPr id="201" name="Picture 4" descr="Image result for marble clip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6286" t="66527"/>
              <a:stretch/>
            </p:blipFill>
            <p:spPr bwMode="auto">
              <a:xfrm>
                <a:off x="4650408" y="3350431"/>
                <a:ext cx="339909" cy="336083"/>
              </a:xfrm>
              <a:prstGeom prst="rect">
                <a:avLst/>
              </a:prstGeom>
              <a:noFill/>
              <a:extLst>
                <a:ext uri="{909E8E84-426E-40DD-AFC4-6F175D3DCCD1}">
                  <a14:hiddenFill xmlns:a14="http://schemas.microsoft.com/office/drawing/2010/main">
                    <a:solidFill>
                      <a:srgbClr val="FFFFFF"/>
                    </a:solidFill>
                  </a14:hiddenFill>
                </a:ext>
              </a:extLst>
            </p:spPr>
          </p:pic>
          <p:pic>
            <p:nvPicPr>
              <p:cNvPr id="202" name="Picture 4" descr="Image result for marble clip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6286" t="66527"/>
              <a:stretch/>
            </p:blipFill>
            <p:spPr bwMode="auto">
              <a:xfrm>
                <a:off x="3573401" y="3398233"/>
                <a:ext cx="339909" cy="336083"/>
              </a:xfrm>
              <a:prstGeom prst="rect">
                <a:avLst/>
              </a:prstGeom>
              <a:noFill/>
              <a:extLst>
                <a:ext uri="{909E8E84-426E-40DD-AFC4-6F175D3DCCD1}">
                  <a14:hiddenFill xmlns:a14="http://schemas.microsoft.com/office/drawing/2010/main">
                    <a:solidFill>
                      <a:srgbClr val="FFFFFF"/>
                    </a:solidFill>
                  </a14:hiddenFill>
                </a:ext>
              </a:extLst>
            </p:spPr>
          </p:pic>
          <p:pic>
            <p:nvPicPr>
              <p:cNvPr id="203" name="Picture 4" descr="Image result for marble clip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480" t="33392" r="32939" b="32898"/>
              <a:stretch/>
            </p:blipFill>
            <p:spPr bwMode="auto">
              <a:xfrm>
                <a:off x="3936530" y="3252884"/>
                <a:ext cx="704337" cy="68374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1" name="Group 180"/>
            <p:cNvGrpSpPr/>
            <p:nvPr/>
          </p:nvGrpSpPr>
          <p:grpSpPr>
            <a:xfrm rot="3997078">
              <a:off x="5210514" y="511713"/>
              <a:ext cx="1397651" cy="1955167"/>
              <a:chOff x="3362074" y="2405281"/>
              <a:chExt cx="1659873" cy="2321988"/>
            </a:xfrm>
          </p:grpSpPr>
          <p:pic>
            <p:nvPicPr>
              <p:cNvPr id="182" name="Picture 2" descr="Image result for test tube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2074" y="2405281"/>
                <a:ext cx="1635066" cy="2321988"/>
              </a:xfrm>
              <a:prstGeom prst="rect">
                <a:avLst/>
              </a:prstGeom>
              <a:noFill/>
              <a:extLst>
                <a:ext uri="{909E8E84-426E-40DD-AFC4-6F175D3DCCD1}">
                  <a14:hiddenFill xmlns:a14="http://schemas.microsoft.com/office/drawing/2010/main">
                    <a:solidFill>
                      <a:srgbClr val="FFFFFF"/>
                    </a:solidFill>
                  </a14:hiddenFill>
                </a:ext>
              </a:extLst>
            </p:spPr>
          </p:pic>
          <p:pic>
            <p:nvPicPr>
              <p:cNvPr id="183" name="Picture 182" descr="Image result for marble clip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480" t="33392" r="32939" b="32898"/>
              <a:stretch/>
            </p:blipFill>
            <p:spPr bwMode="auto">
              <a:xfrm>
                <a:off x="3379595" y="3930595"/>
                <a:ext cx="704337" cy="683742"/>
              </a:xfrm>
              <a:prstGeom prst="rect">
                <a:avLst/>
              </a:prstGeom>
              <a:noFill/>
              <a:extLst>
                <a:ext uri="{909E8E84-426E-40DD-AFC4-6F175D3DCCD1}">
                  <a14:hiddenFill xmlns:a14="http://schemas.microsoft.com/office/drawing/2010/main">
                    <a:solidFill>
                      <a:srgbClr val="FFFFFF"/>
                    </a:solidFill>
                  </a14:hiddenFill>
                </a:ext>
              </a:extLst>
            </p:spPr>
          </p:pic>
          <p:pic>
            <p:nvPicPr>
              <p:cNvPr id="184" name="Picture 4" descr="Image result for marble clip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2817" r="66273" b="33473"/>
              <a:stretch/>
            </p:blipFill>
            <p:spPr bwMode="auto">
              <a:xfrm>
                <a:off x="4002200" y="3854556"/>
                <a:ext cx="477113" cy="474899"/>
              </a:xfrm>
              <a:prstGeom prst="rect">
                <a:avLst/>
              </a:prstGeom>
              <a:noFill/>
              <a:extLst>
                <a:ext uri="{909E8E84-426E-40DD-AFC4-6F175D3DCCD1}">
                  <a14:hiddenFill xmlns:a14="http://schemas.microsoft.com/office/drawing/2010/main">
                    <a:solidFill>
                      <a:srgbClr val="FFFFFF"/>
                    </a:solidFill>
                  </a14:hiddenFill>
                </a:ext>
              </a:extLst>
            </p:spPr>
          </p:pic>
          <p:pic>
            <p:nvPicPr>
              <p:cNvPr id="185" name="Picture 4" descr="Image result for marble clip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6286" t="66527"/>
              <a:stretch/>
            </p:blipFill>
            <p:spPr bwMode="auto">
              <a:xfrm>
                <a:off x="4009652" y="4323832"/>
                <a:ext cx="339909" cy="336083"/>
              </a:xfrm>
              <a:prstGeom prst="rect">
                <a:avLst/>
              </a:prstGeom>
              <a:noFill/>
              <a:extLst>
                <a:ext uri="{909E8E84-426E-40DD-AFC4-6F175D3DCCD1}">
                  <a14:hiddenFill xmlns:a14="http://schemas.microsoft.com/office/drawing/2010/main">
                    <a:solidFill>
                      <a:srgbClr val="FFFFFF"/>
                    </a:solidFill>
                  </a14:hiddenFill>
                </a:ext>
              </a:extLst>
            </p:spPr>
          </p:pic>
          <p:pic>
            <p:nvPicPr>
              <p:cNvPr id="186" name="Picture 4" descr="Image result for marble clip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480" t="33392" r="32939" b="32898"/>
              <a:stretch/>
            </p:blipFill>
            <p:spPr bwMode="auto">
              <a:xfrm>
                <a:off x="4298240" y="3908819"/>
                <a:ext cx="704337" cy="683742"/>
              </a:xfrm>
              <a:prstGeom prst="rect">
                <a:avLst/>
              </a:prstGeom>
              <a:noFill/>
              <a:extLst>
                <a:ext uri="{909E8E84-426E-40DD-AFC4-6F175D3DCCD1}">
                  <a14:hiddenFill xmlns:a14="http://schemas.microsoft.com/office/drawing/2010/main">
                    <a:solidFill>
                      <a:srgbClr val="FFFFFF"/>
                    </a:solidFill>
                  </a14:hiddenFill>
                </a:ext>
              </a:extLst>
            </p:spPr>
          </p:pic>
          <p:pic>
            <p:nvPicPr>
              <p:cNvPr id="187" name="Picture 4" descr="Image result for marble clip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6286" t="66527"/>
              <a:stretch/>
            </p:blipFill>
            <p:spPr bwMode="auto">
              <a:xfrm>
                <a:off x="3374333" y="3662564"/>
                <a:ext cx="339909" cy="336083"/>
              </a:xfrm>
              <a:prstGeom prst="rect">
                <a:avLst/>
              </a:prstGeom>
              <a:noFill/>
              <a:extLst>
                <a:ext uri="{909E8E84-426E-40DD-AFC4-6F175D3DCCD1}">
                  <a14:hiddenFill xmlns:a14="http://schemas.microsoft.com/office/drawing/2010/main">
                    <a:solidFill>
                      <a:srgbClr val="FFFFFF"/>
                    </a:solidFill>
                  </a14:hiddenFill>
                </a:ext>
              </a:extLst>
            </p:spPr>
          </p:pic>
          <p:pic>
            <p:nvPicPr>
              <p:cNvPr id="188" name="Picture 4" descr="Image result for marble clip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6286" t="66527"/>
              <a:stretch/>
            </p:blipFill>
            <p:spPr bwMode="auto">
              <a:xfrm>
                <a:off x="3776116" y="3686514"/>
                <a:ext cx="339909" cy="336083"/>
              </a:xfrm>
              <a:prstGeom prst="rect">
                <a:avLst/>
              </a:prstGeom>
              <a:noFill/>
              <a:extLst>
                <a:ext uri="{909E8E84-426E-40DD-AFC4-6F175D3DCCD1}">
                  <a14:hiddenFill xmlns:a14="http://schemas.microsoft.com/office/drawing/2010/main">
                    <a:solidFill>
                      <a:srgbClr val="FFFFFF"/>
                    </a:solidFill>
                  </a14:hiddenFill>
                </a:ext>
              </a:extLst>
            </p:spPr>
          </p:pic>
          <p:pic>
            <p:nvPicPr>
              <p:cNvPr id="189" name="Picture 4" descr="Image result for marble clip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2817" r="66273" b="33473"/>
              <a:stretch/>
            </p:blipFill>
            <p:spPr bwMode="auto">
              <a:xfrm>
                <a:off x="4544834" y="3598502"/>
                <a:ext cx="477113" cy="474899"/>
              </a:xfrm>
              <a:prstGeom prst="rect">
                <a:avLst/>
              </a:prstGeom>
              <a:noFill/>
              <a:extLst>
                <a:ext uri="{909E8E84-426E-40DD-AFC4-6F175D3DCCD1}">
                  <a14:hiddenFill xmlns:a14="http://schemas.microsoft.com/office/drawing/2010/main">
                    <a:solidFill>
                      <a:srgbClr val="FFFFFF"/>
                    </a:solidFill>
                  </a14:hiddenFill>
                </a:ext>
              </a:extLst>
            </p:spPr>
          </p:pic>
          <p:pic>
            <p:nvPicPr>
              <p:cNvPr id="190" name="Picture 4" descr="Image result for marble clip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6286" t="66527"/>
              <a:stretch/>
            </p:blipFill>
            <p:spPr bwMode="auto">
              <a:xfrm>
                <a:off x="4650408" y="3350431"/>
                <a:ext cx="339909" cy="336083"/>
              </a:xfrm>
              <a:prstGeom prst="rect">
                <a:avLst/>
              </a:prstGeom>
              <a:noFill/>
              <a:extLst>
                <a:ext uri="{909E8E84-426E-40DD-AFC4-6F175D3DCCD1}">
                  <a14:hiddenFill xmlns:a14="http://schemas.microsoft.com/office/drawing/2010/main">
                    <a:solidFill>
                      <a:srgbClr val="FFFFFF"/>
                    </a:solidFill>
                  </a14:hiddenFill>
                </a:ext>
              </a:extLst>
            </p:spPr>
          </p:pic>
          <p:pic>
            <p:nvPicPr>
              <p:cNvPr id="191" name="Picture 4" descr="Image result for marble clip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6286" t="66527"/>
              <a:stretch/>
            </p:blipFill>
            <p:spPr bwMode="auto">
              <a:xfrm>
                <a:off x="3573401" y="3398233"/>
                <a:ext cx="339909" cy="336083"/>
              </a:xfrm>
              <a:prstGeom prst="rect">
                <a:avLst/>
              </a:prstGeom>
              <a:noFill/>
              <a:extLst>
                <a:ext uri="{909E8E84-426E-40DD-AFC4-6F175D3DCCD1}">
                  <a14:hiddenFill xmlns:a14="http://schemas.microsoft.com/office/drawing/2010/main">
                    <a:solidFill>
                      <a:srgbClr val="FFFFFF"/>
                    </a:solidFill>
                  </a14:hiddenFill>
                </a:ext>
              </a:extLst>
            </p:spPr>
          </p:pic>
          <p:pic>
            <p:nvPicPr>
              <p:cNvPr id="192" name="Picture 4" descr="Image result for marble clip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480" t="33392" r="32939" b="32898"/>
              <a:stretch/>
            </p:blipFill>
            <p:spPr bwMode="auto">
              <a:xfrm>
                <a:off x="3936530" y="3252884"/>
                <a:ext cx="704337" cy="683742"/>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37" name="Circular Arrow 136" descr="Arrow indicates jars of marbles pouring into the empty beaker" title="Arrow"/>
          <p:cNvSpPr/>
          <p:nvPr/>
        </p:nvSpPr>
        <p:spPr>
          <a:xfrm>
            <a:off x="7073743" y="974914"/>
            <a:ext cx="1218439" cy="1503236"/>
          </a:xfrm>
          <a:prstGeom prst="circularArrow">
            <a:avLst>
              <a:gd name="adj1" fmla="val 12500"/>
              <a:gd name="adj2" fmla="val 1142319"/>
              <a:gd name="adj3" fmla="val 20457681"/>
              <a:gd name="adj4" fmla="val 14294600"/>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nvGrpSpPr>
          <p:cNvPr id="126" name="Group 125" descr="Large half full beaker with horizontal lines. From the top the lines are labeled: level 4, level 3, level 2, and level 1. The majority of the marbles are small, turquoise, easy marbles" title="Large beaker"/>
          <p:cNvGrpSpPr/>
          <p:nvPr/>
        </p:nvGrpSpPr>
        <p:grpSpPr>
          <a:xfrm>
            <a:off x="6821839" y="2061778"/>
            <a:ext cx="3370651" cy="3748472"/>
            <a:chOff x="6581184" y="1703700"/>
            <a:chExt cx="4494201" cy="4997963"/>
          </a:xfrm>
        </p:grpSpPr>
        <p:pic>
          <p:nvPicPr>
            <p:cNvPr id="127" name="Picture 2" descr="Image result for empty beaker clipar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9349" y="1703700"/>
              <a:ext cx="3906036" cy="4997963"/>
            </a:xfrm>
            <a:prstGeom prst="rect">
              <a:avLst/>
            </a:prstGeom>
            <a:noFill/>
            <a:extLst>
              <a:ext uri="{909E8E84-426E-40DD-AFC4-6F175D3DCCD1}">
                <a14:hiddenFill xmlns:a14="http://schemas.microsoft.com/office/drawing/2010/main">
                  <a:solidFill>
                    <a:srgbClr val="FFFFFF"/>
                  </a:solidFill>
                </a14:hiddenFill>
              </a:ext>
            </a:extLst>
          </p:spPr>
        </p:pic>
        <p:cxnSp>
          <p:nvCxnSpPr>
            <p:cNvPr id="128" name="Straight Connector 127"/>
            <p:cNvCxnSpPr/>
            <p:nvPr/>
          </p:nvCxnSpPr>
          <p:spPr>
            <a:xfrm>
              <a:off x="7538783" y="5696399"/>
              <a:ext cx="2845431"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7538783" y="4711635"/>
              <a:ext cx="2845431"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7500576" y="3726872"/>
              <a:ext cx="2845431"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7500576" y="2742109"/>
              <a:ext cx="2845431"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132" name="TextBox 131"/>
            <p:cNvSpPr txBox="1"/>
            <p:nvPr/>
          </p:nvSpPr>
          <p:spPr>
            <a:xfrm>
              <a:off x="6581184" y="5511734"/>
              <a:ext cx="891683" cy="677108"/>
            </a:xfrm>
            <a:prstGeom prst="rect">
              <a:avLst/>
            </a:prstGeom>
            <a:noFill/>
          </p:spPr>
          <p:txBody>
            <a:bodyPr wrap="square" rtlCol="0">
              <a:spAutoFit/>
            </a:bodyPr>
            <a:lstStyle/>
            <a:p>
              <a:r>
                <a:rPr lang="en-US" sz="1350" dirty="0">
                  <a:solidFill>
                    <a:srgbClr val="FF0000"/>
                  </a:solidFill>
                  <a:latin typeface="Tw Cen MT" panose="020B0602020104020603" pitchFamily="34" charset="0"/>
                </a:rPr>
                <a:t>Level 1</a:t>
              </a:r>
            </a:p>
          </p:txBody>
        </p:sp>
        <p:sp>
          <p:nvSpPr>
            <p:cNvPr id="133" name="TextBox 132"/>
            <p:cNvSpPr txBox="1"/>
            <p:nvPr/>
          </p:nvSpPr>
          <p:spPr>
            <a:xfrm>
              <a:off x="6581184" y="4526970"/>
              <a:ext cx="891683" cy="677108"/>
            </a:xfrm>
            <a:prstGeom prst="rect">
              <a:avLst/>
            </a:prstGeom>
            <a:noFill/>
          </p:spPr>
          <p:txBody>
            <a:bodyPr wrap="square" rtlCol="0">
              <a:spAutoFit/>
            </a:bodyPr>
            <a:lstStyle/>
            <a:p>
              <a:r>
                <a:rPr lang="en-US" sz="1350" dirty="0">
                  <a:solidFill>
                    <a:schemeClr val="accent2">
                      <a:lumMod val="75000"/>
                    </a:schemeClr>
                  </a:solidFill>
                  <a:latin typeface="Tw Cen MT" panose="020B0602020104020603" pitchFamily="34" charset="0"/>
                </a:rPr>
                <a:t>Level 2</a:t>
              </a:r>
            </a:p>
          </p:txBody>
        </p:sp>
        <p:sp>
          <p:nvSpPr>
            <p:cNvPr id="134" name="TextBox 133"/>
            <p:cNvSpPr txBox="1"/>
            <p:nvPr/>
          </p:nvSpPr>
          <p:spPr>
            <a:xfrm>
              <a:off x="6581184" y="3542207"/>
              <a:ext cx="891683" cy="677108"/>
            </a:xfrm>
            <a:prstGeom prst="rect">
              <a:avLst/>
            </a:prstGeom>
            <a:noFill/>
          </p:spPr>
          <p:txBody>
            <a:bodyPr wrap="square" rtlCol="0">
              <a:spAutoFit/>
            </a:bodyPr>
            <a:lstStyle/>
            <a:p>
              <a:r>
                <a:rPr lang="en-US" sz="1350" dirty="0">
                  <a:solidFill>
                    <a:srgbClr val="00B050"/>
                  </a:solidFill>
                  <a:latin typeface="Tw Cen MT" panose="020B0602020104020603" pitchFamily="34" charset="0"/>
                </a:rPr>
                <a:t>Level 3</a:t>
              </a:r>
            </a:p>
          </p:txBody>
        </p:sp>
        <p:sp>
          <p:nvSpPr>
            <p:cNvPr id="135" name="TextBox 134"/>
            <p:cNvSpPr txBox="1"/>
            <p:nvPr/>
          </p:nvSpPr>
          <p:spPr>
            <a:xfrm>
              <a:off x="6581184" y="2536944"/>
              <a:ext cx="891683" cy="677108"/>
            </a:xfrm>
            <a:prstGeom prst="rect">
              <a:avLst/>
            </a:prstGeom>
            <a:noFill/>
          </p:spPr>
          <p:txBody>
            <a:bodyPr wrap="square" rtlCol="0">
              <a:spAutoFit/>
            </a:bodyPr>
            <a:lstStyle/>
            <a:p>
              <a:r>
                <a:rPr lang="en-US" sz="1350" dirty="0">
                  <a:solidFill>
                    <a:srgbClr val="7030A0"/>
                  </a:solidFill>
                  <a:latin typeface="Tw Cen MT" panose="020B0602020104020603" pitchFamily="34" charset="0"/>
                </a:rPr>
                <a:t>Level 4</a:t>
              </a:r>
            </a:p>
          </p:txBody>
        </p:sp>
        <p:sp>
          <p:nvSpPr>
            <p:cNvPr id="136" name="TextBox 135"/>
            <p:cNvSpPr txBox="1"/>
            <p:nvPr/>
          </p:nvSpPr>
          <p:spPr>
            <a:xfrm>
              <a:off x="7463551" y="1710071"/>
              <a:ext cx="3130353" cy="769441"/>
            </a:xfrm>
            <a:prstGeom prst="rect">
              <a:avLst/>
            </a:prstGeom>
            <a:noFill/>
          </p:spPr>
          <p:txBody>
            <a:bodyPr wrap="square" rtlCol="0">
              <a:spAutoFit/>
            </a:bodyPr>
            <a:lstStyle/>
            <a:p>
              <a:pPr algn="ctr"/>
              <a:r>
                <a:rPr lang="en-US" dirty="0">
                  <a:latin typeface="Tw Cen MT" panose="020B0602020104020603" pitchFamily="34" charset="0"/>
                </a:rPr>
                <a:t>Overall Scale Score</a:t>
              </a:r>
            </a:p>
            <a:p>
              <a:pPr algn="ctr"/>
              <a:r>
                <a:rPr lang="en-US" sz="1350" dirty="0">
                  <a:latin typeface="Tw Cen MT" panose="020B0602020104020603" pitchFamily="34" charset="0"/>
                </a:rPr>
                <a:t>“Estimation of Ability”</a:t>
              </a:r>
            </a:p>
          </p:txBody>
        </p:sp>
      </p:grpSp>
      <p:grpSp>
        <p:nvGrpSpPr>
          <p:cNvPr id="138" name="Group 137" title="Marbles in beaker"/>
          <p:cNvGrpSpPr/>
          <p:nvPr/>
        </p:nvGrpSpPr>
        <p:grpSpPr>
          <a:xfrm>
            <a:off x="7474927" y="4487976"/>
            <a:ext cx="2167746" cy="1327053"/>
            <a:chOff x="7513905" y="4910685"/>
            <a:chExt cx="2890328" cy="1769404"/>
          </a:xfrm>
        </p:grpSpPr>
        <p:pic>
          <p:nvPicPr>
            <p:cNvPr id="139" name="Picture 4" descr="Image result for marble clipart"/>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6286" t="66527"/>
            <a:stretch/>
          </p:blipFill>
          <p:spPr bwMode="auto">
            <a:xfrm rot="3997078">
              <a:off x="8551495" y="6349517"/>
              <a:ext cx="286211" cy="282990"/>
            </a:xfrm>
            <a:prstGeom prst="rect">
              <a:avLst/>
            </a:prstGeom>
            <a:noFill/>
            <a:extLst>
              <a:ext uri="{909E8E84-426E-40DD-AFC4-6F175D3DCCD1}">
                <a14:hiddenFill xmlns:a14="http://schemas.microsoft.com/office/drawing/2010/main">
                  <a:solidFill>
                    <a:srgbClr val="FFFFFF"/>
                  </a:solidFill>
                </a14:hiddenFill>
              </a:ext>
            </a:extLst>
          </p:spPr>
        </p:pic>
        <p:pic>
          <p:nvPicPr>
            <p:cNvPr id="140" name="Picture 4" descr="Image result for marble clipart"/>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32480" t="33392" r="32939" b="32898"/>
            <a:stretch/>
          </p:blipFill>
          <p:spPr bwMode="auto">
            <a:xfrm rot="3997078">
              <a:off x="8261525" y="5512585"/>
              <a:ext cx="593068" cy="575726"/>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4" descr="Image result for marble clipart"/>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6286" t="66527"/>
            <a:stretch/>
          </p:blipFill>
          <p:spPr bwMode="auto">
            <a:xfrm rot="3997078">
              <a:off x="8821250" y="6346795"/>
              <a:ext cx="286211" cy="282990"/>
            </a:xfrm>
            <a:prstGeom prst="rect">
              <a:avLst/>
            </a:prstGeom>
            <a:noFill/>
            <a:extLst>
              <a:ext uri="{909E8E84-426E-40DD-AFC4-6F175D3DCCD1}">
                <a14:hiddenFill xmlns:a14="http://schemas.microsoft.com/office/drawing/2010/main">
                  <a:solidFill>
                    <a:srgbClr val="FFFFFF"/>
                  </a:solidFill>
                </a14:hiddenFill>
              </a:ext>
            </a:extLst>
          </p:spPr>
        </p:pic>
        <p:pic>
          <p:nvPicPr>
            <p:cNvPr id="142" name="Picture 4" descr="Image result for marble clipart"/>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32817" r="66273" b="33473"/>
            <a:stretch/>
          </p:blipFill>
          <p:spPr bwMode="auto">
            <a:xfrm rot="3997078">
              <a:off x="8633952" y="5989738"/>
              <a:ext cx="401740" cy="399876"/>
            </a:xfrm>
            <a:prstGeom prst="rect">
              <a:avLst/>
            </a:prstGeom>
            <a:noFill/>
            <a:extLst>
              <a:ext uri="{909E8E84-426E-40DD-AFC4-6F175D3DCCD1}">
                <a14:hiddenFill xmlns:a14="http://schemas.microsoft.com/office/drawing/2010/main">
                  <a:solidFill>
                    <a:srgbClr val="FFFFFF"/>
                  </a:solidFill>
                </a14:hiddenFill>
              </a:ext>
            </a:extLst>
          </p:spPr>
        </p:pic>
        <p:pic>
          <p:nvPicPr>
            <p:cNvPr id="143" name="Picture 4" descr="Image result for marble clipart"/>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32817" r="66273" b="33473"/>
            <a:stretch/>
          </p:blipFill>
          <p:spPr bwMode="auto">
            <a:xfrm rot="3997078">
              <a:off x="9119964" y="6279281"/>
              <a:ext cx="401740" cy="399876"/>
            </a:xfrm>
            <a:prstGeom prst="rect">
              <a:avLst/>
            </a:prstGeom>
            <a:noFill/>
            <a:extLst>
              <a:ext uri="{909E8E84-426E-40DD-AFC4-6F175D3DCCD1}">
                <a14:hiddenFill xmlns:a14="http://schemas.microsoft.com/office/drawing/2010/main">
                  <a:solidFill>
                    <a:srgbClr val="FFFFFF"/>
                  </a:solidFill>
                </a14:hiddenFill>
              </a:ext>
            </a:extLst>
          </p:spPr>
        </p:pic>
        <p:pic>
          <p:nvPicPr>
            <p:cNvPr id="144" name="Picture 4" descr="Image result for marble clipart"/>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6286" t="66527"/>
            <a:stretch/>
          </p:blipFill>
          <p:spPr bwMode="auto">
            <a:xfrm rot="3997078">
              <a:off x="9039866" y="6020012"/>
              <a:ext cx="286211" cy="282990"/>
            </a:xfrm>
            <a:prstGeom prst="rect">
              <a:avLst/>
            </a:prstGeom>
            <a:noFill/>
            <a:extLst>
              <a:ext uri="{909E8E84-426E-40DD-AFC4-6F175D3DCCD1}">
                <a14:hiddenFill xmlns:a14="http://schemas.microsoft.com/office/drawing/2010/main">
                  <a:solidFill>
                    <a:srgbClr val="FFFFFF"/>
                  </a:solidFill>
                </a14:hiddenFill>
              </a:ext>
            </a:extLst>
          </p:spPr>
        </p:pic>
        <p:pic>
          <p:nvPicPr>
            <p:cNvPr id="145" name="Picture 4" descr="Image result for marble clipart"/>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6286" t="66527"/>
            <a:stretch/>
          </p:blipFill>
          <p:spPr bwMode="auto">
            <a:xfrm rot="3997078">
              <a:off x="8235083" y="6369614"/>
              <a:ext cx="286211" cy="282990"/>
            </a:xfrm>
            <a:prstGeom prst="rect">
              <a:avLst/>
            </a:prstGeom>
            <a:noFill/>
            <a:extLst>
              <a:ext uri="{909E8E84-426E-40DD-AFC4-6F175D3DCCD1}">
                <a14:hiddenFill xmlns:a14="http://schemas.microsoft.com/office/drawing/2010/main">
                  <a:solidFill>
                    <a:srgbClr val="FFFFFF"/>
                  </a:solidFill>
                </a14:hiddenFill>
              </a:ext>
            </a:extLst>
          </p:spPr>
        </p:pic>
        <p:pic>
          <p:nvPicPr>
            <p:cNvPr id="146" name="Picture 4" descr="Image result for marble clipart"/>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32817" r="66273" b="33473"/>
            <a:stretch/>
          </p:blipFill>
          <p:spPr bwMode="auto">
            <a:xfrm rot="3997078">
              <a:off x="9352690" y="5929878"/>
              <a:ext cx="401740" cy="399876"/>
            </a:xfrm>
            <a:prstGeom prst="rect">
              <a:avLst/>
            </a:prstGeom>
            <a:noFill/>
            <a:extLst>
              <a:ext uri="{909E8E84-426E-40DD-AFC4-6F175D3DCCD1}">
                <a14:hiddenFill xmlns:a14="http://schemas.microsoft.com/office/drawing/2010/main">
                  <a:solidFill>
                    <a:srgbClr val="FFFFFF"/>
                  </a:solidFill>
                </a14:hiddenFill>
              </a:ext>
            </a:extLst>
          </p:spPr>
        </p:pic>
        <p:pic>
          <p:nvPicPr>
            <p:cNvPr id="147" name="Picture 4" descr="Image result for marble clipart"/>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6286" t="66527"/>
            <a:stretch/>
          </p:blipFill>
          <p:spPr bwMode="auto">
            <a:xfrm rot="3997078">
              <a:off x="8338606" y="6105442"/>
              <a:ext cx="286211" cy="282990"/>
            </a:xfrm>
            <a:prstGeom prst="rect">
              <a:avLst/>
            </a:prstGeom>
            <a:noFill/>
            <a:extLst>
              <a:ext uri="{909E8E84-426E-40DD-AFC4-6F175D3DCCD1}">
                <a14:hiddenFill xmlns:a14="http://schemas.microsoft.com/office/drawing/2010/main">
                  <a:solidFill>
                    <a:srgbClr val="FFFFFF"/>
                  </a:solidFill>
                </a14:hiddenFill>
              </a:ext>
            </a:extLst>
          </p:spPr>
        </p:pic>
        <p:pic>
          <p:nvPicPr>
            <p:cNvPr id="148" name="Picture 4" descr="Image result for marble clipart"/>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32817" r="66273" b="33473"/>
            <a:stretch/>
          </p:blipFill>
          <p:spPr bwMode="auto">
            <a:xfrm rot="3997078">
              <a:off x="7933136" y="5892475"/>
              <a:ext cx="401740" cy="399876"/>
            </a:xfrm>
            <a:prstGeom prst="rect">
              <a:avLst/>
            </a:prstGeom>
            <a:noFill/>
            <a:extLst>
              <a:ext uri="{909E8E84-426E-40DD-AFC4-6F175D3DCCD1}">
                <a14:hiddenFill xmlns:a14="http://schemas.microsoft.com/office/drawing/2010/main">
                  <a:solidFill>
                    <a:srgbClr val="FFFFFF"/>
                  </a:solidFill>
                </a14:hiddenFill>
              </a:ext>
            </a:extLst>
          </p:spPr>
        </p:pic>
        <p:pic>
          <p:nvPicPr>
            <p:cNvPr id="149" name="Picture 4" descr="Image result for marble clipart"/>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6286" t="66527"/>
            <a:stretch/>
          </p:blipFill>
          <p:spPr bwMode="auto">
            <a:xfrm rot="3997078">
              <a:off x="7952092" y="6323216"/>
              <a:ext cx="286211" cy="282990"/>
            </a:xfrm>
            <a:prstGeom prst="rect">
              <a:avLst/>
            </a:prstGeom>
            <a:noFill/>
            <a:extLst>
              <a:ext uri="{909E8E84-426E-40DD-AFC4-6F175D3DCCD1}">
                <a14:hiddenFill xmlns:a14="http://schemas.microsoft.com/office/drawing/2010/main">
                  <a:solidFill>
                    <a:srgbClr val="FFFFFF"/>
                  </a:solidFill>
                </a14:hiddenFill>
              </a:ext>
            </a:extLst>
          </p:spPr>
        </p:pic>
        <p:pic>
          <p:nvPicPr>
            <p:cNvPr id="150" name="Picture 4" descr="Image result for marble clipart"/>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6286" t="66527"/>
            <a:stretch/>
          </p:blipFill>
          <p:spPr bwMode="auto">
            <a:xfrm rot="3997078">
              <a:off x="7661852" y="6303118"/>
              <a:ext cx="286211" cy="282990"/>
            </a:xfrm>
            <a:prstGeom prst="rect">
              <a:avLst/>
            </a:prstGeom>
            <a:noFill/>
            <a:extLst>
              <a:ext uri="{909E8E84-426E-40DD-AFC4-6F175D3DCCD1}">
                <a14:hiddenFill xmlns:a14="http://schemas.microsoft.com/office/drawing/2010/main">
                  <a:solidFill>
                    <a:srgbClr val="FFFFFF"/>
                  </a:solidFill>
                </a14:hiddenFill>
              </a:ext>
            </a:extLst>
          </p:spPr>
        </p:pic>
        <p:pic>
          <p:nvPicPr>
            <p:cNvPr id="151" name="Picture 4" descr="Image result for marble clipart"/>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6286" t="66527"/>
            <a:stretch/>
          </p:blipFill>
          <p:spPr bwMode="auto">
            <a:xfrm rot="3997078">
              <a:off x="7633390" y="5994599"/>
              <a:ext cx="286211" cy="282990"/>
            </a:xfrm>
            <a:prstGeom prst="rect">
              <a:avLst/>
            </a:prstGeom>
            <a:noFill/>
            <a:extLst>
              <a:ext uri="{909E8E84-426E-40DD-AFC4-6F175D3DCCD1}">
                <a14:hiddenFill xmlns:a14="http://schemas.microsoft.com/office/drawing/2010/main">
                  <a:solidFill>
                    <a:srgbClr val="FFFFFF"/>
                  </a:solidFill>
                </a14:hiddenFill>
              </a:ext>
            </a:extLst>
          </p:spPr>
        </p:pic>
        <p:pic>
          <p:nvPicPr>
            <p:cNvPr id="152" name="Picture 4" descr="Image result for marble clipart"/>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6286" t="66527"/>
            <a:stretch/>
          </p:blipFill>
          <p:spPr bwMode="auto">
            <a:xfrm rot="3997078">
              <a:off x="7655728" y="5703848"/>
              <a:ext cx="286211" cy="282990"/>
            </a:xfrm>
            <a:prstGeom prst="rect">
              <a:avLst/>
            </a:prstGeom>
            <a:noFill/>
            <a:extLst>
              <a:ext uri="{909E8E84-426E-40DD-AFC4-6F175D3DCCD1}">
                <a14:hiddenFill xmlns:a14="http://schemas.microsoft.com/office/drawing/2010/main">
                  <a:solidFill>
                    <a:srgbClr val="FFFFFF"/>
                  </a:solidFill>
                </a14:hiddenFill>
              </a:ext>
            </a:extLst>
          </p:spPr>
        </p:pic>
        <p:pic>
          <p:nvPicPr>
            <p:cNvPr id="153" name="Picture 4" descr="Image result for marble clipart"/>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6286" t="66527"/>
            <a:stretch/>
          </p:blipFill>
          <p:spPr bwMode="auto">
            <a:xfrm rot="3997078">
              <a:off x="8908052" y="5715529"/>
              <a:ext cx="286211" cy="282990"/>
            </a:xfrm>
            <a:prstGeom prst="rect">
              <a:avLst/>
            </a:prstGeom>
            <a:noFill/>
            <a:extLst>
              <a:ext uri="{909E8E84-426E-40DD-AFC4-6F175D3DCCD1}">
                <a14:hiddenFill xmlns:a14="http://schemas.microsoft.com/office/drawing/2010/main">
                  <a:solidFill>
                    <a:srgbClr val="FFFFFF"/>
                  </a:solidFill>
                </a14:hiddenFill>
              </a:ext>
            </a:extLst>
          </p:spPr>
        </p:pic>
        <p:pic>
          <p:nvPicPr>
            <p:cNvPr id="154" name="Picture 4" descr="Image result for marble clipart"/>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6286" t="66527"/>
            <a:stretch/>
          </p:blipFill>
          <p:spPr bwMode="auto">
            <a:xfrm rot="3997078">
              <a:off x="9522509" y="6323217"/>
              <a:ext cx="286211" cy="282990"/>
            </a:xfrm>
            <a:prstGeom prst="rect">
              <a:avLst/>
            </a:prstGeom>
            <a:noFill/>
            <a:extLst>
              <a:ext uri="{909E8E84-426E-40DD-AFC4-6F175D3DCCD1}">
                <a14:hiddenFill xmlns:a14="http://schemas.microsoft.com/office/drawing/2010/main">
                  <a:solidFill>
                    <a:srgbClr val="FFFFFF"/>
                  </a:solidFill>
                </a14:hiddenFill>
              </a:ext>
            </a:extLst>
          </p:spPr>
        </p:pic>
        <p:pic>
          <p:nvPicPr>
            <p:cNvPr id="155" name="Picture 4" descr="Image result for marble clipart"/>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6286" t="66527"/>
            <a:stretch/>
          </p:blipFill>
          <p:spPr bwMode="auto">
            <a:xfrm rot="3997078">
              <a:off x="9847435" y="6323215"/>
              <a:ext cx="286211" cy="282990"/>
            </a:xfrm>
            <a:prstGeom prst="rect">
              <a:avLst/>
            </a:prstGeom>
            <a:noFill/>
            <a:extLst>
              <a:ext uri="{909E8E84-426E-40DD-AFC4-6F175D3DCCD1}">
                <a14:hiddenFill xmlns:a14="http://schemas.microsoft.com/office/drawing/2010/main">
                  <a:solidFill>
                    <a:srgbClr val="FFFFFF"/>
                  </a:solidFill>
                </a14:hiddenFill>
              </a:ext>
            </a:extLst>
          </p:spPr>
        </p:pic>
        <p:pic>
          <p:nvPicPr>
            <p:cNvPr id="156" name="Picture 4" descr="Image result for marble clipart"/>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6286" t="66527"/>
            <a:stretch/>
          </p:blipFill>
          <p:spPr bwMode="auto">
            <a:xfrm rot="3997078">
              <a:off x="9784994" y="6014471"/>
              <a:ext cx="286211" cy="282990"/>
            </a:xfrm>
            <a:prstGeom prst="rect">
              <a:avLst/>
            </a:prstGeom>
            <a:noFill/>
            <a:extLst>
              <a:ext uri="{909E8E84-426E-40DD-AFC4-6F175D3DCCD1}">
                <a14:hiddenFill xmlns:a14="http://schemas.microsoft.com/office/drawing/2010/main">
                  <a:solidFill>
                    <a:srgbClr val="FFFFFF"/>
                  </a:solidFill>
                </a14:hiddenFill>
              </a:ext>
            </a:extLst>
          </p:spPr>
        </p:pic>
        <p:pic>
          <p:nvPicPr>
            <p:cNvPr id="157" name="Picture 4" descr="Image result for marble clipart"/>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6286" t="66527"/>
            <a:stretch/>
          </p:blipFill>
          <p:spPr bwMode="auto">
            <a:xfrm rot="3997078">
              <a:off x="9209753" y="5663219"/>
              <a:ext cx="286211" cy="282990"/>
            </a:xfrm>
            <a:prstGeom prst="rect">
              <a:avLst/>
            </a:prstGeom>
            <a:noFill/>
            <a:extLst>
              <a:ext uri="{909E8E84-426E-40DD-AFC4-6F175D3DCCD1}">
                <a14:hiddenFill xmlns:a14="http://schemas.microsoft.com/office/drawing/2010/main">
                  <a:solidFill>
                    <a:srgbClr val="FFFFFF"/>
                  </a:solidFill>
                </a14:hiddenFill>
              </a:ext>
            </a:extLst>
          </p:spPr>
        </p:pic>
        <p:pic>
          <p:nvPicPr>
            <p:cNvPr id="158" name="Picture 4" descr="Image result for marble clipart"/>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6286" t="66527"/>
            <a:stretch/>
          </p:blipFill>
          <p:spPr bwMode="auto">
            <a:xfrm rot="3997078">
              <a:off x="9584414" y="5673269"/>
              <a:ext cx="286211" cy="282990"/>
            </a:xfrm>
            <a:prstGeom prst="rect">
              <a:avLst/>
            </a:prstGeom>
            <a:noFill/>
            <a:extLst>
              <a:ext uri="{909E8E84-426E-40DD-AFC4-6F175D3DCCD1}">
                <a14:hiddenFill xmlns:a14="http://schemas.microsoft.com/office/drawing/2010/main">
                  <a:solidFill>
                    <a:srgbClr val="FFFFFF"/>
                  </a:solidFill>
                </a14:hiddenFill>
              </a:ext>
            </a:extLst>
          </p:spPr>
        </p:pic>
        <p:pic>
          <p:nvPicPr>
            <p:cNvPr id="159" name="Picture 4" descr="Image result for marble clipart"/>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6286" t="66527"/>
            <a:stretch/>
          </p:blipFill>
          <p:spPr bwMode="auto">
            <a:xfrm rot="3997078">
              <a:off x="9921457" y="5711294"/>
              <a:ext cx="286211" cy="282990"/>
            </a:xfrm>
            <a:prstGeom prst="rect">
              <a:avLst/>
            </a:prstGeom>
            <a:noFill/>
            <a:extLst>
              <a:ext uri="{909E8E84-426E-40DD-AFC4-6F175D3DCCD1}">
                <a14:hiddenFill xmlns:a14="http://schemas.microsoft.com/office/drawing/2010/main">
                  <a:solidFill>
                    <a:srgbClr val="FFFFFF"/>
                  </a:solidFill>
                </a14:hiddenFill>
              </a:ext>
            </a:extLst>
          </p:spPr>
        </p:pic>
        <p:pic>
          <p:nvPicPr>
            <p:cNvPr id="160" name="Picture 4" descr="Image result for marble clipart"/>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6286" t="66527"/>
            <a:stretch/>
          </p:blipFill>
          <p:spPr bwMode="auto">
            <a:xfrm rot="3997078">
              <a:off x="10095199" y="6021138"/>
              <a:ext cx="286211" cy="282990"/>
            </a:xfrm>
            <a:prstGeom prst="rect">
              <a:avLst/>
            </a:prstGeom>
            <a:noFill/>
            <a:extLst>
              <a:ext uri="{909E8E84-426E-40DD-AFC4-6F175D3DCCD1}">
                <a14:hiddenFill xmlns:a14="http://schemas.microsoft.com/office/drawing/2010/main">
                  <a:solidFill>
                    <a:srgbClr val="FFFFFF"/>
                  </a:solidFill>
                </a14:hiddenFill>
              </a:ext>
            </a:extLst>
          </p:spPr>
        </p:pic>
        <p:pic>
          <p:nvPicPr>
            <p:cNvPr id="161" name="Picture 4" descr="Image result for marble clipart"/>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6286" t="66527"/>
            <a:stretch/>
          </p:blipFill>
          <p:spPr bwMode="auto">
            <a:xfrm rot="3997078">
              <a:off x="7939113" y="5563802"/>
              <a:ext cx="286211" cy="282990"/>
            </a:xfrm>
            <a:prstGeom prst="rect">
              <a:avLst/>
            </a:prstGeom>
            <a:noFill/>
            <a:extLst>
              <a:ext uri="{909E8E84-426E-40DD-AFC4-6F175D3DCCD1}">
                <a14:hiddenFill xmlns:a14="http://schemas.microsoft.com/office/drawing/2010/main">
                  <a:solidFill>
                    <a:srgbClr val="FFFFFF"/>
                  </a:solidFill>
                </a14:hiddenFill>
              </a:ext>
            </a:extLst>
          </p:spPr>
        </p:pic>
        <p:pic>
          <p:nvPicPr>
            <p:cNvPr id="162" name="Picture 4" descr="Image result for marble clipart"/>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6286" t="66527"/>
            <a:stretch/>
          </p:blipFill>
          <p:spPr bwMode="auto">
            <a:xfrm rot="3997078">
              <a:off x="7555168" y="5376710"/>
              <a:ext cx="286211" cy="282990"/>
            </a:xfrm>
            <a:prstGeom prst="rect">
              <a:avLst/>
            </a:prstGeom>
            <a:noFill/>
            <a:extLst>
              <a:ext uri="{909E8E84-426E-40DD-AFC4-6F175D3DCCD1}">
                <a14:hiddenFill xmlns:a14="http://schemas.microsoft.com/office/drawing/2010/main">
                  <a:solidFill>
                    <a:srgbClr val="FFFFFF"/>
                  </a:solidFill>
                </a14:hiddenFill>
              </a:ext>
            </a:extLst>
          </p:spPr>
        </p:pic>
        <p:pic>
          <p:nvPicPr>
            <p:cNvPr id="163" name="Picture 4" descr="Image result for marble clipart"/>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32817" r="66273" b="33473"/>
            <a:stretch/>
          </p:blipFill>
          <p:spPr bwMode="auto">
            <a:xfrm rot="3997078">
              <a:off x="7933136" y="5178372"/>
              <a:ext cx="401740" cy="399876"/>
            </a:xfrm>
            <a:prstGeom prst="rect">
              <a:avLst/>
            </a:prstGeom>
            <a:noFill/>
            <a:extLst>
              <a:ext uri="{909E8E84-426E-40DD-AFC4-6F175D3DCCD1}">
                <a14:hiddenFill xmlns:a14="http://schemas.microsoft.com/office/drawing/2010/main">
                  <a:solidFill>
                    <a:srgbClr val="FFFFFF"/>
                  </a:solidFill>
                </a14:hiddenFill>
              </a:ext>
            </a:extLst>
          </p:spPr>
        </p:pic>
        <p:pic>
          <p:nvPicPr>
            <p:cNvPr id="164" name="Picture 4" descr="Image result for marble clipart"/>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32817" r="66273" b="33473"/>
            <a:stretch/>
          </p:blipFill>
          <p:spPr bwMode="auto">
            <a:xfrm rot="3997078">
              <a:off x="8816117" y="5341654"/>
              <a:ext cx="401740" cy="399876"/>
            </a:xfrm>
            <a:prstGeom prst="rect">
              <a:avLst/>
            </a:prstGeom>
            <a:noFill/>
            <a:extLst>
              <a:ext uri="{909E8E84-426E-40DD-AFC4-6F175D3DCCD1}">
                <a14:hiddenFill xmlns:a14="http://schemas.microsoft.com/office/drawing/2010/main">
                  <a:solidFill>
                    <a:srgbClr val="FFFFFF"/>
                  </a:solidFill>
                </a14:hiddenFill>
              </a:ext>
            </a:extLst>
          </p:spPr>
        </p:pic>
        <p:pic>
          <p:nvPicPr>
            <p:cNvPr id="165" name="Picture 4" descr="Image result for marble clipart"/>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6286" t="66527"/>
            <a:stretch/>
          </p:blipFill>
          <p:spPr bwMode="auto">
            <a:xfrm rot="3997078">
              <a:off x="8369853" y="5231240"/>
              <a:ext cx="286211" cy="282990"/>
            </a:xfrm>
            <a:prstGeom prst="rect">
              <a:avLst/>
            </a:prstGeom>
            <a:noFill/>
            <a:extLst>
              <a:ext uri="{909E8E84-426E-40DD-AFC4-6F175D3DCCD1}">
                <a14:hiddenFill xmlns:a14="http://schemas.microsoft.com/office/drawing/2010/main">
                  <a:solidFill>
                    <a:srgbClr val="FFFFFF"/>
                  </a:solidFill>
                </a14:hiddenFill>
              </a:ext>
            </a:extLst>
          </p:spPr>
        </p:pic>
        <p:pic>
          <p:nvPicPr>
            <p:cNvPr id="166" name="Picture 4" descr="Image result for marble clipart"/>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6286" t="66527"/>
            <a:stretch/>
          </p:blipFill>
          <p:spPr bwMode="auto">
            <a:xfrm rot="3997078">
              <a:off x="10119632" y="5497531"/>
              <a:ext cx="286211" cy="282990"/>
            </a:xfrm>
            <a:prstGeom prst="rect">
              <a:avLst/>
            </a:prstGeom>
            <a:noFill/>
            <a:extLst>
              <a:ext uri="{909E8E84-426E-40DD-AFC4-6F175D3DCCD1}">
                <a14:hiddenFill xmlns:a14="http://schemas.microsoft.com/office/drawing/2010/main">
                  <a:solidFill>
                    <a:srgbClr val="FFFFFF"/>
                  </a:solidFill>
                </a14:hiddenFill>
              </a:ext>
            </a:extLst>
          </p:spPr>
        </p:pic>
        <p:pic>
          <p:nvPicPr>
            <p:cNvPr id="167" name="Picture 4" descr="Image result for marble clipart"/>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6286" t="66527"/>
            <a:stretch/>
          </p:blipFill>
          <p:spPr bwMode="auto">
            <a:xfrm rot="3997078">
              <a:off x="9290694" y="5401287"/>
              <a:ext cx="286211" cy="282990"/>
            </a:xfrm>
            <a:prstGeom prst="rect">
              <a:avLst/>
            </a:prstGeom>
            <a:noFill/>
            <a:extLst>
              <a:ext uri="{909E8E84-426E-40DD-AFC4-6F175D3DCCD1}">
                <a14:hiddenFill xmlns:a14="http://schemas.microsoft.com/office/drawing/2010/main">
                  <a:solidFill>
                    <a:srgbClr val="FFFFFF"/>
                  </a:solidFill>
                </a14:hiddenFill>
              </a:ext>
            </a:extLst>
          </p:spPr>
        </p:pic>
        <p:pic>
          <p:nvPicPr>
            <p:cNvPr id="168" name="Picture 4" descr="Image result for marble clipart"/>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32817" r="66273" b="33473"/>
            <a:stretch/>
          </p:blipFill>
          <p:spPr bwMode="auto">
            <a:xfrm rot="3997078">
              <a:off x="9687083" y="5312564"/>
              <a:ext cx="401740" cy="399876"/>
            </a:xfrm>
            <a:prstGeom prst="rect">
              <a:avLst/>
            </a:prstGeom>
            <a:noFill/>
            <a:extLst>
              <a:ext uri="{909E8E84-426E-40DD-AFC4-6F175D3DCCD1}">
                <a14:hiddenFill xmlns:a14="http://schemas.microsoft.com/office/drawing/2010/main">
                  <a:solidFill>
                    <a:srgbClr val="FFFFFF"/>
                  </a:solidFill>
                </a14:hiddenFill>
              </a:ext>
            </a:extLst>
          </p:spPr>
        </p:pic>
        <p:pic>
          <p:nvPicPr>
            <p:cNvPr id="169" name="Picture 4" descr="Image result for marble clipart"/>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6286" t="66527"/>
            <a:stretch/>
          </p:blipFill>
          <p:spPr bwMode="auto">
            <a:xfrm rot="3997078">
              <a:off x="10108125" y="5189202"/>
              <a:ext cx="286211" cy="282990"/>
            </a:xfrm>
            <a:prstGeom prst="rect">
              <a:avLst/>
            </a:prstGeom>
            <a:noFill/>
            <a:extLst>
              <a:ext uri="{909E8E84-426E-40DD-AFC4-6F175D3DCCD1}">
                <a14:hiddenFill xmlns:a14="http://schemas.microsoft.com/office/drawing/2010/main">
                  <a:solidFill>
                    <a:srgbClr val="FFFFFF"/>
                  </a:solidFill>
                </a14:hiddenFill>
              </a:ext>
            </a:extLst>
          </p:spPr>
        </p:pic>
        <p:pic>
          <p:nvPicPr>
            <p:cNvPr id="170" name="Picture 4" descr="Image result for marble clipart"/>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6286" t="66527"/>
            <a:stretch/>
          </p:blipFill>
          <p:spPr bwMode="auto">
            <a:xfrm rot="3997078">
              <a:off x="9456303" y="5135680"/>
              <a:ext cx="286211" cy="282990"/>
            </a:xfrm>
            <a:prstGeom prst="rect">
              <a:avLst/>
            </a:prstGeom>
            <a:noFill/>
            <a:extLst>
              <a:ext uri="{909E8E84-426E-40DD-AFC4-6F175D3DCCD1}">
                <a14:hiddenFill xmlns:a14="http://schemas.microsoft.com/office/drawing/2010/main">
                  <a:solidFill>
                    <a:srgbClr val="FFFFFF"/>
                  </a:solidFill>
                </a14:hiddenFill>
              </a:ext>
            </a:extLst>
          </p:spPr>
        </p:pic>
        <p:pic>
          <p:nvPicPr>
            <p:cNvPr id="171" name="Picture 4" descr="Image result for marble clipart"/>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6286" t="66527"/>
            <a:stretch/>
          </p:blipFill>
          <p:spPr bwMode="auto">
            <a:xfrm rot="3997078">
              <a:off x="9817964" y="5014076"/>
              <a:ext cx="286211" cy="282990"/>
            </a:xfrm>
            <a:prstGeom prst="rect">
              <a:avLst/>
            </a:prstGeom>
            <a:noFill/>
            <a:extLst>
              <a:ext uri="{909E8E84-426E-40DD-AFC4-6F175D3DCCD1}">
                <a14:hiddenFill xmlns:a14="http://schemas.microsoft.com/office/drawing/2010/main">
                  <a:solidFill>
                    <a:srgbClr val="FFFFFF"/>
                  </a:solidFill>
                </a14:hiddenFill>
              </a:ext>
            </a:extLst>
          </p:spPr>
        </p:pic>
        <p:pic>
          <p:nvPicPr>
            <p:cNvPr id="172" name="Picture 4" descr="Image result for marble clipart"/>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6286" t="66527"/>
            <a:stretch/>
          </p:blipFill>
          <p:spPr bwMode="auto">
            <a:xfrm rot="3997078">
              <a:off x="9150846" y="5148125"/>
              <a:ext cx="286211" cy="282990"/>
            </a:xfrm>
            <a:prstGeom prst="rect">
              <a:avLst/>
            </a:prstGeom>
            <a:noFill/>
            <a:extLst>
              <a:ext uri="{909E8E84-426E-40DD-AFC4-6F175D3DCCD1}">
                <a14:hiddenFill xmlns:a14="http://schemas.microsoft.com/office/drawing/2010/main">
                  <a:solidFill>
                    <a:srgbClr val="FFFFFF"/>
                  </a:solidFill>
                </a14:hiddenFill>
              </a:ext>
            </a:extLst>
          </p:spPr>
        </p:pic>
        <p:pic>
          <p:nvPicPr>
            <p:cNvPr id="173" name="Picture 4" descr="Image result for marble clipart"/>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6286" t="66527"/>
            <a:stretch/>
          </p:blipFill>
          <p:spPr bwMode="auto">
            <a:xfrm rot="3997078">
              <a:off x="8645790" y="5111812"/>
              <a:ext cx="286211" cy="282990"/>
            </a:xfrm>
            <a:prstGeom prst="rect">
              <a:avLst/>
            </a:prstGeom>
            <a:noFill/>
            <a:extLst>
              <a:ext uri="{909E8E84-426E-40DD-AFC4-6F175D3DCCD1}">
                <a14:hiddenFill xmlns:a14="http://schemas.microsoft.com/office/drawing/2010/main">
                  <a:solidFill>
                    <a:srgbClr val="FFFFFF"/>
                  </a:solidFill>
                </a14:hiddenFill>
              </a:ext>
            </a:extLst>
          </p:spPr>
        </p:pic>
        <p:pic>
          <p:nvPicPr>
            <p:cNvPr id="174" name="Picture 4" descr="Image result for marble clipart"/>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6286" t="66527"/>
            <a:stretch/>
          </p:blipFill>
          <p:spPr bwMode="auto">
            <a:xfrm rot="3997078">
              <a:off x="7512294" y="5097202"/>
              <a:ext cx="286211" cy="282990"/>
            </a:xfrm>
            <a:prstGeom prst="rect">
              <a:avLst/>
            </a:prstGeom>
            <a:noFill/>
            <a:extLst>
              <a:ext uri="{909E8E84-426E-40DD-AFC4-6F175D3DCCD1}">
                <a14:hiddenFill xmlns:a14="http://schemas.microsoft.com/office/drawing/2010/main">
                  <a:solidFill>
                    <a:srgbClr val="FFFFFF"/>
                  </a:solidFill>
                </a14:hiddenFill>
              </a:ext>
            </a:extLst>
          </p:spPr>
        </p:pic>
        <p:pic>
          <p:nvPicPr>
            <p:cNvPr id="175" name="Picture 4" descr="Image result for marble clipart"/>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6286" t="66527"/>
            <a:stretch/>
          </p:blipFill>
          <p:spPr bwMode="auto">
            <a:xfrm rot="3997078">
              <a:off x="7741835" y="4912296"/>
              <a:ext cx="286211" cy="282990"/>
            </a:xfrm>
            <a:prstGeom prst="rect">
              <a:avLst/>
            </a:prstGeom>
            <a:noFill/>
            <a:extLst>
              <a:ext uri="{909E8E84-426E-40DD-AFC4-6F175D3DCCD1}">
                <a14:hiddenFill xmlns:a14="http://schemas.microsoft.com/office/drawing/2010/main">
                  <a:solidFill>
                    <a:srgbClr val="FFFFFF"/>
                  </a:solidFill>
                </a14:hiddenFill>
              </a:ext>
            </a:extLst>
          </p:spPr>
        </p:pic>
        <p:pic>
          <p:nvPicPr>
            <p:cNvPr id="176" name="Picture 4" descr="Image result for marble clipart"/>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6286" t="66527"/>
            <a:stretch/>
          </p:blipFill>
          <p:spPr bwMode="auto">
            <a:xfrm rot="3997078">
              <a:off x="8207636" y="4960617"/>
              <a:ext cx="286211" cy="28299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13045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5400000">
                                      <p:cBhvr>
                                        <p:cTn id="6" dur="2000" fill="hold"/>
                                        <p:tgtEl>
                                          <p:spTgt spid="177"/>
                                        </p:tgtEl>
                                        <p:attrNameLst>
                                          <p:attrName>r</p:attrName>
                                        </p:attrNameLst>
                                      </p:cBhvr>
                                    </p:animRot>
                                  </p:childTnLst>
                                </p:cTn>
                              </p:par>
                            </p:childTnLst>
                          </p:cTn>
                        </p:par>
                        <p:par>
                          <p:cTn id="7" fill="hold">
                            <p:stCondLst>
                              <p:cond delay="2000"/>
                            </p:stCondLst>
                            <p:childTnLst>
                              <p:par>
                                <p:cTn id="8" presetID="10" presetClass="exit" presetSubtype="0" fill="hold" nodeType="afterEffect">
                                  <p:stCondLst>
                                    <p:cond delay="0"/>
                                  </p:stCondLst>
                                  <p:childTnLst>
                                    <p:animEffect transition="out" filter="fade">
                                      <p:cBhvr>
                                        <p:cTn id="9" dur="500"/>
                                        <p:tgtEl>
                                          <p:spTgt spid="177"/>
                                        </p:tgtEl>
                                      </p:cBhvr>
                                    </p:animEffect>
                                    <p:set>
                                      <p:cBhvr>
                                        <p:cTn id="10" dur="1" fill="hold">
                                          <p:stCondLst>
                                            <p:cond delay="499"/>
                                          </p:stCondLst>
                                        </p:cTn>
                                        <p:tgtEl>
                                          <p:spTgt spid="177"/>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37"/>
                                        </p:tgtEl>
                                      </p:cBhvr>
                                    </p:animEffect>
                                    <p:set>
                                      <p:cBhvr>
                                        <p:cTn id="13" dur="1" fill="hold">
                                          <p:stCondLst>
                                            <p:cond delay="499"/>
                                          </p:stCondLst>
                                        </p:cTn>
                                        <p:tgtEl>
                                          <p:spTgt spid="137"/>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fade">
                                      <p:cBhvr>
                                        <p:cTn id="16"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Comparison of Sample Students</a:t>
            </a:r>
          </a:p>
        </p:txBody>
      </p:sp>
      <p:sp>
        <p:nvSpPr>
          <p:cNvPr id="3" name="Content Placeholder 2"/>
          <p:cNvSpPr>
            <a:spLocks noGrp="1"/>
          </p:cNvSpPr>
          <p:nvPr>
            <p:ph idx="1"/>
          </p:nvPr>
        </p:nvSpPr>
        <p:spPr>
          <a:xfrm>
            <a:off x="838200" y="1882775"/>
            <a:ext cx="3116111" cy="3346514"/>
          </a:xfrm>
        </p:spPr>
        <p:txBody>
          <a:bodyPr>
            <a:normAutofit fontScale="92500" lnSpcReduction="10000"/>
          </a:bodyPr>
          <a:lstStyle/>
          <a:p>
            <a:pPr marL="0" indent="0">
              <a:buNone/>
            </a:pPr>
            <a:r>
              <a:rPr lang="en-US" dirty="0"/>
              <a:t>Both students answered approximately the </a:t>
            </a:r>
            <a:r>
              <a:rPr lang="en-US" b="1" dirty="0"/>
              <a:t>same number </a:t>
            </a:r>
            <a:r>
              <a:rPr lang="en-US" dirty="0"/>
              <a:t>of items correctly…</a:t>
            </a:r>
          </a:p>
          <a:p>
            <a:pPr marL="0" indent="0">
              <a:buNone/>
            </a:pPr>
            <a:r>
              <a:rPr lang="en-US" dirty="0"/>
              <a:t>The variance of scale scores based on </a:t>
            </a:r>
            <a:r>
              <a:rPr lang="en-US" i="1" u="sng" dirty="0"/>
              <a:t>difficulty</a:t>
            </a:r>
            <a:r>
              <a:rPr lang="en-US" dirty="0"/>
              <a:t> of items </a:t>
            </a:r>
            <a:r>
              <a:rPr lang="en-US" i="1" dirty="0"/>
              <a:t>answered correctly</a:t>
            </a:r>
          </a:p>
        </p:txBody>
      </p:sp>
      <p:grpSp>
        <p:nvGrpSpPr>
          <p:cNvPr id="54" name="Group 53" descr="Large full beaker with horizontal lines. From the top the lines are labled: level 4, level 3, level 2, and level 1. The majority of the marbles are large, green, difficult marbles&#10;" title="Large beaker"/>
          <p:cNvGrpSpPr/>
          <p:nvPr/>
        </p:nvGrpSpPr>
        <p:grpSpPr>
          <a:xfrm>
            <a:off x="4005963" y="1940109"/>
            <a:ext cx="3190334" cy="3431515"/>
            <a:chOff x="6581184" y="1703700"/>
            <a:chExt cx="4494201" cy="5000407"/>
          </a:xfrm>
        </p:grpSpPr>
        <p:grpSp>
          <p:nvGrpSpPr>
            <p:cNvPr id="55" name="Group 54" descr="Large full beaker with horizontal lines. From the top the lines are labled: level 4, level 3, level 2, and level 1. The majority of the marbles are large, green, difficult marbles&#10;" title="Large full beeker"/>
            <p:cNvGrpSpPr/>
            <p:nvPr/>
          </p:nvGrpSpPr>
          <p:grpSpPr>
            <a:xfrm>
              <a:off x="6581184" y="1703700"/>
              <a:ext cx="4494201" cy="4997963"/>
              <a:chOff x="6581184" y="1703700"/>
              <a:chExt cx="4494201" cy="4997963"/>
            </a:xfrm>
          </p:grpSpPr>
          <p:pic>
            <p:nvPicPr>
              <p:cNvPr id="95" name="Picture 2" descr="Image result for empty beaker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9349" y="1703700"/>
                <a:ext cx="3906036" cy="4997963"/>
              </a:xfrm>
              <a:prstGeom prst="rect">
                <a:avLst/>
              </a:prstGeom>
              <a:noFill/>
              <a:extLst>
                <a:ext uri="{909E8E84-426E-40DD-AFC4-6F175D3DCCD1}">
                  <a14:hiddenFill xmlns:a14="http://schemas.microsoft.com/office/drawing/2010/main">
                    <a:solidFill>
                      <a:srgbClr val="FFFFFF"/>
                    </a:solidFill>
                  </a14:hiddenFill>
                </a:ext>
              </a:extLst>
            </p:spPr>
          </p:pic>
          <p:cxnSp>
            <p:nvCxnSpPr>
              <p:cNvPr id="96" name="Straight Connector 95"/>
              <p:cNvCxnSpPr/>
              <p:nvPr/>
            </p:nvCxnSpPr>
            <p:spPr>
              <a:xfrm>
                <a:off x="7538783" y="5696399"/>
                <a:ext cx="2845431"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7538783" y="4711635"/>
                <a:ext cx="2845431"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7500576" y="3726872"/>
                <a:ext cx="2845431"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7500576" y="2742109"/>
                <a:ext cx="2845431"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6581184" y="5511733"/>
                <a:ext cx="891682" cy="740012"/>
              </a:xfrm>
              <a:prstGeom prst="rect">
                <a:avLst/>
              </a:prstGeom>
              <a:noFill/>
            </p:spPr>
            <p:txBody>
              <a:bodyPr wrap="square" rtlCol="0">
                <a:spAutoFit/>
              </a:bodyPr>
              <a:lstStyle/>
              <a:p>
                <a:r>
                  <a:rPr lang="en-US" sz="1350" dirty="0">
                    <a:solidFill>
                      <a:srgbClr val="FF0000"/>
                    </a:solidFill>
                    <a:latin typeface="Tw Cen MT" panose="020B0602020104020603" pitchFamily="34" charset="0"/>
                  </a:rPr>
                  <a:t>Level 1</a:t>
                </a:r>
              </a:p>
            </p:txBody>
          </p:sp>
          <p:sp>
            <p:nvSpPr>
              <p:cNvPr id="101" name="TextBox 100"/>
              <p:cNvSpPr txBox="1"/>
              <p:nvPr/>
            </p:nvSpPr>
            <p:spPr>
              <a:xfrm>
                <a:off x="6581184" y="4526970"/>
                <a:ext cx="891682" cy="740012"/>
              </a:xfrm>
              <a:prstGeom prst="rect">
                <a:avLst/>
              </a:prstGeom>
              <a:noFill/>
            </p:spPr>
            <p:txBody>
              <a:bodyPr wrap="square" rtlCol="0">
                <a:spAutoFit/>
              </a:bodyPr>
              <a:lstStyle/>
              <a:p>
                <a:r>
                  <a:rPr lang="en-US" sz="1350" dirty="0">
                    <a:solidFill>
                      <a:schemeClr val="accent2">
                        <a:lumMod val="75000"/>
                      </a:schemeClr>
                    </a:solidFill>
                    <a:latin typeface="Tw Cen MT" panose="020B0602020104020603" pitchFamily="34" charset="0"/>
                  </a:rPr>
                  <a:t>Level 2</a:t>
                </a:r>
              </a:p>
            </p:txBody>
          </p:sp>
          <p:sp>
            <p:nvSpPr>
              <p:cNvPr id="102" name="TextBox 101"/>
              <p:cNvSpPr txBox="1"/>
              <p:nvPr/>
            </p:nvSpPr>
            <p:spPr>
              <a:xfrm>
                <a:off x="6581184" y="3542207"/>
                <a:ext cx="891682" cy="740012"/>
              </a:xfrm>
              <a:prstGeom prst="rect">
                <a:avLst/>
              </a:prstGeom>
              <a:noFill/>
            </p:spPr>
            <p:txBody>
              <a:bodyPr wrap="square" rtlCol="0">
                <a:spAutoFit/>
              </a:bodyPr>
              <a:lstStyle/>
              <a:p>
                <a:r>
                  <a:rPr lang="en-US" sz="1350" dirty="0">
                    <a:solidFill>
                      <a:srgbClr val="00B050"/>
                    </a:solidFill>
                    <a:latin typeface="Tw Cen MT" panose="020B0602020104020603" pitchFamily="34" charset="0"/>
                  </a:rPr>
                  <a:t>Level 3</a:t>
                </a:r>
              </a:p>
            </p:txBody>
          </p:sp>
          <p:sp>
            <p:nvSpPr>
              <p:cNvPr id="103" name="TextBox 102"/>
              <p:cNvSpPr txBox="1"/>
              <p:nvPr/>
            </p:nvSpPr>
            <p:spPr>
              <a:xfrm>
                <a:off x="6581184" y="2536944"/>
                <a:ext cx="891682" cy="740012"/>
              </a:xfrm>
              <a:prstGeom prst="rect">
                <a:avLst/>
              </a:prstGeom>
              <a:noFill/>
            </p:spPr>
            <p:txBody>
              <a:bodyPr wrap="square" rtlCol="0">
                <a:spAutoFit/>
              </a:bodyPr>
              <a:lstStyle/>
              <a:p>
                <a:r>
                  <a:rPr lang="en-US" sz="1350" dirty="0">
                    <a:solidFill>
                      <a:srgbClr val="7030A0"/>
                    </a:solidFill>
                    <a:latin typeface="Tw Cen MT" panose="020B0602020104020603" pitchFamily="34" charset="0"/>
                  </a:rPr>
                  <a:t>Level 4</a:t>
                </a:r>
              </a:p>
            </p:txBody>
          </p:sp>
        </p:grpSp>
        <p:grpSp>
          <p:nvGrpSpPr>
            <p:cNvPr id="56" name="Group 55" title="Marbles in beaker"/>
            <p:cNvGrpSpPr/>
            <p:nvPr/>
          </p:nvGrpSpPr>
          <p:grpSpPr>
            <a:xfrm>
              <a:off x="7434329" y="2850724"/>
              <a:ext cx="2999271" cy="3853383"/>
              <a:chOff x="7434329" y="2850724"/>
              <a:chExt cx="2999271" cy="3853383"/>
            </a:xfrm>
          </p:grpSpPr>
          <p:pic>
            <p:nvPicPr>
              <p:cNvPr id="57" name="Picture 56" descr="Image result for marble clip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480" t="33392" r="32939" b="32898"/>
              <a:stretch/>
            </p:blipFill>
            <p:spPr bwMode="auto">
              <a:xfrm rot="3997078">
                <a:off x="7720674" y="5601389"/>
                <a:ext cx="593068" cy="575726"/>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4" descr="Image result for marble clip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480" t="33392" r="32939" b="32898"/>
              <a:stretch/>
            </p:blipFill>
            <p:spPr bwMode="auto">
              <a:xfrm rot="3997078">
                <a:off x="8003295" y="6095705"/>
                <a:ext cx="593068" cy="575726"/>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4" descr="Image result for marble clip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6286" t="66527"/>
              <a:stretch/>
            </p:blipFill>
            <p:spPr bwMode="auto">
              <a:xfrm rot="3997078">
                <a:off x="8551495" y="6372660"/>
                <a:ext cx="286211" cy="282990"/>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4" descr="Image result for marble clip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480" t="33392" r="32939" b="32898"/>
              <a:stretch/>
            </p:blipFill>
            <p:spPr bwMode="auto">
              <a:xfrm rot="3997078">
                <a:off x="7438055" y="6095704"/>
                <a:ext cx="593068" cy="575726"/>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4" descr="Image result for marble clip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480" t="33392" r="32939" b="32898"/>
              <a:stretch/>
            </p:blipFill>
            <p:spPr bwMode="auto">
              <a:xfrm rot="3997078">
                <a:off x="8261525" y="5535728"/>
                <a:ext cx="593068" cy="575726"/>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4" descr="Image result for marble clip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6286" t="66527"/>
              <a:stretch/>
            </p:blipFill>
            <p:spPr bwMode="auto">
              <a:xfrm rot="3997078">
                <a:off x="8821250" y="6369938"/>
                <a:ext cx="286211" cy="282990"/>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4" descr="Image result for marble clip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32817" r="66273" b="33473"/>
              <a:stretch/>
            </p:blipFill>
            <p:spPr bwMode="auto">
              <a:xfrm rot="3997078">
                <a:off x="8633952" y="6012881"/>
                <a:ext cx="401740" cy="399876"/>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4" descr="Image result for marble clip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32817" r="66273" b="33473"/>
              <a:stretch/>
            </p:blipFill>
            <p:spPr bwMode="auto">
              <a:xfrm rot="3997078">
                <a:off x="9119964" y="6302424"/>
                <a:ext cx="401740" cy="399876"/>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4" descr="Image result for marble clip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6286" t="66527"/>
              <a:stretch/>
            </p:blipFill>
            <p:spPr bwMode="auto">
              <a:xfrm rot="3997078">
                <a:off x="9039866" y="6043155"/>
                <a:ext cx="286211" cy="282990"/>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4" descr="Image result for marble clip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6286" t="66527"/>
              <a:stretch/>
            </p:blipFill>
            <p:spPr bwMode="auto">
              <a:xfrm rot="3997078">
                <a:off x="9973073" y="6375121"/>
                <a:ext cx="286211" cy="282990"/>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4" descr="Image result for marble clip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480" t="33392" r="32939" b="32898"/>
              <a:stretch/>
            </p:blipFill>
            <p:spPr bwMode="auto">
              <a:xfrm rot="3997078">
                <a:off x="9446515" y="6119710"/>
                <a:ext cx="593068" cy="575726"/>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4" descr="Image result for marble clip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480" t="33392" r="32939" b="32898"/>
              <a:stretch/>
            </p:blipFill>
            <p:spPr bwMode="auto">
              <a:xfrm rot="3997078">
                <a:off x="9849203" y="5710183"/>
                <a:ext cx="593068" cy="575726"/>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4" descr="Image result for marble clip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480" t="33392" r="32939" b="32898"/>
              <a:stretch/>
            </p:blipFill>
            <p:spPr bwMode="auto">
              <a:xfrm rot="3997078">
                <a:off x="9243484" y="5604922"/>
                <a:ext cx="593068" cy="575726"/>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4" descr="Image result for marble clip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32817" r="66273" b="33473"/>
              <a:stretch/>
            </p:blipFill>
            <p:spPr bwMode="auto">
              <a:xfrm rot="3997078">
                <a:off x="8897037" y="5656825"/>
                <a:ext cx="401740" cy="399876"/>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4" descr="Image result for marble clip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480" t="33392" r="32939" b="32898"/>
              <a:stretch/>
            </p:blipFill>
            <p:spPr bwMode="auto">
              <a:xfrm rot="3997078">
                <a:off x="7425658" y="5089205"/>
                <a:ext cx="593068" cy="575726"/>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4" descr="Image result for marble clip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480" t="33392" r="32939" b="32898"/>
              <a:stretch/>
            </p:blipFill>
            <p:spPr bwMode="auto">
              <a:xfrm rot="3997078">
                <a:off x="7449545" y="4503792"/>
                <a:ext cx="593068" cy="575726"/>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4" descr="Image result for marble clip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480" t="33392" r="32939" b="32898"/>
              <a:stretch/>
            </p:blipFill>
            <p:spPr bwMode="auto">
              <a:xfrm rot="3997078">
                <a:off x="7991099" y="5049688"/>
                <a:ext cx="593068" cy="575726"/>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4" descr="Image result for marble clip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480" t="33392" r="32939" b="32898"/>
              <a:stretch/>
            </p:blipFill>
            <p:spPr bwMode="auto">
              <a:xfrm rot="3997078">
                <a:off x="9631226" y="5125549"/>
                <a:ext cx="593068" cy="575726"/>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4" descr="Image result for marble clip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6286" t="66527"/>
              <a:stretch/>
            </p:blipFill>
            <p:spPr bwMode="auto">
              <a:xfrm rot="3997078">
                <a:off x="8617394" y="5299068"/>
                <a:ext cx="286211" cy="282990"/>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4" descr="Image result for marble clip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32817" r="66273" b="33473"/>
              <a:stretch/>
            </p:blipFill>
            <p:spPr bwMode="auto">
              <a:xfrm rot="3997078">
                <a:off x="8043560" y="4656732"/>
                <a:ext cx="401740" cy="399876"/>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4" descr="Image result for marble clip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32817" r="66273" b="33473"/>
              <a:stretch/>
            </p:blipFill>
            <p:spPr bwMode="auto">
              <a:xfrm rot="3997078">
                <a:off x="9994581" y="4754625"/>
                <a:ext cx="401740" cy="399876"/>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4" descr="Image result for marble clip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480" t="33392" r="32939" b="32898"/>
              <a:stretch/>
            </p:blipFill>
            <p:spPr bwMode="auto">
              <a:xfrm rot="3997078">
                <a:off x="9049320" y="5054860"/>
                <a:ext cx="593068" cy="575726"/>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4" descr="Image result for marble clip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480" t="33392" r="32939" b="32898"/>
              <a:stretch/>
            </p:blipFill>
            <p:spPr bwMode="auto">
              <a:xfrm rot="3997078">
                <a:off x="8511820" y="4691508"/>
                <a:ext cx="593068" cy="575726"/>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4" descr="Image result for marble clip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480" t="33392" r="32939" b="32898"/>
              <a:stretch/>
            </p:blipFill>
            <p:spPr bwMode="auto">
              <a:xfrm rot="3997078">
                <a:off x="9401569" y="4554533"/>
                <a:ext cx="593068" cy="575726"/>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4" descr="Image result for marble clip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480" t="33392" r="32939" b="32898"/>
              <a:stretch/>
            </p:blipFill>
            <p:spPr bwMode="auto">
              <a:xfrm rot="3997078">
                <a:off x="8915389" y="4225028"/>
                <a:ext cx="593068" cy="575726"/>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4" descr="Image result for marble clip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480" t="33392" r="32939" b="32898"/>
              <a:stretch/>
            </p:blipFill>
            <p:spPr bwMode="auto">
              <a:xfrm rot="3997078">
                <a:off x="9793263" y="4064393"/>
                <a:ext cx="593068" cy="575726"/>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4" descr="Image result for marble clip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480" t="33392" r="32939" b="32898"/>
              <a:stretch/>
            </p:blipFill>
            <p:spPr bwMode="auto">
              <a:xfrm rot="3997078">
                <a:off x="7856701" y="4043599"/>
                <a:ext cx="593068" cy="575726"/>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4" descr="Image result for marble clip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480" t="33392" r="32939" b="32898"/>
              <a:stretch/>
            </p:blipFill>
            <p:spPr bwMode="auto">
              <a:xfrm rot="3997078">
                <a:off x="8425769" y="3940047"/>
                <a:ext cx="593068" cy="575726"/>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4" descr="Image result for marble clip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480" t="33392" r="32939" b="32898"/>
              <a:stretch/>
            </p:blipFill>
            <p:spPr bwMode="auto">
              <a:xfrm rot="3997078">
                <a:off x="9275633" y="3744766"/>
                <a:ext cx="593068" cy="575726"/>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4" descr="Image result for marble clip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32817" r="66273" b="33473"/>
              <a:stretch/>
            </p:blipFill>
            <p:spPr bwMode="auto">
              <a:xfrm rot="3997078">
                <a:off x="8905533" y="3720164"/>
                <a:ext cx="401740" cy="399876"/>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4" descr="Image result for marble clip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32817" r="66273" b="33473"/>
              <a:stretch/>
            </p:blipFill>
            <p:spPr bwMode="auto">
              <a:xfrm rot="3997078">
                <a:off x="7495379" y="4002579"/>
                <a:ext cx="401740" cy="399876"/>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4" descr="Image result for marble clip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480" t="33392" r="32939" b="32898"/>
              <a:stretch/>
            </p:blipFill>
            <p:spPr bwMode="auto">
              <a:xfrm rot="3997078">
                <a:off x="8031920" y="3474062"/>
                <a:ext cx="593068" cy="575726"/>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4" descr="Image result for marble clip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480" t="33392" r="32939" b="32898"/>
              <a:stretch/>
            </p:blipFill>
            <p:spPr bwMode="auto">
              <a:xfrm rot="3997078">
                <a:off x="9819643" y="3427419"/>
                <a:ext cx="593068" cy="575726"/>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4" descr="Image result for marble clip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480" t="33392" r="32939" b="32898"/>
              <a:stretch/>
            </p:blipFill>
            <p:spPr bwMode="auto">
              <a:xfrm rot="3997078">
                <a:off x="7465033" y="3390177"/>
                <a:ext cx="593068" cy="575726"/>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4" descr="Image result for marble clip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32817" r="66273" b="33473"/>
              <a:stretch/>
            </p:blipFill>
            <p:spPr bwMode="auto">
              <a:xfrm rot="3997078">
                <a:off x="8595694" y="3391848"/>
                <a:ext cx="401740" cy="399876"/>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4" descr="Image result for marble clip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32817" r="66273" b="33473"/>
              <a:stretch/>
            </p:blipFill>
            <p:spPr bwMode="auto">
              <a:xfrm rot="3997078">
                <a:off x="7889679" y="3112842"/>
                <a:ext cx="401740" cy="399876"/>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4" descr="Image result for marble clip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480" t="33392" r="32939" b="32898"/>
              <a:stretch/>
            </p:blipFill>
            <p:spPr bwMode="auto">
              <a:xfrm rot="3997078">
                <a:off x="9334394" y="3184448"/>
                <a:ext cx="593068" cy="575726"/>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4" descr="Image result for marble clip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480" t="33392" r="32939" b="32898"/>
              <a:stretch/>
            </p:blipFill>
            <p:spPr bwMode="auto">
              <a:xfrm rot="3997078">
                <a:off x="8244221" y="2859395"/>
                <a:ext cx="593068" cy="575726"/>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05" name="TextBox 104"/>
          <p:cNvSpPr txBox="1"/>
          <p:nvPr/>
        </p:nvSpPr>
        <p:spPr>
          <a:xfrm>
            <a:off x="4620916" y="5409724"/>
            <a:ext cx="1897912" cy="369332"/>
          </a:xfrm>
          <a:prstGeom prst="rect">
            <a:avLst/>
          </a:prstGeom>
          <a:noFill/>
        </p:spPr>
        <p:txBody>
          <a:bodyPr wrap="square" rtlCol="0">
            <a:spAutoFit/>
          </a:bodyPr>
          <a:lstStyle/>
          <a:p>
            <a:pPr algn="ctr"/>
            <a:r>
              <a:rPr lang="en-US" b="1" dirty="0"/>
              <a:t>Student A</a:t>
            </a:r>
          </a:p>
        </p:txBody>
      </p:sp>
      <p:grpSp>
        <p:nvGrpSpPr>
          <p:cNvPr id="4" name="Group 3" descr="Large half full beaker with horizontal lines. From the top the lines are labled: level 4, level 3, level 2, and level 1. The majority of the marbles are small, turquiose, easy marbles" title="Large beaker"/>
          <p:cNvGrpSpPr/>
          <p:nvPr/>
        </p:nvGrpSpPr>
        <p:grpSpPr>
          <a:xfrm>
            <a:off x="7168623" y="1952066"/>
            <a:ext cx="3188970" cy="3429000"/>
            <a:chOff x="6581184" y="1703700"/>
            <a:chExt cx="4494201" cy="4997963"/>
          </a:xfrm>
        </p:grpSpPr>
        <p:grpSp>
          <p:nvGrpSpPr>
            <p:cNvPr id="5" name="Group 4" descr="Beaker filled to level 2 with a majority of small, turquiose, easy marbles" title="Beaker full of marbles"/>
            <p:cNvGrpSpPr/>
            <p:nvPr/>
          </p:nvGrpSpPr>
          <p:grpSpPr>
            <a:xfrm>
              <a:off x="6581184" y="1703700"/>
              <a:ext cx="4494201" cy="4997963"/>
              <a:chOff x="6581184" y="1703700"/>
              <a:chExt cx="4494201" cy="4997963"/>
            </a:xfrm>
          </p:grpSpPr>
          <p:sp>
            <p:nvSpPr>
              <p:cNvPr id="49" name="TextBox 48"/>
              <p:cNvSpPr txBox="1"/>
              <p:nvPr/>
            </p:nvSpPr>
            <p:spPr>
              <a:xfrm>
                <a:off x="6581184" y="5511732"/>
                <a:ext cx="891682" cy="740193"/>
              </a:xfrm>
              <a:prstGeom prst="rect">
                <a:avLst/>
              </a:prstGeom>
              <a:noFill/>
            </p:spPr>
            <p:txBody>
              <a:bodyPr wrap="square" rtlCol="0">
                <a:spAutoFit/>
              </a:bodyPr>
              <a:lstStyle/>
              <a:p>
                <a:r>
                  <a:rPr lang="en-US" sz="1350" dirty="0">
                    <a:solidFill>
                      <a:srgbClr val="FF0000"/>
                    </a:solidFill>
                    <a:latin typeface="Tw Cen MT" panose="020B0602020104020603" pitchFamily="34" charset="0"/>
                  </a:rPr>
                  <a:t>Level 1</a:t>
                </a:r>
              </a:p>
            </p:txBody>
          </p:sp>
          <p:sp>
            <p:nvSpPr>
              <p:cNvPr id="50" name="TextBox 49"/>
              <p:cNvSpPr txBox="1"/>
              <p:nvPr/>
            </p:nvSpPr>
            <p:spPr>
              <a:xfrm>
                <a:off x="6581184" y="4526970"/>
                <a:ext cx="891682" cy="740193"/>
              </a:xfrm>
              <a:prstGeom prst="rect">
                <a:avLst/>
              </a:prstGeom>
              <a:noFill/>
            </p:spPr>
            <p:txBody>
              <a:bodyPr wrap="square" rtlCol="0">
                <a:spAutoFit/>
              </a:bodyPr>
              <a:lstStyle/>
              <a:p>
                <a:r>
                  <a:rPr lang="en-US" sz="1350" dirty="0">
                    <a:solidFill>
                      <a:schemeClr val="accent2">
                        <a:lumMod val="75000"/>
                      </a:schemeClr>
                    </a:solidFill>
                    <a:latin typeface="Tw Cen MT" panose="020B0602020104020603" pitchFamily="34" charset="0"/>
                  </a:rPr>
                  <a:t>Level 2</a:t>
                </a:r>
              </a:p>
            </p:txBody>
          </p:sp>
          <p:sp>
            <p:nvSpPr>
              <p:cNvPr id="51" name="TextBox 50"/>
              <p:cNvSpPr txBox="1"/>
              <p:nvPr/>
            </p:nvSpPr>
            <p:spPr>
              <a:xfrm>
                <a:off x="6581184" y="3542207"/>
                <a:ext cx="891682" cy="740193"/>
              </a:xfrm>
              <a:prstGeom prst="rect">
                <a:avLst/>
              </a:prstGeom>
              <a:noFill/>
            </p:spPr>
            <p:txBody>
              <a:bodyPr wrap="square" rtlCol="0">
                <a:spAutoFit/>
              </a:bodyPr>
              <a:lstStyle/>
              <a:p>
                <a:r>
                  <a:rPr lang="en-US" sz="1350" dirty="0">
                    <a:solidFill>
                      <a:srgbClr val="00B050"/>
                    </a:solidFill>
                    <a:latin typeface="Tw Cen MT" panose="020B0602020104020603" pitchFamily="34" charset="0"/>
                  </a:rPr>
                  <a:t>Level 3</a:t>
                </a:r>
              </a:p>
            </p:txBody>
          </p:sp>
          <p:sp>
            <p:nvSpPr>
              <p:cNvPr id="52" name="TextBox 51"/>
              <p:cNvSpPr txBox="1"/>
              <p:nvPr/>
            </p:nvSpPr>
            <p:spPr>
              <a:xfrm>
                <a:off x="6581184" y="2536945"/>
                <a:ext cx="891682" cy="740193"/>
              </a:xfrm>
              <a:prstGeom prst="rect">
                <a:avLst/>
              </a:prstGeom>
              <a:noFill/>
            </p:spPr>
            <p:txBody>
              <a:bodyPr wrap="square" rtlCol="0">
                <a:spAutoFit/>
              </a:bodyPr>
              <a:lstStyle/>
              <a:p>
                <a:r>
                  <a:rPr lang="en-US" sz="1350" dirty="0">
                    <a:solidFill>
                      <a:srgbClr val="7030A0"/>
                    </a:solidFill>
                    <a:latin typeface="Tw Cen MT" panose="020B0602020104020603" pitchFamily="34" charset="0"/>
                  </a:rPr>
                  <a:t>Level 4</a:t>
                </a:r>
              </a:p>
            </p:txBody>
          </p:sp>
          <p:pic>
            <p:nvPicPr>
              <p:cNvPr id="53" name="Picture 2" descr="Image result for empty beaker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9349" y="1703700"/>
                <a:ext cx="3906036" cy="499796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title="Marbles in beaker"/>
            <p:cNvGrpSpPr/>
            <p:nvPr/>
          </p:nvGrpSpPr>
          <p:grpSpPr>
            <a:xfrm>
              <a:off x="7472866" y="2742109"/>
              <a:ext cx="2931367" cy="3937980"/>
              <a:chOff x="7472866" y="2742109"/>
              <a:chExt cx="2931367" cy="3937980"/>
            </a:xfrm>
          </p:grpSpPr>
          <p:cxnSp>
            <p:nvCxnSpPr>
              <p:cNvPr id="7" name="Straight Connector 6"/>
              <p:cNvCxnSpPr/>
              <p:nvPr/>
            </p:nvCxnSpPr>
            <p:spPr>
              <a:xfrm>
                <a:off x="7524928" y="5696399"/>
                <a:ext cx="2845431"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524928" y="4711635"/>
                <a:ext cx="2845431"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472866" y="3726872"/>
                <a:ext cx="2845431"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472866" y="2742109"/>
                <a:ext cx="2845431"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pic>
            <p:nvPicPr>
              <p:cNvPr id="11" name="Picture 4" descr="Image result for marble clip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6286" t="66527"/>
              <a:stretch/>
            </p:blipFill>
            <p:spPr bwMode="auto">
              <a:xfrm rot="3997078">
                <a:off x="8551495" y="6349517"/>
                <a:ext cx="286211" cy="28299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Image result for marble clip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480" t="33392" r="32939" b="32898"/>
              <a:stretch/>
            </p:blipFill>
            <p:spPr bwMode="auto">
              <a:xfrm rot="3997078">
                <a:off x="8261525" y="5512585"/>
                <a:ext cx="593068" cy="57572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Image result for marble clip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6286" t="66527"/>
              <a:stretch/>
            </p:blipFill>
            <p:spPr bwMode="auto">
              <a:xfrm rot="3997078">
                <a:off x="8821250" y="6346795"/>
                <a:ext cx="286211" cy="28299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Image result for marble clip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32817" r="66273" b="33473"/>
              <a:stretch/>
            </p:blipFill>
            <p:spPr bwMode="auto">
              <a:xfrm rot="3997078">
                <a:off x="8633952" y="5989738"/>
                <a:ext cx="401740" cy="39987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Image result for marble clip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32817" r="66273" b="33473"/>
              <a:stretch/>
            </p:blipFill>
            <p:spPr bwMode="auto">
              <a:xfrm rot="3997078">
                <a:off x="9119964" y="6279281"/>
                <a:ext cx="401740" cy="39987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Image result for marble clip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6286" t="66527"/>
              <a:stretch/>
            </p:blipFill>
            <p:spPr bwMode="auto">
              <a:xfrm rot="3997078">
                <a:off x="9039866" y="6020012"/>
                <a:ext cx="286211" cy="28299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Image result for marble clip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6286" t="66527"/>
              <a:stretch/>
            </p:blipFill>
            <p:spPr bwMode="auto">
              <a:xfrm rot="3997078">
                <a:off x="8235083" y="6369614"/>
                <a:ext cx="286211" cy="28299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Image result for marble clip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32817" r="66273" b="33473"/>
              <a:stretch/>
            </p:blipFill>
            <p:spPr bwMode="auto">
              <a:xfrm rot="3997078">
                <a:off x="9352690" y="5929878"/>
                <a:ext cx="401740" cy="39987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Image result for marble clip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6286" t="66527"/>
              <a:stretch/>
            </p:blipFill>
            <p:spPr bwMode="auto">
              <a:xfrm rot="3997078">
                <a:off x="8338606" y="6105442"/>
                <a:ext cx="286211" cy="28299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marble clip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32817" r="66273" b="33473"/>
              <a:stretch/>
            </p:blipFill>
            <p:spPr bwMode="auto">
              <a:xfrm rot="3997078">
                <a:off x="7933136" y="5892475"/>
                <a:ext cx="401740" cy="39987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Image result for marble clip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6286" t="66527"/>
              <a:stretch/>
            </p:blipFill>
            <p:spPr bwMode="auto">
              <a:xfrm rot="3997078">
                <a:off x="7952092" y="6323216"/>
                <a:ext cx="286211" cy="28299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Image result for marble clip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6286" t="66527"/>
              <a:stretch/>
            </p:blipFill>
            <p:spPr bwMode="auto">
              <a:xfrm rot="3997078">
                <a:off x="7661852" y="6303118"/>
                <a:ext cx="286211" cy="28299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Image result for marble clip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6286" t="66527"/>
              <a:stretch/>
            </p:blipFill>
            <p:spPr bwMode="auto">
              <a:xfrm rot="3997078">
                <a:off x="7633390" y="5994599"/>
                <a:ext cx="286211" cy="28299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Image result for marble clip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6286" t="66527"/>
              <a:stretch/>
            </p:blipFill>
            <p:spPr bwMode="auto">
              <a:xfrm rot="3997078">
                <a:off x="7655728" y="5703848"/>
                <a:ext cx="286211" cy="28299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Image result for marble clip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6286" t="66527"/>
              <a:stretch/>
            </p:blipFill>
            <p:spPr bwMode="auto">
              <a:xfrm rot="3997078">
                <a:off x="8908052" y="5715529"/>
                <a:ext cx="286211" cy="28299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Image result for marble clip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6286" t="66527"/>
              <a:stretch/>
            </p:blipFill>
            <p:spPr bwMode="auto">
              <a:xfrm rot="3997078">
                <a:off x="9522509" y="6323217"/>
                <a:ext cx="286211" cy="28299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Image result for marble clip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6286" t="66527"/>
              <a:stretch/>
            </p:blipFill>
            <p:spPr bwMode="auto">
              <a:xfrm rot="3997078">
                <a:off x="9847435" y="6323215"/>
                <a:ext cx="286211" cy="28299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Image result for marble clip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6286" t="66527"/>
              <a:stretch/>
            </p:blipFill>
            <p:spPr bwMode="auto">
              <a:xfrm rot="3997078">
                <a:off x="9784994" y="6014471"/>
                <a:ext cx="286211" cy="28299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Image result for marble clip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6286" t="66527"/>
              <a:stretch/>
            </p:blipFill>
            <p:spPr bwMode="auto">
              <a:xfrm rot="3997078">
                <a:off x="9209753" y="5663219"/>
                <a:ext cx="286211" cy="28299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Image result for marble clip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6286" t="66527"/>
              <a:stretch/>
            </p:blipFill>
            <p:spPr bwMode="auto">
              <a:xfrm rot="3997078">
                <a:off x="9584414" y="5673269"/>
                <a:ext cx="286211" cy="28299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Image result for marble clip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6286" t="66527"/>
              <a:stretch/>
            </p:blipFill>
            <p:spPr bwMode="auto">
              <a:xfrm rot="3997078">
                <a:off x="9921457" y="5711294"/>
                <a:ext cx="286211" cy="28299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Image result for marble clip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6286" t="66527"/>
              <a:stretch/>
            </p:blipFill>
            <p:spPr bwMode="auto">
              <a:xfrm rot="3997078">
                <a:off x="10095199" y="6021138"/>
                <a:ext cx="286211" cy="28299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Image result for marble clip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6286" t="66527"/>
              <a:stretch/>
            </p:blipFill>
            <p:spPr bwMode="auto">
              <a:xfrm rot="3997078">
                <a:off x="7939113" y="5563802"/>
                <a:ext cx="286211" cy="28299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Image result for marble clip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6286" t="66527"/>
              <a:stretch/>
            </p:blipFill>
            <p:spPr bwMode="auto">
              <a:xfrm rot="3997078">
                <a:off x="7555168" y="5376710"/>
                <a:ext cx="286211" cy="28299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Image result for marble clip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32817" r="66273" b="33473"/>
              <a:stretch/>
            </p:blipFill>
            <p:spPr bwMode="auto">
              <a:xfrm rot="3997078">
                <a:off x="7933136" y="5178372"/>
                <a:ext cx="401740" cy="39987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Image result for marble clip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32817" r="66273" b="33473"/>
              <a:stretch/>
            </p:blipFill>
            <p:spPr bwMode="auto">
              <a:xfrm rot="3997078">
                <a:off x="8816117" y="5341654"/>
                <a:ext cx="401740" cy="39987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Image result for marble clip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6286" t="66527"/>
              <a:stretch/>
            </p:blipFill>
            <p:spPr bwMode="auto">
              <a:xfrm rot="3997078">
                <a:off x="8369853" y="5231240"/>
                <a:ext cx="286211" cy="28299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Image result for marble clip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6286" t="66527"/>
              <a:stretch/>
            </p:blipFill>
            <p:spPr bwMode="auto">
              <a:xfrm rot="3997078">
                <a:off x="10119632" y="5497531"/>
                <a:ext cx="286211" cy="28299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Image result for marble clip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6286" t="66527"/>
              <a:stretch/>
            </p:blipFill>
            <p:spPr bwMode="auto">
              <a:xfrm rot="3997078">
                <a:off x="9290694" y="5401287"/>
                <a:ext cx="286211" cy="28299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Image result for marble clip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32817" r="66273" b="33473"/>
              <a:stretch/>
            </p:blipFill>
            <p:spPr bwMode="auto">
              <a:xfrm rot="3997078">
                <a:off x="9687083" y="5312564"/>
                <a:ext cx="401740" cy="399876"/>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Image result for marble clip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6286" t="66527"/>
              <a:stretch/>
            </p:blipFill>
            <p:spPr bwMode="auto">
              <a:xfrm rot="3997078">
                <a:off x="10108125" y="5189202"/>
                <a:ext cx="286211" cy="28299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Image result for marble clip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6286" t="66527"/>
              <a:stretch/>
            </p:blipFill>
            <p:spPr bwMode="auto">
              <a:xfrm rot="3997078">
                <a:off x="9456303" y="5135680"/>
                <a:ext cx="286211" cy="28299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Image result for marble clip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6286" t="66527"/>
              <a:stretch/>
            </p:blipFill>
            <p:spPr bwMode="auto">
              <a:xfrm rot="3997078">
                <a:off x="9817964" y="5014076"/>
                <a:ext cx="286211" cy="28299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marble clip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6286" t="66527"/>
              <a:stretch/>
            </p:blipFill>
            <p:spPr bwMode="auto">
              <a:xfrm rot="3997078">
                <a:off x="9150846" y="5148125"/>
                <a:ext cx="286211" cy="28299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Image result for marble clip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6286" t="66527"/>
              <a:stretch/>
            </p:blipFill>
            <p:spPr bwMode="auto">
              <a:xfrm rot="3997078">
                <a:off x="8645790" y="5111812"/>
                <a:ext cx="286211" cy="28299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 descr="Image result for marble clip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6286" t="66527"/>
              <a:stretch/>
            </p:blipFill>
            <p:spPr bwMode="auto">
              <a:xfrm rot="3997078">
                <a:off x="7512294" y="5097202"/>
                <a:ext cx="286211" cy="28299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descr="Image result for marble clip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6286" t="66527"/>
              <a:stretch/>
            </p:blipFill>
            <p:spPr bwMode="auto">
              <a:xfrm rot="3997078">
                <a:off x="7741835" y="4912296"/>
                <a:ext cx="286211" cy="28299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Image result for marble clip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6286" t="66527"/>
              <a:stretch/>
            </p:blipFill>
            <p:spPr bwMode="auto">
              <a:xfrm rot="3997078">
                <a:off x="8207636" y="4960617"/>
                <a:ext cx="286211" cy="282990"/>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04" name="TextBox 103"/>
          <p:cNvSpPr txBox="1"/>
          <p:nvPr/>
        </p:nvSpPr>
        <p:spPr>
          <a:xfrm>
            <a:off x="7996113" y="5412899"/>
            <a:ext cx="1897912" cy="369332"/>
          </a:xfrm>
          <a:prstGeom prst="rect">
            <a:avLst/>
          </a:prstGeom>
          <a:noFill/>
        </p:spPr>
        <p:txBody>
          <a:bodyPr wrap="square" rtlCol="0">
            <a:spAutoFit/>
          </a:bodyPr>
          <a:lstStyle/>
          <a:p>
            <a:pPr algn="ctr"/>
            <a:r>
              <a:rPr lang="en-US" b="1" dirty="0"/>
              <a:t>Student B</a:t>
            </a:r>
          </a:p>
        </p:txBody>
      </p:sp>
    </p:spTree>
    <p:extLst>
      <p:ext uri="{BB962C8B-B14F-4D97-AF65-F5344CB8AC3E}">
        <p14:creationId xmlns:p14="http://schemas.microsoft.com/office/powerpoint/2010/main" val="3753503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bg2"/>
          </a:solidFill>
        </p:spPr>
        <p:txBody>
          <a:bodyPr/>
          <a:lstStyle/>
          <a:p>
            <a:r>
              <a:rPr lang="en-US" dirty="0"/>
              <a:t>How are scores determined on the WCAS?</a:t>
            </a:r>
          </a:p>
        </p:txBody>
      </p:sp>
      <p:sp>
        <p:nvSpPr>
          <p:cNvPr id="2" name="Content Placeholder 1"/>
          <p:cNvSpPr>
            <a:spLocks noGrp="1"/>
          </p:cNvSpPr>
          <p:nvPr>
            <p:ph idx="1"/>
          </p:nvPr>
        </p:nvSpPr>
        <p:spPr>
          <a:solidFill>
            <a:schemeClr val="bg2"/>
          </a:solidFill>
        </p:spPr>
        <p:txBody>
          <a:bodyPr>
            <a:normAutofit/>
          </a:bodyPr>
          <a:lstStyle/>
          <a:p>
            <a:pPr marL="463550" indent="-238125"/>
            <a:r>
              <a:rPr lang="en-US" dirty="0"/>
              <a:t>A score is based on the number of points the student earns on the test</a:t>
            </a:r>
          </a:p>
          <a:p>
            <a:pPr marL="463550" indent="-238125"/>
            <a:r>
              <a:rPr lang="en-US" dirty="0"/>
              <a:t>All points are weighted equally</a:t>
            </a:r>
          </a:p>
          <a:p>
            <a:pPr marL="463550" indent="-238125"/>
            <a:r>
              <a:rPr lang="en-US" dirty="0"/>
              <a:t>Points can come from any reporting area</a:t>
            </a:r>
          </a:p>
          <a:p>
            <a:pPr marL="463550" indent="-238125"/>
            <a:endParaRPr lang="en-US" dirty="0"/>
          </a:p>
          <a:p>
            <a:endParaRPr lang="en-US" dirty="0"/>
          </a:p>
        </p:txBody>
      </p:sp>
    </p:spTree>
    <p:extLst>
      <p:ext uri="{BB962C8B-B14F-4D97-AF65-F5344CB8AC3E}">
        <p14:creationId xmlns:p14="http://schemas.microsoft.com/office/powerpoint/2010/main" val="2765687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682337" y="500615"/>
            <a:ext cx="4864427" cy="1292662"/>
          </a:xfrm>
          <a:prstGeom prst="rect">
            <a:avLst/>
          </a:prstGeom>
          <a:noFill/>
        </p:spPr>
        <p:txBody>
          <a:bodyPr wrap="square" rtlCol="0">
            <a:spAutoFit/>
          </a:bodyPr>
          <a:lstStyle/>
          <a:p>
            <a:r>
              <a:rPr lang="en-US" sz="2600" dirty="0">
                <a:latin typeface="Palatino Linotype" panose="02040502050505030304" pitchFamily="18" charset="0"/>
              </a:rPr>
              <a:t>The 3-Dimensional nature of the </a:t>
            </a:r>
            <a:r>
              <a:rPr lang="en-US" sz="2600" i="1" dirty="0">
                <a:latin typeface="Palatino Linotype" panose="02040502050505030304" pitchFamily="18" charset="0"/>
              </a:rPr>
              <a:t>Next Generation Science Standards </a:t>
            </a:r>
            <a:r>
              <a:rPr lang="en-US" sz="2600" dirty="0">
                <a:latin typeface="Palatino Linotype" panose="02040502050505030304" pitchFamily="18" charset="0"/>
              </a:rPr>
              <a:t>(NGSS)…</a:t>
            </a:r>
          </a:p>
        </p:txBody>
      </p:sp>
      <p:sp>
        <p:nvSpPr>
          <p:cNvPr id="27" name="TextBox 26"/>
          <p:cNvSpPr txBox="1"/>
          <p:nvPr/>
        </p:nvSpPr>
        <p:spPr>
          <a:xfrm>
            <a:off x="5917223" y="500615"/>
            <a:ext cx="5258767" cy="1292662"/>
          </a:xfrm>
          <a:prstGeom prst="rect">
            <a:avLst/>
          </a:prstGeom>
          <a:solidFill>
            <a:schemeClr val="bg2"/>
          </a:solidFill>
        </p:spPr>
        <p:txBody>
          <a:bodyPr wrap="square" rtlCol="0">
            <a:spAutoFit/>
          </a:bodyPr>
          <a:lstStyle/>
          <a:p>
            <a:r>
              <a:rPr lang="en-US" sz="2600" dirty="0">
                <a:latin typeface="Palatino Linotype" panose="02040502050505030304" pitchFamily="18" charset="0"/>
              </a:rPr>
              <a:t>…is measured by the WCAS. An overall scale score as well as three sub-scores are reported:</a:t>
            </a:r>
          </a:p>
        </p:txBody>
      </p:sp>
      <p:pic>
        <p:nvPicPr>
          <p:cNvPr id="28" name="Picture 27"/>
          <p:cNvPicPr>
            <a:picLocks noChangeAspect="1"/>
          </p:cNvPicPr>
          <p:nvPr/>
        </p:nvPicPr>
        <p:blipFill>
          <a:blip r:embed="rId3"/>
          <a:stretch>
            <a:fillRect/>
          </a:stretch>
        </p:blipFill>
        <p:spPr>
          <a:xfrm>
            <a:off x="413431" y="1888525"/>
            <a:ext cx="8437595" cy="3218967"/>
          </a:xfrm>
          <a:prstGeom prst="rect">
            <a:avLst/>
          </a:prstGeom>
        </p:spPr>
      </p:pic>
      <p:grpSp>
        <p:nvGrpSpPr>
          <p:cNvPr id="49" name="Group 48"/>
          <p:cNvGrpSpPr/>
          <p:nvPr/>
        </p:nvGrpSpPr>
        <p:grpSpPr>
          <a:xfrm>
            <a:off x="5936978" y="1888525"/>
            <a:ext cx="5828095" cy="3886346"/>
            <a:chOff x="660288" y="3518452"/>
            <a:chExt cx="4662587" cy="3109151"/>
          </a:xfrm>
        </p:grpSpPr>
        <p:sp>
          <p:nvSpPr>
            <p:cNvPr id="50" name="Oval 49"/>
            <p:cNvSpPr/>
            <p:nvPr/>
          </p:nvSpPr>
          <p:spPr>
            <a:xfrm>
              <a:off x="2600808" y="5531342"/>
              <a:ext cx="365760" cy="36576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51" name="Oval 50"/>
            <p:cNvSpPr/>
            <p:nvPr/>
          </p:nvSpPr>
          <p:spPr>
            <a:xfrm>
              <a:off x="2753208" y="5683742"/>
              <a:ext cx="365760" cy="36576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52" name="Oval 51"/>
            <p:cNvSpPr/>
            <p:nvPr/>
          </p:nvSpPr>
          <p:spPr>
            <a:xfrm>
              <a:off x="2905608" y="5836142"/>
              <a:ext cx="365760" cy="36576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53" name="Oval 52"/>
            <p:cNvSpPr/>
            <p:nvPr/>
          </p:nvSpPr>
          <p:spPr>
            <a:xfrm>
              <a:off x="2748041" y="5818063"/>
              <a:ext cx="365760" cy="36576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54" name="Oval 53"/>
            <p:cNvSpPr/>
            <p:nvPr/>
          </p:nvSpPr>
          <p:spPr>
            <a:xfrm>
              <a:off x="2760957" y="5939466"/>
              <a:ext cx="365760" cy="36576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55" name="Freeform 54"/>
            <p:cNvSpPr/>
            <p:nvPr/>
          </p:nvSpPr>
          <p:spPr>
            <a:xfrm>
              <a:off x="660288" y="3518452"/>
              <a:ext cx="1480186" cy="3109151"/>
            </a:xfrm>
            <a:custGeom>
              <a:avLst/>
              <a:gdLst>
                <a:gd name="connsiteX0" fmla="*/ 0 w 1480186"/>
                <a:gd name="connsiteY0" fmla="*/ 148019 h 3109151"/>
                <a:gd name="connsiteX1" fmla="*/ 148019 w 1480186"/>
                <a:gd name="connsiteY1" fmla="*/ 0 h 3109151"/>
                <a:gd name="connsiteX2" fmla="*/ 1332167 w 1480186"/>
                <a:gd name="connsiteY2" fmla="*/ 0 h 3109151"/>
                <a:gd name="connsiteX3" fmla="*/ 1480186 w 1480186"/>
                <a:gd name="connsiteY3" fmla="*/ 148019 h 3109151"/>
                <a:gd name="connsiteX4" fmla="*/ 1480186 w 1480186"/>
                <a:gd name="connsiteY4" fmla="*/ 2961132 h 3109151"/>
                <a:gd name="connsiteX5" fmla="*/ 1332167 w 1480186"/>
                <a:gd name="connsiteY5" fmla="*/ 3109151 h 3109151"/>
                <a:gd name="connsiteX6" fmla="*/ 148019 w 1480186"/>
                <a:gd name="connsiteY6" fmla="*/ 3109151 h 3109151"/>
                <a:gd name="connsiteX7" fmla="*/ 0 w 1480186"/>
                <a:gd name="connsiteY7" fmla="*/ 2961132 h 3109151"/>
                <a:gd name="connsiteX8" fmla="*/ 0 w 1480186"/>
                <a:gd name="connsiteY8" fmla="*/ 148019 h 3109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0186" h="3109151">
                  <a:moveTo>
                    <a:pt x="0" y="148019"/>
                  </a:moveTo>
                  <a:cubicBezTo>
                    <a:pt x="0" y="66270"/>
                    <a:pt x="66270" y="0"/>
                    <a:pt x="148019" y="0"/>
                  </a:cubicBezTo>
                  <a:lnTo>
                    <a:pt x="1332167" y="0"/>
                  </a:lnTo>
                  <a:cubicBezTo>
                    <a:pt x="1413916" y="0"/>
                    <a:pt x="1480186" y="66270"/>
                    <a:pt x="1480186" y="148019"/>
                  </a:cubicBezTo>
                  <a:lnTo>
                    <a:pt x="1480186" y="2961132"/>
                  </a:lnTo>
                  <a:cubicBezTo>
                    <a:pt x="1480186" y="3042881"/>
                    <a:pt x="1413916" y="3109151"/>
                    <a:pt x="1332167" y="3109151"/>
                  </a:cubicBezTo>
                  <a:lnTo>
                    <a:pt x="148019" y="3109151"/>
                  </a:lnTo>
                  <a:cubicBezTo>
                    <a:pt x="66270" y="3109151"/>
                    <a:pt x="0" y="3042881"/>
                    <a:pt x="0" y="2961132"/>
                  </a:cubicBezTo>
                  <a:lnTo>
                    <a:pt x="0" y="148019"/>
                  </a:lnTo>
                  <a:close/>
                </a:path>
              </a:pathLst>
            </a:custGeom>
            <a:solidFill>
              <a:srgbClr val="F4B183"/>
            </a:solidFill>
            <a:ln>
              <a:solidFill>
                <a:schemeClr val="tx1"/>
              </a:solidFill>
            </a:ln>
          </p:spPr>
          <p:style>
            <a:lnRef idx="0">
              <a:scrgbClr r="0" g="0" b="0"/>
            </a:lnRef>
            <a:fillRef idx="1">
              <a:scrgbClr r="0" g="0" b="0"/>
            </a:fillRef>
            <a:effectRef idx="0">
              <a:schemeClr val="dk1">
                <a:tint val="40000"/>
                <a:hueOff val="0"/>
                <a:satOff val="0"/>
                <a:lumOff val="0"/>
                <a:alphaOff val="0"/>
              </a:schemeClr>
            </a:effectRef>
            <a:fontRef idx="minor">
              <a:schemeClr val="dk1">
                <a:hueOff val="0"/>
                <a:satOff val="0"/>
                <a:lumOff val="0"/>
                <a:alphaOff val="0"/>
              </a:schemeClr>
            </a:fontRef>
          </p:style>
          <p:txBody>
            <a:bodyPr spcFirstLastPara="0" vert="horz" wrap="square" lIns="163830" tIns="163830" rIns="163830" bIns="2340236" numCol="1" spcCol="1270" anchor="t" anchorCtr="0">
              <a:noAutofit/>
            </a:bodyPr>
            <a:lstStyle/>
            <a:p>
              <a:pPr lvl="0" algn="ctr" defTabSz="1911350">
                <a:lnSpc>
                  <a:spcPct val="90000"/>
                </a:lnSpc>
                <a:spcBef>
                  <a:spcPct val="0"/>
                </a:spcBef>
                <a:spcAft>
                  <a:spcPct val="35000"/>
                </a:spcAft>
              </a:pPr>
              <a:r>
                <a:rPr lang="en-US" sz="4300" kern="1200" dirty="0">
                  <a:solidFill>
                    <a:srgbClr val="000000"/>
                  </a:solidFill>
                </a:rPr>
                <a:t>PS</a:t>
              </a:r>
            </a:p>
          </p:txBody>
        </p:sp>
        <p:sp>
          <p:nvSpPr>
            <p:cNvPr id="56" name="Freeform 55"/>
            <p:cNvSpPr/>
            <p:nvPr/>
          </p:nvSpPr>
          <p:spPr>
            <a:xfrm>
              <a:off x="817188" y="5169396"/>
              <a:ext cx="1184149" cy="610823"/>
            </a:xfrm>
            <a:custGeom>
              <a:avLst/>
              <a:gdLst>
                <a:gd name="connsiteX0" fmla="*/ 0 w 1184149"/>
                <a:gd name="connsiteY0" fmla="*/ 61082 h 610823"/>
                <a:gd name="connsiteX1" fmla="*/ 61082 w 1184149"/>
                <a:gd name="connsiteY1" fmla="*/ 0 h 610823"/>
                <a:gd name="connsiteX2" fmla="*/ 1123067 w 1184149"/>
                <a:gd name="connsiteY2" fmla="*/ 0 h 610823"/>
                <a:gd name="connsiteX3" fmla="*/ 1184149 w 1184149"/>
                <a:gd name="connsiteY3" fmla="*/ 61082 h 610823"/>
                <a:gd name="connsiteX4" fmla="*/ 1184149 w 1184149"/>
                <a:gd name="connsiteY4" fmla="*/ 549741 h 610823"/>
                <a:gd name="connsiteX5" fmla="*/ 1123067 w 1184149"/>
                <a:gd name="connsiteY5" fmla="*/ 610823 h 610823"/>
                <a:gd name="connsiteX6" fmla="*/ 61082 w 1184149"/>
                <a:gd name="connsiteY6" fmla="*/ 610823 h 610823"/>
                <a:gd name="connsiteX7" fmla="*/ 0 w 1184149"/>
                <a:gd name="connsiteY7" fmla="*/ 549741 h 610823"/>
                <a:gd name="connsiteX8" fmla="*/ 0 w 1184149"/>
                <a:gd name="connsiteY8" fmla="*/ 61082 h 610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4149" h="610823">
                  <a:moveTo>
                    <a:pt x="0" y="61082"/>
                  </a:moveTo>
                  <a:cubicBezTo>
                    <a:pt x="0" y="27347"/>
                    <a:pt x="27347" y="0"/>
                    <a:pt x="61082" y="0"/>
                  </a:cubicBezTo>
                  <a:lnTo>
                    <a:pt x="1123067" y="0"/>
                  </a:lnTo>
                  <a:cubicBezTo>
                    <a:pt x="1156802" y="0"/>
                    <a:pt x="1184149" y="27347"/>
                    <a:pt x="1184149" y="61082"/>
                  </a:cubicBezTo>
                  <a:lnTo>
                    <a:pt x="1184149" y="549741"/>
                  </a:lnTo>
                  <a:cubicBezTo>
                    <a:pt x="1184149" y="583476"/>
                    <a:pt x="1156802" y="610823"/>
                    <a:pt x="1123067" y="610823"/>
                  </a:cubicBezTo>
                  <a:lnTo>
                    <a:pt x="61082" y="610823"/>
                  </a:lnTo>
                  <a:cubicBezTo>
                    <a:pt x="27347" y="610823"/>
                    <a:pt x="0" y="583476"/>
                    <a:pt x="0" y="549741"/>
                  </a:cubicBezTo>
                  <a:lnTo>
                    <a:pt x="0" y="61082"/>
                  </a:lnTo>
                  <a:close/>
                </a:path>
              </a:pathLst>
            </a:custGeom>
            <a:solidFill>
              <a:srgbClr val="A9D18E"/>
            </a:solidFill>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9170" tIns="78850" rIns="99170" bIns="78850" numCol="1" spcCol="1270" anchor="ctr" anchorCtr="0">
              <a:noAutofit/>
            </a:bodyPr>
            <a:lstStyle/>
            <a:p>
              <a:pPr lvl="0" algn="ctr" defTabSz="1422400">
                <a:lnSpc>
                  <a:spcPct val="90000"/>
                </a:lnSpc>
                <a:spcBef>
                  <a:spcPct val="0"/>
                </a:spcBef>
                <a:spcAft>
                  <a:spcPct val="35000"/>
                </a:spcAft>
              </a:pPr>
              <a:r>
                <a:rPr lang="en-US" sz="3200" b="1" kern="1200" dirty="0">
                  <a:solidFill>
                    <a:srgbClr val="000000"/>
                  </a:solidFill>
                </a:rPr>
                <a:t>CCC</a:t>
              </a:r>
            </a:p>
          </p:txBody>
        </p:sp>
        <p:sp>
          <p:nvSpPr>
            <p:cNvPr id="57" name="Freeform 56"/>
            <p:cNvSpPr/>
            <p:nvPr/>
          </p:nvSpPr>
          <p:spPr>
            <a:xfrm>
              <a:off x="817188" y="4318556"/>
              <a:ext cx="1184149" cy="610823"/>
            </a:xfrm>
            <a:custGeom>
              <a:avLst/>
              <a:gdLst>
                <a:gd name="connsiteX0" fmla="*/ 0 w 1184149"/>
                <a:gd name="connsiteY0" fmla="*/ 61082 h 610823"/>
                <a:gd name="connsiteX1" fmla="*/ 61082 w 1184149"/>
                <a:gd name="connsiteY1" fmla="*/ 0 h 610823"/>
                <a:gd name="connsiteX2" fmla="*/ 1123067 w 1184149"/>
                <a:gd name="connsiteY2" fmla="*/ 0 h 610823"/>
                <a:gd name="connsiteX3" fmla="*/ 1184149 w 1184149"/>
                <a:gd name="connsiteY3" fmla="*/ 61082 h 610823"/>
                <a:gd name="connsiteX4" fmla="*/ 1184149 w 1184149"/>
                <a:gd name="connsiteY4" fmla="*/ 549741 h 610823"/>
                <a:gd name="connsiteX5" fmla="*/ 1123067 w 1184149"/>
                <a:gd name="connsiteY5" fmla="*/ 610823 h 610823"/>
                <a:gd name="connsiteX6" fmla="*/ 61082 w 1184149"/>
                <a:gd name="connsiteY6" fmla="*/ 610823 h 610823"/>
                <a:gd name="connsiteX7" fmla="*/ 0 w 1184149"/>
                <a:gd name="connsiteY7" fmla="*/ 549741 h 610823"/>
                <a:gd name="connsiteX8" fmla="*/ 0 w 1184149"/>
                <a:gd name="connsiteY8" fmla="*/ 61082 h 610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4149" h="610823">
                  <a:moveTo>
                    <a:pt x="0" y="61082"/>
                  </a:moveTo>
                  <a:cubicBezTo>
                    <a:pt x="0" y="27347"/>
                    <a:pt x="27347" y="0"/>
                    <a:pt x="61082" y="0"/>
                  </a:cubicBezTo>
                  <a:lnTo>
                    <a:pt x="1123067" y="0"/>
                  </a:lnTo>
                  <a:cubicBezTo>
                    <a:pt x="1156802" y="0"/>
                    <a:pt x="1184149" y="27347"/>
                    <a:pt x="1184149" y="61082"/>
                  </a:cubicBezTo>
                  <a:lnTo>
                    <a:pt x="1184149" y="549741"/>
                  </a:lnTo>
                  <a:cubicBezTo>
                    <a:pt x="1184149" y="583476"/>
                    <a:pt x="1156802" y="610823"/>
                    <a:pt x="1123067" y="610823"/>
                  </a:cubicBezTo>
                  <a:lnTo>
                    <a:pt x="61082" y="610823"/>
                  </a:lnTo>
                  <a:cubicBezTo>
                    <a:pt x="27347" y="610823"/>
                    <a:pt x="0" y="583476"/>
                    <a:pt x="0" y="549741"/>
                  </a:cubicBezTo>
                  <a:lnTo>
                    <a:pt x="0" y="61082"/>
                  </a:lnTo>
                  <a:close/>
                </a:path>
              </a:pathLst>
            </a:custGeom>
            <a:solidFill>
              <a:srgbClr val="5B9BD5"/>
            </a:solidFill>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9170" tIns="78850" rIns="99170" bIns="78850" numCol="1" spcCol="1270" anchor="ctr" anchorCtr="0">
              <a:noAutofit/>
            </a:bodyPr>
            <a:lstStyle/>
            <a:p>
              <a:pPr lvl="0" algn="ctr" defTabSz="1422400">
                <a:lnSpc>
                  <a:spcPct val="90000"/>
                </a:lnSpc>
                <a:spcBef>
                  <a:spcPct val="0"/>
                </a:spcBef>
                <a:spcAft>
                  <a:spcPct val="35000"/>
                </a:spcAft>
              </a:pPr>
              <a:r>
                <a:rPr lang="en-US" sz="3200" b="1" kern="1200" dirty="0">
                  <a:solidFill>
                    <a:srgbClr val="000000"/>
                  </a:solidFill>
                </a:rPr>
                <a:t>SEP</a:t>
              </a:r>
            </a:p>
          </p:txBody>
        </p:sp>
        <p:sp>
          <p:nvSpPr>
            <p:cNvPr id="58" name="Freeform 57"/>
            <p:cNvSpPr/>
            <p:nvPr/>
          </p:nvSpPr>
          <p:spPr>
            <a:xfrm>
              <a:off x="808306" y="5861056"/>
              <a:ext cx="1184149" cy="610823"/>
            </a:xfrm>
            <a:custGeom>
              <a:avLst/>
              <a:gdLst>
                <a:gd name="connsiteX0" fmla="*/ 0 w 1184149"/>
                <a:gd name="connsiteY0" fmla="*/ 61082 h 610823"/>
                <a:gd name="connsiteX1" fmla="*/ 61082 w 1184149"/>
                <a:gd name="connsiteY1" fmla="*/ 0 h 610823"/>
                <a:gd name="connsiteX2" fmla="*/ 1123067 w 1184149"/>
                <a:gd name="connsiteY2" fmla="*/ 0 h 610823"/>
                <a:gd name="connsiteX3" fmla="*/ 1184149 w 1184149"/>
                <a:gd name="connsiteY3" fmla="*/ 61082 h 610823"/>
                <a:gd name="connsiteX4" fmla="*/ 1184149 w 1184149"/>
                <a:gd name="connsiteY4" fmla="*/ 549741 h 610823"/>
                <a:gd name="connsiteX5" fmla="*/ 1123067 w 1184149"/>
                <a:gd name="connsiteY5" fmla="*/ 610823 h 610823"/>
                <a:gd name="connsiteX6" fmla="*/ 61082 w 1184149"/>
                <a:gd name="connsiteY6" fmla="*/ 610823 h 610823"/>
                <a:gd name="connsiteX7" fmla="*/ 0 w 1184149"/>
                <a:gd name="connsiteY7" fmla="*/ 549741 h 610823"/>
                <a:gd name="connsiteX8" fmla="*/ 0 w 1184149"/>
                <a:gd name="connsiteY8" fmla="*/ 61082 h 610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4149" h="610823">
                  <a:moveTo>
                    <a:pt x="0" y="61082"/>
                  </a:moveTo>
                  <a:cubicBezTo>
                    <a:pt x="0" y="27347"/>
                    <a:pt x="27347" y="0"/>
                    <a:pt x="61082" y="0"/>
                  </a:cubicBezTo>
                  <a:lnTo>
                    <a:pt x="1123067" y="0"/>
                  </a:lnTo>
                  <a:cubicBezTo>
                    <a:pt x="1156802" y="0"/>
                    <a:pt x="1184149" y="27347"/>
                    <a:pt x="1184149" y="61082"/>
                  </a:cubicBezTo>
                  <a:lnTo>
                    <a:pt x="1184149" y="549741"/>
                  </a:lnTo>
                  <a:cubicBezTo>
                    <a:pt x="1184149" y="583476"/>
                    <a:pt x="1156802" y="610823"/>
                    <a:pt x="1123067" y="610823"/>
                  </a:cubicBezTo>
                  <a:lnTo>
                    <a:pt x="61082" y="610823"/>
                  </a:lnTo>
                  <a:cubicBezTo>
                    <a:pt x="27347" y="610823"/>
                    <a:pt x="0" y="583476"/>
                    <a:pt x="0" y="549741"/>
                  </a:cubicBezTo>
                  <a:lnTo>
                    <a:pt x="0" y="61082"/>
                  </a:lnTo>
                  <a:close/>
                </a:path>
              </a:pathLst>
            </a:custGeom>
            <a:solidFill>
              <a:srgbClr val="F4B183"/>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9170" tIns="78850" rIns="99170" bIns="78850" numCol="1" spcCol="1270" anchor="ctr" anchorCtr="0">
              <a:noAutofit/>
            </a:bodyPr>
            <a:lstStyle/>
            <a:p>
              <a:pPr lvl="0" algn="ctr" defTabSz="1422400">
                <a:lnSpc>
                  <a:spcPct val="90000"/>
                </a:lnSpc>
                <a:spcBef>
                  <a:spcPct val="0"/>
                </a:spcBef>
                <a:spcAft>
                  <a:spcPct val="35000"/>
                </a:spcAft>
              </a:pPr>
              <a:endParaRPr lang="en-US" sz="3200" kern="1200" dirty="0">
                <a:solidFill>
                  <a:srgbClr val="000000"/>
                </a:solidFill>
              </a:endParaRPr>
            </a:p>
          </p:txBody>
        </p:sp>
        <p:sp>
          <p:nvSpPr>
            <p:cNvPr id="59" name="Freeform 58"/>
            <p:cNvSpPr/>
            <p:nvPr/>
          </p:nvSpPr>
          <p:spPr>
            <a:xfrm>
              <a:off x="2251489" y="3518452"/>
              <a:ext cx="1480186" cy="3109151"/>
            </a:xfrm>
            <a:custGeom>
              <a:avLst/>
              <a:gdLst>
                <a:gd name="connsiteX0" fmla="*/ 0 w 1480186"/>
                <a:gd name="connsiteY0" fmla="*/ 148019 h 3109151"/>
                <a:gd name="connsiteX1" fmla="*/ 148019 w 1480186"/>
                <a:gd name="connsiteY1" fmla="*/ 0 h 3109151"/>
                <a:gd name="connsiteX2" fmla="*/ 1332167 w 1480186"/>
                <a:gd name="connsiteY2" fmla="*/ 0 h 3109151"/>
                <a:gd name="connsiteX3" fmla="*/ 1480186 w 1480186"/>
                <a:gd name="connsiteY3" fmla="*/ 148019 h 3109151"/>
                <a:gd name="connsiteX4" fmla="*/ 1480186 w 1480186"/>
                <a:gd name="connsiteY4" fmla="*/ 2961132 h 3109151"/>
                <a:gd name="connsiteX5" fmla="*/ 1332167 w 1480186"/>
                <a:gd name="connsiteY5" fmla="*/ 3109151 h 3109151"/>
                <a:gd name="connsiteX6" fmla="*/ 148019 w 1480186"/>
                <a:gd name="connsiteY6" fmla="*/ 3109151 h 3109151"/>
                <a:gd name="connsiteX7" fmla="*/ 0 w 1480186"/>
                <a:gd name="connsiteY7" fmla="*/ 2961132 h 3109151"/>
                <a:gd name="connsiteX8" fmla="*/ 0 w 1480186"/>
                <a:gd name="connsiteY8" fmla="*/ 148019 h 3109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0186" h="3109151">
                  <a:moveTo>
                    <a:pt x="0" y="148019"/>
                  </a:moveTo>
                  <a:cubicBezTo>
                    <a:pt x="0" y="66270"/>
                    <a:pt x="66270" y="0"/>
                    <a:pt x="148019" y="0"/>
                  </a:cubicBezTo>
                  <a:lnTo>
                    <a:pt x="1332167" y="0"/>
                  </a:lnTo>
                  <a:cubicBezTo>
                    <a:pt x="1413916" y="0"/>
                    <a:pt x="1480186" y="66270"/>
                    <a:pt x="1480186" y="148019"/>
                  </a:cubicBezTo>
                  <a:lnTo>
                    <a:pt x="1480186" y="2961132"/>
                  </a:lnTo>
                  <a:cubicBezTo>
                    <a:pt x="1480186" y="3042881"/>
                    <a:pt x="1413916" y="3109151"/>
                    <a:pt x="1332167" y="3109151"/>
                  </a:cubicBezTo>
                  <a:lnTo>
                    <a:pt x="148019" y="3109151"/>
                  </a:lnTo>
                  <a:cubicBezTo>
                    <a:pt x="66270" y="3109151"/>
                    <a:pt x="0" y="3042881"/>
                    <a:pt x="0" y="2961132"/>
                  </a:cubicBezTo>
                  <a:lnTo>
                    <a:pt x="0" y="148019"/>
                  </a:lnTo>
                  <a:close/>
                </a:path>
              </a:pathLst>
            </a:custGeom>
            <a:solidFill>
              <a:srgbClr val="F4B183"/>
            </a:solidFill>
            <a:ln>
              <a:solidFill>
                <a:schemeClr val="tx1"/>
              </a:solidFill>
            </a:ln>
          </p:spPr>
          <p:style>
            <a:lnRef idx="0">
              <a:scrgbClr r="0" g="0" b="0"/>
            </a:lnRef>
            <a:fillRef idx="1">
              <a:scrgbClr r="0" g="0" b="0"/>
            </a:fillRef>
            <a:effectRef idx="0">
              <a:schemeClr val="dk1">
                <a:tint val="40000"/>
                <a:hueOff val="0"/>
                <a:satOff val="0"/>
                <a:lumOff val="0"/>
                <a:alphaOff val="0"/>
              </a:schemeClr>
            </a:effectRef>
            <a:fontRef idx="minor">
              <a:schemeClr val="dk1">
                <a:hueOff val="0"/>
                <a:satOff val="0"/>
                <a:lumOff val="0"/>
                <a:alphaOff val="0"/>
              </a:schemeClr>
            </a:fontRef>
          </p:style>
          <p:txBody>
            <a:bodyPr spcFirstLastPara="0" vert="horz" wrap="square" lIns="163830" tIns="163830" rIns="163830" bIns="2340236" numCol="1" spcCol="1270" anchor="t" anchorCtr="0">
              <a:noAutofit/>
            </a:bodyPr>
            <a:lstStyle/>
            <a:p>
              <a:pPr lvl="0" algn="ctr" defTabSz="1911350">
                <a:lnSpc>
                  <a:spcPct val="90000"/>
                </a:lnSpc>
                <a:spcBef>
                  <a:spcPct val="0"/>
                </a:spcBef>
                <a:spcAft>
                  <a:spcPct val="35000"/>
                </a:spcAft>
              </a:pPr>
              <a:r>
                <a:rPr lang="en-US" sz="4300" kern="1200" dirty="0">
                  <a:solidFill>
                    <a:srgbClr val="000000"/>
                  </a:solidFill>
                </a:rPr>
                <a:t>LS</a:t>
              </a:r>
            </a:p>
          </p:txBody>
        </p:sp>
        <p:sp>
          <p:nvSpPr>
            <p:cNvPr id="60" name="Freeform 59"/>
            <p:cNvSpPr/>
            <p:nvPr/>
          </p:nvSpPr>
          <p:spPr>
            <a:xfrm>
              <a:off x="2408389" y="5169396"/>
              <a:ext cx="1184149" cy="610823"/>
            </a:xfrm>
            <a:custGeom>
              <a:avLst/>
              <a:gdLst>
                <a:gd name="connsiteX0" fmla="*/ 0 w 1184149"/>
                <a:gd name="connsiteY0" fmla="*/ 61082 h 610823"/>
                <a:gd name="connsiteX1" fmla="*/ 61082 w 1184149"/>
                <a:gd name="connsiteY1" fmla="*/ 0 h 610823"/>
                <a:gd name="connsiteX2" fmla="*/ 1123067 w 1184149"/>
                <a:gd name="connsiteY2" fmla="*/ 0 h 610823"/>
                <a:gd name="connsiteX3" fmla="*/ 1184149 w 1184149"/>
                <a:gd name="connsiteY3" fmla="*/ 61082 h 610823"/>
                <a:gd name="connsiteX4" fmla="*/ 1184149 w 1184149"/>
                <a:gd name="connsiteY4" fmla="*/ 549741 h 610823"/>
                <a:gd name="connsiteX5" fmla="*/ 1123067 w 1184149"/>
                <a:gd name="connsiteY5" fmla="*/ 610823 h 610823"/>
                <a:gd name="connsiteX6" fmla="*/ 61082 w 1184149"/>
                <a:gd name="connsiteY6" fmla="*/ 610823 h 610823"/>
                <a:gd name="connsiteX7" fmla="*/ 0 w 1184149"/>
                <a:gd name="connsiteY7" fmla="*/ 549741 h 610823"/>
                <a:gd name="connsiteX8" fmla="*/ 0 w 1184149"/>
                <a:gd name="connsiteY8" fmla="*/ 61082 h 610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4149" h="610823">
                  <a:moveTo>
                    <a:pt x="0" y="61082"/>
                  </a:moveTo>
                  <a:cubicBezTo>
                    <a:pt x="0" y="27347"/>
                    <a:pt x="27347" y="0"/>
                    <a:pt x="61082" y="0"/>
                  </a:cubicBezTo>
                  <a:lnTo>
                    <a:pt x="1123067" y="0"/>
                  </a:lnTo>
                  <a:cubicBezTo>
                    <a:pt x="1156802" y="0"/>
                    <a:pt x="1184149" y="27347"/>
                    <a:pt x="1184149" y="61082"/>
                  </a:cubicBezTo>
                  <a:lnTo>
                    <a:pt x="1184149" y="549741"/>
                  </a:lnTo>
                  <a:cubicBezTo>
                    <a:pt x="1184149" y="583476"/>
                    <a:pt x="1156802" y="610823"/>
                    <a:pt x="1123067" y="610823"/>
                  </a:cubicBezTo>
                  <a:lnTo>
                    <a:pt x="61082" y="610823"/>
                  </a:lnTo>
                  <a:cubicBezTo>
                    <a:pt x="27347" y="610823"/>
                    <a:pt x="0" y="583476"/>
                    <a:pt x="0" y="549741"/>
                  </a:cubicBezTo>
                  <a:lnTo>
                    <a:pt x="0" y="61082"/>
                  </a:lnTo>
                  <a:close/>
                </a:path>
              </a:pathLst>
            </a:custGeom>
            <a:solidFill>
              <a:srgbClr val="A9D18E"/>
            </a:solidFill>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9170" tIns="78850" rIns="99170" bIns="78850" numCol="1" spcCol="1270" anchor="ctr" anchorCtr="0">
              <a:noAutofit/>
            </a:bodyPr>
            <a:lstStyle/>
            <a:p>
              <a:pPr lvl="0" algn="ctr" defTabSz="1422400">
                <a:lnSpc>
                  <a:spcPct val="90000"/>
                </a:lnSpc>
                <a:spcBef>
                  <a:spcPct val="0"/>
                </a:spcBef>
                <a:spcAft>
                  <a:spcPct val="35000"/>
                </a:spcAft>
              </a:pPr>
              <a:r>
                <a:rPr lang="en-US" sz="3200" b="1" kern="1200" dirty="0">
                  <a:solidFill>
                    <a:srgbClr val="000000"/>
                  </a:solidFill>
                </a:rPr>
                <a:t>CCC</a:t>
              </a:r>
            </a:p>
          </p:txBody>
        </p:sp>
        <p:sp>
          <p:nvSpPr>
            <p:cNvPr id="61" name="Freeform 60"/>
            <p:cNvSpPr/>
            <p:nvPr/>
          </p:nvSpPr>
          <p:spPr>
            <a:xfrm>
              <a:off x="2408389" y="4318556"/>
              <a:ext cx="1184149" cy="610823"/>
            </a:xfrm>
            <a:custGeom>
              <a:avLst/>
              <a:gdLst>
                <a:gd name="connsiteX0" fmla="*/ 0 w 1184149"/>
                <a:gd name="connsiteY0" fmla="*/ 61082 h 610823"/>
                <a:gd name="connsiteX1" fmla="*/ 61082 w 1184149"/>
                <a:gd name="connsiteY1" fmla="*/ 0 h 610823"/>
                <a:gd name="connsiteX2" fmla="*/ 1123067 w 1184149"/>
                <a:gd name="connsiteY2" fmla="*/ 0 h 610823"/>
                <a:gd name="connsiteX3" fmla="*/ 1184149 w 1184149"/>
                <a:gd name="connsiteY3" fmla="*/ 61082 h 610823"/>
                <a:gd name="connsiteX4" fmla="*/ 1184149 w 1184149"/>
                <a:gd name="connsiteY4" fmla="*/ 549741 h 610823"/>
                <a:gd name="connsiteX5" fmla="*/ 1123067 w 1184149"/>
                <a:gd name="connsiteY5" fmla="*/ 610823 h 610823"/>
                <a:gd name="connsiteX6" fmla="*/ 61082 w 1184149"/>
                <a:gd name="connsiteY6" fmla="*/ 610823 h 610823"/>
                <a:gd name="connsiteX7" fmla="*/ 0 w 1184149"/>
                <a:gd name="connsiteY7" fmla="*/ 549741 h 610823"/>
                <a:gd name="connsiteX8" fmla="*/ 0 w 1184149"/>
                <a:gd name="connsiteY8" fmla="*/ 61082 h 610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4149" h="610823">
                  <a:moveTo>
                    <a:pt x="0" y="61082"/>
                  </a:moveTo>
                  <a:cubicBezTo>
                    <a:pt x="0" y="27347"/>
                    <a:pt x="27347" y="0"/>
                    <a:pt x="61082" y="0"/>
                  </a:cubicBezTo>
                  <a:lnTo>
                    <a:pt x="1123067" y="0"/>
                  </a:lnTo>
                  <a:cubicBezTo>
                    <a:pt x="1156802" y="0"/>
                    <a:pt x="1184149" y="27347"/>
                    <a:pt x="1184149" y="61082"/>
                  </a:cubicBezTo>
                  <a:lnTo>
                    <a:pt x="1184149" y="549741"/>
                  </a:lnTo>
                  <a:cubicBezTo>
                    <a:pt x="1184149" y="583476"/>
                    <a:pt x="1156802" y="610823"/>
                    <a:pt x="1123067" y="610823"/>
                  </a:cubicBezTo>
                  <a:lnTo>
                    <a:pt x="61082" y="610823"/>
                  </a:lnTo>
                  <a:cubicBezTo>
                    <a:pt x="27347" y="610823"/>
                    <a:pt x="0" y="583476"/>
                    <a:pt x="0" y="549741"/>
                  </a:cubicBezTo>
                  <a:lnTo>
                    <a:pt x="0" y="61082"/>
                  </a:lnTo>
                  <a:close/>
                </a:path>
              </a:pathLst>
            </a:custGeom>
            <a:solidFill>
              <a:srgbClr val="5B9BD5"/>
            </a:solidFill>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9170" tIns="78850" rIns="99170" bIns="78850" numCol="1" spcCol="1270" anchor="ctr" anchorCtr="0">
              <a:noAutofit/>
            </a:bodyPr>
            <a:lstStyle/>
            <a:p>
              <a:pPr lvl="0" algn="ctr" defTabSz="1422400">
                <a:lnSpc>
                  <a:spcPct val="90000"/>
                </a:lnSpc>
                <a:spcBef>
                  <a:spcPct val="0"/>
                </a:spcBef>
                <a:spcAft>
                  <a:spcPct val="35000"/>
                </a:spcAft>
              </a:pPr>
              <a:r>
                <a:rPr lang="en-US" sz="3200" b="1" kern="1200" dirty="0">
                  <a:solidFill>
                    <a:srgbClr val="000000"/>
                  </a:solidFill>
                </a:rPr>
                <a:t>SEP</a:t>
              </a:r>
            </a:p>
          </p:txBody>
        </p:sp>
        <p:sp>
          <p:nvSpPr>
            <p:cNvPr id="62" name="Freeform 61"/>
            <p:cNvSpPr/>
            <p:nvPr/>
          </p:nvSpPr>
          <p:spPr>
            <a:xfrm>
              <a:off x="2399507" y="5861056"/>
              <a:ext cx="1184149" cy="610823"/>
            </a:xfrm>
            <a:custGeom>
              <a:avLst/>
              <a:gdLst>
                <a:gd name="connsiteX0" fmla="*/ 0 w 1184149"/>
                <a:gd name="connsiteY0" fmla="*/ 61082 h 610823"/>
                <a:gd name="connsiteX1" fmla="*/ 61082 w 1184149"/>
                <a:gd name="connsiteY1" fmla="*/ 0 h 610823"/>
                <a:gd name="connsiteX2" fmla="*/ 1123067 w 1184149"/>
                <a:gd name="connsiteY2" fmla="*/ 0 h 610823"/>
                <a:gd name="connsiteX3" fmla="*/ 1184149 w 1184149"/>
                <a:gd name="connsiteY3" fmla="*/ 61082 h 610823"/>
                <a:gd name="connsiteX4" fmla="*/ 1184149 w 1184149"/>
                <a:gd name="connsiteY4" fmla="*/ 549741 h 610823"/>
                <a:gd name="connsiteX5" fmla="*/ 1123067 w 1184149"/>
                <a:gd name="connsiteY5" fmla="*/ 610823 h 610823"/>
                <a:gd name="connsiteX6" fmla="*/ 61082 w 1184149"/>
                <a:gd name="connsiteY6" fmla="*/ 610823 h 610823"/>
                <a:gd name="connsiteX7" fmla="*/ 0 w 1184149"/>
                <a:gd name="connsiteY7" fmla="*/ 549741 h 610823"/>
                <a:gd name="connsiteX8" fmla="*/ 0 w 1184149"/>
                <a:gd name="connsiteY8" fmla="*/ 61082 h 610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4149" h="610823">
                  <a:moveTo>
                    <a:pt x="0" y="61082"/>
                  </a:moveTo>
                  <a:cubicBezTo>
                    <a:pt x="0" y="27347"/>
                    <a:pt x="27347" y="0"/>
                    <a:pt x="61082" y="0"/>
                  </a:cubicBezTo>
                  <a:lnTo>
                    <a:pt x="1123067" y="0"/>
                  </a:lnTo>
                  <a:cubicBezTo>
                    <a:pt x="1156802" y="0"/>
                    <a:pt x="1184149" y="27347"/>
                    <a:pt x="1184149" y="61082"/>
                  </a:cubicBezTo>
                  <a:lnTo>
                    <a:pt x="1184149" y="549741"/>
                  </a:lnTo>
                  <a:cubicBezTo>
                    <a:pt x="1184149" y="583476"/>
                    <a:pt x="1156802" y="610823"/>
                    <a:pt x="1123067" y="610823"/>
                  </a:cubicBezTo>
                  <a:lnTo>
                    <a:pt x="61082" y="610823"/>
                  </a:lnTo>
                  <a:cubicBezTo>
                    <a:pt x="27347" y="610823"/>
                    <a:pt x="0" y="583476"/>
                    <a:pt x="0" y="549741"/>
                  </a:cubicBezTo>
                  <a:lnTo>
                    <a:pt x="0" y="61082"/>
                  </a:lnTo>
                  <a:close/>
                </a:path>
              </a:pathLst>
            </a:custGeom>
            <a:solidFill>
              <a:srgbClr val="F4B183"/>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9170" tIns="78850" rIns="99170" bIns="78850" numCol="1" spcCol="1270" anchor="ctr" anchorCtr="0">
              <a:noAutofit/>
            </a:bodyPr>
            <a:lstStyle/>
            <a:p>
              <a:pPr lvl="0" algn="ctr" defTabSz="1422400">
                <a:lnSpc>
                  <a:spcPct val="90000"/>
                </a:lnSpc>
                <a:spcBef>
                  <a:spcPct val="0"/>
                </a:spcBef>
                <a:spcAft>
                  <a:spcPct val="35000"/>
                </a:spcAft>
              </a:pPr>
              <a:endParaRPr lang="en-US" sz="3200" kern="1200" dirty="0">
                <a:solidFill>
                  <a:srgbClr val="000000"/>
                </a:solidFill>
              </a:endParaRPr>
            </a:p>
          </p:txBody>
        </p:sp>
        <p:sp>
          <p:nvSpPr>
            <p:cNvPr id="63" name="Freeform 62"/>
            <p:cNvSpPr/>
            <p:nvPr/>
          </p:nvSpPr>
          <p:spPr>
            <a:xfrm>
              <a:off x="3842689" y="3518452"/>
              <a:ext cx="1480186" cy="3109151"/>
            </a:xfrm>
            <a:custGeom>
              <a:avLst/>
              <a:gdLst>
                <a:gd name="connsiteX0" fmla="*/ 0 w 1480186"/>
                <a:gd name="connsiteY0" fmla="*/ 148019 h 3109151"/>
                <a:gd name="connsiteX1" fmla="*/ 148019 w 1480186"/>
                <a:gd name="connsiteY1" fmla="*/ 0 h 3109151"/>
                <a:gd name="connsiteX2" fmla="*/ 1332167 w 1480186"/>
                <a:gd name="connsiteY2" fmla="*/ 0 h 3109151"/>
                <a:gd name="connsiteX3" fmla="*/ 1480186 w 1480186"/>
                <a:gd name="connsiteY3" fmla="*/ 148019 h 3109151"/>
                <a:gd name="connsiteX4" fmla="*/ 1480186 w 1480186"/>
                <a:gd name="connsiteY4" fmla="*/ 2961132 h 3109151"/>
                <a:gd name="connsiteX5" fmla="*/ 1332167 w 1480186"/>
                <a:gd name="connsiteY5" fmla="*/ 3109151 h 3109151"/>
                <a:gd name="connsiteX6" fmla="*/ 148019 w 1480186"/>
                <a:gd name="connsiteY6" fmla="*/ 3109151 h 3109151"/>
                <a:gd name="connsiteX7" fmla="*/ 0 w 1480186"/>
                <a:gd name="connsiteY7" fmla="*/ 2961132 h 3109151"/>
                <a:gd name="connsiteX8" fmla="*/ 0 w 1480186"/>
                <a:gd name="connsiteY8" fmla="*/ 148019 h 3109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0186" h="3109151">
                  <a:moveTo>
                    <a:pt x="0" y="148019"/>
                  </a:moveTo>
                  <a:cubicBezTo>
                    <a:pt x="0" y="66270"/>
                    <a:pt x="66270" y="0"/>
                    <a:pt x="148019" y="0"/>
                  </a:cubicBezTo>
                  <a:lnTo>
                    <a:pt x="1332167" y="0"/>
                  </a:lnTo>
                  <a:cubicBezTo>
                    <a:pt x="1413916" y="0"/>
                    <a:pt x="1480186" y="66270"/>
                    <a:pt x="1480186" y="148019"/>
                  </a:cubicBezTo>
                  <a:lnTo>
                    <a:pt x="1480186" y="2961132"/>
                  </a:lnTo>
                  <a:cubicBezTo>
                    <a:pt x="1480186" y="3042881"/>
                    <a:pt x="1413916" y="3109151"/>
                    <a:pt x="1332167" y="3109151"/>
                  </a:cubicBezTo>
                  <a:lnTo>
                    <a:pt x="148019" y="3109151"/>
                  </a:lnTo>
                  <a:cubicBezTo>
                    <a:pt x="66270" y="3109151"/>
                    <a:pt x="0" y="3042881"/>
                    <a:pt x="0" y="2961132"/>
                  </a:cubicBezTo>
                  <a:lnTo>
                    <a:pt x="0" y="148019"/>
                  </a:lnTo>
                  <a:close/>
                </a:path>
              </a:pathLst>
            </a:custGeom>
            <a:solidFill>
              <a:srgbClr val="F4B183"/>
            </a:solidFill>
            <a:ln>
              <a:solidFill>
                <a:schemeClr val="tx1"/>
              </a:solidFill>
            </a:ln>
          </p:spPr>
          <p:style>
            <a:lnRef idx="0">
              <a:scrgbClr r="0" g="0" b="0"/>
            </a:lnRef>
            <a:fillRef idx="1">
              <a:scrgbClr r="0" g="0" b="0"/>
            </a:fillRef>
            <a:effectRef idx="0">
              <a:schemeClr val="dk1">
                <a:tint val="40000"/>
                <a:hueOff val="0"/>
                <a:satOff val="0"/>
                <a:lumOff val="0"/>
                <a:alphaOff val="0"/>
              </a:schemeClr>
            </a:effectRef>
            <a:fontRef idx="minor">
              <a:schemeClr val="dk1">
                <a:hueOff val="0"/>
                <a:satOff val="0"/>
                <a:lumOff val="0"/>
                <a:alphaOff val="0"/>
              </a:schemeClr>
            </a:fontRef>
          </p:style>
          <p:txBody>
            <a:bodyPr spcFirstLastPara="0" vert="horz" wrap="square" lIns="163830" tIns="163830" rIns="163830" bIns="2340236" numCol="1" spcCol="1270" anchor="t" anchorCtr="0">
              <a:noAutofit/>
            </a:bodyPr>
            <a:lstStyle/>
            <a:p>
              <a:pPr lvl="0" algn="ctr" defTabSz="1911350">
                <a:lnSpc>
                  <a:spcPct val="90000"/>
                </a:lnSpc>
                <a:spcBef>
                  <a:spcPct val="0"/>
                </a:spcBef>
                <a:spcAft>
                  <a:spcPct val="35000"/>
                </a:spcAft>
              </a:pPr>
              <a:r>
                <a:rPr lang="en-US" sz="4300" kern="1200" dirty="0">
                  <a:solidFill>
                    <a:srgbClr val="000000"/>
                  </a:solidFill>
                </a:rPr>
                <a:t>ESS</a:t>
              </a:r>
            </a:p>
          </p:txBody>
        </p:sp>
        <p:sp>
          <p:nvSpPr>
            <p:cNvPr id="64" name="Freeform 63"/>
            <p:cNvSpPr/>
            <p:nvPr/>
          </p:nvSpPr>
          <p:spPr>
            <a:xfrm>
              <a:off x="3999589" y="5169396"/>
              <a:ext cx="1184149" cy="610823"/>
            </a:xfrm>
            <a:custGeom>
              <a:avLst/>
              <a:gdLst>
                <a:gd name="connsiteX0" fmla="*/ 0 w 1184149"/>
                <a:gd name="connsiteY0" fmla="*/ 61082 h 610823"/>
                <a:gd name="connsiteX1" fmla="*/ 61082 w 1184149"/>
                <a:gd name="connsiteY1" fmla="*/ 0 h 610823"/>
                <a:gd name="connsiteX2" fmla="*/ 1123067 w 1184149"/>
                <a:gd name="connsiteY2" fmla="*/ 0 h 610823"/>
                <a:gd name="connsiteX3" fmla="*/ 1184149 w 1184149"/>
                <a:gd name="connsiteY3" fmla="*/ 61082 h 610823"/>
                <a:gd name="connsiteX4" fmla="*/ 1184149 w 1184149"/>
                <a:gd name="connsiteY4" fmla="*/ 549741 h 610823"/>
                <a:gd name="connsiteX5" fmla="*/ 1123067 w 1184149"/>
                <a:gd name="connsiteY5" fmla="*/ 610823 h 610823"/>
                <a:gd name="connsiteX6" fmla="*/ 61082 w 1184149"/>
                <a:gd name="connsiteY6" fmla="*/ 610823 h 610823"/>
                <a:gd name="connsiteX7" fmla="*/ 0 w 1184149"/>
                <a:gd name="connsiteY7" fmla="*/ 549741 h 610823"/>
                <a:gd name="connsiteX8" fmla="*/ 0 w 1184149"/>
                <a:gd name="connsiteY8" fmla="*/ 61082 h 610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4149" h="610823">
                  <a:moveTo>
                    <a:pt x="0" y="61082"/>
                  </a:moveTo>
                  <a:cubicBezTo>
                    <a:pt x="0" y="27347"/>
                    <a:pt x="27347" y="0"/>
                    <a:pt x="61082" y="0"/>
                  </a:cubicBezTo>
                  <a:lnTo>
                    <a:pt x="1123067" y="0"/>
                  </a:lnTo>
                  <a:cubicBezTo>
                    <a:pt x="1156802" y="0"/>
                    <a:pt x="1184149" y="27347"/>
                    <a:pt x="1184149" y="61082"/>
                  </a:cubicBezTo>
                  <a:lnTo>
                    <a:pt x="1184149" y="549741"/>
                  </a:lnTo>
                  <a:cubicBezTo>
                    <a:pt x="1184149" y="583476"/>
                    <a:pt x="1156802" y="610823"/>
                    <a:pt x="1123067" y="610823"/>
                  </a:cubicBezTo>
                  <a:lnTo>
                    <a:pt x="61082" y="610823"/>
                  </a:lnTo>
                  <a:cubicBezTo>
                    <a:pt x="27347" y="610823"/>
                    <a:pt x="0" y="583476"/>
                    <a:pt x="0" y="549741"/>
                  </a:cubicBezTo>
                  <a:lnTo>
                    <a:pt x="0" y="61082"/>
                  </a:lnTo>
                  <a:close/>
                </a:path>
              </a:pathLst>
            </a:custGeom>
            <a:solidFill>
              <a:srgbClr val="A9D18E"/>
            </a:solidFill>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9170" tIns="78850" rIns="99170" bIns="78850" numCol="1" spcCol="1270" anchor="ctr" anchorCtr="0">
              <a:noAutofit/>
            </a:bodyPr>
            <a:lstStyle/>
            <a:p>
              <a:pPr lvl="0" algn="ctr" defTabSz="1422400">
                <a:lnSpc>
                  <a:spcPct val="90000"/>
                </a:lnSpc>
                <a:spcBef>
                  <a:spcPct val="0"/>
                </a:spcBef>
                <a:spcAft>
                  <a:spcPct val="35000"/>
                </a:spcAft>
              </a:pPr>
              <a:r>
                <a:rPr lang="en-US" sz="3200" b="1" kern="1200" dirty="0">
                  <a:solidFill>
                    <a:srgbClr val="000000"/>
                  </a:solidFill>
                </a:rPr>
                <a:t>CCC</a:t>
              </a:r>
            </a:p>
          </p:txBody>
        </p:sp>
        <p:sp>
          <p:nvSpPr>
            <p:cNvPr id="65" name="Freeform 64"/>
            <p:cNvSpPr/>
            <p:nvPr/>
          </p:nvSpPr>
          <p:spPr>
            <a:xfrm>
              <a:off x="3999589" y="4318556"/>
              <a:ext cx="1184149" cy="610823"/>
            </a:xfrm>
            <a:custGeom>
              <a:avLst/>
              <a:gdLst>
                <a:gd name="connsiteX0" fmla="*/ 0 w 1184149"/>
                <a:gd name="connsiteY0" fmla="*/ 61082 h 610823"/>
                <a:gd name="connsiteX1" fmla="*/ 61082 w 1184149"/>
                <a:gd name="connsiteY1" fmla="*/ 0 h 610823"/>
                <a:gd name="connsiteX2" fmla="*/ 1123067 w 1184149"/>
                <a:gd name="connsiteY2" fmla="*/ 0 h 610823"/>
                <a:gd name="connsiteX3" fmla="*/ 1184149 w 1184149"/>
                <a:gd name="connsiteY3" fmla="*/ 61082 h 610823"/>
                <a:gd name="connsiteX4" fmla="*/ 1184149 w 1184149"/>
                <a:gd name="connsiteY4" fmla="*/ 549741 h 610823"/>
                <a:gd name="connsiteX5" fmla="*/ 1123067 w 1184149"/>
                <a:gd name="connsiteY5" fmla="*/ 610823 h 610823"/>
                <a:gd name="connsiteX6" fmla="*/ 61082 w 1184149"/>
                <a:gd name="connsiteY6" fmla="*/ 610823 h 610823"/>
                <a:gd name="connsiteX7" fmla="*/ 0 w 1184149"/>
                <a:gd name="connsiteY7" fmla="*/ 549741 h 610823"/>
                <a:gd name="connsiteX8" fmla="*/ 0 w 1184149"/>
                <a:gd name="connsiteY8" fmla="*/ 61082 h 610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4149" h="610823">
                  <a:moveTo>
                    <a:pt x="0" y="61082"/>
                  </a:moveTo>
                  <a:cubicBezTo>
                    <a:pt x="0" y="27347"/>
                    <a:pt x="27347" y="0"/>
                    <a:pt x="61082" y="0"/>
                  </a:cubicBezTo>
                  <a:lnTo>
                    <a:pt x="1123067" y="0"/>
                  </a:lnTo>
                  <a:cubicBezTo>
                    <a:pt x="1156802" y="0"/>
                    <a:pt x="1184149" y="27347"/>
                    <a:pt x="1184149" y="61082"/>
                  </a:cubicBezTo>
                  <a:lnTo>
                    <a:pt x="1184149" y="549741"/>
                  </a:lnTo>
                  <a:cubicBezTo>
                    <a:pt x="1184149" y="583476"/>
                    <a:pt x="1156802" y="610823"/>
                    <a:pt x="1123067" y="610823"/>
                  </a:cubicBezTo>
                  <a:lnTo>
                    <a:pt x="61082" y="610823"/>
                  </a:lnTo>
                  <a:cubicBezTo>
                    <a:pt x="27347" y="610823"/>
                    <a:pt x="0" y="583476"/>
                    <a:pt x="0" y="549741"/>
                  </a:cubicBezTo>
                  <a:lnTo>
                    <a:pt x="0" y="61082"/>
                  </a:lnTo>
                  <a:close/>
                </a:path>
              </a:pathLst>
            </a:custGeom>
            <a:solidFill>
              <a:srgbClr val="5B9BD5"/>
            </a:solidFill>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9170" tIns="78850" rIns="99170" bIns="78850" numCol="1" spcCol="1270" anchor="ctr" anchorCtr="0">
              <a:noAutofit/>
            </a:bodyPr>
            <a:lstStyle/>
            <a:p>
              <a:pPr lvl="0" algn="ctr" defTabSz="1422400">
                <a:lnSpc>
                  <a:spcPct val="90000"/>
                </a:lnSpc>
                <a:spcBef>
                  <a:spcPct val="0"/>
                </a:spcBef>
                <a:spcAft>
                  <a:spcPct val="35000"/>
                </a:spcAft>
              </a:pPr>
              <a:r>
                <a:rPr lang="en-US" sz="3200" b="1" kern="1200" dirty="0">
                  <a:solidFill>
                    <a:srgbClr val="000000"/>
                  </a:solidFill>
                </a:rPr>
                <a:t>SEP</a:t>
              </a:r>
            </a:p>
          </p:txBody>
        </p:sp>
        <p:sp>
          <p:nvSpPr>
            <p:cNvPr id="66" name="Freeform 65"/>
            <p:cNvSpPr/>
            <p:nvPr/>
          </p:nvSpPr>
          <p:spPr>
            <a:xfrm>
              <a:off x="3990708" y="5861056"/>
              <a:ext cx="1184149" cy="610823"/>
            </a:xfrm>
            <a:custGeom>
              <a:avLst/>
              <a:gdLst>
                <a:gd name="connsiteX0" fmla="*/ 0 w 1184149"/>
                <a:gd name="connsiteY0" fmla="*/ 61082 h 610823"/>
                <a:gd name="connsiteX1" fmla="*/ 61082 w 1184149"/>
                <a:gd name="connsiteY1" fmla="*/ 0 h 610823"/>
                <a:gd name="connsiteX2" fmla="*/ 1123067 w 1184149"/>
                <a:gd name="connsiteY2" fmla="*/ 0 h 610823"/>
                <a:gd name="connsiteX3" fmla="*/ 1184149 w 1184149"/>
                <a:gd name="connsiteY3" fmla="*/ 61082 h 610823"/>
                <a:gd name="connsiteX4" fmla="*/ 1184149 w 1184149"/>
                <a:gd name="connsiteY4" fmla="*/ 549741 h 610823"/>
                <a:gd name="connsiteX5" fmla="*/ 1123067 w 1184149"/>
                <a:gd name="connsiteY5" fmla="*/ 610823 h 610823"/>
                <a:gd name="connsiteX6" fmla="*/ 61082 w 1184149"/>
                <a:gd name="connsiteY6" fmla="*/ 610823 h 610823"/>
                <a:gd name="connsiteX7" fmla="*/ 0 w 1184149"/>
                <a:gd name="connsiteY7" fmla="*/ 549741 h 610823"/>
                <a:gd name="connsiteX8" fmla="*/ 0 w 1184149"/>
                <a:gd name="connsiteY8" fmla="*/ 61082 h 610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4149" h="610823">
                  <a:moveTo>
                    <a:pt x="0" y="61082"/>
                  </a:moveTo>
                  <a:cubicBezTo>
                    <a:pt x="0" y="27347"/>
                    <a:pt x="27347" y="0"/>
                    <a:pt x="61082" y="0"/>
                  </a:cubicBezTo>
                  <a:lnTo>
                    <a:pt x="1123067" y="0"/>
                  </a:lnTo>
                  <a:cubicBezTo>
                    <a:pt x="1156802" y="0"/>
                    <a:pt x="1184149" y="27347"/>
                    <a:pt x="1184149" y="61082"/>
                  </a:cubicBezTo>
                  <a:lnTo>
                    <a:pt x="1184149" y="549741"/>
                  </a:lnTo>
                  <a:cubicBezTo>
                    <a:pt x="1184149" y="583476"/>
                    <a:pt x="1156802" y="610823"/>
                    <a:pt x="1123067" y="610823"/>
                  </a:cubicBezTo>
                  <a:lnTo>
                    <a:pt x="61082" y="610823"/>
                  </a:lnTo>
                  <a:cubicBezTo>
                    <a:pt x="27347" y="610823"/>
                    <a:pt x="0" y="583476"/>
                    <a:pt x="0" y="549741"/>
                  </a:cubicBezTo>
                  <a:lnTo>
                    <a:pt x="0" y="61082"/>
                  </a:lnTo>
                  <a:close/>
                </a:path>
              </a:pathLst>
            </a:custGeom>
            <a:solidFill>
              <a:srgbClr val="F4B183"/>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9170" tIns="78850" rIns="99170" bIns="78850" numCol="1" spcCol="1270" anchor="ctr" anchorCtr="0">
              <a:noAutofit/>
            </a:bodyPr>
            <a:lstStyle/>
            <a:p>
              <a:pPr lvl="0" algn="ctr" defTabSz="1422400">
                <a:lnSpc>
                  <a:spcPct val="90000"/>
                </a:lnSpc>
                <a:spcBef>
                  <a:spcPct val="0"/>
                </a:spcBef>
                <a:spcAft>
                  <a:spcPct val="35000"/>
                </a:spcAft>
              </a:pPr>
              <a:endParaRPr lang="en-US" sz="3200" kern="1200" dirty="0">
                <a:solidFill>
                  <a:srgbClr val="000000"/>
                </a:solidFill>
              </a:endParaRPr>
            </a:p>
          </p:txBody>
        </p:sp>
        <p:sp>
          <p:nvSpPr>
            <p:cNvPr id="67" name="Rectangle 66"/>
            <p:cNvSpPr/>
            <p:nvPr/>
          </p:nvSpPr>
          <p:spPr>
            <a:xfrm>
              <a:off x="817188" y="5976959"/>
              <a:ext cx="4366550" cy="492311"/>
            </a:xfrm>
            <a:prstGeom prst="rect">
              <a:avLst/>
            </a:prstGeom>
            <a:gradFill flip="none" rotWithShape="1">
              <a:gsLst>
                <a:gs pos="0">
                  <a:srgbClr val="5B9BD5"/>
                </a:gs>
                <a:gs pos="50000">
                  <a:srgbClr val="F4B183"/>
                </a:gs>
                <a:gs pos="100000">
                  <a:srgbClr val="A9D18E"/>
                </a:gs>
              </a:gsLst>
              <a:lin ang="162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0000"/>
                  </a:solidFill>
                </a:rPr>
                <a:t>ETS</a:t>
              </a:r>
              <a:endParaRPr lang="en-US" sz="3200" dirty="0">
                <a:solidFill>
                  <a:srgbClr val="000000"/>
                </a:solidFill>
              </a:endParaRPr>
            </a:p>
          </p:txBody>
        </p:sp>
      </p:grpSp>
    </p:spTree>
    <p:extLst>
      <p:ext uri="{BB962C8B-B14F-4D97-AF65-F5344CB8AC3E}">
        <p14:creationId xmlns:p14="http://schemas.microsoft.com/office/powerpoint/2010/main" val="2212634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750" fill="hold"/>
                                        <p:tgtEl>
                                          <p:spTgt spid="28"/>
                                        </p:tgtEl>
                                      </p:cBhvr>
                                      <p:by x="50000" y="50000"/>
                                    </p:animScale>
                                  </p:childTnLst>
                                </p:cTn>
                              </p:par>
                            </p:childTnLst>
                          </p:cTn>
                        </p:par>
                        <p:par>
                          <p:cTn id="7" fill="hold">
                            <p:stCondLst>
                              <p:cond delay="750"/>
                            </p:stCondLst>
                            <p:childTnLst>
                              <p:par>
                                <p:cTn id="8" presetID="35" presetClass="path" presetSubtype="0" accel="50000" decel="50000" fill="hold" nodeType="afterEffect">
                                  <p:stCondLst>
                                    <p:cond delay="0"/>
                                  </p:stCondLst>
                                  <p:childTnLst>
                                    <p:animMotion origin="layout" path="M 5E-6 -1.48148E-6 L -0.17097 -1.48148E-6 " pathEditMode="relative" rAng="0" ptsTypes="AA">
                                      <p:cBhvr>
                                        <p:cTn id="9" dur="750" fill="hold"/>
                                        <p:tgtEl>
                                          <p:spTgt spid="28"/>
                                        </p:tgtEl>
                                        <p:attrNameLst>
                                          <p:attrName>ppt_x</p:attrName>
                                          <p:attrName>ppt_y</p:attrName>
                                        </p:attrNameLst>
                                      </p:cBhvr>
                                      <p:rCtr x="-8555" y="0"/>
                                    </p:animMotion>
                                  </p:childTnLst>
                                </p:cTn>
                              </p:par>
                              <p:par>
                                <p:cTn id="10" presetID="22" presetClass="entr" presetSubtype="4" fill="hold" grpId="0" nodeType="withEffect">
                                  <p:stCondLst>
                                    <p:cond delay="50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par>
                                <p:cTn id="13" presetID="22" presetClass="entr" presetSubtype="4" fill="hold" nodeType="withEffect">
                                  <p:stCondLst>
                                    <p:cond delay="500"/>
                                  </p:stCondLst>
                                  <p:childTnLst>
                                    <p:set>
                                      <p:cBhvr>
                                        <p:cTn id="14" dur="1" fill="hold">
                                          <p:stCondLst>
                                            <p:cond delay="0"/>
                                          </p:stCondLst>
                                        </p:cTn>
                                        <p:tgtEl>
                                          <p:spTgt spid="49"/>
                                        </p:tgtEl>
                                        <p:attrNameLst>
                                          <p:attrName>style.visibility</p:attrName>
                                        </p:attrNameLst>
                                      </p:cBhvr>
                                      <p:to>
                                        <p:strVal val="visible"/>
                                      </p:to>
                                    </p:set>
                                    <p:animEffect transition="in" filter="wipe(down)">
                                      <p:cBhvr>
                                        <p:cTn id="1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4352"/>
            <a:ext cx="10515600" cy="1325563"/>
          </a:xfrm>
        </p:spPr>
        <p:txBody>
          <a:bodyPr/>
          <a:lstStyle/>
          <a:p>
            <a:r>
              <a:rPr lang="en-US" dirty="0"/>
              <a:t>Sa</a:t>
            </a:r>
            <a:r>
              <a:rPr lang="en-US" dirty="0">
                <a:solidFill>
                  <a:srgbClr val="244A5F"/>
                </a:solidFill>
              </a:rPr>
              <a:t>mp</a:t>
            </a:r>
            <a:r>
              <a:rPr lang="en-US" dirty="0"/>
              <a:t>le Cluster Alignment</a:t>
            </a:r>
          </a:p>
        </p:txBody>
      </p:sp>
      <p:graphicFrame>
        <p:nvGraphicFramePr>
          <p:cNvPr id="4" name="Content Placeholder 3"/>
          <p:cNvGraphicFramePr>
            <a:graphicFrameLocks noGrp="1"/>
          </p:cNvGraphicFramePr>
          <p:nvPr>
            <p:ph idx="1"/>
            <p:extLst/>
          </p:nvPr>
        </p:nvGraphicFramePr>
        <p:xfrm>
          <a:off x="158751" y="1519915"/>
          <a:ext cx="11874498" cy="4324294"/>
        </p:xfrm>
        <a:graphic>
          <a:graphicData uri="http://schemas.openxmlformats.org/drawingml/2006/table">
            <a:tbl>
              <a:tblPr firstRow="1" bandRow="1">
                <a:tableStyleId>{69CF1AB2-1976-4502-BF36-3FF5EA218861}</a:tableStyleId>
              </a:tblPr>
              <a:tblGrid>
                <a:gridCol w="1184954">
                  <a:extLst>
                    <a:ext uri="{9D8B030D-6E8A-4147-A177-3AD203B41FA5}">
                      <a16:colId xmlns:a16="http://schemas.microsoft.com/office/drawing/2014/main" val="2377176184"/>
                    </a:ext>
                  </a:extLst>
                </a:gridCol>
                <a:gridCol w="1471839">
                  <a:extLst>
                    <a:ext uri="{9D8B030D-6E8A-4147-A177-3AD203B41FA5}">
                      <a16:colId xmlns:a16="http://schemas.microsoft.com/office/drawing/2014/main" val="2999810532"/>
                    </a:ext>
                  </a:extLst>
                </a:gridCol>
                <a:gridCol w="835705">
                  <a:extLst>
                    <a:ext uri="{9D8B030D-6E8A-4147-A177-3AD203B41FA5}">
                      <a16:colId xmlns:a16="http://schemas.microsoft.com/office/drawing/2014/main" val="3850989453"/>
                    </a:ext>
                  </a:extLst>
                </a:gridCol>
                <a:gridCol w="1683884">
                  <a:extLst>
                    <a:ext uri="{9D8B030D-6E8A-4147-A177-3AD203B41FA5}">
                      <a16:colId xmlns:a16="http://schemas.microsoft.com/office/drawing/2014/main" val="612183306"/>
                    </a:ext>
                  </a:extLst>
                </a:gridCol>
                <a:gridCol w="2182813">
                  <a:extLst>
                    <a:ext uri="{9D8B030D-6E8A-4147-A177-3AD203B41FA5}">
                      <a16:colId xmlns:a16="http://schemas.microsoft.com/office/drawing/2014/main" val="2229968405"/>
                    </a:ext>
                  </a:extLst>
                </a:gridCol>
                <a:gridCol w="1297214">
                  <a:extLst>
                    <a:ext uri="{9D8B030D-6E8A-4147-A177-3AD203B41FA5}">
                      <a16:colId xmlns:a16="http://schemas.microsoft.com/office/drawing/2014/main" val="2321917719"/>
                    </a:ext>
                  </a:extLst>
                </a:gridCol>
                <a:gridCol w="3218089">
                  <a:extLst>
                    <a:ext uri="{9D8B030D-6E8A-4147-A177-3AD203B41FA5}">
                      <a16:colId xmlns:a16="http://schemas.microsoft.com/office/drawing/2014/main" val="756796301"/>
                    </a:ext>
                  </a:extLst>
                </a:gridCol>
              </a:tblGrid>
              <a:tr h="567820">
                <a:tc>
                  <a:txBody>
                    <a:bodyPr/>
                    <a:lstStyle/>
                    <a:p>
                      <a:pPr algn="ctr"/>
                      <a:r>
                        <a:rPr lang="en-US" sz="1800" dirty="0"/>
                        <a:t>Sample</a:t>
                      </a:r>
                      <a:r>
                        <a:rPr lang="en-US" sz="1800" baseline="0" dirty="0"/>
                        <a:t> Cluster</a:t>
                      </a:r>
                      <a:endParaRPr lang="en-US" sz="1800" dirty="0"/>
                    </a:p>
                  </a:txBody>
                  <a:tcPr anchor="ctr"/>
                </a:tc>
                <a:tc>
                  <a:txBody>
                    <a:bodyPr/>
                    <a:lstStyle/>
                    <a:p>
                      <a:pPr algn="ctr"/>
                      <a:r>
                        <a:rPr lang="en-US" sz="1800" dirty="0"/>
                        <a:t>Item</a:t>
                      </a:r>
                      <a:r>
                        <a:rPr lang="en-US" sz="1800" baseline="0" dirty="0"/>
                        <a:t> Type</a:t>
                      </a:r>
                      <a:endParaRPr lang="en-US" sz="1800" dirty="0"/>
                    </a:p>
                  </a:txBody>
                  <a:tcPr anchor="ctr"/>
                </a:tc>
                <a:tc>
                  <a:txBody>
                    <a:bodyPr/>
                    <a:lstStyle/>
                    <a:p>
                      <a:pPr algn="ctr"/>
                      <a:r>
                        <a:rPr lang="en-US" sz="1800" dirty="0"/>
                        <a:t>Score Point</a:t>
                      </a:r>
                    </a:p>
                  </a:txBody>
                  <a:tcPr anchor="ctr"/>
                </a:tc>
                <a:tc>
                  <a:txBody>
                    <a:bodyPr/>
                    <a:lstStyle/>
                    <a:p>
                      <a:pPr algn="ctr"/>
                      <a:r>
                        <a:rPr lang="en-US" sz="1800" dirty="0"/>
                        <a:t>Performance Expectation Alignment</a:t>
                      </a:r>
                    </a:p>
                  </a:txBody>
                  <a:tcPr anchor="ctr"/>
                </a:tc>
                <a:tc>
                  <a:txBody>
                    <a:bodyPr/>
                    <a:lstStyle/>
                    <a:p>
                      <a:pPr algn="ctr"/>
                      <a:r>
                        <a:rPr lang="en-US" sz="1800" dirty="0"/>
                        <a:t>Science</a:t>
                      </a:r>
                      <a:r>
                        <a:rPr lang="en-US" sz="1800" baseline="0" dirty="0"/>
                        <a:t> &amp; Engineering </a:t>
                      </a:r>
                      <a:r>
                        <a:rPr lang="en-US" sz="1800" dirty="0"/>
                        <a:t>Practice</a:t>
                      </a:r>
                    </a:p>
                  </a:txBody>
                  <a:tcPr anchor="ctr">
                    <a:solidFill>
                      <a:srgbClr val="5B9BD5"/>
                    </a:solidFill>
                  </a:tcPr>
                </a:tc>
                <a:tc>
                  <a:txBody>
                    <a:bodyPr/>
                    <a:lstStyle/>
                    <a:p>
                      <a:pPr algn="ctr"/>
                      <a:r>
                        <a:rPr lang="en-US" sz="1800" dirty="0"/>
                        <a:t>Disciplinary Core Idea</a:t>
                      </a:r>
                    </a:p>
                  </a:txBody>
                  <a:tcPr anchor="ctr">
                    <a:solidFill>
                      <a:srgbClr val="F4B183"/>
                    </a:solidFill>
                  </a:tcPr>
                </a:tc>
                <a:tc>
                  <a:txBody>
                    <a:bodyPr/>
                    <a:lstStyle/>
                    <a:p>
                      <a:pPr algn="ctr"/>
                      <a:r>
                        <a:rPr lang="en-US" sz="1800" dirty="0"/>
                        <a:t>Crosscutting</a:t>
                      </a:r>
                      <a:r>
                        <a:rPr lang="en-US" sz="1800" baseline="0" dirty="0"/>
                        <a:t> </a:t>
                      </a:r>
                      <a:r>
                        <a:rPr lang="en-US" sz="1800" dirty="0"/>
                        <a:t>Concept</a:t>
                      </a:r>
                    </a:p>
                  </a:txBody>
                  <a:tcPr anchor="ctr">
                    <a:solidFill>
                      <a:srgbClr val="A9D18E"/>
                    </a:solidFill>
                  </a:tcPr>
                </a:tc>
                <a:extLst>
                  <a:ext uri="{0D108BD9-81ED-4DB2-BD59-A6C34878D82A}">
                    <a16:rowId xmlns:a16="http://schemas.microsoft.com/office/drawing/2014/main" val="1866365093"/>
                  </a:ext>
                </a:extLst>
              </a:tr>
              <a:tr h="591282">
                <a:tc>
                  <a:txBody>
                    <a:bodyPr/>
                    <a:lstStyle/>
                    <a:p>
                      <a:pPr algn="ctr"/>
                      <a:r>
                        <a:rPr lang="en-US" sz="1800" dirty="0"/>
                        <a:t>Item</a:t>
                      </a:r>
                      <a:r>
                        <a:rPr lang="en-US" sz="1800" baseline="0" dirty="0"/>
                        <a:t> 1</a:t>
                      </a:r>
                      <a:endParaRPr lang="en-US" sz="1800" dirty="0"/>
                    </a:p>
                  </a:txBody>
                  <a:tcPr anchor="ctr"/>
                </a:tc>
                <a:tc>
                  <a:txBody>
                    <a:bodyPr/>
                    <a:lstStyle/>
                    <a:p>
                      <a:r>
                        <a:rPr lang="en-US" sz="1800" dirty="0"/>
                        <a:t>Multiple Select</a:t>
                      </a:r>
                    </a:p>
                  </a:txBody>
                  <a:tcPr anchor="ctr"/>
                </a:tc>
                <a:tc>
                  <a:txBody>
                    <a:bodyPr/>
                    <a:lstStyle/>
                    <a:p>
                      <a:pPr algn="ctr"/>
                      <a:r>
                        <a:rPr lang="en-US" sz="1800" dirty="0"/>
                        <a:t>1</a:t>
                      </a:r>
                    </a:p>
                  </a:txBody>
                  <a:tcPr anchor="ctr"/>
                </a:tc>
                <a:tc>
                  <a:txBody>
                    <a:bodyPr/>
                    <a:lstStyle/>
                    <a:p>
                      <a:pPr algn="ctr"/>
                      <a:r>
                        <a:rPr lang="en-US" sz="1800" dirty="0"/>
                        <a:t>HS-LS2-3</a:t>
                      </a:r>
                    </a:p>
                  </a:txBody>
                  <a:tcPr anchor="ctr"/>
                </a:tc>
                <a:tc>
                  <a:txBody>
                    <a:bodyPr/>
                    <a:lstStyle/>
                    <a:p>
                      <a:pPr algn="ctr"/>
                      <a:r>
                        <a:rPr lang="en-US" sz="1800" kern="1200" dirty="0">
                          <a:solidFill>
                            <a:schemeClr val="dk1"/>
                          </a:solidFill>
                          <a:effectLst/>
                          <a:latin typeface="+mn-lt"/>
                          <a:ea typeface="+mn-ea"/>
                          <a:cs typeface="+mn-cs"/>
                        </a:rPr>
                        <a:t>Constructing Explanations and Designing Solutions</a:t>
                      </a:r>
                      <a:endParaRPr lang="en-US" sz="1800" dirty="0"/>
                    </a:p>
                  </a:txBody>
                  <a:tcPr anchor="ctr">
                    <a:solidFill>
                      <a:srgbClr val="A1C6E7"/>
                    </a:solidFill>
                  </a:tcPr>
                </a:tc>
                <a:tc>
                  <a:txBody>
                    <a:bodyPr/>
                    <a:lstStyle/>
                    <a:p>
                      <a:pPr algn="ctr"/>
                      <a:r>
                        <a:rPr lang="en-US" sz="1800" dirty="0"/>
                        <a:t>LS2.B</a:t>
                      </a:r>
                    </a:p>
                  </a:txBody>
                  <a:tcPr anchor="ctr">
                    <a:solidFill>
                      <a:srgbClr val="F9D6BF"/>
                    </a:solidFill>
                  </a:tcPr>
                </a:tc>
                <a:tc>
                  <a:txBody>
                    <a:bodyPr/>
                    <a:lstStyle/>
                    <a:p>
                      <a:pPr algn="ctr"/>
                      <a:r>
                        <a:rPr lang="en-US" sz="1800" kern="1200" dirty="0">
                          <a:solidFill>
                            <a:schemeClr val="dk1"/>
                          </a:solidFill>
                          <a:effectLst/>
                          <a:latin typeface="+mn-lt"/>
                          <a:ea typeface="+mn-ea"/>
                          <a:cs typeface="+mn-cs"/>
                        </a:rPr>
                        <a:t>Energy and Matter </a:t>
                      </a:r>
                      <a:endParaRPr lang="en-US" sz="1800" dirty="0"/>
                    </a:p>
                  </a:txBody>
                  <a:tcPr anchor="ctr">
                    <a:solidFill>
                      <a:srgbClr val="D8EACC"/>
                    </a:solidFill>
                  </a:tcPr>
                </a:tc>
                <a:extLst>
                  <a:ext uri="{0D108BD9-81ED-4DB2-BD59-A6C34878D82A}">
                    <a16:rowId xmlns:a16="http://schemas.microsoft.com/office/drawing/2014/main" val="2197849299"/>
                  </a:ext>
                </a:extLst>
              </a:tr>
              <a:tr h="591282">
                <a:tc>
                  <a:txBody>
                    <a:bodyPr/>
                    <a:lstStyle/>
                    <a:p>
                      <a:pPr algn="ctr"/>
                      <a:r>
                        <a:rPr lang="en-US" sz="1800" dirty="0"/>
                        <a:t>Item 2</a:t>
                      </a:r>
                    </a:p>
                  </a:txBody>
                  <a:tcPr anchor="ctr"/>
                </a:tc>
                <a:tc>
                  <a:txBody>
                    <a:bodyPr/>
                    <a:lstStyle/>
                    <a:p>
                      <a:r>
                        <a:rPr lang="en-US" sz="1800" dirty="0"/>
                        <a:t>Table Match</a:t>
                      </a:r>
                    </a:p>
                  </a:txBody>
                  <a:tcPr anchor="ctr"/>
                </a:tc>
                <a:tc>
                  <a:txBody>
                    <a:bodyPr/>
                    <a:lstStyle/>
                    <a:p>
                      <a:pPr algn="ctr"/>
                      <a:r>
                        <a:rPr lang="en-US" sz="1800" dirty="0"/>
                        <a:t>1</a:t>
                      </a:r>
                    </a:p>
                  </a:txBody>
                  <a:tcPr anchor="ctr"/>
                </a:tc>
                <a:tc>
                  <a:txBody>
                    <a:bodyPr/>
                    <a:lstStyle/>
                    <a:p>
                      <a:pPr algn="ctr"/>
                      <a:r>
                        <a:rPr lang="en-US" sz="1800" dirty="0"/>
                        <a:t>HS-LS2-3</a:t>
                      </a:r>
                    </a:p>
                    <a:p>
                      <a:pPr algn="ctr"/>
                      <a:r>
                        <a:rPr lang="en-US" sz="1800" dirty="0"/>
                        <a:t>HS-ETS1-3</a:t>
                      </a:r>
                    </a:p>
                  </a:txBody>
                  <a:tcPr anchor="ctr"/>
                </a:tc>
                <a:tc>
                  <a:txBody>
                    <a:bodyPr/>
                    <a:lstStyle/>
                    <a:p>
                      <a:pPr algn="ctr"/>
                      <a:r>
                        <a:rPr lang="en-US" sz="1800" kern="1200" dirty="0">
                          <a:solidFill>
                            <a:schemeClr val="dk1"/>
                          </a:solidFill>
                          <a:effectLst/>
                          <a:latin typeface="+mn-lt"/>
                          <a:ea typeface="+mn-ea"/>
                          <a:cs typeface="+mn-cs"/>
                        </a:rPr>
                        <a:t>Constructing Explanations and Designing Solutions</a:t>
                      </a:r>
                      <a:endParaRPr lang="en-US" sz="1800" dirty="0"/>
                    </a:p>
                  </a:txBody>
                  <a:tcPr anchor="ctr">
                    <a:solidFill>
                      <a:srgbClr val="A1C6E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LS2.B</a:t>
                      </a:r>
                    </a:p>
                    <a:p>
                      <a:pPr algn="ctr"/>
                      <a:r>
                        <a:rPr lang="en-US" sz="1800" dirty="0"/>
                        <a:t>ETS1.B</a:t>
                      </a:r>
                    </a:p>
                  </a:txBody>
                  <a:tcPr anchor="ctr">
                    <a:solidFill>
                      <a:srgbClr val="F9D6BF"/>
                    </a:solidFill>
                  </a:tcPr>
                </a:tc>
                <a:tc>
                  <a:txBody>
                    <a:bodyPr/>
                    <a:lstStyle/>
                    <a:p>
                      <a:r>
                        <a:rPr lang="en-US" sz="1800" dirty="0"/>
                        <a:t>Influence of Science, Engineering, and Technology on Society and the Natural World </a:t>
                      </a:r>
                    </a:p>
                  </a:txBody>
                  <a:tcPr anchor="ctr">
                    <a:solidFill>
                      <a:srgbClr val="D8EACC"/>
                    </a:solidFill>
                  </a:tcPr>
                </a:tc>
                <a:extLst>
                  <a:ext uri="{0D108BD9-81ED-4DB2-BD59-A6C34878D82A}">
                    <a16:rowId xmlns:a16="http://schemas.microsoft.com/office/drawing/2014/main" val="1941324519"/>
                  </a:ext>
                </a:extLst>
              </a:tr>
              <a:tr h="666694">
                <a:tc>
                  <a:txBody>
                    <a:bodyPr/>
                    <a:lstStyle/>
                    <a:p>
                      <a:pPr algn="ctr"/>
                      <a:r>
                        <a:rPr lang="en-US" sz="1800" dirty="0"/>
                        <a:t>Item 3</a:t>
                      </a:r>
                    </a:p>
                  </a:txBody>
                  <a:tcPr anchor="ctr"/>
                </a:tc>
                <a:tc>
                  <a:txBody>
                    <a:bodyPr/>
                    <a:lstStyle/>
                    <a:p>
                      <a:r>
                        <a:rPr lang="en-US" sz="1800" dirty="0"/>
                        <a:t>Graphic Gap Match</a:t>
                      </a:r>
                    </a:p>
                  </a:txBody>
                  <a:tcPr anchor="ctr"/>
                </a:tc>
                <a:tc>
                  <a:txBody>
                    <a:bodyPr/>
                    <a:lstStyle/>
                    <a:p>
                      <a:pPr algn="ctr"/>
                      <a:r>
                        <a:rPr lang="en-US" sz="1800" dirty="0"/>
                        <a:t>2</a:t>
                      </a:r>
                    </a:p>
                  </a:txBody>
                  <a:tcPr anchor="ctr"/>
                </a:tc>
                <a:tc>
                  <a:txBody>
                    <a:bodyPr/>
                    <a:lstStyle/>
                    <a:p>
                      <a:pPr algn="ctr"/>
                      <a:r>
                        <a:rPr lang="en-US" sz="1800" dirty="0"/>
                        <a:t>HS-LS2-3</a:t>
                      </a:r>
                    </a:p>
                  </a:txBody>
                  <a:tcPr anchor="ctr"/>
                </a:tc>
                <a:tc>
                  <a:txBody>
                    <a:bodyPr/>
                    <a:lstStyle/>
                    <a:p>
                      <a:pPr algn="ctr"/>
                      <a:r>
                        <a:rPr lang="en-US" sz="1800" dirty="0"/>
                        <a:t>-</a:t>
                      </a:r>
                    </a:p>
                  </a:txBody>
                  <a:tcPr anchor="ctr"/>
                </a:tc>
                <a:tc>
                  <a:txBody>
                    <a:bodyPr/>
                    <a:lstStyle/>
                    <a:p>
                      <a:pPr algn="ctr"/>
                      <a:r>
                        <a:rPr lang="en-US" sz="1800" dirty="0"/>
                        <a:t>LS2.B</a:t>
                      </a:r>
                    </a:p>
                  </a:txBody>
                  <a:tcPr anchor="ctr">
                    <a:solidFill>
                      <a:srgbClr val="F9D6BF"/>
                    </a:solidFill>
                  </a:tcPr>
                </a:tc>
                <a:tc>
                  <a:txBody>
                    <a:bodyPr/>
                    <a:lstStyle/>
                    <a:p>
                      <a:pPr algn="ctr"/>
                      <a:r>
                        <a:rPr lang="en-US" sz="1800" kern="1200" dirty="0">
                          <a:solidFill>
                            <a:schemeClr val="dk1"/>
                          </a:solidFill>
                          <a:effectLst/>
                          <a:latin typeface="+mn-lt"/>
                          <a:ea typeface="+mn-ea"/>
                          <a:cs typeface="+mn-cs"/>
                        </a:rPr>
                        <a:t>Energy and Matter </a:t>
                      </a:r>
                      <a:endParaRPr lang="en-US" sz="1800" dirty="0"/>
                    </a:p>
                  </a:txBody>
                  <a:tcPr anchor="ctr">
                    <a:solidFill>
                      <a:srgbClr val="D8EACC"/>
                    </a:solidFill>
                  </a:tcPr>
                </a:tc>
                <a:extLst>
                  <a:ext uri="{0D108BD9-81ED-4DB2-BD59-A6C34878D82A}">
                    <a16:rowId xmlns:a16="http://schemas.microsoft.com/office/drawing/2014/main" val="1243596557"/>
                  </a:ext>
                </a:extLst>
              </a:tr>
              <a:tr h="591282">
                <a:tc>
                  <a:txBody>
                    <a:bodyPr/>
                    <a:lstStyle/>
                    <a:p>
                      <a:pPr algn="ctr"/>
                      <a:r>
                        <a:rPr lang="en-US" sz="1800" baseline="0" dirty="0"/>
                        <a:t>Item 4</a:t>
                      </a:r>
                      <a:endParaRPr lang="en-US" sz="1800" dirty="0"/>
                    </a:p>
                  </a:txBody>
                  <a:tcPr anchor="ctr"/>
                </a:tc>
                <a:tc>
                  <a:txBody>
                    <a:bodyPr/>
                    <a:lstStyle/>
                    <a:p>
                      <a:r>
                        <a:rPr lang="en-US" sz="1800" dirty="0"/>
                        <a:t>Edit Task Inline</a:t>
                      </a:r>
                      <a:r>
                        <a:rPr lang="en-US" sz="1800" baseline="0" dirty="0"/>
                        <a:t> Choice</a:t>
                      </a:r>
                      <a:endParaRPr lang="en-US" sz="1800" dirty="0"/>
                    </a:p>
                  </a:txBody>
                  <a:tcPr anchor="ctr"/>
                </a:tc>
                <a:tc>
                  <a:txBody>
                    <a:bodyPr/>
                    <a:lstStyle/>
                    <a:p>
                      <a:pPr algn="ctr"/>
                      <a:r>
                        <a:rPr lang="en-US" sz="1800" dirty="0"/>
                        <a:t>1</a:t>
                      </a:r>
                    </a:p>
                  </a:txBody>
                  <a:tcPr anchor="ctr"/>
                </a:tc>
                <a:tc>
                  <a:txBody>
                    <a:bodyPr/>
                    <a:lstStyle/>
                    <a:p>
                      <a:pPr algn="ctr"/>
                      <a:r>
                        <a:rPr lang="en-US" sz="1800" dirty="0"/>
                        <a:t>HS-LS2-3</a:t>
                      </a:r>
                    </a:p>
                    <a:p>
                      <a:pPr algn="ctr"/>
                      <a:r>
                        <a:rPr lang="en-US" sz="1800" dirty="0"/>
                        <a:t>HS-ETS1-3</a:t>
                      </a:r>
                    </a:p>
                  </a:txBody>
                  <a:tcPr anchor="ctr"/>
                </a:tc>
                <a:tc>
                  <a:txBody>
                    <a:bodyPr/>
                    <a:lstStyle/>
                    <a:p>
                      <a:pPr algn="ctr"/>
                      <a:r>
                        <a:rPr lang="en-US" sz="1800" kern="1200" dirty="0">
                          <a:solidFill>
                            <a:schemeClr val="dk1"/>
                          </a:solidFill>
                          <a:effectLst/>
                          <a:latin typeface="+mn-lt"/>
                          <a:ea typeface="+mn-ea"/>
                          <a:cs typeface="+mn-cs"/>
                        </a:rPr>
                        <a:t>Constructing Explanations and Designing Solutions</a:t>
                      </a:r>
                      <a:endParaRPr lang="en-US" sz="1800" dirty="0"/>
                    </a:p>
                  </a:txBody>
                  <a:tcPr anchor="ctr">
                    <a:solidFill>
                      <a:srgbClr val="A1C6E7"/>
                    </a:solidFill>
                  </a:tcPr>
                </a:tc>
                <a:tc>
                  <a:txBody>
                    <a:bodyPr/>
                    <a:lstStyle/>
                    <a:p>
                      <a:pPr algn="ctr"/>
                      <a:r>
                        <a:rPr lang="en-US" sz="1800" dirty="0"/>
                        <a:t>LS2.B</a:t>
                      </a:r>
                    </a:p>
                    <a:p>
                      <a:pPr algn="ctr"/>
                      <a:r>
                        <a:rPr lang="en-US" sz="1800" dirty="0"/>
                        <a:t>ETS1.B</a:t>
                      </a:r>
                    </a:p>
                  </a:txBody>
                  <a:tcPr anchor="ctr">
                    <a:solidFill>
                      <a:srgbClr val="F9D6BF"/>
                    </a:solidFill>
                  </a:tcPr>
                </a:tc>
                <a:tc>
                  <a:txBody>
                    <a:bodyPr/>
                    <a:lstStyle/>
                    <a:p>
                      <a:r>
                        <a:rPr lang="en-US" sz="1800" dirty="0"/>
                        <a:t>Influence of Science, Engineering, and Technology on Society and the Natural World </a:t>
                      </a:r>
                    </a:p>
                  </a:txBody>
                  <a:tcPr anchor="ctr">
                    <a:solidFill>
                      <a:srgbClr val="D8EACC"/>
                    </a:solidFill>
                  </a:tcPr>
                </a:tc>
                <a:extLst>
                  <a:ext uri="{0D108BD9-81ED-4DB2-BD59-A6C34878D82A}">
                    <a16:rowId xmlns:a16="http://schemas.microsoft.com/office/drawing/2014/main" val="2038619272"/>
                  </a:ext>
                </a:extLst>
              </a:tr>
            </a:tbl>
          </a:graphicData>
        </a:graphic>
      </p:graphicFrame>
      <p:sp>
        <p:nvSpPr>
          <p:cNvPr id="3" name="Rectangle 2"/>
          <p:cNvSpPr/>
          <p:nvPr/>
        </p:nvSpPr>
        <p:spPr>
          <a:xfrm>
            <a:off x="3467100" y="6858000"/>
            <a:ext cx="6096000" cy="369332"/>
          </a:xfrm>
          <a:prstGeom prst="rect">
            <a:avLst/>
          </a:prstGeom>
        </p:spPr>
        <p:txBody>
          <a:bodyPr>
            <a:spAutoFit/>
          </a:bodyPr>
          <a:lstStyle/>
          <a:p>
            <a:endParaRPr lang="en-US" dirty="0"/>
          </a:p>
        </p:txBody>
      </p:sp>
    </p:spTree>
    <p:extLst>
      <p:ext uri="{BB962C8B-B14F-4D97-AF65-F5344CB8AC3E}">
        <p14:creationId xmlns:p14="http://schemas.microsoft.com/office/powerpoint/2010/main" val="174990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33134" y1="21308" x2="33134" y2="21308"/>
                        <a14:foregroundMark x1="33134" y1="21308" x2="33731" y2="35593"/>
                      </a14:backgroundRemoval>
                    </a14:imgEffect>
                  </a14:imgLayer>
                </a14:imgProps>
              </a:ext>
            </a:extLst>
          </a:blip>
          <a:stretch>
            <a:fillRect/>
          </a:stretch>
        </p:blipFill>
        <p:spPr>
          <a:xfrm>
            <a:off x="7065722" y="2207571"/>
            <a:ext cx="3190875" cy="3933825"/>
          </a:xfrm>
          <a:prstGeom prst="rect">
            <a:avLst/>
          </a:prstGeom>
        </p:spPr>
      </p:pic>
      <p:sp>
        <p:nvSpPr>
          <p:cNvPr id="34" name="Oval 33"/>
          <p:cNvSpPr/>
          <p:nvPr/>
        </p:nvSpPr>
        <p:spPr>
          <a:xfrm>
            <a:off x="2905608" y="4921742"/>
            <a:ext cx="365760" cy="36576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59719" y="338948"/>
            <a:ext cx="10512587" cy="1292662"/>
          </a:xfrm>
          <a:prstGeom prst="rect">
            <a:avLst/>
          </a:prstGeom>
          <a:noFill/>
        </p:spPr>
        <p:txBody>
          <a:bodyPr wrap="square" rtlCol="0">
            <a:spAutoFit/>
          </a:bodyPr>
          <a:lstStyle/>
          <a:p>
            <a:r>
              <a:rPr lang="en-US" sz="2600" dirty="0">
                <a:latin typeface="Palatino Linotype" panose="02040502050505030304" pitchFamily="18" charset="0"/>
              </a:rPr>
              <a:t>A student who correctly answers all of the items from the sample cluster earns five points, all in the reporting area “Practices and Crosscutting Concepts in Life Sciences”</a:t>
            </a:r>
          </a:p>
        </p:txBody>
      </p:sp>
      <p:sp>
        <p:nvSpPr>
          <p:cNvPr id="48" name="Oval 47"/>
          <p:cNvSpPr/>
          <p:nvPr/>
        </p:nvSpPr>
        <p:spPr>
          <a:xfrm>
            <a:off x="3058008" y="5074142"/>
            <a:ext cx="365760" cy="36576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3210408" y="5226542"/>
            <a:ext cx="365760" cy="36576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3052841" y="5208463"/>
            <a:ext cx="365760" cy="36576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3065757" y="5329866"/>
            <a:ext cx="365760" cy="36576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879677" y="2594586"/>
            <a:ext cx="5103680" cy="3403285"/>
            <a:chOff x="660288" y="3518452"/>
            <a:chExt cx="4662587" cy="3109151"/>
          </a:xfrm>
        </p:grpSpPr>
        <p:sp>
          <p:nvSpPr>
            <p:cNvPr id="17" name="Oval 16"/>
            <p:cNvSpPr/>
            <p:nvPr/>
          </p:nvSpPr>
          <p:spPr>
            <a:xfrm>
              <a:off x="2600808" y="5531342"/>
              <a:ext cx="365760" cy="36576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8" name="Oval 17"/>
            <p:cNvSpPr/>
            <p:nvPr/>
          </p:nvSpPr>
          <p:spPr>
            <a:xfrm>
              <a:off x="2753208" y="5683742"/>
              <a:ext cx="365760" cy="36576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9" name="Oval 18"/>
            <p:cNvSpPr/>
            <p:nvPr/>
          </p:nvSpPr>
          <p:spPr>
            <a:xfrm>
              <a:off x="2905608" y="5836142"/>
              <a:ext cx="365760" cy="36576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0" name="Oval 19"/>
            <p:cNvSpPr/>
            <p:nvPr/>
          </p:nvSpPr>
          <p:spPr>
            <a:xfrm>
              <a:off x="2748041" y="5818063"/>
              <a:ext cx="365760" cy="36576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1" name="Oval 20"/>
            <p:cNvSpPr/>
            <p:nvPr/>
          </p:nvSpPr>
          <p:spPr>
            <a:xfrm>
              <a:off x="2760957" y="5939466"/>
              <a:ext cx="365760" cy="36576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2" name="Freeform 21"/>
            <p:cNvSpPr/>
            <p:nvPr/>
          </p:nvSpPr>
          <p:spPr>
            <a:xfrm>
              <a:off x="660288" y="3518452"/>
              <a:ext cx="1480186" cy="3109151"/>
            </a:xfrm>
            <a:custGeom>
              <a:avLst/>
              <a:gdLst>
                <a:gd name="connsiteX0" fmla="*/ 0 w 1480186"/>
                <a:gd name="connsiteY0" fmla="*/ 148019 h 3109151"/>
                <a:gd name="connsiteX1" fmla="*/ 148019 w 1480186"/>
                <a:gd name="connsiteY1" fmla="*/ 0 h 3109151"/>
                <a:gd name="connsiteX2" fmla="*/ 1332167 w 1480186"/>
                <a:gd name="connsiteY2" fmla="*/ 0 h 3109151"/>
                <a:gd name="connsiteX3" fmla="*/ 1480186 w 1480186"/>
                <a:gd name="connsiteY3" fmla="*/ 148019 h 3109151"/>
                <a:gd name="connsiteX4" fmla="*/ 1480186 w 1480186"/>
                <a:gd name="connsiteY4" fmla="*/ 2961132 h 3109151"/>
                <a:gd name="connsiteX5" fmla="*/ 1332167 w 1480186"/>
                <a:gd name="connsiteY5" fmla="*/ 3109151 h 3109151"/>
                <a:gd name="connsiteX6" fmla="*/ 148019 w 1480186"/>
                <a:gd name="connsiteY6" fmla="*/ 3109151 h 3109151"/>
                <a:gd name="connsiteX7" fmla="*/ 0 w 1480186"/>
                <a:gd name="connsiteY7" fmla="*/ 2961132 h 3109151"/>
                <a:gd name="connsiteX8" fmla="*/ 0 w 1480186"/>
                <a:gd name="connsiteY8" fmla="*/ 148019 h 3109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0186" h="3109151">
                  <a:moveTo>
                    <a:pt x="0" y="148019"/>
                  </a:moveTo>
                  <a:cubicBezTo>
                    <a:pt x="0" y="66270"/>
                    <a:pt x="66270" y="0"/>
                    <a:pt x="148019" y="0"/>
                  </a:cubicBezTo>
                  <a:lnTo>
                    <a:pt x="1332167" y="0"/>
                  </a:lnTo>
                  <a:cubicBezTo>
                    <a:pt x="1413916" y="0"/>
                    <a:pt x="1480186" y="66270"/>
                    <a:pt x="1480186" y="148019"/>
                  </a:cubicBezTo>
                  <a:lnTo>
                    <a:pt x="1480186" y="2961132"/>
                  </a:lnTo>
                  <a:cubicBezTo>
                    <a:pt x="1480186" y="3042881"/>
                    <a:pt x="1413916" y="3109151"/>
                    <a:pt x="1332167" y="3109151"/>
                  </a:cubicBezTo>
                  <a:lnTo>
                    <a:pt x="148019" y="3109151"/>
                  </a:lnTo>
                  <a:cubicBezTo>
                    <a:pt x="66270" y="3109151"/>
                    <a:pt x="0" y="3042881"/>
                    <a:pt x="0" y="2961132"/>
                  </a:cubicBezTo>
                  <a:lnTo>
                    <a:pt x="0" y="148019"/>
                  </a:lnTo>
                  <a:close/>
                </a:path>
              </a:pathLst>
            </a:custGeom>
            <a:solidFill>
              <a:srgbClr val="F4B183"/>
            </a:solidFill>
            <a:ln>
              <a:solidFill>
                <a:schemeClr val="tx1"/>
              </a:solidFill>
            </a:ln>
          </p:spPr>
          <p:style>
            <a:lnRef idx="0">
              <a:scrgbClr r="0" g="0" b="0"/>
            </a:lnRef>
            <a:fillRef idx="1">
              <a:scrgbClr r="0" g="0" b="0"/>
            </a:fillRef>
            <a:effectRef idx="0">
              <a:schemeClr val="dk1">
                <a:tint val="40000"/>
                <a:hueOff val="0"/>
                <a:satOff val="0"/>
                <a:lumOff val="0"/>
                <a:alphaOff val="0"/>
              </a:schemeClr>
            </a:effectRef>
            <a:fontRef idx="minor">
              <a:schemeClr val="dk1">
                <a:hueOff val="0"/>
                <a:satOff val="0"/>
                <a:lumOff val="0"/>
                <a:alphaOff val="0"/>
              </a:schemeClr>
            </a:fontRef>
          </p:style>
          <p:txBody>
            <a:bodyPr spcFirstLastPara="0" vert="horz" wrap="square" lIns="163830" tIns="163830" rIns="163830" bIns="2340236" numCol="1" spcCol="1270" anchor="t" anchorCtr="0">
              <a:noAutofit/>
            </a:bodyPr>
            <a:lstStyle/>
            <a:p>
              <a:pPr lvl="0" algn="ctr" defTabSz="1911350">
                <a:lnSpc>
                  <a:spcPct val="90000"/>
                </a:lnSpc>
                <a:spcBef>
                  <a:spcPct val="0"/>
                </a:spcBef>
                <a:spcAft>
                  <a:spcPct val="35000"/>
                </a:spcAft>
              </a:pPr>
              <a:r>
                <a:rPr lang="en-US" sz="4300" kern="1200" dirty="0">
                  <a:solidFill>
                    <a:srgbClr val="000000"/>
                  </a:solidFill>
                </a:rPr>
                <a:t>PS</a:t>
              </a:r>
            </a:p>
          </p:txBody>
        </p:sp>
        <p:sp>
          <p:nvSpPr>
            <p:cNvPr id="23" name="Freeform 22"/>
            <p:cNvSpPr/>
            <p:nvPr/>
          </p:nvSpPr>
          <p:spPr>
            <a:xfrm>
              <a:off x="817188" y="5169396"/>
              <a:ext cx="1184149" cy="610823"/>
            </a:xfrm>
            <a:custGeom>
              <a:avLst/>
              <a:gdLst>
                <a:gd name="connsiteX0" fmla="*/ 0 w 1184149"/>
                <a:gd name="connsiteY0" fmla="*/ 61082 h 610823"/>
                <a:gd name="connsiteX1" fmla="*/ 61082 w 1184149"/>
                <a:gd name="connsiteY1" fmla="*/ 0 h 610823"/>
                <a:gd name="connsiteX2" fmla="*/ 1123067 w 1184149"/>
                <a:gd name="connsiteY2" fmla="*/ 0 h 610823"/>
                <a:gd name="connsiteX3" fmla="*/ 1184149 w 1184149"/>
                <a:gd name="connsiteY3" fmla="*/ 61082 h 610823"/>
                <a:gd name="connsiteX4" fmla="*/ 1184149 w 1184149"/>
                <a:gd name="connsiteY4" fmla="*/ 549741 h 610823"/>
                <a:gd name="connsiteX5" fmla="*/ 1123067 w 1184149"/>
                <a:gd name="connsiteY5" fmla="*/ 610823 h 610823"/>
                <a:gd name="connsiteX6" fmla="*/ 61082 w 1184149"/>
                <a:gd name="connsiteY6" fmla="*/ 610823 h 610823"/>
                <a:gd name="connsiteX7" fmla="*/ 0 w 1184149"/>
                <a:gd name="connsiteY7" fmla="*/ 549741 h 610823"/>
                <a:gd name="connsiteX8" fmla="*/ 0 w 1184149"/>
                <a:gd name="connsiteY8" fmla="*/ 61082 h 610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4149" h="610823">
                  <a:moveTo>
                    <a:pt x="0" y="61082"/>
                  </a:moveTo>
                  <a:cubicBezTo>
                    <a:pt x="0" y="27347"/>
                    <a:pt x="27347" y="0"/>
                    <a:pt x="61082" y="0"/>
                  </a:cubicBezTo>
                  <a:lnTo>
                    <a:pt x="1123067" y="0"/>
                  </a:lnTo>
                  <a:cubicBezTo>
                    <a:pt x="1156802" y="0"/>
                    <a:pt x="1184149" y="27347"/>
                    <a:pt x="1184149" y="61082"/>
                  </a:cubicBezTo>
                  <a:lnTo>
                    <a:pt x="1184149" y="549741"/>
                  </a:lnTo>
                  <a:cubicBezTo>
                    <a:pt x="1184149" y="583476"/>
                    <a:pt x="1156802" y="610823"/>
                    <a:pt x="1123067" y="610823"/>
                  </a:cubicBezTo>
                  <a:lnTo>
                    <a:pt x="61082" y="610823"/>
                  </a:lnTo>
                  <a:cubicBezTo>
                    <a:pt x="27347" y="610823"/>
                    <a:pt x="0" y="583476"/>
                    <a:pt x="0" y="549741"/>
                  </a:cubicBezTo>
                  <a:lnTo>
                    <a:pt x="0" y="61082"/>
                  </a:lnTo>
                  <a:close/>
                </a:path>
              </a:pathLst>
            </a:custGeom>
            <a:solidFill>
              <a:srgbClr val="A9D18E"/>
            </a:solidFill>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9170" tIns="78850" rIns="99170" bIns="78850" numCol="1" spcCol="1270" anchor="ctr" anchorCtr="0">
              <a:noAutofit/>
            </a:bodyPr>
            <a:lstStyle/>
            <a:p>
              <a:pPr lvl="0" algn="ctr" defTabSz="1422400">
                <a:lnSpc>
                  <a:spcPct val="90000"/>
                </a:lnSpc>
                <a:spcBef>
                  <a:spcPct val="0"/>
                </a:spcBef>
                <a:spcAft>
                  <a:spcPct val="35000"/>
                </a:spcAft>
              </a:pPr>
              <a:r>
                <a:rPr lang="en-US" sz="3200" b="1" kern="1200" dirty="0">
                  <a:solidFill>
                    <a:srgbClr val="000000"/>
                  </a:solidFill>
                </a:rPr>
                <a:t>CCC</a:t>
              </a:r>
            </a:p>
          </p:txBody>
        </p:sp>
        <p:sp>
          <p:nvSpPr>
            <p:cNvPr id="24" name="Freeform 23"/>
            <p:cNvSpPr/>
            <p:nvPr/>
          </p:nvSpPr>
          <p:spPr>
            <a:xfrm>
              <a:off x="817188" y="4318556"/>
              <a:ext cx="1184149" cy="610823"/>
            </a:xfrm>
            <a:custGeom>
              <a:avLst/>
              <a:gdLst>
                <a:gd name="connsiteX0" fmla="*/ 0 w 1184149"/>
                <a:gd name="connsiteY0" fmla="*/ 61082 h 610823"/>
                <a:gd name="connsiteX1" fmla="*/ 61082 w 1184149"/>
                <a:gd name="connsiteY1" fmla="*/ 0 h 610823"/>
                <a:gd name="connsiteX2" fmla="*/ 1123067 w 1184149"/>
                <a:gd name="connsiteY2" fmla="*/ 0 h 610823"/>
                <a:gd name="connsiteX3" fmla="*/ 1184149 w 1184149"/>
                <a:gd name="connsiteY3" fmla="*/ 61082 h 610823"/>
                <a:gd name="connsiteX4" fmla="*/ 1184149 w 1184149"/>
                <a:gd name="connsiteY4" fmla="*/ 549741 h 610823"/>
                <a:gd name="connsiteX5" fmla="*/ 1123067 w 1184149"/>
                <a:gd name="connsiteY5" fmla="*/ 610823 h 610823"/>
                <a:gd name="connsiteX6" fmla="*/ 61082 w 1184149"/>
                <a:gd name="connsiteY6" fmla="*/ 610823 h 610823"/>
                <a:gd name="connsiteX7" fmla="*/ 0 w 1184149"/>
                <a:gd name="connsiteY7" fmla="*/ 549741 h 610823"/>
                <a:gd name="connsiteX8" fmla="*/ 0 w 1184149"/>
                <a:gd name="connsiteY8" fmla="*/ 61082 h 610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4149" h="610823">
                  <a:moveTo>
                    <a:pt x="0" y="61082"/>
                  </a:moveTo>
                  <a:cubicBezTo>
                    <a:pt x="0" y="27347"/>
                    <a:pt x="27347" y="0"/>
                    <a:pt x="61082" y="0"/>
                  </a:cubicBezTo>
                  <a:lnTo>
                    <a:pt x="1123067" y="0"/>
                  </a:lnTo>
                  <a:cubicBezTo>
                    <a:pt x="1156802" y="0"/>
                    <a:pt x="1184149" y="27347"/>
                    <a:pt x="1184149" y="61082"/>
                  </a:cubicBezTo>
                  <a:lnTo>
                    <a:pt x="1184149" y="549741"/>
                  </a:lnTo>
                  <a:cubicBezTo>
                    <a:pt x="1184149" y="583476"/>
                    <a:pt x="1156802" y="610823"/>
                    <a:pt x="1123067" y="610823"/>
                  </a:cubicBezTo>
                  <a:lnTo>
                    <a:pt x="61082" y="610823"/>
                  </a:lnTo>
                  <a:cubicBezTo>
                    <a:pt x="27347" y="610823"/>
                    <a:pt x="0" y="583476"/>
                    <a:pt x="0" y="549741"/>
                  </a:cubicBezTo>
                  <a:lnTo>
                    <a:pt x="0" y="61082"/>
                  </a:lnTo>
                  <a:close/>
                </a:path>
              </a:pathLst>
            </a:custGeom>
            <a:solidFill>
              <a:srgbClr val="5B9BD5"/>
            </a:solidFill>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9170" tIns="78850" rIns="99170" bIns="78850" numCol="1" spcCol="1270" anchor="ctr" anchorCtr="0">
              <a:noAutofit/>
            </a:bodyPr>
            <a:lstStyle/>
            <a:p>
              <a:pPr lvl="0" algn="ctr" defTabSz="1422400">
                <a:lnSpc>
                  <a:spcPct val="90000"/>
                </a:lnSpc>
                <a:spcBef>
                  <a:spcPct val="0"/>
                </a:spcBef>
                <a:spcAft>
                  <a:spcPct val="35000"/>
                </a:spcAft>
              </a:pPr>
              <a:r>
                <a:rPr lang="en-US" sz="3200" b="1" kern="1200" dirty="0">
                  <a:solidFill>
                    <a:srgbClr val="000000"/>
                  </a:solidFill>
                </a:rPr>
                <a:t>SEP</a:t>
              </a:r>
            </a:p>
          </p:txBody>
        </p:sp>
        <p:sp>
          <p:nvSpPr>
            <p:cNvPr id="25" name="Freeform 24"/>
            <p:cNvSpPr/>
            <p:nvPr/>
          </p:nvSpPr>
          <p:spPr>
            <a:xfrm>
              <a:off x="808306" y="5861056"/>
              <a:ext cx="1184149" cy="610823"/>
            </a:xfrm>
            <a:custGeom>
              <a:avLst/>
              <a:gdLst>
                <a:gd name="connsiteX0" fmla="*/ 0 w 1184149"/>
                <a:gd name="connsiteY0" fmla="*/ 61082 h 610823"/>
                <a:gd name="connsiteX1" fmla="*/ 61082 w 1184149"/>
                <a:gd name="connsiteY1" fmla="*/ 0 h 610823"/>
                <a:gd name="connsiteX2" fmla="*/ 1123067 w 1184149"/>
                <a:gd name="connsiteY2" fmla="*/ 0 h 610823"/>
                <a:gd name="connsiteX3" fmla="*/ 1184149 w 1184149"/>
                <a:gd name="connsiteY3" fmla="*/ 61082 h 610823"/>
                <a:gd name="connsiteX4" fmla="*/ 1184149 w 1184149"/>
                <a:gd name="connsiteY4" fmla="*/ 549741 h 610823"/>
                <a:gd name="connsiteX5" fmla="*/ 1123067 w 1184149"/>
                <a:gd name="connsiteY5" fmla="*/ 610823 h 610823"/>
                <a:gd name="connsiteX6" fmla="*/ 61082 w 1184149"/>
                <a:gd name="connsiteY6" fmla="*/ 610823 h 610823"/>
                <a:gd name="connsiteX7" fmla="*/ 0 w 1184149"/>
                <a:gd name="connsiteY7" fmla="*/ 549741 h 610823"/>
                <a:gd name="connsiteX8" fmla="*/ 0 w 1184149"/>
                <a:gd name="connsiteY8" fmla="*/ 61082 h 610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4149" h="610823">
                  <a:moveTo>
                    <a:pt x="0" y="61082"/>
                  </a:moveTo>
                  <a:cubicBezTo>
                    <a:pt x="0" y="27347"/>
                    <a:pt x="27347" y="0"/>
                    <a:pt x="61082" y="0"/>
                  </a:cubicBezTo>
                  <a:lnTo>
                    <a:pt x="1123067" y="0"/>
                  </a:lnTo>
                  <a:cubicBezTo>
                    <a:pt x="1156802" y="0"/>
                    <a:pt x="1184149" y="27347"/>
                    <a:pt x="1184149" y="61082"/>
                  </a:cubicBezTo>
                  <a:lnTo>
                    <a:pt x="1184149" y="549741"/>
                  </a:lnTo>
                  <a:cubicBezTo>
                    <a:pt x="1184149" y="583476"/>
                    <a:pt x="1156802" y="610823"/>
                    <a:pt x="1123067" y="610823"/>
                  </a:cubicBezTo>
                  <a:lnTo>
                    <a:pt x="61082" y="610823"/>
                  </a:lnTo>
                  <a:cubicBezTo>
                    <a:pt x="27347" y="610823"/>
                    <a:pt x="0" y="583476"/>
                    <a:pt x="0" y="549741"/>
                  </a:cubicBezTo>
                  <a:lnTo>
                    <a:pt x="0" y="61082"/>
                  </a:lnTo>
                  <a:close/>
                </a:path>
              </a:pathLst>
            </a:custGeom>
            <a:solidFill>
              <a:srgbClr val="F4B183"/>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9170" tIns="78850" rIns="99170" bIns="78850" numCol="1" spcCol="1270" anchor="ctr" anchorCtr="0">
              <a:noAutofit/>
            </a:bodyPr>
            <a:lstStyle/>
            <a:p>
              <a:pPr lvl="0" algn="ctr" defTabSz="1422400">
                <a:lnSpc>
                  <a:spcPct val="90000"/>
                </a:lnSpc>
                <a:spcBef>
                  <a:spcPct val="0"/>
                </a:spcBef>
                <a:spcAft>
                  <a:spcPct val="35000"/>
                </a:spcAft>
              </a:pPr>
              <a:endParaRPr lang="en-US" sz="3200" kern="1200" dirty="0">
                <a:solidFill>
                  <a:srgbClr val="000000"/>
                </a:solidFill>
              </a:endParaRPr>
            </a:p>
          </p:txBody>
        </p:sp>
        <p:sp>
          <p:nvSpPr>
            <p:cNvPr id="26" name="Freeform 25"/>
            <p:cNvSpPr/>
            <p:nvPr/>
          </p:nvSpPr>
          <p:spPr>
            <a:xfrm>
              <a:off x="2251489" y="3518452"/>
              <a:ext cx="1480186" cy="3109151"/>
            </a:xfrm>
            <a:custGeom>
              <a:avLst/>
              <a:gdLst>
                <a:gd name="connsiteX0" fmla="*/ 0 w 1480186"/>
                <a:gd name="connsiteY0" fmla="*/ 148019 h 3109151"/>
                <a:gd name="connsiteX1" fmla="*/ 148019 w 1480186"/>
                <a:gd name="connsiteY1" fmla="*/ 0 h 3109151"/>
                <a:gd name="connsiteX2" fmla="*/ 1332167 w 1480186"/>
                <a:gd name="connsiteY2" fmla="*/ 0 h 3109151"/>
                <a:gd name="connsiteX3" fmla="*/ 1480186 w 1480186"/>
                <a:gd name="connsiteY3" fmla="*/ 148019 h 3109151"/>
                <a:gd name="connsiteX4" fmla="*/ 1480186 w 1480186"/>
                <a:gd name="connsiteY4" fmla="*/ 2961132 h 3109151"/>
                <a:gd name="connsiteX5" fmla="*/ 1332167 w 1480186"/>
                <a:gd name="connsiteY5" fmla="*/ 3109151 h 3109151"/>
                <a:gd name="connsiteX6" fmla="*/ 148019 w 1480186"/>
                <a:gd name="connsiteY6" fmla="*/ 3109151 h 3109151"/>
                <a:gd name="connsiteX7" fmla="*/ 0 w 1480186"/>
                <a:gd name="connsiteY7" fmla="*/ 2961132 h 3109151"/>
                <a:gd name="connsiteX8" fmla="*/ 0 w 1480186"/>
                <a:gd name="connsiteY8" fmla="*/ 148019 h 3109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0186" h="3109151">
                  <a:moveTo>
                    <a:pt x="0" y="148019"/>
                  </a:moveTo>
                  <a:cubicBezTo>
                    <a:pt x="0" y="66270"/>
                    <a:pt x="66270" y="0"/>
                    <a:pt x="148019" y="0"/>
                  </a:cubicBezTo>
                  <a:lnTo>
                    <a:pt x="1332167" y="0"/>
                  </a:lnTo>
                  <a:cubicBezTo>
                    <a:pt x="1413916" y="0"/>
                    <a:pt x="1480186" y="66270"/>
                    <a:pt x="1480186" y="148019"/>
                  </a:cubicBezTo>
                  <a:lnTo>
                    <a:pt x="1480186" y="2961132"/>
                  </a:lnTo>
                  <a:cubicBezTo>
                    <a:pt x="1480186" y="3042881"/>
                    <a:pt x="1413916" y="3109151"/>
                    <a:pt x="1332167" y="3109151"/>
                  </a:cubicBezTo>
                  <a:lnTo>
                    <a:pt x="148019" y="3109151"/>
                  </a:lnTo>
                  <a:cubicBezTo>
                    <a:pt x="66270" y="3109151"/>
                    <a:pt x="0" y="3042881"/>
                    <a:pt x="0" y="2961132"/>
                  </a:cubicBezTo>
                  <a:lnTo>
                    <a:pt x="0" y="148019"/>
                  </a:lnTo>
                  <a:close/>
                </a:path>
              </a:pathLst>
            </a:custGeom>
            <a:solidFill>
              <a:srgbClr val="F4B183"/>
            </a:solidFill>
            <a:ln>
              <a:solidFill>
                <a:schemeClr val="tx1"/>
              </a:solidFill>
            </a:ln>
          </p:spPr>
          <p:style>
            <a:lnRef idx="0">
              <a:scrgbClr r="0" g="0" b="0"/>
            </a:lnRef>
            <a:fillRef idx="1">
              <a:scrgbClr r="0" g="0" b="0"/>
            </a:fillRef>
            <a:effectRef idx="0">
              <a:schemeClr val="dk1">
                <a:tint val="40000"/>
                <a:hueOff val="0"/>
                <a:satOff val="0"/>
                <a:lumOff val="0"/>
                <a:alphaOff val="0"/>
              </a:schemeClr>
            </a:effectRef>
            <a:fontRef idx="minor">
              <a:schemeClr val="dk1">
                <a:hueOff val="0"/>
                <a:satOff val="0"/>
                <a:lumOff val="0"/>
                <a:alphaOff val="0"/>
              </a:schemeClr>
            </a:fontRef>
          </p:style>
          <p:txBody>
            <a:bodyPr spcFirstLastPara="0" vert="horz" wrap="square" lIns="163830" tIns="163830" rIns="163830" bIns="2340236" numCol="1" spcCol="1270" anchor="t" anchorCtr="0">
              <a:noAutofit/>
            </a:bodyPr>
            <a:lstStyle/>
            <a:p>
              <a:pPr lvl="0" algn="ctr" defTabSz="1911350">
                <a:lnSpc>
                  <a:spcPct val="90000"/>
                </a:lnSpc>
                <a:spcBef>
                  <a:spcPct val="0"/>
                </a:spcBef>
                <a:spcAft>
                  <a:spcPct val="35000"/>
                </a:spcAft>
              </a:pPr>
              <a:r>
                <a:rPr lang="en-US" sz="4300" kern="1200" dirty="0">
                  <a:solidFill>
                    <a:srgbClr val="000000"/>
                  </a:solidFill>
                </a:rPr>
                <a:t>LS</a:t>
              </a:r>
            </a:p>
          </p:txBody>
        </p:sp>
        <p:sp>
          <p:nvSpPr>
            <p:cNvPr id="27" name="Freeform 26"/>
            <p:cNvSpPr/>
            <p:nvPr/>
          </p:nvSpPr>
          <p:spPr>
            <a:xfrm>
              <a:off x="2408389" y="5169396"/>
              <a:ext cx="1184149" cy="610823"/>
            </a:xfrm>
            <a:custGeom>
              <a:avLst/>
              <a:gdLst>
                <a:gd name="connsiteX0" fmla="*/ 0 w 1184149"/>
                <a:gd name="connsiteY0" fmla="*/ 61082 h 610823"/>
                <a:gd name="connsiteX1" fmla="*/ 61082 w 1184149"/>
                <a:gd name="connsiteY1" fmla="*/ 0 h 610823"/>
                <a:gd name="connsiteX2" fmla="*/ 1123067 w 1184149"/>
                <a:gd name="connsiteY2" fmla="*/ 0 h 610823"/>
                <a:gd name="connsiteX3" fmla="*/ 1184149 w 1184149"/>
                <a:gd name="connsiteY3" fmla="*/ 61082 h 610823"/>
                <a:gd name="connsiteX4" fmla="*/ 1184149 w 1184149"/>
                <a:gd name="connsiteY4" fmla="*/ 549741 h 610823"/>
                <a:gd name="connsiteX5" fmla="*/ 1123067 w 1184149"/>
                <a:gd name="connsiteY5" fmla="*/ 610823 h 610823"/>
                <a:gd name="connsiteX6" fmla="*/ 61082 w 1184149"/>
                <a:gd name="connsiteY6" fmla="*/ 610823 h 610823"/>
                <a:gd name="connsiteX7" fmla="*/ 0 w 1184149"/>
                <a:gd name="connsiteY7" fmla="*/ 549741 h 610823"/>
                <a:gd name="connsiteX8" fmla="*/ 0 w 1184149"/>
                <a:gd name="connsiteY8" fmla="*/ 61082 h 610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4149" h="610823">
                  <a:moveTo>
                    <a:pt x="0" y="61082"/>
                  </a:moveTo>
                  <a:cubicBezTo>
                    <a:pt x="0" y="27347"/>
                    <a:pt x="27347" y="0"/>
                    <a:pt x="61082" y="0"/>
                  </a:cubicBezTo>
                  <a:lnTo>
                    <a:pt x="1123067" y="0"/>
                  </a:lnTo>
                  <a:cubicBezTo>
                    <a:pt x="1156802" y="0"/>
                    <a:pt x="1184149" y="27347"/>
                    <a:pt x="1184149" y="61082"/>
                  </a:cubicBezTo>
                  <a:lnTo>
                    <a:pt x="1184149" y="549741"/>
                  </a:lnTo>
                  <a:cubicBezTo>
                    <a:pt x="1184149" y="583476"/>
                    <a:pt x="1156802" y="610823"/>
                    <a:pt x="1123067" y="610823"/>
                  </a:cubicBezTo>
                  <a:lnTo>
                    <a:pt x="61082" y="610823"/>
                  </a:lnTo>
                  <a:cubicBezTo>
                    <a:pt x="27347" y="610823"/>
                    <a:pt x="0" y="583476"/>
                    <a:pt x="0" y="549741"/>
                  </a:cubicBezTo>
                  <a:lnTo>
                    <a:pt x="0" y="61082"/>
                  </a:lnTo>
                  <a:close/>
                </a:path>
              </a:pathLst>
            </a:custGeom>
            <a:solidFill>
              <a:srgbClr val="A9D18E"/>
            </a:solidFill>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9170" tIns="78850" rIns="99170" bIns="78850" numCol="1" spcCol="1270" anchor="ctr" anchorCtr="0">
              <a:noAutofit/>
            </a:bodyPr>
            <a:lstStyle/>
            <a:p>
              <a:pPr lvl="0" algn="ctr" defTabSz="1422400">
                <a:lnSpc>
                  <a:spcPct val="90000"/>
                </a:lnSpc>
                <a:spcBef>
                  <a:spcPct val="0"/>
                </a:spcBef>
                <a:spcAft>
                  <a:spcPct val="35000"/>
                </a:spcAft>
              </a:pPr>
              <a:r>
                <a:rPr lang="en-US" sz="3200" b="1" kern="1200" dirty="0">
                  <a:solidFill>
                    <a:srgbClr val="000000"/>
                  </a:solidFill>
                </a:rPr>
                <a:t>CCC</a:t>
              </a:r>
            </a:p>
          </p:txBody>
        </p:sp>
        <p:sp>
          <p:nvSpPr>
            <p:cNvPr id="28" name="Freeform 27"/>
            <p:cNvSpPr/>
            <p:nvPr/>
          </p:nvSpPr>
          <p:spPr>
            <a:xfrm>
              <a:off x="2408389" y="4318556"/>
              <a:ext cx="1184149" cy="610823"/>
            </a:xfrm>
            <a:custGeom>
              <a:avLst/>
              <a:gdLst>
                <a:gd name="connsiteX0" fmla="*/ 0 w 1184149"/>
                <a:gd name="connsiteY0" fmla="*/ 61082 h 610823"/>
                <a:gd name="connsiteX1" fmla="*/ 61082 w 1184149"/>
                <a:gd name="connsiteY1" fmla="*/ 0 h 610823"/>
                <a:gd name="connsiteX2" fmla="*/ 1123067 w 1184149"/>
                <a:gd name="connsiteY2" fmla="*/ 0 h 610823"/>
                <a:gd name="connsiteX3" fmla="*/ 1184149 w 1184149"/>
                <a:gd name="connsiteY3" fmla="*/ 61082 h 610823"/>
                <a:gd name="connsiteX4" fmla="*/ 1184149 w 1184149"/>
                <a:gd name="connsiteY4" fmla="*/ 549741 h 610823"/>
                <a:gd name="connsiteX5" fmla="*/ 1123067 w 1184149"/>
                <a:gd name="connsiteY5" fmla="*/ 610823 h 610823"/>
                <a:gd name="connsiteX6" fmla="*/ 61082 w 1184149"/>
                <a:gd name="connsiteY6" fmla="*/ 610823 h 610823"/>
                <a:gd name="connsiteX7" fmla="*/ 0 w 1184149"/>
                <a:gd name="connsiteY7" fmla="*/ 549741 h 610823"/>
                <a:gd name="connsiteX8" fmla="*/ 0 w 1184149"/>
                <a:gd name="connsiteY8" fmla="*/ 61082 h 610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4149" h="610823">
                  <a:moveTo>
                    <a:pt x="0" y="61082"/>
                  </a:moveTo>
                  <a:cubicBezTo>
                    <a:pt x="0" y="27347"/>
                    <a:pt x="27347" y="0"/>
                    <a:pt x="61082" y="0"/>
                  </a:cubicBezTo>
                  <a:lnTo>
                    <a:pt x="1123067" y="0"/>
                  </a:lnTo>
                  <a:cubicBezTo>
                    <a:pt x="1156802" y="0"/>
                    <a:pt x="1184149" y="27347"/>
                    <a:pt x="1184149" y="61082"/>
                  </a:cubicBezTo>
                  <a:lnTo>
                    <a:pt x="1184149" y="549741"/>
                  </a:lnTo>
                  <a:cubicBezTo>
                    <a:pt x="1184149" y="583476"/>
                    <a:pt x="1156802" y="610823"/>
                    <a:pt x="1123067" y="610823"/>
                  </a:cubicBezTo>
                  <a:lnTo>
                    <a:pt x="61082" y="610823"/>
                  </a:lnTo>
                  <a:cubicBezTo>
                    <a:pt x="27347" y="610823"/>
                    <a:pt x="0" y="583476"/>
                    <a:pt x="0" y="549741"/>
                  </a:cubicBezTo>
                  <a:lnTo>
                    <a:pt x="0" y="61082"/>
                  </a:lnTo>
                  <a:close/>
                </a:path>
              </a:pathLst>
            </a:custGeom>
            <a:solidFill>
              <a:srgbClr val="5B9BD5"/>
            </a:solidFill>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9170" tIns="78850" rIns="99170" bIns="78850" numCol="1" spcCol="1270" anchor="ctr" anchorCtr="0">
              <a:noAutofit/>
            </a:bodyPr>
            <a:lstStyle/>
            <a:p>
              <a:pPr lvl="0" algn="ctr" defTabSz="1422400">
                <a:lnSpc>
                  <a:spcPct val="90000"/>
                </a:lnSpc>
                <a:spcBef>
                  <a:spcPct val="0"/>
                </a:spcBef>
                <a:spcAft>
                  <a:spcPct val="35000"/>
                </a:spcAft>
              </a:pPr>
              <a:r>
                <a:rPr lang="en-US" sz="3200" b="1" kern="1200" dirty="0">
                  <a:solidFill>
                    <a:srgbClr val="000000"/>
                  </a:solidFill>
                </a:rPr>
                <a:t>SEP</a:t>
              </a:r>
            </a:p>
          </p:txBody>
        </p:sp>
        <p:sp>
          <p:nvSpPr>
            <p:cNvPr id="29" name="Freeform 28"/>
            <p:cNvSpPr/>
            <p:nvPr/>
          </p:nvSpPr>
          <p:spPr>
            <a:xfrm>
              <a:off x="2399507" y="5861056"/>
              <a:ext cx="1184149" cy="610823"/>
            </a:xfrm>
            <a:custGeom>
              <a:avLst/>
              <a:gdLst>
                <a:gd name="connsiteX0" fmla="*/ 0 w 1184149"/>
                <a:gd name="connsiteY0" fmla="*/ 61082 h 610823"/>
                <a:gd name="connsiteX1" fmla="*/ 61082 w 1184149"/>
                <a:gd name="connsiteY1" fmla="*/ 0 h 610823"/>
                <a:gd name="connsiteX2" fmla="*/ 1123067 w 1184149"/>
                <a:gd name="connsiteY2" fmla="*/ 0 h 610823"/>
                <a:gd name="connsiteX3" fmla="*/ 1184149 w 1184149"/>
                <a:gd name="connsiteY3" fmla="*/ 61082 h 610823"/>
                <a:gd name="connsiteX4" fmla="*/ 1184149 w 1184149"/>
                <a:gd name="connsiteY4" fmla="*/ 549741 h 610823"/>
                <a:gd name="connsiteX5" fmla="*/ 1123067 w 1184149"/>
                <a:gd name="connsiteY5" fmla="*/ 610823 h 610823"/>
                <a:gd name="connsiteX6" fmla="*/ 61082 w 1184149"/>
                <a:gd name="connsiteY6" fmla="*/ 610823 h 610823"/>
                <a:gd name="connsiteX7" fmla="*/ 0 w 1184149"/>
                <a:gd name="connsiteY7" fmla="*/ 549741 h 610823"/>
                <a:gd name="connsiteX8" fmla="*/ 0 w 1184149"/>
                <a:gd name="connsiteY8" fmla="*/ 61082 h 610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4149" h="610823">
                  <a:moveTo>
                    <a:pt x="0" y="61082"/>
                  </a:moveTo>
                  <a:cubicBezTo>
                    <a:pt x="0" y="27347"/>
                    <a:pt x="27347" y="0"/>
                    <a:pt x="61082" y="0"/>
                  </a:cubicBezTo>
                  <a:lnTo>
                    <a:pt x="1123067" y="0"/>
                  </a:lnTo>
                  <a:cubicBezTo>
                    <a:pt x="1156802" y="0"/>
                    <a:pt x="1184149" y="27347"/>
                    <a:pt x="1184149" y="61082"/>
                  </a:cubicBezTo>
                  <a:lnTo>
                    <a:pt x="1184149" y="549741"/>
                  </a:lnTo>
                  <a:cubicBezTo>
                    <a:pt x="1184149" y="583476"/>
                    <a:pt x="1156802" y="610823"/>
                    <a:pt x="1123067" y="610823"/>
                  </a:cubicBezTo>
                  <a:lnTo>
                    <a:pt x="61082" y="610823"/>
                  </a:lnTo>
                  <a:cubicBezTo>
                    <a:pt x="27347" y="610823"/>
                    <a:pt x="0" y="583476"/>
                    <a:pt x="0" y="549741"/>
                  </a:cubicBezTo>
                  <a:lnTo>
                    <a:pt x="0" y="61082"/>
                  </a:lnTo>
                  <a:close/>
                </a:path>
              </a:pathLst>
            </a:custGeom>
            <a:solidFill>
              <a:srgbClr val="F4B183"/>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9170" tIns="78850" rIns="99170" bIns="78850" numCol="1" spcCol="1270" anchor="ctr" anchorCtr="0">
              <a:noAutofit/>
            </a:bodyPr>
            <a:lstStyle/>
            <a:p>
              <a:pPr lvl="0" algn="ctr" defTabSz="1422400">
                <a:lnSpc>
                  <a:spcPct val="90000"/>
                </a:lnSpc>
                <a:spcBef>
                  <a:spcPct val="0"/>
                </a:spcBef>
                <a:spcAft>
                  <a:spcPct val="35000"/>
                </a:spcAft>
              </a:pPr>
              <a:endParaRPr lang="en-US" sz="3200" kern="1200" dirty="0">
                <a:solidFill>
                  <a:srgbClr val="000000"/>
                </a:solidFill>
              </a:endParaRPr>
            </a:p>
          </p:txBody>
        </p:sp>
        <p:sp>
          <p:nvSpPr>
            <p:cNvPr id="30" name="Freeform 29"/>
            <p:cNvSpPr/>
            <p:nvPr/>
          </p:nvSpPr>
          <p:spPr>
            <a:xfrm>
              <a:off x="3842689" y="3518452"/>
              <a:ext cx="1480186" cy="3109151"/>
            </a:xfrm>
            <a:custGeom>
              <a:avLst/>
              <a:gdLst>
                <a:gd name="connsiteX0" fmla="*/ 0 w 1480186"/>
                <a:gd name="connsiteY0" fmla="*/ 148019 h 3109151"/>
                <a:gd name="connsiteX1" fmla="*/ 148019 w 1480186"/>
                <a:gd name="connsiteY1" fmla="*/ 0 h 3109151"/>
                <a:gd name="connsiteX2" fmla="*/ 1332167 w 1480186"/>
                <a:gd name="connsiteY2" fmla="*/ 0 h 3109151"/>
                <a:gd name="connsiteX3" fmla="*/ 1480186 w 1480186"/>
                <a:gd name="connsiteY3" fmla="*/ 148019 h 3109151"/>
                <a:gd name="connsiteX4" fmla="*/ 1480186 w 1480186"/>
                <a:gd name="connsiteY4" fmla="*/ 2961132 h 3109151"/>
                <a:gd name="connsiteX5" fmla="*/ 1332167 w 1480186"/>
                <a:gd name="connsiteY5" fmla="*/ 3109151 h 3109151"/>
                <a:gd name="connsiteX6" fmla="*/ 148019 w 1480186"/>
                <a:gd name="connsiteY6" fmla="*/ 3109151 h 3109151"/>
                <a:gd name="connsiteX7" fmla="*/ 0 w 1480186"/>
                <a:gd name="connsiteY7" fmla="*/ 2961132 h 3109151"/>
                <a:gd name="connsiteX8" fmla="*/ 0 w 1480186"/>
                <a:gd name="connsiteY8" fmla="*/ 148019 h 3109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0186" h="3109151">
                  <a:moveTo>
                    <a:pt x="0" y="148019"/>
                  </a:moveTo>
                  <a:cubicBezTo>
                    <a:pt x="0" y="66270"/>
                    <a:pt x="66270" y="0"/>
                    <a:pt x="148019" y="0"/>
                  </a:cubicBezTo>
                  <a:lnTo>
                    <a:pt x="1332167" y="0"/>
                  </a:lnTo>
                  <a:cubicBezTo>
                    <a:pt x="1413916" y="0"/>
                    <a:pt x="1480186" y="66270"/>
                    <a:pt x="1480186" y="148019"/>
                  </a:cubicBezTo>
                  <a:lnTo>
                    <a:pt x="1480186" y="2961132"/>
                  </a:lnTo>
                  <a:cubicBezTo>
                    <a:pt x="1480186" y="3042881"/>
                    <a:pt x="1413916" y="3109151"/>
                    <a:pt x="1332167" y="3109151"/>
                  </a:cubicBezTo>
                  <a:lnTo>
                    <a:pt x="148019" y="3109151"/>
                  </a:lnTo>
                  <a:cubicBezTo>
                    <a:pt x="66270" y="3109151"/>
                    <a:pt x="0" y="3042881"/>
                    <a:pt x="0" y="2961132"/>
                  </a:cubicBezTo>
                  <a:lnTo>
                    <a:pt x="0" y="148019"/>
                  </a:lnTo>
                  <a:close/>
                </a:path>
              </a:pathLst>
            </a:custGeom>
            <a:solidFill>
              <a:srgbClr val="F4B183"/>
            </a:solidFill>
            <a:ln>
              <a:solidFill>
                <a:schemeClr val="tx1"/>
              </a:solidFill>
            </a:ln>
          </p:spPr>
          <p:style>
            <a:lnRef idx="0">
              <a:scrgbClr r="0" g="0" b="0"/>
            </a:lnRef>
            <a:fillRef idx="1">
              <a:scrgbClr r="0" g="0" b="0"/>
            </a:fillRef>
            <a:effectRef idx="0">
              <a:schemeClr val="dk1">
                <a:tint val="40000"/>
                <a:hueOff val="0"/>
                <a:satOff val="0"/>
                <a:lumOff val="0"/>
                <a:alphaOff val="0"/>
              </a:schemeClr>
            </a:effectRef>
            <a:fontRef idx="minor">
              <a:schemeClr val="dk1">
                <a:hueOff val="0"/>
                <a:satOff val="0"/>
                <a:lumOff val="0"/>
                <a:alphaOff val="0"/>
              </a:schemeClr>
            </a:fontRef>
          </p:style>
          <p:txBody>
            <a:bodyPr spcFirstLastPara="0" vert="horz" wrap="square" lIns="163830" tIns="163830" rIns="163830" bIns="2340236" numCol="1" spcCol="1270" anchor="t" anchorCtr="0">
              <a:noAutofit/>
            </a:bodyPr>
            <a:lstStyle/>
            <a:p>
              <a:pPr lvl="0" algn="ctr" defTabSz="1911350">
                <a:lnSpc>
                  <a:spcPct val="90000"/>
                </a:lnSpc>
                <a:spcBef>
                  <a:spcPct val="0"/>
                </a:spcBef>
                <a:spcAft>
                  <a:spcPct val="35000"/>
                </a:spcAft>
              </a:pPr>
              <a:r>
                <a:rPr lang="en-US" sz="4300" kern="1200" dirty="0">
                  <a:solidFill>
                    <a:srgbClr val="000000"/>
                  </a:solidFill>
                </a:rPr>
                <a:t>ESS</a:t>
              </a:r>
            </a:p>
          </p:txBody>
        </p:sp>
        <p:sp>
          <p:nvSpPr>
            <p:cNvPr id="31" name="Freeform 30"/>
            <p:cNvSpPr/>
            <p:nvPr/>
          </p:nvSpPr>
          <p:spPr>
            <a:xfrm>
              <a:off x="3999589" y="5169396"/>
              <a:ext cx="1184149" cy="610823"/>
            </a:xfrm>
            <a:custGeom>
              <a:avLst/>
              <a:gdLst>
                <a:gd name="connsiteX0" fmla="*/ 0 w 1184149"/>
                <a:gd name="connsiteY0" fmla="*/ 61082 h 610823"/>
                <a:gd name="connsiteX1" fmla="*/ 61082 w 1184149"/>
                <a:gd name="connsiteY1" fmla="*/ 0 h 610823"/>
                <a:gd name="connsiteX2" fmla="*/ 1123067 w 1184149"/>
                <a:gd name="connsiteY2" fmla="*/ 0 h 610823"/>
                <a:gd name="connsiteX3" fmla="*/ 1184149 w 1184149"/>
                <a:gd name="connsiteY3" fmla="*/ 61082 h 610823"/>
                <a:gd name="connsiteX4" fmla="*/ 1184149 w 1184149"/>
                <a:gd name="connsiteY4" fmla="*/ 549741 h 610823"/>
                <a:gd name="connsiteX5" fmla="*/ 1123067 w 1184149"/>
                <a:gd name="connsiteY5" fmla="*/ 610823 h 610823"/>
                <a:gd name="connsiteX6" fmla="*/ 61082 w 1184149"/>
                <a:gd name="connsiteY6" fmla="*/ 610823 h 610823"/>
                <a:gd name="connsiteX7" fmla="*/ 0 w 1184149"/>
                <a:gd name="connsiteY7" fmla="*/ 549741 h 610823"/>
                <a:gd name="connsiteX8" fmla="*/ 0 w 1184149"/>
                <a:gd name="connsiteY8" fmla="*/ 61082 h 610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4149" h="610823">
                  <a:moveTo>
                    <a:pt x="0" y="61082"/>
                  </a:moveTo>
                  <a:cubicBezTo>
                    <a:pt x="0" y="27347"/>
                    <a:pt x="27347" y="0"/>
                    <a:pt x="61082" y="0"/>
                  </a:cubicBezTo>
                  <a:lnTo>
                    <a:pt x="1123067" y="0"/>
                  </a:lnTo>
                  <a:cubicBezTo>
                    <a:pt x="1156802" y="0"/>
                    <a:pt x="1184149" y="27347"/>
                    <a:pt x="1184149" y="61082"/>
                  </a:cubicBezTo>
                  <a:lnTo>
                    <a:pt x="1184149" y="549741"/>
                  </a:lnTo>
                  <a:cubicBezTo>
                    <a:pt x="1184149" y="583476"/>
                    <a:pt x="1156802" y="610823"/>
                    <a:pt x="1123067" y="610823"/>
                  </a:cubicBezTo>
                  <a:lnTo>
                    <a:pt x="61082" y="610823"/>
                  </a:lnTo>
                  <a:cubicBezTo>
                    <a:pt x="27347" y="610823"/>
                    <a:pt x="0" y="583476"/>
                    <a:pt x="0" y="549741"/>
                  </a:cubicBezTo>
                  <a:lnTo>
                    <a:pt x="0" y="61082"/>
                  </a:lnTo>
                  <a:close/>
                </a:path>
              </a:pathLst>
            </a:custGeom>
            <a:solidFill>
              <a:srgbClr val="A9D18E"/>
            </a:solidFill>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9170" tIns="78850" rIns="99170" bIns="78850" numCol="1" spcCol="1270" anchor="ctr" anchorCtr="0">
              <a:noAutofit/>
            </a:bodyPr>
            <a:lstStyle/>
            <a:p>
              <a:pPr lvl="0" algn="ctr" defTabSz="1422400">
                <a:lnSpc>
                  <a:spcPct val="90000"/>
                </a:lnSpc>
                <a:spcBef>
                  <a:spcPct val="0"/>
                </a:spcBef>
                <a:spcAft>
                  <a:spcPct val="35000"/>
                </a:spcAft>
              </a:pPr>
              <a:r>
                <a:rPr lang="en-US" sz="3200" b="1" kern="1200" dirty="0">
                  <a:solidFill>
                    <a:srgbClr val="000000"/>
                  </a:solidFill>
                </a:rPr>
                <a:t>CCC</a:t>
              </a:r>
            </a:p>
          </p:txBody>
        </p:sp>
        <p:sp>
          <p:nvSpPr>
            <p:cNvPr id="32" name="Freeform 31"/>
            <p:cNvSpPr/>
            <p:nvPr/>
          </p:nvSpPr>
          <p:spPr>
            <a:xfrm>
              <a:off x="3999589" y="4318556"/>
              <a:ext cx="1184149" cy="610823"/>
            </a:xfrm>
            <a:custGeom>
              <a:avLst/>
              <a:gdLst>
                <a:gd name="connsiteX0" fmla="*/ 0 w 1184149"/>
                <a:gd name="connsiteY0" fmla="*/ 61082 h 610823"/>
                <a:gd name="connsiteX1" fmla="*/ 61082 w 1184149"/>
                <a:gd name="connsiteY1" fmla="*/ 0 h 610823"/>
                <a:gd name="connsiteX2" fmla="*/ 1123067 w 1184149"/>
                <a:gd name="connsiteY2" fmla="*/ 0 h 610823"/>
                <a:gd name="connsiteX3" fmla="*/ 1184149 w 1184149"/>
                <a:gd name="connsiteY3" fmla="*/ 61082 h 610823"/>
                <a:gd name="connsiteX4" fmla="*/ 1184149 w 1184149"/>
                <a:gd name="connsiteY4" fmla="*/ 549741 h 610823"/>
                <a:gd name="connsiteX5" fmla="*/ 1123067 w 1184149"/>
                <a:gd name="connsiteY5" fmla="*/ 610823 h 610823"/>
                <a:gd name="connsiteX6" fmla="*/ 61082 w 1184149"/>
                <a:gd name="connsiteY6" fmla="*/ 610823 h 610823"/>
                <a:gd name="connsiteX7" fmla="*/ 0 w 1184149"/>
                <a:gd name="connsiteY7" fmla="*/ 549741 h 610823"/>
                <a:gd name="connsiteX8" fmla="*/ 0 w 1184149"/>
                <a:gd name="connsiteY8" fmla="*/ 61082 h 610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4149" h="610823">
                  <a:moveTo>
                    <a:pt x="0" y="61082"/>
                  </a:moveTo>
                  <a:cubicBezTo>
                    <a:pt x="0" y="27347"/>
                    <a:pt x="27347" y="0"/>
                    <a:pt x="61082" y="0"/>
                  </a:cubicBezTo>
                  <a:lnTo>
                    <a:pt x="1123067" y="0"/>
                  </a:lnTo>
                  <a:cubicBezTo>
                    <a:pt x="1156802" y="0"/>
                    <a:pt x="1184149" y="27347"/>
                    <a:pt x="1184149" y="61082"/>
                  </a:cubicBezTo>
                  <a:lnTo>
                    <a:pt x="1184149" y="549741"/>
                  </a:lnTo>
                  <a:cubicBezTo>
                    <a:pt x="1184149" y="583476"/>
                    <a:pt x="1156802" y="610823"/>
                    <a:pt x="1123067" y="610823"/>
                  </a:cubicBezTo>
                  <a:lnTo>
                    <a:pt x="61082" y="610823"/>
                  </a:lnTo>
                  <a:cubicBezTo>
                    <a:pt x="27347" y="610823"/>
                    <a:pt x="0" y="583476"/>
                    <a:pt x="0" y="549741"/>
                  </a:cubicBezTo>
                  <a:lnTo>
                    <a:pt x="0" y="61082"/>
                  </a:lnTo>
                  <a:close/>
                </a:path>
              </a:pathLst>
            </a:custGeom>
            <a:solidFill>
              <a:srgbClr val="5B9BD5"/>
            </a:solidFill>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9170" tIns="78850" rIns="99170" bIns="78850" numCol="1" spcCol="1270" anchor="ctr" anchorCtr="0">
              <a:noAutofit/>
            </a:bodyPr>
            <a:lstStyle/>
            <a:p>
              <a:pPr lvl="0" algn="ctr" defTabSz="1422400">
                <a:lnSpc>
                  <a:spcPct val="90000"/>
                </a:lnSpc>
                <a:spcBef>
                  <a:spcPct val="0"/>
                </a:spcBef>
                <a:spcAft>
                  <a:spcPct val="35000"/>
                </a:spcAft>
              </a:pPr>
              <a:r>
                <a:rPr lang="en-US" sz="3200" b="1" kern="1200" dirty="0">
                  <a:solidFill>
                    <a:srgbClr val="000000"/>
                  </a:solidFill>
                </a:rPr>
                <a:t>SEP</a:t>
              </a:r>
            </a:p>
          </p:txBody>
        </p:sp>
        <p:sp>
          <p:nvSpPr>
            <p:cNvPr id="33" name="Freeform 32"/>
            <p:cNvSpPr/>
            <p:nvPr/>
          </p:nvSpPr>
          <p:spPr>
            <a:xfrm>
              <a:off x="3990708" y="5861056"/>
              <a:ext cx="1184149" cy="610823"/>
            </a:xfrm>
            <a:custGeom>
              <a:avLst/>
              <a:gdLst>
                <a:gd name="connsiteX0" fmla="*/ 0 w 1184149"/>
                <a:gd name="connsiteY0" fmla="*/ 61082 h 610823"/>
                <a:gd name="connsiteX1" fmla="*/ 61082 w 1184149"/>
                <a:gd name="connsiteY1" fmla="*/ 0 h 610823"/>
                <a:gd name="connsiteX2" fmla="*/ 1123067 w 1184149"/>
                <a:gd name="connsiteY2" fmla="*/ 0 h 610823"/>
                <a:gd name="connsiteX3" fmla="*/ 1184149 w 1184149"/>
                <a:gd name="connsiteY3" fmla="*/ 61082 h 610823"/>
                <a:gd name="connsiteX4" fmla="*/ 1184149 w 1184149"/>
                <a:gd name="connsiteY4" fmla="*/ 549741 h 610823"/>
                <a:gd name="connsiteX5" fmla="*/ 1123067 w 1184149"/>
                <a:gd name="connsiteY5" fmla="*/ 610823 h 610823"/>
                <a:gd name="connsiteX6" fmla="*/ 61082 w 1184149"/>
                <a:gd name="connsiteY6" fmla="*/ 610823 h 610823"/>
                <a:gd name="connsiteX7" fmla="*/ 0 w 1184149"/>
                <a:gd name="connsiteY7" fmla="*/ 549741 h 610823"/>
                <a:gd name="connsiteX8" fmla="*/ 0 w 1184149"/>
                <a:gd name="connsiteY8" fmla="*/ 61082 h 610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4149" h="610823">
                  <a:moveTo>
                    <a:pt x="0" y="61082"/>
                  </a:moveTo>
                  <a:cubicBezTo>
                    <a:pt x="0" y="27347"/>
                    <a:pt x="27347" y="0"/>
                    <a:pt x="61082" y="0"/>
                  </a:cubicBezTo>
                  <a:lnTo>
                    <a:pt x="1123067" y="0"/>
                  </a:lnTo>
                  <a:cubicBezTo>
                    <a:pt x="1156802" y="0"/>
                    <a:pt x="1184149" y="27347"/>
                    <a:pt x="1184149" y="61082"/>
                  </a:cubicBezTo>
                  <a:lnTo>
                    <a:pt x="1184149" y="549741"/>
                  </a:lnTo>
                  <a:cubicBezTo>
                    <a:pt x="1184149" y="583476"/>
                    <a:pt x="1156802" y="610823"/>
                    <a:pt x="1123067" y="610823"/>
                  </a:cubicBezTo>
                  <a:lnTo>
                    <a:pt x="61082" y="610823"/>
                  </a:lnTo>
                  <a:cubicBezTo>
                    <a:pt x="27347" y="610823"/>
                    <a:pt x="0" y="583476"/>
                    <a:pt x="0" y="549741"/>
                  </a:cubicBezTo>
                  <a:lnTo>
                    <a:pt x="0" y="61082"/>
                  </a:lnTo>
                  <a:close/>
                </a:path>
              </a:pathLst>
            </a:custGeom>
            <a:solidFill>
              <a:srgbClr val="F4B183"/>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9170" tIns="78850" rIns="99170" bIns="78850" numCol="1" spcCol="1270" anchor="ctr" anchorCtr="0">
              <a:noAutofit/>
            </a:bodyPr>
            <a:lstStyle/>
            <a:p>
              <a:pPr lvl="0" algn="ctr" defTabSz="1422400">
                <a:lnSpc>
                  <a:spcPct val="90000"/>
                </a:lnSpc>
                <a:spcBef>
                  <a:spcPct val="0"/>
                </a:spcBef>
                <a:spcAft>
                  <a:spcPct val="35000"/>
                </a:spcAft>
              </a:pPr>
              <a:endParaRPr lang="en-US" sz="3200" kern="1200" dirty="0">
                <a:solidFill>
                  <a:srgbClr val="000000"/>
                </a:solidFill>
              </a:endParaRPr>
            </a:p>
          </p:txBody>
        </p:sp>
        <p:sp>
          <p:nvSpPr>
            <p:cNvPr id="35" name="Rectangle 34"/>
            <p:cNvSpPr/>
            <p:nvPr/>
          </p:nvSpPr>
          <p:spPr>
            <a:xfrm>
              <a:off x="817188" y="5976959"/>
              <a:ext cx="4366550" cy="492311"/>
            </a:xfrm>
            <a:prstGeom prst="rect">
              <a:avLst/>
            </a:prstGeom>
            <a:gradFill flip="none" rotWithShape="1">
              <a:gsLst>
                <a:gs pos="0">
                  <a:srgbClr val="5B9BD5"/>
                </a:gs>
                <a:gs pos="50000">
                  <a:srgbClr val="F4B183"/>
                </a:gs>
                <a:gs pos="100000">
                  <a:srgbClr val="A9D18E"/>
                </a:gs>
              </a:gsLst>
              <a:lin ang="162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0000"/>
                  </a:solidFill>
                </a:rPr>
                <a:t>ETS</a:t>
              </a:r>
              <a:endParaRPr lang="en-US" sz="3200" dirty="0">
                <a:solidFill>
                  <a:srgbClr val="000000"/>
                </a:solidFill>
              </a:endParaRPr>
            </a:p>
          </p:txBody>
        </p:sp>
      </p:grpSp>
      <p:grpSp>
        <p:nvGrpSpPr>
          <p:cNvPr id="6" name="Group 5"/>
          <p:cNvGrpSpPr/>
          <p:nvPr/>
        </p:nvGrpSpPr>
        <p:grpSpPr>
          <a:xfrm>
            <a:off x="9421916" y="2145292"/>
            <a:ext cx="2439055" cy="2643084"/>
            <a:chOff x="9639629" y="2323053"/>
            <a:chExt cx="2439055" cy="2643084"/>
          </a:xfrm>
        </p:grpSpPr>
        <p:sp>
          <p:nvSpPr>
            <p:cNvPr id="2" name="TextBox 1"/>
            <p:cNvSpPr txBox="1"/>
            <p:nvPr/>
          </p:nvSpPr>
          <p:spPr>
            <a:xfrm>
              <a:off x="9639629" y="2323053"/>
              <a:ext cx="2439055" cy="2092881"/>
            </a:xfrm>
            <a:prstGeom prst="rect">
              <a:avLst/>
            </a:prstGeom>
            <a:solidFill>
              <a:srgbClr val="F2F2F2">
                <a:alpha val="60000"/>
              </a:srgbClr>
            </a:solidFill>
            <a:ln>
              <a:solidFill>
                <a:srgbClr val="000000"/>
              </a:solidFill>
            </a:ln>
          </p:spPr>
          <p:txBody>
            <a:bodyPr wrap="square" rtlCol="0">
              <a:spAutoFit/>
            </a:bodyPr>
            <a:lstStyle/>
            <a:p>
              <a:r>
                <a:rPr lang="en-US" sz="2600" dirty="0">
                  <a:latin typeface="Palatino Linotype" panose="02040502050505030304" pitchFamily="18" charset="0"/>
                </a:rPr>
                <a:t>The number of points needed to meet standard varies by grade level</a:t>
              </a:r>
            </a:p>
          </p:txBody>
        </p:sp>
        <p:sp>
          <p:nvSpPr>
            <p:cNvPr id="4" name="Bent-Up Arrow 3"/>
            <p:cNvSpPr/>
            <p:nvPr/>
          </p:nvSpPr>
          <p:spPr>
            <a:xfrm rot="16200000" flipH="1">
              <a:off x="10201397" y="4029740"/>
              <a:ext cx="550203" cy="1322592"/>
            </a:xfrm>
            <a:prstGeom prst="bentUpArrow">
              <a:avLst>
                <a:gd name="adj1" fmla="val 31534"/>
                <a:gd name="adj2" fmla="val 41921"/>
                <a:gd name="adj3" fmla="val 50000"/>
              </a:avLst>
            </a:prstGeom>
            <a:solidFill>
              <a:srgbClr val="F2F2F2">
                <a:alpha val="50196"/>
              </a:srgb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8998965" y="4131129"/>
            <a:ext cx="622301" cy="734178"/>
            <a:chOff x="8947149" y="4296229"/>
            <a:chExt cx="622301" cy="734178"/>
          </a:xfrm>
        </p:grpSpPr>
        <p:cxnSp>
          <p:nvCxnSpPr>
            <p:cNvPr id="5" name="Straight Connector 4"/>
            <p:cNvCxnSpPr/>
            <p:nvPr/>
          </p:nvCxnSpPr>
          <p:spPr>
            <a:xfrm>
              <a:off x="8947149" y="4296229"/>
              <a:ext cx="217714" cy="0"/>
            </a:xfrm>
            <a:prstGeom prst="line">
              <a:avLst/>
            </a:prstGeom>
            <a:ln w="762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304563" y="5030407"/>
              <a:ext cx="264887" cy="0"/>
            </a:xfrm>
            <a:prstGeom prst="line">
              <a:avLst/>
            </a:prstGeom>
            <a:ln w="762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9124949" y="4663318"/>
              <a:ext cx="217714" cy="0"/>
            </a:xfrm>
            <a:prstGeom prst="line">
              <a:avLst/>
            </a:prstGeom>
            <a:ln w="7620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38" name="TextBox 37"/>
          <p:cNvSpPr txBox="1"/>
          <p:nvPr/>
        </p:nvSpPr>
        <p:spPr>
          <a:xfrm>
            <a:off x="308869" y="1980051"/>
            <a:ext cx="10512587" cy="492443"/>
          </a:xfrm>
          <a:prstGeom prst="rect">
            <a:avLst/>
          </a:prstGeom>
          <a:noFill/>
        </p:spPr>
        <p:txBody>
          <a:bodyPr wrap="square" rtlCol="0">
            <a:spAutoFit/>
          </a:bodyPr>
          <a:lstStyle/>
          <a:p>
            <a:r>
              <a:rPr lang="en-US" sz="2600" dirty="0">
                <a:latin typeface="Palatino Linotype" panose="02040502050505030304" pitchFamily="18" charset="0"/>
              </a:rPr>
              <a:t>All points are weighted equally (same size spheres)</a:t>
            </a:r>
          </a:p>
        </p:txBody>
      </p:sp>
    </p:spTree>
    <p:extLst>
      <p:ext uri="{BB962C8B-B14F-4D97-AF65-F5344CB8AC3E}">
        <p14:creationId xmlns:p14="http://schemas.microsoft.com/office/powerpoint/2010/main" val="203915665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4" presetClass="path" presetSubtype="0" fill="hold" grpId="0" nodeType="withEffect" p14:presetBounceEnd="6667">
                                      <p:stCondLst>
                                        <p:cond delay="0"/>
                                      </p:stCondLst>
                                      <p:childTnLst>
                                        <p:animMotion origin="layout" path="M 0.00156 0.0132 C 0.0401 -0.10509 0.00104 -0.28194 0.03997 -0.4 C 0.06393 -0.4794 0.15338 -0.49236 0.21614 -0.49282 C 0.2789 -0.49328 0.39257 -0.48171 0.41679 -0.40231 C 0.45546 -0.28426 0.43268 -0.05301 0.41783 0.10417 " pathEditMode="relative" rAng="0" ptsTypes="AAAAA" p14:bounceEnd="6667">
                                          <p:cBhvr>
                                            <p:cTn id="6" dur="2000" fill="hold"/>
                                            <p:tgtEl>
                                              <p:spTgt spid="34"/>
                                            </p:tgtEl>
                                            <p:attrNameLst>
                                              <p:attrName>ppt_x</p:attrName>
                                              <p:attrName>ppt_y</p:attrName>
                                            </p:attrNameLst>
                                          </p:cBhvr>
                                          <p:rCtr x="21823" y="-20764"/>
                                        </p:animMotion>
                                      </p:childTnLst>
                                    </p:cTn>
                                  </p:par>
                                  <p:par>
                                    <p:cTn id="7" presetID="44" presetClass="path" presetSubtype="0" fill="hold" grpId="0" nodeType="withEffect" p14:presetBounceEnd="6667">
                                      <p:stCondLst>
                                        <p:cond delay="1000"/>
                                      </p:stCondLst>
                                      <p:childTnLst>
                                        <p:animMotion origin="layout" path="M 0.00651 -0.00093 C 0.04479 -0.11922 0.00559 -0.29584 0.04466 -0.41366 C 0.06862 -0.49306 0.15794 -0.50602 0.2207 -0.50649 C 0.28333 -0.50695 0.39713 -0.49538 0.42122 -0.41598 C 0.46015 -0.29792 0.42708 -0.06945 0.43658 0.08356 " pathEditMode="relative" rAng="0" ptsTypes="AAAAA" p14:bounceEnd="6667">
                                          <p:cBhvr>
                                            <p:cTn id="8" dur="2000" fill="hold"/>
                                            <p:tgtEl>
                                              <p:spTgt spid="48"/>
                                            </p:tgtEl>
                                            <p:attrNameLst>
                                              <p:attrName>ppt_x</p:attrName>
                                              <p:attrName>ppt_y</p:attrName>
                                            </p:attrNameLst>
                                          </p:cBhvr>
                                          <p:rCtr x="21706" y="-21065"/>
                                        </p:animMotion>
                                      </p:childTnLst>
                                    </p:cTn>
                                  </p:par>
                                  <p:par>
                                    <p:cTn id="9" presetID="44" presetClass="path" presetSubtype="0" fill="hold" grpId="0" nodeType="withEffect" p14:presetBounceEnd="6667">
                                      <p:stCondLst>
                                        <p:cond delay="1750"/>
                                      </p:stCondLst>
                                      <p:childTnLst>
                                        <p:animMotion origin="layout" path="M 0.00468 0.00879 C 0.04257 -0.10972 -0.00808 -0.3088 0.03085 -0.42639 C 0.05468 -0.50625 0.15416 -0.54537 0.21718 -0.54167 C 0.28007 -0.53843 0.40638 -0.51042 0.40898 -0.40602 C 0.44791 -0.28797 0.39062 -0.11435 0.36197 0.05972 " pathEditMode="relative" rAng="0" ptsTypes="AAAAA" p14:bounceEnd="6667">
                                          <p:cBhvr>
                                            <p:cTn id="10" dur="2000" fill="hold"/>
                                            <p:tgtEl>
                                              <p:spTgt spid="49"/>
                                            </p:tgtEl>
                                            <p:attrNameLst>
                                              <p:attrName>ppt_x</p:attrName>
                                              <p:attrName>ppt_y</p:attrName>
                                            </p:attrNameLst>
                                          </p:cBhvr>
                                          <p:rCtr x="20859" y="-25000"/>
                                        </p:animMotion>
                                      </p:childTnLst>
                                    </p:cTn>
                                  </p:par>
                                  <p:par>
                                    <p:cTn id="11" presetID="44" presetClass="path" presetSubtype="0" fill="hold" grpId="0" nodeType="withEffect" p14:presetBounceEnd="6667">
                                      <p:stCondLst>
                                        <p:cond delay="2750"/>
                                      </p:stCondLst>
                                      <p:childTnLst>
                                        <p:animMotion origin="layout" path="M 0.00131 0.00741 C 0.03868 -0.11042 -0.01237 -0.30949 0.0267 -0.42708 C 0.05066 -0.50671 0.14805 -0.53889 0.21329 -0.54213 C 0.27839 -0.5456 0.37969 -0.54491 0.41784 -0.44722 C 0.44011 -0.32917 0.43985 -0.0794 0.46654 0.06389 " pathEditMode="relative" rAng="0" ptsTypes="AAAAA" p14:bounceEnd="6667">
                                          <p:cBhvr>
                                            <p:cTn id="12" dur="2000" fill="hold"/>
                                            <p:tgtEl>
                                              <p:spTgt spid="54"/>
                                            </p:tgtEl>
                                            <p:attrNameLst>
                                              <p:attrName>ppt_x</p:attrName>
                                              <p:attrName>ppt_y</p:attrName>
                                            </p:attrNameLst>
                                          </p:cBhvr>
                                          <p:rCtr x="23255" y="-24722"/>
                                        </p:animMotion>
                                      </p:childTnLst>
                                    </p:cTn>
                                  </p:par>
                                  <p:par>
                                    <p:cTn id="13" presetID="44" presetClass="path" presetSubtype="0" fill="hold" grpId="0" nodeType="withEffect">
                                      <p:stCondLst>
                                        <p:cond delay="3500"/>
                                      </p:stCondLst>
                                      <p:childTnLst>
                                        <p:animMotion origin="layout" path="M 0.00416 -0.00324 C 0.04114 -0.12129 -0.0099 -0.32014 0.02955 -0.43773 C 0.05351 -0.51736 0.15065 -0.54953 0.21588 -0.55277 C 0.28125 -0.55625 0.38229 -0.55555 0.42044 -0.45787 C 0.44297 -0.34004 0.43867 -0.15139 0.45039 -0.00347 " pathEditMode="relative" rAng="0" ptsTypes="AAAAA">
                                          <p:cBhvr>
                                            <p:cTn id="14" dur="2000" fill="hold"/>
                                            <p:tgtEl>
                                              <p:spTgt spid="55"/>
                                            </p:tgtEl>
                                            <p:attrNameLst>
                                              <p:attrName>ppt_x</p:attrName>
                                              <p:attrName>ppt_y</p:attrName>
                                            </p:attrNameLst>
                                          </p:cBhvr>
                                          <p:rCtr x="22305" y="-275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8" grpId="0" animBg="1"/>
          <p:bldP spid="49" grpId="0" animBg="1"/>
          <p:bldP spid="54" grpId="0" animBg="1"/>
          <p:bldP spid="5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4" presetClass="path" presetSubtype="0" fill="hold" grpId="0" nodeType="withEffect">
                                      <p:stCondLst>
                                        <p:cond delay="0"/>
                                      </p:stCondLst>
                                      <p:childTnLst>
                                        <p:animMotion origin="layout" path="M 0.00156 0.0132 C 0.0401 -0.10509 0.00104 -0.28194 0.03997 -0.4 C 0.06393 -0.4794 0.15338 -0.49236 0.21614 -0.49282 C 0.2789 -0.49328 0.39257 -0.48171 0.41679 -0.40231 C 0.45546 -0.28426 0.43268 -0.05301 0.41783 0.10417 " pathEditMode="relative" rAng="0" ptsTypes="AAAAA">
                                          <p:cBhvr>
                                            <p:cTn id="6" dur="2000" fill="hold"/>
                                            <p:tgtEl>
                                              <p:spTgt spid="34"/>
                                            </p:tgtEl>
                                            <p:attrNameLst>
                                              <p:attrName>ppt_x</p:attrName>
                                              <p:attrName>ppt_y</p:attrName>
                                            </p:attrNameLst>
                                          </p:cBhvr>
                                          <p:rCtr x="21823" y="-20764"/>
                                        </p:animMotion>
                                      </p:childTnLst>
                                    </p:cTn>
                                  </p:par>
                                  <p:par>
                                    <p:cTn id="7" presetID="44" presetClass="path" presetSubtype="0" fill="hold" grpId="0" nodeType="withEffect">
                                      <p:stCondLst>
                                        <p:cond delay="1000"/>
                                      </p:stCondLst>
                                      <p:childTnLst>
                                        <p:animMotion origin="layout" path="M 0.00651 -0.00093 C 0.04479 -0.11922 0.00559 -0.29584 0.04466 -0.41366 C 0.06862 -0.49306 0.15794 -0.50602 0.2207 -0.50649 C 0.28333 -0.50695 0.39713 -0.49538 0.42122 -0.41598 C 0.46015 -0.29792 0.42708 -0.06945 0.43658 0.08356 " pathEditMode="relative" rAng="0" ptsTypes="AAAAA">
                                          <p:cBhvr>
                                            <p:cTn id="8" dur="2000" fill="hold"/>
                                            <p:tgtEl>
                                              <p:spTgt spid="48"/>
                                            </p:tgtEl>
                                            <p:attrNameLst>
                                              <p:attrName>ppt_x</p:attrName>
                                              <p:attrName>ppt_y</p:attrName>
                                            </p:attrNameLst>
                                          </p:cBhvr>
                                          <p:rCtr x="21706" y="-21065"/>
                                        </p:animMotion>
                                      </p:childTnLst>
                                    </p:cTn>
                                  </p:par>
                                  <p:par>
                                    <p:cTn id="9" presetID="44" presetClass="path" presetSubtype="0" fill="hold" grpId="0" nodeType="withEffect">
                                      <p:stCondLst>
                                        <p:cond delay="1750"/>
                                      </p:stCondLst>
                                      <p:childTnLst>
                                        <p:animMotion origin="layout" path="M 0.00468 0.00879 C 0.04257 -0.10972 -0.00808 -0.3088 0.03085 -0.42639 C 0.05468 -0.50625 0.15416 -0.54537 0.21718 -0.54167 C 0.28007 -0.53843 0.40638 -0.51042 0.40898 -0.40602 C 0.44791 -0.28797 0.39062 -0.11435 0.36197 0.05972 " pathEditMode="relative" rAng="0" ptsTypes="AAAAA">
                                          <p:cBhvr>
                                            <p:cTn id="10" dur="2000" fill="hold"/>
                                            <p:tgtEl>
                                              <p:spTgt spid="49"/>
                                            </p:tgtEl>
                                            <p:attrNameLst>
                                              <p:attrName>ppt_x</p:attrName>
                                              <p:attrName>ppt_y</p:attrName>
                                            </p:attrNameLst>
                                          </p:cBhvr>
                                          <p:rCtr x="20859" y="-25000"/>
                                        </p:animMotion>
                                      </p:childTnLst>
                                    </p:cTn>
                                  </p:par>
                                  <p:par>
                                    <p:cTn id="11" presetID="44" presetClass="path" presetSubtype="0" fill="hold" grpId="0" nodeType="withEffect">
                                      <p:stCondLst>
                                        <p:cond delay="2750"/>
                                      </p:stCondLst>
                                      <p:childTnLst>
                                        <p:animMotion origin="layout" path="M 0.00131 0.00741 C 0.03868 -0.11042 -0.01237 -0.30949 0.0267 -0.42708 C 0.05066 -0.50671 0.14805 -0.53889 0.21329 -0.54213 C 0.27839 -0.5456 0.37969 -0.54491 0.41784 -0.44722 C 0.44011 -0.32917 0.43985 -0.0794 0.46654 0.06389 " pathEditMode="relative" rAng="0" ptsTypes="AAAAA">
                                          <p:cBhvr>
                                            <p:cTn id="12" dur="2000" fill="hold"/>
                                            <p:tgtEl>
                                              <p:spTgt spid="54"/>
                                            </p:tgtEl>
                                            <p:attrNameLst>
                                              <p:attrName>ppt_x</p:attrName>
                                              <p:attrName>ppt_y</p:attrName>
                                            </p:attrNameLst>
                                          </p:cBhvr>
                                          <p:rCtr x="23255" y="-24722"/>
                                        </p:animMotion>
                                      </p:childTnLst>
                                    </p:cTn>
                                  </p:par>
                                  <p:par>
                                    <p:cTn id="13" presetID="44" presetClass="path" presetSubtype="0" fill="hold" grpId="0" nodeType="withEffect">
                                      <p:stCondLst>
                                        <p:cond delay="3500"/>
                                      </p:stCondLst>
                                      <p:childTnLst>
                                        <p:animMotion origin="layout" path="M 0.00416 -0.00324 C 0.04114 -0.12129 -0.0099 -0.32014 0.02955 -0.43773 C 0.05351 -0.51736 0.15065 -0.54953 0.21588 -0.55277 C 0.28125 -0.55625 0.38229 -0.55555 0.42044 -0.45787 C 0.44297 -0.34004 0.43867 -0.15139 0.45039 -0.00347 " pathEditMode="relative" rAng="0" ptsTypes="AAAAA">
                                          <p:cBhvr>
                                            <p:cTn id="14" dur="2000" fill="hold"/>
                                            <p:tgtEl>
                                              <p:spTgt spid="55"/>
                                            </p:tgtEl>
                                            <p:attrNameLst>
                                              <p:attrName>ppt_x</p:attrName>
                                              <p:attrName>ppt_y</p:attrName>
                                            </p:attrNameLst>
                                          </p:cBhvr>
                                          <p:rCtr x="22305" y="-275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8" grpId="0" animBg="1"/>
          <p:bldP spid="49" grpId="0" animBg="1"/>
          <p:bldP spid="54" grpId="0" animBg="1"/>
          <p:bldP spid="55" grpId="0" animBg="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Reporting</a:t>
            </a:r>
          </a:p>
        </p:txBody>
      </p:sp>
      <p:sp>
        <p:nvSpPr>
          <p:cNvPr id="5" name="Text Placeholder 4"/>
          <p:cNvSpPr>
            <a:spLocks noGrp="1"/>
          </p:cNvSpPr>
          <p:nvPr>
            <p:ph type="body" idx="1"/>
          </p:nvPr>
        </p:nvSpPr>
        <p:spPr/>
        <p:txBody>
          <a:bodyPr/>
          <a:lstStyle/>
          <a:p>
            <a:r>
              <a:rPr lang="en-US" dirty="0"/>
              <a:t>What data and reports are available?</a:t>
            </a:r>
          </a:p>
        </p:txBody>
      </p:sp>
    </p:spTree>
    <p:extLst>
      <p:ext uri="{BB962C8B-B14F-4D97-AF65-F5344CB8AC3E}">
        <p14:creationId xmlns:p14="http://schemas.microsoft.com/office/powerpoint/2010/main" val="3789742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alpha val="50000"/>
          </a:schemeClr>
        </a:solidFill>
        <a:effectLst/>
      </p:bgPr>
    </p:bg>
    <p:spTree>
      <p:nvGrpSpPr>
        <p:cNvPr id="1" name=""/>
        <p:cNvGrpSpPr/>
        <p:nvPr/>
      </p:nvGrpSpPr>
      <p:grpSpPr>
        <a:xfrm>
          <a:off x="0" y="0"/>
          <a:ext cx="0" cy="0"/>
          <a:chOff x="0" y="0"/>
          <a:chExt cx="0" cy="0"/>
        </a:xfrm>
      </p:grpSpPr>
      <p:sp>
        <p:nvSpPr>
          <p:cNvPr id="11" name="Title 4"/>
          <p:cNvSpPr txBox="1">
            <a:spLocks/>
          </p:cNvSpPr>
          <p:nvPr/>
        </p:nvSpPr>
        <p:spPr>
          <a:xfrm>
            <a:off x="679939" y="178660"/>
            <a:ext cx="9144000" cy="79314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0" kern="1200">
                <a:solidFill>
                  <a:schemeClr val="tx1"/>
                </a:solidFill>
                <a:latin typeface="Segoe UI Light" panose="020B0502040204020203" pitchFamily="34" charset="0"/>
                <a:ea typeface="+mj-ea"/>
                <a:cs typeface="Segoe UI Light" panose="020B0502040204020203" pitchFamily="34" charset="0"/>
              </a:defRPr>
            </a:lvl1pPr>
          </a:lstStyle>
          <a:p>
            <a:pPr algn="l"/>
            <a:r>
              <a:rPr lang="en-US" sz="4400" b="1" dirty="0"/>
              <a:t>Vision: </a:t>
            </a:r>
          </a:p>
        </p:txBody>
      </p:sp>
      <p:sp>
        <p:nvSpPr>
          <p:cNvPr id="12" name="Subtitle 5"/>
          <p:cNvSpPr txBox="1">
            <a:spLocks/>
          </p:cNvSpPr>
          <p:nvPr/>
        </p:nvSpPr>
        <p:spPr>
          <a:xfrm>
            <a:off x="820610" y="983454"/>
            <a:ext cx="9863431" cy="850933"/>
          </a:xfrm>
          <a:prstGeom prst="rect">
            <a:avLst/>
          </a:prstGeom>
          <a:solidFill>
            <a:schemeClr val="bg2"/>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Palatino Linotype" panose="02040502050505030304" pitchFamily="18"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Palatino Linotype" panose="02040502050505030304" pitchFamily="18"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Palatino Linotype" panose="02040502050505030304" pitchFamily="18"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Palatino Linotype" panose="02040502050505030304" pitchFamily="18"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Palatino Linotype" panose="02040502050505030304" pitchFamily="18"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t>All students prepared for post-secondary pathways, careers, and civic engagement.</a:t>
            </a:r>
          </a:p>
        </p:txBody>
      </p:sp>
      <p:sp>
        <p:nvSpPr>
          <p:cNvPr id="13" name="Title 4"/>
          <p:cNvSpPr txBox="1">
            <a:spLocks/>
          </p:cNvSpPr>
          <p:nvPr/>
        </p:nvSpPr>
        <p:spPr>
          <a:xfrm>
            <a:off x="679939" y="2015759"/>
            <a:ext cx="9144000" cy="79314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0" kern="1200">
                <a:solidFill>
                  <a:schemeClr val="tx1"/>
                </a:solidFill>
                <a:latin typeface="Segoe UI Light" panose="020B0502040204020203" pitchFamily="34" charset="0"/>
                <a:ea typeface="+mj-ea"/>
                <a:cs typeface="Segoe UI Light" panose="020B0502040204020203" pitchFamily="34" charset="0"/>
              </a:defRPr>
            </a:lvl1pPr>
          </a:lstStyle>
          <a:p>
            <a:pPr algn="l"/>
            <a:r>
              <a:rPr lang="en-US" sz="4400" b="1" dirty="0"/>
              <a:t>Mission: </a:t>
            </a:r>
          </a:p>
        </p:txBody>
      </p:sp>
      <p:sp>
        <p:nvSpPr>
          <p:cNvPr id="14" name="Subtitle 5"/>
          <p:cNvSpPr txBox="1">
            <a:spLocks/>
          </p:cNvSpPr>
          <p:nvPr/>
        </p:nvSpPr>
        <p:spPr>
          <a:xfrm>
            <a:off x="820611" y="2838308"/>
            <a:ext cx="9863430" cy="1377557"/>
          </a:xfrm>
          <a:prstGeom prst="rect">
            <a:avLst/>
          </a:prstGeom>
          <a:solidFill>
            <a:schemeClr val="bg2"/>
          </a:solidFill>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Palatino Linotype" panose="02040502050505030304" pitchFamily="18"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Palatino Linotype" panose="02040502050505030304" pitchFamily="18"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Palatino Linotype" panose="02040502050505030304" pitchFamily="18"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Palatino Linotype" panose="02040502050505030304" pitchFamily="18"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Palatino Linotype" panose="02040502050505030304" pitchFamily="18"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t>Transform K–12 education to a system that is centered on closing opportunity gaps and is characterized by high expectations for all students and educators. We achieve this by developing equity-based policies and supports that empower educators, families, and communities.</a:t>
            </a:r>
            <a:endParaRPr lang="en-US" b="1" dirty="0"/>
          </a:p>
        </p:txBody>
      </p:sp>
      <p:sp>
        <p:nvSpPr>
          <p:cNvPr id="7" name="Title 4"/>
          <p:cNvSpPr>
            <a:spLocks noGrp="1"/>
          </p:cNvSpPr>
          <p:nvPr>
            <p:ph type="ctrTitle"/>
          </p:nvPr>
        </p:nvSpPr>
        <p:spPr>
          <a:xfrm>
            <a:off x="750960" y="4397237"/>
            <a:ext cx="9144000" cy="793140"/>
          </a:xfrm>
        </p:spPr>
        <p:txBody>
          <a:bodyPr>
            <a:normAutofit/>
          </a:bodyPr>
          <a:lstStyle/>
          <a:p>
            <a:pPr algn="l"/>
            <a:r>
              <a:rPr lang="en-US" sz="4400" b="1" dirty="0"/>
              <a:t>Values: </a:t>
            </a:r>
          </a:p>
        </p:txBody>
      </p:sp>
      <p:sp>
        <p:nvSpPr>
          <p:cNvPr id="9" name="Subtitle 5"/>
          <p:cNvSpPr>
            <a:spLocks noGrp="1"/>
          </p:cNvSpPr>
          <p:nvPr>
            <p:ph type="subTitle" idx="1"/>
          </p:nvPr>
        </p:nvSpPr>
        <p:spPr>
          <a:xfrm>
            <a:off x="891632" y="5148762"/>
            <a:ext cx="9792410" cy="1415667"/>
          </a:xfrm>
          <a:solidFill>
            <a:schemeClr val="bg2"/>
          </a:solidFill>
        </p:spPr>
        <p:txBody>
          <a:bodyPr/>
          <a:lstStyle/>
          <a:p>
            <a:pPr marL="342900" lvl="0" indent="-342900" algn="l">
              <a:spcBef>
                <a:spcPts val="0"/>
              </a:spcBef>
              <a:buFont typeface="Arial" panose="020B0604020202020204" pitchFamily="34" charset="0"/>
              <a:buChar char="•"/>
            </a:pPr>
            <a:r>
              <a:rPr lang="en-US" dirty="0"/>
              <a:t>Ensuring Equity</a:t>
            </a:r>
          </a:p>
          <a:p>
            <a:pPr marL="342900" lvl="0" indent="-342900" algn="l">
              <a:spcBef>
                <a:spcPts val="0"/>
              </a:spcBef>
              <a:buFont typeface="Arial" panose="020B0604020202020204" pitchFamily="34" charset="0"/>
              <a:buChar char="•"/>
            </a:pPr>
            <a:r>
              <a:rPr lang="en-US" dirty="0"/>
              <a:t>Collaboration and Service</a:t>
            </a:r>
          </a:p>
          <a:p>
            <a:pPr marL="342900" lvl="0" indent="-342900" algn="l">
              <a:spcBef>
                <a:spcPts val="0"/>
              </a:spcBef>
              <a:buFont typeface="Arial" panose="020B0604020202020204" pitchFamily="34" charset="0"/>
              <a:buChar char="•"/>
            </a:pPr>
            <a:r>
              <a:rPr lang="en-US" dirty="0"/>
              <a:t>Achieving Excellence through Continuous Improvement</a:t>
            </a:r>
          </a:p>
          <a:p>
            <a:pPr marL="342900" lvl="0" indent="-342900" algn="l">
              <a:spcBef>
                <a:spcPts val="0"/>
              </a:spcBef>
              <a:buFont typeface="Arial" panose="020B0604020202020204" pitchFamily="34" charset="0"/>
              <a:buChar char="•"/>
            </a:pPr>
            <a:r>
              <a:rPr lang="en-US" dirty="0"/>
              <a:t>Focus on the Whole Child</a:t>
            </a:r>
          </a:p>
        </p:txBody>
      </p:sp>
    </p:spTree>
    <p:extLst>
      <p:ext uri="{BB962C8B-B14F-4D97-AF65-F5344CB8AC3E}">
        <p14:creationId xmlns:p14="http://schemas.microsoft.com/office/powerpoint/2010/main" val="34661561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p:spPr>
        <p:txBody>
          <a:bodyPr/>
          <a:lstStyle/>
          <a:p>
            <a:r>
              <a:rPr lang="en-US" dirty="0"/>
              <a:t>What’s the same across content areas?</a:t>
            </a:r>
          </a:p>
        </p:txBody>
      </p:sp>
      <p:sp>
        <p:nvSpPr>
          <p:cNvPr id="3" name="Content Placeholder 2"/>
          <p:cNvSpPr>
            <a:spLocks noGrp="1"/>
          </p:cNvSpPr>
          <p:nvPr>
            <p:ph sz="half" idx="1"/>
          </p:nvPr>
        </p:nvSpPr>
        <p:spPr/>
        <p:txBody>
          <a:bodyPr>
            <a:normAutofit/>
          </a:bodyPr>
          <a:lstStyle/>
          <a:p>
            <a:r>
              <a:rPr lang="en-US" dirty="0"/>
              <a:t>Student results</a:t>
            </a:r>
          </a:p>
          <a:p>
            <a:pPr lvl="1"/>
            <a:r>
              <a:rPr lang="en-US" dirty="0"/>
              <a:t>Overall score</a:t>
            </a:r>
          </a:p>
          <a:p>
            <a:pPr lvl="1"/>
            <a:r>
              <a:rPr lang="en-US" dirty="0"/>
              <a:t>Achievement Level</a:t>
            </a:r>
          </a:p>
          <a:p>
            <a:pPr lvl="1"/>
            <a:r>
              <a:rPr lang="en-US" dirty="0"/>
              <a:t>Sub-scores</a:t>
            </a:r>
          </a:p>
        </p:txBody>
      </p:sp>
      <p:sp>
        <p:nvSpPr>
          <p:cNvPr id="4" name="Content Placeholder 3"/>
          <p:cNvSpPr>
            <a:spLocks noGrp="1"/>
          </p:cNvSpPr>
          <p:nvPr>
            <p:ph sz="half" idx="2"/>
          </p:nvPr>
        </p:nvSpPr>
        <p:spPr>
          <a:xfrm>
            <a:off x="5588000" y="1825625"/>
            <a:ext cx="5765800" cy="4351338"/>
          </a:xfrm>
        </p:spPr>
        <p:txBody>
          <a:bodyPr>
            <a:normAutofit/>
          </a:bodyPr>
          <a:lstStyle/>
          <a:p>
            <a:r>
              <a:rPr lang="en-US" dirty="0"/>
              <a:t>Reporting</a:t>
            </a:r>
          </a:p>
          <a:p>
            <a:pPr lvl="1"/>
            <a:r>
              <a:rPr lang="en-US" sz="2800" dirty="0"/>
              <a:t>Levels</a:t>
            </a:r>
          </a:p>
          <a:p>
            <a:pPr lvl="2"/>
            <a:r>
              <a:rPr lang="en-US" sz="2400" dirty="0"/>
              <a:t>Classroom/Roster </a:t>
            </a:r>
          </a:p>
          <a:p>
            <a:pPr lvl="2"/>
            <a:r>
              <a:rPr lang="en-US" sz="2400" dirty="0"/>
              <a:t>Teacher</a:t>
            </a:r>
          </a:p>
          <a:p>
            <a:pPr lvl="2"/>
            <a:r>
              <a:rPr lang="en-US" sz="2400" dirty="0"/>
              <a:t>School </a:t>
            </a:r>
          </a:p>
          <a:p>
            <a:pPr lvl="2"/>
            <a:r>
              <a:rPr lang="en-US" sz="2400" dirty="0"/>
              <a:t>District</a:t>
            </a:r>
          </a:p>
          <a:p>
            <a:pPr lvl="1"/>
            <a:r>
              <a:rPr lang="en-US" sz="2800" dirty="0"/>
              <a:t>Methods</a:t>
            </a:r>
          </a:p>
          <a:p>
            <a:pPr lvl="2"/>
            <a:r>
              <a:rPr lang="en-US" sz="2400" dirty="0"/>
              <a:t>Report Card</a:t>
            </a:r>
          </a:p>
          <a:p>
            <a:pPr lvl="2"/>
            <a:r>
              <a:rPr lang="en-US" sz="2400" dirty="0"/>
              <a:t>Online Reporting System (ORS)</a:t>
            </a:r>
          </a:p>
          <a:p>
            <a:pPr lvl="2"/>
            <a:r>
              <a:rPr lang="en-US" sz="2400" dirty="0"/>
              <a:t>Paper Family Reports</a:t>
            </a:r>
          </a:p>
          <a:p>
            <a:endParaRPr lang="en-US" dirty="0"/>
          </a:p>
        </p:txBody>
      </p:sp>
    </p:spTree>
    <p:extLst>
      <p:ext uri="{BB962C8B-B14F-4D97-AF65-F5344CB8AC3E}">
        <p14:creationId xmlns:p14="http://schemas.microsoft.com/office/powerpoint/2010/main" val="38465695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Online Reporting System (ORS)</a:t>
            </a:r>
          </a:p>
        </p:txBody>
      </p:sp>
      <p:sp>
        <p:nvSpPr>
          <p:cNvPr id="5" name="Text Placeholder 4"/>
          <p:cNvSpPr>
            <a:spLocks noGrp="1"/>
          </p:cNvSpPr>
          <p:nvPr>
            <p:ph type="body" idx="1"/>
          </p:nvPr>
        </p:nvSpPr>
        <p:spPr/>
        <p:txBody>
          <a:bodyPr/>
          <a:lstStyle/>
          <a:p>
            <a:r>
              <a:rPr lang="en-US" dirty="0"/>
              <a:t>Smarter Balanced</a:t>
            </a:r>
          </a:p>
          <a:p>
            <a:r>
              <a:rPr lang="en-US" dirty="0"/>
              <a:t>WCAS</a:t>
            </a:r>
          </a:p>
        </p:txBody>
      </p:sp>
    </p:spTree>
    <p:extLst>
      <p:ext uri="{BB962C8B-B14F-4D97-AF65-F5344CB8AC3E}">
        <p14:creationId xmlns:p14="http://schemas.microsoft.com/office/powerpoint/2010/main" val="17450712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Online Reporting System (ORS)</a:t>
            </a:r>
          </a:p>
        </p:txBody>
      </p:sp>
      <p:sp>
        <p:nvSpPr>
          <p:cNvPr id="3" name="Content Placeholder 2"/>
          <p:cNvSpPr>
            <a:spLocks noGrp="1"/>
          </p:cNvSpPr>
          <p:nvPr>
            <p:ph idx="1"/>
          </p:nvPr>
        </p:nvSpPr>
        <p:spPr>
          <a:solidFill>
            <a:srgbClr val="FFFFFF"/>
          </a:solidFill>
        </p:spPr>
        <p:txBody>
          <a:bodyPr>
            <a:normAutofit/>
          </a:bodyPr>
          <a:lstStyle/>
          <a:p>
            <a:r>
              <a:rPr lang="en-US" dirty="0"/>
              <a:t>Note: Results/reports only include students who tested</a:t>
            </a:r>
          </a:p>
          <a:p>
            <a:r>
              <a:rPr lang="en-US" dirty="0"/>
              <a:t>Sharing individual student results with parents</a:t>
            </a:r>
          </a:p>
          <a:p>
            <a:pPr lvl="1"/>
            <a:r>
              <a:rPr lang="en-US" dirty="0"/>
              <a:t>Usually by </a:t>
            </a:r>
            <a:r>
              <a:rPr lang="en-US" b="1" dirty="0"/>
              <a:t>June 1</a:t>
            </a:r>
            <a:r>
              <a:rPr lang="en-US" dirty="0"/>
              <a:t>, SBA results are ready to share</a:t>
            </a:r>
          </a:p>
          <a:p>
            <a:pPr lvl="1"/>
            <a:r>
              <a:rPr lang="en-US" dirty="0"/>
              <a:t>Usually by </a:t>
            </a:r>
            <a:r>
              <a:rPr lang="en-US" b="1" dirty="0"/>
              <a:t>August 15</a:t>
            </a:r>
            <a:r>
              <a:rPr lang="en-US" dirty="0"/>
              <a:t>, WCAS results are ready to share</a:t>
            </a:r>
          </a:p>
          <a:p>
            <a:pPr lvl="1"/>
            <a:r>
              <a:rPr lang="en-US" dirty="0"/>
              <a:t>Parents/guardians must only see their student’s information</a:t>
            </a:r>
          </a:p>
          <a:p>
            <a:r>
              <a:rPr lang="en-US" dirty="0"/>
              <a:t>Features</a:t>
            </a:r>
          </a:p>
          <a:p>
            <a:pPr lvl="1"/>
            <a:r>
              <a:rPr lang="en-US" dirty="0"/>
              <a:t>Printing Individual SBA Student Reports in Spanish</a:t>
            </a:r>
          </a:p>
          <a:p>
            <a:pPr lvl="1"/>
            <a:r>
              <a:rPr lang="en-US" dirty="0"/>
              <a:t>Next Steps for SBA claim performance</a:t>
            </a:r>
          </a:p>
        </p:txBody>
      </p:sp>
    </p:spTree>
    <p:extLst>
      <p:ext uri="{BB962C8B-B14F-4D97-AF65-F5344CB8AC3E}">
        <p14:creationId xmlns:p14="http://schemas.microsoft.com/office/powerpoint/2010/main" val="2928243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Family Reports</a:t>
            </a:r>
          </a:p>
        </p:txBody>
      </p:sp>
      <p:sp>
        <p:nvSpPr>
          <p:cNvPr id="2" name="Text Placeholder 1"/>
          <p:cNvSpPr>
            <a:spLocks noGrp="1"/>
          </p:cNvSpPr>
          <p:nvPr>
            <p:ph type="body" idx="1"/>
          </p:nvPr>
        </p:nvSpPr>
        <p:spPr/>
        <p:txBody>
          <a:bodyPr/>
          <a:lstStyle/>
          <a:p>
            <a:r>
              <a:rPr lang="en-US" dirty="0"/>
              <a:t>A tool to communicate summative test results with parents and families</a:t>
            </a:r>
          </a:p>
        </p:txBody>
      </p:sp>
    </p:spTree>
    <p:extLst>
      <p:ext uri="{BB962C8B-B14F-4D97-AF65-F5344CB8AC3E}">
        <p14:creationId xmlns:p14="http://schemas.microsoft.com/office/powerpoint/2010/main" val="31551547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2018 Versions</a:t>
            </a:r>
          </a:p>
        </p:txBody>
      </p:sp>
      <p:pic>
        <p:nvPicPr>
          <p:cNvPr id="5" name="Picture 4"/>
          <p:cNvPicPr>
            <a:picLocks noChangeAspect="1"/>
          </p:cNvPicPr>
          <p:nvPr/>
        </p:nvPicPr>
        <p:blipFill>
          <a:blip r:embed="rId2"/>
          <a:stretch>
            <a:fillRect/>
          </a:stretch>
        </p:blipFill>
        <p:spPr>
          <a:xfrm>
            <a:off x="6096000" y="155575"/>
            <a:ext cx="3439813" cy="4433888"/>
          </a:xfrm>
          <a:prstGeom prst="rect">
            <a:avLst/>
          </a:prstGeom>
        </p:spPr>
      </p:pic>
      <p:pic>
        <p:nvPicPr>
          <p:cNvPr id="6" name="Picture 5"/>
          <p:cNvPicPr>
            <a:picLocks noChangeAspect="1"/>
          </p:cNvPicPr>
          <p:nvPr/>
        </p:nvPicPr>
        <p:blipFill>
          <a:blip r:embed="rId3"/>
          <a:stretch>
            <a:fillRect/>
          </a:stretch>
        </p:blipFill>
        <p:spPr>
          <a:xfrm>
            <a:off x="8324138" y="1731963"/>
            <a:ext cx="3867862" cy="5016500"/>
          </a:xfrm>
          <a:prstGeom prst="rect">
            <a:avLst/>
          </a:prstGeom>
        </p:spPr>
      </p:pic>
      <p:sp>
        <p:nvSpPr>
          <p:cNvPr id="7" name="Content Placeholder 6"/>
          <p:cNvSpPr>
            <a:spLocks noGrp="1"/>
          </p:cNvSpPr>
          <p:nvPr>
            <p:ph idx="1"/>
          </p:nvPr>
        </p:nvSpPr>
        <p:spPr/>
        <p:txBody>
          <a:bodyPr/>
          <a:lstStyle/>
          <a:p>
            <a:endParaRPr lang="en-US" dirty="0"/>
          </a:p>
        </p:txBody>
      </p:sp>
      <p:pic>
        <p:nvPicPr>
          <p:cNvPr id="8" name="Picture 7"/>
          <p:cNvPicPr>
            <a:picLocks noChangeAspect="1"/>
          </p:cNvPicPr>
          <p:nvPr/>
        </p:nvPicPr>
        <p:blipFill>
          <a:blip r:embed="rId4"/>
          <a:stretch>
            <a:fillRect/>
          </a:stretch>
        </p:blipFill>
        <p:spPr>
          <a:xfrm>
            <a:off x="36213" y="1319742"/>
            <a:ext cx="3403600" cy="4325408"/>
          </a:xfrm>
          <a:prstGeom prst="rect">
            <a:avLst/>
          </a:prstGeom>
        </p:spPr>
      </p:pic>
      <p:pic>
        <p:nvPicPr>
          <p:cNvPr id="9" name="Picture 8"/>
          <p:cNvPicPr>
            <a:picLocks noChangeAspect="1"/>
          </p:cNvPicPr>
          <p:nvPr/>
        </p:nvPicPr>
        <p:blipFill>
          <a:blip r:embed="rId5"/>
          <a:stretch>
            <a:fillRect/>
          </a:stretch>
        </p:blipFill>
        <p:spPr>
          <a:xfrm>
            <a:off x="3075978" y="2272535"/>
            <a:ext cx="3284835" cy="4230395"/>
          </a:xfrm>
          <a:prstGeom prst="rect">
            <a:avLst/>
          </a:prstGeom>
        </p:spPr>
      </p:pic>
    </p:spTree>
    <p:extLst>
      <p:ext uri="{BB962C8B-B14F-4D97-AF65-F5344CB8AC3E}">
        <p14:creationId xmlns:p14="http://schemas.microsoft.com/office/powerpoint/2010/main" val="176553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372" y="441129"/>
            <a:ext cx="10515600" cy="1325563"/>
          </a:xfrm>
        </p:spPr>
        <p:txBody>
          <a:bodyPr/>
          <a:lstStyle/>
          <a:p>
            <a:r>
              <a:rPr lang="en-US" dirty="0"/>
              <a:t>Overall Scale Score</a:t>
            </a:r>
          </a:p>
        </p:txBody>
      </p:sp>
      <p:sp>
        <p:nvSpPr>
          <p:cNvPr id="3" name="Content Placeholder 2"/>
          <p:cNvSpPr>
            <a:spLocks noGrp="1"/>
          </p:cNvSpPr>
          <p:nvPr>
            <p:ph idx="1"/>
          </p:nvPr>
        </p:nvSpPr>
        <p:spPr>
          <a:xfrm>
            <a:off x="380191" y="2193467"/>
            <a:ext cx="3438141" cy="3927475"/>
          </a:xfrm>
        </p:spPr>
        <p:txBody>
          <a:bodyPr>
            <a:normAutofit/>
          </a:bodyPr>
          <a:lstStyle/>
          <a:p>
            <a:r>
              <a:rPr lang="en-US" sz="2200" dirty="0"/>
              <a:t>Scale score alone </a:t>
            </a:r>
            <a:r>
              <a:rPr lang="en-US" sz="2200" b="1" dirty="0"/>
              <a:t>IS</a:t>
            </a:r>
            <a:r>
              <a:rPr lang="en-US" sz="2200" dirty="0"/>
              <a:t> student’s score</a:t>
            </a:r>
          </a:p>
          <a:p>
            <a:pPr lvl="1"/>
            <a:r>
              <a:rPr lang="en-US" sz="2200" dirty="0"/>
              <a:t>Examples show</a:t>
            </a:r>
          </a:p>
          <a:p>
            <a:pPr lvl="2"/>
            <a:r>
              <a:rPr lang="en-US" sz="1800" dirty="0"/>
              <a:t>Mathematics score of </a:t>
            </a:r>
            <a:r>
              <a:rPr lang="en-US" sz="1800" b="1" dirty="0">
                <a:solidFill>
                  <a:schemeClr val="accent3">
                    <a:lumMod val="50000"/>
                  </a:schemeClr>
                </a:solidFill>
              </a:rPr>
              <a:t>2680</a:t>
            </a:r>
          </a:p>
          <a:p>
            <a:pPr lvl="2"/>
            <a:r>
              <a:rPr lang="en-US" sz="1800" dirty="0"/>
              <a:t>Science score of </a:t>
            </a:r>
            <a:r>
              <a:rPr lang="en-US" sz="1800" b="1" dirty="0">
                <a:solidFill>
                  <a:schemeClr val="accent3">
                    <a:lumMod val="50000"/>
                  </a:schemeClr>
                </a:solidFill>
              </a:rPr>
              <a:t>725</a:t>
            </a:r>
          </a:p>
        </p:txBody>
      </p:sp>
      <p:pic>
        <p:nvPicPr>
          <p:cNvPr id="8" name="Picture 7" descr="A sample math score report with two red rectangles highlighting the scores included on the paper reports. One red rectangle highlights the sample student's scale score of 2680. The second red rectangle highlights a bar graph with the student's score colored in up to her score of 2680 and the standard error of measure of 10.&#10;" title="Math Score report"/>
          <p:cNvPicPr>
            <a:picLocks noChangeAspect="1"/>
          </p:cNvPicPr>
          <p:nvPr/>
        </p:nvPicPr>
        <p:blipFill>
          <a:blip r:embed="rId3"/>
          <a:stretch>
            <a:fillRect/>
          </a:stretch>
        </p:blipFill>
        <p:spPr>
          <a:xfrm>
            <a:off x="7667740" y="1895475"/>
            <a:ext cx="3810374" cy="3268953"/>
          </a:xfrm>
          <a:prstGeom prst="rect">
            <a:avLst/>
          </a:prstGeom>
          <a:ln w="38100">
            <a:solidFill>
              <a:schemeClr val="tx2">
                <a:lumMod val="75000"/>
              </a:schemeClr>
            </a:solidFill>
          </a:ln>
        </p:spPr>
      </p:pic>
      <p:sp>
        <p:nvSpPr>
          <p:cNvPr id="6" name="TextBox 5"/>
          <p:cNvSpPr txBox="1"/>
          <p:nvPr/>
        </p:nvSpPr>
        <p:spPr>
          <a:xfrm>
            <a:off x="7667739" y="5213610"/>
            <a:ext cx="4144853" cy="338554"/>
          </a:xfrm>
          <a:prstGeom prst="rect">
            <a:avLst/>
          </a:prstGeom>
          <a:noFill/>
        </p:spPr>
        <p:txBody>
          <a:bodyPr wrap="none" rtlCol="0">
            <a:spAutoFit/>
          </a:bodyPr>
          <a:lstStyle/>
          <a:p>
            <a:r>
              <a:rPr lang="en-US" sz="1600" dirty="0"/>
              <a:t>*Source: http://testscoreguide.org/wa/sample/</a:t>
            </a:r>
          </a:p>
        </p:txBody>
      </p:sp>
      <p:pic>
        <p:nvPicPr>
          <p:cNvPr id="4" name="Picture 3" descr="A sample science score report highlighting the scores included on the paper reports. Included is the sample student's scale score of 725 and a bar graph with the student's score colored in up to her score of 725." title="Science Score Report"/>
          <p:cNvPicPr>
            <a:picLocks noChangeAspect="1"/>
          </p:cNvPicPr>
          <p:nvPr/>
        </p:nvPicPr>
        <p:blipFill>
          <a:blip r:embed="rId4"/>
          <a:stretch>
            <a:fillRect/>
          </a:stretch>
        </p:blipFill>
        <p:spPr>
          <a:xfrm>
            <a:off x="4008459" y="1895475"/>
            <a:ext cx="3469153" cy="3462969"/>
          </a:xfrm>
          <a:prstGeom prst="rect">
            <a:avLst/>
          </a:prstGeom>
        </p:spPr>
      </p:pic>
      <p:sp>
        <p:nvSpPr>
          <p:cNvPr id="7" name="TextBox 6"/>
          <p:cNvSpPr txBox="1"/>
          <p:nvPr/>
        </p:nvSpPr>
        <p:spPr>
          <a:xfrm>
            <a:off x="1088464" y="5358444"/>
            <a:ext cx="6484211" cy="338554"/>
          </a:xfrm>
          <a:prstGeom prst="rect">
            <a:avLst/>
          </a:prstGeom>
          <a:noFill/>
        </p:spPr>
        <p:txBody>
          <a:bodyPr wrap="none" rtlCol="0">
            <a:spAutoFit/>
          </a:bodyPr>
          <a:lstStyle/>
          <a:p>
            <a:r>
              <a:rPr lang="en-US" sz="1600" dirty="0"/>
              <a:t>*Source: http://www.k12.wa.us/assessment/StateTesting/ScoreReport.aspx</a:t>
            </a:r>
          </a:p>
        </p:txBody>
      </p:sp>
    </p:spTree>
    <p:extLst>
      <p:ext uri="{BB962C8B-B14F-4D97-AF65-F5344CB8AC3E}">
        <p14:creationId xmlns:p14="http://schemas.microsoft.com/office/powerpoint/2010/main" val="42597565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2019 Family Reports</a:t>
            </a:r>
          </a:p>
        </p:txBody>
      </p:sp>
      <p:sp>
        <p:nvSpPr>
          <p:cNvPr id="3" name="Content Placeholder 2"/>
          <p:cNvSpPr>
            <a:spLocks noGrp="1"/>
          </p:cNvSpPr>
          <p:nvPr>
            <p:ph idx="1"/>
          </p:nvPr>
        </p:nvSpPr>
        <p:spPr>
          <a:xfrm>
            <a:off x="645328" y="1882775"/>
            <a:ext cx="3601598" cy="3927475"/>
          </a:xfrm>
        </p:spPr>
        <p:txBody>
          <a:bodyPr/>
          <a:lstStyle/>
          <a:p>
            <a:r>
              <a:rPr lang="en-US" dirty="0"/>
              <a:t>Redesigning the Family Reports</a:t>
            </a:r>
          </a:p>
          <a:p>
            <a:pPr lvl="1"/>
            <a:r>
              <a:rPr lang="en-US" dirty="0"/>
              <a:t>Reduce text</a:t>
            </a:r>
          </a:p>
          <a:p>
            <a:pPr lvl="1"/>
            <a:r>
              <a:rPr lang="en-US" dirty="0"/>
              <a:t>Increase readability</a:t>
            </a:r>
          </a:p>
          <a:p>
            <a:pPr lvl="1"/>
            <a:r>
              <a:rPr lang="en-US" dirty="0"/>
              <a:t>Provide additional</a:t>
            </a:r>
            <a:br>
              <a:rPr lang="en-US" dirty="0"/>
            </a:br>
            <a:r>
              <a:rPr lang="en-US" dirty="0"/>
              <a:t>information</a:t>
            </a:r>
          </a:p>
        </p:txBody>
      </p:sp>
      <p:pic>
        <p:nvPicPr>
          <p:cNvPr id="4" name="Picture 3"/>
          <p:cNvPicPr>
            <a:picLocks noChangeAspect="1"/>
          </p:cNvPicPr>
          <p:nvPr/>
        </p:nvPicPr>
        <p:blipFill>
          <a:blip r:embed="rId3"/>
          <a:stretch>
            <a:fillRect/>
          </a:stretch>
        </p:blipFill>
        <p:spPr>
          <a:xfrm>
            <a:off x="4246926" y="1585052"/>
            <a:ext cx="3698148" cy="4739732"/>
          </a:xfrm>
          <a:prstGeom prst="rect">
            <a:avLst/>
          </a:prstGeom>
        </p:spPr>
      </p:pic>
      <p:pic>
        <p:nvPicPr>
          <p:cNvPr id="5" name="Picture 4"/>
          <p:cNvPicPr>
            <a:picLocks noChangeAspect="1"/>
          </p:cNvPicPr>
          <p:nvPr/>
        </p:nvPicPr>
        <p:blipFill>
          <a:blip r:embed="rId4"/>
          <a:stretch>
            <a:fillRect/>
          </a:stretch>
        </p:blipFill>
        <p:spPr>
          <a:xfrm>
            <a:off x="8140575" y="1558064"/>
            <a:ext cx="3750949" cy="4766720"/>
          </a:xfrm>
          <a:prstGeom prst="rect">
            <a:avLst/>
          </a:prstGeom>
        </p:spPr>
      </p:pic>
    </p:spTree>
    <p:extLst>
      <p:ext uri="{BB962C8B-B14F-4D97-AF65-F5344CB8AC3E}">
        <p14:creationId xmlns:p14="http://schemas.microsoft.com/office/powerpoint/2010/main" val="13829856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Report Card</a:t>
            </a:r>
          </a:p>
        </p:txBody>
      </p:sp>
      <p:sp>
        <p:nvSpPr>
          <p:cNvPr id="3" name="Text Placeholder 2"/>
          <p:cNvSpPr>
            <a:spLocks noGrp="1"/>
          </p:cNvSpPr>
          <p:nvPr>
            <p:ph type="body" idx="1"/>
          </p:nvPr>
        </p:nvSpPr>
        <p:spPr/>
        <p:txBody>
          <a:bodyPr/>
          <a:lstStyle/>
          <a:p>
            <a:r>
              <a:rPr lang="en-US" dirty="0"/>
              <a:t>Overview</a:t>
            </a:r>
          </a:p>
        </p:txBody>
      </p:sp>
    </p:spTree>
    <p:extLst>
      <p:ext uri="{BB962C8B-B14F-4D97-AF65-F5344CB8AC3E}">
        <p14:creationId xmlns:p14="http://schemas.microsoft.com/office/powerpoint/2010/main" val="15611629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Dashboard</a:t>
            </a:r>
          </a:p>
        </p:txBody>
      </p:sp>
      <p:sp>
        <p:nvSpPr>
          <p:cNvPr id="5" name="Content Placeholder 4"/>
          <p:cNvSpPr>
            <a:spLocks noGrp="1"/>
          </p:cNvSpPr>
          <p:nvPr>
            <p:ph idx="1"/>
          </p:nvPr>
        </p:nvSpPr>
        <p:spPr>
          <a:xfrm>
            <a:off x="838200" y="1882775"/>
            <a:ext cx="3439691" cy="3927475"/>
          </a:xfrm>
        </p:spPr>
        <p:txBody>
          <a:bodyPr/>
          <a:lstStyle/>
          <a:p>
            <a:r>
              <a:rPr lang="en-US" dirty="0"/>
              <a:t>Navigating from the OSPI homepage</a:t>
            </a:r>
          </a:p>
        </p:txBody>
      </p:sp>
      <p:pic>
        <p:nvPicPr>
          <p:cNvPr id="6" name="Picture 5"/>
          <p:cNvPicPr>
            <a:picLocks noChangeAspect="1"/>
          </p:cNvPicPr>
          <p:nvPr/>
        </p:nvPicPr>
        <p:blipFill rotWithShape="1">
          <a:blip r:embed="rId2"/>
          <a:srcRect l="28602" r="30141"/>
          <a:stretch/>
        </p:blipFill>
        <p:spPr>
          <a:xfrm>
            <a:off x="4366026" y="815248"/>
            <a:ext cx="6514763" cy="5221492"/>
          </a:xfrm>
          <a:prstGeom prst="rect">
            <a:avLst/>
          </a:prstGeom>
        </p:spPr>
      </p:pic>
      <p:sp>
        <p:nvSpPr>
          <p:cNvPr id="2" name="Oval 1"/>
          <p:cNvSpPr/>
          <p:nvPr/>
        </p:nvSpPr>
        <p:spPr>
          <a:xfrm>
            <a:off x="8240617" y="3425994"/>
            <a:ext cx="2552037" cy="101355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Arrow 2"/>
          <p:cNvSpPr/>
          <p:nvPr/>
        </p:nvSpPr>
        <p:spPr>
          <a:xfrm>
            <a:off x="5433723" y="3331916"/>
            <a:ext cx="2721166" cy="125885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396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Spring 2018 Data</a:t>
            </a:r>
          </a:p>
        </p:txBody>
      </p:sp>
      <p:sp>
        <p:nvSpPr>
          <p:cNvPr id="3" name="Content Placeholder 2"/>
          <p:cNvSpPr>
            <a:spLocks noGrp="1"/>
          </p:cNvSpPr>
          <p:nvPr>
            <p:ph idx="1"/>
          </p:nvPr>
        </p:nvSpPr>
        <p:spPr/>
        <p:txBody>
          <a:bodyPr/>
          <a:lstStyle/>
          <a:p>
            <a:r>
              <a:rPr lang="en-US" dirty="0"/>
              <a:t>Navigating from the State Report Card Dashboard</a:t>
            </a:r>
          </a:p>
        </p:txBody>
      </p:sp>
      <p:pic>
        <p:nvPicPr>
          <p:cNvPr id="5" name="Picture 4"/>
          <p:cNvPicPr>
            <a:picLocks noChangeAspect="1"/>
          </p:cNvPicPr>
          <p:nvPr/>
        </p:nvPicPr>
        <p:blipFill>
          <a:blip r:embed="rId2"/>
          <a:stretch>
            <a:fillRect/>
          </a:stretch>
        </p:blipFill>
        <p:spPr>
          <a:xfrm>
            <a:off x="381000" y="2589412"/>
            <a:ext cx="11430000" cy="2184346"/>
          </a:xfrm>
          <a:prstGeom prst="rect">
            <a:avLst/>
          </a:prstGeom>
        </p:spPr>
      </p:pic>
      <p:sp>
        <p:nvSpPr>
          <p:cNvPr id="6" name="Oval 5"/>
          <p:cNvSpPr/>
          <p:nvPr/>
        </p:nvSpPr>
        <p:spPr>
          <a:xfrm>
            <a:off x="2005070" y="3734716"/>
            <a:ext cx="2552037" cy="68279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2840413" y="1559642"/>
            <a:ext cx="881349" cy="212625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8037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79939" y="800100"/>
            <a:ext cx="9144000" cy="793140"/>
          </a:xfrm>
        </p:spPr>
        <p:txBody>
          <a:bodyPr>
            <a:normAutofit/>
          </a:bodyPr>
          <a:lstStyle/>
          <a:p>
            <a:pPr algn="l"/>
            <a:r>
              <a:rPr lang="en-US" sz="4800" b="1" dirty="0"/>
              <a:t>Assessment Development</a:t>
            </a:r>
          </a:p>
        </p:txBody>
      </p:sp>
      <p:sp>
        <p:nvSpPr>
          <p:cNvPr id="6" name="Subtitle 5"/>
          <p:cNvSpPr>
            <a:spLocks noGrp="1"/>
          </p:cNvSpPr>
          <p:nvPr>
            <p:ph type="subTitle" idx="1"/>
          </p:nvPr>
        </p:nvSpPr>
        <p:spPr>
          <a:xfrm>
            <a:off x="679939" y="1783782"/>
            <a:ext cx="10667765" cy="4937058"/>
          </a:xfrm>
          <a:solidFill>
            <a:srgbClr val="FFFFFF"/>
          </a:solidFill>
        </p:spPr>
        <p:txBody>
          <a:bodyPr>
            <a:normAutofit fontScale="70000" lnSpcReduction="20000"/>
          </a:bodyPr>
          <a:lstStyle/>
          <a:p>
            <a:pPr algn="l"/>
            <a:r>
              <a:rPr lang="en-US" b="1" dirty="0">
                <a:latin typeface="Segoe UI" panose="020B0502040204020203" pitchFamily="34" charset="0"/>
                <a:cs typeface="Segoe UI" panose="020B0502040204020203" pitchFamily="34" charset="0"/>
              </a:rPr>
              <a:t>Our Belief:</a:t>
            </a:r>
            <a:endParaRPr lang="en-US" dirty="0">
              <a:latin typeface="Segoe UI" panose="020B0502040204020203" pitchFamily="34" charset="0"/>
              <a:cs typeface="Segoe UI" panose="020B0502040204020203" pitchFamily="34" charset="0"/>
            </a:endParaRPr>
          </a:p>
          <a:p>
            <a:pPr algn="l">
              <a:lnSpc>
                <a:spcPct val="120000"/>
              </a:lnSpc>
            </a:pPr>
            <a:r>
              <a:rPr lang="en-US" dirty="0">
                <a:latin typeface="Segoe UI" panose="020B0502040204020203" pitchFamily="34" charset="0"/>
                <a:cs typeface="Segoe UI" panose="020B0502040204020203" pitchFamily="34" charset="0"/>
              </a:rPr>
              <a:t>OSPI provides educators with critical tools, resources, and professional development to determine and communicate where students are in their learning and growth. An end-of-year, summative assessment is one tool for gaining information about student learning achievements during the year.</a:t>
            </a:r>
          </a:p>
          <a:p>
            <a:pPr algn="l"/>
            <a:r>
              <a:rPr lang="en-US" b="1" dirty="0">
                <a:latin typeface="Segoe UI" panose="020B0502040204020203" pitchFamily="34" charset="0"/>
                <a:cs typeface="Segoe UI" panose="020B0502040204020203" pitchFamily="34" charset="0"/>
              </a:rPr>
              <a:t>Our Goals:</a:t>
            </a:r>
            <a:endParaRPr lang="en-US" dirty="0">
              <a:latin typeface="Segoe UI" panose="020B0502040204020203" pitchFamily="34" charset="0"/>
              <a:cs typeface="Segoe UI" panose="020B0502040204020203" pitchFamily="34" charset="0"/>
            </a:endParaRPr>
          </a:p>
          <a:p>
            <a:pPr marL="342900" lvl="0" indent="-342900" algn="l">
              <a:lnSpc>
                <a:spcPct val="120000"/>
              </a:lnSpc>
              <a:buFont typeface="Arial" panose="020B0604020202020204" pitchFamily="34" charset="0"/>
              <a:buChar char="•"/>
            </a:pPr>
            <a:r>
              <a:rPr lang="en-US" dirty="0">
                <a:latin typeface="Segoe UI" panose="020B0502040204020203" pitchFamily="34" charset="0"/>
                <a:cs typeface="Segoe UI" panose="020B0502040204020203" pitchFamily="34" charset="0"/>
              </a:rPr>
              <a:t>Continue to develop high quality assessments that add value to Phase I of Superintendent Reykdal’s K–12 Education Vision for 2017–19.</a:t>
            </a:r>
          </a:p>
          <a:p>
            <a:pPr marL="342900" lvl="0" indent="-342900" algn="l">
              <a:lnSpc>
                <a:spcPct val="120000"/>
              </a:lnSpc>
              <a:buFont typeface="Arial" panose="020B0604020202020204" pitchFamily="34" charset="0"/>
              <a:buChar char="•"/>
            </a:pPr>
            <a:r>
              <a:rPr lang="en-US" dirty="0">
                <a:latin typeface="Segoe UI" panose="020B0502040204020203" pitchFamily="34" charset="0"/>
                <a:cs typeface="Segoe UI" panose="020B0502040204020203" pitchFamily="34" charset="0"/>
              </a:rPr>
              <a:t>Promote the message that a summative assessment is one tool for gaining information about student learning and growth.</a:t>
            </a:r>
          </a:p>
          <a:p>
            <a:pPr marL="342900" lvl="0" indent="-342900" algn="l">
              <a:lnSpc>
                <a:spcPct val="120000"/>
              </a:lnSpc>
              <a:buFont typeface="Arial" panose="020B0604020202020204" pitchFamily="34" charset="0"/>
              <a:buChar char="•"/>
            </a:pPr>
            <a:r>
              <a:rPr lang="en-US" dirty="0">
                <a:latin typeface="Segoe UI" panose="020B0502040204020203" pitchFamily="34" charset="0"/>
                <a:cs typeface="Segoe UI" panose="020B0502040204020203" pitchFamily="34" charset="0"/>
              </a:rPr>
              <a:t>Promote and expand relationships with the OSPI Career and Technical Education and Learning and Teaching departments, and establish and promote relationships with the Migrant &amp; Bilingual Education, Educator Growth and Development, and Special Education departments to enhance educators’ understanding of student learning and assessment.</a:t>
            </a:r>
          </a:p>
          <a:p>
            <a:pPr marL="342900" lvl="0" indent="-342900" algn="l">
              <a:lnSpc>
                <a:spcPct val="120000"/>
              </a:lnSpc>
              <a:buFont typeface="Arial" panose="020B0604020202020204" pitchFamily="34" charset="0"/>
              <a:buChar char="•"/>
            </a:pPr>
            <a:r>
              <a:rPr lang="en-US" dirty="0">
                <a:latin typeface="Segoe UI" panose="020B0502040204020203" pitchFamily="34" charset="0"/>
                <a:cs typeface="Segoe UI" panose="020B0502040204020203" pitchFamily="34" charset="0"/>
              </a:rPr>
              <a:t>Continue to improve the quality and equitable access of the state assessments and the quality, equitable access, and usability of assessment resources that we make available to educators and district staff.</a:t>
            </a:r>
          </a:p>
        </p:txBody>
      </p:sp>
    </p:spTree>
    <p:extLst>
      <p:ext uri="{BB962C8B-B14F-4D97-AF65-F5344CB8AC3E}">
        <p14:creationId xmlns:p14="http://schemas.microsoft.com/office/powerpoint/2010/main" val="9740880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p:spPr>
        <p:txBody>
          <a:bodyPr/>
          <a:lstStyle/>
          <a:p>
            <a:r>
              <a:rPr lang="en-US" dirty="0"/>
              <a:t>Spring 2018 Data: General and Alternate</a:t>
            </a:r>
          </a:p>
        </p:txBody>
      </p:sp>
      <p:pic>
        <p:nvPicPr>
          <p:cNvPr id="4" name="Content Placeholder 3"/>
          <p:cNvPicPr>
            <a:picLocks noGrp="1" noChangeAspect="1"/>
          </p:cNvPicPr>
          <p:nvPr>
            <p:ph idx="1"/>
          </p:nvPr>
        </p:nvPicPr>
        <p:blipFill rotWithShape="1">
          <a:blip r:embed="rId3"/>
          <a:srcRect t="17740"/>
          <a:stretch/>
        </p:blipFill>
        <p:spPr>
          <a:xfrm>
            <a:off x="389355" y="1575412"/>
            <a:ext cx="11332592" cy="4618215"/>
          </a:xfrm>
          <a:prstGeom prst="rect">
            <a:avLst/>
          </a:prstGeom>
        </p:spPr>
      </p:pic>
      <p:sp>
        <p:nvSpPr>
          <p:cNvPr id="5" name="Oval 4"/>
          <p:cNvSpPr/>
          <p:nvPr/>
        </p:nvSpPr>
        <p:spPr>
          <a:xfrm>
            <a:off x="470053" y="1758854"/>
            <a:ext cx="11251894" cy="143603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24950" y="3510071"/>
            <a:ext cx="3290279" cy="2934796"/>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210979" y="2588964"/>
            <a:ext cx="3635566" cy="3944038"/>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8328758" y="2588964"/>
            <a:ext cx="3635566" cy="3944038"/>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0890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 Card: Available/Coming Soon</a:t>
            </a:r>
          </a:p>
        </p:txBody>
      </p:sp>
      <p:sp>
        <p:nvSpPr>
          <p:cNvPr id="3" name="Content Placeholder 2"/>
          <p:cNvSpPr>
            <a:spLocks noGrp="1"/>
          </p:cNvSpPr>
          <p:nvPr>
            <p:ph idx="1"/>
          </p:nvPr>
        </p:nvSpPr>
        <p:spPr/>
        <p:txBody>
          <a:bodyPr/>
          <a:lstStyle/>
          <a:p>
            <a:r>
              <a:rPr lang="en-US" dirty="0"/>
              <a:t>Questions and comments: use link on Report Card site</a:t>
            </a:r>
          </a:p>
        </p:txBody>
      </p:sp>
      <p:pic>
        <p:nvPicPr>
          <p:cNvPr id="5" name="Picture 4"/>
          <p:cNvPicPr>
            <a:picLocks noChangeAspect="1"/>
          </p:cNvPicPr>
          <p:nvPr/>
        </p:nvPicPr>
        <p:blipFill rotWithShape="1">
          <a:blip r:embed="rId2"/>
          <a:srcRect l="2118" t="16812" b="59387"/>
          <a:stretch/>
        </p:blipFill>
        <p:spPr>
          <a:xfrm>
            <a:off x="357535" y="2524196"/>
            <a:ext cx="11543797" cy="1390579"/>
          </a:xfrm>
          <a:prstGeom prst="rect">
            <a:avLst/>
          </a:prstGeom>
        </p:spPr>
      </p:pic>
      <p:sp>
        <p:nvSpPr>
          <p:cNvPr id="6" name="Oval 5"/>
          <p:cNvSpPr/>
          <p:nvPr/>
        </p:nvSpPr>
        <p:spPr>
          <a:xfrm>
            <a:off x="290668" y="2389259"/>
            <a:ext cx="7324570" cy="68279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a:off x="7729542" y="2360683"/>
            <a:ext cx="2071687" cy="75014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3240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different for Reporting?</a:t>
            </a:r>
          </a:p>
        </p:txBody>
      </p:sp>
      <p:sp>
        <p:nvSpPr>
          <p:cNvPr id="4" name="Text Placeholder 3"/>
          <p:cNvSpPr>
            <a:spLocks noGrp="1"/>
          </p:cNvSpPr>
          <p:nvPr>
            <p:ph type="body" idx="1"/>
          </p:nvPr>
        </p:nvSpPr>
        <p:spPr/>
        <p:txBody>
          <a:bodyPr/>
          <a:lstStyle/>
          <a:p>
            <a:r>
              <a:rPr lang="en-US" dirty="0"/>
              <a:t>SBA </a:t>
            </a:r>
          </a:p>
          <a:p>
            <a:r>
              <a:rPr lang="en-US" dirty="0"/>
              <a:t>WCAS</a:t>
            </a:r>
          </a:p>
        </p:txBody>
      </p:sp>
    </p:spTree>
    <p:extLst>
      <p:ext uri="{BB962C8B-B14F-4D97-AF65-F5344CB8AC3E}">
        <p14:creationId xmlns:p14="http://schemas.microsoft.com/office/powerpoint/2010/main" val="4511471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Levels: SBA</a:t>
            </a:r>
          </a:p>
        </p:txBody>
      </p:sp>
      <p:sp>
        <p:nvSpPr>
          <p:cNvPr id="3" name="Content Placeholder 2"/>
          <p:cNvSpPr>
            <a:spLocks noGrp="1"/>
          </p:cNvSpPr>
          <p:nvPr>
            <p:ph idx="1"/>
          </p:nvPr>
        </p:nvSpPr>
        <p:spPr>
          <a:xfrm>
            <a:off x="647700" y="1747838"/>
            <a:ext cx="10448925" cy="3871912"/>
          </a:xfrm>
          <a:solidFill>
            <a:schemeClr val="bg2"/>
          </a:solidFill>
        </p:spPr>
        <p:txBody>
          <a:bodyPr>
            <a:noAutofit/>
          </a:bodyPr>
          <a:lstStyle/>
          <a:p>
            <a:r>
              <a:rPr lang="en-US" sz="2600" dirty="0"/>
              <a:t>Student performance at Level 3 and Level 4 is considered </a:t>
            </a:r>
            <a:r>
              <a:rPr lang="en-US" sz="2600" b="1" dirty="0"/>
              <a:t>“on track”</a:t>
            </a:r>
            <a:r>
              <a:rPr lang="en-US" sz="2600" dirty="0"/>
              <a:t> to College and Career Ready</a:t>
            </a:r>
          </a:p>
          <a:p>
            <a:pPr lvl="1"/>
            <a:r>
              <a:rPr lang="en-US" sz="2200" dirty="0"/>
              <a:t>For accountability purposes, Level 3 and Level 4 are considered “Proficient” under Washington School Improvement Framework (WSIF)</a:t>
            </a:r>
          </a:p>
          <a:p>
            <a:pPr lvl="1"/>
            <a:r>
              <a:rPr lang="en-US" sz="2200" dirty="0"/>
              <a:t>For more information: </a:t>
            </a:r>
            <a:r>
              <a:rPr lang="en-US" sz="2200" dirty="0">
                <a:hlinkClick r:id="rId3"/>
              </a:rPr>
              <a:t>WISF Framework </a:t>
            </a:r>
            <a:r>
              <a:rPr lang="en-US" sz="2200" dirty="0"/>
              <a:t> or </a:t>
            </a:r>
            <a:r>
              <a:rPr lang="en-US" sz="2200" dirty="0">
                <a:hlinkClick r:id="rId4"/>
              </a:rPr>
              <a:t>Proficiency Infographic</a:t>
            </a:r>
            <a:endParaRPr lang="en-US" sz="2200" dirty="0"/>
          </a:p>
          <a:p>
            <a:r>
              <a:rPr lang="en-US" sz="2600" dirty="0"/>
              <a:t>Graduation cut scores apply only to high school</a:t>
            </a:r>
          </a:p>
          <a:p>
            <a:pPr lvl="1"/>
            <a:r>
              <a:rPr lang="en-US" sz="2200" dirty="0"/>
              <a:t>ELA Graduation cut score is 2548</a:t>
            </a:r>
          </a:p>
          <a:p>
            <a:pPr lvl="1"/>
            <a:r>
              <a:rPr lang="en-US" sz="2200" dirty="0"/>
              <a:t>Math Graduation cut score is 2595</a:t>
            </a:r>
          </a:p>
          <a:p>
            <a:r>
              <a:rPr lang="en-US" sz="2600" dirty="0"/>
              <a:t>Levels are determined by student performance on all items across both Computer Adaptive Test (CAT) and Performance Task (PT)</a:t>
            </a:r>
          </a:p>
        </p:txBody>
      </p:sp>
    </p:spTree>
    <p:extLst>
      <p:ext uri="{BB962C8B-B14F-4D97-AF65-F5344CB8AC3E}">
        <p14:creationId xmlns:p14="http://schemas.microsoft.com/office/powerpoint/2010/main" val="2415021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Levels: WCAS</a:t>
            </a:r>
          </a:p>
        </p:txBody>
      </p:sp>
      <p:sp>
        <p:nvSpPr>
          <p:cNvPr id="3" name="Content Placeholder 2"/>
          <p:cNvSpPr>
            <a:spLocks noGrp="1"/>
          </p:cNvSpPr>
          <p:nvPr>
            <p:ph idx="1"/>
          </p:nvPr>
        </p:nvSpPr>
        <p:spPr>
          <a:xfrm>
            <a:off x="647700" y="1747838"/>
            <a:ext cx="10448925" cy="3871912"/>
          </a:xfrm>
          <a:solidFill>
            <a:schemeClr val="bg2"/>
          </a:solidFill>
        </p:spPr>
        <p:txBody>
          <a:bodyPr>
            <a:noAutofit/>
          </a:bodyPr>
          <a:lstStyle/>
          <a:p>
            <a:r>
              <a:rPr lang="en-US" sz="2600" dirty="0"/>
              <a:t>Student performance at Level 3 and Level 4 is considered likely ready for subsequent grade level coursework</a:t>
            </a:r>
          </a:p>
          <a:p>
            <a:pPr lvl="1"/>
            <a:r>
              <a:rPr lang="en-US" sz="2200" dirty="0"/>
              <a:t>For accountability purposes, Level 3 and Level 4 are considered “Proficient” under Washington School Improvement Framework (WSIF)</a:t>
            </a:r>
          </a:p>
          <a:p>
            <a:pPr lvl="1"/>
            <a:r>
              <a:rPr lang="en-US" sz="2200" dirty="0"/>
              <a:t>For more information: </a:t>
            </a:r>
            <a:r>
              <a:rPr lang="en-US" sz="2200" dirty="0">
                <a:hlinkClick r:id="rId3"/>
              </a:rPr>
              <a:t>WISF Framework </a:t>
            </a:r>
            <a:r>
              <a:rPr lang="en-US" sz="2200" dirty="0"/>
              <a:t> or </a:t>
            </a:r>
            <a:r>
              <a:rPr lang="en-US" sz="2200" dirty="0">
                <a:hlinkClick r:id="rId4"/>
              </a:rPr>
              <a:t>Proficiency Infographic</a:t>
            </a:r>
            <a:endParaRPr lang="en-US" sz="2200" dirty="0"/>
          </a:p>
          <a:p>
            <a:r>
              <a:rPr lang="en-US" sz="2600" dirty="0"/>
              <a:t>Currently no graduation requirement</a:t>
            </a:r>
          </a:p>
          <a:p>
            <a:pPr lvl="1"/>
            <a:r>
              <a:rPr lang="en-US" sz="2200" dirty="0"/>
              <a:t>Requirement for classes of 2021 and beyond</a:t>
            </a:r>
          </a:p>
          <a:p>
            <a:pPr lvl="1"/>
            <a:r>
              <a:rPr lang="en-US" sz="2200" dirty="0"/>
              <a:t>Those student would first take the WCAS in spring 2020</a:t>
            </a:r>
          </a:p>
          <a:p>
            <a:r>
              <a:rPr lang="en-US" sz="2600" dirty="0"/>
              <a:t>Levels are determined by student performance on all items across all the WCAS</a:t>
            </a:r>
          </a:p>
        </p:txBody>
      </p:sp>
    </p:spTree>
    <p:extLst>
      <p:ext uri="{BB962C8B-B14F-4D97-AF65-F5344CB8AC3E}">
        <p14:creationId xmlns:p14="http://schemas.microsoft.com/office/powerpoint/2010/main" val="22638280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Claim Scores: SBA</a:t>
            </a:r>
          </a:p>
        </p:txBody>
      </p:sp>
      <p:sp>
        <p:nvSpPr>
          <p:cNvPr id="3" name="Content Placeholder 2"/>
          <p:cNvSpPr>
            <a:spLocks noGrp="1"/>
          </p:cNvSpPr>
          <p:nvPr>
            <p:ph idx="1"/>
          </p:nvPr>
        </p:nvSpPr>
        <p:spPr>
          <a:xfrm>
            <a:off x="838200" y="1882775"/>
            <a:ext cx="10744200" cy="4261171"/>
          </a:xfrm>
          <a:solidFill>
            <a:schemeClr val="bg2"/>
          </a:solidFill>
        </p:spPr>
        <p:txBody>
          <a:bodyPr>
            <a:normAutofit fontScale="85000" lnSpcReduction="20000"/>
          </a:bodyPr>
          <a:lstStyle/>
          <a:p>
            <a:r>
              <a:rPr lang="en-US" dirty="0"/>
              <a:t>Claims</a:t>
            </a:r>
          </a:p>
          <a:p>
            <a:pPr lvl="1"/>
            <a:r>
              <a:rPr lang="en-US" dirty="0"/>
              <a:t>Broad statements of skills and knowledge</a:t>
            </a:r>
          </a:p>
          <a:p>
            <a:r>
              <a:rPr lang="en-US" dirty="0"/>
              <a:t>Claim scores</a:t>
            </a:r>
          </a:p>
          <a:p>
            <a:pPr lvl="1"/>
            <a:r>
              <a:rPr lang="en-US" dirty="0"/>
              <a:t>Includes items from CAT and PT – both math and ELA</a:t>
            </a:r>
          </a:p>
          <a:p>
            <a:pPr lvl="1"/>
            <a:r>
              <a:rPr lang="en-US" dirty="0"/>
              <a:t>Example from ELA:</a:t>
            </a:r>
          </a:p>
          <a:p>
            <a:pPr lvl="2"/>
            <a:r>
              <a:rPr lang="en-US" dirty="0"/>
              <a:t>Writing claim score is from both CAT &amp; PT </a:t>
            </a:r>
          </a:p>
          <a:p>
            <a:pPr lvl="2"/>
            <a:r>
              <a:rPr lang="en-US" dirty="0"/>
              <a:t>Full write is only </a:t>
            </a:r>
            <a:r>
              <a:rPr lang="en-US" i="1" dirty="0"/>
              <a:t>part</a:t>
            </a:r>
            <a:r>
              <a:rPr lang="en-US" dirty="0"/>
              <a:t> of writing claim score ( + 9 writing items in CAT) </a:t>
            </a:r>
          </a:p>
          <a:p>
            <a:r>
              <a:rPr lang="en-US" dirty="0"/>
              <a:t>At/Near Claim score means</a:t>
            </a:r>
          </a:p>
          <a:p>
            <a:pPr lvl="1"/>
            <a:r>
              <a:rPr lang="en-US" dirty="0"/>
              <a:t>Students are around Level 3 cut score – could be just below, just above, or at line</a:t>
            </a:r>
          </a:p>
          <a:p>
            <a:pPr lvl="1"/>
            <a:r>
              <a:rPr lang="en-US" dirty="0"/>
              <a:t>For more information see: </a:t>
            </a:r>
            <a:r>
              <a:rPr lang="en-US" i="1" dirty="0">
                <a:hlinkClick r:id="rId3"/>
              </a:rPr>
              <a:t>Understanding Smarter Balanced Assessment Scores</a:t>
            </a:r>
            <a:r>
              <a:rPr lang="en-US" dirty="0">
                <a:hlinkClick r:id="rId3"/>
              </a:rPr>
              <a:t> module </a:t>
            </a:r>
            <a:endParaRPr lang="en-US" dirty="0"/>
          </a:p>
          <a:p>
            <a:r>
              <a:rPr lang="en-US" dirty="0"/>
              <a:t>“Weighting”</a:t>
            </a:r>
          </a:p>
          <a:p>
            <a:pPr lvl="1"/>
            <a:r>
              <a:rPr lang="en-US" dirty="0"/>
              <a:t>Total scale score is not “weighted” by claim, CAT, or PT</a:t>
            </a:r>
          </a:p>
          <a:p>
            <a:pPr lvl="1"/>
            <a:r>
              <a:rPr lang="en-US" b="1" i="1" dirty="0"/>
              <a:t>All</a:t>
            </a:r>
            <a:r>
              <a:rPr lang="en-US" dirty="0"/>
              <a:t> items contribute to total scale score</a:t>
            </a:r>
          </a:p>
        </p:txBody>
      </p:sp>
    </p:spTree>
    <p:extLst>
      <p:ext uri="{BB962C8B-B14F-4D97-AF65-F5344CB8AC3E}">
        <p14:creationId xmlns:p14="http://schemas.microsoft.com/office/powerpoint/2010/main" val="5702736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Areas: WCAS</a:t>
            </a:r>
          </a:p>
        </p:txBody>
      </p:sp>
      <p:sp>
        <p:nvSpPr>
          <p:cNvPr id="3" name="Content Placeholder 2"/>
          <p:cNvSpPr>
            <a:spLocks noGrp="1"/>
          </p:cNvSpPr>
          <p:nvPr>
            <p:ph idx="1"/>
          </p:nvPr>
        </p:nvSpPr>
        <p:spPr/>
        <p:txBody>
          <a:bodyPr>
            <a:normAutofit/>
          </a:bodyPr>
          <a:lstStyle/>
          <a:p>
            <a:r>
              <a:rPr lang="en-US" dirty="0"/>
              <a:t>Reporting Area</a:t>
            </a:r>
          </a:p>
          <a:p>
            <a:pPr lvl="1"/>
            <a:r>
              <a:rPr lang="en-US" dirty="0"/>
              <a:t>Broad statements of skills and knowledge </a:t>
            </a:r>
          </a:p>
          <a:p>
            <a:r>
              <a:rPr lang="en-US" dirty="0"/>
              <a:t>Reporting Area scores</a:t>
            </a:r>
          </a:p>
          <a:p>
            <a:pPr lvl="1"/>
            <a:r>
              <a:rPr lang="en-US" dirty="0"/>
              <a:t>Includes items from WCAS only</a:t>
            </a:r>
          </a:p>
          <a:p>
            <a:pPr lvl="1"/>
            <a:r>
              <a:rPr lang="en-US" dirty="0"/>
              <a:t>All points are weighted equally</a:t>
            </a:r>
          </a:p>
          <a:p>
            <a:pPr lvl="1"/>
            <a:r>
              <a:rPr lang="en-US" dirty="0"/>
              <a:t>All items contribute to total scale score</a:t>
            </a:r>
          </a:p>
          <a:p>
            <a:pPr lvl="1"/>
            <a:endParaRPr lang="en-US" dirty="0"/>
          </a:p>
          <a:p>
            <a:endParaRPr lang="en-US" dirty="0"/>
          </a:p>
        </p:txBody>
      </p:sp>
    </p:spTree>
    <p:extLst>
      <p:ext uri="{BB962C8B-B14F-4D97-AF65-F5344CB8AC3E}">
        <p14:creationId xmlns:p14="http://schemas.microsoft.com/office/powerpoint/2010/main" val="30180854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Use Practices</a:t>
            </a:r>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8354436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p:spPr>
        <p:txBody>
          <a:bodyPr>
            <a:normAutofit/>
          </a:bodyPr>
          <a:lstStyle/>
          <a:p>
            <a:r>
              <a:rPr lang="en-US" dirty="0"/>
              <a:t>Limitations of a single test results</a:t>
            </a:r>
          </a:p>
        </p:txBody>
      </p:sp>
      <p:sp>
        <p:nvSpPr>
          <p:cNvPr id="3" name="Content Placeholder 2"/>
          <p:cNvSpPr>
            <a:spLocks noGrp="1"/>
          </p:cNvSpPr>
          <p:nvPr>
            <p:ph idx="1"/>
          </p:nvPr>
        </p:nvSpPr>
        <p:spPr>
          <a:xfrm>
            <a:off x="838200" y="1859302"/>
            <a:ext cx="10515600" cy="4238625"/>
          </a:xfrm>
          <a:solidFill>
            <a:srgbClr val="FFFFFF"/>
          </a:solidFill>
        </p:spPr>
        <p:txBody>
          <a:bodyPr>
            <a:normAutofit fontScale="92500" lnSpcReduction="10000"/>
          </a:bodyPr>
          <a:lstStyle/>
          <a:p>
            <a:pPr marL="0" indent="0">
              <a:buNone/>
            </a:pPr>
            <a:r>
              <a:rPr lang="en-US" b="1" dirty="0"/>
              <a:t>Our belief: An end-of-year, summative assessment is one tool for gaining information about student learning achievements during the year.</a:t>
            </a:r>
          </a:p>
          <a:p>
            <a:pPr marL="0" indent="0">
              <a:buNone/>
            </a:pPr>
            <a:r>
              <a:rPr lang="en-US" dirty="0"/>
              <a:t>In order to use results to inform instruction and help student learning moving forward:</a:t>
            </a:r>
          </a:p>
          <a:p>
            <a:r>
              <a:rPr lang="en-US" dirty="0"/>
              <a:t>Use results as </a:t>
            </a:r>
            <a:r>
              <a:rPr lang="en-US" b="1" dirty="0"/>
              <a:t>one</a:t>
            </a:r>
            <a:r>
              <a:rPr lang="en-US" dirty="0"/>
              <a:t> of </a:t>
            </a:r>
            <a:r>
              <a:rPr lang="en-US" b="1" dirty="0"/>
              <a:t>multiple</a:t>
            </a:r>
            <a:r>
              <a:rPr lang="en-US" dirty="0"/>
              <a:t> measures about student learning</a:t>
            </a:r>
          </a:p>
          <a:p>
            <a:r>
              <a:rPr lang="en-US" dirty="0"/>
              <a:t>Use to evaluate instruction </a:t>
            </a:r>
            <a:r>
              <a:rPr lang="en-US" b="1" dirty="0"/>
              <a:t>systemically</a:t>
            </a:r>
            <a:r>
              <a:rPr lang="en-US" dirty="0"/>
              <a:t> at district, building, classroom levels</a:t>
            </a:r>
          </a:p>
          <a:p>
            <a:pPr marL="0" indent="0">
              <a:buNone/>
            </a:pPr>
            <a:r>
              <a:rPr lang="en-US" dirty="0"/>
              <a:t>To make district-driven decisions based on data:</a:t>
            </a:r>
          </a:p>
          <a:p>
            <a:pPr lvl="1"/>
            <a:r>
              <a:rPr lang="en-US" dirty="0"/>
              <a:t>Inform system evaluations</a:t>
            </a:r>
          </a:p>
          <a:p>
            <a:pPr lvl="1"/>
            <a:r>
              <a:rPr lang="en-US" dirty="0"/>
              <a:t>Use longitudinal data</a:t>
            </a:r>
          </a:p>
        </p:txBody>
      </p:sp>
    </p:spTree>
    <p:extLst>
      <p:ext uri="{BB962C8B-B14F-4D97-AF65-F5344CB8AC3E}">
        <p14:creationId xmlns:p14="http://schemas.microsoft.com/office/powerpoint/2010/main" val="33016120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Resources</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528806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Introductions</a:t>
            </a:r>
          </a:p>
        </p:txBody>
      </p:sp>
      <p:sp>
        <p:nvSpPr>
          <p:cNvPr id="3" name="Content Placeholder 2"/>
          <p:cNvSpPr>
            <a:spLocks noGrp="1"/>
          </p:cNvSpPr>
          <p:nvPr>
            <p:ph idx="1"/>
          </p:nvPr>
        </p:nvSpPr>
        <p:spPr/>
        <p:txBody>
          <a:bodyPr>
            <a:normAutofit fontScale="92500" lnSpcReduction="10000"/>
          </a:bodyPr>
          <a:lstStyle/>
          <a:p>
            <a:r>
              <a:rPr lang="en-US" dirty="0"/>
              <a:t>Anton Jackson – Director of Assessment Development</a:t>
            </a:r>
          </a:p>
          <a:p>
            <a:pPr marL="457200" lvl="1" indent="0">
              <a:buNone/>
            </a:pPr>
            <a:r>
              <a:rPr lang="en-US" dirty="0">
                <a:hlinkClick r:id="rId3"/>
              </a:rPr>
              <a:t>anton.jackson@k12.wa.us</a:t>
            </a:r>
            <a:endParaRPr lang="en-US" dirty="0"/>
          </a:p>
          <a:p>
            <a:r>
              <a:rPr lang="en-US" dirty="0"/>
              <a:t>Shelley O’Dell – ELA Assessment Specialist</a:t>
            </a:r>
          </a:p>
          <a:p>
            <a:pPr marL="457200" lvl="1" indent="0">
              <a:buNone/>
            </a:pPr>
            <a:r>
              <a:rPr lang="en-US" dirty="0">
                <a:hlinkClick r:id="rId4"/>
              </a:rPr>
              <a:t>shelley.odell@k12.wa.us</a:t>
            </a:r>
            <a:endParaRPr lang="en-US" dirty="0"/>
          </a:p>
          <a:p>
            <a:r>
              <a:rPr lang="en-US" dirty="0"/>
              <a:t>Dawn Cope – Science Assessment Lead</a:t>
            </a:r>
          </a:p>
          <a:p>
            <a:pPr marL="457200" lvl="1" indent="0">
              <a:buNone/>
            </a:pPr>
            <a:r>
              <a:rPr lang="en-US" dirty="0">
                <a:hlinkClick r:id="rId5"/>
              </a:rPr>
              <a:t>dawn.cope@k12.wa.us</a:t>
            </a:r>
            <a:endParaRPr lang="en-US" dirty="0"/>
          </a:p>
          <a:p>
            <a:r>
              <a:rPr lang="en-US" dirty="0"/>
              <a:t>Jacob Parikh – Science Assessment Specialist</a:t>
            </a:r>
          </a:p>
          <a:p>
            <a:pPr marL="457200" lvl="1" indent="0">
              <a:buNone/>
            </a:pPr>
            <a:r>
              <a:rPr lang="en-US" dirty="0">
                <a:hlinkClick r:id="rId6"/>
              </a:rPr>
              <a:t>jacob.parikh@k12.wa.us</a:t>
            </a:r>
            <a:endParaRPr lang="en-US" dirty="0"/>
          </a:p>
          <a:p>
            <a:r>
              <a:rPr lang="en-US" dirty="0"/>
              <a:t>Kara Todd – Content Coordinator for Test Development</a:t>
            </a:r>
          </a:p>
          <a:p>
            <a:pPr marL="457200" lvl="1" indent="0">
              <a:buNone/>
            </a:pPr>
            <a:r>
              <a:rPr lang="en-US" dirty="0">
                <a:hlinkClick r:id="rId7"/>
              </a:rPr>
              <a:t>kara.todd@k12.wa.us</a:t>
            </a:r>
            <a:endParaRPr lang="en-US" dirty="0"/>
          </a:p>
        </p:txBody>
      </p:sp>
    </p:spTree>
    <p:extLst>
      <p:ext uri="{BB962C8B-B14F-4D97-AF65-F5344CB8AC3E}">
        <p14:creationId xmlns:p14="http://schemas.microsoft.com/office/powerpoint/2010/main" val="1341616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Paper Reports and TestScoreGuide.org</a:t>
            </a:r>
          </a:p>
        </p:txBody>
      </p:sp>
      <p:pic>
        <p:nvPicPr>
          <p:cNvPr id="15" name="Picture 14" descr="A sample math score report with a red rectangle and an arrow highlighting the scores included on the paper reports, including:&#10;The student's score&#10;The school average score&#10;The district average score&#10;The state average score&#10;The graduation cut score&#10;And the cut score needed for each level" title="Score Report"/>
          <p:cNvPicPr>
            <a:picLocks noChangeAspect="1"/>
          </p:cNvPicPr>
          <p:nvPr/>
        </p:nvPicPr>
        <p:blipFill>
          <a:blip r:embed="rId3"/>
          <a:stretch>
            <a:fillRect/>
          </a:stretch>
        </p:blipFill>
        <p:spPr>
          <a:xfrm>
            <a:off x="838200" y="1503545"/>
            <a:ext cx="6153150" cy="4305300"/>
          </a:xfrm>
          <a:prstGeom prst="rect">
            <a:avLst/>
          </a:prstGeom>
        </p:spPr>
      </p:pic>
      <p:sp>
        <p:nvSpPr>
          <p:cNvPr id="8" name="TextBox 7"/>
          <p:cNvSpPr txBox="1"/>
          <p:nvPr/>
        </p:nvSpPr>
        <p:spPr>
          <a:xfrm>
            <a:off x="7176979" y="3248379"/>
            <a:ext cx="3934046" cy="1569660"/>
          </a:xfrm>
          <a:prstGeom prst="rect">
            <a:avLst/>
          </a:prstGeom>
          <a:noFill/>
        </p:spPr>
        <p:txBody>
          <a:bodyPr wrap="square" rtlCol="0">
            <a:spAutoFit/>
          </a:bodyPr>
          <a:lstStyle/>
          <a:p>
            <a:r>
              <a:rPr lang="en-US" sz="2400" dirty="0"/>
              <a:t>More Information on TestScoreGuide.org </a:t>
            </a:r>
            <a:r>
              <a:rPr lang="en-US" sz="2400" dirty="0">
                <a:hlinkClick r:id="rId4"/>
              </a:rPr>
              <a:t>“Sample Student Score Report” webpage</a:t>
            </a:r>
            <a:endParaRPr lang="en-US" sz="2400" dirty="0"/>
          </a:p>
        </p:txBody>
      </p:sp>
    </p:spTree>
    <p:extLst>
      <p:ext uri="{BB962C8B-B14F-4D97-AF65-F5344CB8AC3E}">
        <p14:creationId xmlns:p14="http://schemas.microsoft.com/office/powerpoint/2010/main" val="16078139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TestScoreGuide</a:t>
            </a:r>
            <a:r>
              <a:rPr lang="en-US" dirty="0"/>
              <a:t> and </a:t>
            </a:r>
            <a:r>
              <a:rPr lang="en-US" dirty="0" err="1"/>
              <a:t>ReadyWA</a:t>
            </a:r>
            <a:r>
              <a:rPr lang="en-US" dirty="0"/>
              <a:t> websites</a:t>
            </a:r>
          </a:p>
        </p:txBody>
      </p:sp>
      <p:sp>
        <p:nvSpPr>
          <p:cNvPr id="3" name="Content Placeholder 2"/>
          <p:cNvSpPr>
            <a:spLocks noGrp="1"/>
          </p:cNvSpPr>
          <p:nvPr>
            <p:ph idx="1"/>
          </p:nvPr>
        </p:nvSpPr>
        <p:spPr/>
        <p:txBody>
          <a:bodyPr/>
          <a:lstStyle/>
          <a:p>
            <a:r>
              <a:rPr lang="en-US" dirty="0" err="1">
                <a:hlinkClick r:id="rId3"/>
              </a:rPr>
              <a:t>TestScoreGuide</a:t>
            </a:r>
            <a:r>
              <a:rPr lang="en-US" dirty="0">
                <a:hlinkClick r:id="rId3"/>
              </a:rPr>
              <a:t> Website</a:t>
            </a:r>
            <a:endParaRPr lang="en-US" dirty="0"/>
          </a:p>
          <a:p>
            <a:pPr lvl="1"/>
            <a:r>
              <a:rPr lang="en-US" dirty="0"/>
              <a:t>“Understanding Scores”</a:t>
            </a:r>
          </a:p>
          <a:p>
            <a:pPr lvl="1"/>
            <a:r>
              <a:rPr lang="en-US" dirty="0"/>
              <a:t>“Sample Student Score Report”</a:t>
            </a:r>
          </a:p>
          <a:p>
            <a:pPr lvl="1"/>
            <a:r>
              <a:rPr lang="en-US" dirty="0"/>
              <a:t>“Student’s Progress”</a:t>
            </a:r>
          </a:p>
          <a:p>
            <a:pPr lvl="1"/>
            <a:r>
              <a:rPr lang="en-US" dirty="0"/>
              <a:t>“Resources” with “Parent Roadmaps”</a:t>
            </a:r>
          </a:p>
          <a:p>
            <a:r>
              <a:rPr lang="en-US" dirty="0" err="1">
                <a:hlinkClick r:id="rId4"/>
              </a:rPr>
              <a:t>ReadyWA</a:t>
            </a:r>
            <a:r>
              <a:rPr lang="en-US" dirty="0">
                <a:hlinkClick r:id="rId4"/>
              </a:rPr>
              <a:t> website</a:t>
            </a:r>
            <a:endParaRPr lang="en-US" dirty="0"/>
          </a:p>
          <a:p>
            <a:pPr lvl="1"/>
            <a:r>
              <a:rPr lang="en-US" dirty="0"/>
              <a:t>“For Educators”</a:t>
            </a:r>
          </a:p>
          <a:p>
            <a:pPr lvl="1"/>
            <a:r>
              <a:rPr lang="en-US" dirty="0"/>
              <a:t>“For Families”</a:t>
            </a:r>
          </a:p>
          <a:p>
            <a:pPr lvl="1"/>
            <a:r>
              <a:rPr lang="en-US" dirty="0"/>
              <a:t>“For Students”</a:t>
            </a:r>
          </a:p>
          <a:p>
            <a:endParaRPr lang="en-US" dirty="0"/>
          </a:p>
        </p:txBody>
      </p:sp>
    </p:spTree>
    <p:extLst>
      <p:ext uri="{BB962C8B-B14F-4D97-AF65-F5344CB8AC3E}">
        <p14:creationId xmlns:p14="http://schemas.microsoft.com/office/powerpoint/2010/main" val="16461400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Question and Answer</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40263428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Thank you!</a:t>
            </a:r>
          </a:p>
        </p:txBody>
      </p:sp>
      <p:sp>
        <p:nvSpPr>
          <p:cNvPr id="5" name="Text Placeholder 4"/>
          <p:cNvSpPr>
            <a:spLocks noGrp="1"/>
          </p:cNvSpPr>
          <p:nvPr>
            <p:ph type="body" idx="1"/>
          </p:nvPr>
        </p:nvSpPr>
        <p:spPr/>
        <p:txBody>
          <a:bodyPr/>
          <a:lstStyle/>
          <a:p>
            <a:r>
              <a:rPr lang="en-US" dirty="0"/>
              <a:t>For more information, email any of the assessment specialists,</a:t>
            </a:r>
          </a:p>
          <a:p>
            <a:r>
              <a:rPr lang="en-US" dirty="0"/>
              <a:t>or email </a:t>
            </a:r>
            <a:r>
              <a:rPr lang="en-US" dirty="0">
                <a:hlinkClick r:id="rId2"/>
              </a:rPr>
              <a:t>asi@k12.wa.us</a:t>
            </a:r>
            <a:endParaRPr lang="en-US" dirty="0"/>
          </a:p>
        </p:txBody>
      </p:sp>
    </p:spTree>
    <p:extLst>
      <p:ext uri="{BB962C8B-B14F-4D97-AF65-F5344CB8AC3E}">
        <p14:creationId xmlns:p14="http://schemas.microsoft.com/office/powerpoint/2010/main" val="2004715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Goals and Objectives</a:t>
            </a:r>
          </a:p>
        </p:txBody>
      </p:sp>
      <p:sp>
        <p:nvSpPr>
          <p:cNvPr id="5" name="Content Placeholder 4"/>
          <p:cNvSpPr>
            <a:spLocks noGrp="1"/>
          </p:cNvSpPr>
          <p:nvPr>
            <p:ph idx="1"/>
          </p:nvPr>
        </p:nvSpPr>
        <p:spPr/>
        <p:txBody>
          <a:bodyPr>
            <a:normAutofit/>
          </a:bodyPr>
          <a:lstStyle/>
          <a:p>
            <a:r>
              <a:rPr lang="en-US" dirty="0"/>
              <a:t>We want to share what data is available</a:t>
            </a:r>
          </a:p>
          <a:p>
            <a:pPr lvl="1"/>
            <a:r>
              <a:rPr lang="en-US" dirty="0"/>
              <a:t>How scores are calculated</a:t>
            </a:r>
          </a:p>
          <a:p>
            <a:pPr lvl="1"/>
            <a:r>
              <a:rPr lang="en-US" dirty="0"/>
              <a:t>Online Reporting System</a:t>
            </a:r>
          </a:p>
          <a:p>
            <a:pPr lvl="1"/>
            <a:r>
              <a:rPr lang="en-US" dirty="0"/>
              <a:t>State Report Card</a:t>
            </a:r>
          </a:p>
          <a:p>
            <a:pPr lvl="1"/>
            <a:r>
              <a:rPr lang="en-US" dirty="0"/>
              <a:t>Family Reports</a:t>
            </a:r>
          </a:p>
          <a:p>
            <a:r>
              <a:rPr lang="en-US" dirty="0"/>
              <a:t>We want to discuss:</a:t>
            </a:r>
          </a:p>
          <a:p>
            <a:pPr lvl="1"/>
            <a:r>
              <a:rPr lang="en-US" dirty="0"/>
              <a:t>Communicating the data</a:t>
            </a:r>
          </a:p>
          <a:p>
            <a:pPr lvl="2"/>
            <a:r>
              <a:rPr lang="en-US" dirty="0"/>
              <a:t>Resources</a:t>
            </a:r>
          </a:p>
          <a:p>
            <a:pPr lvl="1"/>
            <a:r>
              <a:rPr lang="en-US" dirty="0"/>
              <a:t>Interpreting the data</a:t>
            </a:r>
          </a:p>
        </p:txBody>
      </p:sp>
    </p:spTree>
    <p:extLst>
      <p:ext uri="{BB962C8B-B14F-4D97-AF65-F5344CB8AC3E}">
        <p14:creationId xmlns:p14="http://schemas.microsoft.com/office/powerpoint/2010/main" val="791381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Determining Scores</a:t>
            </a:r>
          </a:p>
        </p:txBody>
      </p:sp>
      <p:sp>
        <p:nvSpPr>
          <p:cNvPr id="5" name="Text Placeholder 4"/>
          <p:cNvSpPr>
            <a:spLocks noGrp="1"/>
          </p:cNvSpPr>
          <p:nvPr>
            <p:ph type="body" idx="1"/>
          </p:nvPr>
        </p:nvSpPr>
        <p:spPr/>
        <p:txBody>
          <a:bodyPr/>
          <a:lstStyle/>
          <a:p>
            <a:r>
              <a:rPr lang="en-US" dirty="0"/>
              <a:t>How scores are calculated</a:t>
            </a:r>
          </a:p>
        </p:txBody>
      </p:sp>
    </p:spTree>
    <p:extLst>
      <p:ext uri="{BB962C8B-B14F-4D97-AF65-F5344CB8AC3E}">
        <p14:creationId xmlns:p14="http://schemas.microsoft.com/office/powerpoint/2010/main" val="3663572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Types</a:t>
            </a:r>
          </a:p>
        </p:txBody>
      </p:sp>
      <p:sp>
        <p:nvSpPr>
          <p:cNvPr id="4" name="Text Placeholder 3"/>
          <p:cNvSpPr>
            <a:spLocks noGrp="1"/>
          </p:cNvSpPr>
          <p:nvPr>
            <p:ph type="body" idx="1"/>
          </p:nvPr>
        </p:nvSpPr>
        <p:spPr/>
        <p:txBody>
          <a:bodyPr/>
          <a:lstStyle/>
          <a:p>
            <a:r>
              <a:rPr lang="en-US" dirty="0"/>
              <a:t>Smarter Balanced Assessment</a:t>
            </a:r>
            <a:br>
              <a:rPr lang="en-US" dirty="0"/>
            </a:br>
            <a:endParaRPr lang="en-US" dirty="0"/>
          </a:p>
        </p:txBody>
      </p:sp>
      <p:sp>
        <p:nvSpPr>
          <p:cNvPr id="5" name="Content Placeholder 4"/>
          <p:cNvSpPr>
            <a:spLocks noGrp="1"/>
          </p:cNvSpPr>
          <p:nvPr>
            <p:ph sz="half" idx="2"/>
          </p:nvPr>
        </p:nvSpPr>
        <p:spPr/>
        <p:txBody>
          <a:bodyPr/>
          <a:lstStyle/>
          <a:p>
            <a:r>
              <a:rPr lang="en-US" dirty="0"/>
              <a:t>Online Adaptive</a:t>
            </a:r>
          </a:p>
          <a:p>
            <a:r>
              <a:rPr lang="en-US" dirty="0"/>
              <a:t>Interim assessments</a:t>
            </a:r>
          </a:p>
          <a:p>
            <a:r>
              <a:rPr lang="en-US" dirty="0"/>
              <a:t>Training Tests</a:t>
            </a:r>
          </a:p>
          <a:p>
            <a:r>
              <a:rPr lang="en-US" dirty="0"/>
              <a:t>Practice Tests</a:t>
            </a:r>
          </a:p>
          <a:p>
            <a:r>
              <a:rPr lang="en-US" dirty="0"/>
              <a:t>Digital Library</a:t>
            </a:r>
          </a:p>
        </p:txBody>
      </p:sp>
      <p:sp>
        <p:nvSpPr>
          <p:cNvPr id="6" name="Text Placeholder 5"/>
          <p:cNvSpPr>
            <a:spLocks noGrp="1"/>
          </p:cNvSpPr>
          <p:nvPr>
            <p:ph type="body" sz="quarter" idx="3"/>
          </p:nvPr>
        </p:nvSpPr>
        <p:spPr>
          <a:solidFill>
            <a:schemeClr val="bg2"/>
          </a:solidFill>
        </p:spPr>
        <p:txBody>
          <a:bodyPr/>
          <a:lstStyle/>
          <a:p>
            <a:r>
              <a:rPr lang="en-US" dirty="0"/>
              <a:t>Washington Comprehensive Assessment of Science </a:t>
            </a:r>
          </a:p>
        </p:txBody>
      </p:sp>
      <p:sp>
        <p:nvSpPr>
          <p:cNvPr id="7" name="Content Placeholder 6"/>
          <p:cNvSpPr>
            <a:spLocks noGrp="1"/>
          </p:cNvSpPr>
          <p:nvPr>
            <p:ph sz="quarter" idx="4"/>
          </p:nvPr>
        </p:nvSpPr>
        <p:spPr>
          <a:solidFill>
            <a:schemeClr val="bg2"/>
          </a:solidFill>
        </p:spPr>
        <p:txBody>
          <a:bodyPr/>
          <a:lstStyle/>
          <a:p>
            <a:r>
              <a:rPr lang="en-US" dirty="0"/>
              <a:t>Online Fixed Form</a:t>
            </a:r>
          </a:p>
          <a:p>
            <a:r>
              <a:rPr lang="en-US" dirty="0"/>
              <a:t>Training Tests</a:t>
            </a:r>
          </a:p>
          <a:p>
            <a:endParaRPr lang="en-US" dirty="0"/>
          </a:p>
        </p:txBody>
      </p:sp>
    </p:spTree>
    <p:extLst>
      <p:ext uri="{BB962C8B-B14F-4D97-AF65-F5344CB8AC3E}">
        <p14:creationId xmlns:p14="http://schemas.microsoft.com/office/powerpoint/2010/main" val="288835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22275"/>
            <a:ext cx="10353675" cy="1325563"/>
          </a:xfrm>
          <a:solidFill>
            <a:srgbClr val="FFFFFF"/>
          </a:solidFill>
        </p:spPr>
        <p:txBody>
          <a:bodyPr/>
          <a:lstStyle/>
          <a:p>
            <a:r>
              <a:rPr lang="en-US" dirty="0"/>
              <a:t>How are scores determined on the SBA?</a:t>
            </a:r>
          </a:p>
        </p:txBody>
      </p:sp>
      <p:sp>
        <p:nvSpPr>
          <p:cNvPr id="3" name="Content Placeholder 2"/>
          <p:cNvSpPr>
            <a:spLocks noGrp="1"/>
          </p:cNvSpPr>
          <p:nvPr>
            <p:ph idx="1"/>
          </p:nvPr>
        </p:nvSpPr>
        <p:spPr>
          <a:xfrm>
            <a:off x="609600" y="1900791"/>
            <a:ext cx="10582275" cy="4171236"/>
          </a:xfrm>
          <a:solidFill>
            <a:srgbClr val="FFFFFF"/>
          </a:solidFill>
        </p:spPr>
        <p:txBody>
          <a:bodyPr>
            <a:noAutofit/>
          </a:bodyPr>
          <a:lstStyle/>
          <a:p>
            <a:pPr marL="463550" indent="-238125"/>
            <a:r>
              <a:rPr lang="en-US" dirty="0"/>
              <a:t>A score is about </a:t>
            </a:r>
            <a:r>
              <a:rPr lang="en-US" i="1" dirty="0"/>
              <a:t>estimating ability </a:t>
            </a:r>
            <a:r>
              <a:rPr lang="en-US" dirty="0"/>
              <a:t>based on evidence</a:t>
            </a:r>
          </a:p>
          <a:p>
            <a:pPr marL="463550" indent="-238125"/>
            <a:r>
              <a:rPr lang="en-US" dirty="0"/>
              <a:t>Evidence comes from </a:t>
            </a:r>
            <a:r>
              <a:rPr lang="en-US" b="1" dirty="0"/>
              <a:t>points earned</a:t>
            </a:r>
            <a:r>
              <a:rPr lang="en-US" dirty="0"/>
              <a:t> and </a:t>
            </a:r>
            <a:r>
              <a:rPr lang="en-US" b="1" dirty="0"/>
              <a:t>item difficulty</a:t>
            </a:r>
          </a:p>
          <a:p>
            <a:pPr marL="463550" indent="-238125"/>
            <a:r>
              <a:rPr lang="en-US" dirty="0"/>
              <a:t>Item </a:t>
            </a:r>
            <a:r>
              <a:rPr lang="en-US" i="1" u="sng" dirty="0"/>
              <a:t>difficulty</a:t>
            </a:r>
            <a:r>
              <a:rPr lang="en-US" dirty="0"/>
              <a:t> is generated based on student performance in field testing</a:t>
            </a:r>
          </a:p>
          <a:p>
            <a:pPr marL="914400" lvl="1" indent="-174625"/>
            <a:r>
              <a:rPr lang="en-US" dirty="0"/>
              <a:t>Easy</a:t>
            </a:r>
          </a:p>
          <a:p>
            <a:pPr marL="914400" lvl="1" indent="-174625"/>
            <a:r>
              <a:rPr lang="en-US" dirty="0"/>
              <a:t>Moderate</a:t>
            </a:r>
          </a:p>
          <a:p>
            <a:pPr marL="914400" lvl="1" indent="-174625"/>
            <a:r>
              <a:rPr lang="en-US" dirty="0"/>
              <a:t>Difficult</a:t>
            </a:r>
          </a:p>
        </p:txBody>
      </p:sp>
    </p:spTree>
    <p:extLst>
      <p:ext uri="{BB962C8B-B14F-4D97-AF65-F5344CB8AC3E}">
        <p14:creationId xmlns:p14="http://schemas.microsoft.com/office/powerpoint/2010/main" val="4068549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p:cNvSpPr txBox="1">
            <a:spLocks/>
          </p:cNvSpPr>
          <p:nvPr/>
        </p:nvSpPr>
        <p:spPr>
          <a:xfrm>
            <a:off x="866774" y="231140"/>
            <a:ext cx="1048566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baseline="0">
                <a:solidFill>
                  <a:schemeClr val="tx1"/>
                </a:solidFill>
                <a:latin typeface="Segoe UI Light" panose="020B0502040204020203" pitchFamily="34" charset="0"/>
                <a:ea typeface="+mj-ea"/>
                <a:cs typeface="Segoe UI Light" panose="020B0502040204020203" pitchFamily="34" charset="0"/>
              </a:defRPr>
            </a:lvl1pPr>
          </a:lstStyle>
          <a:p>
            <a:r>
              <a:rPr lang="en-US" dirty="0"/>
              <a:t>Item Difficulty:</a:t>
            </a:r>
          </a:p>
        </p:txBody>
      </p:sp>
      <p:sp>
        <p:nvSpPr>
          <p:cNvPr id="4" name="Title 1"/>
          <p:cNvSpPr>
            <a:spLocks noGrp="1"/>
          </p:cNvSpPr>
          <p:nvPr>
            <p:ph type="title"/>
          </p:nvPr>
        </p:nvSpPr>
        <p:spPr>
          <a:xfrm>
            <a:off x="866775" y="1197864"/>
            <a:ext cx="9502710" cy="1325563"/>
          </a:xfrm>
          <a:solidFill>
            <a:schemeClr val="bg2"/>
          </a:solidFill>
        </p:spPr>
        <p:txBody>
          <a:bodyPr>
            <a:noAutofit/>
          </a:bodyPr>
          <a:lstStyle/>
          <a:p>
            <a:r>
              <a:rPr lang="en-US" sz="2400" u="sng" dirty="0">
                <a:latin typeface="Palatino Linotype" panose="02040502050505030304" pitchFamily="18" charset="0"/>
                <a:ea typeface="+mn-ea"/>
                <a:cs typeface="+mn-cs"/>
              </a:rPr>
              <a:t>Difficulty:</a:t>
            </a:r>
            <a:r>
              <a:rPr lang="en-US" sz="2400" dirty="0">
                <a:latin typeface="Palatino Linotype" panose="02040502050505030304" pitchFamily="18" charset="0"/>
                <a:ea typeface="+mn-ea"/>
                <a:cs typeface="+mn-cs"/>
              </a:rPr>
              <a:t> Each claim has a number of items with a varying range of difficulties intended to assess a range of student performance levels.</a:t>
            </a:r>
          </a:p>
        </p:txBody>
      </p:sp>
      <p:grpSp>
        <p:nvGrpSpPr>
          <p:cNvPr id="5" name="Group 4" descr="3 large, green, difficult marbles; 2 medium, gold, moderate marbles and 5 small, turquiose, easy marbles" title="Jar with 10 marbles inside"/>
          <p:cNvGrpSpPr/>
          <p:nvPr/>
        </p:nvGrpSpPr>
        <p:grpSpPr>
          <a:xfrm>
            <a:off x="3264827" y="2816731"/>
            <a:ext cx="2078840" cy="2682376"/>
            <a:chOff x="3362074" y="2405281"/>
            <a:chExt cx="1659873" cy="2321988"/>
          </a:xfrm>
        </p:grpSpPr>
        <p:pic>
          <p:nvPicPr>
            <p:cNvPr id="6" name="Picture 2" descr="Image result for test tube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2074" y="2405281"/>
              <a:ext cx="1635066" cy="23219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marble clip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480" t="33392" r="32939" b="32898"/>
            <a:stretch/>
          </p:blipFill>
          <p:spPr bwMode="auto">
            <a:xfrm>
              <a:off x="3379595" y="3930595"/>
              <a:ext cx="704337" cy="6837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mage result for marble clip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2817" r="66273" b="33473"/>
            <a:stretch/>
          </p:blipFill>
          <p:spPr bwMode="auto">
            <a:xfrm>
              <a:off x="4002200" y="3854556"/>
              <a:ext cx="477113" cy="4748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mage result for marble clip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6286" t="66527"/>
            <a:stretch/>
          </p:blipFill>
          <p:spPr bwMode="auto">
            <a:xfrm>
              <a:off x="4009652" y="4323832"/>
              <a:ext cx="339909" cy="33608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Image result for marble clip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480" t="33392" r="32939" b="32898"/>
            <a:stretch/>
          </p:blipFill>
          <p:spPr bwMode="auto">
            <a:xfrm>
              <a:off x="4298240" y="3908819"/>
              <a:ext cx="704337" cy="68374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mage result for marble clip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6286" t="66527"/>
            <a:stretch/>
          </p:blipFill>
          <p:spPr bwMode="auto">
            <a:xfrm>
              <a:off x="3374333" y="3662564"/>
              <a:ext cx="339909" cy="33608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Image result for marble clip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6286" t="66527"/>
            <a:stretch/>
          </p:blipFill>
          <p:spPr bwMode="auto">
            <a:xfrm>
              <a:off x="3776116" y="3686514"/>
              <a:ext cx="339909" cy="33608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Image result for marble clip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2817" r="66273" b="33473"/>
            <a:stretch/>
          </p:blipFill>
          <p:spPr bwMode="auto">
            <a:xfrm>
              <a:off x="4544834" y="3598502"/>
              <a:ext cx="477113" cy="4748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Image result for marble clip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6286" t="66527"/>
            <a:stretch/>
          </p:blipFill>
          <p:spPr bwMode="auto">
            <a:xfrm>
              <a:off x="4650408" y="3350431"/>
              <a:ext cx="339909" cy="33608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Image result for marble clip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6286" t="66527"/>
            <a:stretch/>
          </p:blipFill>
          <p:spPr bwMode="auto">
            <a:xfrm>
              <a:off x="3573401" y="3398233"/>
              <a:ext cx="339909" cy="33608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Image result for marble clip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480" t="33392" r="32939" b="32898"/>
            <a:stretch/>
          </p:blipFill>
          <p:spPr bwMode="auto">
            <a:xfrm>
              <a:off x="3936530" y="3252884"/>
              <a:ext cx="704337" cy="68374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16" descr="The large green marble represents difficult items; the medium-sized gold marble represents moderately difficult items; the small blue marble represents easy items." title="Key for marbles"/>
          <p:cNvGrpSpPr/>
          <p:nvPr/>
        </p:nvGrpSpPr>
        <p:grpSpPr>
          <a:xfrm>
            <a:off x="6237304" y="2954197"/>
            <a:ext cx="2665705" cy="2407441"/>
            <a:chOff x="6221119" y="2585290"/>
            <a:chExt cx="2665705" cy="2407441"/>
          </a:xfrm>
        </p:grpSpPr>
        <p:sp>
          <p:nvSpPr>
            <p:cNvPr id="18" name="Easy"/>
            <p:cNvSpPr txBox="1"/>
            <p:nvPr/>
          </p:nvSpPr>
          <p:spPr>
            <a:xfrm>
              <a:off x="7415829" y="4531066"/>
              <a:ext cx="1397136" cy="461665"/>
            </a:xfrm>
            <a:prstGeom prst="rect">
              <a:avLst/>
            </a:prstGeom>
            <a:noFill/>
          </p:spPr>
          <p:txBody>
            <a:bodyPr wrap="square" rtlCol="0">
              <a:spAutoFit/>
            </a:bodyPr>
            <a:lstStyle/>
            <a:p>
              <a:r>
                <a:rPr lang="en-US" sz="2400" b="1" dirty="0"/>
                <a:t>Easy</a:t>
              </a:r>
            </a:p>
          </p:txBody>
        </p:sp>
        <p:pic>
          <p:nvPicPr>
            <p:cNvPr id="19" name="Turquoise ball" descr="Image result for marble clip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6286" t="66527"/>
            <a:stretch/>
          </p:blipFill>
          <p:spPr bwMode="auto">
            <a:xfrm>
              <a:off x="6497159" y="4579833"/>
              <a:ext cx="387014" cy="382658"/>
            </a:xfrm>
            <a:prstGeom prst="rect">
              <a:avLst/>
            </a:prstGeom>
            <a:noFill/>
            <a:extLst>
              <a:ext uri="{909E8E84-426E-40DD-AFC4-6F175D3DCCD1}">
                <a14:hiddenFill xmlns:a14="http://schemas.microsoft.com/office/drawing/2010/main">
                  <a:solidFill>
                    <a:srgbClr val="FFFFFF"/>
                  </a:solidFill>
                </a14:hiddenFill>
              </a:ext>
            </a:extLst>
          </p:spPr>
        </p:pic>
        <p:sp>
          <p:nvSpPr>
            <p:cNvPr id="20" name="Moderate"/>
            <p:cNvSpPr txBox="1"/>
            <p:nvPr/>
          </p:nvSpPr>
          <p:spPr>
            <a:xfrm>
              <a:off x="7341971" y="3696529"/>
              <a:ext cx="1544853" cy="461665"/>
            </a:xfrm>
            <a:prstGeom prst="rect">
              <a:avLst/>
            </a:prstGeom>
            <a:noFill/>
          </p:spPr>
          <p:txBody>
            <a:bodyPr wrap="square" rtlCol="0">
              <a:spAutoFit/>
            </a:bodyPr>
            <a:lstStyle/>
            <a:p>
              <a:r>
                <a:rPr lang="en-US" sz="2400" b="1" dirty="0"/>
                <a:t>Moderate</a:t>
              </a:r>
            </a:p>
          </p:txBody>
        </p:sp>
        <p:pic>
          <p:nvPicPr>
            <p:cNvPr id="21" name="Gold ball" descr="Image result for marble clip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2817" r="66273" b="33473"/>
            <a:stretch/>
          </p:blipFill>
          <p:spPr bwMode="auto">
            <a:xfrm>
              <a:off x="6411360" y="3642809"/>
              <a:ext cx="558612" cy="556020"/>
            </a:xfrm>
            <a:prstGeom prst="rect">
              <a:avLst/>
            </a:prstGeom>
            <a:noFill/>
            <a:extLst>
              <a:ext uri="{909E8E84-426E-40DD-AFC4-6F175D3DCCD1}">
                <a14:hiddenFill xmlns:a14="http://schemas.microsoft.com/office/drawing/2010/main">
                  <a:solidFill>
                    <a:srgbClr val="FFFFFF"/>
                  </a:solidFill>
                </a14:hiddenFill>
              </a:ext>
            </a:extLst>
          </p:spPr>
        </p:pic>
        <p:sp>
          <p:nvSpPr>
            <p:cNvPr id="22" name="Difficult"/>
            <p:cNvSpPr txBox="1"/>
            <p:nvPr/>
          </p:nvSpPr>
          <p:spPr>
            <a:xfrm>
              <a:off x="7341972" y="2764119"/>
              <a:ext cx="1203557" cy="461665"/>
            </a:xfrm>
            <a:prstGeom prst="rect">
              <a:avLst/>
            </a:prstGeom>
            <a:noFill/>
          </p:spPr>
          <p:txBody>
            <a:bodyPr wrap="square" rtlCol="0">
              <a:spAutoFit/>
            </a:bodyPr>
            <a:lstStyle/>
            <a:p>
              <a:r>
                <a:rPr lang="en-US" sz="2400" b="1" dirty="0"/>
                <a:t>Difficult</a:t>
              </a:r>
            </a:p>
          </p:txBody>
        </p:sp>
        <p:pic>
          <p:nvPicPr>
            <p:cNvPr id="23" name="Green ball" descr="Image result for marble clip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480" t="33392" r="32939" b="32898"/>
            <a:stretch/>
          </p:blipFill>
          <p:spPr bwMode="auto">
            <a:xfrm>
              <a:off x="6221119" y="2585290"/>
              <a:ext cx="835559" cy="811127"/>
            </a:xfrm>
            <a:prstGeom prst="rect">
              <a:avLst/>
            </a:prstGeom>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38786046"/>
      </p:ext>
    </p:extLst>
  </p:cSld>
  <p:clrMapOvr>
    <a:masterClrMapping/>
  </p:clrMapOvr>
</p:sld>
</file>

<file path=ppt/theme/theme1.xml><?xml version="1.0" encoding="utf-8"?>
<a:theme xmlns:a="http://schemas.openxmlformats.org/drawingml/2006/main" name="Office Theme">
  <a:themeElements>
    <a:clrScheme name="Custom 1">
      <a:dk1>
        <a:srgbClr val="244A5F"/>
      </a:dk1>
      <a:lt1>
        <a:srgbClr val="06997E"/>
      </a:lt1>
      <a:dk2>
        <a:srgbClr val="3C85C6"/>
      </a:dk2>
      <a:lt2>
        <a:srgbClr val="FFFFFF"/>
      </a:lt2>
      <a:accent1>
        <a:srgbClr val="848382"/>
      </a:accent1>
      <a:accent2>
        <a:srgbClr val="49473B"/>
      </a:accent2>
      <a:accent3>
        <a:srgbClr val="F2C660"/>
      </a:accent3>
      <a:accent4>
        <a:srgbClr val="EF4759"/>
      </a:accent4>
      <a:accent5>
        <a:srgbClr val="FFFFFF"/>
      </a:accent5>
      <a:accent6>
        <a:srgbClr val="FFFFFF"/>
      </a:accent6>
      <a:hlink>
        <a:srgbClr val="3C85C6"/>
      </a:hlink>
      <a:folHlink>
        <a:srgbClr val="F2C66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DE9A79CABB504F9298A94928D08125" ma:contentTypeVersion="1" ma:contentTypeDescription="Create a new document." ma:contentTypeScope="" ma:versionID="7c06e61c39eafb3624237f99f3534577">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AB4D3AE-6630-4311-824A-E112BCE65A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CF67784-D90B-4416-9BE5-C88ECF5059A2}">
  <ds:schemaRefs>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3.xml><?xml version="1.0" encoding="utf-8"?>
<ds:datastoreItem xmlns:ds="http://schemas.openxmlformats.org/officeDocument/2006/customXml" ds:itemID="{148C3029-1FA2-4406-860F-06D2059660F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1866</TotalTime>
  <Words>3438</Words>
  <Application>Microsoft Office PowerPoint</Application>
  <PresentationFormat>Widescreen</PresentationFormat>
  <Paragraphs>457</Paragraphs>
  <Slides>43</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Arial</vt:lpstr>
      <vt:lpstr>Calibri</vt:lpstr>
      <vt:lpstr>Palatino Linotype</vt:lpstr>
      <vt:lpstr>Segoe UI</vt:lpstr>
      <vt:lpstr>Segoe UI Historic</vt:lpstr>
      <vt:lpstr>Segoe UI Light</vt:lpstr>
      <vt:lpstr>Tw Cen MT</vt:lpstr>
      <vt:lpstr>Office Theme</vt:lpstr>
      <vt:lpstr>Interpreting Summative Score Reports: Math, Science, ELA</vt:lpstr>
      <vt:lpstr>Values: </vt:lpstr>
      <vt:lpstr>Assessment Development</vt:lpstr>
      <vt:lpstr>Introductions</vt:lpstr>
      <vt:lpstr>Goals and Objectives</vt:lpstr>
      <vt:lpstr>Determining Scores</vt:lpstr>
      <vt:lpstr>Assessment Types</vt:lpstr>
      <vt:lpstr>How are scores determined on the SBA?</vt:lpstr>
      <vt:lpstr>Difficulty: Each claim has a number of items with a varying range of difficulties intended to assess a range of student performance levels.</vt:lpstr>
      <vt:lpstr>Test Map vs. Difficulty</vt:lpstr>
      <vt:lpstr>How a student performs across all claims generates their overall score</vt:lpstr>
      <vt:lpstr>Example: Student A</vt:lpstr>
      <vt:lpstr>Example: Student B</vt:lpstr>
      <vt:lpstr>Comparison of Sample Students</vt:lpstr>
      <vt:lpstr>How are scores determined on the WCAS?</vt:lpstr>
      <vt:lpstr>PowerPoint Presentation</vt:lpstr>
      <vt:lpstr>Sample Cluster Alignment</vt:lpstr>
      <vt:lpstr>PowerPoint Presentation</vt:lpstr>
      <vt:lpstr>Reporting</vt:lpstr>
      <vt:lpstr>What’s the same across content areas?</vt:lpstr>
      <vt:lpstr>Online Reporting System (ORS)</vt:lpstr>
      <vt:lpstr>Online Reporting System (ORS)</vt:lpstr>
      <vt:lpstr>Family Reports</vt:lpstr>
      <vt:lpstr>2018 Versions</vt:lpstr>
      <vt:lpstr>Overall Scale Score</vt:lpstr>
      <vt:lpstr>2019 Family Reports</vt:lpstr>
      <vt:lpstr>State Report Card</vt:lpstr>
      <vt:lpstr>Dashboard</vt:lpstr>
      <vt:lpstr>Spring 2018 Data</vt:lpstr>
      <vt:lpstr>Spring 2018 Data: General and Alternate</vt:lpstr>
      <vt:lpstr>Report Card: Available/Coming Soon</vt:lpstr>
      <vt:lpstr>What is different for Reporting?</vt:lpstr>
      <vt:lpstr>Performance Levels: SBA</vt:lpstr>
      <vt:lpstr>Performance Levels: WCAS</vt:lpstr>
      <vt:lpstr>Claim Scores: SBA</vt:lpstr>
      <vt:lpstr>Reporting Areas: WCAS</vt:lpstr>
      <vt:lpstr>Data Use Practices</vt:lpstr>
      <vt:lpstr>Limitations of a single test results</vt:lpstr>
      <vt:lpstr>Resources</vt:lpstr>
      <vt:lpstr>Paper Reports and TestScoreGuide.org</vt:lpstr>
      <vt:lpstr>TestScoreGuide and ReadyWA websites</vt:lpstr>
      <vt:lpstr>Question and Answer</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SBA Scores and Reporting Webinar</dc:title>
  <dc:subject>Mathematics ELA Smarter Balanced Assessment Score Report Webinar</dc:subject>
  <dc:creator>Assessment Development</dc:creator>
  <cp:keywords>Mathematics ELA Smarter Balanced Assessment Score Report Webinar</cp:keywords>
  <cp:lastModifiedBy>Rick, Brian</cp:lastModifiedBy>
  <cp:revision>225</cp:revision>
  <dcterms:created xsi:type="dcterms:W3CDTF">2018-07-25T20:53:30Z</dcterms:created>
  <dcterms:modified xsi:type="dcterms:W3CDTF">2019-01-25T18:20:17Z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0x0101002FDE9A79CABB504F9298A94928D08125</vt:lpwstr>
  </property>
</Properties>
</file>