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23" r:id="rId2"/>
    <p:sldId id="324" r:id="rId3"/>
    <p:sldId id="329" r:id="rId4"/>
    <p:sldId id="257" r:id="rId5"/>
    <p:sldId id="268" r:id="rId6"/>
    <p:sldId id="272" r:id="rId7"/>
    <p:sldId id="276" r:id="rId8"/>
    <p:sldId id="279" r:id="rId9"/>
    <p:sldId id="280" r:id="rId10"/>
    <p:sldId id="281" r:id="rId11"/>
    <p:sldId id="282" r:id="rId12"/>
    <p:sldId id="283" r:id="rId13"/>
    <p:sldId id="284" r:id="rId14"/>
    <p:sldId id="285" r:id="rId15"/>
    <p:sldId id="286" r:id="rId16"/>
    <p:sldId id="297" r:id="rId17"/>
    <p:sldId id="305" r:id="rId18"/>
    <p:sldId id="287" r:id="rId19"/>
    <p:sldId id="288" r:id="rId20"/>
    <p:sldId id="298" r:id="rId21"/>
    <p:sldId id="290" r:id="rId22"/>
    <p:sldId id="291" r:id="rId23"/>
    <p:sldId id="302" r:id="rId24"/>
    <p:sldId id="294" r:id="rId25"/>
    <p:sldId id="295" r:id="rId26"/>
    <p:sldId id="296" r:id="rId27"/>
    <p:sldId id="292" r:id="rId28"/>
    <p:sldId id="293" r:id="rId29"/>
    <p:sldId id="303" r:id="rId30"/>
    <p:sldId id="306" r:id="rId31"/>
    <p:sldId id="315" r:id="rId32"/>
    <p:sldId id="318" r:id="rId33"/>
    <p:sldId id="320" r:id="rId34"/>
    <p:sldId id="321" r:id="rId35"/>
    <p:sldId id="322" r:id="rId36"/>
    <p:sldId id="326" r:id="rId37"/>
    <p:sldId id="328" r:id="rId38"/>
    <p:sldId id="3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14" autoAdjust="0"/>
    <p:restoredTop sz="95238" autoAdjust="0"/>
  </p:normalViewPr>
  <p:slideViewPr>
    <p:cSldViewPr snapToGrid="0" showGuides="1">
      <p:cViewPr varScale="1">
        <p:scale>
          <a:sx n="107" d="100"/>
          <a:sy n="107" d="100"/>
        </p:scale>
        <p:origin x="126" y="288"/>
      </p:cViewPr>
      <p:guideLst>
        <p:guide orient="horz" pos="230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doi.org/10.1016/j.ridd.2015.08.014" TargetMode="External"/><Relationship Id="rId2" Type="http://schemas.openxmlformats.org/officeDocument/2006/relationships/hyperlink" Target="https://doi.org/10.1177/002246698501900412" TargetMode="External"/><Relationship Id="rId1" Type="http://schemas.openxmlformats.org/officeDocument/2006/relationships/hyperlink" Target="https://doi.org/10.1177/002246698001400304" TargetMode="External"/><Relationship Id="rId4" Type="http://schemas.openxmlformats.org/officeDocument/2006/relationships/hyperlink" Target="https://doi.org/10.1177/002221941877512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doi.org/10.1016/j.ridd.2015.08.014" TargetMode="External"/><Relationship Id="rId2" Type="http://schemas.openxmlformats.org/officeDocument/2006/relationships/hyperlink" Target="https://doi.org/10.1177/002246698501900412" TargetMode="External"/><Relationship Id="rId1" Type="http://schemas.openxmlformats.org/officeDocument/2006/relationships/hyperlink" Target="https://doi.org/10.1177/002246698001400304" TargetMode="External"/><Relationship Id="rId4" Type="http://schemas.openxmlformats.org/officeDocument/2006/relationships/hyperlink" Target="https://doi.org/10.1177/002221941877512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55A2D-961C-4F08-A5FB-2FF1C392E4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FDB6190-B3EE-4BA6-A2CB-578B19A6999E}">
      <dgm:prSet phldrT="[Text]" custT="1"/>
      <dgm:spPr>
        <a:noFill/>
        <a:ln w="38100">
          <a:solidFill>
            <a:schemeClr val="accent2">
              <a:lumMod val="50000"/>
            </a:schemeClr>
          </a:solidFill>
        </a:ln>
      </dgm:spPr>
      <dgm:t>
        <a:bodyPr/>
        <a:lstStyle/>
        <a:p>
          <a:pPr>
            <a:lnSpc>
              <a:spcPct val="100000"/>
            </a:lnSpc>
            <a:spcAft>
              <a:spcPts val="0"/>
            </a:spcAft>
          </a:pPr>
          <a:r>
            <a:rPr lang="en-US" sz="3200" b="1" dirty="0">
              <a:solidFill>
                <a:srgbClr val="FF0000"/>
              </a:solidFill>
            </a:rPr>
            <a:t>Over 80 years of research has shown</a:t>
          </a:r>
        </a:p>
        <a:p>
          <a:pPr>
            <a:lnSpc>
              <a:spcPct val="100000"/>
            </a:lnSpc>
            <a:spcAft>
              <a:spcPts val="0"/>
            </a:spcAft>
          </a:pPr>
          <a:r>
            <a:rPr lang="en-US" sz="3200" b="1" dirty="0">
              <a:solidFill>
                <a:srgbClr val="FF0000"/>
              </a:solidFill>
            </a:rPr>
            <a:t>that placement in the general education setting positively impacts outcomes!</a:t>
          </a:r>
        </a:p>
      </dgm:t>
    </dgm:pt>
    <dgm:pt modelId="{30120A46-D91F-426E-B7E1-9EF014D0138C}" type="parTrans" cxnId="{73975495-4F6B-4388-BEA5-99D94BF97DB9}">
      <dgm:prSet/>
      <dgm:spPr/>
      <dgm:t>
        <a:bodyPr/>
        <a:lstStyle/>
        <a:p>
          <a:endParaRPr lang="en-US">
            <a:solidFill>
              <a:schemeClr val="accent2"/>
            </a:solidFill>
          </a:endParaRPr>
        </a:p>
      </dgm:t>
    </dgm:pt>
    <dgm:pt modelId="{D76E5BA2-4C39-4DF1-AF65-246F909D882E}" type="sibTrans" cxnId="{73975495-4F6B-4388-BEA5-99D94BF97DB9}">
      <dgm:prSet/>
      <dgm:spPr/>
      <dgm:t>
        <a:bodyPr/>
        <a:lstStyle/>
        <a:p>
          <a:endParaRPr lang="en-US">
            <a:solidFill>
              <a:schemeClr val="accent2"/>
            </a:solidFill>
          </a:endParaRPr>
        </a:p>
      </dgm:t>
    </dgm:pt>
    <dgm:pt modelId="{75EC25A5-D2EF-41CD-9B7E-C0ABA148B4AE}">
      <dgm:prSet phldrT="[Text]" custT="1"/>
      <dgm:spPr>
        <a:noFill/>
        <a:ln w="38100">
          <a:solidFill>
            <a:schemeClr val="accent2">
              <a:lumMod val="50000"/>
            </a:schemeClr>
          </a:solidFill>
        </a:ln>
      </dgm:spPr>
      <dgm:t>
        <a:bodyPr/>
        <a:lstStyle/>
        <a:p>
          <a:r>
            <a:rPr lang="en-US" sz="1600" dirty="0" err="1">
              <a:solidFill>
                <a:schemeClr val="accent2">
                  <a:lumMod val="50000"/>
                </a:schemeClr>
              </a:solidFill>
              <a:hlinkClick xmlns:r="http://schemas.openxmlformats.org/officeDocument/2006/relationships" r:id="rId1"/>
            </a:rPr>
            <a:t>Carlberg</a:t>
          </a:r>
          <a:r>
            <a:rPr lang="en-US" sz="1600" dirty="0">
              <a:solidFill>
                <a:schemeClr val="accent2">
                  <a:lumMod val="50000"/>
                </a:schemeClr>
              </a:solidFill>
              <a:hlinkClick xmlns:r="http://schemas.openxmlformats.org/officeDocument/2006/relationships" r:id="rId1"/>
            </a:rPr>
            <a:t> &amp; </a:t>
          </a:r>
          <a:r>
            <a:rPr lang="en-US" sz="1600" dirty="0" err="1">
              <a:solidFill>
                <a:schemeClr val="accent2">
                  <a:lumMod val="50000"/>
                </a:schemeClr>
              </a:solidFill>
              <a:hlinkClick xmlns:r="http://schemas.openxmlformats.org/officeDocument/2006/relationships" r:id="rId1"/>
            </a:rPr>
            <a:t>Kavale</a:t>
          </a:r>
          <a:r>
            <a:rPr lang="en-US" sz="1600" dirty="0">
              <a:solidFill>
                <a:schemeClr val="accent2">
                  <a:lumMod val="50000"/>
                </a:schemeClr>
              </a:solidFill>
              <a:hlinkClick xmlns:r="http://schemas.openxmlformats.org/officeDocument/2006/relationships" r:id="rId1"/>
            </a:rPr>
            <a:t> (1980)</a:t>
          </a:r>
          <a:endParaRPr lang="en-US" sz="1600" dirty="0">
            <a:solidFill>
              <a:schemeClr val="accent2">
                <a:lumMod val="50000"/>
              </a:schemeClr>
            </a:solidFill>
          </a:endParaRPr>
        </a:p>
        <a:p>
          <a:r>
            <a:rPr lang="en-US" sz="1400" dirty="0">
              <a:solidFill>
                <a:schemeClr val="accent2">
                  <a:lumMod val="50000"/>
                </a:schemeClr>
              </a:solidFill>
            </a:rPr>
            <a:t>50 research studies </a:t>
          </a:r>
          <a:br>
            <a:rPr lang="en-US" sz="1400" dirty="0">
              <a:solidFill>
                <a:schemeClr val="accent2">
                  <a:lumMod val="50000"/>
                </a:schemeClr>
              </a:solidFill>
            </a:rPr>
          </a:br>
          <a:r>
            <a:rPr lang="en-US" sz="1400" dirty="0">
              <a:solidFill>
                <a:schemeClr val="accent2">
                  <a:lumMod val="50000"/>
                </a:schemeClr>
              </a:solidFill>
            </a:rPr>
            <a:t>from 1932 – 1970</a:t>
          </a:r>
        </a:p>
      </dgm:t>
    </dgm:pt>
    <dgm:pt modelId="{717B1643-07CA-404E-BB0C-B191396DC661}" type="parTrans" cxnId="{1E5BF3FB-78AA-4978-84CE-C53CFA28FF70}">
      <dgm:prSet/>
      <dgm:spPr>
        <a:ln w="19050"/>
      </dgm:spPr>
      <dgm:t>
        <a:bodyPr/>
        <a:lstStyle/>
        <a:p>
          <a:endParaRPr lang="en-US">
            <a:solidFill>
              <a:schemeClr val="accent2"/>
            </a:solidFill>
          </a:endParaRPr>
        </a:p>
      </dgm:t>
    </dgm:pt>
    <dgm:pt modelId="{5B66BBB9-3D36-4D02-B99F-B5ED886DD49E}" type="sibTrans" cxnId="{1E5BF3FB-78AA-4978-84CE-C53CFA28FF70}">
      <dgm:prSet/>
      <dgm:spPr/>
      <dgm:t>
        <a:bodyPr/>
        <a:lstStyle/>
        <a:p>
          <a:endParaRPr lang="en-US">
            <a:solidFill>
              <a:schemeClr val="accent2"/>
            </a:solidFill>
          </a:endParaRPr>
        </a:p>
      </dgm:t>
    </dgm:pt>
    <dgm:pt modelId="{0FAABC9D-CD99-44B5-A083-5D6F7033CC30}">
      <dgm:prSet phldrT="[Text]" custT="1"/>
      <dgm:spPr>
        <a:noFill/>
        <a:ln w="38100">
          <a:solidFill>
            <a:schemeClr val="accent2"/>
          </a:solidFill>
        </a:ln>
      </dgm:spPr>
      <dgm:t>
        <a:bodyPr/>
        <a:lstStyle/>
        <a:p>
          <a:r>
            <a:rPr lang="en-US" sz="1800" dirty="0">
              <a:solidFill>
                <a:schemeClr val="accent2">
                  <a:lumMod val="50000"/>
                </a:schemeClr>
              </a:solidFill>
              <a:hlinkClick xmlns:r="http://schemas.openxmlformats.org/officeDocument/2006/relationships" r:id="rId2"/>
            </a:rPr>
            <a:t>Wang &amp; Baker (1985)</a:t>
          </a:r>
          <a:endParaRPr lang="en-US" sz="1800" dirty="0">
            <a:solidFill>
              <a:schemeClr val="accent2">
                <a:lumMod val="50000"/>
              </a:schemeClr>
            </a:solidFill>
          </a:endParaRPr>
        </a:p>
        <a:p>
          <a:r>
            <a:rPr lang="en-US" sz="1400" dirty="0">
              <a:solidFill>
                <a:schemeClr val="accent2">
                  <a:lumMod val="50000"/>
                </a:schemeClr>
              </a:solidFill>
            </a:rPr>
            <a:t>Meta-analysis</a:t>
          </a:r>
          <a:br>
            <a:rPr lang="en-US" sz="1400" dirty="0">
              <a:solidFill>
                <a:schemeClr val="accent2">
                  <a:lumMod val="50000"/>
                </a:schemeClr>
              </a:solidFill>
            </a:rPr>
          </a:br>
          <a:r>
            <a:rPr lang="en-US" sz="1400" dirty="0">
              <a:solidFill>
                <a:schemeClr val="accent2">
                  <a:lumMod val="50000"/>
                </a:schemeClr>
              </a:solidFill>
            </a:rPr>
            <a:t>from 1975 – 1984</a:t>
          </a:r>
        </a:p>
      </dgm:t>
    </dgm:pt>
    <dgm:pt modelId="{6015C8E0-1297-43A5-B573-B34442A7BF8B}" type="parTrans" cxnId="{60E611C2-1FF0-4433-862C-BFA4102AF77D}">
      <dgm:prSet/>
      <dgm:spPr>
        <a:ln w="19050"/>
      </dgm:spPr>
      <dgm:t>
        <a:bodyPr/>
        <a:lstStyle/>
        <a:p>
          <a:endParaRPr lang="en-US">
            <a:solidFill>
              <a:schemeClr val="accent2"/>
            </a:solidFill>
          </a:endParaRPr>
        </a:p>
      </dgm:t>
    </dgm:pt>
    <dgm:pt modelId="{90768B91-D997-4A5F-BAE1-FB6EFB51D08C}" type="sibTrans" cxnId="{60E611C2-1FF0-4433-862C-BFA4102AF77D}">
      <dgm:prSet/>
      <dgm:spPr/>
      <dgm:t>
        <a:bodyPr/>
        <a:lstStyle/>
        <a:p>
          <a:endParaRPr lang="en-US">
            <a:solidFill>
              <a:schemeClr val="accent2"/>
            </a:solidFill>
          </a:endParaRPr>
        </a:p>
      </dgm:t>
    </dgm:pt>
    <dgm:pt modelId="{7BA0076E-3EAA-46FF-997E-46568694EA48}">
      <dgm:prSet phldrT="[Text]" custT="1"/>
      <dgm:spPr>
        <a:noFill/>
        <a:ln w="38100">
          <a:solidFill>
            <a:schemeClr val="accent2">
              <a:lumMod val="50000"/>
            </a:schemeClr>
          </a:solidFill>
        </a:ln>
      </dgm:spPr>
      <dgm:t>
        <a:bodyPr/>
        <a:lstStyle/>
        <a:p>
          <a:r>
            <a:rPr lang="en-US" sz="1600" dirty="0">
              <a:solidFill>
                <a:schemeClr val="accent2">
                  <a:lumMod val="50000"/>
                </a:schemeClr>
              </a:solidFill>
              <a:hlinkClick xmlns:r="http://schemas.openxmlformats.org/officeDocument/2006/relationships" r:id="rId3"/>
            </a:rPr>
            <a:t>Oh-Young &amp; Filler (2015)</a:t>
          </a:r>
          <a:endParaRPr lang="en-US" sz="1600" dirty="0">
            <a:solidFill>
              <a:schemeClr val="accent2">
                <a:lumMod val="50000"/>
              </a:schemeClr>
            </a:solidFill>
          </a:endParaRPr>
        </a:p>
        <a:p>
          <a:r>
            <a:rPr lang="en-US" sz="1400" dirty="0">
              <a:solidFill>
                <a:schemeClr val="accent2">
                  <a:lumMod val="50000"/>
                </a:schemeClr>
              </a:solidFill>
            </a:rPr>
            <a:t>Research studies</a:t>
          </a:r>
          <a:br>
            <a:rPr lang="en-US" sz="1400" dirty="0">
              <a:solidFill>
                <a:schemeClr val="accent2">
                  <a:lumMod val="50000"/>
                </a:schemeClr>
              </a:solidFill>
            </a:rPr>
          </a:br>
          <a:r>
            <a:rPr lang="en-US" sz="1400" dirty="0">
              <a:solidFill>
                <a:schemeClr val="accent2">
                  <a:lumMod val="50000"/>
                </a:schemeClr>
              </a:solidFill>
            </a:rPr>
            <a:t>from 1980 – 2013</a:t>
          </a:r>
        </a:p>
      </dgm:t>
    </dgm:pt>
    <dgm:pt modelId="{DEDC21C1-A4C3-4E6F-AED6-CC2D1C3608FF}" type="parTrans" cxnId="{4B9B2103-78A2-4B52-8ED2-1D3E670784FF}">
      <dgm:prSet/>
      <dgm:spPr>
        <a:ln w="19050"/>
      </dgm:spPr>
      <dgm:t>
        <a:bodyPr/>
        <a:lstStyle/>
        <a:p>
          <a:endParaRPr lang="en-US">
            <a:solidFill>
              <a:schemeClr val="accent2"/>
            </a:solidFill>
          </a:endParaRPr>
        </a:p>
      </dgm:t>
    </dgm:pt>
    <dgm:pt modelId="{569B6B00-80AD-4878-B0BC-D27AE43F7127}" type="sibTrans" cxnId="{4B9B2103-78A2-4B52-8ED2-1D3E670784FF}">
      <dgm:prSet/>
      <dgm:spPr/>
      <dgm:t>
        <a:bodyPr/>
        <a:lstStyle/>
        <a:p>
          <a:endParaRPr lang="en-US">
            <a:solidFill>
              <a:schemeClr val="accent2"/>
            </a:solidFill>
          </a:endParaRPr>
        </a:p>
      </dgm:t>
    </dgm:pt>
    <dgm:pt modelId="{0E8027B9-ECC7-47AC-B7CC-99AB3B53AEB5}">
      <dgm:prSet phldrT="[Text]" custT="1"/>
      <dgm:spPr>
        <a:noFill/>
        <a:ln w="38100">
          <a:solidFill>
            <a:schemeClr val="accent2">
              <a:lumMod val="50000"/>
            </a:schemeClr>
          </a:solidFill>
        </a:ln>
      </dgm:spPr>
      <dgm:t>
        <a:bodyPr/>
        <a:lstStyle/>
        <a:p>
          <a:r>
            <a:rPr lang="en-US" sz="1600" dirty="0">
              <a:solidFill>
                <a:schemeClr val="accent2">
                  <a:lumMod val="50000"/>
                </a:schemeClr>
              </a:solidFill>
              <a:hlinkClick xmlns:r="http://schemas.openxmlformats.org/officeDocument/2006/relationships" r:id="rId4"/>
            </a:rPr>
            <a:t>Theobald, et al. (2018</a:t>
          </a:r>
          <a:r>
            <a:rPr lang="en-US" sz="1800" dirty="0">
              <a:solidFill>
                <a:schemeClr val="accent2">
                  <a:lumMod val="50000"/>
                </a:schemeClr>
              </a:solidFill>
              <a:hlinkClick xmlns:r="http://schemas.openxmlformats.org/officeDocument/2006/relationships" r:id="rId4"/>
            </a:rPr>
            <a:t>)</a:t>
          </a:r>
          <a:endParaRPr lang="en-US" sz="1800" dirty="0">
            <a:solidFill>
              <a:schemeClr val="accent2">
                <a:lumMod val="50000"/>
              </a:schemeClr>
            </a:solidFill>
          </a:endParaRPr>
        </a:p>
        <a:p>
          <a:r>
            <a:rPr lang="en-US" sz="1400" dirty="0">
              <a:solidFill>
                <a:schemeClr val="accent2">
                  <a:lumMod val="50000"/>
                </a:schemeClr>
              </a:solidFill>
            </a:rPr>
            <a:t>WA Study on</a:t>
          </a:r>
          <a:br>
            <a:rPr lang="en-US" sz="1400" dirty="0">
              <a:solidFill>
                <a:schemeClr val="accent2">
                  <a:lumMod val="50000"/>
                </a:schemeClr>
              </a:solidFill>
            </a:rPr>
          </a:br>
          <a:r>
            <a:rPr lang="en-US" sz="1400" dirty="0">
              <a:solidFill>
                <a:schemeClr val="accent2">
                  <a:lumMod val="50000"/>
                </a:schemeClr>
              </a:solidFill>
            </a:rPr>
            <a:t>CTE &amp; Outcomes</a:t>
          </a:r>
        </a:p>
      </dgm:t>
    </dgm:pt>
    <dgm:pt modelId="{085538F8-C02E-42D0-9C5D-51C0C62411CA}" type="parTrans" cxnId="{3E3A7680-A299-4340-929F-F9E8C3D852A0}">
      <dgm:prSet/>
      <dgm:spPr>
        <a:ln w="19050"/>
      </dgm:spPr>
      <dgm:t>
        <a:bodyPr/>
        <a:lstStyle/>
        <a:p>
          <a:endParaRPr lang="en-US"/>
        </a:p>
      </dgm:t>
    </dgm:pt>
    <dgm:pt modelId="{641CBE22-3EBC-4428-981F-A8D17A8FE09F}" type="sibTrans" cxnId="{3E3A7680-A299-4340-929F-F9E8C3D852A0}">
      <dgm:prSet/>
      <dgm:spPr/>
      <dgm:t>
        <a:bodyPr/>
        <a:lstStyle/>
        <a:p>
          <a:endParaRPr lang="en-US"/>
        </a:p>
      </dgm:t>
    </dgm:pt>
    <dgm:pt modelId="{AAF1EC6D-8FB1-4FB2-9B1B-16FC687A7382}" type="pres">
      <dgm:prSet presAssocID="{BE755A2D-961C-4F08-A5FB-2FF1C392E4A6}" presName="hierChild1" presStyleCnt="0">
        <dgm:presLayoutVars>
          <dgm:orgChart val="1"/>
          <dgm:chPref val="1"/>
          <dgm:dir/>
          <dgm:animOne val="branch"/>
          <dgm:animLvl val="lvl"/>
          <dgm:resizeHandles/>
        </dgm:presLayoutVars>
      </dgm:prSet>
      <dgm:spPr/>
      <dgm:t>
        <a:bodyPr/>
        <a:lstStyle/>
        <a:p>
          <a:endParaRPr lang="en-US"/>
        </a:p>
      </dgm:t>
    </dgm:pt>
    <dgm:pt modelId="{A1A40994-2803-410C-9BB0-22D5AFA053DA}" type="pres">
      <dgm:prSet presAssocID="{5FDB6190-B3EE-4BA6-A2CB-578B19A6999E}" presName="hierRoot1" presStyleCnt="0">
        <dgm:presLayoutVars>
          <dgm:hierBranch val="init"/>
        </dgm:presLayoutVars>
      </dgm:prSet>
      <dgm:spPr/>
    </dgm:pt>
    <dgm:pt modelId="{1139469A-5BA7-445A-9AFB-E8DA6B05A6FE}" type="pres">
      <dgm:prSet presAssocID="{5FDB6190-B3EE-4BA6-A2CB-578B19A6999E}" presName="rootComposite1" presStyleCnt="0"/>
      <dgm:spPr/>
    </dgm:pt>
    <dgm:pt modelId="{94069EB3-A40F-4B99-9568-5939A5AFE8B4}" type="pres">
      <dgm:prSet presAssocID="{5FDB6190-B3EE-4BA6-A2CB-578B19A6999E}" presName="rootText1" presStyleLbl="node0" presStyleIdx="0" presStyleCnt="1" custScaleX="332726" custScaleY="154827">
        <dgm:presLayoutVars>
          <dgm:chPref val="3"/>
        </dgm:presLayoutVars>
      </dgm:prSet>
      <dgm:spPr/>
      <dgm:t>
        <a:bodyPr/>
        <a:lstStyle/>
        <a:p>
          <a:endParaRPr lang="en-US"/>
        </a:p>
      </dgm:t>
    </dgm:pt>
    <dgm:pt modelId="{D21D329C-11BB-4267-8793-D8F832DBAFC1}" type="pres">
      <dgm:prSet presAssocID="{5FDB6190-B3EE-4BA6-A2CB-578B19A6999E}" presName="rootConnector1" presStyleLbl="node1" presStyleIdx="0" presStyleCnt="0"/>
      <dgm:spPr/>
      <dgm:t>
        <a:bodyPr/>
        <a:lstStyle/>
        <a:p>
          <a:endParaRPr lang="en-US"/>
        </a:p>
      </dgm:t>
    </dgm:pt>
    <dgm:pt modelId="{62E32E66-A87A-421E-A155-26899890F367}" type="pres">
      <dgm:prSet presAssocID="{5FDB6190-B3EE-4BA6-A2CB-578B19A6999E}" presName="hierChild2" presStyleCnt="0"/>
      <dgm:spPr/>
    </dgm:pt>
    <dgm:pt modelId="{E139F99E-3156-45D3-8826-7675887D21A9}" type="pres">
      <dgm:prSet presAssocID="{717B1643-07CA-404E-BB0C-B191396DC661}" presName="Name37" presStyleLbl="parChTrans1D2" presStyleIdx="0" presStyleCnt="4"/>
      <dgm:spPr/>
      <dgm:t>
        <a:bodyPr/>
        <a:lstStyle/>
        <a:p>
          <a:endParaRPr lang="en-US"/>
        </a:p>
      </dgm:t>
    </dgm:pt>
    <dgm:pt modelId="{7217679A-A639-43A7-87D5-9C066BA5F019}" type="pres">
      <dgm:prSet presAssocID="{75EC25A5-D2EF-41CD-9B7E-C0ABA148B4AE}" presName="hierRoot2" presStyleCnt="0">
        <dgm:presLayoutVars>
          <dgm:hierBranch val="init"/>
        </dgm:presLayoutVars>
      </dgm:prSet>
      <dgm:spPr/>
    </dgm:pt>
    <dgm:pt modelId="{373B1341-A0A7-43A2-A1C4-D3CB402731D4}" type="pres">
      <dgm:prSet presAssocID="{75EC25A5-D2EF-41CD-9B7E-C0ABA148B4AE}" presName="rootComposite" presStyleCnt="0"/>
      <dgm:spPr/>
    </dgm:pt>
    <dgm:pt modelId="{636FDF47-D43C-4A19-94C1-22054F4B3D15}" type="pres">
      <dgm:prSet presAssocID="{75EC25A5-D2EF-41CD-9B7E-C0ABA148B4AE}" presName="rootText" presStyleLbl="node2" presStyleIdx="0" presStyleCnt="4" custScaleX="102371">
        <dgm:presLayoutVars>
          <dgm:chPref val="3"/>
        </dgm:presLayoutVars>
      </dgm:prSet>
      <dgm:spPr/>
      <dgm:t>
        <a:bodyPr/>
        <a:lstStyle/>
        <a:p>
          <a:endParaRPr lang="en-US"/>
        </a:p>
      </dgm:t>
    </dgm:pt>
    <dgm:pt modelId="{DBF921B6-4CB3-4A88-8C92-09576DDF3F9F}" type="pres">
      <dgm:prSet presAssocID="{75EC25A5-D2EF-41CD-9B7E-C0ABA148B4AE}" presName="rootConnector" presStyleLbl="node2" presStyleIdx="0" presStyleCnt="4"/>
      <dgm:spPr/>
      <dgm:t>
        <a:bodyPr/>
        <a:lstStyle/>
        <a:p>
          <a:endParaRPr lang="en-US"/>
        </a:p>
      </dgm:t>
    </dgm:pt>
    <dgm:pt modelId="{77B8BA18-09D9-4426-9FC5-5F1830B5B519}" type="pres">
      <dgm:prSet presAssocID="{75EC25A5-D2EF-41CD-9B7E-C0ABA148B4AE}" presName="hierChild4" presStyleCnt="0"/>
      <dgm:spPr/>
    </dgm:pt>
    <dgm:pt modelId="{07EAC303-EE02-4BFD-9A77-67BF8A28D19D}" type="pres">
      <dgm:prSet presAssocID="{75EC25A5-D2EF-41CD-9B7E-C0ABA148B4AE}" presName="hierChild5" presStyleCnt="0"/>
      <dgm:spPr/>
    </dgm:pt>
    <dgm:pt modelId="{549EAA04-1C12-4320-8C82-AA4FEF19EACC}" type="pres">
      <dgm:prSet presAssocID="{6015C8E0-1297-43A5-B573-B34442A7BF8B}" presName="Name37" presStyleLbl="parChTrans1D2" presStyleIdx="1" presStyleCnt="4"/>
      <dgm:spPr/>
      <dgm:t>
        <a:bodyPr/>
        <a:lstStyle/>
        <a:p>
          <a:endParaRPr lang="en-US"/>
        </a:p>
      </dgm:t>
    </dgm:pt>
    <dgm:pt modelId="{E5709EBF-1D14-4BEE-8EAB-E905566A0385}" type="pres">
      <dgm:prSet presAssocID="{0FAABC9D-CD99-44B5-A083-5D6F7033CC30}" presName="hierRoot2" presStyleCnt="0">
        <dgm:presLayoutVars>
          <dgm:hierBranch val="init"/>
        </dgm:presLayoutVars>
      </dgm:prSet>
      <dgm:spPr/>
    </dgm:pt>
    <dgm:pt modelId="{79DAD431-07BF-4CD1-AC1C-567AAB2A4814}" type="pres">
      <dgm:prSet presAssocID="{0FAABC9D-CD99-44B5-A083-5D6F7033CC30}" presName="rootComposite" presStyleCnt="0"/>
      <dgm:spPr/>
    </dgm:pt>
    <dgm:pt modelId="{47548180-BD00-4883-92A5-0ED1E501217B}" type="pres">
      <dgm:prSet presAssocID="{0FAABC9D-CD99-44B5-A083-5D6F7033CC30}" presName="rootText" presStyleLbl="node2" presStyleIdx="1" presStyleCnt="4" custScaleX="99692">
        <dgm:presLayoutVars>
          <dgm:chPref val="3"/>
        </dgm:presLayoutVars>
      </dgm:prSet>
      <dgm:spPr/>
      <dgm:t>
        <a:bodyPr/>
        <a:lstStyle/>
        <a:p>
          <a:endParaRPr lang="en-US"/>
        </a:p>
      </dgm:t>
    </dgm:pt>
    <dgm:pt modelId="{8495A362-8703-4BFC-A071-E5467344D477}" type="pres">
      <dgm:prSet presAssocID="{0FAABC9D-CD99-44B5-A083-5D6F7033CC30}" presName="rootConnector" presStyleLbl="node2" presStyleIdx="1" presStyleCnt="4"/>
      <dgm:spPr/>
      <dgm:t>
        <a:bodyPr/>
        <a:lstStyle/>
        <a:p>
          <a:endParaRPr lang="en-US"/>
        </a:p>
      </dgm:t>
    </dgm:pt>
    <dgm:pt modelId="{D6B7B39E-BDBA-48FA-A6DF-459053A2FCFB}" type="pres">
      <dgm:prSet presAssocID="{0FAABC9D-CD99-44B5-A083-5D6F7033CC30}" presName="hierChild4" presStyleCnt="0"/>
      <dgm:spPr/>
    </dgm:pt>
    <dgm:pt modelId="{73BDDCA4-7B47-454D-9570-173BA51D31CC}" type="pres">
      <dgm:prSet presAssocID="{0FAABC9D-CD99-44B5-A083-5D6F7033CC30}" presName="hierChild5" presStyleCnt="0"/>
      <dgm:spPr/>
    </dgm:pt>
    <dgm:pt modelId="{A569F568-F01D-4ED3-8EC4-F2C3A7E578B8}" type="pres">
      <dgm:prSet presAssocID="{DEDC21C1-A4C3-4E6F-AED6-CC2D1C3608FF}" presName="Name37" presStyleLbl="parChTrans1D2" presStyleIdx="2" presStyleCnt="4"/>
      <dgm:spPr/>
      <dgm:t>
        <a:bodyPr/>
        <a:lstStyle/>
        <a:p>
          <a:endParaRPr lang="en-US"/>
        </a:p>
      </dgm:t>
    </dgm:pt>
    <dgm:pt modelId="{11F475D7-5625-4D4C-9823-4EDF35437905}" type="pres">
      <dgm:prSet presAssocID="{7BA0076E-3EAA-46FF-997E-46568694EA48}" presName="hierRoot2" presStyleCnt="0">
        <dgm:presLayoutVars>
          <dgm:hierBranch val="init"/>
        </dgm:presLayoutVars>
      </dgm:prSet>
      <dgm:spPr/>
    </dgm:pt>
    <dgm:pt modelId="{5C20A5A8-66F3-4A95-B6F6-769E25D90BBB}" type="pres">
      <dgm:prSet presAssocID="{7BA0076E-3EAA-46FF-997E-46568694EA48}" presName="rootComposite" presStyleCnt="0"/>
      <dgm:spPr/>
    </dgm:pt>
    <dgm:pt modelId="{DCAB5436-5443-441A-940C-38DD8CBD2590}" type="pres">
      <dgm:prSet presAssocID="{7BA0076E-3EAA-46FF-997E-46568694EA48}" presName="rootText" presStyleLbl="node2" presStyleIdx="2" presStyleCnt="4" custScaleX="102808">
        <dgm:presLayoutVars>
          <dgm:chPref val="3"/>
        </dgm:presLayoutVars>
      </dgm:prSet>
      <dgm:spPr/>
      <dgm:t>
        <a:bodyPr/>
        <a:lstStyle/>
        <a:p>
          <a:endParaRPr lang="en-US"/>
        </a:p>
      </dgm:t>
    </dgm:pt>
    <dgm:pt modelId="{B598C351-2CA6-4B2B-AE57-2470B475F11F}" type="pres">
      <dgm:prSet presAssocID="{7BA0076E-3EAA-46FF-997E-46568694EA48}" presName="rootConnector" presStyleLbl="node2" presStyleIdx="2" presStyleCnt="4"/>
      <dgm:spPr/>
      <dgm:t>
        <a:bodyPr/>
        <a:lstStyle/>
        <a:p>
          <a:endParaRPr lang="en-US"/>
        </a:p>
      </dgm:t>
    </dgm:pt>
    <dgm:pt modelId="{273D85B8-B859-488B-95A5-EDE6526BBEC8}" type="pres">
      <dgm:prSet presAssocID="{7BA0076E-3EAA-46FF-997E-46568694EA48}" presName="hierChild4" presStyleCnt="0"/>
      <dgm:spPr/>
    </dgm:pt>
    <dgm:pt modelId="{860798CF-EE7B-48B4-9EC9-50D188ADADE7}" type="pres">
      <dgm:prSet presAssocID="{7BA0076E-3EAA-46FF-997E-46568694EA48}" presName="hierChild5" presStyleCnt="0"/>
      <dgm:spPr/>
    </dgm:pt>
    <dgm:pt modelId="{9CFC0534-EFBD-4358-BD8B-EB03C7ED8D78}" type="pres">
      <dgm:prSet presAssocID="{085538F8-C02E-42D0-9C5D-51C0C62411CA}" presName="Name37" presStyleLbl="parChTrans1D2" presStyleIdx="3" presStyleCnt="4"/>
      <dgm:spPr/>
      <dgm:t>
        <a:bodyPr/>
        <a:lstStyle/>
        <a:p>
          <a:endParaRPr lang="en-US"/>
        </a:p>
      </dgm:t>
    </dgm:pt>
    <dgm:pt modelId="{5BA18009-E376-41AA-87C8-456FA4A71B2E}" type="pres">
      <dgm:prSet presAssocID="{0E8027B9-ECC7-47AC-B7CC-99AB3B53AEB5}" presName="hierRoot2" presStyleCnt="0">
        <dgm:presLayoutVars>
          <dgm:hierBranch val="init"/>
        </dgm:presLayoutVars>
      </dgm:prSet>
      <dgm:spPr/>
    </dgm:pt>
    <dgm:pt modelId="{9A5C32C5-6DF8-4BAE-B2A8-404C80F43847}" type="pres">
      <dgm:prSet presAssocID="{0E8027B9-ECC7-47AC-B7CC-99AB3B53AEB5}" presName="rootComposite" presStyleCnt="0"/>
      <dgm:spPr/>
    </dgm:pt>
    <dgm:pt modelId="{9F4AFACB-2D1A-41CB-9E9E-523CEA64EEF9}" type="pres">
      <dgm:prSet presAssocID="{0E8027B9-ECC7-47AC-B7CC-99AB3B53AEB5}" presName="rootText" presStyleLbl="node2" presStyleIdx="3" presStyleCnt="4" custScaleX="103395">
        <dgm:presLayoutVars>
          <dgm:chPref val="3"/>
        </dgm:presLayoutVars>
      </dgm:prSet>
      <dgm:spPr/>
      <dgm:t>
        <a:bodyPr/>
        <a:lstStyle/>
        <a:p>
          <a:endParaRPr lang="en-US"/>
        </a:p>
      </dgm:t>
    </dgm:pt>
    <dgm:pt modelId="{A2D27B05-DF82-411B-9A19-577F644F9320}" type="pres">
      <dgm:prSet presAssocID="{0E8027B9-ECC7-47AC-B7CC-99AB3B53AEB5}" presName="rootConnector" presStyleLbl="node2" presStyleIdx="3" presStyleCnt="4"/>
      <dgm:spPr/>
      <dgm:t>
        <a:bodyPr/>
        <a:lstStyle/>
        <a:p>
          <a:endParaRPr lang="en-US"/>
        </a:p>
      </dgm:t>
    </dgm:pt>
    <dgm:pt modelId="{63D624B4-770D-4753-B774-A90CDD531190}" type="pres">
      <dgm:prSet presAssocID="{0E8027B9-ECC7-47AC-B7CC-99AB3B53AEB5}" presName="hierChild4" presStyleCnt="0"/>
      <dgm:spPr/>
    </dgm:pt>
    <dgm:pt modelId="{468C4231-CE83-4E28-B013-8DB4A6408B1F}" type="pres">
      <dgm:prSet presAssocID="{0E8027B9-ECC7-47AC-B7CC-99AB3B53AEB5}" presName="hierChild5" presStyleCnt="0"/>
      <dgm:spPr/>
    </dgm:pt>
    <dgm:pt modelId="{623D6FFC-4883-4E23-846B-1CB2C72D3148}" type="pres">
      <dgm:prSet presAssocID="{5FDB6190-B3EE-4BA6-A2CB-578B19A6999E}" presName="hierChild3" presStyleCnt="0"/>
      <dgm:spPr/>
    </dgm:pt>
  </dgm:ptLst>
  <dgm:cxnLst>
    <dgm:cxn modelId="{3E3A7680-A299-4340-929F-F9E8C3D852A0}" srcId="{5FDB6190-B3EE-4BA6-A2CB-578B19A6999E}" destId="{0E8027B9-ECC7-47AC-B7CC-99AB3B53AEB5}" srcOrd="3" destOrd="0" parTransId="{085538F8-C02E-42D0-9C5D-51C0C62411CA}" sibTransId="{641CBE22-3EBC-4428-981F-A8D17A8FE09F}"/>
    <dgm:cxn modelId="{3473FBC1-1D51-4881-B3D4-0C30964A18DF}" type="presOf" srcId="{BE755A2D-961C-4F08-A5FB-2FF1C392E4A6}" destId="{AAF1EC6D-8FB1-4FB2-9B1B-16FC687A7382}" srcOrd="0" destOrd="0" presId="urn:microsoft.com/office/officeart/2005/8/layout/orgChart1"/>
    <dgm:cxn modelId="{5A14CD1D-619D-4415-B2E8-25BD942378C0}" type="presOf" srcId="{0FAABC9D-CD99-44B5-A083-5D6F7033CC30}" destId="{47548180-BD00-4883-92A5-0ED1E501217B}" srcOrd="0" destOrd="0" presId="urn:microsoft.com/office/officeart/2005/8/layout/orgChart1"/>
    <dgm:cxn modelId="{6AC06B41-0D0D-4636-BED5-99C1CD42B17B}" type="presOf" srcId="{7BA0076E-3EAA-46FF-997E-46568694EA48}" destId="{DCAB5436-5443-441A-940C-38DD8CBD2590}" srcOrd="0" destOrd="0" presId="urn:microsoft.com/office/officeart/2005/8/layout/orgChart1"/>
    <dgm:cxn modelId="{1E5BF3FB-78AA-4978-84CE-C53CFA28FF70}" srcId="{5FDB6190-B3EE-4BA6-A2CB-578B19A6999E}" destId="{75EC25A5-D2EF-41CD-9B7E-C0ABA148B4AE}" srcOrd="0" destOrd="0" parTransId="{717B1643-07CA-404E-BB0C-B191396DC661}" sibTransId="{5B66BBB9-3D36-4D02-B99F-B5ED886DD49E}"/>
    <dgm:cxn modelId="{89160DDF-C86E-4D8A-9E14-496267B43090}" type="presOf" srcId="{75EC25A5-D2EF-41CD-9B7E-C0ABA148B4AE}" destId="{DBF921B6-4CB3-4A88-8C92-09576DDF3F9F}" srcOrd="1" destOrd="0" presId="urn:microsoft.com/office/officeart/2005/8/layout/orgChart1"/>
    <dgm:cxn modelId="{76FFF370-4CF4-41B8-90AD-CE46F2C46CF0}" type="presOf" srcId="{717B1643-07CA-404E-BB0C-B191396DC661}" destId="{E139F99E-3156-45D3-8826-7675887D21A9}" srcOrd="0" destOrd="0" presId="urn:microsoft.com/office/officeart/2005/8/layout/orgChart1"/>
    <dgm:cxn modelId="{9FC6C02C-E706-4D81-8915-57FE436BFA37}" type="presOf" srcId="{75EC25A5-D2EF-41CD-9B7E-C0ABA148B4AE}" destId="{636FDF47-D43C-4A19-94C1-22054F4B3D15}" srcOrd="0" destOrd="0" presId="urn:microsoft.com/office/officeart/2005/8/layout/orgChart1"/>
    <dgm:cxn modelId="{7E2A24AD-3196-4B8F-8432-26E30072C417}" type="presOf" srcId="{5FDB6190-B3EE-4BA6-A2CB-578B19A6999E}" destId="{D21D329C-11BB-4267-8793-D8F832DBAFC1}" srcOrd="1" destOrd="0" presId="urn:microsoft.com/office/officeart/2005/8/layout/orgChart1"/>
    <dgm:cxn modelId="{1E9FC1DD-CA74-44D6-839D-8553EFC4B0BF}" type="presOf" srcId="{6015C8E0-1297-43A5-B573-B34442A7BF8B}" destId="{549EAA04-1C12-4320-8C82-AA4FEF19EACC}" srcOrd="0" destOrd="0" presId="urn:microsoft.com/office/officeart/2005/8/layout/orgChart1"/>
    <dgm:cxn modelId="{60E611C2-1FF0-4433-862C-BFA4102AF77D}" srcId="{5FDB6190-B3EE-4BA6-A2CB-578B19A6999E}" destId="{0FAABC9D-CD99-44B5-A083-5D6F7033CC30}" srcOrd="1" destOrd="0" parTransId="{6015C8E0-1297-43A5-B573-B34442A7BF8B}" sibTransId="{90768B91-D997-4A5F-BAE1-FB6EFB51D08C}"/>
    <dgm:cxn modelId="{1ECD94CC-AEFB-4334-91FA-8DE99BC7077A}" type="presOf" srcId="{7BA0076E-3EAA-46FF-997E-46568694EA48}" destId="{B598C351-2CA6-4B2B-AE57-2470B475F11F}" srcOrd="1" destOrd="0" presId="urn:microsoft.com/office/officeart/2005/8/layout/orgChart1"/>
    <dgm:cxn modelId="{CED565C8-1276-49A3-B574-6D662A5A3EF7}" type="presOf" srcId="{0FAABC9D-CD99-44B5-A083-5D6F7033CC30}" destId="{8495A362-8703-4BFC-A071-E5467344D477}" srcOrd="1" destOrd="0" presId="urn:microsoft.com/office/officeart/2005/8/layout/orgChart1"/>
    <dgm:cxn modelId="{73975495-4F6B-4388-BEA5-99D94BF97DB9}" srcId="{BE755A2D-961C-4F08-A5FB-2FF1C392E4A6}" destId="{5FDB6190-B3EE-4BA6-A2CB-578B19A6999E}" srcOrd="0" destOrd="0" parTransId="{30120A46-D91F-426E-B7E1-9EF014D0138C}" sibTransId="{D76E5BA2-4C39-4DF1-AF65-246F909D882E}"/>
    <dgm:cxn modelId="{2178F922-2939-48B2-96B6-3883D3A00E3A}" type="presOf" srcId="{DEDC21C1-A4C3-4E6F-AED6-CC2D1C3608FF}" destId="{A569F568-F01D-4ED3-8EC4-F2C3A7E578B8}" srcOrd="0" destOrd="0" presId="urn:microsoft.com/office/officeart/2005/8/layout/orgChart1"/>
    <dgm:cxn modelId="{5BAEA6ED-41DC-405C-8643-FAC082366AED}" type="presOf" srcId="{5FDB6190-B3EE-4BA6-A2CB-578B19A6999E}" destId="{94069EB3-A40F-4B99-9568-5939A5AFE8B4}" srcOrd="0" destOrd="0" presId="urn:microsoft.com/office/officeart/2005/8/layout/orgChart1"/>
    <dgm:cxn modelId="{F0979B0E-AB56-4823-83F2-D0FE4047516E}" type="presOf" srcId="{085538F8-C02E-42D0-9C5D-51C0C62411CA}" destId="{9CFC0534-EFBD-4358-BD8B-EB03C7ED8D78}" srcOrd="0" destOrd="0" presId="urn:microsoft.com/office/officeart/2005/8/layout/orgChart1"/>
    <dgm:cxn modelId="{8ACB0669-1CD0-4B82-95E5-834D8D891304}" type="presOf" srcId="{0E8027B9-ECC7-47AC-B7CC-99AB3B53AEB5}" destId="{9F4AFACB-2D1A-41CB-9E9E-523CEA64EEF9}" srcOrd="0" destOrd="0" presId="urn:microsoft.com/office/officeart/2005/8/layout/orgChart1"/>
    <dgm:cxn modelId="{4B9B2103-78A2-4B52-8ED2-1D3E670784FF}" srcId="{5FDB6190-B3EE-4BA6-A2CB-578B19A6999E}" destId="{7BA0076E-3EAA-46FF-997E-46568694EA48}" srcOrd="2" destOrd="0" parTransId="{DEDC21C1-A4C3-4E6F-AED6-CC2D1C3608FF}" sibTransId="{569B6B00-80AD-4878-B0BC-D27AE43F7127}"/>
    <dgm:cxn modelId="{4887AC74-D6B9-488B-ABE0-8576218BBE3F}" type="presOf" srcId="{0E8027B9-ECC7-47AC-B7CC-99AB3B53AEB5}" destId="{A2D27B05-DF82-411B-9A19-577F644F9320}" srcOrd="1" destOrd="0" presId="urn:microsoft.com/office/officeart/2005/8/layout/orgChart1"/>
    <dgm:cxn modelId="{5DE3C3C1-1C80-40B7-9322-216D70AA2420}" type="presParOf" srcId="{AAF1EC6D-8FB1-4FB2-9B1B-16FC687A7382}" destId="{A1A40994-2803-410C-9BB0-22D5AFA053DA}" srcOrd="0" destOrd="0" presId="urn:microsoft.com/office/officeart/2005/8/layout/orgChart1"/>
    <dgm:cxn modelId="{8B9D272C-1146-4B8D-A3D7-D84AF95D11BD}" type="presParOf" srcId="{A1A40994-2803-410C-9BB0-22D5AFA053DA}" destId="{1139469A-5BA7-445A-9AFB-E8DA6B05A6FE}" srcOrd="0" destOrd="0" presId="urn:microsoft.com/office/officeart/2005/8/layout/orgChart1"/>
    <dgm:cxn modelId="{B299EBE4-9AB5-4555-A41D-DDA189406ECA}" type="presParOf" srcId="{1139469A-5BA7-445A-9AFB-E8DA6B05A6FE}" destId="{94069EB3-A40F-4B99-9568-5939A5AFE8B4}" srcOrd="0" destOrd="0" presId="urn:microsoft.com/office/officeart/2005/8/layout/orgChart1"/>
    <dgm:cxn modelId="{8609FBB9-4FAF-4728-BE6E-91B3A2B640F4}" type="presParOf" srcId="{1139469A-5BA7-445A-9AFB-E8DA6B05A6FE}" destId="{D21D329C-11BB-4267-8793-D8F832DBAFC1}" srcOrd="1" destOrd="0" presId="urn:microsoft.com/office/officeart/2005/8/layout/orgChart1"/>
    <dgm:cxn modelId="{436906FF-DFD3-4BDF-BB02-02CFDC9E794E}" type="presParOf" srcId="{A1A40994-2803-410C-9BB0-22D5AFA053DA}" destId="{62E32E66-A87A-421E-A155-26899890F367}" srcOrd="1" destOrd="0" presId="urn:microsoft.com/office/officeart/2005/8/layout/orgChart1"/>
    <dgm:cxn modelId="{648EC2A1-A2D3-42D0-B9C3-1595E5088BFD}" type="presParOf" srcId="{62E32E66-A87A-421E-A155-26899890F367}" destId="{E139F99E-3156-45D3-8826-7675887D21A9}" srcOrd="0" destOrd="0" presId="urn:microsoft.com/office/officeart/2005/8/layout/orgChart1"/>
    <dgm:cxn modelId="{AAEE1040-01F2-47EB-BBF7-34430A593E07}" type="presParOf" srcId="{62E32E66-A87A-421E-A155-26899890F367}" destId="{7217679A-A639-43A7-87D5-9C066BA5F019}" srcOrd="1" destOrd="0" presId="urn:microsoft.com/office/officeart/2005/8/layout/orgChart1"/>
    <dgm:cxn modelId="{C3CDF18E-1879-4FB5-A02B-BE2EA64D6F3A}" type="presParOf" srcId="{7217679A-A639-43A7-87D5-9C066BA5F019}" destId="{373B1341-A0A7-43A2-A1C4-D3CB402731D4}" srcOrd="0" destOrd="0" presId="urn:microsoft.com/office/officeart/2005/8/layout/orgChart1"/>
    <dgm:cxn modelId="{98BA8141-DF45-47C5-9E8D-D69A660A10EE}" type="presParOf" srcId="{373B1341-A0A7-43A2-A1C4-D3CB402731D4}" destId="{636FDF47-D43C-4A19-94C1-22054F4B3D15}" srcOrd="0" destOrd="0" presId="urn:microsoft.com/office/officeart/2005/8/layout/orgChart1"/>
    <dgm:cxn modelId="{4CA67D91-ABBD-4E51-B030-060567BE3212}" type="presParOf" srcId="{373B1341-A0A7-43A2-A1C4-D3CB402731D4}" destId="{DBF921B6-4CB3-4A88-8C92-09576DDF3F9F}" srcOrd="1" destOrd="0" presId="urn:microsoft.com/office/officeart/2005/8/layout/orgChart1"/>
    <dgm:cxn modelId="{C3A997B7-200D-4DEE-ADFF-A2750B5DD5C6}" type="presParOf" srcId="{7217679A-A639-43A7-87D5-9C066BA5F019}" destId="{77B8BA18-09D9-4426-9FC5-5F1830B5B519}" srcOrd="1" destOrd="0" presId="urn:microsoft.com/office/officeart/2005/8/layout/orgChart1"/>
    <dgm:cxn modelId="{8CC7FE1F-B225-4D72-BE93-A63FC9104EAF}" type="presParOf" srcId="{7217679A-A639-43A7-87D5-9C066BA5F019}" destId="{07EAC303-EE02-4BFD-9A77-67BF8A28D19D}" srcOrd="2" destOrd="0" presId="urn:microsoft.com/office/officeart/2005/8/layout/orgChart1"/>
    <dgm:cxn modelId="{868F84EA-7C18-46EB-A859-FD90E863C46E}" type="presParOf" srcId="{62E32E66-A87A-421E-A155-26899890F367}" destId="{549EAA04-1C12-4320-8C82-AA4FEF19EACC}" srcOrd="2" destOrd="0" presId="urn:microsoft.com/office/officeart/2005/8/layout/orgChart1"/>
    <dgm:cxn modelId="{9AC6ECBB-7BD6-40A4-AFFF-B299511A108B}" type="presParOf" srcId="{62E32E66-A87A-421E-A155-26899890F367}" destId="{E5709EBF-1D14-4BEE-8EAB-E905566A0385}" srcOrd="3" destOrd="0" presId="urn:microsoft.com/office/officeart/2005/8/layout/orgChart1"/>
    <dgm:cxn modelId="{0492E04F-7A79-4D2B-88BD-383773D55F4E}" type="presParOf" srcId="{E5709EBF-1D14-4BEE-8EAB-E905566A0385}" destId="{79DAD431-07BF-4CD1-AC1C-567AAB2A4814}" srcOrd="0" destOrd="0" presId="urn:microsoft.com/office/officeart/2005/8/layout/orgChart1"/>
    <dgm:cxn modelId="{39EEC3A2-82A2-4450-A32F-19E86E1657C3}" type="presParOf" srcId="{79DAD431-07BF-4CD1-AC1C-567AAB2A4814}" destId="{47548180-BD00-4883-92A5-0ED1E501217B}" srcOrd="0" destOrd="0" presId="urn:microsoft.com/office/officeart/2005/8/layout/orgChart1"/>
    <dgm:cxn modelId="{C5B23684-2EB2-4659-8506-0FA820AA9F6B}" type="presParOf" srcId="{79DAD431-07BF-4CD1-AC1C-567AAB2A4814}" destId="{8495A362-8703-4BFC-A071-E5467344D477}" srcOrd="1" destOrd="0" presId="urn:microsoft.com/office/officeart/2005/8/layout/orgChart1"/>
    <dgm:cxn modelId="{73006B0E-6125-4649-90B4-90BC47466AAB}" type="presParOf" srcId="{E5709EBF-1D14-4BEE-8EAB-E905566A0385}" destId="{D6B7B39E-BDBA-48FA-A6DF-459053A2FCFB}" srcOrd="1" destOrd="0" presId="urn:microsoft.com/office/officeart/2005/8/layout/orgChart1"/>
    <dgm:cxn modelId="{B6231187-451A-4B34-B0DF-BDB6E02E648D}" type="presParOf" srcId="{E5709EBF-1D14-4BEE-8EAB-E905566A0385}" destId="{73BDDCA4-7B47-454D-9570-173BA51D31CC}" srcOrd="2" destOrd="0" presId="urn:microsoft.com/office/officeart/2005/8/layout/orgChart1"/>
    <dgm:cxn modelId="{17D582F8-48D6-4A78-A58B-971C547D22EE}" type="presParOf" srcId="{62E32E66-A87A-421E-A155-26899890F367}" destId="{A569F568-F01D-4ED3-8EC4-F2C3A7E578B8}" srcOrd="4" destOrd="0" presId="urn:microsoft.com/office/officeart/2005/8/layout/orgChart1"/>
    <dgm:cxn modelId="{4F33DEB6-E8A3-4C63-8899-EF60A95DB50F}" type="presParOf" srcId="{62E32E66-A87A-421E-A155-26899890F367}" destId="{11F475D7-5625-4D4C-9823-4EDF35437905}" srcOrd="5" destOrd="0" presId="urn:microsoft.com/office/officeart/2005/8/layout/orgChart1"/>
    <dgm:cxn modelId="{27785329-3909-4C7E-BBA7-38F0E0AD5AD1}" type="presParOf" srcId="{11F475D7-5625-4D4C-9823-4EDF35437905}" destId="{5C20A5A8-66F3-4A95-B6F6-769E25D90BBB}" srcOrd="0" destOrd="0" presId="urn:microsoft.com/office/officeart/2005/8/layout/orgChart1"/>
    <dgm:cxn modelId="{00E8AB08-A3C4-401E-8F62-A9C518A4B8E6}" type="presParOf" srcId="{5C20A5A8-66F3-4A95-B6F6-769E25D90BBB}" destId="{DCAB5436-5443-441A-940C-38DD8CBD2590}" srcOrd="0" destOrd="0" presId="urn:microsoft.com/office/officeart/2005/8/layout/orgChart1"/>
    <dgm:cxn modelId="{C857587B-76E7-42AD-BB52-77B8A7D0A167}" type="presParOf" srcId="{5C20A5A8-66F3-4A95-B6F6-769E25D90BBB}" destId="{B598C351-2CA6-4B2B-AE57-2470B475F11F}" srcOrd="1" destOrd="0" presId="urn:microsoft.com/office/officeart/2005/8/layout/orgChart1"/>
    <dgm:cxn modelId="{A526320B-BE0B-4830-B7E5-D89B221642F7}" type="presParOf" srcId="{11F475D7-5625-4D4C-9823-4EDF35437905}" destId="{273D85B8-B859-488B-95A5-EDE6526BBEC8}" srcOrd="1" destOrd="0" presId="urn:microsoft.com/office/officeart/2005/8/layout/orgChart1"/>
    <dgm:cxn modelId="{13D51E55-7043-463C-8B28-5A11BA4815DF}" type="presParOf" srcId="{11F475D7-5625-4D4C-9823-4EDF35437905}" destId="{860798CF-EE7B-48B4-9EC9-50D188ADADE7}" srcOrd="2" destOrd="0" presId="urn:microsoft.com/office/officeart/2005/8/layout/orgChart1"/>
    <dgm:cxn modelId="{763796FA-4756-4813-993F-30A64BC92799}" type="presParOf" srcId="{62E32E66-A87A-421E-A155-26899890F367}" destId="{9CFC0534-EFBD-4358-BD8B-EB03C7ED8D78}" srcOrd="6" destOrd="0" presId="urn:microsoft.com/office/officeart/2005/8/layout/orgChart1"/>
    <dgm:cxn modelId="{2B0201C8-720F-4782-AA34-CCEF203FB923}" type="presParOf" srcId="{62E32E66-A87A-421E-A155-26899890F367}" destId="{5BA18009-E376-41AA-87C8-456FA4A71B2E}" srcOrd="7" destOrd="0" presId="urn:microsoft.com/office/officeart/2005/8/layout/orgChart1"/>
    <dgm:cxn modelId="{5C59AE91-CF18-486D-B433-5EB02B0E04EA}" type="presParOf" srcId="{5BA18009-E376-41AA-87C8-456FA4A71B2E}" destId="{9A5C32C5-6DF8-4BAE-B2A8-404C80F43847}" srcOrd="0" destOrd="0" presId="urn:microsoft.com/office/officeart/2005/8/layout/orgChart1"/>
    <dgm:cxn modelId="{C850365C-8286-4AE3-873F-4B29484EB62A}" type="presParOf" srcId="{9A5C32C5-6DF8-4BAE-B2A8-404C80F43847}" destId="{9F4AFACB-2D1A-41CB-9E9E-523CEA64EEF9}" srcOrd="0" destOrd="0" presId="urn:microsoft.com/office/officeart/2005/8/layout/orgChart1"/>
    <dgm:cxn modelId="{1BA7297E-AC36-4544-A697-16BFCBE78935}" type="presParOf" srcId="{9A5C32C5-6DF8-4BAE-B2A8-404C80F43847}" destId="{A2D27B05-DF82-411B-9A19-577F644F9320}" srcOrd="1" destOrd="0" presId="urn:microsoft.com/office/officeart/2005/8/layout/orgChart1"/>
    <dgm:cxn modelId="{96D1EB41-8204-4076-A14E-A622ABE1863A}" type="presParOf" srcId="{5BA18009-E376-41AA-87C8-456FA4A71B2E}" destId="{63D624B4-770D-4753-B774-A90CDD531190}" srcOrd="1" destOrd="0" presId="urn:microsoft.com/office/officeart/2005/8/layout/orgChart1"/>
    <dgm:cxn modelId="{3EE407B2-AC84-462C-A406-E110C00158A0}" type="presParOf" srcId="{5BA18009-E376-41AA-87C8-456FA4A71B2E}" destId="{468C4231-CE83-4E28-B013-8DB4A6408B1F}" srcOrd="2" destOrd="0" presId="urn:microsoft.com/office/officeart/2005/8/layout/orgChart1"/>
    <dgm:cxn modelId="{CFB3D930-E18E-41C5-ACC6-EF935B205D95}" type="presParOf" srcId="{A1A40994-2803-410C-9BB0-22D5AFA053DA}" destId="{623D6FFC-4883-4E23-846B-1CB2C72D314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C0534-EFBD-4358-BD8B-EB03C7ED8D78}">
      <dsp:nvSpPr>
        <dsp:cNvPr id="0" name=""/>
        <dsp:cNvSpPr/>
      </dsp:nvSpPr>
      <dsp:spPr>
        <a:xfrm>
          <a:off x="5178844" y="2917802"/>
          <a:ext cx="4040761" cy="461335"/>
        </a:xfrm>
        <a:custGeom>
          <a:avLst/>
          <a:gdLst/>
          <a:ahLst/>
          <a:cxnLst/>
          <a:rect l="0" t="0" r="0" b="0"/>
          <a:pathLst>
            <a:path>
              <a:moveTo>
                <a:pt x="0" y="0"/>
              </a:moveTo>
              <a:lnTo>
                <a:pt x="0" y="230667"/>
              </a:lnTo>
              <a:lnTo>
                <a:pt x="4040761" y="230667"/>
              </a:lnTo>
              <a:lnTo>
                <a:pt x="4040761" y="46133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569F568-F01D-4ED3-8EC4-F2C3A7E578B8}">
      <dsp:nvSpPr>
        <dsp:cNvPr id="0" name=""/>
        <dsp:cNvSpPr/>
      </dsp:nvSpPr>
      <dsp:spPr>
        <a:xfrm>
          <a:off x="5178844" y="2917802"/>
          <a:ext cx="1314455" cy="461335"/>
        </a:xfrm>
        <a:custGeom>
          <a:avLst/>
          <a:gdLst/>
          <a:ahLst/>
          <a:cxnLst/>
          <a:rect l="0" t="0" r="0" b="0"/>
          <a:pathLst>
            <a:path>
              <a:moveTo>
                <a:pt x="0" y="0"/>
              </a:moveTo>
              <a:lnTo>
                <a:pt x="0" y="230667"/>
              </a:lnTo>
              <a:lnTo>
                <a:pt x="1314455" y="230667"/>
              </a:lnTo>
              <a:lnTo>
                <a:pt x="1314455" y="46133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49EAA04-1C12-4320-8C82-AA4FEF19EACC}">
      <dsp:nvSpPr>
        <dsp:cNvPr id="0" name=""/>
        <dsp:cNvSpPr/>
      </dsp:nvSpPr>
      <dsp:spPr>
        <a:xfrm>
          <a:off x="3807666" y="2917802"/>
          <a:ext cx="1371177" cy="461335"/>
        </a:xfrm>
        <a:custGeom>
          <a:avLst/>
          <a:gdLst/>
          <a:ahLst/>
          <a:cxnLst/>
          <a:rect l="0" t="0" r="0" b="0"/>
          <a:pathLst>
            <a:path>
              <a:moveTo>
                <a:pt x="1371177" y="0"/>
              </a:moveTo>
              <a:lnTo>
                <a:pt x="1371177" y="230667"/>
              </a:lnTo>
              <a:lnTo>
                <a:pt x="0" y="230667"/>
              </a:lnTo>
              <a:lnTo>
                <a:pt x="0" y="46133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139F99E-3156-45D3-8826-7675887D21A9}">
      <dsp:nvSpPr>
        <dsp:cNvPr id="0" name=""/>
        <dsp:cNvSpPr/>
      </dsp:nvSpPr>
      <dsp:spPr>
        <a:xfrm>
          <a:off x="1126834" y="2917802"/>
          <a:ext cx="4052009" cy="461335"/>
        </a:xfrm>
        <a:custGeom>
          <a:avLst/>
          <a:gdLst/>
          <a:ahLst/>
          <a:cxnLst/>
          <a:rect l="0" t="0" r="0" b="0"/>
          <a:pathLst>
            <a:path>
              <a:moveTo>
                <a:pt x="4052009" y="0"/>
              </a:moveTo>
              <a:lnTo>
                <a:pt x="4052009" y="230667"/>
              </a:lnTo>
              <a:lnTo>
                <a:pt x="0" y="230667"/>
              </a:lnTo>
              <a:lnTo>
                <a:pt x="0" y="46133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94069EB3-A40F-4B99-9568-5939A5AFE8B4}">
      <dsp:nvSpPr>
        <dsp:cNvPr id="0" name=""/>
        <dsp:cNvSpPr/>
      </dsp:nvSpPr>
      <dsp:spPr>
        <a:xfrm>
          <a:off x="1524121" y="1217154"/>
          <a:ext cx="7309445" cy="1700647"/>
        </a:xfrm>
        <a:prstGeom prst="rect">
          <a:avLst/>
        </a:prstGeom>
        <a:noFill/>
        <a:ln w="381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00000"/>
            </a:lnSpc>
            <a:spcBef>
              <a:spcPct val="0"/>
            </a:spcBef>
            <a:spcAft>
              <a:spcPts val="0"/>
            </a:spcAft>
          </a:pPr>
          <a:r>
            <a:rPr lang="en-US" sz="3200" b="1" kern="1200" dirty="0">
              <a:solidFill>
                <a:srgbClr val="FF0000"/>
              </a:solidFill>
            </a:rPr>
            <a:t>Over 80 years of research has shown</a:t>
          </a:r>
        </a:p>
        <a:p>
          <a:pPr lvl="0" algn="ctr" defTabSz="1422400">
            <a:lnSpc>
              <a:spcPct val="100000"/>
            </a:lnSpc>
            <a:spcBef>
              <a:spcPct val="0"/>
            </a:spcBef>
            <a:spcAft>
              <a:spcPts val="0"/>
            </a:spcAft>
          </a:pPr>
          <a:r>
            <a:rPr lang="en-US" sz="3200" b="1" kern="1200" dirty="0">
              <a:solidFill>
                <a:srgbClr val="FF0000"/>
              </a:solidFill>
            </a:rPr>
            <a:t>that placement in the general education setting positively impacts outcomes!</a:t>
          </a:r>
        </a:p>
      </dsp:txBody>
      <dsp:txXfrm>
        <a:off x="1524121" y="1217154"/>
        <a:ext cx="7309445" cy="1700647"/>
      </dsp:txXfrm>
    </dsp:sp>
    <dsp:sp modelId="{636FDF47-D43C-4A19-94C1-22054F4B3D15}">
      <dsp:nvSpPr>
        <dsp:cNvPr id="0" name=""/>
        <dsp:cNvSpPr/>
      </dsp:nvSpPr>
      <dsp:spPr>
        <a:xfrm>
          <a:off x="2372" y="3379138"/>
          <a:ext cx="2248923" cy="1098418"/>
        </a:xfrm>
        <a:prstGeom prst="rect">
          <a:avLst/>
        </a:prstGeom>
        <a:noFill/>
        <a:ln w="381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solidFill>
                <a:schemeClr val="accent2">
                  <a:lumMod val="50000"/>
                </a:schemeClr>
              </a:solidFill>
              <a:hlinkClick xmlns:r="http://schemas.openxmlformats.org/officeDocument/2006/relationships" r:id="rId1"/>
            </a:rPr>
            <a:t>Carlberg</a:t>
          </a:r>
          <a:r>
            <a:rPr lang="en-US" sz="1600" kern="1200" dirty="0">
              <a:solidFill>
                <a:schemeClr val="accent2">
                  <a:lumMod val="50000"/>
                </a:schemeClr>
              </a:solidFill>
              <a:hlinkClick xmlns:r="http://schemas.openxmlformats.org/officeDocument/2006/relationships" r:id="rId1"/>
            </a:rPr>
            <a:t> &amp; </a:t>
          </a:r>
          <a:r>
            <a:rPr lang="en-US" sz="1600" kern="1200" dirty="0" err="1">
              <a:solidFill>
                <a:schemeClr val="accent2">
                  <a:lumMod val="50000"/>
                </a:schemeClr>
              </a:solidFill>
              <a:hlinkClick xmlns:r="http://schemas.openxmlformats.org/officeDocument/2006/relationships" r:id="rId1"/>
            </a:rPr>
            <a:t>Kavale</a:t>
          </a:r>
          <a:r>
            <a:rPr lang="en-US" sz="1600" kern="1200" dirty="0">
              <a:solidFill>
                <a:schemeClr val="accent2">
                  <a:lumMod val="50000"/>
                </a:schemeClr>
              </a:solidFill>
              <a:hlinkClick xmlns:r="http://schemas.openxmlformats.org/officeDocument/2006/relationships" r:id="rId1"/>
            </a:rPr>
            <a:t> (1980)</a:t>
          </a:r>
          <a:endParaRPr lang="en-US" sz="1600" kern="1200" dirty="0">
            <a:solidFill>
              <a:schemeClr val="accent2">
                <a:lumMod val="50000"/>
              </a:schemeClr>
            </a:solidFill>
          </a:endParaRPr>
        </a:p>
        <a:p>
          <a:pPr lvl="0" algn="ctr" defTabSz="711200">
            <a:lnSpc>
              <a:spcPct val="90000"/>
            </a:lnSpc>
            <a:spcBef>
              <a:spcPct val="0"/>
            </a:spcBef>
            <a:spcAft>
              <a:spcPct val="35000"/>
            </a:spcAft>
          </a:pPr>
          <a:r>
            <a:rPr lang="en-US" sz="1400" kern="1200" dirty="0">
              <a:solidFill>
                <a:schemeClr val="accent2">
                  <a:lumMod val="50000"/>
                </a:schemeClr>
              </a:solidFill>
            </a:rPr>
            <a:t>50 research studies </a:t>
          </a:r>
          <a:br>
            <a:rPr lang="en-US" sz="1400" kern="1200" dirty="0">
              <a:solidFill>
                <a:schemeClr val="accent2">
                  <a:lumMod val="50000"/>
                </a:schemeClr>
              </a:solidFill>
            </a:rPr>
          </a:br>
          <a:r>
            <a:rPr lang="en-US" sz="1400" kern="1200" dirty="0">
              <a:solidFill>
                <a:schemeClr val="accent2">
                  <a:lumMod val="50000"/>
                </a:schemeClr>
              </a:solidFill>
            </a:rPr>
            <a:t>from 1932 – 1970</a:t>
          </a:r>
        </a:p>
      </dsp:txBody>
      <dsp:txXfrm>
        <a:off x="2372" y="3379138"/>
        <a:ext cx="2248923" cy="1098418"/>
      </dsp:txXfrm>
    </dsp:sp>
    <dsp:sp modelId="{47548180-BD00-4883-92A5-0ED1E501217B}">
      <dsp:nvSpPr>
        <dsp:cNvPr id="0" name=""/>
        <dsp:cNvSpPr/>
      </dsp:nvSpPr>
      <dsp:spPr>
        <a:xfrm>
          <a:off x="2712631" y="3379138"/>
          <a:ext cx="2190070" cy="1098418"/>
        </a:xfrm>
        <a:prstGeom prst="rect">
          <a:avLst/>
        </a:prstGeom>
        <a:no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2">
                  <a:lumMod val="50000"/>
                </a:schemeClr>
              </a:solidFill>
              <a:hlinkClick xmlns:r="http://schemas.openxmlformats.org/officeDocument/2006/relationships" r:id="rId2"/>
            </a:rPr>
            <a:t>Wang &amp; Baker (1985)</a:t>
          </a:r>
          <a:endParaRPr lang="en-US" sz="1800" kern="1200" dirty="0">
            <a:solidFill>
              <a:schemeClr val="accent2">
                <a:lumMod val="50000"/>
              </a:schemeClr>
            </a:solidFill>
          </a:endParaRPr>
        </a:p>
        <a:p>
          <a:pPr lvl="0" algn="ctr" defTabSz="800100">
            <a:lnSpc>
              <a:spcPct val="90000"/>
            </a:lnSpc>
            <a:spcBef>
              <a:spcPct val="0"/>
            </a:spcBef>
            <a:spcAft>
              <a:spcPct val="35000"/>
            </a:spcAft>
          </a:pPr>
          <a:r>
            <a:rPr lang="en-US" sz="1400" kern="1200" dirty="0">
              <a:solidFill>
                <a:schemeClr val="accent2">
                  <a:lumMod val="50000"/>
                </a:schemeClr>
              </a:solidFill>
            </a:rPr>
            <a:t>Meta-analysis</a:t>
          </a:r>
          <a:br>
            <a:rPr lang="en-US" sz="1400" kern="1200" dirty="0">
              <a:solidFill>
                <a:schemeClr val="accent2">
                  <a:lumMod val="50000"/>
                </a:schemeClr>
              </a:solidFill>
            </a:rPr>
          </a:br>
          <a:r>
            <a:rPr lang="en-US" sz="1400" kern="1200" dirty="0">
              <a:solidFill>
                <a:schemeClr val="accent2">
                  <a:lumMod val="50000"/>
                </a:schemeClr>
              </a:solidFill>
            </a:rPr>
            <a:t>from 1975 – 1984</a:t>
          </a:r>
        </a:p>
      </dsp:txBody>
      <dsp:txXfrm>
        <a:off x="2712631" y="3379138"/>
        <a:ext cx="2190070" cy="1098418"/>
      </dsp:txXfrm>
    </dsp:sp>
    <dsp:sp modelId="{DCAB5436-5443-441A-940C-38DD8CBD2590}">
      <dsp:nvSpPr>
        <dsp:cNvPr id="0" name=""/>
        <dsp:cNvSpPr/>
      </dsp:nvSpPr>
      <dsp:spPr>
        <a:xfrm>
          <a:off x="5364037" y="3379138"/>
          <a:ext cx="2258523" cy="1098418"/>
        </a:xfrm>
        <a:prstGeom prst="rect">
          <a:avLst/>
        </a:prstGeom>
        <a:noFill/>
        <a:ln w="381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accent2">
                  <a:lumMod val="50000"/>
                </a:schemeClr>
              </a:solidFill>
              <a:hlinkClick xmlns:r="http://schemas.openxmlformats.org/officeDocument/2006/relationships" r:id="rId3"/>
            </a:rPr>
            <a:t>Oh-Young &amp; Filler (2015)</a:t>
          </a:r>
          <a:endParaRPr lang="en-US" sz="1600" kern="1200" dirty="0">
            <a:solidFill>
              <a:schemeClr val="accent2">
                <a:lumMod val="50000"/>
              </a:schemeClr>
            </a:solidFill>
          </a:endParaRPr>
        </a:p>
        <a:p>
          <a:pPr lvl="0" algn="ctr" defTabSz="711200">
            <a:lnSpc>
              <a:spcPct val="90000"/>
            </a:lnSpc>
            <a:spcBef>
              <a:spcPct val="0"/>
            </a:spcBef>
            <a:spcAft>
              <a:spcPct val="35000"/>
            </a:spcAft>
          </a:pPr>
          <a:r>
            <a:rPr lang="en-US" sz="1400" kern="1200" dirty="0">
              <a:solidFill>
                <a:schemeClr val="accent2">
                  <a:lumMod val="50000"/>
                </a:schemeClr>
              </a:solidFill>
            </a:rPr>
            <a:t>Research studies</a:t>
          </a:r>
          <a:br>
            <a:rPr lang="en-US" sz="1400" kern="1200" dirty="0">
              <a:solidFill>
                <a:schemeClr val="accent2">
                  <a:lumMod val="50000"/>
                </a:schemeClr>
              </a:solidFill>
            </a:rPr>
          </a:br>
          <a:r>
            <a:rPr lang="en-US" sz="1400" kern="1200" dirty="0">
              <a:solidFill>
                <a:schemeClr val="accent2">
                  <a:lumMod val="50000"/>
                </a:schemeClr>
              </a:solidFill>
            </a:rPr>
            <a:t>from 1980 – 2013</a:t>
          </a:r>
        </a:p>
      </dsp:txBody>
      <dsp:txXfrm>
        <a:off x="5364037" y="3379138"/>
        <a:ext cx="2258523" cy="1098418"/>
      </dsp:txXfrm>
    </dsp:sp>
    <dsp:sp modelId="{9F4AFACB-2D1A-41CB-9E9E-523CEA64EEF9}">
      <dsp:nvSpPr>
        <dsp:cNvPr id="0" name=""/>
        <dsp:cNvSpPr/>
      </dsp:nvSpPr>
      <dsp:spPr>
        <a:xfrm>
          <a:off x="8083896" y="3379138"/>
          <a:ext cx="2271418" cy="1098418"/>
        </a:xfrm>
        <a:prstGeom prst="rect">
          <a:avLst/>
        </a:prstGeom>
        <a:noFill/>
        <a:ln w="381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accent2">
                  <a:lumMod val="50000"/>
                </a:schemeClr>
              </a:solidFill>
              <a:hlinkClick xmlns:r="http://schemas.openxmlformats.org/officeDocument/2006/relationships" r:id="rId4"/>
            </a:rPr>
            <a:t>Theobald, et al. (2018</a:t>
          </a:r>
          <a:r>
            <a:rPr lang="en-US" sz="1800" kern="1200" dirty="0">
              <a:solidFill>
                <a:schemeClr val="accent2">
                  <a:lumMod val="50000"/>
                </a:schemeClr>
              </a:solidFill>
              <a:hlinkClick xmlns:r="http://schemas.openxmlformats.org/officeDocument/2006/relationships" r:id="rId4"/>
            </a:rPr>
            <a:t>)</a:t>
          </a:r>
          <a:endParaRPr lang="en-US" sz="1800" kern="1200" dirty="0">
            <a:solidFill>
              <a:schemeClr val="accent2">
                <a:lumMod val="50000"/>
              </a:schemeClr>
            </a:solidFill>
          </a:endParaRPr>
        </a:p>
        <a:p>
          <a:pPr lvl="0" algn="ctr" defTabSz="711200">
            <a:lnSpc>
              <a:spcPct val="90000"/>
            </a:lnSpc>
            <a:spcBef>
              <a:spcPct val="0"/>
            </a:spcBef>
            <a:spcAft>
              <a:spcPct val="35000"/>
            </a:spcAft>
          </a:pPr>
          <a:r>
            <a:rPr lang="en-US" sz="1400" kern="1200" dirty="0">
              <a:solidFill>
                <a:schemeClr val="accent2">
                  <a:lumMod val="50000"/>
                </a:schemeClr>
              </a:solidFill>
            </a:rPr>
            <a:t>WA Study on</a:t>
          </a:r>
          <a:br>
            <a:rPr lang="en-US" sz="1400" kern="1200" dirty="0">
              <a:solidFill>
                <a:schemeClr val="accent2">
                  <a:lumMod val="50000"/>
                </a:schemeClr>
              </a:solidFill>
            </a:rPr>
          </a:br>
          <a:r>
            <a:rPr lang="en-US" sz="1400" kern="1200" dirty="0">
              <a:solidFill>
                <a:schemeClr val="accent2">
                  <a:lumMod val="50000"/>
                </a:schemeClr>
              </a:solidFill>
            </a:rPr>
            <a:t>CTE &amp; Outcomes</a:t>
          </a:r>
        </a:p>
      </dsp:txBody>
      <dsp:txXfrm>
        <a:off x="8083896" y="3379138"/>
        <a:ext cx="2271418" cy="10984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91BA6-266B-4B3F-92C6-C7E5B5164DB6}"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44253-27A9-49B0-9141-CA0716303A60}" type="slidenum">
              <a:rPr lang="en-US" smtClean="0"/>
              <a:t>‹#›</a:t>
            </a:fld>
            <a:endParaRPr lang="en-US"/>
          </a:p>
        </p:txBody>
      </p:sp>
    </p:spTree>
    <p:extLst>
      <p:ext uri="{BB962C8B-B14F-4D97-AF65-F5344CB8AC3E}">
        <p14:creationId xmlns:p14="http://schemas.microsoft.com/office/powerpoint/2010/main" val="26213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44253-27A9-49B0-9141-CA0716303A60}" type="slidenum">
              <a:rPr lang="en-US" smtClean="0"/>
              <a:t>1</a:t>
            </a:fld>
            <a:endParaRPr lang="en-US"/>
          </a:p>
        </p:txBody>
      </p:sp>
    </p:spTree>
    <p:extLst>
      <p:ext uri="{BB962C8B-B14F-4D97-AF65-F5344CB8AC3E}">
        <p14:creationId xmlns:p14="http://schemas.microsoft.com/office/powerpoint/2010/main" val="2080014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breakdown of the changes, by claim, for the ELA blueprint.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with these changes to the ELA blueprint, it is important for students to engage in a variety of writing activities in the classroom, starting at early grades. Classroom instruction based on standards engages students in activities where they write about what they have read, using evidence from texts to present analyses, defend claims, and present clear information. To prepare for future academic success, and for students to be truly college and career ready, regular classroom practice in these skills should continue to be a high priority.</a:t>
            </a:r>
          </a:p>
        </p:txBody>
      </p:sp>
      <p:sp>
        <p:nvSpPr>
          <p:cNvPr id="4" name="Slide Number Placeholder 3"/>
          <p:cNvSpPr>
            <a:spLocks noGrp="1"/>
          </p:cNvSpPr>
          <p:nvPr>
            <p:ph type="sldNum" sz="quarter" idx="10"/>
          </p:nvPr>
        </p:nvSpPr>
        <p:spPr/>
        <p:txBody>
          <a:bodyPr/>
          <a:lstStyle/>
          <a:p>
            <a:fld id="{E881032E-8435-4810-B872-D429860A9133}" type="slidenum">
              <a:rPr lang="en-US" smtClean="0"/>
              <a:t>10</a:t>
            </a:fld>
            <a:endParaRPr lang="en-US"/>
          </a:p>
        </p:txBody>
      </p:sp>
    </p:spTree>
    <p:extLst>
      <p:ext uri="{BB962C8B-B14F-4D97-AF65-F5344CB8AC3E}">
        <p14:creationId xmlns:p14="http://schemas.microsoft.com/office/powerpoint/2010/main" val="275761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a breakdown of the changes for the math blueprint. [read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want to stress that </a:t>
            </a:r>
            <a:r>
              <a:rPr lang="en-US" sz="1200" kern="1200" baseline="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blueprint changes do not change the content that the test measures. The updated blueprint reduces the total number of items administered to students, including fewer hand-scored items, which are typically more time-consuming for students to complete.</a:t>
            </a:r>
          </a:p>
        </p:txBody>
      </p:sp>
      <p:sp>
        <p:nvSpPr>
          <p:cNvPr id="4" name="Slide Number Placeholder 3"/>
          <p:cNvSpPr>
            <a:spLocks noGrp="1"/>
          </p:cNvSpPr>
          <p:nvPr>
            <p:ph type="sldNum" sz="quarter" idx="10"/>
          </p:nvPr>
        </p:nvSpPr>
        <p:spPr/>
        <p:txBody>
          <a:bodyPr/>
          <a:lstStyle/>
          <a:p>
            <a:fld id="{353CBBB1-5F31-4EE7-8027-C6991939A9A5}" type="slidenum">
              <a:rPr lang="en-US" smtClean="0"/>
              <a:t>12</a:t>
            </a:fld>
            <a:endParaRPr lang="en-US"/>
          </a:p>
        </p:txBody>
      </p:sp>
    </p:spTree>
    <p:extLst>
      <p:ext uri="{BB962C8B-B14F-4D97-AF65-F5344CB8AC3E}">
        <p14:creationId xmlns:p14="http://schemas.microsoft.com/office/powerpoint/2010/main" val="62851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a few comments on frequently asked questions, mostly about interims. There is no plan to update interims to reflect the new summative blueprint. The interims can continue to support classroom instruction by providing additional information about student learning. We encourage educators to use the Assessment Viewing Application (AVA) to explore which interims are most appropriate for students based on teaching scope and sequence.</a:t>
            </a:r>
          </a:p>
          <a:p>
            <a:endParaRPr lang="en-US" baseline="0" dirty="0"/>
          </a:p>
          <a:p>
            <a:r>
              <a:rPr lang="en-US" sz="1200" kern="1200" dirty="0">
                <a:solidFill>
                  <a:schemeClr val="tx1"/>
                </a:solidFill>
                <a:effectLst/>
                <a:latin typeface="+mn-lt"/>
                <a:ea typeface="+mn-ea"/>
                <a:cs typeface="+mn-cs"/>
              </a:rPr>
              <a:t>The summative test continues to measure the same content; therefore, performance on the summative test remains comparable across years. The content of the summative assessment continues to be grounded in the standards. The ELA standards expect students to engage in a variety of writing activities in all grades, specifically writing about what they read, using evidence and elaboration strategies, and demonstrating knowledge of standard conventions.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you have other questions about the new summative blueprints, please feel free to contact us at asi@k12.wa.us. Thank you.</a:t>
            </a:r>
            <a:endParaRPr lang="en-US" baseline="0" dirty="0"/>
          </a:p>
        </p:txBody>
      </p:sp>
      <p:sp>
        <p:nvSpPr>
          <p:cNvPr id="4" name="Slide Number Placeholder 3"/>
          <p:cNvSpPr>
            <a:spLocks noGrp="1"/>
          </p:cNvSpPr>
          <p:nvPr>
            <p:ph type="sldNum" sz="quarter" idx="10"/>
          </p:nvPr>
        </p:nvSpPr>
        <p:spPr/>
        <p:txBody>
          <a:bodyPr/>
          <a:lstStyle/>
          <a:p>
            <a:fld id="{353CBBB1-5F31-4EE7-8027-C6991939A9A5}" type="slidenum">
              <a:rPr lang="en-US" smtClean="0"/>
              <a:t>13</a:t>
            </a:fld>
            <a:endParaRPr lang="en-US"/>
          </a:p>
        </p:txBody>
      </p:sp>
    </p:spTree>
    <p:extLst>
      <p:ext uri="{BB962C8B-B14F-4D97-AF65-F5344CB8AC3E}">
        <p14:creationId xmlns:p14="http://schemas.microsoft.com/office/powerpoint/2010/main" val="255705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behalf of the assessment development team, OSPI is seeking new participants for Bias and Sensitivity committees. </a:t>
            </a:r>
            <a:r>
              <a:rPr lang="en-US" dirty="0"/>
              <a:t>All questions on state assessments go through Bias and Sensitivity reviews. For th</a:t>
            </a:r>
            <a:r>
              <a:rPr lang="en-US" baseline="0" dirty="0"/>
              <a:t>e Smarter Balanced assessments, that review is done by educators from across the consortium. For </a:t>
            </a:r>
            <a:r>
              <a:rPr lang="en-US" dirty="0"/>
              <a:t>the Washington Comprehensive Assessment of Science,</a:t>
            </a:r>
            <a:r>
              <a:rPr lang="en-US" baseline="0" dirty="0"/>
              <a:t> or WCAS, the review is done by folks in Washington. We’re looking to enhance the pool of individuals who participate in the review of WCAS questions, and are reaching out to you first to get your thoughts.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though, a little background on the Bias and Sensitivity committee. The Bias and Sensitivity participants review WCAS questions for content—not related to the science standards—that might offend, disadvantage, or be a barrier to students based on their ethnicity, background, or experiences. Committee members recommend changes to WCAS questions to remove these barriers and increase the access for all students to the test.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Participants on the committee represent the diverse population of students in Washington. What we’re looking for is district staff who are not classroom educators; classroom educators already review all WCAS questions during Content Review committees. Rather, we’re looking for folks in roles such as community liaison or family engagement specialist or who otherwise work with individuals in specific outreach and support ways to be on this committee.</a:t>
            </a:r>
          </a:p>
        </p:txBody>
      </p:sp>
      <p:sp>
        <p:nvSpPr>
          <p:cNvPr id="4" name="Slide Number Placeholder 3"/>
          <p:cNvSpPr>
            <a:spLocks noGrp="1"/>
          </p:cNvSpPr>
          <p:nvPr>
            <p:ph type="sldNum" sz="quarter" idx="10"/>
          </p:nvPr>
        </p:nvSpPr>
        <p:spPr/>
        <p:txBody>
          <a:bodyPr/>
          <a:lstStyle/>
          <a:p>
            <a:fld id="{E881032E-8435-4810-B872-D429860A9133}" type="slidenum">
              <a:rPr lang="en-US" smtClean="0"/>
              <a:t>14</a:t>
            </a:fld>
            <a:endParaRPr lang="en-US"/>
          </a:p>
        </p:txBody>
      </p:sp>
    </p:spTree>
    <p:extLst>
      <p:ext uri="{BB962C8B-B14F-4D97-AF65-F5344CB8AC3E}">
        <p14:creationId xmlns:p14="http://schemas.microsoft.com/office/powerpoint/2010/main" val="100668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have a sense</a:t>
            </a:r>
            <a:r>
              <a:rPr lang="en-US" baseline="0" dirty="0"/>
              <a:t> that many districts employ staff who would be well-suited for the Bias and Sensitivity committee. For example, one district in the Puget Sound region has four different community liaisons who support Spanish, Somali, Nepali, and Burmese families. And there may be other staff in that same district, but we just don’t know the specifics.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ask we have of</a:t>
            </a:r>
            <a:r>
              <a:rPr lang="en-US" baseline="0" dirty="0"/>
              <a:t> you today is to please let us know if you have district staff in these roles who support these students, parents, and communities. Do you think they might be interested in participating in this Bias and Sensitivity committee? If you would take a moment to consider the groups listed, which is not exhaustive of all possible groups, and let us know if your district employs staff specifically in these kinds of support roles.</a:t>
            </a:r>
          </a:p>
          <a:p>
            <a:endParaRPr lang="en-US" baseline="0" dirty="0"/>
          </a:p>
          <a:p>
            <a:r>
              <a:rPr lang="en-US" baseline="0" dirty="0"/>
              <a:t>If you think there would be interest from your district and these staff to be involved in the work of Bias and Sensitivity reviews, please enter your district’s name and the group or groups name that staff support in the Chat box at this time. OSPI will then reach out to these staff to provide more information and coordinate their involvement in upcoming committees.</a:t>
            </a:r>
          </a:p>
          <a:p>
            <a:endParaRPr lang="en-US" baseline="0" dirty="0"/>
          </a:p>
          <a:p>
            <a:r>
              <a:rPr lang="en-US" baseline="0" dirty="0"/>
              <a:t>We’ll pause here for a moment to give you time to enter your thoughts into the Chat box, and thank you for your consideration and the information.</a:t>
            </a:r>
          </a:p>
          <a:p>
            <a:endParaRPr lang="en-US" baseline="0" dirty="0"/>
          </a:p>
          <a:p>
            <a:r>
              <a:rPr lang="en-US" baseline="0" dirty="0"/>
              <a:t>[Pause for a moment]</a:t>
            </a:r>
          </a:p>
          <a:p>
            <a:endParaRPr lang="en-US" baseline="0" dirty="0"/>
          </a:p>
          <a:p>
            <a:r>
              <a:rPr lang="en-US" baseline="0" dirty="0"/>
              <a:t>Thank you for your thoughts. [Click to enable animation on this slide] If you have additional thoughts after the webinar, please email those to Anton Jackson.</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15</a:t>
            </a:fld>
            <a:endParaRPr lang="en-US"/>
          </a:p>
        </p:txBody>
      </p:sp>
    </p:spTree>
    <p:extLst>
      <p:ext uri="{BB962C8B-B14F-4D97-AF65-F5344CB8AC3E}">
        <p14:creationId xmlns:p14="http://schemas.microsoft.com/office/powerpoint/2010/main" val="246257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a:t>
            </a:r>
            <a:r>
              <a:rPr lang="en-US" baseline="0" dirty="0"/>
              <a:t> administration resources recently posted to the Portal, and to WAMS.  As always, if you need help, you can send an email to the Operations Team, and we will be happy to assist you.</a:t>
            </a:r>
            <a:endParaRPr lang="en-US" dirty="0"/>
          </a:p>
        </p:txBody>
      </p:sp>
      <p:sp>
        <p:nvSpPr>
          <p:cNvPr id="4" name="Slide Number Placeholder 3"/>
          <p:cNvSpPr>
            <a:spLocks noGrp="1"/>
          </p:cNvSpPr>
          <p:nvPr>
            <p:ph type="sldNum" sz="quarter" idx="10"/>
          </p:nvPr>
        </p:nvSpPr>
        <p:spPr/>
        <p:txBody>
          <a:bodyPr/>
          <a:lstStyle/>
          <a:p>
            <a:fld id="{303F3955-A63E-4BB4-896F-812BD23D7AEC}" type="slidenum">
              <a:rPr lang="en-US" smtClean="0"/>
              <a:t>16</a:t>
            </a:fld>
            <a:endParaRPr lang="en-US"/>
          </a:p>
        </p:txBody>
      </p:sp>
    </p:spTree>
    <p:extLst>
      <p:ext uri="{BB962C8B-B14F-4D97-AF65-F5344CB8AC3E}">
        <p14:creationId xmlns:p14="http://schemas.microsoft.com/office/powerpoint/2010/main" val="1587669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October 31</a:t>
            </a:r>
            <a:r>
              <a:rPr lang="en-US" baseline="30000" dirty="0"/>
              <a:t>st</a:t>
            </a:r>
            <a:r>
              <a:rPr lang="en-US" baseline="0" dirty="0"/>
              <a:t> at 9:00pm, we have completed the fall checkpoint for the WaKIDS assessment. We allowed DACs a few extra days to follow up with teachers and encourage them to finalize and this proved to be part of the success and high percentage of completion.</a:t>
            </a:r>
          </a:p>
          <a:p>
            <a:endParaRPr lang="en-US" dirty="0"/>
          </a:p>
        </p:txBody>
      </p:sp>
      <p:sp>
        <p:nvSpPr>
          <p:cNvPr id="4" name="Slide Number Placeholder 3"/>
          <p:cNvSpPr>
            <a:spLocks noGrp="1"/>
          </p:cNvSpPr>
          <p:nvPr>
            <p:ph type="sldNum" sz="quarter" idx="10"/>
          </p:nvPr>
        </p:nvSpPr>
        <p:spPr/>
        <p:txBody>
          <a:bodyPr/>
          <a:lstStyle/>
          <a:p>
            <a:fld id="{5388BD3B-F5E2-49C8-AA36-74FA745EB513}" type="slidenum">
              <a:rPr lang="en-US" smtClean="0"/>
              <a:t>18</a:t>
            </a:fld>
            <a:endParaRPr lang="en-US"/>
          </a:p>
        </p:txBody>
      </p:sp>
    </p:spTree>
    <p:extLst>
      <p:ext uri="{BB962C8B-B14F-4D97-AF65-F5344CB8AC3E}">
        <p14:creationId xmlns:p14="http://schemas.microsoft.com/office/powerpoint/2010/main" val="220210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the fall checkpoint done, WaKIDS assessment may be complete but full-day Kindergarten is not over. Check out the Quick Start Guide again and review the responsibilities for the next steps.</a:t>
            </a:r>
          </a:p>
          <a:p>
            <a:endParaRPr lang="en-US" baseline="0" dirty="0"/>
          </a:p>
          <a:p>
            <a:r>
              <a:rPr lang="en-US" baseline="0" dirty="0"/>
              <a:t>We now move to the next stage, Data Analysis. We have new webcasts on our materials page to support you through out the year and we will be adding more. http://www.k12.wa.us/WaKIDS/Materials/  So, keep checking back. </a:t>
            </a:r>
          </a:p>
          <a:p>
            <a:endParaRPr lang="en-US" baseline="0" dirty="0"/>
          </a:p>
          <a:p>
            <a:r>
              <a:rPr lang="en-US" baseline="0" dirty="0"/>
              <a:t>You can pull reports in GOLD the minute the teachers have finalized. Districts often pull the Snapshot Birth-3</a:t>
            </a:r>
            <a:r>
              <a:rPr lang="en-US" baseline="30000" dirty="0"/>
              <a:t>rd</a:t>
            </a:r>
            <a:r>
              <a:rPr lang="en-US" baseline="0" dirty="0"/>
              <a:t> Grade report, Snapshot report and the Snapshot by Dimension. There are other reports you can access. These are the just  most popular.</a:t>
            </a:r>
          </a:p>
          <a:p>
            <a:endParaRPr lang="en-US" baseline="0" dirty="0"/>
          </a:p>
          <a:p>
            <a:r>
              <a:rPr lang="en-US" baseline="0" dirty="0"/>
              <a:t>Teachers can pull class level reports as well. Some of the popular ones are the Snapshot report, Development and Learning, Class profile and the Individual Child Report.</a:t>
            </a:r>
          </a:p>
          <a:p>
            <a:endParaRPr lang="en-US" baseline="0" dirty="0"/>
          </a:p>
          <a:p>
            <a:r>
              <a:rPr lang="en-US" baseline="0" dirty="0"/>
              <a:t>The Report Card is another tool that many districts are using. It’s a strength based report card that is aligned with the assessment, easy for teachers use, to create goals, and to share with families.</a:t>
            </a:r>
          </a:p>
        </p:txBody>
      </p:sp>
      <p:sp>
        <p:nvSpPr>
          <p:cNvPr id="4" name="Slide Number Placeholder 3"/>
          <p:cNvSpPr>
            <a:spLocks noGrp="1"/>
          </p:cNvSpPr>
          <p:nvPr>
            <p:ph type="sldNum" sz="quarter" idx="10"/>
          </p:nvPr>
        </p:nvSpPr>
        <p:spPr/>
        <p:txBody>
          <a:bodyPr/>
          <a:lstStyle/>
          <a:p>
            <a:fld id="{5388BD3B-F5E2-49C8-AA36-74FA745EB513}" type="slidenum">
              <a:rPr lang="en-US" smtClean="0"/>
              <a:t>19</a:t>
            </a:fld>
            <a:endParaRPr lang="en-US"/>
          </a:p>
        </p:txBody>
      </p:sp>
    </p:spTree>
    <p:extLst>
      <p:ext uri="{BB962C8B-B14F-4D97-AF65-F5344CB8AC3E}">
        <p14:creationId xmlns:p14="http://schemas.microsoft.com/office/powerpoint/2010/main" val="1010446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Snapshot report is generated from checkpoint data associated with the objectives for development and learning for birth through third grade. It displays the levels of a given objective or dimension, showing the number or percentage of children at levels along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progression. The report includes colored bands, enabling you to visually compare the assessment results against widely held expectations.</a:t>
            </a:r>
            <a:endParaRPr lang="en-US" dirty="0"/>
          </a:p>
        </p:txBody>
      </p:sp>
      <p:sp>
        <p:nvSpPr>
          <p:cNvPr id="4" name="Slide Number Placeholder 3"/>
          <p:cNvSpPr>
            <a:spLocks noGrp="1"/>
          </p:cNvSpPr>
          <p:nvPr>
            <p:ph type="sldNum" sz="quarter" idx="10"/>
          </p:nvPr>
        </p:nvSpPr>
        <p:spPr/>
        <p:txBody>
          <a:bodyPr/>
          <a:lstStyle/>
          <a:p>
            <a:fld id="{5388BD3B-F5E2-49C8-AA36-74FA745EB513}" type="slidenum">
              <a:rPr lang="en-US" smtClean="0"/>
              <a:t>21</a:t>
            </a:fld>
            <a:endParaRPr lang="en-US"/>
          </a:p>
        </p:txBody>
      </p:sp>
    </p:spTree>
    <p:extLst>
      <p:ext uri="{BB962C8B-B14F-4D97-AF65-F5344CB8AC3E}">
        <p14:creationId xmlns:p14="http://schemas.microsoft.com/office/powerpoint/2010/main" val="54123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year more districts chose to use the tool beyond the KEA. The tool is available with full functionality throughout the year. Teachers use it to track growth in all or specific children, they can assess all the objectives and dimensions or target areas of concern.</a:t>
            </a:r>
          </a:p>
          <a:p>
            <a:endParaRPr lang="en-US" baseline="0" dirty="0"/>
          </a:p>
          <a:p>
            <a:r>
              <a:rPr lang="en-US" dirty="0"/>
              <a:t>The checkpoint for winter is March 31</a:t>
            </a:r>
            <a:r>
              <a:rPr lang="en-US" baseline="30000" dirty="0"/>
              <a:t>st</a:t>
            </a:r>
            <a:r>
              <a:rPr lang="en-US" dirty="0"/>
              <a:t> and June</a:t>
            </a:r>
            <a:r>
              <a:rPr lang="en-US" baseline="0" dirty="0"/>
              <a:t> 22</a:t>
            </a:r>
            <a:r>
              <a:rPr lang="en-US" baseline="30000" dirty="0"/>
              <a:t>nd</a:t>
            </a:r>
            <a:r>
              <a:rPr lang="en-US" baseline="0" dirty="0"/>
              <a:t> is the spring check point.</a:t>
            </a:r>
          </a:p>
          <a:p>
            <a:endParaRPr lang="en-US" baseline="0" dirty="0"/>
          </a:p>
          <a:p>
            <a:r>
              <a:rPr lang="en-US" baseline="0" dirty="0"/>
              <a:t>As always, if you have questions, contact me in the early learning department here at OSPI.</a:t>
            </a:r>
            <a:endParaRPr lang="en-US" dirty="0"/>
          </a:p>
        </p:txBody>
      </p:sp>
      <p:sp>
        <p:nvSpPr>
          <p:cNvPr id="4" name="Slide Number Placeholder 3"/>
          <p:cNvSpPr>
            <a:spLocks noGrp="1"/>
          </p:cNvSpPr>
          <p:nvPr>
            <p:ph type="sldNum" sz="quarter" idx="10"/>
          </p:nvPr>
        </p:nvSpPr>
        <p:spPr/>
        <p:txBody>
          <a:bodyPr/>
          <a:lstStyle/>
          <a:p>
            <a:fld id="{5388BD3B-F5E2-49C8-AA36-74FA745EB513}" type="slidenum">
              <a:rPr lang="en-US" smtClean="0"/>
              <a:t>22</a:t>
            </a:fld>
            <a:endParaRPr lang="en-US"/>
          </a:p>
        </p:txBody>
      </p:sp>
    </p:spTree>
    <p:extLst>
      <p:ext uri="{BB962C8B-B14F-4D97-AF65-F5344CB8AC3E}">
        <p14:creationId xmlns:p14="http://schemas.microsoft.com/office/powerpoint/2010/main" val="134006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44253-27A9-49B0-9141-CA0716303A60}" type="slidenum">
              <a:rPr lang="en-US" smtClean="0"/>
              <a:t>2</a:t>
            </a:fld>
            <a:endParaRPr lang="en-US"/>
          </a:p>
        </p:txBody>
      </p:sp>
    </p:spTree>
    <p:extLst>
      <p:ext uri="{BB962C8B-B14F-4D97-AF65-F5344CB8AC3E}">
        <p14:creationId xmlns:p14="http://schemas.microsoft.com/office/powerpoint/2010/main" val="409145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January we will begin ELP testing. Please make sure your records are correct in WAMS for ELPA21 testing, paying special attention to kindergarten and first grade students as all of these students will need the writing supplement. This information needs to be accurate in CEDARS by November 14. </a:t>
            </a:r>
          </a:p>
          <a:p>
            <a:endParaRPr lang="en-US" baseline="0" dirty="0"/>
          </a:p>
          <a:p>
            <a:r>
              <a:rPr lang="en-US" baseline="0" dirty="0"/>
              <a:t>Students taking the WIDA Alternate ACCESS, will need to be identified by December 4 in WAMS. </a:t>
            </a:r>
          </a:p>
          <a:p>
            <a:endParaRPr lang="en-US" baseline="0" dirty="0"/>
          </a:p>
          <a:p>
            <a:r>
              <a:rPr lang="en-US" baseline="0" dirty="0"/>
              <a:t>New training will be available through Canvas for the WIDA Alternate ACCESS. This training will follow the same procedure as the ELPA21 training this summer. TAs will need to view the recorded training, earn a minimum  score on a quiz, and register their score and training completion through Survey Gizmo. </a:t>
            </a:r>
          </a:p>
          <a:p>
            <a:endParaRPr lang="en-US" baseline="0" dirty="0"/>
          </a:p>
          <a:p>
            <a:r>
              <a:rPr lang="en-US" baseline="0" dirty="0"/>
              <a:t>The training slides for the  ELPA21 annual test  will be updated and available to districts by the end of November. </a:t>
            </a:r>
            <a:endParaRPr lang="en-US" dirty="0"/>
          </a:p>
        </p:txBody>
      </p:sp>
      <p:sp>
        <p:nvSpPr>
          <p:cNvPr id="4" name="Slide Number Placeholder 3"/>
          <p:cNvSpPr>
            <a:spLocks noGrp="1"/>
          </p:cNvSpPr>
          <p:nvPr>
            <p:ph type="sldNum" sz="quarter" idx="10"/>
          </p:nvPr>
        </p:nvSpPr>
        <p:spPr/>
        <p:txBody>
          <a:bodyPr/>
          <a:lstStyle/>
          <a:p>
            <a:fld id="{EA46350D-897C-44F9-90F3-7695E95812D4}" type="slidenum">
              <a:rPr lang="en-US" smtClean="0"/>
              <a:t>23</a:t>
            </a:fld>
            <a:endParaRPr lang="en-US"/>
          </a:p>
        </p:txBody>
      </p:sp>
    </p:spTree>
    <p:extLst>
      <p:ext uri="{BB962C8B-B14F-4D97-AF65-F5344CB8AC3E}">
        <p14:creationId xmlns:p14="http://schemas.microsoft.com/office/powerpoint/2010/main" val="367123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couple of reminders for upcoming WA-AIM dates.</a:t>
            </a:r>
          </a:p>
          <a:p>
            <a:endParaRPr lang="en-US" baseline="0" dirty="0"/>
          </a:p>
          <a:p>
            <a:r>
              <a:rPr lang="en-US" baseline="0" dirty="0"/>
              <a:t>The fall WA-AIM retake window closes on November 16. Please contact Toni Wheeler for manual registration of any students who need to have assessments submitted during the fall window. Results from the Fall WA-AIM retakes will be in your district shortly after winter break.</a:t>
            </a:r>
          </a:p>
          <a:p>
            <a:endParaRPr lang="en-US" baseline="0" dirty="0"/>
          </a:p>
          <a:p>
            <a:r>
              <a:rPr lang="en-US" baseline="0" dirty="0"/>
              <a:t>The spring WA-AIM window is open. Districts should be registering all WA-AIM eligible students in WAMS. User Management will open on November 19. District Test Coordinators will need to create accounts for new users. For users with an existing account, DTC’s will need to add the Spring 2019 administration to those accounts. Directions for  this can be found in the eDirect and Data Collection Platform User Guide found at: http://www.k12.wa.us/Assessment/WA-AIM/pubdocs/WA-AIMeDIRECTandDataCollectionPlatformUserGuide2018-2019.pdf.</a:t>
            </a:r>
          </a:p>
          <a:p>
            <a:endParaRPr lang="en-US" dirty="0"/>
          </a:p>
        </p:txBody>
      </p:sp>
      <p:sp>
        <p:nvSpPr>
          <p:cNvPr id="4" name="Slide Number Placeholder 3"/>
          <p:cNvSpPr>
            <a:spLocks noGrp="1"/>
          </p:cNvSpPr>
          <p:nvPr>
            <p:ph type="sldNum" sz="quarter" idx="10"/>
          </p:nvPr>
        </p:nvSpPr>
        <p:spPr/>
        <p:txBody>
          <a:bodyPr/>
          <a:lstStyle/>
          <a:p>
            <a:fld id="{47552E7F-1AA7-43C7-8103-2BAC98DBDAA6}" type="slidenum">
              <a:rPr lang="en-US" smtClean="0"/>
              <a:t>24</a:t>
            </a:fld>
            <a:endParaRPr lang="en-US"/>
          </a:p>
        </p:txBody>
      </p:sp>
    </p:spTree>
    <p:extLst>
      <p:ext uri="{BB962C8B-B14F-4D97-AF65-F5344CB8AC3E}">
        <p14:creationId xmlns:p14="http://schemas.microsoft.com/office/powerpoint/2010/main" val="923525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a:t>
            </a:r>
            <a:r>
              <a:rPr lang="en-US" baseline="0" dirty="0"/>
              <a:t> previously titled IEP Team Decision-Making Guidelines has been updated, revamped, and re-titled to Guidance for Individualized Education Program Teams: Student Participation in Statewide Assessments for Accountability and Graduation.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the updated document is to provide guidance to Individualized Education Program (IEP) teams on their authority related to decisions around accountability and graduation and to help guide IEP teams in determining the appropriate assessment for accountability or graduation purposes. While eligibility criteria have not changed for the WA-AIM or the WIDA Alternate Access, they have been incorporated into a decision-making flowchart to assist IEP teams in making decisions about how a student will participate in the state assessments for English Language Arts, mathematics, science, and English language acquisition.  Descriptions of the state assessments and the assessment graduation alternatives are provided.</a:t>
            </a:r>
          </a:p>
          <a:p>
            <a:endParaRPr lang="en-US" dirty="0"/>
          </a:p>
        </p:txBody>
      </p:sp>
      <p:sp>
        <p:nvSpPr>
          <p:cNvPr id="4" name="Slide Number Placeholder 3"/>
          <p:cNvSpPr>
            <a:spLocks noGrp="1"/>
          </p:cNvSpPr>
          <p:nvPr>
            <p:ph type="sldNum" sz="quarter" idx="10"/>
          </p:nvPr>
        </p:nvSpPr>
        <p:spPr/>
        <p:txBody>
          <a:bodyPr/>
          <a:lstStyle/>
          <a:p>
            <a:fld id="{47552E7F-1AA7-43C7-8103-2BAC98DBDAA6}" type="slidenum">
              <a:rPr lang="en-US" smtClean="0"/>
              <a:t>25</a:t>
            </a:fld>
            <a:endParaRPr lang="en-US"/>
          </a:p>
        </p:txBody>
      </p:sp>
    </p:spTree>
    <p:extLst>
      <p:ext uri="{BB962C8B-B14F-4D97-AF65-F5344CB8AC3E}">
        <p14:creationId xmlns:p14="http://schemas.microsoft.com/office/powerpoint/2010/main" val="889865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 is posted</a:t>
            </a:r>
            <a:r>
              <a:rPr lang="en-US" baseline="0" dirty="0"/>
              <a:t> in the OSPI Special Education Resource Library, the special education Technical Assistance Statewide Assessment pages, as well as the OSPI WA-AIM page under Guidelines and Supports, and finally on the WCAP Portal under the Parent and Student, Test Administrators, and Test Coordinator cards. We are also working to get it posted on ELP assessment page.</a:t>
            </a:r>
            <a:endParaRPr lang="en-US" dirty="0"/>
          </a:p>
        </p:txBody>
      </p:sp>
      <p:sp>
        <p:nvSpPr>
          <p:cNvPr id="4" name="Slide Number Placeholder 3"/>
          <p:cNvSpPr>
            <a:spLocks noGrp="1"/>
          </p:cNvSpPr>
          <p:nvPr>
            <p:ph type="sldNum" sz="quarter" idx="10"/>
          </p:nvPr>
        </p:nvSpPr>
        <p:spPr/>
        <p:txBody>
          <a:bodyPr/>
          <a:lstStyle/>
          <a:p>
            <a:fld id="{47552E7F-1AA7-43C7-8103-2BAC98DBDAA6}" type="slidenum">
              <a:rPr lang="en-US" smtClean="0"/>
              <a:t>26</a:t>
            </a:fld>
            <a:endParaRPr lang="en-US"/>
          </a:p>
        </p:txBody>
      </p:sp>
    </p:spTree>
    <p:extLst>
      <p:ext uri="{BB962C8B-B14F-4D97-AF65-F5344CB8AC3E}">
        <p14:creationId xmlns:p14="http://schemas.microsoft.com/office/powerpoint/2010/main" val="2731953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44253-27A9-49B0-9141-CA0716303A60}" type="slidenum">
              <a:rPr lang="en-US" smtClean="0"/>
              <a:t>29</a:t>
            </a:fld>
            <a:endParaRPr lang="en-US"/>
          </a:p>
        </p:txBody>
      </p:sp>
    </p:spTree>
    <p:extLst>
      <p:ext uri="{BB962C8B-B14F-4D97-AF65-F5344CB8AC3E}">
        <p14:creationId xmlns:p14="http://schemas.microsoft.com/office/powerpoint/2010/main" val="1003807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17617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Carlberg</a:t>
            </a:r>
            <a:r>
              <a:rPr lang="en-US" dirty="0"/>
              <a:t> &amp; </a:t>
            </a:r>
            <a:r>
              <a:rPr lang="en-US" dirty="0" err="1"/>
              <a:t>Kavale</a:t>
            </a:r>
            <a:r>
              <a:rPr lang="en-US" dirty="0"/>
              <a:t> – 50 research studies from 1932 – 1970</a:t>
            </a:r>
          </a:p>
          <a:p>
            <a:r>
              <a:rPr lang="en-US" dirty="0"/>
              <a:t>Wang &amp; Baker – meta-analysis from 1975 – 1984</a:t>
            </a:r>
          </a:p>
          <a:p>
            <a:r>
              <a:rPr lang="en-US" dirty="0"/>
              <a:t>Oh-Young &amp; Filler from 1980</a:t>
            </a:r>
            <a:r>
              <a:rPr lang="en-US" baseline="0" dirty="0"/>
              <a:t> – 2013</a:t>
            </a:r>
          </a:p>
          <a:p>
            <a:r>
              <a:rPr lang="en-US" baseline="0" dirty="0"/>
              <a:t>Theobald – WA-state study on impact of CTE on </a:t>
            </a:r>
            <a:r>
              <a:rPr lang="en-US" baseline="0" dirty="0" err="1"/>
              <a:t>postschool</a:t>
            </a:r>
            <a:r>
              <a:rPr lang="en-US" baseline="0" dirty="0"/>
              <a:t> outcomes; found outcomes highest for students placed in </a:t>
            </a:r>
            <a:r>
              <a:rPr lang="en-US" baseline="0" dirty="0" err="1"/>
              <a:t>gened</a:t>
            </a:r>
            <a:r>
              <a:rPr lang="en-US" baseline="0" dirty="0"/>
              <a:t> 80-100% of the day</a:t>
            </a:r>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45180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For accountability purposes, the IEP has the authority to determine appropriate accommodations and/or the need to participate in an alternate</a:t>
            </a:r>
            <a:r>
              <a:rPr lang="en-US" sz="1400" baseline="0" dirty="0"/>
              <a:t> assessment. The IEP team does not have the authority to change assessment requirements, exempt a student from testing, or, select graduation alternatives before the student is eligible to access them.</a:t>
            </a:r>
            <a:endParaRPr lang="en-US" sz="1400"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62787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purpose of the updated document is to provide guidance to Individualized Education Program (IEP) teams on their authority related to decisions around accountability and graduation and to help guide IEP teams in determining the appropriate assessment for accountability or graduation purposes.</a:t>
            </a:r>
            <a:endParaRPr lang="en-US" sz="1400"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073634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44253-27A9-49B0-9141-CA0716303A60}" type="slidenum">
              <a:rPr lang="en-US" smtClean="0"/>
              <a:t>34</a:t>
            </a:fld>
            <a:endParaRPr lang="en-US"/>
          </a:p>
        </p:txBody>
      </p:sp>
    </p:spTree>
    <p:extLst>
      <p:ext uri="{BB962C8B-B14F-4D97-AF65-F5344CB8AC3E}">
        <p14:creationId xmlns:p14="http://schemas.microsoft.com/office/powerpoint/2010/main" val="189696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44253-27A9-49B0-9141-CA0716303A60}" type="slidenum">
              <a:rPr lang="en-US" smtClean="0"/>
              <a:t>3</a:t>
            </a:fld>
            <a:endParaRPr lang="en-US"/>
          </a:p>
        </p:txBody>
      </p:sp>
    </p:spTree>
    <p:extLst>
      <p:ext uri="{BB962C8B-B14F-4D97-AF65-F5344CB8AC3E}">
        <p14:creationId xmlns:p14="http://schemas.microsoft.com/office/powerpoint/2010/main" val="3600290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44253-27A9-49B0-9141-CA0716303A60}" type="slidenum">
              <a:rPr lang="en-US" smtClean="0"/>
              <a:t>36</a:t>
            </a:fld>
            <a:endParaRPr lang="en-US"/>
          </a:p>
        </p:txBody>
      </p:sp>
    </p:spTree>
    <p:extLst>
      <p:ext uri="{BB962C8B-B14F-4D97-AF65-F5344CB8AC3E}">
        <p14:creationId xmlns:p14="http://schemas.microsoft.com/office/powerpoint/2010/main" val="364137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44253-27A9-49B0-9141-CA0716303A60}" type="slidenum">
              <a:rPr lang="en-US" smtClean="0"/>
              <a:t>37</a:t>
            </a:fld>
            <a:endParaRPr lang="en-US"/>
          </a:p>
        </p:txBody>
      </p:sp>
    </p:spTree>
    <p:extLst>
      <p:ext uri="{BB962C8B-B14F-4D97-AF65-F5344CB8AC3E}">
        <p14:creationId xmlns:p14="http://schemas.microsoft.com/office/powerpoint/2010/main" val="1106713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44253-27A9-49B0-9141-CA0716303A60}" type="slidenum">
              <a:rPr lang="en-US" smtClean="0"/>
              <a:t>38</a:t>
            </a:fld>
            <a:endParaRPr lang="en-US"/>
          </a:p>
        </p:txBody>
      </p:sp>
    </p:spTree>
    <p:extLst>
      <p:ext uri="{BB962C8B-B14F-4D97-AF65-F5344CB8AC3E}">
        <p14:creationId xmlns:p14="http://schemas.microsoft.com/office/powerpoint/2010/main" val="250331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CBBB1-5F31-4EE7-8027-C6991939A9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06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draft version of this slide deck is posted in WAMS. Go to: </a:t>
            </a:r>
            <a:r>
              <a:rPr lang="en-US" sz="1200" kern="1200" dirty="0">
                <a:solidFill>
                  <a:schemeClr val="tx1"/>
                </a:solidFill>
                <a:effectLst/>
                <a:latin typeface="+mn-lt"/>
                <a:ea typeface="+mn-ea"/>
                <a:cs typeface="+mn-cs"/>
              </a:rPr>
              <a:t>WAMS&gt;Assessment Operations&gt;File Downloads&gt;2019 Administration&gt;7. Administration Training Resources</a:t>
            </a:r>
          </a:p>
          <a:p>
            <a:endParaRPr lang="en-US" baseline="0" dirty="0"/>
          </a:p>
        </p:txBody>
      </p:sp>
      <p:sp>
        <p:nvSpPr>
          <p:cNvPr id="4" name="Slide Number Placeholder 3"/>
          <p:cNvSpPr>
            <a:spLocks noGrp="1"/>
          </p:cNvSpPr>
          <p:nvPr>
            <p:ph type="sldNum" sz="quarter" idx="10"/>
          </p:nvPr>
        </p:nvSpPr>
        <p:spPr/>
        <p:txBody>
          <a:bodyPr/>
          <a:lstStyle/>
          <a:p>
            <a:pPr defTabSz="965137">
              <a:defRPr/>
            </a:pPr>
            <a:fld id="{40D25E8C-CA73-416D-877F-79A51AA53177}" type="slidenum">
              <a:rPr lang="en-US">
                <a:solidFill>
                  <a:prstClr val="black"/>
                </a:solidFill>
                <a:latin typeface="Calibri" panose="020F0502020204030204"/>
              </a:rPr>
              <a:pPr defTabSz="96513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35295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summative testing seems far away, we know that you are busy planning for it. We’d like to give you some things to keep in mind as you prepare for paper-pencil testing—we know it is a small population of students, but there are a lot of little details.. </a:t>
            </a:r>
          </a:p>
          <a:p>
            <a:r>
              <a:rPr lang="en-US" baseline="0" dirty="0"/>
              <a:t>First, students must have an IEP or a 504 plan to access the paper-pencil tests. We hope that the IEP and 504 decision making teams, who must make these determinations at the individual student level, will take into consideration the fact that ELPA21, Smarter Balanced, and the WCAS were all designed to be administered online. In fact, the adaptive nature of the Smarter Balanced tests only works in the online version of the test. In addition, there are many tools, supports, and accommodations available to make the online tests accessible to the majority of students. For example: print-on-demand, zoom, or color contrast.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encourage the use of the practice and training tests to try out the different settings available online with the students, to see if the use of those settings will enable the student to take the online test.</a:t>
            </a:r>
          </a:p>
          <a:p>
            <a:endParaRPr lang="en-US" dirty="0"/>
          </a:p>
        </p:txBody>
      </p:sp>
      <p:sp>
        <p:nvSpPr>
          <p:cNvPr id="4" name="Slide Number Placeholder 3"/>
          <p:cNvSpPr>
            <a:spLocks noGrp="1"/>
          </p:cNvSpPr>
          <p:nvPr>
            <p:ph type="sldNum" sz="quarter" idx="10"/>
          </p:nvPr>
        </p:nvSpPr>
        <p:spPr/>
        <p:txBody>
          <a:bodyPr/>
          <a:lstStyle/>
          <a:p>
            <a:fld id="{ABAAA41C-471C-4E63-86D4-3866C4F6D86E}" type="slidenum">
              <a:rPr lang="en-US" smtClean="0"/>
              <a:t>6</a:t>
            </a:fld>
            <a:endParaRPr lang="en-US"/>
          </a:p>
        </p:txBody>
      </p:sp>
    </p:spTree>
    <p:extLst>
      <p:ext uri="{BB962C8B-B14F-4D97-AF65-F5344CB8AC3E}">
        <p14:creationId xmlns:p14="http://schemas.microsoft.com/office/powerpoint/2010/main" val="383243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reason for the small ratios is the use</a:t>
            </a:r>
            <a:r>
              <a:rPr lang="en-US" baseline="0" dirty="0"/>
              <a:t> of the Data Entry Interface system, or DEI. </a:t>
            </a:r>
          </a:p>
          <a:p>
            <a:r>
              <a:rPr lang="en-US" baseline="0" dirty="0"/>
              <a:t>The DEI is used for both the ELPA21 and the WCAS. It is a system on the WCAP portal, and does have a User Guide and Training Module available.</a:t>
            </a:r>
          </a:p>
          <a:p>
            <a:endParaRPr lang="en-US" baseline="0" dirty="0"/>
          </a:p>
          <a:p>
            <a:r>
              <a:rPr lang="en-US" baseline="0" dirty="0"/>
              <a:t>For ELPA21 there is a 4 step process. First, the student answers the Listening, Reading and Writing questions directly in their booklet. Second, the TA then transcribes the student’s Listening and Reading responses into DEI. Third, the student sits near the TA computer wearing a headset with a microphone, and the TA records the student’s answers to the Speaking questions directly into the DEI.  Lastly, the TA transcribes the student’s Writing responses into DEI.  While the student only has to be present for recording the Speaking items, this does need to part of your thinking for scheduling the different sections of the ELPA21.</a:t>
            </a:r>
          </a:p>
          <a:p>
            <a:endParaRPr lang="en-US" baseline="0" dirty="0"/>
          </a:p>
          <a:p>
            <a:r>
              <a:rPr lang="en-US" baseline="0" dirty="0"/>
              <a:t>It’s less complicated for the WCAS. For the science test, the students answer all of the questions in the booklet, then the TA transcribes their answers into the DEI. We highly recommend that the TA be the one to enter the WCAS responses, and that they do it as soon as possible after the student has completed testing. Our reason for this is that there are some special instructions in the secure TA Say Script document for how to transcribe some item responses. </a:t>
            </a:r>
          </a:p>
          <a:p>
            <a:endParaRPr lang="en-US" baseline="0" dirty="0"/>
          </a:p>
          <a:p>
            <a:r>
              <a:rPr lang="en-US" baseline="0" dirty="0"/>
              <a:t>Please be sure to include time for DEI entry in your staff schedules toward the end of the paper-pencil test window.</a:t>
            </a:r>
          </a:p>
          <a:p>
            <a:r>
              <a:rPr lang="en-US" baseline="0" dirty="0"/>
              <a:t> </a:t>
            </a:r>
            <a:endParaRPr lang="en-US" dirty="0"/>
          </a:p>
        </p:txBody>
      </p:sp>
      <p:sp>
        <p:nvSpPr>
          <p:cNvPr id="4" name="Slide Number Placeholder 3"/>
          <p:cNvSpPr>
            <a:spLocks noGrp="1"/>
          </p:cNvSpPr>
          <p:nvPr>
            <p:ph type="sldNum" sz="quarter" idx="10"/>
          </p:nvPr>
        </p:nvSpPr>
        <p:spPr/>
        <p:txBody>
          <a:bodyPr/>
          <a:lstStyle/>
          <a:p>
            <a:fld id="{ABAAA41C-471C-4E63-86D4-3866C4F6D86E}" type="slidenum">
              <a:rPr lang="en-US" smtClean="0"/>
              <a:t>7</a:t>
            </a:fld>
            <a:endParaRPr lang="en-US"/>
          </a:p>
        </p:txBody>
      </p:sp>
    </p:spTree>
    <p:extLst>
      <p:ext uri="{BB962C8B-B14F-4D97-AF65-F5344CB8AC3E}">
        <p14:creationId xmlns:p14="http://schemas.microsoft.com/office/powerpoint/2010/main" val="1122632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we get closer to the test windows, we’ll have more reminders and details about the booklets and DEI.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summarize, we hope that district and school teams will carefully consider which students actually need to do paper-pencil tests. Please plan your staffing and test schedules around the necessary teacher to student ratios. For ELPA21 and WCAS tests, plan for the time to enter the student responses into DEI. Be sure your staff are trained ahead of time in how to use the DEI system and transcribe student responses accurately. Then, be sure to put the booklets into the correct type of box when returning them to our vendor.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hope this overview will help you start thinking and planning.</a:t>
            </a:r>
          </a:p>
          <a:p>
            <a:endParaRPr lang="en-US" dirty="0"/>
          </a:p>
        </p:txBody>
      </p:sp>
      <p:sp>
        <p:nvSpPr>
          <p:cNvPr id="4" name="Slide Number Placeholder 3"/>
          <p:cNvSpPr>
            <a:spLocks noGrp="1"/>
          </p:cNvSpPr>
          <p:nvPr>
            <p:ph type="sldNum" sz="quarter" idx="10"/>
          </p:nvPr>
        </p:nvSpPr>
        <p:spPr/>
        <p:txBody>
          <a:bodyPr/>
          <a:lstStyle/>
          <a:p>
            <a:fld id="{ABAAA41C-471C-4E63-86D4-3866C4F6D86E}" type="slidenum">
              <a:rPr lang="en-US" smtClean="0"/>
              <a:t>8</a:t>
            </a:fld>
            <a:endParaRPr lang="en-US"/>
          </a:p>
        </p:txBody>
      </p:sp>
    </p:spTree>
    <p:extLst>
      <p:ext uri="{BB962C8B-B14F-4D97-AF65-F5344CB8AC3E}">
        <p14:creationId xmlns:p14="http://schemas.microsoft.com/office/powerpoint/2010/main" val="424208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a:t>
            </a:r>
            <a:r>
              <a:rPr lang="en-US" baseline="0" dirty="0"/>
              <a:t> </a:t>
            </a:r>
            <a:r>
              <a:rPr lang="en-US" dirty="0"/>
              <a:t>to shine a bright light on information sent out about the new Smarter</a:t>
            </a:r>
            <a:r>
              <a:rPr lang="en-US" baseline="0" dirty="0"/>
              <a:t> Balanced blueprints that will be used for testing during the 2018-19 school year. Those blueprints, both math and ELA, are now posted in the General Information folder on the WCAP Portal. You can access this folder through either the Test Administrator or Test Coordinator card on the WCAP Portal home page.</a:t>
            </a:r>
          </a:p>
          <a:p>
            <a:endParaRPr lang="en-US" baseline="0" dirty="0"/>
          </a:p>
          <a:p>
            <a:r>
              <a:rPr lang="en-US" baseline="0" dirty="0"/>
              <a:t>In an effort to get this information out to all educators across the state, there were a couple articles sent out in the WAW, one on September 20 with the announcement and another just last week with a brief FAQ based on that September announcement. We also sent notification of the new blueprint out to the Regional Math and Literacy Coordinators and Fellows network, the Office of System and School Improvement Continuous Improvement Partners, and through OSPI’s Email Alert.</a:t>
            </a:r>
          </a:p>
        </p:txBody>
      </p:sp>
      <p:sp>
        <p:nvSpPr>
          <p:cNvPr id="4" name="Slide Number Placeholder 3"/>
          <p:cNvSpPr>
            <a:spLocks noGrp="1"/>
          </p:cNvSpPr>
          <p:nvPr>
            <p:ph type="sldNum" sz="quarter" idx="10"/>
          </p:nvPr>
        </p:nvSpPr>
        <p:spPr/>
        <p:txBody>
          <a:bodyPr/>
          <a:lstStyle/>
          <a:p>
            <a:fld id="{353CBBB1-5F31-4EE7-8027-C6991939A9A5}" type="slidenum">
              <a:rPr lang="en-US" smtClean="0"/>
              <a:t>9</a:t>
            </a:fld>
            <a:endParaRPr lang="en-US"/>
          </a:p>
        </p:txBody>
      </p:sp>
    </p:spTree>
    <p:extLst>
      <p:ext uri="{BB962C8B-B14F-4D97-AF65-F5344CB8AC3E}">
        <p14:creationId xmlns:p14="http://schemas.microsoft.com/office/powerpoint/2010/main" val="4040682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244575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11/13/2018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72570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6733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92"/>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A9713F64-B8B6-ED40-B25E-73F92316E07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11/13/2018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6081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11/13/2018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15518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11/13/2018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90348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11/13/2018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26668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FBF7FD54-69B1-F147-9B2B-1E9F4A800D2E}"/>
              </a:ext>
            </a:extLst>
          </p:cNvPr>
          <p:cNvSpPr txBox="1"/>
          <p:nvPr userDrawn="1"/>
        </p:nvSpPr>
        <p:spPr>
          <a:xfrm>
            <a:off x="10306878" y="6339391"/>
            <a:ext cx="1756745"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September</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2018</a:t>
            </a: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93618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8026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si@k12.wa.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nton.jackson@k12.wa.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k12.wa.us/materia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9.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toni.wheeler@k12.wa.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k12.wa.us/Assessment/WA-AIM/pubdocs/WA-AIMeDIRECTandDataCollectionPlatformUserGuide2018-2019.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leslie.huff@k12.wa.us" TargetMode="External"/><Relationship Id="rId13" Type="http://schemas.openxmlformats.org/officeDocument/2006/relationships/hyperlink" Target="mailto:speced@k12.wa.us" TargetMode="External"/><Relationship Id="rId3" Type="http://schemas.openxmlformats.org/officeDocument/2006/relationships/hyperlink" Target="http://www.k12.wa.us/SpecialEd/ResourceLibrary/pubdocs/IEP-Team-Guidelines-Assess.pdf" TargetMode="External"/><Relationship Id="rId7" Type="http://schemas.openxmlformats.org/officeDocument/2006/relationships/hyperlink" Target="mailto:ELPA21@k12.wa.us" TargetMode="External"/><Relationship Id="rId12" Type="http://schemas.openxmlformats.org/officeDocument/2006/relationships/hyperlink" Target="mailto:clarrise.leong@k12.wa.u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k12.wa.us/assessment/WA-AIM/Engrade.aspx" TargetMode="External"/><Relationship Id="rId11" Type="http://schemas.openxmlformats.org/officeDocument/2006/relationships/hyperlink" Target="mailto:graduation.alternatives@k12.wa.us" TargetMode="External"/><Relationship Id="rId5" Type="http://schemas.openxmlformats.org/officeDocument/2006/relationships/hyperlink" Target="http://www.k12.wa.us/SpecialEd/ProgramReview/Monitoring/StudentPerformance.aspx#3" TargetMode="External"/><Relationship Id="rId10" Type="http://schemas.openxmlformats.org/officeDocument/2006/relationships/hyperlink" Target="mailto:toni-wheeler@k12.wa.us" TargetMode="External"/><Relationship Id="rId4" Type="http://schemas.openxmlformats.org/officeDocument/2006/relationships/hyperlink" Target="http://www.k12.wa.us/SpecialEd/ResourceLibrary/default.aspx" TargetMode="External"/><Relationship Id="rId9" Type="http://schemas.openxmlformats.org/officeDocument/2006/relationships/hyperlink" Target="mailto:wa.aim@k12.wa.u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era-web.org/2018-conference-inform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3.png"/><Relationship Id="rId9" Type="http://schemas.openxmlformats.org/officeDocument/2006/relationships/image" Target="../media/image21.svg"/></Relationships>
</file>

<file path=ppt/slides/_rels/slide30.xml.rels><?xml version="1.0" encoding="UTF-8" standalone="yes"?>
<Relationships xmlns="http://schemas.openxmlformats.org/package/2006/relationships"><Relationship Id="rId3" Type="http://schemas.openxmlformats.org/officeDocument/2006/relationships/hyperlink" Target="mailto:tania.may@k12.wa.u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9.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3.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a.portal.airast.org/resources/general-information-t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ublic.govdelivery.com/accounts/WAOSPI/subscriber/n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A577A5-2642-4719-8782-AD9479DB1CD5}"/>
              </a:ext>
            </a:extLst>
          </p:cNvPr>
          <p:cNvSpPr>
            <a:spLocks noGrp="1"/>
          </p:cNvSpPr>
          <p:nvPr>
            <p:ph type="title"/>
          </p:nvPr>
        </p:nvSpPr>
        <p:spPr>
          <a:xfrm>
            <a:off x="5000438" y="718419"/>
            <a:ext cx="6918158" cy="1454051"/>
          </a:xfrm>
        </p:spPr>
        <p:txBody>
          <a:bodyPr>
            <a:normAutofit fontScale="90000"/>
          </a:bodyPr>
          <a:lstStyle/>
          <a:p>
            <a:pPr algn="ctr"/>
            <a:r>
              <a:rPr lang="en-US" b="1" dirty="0"/>
              <a:t>Assessment Directors’ Meeting</a:t>
            </a:r>
            <a:r>
              <a:rPr lang="en-US" dirty="0"/>
              <a:t/>
            </a:r>
            <a:br>
              <a:rPr lang="en-US" dirty="0"/>
            </a:br>
            <a:r>
              <a:rPr lang="en-US" sz="1300" dirty="0"/>
              <a:t/>
            </a:r>
            <a:br>
              <a:rPr lang="en-US" sz="1300" dirty="0"/>
            </a:br>
            <a:r>
              <a:rPr lang="en-US" sz="3100" b="1" dirty="0"/>
              <a:t>November 30, 2018</a:t>
            </a:r>
            <a:endParaRPr lang="en-US" dirty="0"/>
          </a:p>
        </p:txBody>
      </p:sp>
      <p:sp>
        <p:nvSpPr>
          <p:cNvPr id="7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1FD5D8F3-77C2-4E99-B3EF-3639F32D5322}"/>
              </a:ext>
            </a:extLst>
          </p:cNvPr>
          <p:cNvSpPr>
            <a:spLocks noGrp="1"/>
          </p:cNvSpPr>
          <p:nvPr>
            <p:ph idx="1"/>
          </p:nvPr>
        </p:nvSpPr>
        <p:spPr>
          <a:xfrm>
            <a:off x="6090573" y="2421683"/>
            <a:ext cx="5303331" cy="3341444"/>
          </a:xfrm>
        </p:spPr>
        <p:txBody>
          <a:bodyPr anchor="t" anchorCtr="0">
            <a:noAutofit/>
          </a:bodyPr>
          <a:lstStyle/>
          <a:p>
            <a:pPr fontAlgn="base"/>
            <a:r>
              <a:rPr lang="en-US" dirty="0">
                <a:solidFill>
                  <a:srgbClr val="000000"/>
                </a:solidFill>
                <a:latin typeface="Segoe UI" panose="020B0502040204020203" pitchFamily="34" charset="0"/>
                <a:cs typeface="Segoe UI" panose="020B0502040204020203" pitchFamily="34" charset="0"/>
              </a:rPr>
              <a:t>Welcome &amp; Introductions</a:t>
            </a:r>
          </a:p>
          <a:p>
            <a:pPr fontAlgn="base"/>
            <a:r>
              <a:rPr lang="en-US" dirty="0">
                <a:solidFill>
                  <a:srgbClr val="000000"/>
                </a:solidFill>
                <a:latin typeface="Segoe UI" panose="020B0502040204020203" pitchFamily="34" charset="0"/>
                <a:cs typeface="Segoe UI" panose="020B0502040204020203" pitchFamily="34" charset="0"/>
              </a:rPr>
              <a:t>Updates from OSPI</a:t>
            </a:r>
          </a:p>
          <a:p>
            <a:pPr fontAlgn="base"/>
            <a:r>
              <a:rPr lang="en-US" dirty="0">
                <a:solidFill>
                  <a:srgbClr val="000000"/>
                </a:solidFill>
                <a:latin typeface="Segoe UI" panose="020B0502040204020203" pitchFamily="34" charset="0"/>
                <a:cs typeface="Segoe UI" panose="020B0502040204020203" pitchFamily="34" charset="0"/>
              </a:rPr>
              <a:t>Sharing Data and Student Growth </a:t>
            </a:r>
          </a:p>
          <a:p>
            <a:pPr fontAlgn="base"/>
            <a:r>
              <a:rPr lang="en-US" dirty="0">
                <a:solidFill>
                  <a:srgbClr val="000000"/>
                </a:solidFill>
                <a:latin typeface="Segoe UI" panose="020B0502040204020203" pitchFamily="34" charset="0"/>
                <a:cs typeface="Segoe UI" panose="020B0502040204020203" pitchFamily="34" charset="0"/>
              </a:rPr>
              <a:t>District Sharing: </a:t>
            </a:r>
          </a:p>
          <a:p>
            <a:pPr marL="457200" lvl="1" indent="0" fontAlgn="base">
              <a:buNone/>
            </a:pPr>
            <a:r>
              <a:rPr lang="en-US" sz="2800" dirty="0">
                <a:solidFill>
                  <a:srgbClr val="000000"/>
                </a:solidFill>
                <a:latin typeface="Segoe UI" panose="020B0502040204020203" pitchFamily="34" charset="0"/>
                <a:cs typeface="Segoe UI" panose="020B0502040204020203" pitchFamily="34" charset="0"/>
              </a:rPr>
              <a:t>Mukilteo &amp; Monroe</a:t>
            </a:r>
          </a:p>
          <a:p>
            <a:pPr fontAlgn="base"/>
            <a:r>
              <a:rPr lang="en-US" dirty="0">
                <a:solidFill>
                  <a:srgbClr val="000000"/>
                </a:solidFill>
                <a:latin typeface="Segoe UI" panose="020B0502040204020203" pitchFamily="34" charset="0"/>
                <a:cs typeface="Segoe UI" panose="020B0502040204020203" pitchFamily="34" charset="0"/>
              </a:rPr>
              <a:t>Reflection &amp; Close </a:t>
            </a:r>
          </a:p>
        </p:txBody>
      </p:sp>
      <p:pic>
        <p:nvPicPr>
          <p:cNvPr id="14" name="Picture 13">
            <a:extLst>
              <a:ext uri="{FF2B5EF4-FFF2-40B4-BE49-F238E27FC236}">
                <a16:creationId xmlns:a16="http://schemas.microsoft.com/office/drawing/2014/main" id="{B7CE8546-4BB7-48B0-AA64-CCFC8F262B03}"/>
              </a:ext>
            </a:extLst>
          </p:cNvPr>
          <p:cNvPicPr/>
          <p:nvPr/>
        </p:nvPicPr>
        <p:blipFill>
          <a:blip r:embed="rId4">
            <a:extLst>
              <a:ext uri="{28A0092B-C50C-407E-A947-70E740481C1C}">
                <a14:useLocalDpi xmlns:a14="http://schemas.microsoft.com/office/drawing/2010/main" val="0"/>
              </a:ext>
            </a:extLst>
          </a:blip>
          <a:stretch>
            <a:fillRect/>
          </a:stretch>
        </p:blipFill>
        <p:spPr>
          <a:xfrm>
            <a:off x="-2" y="2722047"/>
            <a:ext cx="4860759" cy="1413905"/>
          </a:xfrm>
          <a:prstGeom prst="rect">
            <a:avLst/>
          </a:prstGeom>
          <a:effectLst>
            <a:softEdge rad="50800"/>
          </a:effectLst>
        </p:spPr>
      </p:pic>
    </p:spTree>
    <p:extLst>
      <p:ext uri="{BB962C8B-B14F-4D97-AF65-F5344CB8AC3E}">
        <p14:creationId xmlns:p14="http://schemas.microsoft.com/office/powerpoint/2010/main" val="4152600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 Blueprint Changes by Claim</a:t>
            </a:r>
          </a:p>
        </p:txBody>
      </p:sp>
      <p:sp>
        <p:nvSpPr>
          <p:cNvPr id="3" name="Content Placeholder 2"/>
          <p:cNvSpPr>
            <a:spLocks noGrp="1"/>
          </p:cNvSpPr>
          <p:nvPr>
            <p:ph idx="1"/>
          </p:nvPr>
        </p:nvSpPr>
        <p:spPr>
          <a:xfrm>
            <a:off x="838200" y="1582614"/>
            <a:ext cx="10515600" cy="4479983"/>
          </a:xfrm>
          <a:solidFill>
            <a:schemeClr val="accent6"/>
          </a:solidFill>
        </p:spPr>
        <p:txBody>
          <a:bodyPr>
            <a:normAutofit fontScale="92500" lnSpcReduction="10000"/>
          </a:bodyPr>
          <a:lstStyle/>
          <a:p>
            <a:r>
              <a:rPr lang="en-US" b="1" dirty="0">
                <a:solidFill>
                  <a:schemeClr val="tx2"/>
                </a:solidFill>
              </a:rPr>
              <a:t>Claim 1 (Reading):</a:t>
            </a:r>
            <a:r>
              <a:rPr lang="en-US" dirty="0"/>
              <a:t> </a:t>
            </a:r>
          </a:p>
          <a:p>
            <a:pPr lvl="1"/>
            <a:r>
              <a:rPr lang="en-US" dirty="0"/>
              <a:t>Grades 3, 4, 5: All short-answer CAT items removed </a:t>
            </a:r>
          </a:p>
          <a:p>
            <a:pPr lvl="1"/>
            <a:r>
              <a:rPr lang="en-US" dirty="0"/>
              <a:t>All grades: Total CAT items for Reading remains the same</a:t>
            </a:r>
          </a:p>
          <a:p>
            <a:r>
              <a:rPr lang="en-US" b="1" dirty="0">
                <a:solidFill>
                  <a:schemeClr val="tx2"/>
                </a:solidFill>
              </a:rPr>
              <a:t>Claim 2 (Writing): </a:t>
            </a:r>
          </a:p>
          <a:p>
            <a:pPr lvl="1"/>
            <a:r>
              <a:rPr lang="en-US" dirty="0"/>
              <a:t>Grades 3, 4, 5: All brief write CAT items removed</a:t>
            </a:r>
          </a:p>
          <a:p>
            <a:pPr lvl="1"/>
            <a:r>
              <a:rPr lang="en-US" dirty="0"/>
              <a:t>All grades: Total CAT items for Writing reduced from 10 to 6</a:t>
            </a:r>
          </a:p>
          <a:p>
            <a:pPr lvl="1"/>
            <a:r>
              <a:rPr lang="en-US" dirty="0"/>
              <a:t>Additional evidence for the Writing claim from trait scores on the PT</a:t>
            </a:r>
          </a:p>
          <a:p>
            <a:r>
              <a:rPr lang="en-US" b="1" dirty="0">
                <a:solidFill>
                  <a:schemeClr val="tx2"/>
                </a:solidFill>
              </a:rPr>
              <a:t>Claim 3 (Listening): </a:t>
            </a:r>
            <a:r>
              <a:rPr lang="en-US" dirty="0"/>
              <a:t>No changes</a:t>
            </a:r>
          </a:p>
          <a:p>
            <a:r>
              <a:rPr lang="en-US" b="1" dirty="0">
                <a:solidFill>
                  <a:schemeClr val="tx2"/>
                </a:solidFill>
              </a:rPr>
              <a:t>Claim 4 (Research): </a:t>
            </a:r>
          </a:p>
          <a:p>
            <a:pPr lvl="1"/>
            <a:r>
              <a:rPr lang="en-US" dirty="0"/>
              <a:t>All grades: Research items in the PT reduced from 3 to 1 at all grades</a:t>
            </a:r>
          </a:p>
          <a:p>
            <a:pPr lvl="1"/>
            <a:r>
              <a:rPr lang="en-US" dirty="0"/>
              <a:t>To compensate, 2 machine-scored items added to the CAT at each grade </a:t>
            </a:r>
          </a:p>
          <a:p>
            <a:pPr lvl="1"/>
            <a:r>
              <a:rPr lang="en-US" dirty="0"/>
              <a:t>9 Research items total: 8 items in the CAT plus the 1 item in the PT</a:t>
            </a:r>
          </a:p>
        </p:txBody>
      </p:sp>
    </p:spTree>
    <p:extLst>
      <p:ext uri="{BB962C8B-B14F-4D97-AF65-F5344CB8AC3E}">
        <p14:creationId xmlns:p14="http://schemas.microsoft.com/office/powerpoint/2010/main" val="245902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ELA changes</a:t>
            </a:r>
          </a:p>
        </p:txBody>
      </p:sp>
      <p:sp>
        <p:nvSpPr>
          <p:cNvPr id="3" name="Content Placeholder 2"/>
          <p:cNvSpPr>
            <a:spLocks noGrp="1"/>
          </p:cNvSpPr>
          <p:nvPr>
            <p:ph idx="1"/>
          </p:nvPr>
        </p:nvSpPr>
        <p:spPr/>
        <p:txBody>
          <a:bodyPr>
            <a:normAutofit/>
          </a:bodyPr>
          <a:lstStyle/>
          <a:p>
            <a:r>
              <a:rPr lang="en-US" b="1" dirty="0"/>
              <a:t>Grades 3-5: </a:t>
            </a:r>
          </a:p>
          <a:p>
            <a:pPr lvl="1"/>
            <a:r>
              <a:rPr lang="en-US" dirty="0"/>
              <a:t>CAT: No constructed responses items for </a:t>
            </a:r>
            <a:r>
              <a:rPr lang="en-US" b="1" dirty="0"/>
              <a:t>reading</a:t>
            </a:r>
            <a:r>
              <a:rPr lang="en-US" dirty="0"/>
              <a:t> or </a:t>
            </a:r>
            <a:r>
              <a:rPr lang="en-US" b="1" dirty="0"/>
              <a:t>writing </a:t>
            </a:r>
            <a:r>
              <a:rPr lang="en-US" dirty="0"/>
              <a:t>claims</a:t>
            </a:r>
          </a:p>
          <a:p>
            <a:pPr lvl="1"/>
            <a:r>
              <a:rPr lang="en-US" dirty="0"/>
              <a:t>PT: Reduced items on Part 1 - one </a:t>
            </a:r>
            <a:r>
              <a:rPr lang="en-US" b="1" dirty="0"/>
              <a:t>research</a:t>
            </a:r>
            <a:r>
              <a:rPr lang="en-US" dirty="0"/>
              <a:t> item, either table or constructed response (Full write remains the same)</a:t>
            </a:r>
          </a:p>
          <a:p>
            <a:r>
              <a:rPr lang="en-US" b="1" dirty="0"/>
              <a:t>ALL grades: </a:t>
            </a:r>
          </a:p>
          <a:p>
            <a:pPr lvl="1"/>
            <a:r>
              <a:rPr lang="en-US" dirty="0"/>
              <a:t>PT: Reduced items on Part 1 - one </a:t>
            </a:r>
            <a:r>
              <a:rPr lang="en-US" b="1" dirty="0"/>
              <a:t>research</a:t>
            </a:r>
            <a:r>
              <a:rPr lang="en-US" dirty="0"/>
              <a:t> item, either table or constructed response (Full write remains the same)</a:t>
            </a:r>
          </a:p>
          <a:p>
            <a:pPr lvl="1"/>
            <a:r>
              <a:rPr lang="en-US" dirty="0"/>
              <a:t>CAT: 3 Fewer </a:t>
            </a:r>
            <a:r>
              <a:rPr lang="en-US" b="1" dirty="0"/>
              <a:t>writing</a:t>
            </a:r>
            <a:r>
              <a:rPr lang="en-US" dirty="0"/>
              <a:t> items, 2 additional </a:t>
            </a:r>
            <a:r>
              <a:rPr lang="en-US" b="1" dirty="0"/>
              <a:t>research</a:t>
            </a:r>
            <a:r>
              <a:rPr lang="en-US" dirty="0"/>
              <a:t> items</a:t>
            </a:r>
          </a:p>
        </p:txBody>
      </p:sp>
    </p:spTree>
    <p:extLst>
      <p:ext uri="{BB962C8B-B14F-4D97-AF65-F5344CB8AC3E}">
        <p14:creationId xmlns:p14="http://schemas.microsoft.com/office/powerpoint/2010/main" val="254441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Math Blueprint Changes</a:t>
            </a:r>
          </a:p>
        </p:txBody>
      </p:sp>
      <p:sp>
        <p:nvSpPr>
          <p:cNvPr id="3" name="Content Placeholder 2"/>
          <p:cNvSpPr>
            <a:spLocks noGrp="1"/>
          </p:cNvSpPr>
          <p:nvPr>
            <p:ph idx="1"/>
          </p:nvPr>
        </p:nvSpPr>
        <p:spPr>
          <a:xfrm>
            <a:off x="838200" y="1882775"/>
            <a:ext cx="10515600" cy="4188841"/>
          </a:xfrm>
          <a:solidFill>
            <a:schemeClr val="accent6"/>
          </a:solidFill>
        </p:spPr>
        <p:txBody>
          <a:bodyPr>
            <a:normAutofit/>
          </a:bodyPr>
          <a:lstStyle/>
          <a:p>
            <a:r>
              <a:rPr lang="en-US" sz="3200" dirty="0"/>
              <a:t>Grades 6–8 and High School</a:t>
            </a:r>
          </a:p>
          <a:p>
            <a:pPr lvl="1"/>
            <a:r>
              <a:rPr lang="en-US" sz="2800" dirty="0"/>
              <a:t>No hand-scored CAT items</a:t>
            </a:r>
          </a:p>
          <a:p>
            <a:pPr lvl="1"/>
            <a:r>
              <a:rPr lang="en-US" sz="2800" dirty="0"/>
              <a:t>Brings these grades in line with grades 3–5 which had no hand-scored item in CAT in 2017–18</a:t>
            </a:r>
          </a:p>
          <a:p>
            <a:r>
              <a:rPr lang="en-US" sz="3200" dirty="0"/>
              <a:t>All Grades: Short-answer items remain on the PT</a:t>
            </a:r>
          </a:p>
        </p:txBody>
      </p:sp>
    </p:spTree>
    <p:extLst>
      <p:ext uri="{BB962C8B-B14F-4D97-AF65-F5344CB8AC3E}">
        <p14:creationId xmlns:p14="http://schemas.microsoft.com/office/powerpoint/2010/main" val="350547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few answers to FAQs:</a:t>
            </a:r>
          </a:p>
        </p:txBody>
      </p:sp>
      <p:sp>
        <p:nvSpPr>
          <p:cNvPr id="3" name="Content Placeholder 2"/>
          <p:cNvSpPr>
            <a:spLocks noGrp="1"/>
          </p:cNvSpPr>
          <p:nvPr>
            <p:ph idx="1"/>
          </p:nvPr>
        </p:nvSpPr>
        <p:spPr>
          <a:solidFill>
            <a:schemeClr val="bg2"/>
          </a:solidFill>
        </p:spPr>
        <p:txBody>
          <a:bodyPr>
            <a:normAutofit lnSpcReduction="10000"/>
          </a:bodyPr>
          <a:lstStyle/>
          <a:p>
            <a:r>
              <a:rPr lang="en-US" dirty="0"/>
              <a:t>Interims are intended to support and inform classroom instruction aligned to the standards.</a:t>
            </a:r>
          </a:p>
          <a:p>
            <a:r>
              <a:rPr lang="en-US" dirty="0"/>
              <a:t>The new blueprint has </a:t>
            </a:r>
            <a:r>
              <a:rPr lang="en-US" i="1" dirty="0"/>
              <a:t>not</a:t>
            </a:r>
            <a:r>
              <a:rPr lang="en-US" dirty="0"/>
              <a:t> resulted in any changes to interims.</a:t>
            </a:r>
          </a:p>
          <a:p>
            <a:r>
              <a:rPr lang="en-US" dirty="0"/>
              <a:t>Yes, some interims include item types no longer on the summative for some grade levels.</a:t>
            </a:r>
          </a:p>
          <a:p>
            <a:r>
              <a:rPr lang="en-US" dirty="0"/>
              <a:t>The summative test continues to measure the same content; therefore, performance on the summative test remains comparable across years.</a:t>
            </a:r>
          </a:p>
          <a:p>
            <a:r>
              <a:rPr lang="en-US" dirty="0">
                <a:hlinkClick r:id="rId3"/>
              </a:rPr>
              <a:t>Contact us with any questions</a:t>
            </a:r>
            <a:endParaRPr lang="en-US" dirty="0"/>
          </a:p>
        </p:txBody>
      </p:sp>
    </p:spTree>
    <p:extLst>
      <p:ext uri="{BB962C8B-B14F-4D97-AF65-F5344CB8AC3E}">
        <p14:creationId xmlns:p14="http://schemas.microsoft.com/office/powerpoint/2010/main" val="118895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Sensitivity Committee</a:t>
            </a:r>
          </a:p>
        </p:txBody>
      </p:sp>
      <p:sp>
        <p:nvSpPr>
          <p:cNvPr id="3" name="Content Placeholder 2"/>
          <p:cNvSpPr>
            <a:spLocks noGrp="1"/>
          </p:cNvSpPr>
          <p:nvPr>
            <p:ph idx="1"/>
          </p:nvPr>
        </p:nvSpPr>
        <p:spPr>
          <a:xfrm>
            <a:off x="838200" y="1882775"/>
            <a:ext cx="10515600" cy="4250606"/>
          </a:xfrm>
          <a:solidFill>
            <a:schemeClr val="bg2"/>
          </a:solidFill>
        </p:spPr>
        <p:txBody>
          <a:bodyPr>
            <a:normAutofit fontScale="92500"/>
          </a:bodyPr>
          <a:lstStyle/>
          <a:p>
            <a:r>
              <a:rPr lang="en-US" dirty="0"/>
              <a:t>OSPI is seeking participants for Bias and Sensitivity Committees</a:t>
            </a:r>
          </a:p>
          <a:p>
            <a:r>
              <a:rPr lang="en-US" dirty="0"/>
              <a:t>Bias and Sensitivity participants review WCAS test questions to eliminate non-science content that might offend or disadvantage students based on:</a:t>
            </a:r>
          </a:p>
          <a:p>
            <a:pPr lvl="1"/>
            <a:r>
              <a:rPr lang="en-US" sz="2600" dirty="0"/>
              <a:t>Race		• Disability		 • Ethnicity</a:t>
            </a:r>
          </a:p>
          <a:p>
            <a:pPr lvl="1"/>
            <a:r>
              <a:rPr lang="en-US" sz="2600" dirty="0"/>
              <a:t>Gender		• Self-identity	 • Socioeconomic status</a:t>
            </a:r>
          </a:p>
          <a:p>
            <a:r>
              <a:rPr lang="en-US" dirty="0"/>
              <a:t>Committee members represent Washington’s diverse population</a:t>
            </a:r>
          </a:p>
          <a:p>
            <a:r>
              <a:rPr lang="en-US" dirty="0"/>
              <a:t>Roles that fit well with the committee’s work include:</a:t>
            </a:r>
          </a:p>
          <a:p>
            <a:pPr lvl="1"/>
            <a:r>
              <a:rPr lang="en-US" sz="2600" dirty="0"/>
              <a:t>Community liaisons		 • Student-group advocates</a:t>
            </a:r>
          </a:p>
          <a:p>
            <a:pPr lvl="1"/>
            <a:r>
              <a:rPr lang="en-US" sz="2600" dirty="0"/>
              <a:t>Parent-group advocates	 • Family engagement specialists</a:t>
            </a:r>
          </a:p>
        </p:txBody>
      </p:sp>
    </p:spTree>
    <p:extLst>
      <p:ext uri="{BB962C8B-B14F-4D97-AF65-F5344CB8AC3E}">
        <p14:creationId xmlns:p14="http://schemas.microsoft.com/office/powerpoint/2010/main" val="410200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for Bias and Sensitivity Participants</a:t>
            </a:r>
          </a:p>
        </p:txBody>
      </p:sp>
      <p:sp>
        <p:nvSpPr>
          <p:cNvPr id="3" name="Content Placeholder 2"/>
          <p:cNvSpPr>
            <a:spLocks noGrp="1"/>
          </p:cNvSpPr>
          <p:nvPr>
            <p:ph idx="1"/>
          </p:nvPr>
        </p:nvSpPr>
        <p:spPr>
          <a:solidFill>
            <a:schemeClr val="bg2"/>
          </a:solidFill>
        </p:spPr>
        <p:txBody>
          <a:bodyPr>
            <a:normAutofit fontScale="77500" lnSpcReduction="20000"/>
          </a:bodyPr>
          <a:lstStyle/>
          <a:p>
            <a:pPr marL="0" indent="0">
              <a:lnSpc>
                <a:spcPct val="100000"/>
              </a:lnSpc>
              <a:spcBef>
                <a:spcPts val="0"/>
              </a:spcBef>
              <a:buNone/>
            </a:pPr>
            <a:r>
              <a:rPr lang="en-US" sz="3400" dirty="0"/>
              <a:t>Does your district employ staff (not classroom educators) who support and provide outreach to groups like these?</a:t>
            </a:r>
          </a:p>
          <a:p>
            <a:pPr marL="0" indent="0">
              <a:lnSpc>
                <a:spcPct val="100000"/>
              </a:lnSpc>
              <a:spcBef>
                <a:spcPts val="0"/>
              </a:spcBef>
              <a:buNone/>
            </a:pPr>
            <a:endParaRPr lang="en-US" dirty="0"/>
          </a:p>
          <a:p>
            <a:pPr>
              <a:lnSpc>
                <a:spcPct val="100000"/>
              </a:lnSpc>
              <a:spcBef>
                <a:spcPts val="0"/>
              </a:spcBef>
            </a:pPr>
            <a:r>
              <a:rPr lang="en-US" dirty="0"/>
              <a:t>Native families		• LGBTQ+ community</a:t>
            </a:r>
          </a:p>
          <a:p>
            <a:pPr>
              <a:lnSpc>
                <a:spcPct val="100000"/>
              </a:lnSpc>
              <a:spcBef>
                <a:spcPts val="0"/>
              </a:spcBef>
            </a:pPr>
            <a:r>
              <a:rPr lang="en-US" dirty="0"/>
              <a:t>Families of color		• Community-based organizations</a:t>
            </a:r>
          </a:p>
          <a:p>
            <a:pPr>
              <a:lnSpc>
                <a:spcPct val="100000"/>
              </a:lnSpc>
              <a:spcBef>
                <a:spcPts val="0"/>
              </a:spcBef>
            </a:pPr>
            <a:r>
              <a:rPr lang="en-US" dirty="0"/>
              <a:t>Migrant families		• Students experiencing homelessness</a:t>
            </a:r>
          </a:p>
          <a:p>
            <a:pPr>
              <a:lnSpc>
                <a:spcPct val="100000"/>
              </a:lnSpc>
              <a:spcBef>
                <a:spcPts val="0"/>
              </a:spcBef>
            </a:pPr>
            <a:r>
              <a:rPr lang="en-US" dirty="0"/>
              <a:t>Immigrant families	 	• Non-native English speaking families</a:t>
            </a:r>
          </a:p>
          <a:p>
            <a:pPr>
              <a:lnSpc>
                <a:spcPct val="100000"/>
              </a:lnSpc>
              <a:spcBef>
                <a:spcPts val="0"/>
              </a:spcBef>
            </a:pPr>
            <a:endParaRPr lang="en-US" sz="3300" dirty="0"/>
          </a:p>
          <a:p>
            <a:pPr marL="0" indent="0">
              <a:lnSpc>
                <a:spcPct val="100000"/>
              </a:lnSpc>
              <a:spcBef>
                <a:spcPts val="0"/>
              </a:spcBef>
              <a:buNone/>
            </a:pPr>
            <a:r>
              <a:rPr lang="en-US" sz="3300" dirty="0"/>
              <a:t>If you think there would be interest in participating on a Bias and Sensitivity committee, please enter in the Chat box:</a:t>
            </a:r>
          </a:p>
          <a:p>
            <a:pPr marL="0" indent="0">
              <a:lnSpc>
                <a:spcPct val="100000"/>
              </a:lnSpc>
              <a:spcBef>
                <a:spcPts val="0"/>
              </a:spcBef>
              <a:buNone/>
            </a:pPr>
            <a:endParaRPr lang="en-US" dirty="0"/>
          </a:p>
          <a:p>
            <a:pPr>
              <a:lnSpc>
                <a:spcPct val="100000"/>
              </a:lnSpc>
              <a:spcBef>
                <a:spcPts val="0"/>
              </a:spcBef>
            </a:pPr>
            <a:r>
              <a:rPr lang="en-US" dirty="0"/>
              <a:t>Your district’s name</a:t>
            </a:r>
          </a:p>
          <a:p>
            <a:pPr>
              <a:lnSpc>
                <a:spcPct val="100000"/>
              </a:lnSpc>
              <a:spcBef>
                <a:spcPts val="0"/>
              </a:spcBef>
            </a:pPr>
            <a:r>
              <a:rPr lang="en-US" dirty="0"/>
              <a:t>The group or groups name(s)</a:t>
            </a:r>
          </a:p>
        </p:txBody>
      </p:sp>
      <p:sp>
        <p:nvSpPr>
          <p:cNvPr id="4" name="TextBox 3"/>
          <p:cNvSpPr txBox="1"/>
          <p:nvPr/>
        </p:nvSpPr>
        <p:spPr>
          <a:xfrm>
            <a:off x="5382998" y="4979253"/>
            <a:ext cx="6362191" cy="830997"/>
          </a:xfrm>
          <a:prstGeom prst="rect">
            <a:avLst/>
          </a:prstGeom>
          <a:noFill/>
          <a:ln>
            <a:solidFill>
              <a:schemeClr val="bg1"/>
            </a:solidFill>
          </a:ln>
        </p:spPr>
        <p:txBody>
          <a:bodyPr wrap="none" rtlCol="0">
            <a:spAutoFit/>
          </a:bodyPr>
          <a:lstStyle/>
          <a:p>
            <a:r>
              <a:rPr lang="en-US" sz="2400" dirty="0"/>
              <a:t>Additional thoughts after the webinar?</a:t>
            </a:r>
          </a:p>
          <a:p>
            <a:r>
              <a:rPr lang="en-US" sz="2400" dirty="0"/>
              <a:t>Email Anton Jackson at </a:t>
            </a:r>
            <a:r>
              <a:rPr lang="en-US" sz="2400" dirty="0">
                <a:hlinkClick r:id="rId3"/>
              </a:rPr>
              <a:t>anton.jackson@k12.wa.us</a:t>
            </a:r>
            <a:endParaRPr lang="en-US" sz="2400" dirty="0"/>
          </a:p>
        </p:txBody>
      </p:sp>
    </p:spTree>
    <p:extLst>
      <p:ext uri="{BB962C8B-B14F-4D97-AF65-F5344CB8AC3E}">
        <p14:creationId xmlns:p14="http://schemas.microsoft.com/office/powerpoint/2010/main" val="247862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Resources</a:t>
            </a:r>
            <a:br>
              <a:rPr lang="en-US" dirty="0"/>
            </a:br>
            <a:endParaRPr lang="en-US" dirty="0"/>
          </a:p>
        </p:txBody>
      </p:sp>
      <p:sp>
        <p:nvSpPr>
          <p:cNvPr id="5" name="TextBox 4"/>
          <p:cNvSpPr txBox="1"/>
          <p:nvPr/>
        </p:nvSpPr>
        <p:spPr>
          <a:xfrm>
            <a:off x="838200" y="2188996"/>
            <a:ext cx="4692316" cy="1061829"/>
          </a:xfrm>
          <a:prstGeom prst="rect">
            <a:avLst/>
          </a:prstGeom>
          <a:noFill/>
        </p:spPr>
        <p:txBody>
          <a:bodyPr wrap="square" rtlCol="0">
            <a:spAutoFit/>
          </a:bodyPr>
          <a:lstStyle/>
          <a:p>
            <a:r>
              <a:rPr lang="en-US" sz="2400" dirty="0"/>
              <a:t>Posted to EDS WAMS:</a:t>
            </a:r>
          </a:p>
          <a:p>
            <a:r>
              <a:rPr lang="en-US" sz="1600" dirty="0"/>
              <a:t>Assessment Operations &gt; File Downloads &gt; 2019</a:t>
            </a:r>
          </a:p>
          <a:p>
            <a:pPr marL="742950" lvl="1" indent="-285750">
              <a:spcBef>
                <a:spcPts val="600"/>
              </a:spcBef>
              <a:buFont typeface="Wingdings" panose="05000000000000000000" pitchFamily="2" charset="2"/>
              <a:buChar char="§"/>
            </a:pPr>
            <a:r>
              <a:rPr lang="en-US" dirty="0"/>
              <a:t>TIDE Training Module Audio (mp4)</a:t>
            </a:r>
          </a:p>
        </p:txBody>
      </p:sp>
      <p:graphicFrame>
        <p:nvGraphicFramePr>
          <p:cNvPr id="10" name="Content Placeholder 9" descr="This table lists resources and training materials recently posted to the WCAP Portal."/>
          <p:cNvGraphicFramePr>
            <a:graphicFrameLocks noGrp="1"/>
          </p:cNvGraphicFramePr>
          <p:nvPr>
            <p:ph idx="1"/>
            <p:extLst/>
          </p:nvPr>
        </p:nvGraphicFramePr>
        <p:xfrm>
          <a:off x="5530516" y="1226469"/>
          <a:ext cx="6156158" cy="4794509"/>
        </p:xfrm>
        <a:graphic>
          <a:graphicData uri="http://schemas.openxmlformats.org/drawingml/2006/table">
            <a:tbl>
              <a:tblPr firstRow="1" firstCol="1" bandRow="1"/>
              <a:tblGrid>
                <a:gridCol w="4912895">
                  <a:extLst>
                    <a:ext uri="{9D8B030D-6E8A-4147-A177-3AD203B41FA5}">
                      <a16:colId xmlns:a16="http://schemas.microsoft.com/office/drawing/2014/main" val="898766235"/>
                    </a:ext>
                  </a:extLst>
                </a:gridCol>
                <a:gridCol w="1243263">
                  <a:extLst>
                    <a:ext uri="{9D8B030D-6E8A-4147-A177-3AD203B41FA5}">
                      <a16:colId xmlns:a16="http://schemas.microsoft.com/office/drawing/2014/main" val="1410894032"/>
                    </a:ext>
                  </a:extLst>
                </a:gridCol>
              </a:tblGrid>
              <a:tr h="783065">
                <a:tc>
                  <a:txBody>
                    <a:bodyPr/>
                    <a:lstStyle/>
                    <a:p>
                      <a:pPr marL="64135" marR="0" indent="0">
                        <a:spcBef>
                          <a:spcPts val="0"/>
                        </a:spcBef>
                        <a:spcAft>
                          <a:spcPts val="0"/>
                        </a:spcAft>
                      </a:pPr>
                      <a:r>
                        <a:rPr lang="en-US" sz="1800" b="1"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Resources and Training Materials </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solidFill>
                  </a:tcPr>
                </a:tc>
                <a:tc>
                  <a:txBody>
                    <a:bodyPr/>
                    <a:lstStyle/>
                    <a:p>
                      <a:pPr marL="0" marR="0" indent="0" algn="ctr">
                        <a:spcBef>
                          <a:spcPts val="0"/>
                        </a:spcBef>
                        <a:spcAft>
                          <a:spcPts val="0"/>
                        </a:spcAft>
                      </a:pPr>
                      <a:r>
                        <a:rPr lang="en-US" sz="1800" b="1"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Posted to the Portal</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val="3367793168"/>
                  </a:ext>
                </a:extLst>
              </a:tr>
              <a:tr h="1396415">
                <a:tc>
                  <a:txBody>
                    <a:bodyPr/>
                    <a:lstStyle/>
                    <a:p>
                      <a:pPr marL="640080" marR="0" lvl="1" indent="-640080">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Security Reports</a:t>
                      </a:r>
                    </a:p>
                    <a:p>
                      <a:pPr marL="274320" marR="0" lvl="0" indent="-274320">
                        <a:spcBef>
                          <a:spcPts val="0"/>
                        </a:spcBef>
                        <a:spcAft>
                          <a:spcPts val="0"/>
                        </a:spcAft>
                        <a:buFont typeface="Wingdings" panose="05000000000000000000" pitchFamily="2" charset="2"/>
                        <a:buChar char="§"/>
                      </a:pPr>
                      <a:r>
                        <a:rPr lang="en-US" sz="1600" dirty="0">
                          <a:solidFill>
                            <a:schemeClr val="accent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School Site Administration and Security Report</a:t>
                      </a:r>
                      <a:endParaRPr lang="en-US" sz="1600" dirty="0">
                        <a:solidFill>
                          <a:schemeClr val="accent2">
                            <a:lumMod val="75000"/>
                          </a:schemeClr>
                        </a:solidFill>
                        <a:effectLst/>
                        <a:latin typeface="Segoe UI" panose="020B0502040204020203" pitchFamily="34" charset="0"/>
                        <a:ea typeface="Calibri" panose="020F0502020204030204" pitchFamily="34" charset="0"/>
                        <a:cs typeface="Calibri" panose="020F0502020204030204" pitchFamily="34" charset="0"/>
                      </a:endParaRPr>
                    </a:p>
                    <a:p>
                      <a:pPr marL="274320" marR="0" lvl="0" indent="-274320">
                        <a:spcBef>
                          <a:spcPts val="0"/>
                        </a:spcBef>
                        <a:spcAft>
                          <a:spcPts val="0"/>
                        </a:spcAft>
                        <a:buFont typeface="Wingdings" panose="05000000000000000000" pitchFamily="2" charset="2"/>
                        <a:buChar char="§"/>
                      </a:pPr>
                      <a:r>
                        <a:rPr lang="en-US" sz="1600" dirty="0">
                          <a:solidFill>
                            <a:schemeClr val="accent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Test Security Staff Assurance Report</a:t>
                      </a:r>
                      <a:endParaRPr lang="en-US" sz="1600" dirty="0">
                        <a:solidFill>
                          <a:schemeClr val="accent2">
                            <a:lumMod val="75000"/>
                          </a:schemeClr>
                        </a:solidFill>
                        <a:effectLst/>
                        <a:latin typeface="Segoe UI" panose="020B0502040204020203" pitchFamily="34" charset="0"/>
                        <a:ea typeface="Calibri" panose="020F0502020204030204" pitchFamily="34" charset="0"/>
                        <a:cs typeface="Calibri" panose="020F0502020204030204" pitchFamily="34" charset="0"/>
                      </a:endParaRPr>
                    </a:p>
                    <a:p>
                      <a:pPr marL="274320" marR="0" lvl="0" indent="-274320">
                        <a:spcBef>
                          <a:spcPts val="0"/>
                        </a:spcBef>
                        <a:spcAft>
                          <a:spcPts val="0"/>
                        </a:spcAft>
                        <a:buFont typeface="Wingdings" panose="05000000000000000000" pitchFamily="2" charset="2"/>
                        <a:buChar char="§"/>
                      </a:pPr>
                      <a:r>
                        <a:rPr lang="en-US" sz="1600" dirty="0">
                          <a:solidFill>
                            <a:schemeClr val="accent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Training Log for State Assessments</a:t>
                      </a:r>
                      <a:endParaRPr lang="en-US" sz="1600" dirty="0">
                        <a:solidFill>
                          <a:schemeClr val="accent2">
                            <a:lumMod val="75000"/>
                          </a:schemeClr>
                        </a:solidFill>
                        <a:effectLst/>
                        <a:latin typeface="Segoe UI" panose="020B0502040204020203" pitchFamily="34" charset="0"/>
                        <a:ea typeface="Calibri" panose="020F0502020204030204" pitchFamily="34" charset="0"/>
                        <a:cs typeface="Calibri" panose="020F0502020204030204" pitchFamily="34" charset="0"/>
                      </a:endParaRPr>
                    </a:p>
                    <a:p>
                      <a:pPr marL="274320" marR="0" lvl="0" indent="-274320">
                        <a:spcBef>
                          <a:spcPts val="0"/>
                        </a:spcBef>
                        <a:spcAft>
                          <a:spcPts val="0"/>
                        </a:spcAft>
                        <a:buFont typeface="Wingdings" panose="05000000000000000000" pitchFamily="2" charset="2"/>
                        <a:buChar char="§"/>
                      </a:pPr>
                      <a:r>
                        <a:rPr lang="en-US" sz="1600" dirty="0">
                          <a:solidFill>
                            <a:schemeClr val="accent2">
                              <a:lumMod val="75000"/>
                            </a:schemeClr>
                          </a:solidFill>
                          <a:effectLst/>
                          <a:latin typeface="Segoe UI" panose="020B0502040204020203" pitchFamily="34" charset="0"/>
                          <a:ea typeface="Times New Roman" panose="02020603050405020304" pitchFamily="18" charset="0"/>
                          <a:cs typeface="Segoe UI" panose="020B0502040204020203" pitchFamily="34" charset="0"/>
                        </a:rPr>
                        <a:t>Test Question Ambiguity Form</a:t>
                      </a:r>
                      <a:endParaRPr lang="en-US" sz="1600" dirty="0">
                        <a:solidFill>
                          <a:schemeClr val="accent2">
                            <a:lumMod val="75000"/>
                          </a:schemeClr>
                        </a:solidFill>
                        <a:effectLst/>
                        <a:latin typeface="Segoe UI" panose="020B0502040204020203" pitchFamily="34" charset="0"/>
                        <a:ea typeface="Calibri" panose="020F0502020204030204" pitchFamily="34" charset="0"/>
                        <a:cs typeface="Calibri" panose="020F0502020204030204" pitchFamily="34" charset="0"/>
                      </a:endParaRPr>
                    </a:p>
                  </a:txBody>
                  <a:tcP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10/17</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91690708"/>
                  </a:ext>
                </a:extLst>
              </a:tr>
              <a:tr h="413949">
                <a:tc>
                  <a:txBody>
                    <a:bodyPr/>
                    <a:lstStyle/>
                    <a:p>
                      <a:pPr marL="118745" marR="0" indent="0">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TIDE Training Module (Updated)</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indent="0" algn="ctr">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10/23</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168201883"/>
                  </a:ext>
                </a:extLst>
              </a:tr>
              <a:tr h="413949">
                <a:tc>
                  <a:txBody>
                    <a:bodyPr/>
                    <a:lstStyle/>
                    <a:p>
                      <a:pPr marL="118745" marR="0" indent="0">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AVA Training Module</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tc>
                  <a:txBody>
                    <a:bodyPr/>
                    <a:lstStyle/>
                    <a:p>
                      <a:pPr marL="0" marR="0" indent="0" algn="ctr">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10/29</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88955718"/>
                  </a:ext>
                </a:extLst>
              </a:tr>
              <a:tr h="413949">
                <a:tc>
                  <a:txBody>
                    <a:bodyPr/>
                    <a:lstStyle/>
                    <a:p>
                      <a:pPr marL="118745" marR="0" indent="0">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TDS-TA/Student Interface Module</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85000"/>
                      </a:schemeClr>
                    </a:solidFill>
                  </a:tcPr>
                </a:tc>
                <a:tc>
                  <a:txBody>
                    <a:bodyPr/>
                    <a:lstStyle/>
                    <a:p>
                      <a:pPr marL="0" marR="0" indent="0" algn="ctr">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10/30</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3636752155"/>
                  </a:ext>
                </a:extLst>
              </a:tr>
              <a:tr h="413949">
                <a:tc>
                  <a:txBody>
                    <a:bodyPr/>
                    <a:lstStyle/>
                    <a:p>
                      <a:pPr marL="118745" marR="0" indent="0">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DEI User Guide</a:t>
                      </a:r>
                    </a:p>
                  </a:txBody>
                  <a:tcPr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tc>
                  <a:txBody>
                    <a:bodyPr/>
                    <a:lstStyle/>
                    <a:p>
                      <a:pPr marL="0" marR="0" indent="0" algn="ctr">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11/9</a:t>
                      </a:r>
                    </a:p>
                  </a:txBody>
                  <a:tcP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040911187"/>
                  </a:ext>
                </a:extLst>
              </a:tr>
              <a:tr h="413949">
                <a:tc>
                  <a:txBody>
                    <a:bodyPr/>
                    <a:lstStyle/>
                    <a:p>
                      <a:pPr marL="118745" marR="0" indent="0">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Test Material Processing Training PPT (Fall)</a:t>
                      </a:r>
                    </a:p>
                  </a:txBody>
                  <a:tcPr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85000"/>
                      </a:schemeClr>
                    </a:solidFill>
                  </a:tcPr>
                </a:tc>
                <a:tc>
                  <a:txBody>
                    <a:bodyPr/>
                    <a:lstStyle/>
                    <a:p>
                      <a:pPr marL="0" marR="0" indent="0" algn="ctr">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11/9</a:t>
                      </a:r>
                    </a:p>
                  </a:txBody>
                  <a:tcP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2178821703"/>
                  </a:ext>
                </a:extLst>
              </a:tr>
              <a:tr h="413949">
                <a:tc>
                  <a:txBody>
                    <a:bodyPr/>
                    <a:lstStyle/>
                    <a:p>
                      <a:pPr marL="118745" marR="0" indent="0">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Smarter Balanced Glossaries</a:t>
                      </a:r>
                      <a:r>
                        <a:rPr lang="en-US" sz="1800" kern="1200" baseline="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 </a:t>
                      </a:r>
                      <a:endPar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endParaRPr>
                    </a:p>
                  </a:txBody>
                  <a:tcPr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marL="0" marR="0" indent="0" algn="ctr">
                        <a:spcBef>
                          <a:spcPts val="0"/>
                        </a:spcBef>
                        <a:spcAft>
                          <a:spcPts val="0"/>
                        </a:spcAft>
                      </a:pPr>
                      <a:r>
                        <a:rPr lang="en-US" sz="1800" kern="1200" dirty="0">
                          <a:solidFill>
                            <a:srgbClr val="49473B"/>
                          </a:solidFill>
                          <a:effectLst/>
                          <a:latin typeface="Segoe UI" panose="020B0502040204020203" pitchFamily="34" charset="0"/>
                          <a:ea typeface="Times New Roman" panose="02020603050405020304" pitchFamily="18" charset="0"/>
                          <a:cs typeface="Segoe UI" panose="020B0502040204020203" pitchFamily="34" charset="0"/>
                        </a:rPr>
                        <a:t>11/9</a:t>
                      </a:r>
                    </a:p>
                  </a:txBody>
                  <a:tcP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294788770"/>
                  </a:ext>
                </a:extLst>
              </a:tr>
            </a:tbl>
          </a:graphicData>
        </a:graphic>
      </p:graphicFrame>
      <p:sp>
        <p:nvSpPr>
          <p:cNvPr id="11" name="Content Placeholder 2"/>
          <p:cNvSpPr txBox="1">
            <a:spLocks/>
          </p:cNvSpPr>
          <p:nvPr/>
        </p:nvSpPr>
        <p:spPr>
          <a:xfrm>
            <a:off x="910390" y="4135230"/>
            <a:ext cx="4133758" cy="683045"/>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Need help, email the Operations Team at: </a:t>
            </a:r>
            <a:r>
              <a:rPr lang="en-US" sz="2000" b="1" dirty="0"/>
              <a:t>Assessment@k12.wa.us</a:t>
            </a:r>
          </a:p>
        </p:txBody>
      </p:sp>
    </p:spTree>
    <p:extLst>
      <p:ext uri="{BB962C8B-B14F-4D97-AF65-F5344CB8AC3E}">
        <p14:creationId xmlns:p14="http://schemas.microsoft.com/office/powerpoint/2010/main" val="3207009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85775"/>
            <a:ext cx="10515600" cy="1325563"/>
          </a:xfrm>
        </p:spPr>
        <p:txBody>
          <a:bodyPr>
            <a:normAutofit fontScale="90000"/>
          </a:bodyPr>
          <a:lstStyle/>
          <a:p>
            <a:r>
              <a:rPr lang="en-US" dirty="0"/>
              <a:t>Did your district print translated student score reports from ORS to provide to families this fall?</a:t>
            </a:r>
          </a:p>
        </p:txBody>
      </p:sp>
      <p:sp>
        <p:nvSpPr>
          <p:cNvPr id="3" name="Content Placeholder 2"/>
          <p:cNvSpPr>
            <a:spLocks noGrp="1"/>
          </p:cNvSpPr>
          <p:nvPr>
            <p:ph idx="1"/>
          </p:nvPr>
        </p:nvSpPr>
        <p:spPr>
          <a:xfrm>
            <a:off x="838200" y="2057400"/>
            <a:ext cx="10515600" cy="4072944"/>
          </a:xfrm>
        </p:spPr>
        <p:txBody>
          <a:bodyPr>
            <a:normAutofit fontScale="92500" lnSpcReduction="10000"/>
          </a:bodyPr>
          <a:lstStyle/>
          <a:p>
            <a:pPr marL="0" indent="0">
              <a:buNone/>
            </a:pPr>
            <a:r>
              <a:rPr lang="en-US" b="1" dirty="0">
                <a:solidFill>
                  <a:schemeClr val="bg1">
                    <a:lumMod val="75000"/>
                  </a:schemeClr>
                </a:solidFill>
              </a:rPr>
              <a:t>60</a:t>
            </a:r>
            <a:r>
              <a:rPr lang="en-US" dirty="0"/>
              <a:t> participated in the poll question.</a:t>
            </a:r>
            <a:endParaRPr lang="en-US" sz="2400" dirty="0"/>
          </a:p>
          <a:p>
            <a:endParaRPr lang="en-US" sz="1400" dirty="0"/>
          </a:p>
          <a:p>
            <a:pPr marL="457200" indent="-457200">
              <a:buFont typeface="+mj-lt"/>
              <a:buAutoNum type="alphaLcParenR"/>
            </a:pPr>
            <a:r>
              <a:rPr lang="en-US" dirty="0"/>
              <a:t>Yes, we used the Spanish versions for Smarter Balanced scores. </a:t>
            </a:r>
            <a:r>
              <a:rPr lang="en-US" b="1" dirty="0">
                <a:solidFill>
                  <a:schemeClr val="bg1"/>
                </a:solidFill>
              </a:rPr>
              <a:t>20%</a:t>
            </a:r>
            <a:endParaRPr lang="en-US" sz="2400" b="1" dirty="0">
              <a:solidFill>
                <a:schemeClr val="bg1"/>
              </a:solidFill>
            </a:endParaRPr>
          </a:p>
          <a:p>
            <a:pPr marL="457200" indent="-457200">
              <a:buFont typeface="+mj-lt"/>
              <a:buAutoNum type="alphaLcParenR"/>
            </a:pPr>
            <a:r>
              <a:rPr lang="en-US" dirty="0"/>
              <a:t>Yes, we used the languages available for ELPA21 Annual. </a:t>
            </a:r>
            <a:r>
              <a:rPr lang="en-US" b="1" dirty="0">
                <a:solidFill>
                  <a:schemeClr val="bg1"/>
                </a:solidFill>
              </a:rPr>
              <a:t>20%</a:t>
            </a:r>
            <a:endParaRPr lang="en-US" sz="2400" b="1" dirty="0">
              <a:solidFill>
                <a:schemeClr val="bg1"/>
              </a:solidFill>
            </a:endParaRPr>
          </a:p>
          <a:p>
            <a:pPr marL="457200" indent="-457200">
              <a:buFont typeface="+mj-lt"/>
              <a:buAutoNum type="alphaLcParenR"/>
            </a:pPr>
            <a:r>
              <a:rPr lang="en-US" dirty="0"/>
              <a:t>Yes, we used the languages available for ELPA21 Screener. </a:t>
            </a:r>
            <a:r>
              <a:rPr lang="en-US" b="1" dirty="0">
                <a:solidFill>
                  <a:schemeClr val="bg1"/>
                </a:solidFill>
              </a:rPr>
              <a:t>20%</a:t>
            </a:r>
            <a:endParaRPr lang="en-US" sz="2400" b="1" dirty="0">
              <a:solidFill>
                <a:schemeClr val="bg1"/>
              </a:solidFill>
            </a:endParaRPr>
          </a:p>
          <a:p>
            <a:pPr marL="457200" indent="-457200">
              <a:buFont typeface="+mj-lt"/>
              <a:buAutoNum type="alphaLcParenR"/>
            </a:pPr>
            <a:r>
              <a:rPr lang="en-US" dirty="0"/>
              <a:t>No, we did not use them. </a:t>
            </a:r>
            <a:r>
              <a:rPr lang="en-US" b="1" dirty="0">
                <a:solidFill>
                  <a:schemeClr val="bg1"/>
                </a:solidFill>
              </a:rPr>
              <a:t>42%</a:t>
            </a:r>
            <a:endParaRPr lang="en-US" sz="2400" b="1" dirty="0">
              <a:solidFill>
                <a:schemeClr val="bg1"/>
              </a:solidFill>
            </a:endParaRPr>
          </a:p>
          <a:p>
            <a:pPr marL="457200" indent="-457200">
              <a:buFont typeface="+mj-lt"/>
              <a:buAutoNum type="alphaLcParenR"/>
            </a:pPr>
            <a:r>
              <a:rPr lang="en-US" dirty="0"/>
              <a:t>Wait, there are translated versions available? </a:t>
            </a:r>
            <a:r>
              <a:rPr lang="en-US" b="1" dirty="0">
                <a:solidFill>
                  <a:schemeClr val="bg1"/>
                </a:solidFill>
              </a:rPr>
              <a:t>17%</a:t>
            </a:r>
            <a:endParaRPr lang="en-US" sz="2400" b="1" dirty="0">
              <a:solidFill>
                <a:schemeClr val="bg1"/>
              </a:solidFill>
            </a:endParaRPr>
          </a:p>
          <a:p>
            <a:pPr marL="457200" indent="-457200">
              <a:buFont typeface="+mj-lt"/>
              <a:buAutoNum type="alphaLcParenR"/>
            </a:pPr>
            <a:r>
              <a:rPr lang="en-US" dirty="0"/>
              <a:t>Why are there no translated versions available for the WCAS? </a:t>
            </a:r>
            <a:r>
              <a:rPr lang="en-US" b="1" dirty="0">
                <a:solidFill>
                  <a:schemeClr val="bg1"/>
                </a:solidFill>
              </a:rPr>
              <a:t>10%</a:t>
            </a:r>
            <a:endParaRPr lang="en-US" sz="2400" b="1" dirty="0">
              <a:solidFill>
                <a:schemeClr val="bg1"/>
              </a:solidFill>
            </a:endParaRPr>
          </a:p>
          <a:p>
            <a:pPr marL="457200" indent="-457200">
              <a:buFont typeface="+mj-lt"/>
              <a:buAutoNum type="alphaLcParenR"/>
            </a:pPr>
            <a:r>
              <a:rPr lang="en-US" dirty="0"/>
              <a:t>I am not sure.  </a:t>
            </a:r>
            <a:r>
              <a:rPr lang="en-US" b="1" dirty="0">
                <a:solidFill>
                  <a:schemeClr val="bg1"/>
                </a:solidFill>
              </a:rPr>
              <a:t>30%</a:t>
            </a:r>
            <a:endParaRPr lang="en-US" sz="2400" b="1" dirty="0">
              <a:solidFill>
                <a:schemeClr val="bg1"/>
              </a:solidFill>
            </a:endParaRPr>
          </a:p>
          <a:p>
            <a:endParaRPr lang="en-US" dirty="0"/>
          </a:p>
        </p:txBody>
      </p:sp>
    </p:spTree>
    <p:extLst>
      <p:ext uri="{BB962C8B-B14F-4D97-AF65-F5344CB8AC3E}">
        <p14:creationId xmlns:p14="http://schemas.microsoft.com/office/powerpoint/2010/main" val="138905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WaKIDS </a:t>
            </a:r>
          </a:p>
        </p:txBody>
      </p:sp>
      <p:sp>
        <p:nvSpPr>
          <p:cNvPr id="3" name="Content Placeholder 2"/>
          <p:cNvSpPr>
            <a:spLocks noGrp="1"/>
          </p:cNvSpPr>
          <p:nvPr>
            <p:ph idx="1"/>
          </p:nvPr>
        </p:nvSpPr>
        <p:spPr/>
        <p:txBody>
          <a:bodyPr>
            <a:normAutofit/>
          </a:bodyPr>
          <a:lstStyle/>
          <a:p>
            <a:r>
              <a:rPr lang="en-US" sz="3600" dirty="0"/>
              <a:t>Fall Assessment is Complete</a:t>
            </a:r>
          </a:p>
          <a:p>
            <a:pPr lvl="1"/>
            <a:r>
              <a:rPr lang="en-US" sz="3600" dirty="0"/>
              <a:t>99% completion</a:t>
            </a:r>
          </a:p>
          <a:p>
            <a:pPr lvl="1"/>
            <a:r>
              <a:rPr lang="en-US" sz="3600" dirty="0"/>
              <a:t>All tabs within GOLD have now rolled over into in winter checkpoint dates</a:t>
            </a:r>
          </a:p>
        </p:txBody>
      </p:sp>
    </p:spTree>
    <p:extLst>
      <p:ext uri="{BB962C8B-B14F-4D97-AF65-F5344CB8AC3E}">
        <p14:creationId xmlns:p14="http://schemas.microsoft.com/office/powerpoint/2010/main" val="918528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WaKIDS</a:t>
            </a:r>
          </a:p>
        </p:txBody>
      </p:sp>
      <p:sp>
        <p:nvSpPr>
          <p:cNvPr id="3" name="Content Placeholder 2"/>
          <p:cNvSpPr>
            <a:spLocks noGrp="1"/>
          </p:cNvSpPr>
          <p:nvPr>
            <p:ph idx="1"/>
          </p:nvPr>
        </p:nvSpPr>
        <p:spPr>
          <a:xfrm>
            <a:off x="838200" y="1286359"/>
            <a:ext cx="10515600" cy="4523891"/>
          </a:xfrm>
        </p:spPr>
        <p:txBody>
          <a:bodyPr>
            <a:normAutofit lnSpcReduction="10000"/>
          </a:bodyPr>
          <a:lstStyle/>
          <a:p>
            <a:endParaRPr lang="en-US" dirty="0"/>
          </a:p>
          <a:p>
            <a:r>
              <a:rPr lang="en-US" sz="3000" dirty="0"/>
              <a:t>Refer back to the </a:t>
            </a:r>
            <a:r>
              <a:rPr lang="en-US" sz="3000" b="1" dirty="0"/>
              <a:t>Quick Start Guide </a:t>
            </a:r>
            <a:r>
              <a:rPr lang="en-US" sz="3000" dirty="0"/>
              <a:t>for detailed responsibilities.</a:t>
            </a:r>
          </a:p>
          <a:p>
            <a:r>
              <a:rPr lang="en-US" sz="3000" dirty="0"/>
              <a:t>New </a:t>
            </a:r>
            <a:r>
              <a:rPr lang="en-US" sz="3000" dirty="0">
                <a:hlinkClick r:id="rId3"/>
              </a:rPr>
              <a:t>webcasts</a:t>
            </a:r>
            <a:r>
              <a:rPr lang="en-US" sz="3000" dirty="0"/>
              <a:t> for support</a:t>
            </a:r>
          </a:p>
          <a:p>
            <a:r>
              <a:rPr lang="en-US" sz="3000" dirty="0"/>
              <a:t>Pull your reports now</a:t>
            </a:r>
          </a:p>
          <a:p>
            <a:pPr lvl="1"/>
            <a:r>
              <a:rPr lang="en-US" sz="2600" b="1" dirty="0"/>
              <a:t>District level: </a:t>
            </a:r>
            <a:r>
              <a:rPr lang="en-US" sz="2600" dirty="0"/>
              <a:t>Snapshot Birth-Third Grade, Snapshot and Snapshot by Dimension</a:t>
            </a:r>
          </a:p>
          <a:p>
            <a:pPr lvl="1"/>
            <a:r>
              <a:rPr lang="en-US" sz="2600" b="1" dirty="0"/>
              <a:t>Class level: </a:t>
            </a:r>
            <a:r>
              <a:rPr lang="en-US" sz="2600" dirty="0"/>
              <a:t>Snapshot, Development and Learning, Class Profile and Individual Child Report</a:t>
            </a:r>
          </a:p>
          <a:p>
            <a:r>
              <a:rPr lang="en-US" sz="3000" dirty="0"/>
              <a:t>Report Card</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419433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425D4AB-CD98-4DD6-9398-3C8961DE03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7818316-E7CB-4E73-AF79-E9CAB873E72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A577A5-2642-4719-8782-AD9479DB1CD5}"/>
              </a:ext>
            </a:extLst>
          </p:cNvPr>
          <p:cNvSpPr>
            <a:spLocks noGrp="1"/>
          </p:cNvSpPr>
          <p:nvPr>
            <p:ph type="title"/>
          </p:nvPr>
        </p:nvSpPr>
        <p:spPr>
          <a:xfrm>
            <a:off x="814167" y="802955"/>
            <a:ext cx="4133690" cy="1454051"/>
          </a:xfrm>
        </p:spPr>
        <p:txBody>
          <a:bodyPr>
            <a:normAutofit/>
          </a:bodyPr>
          <a:lstStyle/>
          <a:p>
            <a:r>
              <a:rPr lang="en-US" sz="4000" b="1" dirty="0">
                <a:solidFill>
                  <a:srgbClr val="000000"/>
                </a:solidFill>
              </a:rPr>
              <a:t>Since We Last Met…</a:t>
            </a:r>
          </a:p>
        </p:txBody>
      </p:sp>
      <p:sp>
        <p:nvSpPr>
          <p:cNvPr id="21" name="Oval 20">
            <a:extLst>
              <a:ext uri="{FF2B5EF4-FFF2-40B4-BE49-F238E27FC236}">
                <a16:creationId xmlns:a16="http://schemas.microsoft.com/office/drawing/2014/main" id="{D8B47C9F-A960-4902-8507-38F18DD3D0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Film strip">
            <a:extLst>
              <a:ext uri="{FF2B5EF4-FFF2-40B4-BE49-F238E27FC236}">
                <a16:creationId xmlns:a16="http://schemas.microsoft.com/office/drawing/2014/main" id="{CCA4C58E-E379-41AE-ACD4-DCCF693B39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026145" y="871183"/>
            <a:ext cx="1138736" cy="1138736"/>
          </a:xfrm>
          <a:prstGeom prst="rect">
            <a:avLst/>
          </a:prstGeom>
        </p:spPr>
      </p:pic>
      <p:sp>
        <p:nvSpPr>
          <p:cNvPr id="8" name="Content Placeholder 7">
            <a:extLst>
              <a:ext uri="{FF2B5EF4-FFF2-40B4-BE49-F238E27FC236}">
                <a16:creationId xmlns:a16="http://schemas.microsoft.com/office/drawing/2014/main" id="{1FD5D8F3-77C2-4E99-B3EF-3639F32D5322}"/>
              </a:ext>
            </a:extLst>
          </p:cNvPr>
          <p:cNvSpPr>
            <a:spLocks noGrp="1"/>
          </p:cNvSpPr>
          <p:nvPr>
            <p:ph idx="1"/>
          </p:nvPr>
        </p:nvSpPr>
        <p:spPr>
          <a:xfrm>
            <a:off x="814167" y="2908663"/>
            <a:ext cx="4133360" cy="2179313"/>
          </a:xfrm>
        </p:spPr>
        <p:txBody>
          <a:bodyPr anchor="t" anchorCtr="0">
            <a:noAutofit/>
          </a:bodyPr>
          <a:lstStyle/>
          <a:p>
            <a:pPr marL="0" indent="0" fontAlgn="base">
              <a:lnSpc>
                <a:spcPct val="110000"/>
              </a:lnSpc>
              <a:buNone/>
            </a:pPr>
            <a:r>
              <a:rPr lang="en-US" sz="3200" dirty="0">
                <a:solidFill>
                  <a:srgbClr val="000000"/>
                </a:solidFill>
                <a:latin typeface="Segoe UI" panose="020B0502040204020203" pitchFamily="34" charset="0"/>
                <a:cs typeface="Segoe UI" panose="020B0502040204020203" pitchFamily="34" charset="0"/>
              </a:rPr>
              <a:t>…life has been like which book, movie, or song?</a:t>
            </a:r>
          </a:p>
        </p:txBody>
      </p:sp>
      <p:sp>
        <p:nvSpPr>
          <p:cNvPr id="23" name="Oval 22">
            <a:extLst>
              <a:ext uri="{FF2B5EF4-FFF2-40B4-BE49-F238E27FC236}">
                <a16:creationId xmlns:a16="http://schemas.microsoft.com/office/drawing/2014/main" id="{D4E15E95-445D-4A45-BC1E-8468CE1705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phic 11" descr="Books on Shelf">
            <a:extLst>
              <a:ext uri="{FF2B5EF4-FFF2-40B4-BE49-F238E27FC236}">
                <a16:creationId xmlns:a16="http://schemas.microsoft.com/office/drawing/2014/main" id="{04DB5405-350C-420E-B9C6-86266A88C7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094788" y="211666"/>
            <a:ext cx="2319387" cy="2319387"/>
          </a:xfrm>
          <a:prstGeom prst="rect">
            <a:avLst/>
          </a:prstGeom>
        </p:spPr>
      </p:pic>
      <p:pic>
        <p:nvPicPr>
          <p:cNvPr id="4" name="Graphic 3" descr="Music">
            <a:extLst>
              <a:ext uri="{FF2B5EF4-FFF2-40B4-BE49-F238E27FC236}">
                <a16:creationId xmlns:a16="http://schemas.microsoft.com/office/drawing/2014/main" id="{CCB11F2C-B53A-4DD8-9FBD-0C5D2E36B3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521079" y="3434981"/>
            <a:ext cx="1735071" cy="1735071"/>
          </a:xfrm>
          <a:prstGeom prst="rect">
            <a:avLst/>
          </a:prstGeom>
        </p:spPr>
      </p:pic>
      <p:sp>
        <p:nvSpPr>
          <p:cNvPr id="27"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achine generated alternative text:&#10;&#10;">
            <a:extLst>
              <a:ext uri="{FF2B5EF4-FFF2-40B4-BE49-F238E27FC236}">
                <a16:creationId xmlns:a16="http://schemas.microsoft.com/office/drawing/2014/main" id="{D9F842F9-23ED-4AD2-947F-F5F33013F33F}"/>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97926" y="5020464"/>
            <a:ext cx="1629594" cy="1629594"/>
          </a:xfrm>
          <a:prstGeom prst="rect">
            <a:avLst/>
          </a:prstGeom>
          <a:noFill/>
        </p:spPr>
      </p:pic>
      <p:sp>
        <p:nvSpPr>
          <p:cNvPr id="13" name="TextBox 12">
            <a:extLst>
              <a:ext uri="{FF2B5EF4-FFF2-40B4-BE49-F238E27FC236}">
                <a16:creationId xmlns:a16="http://schemas.microsoft.com/office/drawing/2014/main" id="{AB828ED2-D738-472B-8F15-716218C7773C}"/>
              </a:ext>
            </a:extLst>
          </p:cNvPr>
          <p:cNvSpPr txBox="1"/>
          <p:nvPr/>
        </p:nvSpPr>
        <p:spPr>
          <a:xfrm rot="20476760">
            <a:off x="1006016" y="642154"/>
            <a:ext cx="8836507" cy="2652078"/>
          </a:xfrm>
          <a:prstGeom prst="rect">
            <a:avLst/>
          </a:prstGeom>
          <a:noFill/>
        </p:spPr>
        <p:txBody>
          <a:bodyPr wrap="square" rtlCol="0">
            <a:noAutofit/>
          </a:bodyPr>
          <a:lstStyle/>
          <a:p>
            <a:r>
              <a:rPr lang="en-US" sz="48000" b="1" dirty="0">
                <a:solidFill>
                  <a:srgbClr val="FF0000"/>
                </a:solidFill>
                <a:latin typeface="Chiller" panose="04020404031007020602" pitchFamily="82" charset="0"/>
              </a:rPr>
              <a:t>CPR</a:t>
            </a:r>
          </a:p>
        </p:txBody>
      </p:sp>
    </p:spTree>
    <p:extLst>
      <p:ext uri="{BB962C8B-B14F-4D97-AF65-F5344CB8AC3E}">
        <p14:creationId xmlns:p14="http://schemas.microsoft.com/office/powerpoint/2010/main" val="239103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Birth – 3</a:t>
            </a:r>
            <a:r>
              <a:rPr lang="en-US" baseline="30000" dirty="0"/>
              <a:t>rd</a:t>
            </a:r>
            <a:r>
              <a:rPr lang="en-US" dirty="0"/>
              <a:t> grade</a:t>
            </a:r>
          </a:p>
        </p:txBody>
      </p:sp>
      <p:sp>
        <p:nvSpPr>
          <p:cNvPr id="3" name="Text Placeholder 2"/>
          <p:cNvSpPr>
            <a:spLocks noGrp="1"/>
          </p:cNvSpPr>
          <p:nvPr>
            <p:ph type="body" idx="1"/>
          </p:nvPr>
        </p:nvSpPr>
        <p:spPr/>
        <p:txBody>
          <a:bodyPr>
            <a:noAutofit/>
          </a:bodyPr>
          <a:lstStyle/>
          <a:p>
            <a:r>
              <a:rPr lang="en-US" sz="2800" dirty="0"/>
              <a:t>Widely Held Expectations and Kindergarten Readiness</a:t>
            </a:r>
          </a:p>
        </p:txBody>
      </p:sp>
      <p:pic>
        <p:nvPicPr>
          <p:cNvPr id="7" name="Progressions that show Widely Held Expectations and Kindergarten readiness" descr="The image shows the developmental progression and identifies by a black circle where the point of kindergarten readiness is found within the widely held expectations are "/>
          <p:cNvPicPr>
            <a:picLocks noGrp="1" noChangeAspect="1"/>
          </p:cNvPicPr>
          <p:nvPr>
            <p:ph sz="quarter" idx="4"/>
          </p:nvPr>
        </p:nvPicPr>
        <p:blipFill>
          <a:blip r:embed="rId2"/>
          <a:stretch>
            <a:fillRect/>
          </a:stretch>
        </p:blipFill>
        <p:spPr>
          <a:xfrm>
            <a:off x="345026" y="3006726"/>
            <a:ext cx="5647282" cy="2251074"/>
          </a:xfrm>
          <a:prstGeom prst="rect">
            <a:avLst/>
          </a:prstGeom>
        </p:spPr>
      </p:pic>
      <p:sp>
        <p:nvSpPr>
          <p:cNvPr id="5" name="Text Placeholder 4"/>
          <p:cNvSpPr>
            <a:spLocks noGrp="1"/>
          </p:cNvSpPr>
          <p:nvPr>
            <p:ph type="body" sz="quarter" idx="3"/>
          </p:nvPr>
        </p:nvSpPr>
        <p:spPr/>
        <p:txBody>
          <a:bodyPr>
            <a:noAutofit/>
          </a:bodyPr>
          <a:lstStyle/>
          <a:p>
            <a:r>
              <a:rPr lang="en-US" sz="2800" dirty="0"/>
              <a:t>Snapshot Birth through Third Grade</a:t>
            </a:r>
          </a:p>
        </p:txBody>
      </p:sp>
      <p:pic>
        <p:nvPicPr>
          <p:cNvPr id="8" name="Image of a Snapshot Birth through Third Grade Report" descr="This image shows and example of what the Snapshot Birth through Third Grade looks like in the GOLD Platform."/>
          <p:cNvPicPr>
            <a:picLocks noChangeAspect="1"/>
          </p:cNvPicPr>
          <p:nvPr/>
        </p:nvPicPr>
        <p:blipFill>
          <a:blip r:embed="rId3"/>
          <a:stretch>
            <a:fillRect/>
          </a:stretch>
        </p:blipFill>
        <p:spPr>
          <a:xfrm>
            <a:off x="6172200" y="2926476"/>
            <a:ext cx="5895982" cy="2647847"/>
          </a:xfrm>
          <a:prstGeom prst="rect">
            <a:avLst/>
          </a:prstGeom>
        </p:spPr>
      </p:pic>
    </p:spTree>
    <p:extLst>
      <p:ext uri="{BB962C8B-B14F-4D97-AF65-F5344CB8AC3E}">
        <p14:creationId xmlns:p14="http://schemas.microsoft.com/office/powerpoint/2010/main" val="889419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by Dimension</a:t>
            </a:r>
          </a:p>
        </p:txBody>
      </p:sp>
      <p:pic>
        <p:nvPicPr>
          <p:cNvPr id="4" name="Content Placeholder 3" descr="This image shows what the Snapshot by Dimension looks like within the GOLD platform."/>
          <p:cNvPicPr>
            <a:picLocks noGrp="1" noChangeAspect="1"/>
          </p:cNvPicPr>
          <p:nvPr>
            <p:ph idx="1"/>
          </p:nvPr>
        </p:nvPicPr>
        <p:blipFill>
          <a:blip r:embed="rId3"/>
          <a:stretch>
            <a:fillRect/>
          </a:stretch>
        </p:blipFill>
        <p:spPr>
          <a:xfrm>
            <a:off x="1270000" y="1558590"/>
            <a:ext cx="9359900" cy="6479095"/>
          </a:xfrm>
          <a:prstGeom prst="rect">
            <a:avLst/>
          </a:prstGeom>
        </p:spPr>
      </p:pic>
    </p:spTree>
    <p:extLst>
      <p:ext uri="{BB962C8B-B14F-4D97-AF65-F5344CB8AC3E}">
        <p14:creationId xmlns:p14="http://schemas.microsoft.com/office/powerpoint/2010/main" val="1130972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Winter Checkpoint 	</a:t>
            </a:r>
          </a:p>
        </p:txBody>
      </p:sp>
      <p:sp>
        <p:nvSpPr>
          <p:cNvPr id="3" name="Content Placeholder 2"/>
          <p:cNvSpPr>
            <a:spLocks noGrp="1"/>
          </p:cNvSpPr>
          <p:nvPr>
            <p:ph idx="1"/>
          </p:nvPr>
        </p:nvSpPr>
        <p:spPr/>
        <p:txBody>
          <a:bodyPr>
            <a:normAutofit/>
          </a:bodyPr>
          <a:lstStyle/>
          <a:p>
            <a:r>
              <a:rPr lang="en-US" sz="3600" dirty="0"/>
              <a:t>Districts and teachers are welcome use the tool through out the year. </a:t>
            </a:r>
          </a:p>
          <a:p>
            <a:r>
              <a:rPr lang="en-US" sz="3600" dirty="0"/>
              <a:t>GOLD functions just as it does in Fall</a:t>
            </a:r>
          </a:p>
          <a:p>
            <a:r>
              <a:rPr lang="en-US" sz="3600" dirty="0"/>
              <a:t>Winter checkpoint is March 31</a:t>
            </a:r>
            <a:r>
              <a:rPr lang="en-US" sz="3600" baseline="30000" dirty="0"/>
              <a:t>st</a:t>
            </a:r>
            <a:r>
              <a:rPr lang="en-US" sz="3600" dirty="0"/>
              <a:t> </a:t>
            </a:r>
          </a:p>
          <a:p>
            <a:r>
              <a:rPr lang="en-US" sz="3600" dirty="0"/>
              <a:t>Spring Checkpoint is June 22</a:t>
            </a:r>
            <a:r>
              <a:rPr lang="en-US" sz="3600" baseline="30000" dirty="0"/>
              <a:t>nd</a:t>
            </a:r>
            <a:endParaRPr lang="en-US" sz="3600" dirty="0"/>
          </a:p>
          <a:p>
            <a:pPr marL="0" indent="0">
              <a:buNone/>
            </a:pPr>
            <a:endParaRPr lang="en-US" dirty="0"/>
          </a:p>
        </p:txBody>
      </p:sp>
    </p:spTree>
    <p:extLst>
      <p:ext uri="{BB962C8B-B14F-4D97-AF65-F5344CB8AC3E}">
        <p14:creationId xmlns:p14="http://schemas.microsoft.com/office/powerpoint/2010/main" val="1546306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ELPA Assessment Updates</a:t>
            </a:r>
          </a:p>
        </p:txBody>
      </p:sp>
      <p:sp>
        <p:nvSpPr>
          <p:cNvPr id="3" name="Content Placeholder 2"/>
          <p:cNvSpPr>
            <a:spLocks noGrp="1"/>
          </p:cNvSpPr>
          <p:nvPr>
            <p:ph idx="1"/>
          </p:nvPr>
        </p:nvSpPr>
        <p:spPr/>
        <p:txBody>
          <a:bodyPr>
            <a:normAutofit/>
          </a:bodyPr>
          <a:lstStyle/>
          <a:p>
            <a:r>
              <a:rPr lang="en-US" dirty="0"/>
              <a:t>Students who will take the WIDA Alternate ACCESS this year will need to be identified in WAMS by December 4. </a:t>
            </a:r>
          </a:p>
          <a:p>
            <a:r>
              <a:rPr lang="en-US" dirty="0"/>
              <a:t>A  recorded training for TAs administering the WIDA Alternate ACCESS will be available in Canvas by the end of the month. </a:t>
            </a:r>
          </a:p>
          <a:p>
            <a:r>
              <a:rPr lang="en-US" dirty="0"/>
              <a:t>Updated slides for ELPA21 Annual training will also be available by the end of the month. </a:t>
            </a:r>
          </a:p>
          <a:p>
            <a:pPr marL="457200" lvl="1" indent="0">
              <a:buNone/>
            </a:pPr>
            <a:endParaRPr lang="en-US" dirty="0"/>
          </a:p>
        </p:txBody>
      </p:sp>
    </p:spTree>
    <p:extLst>
      <p:ext uri="{BB962C8B-B14F-4D97-AF65-F5344CB8AC3E}">
        <p14:creationId xmlns:p14="http://schemas.microsoft.com/office/powerpoint/2010/main" val="285113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WA-AIM Upcoming Dates</a:t>
            </a:r>
          </a:p>
        </p:txBody>
      </p:sp>
      <p:sp>
        <p:nvSpPr>
          <p:cNvPr id="3" name="Content Placeholder 2"/>
          <p:cNvSpPr>
            <a:spLocks noGrp="1"/>
          </p:cNvSpPr>
          <p:nvPr>
            <p:ph idx="1"/>
          </p:nvPr>
        </p:nvSpPr>
        <p:spPr/>
        <p:txBody>
          <a:bodyPr/>
          <a:lstStyle/>
          <a:p>
            <a:r>
              <a:rPr lang="en-US" dirty="0"/>
              <a:t>Fall WA-AIM Retakes</a:t>
            </a:r>
          </a:p>
          <a:p>
            <a:pPr lvl="1"/>
            <a:r>
              <a:rPr lang="en-US" dirty="0"/>
              <a:t>Window closes November 16 @ 5:00 PM</a:t>
            </a:r>
          </a:p>
          <a:p>
            <a:pPr lvl="1"/>
            <a:r>
              <a:rPr lang="en-US" dirty="0"/>
              <a:t>Contact </a:t>
            </a:r>
            <a:r>
              <a:rPr lang="en-US" dirty="0">
                <a:hlinkClick r:id="rId3"/>
              </a:rPr>
              <a:t>toni.wheeler@k12.wa.us</a:t>
            </a:r>
            <a:r>
              <a:rPr lang="en-US" dirty="0"/>
              <a:t> for manual registration of students into </a:t>
            </a:r>
            <a:r>
              <a:rPr lang="en-US" dirty="0" err="1"/>
              <a:t>eDirect</a:t>
            </a:r>
            <a:endParaRPr lang="en-US" dirty="0"/>
          </a:p>
          <a:p>
            <a:pPr lvl="1"/>
            <a:r>
              <a:rPr lang="en-US" dirty="0"/>
              <a:t>Scores due back after Winter Break</a:t>
            </a:r>
          </a:p>
          <a:p>
            <a:r>
              <a:rPr lang="en-US" dirty="0"/>
              <a:t>Spring WA-AIM</a:t>
            </a:r>
          </a:p>
          <a:p>
            <a:pPr lvl="1"/>
            <a:r>
              <a:rPr lang="en-US" dirty="0"/>
              <a:t>Student registration in WAMS is open</a:t>
            </a:r>
          </a:p>
          <a:p>
            <a:pPr lvl="1"/>
            <a:r>
              <a:rPr lang="en-US" dirty="0"/>
              <a:t>User Management opens November 19</a:t>
            </a:r>
          </a:p>
          <a:p>
            <a:pPr lvl="2"/>
            <a:r>
              <a:rPr lang="en-US" dirty="0">
                <a:hlinkClick r:id="rId4"/>
              </a:rPr>
              <a:t>eDirect and Data Collection Platform (DCP) User Guide</a:t>
            </a:r>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3610800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700"/>
            <a:ext cx="11176000" cy="660400"/>
          </a:xfrm>
        </p:spPr>
        <p:txBody>
          <a:bodyPr>
            <a:noAutofit/>
          </a:bodyPr>
          <a:lstStyle/>
          <a:p>
            <a:r>
              <a:rPr lang="en-US" sz="3600" b="1" dirty="0">
                <a:cs typeface="Segoe UI" panose="020B0502040204020203" pitchFamily="34" charset="0"/>
              </a:rPr>
              <a:t>Guidance for IEP Teams: Student Participation in Statewide Assessments for Accountability and Graduation</a:t>
            </a:r>
            <a:endParaRPr lang="en-US" sz="3600" b="1" dirty="0"/>
          </a:p>
        </p:txBody>
      </p:sp>
      <p:sp>
        <p:nvSpPr>
          <p:cNvPr id="3" name="Content Placeholder 2"/>
          <p:cNvSpPr>
            <a:spLocks noGrp="1"/>
          </p:cNvSpPr>
          <p:nvPr>
            <p:ph idx="1"/>
          </p:nvPr>
        </p:nvSpPr>
        <p:spPr>
          <a:xfrm>
            <a:off x="838200" y="2019300"/>
            <a:ext cx="10947400" cy="4648200"/>
          </a:xfrm>
        </p:spPr>
        <p:txBody>
          <a:bodyPr>
            <a:noAutofit/>
          </a:bodyPr>
          <a:lstStyle/>
          <a:p>
            <a:pPr>
              <a:lnSpc>
                <a:spcPct val="110000"/>
              </a:lnSpc>
              <a:spcBef>
                <a:spcPts val="0"/>
              </a:spcBef>
            </a:pPr>
            <a:r>
              <a:rPr lang="en-US" sz="2400" dirty="0">
                <a:cs typeface="Segoe UI" panose="020B0502040204020203" pitchFamily="34" charset="0"/>
              </a:rPr>
              <a:t>Replaces:  IEP Team Decision-Making Guidelines</a:t>
            </a:r>
          </a:p>
          <a:p>
            <a:pPr>
              <a:lnSpc>
                <a:spcPct val="110000"/>
              </a:lnSpc>
              <a:spcBef>
                <a:spcPts val="0"/>
              </a:spcBef>
            </a:pPr>
            <a:r>
              <a:rPr lang="en-US" sz="2400" dirty="0">
                <a:cs typeface="Segoe UI" panose="020B0502040204020203" pitchFamily="34" charset="0"/>
              </a:rPr>
              <a:t>Purpose: IEP teams guidance on their authority related to decisions around accountability and graduation and to help guide IEP teams in determining the appropriate assessment for accountability or graduation purposes. </a:t>
            </a:r>
          </a:p>
          <a:p>
            <a:pPr>
              <a:lnSpc>
                <a:spcPct val="110000"/>
              </a:lnSpc>
              <a:spcBef>
                <a:spcPts val="0"/>
              </a:spcBef>
            </a:pPr>
            <a:r>
              <a:rPr lang="en-US" sz="2400" dirty="0">
                <a:cs typeface="Segoe UI" panose="020B0502040204020203" pitchFamily="34" charset="0"/>
              </a:rPr>
              <a:t>No changes to the WA-AIM or the WIDA Alternate Access eligibility criteria</a:t>
            </a:r>
          </a:p>
          <a:p>
            <a:pPr>
              <a:lnSpc>
                <a:spcPct val="110000"/>
              </a:lnSpc>
              <a:spcBef>
                <a:spcPts val="0"/>
              </a:spcBef>
            </a:pPr>
            <a:r>
              <a:rPr lang="en-US" sz="2400" dirty="0">
                <a:cs typeface="Segoe UI" panose="020B0502040204020203" pitchFamily="34" charset="0"/>
              </a:rPr>
              <a:t>New Tools and Graphics: </a:t>
            </a:r>
          </a:p>
          <a:p>
            <a:pPr lvl="1">
              <a:lnSpc>
                <a:spcPct val="110000"/>
              </a:lnSpc>
              <a:spcBef>
                <a:spcPts val="0"/>
              </a:spcBef>
            </a:pPr>
            <a:r>
              <a:rPr lang="en-US" sz="2000" dirty="0">
                <a:cs typeface="Segoe UI" panose="020B0502040204020203" pitchFamily="34" charset="0"/>
              </a:rPr>
              <a:t>Decision-making flowchart to assist IEP teams in making decisions about how a student will participate in assessments for ELA, math, science, and English language acquisition.  </a:t>
            </a:r>
          </a:p>
          <a:p>
            <a:pPr lvl="1">
              <a:lnSpc>
                <a:spcPct val="110000"/>
              </a:lnSpc>
              <a:spcBef>
                <a:spcPts val="0"/>
              </a:spcBef>
            </a:pPr>
            <a:r>
              <a:rPr lang="en-US" sz="2000" dirty="0">
                <a:cs typeface="Segoe UI" panose="020B0502040204020203" pitchFamily="34" charset="0"/>
              </a:rPr>
              <a:t>Descriptions of the state assessments and the assessment graduation alternatives.</a:t>
            </a:r>
          </a:p>
          <a:p>
            <a:pPr lvl="1">
              <a:lnSpc>
                <a:spcPct val="110000"/>
              </a:lnSpc>
              <a:spcBef>
                <a:spcPts val="0"/>
              </a:spcBef>
            </a:pPr>
            <a:r>
              <a:rPr lang="en-US" sz="2000" dirty="0">
                <a:cs typeface="Segoe UI" panose="020B0502040204020203" pitchFamily="34" charset="0"/>
              </a:rPr>
              <a:t>Graphic of graduation pathways for students with disabilities.</a:t>
            </a:r>
          </a:p>
          <a:p>
            <a:pPr marL="0" indent="0">
              <a:lnSpc>
                <a:spcPct val="110000"/>
              </a:lnSpc>
              <a:spcBef>
                <a:spcPts val="0"/>
              </a:spcBef>
              <a:buNone/>
            </a:pPr>
            <a:endParaRPr lang="en-US" sz="1800" dirty="0">
              <a:cs typeface="Segoe UI" panose="020B0502040204020203" pitchFamily="34" charset="0"/>
            </a:endParaRPr>
          </a:p>
          <a:p>
            <a:pPr marL="0" indent="0">
              <a:lnSpc>
                <a:spcPct val="110000"/>
              </a:lnSpc>
              <a:spcBef>
                <a:spcPts val="0"/>
              </a:spcBef>
              <a:buNone/>
            </a:pPr>
            <a:r>
              <a:rPr lang="en-US" sz="1800" dirty="0">
                <a:latin typeface="Segoe UI" panose="020B0502040204020203" pitchFamily="34" charset="0"/>
                <a:cs typeface="Segoe UI" panose="020B0502040204020203" pitchFamily="34" charset="0"/>
              </a:rPr>
              <a:t> </a:t>
            </a:r>
          </a:p>
          <a:p>
            <a:pPr marL="0" indent="0">
              <a:lnSpc>
                <a:spcPct val="110000"/>
              </a:lnSpc>
              <a:spcBef>
                <a:spcPts val="0"/>
              </a:spcBef>
              <a:buNone/>
            </a:pPr>
            <a:endParaRPr lang="en-US" sz="1400" dirty="0"/>
          </a:p>
        </p:txBody>
      </p:sp>
    </p:spTree>
    <p:extLst>
      <p:ext uri="{BB962C8B-B14F-4D97-AF65-F5344CB8AC3E}">
        <p14:creationId xmlns:p14="http://schemas.microsoft.com/office/powerpoint/2010/main" val="2149897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a:cs typeface="Segoe UI" panose="020B0502040204020203" pitchFamily="34" charset="0"/>
                <a:hlinkClick r:id="rId3"/>
              </a:rPr>
              <a:t>Guidance for Individualized Education Program Teams: Student Participation in Statewide Assessments for Accountability and Graduation</a:t>
            </a:r>
            <a:r>
              <a:rPr lang="en-US" sz="3200" u="sng" dirty="0">
                <a:cs typeface="Segoe UI" panose="020B0502040204020203" pitchFamily="34" charset="0"/>
              </a:rPr>
              <a:t> </a:t>
            </a:r>
            <a:r>
              <a:rPr lang="en-US" sz="3200" u="sng" dirty="0">
                <a:solidFill>
                  <a:schemeClr val="tx2"/>
                </a:solidFill>
                <a:cs typeface="Segoe UI" panose="020B0502040204020203" pitchFamily="34" charset="0"/>
              </a:rPr>
              <a:t>(</a:t>
            </a:r>
            <a:r>
              <a:rPr lang="en-US" sz="2800" u="sng" dirty="0">
                <a:solidFill>
                  <a:schemeClr val="tx2"/>
                </a:solidFill>
                <a:cs typeface="Segoe UI" panose="020B0502040204020203" pitchFamily="34" charset="0"/>
              </a:rPr>
              <a:t>cont</a:t>
            </a:r>
            <a:r>
              <a:rPr lang="en-US" sz="3200" u="sng" dirty="0">
                <a:solidFill>
                  <a:schemeClr val="tx2"/>
                </a:solidFill>
                <a:cs typeface="Segoe UI" panose="020B0502040204020203" pitchFamily="34" charset="0"/>
              </a:rPr>
              <a:t>.)</a:t>
            </a:r>
            <a:endParaRPr lang="en-US" sz="3200" dirty="0">
              <a:solidFill>
                <a:schemeClr val="tx2"/>
              </a:solidFill>
            </a:endParaRPr>
          </a:p>
        </p:txBody>
      </p:sp>
      <p:sp>
        <p:nvSpPr>
          <p:cNvPr id="3" name="Content Placeholder 2"/>
          <p:cNvSpPr>
            <a:spLocks noGrp="1"/>
          </p:cNvSpPr>
          <p:nvPr>
            <p:ph idx="1"/>
          </p:nvPr>
        </p:nvSpPr>
        <p:spPr>
          <a:xfrm>
            <a:off x="838200" y="1882775"/>
            <a:ext cx="10515600" cy="4137025"/>
          </a:xfrm>
        </p:spPr>
        <p:txBody>
          <a:bodyPr>
            <a:normAutofit lnSpcReduction="10000"/>
          </a:bodyPr>
          <a:lstStyle/>
          <a:p>
            <a:pPr marL="0" indent="0">
              <a:buNone/>
            </a:pPr>
            <a:r>
              <a:rPr lang="en-US" sz="2400" dirty="0">
                <a:cs typeface="Segoe UI" panose="020B0502040204020203" pitchFamily="34" charset="0"/>
              </a:rPr>
              <a:t>Posted to the Special Education  </a:t>
            </a:r>
            <a:r>
              <a:rPr lang="en-US" sz="2400" u="sng" dirty="0">
                <a:cs typeface="Segoe UI" panose="020B0502040204020203" pitchFamily="34" charset="0"/>
                <a:hlinkClick r:id="rId4"/>
              </a:rPr>
              <a:t>Resource Library</a:t>
            </a:r>
            <a:r>
              <a:rPr lang="en-US" sz="2400" dirty="0">
                <a:cs typeface="Segoe UI" panose="020B0502040204020203" pitchFamily="34" charset="0"/>
                <a:hlinkClick r:id="rId4"/>
              </a:rPr>
              <a:t> </a:t>
            </a:r>
            <a:r>
              <a:rPr lang="en-US" sz="2400" dirty="0">
                <a:cs typeface="Segoe UI" panose="020B0502040204020203" pitchFamily="34" charset="0"/>
              </a:rPr>
              <a:t>, </a:t>
            </a:r>
            <a:r>
              <a:rPr lang="en-US" sz="2400" u="sng" dirty="0">
                <a:cs typeface="Segoe UI" panose="020B0502040204020203" pitchFamily="34" charset="0"/>
                <a:hlinkClick r:id="rId5"/>
              </a:rPr>
              <a:t>Technical Assistance page for Statewide Assessment</a:t>
            </a:r>
            <a:r>
              <a:rPr lang="en-US" sz="2400" dirty="0">
                <a:cs typeface="Segoe UI" panose="020B0502040204020203" pitchFamily="34" charset="0"/>
              </a:rPr>
              <a:t> , the WA-AIM page under </a:t>
            </a:r>
            <a:r>
              <a:rPr lang="en-US" sz="2400" dirty="0">
                <a:cs typeface="Segoe UI" panose="020B0502040204020203" pitchFamily="34" charset="0"/>
                <a:hlinkClick r:id="rId6"/>
              </a:rPr>
              <a:t>Guidelines and Supports</a:t>
            </a:r>
            <a:r>
              <a:rPr lang="en-US" sz="2400" dirty="0">
                <a:cs typeface="Segoe UI" panose="020B0502040204020203" pitchFamily="34" charset="0"/>
              </a:rPr>
              <a:t>, and on the WCAP Portal.</a:t>
            </a:r>
          </a:p>
          <a:p>
            <a:pPr marL="0" indent="0">
              <a:buNone/>
            </a:pPr>
            <a:r>
              <a:rPr lang="en-US" sz="2400" dirty="0">
                <a:cs typeface="Segoe UI" panose="020B0502040204020203" pitchFamily="34" charset="0"/>
              </a:rPr>
              <a:t> If you have questions regarding the content, please contact for:</a:t>
            </a:r>
          </a:p>
          <a:p>
            <a:r>
              <a:rPr lang="en-US" sz="2200" dirty="0">
                <a:cs typeface="Segoe UI" panose="020B0502040204020203" pitchFamily="34" charset="0"/>
              </a:rPr>
              <a:t>ELPA 21 and WIDA Alternate Access: Leslie Huff at 360-725-6338 or email at </a:t>
            </a:r>
            <a:r>
              <a:rPr lang="en-US" sz="2200" u="sng" dirty="0">
                <a:cs typeface="Segoe UI" panose="020B0502040204020203" pitchFamily="34" charset="0"/>
                <a:hlinkClick r:id="rId7"/>
              </a:rPr>
              <a:t>ELPA21@k12.wa.us</a:t>
            </a:r>
            <a:r>
              <a:rPr lang="en-US" sz="2200" dirty="0">
                <a:cs typeface="Segoe UI" panose="020B0502040204020203" pitchFamily="34" charset="0"/>
              </a:rPr>
              <a:t> or </a:t>
            </a:r>
            <a:r>
              <a:rPr lang="en-US" sz="2200" u="sng" dirty="0">
                <a:cs typeface="Segoe UI" panose="020B0502040204020203" pitchFamily="34" charset="0"/>
                <a:hlinkClick r:id="rId8"/>
              </a:rPr>
              <a:t>leslie.huff@k12.wa.us</a:t>
            </a:r>
            <a:endParaRPr lang="en-US" sz="2200" dirty="0">
              <a:cs typeface="Segoe UI" panose="020B0502040204020203" pitchFamily="34" charset="0"/>
            </a:endParaRPr>
          </a:p>
          <a:p>
            <a:r>
              <a:rPr lang="en-US" sz="2200" dirty="0">
                <a:cs typeface="Segoe UI" panose="020B0502040204020203" pitchFamily="34" charset="0"/>
              </a:rPr>
              <a:t>WA-AIM Alternate Assessment: Toni Wheeler at 360-725-6032 or email at </a:t>
            </a:r>
            <a:r>
              <a:rPr lang="en-US" sz="2200" u="sng" dirty="0">
                <a:cs typeface="Segoe UI" panose="020B0502040204020203" pitchFamily="34" charset="0"/>
                <a:hlinkClick r:id="rId9"/>
              </a:rPr>
              <a:t>wa.aim@k12.wa.us</a:t>
            </a:r>
            <a:r>
              <a:rPr lang="en-US" sz="2200" dirty="0">
                <a:cs typeface="Segoe UI" panose="020B0502040204020203" pitchFamily="34" charset="0"/>
              </a:rPr>
              <a:t> or </a:t>
            </a:r>
            <a:r>
              <a:rPr lang="en-US" sz="2200" u="sng" dirty="0">
                <a:cs typeface="Segoe UI" panose="020B0502040204020203" pitchFamily="34" charset="0"/>
                <a:hlinkClick r:id="rId10"/>
              </a:rPr>
              <a:t>toni-wheeler@k12.wa.us</a:t>
            </a:r>
            <a:endParaRPr lang="en-US" sz="2200" dirty="0">
              <a:cs typeface="Segoe UI" panose="020B0502040204020203" pitchFamily="34" charset="0"/>
            </a:endParaRPr>
          </a:p>
          <a:p>
            <a:r>
              <a:rPr lang="en-US" sz="2200" dirty="0">
                <a:cs typeface="Segoe UI" panose="020B0502040204020203" pitchFamily="34" charset="0"/>
              </a:rPr>
              <a:t>Graduation Assessment Alternative:  Clarisse Leong at 360-725-6223 or email at </a:t>
            </a:r>
            <a:r>
              <a:rPr lang="en-US" sz="2200" u="sng" dirty="0">
                <a:cs typeface="Segoe UI" panose="020B0502040204020203" pitchFamily="34" charset="0"/>
                <a:hlinkClick r:id="rId11"/>
              </a:rPr>
              <a:t>graduation.alternatives@k12.wa.us</a:t>
            </a:r>
            <a:r>
              <a:rPr lang="en-US" sz="2200" dirty="0">
                <a:cs typeface="Segoe UI" panose="020B0502040204020203" pitchFamily="34" charset="0"/>
              </a:rPr>
              <a:t> or </a:t>
            </a:r>
            <a:r>
              <a:rPr lang="en-US" sz="2200" u="sng" dirty="0">
                <a:cs typeface="Segoe UI" panose="020B0502040204020203" pitchFamily="34" charset="0"/>
                <a:hlinkClick r:id="rId12"/>
              </a:rPr>
              <a:t>clarrise.leong@k12.wa.us</a:t>
            </a:r>
            <a:endParaRPr lang="en-US" sz="2200" dirty="0">
              <a:cs typeface="Segoe UI" panose="020B0502040204020203" pitchFamily="34" charset="0"/>
            </a:endParaRPr>
          </a:p>
          <a:p>
            <a:r>
              <a:rPr lang="en-US" sz="2200" dirty="0">
                <a:cs typeface="Segoe UI" panose="020B0502040204020203" pitchFamily="34" charset="0"/>
              </a:rPr>
              <a:t>Special Education at 360-725-6075 or </a:t>
            </a:r>
            <a:r>
              <a:rPr lang="en-US" sz="2200" u="sng" dirty="0">
                <a:cs typeface="Segoe UI" panose="020B0502040204020203" pitchFamily="34" charset="0"/>
                <a:hlinkClick r:id="rId13"/>
              </a:rPr>
              <a:t>speced@k12.wa.us</a:t>
            </a:r>
            <a:endParaRPr lang="en-US" sz="2200" dirty="0">
              <a:cs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3707334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3" y="422275"/>
            <a:ext cx="10916651" cy="1325563"/>
          </a:xfrm>
        </p:spPr>
        <p:txBody>
          <a:bodyPr/>
          <a:lstStyle/>
          <a:p>
            <a:r>
              <a:rPr lang="en-US" dirty="0"/>
              <a:t>Technology Updates – Chrome, iOS, Windows</a:t>
            </a:r>
          </a:p>
        </p:txBody>
      </p:sp>
      <p:sp>
        <p:nvSpPr>
          <p:cNvPr id="3" name="Content Placeholder 2"/>
          <p:cNvSpPr>
            <a:spLocks noGrp="1"/>
          </p:cNvSpPr>
          <p:nvPr>
            <p:ph idx="1"/>
          </p:nvPr>
        </p:nvSpPr>
        <p:spPr/>
        <p:txBody>
          <a:bodyPr/>
          <a:lstStyle/>
          <a:p>
            <a:r>
              <a:rPr lang="en-US" dirty="0"/>
              <a:t>Chrome OS 69 &amp; OS 70 are now supported</a:t>
            </a:r>
          </a:p>
          <a:p>
            <a:r>
              <a:rPr lang="en-US" dirty="0"/>
              <a:t>iOS 12.1 is working fine on iPads</a:t>
            </a:r>
          </a:p>
          <a:p>
            <a:r>
              <a:rPr lang="en-US" dirty="0"/>
              <a:t>Julie Voice Pack Invalid Certificate – incorrect message</a:t>
            </a:r>
          </a:p>
          <a:p>
            <a:pPr lvl="1"/>
            <a:r>
              <a:rPr lang="en-US" dirty="0"/>
              <a:t>Ignore invalid certificate error; click Advanced &amp; download voice pack.</a:t>
            </a:r>
          </a:p>
          <a:p>
            <a:r>
              <a:rPr lang="en-US" dirty="0"/>
              <a:t>Forbidden Apps update </a:t>
            </a:r>
          </a:p>
          <a:p>
            <a:pPr lvl="1"/>
            <a:r>
              <a:rPr lang="en-US" dirty="0"/>
              <a:t>Apps are terminated in the background if running when Secure Browser is launched</a:t>
            </a:r>
          </a:p>
          <a:p>
            <a:pPr lvl="1"/>
            <a:r>
              <a:rPr lang="en-US" dirty="0"/>
              <a:t>Complete list is posted on WCAP in Tech Coordinators Resources</a:t>
            </a:r>
          </a:p>
          <a:p>
            <a:pPr lvl="1"/>
            <a:endParaRPr lang="en-US" dirty="0"/>
          </a:p>
          <a:p>
            <a:endParaRPr lang="en-US" dirty="0"/>
          </a:p>
        </p:txBody>
      </p:sp>
    </p:spTree>
    <p:extLst>
      <p:ext uri="{BB962C8B-B14F-4D97-AF65-F5344CB8AC3E}">
        <p14:creationId xmlns:p14="http://schemas.microsoft.com/office/powerpoint/2010/main" val="262951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Updates – Mac OS X</a:t>
            </a:r>
          </a:p>
        </p:txBody>
      </p:sp>
      <p:sp>
        <p:nvSpPr>
          <p:cNvPr id="3" name="Content Placeholder 2"/>
          <p:cNvSpPr>
            <a:spLocks noGrp="1"/>
          </p:cNvSpPr>
          <p:nvPr>
            <p:ph idx="1"/>
          </p:nvPr>
        </p:nvSpPr>
        <p:spPr/>
        <p:txBody>
          <a:bodyPr/>
          <a:lstStyle/>
          <a:p>
            <a:pPr>
              <a:lnSpc>
                <a:spcPct val="110000"/>
              </a:lnSpc>
            </a:pPr>
            <a:r>
              <a:rPr lang="en-US" dirty="0"/>
              <a:t>AIR has discovered security issue with Mac OS 10.13 and 10.14 (Mojave) and Secure Browser; updated version of 2018-19 Mac OS X Secure Browser (10.5) will be available Nov.19</a:t>
            </a:r>
          </a:p>
          <a:p>
            <a:pPr lvl="1">
              <a:lnSpc>
                <a:spcPct val="110000"/>
              </a:lnSpc>
            </a:pPr>
            <a:r>
              <a:rPr lang="en-US" dirty="0"/>
              <a:t>Updated version will work with all Mac OS X versions</a:t>
            </a:r>
          </a:p>
          <a:p>
            <a:pPr lvl="1">
              <a:lnSpc>
                <a:spcPct val="110000"/>
              </a:lnSpc>
            </a:pPr>
            <a:r>
              <a:rPr lang="en-US" dirty="0"/>
              <a:t>If you downloaded Mac OS X 10.5 version after Oct.18 but are not running Mac OS 10.13 or 10.14, don’t need to update again</a:t>
            </a:r>
          </a:p>
          <a:p>
            <a:pPr lvl="1">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3100008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WERA/OSPI Annual Conference </a:t>
            </a:r>
          </a:p>
        </p:txBody>
      </p:sp>
      <p:sp>
        <p:nvSpPr>
          <p:cNvPr id="3" name="Content Placeholder 2"/>
          <p:cNvSpPr>
            <a:spLocks noGrp="1"/>
          </p:cNvSpPr>
          <p:nvPr>
            <p:ph idx="1"/>
          </p:nvPr>
        </p:nvSpPr>
        <p:spPr/>
        <p:txBody>
          <a:bodyPr/>
          <a:lstStyle/>
          <a:p>
            <a:pPr marL="0" lvl="0" indent="0" algn="ctr">
              <a:buNone/>
            </a:pPr>
            <a:r>
              <a:rPr lang="en-US" sz="3600" dirty="0">
                <a:ea typeface="Segoe UI Black" panose="020B0A02040204020203" pitchFamily="34" charset="0"/>
                <a:cs typeface="Segoe UI Semibold" panose="020B0702040204020203" pitchFamily="34" charset="0"/>
              </a:rPr>
              <a:t>December 5-7, 2018</a:t>
            </a:r>
          </a:p>
          <a:p>
            <a:pPr marL="0" indent="0" algn="ctr">
              <a:buNone/>
            </a:pPr>
            <a:r>
              <a:rPr lang="en-US" sz="3600" dirty="0">
                <a:ea typeface="Segoe UI Black" panose="020B0A02040204020203" pitchFamily="34" charset="0"/>
                <a:cs typeface="Segoe UI Semibold" panose="020B0702040204020203" pitchFamily="34" charset="0"/>
              </a:rPr>
              <a:t>SeaTac Hilton</a:t>
            </a:r>
          </a:p>
          <a:p>
            <a:pPr marL="0" lvl="0" indent="0" algn="ctr">
              <a:buNone/>
            </a:pPr>
            <a:endParaRPr lang="en-US" sz="3600" dirty="0">
              <a:ea typeface="Segoe UI Black" panose="020B0A02040204020203" pitchFamily="34" charset="0"/>
              <a:cs typeface="Segoe UI Semibold" panose="020B0702040204020203" pitchFamily="34" charset="0"/>
            </a:endParaRPr>
          </a:p>
          <a:p>
            <a:pPr marL="0" lvl="0" indent="0" algn="ctr">
              <a:buNone/>
            </a:pPr>
            <a:r>
              <a:rPr lang="en-US" sz="3600" dirty="0">
                <a:ea typeface="Segoe UI Black" panose="020B0A02040204020203" pitchFamily="34" charset="0"/>
                <a:cs typeface="Segoe UI Semibold" panose="020B0702040204020203" pitchFamily="34" charset="0"/>
              </a:rPr>
              <a:t>Hope to see you there!</a:t>
            </a:r>
          </a:p>
          <a:p>
            <a:pPr marL="0" lvl="0" indent="0" algn="ctr">
              <a:buNone/>
            </a:pPr>
            <a:endParaRPr lang="en-US" sz="3600" dirty="0">
              <a:ea typeface="Segoe UI Black" panose="020B0A02040204020203" pitchFamily="34" charset="0"/>
              <a:cs typeface="Segoe UI Black" panose="020B0A02040204020203" pitchFamily="34" charset="0"/>
            </a:endParaRPr>
          </a:p>
          <a:p>
            <a:pPr marL="0" indent="0" algn="ctr">
              <a:buNone/>
            </a:pPr>
            <a:r>
              <a:rPr lang="en-US" sz="3600" u="sng" dirty="0">
                <a:ea typeface="Segoe UI Black" panose="020B0A02040204020203" pitchFamily="34" charset="0"/>
                <a:cs typeface="Segoe UI Black" panose="020B0A02040204020203" pitchFamily="34" charset="0"/>
                <a:hlinkClick r:id="rId3"/>
              </a:rPr>
              <a:t>2018 WERA Conference Information</a:t>
            </a:r>
            <a:r>
              <a:rPr lang="en-US" sz="3600" dirty="0">
                <a:ea typeface="Segoe UI Black" panose="020B0A02040204020203" pitchFamily="34" charset="0"/>
                <a:cs typeface="Segoe UI Black" panose="020B0A02040204020203" pitchFamily="34" charset="0"/>
              </a:rPr>
              <a:t> </a:t>
            </a:r>
          </a:p>
          <a:p>
            <a:endParaRPr lang="en-US" dirty="0"/>
          </a:p>
        </p:txBody>
      </p:sp>
    </p:spTree>
    <p:extLst>
      <p:ext uri="{BB962C8B-B14F-4D97-AF65-F5344CB8AC3E}">
        <p14:creationId xmlns:p14="http://schemas.microsoft.com/office/powerpoint/2010/main" val="299109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799A8B4F-0FED-46C0-9186-5A8E116D8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DA6861EE-7660-46C9-80BD-173B8F7454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A577A5-2642-4719-8782-AD9479DB1CD5}"/>
              </a:ext>
            </a:extLst>
          </p:cNvPr>
          <p:cNvSpPr>
            <a:spLocks noGrp="1"/>
          </p:cNvSpPr>
          <p:nvPr>
            <p:ph type="title"/>
          </p:nvPr>
        </p:nvSpPr>
        <p:spPr>
          <a:xfrm>
            <a:off x="598182" y="651410"/>
            <a:ext cx="6318649" cy="929167"/>
          </a:xfrm>
        </p:spPr>
        <p:txBody>
          <a:bodyPr>
            <a:normAutofit/>
          </a:bodyPr>
          <a:lstStyle/>
          <a:p>
            <a:r>
              <a:rPr lang="en-US" b="1" dirty="0">
                <a:solidFill>
                  <a:srgbClr val="000000"/>
                </a:solidFill>
              </a:rPr>
              <a:t>Purpose? </a:t>
            </a:r>
          </a:p>
        </p:txBody>
      </p:sp>
      <p:sp>
        <p:nvSpPr>
          <p:cNvPr id="8" name="Content Placeholder 7">
            <a:extLst>
              <a:ext uri="{FF2B5EF4-FFF2-40B4-BE49-F238E27FC236}">
                <a16:creationId xmlns:a16="http://schemas.microsoft.com/office/drawing/2014/main" id="{1FD5D8F3-77C2-4E99-B3EF-3639F32D5322}"/>
              </a:ext>
            </a:extLst>
          </p:cNvPr>
          <p:cNvSpPr>
            <a:spLocks noGrp="1"/>
          </p:cNvSpPr>
          <p:nvPr>
            <p:ph idx="1"/>
          </p:nvPr>
        </p:nvSpPr>
        <p:spPr>
          <a:xfrm>
            <a:off x="598181" y="1714074"/>
            <a:ext cx="5190708" cy="4674693"/>
          </a:xfrm>
        </p:spPr>
        <p:txBody>
          <a:bodyPr anchor="t" anchorCtr="0">
            <a:noAutofit/>
          </a:bodyPr>
          <a:lstStyle/>
          <a:p>
            <a:pPr fontAlgn="base">
              <a:lnSpc>
                <a:spcPct val="100000"/>
              </a:lnSpc>
            </a:pPr>
            <a:r>
              <a:rPr lang="en-US" sz="2400" dirty="0">
                <a:solidFill>
                  <a:srgbClr val="000000"/>
                </a:solidFill>
                <a:latin typeface="Segoe UI" panose="020B0502040204020203" pitchFamily="34" charset="0"/>
                <a:cs typeface="Segoe UI" panose="020B0502040204020203" pitchFamily="34" charset="0"/>
              </a:rPr>
              <a:t>What is the purpose of these meetings?</a:t>
            </a:r>
          </a:p>
          <a:p>
            <a:pPr lvl="0" fontAlgn="base">
              <a:lnSpc>
                <a:spcPct val="100000"/>
              </a:lnSpc>
            </a:pPr>
            <a:r>
              <a:rPr lang="en-US" sz="2400" dirty="0">
                <a:solidFill>
                  <a:srgbClr val="000000"/>
                </a:solidFill>
                <a:latin typeface="Segoe UI" panose="020B0502040204020203" pitchFamily="34" charset="0"/>
                <a:cs typeface="Segoe UI" panose="020B0502040204020203" pitchFamily="34" charset="0"/>
              </a:rPr>
              <a:t>What do you get out of these meetings?</a:t>
            </a:r>
          </a:p>
          <a:p>
            <a:pPr lvl="0" fontAlgn="base">
              <a:lnSpc>
                <a:spcPct val="100000"/>
              </a:lnSpc>
            </a:pPr>
            <a:r>
              <a:rPr lang="en-US" sz="2400" dirty="0">
                <a:solidFill>
                  <a:srgbClr val="000000"/>
                </a:solidFill>
                <a:latin typeface="Segoe UI" panose="020B0502040204020203" pitchFamily="34" charset="0"/>
                <a:cs typeface="Segoe UI" panose="020B0502040204020203" pitchFamily="34" charset="0"/>
              </a:rPr>
              <a:t>What do you want or need to get out of these meetings?</a:t>
            </a:r>
          </a:p>
        </p:txBody>
      </p:sp>
      <p:sp>
        <p:nvSpPr>
          <p:cNvPr id="83" name="Oval 82">
            <a:extLst>
              <a:ext uri="{FF2B5EF4-FFF2-40B4-BE49-F238E27FC236}">
                <a16:creationId xmlns:a16="http://schemas.microsoft.com/office/drawing/2014/main" id="{38A69B74-22E3-47CC-823F-18BE7930C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Smiling Face with No Fill">
            <a:extLst>
              <a:ext uri="{FF2B5EF4-FFF2-40B4-BE49-F238E27FC236}">
                <a16:creationId xmlns:a16="http://schemas.microsoft.com/office/drawing/2014/main" id="{01C66C19-AA44-4605-9950-B76CAACCDC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967567" y="216854"/>
            <a:ext cx="2626251" cy="2626251"/>
          </a:xfrm>
          <a:prstGeom prst="rect">
            <a:avLst/>
          </a:prstGeom>
        </p:spPr>
      </p:pic>
      <p:sp>
        <p:nvSpPr>
          <p:cNvPr id="87"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Confused Face with No Fill">
            <a:extLst>
              <a:ext uri="{FF2B5EF4-FFF2-40B4-BE49-F238E27FC236}">
                <a16:creationId xmlns:a16="http://schemas.microsoft.com/office/drawing/2014/main" id="{22FE08AA-0DA6-46EB-9D16-AF501FC875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593277" y="3464328"/>
            <a:ext cx="1661466" cy="1661466"/>
          </a:xfrm>
          <a:prstGeom prst="rect">
            <a:avLst/>
          </a:prstGeom>
        </p:spPr>
      </p:pic>
      <p:pic>
        <p:nvPicPr>
          <p:cNvPr id="19" name="Graphic 18" descr="Sad Face with No Fill">
            <a:extLst>
              <a:ext uri="{FF2B5EF4-FFF2-40B4-BE49-F238E27FC236}">
                <a16:creationId xmlns:a16="http://schemas.microsoft.com/office/drawing/2014/main" id="{BFF18CCC-0EFF-40D4-B8F3-FD7395D0CA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657311" y="4988577"/>
            <a:ext cx="1936507" cy="1936507"/>
          </a:xfrm>
          <a:prstGeom prst="rect">
            <a:avLst/>
          </a:prstGeom>
        </p:spPr>
      </p:pic>
    </p:spTree>
    <p:extLst>
      <p:ext uri="{BB962C8B-B14F-4D97-AF65-F5344CB8AC3E}">
        <p14:creationId xmlns:p14="http://schemas.microsoft.com/office/powerpoint/2010/main" val="2855149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CC3E-C3A0-D741-A1E4-9C41C6248D05}"/>
              </a:ext>
            </a:extLst>
          </p:cNvPr>
          <p:cNvSpPr>
            <a:spLocks noGrp="1"/>
          </p:cNvSpPr>
          <p:nvPr>
            <p:ph type="ctrTitle"/>
          </p:nvPr>
        </p:nvSpPr>
        <p:spPr>
          <a:xfrm>
            <a:off x="1113453" y="704353"/>
            <a:ext cx="9965094" cy="2387600"/>
          </a:xfrm>
        </p:spPr>
        <p:txBody>
          <a:bodyPr>
            <a:normAutofit/>
          </a:bodyPr>
          <a:lstStyle/>
          <a:p>
            <a:r>
              <a:rPr lang="en-US" sz="8000" b="0" dirty="0">
                <a:solidFill>
                  <a:schemeClr val="accent2"/>
                </a:solidFill>
                <a:latin typeface="+mn-lt"/>
              </a:rPr>
              <a:t>OSPI Special Education:</a:t>
            </a:r>
          </a:p>
        </p:txBody>
      </p:sp>
      <p:sp>
        <p:nvSpPr>
          <p:cNvPr id="3" name="Subtitle 2">
            <a:extLst>
              <a:ext uri="{FF2B5EF4-FFF2-40B4-BE49-F238E27FC236}">
                <a16:creationId xmlns:a16="http://schemas.microsoft.com/office/drawing/2014/main" id="{2F70EFD7-1A35-414B-9579-82D9296B813E}"/>
              </a:ext>
            </a:extLst>
          </p:cNvPr>
          <p:cNvSpPr>
            <a:spLocks noGrp="1"/>
          </p:cNvSpPr>
          <p:nvPr>
            <p:ph type="subTitle" idx="1"/>
          </p:nvPr>
        </p:nvSpPr>
        <p:spPr>
          <a:xfrm>
            <a:off x="1155290" y="3184028"/>
            <a:ext cx="9923257" cy="1655762"/>
          </a:xfrm>
        </p:spPr>
        <p:txBody>
          <a:bodyPr>
            <a:normAutofit/>
          </a:bodyPr>
          <a:lstStyle/>
          <a:p>
            <a:r>
              <a:rPr lang="en-US" sz="5400" dirty="0">
                <a:solidFill>
                  <a:schemeClr val="accent2"/>
                </a:solidFill>
                <a:latin typeface="+mn-lt"/>
              </a:rPr>
              <a:t>Initiatives &amp; Assessment Priorities</a:t>
            </a:r>
          </a:p>
        </p:txBody>
      </p:sp>
      <p:sp>
        <p:nvSpPr>
          <p:cNvPr id="4" name="Title 4">
            <a:extLst>
              <a:ext uri="{FF2B5EF4-FFF2-40B4-BE49-F238E27FC236}">
                <a16:creationId xmlns:a16="http://schemas.microsoft.com/office/drawing/2014/main" id="{EEC2653B-09B9-2F4B-BFD1-78702681655A}"/>
              </a:ext>
            </a:extLst>
          </p:cNvPr>
          <p:cNvSpPr txBox="1">
            <a:spLocks/>
          </p:cNvSpPr>
          <p:nvPr/>
        </p:nvSpPr>
        <p:spPr>
          <a:xfrm>
            <a:off x="0" y="5390788"/>
            <a:ext cx="12192000" cy="1349404"/>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pPr>
              <a:lnSpc>
                <a:spcPct val="100000"/>
              </a:lnSpc>
              <a:spcAft>
                <a:spcPts val="600"/>
              </a:spcAft>
            </a:pPr>
            <a:r>
              <a:rPr lang="en-US" sz="3200" dirty="0">
                <a:solidFill>
                  <a:schemeClr val="accent2"/>
                </a:solidFill>
                <a:latin typeface="+mn-lt"/>
              </a:rPr>
              <a:t>Tania May, </a:t>
            </a:r>
            <a:r>
              <a:rPr lang="en-US" sz="3200" dirty="0">
                <a:solidFill>
                  <a:schemeClr val="accent2"/>
                </a:solidFill>
                <a:latin typeface="+mn-lt"/>
                <a:hlinkClick r:id="rId3"/>
              </a:rPr>
              <a:t>tania.may@k12.wa.us</a:t>
            </a:r>
            <a:r>
              <a:rPr lang="en-US" sz="3200" dirty="0">
                <a:solidFill>
                  <a:schemeClr val="accent2"/>
                </a:solidFill>
                <a:latin typeface="+mn-lt"/>
              </a:rPr>
              <a:t> </a:t>
            </a:r>
          </a:p>
          <a:p>
            <a:pPr>
              <a:lnSpc>
                <a:spcPct val="100000"/>
              </a:lnSpc>
              <a:spcAft>
                <a:spcPts val="600"/>
              </a:spcAft>
            </a:pPr>
            <a:r>
              <a:rPr lang="en-US" sz="3200" dirty="0">
                <a:solidFill>
                  <a:schemeClr val="accent2"/>
                </a:solidFill>
                <a:latin typeface="+mn-lt"/>
              </a:rPr>
              <a:t>OSPI Special Education</a:t>
            </a:r>
          </a:p>
          <a:p>
            <a:pPr>
              <a:lnSpc>
                <a:spcPct val="100000"/>
              </a:lnSpc>
              <a:spcAft>
                <a:spcPts val="600"/>
              </a:spcAft>
            </a:pPr>
            <a:r>
              <a:rPr lang="en-US" sz="3200" dirty="0">
                <a:solidFill>
                  <a:schemeClr val="accent2"/>
                </a:solidFill>
                <a:latin typeface="+mn-lt"/>
              </a:rPr>
              <a:t>November 14, 2018</a:t>
            </a:r>
          </a:p>
        </p:txBody>
      </p:sp>
    </p:spTree>
    <p:extLst>
      <p:ext uri="{BB962C8B-B14F-4D97-AF65-F5344CB8AC3E}">
        <p14:creationId xmlns:p14="http://schemas.microsoft.com/office/powerpoint/2010/main" val="2841805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22129" y="557479"/>
            <a:ext cx="6239771" cy="1308989"/>
            <a:chOff x="471578" y="439298"/>
            <a:chExt cx="6009734" cy="1150190"/>
          </a:xfrm>
        </p:grpSpPr>
        <p:sp>
          <p:nvSpPr>
            <p:cNvPr id="5" name="TextBox 4"/>
            <p:cNvSpPr txBox="1"/>
            <p:nvPr/>
          </p:nvSpPr>
          <p:spPr>
            <a:xfrm>
              <a:off x="471578" y="788995"/>
              <a:ext cx="6009734" cy="567922"/>
            </a:xfrm>
            <a:prstGeom prst="rect">
              <a:avLst/>
            </a:prstGeom>
            <a:solidFill>
              <a:schemeClr val="accent2">
                <a:lumMod val="50000"/>
              </a:schemeClr>
            </a:solidFill>
          </p:spPr>
          <p:txBody>
            <a:bodyPr wrap="square" rtlCol="0">
              <a:spAutoFit/>
            </a:bodyPr>
            <a:lstStyle/>
            <a:p>
              <a:pPr algn="ctr"/>
              <a:r>
                <a:rPr lang="en-US" sz="3600" dirty="0">
                  <a:solidFill>
                    <a:schemeClr val="bg2"/>
                  </a:solidFill>
                </a:rPr>
                <a:t>What does the                    say?</a:t>
              </a:r>
            </a:p>
          </p:txBody>
        </p:sp>
        <p:pic>
          <p:nvPicPr>
            <p:cNvPr id="4" name="Picture 3"/>
            <p:cNvPicPr>
              <a:picLocks noChangeAspect="1"/>
            </p:cNvPicPr>
            <p:nvPr/>
          </p:nvPicPr>
          <p:blipFill>
            <a:blip r:embed="rId3"/>
            <a:stretch>
              <a:fillRect/>
            </a:stretch>
          </p:blipFill>
          <p:spPr>
            <a:xfrm>
              <a:off x="3540904" y="439298"/>
              <a:ext cx="1725284" cy="1150190"/>
            </a:xfrm>
            <a:prstGeom prst="rect">
              <a:avLst/>
            </a:prstGeom>
            <a:ln w="38100">
              <a:solidFill>
                <a:schemeClr val="accent2">
                  <a:lumMod val="50000"/>
                </a:schemeClr>
              </a:solidFill>
            </a:ln>
          </p:spPr>
        </p:pic>
      </p:grpSp>
      <p:graphicFrame>
        <p:nvGraphicFramePr>
          <p:cNvPr id="8" name="Diagram 7"/>
          <p:cNvGraphicFramePr/>
          <p:nvPr>
            <p:extLst>
              <p:ext uri="{D42A27DB-BD31-4B8C-83A1-F6EECF244321}">
                <p14:modId xmlns:p14="http://schemas.microsoft.com/office/powerpoint/2010/main" val="1191669916"/>
              </p:ext>
            </p:extLst>
          </p:nvPr>
        </p:nvGraphicFramePr>
        <p:xfrm>
          <a:off x="917156" y="980856"/>
          <a:ext cx="10357688" cy="56947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8439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4791" y="621581"/>
            <a:ext cx="9778481" cy="646331"/>
          </a:xfrm>
          <a:prstGeom prst="rect">
            <a:avLst/>
          </a:prstGeom>
        </p:spPr>
        <p:txBody>
          <a:bodyPr wrap="square">
            <a:spAutoFit/>
          </a:bodyPr>
          <a:lstStyle/>
          <a:p>
            <a:r>
              <a:rPr lang="en-US" sz="3600" b="1" dirty="0">
                <a:solidFill>
                  <a:srgbClr val="002060"/>
                </a:solidFill>
                <a:latin typeface="Lucida Handwriting" panose="03010101010101010101" pitchFamily="66" charset="0"/>
              </a:rPr>
              <a:t>What this means for assessment…</a:t>
            </a:r>
            <a:endParaRPr lang="en-US" sz="3600" b="1" dirty="0">
              <a:solidFill>
                <a:srgbClr val="002060"/>
              </a:solidFill>
            </a:endParaRPr>
          </a:p>
        </p:txBody>
      </p:sp>
      <p:sp>
        <p:nvSpPr>
          <p:cNvPr id="13" name="Block Arc 12"/>
          <p:cNvSpPr/>
          <p:nvPr/>
        </p:nvSpPr>
        <p:spPr>
          <a:xfrm>
            <a:off x="-5055217" y="153275"/>
            <a:ext cx="6742601" cy="6742601"/>
          </a:xfrm>
          <a:prstGeom prst="blockArc">
            <a:avLst>
              <a:gd name="adj1" fmla="val 18900000"/>
              <a:gd name="adj2" fmla="val 2700000"/>
              <a:gd name="adj3" fmla="val 32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4" name="Freeform 13"/>
          <p:cNvSpPr/>
          <p:nvPr/>
        </p:nvSpPr>
        <p:spPr>
          <a:xfrm>
            <a:off x="926353" y="1624860"/>
            <a:ext cx="10494316" cy="435433"/>
          </a:xfrm>
          <a:custGeom>
            <a:avLst/>
            <a:gdLst>
              <a:gd name="connsiteX0" fmla="*/ 0 w 10152391"/>
              <a:gd name="connsiteY0" fmla="*/ 0 h 435433"/>
              <a:gd name="connsiteX1" fmla="*/ 10152391 w 10152391"/>
              <a:gd name="connsiteY1" fmla="*/ 0 h 435433"/>
              <a:gd name="connsiteX2" fmla="*/ 10152391 w 10152391"/>
              <a:gd name="connsiteY2" fmla="*/ 435433 h 435433"/>
              <a:gd name="connsiteX3" fmla="*/ 0 w 10152391"/>
              <a:gd name="connsiteY3" fmla="*/ 435433 h 435433"/>
              <a:gd name="connsiteX4" fmla="*/ 0 w 10152391"/>
              <a:gd name="connsiteY4" fmla="*/ 0 h 43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2391" h="435433">
                <a:moveTo>
                  <a:pt x="0" y="0"/>
                </a:moveTo>
                <a:lnTo>
                  <a:pt x="10152391" y="0"/>
                </a:lnTo>
                <a:lnTo>
                  <a:pt x="10152391" y="435433"/>
                </a:lnTo>
                <a:lnTo>
                  <a:pt x="0" y="435433"/>
                </a:lnTo>
                <a:lnTo>
                  <a:pt x="0" y="0"/>
                </a:lnTo>
                <a:close/>
              </a:path>
            </a:pathLst>
          </a:custGeom>
          <a:solidFill>
            <a:schemeClr val="bg2"/>
          </a:solidFill>
          <a:ln w="28575">
            <a:solidFill>
              <a:srgbClr val="002060"/>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95144" tIns="55880" rIns="55880" bIns="55880" numCol="1" spcCol="1270" anchor="ctr" anchorCtr="0">
            <a:noAutofit/>
          </a:bodyPr>
          <a:lstStyle/>
          <a:p>
            <a:pPr marR="0" lvl="0" algn="l" defTabSz="914400" eaLnBrk="1" fontAlgn="auto" latinLnBrk="0" hangingPunct="1">
              <a:lnSpc>
                <a:spcPct val="100000"/>
              </a:lnSpc>
              <a:spcBef>
                <a:spcPct val="0"/>
              </a:spcBef>
              <a:spcAft>
                <a:spcPts val="0"/>
              </a:spcAft>
              <a:buClrTx/>
              <a:buSzTx/>
              <a:buFontTx/>
              <a:buNone/>
              <a:tabLst/>
              <a:defRPr/>
            </a:pPr>
            <a:r>
              <a:rPr lang="en-US" sz="2400" b="1" dirty="0">
                <a:solidFill>
                  <a:srgbClr val="002060"/>
                </a:solidFill>
              </a:rPr>
              <a:t>Revisiting purpose: testing for accountability versus testing for graduation</a:t>
            </a:r>
            <a:endParaRPr lang="en-US" sz="2400" b="1" kern="1200" dirty="0">
              <a:solidFill>
                <a:srgbClr val="002060"/>
              </a:solidFill>
            </a:endParaRPr>
          </a:p>
        </p:txBody>
      </p:sp>
      <p:sp>
        <p:nvSpPr>
          <p:cNvPr id="15" name="Oval 14"/>
          <p:cNvSpPr/>
          <p:nvPr/>
        </p:nvSpPr>
        <p:spPr>
          <a:xfrm>
            <a:off x="768485" y="1450132"/>
            <a:ext cx="804735" cy="785113"/>
          </a:xfrm>
          <a:prstGeom prst="ellipse">
            <a:avLst/>
          </a:prstGeom>
          <a:solidFill>
            <a:srgbClr val="002060"/>
          </a:solidFill>
          <a:ln>
            <a:solidFill>
              <a:srgbClr val="002060"/>
            </a:solidFill>
          </a:ln>
        </p:spPr>
        <p:style>
          <a:lnRef idx="2">
            <a:scrgbClr r="0" g="0" b="0"/>
          </a:lnRef>
          <a:fillRef idx="1">
            <a:scrgbClr r="0" g="0" b="0"/>
          </a:fillRef>
          <a:effectRef idx="0">
            <a:schemeClr val="lt2">
              <a:hueOff val="0"/>
              <a:satOff val="0"/>
              <a:lumOff val="0"/>
              <a:alphaOff val="0"/>
            </a:schemeClr>
          </a:effectRef>
          <a:fontRef idx="minor">
            <a:schemeClr val="dk1">
              <a:hueOff val="0"/>
              <a:satOff val="0"/>
              <a:lumOff val="0"/>
              <a:alphaOff val="0"/>
            </a:schemeClr>
          </a:fontRef>
        </p:style>
      </p:sp>
      <p:sp>
        <p:nvSpPr>
          <p:cNvPr id="16" name="Freeform 15"/>
          <p:cNvSpPr/>
          <p:nvPr/>
        </p:nvSpPr>
        <p:spPr>
          <a:xfrm>
            <a:off x="1687384" y="2605741"/>
            <a:ext cx="9733285" cy="1001028"/>
          </a:xfrm>
          <a:custGeom>
            <a:avLst/>
            <a:gdLst>
              <a:gd name="connsiteX0" fmla="*/ 0 w 9682959"/>
              <a:gd name="connsiteY0" fmla="*/ 0 h 1072680"/>
              <a:gd name="connsiteX1" fmla="*/ 9682959 w 9682959"/>
              <a:gd name="connsiteY1" fmla="*/ 0 h 1072680"/>
              <a:gd name="connsiteX2" fmla="*/ 9682959 w 9682959"/>
              <a:gd name="connsiteY2" fmla="*/ 1072680 h 1072680"/>
              <a:gd name="connsiteX3" fmla="*/ 0 w 9682959"/>
              <a:gd name="connsiteY3" fmla="*/ 1072680 h 1072680"/>
              <a:gd name="connsiteX4" fmla="*/ 0 w 9682959"/>
              <a:gd name="connsiteY4" fmla="*/ 0 h 107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2959" h="1072680">
                <a:moveTo>
                  <a:pt x="0" y="0"/>
                </a:moveTo>
                <a:lnTo>
                  <a:pt x="9682959" y="0"/>
                </a:lnTo>
                <a:lnTo>
                  <a:pt x="9682959" y="1072680"/>
                </a:lnTo>
                <a:lnTo>
                  <a:pt x="0" y="1072680"/>
                </a:lnTo>
                <a:lnTo>
                  <a:pt x="0" y="0"/>
                </a:lnTo>
                <a:close/>
              </a:path>
            </a:pathLst>
          </a:custGeom>
          <a:solidFill>
            <a:schemeClr val="bg2"/>
          </a:solidFill>
          <a:ln w="28575">
            <a:solidFill>
              <a:srgbClr val="002060"/>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95144" tIns="60960" rIns="60960" bIns="60960" numCol="1" spcCol="1270" anchor="ctr" anchorCtr="0">
            <a:noAutofit/>
          </a:bodyPr>
          <a:lstStyle/>
          <a:p>
            <a:pPr lvl="0" algn="l" defTabSz="1066800">
              <a:lnSpc>
                <a:spcPct val="100000"/>
              </a:lnSpc>
              <a:spcBef>
                <a:spcPct val="0"/>
              </a:spcBef>
              <a:spcAft>
                <a:spcPts val="0"/>
              </a:spcAft>
              <a:buSzPct val="85000"/>
              <a:buFont typeface="Wingdings" panose="05000000000000000000" pitchFamily="2" charset="2"/>
              <a:buNone/>
            </a:pPr>
            <a:r>
              <a:rPr lang="en-US" sz="2400" b="1" kern="1200" dirty="0">
                <a:solidFill>
                  <a:srgbClr val="002060"/>
                </a:solidFill>
              </a:rPr>
              <a:t>(Updated) Guidance for IEP Teams: Student Participation in Statewide Assessments for Accountability &amp; Graduation </a:t>
            </a:r>
          </a:p>
        </p:txBody>
      </p:sp>
      <p:sp>
        <p:nvSpPr>
          <p:cNvPr id="17" name="Oval 16"/>
          <p:cNvSpPr/>
          <p:nvPr/>
        </p:nvSpPr>
        <p:spPr>
          <a:xfrm>
            <a:off x="1159901" y="2536341"/>
            <a:ext cx="1151277" cy="1112120"/>
          </a:xfrm>
          <a:prstGeom prst="ellipse">
            <a:avLst/>
          </a:prstGeom>
          <a:solidFill>
            <a:srgbClr val="002060"/>
          </a:solidFill>
          <a:ln>
            <a:solidFill>
              <a:srgbClr val="002060"/>
            </a:solidFill>
          </a:ln>
        </p:spPr>
        <p:style>
          <a:lnRef idx="2">
            <a:scrgbClr r="0" g="0" b="0"/>
          </a:lnRef>
          <a:fillRef idx="1">
            <a:scrgbClr r="0" g="0" b="0"/>
          </a:fillRef>
          <a:effectRef idx="0">
            <a:schemeClr val="lt2">
              <a:hueOff val="0"/>
              <a:satOff val="0"/>
              <a:lumOff val="0"/>
              <a:alphaOff val="0"/>
            </a:schemeClr>
          </a:effectRef>
          <a:fontRef idx="minor">
            <a:schemeClr val="dk1">
              <a:hueOff val="0"/>
              <a:satOff val="0"/>
              <a:lumOff val="0"/>
              <a:alphaOff val="0"/>
            </a:schemeClr>
          </a:fontRef>
        </p:style>
      </p:sp>
      <p:sp>
        <p:nvSpPr>
          <p:cNvPr id="18" name="Freeform 17"/>
          <p:cNvSpPr/>
          <p:nvPr/>
        </p:nvSpPr>
        <p:spPr>
          <a:xfrm>
            <a:off x="1602712" y="4034816"/>
            <a:ext cx="10494316" cy="1778299"/>
          </a:xfrm>
          <a:custGeom>
            <a:avLst/>
            <a:gdLst>
              <a:gd name="connsiteX0" fmla="*/ 0 w 9781050"/>
              <a:gd name="connsiteY0" fmla="*/ 0 h 1436408"/>
              <a:gd name="connsiteX1" fmla="*/ 9781050 w 9781050"/>
              <a:gd name="connsiteY1" fmla="*/ 0 h 1436408"/>
              <a:gd name="connsiteX2" fmla="*/ 9781050 w 9781050"/>
              <a:gd name="connsiteY2" fmla="*/ 1436408 h 1436408"/>
              <a:gd name="connsiteX3" fmla="*/ 0 w 9781050"/>
              <a:gd name="connsiteY3" fmla="*/ 1436408 h 1436408"/>
              <a:gd name="connsiteX4" fmla="*/ 0 w 9781050"/>
              <a:gd name="connsiteY4" fmla="*/ 0 h 143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1050" h="1436408">
                <a:moveTo>
                  <a:pt x="0" y="0"/>
                </a:moveTo>
                <a:lnTo>
                  <a:pt x="9781050" y="0"/>
                </a:lnTo>
                <a:lnTo>
                  <a:pt x="9781050" y="1436408"/>
                </a:lnTo>
                <a:lnTo>
                  <a:pt x="0" y="1436408"/>
                </a:lnTo>
                <a:lnTo>
                  <a:pt x="0" y="0"/>
                </a:lnTo>
                <a:close/>
              </a:path>
            </a:pathLst>
          </a:custGeom>
          <a:solidFill>
            <a:schemeClr val="bg2"/>
          </a:solidFill>
          <a:ln w="28575">
            <a:solidFill>
              <a:srgbClr val="002060"/>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95144" tIns="60960" rIns="60960" bIns="60960" numCol="1" spcCol="1270" anchor="ctr" anchorCtr="0">
            <a:noAutofit/>
          </a:bodyPr>
          <a:lstStyle/>
          <a:p>
            <a:pPr lvl="0" algn="l" defTabSz="1066800">
              <a:lnSpc>
                <a:spcPct val="90000"/>
              </a:lnSpc>
              <a:spcBef>
                <a:spcPct val="0"/>
              </a:spcBef>
              <a:spcAft>
                <a:spcPts val="0"/>
              </a:spcAft>
            </a:pPr>
            <a:r>
              <a:rPr lang="en-US" sz="2200" b="1" kern="1200" dirty="0">
                <a:solidFill>
                  <a:srgbClr val="002060"/>
                </a:solidFill>
              </a:rPr>
              <a:t>IEP team authority re: state and district-wide assessments:</a:t>
            </a:r>
          </a:p>
          <a:p>
            <a:pPr marL="457200" lvl="0" indent="-285750" algn="l" defTabSz="1066800">
              <a:lnSpc>
                <a:spcPct val="100000"/>
              </a:lnSpc>
              <a:spcBef>
                <a:spcPct val="0"/>
              </a:spcBef>
              <a:spcAft>
                <a:spcPts val="0"/>
              </a:spcAft>
              <a:buFont typeface="Arial" panose="020B0604020202020204" pitchFamily="34" charset="0"/>
              <a:buChar char="•"/>
            </a:pPr>
            <a:r>
              <a:rPr lang="en-US" sz="2200" kern="1200" dirty="0">
                <a:solidFill>
                  <a:srgbClr val="002060"/>
                </a:solidFill>
              </a:rPr>
              <a:t>Determine appropriate accommodations on state- &amp; district-wide assessments;</a:t>
            </a:r>
          </a:p>
          <a:p>
            <a:pPr marL="457200" lvl="0" indent="-285750" algn="l" defTabSz="1066800">
              <a:lnSpc>
                <a:spcPct val="100000"/>
              </a:lnSpc>
              <a:spcBef>
                <a:spcPct val="0"/>
              </a:spcBef>
              <a:spcAft>
                <a:spcPts val="0"/>
              </a:spcAft>
              <a:buFont typeface="Arial" panose="020B0604020202020204" pitchFamily="34" charset="0"/>
              <a:buChar char="•"/>
            </a:pPr>
            <a:r>
              <a:rPr lang="en-US" sz="2200" kern="1200" dirty="0">
                <a:solidFill>
                  <a:srgbClr val="002060"/>
                </a:solidFill>
              </a:rPr>
              <a:t>Determine student need to take an alternate assessment.</a:t>
            </a:r>
            <a:endParaRPr lang="en-US" sz="2200" dirty="0">
              <a:solidFill>
                <a:srgbClr val="002060"/>
              </a:solidFill>
            </a:endParaRPr>
          </a:p>
          <a:p>
            <a:pPr marL="55563" lvl="0" algn="l" defTabSz="1066800">
              <a:lnSpc>
                <a:spcPct val="100000"/>
              </a:lnSpc>
              <a:spcBef>
                <a:spcPct val="0"/>
              </a:spcBef>
              <a:spcAft>
                <a:spcPts val="0"/>
              </a:spcAft>
            </a:pPr>
            <a:r>
              <a:rPr lang="en-US" sz="700" kern="1200" dirty="0">
                <a:solidFill>
                  <a:srgbClr val="002060"/>
                </a:solidFill>
              </a:rPr>
              <a:t> </a:t>
            </a:r>
            <a:r>
              <a:rPr lang="en-US" sz="1600" kern="1200" dirty="0">
                <a:solidFill>
                  <a:srgbClr val="002060"/>
                </a:solidFill>
              </a:rPr>
              <a:t/>
            </a:r>
            <a:br>
              <a:rPr lang="en-US" sz="1600" kern="1200" dirty="0">
                <a:solidFill>
                  <a:srgbClr val="002060"/>
                </a:solidFill>
              </a:rPr>
            </a:br>
            <a:r>
              <a:rPr lang="en-US" kern="1200" dirty="0">
                <a:solidFill>
                  <a:srgbClr val="002060"/>
                </a:solidFill>
              </a:rPr>
              <a:t>Note: For </a:t>
            </a:r>
            <a:r>
              <a:rPr lang="en-US" i="1" u="sng" kern="1200" dirty="0">
                <a:solidFill>
                  <a:srgbClr val="002060"/>
                </a:solidFill>
              </a:rPr>
              <a:t>graduation</a:t>
            </a:r>
            <a:r>
              <a:rPr lang="en-US" kern="1200" dirty="0">
                <a:solidFill>
                  <a:srgbClr val="002060"/>
                </a:solidFill>
              </a:rPr>
              <a:t> purposes, the IEP team also makes decisions on appropriate graduation alternatives, </a:t>
            </a:r>
            <a:r>
              <a:rPr lang="en-US" b="1" i="1" kern="1200" dirty="0">
                <a:solidFill>
                  <a:srgbClr val="002060"/>
                </a:solidFill>
              </a:rPr>
              <a:t>once</a:t>
            </a:r>
            <a:r>
              <a:rPr lang="en-US" kern="1200" dirty="0">
                <a:solidFill>
                  <a:srgbClr val="002060"/>
                </a:solidFill>
              </a:rPr>
              <a:t> a student has attempted initial on-grade-level assessments in high schoo</a:t>
            </a:r>
            <a:r>
              <a:rPr lang="en-US" dirty="0">
                <a:solidFill>
                  <a:srgbClr val="002060"/>
                </a:solidFill>
              </a:rPr>
              <a:t>l.</a:t>
            </a:r>
            <a:endParaRPr lang="en-US" kern="1200" dirty="0">
              <a:solidFill>
                <a:srgbClr val="002060"/>
              </a:solidFill>
            </a:endParaRPr>
          </a:p>
        </p:txBody>
      </p:sp>
      <p:sp>
        <p:nvSpPr>
          <p:cNvPr id="19" name="Oval 18"/>
          <p:cNvSpPr/>
          <p:nvPr/>
        </p:nvSpPr>
        <p:spPr>
          <a:xfrm>
            <a:off x="497146" y="4012901"/>
            <a:ext cx="1887465" cy="1822130"/>
          </a:xfrm>
          <a:prstGeom prst="ellipse">
            <a:avLst/>
          </a:prstGeom>
          <a:solidFill>
            <a:srgbClr val="002060"/>
          </a:solidFill>
          <a:ln>
            <a:solidFill>
              <a:srgbClr val="002060"/>
            </a:solidFill>
          </a:ln>
        </p:spPr>
        <p:style>
          <a:lnRef idx="2">
            <a:scrgbClr r="0" g="0" b="0"/>
          </a:lnRef>
          <a:fillRef idx="1">
            <a:scrgbClr r="0" g="0" b="0"/>
          </a:fillRef>
          <a:effectRef idx="0">
            <a:schemeClr val="lt2">
              <a:hueOff val="0"/>
              <a:satOff val="0"/>
              <a:lumOff val="0"/>
              <a:alphaOff val="0"/>
            </a:schemeClr>
          </a:effectRef>
          <a:fontRef idx="minor">
            <a:schemeClr val="dk1">
              <a:hueOff val="0"/>
              <a:satOff val="0"/>
              <a:lumOff val="0"/>
              <a:alphaOff val="0"/>
            </a:schemeClr>
          </a:fontRef>
        </p:style>
      </p:sp>
      <p:sp>
        <p:nvSpPr>
          <p:cNvPr id="9" name="Right Arrow 8"/>
          <p:cNvSpPr/>
          <p:nvPr/>
        </p:nvSpPr>
        <p:spPr>
          <a:xfrm>
            <a:off x="842696" y="1619625"/>
            <a:ext cx="675344" cy="44225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02509" y="4449480"/>
            <a:ext cx="1708670" cy="949367"/>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296307" y="2768741"/>
            <a:ext cx="930512" cy="619918"/>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34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50116" y="0"/>
            <a:ext cx="9844754" cy="6858000"/>
          </a:xfrm>
          <a:prstGeom prst="rect">
            <a:avLst/>
          </a:prstGeom>
        </p:spPr>
      </p:pic>
      <p:sp>
        <p:nvSpPr>
          <p:cNvPr id="3" name="TextBox 2"/>
          <p:cNvSpPr txBox="1"/>
          <p:nvPr/>
        </p:nvSpPr>
        <p:spPr>
          <a:xfrm>
            <a:off x="371359" y="2118982"/>
            <a:ext cx="2303261" cy="2246769"/>
          </a:xfrm>
          <a:prstGeom prst="rect">
            <a:avLst/>
          </a:prstGeom>
          <a:noFill/>
        </p:spPr>
        <p:txBody>
          <a:bodyPr wrap="square" rtlCol="0">
            <a:spAutoFit/>
          </a:bodyPr>
          <a:lstStyle/>
          <a:p>
            <a:r>
              <a:rPr lang="en-US" sz="2800" b="1" dirty="0"/>
              <a:t>Graduation Pathways</a:t>
            </a:r>
            <a:br>
              <a:rPr lang="en-US" sz="2800" b="1" dirty="0"/>
            </a:br>
            <a:r>
              <a:rPr lang="en-US" sz="2800" b="1" dirty="0"/>
              <a:t>for Students with Disabilities</a:t>
            </a:r>
          </a:p>
        </p:txBody>
      </p:sp>
    </p:spTree>
    <p:extLst>
      <p:ext uri="{BB962C8B-B14F-4D97-AF65-F5344CB8AC3E}">
        <p14:creationId xmlns:p14="http://schemas.microsoft.com/office/powerpoint/2010/main" val="1405317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363200" cy="2736561"/>
          </a:xfrm>
        </p:spPr>
        <p:txBody>
          <a:bodyPr>
            <a:normAutofit/>
          </a:bodyPr>
          <a:lstStyle/>
          <a:p>
            <a:r>
              <a:rPr lang="en-US" dirty="0">
                <a:latin typeface="Segoe UI" panose="020B0502040204020203" pitchFamily="34" charset="0"/>
                <a:cs typeface="Segoe UI" panose="020B0502040204020203" pitchFamily="34" charset="0"/>
              </a:rPr>
              <a:t>Statewide Assessment Implementation: </a:t>
            </a:r>
            <a:br>
              <a:rPr lang="en-US" dirty="0">
                <a:latin typeface="Segoe UI" panose="020B0502040204020203" pitchFamily="34" charset="0"/>
                <a:cs typeface="Segoe UI" panose="020B0502040204020203" pitchFamily="34" charset="0"/>
              </a:rPr>
            </a:br>
            <a:r>
              <a:rPr lang="en-US" sz="1400" dirty="0">
                <a:latin typeface="Segoe UI" panose="020B0502040204020203" pitchFamily="34" charset="0"/>
                <a:cs typeface="Segoe UI" panose="020B0502040204020203" pitchFamily="34" charset="0"/>
              </a:rPr>
              <a:t/>
            </a:r>
            <a:br>
              <a:rPr lang="en-US" sz="1400" dirty="0">
                <a:latin typeface="Segoe UI" panose="020B0502040204020203" pitchFamily="34" charset="0"/>
                <a:cs typeface="Segoe UI" panose="020B0502040204020203" pitchFamily="34" charset="0"/>
              </a:rPr>
            </a:br>
            <a:r>
              <a:rPr lang="en-US" sz="3600" dirty="0">
                <a:latin typeface="Segoe UI" panose="020B0502040204020203" pitchFamily="34" charset="0"/>
                <a:cs typeface="Segoe UI" panose="020B0502040204020203" pitchFamily="34" charset="0"/>
              </a:rPr>
              <a:t>Understanding the Systems and Resources </a:t>
            </a:r>
            <a:br>
              <a:rPr lang="en-US" sz="3600" dirty="0">
                <a:latin typeface="Segoe UI" panose="020B0502040204020203" pitchFamily="34" charset="0"/>
                <a:cs typeface="Segoe UI" panose="020B0502040204020203" pitchFamily="34" charset="0"/>
              </a:rPr>
            </a:br>
            <a:r>
              <a:rPr lang="en-US" sz="3600" dirty="0">
                <a:latin typeface="Segoe UI" panose="020B0502040204020203" pitchFamily="34" charset="0"/>
                <a:cs typeface="Segoe UI" panose="020B0502040204020203" pitchFamily="34" charset="0"/>
              </a:rPr>
              <a:t>for a Successful Administration</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3158836"/>
            <a:ext cx="10515600" cy="2911764"/>
          </a:xfrm>
        </p:spPr>
        <p:txBody>
          <a:bodyPr numCol="2">
            <a:noAutofit/>
          </a:bodyPr>
          <a:lstStyle/>
          <a:p>
            <a:pPr marL="0" indent="0">
              <a:buNone/>
            </a:pPr>
            <a:r>
              <a:rPr lang="en-US" dirty="0">
                <a:latin typeface="Segoe UI" panose="020B0502040204020203" pitchFamily="34" charset="0"/>
                <a:cs typeface="Segoe UI" panose="020B0502040204020203" pitchFamily="34" charset="0"/>
              </a:rPr>
              <a:t>WERA/OPSI Annual Conference </a:t>
            </a:r>
          </a:p>
          <a:p>
            <a:pPr marL="0" indent="0">
              <a:buNone/>
            </a:pPr>
            <a:r>
              <a:rPr lang="en-US" dirty="0">
                <a:latin typeface="Segoe UI" panose="020B0502040204020203" pitchFamily="34" charset="0"/>
                <a:cs typeface="Segoe UI" panose="020B0502040204020203" pitchFamily="34" charset="0"/>
              </a:rPr>
              <a:t>Preconference Session #12</a:t>
            </a:r>
          </a:p>
          <a:p>
            <a:pPr marL="0" indent="0">
              <a:buNone/>
            </a:pPr>
            <a:r>
              <a:rPr lang="en-US" dirty="0">
                <a:latin typeface="Segoe UI" panose="020B0502040204020203" pitchFamily="34" charset="0"/>
                <a:cs typeface="Segoe UI" panose="020B0502040204020203" pitchFamily="34" charset="0"/>
              </a:rPr>
              <a:t>December 5, 2018</a:t>
            </a:r>
          </a:p>
          <a:p>
            <a:pPr marL="0" indent="0">
              <a:buNone/>
            </a:pPr>
            <a:endParaRPr lang="en-US" sz="1100"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cs typeface="Segoe UI" panose="020B0502040204020203" pitchFamily="34" charset="0"/>
            </a:endParaRPr>
          </a:p>
          <a:p>
            <a:pPr marL="0" indent="0">
              <a:buNone/>
            </a:pPr>
            <a:r>
              <a:rPr lang="en-US" sz="2400" dirty="0">
                <a:latin typeface="Segoe UI" panose="020B0502040204020203" pitchFamily="34" charset="0"/>
                <a:cs typeface="Segoe UI" panose="020B0502040204020203" pitchFamily="34" charset="0"/>
              </a:rPr>
              <a:t>Presented by:</a:t>
            </a:r>
          </a:p>
          <a:p>
            <a:pPr marL="457200" lvl="1" indent="0">
              <a:buNone/>
            </a:pPr>
            <a:r>
              <a:rPr lang="en-US" sz="2000" dirty="0">
                <a:latin typeface="Segoe UI" panose="020B0502040204020203" pitchFamily="34" charset="0"/>
                <a:cs typeface="Segoe UI" panose="020B0502040204020203" pitchFamily="34" charset="0"/>
              </a:rPr>
              <a:t>Kimberly DeRousie</a:t>
            </a:r>
          </a:p>
          <a:p>
            <a:pPr marL="457200" lvl="1" indent="0">
              <a:buNone/>
            </a:pPr>
            <a:r>
              <a:rPr lang="en-US" sz="2000" dirty="0">
                <a:latin typeface="Segoe UI" panose="020B0502040204020203" pitchFamily="34" charset="0"/>
                <a:cs typeface="Segoe UI" panose="020B0502040204020203" pitchFamily="34" charset="0"/>
              </a:rPr>
              <a:t>Leslie Huff</a:t>
            </a:r>
          </a:p>
          <a:p>
            <a:pPr marL="457200" lvl="1" indent="0">
              <a:buNone/>
            </a:pPr>
            <a:r>
              <a:rPr lang="en-US" sz="2000" dirty="0">
                <a:latin typeface="Segoe UI" panose="020B0502040204020203" pitchFamily="34" charset="0"/>
                <a:cs typeface="Segoe UI" panose="020B0502040204020203" pitchFamily="34" charset="0"/>
              </a:rPr>
              <a:t>Anton Jackson</a:t>
            </a:r>
          </a:p>
          <a:p>
            <a:pPr marL="457200" lvl="1" indent="0">
              <a:buNone/>
            </a:pPr>
            <a:r>
              <a:rPr lang="en-US" sz="2000" dirty="0">
                <a:latin typeface="Segoe UI" panose="020B0502040204020203" pitchFamily="34" charset="0"/>
                <a:cs typeface="Segoe UI" panose="020B0502040204020203" pitchFamily="34" charset="0"/>
              </a:rPr>
              <a:t>Clarisse Leong</a:t>
            </a:r>
          </a:p>
          <a:p>
            <a:pPr marL="457200" lvl="1" indent="0">
              <a:buNone/>
            </a:pPr>
            <a:r>
              <a:rPr lang="en-US" sz="2000" dirty="0">
                <a:latin typeface="Segoe UI" panose="020B0502040204020203" pitchFamily="34" charset="0"/>
                <a:cs typeface="Segoe UI" panose="020B0502040204020203" pitchFamily="34" charset="0"/>
              </a:rPr>
              <a:t>Mike Middleton</a:t>
            </a:r>
          </a:p>
          <a:p>
            <a:pPr marL="457200" lvl="1" indent="0">
              <a:buNone/>
            </a:pPr>
            <a:r>
              <a:rPr lang="en-US" sz="2000" dirty="0">
                <a:latin typeface="Segoe UI" panose="020B0502040204020203" pitchFamily="34" charset="0"/>
                <a:cs typeface="Segoe UI" panose="020B0502040204020203" pitchFamily="34" charset="0"/>
              </a:rPr>
              <a:t>Lucas Snider</a:t>
            </a:r>
          </a:p>
          <a:p>
            <a:pPr marL="457200" lvl="1" indent="0">
              <a:buNone/>
            </a:pPr>
            <a:r>
              <a:rPr lang="en-US" sz="2000" dirty="0">
                <a:latin typeface="Segoe UI" panose="020B0502040204020203" pitchFamily="34" charset="0"/>
                <a:cs typeface="Segoe UI" panose="020B0502040204020203" pitchFamily="34" charset="0"/>
              </a:rPr>
              <a:t>Tony Wheeler</a:t>
            </a:r>
            <a:endParaRPr lang="en-US" sz="3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86659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60764"/>
            <a:ext cx="10515600" cy="4822535"/>
          </a:xfrm>
        </p:spPr>
        <p:txBody>
          <a:bodyPr>
            <a:noAutofit/>
          </a:bodyPr>
          <a:lstStyle/>
          <a:p>
            <a:pPr marL="457200" indent="-457200">
              <a:lnSpc>
                <a:spcPct val="100000"/>
              </a:lnSpc>
              <a:buFont typeface="+mj-lt"/>
              <a:buAutoNum type="arabicPeriod"/>
            </a:pPr>
            <a:r>
              <a:rPr lang="en-US" dirty="0">
                <a:latin typeface="Segoe UI" panose="020B0502040204020203" pitchFamily="34" charset="0"/>
                <a:cs typeface="Segoe UI" panose="020B0502040204020203" pitchFamily="34" charset="0"/>
              </a:rPr>
              <a:t>Assessment Overview and Process Cycles</a:t>
            </a:r>
            <a:endParaRPr lang="en-US" sz="1400" dirty="0">
              <a:latin typeface="Segoe UI" panose="020B0502040204020203" pitchFamily="34" charset="0"/>
              <a:cs typeface="Segoe UI" panose="020B0502040204020203" pitchFamily="34" charset="0"/>
            </a:endParaRPr>
          </a:p>
          <a:p>
            <a:pPr marL="457200" indent="-457200">
              <a:lnSpc>
                <a:spcPct val="100000"/>
              </a:lnSpc>
              <a:buFont typeface="+mj-lt"/>
              <a:buAutoNum type="arabicPeriod"/>
            </a:pPr>
            <a:r>
              <a:rPr lang="en-US" dirty="0">
                <a:latin typeface="Segoe UI" panose="020B0502040204020203" pitchFamily="34" charset="0"/>
                <a:cs typeface="Segoe UI" panose="020B0502040204020203" pitchFamily="34" charset="0"/>
              </a:rPr>
              <a:t>Breakout Groups</a:t>
            </a:r>
          </a:p>
          <a:p>
            <a:pPr lvl="1">
              <a:lnSpc>
                <a:spcPct val="100000"/>
              </a:lnSpc>
            </a:pPr>
            <a:r>
              <a:rPr lang="en-US" dirty="0">
                <a:latin typeface="Segoe UI" panose="020B0502040204020203" pitchFamily="34" charset="0"/>
                <a:cs typeface="Segoe UI" panose="020B0502040204020203" pitchFamily="34" charset="0"/>
              </a:rPr>
              <a:t>Appropriate accommodations, identification, and process</a:t>
            </a:r>
          </a:p>
          <a:p>
            <a:pPr lvl="1">
              <a:lnSpc>
                <a:spcPct val="100000"/>
              </a:lnSpc>
            </a:pPr>
            <a:r>
              <a:rPr lang="en-US" dirty="0">
                <a:latin typeface="Segoe UI" panose="020B0502040204020203" pitchFamily="34" charset="0"/>
                <a:cs typeface="Segoe UI" panose="020B0502040204020203" pitchFamily="34" charset="0"/>
              </a:rPr>
              <a:t>Graduation alternatives and tracking processes</a:t>
            </a:r>
          </a:p>
          <a:p>
            <a:pPr lvl="1">
              <a:lnSpc>
                <a:spcPct val="100000"/>
              </a:lnSpc>
            </a:pPr>
            <a:r>
              <a:rPr lang="en-US" dirty="0">
                <a:latin typeface="Segoe UI" panose="020B0502040204020203" pitchFamily="34" charset="0"/>
                <a:cs typeface="Segoe UI" panose="020B0502040204020203" pitchFamily="34" charset="0"/>
              </a:rPr>
              <a:t>Classroom-based formative processes, interims, Digital Library</a:t>
            </a:r>
          </a:p>
          <a:p>
            <a:pPr lvl="1">
              <a:lnSpc>
                <a:spcPct val="100000"/>
              </a:lnSpc>
            </a:pPr>
            <a:r>
              <a:rPr lang="en-US" dirty="0">
                <a:latin typeface="Segoe UI" panose="020B0502040204020203" pitchFamily="34" charset="0"/>
                <a:cs typeface="Segoe UI" panose="020B0502040204020203" pitchFamily="34" charset="0"/>
              </a:rPr>
              <a:t>Systems nuts and bolts, WAMS, CEDARS, TIDE</a:t>
            </a:r>
          </a:p>
          <a:p>
            <a:pPr marL="457200" indent="-457200">
              <a:lnSpc>
                <a:spcPct val="100000"/>
              </a:lnSpc>
              <a:buFont typeface="+mj-lt"/>
              <a:buAutoNum type="arabicPeriod"/>
            </a:pPr>
            <a:r>
              <a:rPr lang="en-US" dirty="0">
                <a:latin typeface="Segoe UI" panose="020B0502040204020203" pitchFamily="34" charset="0"/>
                <a:cs typeface="Segoe UI" panose="020B0502040204020203" pitchFamily="34" charset="0"/>
              </a:rPr>
              <a:t>Reporting, Reporting Tools, Accountability with Query, Report Card, Online Reporting System</a:t>
            </a:r>
          </a:p>
        </p:txBody>
      </p:sp>
    </p:spTree>
    <p:extLst>
      <p:ext uri="{BB962C8B-B14F-4D97-AF65-F5344CB8AC3E}">
        <p14:creationId xmlns:p14="http://schemas.microsoft.com/office/powerpoint/2010/main" val="4047344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A577A5-2642-4719-8782-AD9479DB1CD5}"/>
              </a:ext>
            </a:extLst>
          </p:cNvPr>
          <p:cNvSpPr>
            <a:spLocks noGrp="1"/>
          </p:cNvSpPr>
          <p:nvPr>
            <p:ph type="title"/>
          </p:nvPr>
        </p:nvSpPr>
        <p:spPr>
          <a:xfrm>
            <a:off x="5979695" y="483816"/>
            <a:ext cx="5268077" cy="1454051"/>
          </a:xfrm>
        </p:spPr>
        <p:txBody>
          <a:bodyPr>
            <a:normAutofit/>
          </a:bodyPr>
          <a:lstStyle/>
          <a:p>
            <a:r>
              <a:rPr lang="en-US" b="1" dirty="0">
                <a:solidFill>
                  <a:srgbClr val="000000"/>
                </a:solidFill>
              </a:rPr>
              <a:t>Give One to Get One</a:t>
            </a:r>
          </a:p>
        </p:txBody>
      </p:sp>
      <p:sp>
        <p:nvSpPr>
          <p:cNvPr id="7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5" name="Picture 1" descr="Machine generated alternative text:&#10;&#10;">
            <a:extLst>
              <a:ext uri="{FF2B5EF4-FFF2-40B4-BE49-F238E27FC236}">
                <a16:creationId xmlns:a16="http://schemas.microsoft.com/office/drawing/2014/main" id="{25129405-CC43-4A83-870B-DFAAFE3616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26" t="13553" r="8842" b="16864"/>
          <a:stretch/>
        </p:blipFill>
        <p:spPr bwMode="auto">
          <a:xfrm>
            <a:off x="429349" y="1933752"/>
            <a:ext cx="3661831" cy="301069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FD5D8F3-77C2-4E99-B3EF-3639F32D5322}"/>
              </a:ext>
            </a:extLst>
          </p:cNvPr>
          <p:cNvSpPr>
            <a:spLocks noGrp="1"/>
          </p:cNvSpPr>
          <p:nvPr>
            <p:ph idx="1"/>
          </p:nvPr>
        </p:nvSpPr>
        <p:spPr>
          <a:xfrm>
            <a:off x="5923409" y="2093496"/>
            <a:ext cx="5614875" cy="3967476"/>
          </a:xfrm>
        </p:spPr>
        <p:txBody>
          <a:bodyPr anchor="t" anchorCtr="0">
            <a:noAutofit/>
          </a:bodyPr>
          <a:lstStyle/>
          <a:p>
            <a:pPr marL="0" indent="0" fontAlgn="base">
              <a:lnSpc>
                <a:spcPct val="100000"/>
              </a:lnSpc>
              <a:buNone/>
            </a:pPr>
            <a:r>
              <a:rPr lang="en-US" sz="2400" dirty="0">
                <a:solidFill>
                  <a:srgbClr val="000000"/>
                </a:solidFill>
                <a:latin typeface="Segoe UI" panose="020B0502040204020203" pitchFamily="34" charset="0"/>
                <a:cs typeface="Segoe UI" panose="020B0502040204020203" pitchFamily="34" charset="0"/>
              </a:rPr>
              <a:t>Thinking about state test data…</a:t>
            </a:r>
          </a:p>
          <a:p>
            <a:pPr marL="457200" indent="-457200" fontAlgn="base">
              <a:lnSpc>
                <a:spcPct val="100000"/>
              </a:lnSpc>
              <a:buFont typeface="+mj-lt"/>
              <a:buAutoNum type="arabicPeriod"/>
            </a:pPr>
            <a:r>
              <a:rPr lang="en-US" sz="2400" dirty="0">
                <a:solidFill>
                  <a:srgbClr val="000000"/>
                </a:solidFill>
                <a:latin typeface="Segoe UI" panose="020B0502040204020203" pitchFamily="34" charset="0"/>
                <a:cs typeface="Segoe UI" panose="020B0502040204020203" pitchFamily="34" charset="0"/>
              </a:rPr>
              <a:t>On a post-it, write down one piece of data that is of high value to teachers? To school leaders?</a:t>
            </a:r>
          </a:p>
          <a:p>
            <a:pPr marL="457200" indent="-457200" fontAlgn="base">
              <a:lnSpc>
                <a:spcPct val="100000"/>
              </a:lnSpc>
              <a:buFont typeface="+mj-lt"/>
              <a:buAutoNum type="arabicPeriod"/>
            </a:pPr>
            <a:r>
              <a:rPr lang="en-US" sz="2400" dirty="0">
                <a:solidFill>
                  <a:srgbClr val="000000"/>
                </a:solidFill>
                <a:latin typeface="Segoe UI" panose="020B0502040204020203" pitchFamily="34" charset="0"/>
                <a:cs typeface="Segoe UI" panose="020B0502040204020203" pitchFamily="34" charset="0"/>
              </a:rPr>
              <a:t>Find a partner, share your notes, and exchange notes</a:t>
            </a:r>
          </a:p>
          <a:p>
            <a:pPr marL="457200" indent="-457200" fontAlgn="base">
              <a:lnSpc>
                <a:spcPct val="100000"/>
              </a:lnSpc>
              <a:buFont typeface="+mj-lt"/>
              <a:buAutoNum type="arabicPeriod"/>
            </a:pPr>
            <a:r>
              <a:rPr lang="en-US" sz="2400" dirty="0">
                <a:solidFill>
                  <a:srgbClr val="000000"/>
                </a:solidFill>
                <a:latin typeface="Segoe UI" panose="020B0502040204020203" pitchFamily="34" charset="0"/>
                <a:cs typeface="Segoe UI" panose="020B0502040204020203" pitchFamily="34" charset="0"/>
              </a:rPr>
              <a:t>Repeat – do that two more times</a:t>
            </a:r>
          </a:p>
          <a:p>
            <a:pPr marL="457200" indent="-457200" fontAlgn="base">
              <a:lnSpc>
                <a:spcPct val="100000"/>
              </a:lnSpc>
              <a:buFont typeface="+mj-lt"/>
              <a:buAutoNum type="arabicPeriod"/>
            </a:pPr>
            <a:r>
              <a:rPr lang="en-US" sz="2400" dirty="0">
                <a:solidFill>
                  <a:srgbClr val="000000"/>
                </a:solidFill>
                <a:latin typeface="Segoe UI" panose="020B0502040204020203" pitchFamily="34" charset="0"/>
                <a:cs typeface="Segoe UI" panose="020B0502040204020203" pitchFamily="34" charset="0"/>
              </a:rPr>
              <a:t>What did you learn to share with all?</a:t>
            </a:r>
          </a:p>
        </p:txBody>
      </p:sp>
    </p:spTree>
    <p:extLst>
      <p:ext uri="{BB962C8B-B14F-4D97-AF65-F5344CB8AC3E}">
        <p14:creationId xmlns:p14="http://schemas.microsoft.com/office/powerpoint/2010/main" val="2958315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A577A5-2642-4719-8782-AD9479DB1CD5}"/>
              </a:ext>
            </a:extLst>
          </p:cNvPr>
          <p:cNvSpPr>
            <a:spLocks noGrp="1"/>
          </p:cNvSpPr>
          <p:nvPr>
            <p:ph type="title"/>
          </p:nvPr>
        </p:nvSpPr>
        <p:spPr>
          <a:xfrm>
            <a:off x="5979695" y="483816"/>
            <a:ext cx="5268077" cy="1454051"/>
          </a:xfrm>
        </p:spPr>
        <p:txBody>
          <a:bodyPr>
            <a:normAutofit/>
          </a:bodyPr>
          <a:lstStyle/>
          <a:p>
            <a:r>
              <a:rPr lang="en-US" b="1" dirty="0">
                <a:solidFill>
                  <a:srgbClr val="000000"/>
                </a:solidFill>
              </a:rPr>
              <a:t>District Sharing</a:t>
            </a:r>
          </a:p>
        </p:txBody>
      </p:sp>
      <p:sp>
        <p:nvSpPr>
          <p:cNvPr id="7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1FD5D8F3-77C2-4E99-B3EF-3639F32D5322}"/>
              </a:ext>
            </a:extLst>
          </p:cNvPr>
          <p:cNvSpPr>
            <a:spLocks noGrp="1"/>
          </p:cNvSpPr>
          <p:nvPr>
            <p:ph idx="1"/>
          </p:nvPr>
        </p:nvSpPr>
        <p:spPr>
          <a:xfrm>
            <a:off x="5923409" y="2093496"/>
            <a:ext cx="5614875" cy="3967476"/>
          </a:xfrm>
        </p:spPr>
        <p:txBody>
          <a:bodyPr anchor="t" anchorCtr="0">
            <a:noAutofit/>
          </a:bodyPr>
          <a:lstStyle/>
          <a:p>
            <a:pPr marL="0" indent="0" fontAlgn="base">
              <a:lnSpc>
                <a:spcPct val="100000"/>
              </a:lnSpc>
              <a:buNone/>
            </a:pPr>
            <a:r>
              <a:rPr lang="en-US" sz="3200" dirty="0">
                <a:solidFill>
                  <a:srgbClr val="000000"/>
                </a:solidFill>
                <a:latin typeface="Segoe UI" panose="020B0502040204020203" pitchFamily="34" charset="0"/>
                <a:cs typeface="Segoe UI" panose="020B0502040204020203" pitchFamily="34" charset="0"/>
              </a:rPr>
              <a:t>Graduation Follow-up with Pete Bylsma from Mukilteo</a:t>
            </a:r>
          </a:p>
          <a:p>
            <a:pPr marL="0" indent="0" fontAlgn="base">
              <a:lnSpc>
                <a:spcPct val="100000"/>
              </a:lnSpc>
              <a:buNone/>
            </a:pPr>
            <a:endParaRPr lang="en-US" sz="3200" dirty="0">
              <a:solidFill>
                <a:srgbClr val="000000"/>
              </a:solidFill>
              <a:latin typeface="Segoe UI" panose="020B0502040204020203" pitchFamily="34" charset="0"/>
              <a:cs typeface="Segoe UI" panose="020B0502040204020203" pitchFamily="34" charset="0"/>
            </a:endParaRPr>
          </a:p>
          <a:p>
            <a:pPr marL="0" indent="0" fontAlgn="base">
              <a:lnSpc>
                <a:spcPct val="100000"/>
              </a:lnSpc>
              <a:buNone/>
            </a:pPr>
            <a:r>
              <a:rPr lang="en-US" sz="3200" dirty="0" err="1">
                <a:solidFill>
                  <a:srgbClr val="000000"/>
                </a:solidFill>
                <a:latin typeface="Segoe UI" panose="020B0502040204020203" pitchFamily="34" charset="0"/>
                <a:cs typeface="Segoe UI" panose="020B0502040204020203" pitchFamily="34" charset="0"/>
              </a:rPr>
              <a:t>iReady</a:t>
            </a:r>
            <a:r>
              <a:rPr lang="en-US" sz="3200" dirty="0">
                <a:solidFill>
                  <a:srgbClr val="000000"/>
                </a:solidFill>
                <a:latin typeface="Segoe UI" panose="020B0502040204020203" pitchFamily="34" charset="0"/>
                <a:cs typeface="Segoe UI" panose="020B0502040204020203" pitchFamily="34" charset="0"/>
              </a:rPr>
              <a:t> Assessments with Nick French from Monroe</a:t>
            </a:r>
          </a:p>
        </p:txBody>
      </p:sp>
      <p:pic>
        <p:nvPicPr>
          <p:cNvPr id="4" name="Graphic 3" descr="Repeat">
            <a:extLst>
              <a:ext uri="{FF2B5EF4-FFF2-40B4-BE49-F238E27FC236}">
                <a16:creationId xmlns:a16="http://schemas.microsoft.com/office/drawing/2014/main" id="{A0B792A4-D490-485A-89BB-1ECEDDA817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98909" y="1674384"/>
            <a:ext cx="3695217" cy="3695217"/>
          </a:xfrm>
          <a:prstGeom prst="rect">
            <a:avLst/>
          </a:prstGeom>
        </p:spPr>
      </p:pic>
    </p:spTree>
    <p:extLst>
      <p:ext uri="{BB962C8B-B14F-4D97-AF65-F5344CB8AC3E}">
        <p14:creationId xmlns:p14="http://schemas.microsoft.com/office/powerpoint/2010/main" val="4081496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799A8B4F-0FED-46C0-9186-5A8E116D8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DA6861EE-7660-46C9-80BD-173B8F7454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A577A5-2642-4719-8782-AD9479DB1CD5}"/>
              </a:ext>
            </a:extLst>
          </p:cNvPr>
          <p:cNvSpPr>
            <a:spLocks noGrp="1"/>
          </p:cNvSpPr>
          <p:nvPr>
            <p:ph type="title"/>
          </p:nvPr>
        </p:nvSpPr>
        <p:spPr>
          <a:xfrm>
            <a:off x="598182" y="651410"/>
            <a:ext cx="6318649" cy="929167"/>
          </a:xfrm>
        </p:spPr>
        <p:txBody>
          <a:bodyPr>
            <a:normAutofit/>
          </a:bodyPr>
          <a:lstStyle/>
          <a:p>
            <a:r>
              <a:rPr lang="en-US" b="1" dirty="0">
                <a:solidFill>
                  <a:srgbClr val="000000"/>
                </a:solidFill>
              </a:rPr>
              <a:t>Purpose? </a:t>
            </a:r>
          </a:p>
        </p:txBody>
      </p:sp>
      <p:sp>
        <p:nvSpPr>
          <p:cNvPr id="8" name="Content Placeholder 7">
            <a:extLst>
              <a:ext uri="{FF2B5EF4-FFF2-40B4-BE49-F238E27FC236}">
                <a16:creationId xmlns:a16="http://schemas.microsoft.com/office/drawing/2014/main" id="{1FD5D8F3-77C2-4E99-B3EF-3639F32D5322}"/>
              </a:ext>
            </a:extLst>
          </p:cNvPr>
          <p:cNvSpPr>
            <a:spLocks noGrp="1"/>
          </p:cNvSpPr>
          <p:nvPr>
            <p:ph idx="1"/>
          </p:nvPr>
        </p:nvSpPr>
        <p:spPr>
          <a:xfrm>
            <a:off x="598181" y="1714074"/>
            <a:ext cx="5190708" cy="4674693"/>
          </a:xfrm>
        </p:spPr>
        <p:txBody>
          <a:bodyPr anchor="t" anchorCtr="0">
            <a:noAutofit/>
          </a:bodyPr>
          <a:lstStyle/>
          <a:p>
            <a:pPr fontAlgn="base">
              <a:lnSpc>
                <a:spcPct val="100000"/>
              </a:lnSpc>
            </a:pPr>
            <a:r>
              <a:rPr lang="en-US" sz="2400" dirty="0">
                <a:solidFill>
                  <a:srgbClr val="000000"/>
                </a:solidFill>
                <a:latin typeface="Segoe UI" panose="020B0502040204020203" pitchFamily="34" charset="0"/>
                <a:cs typeface="Segoe UI" panose="020B0502040204020203" pitchFamily="34" charset="0"/>
              </a:rPr>
              <a:t>What is the purpose of these meetings?</a:t>
            </a:r>
          </a:p>
          <a:p>
            <a:pPr lvl="0" fontAlgn="base">
              <a:lnSpc>
                <a:spcPct val="100000"/>
              </a:lnSpc>
            </a:pPr>
            <a:r>
              <a:rPr lang="en-US" sz="2400" dirty="0">
                <a:solidFill>
                  <a:srgbClr val="000000"/>
                </a:solidFill>
                <a:latin typeface="Segoe UI" panose="020B0502040204020203" pitchFamily="34" charset="0"/>
                <a:cs typeface="Segoe UI" panose="020B0502040204020203" pitchFamily="34" charset="0"/>
              </a:rPr>
              <a:t>What do you get out of these meetings?</a:t>
            </a:r>
          </a:p>
          <a:p>
            <a:pPr lvl="0" fontAlgn="base">
              <a:lnSpc>
                <a:spcPct val="100000"/>
              </a:lnSpc>
            </a:pPr>
            <a:r>
              <a:rPr lang="en-US" sz="2400" dirty="0">
                <a:solidFill>
                  <a:srgbClr val="000000"/>
                </a:solidFill>
                <a:latin typeface="Segoe UI" panose="020B0502040204020203" pitchFamily="34" charset="0"/>
                <a:cs typeface="Segoe UI" panose="020B0502040204020203" pitchFamily="34" charset="0"/>
              </a:rPr>
              <a:t>What do you want or need to get out of these meetings?</a:t>
            </a:r>
          </a:p>
          <a:p>
            <a:pPr fontAlgn="base">
              <a:lnSpc>
                <a:spcPct val="100000"/>
              </a:lnSpc>
            </a:pPr>
            <a:r>
              <a:rPr lang="en-US" sz="2400" dirty="0">
                <a:solidFill>
                  <a:srgbClr val="000000"/>
                </a:solidFill>
                <a:latin typeface="Segoe UI" panose="020B0502040204020203" pitchFamily="34" charset="0"/>
                <a:cs typeface="Segoe UI" panose="020B0502040204020203" pitchFamily="34" charset="0"/>
              </a:rPr>
              <a:t>What would you like to contribute?</a:t>
            </a:r>
          </a:p>
          <a:p>
            <a:pPr marL="0" indent="0" fontAlgn="base">
              <a:lnSpc>
                <a:spcPct val="100000"/>
              </a:lnSpc>
              <a:buNone/>
            </a:pPr>
            <a:endParaRPr lang="en-US" sz="2400" dirty="0">
              <a:solidFill>
                <a:srgbClr val="000000"/>
              </a:solidFill>
              <a:latin typeface="Segoe UI" panose="020B0502040204020203" pitchFamily="34" charset="0"/>
              <a:cs typeface="Segoe UI" panose="020B0502040204020203" pitchFamily="34" charset="0"/>
            </a:endParaRPr>
          </a:p>
          <a:p>
            <a:pPr marL="0" indent="0" fontAlgn="base">
              <a:lnSpc>
                <a:spcPct val="100000"/>
              </a:lnSpc>
              <a:spcBef>
                <a:spcPts val="600"/>
              </a:spcBef>
              <a:buNone/>
            </a:pPr>
            <a:r>
              <a:rPr lang="en-US" sz="2400" dirty="0">
                <a:solidFill>
                  <a:srgbClr val="000000"/>
                </a:solidFill>
                <a:latin typeface="Segoe UI" panose="020B0502040204020203" pitchFamily="34" charset="0"/>
                <a:cs typeface="Segoe UI" panose="020B0502040204020203" pitchFamily="34" charset="0"/>
              </a:rPr>
              <a:t>Upcoming meetings:</a:t>
            </a:r>
          </a:p>
          <a:p>
            <a:pPr marL="457200" lvl="1" indent="0" fontAlgn="base">
              <a:lnSpc>
                <a:spcPct val="100000"/>
              </a:lnSpc>
              <a:spcBef>
                <a:spcPts val="600"/>
              </a:spcBef>
              <a:buNone/>
            </a:pPr>
            <a:r>
              <a:rPr lang="en-US" dirty="0">
                <a:solidFill>
                  <a:srgbClr val="000000"/>
                </a:solidFill>
                <a:latin typeface="Segoe UI" panose="020B0502040204020203" pitchFamily="34" charset="0"/>
                <a:cs typeface="Segoe UI" panose="020B0502040204020203" pitchFamily="34" charset="0"/>
              </a:rPr>
              <a:t>Jan 25, Mar 22, Jun 10</a:t>
            </a:r>
          </a:p>
        </p:txBody>
      </p:sp>
      <p:sp>
        <p:nvSpPr>
          <p:cNvPr id="83" name="Oval 82">
            <a:extLst>
              <a:ext uri="{FF2B5EF4-FFF2-40B4-BE49-F238E27FC236}">
                <a16:creationId xmlns:a16="http://schemas.microsoft.com/office/drawing/2014/main" id="{38A69B74-22E3-47CC-823F-18BE7930C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Smiling Face with No Fill">
            <a:extLst>
              <a:ext uri="{FF2B5EF4-FFF2-40B4-BE49-F238E27FC236}">
                <a16:creationId xmlns:a16="http://schemas.microsoft.com/office/drawing/2014/main" id="{01C66C19-AA44-4605-9950-B76CAACCDC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967567" y="216854"/>
            <a:ext cx="2626251" cy="2626251"/>
          </a:xfrm>
          <a:prstGeom prst="rect">
            <a:avLst/>
          </a:prstGeom>
        </p:spPr>
      </p:pic>
      <p:sp>
        <p:nvSpPr>
          <p:cNvPr id="87"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Confused Face with No Fill">
            <a:extLst>
              <a:ext uri="{FF2B5EF4-FFF2-40B4-BE49-F238E27FC236}">
                <a16:creationId xmlns:a16="http://schemas.microsoft.com/office/drawing/2014/main" id="{22FE08AA-0DA6-46EB-9D16-AF501FC875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593277" y="3464328"/>
            <a:ext cx="1661466" cy="1661466"/>
          </a:xfrm>
          <a:prstGeom prst="rect">
            <a:avLst/>
          </a:prstGeom>
        </p:spPr>
      </p:pic>
      <p:pic>
        <p:nvPicPr>
          <p:cNvPr id="19" name="Graphic 18" descr="Sad Face with No Fill">
            <a:extLst>
              <a:ext uri="{FF2B5EF4-FFF2-40B4-BE49-F238E27FC236}">
                <a16:creationId xmlns:a16="http://schemas.microsoft.com/office/drawing/2014/main" id="{BFF18CCC-0EFF-40D4-B8F3-FD7395D0CA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657311" y="4988577"/>
            <a:ext cx="1936507" cy="1936507"/>
          </a:xfrm>
          <a:prstGeom prst="rect">
            <a:avLst/>
          </a:prstGeom>
        </p:spPr>
      </p:pic>
    </p:spTree>
    <p:extLst>
      <p:ext uri="{BB962C8B-B14F-4D97-AF65-F5344CB8AC3E}">
        <p14:creationId xmlns:p14="http://schemas.microsoft.com/office/powerpoint/2010/main" val="190946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168" y="1744579"/>
            <a:ext cx="9544599" cy="3368842"/>
          </a:xfrm>
        </p:spPr>
        <p:txBody>
          <a:bodyPr>
            <a:normAutofit/>
          </a:bodyPr>
          <a:lstStyle/>
          <a:p>
            <a:pPr algn="l"/>
            <a:r>
              <a:rPr lang="en-US" dirty="0"/>
              <a:t>OSPI Assessment Update</a:t>
            </a:r>
            <a:br>
              <a:rPr lang="en-US" dirty="0"/>
            </a:br>
            <a:r>
              <a:rPr lang="en-US" sz="3600" dirty="0"/>
              <a:t/>
            </a:r>
            <a:br>
              <a:rPr lang="en-US" sz="3600" dirty="0"/>
            </a:br>
            <a:r>
              <a:rPr lang="en-US" dirty="0"/>
              <a:t>	The NWESD Highlights</a:t>
            </a:r>
          </a:p>
        </p:txBody>
      </p:sp>
      <p:sp>
        <p:nvSpPr>
          <p:cNvPr id="3" name="Subtitle 2"/>
          <p:cNvSpPr>
            <a:spLocks noGrp="1"/>
          </p:cNvSpPr>
          <p:nvPr>
            <p:ph type="subTitle" idx="1"/>
          </p:nvPr>
        </p:nvSpPr>
        <p:spPr>
          <a:xfrm>
            <a:off x="273169" y="5375138"/>
            <a:ext cx="9144000" cy="1655762"/>
          </a:xfrm>
        </p:spPr>
        <p:txBody>
          <a:bodyPr/>
          <a:lstStyle/>
          <a:p>
            <a:pPr algn="l"/>
            <a:r>
              <a:rPr lang="en-US" dirty="0"/>
              <a:t>SY 18-19 UPDATE #4</a:t>
            </a:r>
          </a:p>
          <a:p>
            <a:pPr algn="l"/>
            <a:r>
              <a:rPr lang="en-US" dirty="0"/>
              <a:t>NOVEMBER 13, 2018</a:t>
            </a:r>
          </a:p>
          <a:p>
            <a:pPr algn="l"/>
            <a:endParaRPr lang="en-US" dirty="0"/>
          </a:p>
        </p:txBody>
      </p:sp>
    </p:spTree>
    <p:extLst>
      <p:ext uri="{BB962C8B-B14F-4D97-AF65-F5344CB8AC3E}">
        <p14:creationId xmlns:p14="http://schemas.microsoft.com/office/powerpoint/2010/main" val="334825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86229" y="5293998"/>
            <a:ext cx="3424592" cy="830997"/>
          </a:xfrm>
          <a:prstGeom prst="rect">
            <a:avLst/>
          </a:prstGeom>
          <a:solidFill>
            <a:sysClr val="window" lastClr="FFFFFF"/>
          </a:solidFill>
          <a:ln>
            <a:solidFill>
              <a:sysClr val="window" lastClr="FFFFFF"/>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This presentation contains a script in the notes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Section. If you are accessing this information with 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screen reader, be sure you are reading the notes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rPr>
              <a:t>Section as well as the text contained in the slides.</a:t>
            </a:r>
          </a:p>
        </p:txBody>
      </p:sp>
      <p:sp>
        <p:nvSpPr>
          <p:cNvPr id="2" name="Title 1"/>
          <p:cNvSpPr>
            <a:spLocks noGrp="1"/>
          </p:cNvSpPr>
          <p:nvPr>
            <p:ph type="title"/>
          </p:nvPr>
        </p:nvSpPr>
        <p:spPr>
          <a:xfrm>
            <a:off x="838200" y="297146"/>
            <a:ext cx="10515600" cy="1325563"/>
          </a:xfrm>
        </p:spPr>
        <p:txBody>
          <a:bodyPr/>
          <a:lstStyle/>
          <a:p>
            <a:r>
              <a:rPr lang="en-US" dirty="0"/>
              <a:t>Today’s Topics</a:t>
            </a:r>
          </a:p>
        </p:txBody>
      </p:sp>
      <p:sp>
        <p:nvSpPr>
          <p:cNvPr id="3" name="Content Placeholder 2"/>
          <p:cNvSpPr>
            <a:spLocks noGrp="1"/>
          </p:cNvSpPr>
          <p:nvPr>
            <p:ph idx="1"/>
          </p:nvPr>
        </p:nvSpPr>
        <p:spPr>
          <a:xfrm>
            <a:off x="838200" y="1371600"/>
            <a:ext cx="10515600" cy="4927775"/>
          </a:xfrm>
          <a:noFill/>
        </p:spPr>
        <p:txBody>
          <a:bodyPr numCol="3">
            <a:normAutofit/>
          </a:bodyPr>
          <a:lstStyle/>
          <a:p>
            <a:pPr marL="0" indent="0">
              <a:lnSpc>
                <a:spcPct val="110000"/>
              </a:lnSpc>
              <a:buNone/>
            </a:pPr>
            <a:r>
              <a:rPr lang="en-US" sz="2400" b="1" dirty="0"/>
              <a:t>Content</a:t>
            </a:r>
          </a:p>
          <a:p>
            <a:pPr marL="519113" lvl="1" indent="-285750">
              <a:lnSpc>
                <a:spcPct val="110000"/>
              </a:lnSpc>
            </a:pPr>
            <a:r>
              <a:rPr lang="en-US" dirty="0"/>
              <a:t>Paper/Pencil Testing</a:t>
            </a:r>
          </a:p>
          <a:p>
            <a:pPr marL="519113" lvl="1" indent="-285750">
              <a:lnSpc>
                <a:spcPct val="110000"/>
              </a:lnSpc>
            </a:pPr>
            <a:r>
              <a:rPr lang="en-US" dirty="0"/>
              <a:t>Blueprint Changes </a:t>
            </a:r>
          </a:p>
          <a:p>
            <a:pPr marL="519113" lvl="1" indent="-285750">
              <a:lnSpc>
                <a:spcPct val="110000"/>
              </a:lnSpc>
            </a:pPr>
            <a:r>
              <a:rPr lang="en-US" dirty="0"/>
              <a:t>Committees for Science Bias and Fairness</a:t>
            </a:r>
          </a:p>
          <a:p>
            <a:pPr marL="233362" lvl="1" indent="0">
              <a:lnSpc>
                <a:spcPct val="110000"/>
              </a:lnSpc>
              <a:buNone/>
            </a:pPr>
            <a:endParaRPr lang="en-US" sz="2000" dirty="0"/>
          </a:p>
          <a:p>
            <a:pPr marL="231775" lvl="1" indent="-231775">
              <a:lnSpc>
                <a:spcPct val="110000"/>
              </a:lnSpc>
              <a:buNone/>
            </a:pPr>
            <a:r>
              <a:rPr lang="en-US" b="1" dirty="0"/>
              <a:t>Operations</a:t>
            </a:r>
          </a:p>
          <a:p>
            <a:pPr marL="457200" lvl="1" indent="-225425">
              <a:lnSpc>
                <a:spcPct val="110000"/>
              </a:lnSpc>
              <a:tabLst>
                <a:tab pos="914400" algn="l"/>
              </a:tabLst>
            </a:pPr>
            <a:r>
              <a:rPr lang="en-US" dirty="0"/>
              <a:t>Administration Resources</a:t>
            </a:r>
          </a:p>
          <a:p>
            <a:pPr marL="231775" lvl="1" indent="0">
              <a:lnSpc>
                <a:spcPct val="110000"/>
              </a:lnSpc>
              <a:buNone/>
              <a:tabLst>
                <a:tab pos="914400" algn="l"/>
              </a:tabLst>
            </a:pPr>
            <a:endParaRPr lang="en-US" sz="2000" dirty="0"/>
          </a:p>
          <a:p>
            <a:pPr marL="231775" lvl="1" indent="-231775">
              <a:lnSpc>
                <a:spcPct val="110000"/>
              </a:lnSpc>
              <a:buNone/>
              <a:tabLst>
                <a:tab pos="914400" algn="l"/>
              </a:tabLst>
            </a:pPr>
            <a:r>
              <a:rPr lang="en-US" b="1" dirty="0"/>
              <a:t>WaKIDS</a:t>
            </a:r>
          </a:p>
          <a:p>
            <a:pPr marL="342900" lvl="1" indent="-171450">
              <a:lnSpc>
                <a:spcPct val="110000"/>
              </a:lnSpc>
              <a:tabLst>
                <a:tab pos="914400" algn="l"/>
              </a:tabLst>
            </a:pPr>
            <a:r>
              <a:rPr lang="en-US" dirty="0"/>
              <a:t>Percentage of Completion</a:t>
            </a:r>
          </a:p>
          <a:p>
            <a:pPr marL="342900" lvl="1" indent="-171450">
              <a:lnSpc>
                <a:spcPct val="110000"/>
              </a:lnSpc>
              <a:tabLst>
                <a:tab pos="914400" algn="l"/>
              </a:tabLst>
            </a:pPr>
            <a:r>
              <a:rPr lang="en-US" dirty="0"/>
              <a:t>Next Steps</a:t>
            </a:r>
          </a:p>
          <a:p>
            <a:pPr marL="171450" lvl="1" indent="0">
              <a:lnSpc>
                <a:spcPct val="110000"/>
              </a:lnSpc>
              <a:buNone/>
              <a:tabLst>
                <a:tab pos="914400" algn="l"/>
              </a:tabLst>
            </a:pPr>
            <a:endParaRPr lang="en-US" b="1" dirty="0"/>
          </a:p>
          <a:p>
            <a:pPr marL="171450" lvl="1" indent="0">
              <a:lnSpc>
                <a:spcPct val="110000"/>
              </a:lnSpc>
              <a:buNone/>
              <a:tabLst>
                <a:tab pos="914400" algn="l"/>
              </a:tabLst>
            </a:pPr>
            <a:r>
              <a:rPr lang="en-US" b="1" dirty="0"/>
              <a:t>Select Assessments</a:t>
            </a:r>
          </a:p>
          <a:p>
            <a:pPr marL="344488" lvl="1" indent="-169863">
              <a:lnSpc>
                <a:spcPct val="110000"/>
              </a:lnSpc>
              <a:buClr>
                <a:srgbClr val="3A6983"/>
              </a:buClr>
            </a:pPr>
            <a:r>
              <a:rPr lang="en-US" dirty="0"/>
              <a:t>ELPA21</a:t>
            </a:r>
          </a:p>
          <a:p>
            <a:pPr marL="344488" lvl="1" indent="-169863">
              <a:lnSpc>
                <a:spcPct val="110000"/>
              </a:lnSpc>
              <a:buClr>
                <a:srgbClr val="3A6983"/>
              </a:buClr>
            </a:pPr>
            <a:r>
              <a:rPr lang="en-US" dirty="0"/>
              <a:t>WIDA</a:t>
            </a:r>
            <a:endParaRPr lang="en-US" b="1" dirty="0"/>
          </a:p>
          <a:p>
            <a:pPr marL="398463" lvl="1" indent="-223838">
              <a:lnSpc>
                <a:spcPct val="110000"/>
              </a:lnSpc>
              <a:buClr>
                <a:srgbClr val="3A6983"/>
              </a:buClr>
            </a:pPr>
            <a:r>
              <a:rPr lang="en-US" dirty="0"/>
              <a:t>WA-AIM</a:t>
            </a:r>
          </a:p>
          <a:p>
            <a:pPr marL="398463" lvl="1" indent="-223838">
              <a:lnSpc>
                <a:spcPct val="110000"/>
              </a:lnSpc>
              <a:buClr>
                <a:srgbClr val="3A6983"/>
              </a:buClr>
            </a:pPr>
            <a:r>
              <a:rPr lang="en-US" dirty="0"/>
              <a:t>IEP Guidance</a:t>
            </a:r>
            <a:endParaRPr lang="en-US" b="1" dirty="0"/>
          </a:p>
          <a:p>
            <a:pPr marL="0" lvl="1" indent="0" defTabSz="114300">
              <a:lnSpc>
                <a:spcPct val="110000"/>
              </a:lnSpc>
              <a:buNone/>
            </a:pPr>
            <a:r>
              <a:rPr lang="en-US" b="1" dirty="0"/>
              <a:t>Technology</a:t>
            </a:r>
          </a:p>
          <a:p>
            <a:pPr marL="457200" lvl="1" indent="-223838">
              <a:lnSpc>
                <a:spcPct val="110000"/>
              </a:lnSpc>
            </a:pPr>
            <a:r>
              <a:rPr lang="en-US" dirty="0"/>
              <a:t>Chrome iOS 69/70</a:t>
            </a:r>
          </a:p>
          <a:p>
            <a:pPr marL="457200" lvl="1" indent="-223838">
              <a:lnSpc>
                <a:spcPct val="110000"/>
              </a:lnSpc>
            </a:pPr>
            <a:r>
              <a:rPr lang="en-US" dirty="0"/>
              <a:t>Forbidden Apps</a:t>
            </a:r>
          </a:p>
          <a:p>
            <a:pPr marL="457200" lvl="1" indent="-223838">
              <a:lnSpc>
                <a:spcPct val="110000"/>
              </a:lnSpc>
            </a:pPr>
            <a:r>
              <a:rPr lang="en-US" dirty="0"/>
              <a:t>Mac OS X</a:t>
            </a:r>
          </a:p>
          <a:p>
            <a:pPr marL="233362" lvl="1" indent="0">
              <a:lnSpc>
                <a:spcPct val="110000"/>
              </a:lnSpc>
              <a:buNone/>
            </a:pPr>
            <a:endParaRPr lang="en-US" dirty="0"/>
          </a:p>
          <a:p>
            <a:pPr marL="0" lvl="1" indent="0">
              <a:lnSpc>
                <a:spcPct val="110000"/>
              </a:lnSpc>
              <a:buNone/>
            </a:pPr>
            <a:r>
              <a:rPr lang="en-US" b="1" dirty="0"/>
              <a:t>See you at WERA!</a:t>
            </a:r>
            <a:endParaRPr lang="en-US" dirty="0"/>
          </a:p>
        </p:txBody>
      </p:sp>
    </p:spTree>
    <p:extLst>
      <p:ext uri="{BB962C8B-B14F-4D97-AF65-F5344CB8AC3E}">
        <p14:creationId xmlns:p14="http://schemas.microsoft.com/office/powerpoint/2010/main" val="218351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Paper-Pencil testing</a:t>
            </a:r>
          </a:p>
        </p:txBody>
      </p:sp>
      <p:sp>
        <p:nvSpPr>
          <p:cNvPr id="3" name="Content Placeholder 2"/>
          <p:cNvSpPr>
            <a:spLocks noGrp="1"/>
          </p:cNvSpPr>
          <p:nvPr>
            <p:ph idx="1"/>
          </p:nvPr>
        </p:nvSpPr>
        <p:spPr/>
        <p:txBody>
          <a:bodyPr/>
          <a:lstStyle/>
          <a:p>
            <a:r>
              <a:rPr lang="en-US" dirty="0"/>
              <a:t>Students with an IEP or 504 plan may access paper-pencil versions of these tests.</a:t>
            </a:r>
          </a:p>
          <a:p>
            <a:r>
              <a:rPr lang="en-US" dirty="0"/>
              <a:t>ELPA21, Smarter Balanced, and WCAS were designed to be administered online.</a:t>
            </a:r>
          </a:p>
          <a:p>
            <a:r>
              <a:rPr lang="en-US" dirty="0"/>
              <a:t>Embedded tools, supports, and accommodations to make the online tests accessible.</a:t>
            </a:r>
          </a:p>
          <a:p>
            <a:r>
              <a:rPr lang="en-US" dirty="0"/>
              <a:t>Use the practice and training tests to try out different settings with the students.</a:t>
            </a:r>
          </a:p>
          <a:p>
            <a:endParaRPr lang="en-US" dirty="0"/>
          </a:p>
        </p:txBody>
      </p:sp>
    </p:spTree>
    <p:extLst>
      <p:ext uri="{BB962C8B-B14F-4D97-AF65-F5344CB8AC3E}">
        <p14:creationId xmlns:p14="http://schemas.microsoft.com/office/powerpoint/2010/main" val="414345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Date Entry Interface (DEI)</a:t>
            </a:r>
          </a:p>
        </p:txBody>
      </p:sp>
      <p:pic>
        <p:nvPicPr>
          <p:cNvPr id="4" name="Picture 3" descr="Drawing of a computer screen displaying columns and rows, titled &quot;Date Entry Interface.&quot;"/>
          <p:cNvPicPr/>
          <p:nvPr/>
        </p:nvPicPr>
        <p:blipFill>
          <a:blip r:embed="rId3"/>
          <a:stretch>
            <a:fillRect/>
          </a:stretch>
        </p:blipFill>
        <p:spPr>
          <a:xfrm>
            <a:off x="8736375" y="422275"/>
            <a:ext cx="1211856" cy="1460500"/>
          </a:xfrm>
          <a:prstGeom prst="rect">
            <a:avLst/>
          </a:prstGeom>
        </p:spPr>
      </p:pic>
      <p:sp>
        <p:nvSpPr>
          <p:cNvPr id="3" name="Content Placeholder 2"/>
          <p:cNvSpPr>
            <a:spLocks noGrp="1"/>
          </p:cNvSpPr>
          <p:nvPr>
            <p:ph idx="1"/>
          </p:nvPr>
        </p:nvSpPr>
        <p:spPr>
          <a:xfrm>
            <a:off x="838200" y="1882775"/>
            <a:ext cx="10515600" cy="4203065"/>
          </a:xfrm>
          <a:solidFill>
            <a:schemeClr val="accent6"/>
          </a:solidFill>
        </p:spPr>
        <p:txBody>
          <a:bodyPr>
            <a:normAutofit/>
          </a:bodyPr>
          <a:lstStyle/>
          <a:p>
            <a:r>
              <a:rPr lang="en-US" dirty="0"/>
              <a:t>ELPA21—Four steps:</a:t>
            </a:r>
          </a:p>
          <a:p>
            <a:pPr lvl="1"/>
            <a:r>
              <a:rPr lang="en-US" dirty="0"/>
              <a:t>Student answers Listening, Reading, and Writing in their booklet. </a:t>
            </a:r>
          </a:p>
          <a:p>
            <a:pPr lvl="1"/>
            <a:r>
              <a:rPr lang="en-US" dirty="0"/>
              <a:t>TA enters the student’s Listening and Reading responses into DEI.  </a:t>
            </a:r>
          </a:p>
          <a:p>
            <a:pPr lvl="1"/>
            <a:r>
              <a:rPr lang="en-US" dirty="0"/>
              <a:t>TA records the student’s responses to the Speaking questions directly into DEI.</a:t>
            </a:r>
          </a:p>
          <a:p>
            <a:pPr lvl="1"/>
            <a:r>
              <a:rPr lang="en-US" dirty="0"/>
              <a:t>TA enters the student’s Writing responses into DEI.</a:t>
            </a:r>
          </a:p>
          <a:p>
            <a:r>
              <a:rPr lang="en-US" dirty="0"/>
              <a:t>Smarter Balanced—Not used.</a:t>
            </a:r>
          </a:p>
          <a:p>
            <a:r>
              <a:rPr lang="en-US" dirty="0"/>
              <a:t>WCAS—Two steps:</a:t>
            </a:r>
          </a:p>
          <a:p>
            <a:pPr lvl="1"/>
            <a:r>
              <a:rPr lang="en-US" dirty="0"/>
              <a:t>Student answers all the questions in their booklet. </a:t>
            </a:r>
          </a:p>
          <a:p>
            <a:pPr lvl="1"/>
            <a:r>
              <a:rPr lang="en-US" dirty="0"/>
              <a:t>TA enters all of the students’ responses into DEI.</a:t>
            </a:r>
          </a:p>
        </p:txBody>
      </p:sp>
    </p:spTree>
    <p:extLst>
      <p:ext uri="{BB962C8B-B14F-4D97-AF65-F5344CB8AC3E}">
        <p14:creationId xmlns:p14="http://schemas.microsoft.com/office/powerpoint/2010/main" val="1139508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Paper-pencil planning summary</a:t>
            </a:r>
          </a:p>
        </p:txBody>
      </p:sp>
      <p:sp>
        <p:nvSpPr>
          <p:cNvPr id="3" name="Content Placeholder 2"/>
          <p:cNvSpPr>
            <a:spLocks noGrp="1"/>
          </p:cNvSpPr>
          <p:nvPr>
            <p:ph idx="1"/>
          </p:nvPr>
        </p:nvSpPr>
        <p:spPr/>
        <p:txBody>
          <a:bodyPr/>
          <a:lstStyle/>
          <a:p>
            <a:r>
              <a:rPr lang="en-US" dirty="0"/>
              <a:t>Carefully consider which students will do paper-pencil tests.</a:t>
            </a:r>
          </a:p>
          <a:p>
            <a:r>
              <a:rPr lang="en-US" dirty="0"/>
              <a:t>Plan for the necessary </a:t>
            </a:r>
            <a:r>
              <a:rPr lang="en-US" dirty="0" err="1"/>
              <a:t>teacher:student</a:t>
            </a:r>
            <a:r>
              <a:rPr lang="en-US" dirty="0"/>
              <a:t> ratio.</a:t>
            </a:r>
          </a:p>
          <a:p>
            <a:r>
              <a:rPr lang="en-US" dirty="0"/>
              <a:t>Schedule time for DEI entry.</a:t>
            </a:r>
          </a:p>
          <a:p>
            <a:r>
              <a:rPr lang="en-US" dirty="0"/>
              <a:t>Return the booklets and materials carefully. </a:t>
            </a:r>
          </a:p>
          <a:p>
            <a:endParaRPr lang="en-US" dirty="0"/>
          </a:p>
        </p:txBody>
      </p:sp>
    </p:spTree>
    <p:extLst>
      <p:ext uri="{BB962C8B-B14F-4D97-AF65-F5344CB8AC3E}">
        <p14:creationId xmlns:p14="http://schemas.microsoft.com/office/powerpoint/2010/main" val="208946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a:t>New Smarter Balanced Summative Blueprint for 2018–19</a:t>
            </a:r>
          </a:p>
        </p:txBody>
      </p:sp>
      <p:sp>
        <p:nvSpPr>
          <p:cNvPr id="3" name="Content Placeholder 2"/>
          <p:cNvSpPr>
            <a:spLocks noGrp="1"/>
          </p:cNvSpPr>
          <p:nvPr>
            <p:ph idx="1"/>
          </p:nvPr>
        </p:nvSpPr>
        <p:spPr/>
        <p:txBody>
          <a:bodyPr>
            <a:normAutofit/>
          </a:bodyPr>
          <a:lstStyle/>
          <a:p>
            <a:r>
              <a:rPr lang="en-US" dirty="0"/>
              <a:t>Posted to </a:t>
            </a:r>
            <a:r>
              <a:rPr lang="en-US" dirty="0">
                <a:hlinkClick r:id="rId3"/>
              </a:rPr>
              <a:t>WCAP Portal in General Information folder</a:t>
            </a:r>
            <a:endParaRPr lang="en-US" dirty="0"/>
          </a:p>
          <a:p>
            <a:r>
              <a:rPr lang="en-US" dirty="0"/>
              <a:t>WAW Articles:</a:t>
            </a:r>
          </a:p>
          <a:p>
            <a:pPr lvl="1"/>
            <a:r>
              <a:rPr lang="en-US" dirty="0"/>
              <a:t>September 20: First announcement regarding new blueprint</a:t>
            </a:r>
          </a:p>
          <a:p>
            <a:pPr lvl="1"/>
            <a:r>
              <a:rPr lang="en-US" dirty="0"/>
              <a:t>October 11: Brief FAQ on new blueprint</a:t>
            </a:r>
          </a:p>
          <a:p>
            <a:r>
              <a:rPr lang="en-US" dirty="0"/>
              <a:t>Shared with Regional Coordinators and Fellows</a:t>
            </a:r>
          </a:p>
          <a:p>
            <a:r>
              <a:rPr lang="en-US" dirty="0"/>
              <a:t>Shared with OSSI Continuous Improvement Partners</a:t>
            </a:r>
          </a:p>
          <a:p>
            <a:r>
              <a:rPr lang="en-US" dirty="0"/>
              <a:t>Also sent through </a:t>
            </a:r>
            <a:r>
              <a:rPr lang="en-US" dirty="0">
                <a:hlinkClick r:id="rId4"/>
              </a:rPr>
              <a:t>OSPI Email Alerts</a:t>
            </a:r>
            <a:endParaRPr lang="en-US" dirty="0"/>
          </a:p>
        </p:txBody>
      </p:sp>
    </p:spTree>
    <p:extLst>
      <p:ext uri="{BB962C8B-B14F-4D97-AF65-F5344CB8AC3E}">
        <p14:creationId xmlns:p14="http://schemas.microsoft.com/office/powerpoint/2010/main" val="4099771156"/>
      </p:ext>
    </p:extLst>
  </p:cSld>
  <p:clrMapOvr>
    <a:masterClrMapping/>
  </p:clrMapOvr>
</p:sld>
</file>

<file path=ppt/theme/theme1.xml><?xml version="1.0" encoding="utf-8"?>
<a:theme xmlns:a="http://schemas.openxmlformats.org/drawingml/2006/main" name="1_Office Theme">
  <a:themeElements>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4636</Words>
  <Application>Microsoft Office PowerPoint</Application>
  <PresentationFormat>Widescreen</PresentationFormat>
  <Paragraphs>414</Paragraphs>
  <Slides>38</Slides>
  <Notes>32</Notes>
  <HiddenSlides>7</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Calibri</vt:lpstr>
      <vt:lpstr>Chiller</vt:lpstr>
      <vt:lpstr>Lucida Handwriting</vt:lpstr>
      <vt:lpstr>Palatino Linotype</vt:lpstr>
      <vt:lpstr>Segoe UI</vt:lpstr>
      <vt:lpstr>Segoe UI Black</vt:lpstr>
      <vt:lpstr>Segoe UI Historic</vt:lpstr>
      <vt:lpstr>Segoe UI Light</vt:lpstr>
      <vt:lpstr>Segoe UI Semibold</vt:lpstr>
      <vt:lpstr>Times New Roman</vt:lpstr>
      <vt:lpstr>Wingdings</vt:lpstr>
      <vt:lpstr>1_Office Theme</vt:lpstr>
      <vt:lpstr>Assessment Directors’ Meeting  November 30, 2018</vt:lpstr>
      <vt:lpstr>Since We Last Met…</vt:lpstr>
      <vt:lpstr>Purpose? </vt:lpstr>
      <vt:lpstr>OSPI Assessment Update   The NWESD Highlights</vt:lpstr>
      <vt:lpstr>Today’s Topics</vt:lpstr>
      <vt:lpstr>Planning for Paper-Pencil testing</vt:lpstr>
      <vt:lpstr>Use of Date Entry Interface (DEI)</vt:lpstr>
      <vt:lpstr>Paper-pencil planning summary</vt:lpstr>
      <vt:lpstr>New Smarter Balanced Summative Blueprint for 2018–19</vt:lpstr>
      <vt:lpstr>ELA Blueprint Changes by Claim</vt:lpstr>
      <vt:lpstr>Summary of ELA changes</vt:lpstr>
      <vt:lpstr>Math Blueprint Changes</vt:lpstr>
      <vt:lpstr>A few answers to FAQs:</vt:lpstr>
      <vt:lpstr>Bias and Sensitivity Committee</vt:lpstr>
      <vt:lpstr>Call for Bias and Sensitivity Participants</vt:lpstr>
      <vt:lpstr>Administration Resources </vt:lpstr>
      <vt:lpstr>Did your district print translated student score reports from ORS to provide to families this fall?</vt:lpstr>
      <vt:lpstr>WaKIDS </vt:lpstr>
      <vt:lpstr>WaKIDS</vt:lpstr>
      <vt:lpstr>Snapshot Birth – 3rd grade</vt:lpstr>
      <vt:lpstr>Snapshot by Dimension</vt:lpstr>
      <vt:lpstr>Winter Checkpoint  </vt:lpstr>
      <vt:lpstr>ELPA Assessment Updates</vt:lpstr>
      <vt:lpstr>WA-AIM Upcoming Dates</vt:lpstr>
      <vt:lpstr>Guidance for IEP Teams: Student Participation in Statewide Assessments for Accountability and Graduation</vt:lpstr>
      <vt:lpstr>Guidance for Individualized Education Program Teams: Student Participation in Statewide Assessments for Accountability and Graduation (cont.)</vt:lpstr>
      <vt:lpstr>Technology Updates – Chrome, iOS, Windows</vt:lpstr>
      <vt:lpstr>Technology Updates – Mac OS X</vt:lpstr>
      <vt:lpstr>WERA/OSPI Annual Conference </vt:lpstr>
      <vt:lpstr>OSPI Special Education:</vt:lpstr>
      <vt:lpstr>PowerPoint Presentation</vt:lpstr>
      <vt:lpstr>PowerPoint Presentation</vt:lpstr>
      <vt:lpstr>PowerPoint Presentation</vt:lpstr>
      <vt:lpstr>Statewide Assessment Implementation:   Understanding the Systems and Resources  for a Successful Administration</vt:lpstr>
      <vt:lpstr>PowerPoint Presentation</vt:lpstr>
      <vt:lpstr>Give One to Get One</vt:lpstr>
      <vt:lpstr>District Sharing</vt:lpstr>
      <vt:lpstr>Purpose?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Directors’ Meeting  November 30, 2018</dc:title>
  <dc:creator>Rick, Brian</dc:creator>
  <cp:lastModifiedBy>Jennifer Longchamps</cp:lastModifiedBy>
  <cp:revision>9</cp:revision>
  <cp:lastPrinted>2018-11-30T18:34:55Z</cp:lastPrinted>
  <dcterms:created xsi:type="dcterms:W3CDTF">2018-11-30T17:03:07Z</dcterms:created>
  <dcterms:modified xsi:type="dcterms:W3CDTF">2018-12-12T18:19:26Z</dcterms:modified>
</cp:coreProperties>
</file>