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320" r:id="rId3"/>
    <p:sldId id="322" r:id="rId4"/>
    <p:sldId id="470" r:id="rId5"/>
    <p:sldId id="295" r:id="rId6"/>
    <p:sldId id="279" r:id="rId7"/>
    <p:sldId id="443" r:id="rId8"/>
    <p:sldId id="444" r:id="rId9"/>
    <p:sldId id="438" r:id="rId10"/>
    <p:sldId id="439" r:id="rId11"/>
    <p:sldId id="442" r:id="rId12"/>
    <p:sldId id="446" r:id="rId13"/>
    <p:sldId id="302" r:id="rId14"/>
    <p:sldId id="303" r:id="rId15"/>
    <p:sldId id="304" r:id="rId16"/>
    <p:sldId id="447" r:id="rId17"/>
    <p:sldId id="465" r:id="rId18"/>
    <p:sldId id="462" r:id="rId19"/>
    <p:sldId id="463" r:id="rId20"/>
    <p:sldId id="464" r:id="rId21"/>
    <p:sldId id="280" r:id="rId22"/>
    <p:sldId id="281" r:id="rId23"/>
    <p:sldId id="457" r:id="rId24"/>
    <p:sldId id="466" r:id="rId25"/>
    <p:sldId id="298" r:id="rId26"/>
    <p:sldId id="452" r:id="rId27"/>
    <p:sldId id="453" r:id="rId28"/>
    <p:sldId id="454" r:id="rId29"/>
    <p:sldId id="449" r:id="rId30"/>
    <p:sldId id="450" r:id="rId31"/>
    <p:sldId id="467" r:id="rId32"/>
    <p:sldId id="468" r:id="rId33"/>
    <p:sldId id="469"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3605" autoAdjust="0"/>
  </p:normalViewPr>
  <p:slideViewPr>
    <p:cSldViewPr snapToGrid="0">
      <p:cViewPr varScale="1">
        <p:scale>
          <a:sx n="103" d="100"/>
          <a:sy n="103" d="100"/>
        </p:scale>
        <p:origin x="138" y="210"/>
      </p:cViewPr>
      <p:guideLst/>
    </p:cSldViewPr>
  </p:slideViewPr>
  <p:notesTextViewPr>
    <p:cViewPr>
      <p:scale>
        <a:sx n="3" d="2"/>
        <a:sy n="3" d="2"/>
      </p:scale>
      <p:origin x="0" y="0"/>
    </p:cViewPr>
  </p:notesTextViewPr>
  <p:sorterViewPr>
    <p:cViewPr>
      <p:scale>
        <a:sx n="150" d="100"/>
        <a:sy n="150" d="100"/>
      </p:scale>
      <p:origin x="0" y="-144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57363-173E-4ED8-9C48-805DC5DF14A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79787C4-0188-4820-B8B5-97BA76DEFD16}">
      <dgm:prSet phldrT="[Text]" custT="1"/>
      <dgm:spPr>
        <a:solidFill>
          <a:srgbClr val="80C535"/>
        </a:solidFill>
        <a:ln>
          <a:solidFill>
            <a:srgbClr val="00B050"/>
          </a:solidFill>
        </a:ln>
      </dgm:spPr>
      <dgm:t>
        <a:bodyPr/>
        <a:lstStyle/>
        <a:p>
          <a:pPr>
            <a:spcAft>
              <a:spcPts val="0"/>
            </a:spcAft>
          </a:pPr>
          <a:r>
            <a:rPr lang="en-US" sz="2000" b="1" dirty="0">
              <a:solidFill>
                <a:schemeClr val="bg2"/>
              </a:solidFill>
            </a:rPr>
            <a:t>#1</a:t>
          </a:r>
        </a:p>
        <a:p>
          <a:pPr>
            <a:spcAft>
              <a:spcPts val="0"/>
            </a:spcAft>
          </a:pPr>
          <a:r>
            <a:rPr lang="en-US" sz="2000" b="1" dirty="0">
              <a:solidFill>
                <a:schemeClr val="bg2"/>
              </a:solidFill>
            </a:rPr>
            <a:t>You</a:t>
          </a:r>
          <a:endParaRPr lang="en-US" sz="2300" b="1" dirty="0">
            <a:solidFill>
              <a:schemeClr val="bg2"/>
            </a:solidFill>
          </a:endParaRPr>
        </a:p>
      </dgm:t>
    </dgm:pt>
    <dgm:pt modelId="{57D3D318-4B61-4386-984F-BA0FCAB87F8E}" type="parTrans" cxnId="{393E4BC0-89B7-47E8-BB50-B6590FAF4ED1}">
      <dgm:prSet/>
      <dgm:spPr/>
      <dgm:t>
        <a:bodyPr/>
        <a:lstStyle/>
        <a:p>
          <a:endParaRPr lang="en-US"/>
        </a:p>
      </dgm:t>
    </dgm:pt>
    <dgm:pt modelId="{977CEF4E-B47F-42D0-8853-87008D3DDAA5}" type="sibTrans" cxnId="{393E4BC0-89B7-47E8-BB50-B6590FAF4ED1}">
      <dgm:prSet/>
      <dgm:spPr/>
      <dgm:t>
        <a:bodyPr/>
        <a:lstStyle/>
        <a:p>
          <a:endParaRPr lang="en-US"/>
        </a:p>
      </dgm:t>
    </dgm:pt>
    <dgm:pt modelId="{9328EE42-328F-4B85-81EF-560E2F09E322}">
      <dgm:prSet phldrT="[Text]"/>
      <dgm:spPr/>
      <dgm:t>
        <a:bodyPr/>
        <a:lstStyle/>
        <a:p>
          <a:endParaRPr lang="en-US"/>
        </a:p>
      </dgm:t>
    </dgm:pt>
    <dgm:pt modelId="{785B4654-3DF6-4C92-83CC-E6D48FA6B040}" type="parTrans" cxnId="{196F1DF4-31E3-478A-AA7D-FC4A692E0DE3}">
      <dgm:prSet/>
      <dgm:spPr/>
      <dgm:t>
        <a:bodyPr/>
        <a:lstStyle/>
        <a:p>
          <a:endParaRPr lang="en-US"/>
        </a:p>
      </dgm:t>
    </dgm:pt>
    <dgm:pt modelId="{49B09717-1CE2-4F37-B7DB-D8F40F7E9B8B}" type="sibTrans" cxnId="{196F1DF4-31E3-478A-AA7D-FC4A692E0DE3}">
      <dgm:prSet/>
      <dgm:spPr/>
      <dgm:t>
        <a:bodyPr/>
        <a:lstStyle/>
        <a:p>
          <a:endParaRPr lang="en-US"/>
        </a:p>
      </dgm:t>
    </dgm:pt>
    <dgm:pt modelId="{6CC9F643-9FBF-4398-A0B3-A292F52A7211}">
      <dgm:prSet phldrT="[Text]"/>
      <dgm:spPr/>
      <dgm:t>
        <a:bodyPr/>
        <a:lstStyle/>
        <a:p>
          <a:endParaRPr lang="en-US"/>
        </a:p>
      </dgm:t>
    </dgm:pt>
    <dgm:pt modelId="{6CB0251C-C742-4C1C-89E0-B8865F8A1E3A}" type="parTrans" cxnId="{F2293028-64C6-491D-9134-A9B6206575EE}">
      <dgm:prSet/>
      <dgm:spPr/>
      <dgm:t>
        <a:bodyPr/>
        <a:lstStyle/>
        <a:p>
          <a:endParaRPr lang="en-US"/>
        </a:p>
      </dgm:t>
    </dgm:pt>
    <dgm:pt modelId="{49468400-2D00-40FA-8B89-B5EDEC60A185}" type="sibTrans" cxnId="{F2293028-64C6-491D-9134-A9B6206575EE}">
      <dgm:prSet/>
      <dgm:spPr/>
      <dgm:t>
        <a:bodyPr/>
        <a:lstStyle/>
        <a:p>
          <a:endParaRPr lang="en-US"/>
        </a:p>
      </dgm:t>
    </dgm:pt>
    <dgm:pt modelId="{51753990-28B7-43C5-9BD0-3107BAA3469D}">
      <dgm:prSet phldrT="[Text]"/>
      <dgm:spPr/>
      <dgm:t>
        <a:bodyPr/>
        <a:lstStyle/>
        <a:p>
          <a:endParaRPr lang="en-US"/>
        </a:p>
      </dgm:t>
    </dgm:pt>
    <dgm:pt modelId="{80A67175-D159-40DD-B9A5-DF354362B7D1}" type="parTrans" cxnId="{8C48A951-F0C2-4895-AE1F-061CF2A1F1EF}">
      <dgm:prSet/>
      <dgm:spPr/>
      <dgm:t>
        <a:bodyPr/>
        <a:lstStyle/>
        <a:p>
          <a:endParaRPr lang="en-US"/>
        </a:p>
      </dgm:t>
    </dgm:pt>
    <dgm:pt modelId="{FAFF2690-6ED8-4162-81F0-E2E0DBC7F5DE}" type="sibTrans" cxnId="{8C48A951-F0C2-4895-AE1F-061CF2A1F1EF}">
      <dgm:prSet/>
      <dgm:spPr/>
      <dgm:t>
        <a:bodyPr/>
        <a:lstStyle/>
        <a:p>
          <a:endParaRPr lang="en-US"/>
        </a:p>
      </dgm:t>
    </dgm:pt>
    <dgm:pt modelId="{EF83C939-4876-413E-B0AB-E5AA8D3B88E4}">
      <dgm:prSet phldrT="[Text]"/>
      <dgm:spPr/>
      <dgm:t>
        <a:bodyPr/>
        <a:lstStyle/>
        <a:p>
          <a:endParaRPr lang="en-US"/>
        </a:p>
      </dgm:t>
    </dgm:pt>
    <dgm:pt modelId="{8430BBE1-C78D-4513-B936-799FC1E03A88}" type="parTrans" cxnId="{0561EE4E-0134-40EB-9101-3BF78AE2C42A}">
      <dgm:prSet/>
      <dgm:spPr/>
      <dgm:t>
        <a:bodyPr/>
        <a:lstStyle/>
        <a:p>
          <a:endParaRPr lang="en-US"/>
        </a:p>
      </dgm:t>
    </dgm:pt>
    <dgm:pt modelId="{BFEEA5B0-60B3-4761-A6C9-CFCC2A47A5AC}" type="sibTrans" cxnId="{0561EE4E-0134-40EB-9101-3BF78AE2C42A}">
      <dgm:prSet/>
      <dgm:spPr/>
      <dgm:t>
        <a:bodyPr/>
        <a:lstStyle/>
        <a:p>
          <a:endParaRPr lang="en-US"/>
        </a:p>
      </dgm:t>
    </dgm:pt>
    <dgm:pt modelId="{0C9F046E-10B7-4843-8AA8-C036FB4F2ABC}" type="pres">
      <dgm:prSet presAssocID="{12B57363-173E-4ED8-9C48-805DC5DF14A7}" presName="Name0" presStyleCnt="0">
        <dgm:presLayoutVars>
          <dgm:chMax val="1"/>
          <dgm:dir/>
          <dgm:animLvl val="ctr"/>
          <dgm:resizeHandles val="exact"/>
        </dgm:presLayoutVars>
      </dgm:prSet>
      <dgm:spPr/>
      <dgm:t>
        <a:bodyPr/>
        <a:lstStyle/>
        <a:p>
          <a:endParaRPr lang="en-US"/>
        </a:p>
      </dgm:t>
    </dgm:pt>
    <dgm:pt modelId="{920A287A-B0F7-49BB-AE0F-A39441FBA141}" type="pres">
      <dgm:prSet presAssocID="{979787C4-0188-4820-B8B5-97BA76DEFD16}" presName="centerShape" presStyleLbl="node0" presStyleIdx="0" presStyleCnt="1" custLinFactNeighborX="1390" custLinFactNeighborY="-15361"/>
      <dgm:spPr/>
      <dgm:t>
        <a:bodyPr/>
        <a:lstStyle/>
        <a:p>
          <a:endParaRPr lang="en-US"/>
        </a:p>
      </dgm:t>
    </dgm:pt>
  </dgm:ptLst>
  <dgm:cxnLst>
    <dgm:cxn modelId="{393E4BC0-89B7-47E8-BB50-B6590FAF4ED1}" srcId="{12B57363-173E-4ED8-9C48-805DC5DF14A7}" destId="{979787C4-0188-4820-B8B5-97BA76DEFD16}" srcOrd="0" destOrd="0" parTransId="{57D3D318-4B61-4386-984F-BA0FCAB87F8E}" sibTransId="{977CEF4E-B47F-42D0-8853-87008D3DDAA5}"/>
    <dgm:cxn modelId="{27A3BC1A-9C17-4D44-801D-FE4549C2AE3F}" type="presOf" srcId="{12B57363-173E-4ED8-9C48-805DC5DF14A7}" destId="{0C9F046E-10B7-4843-8AA8-C036FB4F2ABC}" srcOrd="0" destOrd="0" presId="urn:microsoft.com/office/officeart/2005/8/layout/radial6"/>
    <dgm:cxn modelId="{F2293028-64C6-491D-9134-A9B6206575EE}" srcId="{12B57363-173E-4ED8-9C48-805DC5DF14A7}" destId="{6CC9F643-9FBF-4398-A0B3-A292F52A7211}" srcOrd="2" destOrd="0" parTransId="{6CB0251C-C742-4C1C-89E0-B8865F8A1E3A}" sibTransId="{49468400-2D00-40FA-8B89-B5EDEC60A185}"/>
    <dgm:cxn modelId="{EA2A9729-4E67-4FCF-9FDE-71DA71567B18}" type="presOf" srcId="{979787C4-0188-4820-B8B5-97BA76DEFD16}" destId="{920A287A-B0F7-49BB-AE0F-A39441FBA141}" srcOrd="0" destOrd="0" presId="urn:microsoft.com/office/officeart/2005/8/layout/radial6"/>
    <dgm:cxn modelId="{0561EE4E-0134-40EB-9101-3BF78AE2C42A}" srcId="{12B57363-173E-4ED8-9C48-805DC5DF14A7}" destId="{EF83C939-4876-413E-B0AB-E5AA8D3B88E4}" srcOrd="4" destOrd="0" parTransId="{8430BBE1-C78D-4513-B936-799FC1E03A88}" sibTransId="{BFEEA5B0-60B3-4761-A6C9-CFCC2A47A5AC}"/>
    <dgm:cxn modelId="{8C48A951-F0C2-4895-AE1F-061CF2A1F1EF}" srcId="{12B57363-173E-4ED8-9C48-805DC5DF14A7}" destId="{51753990-28B7-43C5-9BD0-3107BAA3469D}" srcOrd="3" destOrd="0" parTransId="{80A67175-D159-40DD-B9A5-DF354362B7D1}" sibTransId="{FAFF2690-6ED8-4162-81F0-E2E0DBC7F5DE}"/>
    <dgm:cxn modelId="{196F1DF4-31E3-478A-AA7D-FC4A692E0DE3}" srcId="{12B57363-173E-4ED8-9C48-805DC5DF14A7}" destId="{9328EE42-328F-4B85-81EF-560E2F09E322}" srcOrd="1" destOrd="0" parTransId="{785B4654-3DF6-4C92-83CC-E6D48FA6B040}" sibTransId="{49B09717-1CE2-4F37-B7DB-D8F40F7E9B8B}"/>
    <dgm:cxn modelId="{DF933A9D-2DC1-4D8B-A182-06BD6A28E42A}" type="presParOf" srcId="{0C9F046E-10B7-4843-8AA8-C036FB4F2ABC}" destId="{920A287A-B0F7-49BB-AE0F-A39441FBA141}"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EBFA6B-A675-4B53-9B15-2ECB4BB9E1E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FC1F5C76-DF9F-4EBE-B54C-4E81BE50099F}">
      <dgm:prSet phldrT="[Text]" custT="1"/>
      <dgm:spPr>
        <a:solidFill>
          <a:srgbClr val="00B050"/>
        </a:solidFill>
      </dgm:spPr>
      <dgm:t>
        <a:bodyPr lIns="0" rIns="0"/>
        <a:lstStyle/>
        <a:p>
          <a:pPr>
            <a:spcAft>
              <a:spcPts val="0"/>
            </a:spcAft>
          </a:pPr>
          <a:r>
            <a:rPr lang="en-US" sz="2000" b="1" dirty="0">
              <a:solidFill>
                <a:schemeClr val="bg2"/>
              </a:solidFill>
            </a:rPr>
            <a:t>#3 Room</a:t>
          </a:r>
        </a:p>
      </dgm:t>
    </dgm:pt>
    <dgm:pt modelId="{D2E350F6-7D93-40B6-8B36-8E26BAE5D695}" type="parTrans" cxnId="{DEF8AAA0-4F51-42A9-AF00-DDCF7D1DBFDD}">
      <dgm:prSet/>
      <dgm:spPr/>
      <dgm:t>
        <a:bodyPr/>
        <a:lstStyle/>
        <a:p>
          <a:endParaRPr lang="en-US"/>
        </a:p>
      </dgm:t>
    </dgm:pt>
    <dgm:pt modelId="{DE55AD87-2436-4F8E-87CA-5EA8D90B485D}" type="sibTrans" cxnId="{DEF8AAA0-4F51-42A9-AF00-DDCF7D1DBFDD}">
      <dgm:prSet/>
      <dgm:spPr/>
      <dgm:t>
        <a:bodyPr/>
        <a:lstStyle/>
        <a:p>
          <a:endParaRPr lang="en-US"/>
        </a:p>
      </dgm:t>
    </dgm:pt>
    <dgm:pt modelId="{4B9A3532-1B0D-42F1-AECA-65C5DC8770DA}">
      <dgm:prSet phldrT="[Text]" custT="1"/>
      <dgm:spPr>
        <a:ln>
          <a:solidFill>
            <a:schemeClr val="accent1">
              <a:lumMod val="50000"/>
            </a:schemeClr>
          </a:solidFill>
        </a:ln>
      </dgm:spPr>
      <dgm:t>
        <a:bodyPr lIns="0" rIns="0"/>
        <a:lstStyle/>
        <a:p>
          <a:r>
            <a:rPr lang="en-US" sz="1600" b="1" kern="1200" dirty="0">
              <a:solidFill>
                <a:srgbClr val="FFFFFF"/>
              </a:solidFill>
              <a:latin typeface="Calibri" panose="020F0502020204030204"/>
              <a:ea typeface="+mn-ea"/>
              <a:cs typeface="+mn-cs"/>
            </a:rPr>
            <a:t>Table</a:t>
          </a:r>
        </a:p>
      </dgm:t>
    </dgm:pt>
    <dgm:pt modelId="{52DDA52F-3167-4485-8E3B-849F61DC51A2}" type="parTrans" cxnId="{6F31CF73-70A9-4790-879E-521F58BA2573}">
      <dgm:prSet/>
      <dgm:spPr/>
      <dgm:t>
        <a:bodyPr/>
        <a:lstStyle/>
        <a:p>
          <a:endParaRPr lang="en-US" dirty="0"/>
        </a:p>
      </dgm:t>
    </dgm:pt>
    <dgm:pt modelId="{67871EEC-5786-4810-8B0B-8D083AEAA042}" type="sibTrans" cxnId="{6F31CF73-70A9-4790-879E-521F58BA2573}">
      <dgm:prSet/>
      <dgm:spPr/>
      <dgm:t>
        <a:bodyPr/>
        <a:lstStyle/>
        <a:p>
          <a:endParaRPr lang="en-US"/>
        </a:p>
      </dgm:t>
    </dgm:pt>
    <dgm:pt modelId="{342FA20D-902C-41B2-B8E2-27C319DA3909}">
      <dgm:prSet phldrT="[Text]" custT="1"/>
      <dgm:spPr>
        <a:solidFill>
          <a:schemeClr val="accent1">
            <a:lumMod val="60000"/>
            <a:lumOff val="40000"/>
          </a:schemeClr>
        </a:solidFill>
      </dgm:spPr>
      <dgm:t>
        <a:bodyPr lIns="0" rIns="0"/>
        <a:lstStyle/>
        <a:p>
          <a:r>
            <a:rPr lang="en-US" sz="1600" b="1" kern="1200" dirty="0">
              <a:solidFill>
                <a:srgbClr val="FFFFFF"/>
              </a:solidFill>
              <a:latin typeface="Calibri" panose="020F0502020204030204"/>
              <a:ea typeface="+mn-ea"/>
              <a:cs typeface="+mn-cs"/>
            </a:rPr>
            <a:t>Table</a:t>
          </a:r>
          <a:endParaRPr lang="en-US" sz="2000" b="1" kern="1200" dirty="0">
            <a:solidFill>
              <a:srgbClr val="FFFFFF"/>
            </a:solidFill>
            <a:latin typeface="Calibri" panose="020F0502020204030204"/>
            <a:ea typeface="+mn-ea"/>
            <a:cs typeface="+mn-cs"/>
          </a:endParaRPr>
        </a:p>
      </dgm:t>
    </dgm:pt>
    <dgm:pt modelId="{558C49F7-563B-4CA2-BCAB-8B7CED0B48CA}" type="parTrans" cxnId="{D61CE453-35BA-4F67-9F5E-88F20BA1B845}">
      <dgm:prSet/>
      <dgm:spPr/>
      <dgm:t>
        <a:bodyPr/>
        <a:lstStyle/>
        <a:p>
          <a:endParaRPr lang="en-US" dirty="0"/>
        </a:p>
      </dgm:t>
    </dgm:pt>
    <dgm:pt modelId="{9AF4E976-7036-422F-B0E4-CE4DB538FA3F}" type="sibTrans" cxnId="{D61CE453-35BA-4F67-9F5E-88F20BA1B845}">
      <dgm:prSet/>
      <dgm:spPr/>
      <dgm:t>
        <a:bodyPr/>
        <a:lstStyle/>
        <a:p>
          <a:endParaRPr lang="en-US"/>
        </a:p>
      </dgm:t>
    </dgm:pt>
    <dgm:pt modelId="{FCF9AA5C-0EB6-47A8-B83D-101F21CB9629}">
      <dgm:prSet phldrT="[Text]" custT="1"/>
      <dgm:spPr>
        <a:solidFill>
          <a:schemeClr val="accent1">
            <a:lumMod val="75000"/>
          </a:schemeClr>
        </a:solidFill>
      </dgm:spPr>
      <dgm:t>
        <a:bodyPr lIns="0" rIns="0"/>
        <a:lstStyle/>
        <a:p>
          <a:r>
            <a:rPr lang="en-US" sz="1600" b="1" kern="1200" dirty="0">
              <a:solidFill>
                <a:srgbClr val="FFFFFF"/>
              </a:solidFill>
              <a:latin typeface="Calibri" panose="020F0502020204030204"/>
              <a:ea typeface="+mn-ea"/>
              <a:cs typeface="+mn-cs"/>
            </a:rPr>
            <a:t>Table</a:t>
          </a:r>
        </a:p>
      </dgm:t>
    </dgm:pt>
    <dgm:pt modelId="{5A8D4DBC-213D-4B31-A0E9-87E4AF761F1D}" type="parTrans" cxnId="{B23C7E8F-4362-4993-BB98-733C028468CD}">
      <dgm:prSet/>
      <dgm:spPr/>
      <dgm:t>
        <a:bodyPr/>
        <a:lstStyle/>
        <a:p>
          <a:endParaRPr lang="en-US" dirty="0"/>
        </a:p>
      </dgm:t>
    </dgm:pt>
    <dgm:pt modelId="{3C826C74-B409-4B16-8EC6-2792CDFBB65C}" type="sibTrans" cxnId="{B23C7E8F-4362-4993-BB98-733C028468CD}">
      <dgm:prSet/>
      <dgm:spPr/>
      <dgm:t>
        <a:bodyPr/>
        <a:lstStyle/>
        <a:p>
          <a:endParaRPr lang="en-US"/>
        </a:p>
      </dgm:t>
    </dgm:pt>
    <dgm:pt modelId="{562D0BF7-362F-41FA-BE2D-298ADA49C3E1}">
      <dgm:prSet phldrT="[Text]" custT="1"/>
      <dgm:spPr>
        <a:solidFill>
          <a:schemeClr val="accent1">
            <a:lumMod val="50000"/>
          </a:schemeClr>
        </a:solidFill>
      </dgm:spPr>
      <dgm:t>
        <a:bodyPr lIns="0" rIns="0"/>
        <a:lstStyle/>
        <a:p>
          <a:r>
            <a:rPr lang="en-US" sz="1600" b="1" kern="1200" dirty="0">
              <a:solidFill>
                <a:srgbClr val="FFFFFF"/>
              </a:solidFill>
              <a:latin typeface="Calibri" panose="020F0502020204030204"/>
              <a:ea typeface="+mn-ea"/>
              <a:cs typeface="+mn-cs"/>
            </a:rPr>
            <a:t>Table</a:t>
          </a:r>
        </a:p>
      </dgm:t>
    </dgm:pt>
    <dgm:pt modelId="{8E732602-BE67-4E64-9275-562C7515D1A3}" type="parTrans" cxnId="{1C07DD31-D8A1-4712-81F3-CE09C8C8DE98}">
      <dgm:prSet/>
      <dgm:spPr/>
      <dgm:t>
        <a:bodyPr/>
        <a:lstStyle/>
        <a:p>
          <a:endParaRPr lang="en-US" dirty="0"/>
        </a:p>
      </dgm:t>
    </dgm:pt>
    <dgm:pt modelId="{95E393C8-76E9-47CF-82EE-B8232EA98C61}" type="sibTrans" cxnId="{1C07DD31-D8A1-4712-81F3-CE09C8C8DE98}">
      <dgm:prSet/>
      <dgm:spPr/>
      <dgm:t>
        <a:bodyPr/>
        <a:lstStyle/>
        <a:p>
          <a:endParaRPr lang="en-US"/>
        </a:p>
      </dgm:t>
    </dgm:pt>
    <dgm:pt modelId="{CC6FA19E-BB2A-4D44-9C1D-597C0BF51D5A}" type="pres">
      <dgm:prSet presAssocID="{BAEBFA6B-A675-4B53-9B15-2ECB4BB9E1E1}" presName="Name0" presStyleCnt="0">
        <dgm:presLayoutVars>
          <dgm:chMax val="1"/>
          <dgm:dir/>
          <dgm:animLvl val="ctr"/>
          <dgm:resizeHandles val="exact"/>
        </dgm:presLayoutVars>
      </dgm:prSet>
      <dgm:spPr/>
      <dgm:t>
        <a:bodyPr/>
        <a:lstStyle/>
        <a:p>
          <a:endParaRPr lang="en-US"/>
        </a:p>
      </dgm:t>
    </dgm:pt>
    <dgm:pt modelId="{9CA83BEA-8CE5-4EBC-BC62-E84320B8F440}" type="pres">
      <dgm:prSet presAssocID="{FC1F5C76-DF9F-4EBE-B54C-4E81BE50099F}" presName="centerShape" presStyleLbl="node0" presStyleIdx="0" presStyleCnt="1" custScaleX="131406" custScaleY="127370"/>
      <dgm:spPr/>
      <dgm:t>
        <a:bodyPr/>
        <a:lstStyle/>
        <a:p>
          <a:endParaRPr lang="en-US"/>
        </a:p>
      </dgm:t>
    </dgm:pt>
    <dgm:pt modelId="{8E659E55-9C2A-44D3-9F16-49FAA4F22199}" type="pres">
      <dgm:prSet presAssocID="{52DDA52F-3167-4485-8E3B-849F61DC51A2}" presName="parTrans" presStyleLbl="sibTrans2D1" presStyleIdx="0" presStyleCnt="4" custScaleX="314508" custLinFactNeighborY="40282"/>
      <dgm:spPr/>
      <dgm:t>
        <a:bodyPr/>
        <a:lstStyle/>
        <a:p>
          <a:endParaRPr lang="en-US"/>
        </a:p>
      </dgm:t>
    </dgm:pt>
    <dgm:pt modelId="{6287DC6D-A79C-44FA-AC4A-E3C70E0D989F}" type="pres">
      <dgm:prSet presAssocID="{52DDA52F-3167-4485-8E3B-849F61DC51A2}" presName="connectorText" presStyleLbl="sibTrans2D1" presStyleIdx="0" presStyleCnt="4"/>
      <dgm:spPr/>
      <dgm:t>
        <a:bodyPr/>
        <a:lstStyle/>
        <a:p>
          <a:endParaRPr lang="en-US"/>
        </a:p>
      </dgm:t>
    </dgm:pt>
    <dgm:pt modelId="{FD0CA710-B6E8-4CD1-A356-FFC233965AC7}" type="pres">
      <dgm:prSet presAssocID="{4B9A3532-1B0D-42F1-AECA-65C5DC8770DA}" presName="node" presStyleLbl="node1" presStyleIdx="0" presStyleCnt="4" custScaleX="90704" custScaleY="88183">
        <dgm:presLayoutVars>
          <dgm:bulletEnabled val="1"/>
        </dgm:presLayoutVars>
      </dgm:prSet>
      <dgm:spPr/>
      <dgm:t>
        <a:bodyPr/>
        <a:lstStyle/>
        <a:p>
          <a:endParaRPr lang="en-US"/>
        </a:p>
      </dgm:t>
    </dgm:pt>
    <dgm:pt modelId="{24103707-AF80-49C0-82E0-47D491DA8D48}" type="pres">
      <dgm:prSet presAssocID="{558C49F7-563B-4CA2-BCAB-8B7CED0B48CA}" presName="parTrans" presStyleLbl="sibTrans2D1" presStyleIdx="1" presStyleCnt="4" custScaleX="320916" custLinFactNeighborX="-62474" custLinFactNeighborY="4028"/>
      <dgm:spPr/>
      <dgm:t>
        <a:bodyPr/>
        <a:lstStyle/>
        <a:p>
          <a:endParaRPr lang="en-US"/>
        </a:p>
      </dgm:t>
    </dgm:pt>
    <dgm:pt modelId="{2D89D27D-8AC5-422F-AD04-3C65CDA7DA82}" type="pres">
      <dgm:prSet presAssocID="{558C49F7-563B-4CA2-BCAB-8B7CED0B48CA}" presName="connectorText" presStyleLbl="sibTrans2D1" presStyleIdx="1" presStyleCnt="4"/>
      <dgm:spPr/>
      <dgm:t>
        <a:bodyPr/>
        <a:lstStyle/>
        <a:p>
          <a:endParaRPr lang="en-US"/>
        </a:p>
      </dgm:t>
    </dgm:pt>
    <dgm:pt modelId="{266BDF8F-81E4-4C47-A8BA-4BC57FADDE17}" type="pres">
      <dgm:prSet presAssocID="{342FA20D-902C-41B2-B8E2-27C319DA3909}" presName="node" presStyleLbl="node1" presStyleIdx="1" presStyleCnt="4" custScaleX="90918" custScaleY="88592">
        <dgm:presLayoutVars>
          <dgm:bulletEnabled val="1"/>
        </dgm:presLayoutVars>
      </dgm:prSet>
      <dgm:spPr/>
      <dgm:t>
        <a:bodyPr/>
        <a:lstStyle/>
        <a:p>
          <a:endParaRPr lang="en-US"/>
        </a:p>
      </dgm:t>
    </dgm:pt>
    <dgm:pt modelId="{249F8CAD-4675-427B-BF57-5395A6BA8164}" type="pres">
      <dgm:prSet presAssocID="{5A8D4DBC-213D-4B31-A0E9-87E4AF761F1D}" presName="parTrans" presStyleLbl="sibTrans2D1" presStyleIdx="2" presStyleCnt="4" custScaleX="276976" custLinFactNeighborY="-28197"/>
      <dgm:spPr/>
      <dgm:t>
        <a:bodyPr/>
        <a:lstStyle/>
        <a:p>
          <a:endParaRPr lang="en-US"/>
        </a:p>
      </dgm:t>
    </dgm:pt>
    <dgm:pt modelId="{B58ECF6E-D7C2-4523-BDAB-68C49E5B4338}" type="pres">
      <dgm:prSet presAssocID="{5A8D4DBC-213D-4B31-A0E9-87E4AF761F1D}" presName="connectorText" presStyleLbl="sibTrans2D1" presStyleIdx="2" presStyleCnt="4"/>
      <dgm:spPr/>
      <dgm:t>
        <a:bodyPr/>
        <a:lstStyle/>
        <a:p>
          <a:endParaRPr lang="en-US"/>
        </a:p>
      </dgm:t>
    </dgm:pt>
    <dgm:pt modelId="{CF51D4DE-98EB-43D4-8153-841E54088DBE}" type="pres">
      <dgm:prSet presAssocID="{FCF9AA5C-0EB6-47A8-B83D-101F21CB9629}" presName="node" presStyleLbl="node1" presStyleIdx="2" presStyleCnt="4" custScaleX="91071" custScaleY="89431">
        <dgm:presLayoutVars>
          <dgm:bulletEnabled val="1"/>
        </dgm:presLayoutVars>
      </dgm:prSet>
      <dgm:spPr/>
      <dgm:t>
        <a:bodyPr/>
        <a:lstStyle/>
        <a:p>
          <a:endParaRPr lang="en-US"/>
        </a:p>
      </dgm:t>
    </dgm:pt>
    <dgm:pt modelId="{9360A14D-4BCB-4801-AAA5-AD6DC194C8B0}" type="pres">
      <dgm:prSet presAssocID="{8E732602-BE67-4E64-9275-562C7515D1A3}" presName="parTrans" presStyleLbl="sibTrans2D1" presStyleIdx="3" presStyleCnt="4" custScaleX="309272" custLinFactNeighborX="61193" custLinFactNeighborY="4028"/>
      <dgm:spPr/>
      <dgm:t>
        <a:bodyPr/>
        <a:lstStyle/>
        <a:p>
          <a:endParaRPr lang="en-US"/>
        </a:p>
      </dgm:t>
    </dgm:pt>
    <dgm:pt modelId="{A66F9C33-C378-4FA8-8B03-AF0D17C7E231}" type="pres">
      <dgm:prSet presAssocID="{8E732602-BE67-4E64-9275-562C7515D1A3}" presName="connectorText" presStyleLbl="sibTrans2D1" presStyleIdx="3" presStyleCnt="4"/>
      <dgm:spPr/>
      <dgm:t>
        <a:bodyPr/>
        <a:lstStyle/>
        <a:p>
          <a:endParaRPr lang="en-US"/>
        </a:p>
      </dgm:t>
    </dgm:pt>
    <dgm:pt modelId="{98AB0F4A-F1E6-4AB9-85FD-E478FB32DF47}" type="pres">
      <dgm:prSet presAssocID="{562D0BF7-362F-41FA-BE2D-298ADA49C3E1}" presName="node" presStyleLbl="node1" presStyleIdx="3" presStyleCnt="4" custScaleX="89705" custScaleY="89022">
        <dgm:presLayoutVars>
          <dgm:bulletEnabled val="1"/>
        </dgm:presLayoutVars>
      </dgm:prSet>
      <dgm:spPr/>
      <dgm:t>
        <a:bodyPr/>
        <a:lstStyle/>
        <a:p>
          <a:endParaRPr lang="en-US"/>
        </a:p>
      </dgm:t>
    </dgm:pt>
  </dgm:ptLst>
  <dgm:cxnLst>
    <dgm:cxn modelId="{D61CE453-35BA-4F67-9F5E-88F20BA1B845}" srcId="{FC1F5C76-DF9F-4EBE-B54C-4E81BE50099F}" destId="{342FA20D-902C-41B2-B8E2-27C319DA3909}" srcOrd="1" destOrd="0" parTransId="{558C49F7-563B-4CA2-BCAB-8B7CED0B48CA}" sibTransId="{9AF4E976-7036-422F-B0E4-CE4DB538FA3F}"/>
    <dgm:cxn modelId="{2000C3DF-6D66-467E-87F5-AF17BB9581E6}" type="presOf" srcId="{FCF9AA5C-0EB6-47A8-B83D-101F21CB9629}" destId="{CF51D4DE-98EB-43D4-8153-841E54088DBE}" srcOrd="0" destOrd="0" presId="urn:microsoft.com/office/officeart/2005/8/layout/radial5"/>
    <dgm:cxn modelId="{134FD309-4153-4A77-8A72-2920AC6FFD24}" type="presOf" srcId="{4B9A3532-1B0D-42F1-AECA-65C5DC8770DA}" destId="{FD0CA710-B6E8-4CD1-A356-FFC233965AC7}" srcOrd="0" destOrd="0" presId="urn:microsoft.com/office/officeart/2005/8/layout/radial5"/>
    <dgm:cxn modelId="{5C685673-B8EF-4E04-A9BD-01DCC748A668}" type="presOf" srcId="{FC1F5C76-DF9F-4EBE-B54C-4E81BE50099F}" destId="{9CA83BEA-8CE5-4EBC-BC62-E84320B8F440}" srcOrd="0" destOrd="0" presId="urn:microsoft.com/office/officeart/2005/8/layout/radial5"/>
    <dgm:cxn modelId="{294DF200-4845-4B54-8D53-7566BF5E2F28}" type="presOf" srcId="{5A8D4DBC-213D-4B31-A0E9-87E4AF761F1D}" destId="{B58ECF6E-D7C2-4523-BDAB-68C49E5B4338}" srcOrd="1" destOrd="0" presId="urn:microsoft.com/office/officeart/2005/8/layout/radial5"/>
    <dgm:cxn modelId="{1C07DD31-D8A1-4712-81F3-CE09C8C8DE98}" srcId="{FC1F5C76-DF9F-4EBE-B54C-4E81BE50099F}" destId="{562D0BF7-362F-41FA-BE2D-298ADA49C3E1}" srcOrd="3" destOrd="0" parTransId="{8E732602-BE67-4E64-9275-562C7515D1A3}" sibTransId="{95E393C8-76E9-47CF-82EE-B8232EA98C61}"/>
    <dgm:cxn modelId="{8D0AC01F-E395-4614-91E5-EB716DE96EAC}" type="presOf" srcId="{BAEBFA6B-A675-4B53-9B15-2ECB4BB9E1E1}" destId="{CC6FA19E-BB2A-4D44-9C1D-597C0BF51D5A}" srcOrd="0" destOrd="0" presId="urn:microsoft.com/office/officeart/2005/8/layout/radial5"/>
    <dgm:cxn modelId="{782EA813-3E84-4F6F-8412-6C95831D55C4}" type="presOf" srcId="{562D0BF7-362F-41FA-BE2D-298ADA49C3E1}" destId="{98AB0F4A-F1E6-4AB9-85FD-E478FB32DF47}" srcOrd="0" destOrd="0" presId="urn:microsoft.com/office/officeart/2005/8/layout/radial5"/>
    <dgm:cxn modelId="{DEF8AAA0-4F51-42A9-AF00-DDCF7D1DBFDD}" srcId="{BAEBFA6B-A675-4B53-9B15-2ECB4BB9E1E1}" destId="{FC1F5C76-DF9F-4EBE-B54C-4E81BE50099F}" srcOrd="0" destOrd="0" parTransId="{D2E350F6-7D93-40B6-8B36-8E26BAE5D695}" sibTransId="{DE55AD87-2436-4F8E-87CA-5EA8D90B485D}"/>
    <dgm:cxn modelId="{0CED42FC-F8D6-4B97-9A7C-36030563F1D8}" type="presOf" srcId="{8E732602-BE67-4E64-9275-562C7515D1A3}" destId="{9360A14D-4BCB-4801-AAA5-AD6DC194C8B0}" srcOrd="0" destOrd="0" presId="urn:microsoft.com/office/officeart/2005/8/layout/radial5"/>
    <dgm:cxn modelId="{31DBC542-F582-45A8-B743-CF226762F68D}" type="presOf" srcId="{5A8D4DBC-213D-4B31-A0E9-87E4AF761F1D}" destId="{249F8CAD-4675-427B-BF57-5395A6BA8164}" srcOrd="0" destOrd="0" presId="urn:microsoft.com/office/officeart/2005/8/layout/radial5"/>
    <dgm:cxn modelId="{308B350B-85F6-493E-A580-A14D7E93AFD5}" type="presOf" srcId="{52DDA52F-3167-4485-8E3B-849F61DC51A2}" destId="{8E659E55-9C2A-44D3-9F16-49FAA4F22199}" srcOrd="0" destOrd="0" presId="urn:microsoft.com/office/officeart/2005/8/layout/radial5"/>
    <dgm:cxn modelId="{840471E1-54F0-472C-9217-BA3B0E6E44E0}" type="presOf" srcId="{558C49F7-563B-4CA2-BCAB-8B7CED0B48CA}" destId="{2D89D27D-8AC5-422F-AD04-3C65CDA7DA82}" srcOrd="1" destOrd="0" presId="urn:microsoft.com/office/officeart/2005/8/layout/radial5"/>
    <dgm:cxn modelId="{E406765F-11E7-4B38-AFE6-731383438B07}" type="presOf" srcId="{8E732602-BE67-4E64-9275-562C7515D1A3}" destId="{A66F9C33-C378-4FA8-8B03-AF0D17C7E231}" srcOrd="1" destOrd="0" presId="urn:microsoft.com/office/officeart/2005/8/layout/radial5"/>
    <dgm:cxn modelId="{9B5740C6-CE0A-4263-AFB8-144F5A364F38}" type="presOf" srcId="{558C49F7-563B-4CA2-BCAB-8B7CED0B48CA}" destId="{24103707-AF80-49C0-82E0-47D491DA8D48}" srcOrd="0" destOrd="0" presId="urn:microsoft.com/office/officeart/2005/8/layout/radial5"/>
    <dgm:cxn modelId="{B23C7E8F-4362-4993-BB98-733C028468CD}" srcId="{FC1F5C76-DF9F-4EBE-B54C-4E81BE50099F}" destId="{FCF9AA5C-0EB6-47A8-B83D-101F21CB9629}" srcOrd="2" destOrd="0" parTransId="{5A8D4DBC-213D-4B31-A0E9-87E4AF761F1D}" sibTransId="{3C826C74-B409-4B16-8EC6-2792CDFBB65C}"/>
    <dgm:cxn modelId="{C4C431EA-6A51-4396-9F13-D4698D6E90F4}" type="presOf" srcId="{52DDA52F-3167-4485-8E3B-849F61DC51A2}" destId="{6287DC6D-A79C-44FA-AC4A-E3C70E0D989F}" srcOrd="1" destOrd="0" presId="urn:microsoft.com/office/officeart/2005/8/layout/radial5"/>
    <dgm:cxn modelId="{6F31CF73-70A9-4790-879E-521F58BA2573}" srcId="{FC1F5C76-DF9F-4EBE-B54C-4E81BE50099F}" destId="{4B9A3532-1B0D-42F1-AECA-65C5DC8770DA}" srcOrd="0" destOrd="0" parTransId="{52DDA52F-3167-4485-8E3B-849F61DC51A2}" sibTransId="{67871EEC-5786-4810-8B0B-8D083AEAA042}"/>
    <dgm:cxn modelId="{73174FA7-D823-4405-87BB-C7496FF55DB4}" type="presOf" srcId="{342FA20D-902C-41B2-B8E2-27C319DA3909}" destId="{266BDF8F-81E4-4C47-A8BA-4BC57FADDE17}" srcOrd="0" destOrd="0" presId="urn:microsoft.com/office/officeart/2005/8/layout/radial5"/>
    <dgm:cxn modelId="{F08ED512-385E-465F-8F34-A65175F857CB}" type="presParOf" srcId="{CC6FA19E-BB2A-4D44-9C1D-597C0BF51D5A}" destId="{9CA83BEA-8CE5-4EBC-BC62-E84320B8F440}" srcOrd="0" destOrd="0" presId="urn:microsoft.com/office/officeart/2005/8/layout/radial5"/>
    <dgm:cxn modelId="{263E2FBA-AB0B-4271-8642-8E12D62D9342}" type="presParOf" srcId="{CC6FA19E-BB2A-4D44-9C1D-597C0BF51D5A}" destId="{8E659E55-9C2A-44D3-9F16-49FAA4F22199}" srcOrd="1" destOrd="0" presId="urn:microsoft.com/office/officeart/2005/8/layout/radial5"/>
    <dgm:cxn modelId="{F165FDF0-C382-4F16-8BC5-C5735DB3ACE5}" type="presParOf" srcId="{8E659E55-9C2A-44D3-9F16-49FAA4F22199}" destId="{6287DC6D-A79C-44FA-AC4A-E3C70E0D989F}" srcOrd="0" destOrd="0" presId="urn:microsoft.com/office/officeart/2005/8/layout/radial5"/>
    <dgm:cxn modelId="{13701AA4-98F6-4F37-9ECD-05F35CBB37F9}" type="presParOf" srcId="{CC6FA19E-BB2A-4D44-9C1D-597C0BF51D5A}" destId="{FD0CA710-B6E8-4CD1-A356-FFC233965AC7}" srcOrd="2" destOrd="0" presId="urn:microsoft.com/office/officeart/2005/8/layout/radial5"/>
    <dgm:cxn modelId="{3CDD76DD-88A2-4768-B40D-DD714C249E8C}" type="presParOf" srcId="{CC6FA19E-BB2A-4D44-9C1D-597C0BF51D5A}" destId="{24103707-AF80-49C0-82E0-47D491DA8D48}" srcOrd="3" destOrd="0" presId="urn:microsoft.com/office/officeart/2005/8/layout/radial5"/>
    <dgm:cxn modelId="{F7FB4731-853F-49F2-BA0F-E431C1D7285F}" type="presParOf" srcId="{24103707-AF80-49C0-82E0-47D491DA8D48}" destId="{2D89D27D-8AC5-422F-AD04-3C65CDA7DA82}" srcOrd="0" destOrd="0" presId="urn:microsoft.com/office/officeart/2005/8/layout/radial5"/>
    <dgm:cxn modelId="{BC965C1E-F9B8-4073-BD94-0B6A98BF15E2}" type="presParOf" srcId="{CC6FA19E-BB2A-4D44-9C1D-597C0BF51D5A}" destId="{266BDF8F-81E4-4C47-A8BA-4BC57FADDE17}" srcOrd="4" destOrd="0" presId="urn:microsoft.com/office/officeart/2005/8/layout/radial5"/>
    <dgm:cxn modelId="{61E6AB21-32C5-4959-94CE-D10BCA468A9C}" type="presParOf" srcId="{CC6FA19E-BB2A-4D44-9C1D-597C0BF51D5A}" destId="{249F8CAD-4675-427B-BF57-5395A6BA8164}" srcOrd="5" destOrd="0" presId="urn:microsoft.com/office/officeart/2005/8/layout/radial5"/>
    <dgm:cxn modelId="{5CB52482-70F5-462A-9E8A-7A6005D400D4}" type="presParOf" srcId="{249F8CAD-4675-427B-BF57-5395A6BA8164}" destId="{B58ECF6E-D7C2-4523-BDAB-68C49E5B4338}" srcOrd="0" destOrd="0" presId="urn:microsoft.com/office/officeart/2005/8/layout/radial5"/>
    <dgm:cxn modelId="{909169CC-F774-437F-8B5C-C47CFE7FABFA}" type="presParOf" srcId="{CC6FA19E-BB2A-4D44-9C1D-597C0BF51D5A}" destId="{CF51D4DE-98EB-43D4-8153-841E54088DBE}" srcOrd="6" destOrd="0" presId="urn:microsoft.com/office/officeart/2005/8/layout/radial5"/>
    <dgm:cxn modelId="{2E361D59-D79A-4C8D-9C6E-799939DC283C}" type="presParOf" srcId="{CC6FA19E-BB2A-4D44-9C1D-597C0BF51D5A}" destId="{9360A14D-4BCB-4801-AAA5-AD6DC194C8B0}" srcOrd="7" destOrd="0" presId="urn:microsoft.com/office/officeart/2005/8/layout/radial5"/>
    <dgm:cxn modelId="{ECC9BA42-FA4E-490D-B6A8-3013EB5A7841}" type="presParOf" srcId="{9360A14D-4BCB-4801-AAA5-AD6DC194C8B0}" destId="{A66F9C33-C378-4FA8-8B03-AF0D17C7E231}" srcOrd="0" destOrd="0" presId="urn:microsoft.com/office/officeart/2005/8/layout/radial5"/>
    <dgm:cxn modelId="{6110D129-072D-4DC9-B6BB-C2A381497596}" type="presParOf" srcId="{CC6FA19E-BB2A-4D44-9C1D-597C0BF51D5A}" destId="{98AB0F4A-F1E6-4AB9-85FD-E478FB32DF47}"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99C35F-6D57-47BE-BF1A-97CAEF5AA7D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1E7455C-EFA5-4757-9A1C-45F8AAD86F5B}">
      <dgm:prSet phldrT="[Text]" custT="1"/>
      <dgm:spPr>
        <a:ln>
          <a:solidFill>
            <a:schemeClr val="accent1">
              <a:lumMod val="50000"/>
            </a:schemeClr>
          </a:solidFill>
        </a:ln>
      </dgm:spPr>
      <dgm:t>
        <a:bodyPr/>
        <a:lstStyle/>
        <a:p>
          <a:pPr>
            <a:spcAft>
              <a:spcPts val="0"/>
            </a:spcAft>
          </a:pPr>
          <a:r>
            <a:rPr lang="en-US" sz="1600" b="1" dirty="0">
              <a:solidFill>
                <a:schemeClr val="bg2"/>
              </a:solidFill>
            </a:rPr>
            <a:t>#2 Table</a:t>
          </a:r>
          <a:endParaRPr lang="en-US" sz="1400" b="1" dirty="0">
            <a:solidFill>
              <a:schemeClr val="bg2"/>
            </a:solidFill>
          </a:endParaRPr>
        </a:p>
      </dgm:t>
    </dgm:pt>
    <dgm:pt modelId="{3B230922-4770-425F-8861-84E71CC0BB5E}" type="parTrans" cxnId="{F278CD1B-5FFF-4B10-B9BC-BEDA66E368FD}">
      <dgm:prSet/>
      <dgm:spPr/>
      <dgm:t>
        <a:bodyPr/>
        <a:lstStyle/>
        <a:p>
          <a:endParaRPr lang="en-US"/>
        </a:p>
      </dgm:t>
    </dgm:pt>
    <dgm:pt modelId="{4EA23CDA-B359-4F7C-81BF-34EDE0A556C5}" type="sibTrans" cxnId="{F278CD1B-5FFF-4B10-B9BC-BEDA66E368FD}">
      <dgm:prSet/>
      <dgm:spPr/>
      <dgm:t>
        <a:bodyPr/>
        <a:lstStyle/>
        <a:p>
          <a:endParaRPr lang="en-US"/>
        </a:p>
      </dgm:t>
    </dgm:pt>
    <dgm:pt modelId="{4DBD3556-759E-4F28-A59F-EA1B5B917228}">
      <dgm:prSet phldrT="[Text]"/>
      <dgm:spPr>
        <a:solidFill>
          <a:srgbClr val="92D050"/>
        </a:solidFill>
        <a:ln>
          <a:solidFill>
            <a:srgbClr val="00B050"/>
          </a:solidFill>
        </a:ln>
      </dgm:spPr>
      <dgm:t>
        <a:bodyPr/>
        <a:lstStyle/>
        <a:p>
          <a:r>
            <a:rPr lang="en-US" b="1" dirty="0">
              <a:solidFill>
                <a:schemeClr val="bg2"/>
              </a:solidFill>
            </a:rPr>
            <a:t>1</a:t>
          </a:r>
        </a:p>
      </dgm:t>
    </dgm:pt>
    <dgm:pt modelId="{E093970E-926F-4CDE-8BB3-8F9BB6EB965C}" type="parTrans" cxnId="{D3C4A7DE-F65F-4C91-BD46-4FCB2187286C}">
      <dgm:prSet/>
      <dgm:spPr/>
      <dgm:t>
        <a:bodyPr/>
        <a:lstStyle/>
        <a:p>
          <a:endParaRPr lang="en-US"/>
        </a:p>
      </dgm:t>
    </dgm:pt>
    <dgm:pt modelId="{A23DFBDF-D11D-4137-B1EA-8BA4213A4DDD}" type="sibTrans" cxnId="{D3C4A7DE-F65F-4C91-BD46-4FCB2187286C}">
      <dgm:prSet/>
      <dgm:spPr/>
      <dgm:t>
        <a:bodyPr/>
        <a:lstStyle/>
        <a:p>
          <a:endParaRPr lang="en-US"/>
        </a:p>
      </dgm:t>
    </dgm:pt>
    <dgm:pt modelId="{4AF27F17-0ACD-4283-903A-DEBC3EA04385}">
      <dgm:prSet phldrT="[Text]"/>
      <dgm:spPr>
        <a:solidFill>
          <a:srgbClr val="FF0000"/>
        </a:solidFill>
      </dgm:spPr>
      <dgm:t>
        <a:bodyPr/>
        <a:lstStyle/>
        <a:p>
          <a:r>
            <a:rPr lang="en-US" b="1" dirty="0">
              <a:solidFill>
                <a:schemeClr val="bg2"/>
              </a:solidFill>
            </a:rPr>
            <a:t>2</a:t>
          </a:r>
        </a:p>
      </dgm:t>
    </dgm:pt>
    <dgm:pt modelId="{9A2264A1-4005-43CC-BC8B-7260FD19B350}" type="parTrans" cxnId="{3405783E-11A2-4A84-B42F-5E72AE35572C}">
      <dgm:prSet/>
      <dgm:spPr/>
      <dgm:t>
        <a:bodyPr/>
        <a:lstStyle/>
        <a:p>
          <a:endParaRPr lang="en-US"/>
        </a:p>
      </dgm:t>
    </dgm:pt>
    <dgm:pt modelId="{8F338CAF-3B29-45F5-A0F4-D20ABA15BE6C}" type="sibTrans" cxnId="{3405783E-11A2-4A84-B42F-5E72AE35572C}">
      <dgm:prSet/>
      <dgm:spPr/>
      <dgm:t>
        <a:bodyPr/>
        <a:lstStyle/>
        <a:p>
          <a:endParaRPr lang="en-US"/>
        </a:p>
      </dgm:t>
    </dgm:pt>
    <dgm:pt modelId="{4D5D2A2F-8132-405F-B154-22886682CA99}">
      <dgm:prSet phldrT="[Text]"/>
      <dgm:spPr>
        <a:solidFill>
          <a:srgbClr val="FF0000"/>
        </a:solidFill>
      </dgm:spPr>
      <dgm:t>
        <a:bodyPr/>
        <a:lstStyle/>
        <a:p>
          <a:r>
            <a:rPr lang="en-US" b="1" dirty="0">
              <a:solidFill>
                <a:schemeClr val="bg2"/>
              </a:solidFill>
            </a:rPr>
            <a:t>3</a:t>
          </a:r>
        </a:p>
      </dgm:t>
    </dgm:pt>
    <dgm:pt modelId="{8E991C50-5C14-4C21-8306-556B9317AA63}" type="parTrans" cxnId="{B40BFAEE-3547-46D8-A6F5-8546DAB5F1FE}">
      <dgm:prSet/>
      <dgm:spPr/>
      <dgm:t>
        <a:bodyPr/>
        <a:lstStyle/>
        <a:p>
          <a:endParaRPr lang="en-US"/>
        </a:p>
      </dgm:t>
    </dgm:pt>
    <dgm:pt modelId="{D6F4259E-046B-4154-AE24-F0F91FC01DF4}" type="sibTrans" cxnId="{B40BFAEE-3547-46D8-A6F5-8546DAB5F1FE}">
      <dgm:prSet/>
      <dgm:spPr/>
      <dgm:t>
        <a:bodyPr/>
        <a:lstStyle/>
        <a:p>
          <a:endParaRPr lang="en-US"/>
        </a:p>
      </dgm:t>
    </dgm:pt>
    <dgm:pt modelId="{A788C0BC-6616-455F-905C-834C1B8492AF}">
      <dgm:prSet phldrT="[Text]"/>
      <dgm:spPr>
        <a:solidFill>
          <a:srgbClr val="FF0000"/>
        </a:solidFill>
      </dgm:spPr>
      <dgm:t>
        <a:bodyPr/>
        <a:lstStyle/>
        <a:p>
          <a:r>
            <a:rPr lang="en-US" b="1" dirty="0">
              <a:solidFill>
                <a:schemeClr val="bg2"/>
              </a:solidFill>
            </a:rPr>
            <a:t>4</a:t>
          </a:r>
        </a:p>
      </dgm:t>
    </dgm:pt>
    <dgm:pt modelId="{C2070F6F-D260-4C01-9B8E-D854E97BC3FB}" type="parTrans" cxnId="{016DC928-7BAD-43F6-8427-26A30567954B}">
      <dgm:prSet/>
      <dgm:spPr/>
      <dgm:t>
        <a:bodyPr/>
        <a:lstStyle/>
        <a:p>
          <a:endParaRPr lang="en-US"/>
        </a:p>
      </dgm:t>
    </dgm:pt>
    <dgm:pt modelId="{AE9A7CEB-EC62-4E3B-81E5-31D32222AB54}" type="sibTrans" cxnId="{016DC928-7BAD-43F6-8427-26A30567954B}">
      <dgm:prSet/>
      <dgm:spPr/>
      <dgm:t>
        <a:bodyPr/>
        <a:lstStyle/>
        <a:p>
          <a:endParaRPr lang="en-US"/>
        </a:p>
      </dgm:t>
    </dgm:pt>
    <dgm:pt modelId="{8789D60E-EBED-4BD8-8DA2-2923228C8BA7}" type="pres">
      <dgm:prSet presAssocID="{BA99C35F-6D57-47BE-BF1A-97CAEF5AA7D1}" presName="Name0" presStyleCnt="0">
        <dgm:presLayoutVars>
          <dgm:chMax val="1"/>
          <dgm:dir/>
          <dgm:animLvl val="ctr"/>
          <dgm:resizeHandles val="exact"/>
        </dgm:presLayoutVars>
      </dgm:prSet>
      <dgm:spPr/>
      <dgm:t>
        <a:bodyPr/>
        <a:lstStyle/>
        <a:p>
          <a:endParaRPr lang="en-US"/>
        </a:p>
      </dgm:t>
    </dgm:pt>
    <dgm:pt modelId="{151E534A-373F-4CA0-8CDD-45999BC58129}" type="pres">
      <dgm:prSet presAssocID="{B1E7455C-EFA5-4757-9A1C-45F8AAD86F5B}" presName="centerShape" presStyleLbl="node0" presStyleIdx="0" presStyleCnt="1" custScaleX="118763" custScaleY="120578"/>
      <dgm:spPr/>
      <dgm:t>
        <a:bodyPr/>
        <a:lstStyle/>
        <a:p>
          <a:endParaRPr lang="en-US"/>
        </a:p>
      </dgm:t>
    </dgm:pt>
    <dgm:pt modelId="{4350847C-7443-47A2-B582-C492CD663CEE}" type="pres">
      <dgm:prSet presAssocID="{4DBD3556-759E-4F28-A59F-EA1B5B917228}" presName="node" presStyleLbl="node1" presStyleIdx="0" presStyleCnt="4">
        <dgm:presLayoutVars>
          <dgm:bulletEnabled val="1"/>
        </dgm:presLayoutVars>
      </dgm:prSet>
      <dgm:spPr/>
      <dgm:t>
        <a:bodyPr/>
        <a:lstStyle/>
        <a:p>
          <a:endParaRPr lang="en-US"/>
        </a:p>
      </dgm:t>
    </dgm:pt>
    <dgm:pt modelId="{69EEDE7E-2C92-439C-82AE-4CE45A97ADDE}" type="pres">
      <dgm:prSet presAssocID="{4DBD3556-759E-4F28-A59F-EA1B5B917228}" presName="dummy" presStyleCnt="0"/>
      <dgm:spPr/>
    </dgm:pt>
    <dgm:pt modelId="{EBB43EB9-63EB-4DE4-BF55-4C59ECB0ECD1}" type="pres">
      <dgm:prSet presAssocID="{A23DFBDF-D11D-4137-B1EA-8BA4213A4DDD}" presName="sibTrans" presStyleLbl="sibTrans2D1" presStyleIdx="0" presStyleCnt="4"/>
      <dgm:spPr/>
      <dgm:t>
        <a:bodyPr/>
        <a:lstStyle/>
        <a:p>
          <a:endParaRPr lang="en-US"/>
        </a:p>
      </dgm:t>
    </dgm:pt>
    <dgm:pt modelId="{6C589F4F-89BF-41D3-9344-6C61744E5F8F}" type="pres">
      <dgm:prSet presAssocID="{4AF27F17-0ACD-4283-903A-DEBC3EA04385}" presName="node" presStyleLbl="node1" presStyleIdx="1" presStyleCnt="4">
        <dgm:presLayoutVars>
          <dgm:bulletEnabled val="1"/>
        </dgm:presLayoutVars>
      </dgm:prSet>
      <dgm:spPr/>
      <dgm:t>
        <a:bodyPr/>
        <a:lstStyle/>
        <a:p>
          <a:endParaRPr lang="en-US"/>
        </a:p>
      </dgm:t>
    </dgm:pt>
    <dgm:pt modelId="{31BE24DB-0905-4AB4-AC83-DA31A38B1131}" type="pres">
      <dgm:prSet presAssocID="{4AF27F17-0ACD-4283-903A-DEBC3EA04385}" presName="dummy" presStyleCnt="0"/>
      <dgm:spPr/>
    </dgm:pt>
    <dgm:pt modelId="{3FCA9164-7EB2-44C7-8F13-12C3EC84C31D}" type="pres">
      <dgm:prSet presAssocID="{8F338CAF-3B29-45F5-A0F4-D20ABA15BE6C}" presName="sibTrans" presStyleLbl="sibTrans2D1" presStyleIdx="1" presStyleCnt="4"/>
      <dgm:spPr/>
      <dgm:t>
        <a:bodyPr/>
        <a:lstStyle/>
        <a:p>
          <a:endParaRPr lang="en-US"/>
        </a:p>
      </dgm:t>
    </dgm:pt>
    <dgm:pt modelId="{888DAD72-AE4D-4E89-A43C-5D21641A31CF}" type="pres">
      <dgm:prSet presAssocID="{4D5D2A2F-8132-405F-B154-22886682CA99}" presName="node" presStyleLbl="node1" presStyleIdx="2" presStyleCnt="4">
        <dgm:presLayoutVars>
          <dgm:bulletEnabled val="1"/>
        </dgm:presLayoutVars>
      </dgm:prSet>
      <dgm:spPr/>
      <dgm:t>
        <a:bodyPr/>
        <a:lstStyle/>
        <a:p>
          <a:endParaRPr lang="en-US"/>
        </a:p>
      </dgm:t>
    </dgm:pt>
    <dgm:pt modelId="{A69D914D-C431-4F2A-8B0D-A266BC45C1A2}" type="pres">
      <dgm:prSet presAssocID="{4D5D2A2F-8132-405F-B154-22886682CA99}" presName="dummy" presStyleCnt="0"/>
      <dgm:spPr/>
    </dgm:pt>
    <dgm:pt modelId="{B439287B-A424-4DCA-8671-9566A5E3AF9C}" type="pres">
      <dgm:prSet presAssocID="{D6F4259E-046B-4154-AE24-F0F91FC01DF4}" presName="sibTrans" presStyleLbl="sibTrans2D1" presStyleIdx="2" presStyleCnt="4"/>
      <dgm:spPr/>
      <dgm:t>
        <a:bodyPr/>
        <a:lstStyle/>
        <a:p>
          <a:endParaRPr lang="en-US"/>
        </a:p>
      </dgm:t>
    </dgm:pt>
    <dgm:pt modelId="{64550EDC-E763-4BC8-A6F1-A7EDBFD4BBB4}" type="pres">
      <dgm:prSet presAssocID="{A788C0BC-6616-455F-905C-834C1B8492AF}" presName="node" presStyleLbl="node1" presStyleIdx="3" presStyleCnt="4">
        <dgm:presLayoutVars>
          <dgm:bulletEnabled val="1"/>
        </dgm:presLayoutVars>
      </dgm:prSet>
      <dgm:spPr/>
      <dgm:t>
        <a:bodyPr/>
        <a:lstStyle/>
        <a:p>
          <a:endParaRPr lang="en-US"/>
        </a:p>
      </dgm:t>
    </dgm:pt>
    <dgm:pt modelId="{8401E479-A978-4CA7-BBF6-B0961CBC0B6A}" type="pres">
      <dgm:prSet presAssocID="{A788C0BC-6616-455F-905C-834C1B8492AF}" presName="dummy" presStyleCnt="0"/>
      <dgm:spPr/>
    </dgm:pt>
    <dgm:pt modelId="{CD076152-AC16-405D-A446-3E285DA74919}" type="pres">
      <dgm:prSet presAssocID="{AE9A7CEB-EC62-4E3B-81E5-31D32222AB54}" presName="sibTrans" presStyleLbl="sibTrans2D1" presStyleIdx="3" presStyleCnt="4"/>
      <dgm:spPr/>
      <dgm:t>
        <a:bodyPr/>
        <a:lstStyle/>
        <a:p>
          <a:endParaRPr lang="en-US"/>
        </a:p>
      </dgm:t>
    </dgm:pt>
  </dgm:ptLst>
  <dgm:cxnLst>
    <dgm:cxn modelId="{576BDCC0-9EBD-4994-AA70-8FA416A18602}" type="presOf" srcId="{AE9A7CEB-EC62-4E3B-81E5-31D32222AB54}" destId="{CD076152-AC16-405D-A446-3E285DA74919}" srcOrd="0" destOrd="0" presId="urn:microsoft.com/office/officeart/2005/8/layout/radial6"/>
    <dgm:cxn modelId="{6373A390-F8DF-4F27-8CBA-532959FB4D3A}" type="presOf" srcId="{B1E7455C-EFA5-4757-9A1C-45F8AAD86F5B}" destId="{151E534A-373F-4CA0-8CDD-45999BC58129}" srcOrd="0" destOrd="0" presId="urn:microsoft.com/office/officeart/2005/8/layout/radial6"/>
    <dgm:cxn modelId="{F7CDF2B4-B9AF-4707-AF3F-8F3B56577CE7}" type="presOf" srcId="{A788C0BC-6616-455F-905C-834C1B8492AF}" destId="{64550EDC-E763-4BC8-A6F1-A7EDBFD4BBB4}" srcOrd="0" destOrd="0" presId="urn:microsoft.com/office/officeart/2005/8/layout/radial6"/>
    <dgm:cxn modelId="{1713E6E4-FE4D-4E88-898A-6403887F72E4}" type="presOf" srcId="{D6F4259E-046B-4154-AE24-F0F91FC01DF4}" destId="{B439287B-A424-4DCA-8671-9566A5E3AF9C}" srcOrd="0" destOrd="0" presId="urn:microsoft.com/office/officeart/2005/8/layout/radial6"/>
    <dgm:cxn modelId="{9C772AAD-51EA-4EB5-9FC2-4E917519B5BB}" type="presOf" srcId="{A23DFBDF-D11D-4137-B1EA-8BA4213A4DDD}" destId="{EBB43EB9-63EB-4DE4-BF55-4C59ECB0ECD1}" srcOrd="0" destOrd="0" presId="urn:microsoft.com/office/officeart/2005/8/layout/radial6"/>
    <dgm:cxn modelId="{FC3B2BF2-707F-4BBB-B371-7056ADBA8873}" type="presOf" srcId="{8F338CAF-3B29-45F5-A0F4-D20ABA15BE6C}" destId="{3FCA9164-7EB2-44C7-8F13-12C3EC84C31D}" srcOrd="0" destOrd="0" presId="urn:microsoft.com/office/officeart/2005/8/layout/radial6"/>
    <dgm:cxn modelId="{F278CD1B-5FFF-4B10-B9BC-BEDA66E368FD}" srcId="{BA99C35F-6D57-47BE-BF1A-97CAEF5AA7D1}" destId="{B1E7455C-EFA5-4757-9A1C-45F8AAD86F5B}" srcOrd="0" destOrd="0" parTransId="{3B230922-4770-425F-8861-84E71CC0BB5E}" sibTransId="{4EA23CDA-B359-4F7C-81BF-34EDE0A556C5}"/>
    <dgm:cxn modelId="{132BFCEE-BD4A-4DFD-BCE2-47495D63DFB1}" type="presOf" srcId="{4D5D2A2F-8132-405F-B154-22886682CA99}" destId="{888DAD72-AE4D-4E89-A43C-5D21641A31CF}" srcOrd="0" destOrd="0" presId="urn:microsoft.com/office/officeart/2005/8/layout/radial6"/>
    <dgm:cxn modelId="{D3C4A7DE-F65F-4C91-BD46-4FCB2187286C}" srcId="{B1E7455C-EFA5-4757-9A1C-45F8AAD86F5B}" destId="{4DBD3556-759E-4F28-A59F-EA1B5B917228}" srcOrd="0" destOrd="0" parTransId="{E093970E-926F-4CDE-8BB3-8F9BB6EB965C}" sibTransId="{A23DFBDF-D11D-4137-B1EA-8BA4213A4DDD}"/>
    <dgm:cxn modelId="{B40BFAEE-3547-46D8-A6F5-8546DAB5F1FE}" srcId="{B1E7455C-EFA5-4757-9A1C-45F8AAD86F5B}" destId="{4D5D2A2F-8132-405F-B154-22886682CA99}" srcOrd="2" destOrd="0" parTransId="{8E991C50-5C14-4C21-8306-556B9317AA63}" sibTransId="{D6F4259E-046B-4154-AE24-F0F91FC01DF4}"/>
    <dgm:cxn modelId="{3761B606-C7D5-4FD1-971B-179274DF2E55}" type="presOf" srcId="{4DBD3556-759E-4F28-A59F-EA1B5B917228}" destId="{4350847C-7443-47A2-B582-C492CD663CEE}" srcOrd="0" destOrd="0" presId="urn:microsoft.com/office/officeart/2005/8/layout/radial6"/>
    <dgm:cxn modelId="{016DC928-7BAD-43F6-8427-26A30567954B}" srcId="{B1E7455C-EFA5-4757-9A1C-45F8AAD86F5B}" destId="{A788C0BC-6616-455F-905C-834C1B8492AF}" srcOrd="3" destOrd="0" parTransId="{C2070F6F-D260-4C01-9B8E-D854E97BC3FB}" sibTransId="{AE9A7CEB-EC62-4E3B-81E5-31D32222AB54}"/>
    <dgm:cxn modelId="{BF9F61FD-8936-4584-B979-ACE2EA872537}" type="presOf" srcId="{BA99C35F-6D57-47BE-BF1A-97CAEF5AA7D1}" destId="{8789D60E-EBED-4BD8-8DA2-2923228C8BA7}" srcOrd="0" destOrd="0" presId="urn:microsoft.com/office/officeart/2005/8/layout/radial6"/>
    <dgm:cxn modelId="{3405783E-11A2-4A84-B42F-5E72AE35572C}" srcId="{B1E7455C-EFA5-4757-9A1C-45F8AAD86F5B}" destId="{4AF27F17-0ACD-4283-903A-DEBC3EA04385}" srcOrd="1" destOrd="0" parTransId="{9A2264A1-4005-43CC-BC8B-7260FD19B350}" sibTransId="{8F338CAF-3B29-45F5-A0F4-D20ABA15BE6C}"/>
    <dgm:cxn modelId="{34CC88A7-04A0-451A-AFB8-1E921AB8C404}" type="presOf" srcId="{4AF27F17-0ACD-4283-903A-DEBC3EA04385}" destId="{6C589F4F-89BF-41D3-9344-6C61744E5F8F}" srcOrd="0" destOrd="0" presId="urn:microsoft.com/office/officeart/2005/8/layout/radial6"/>
    <dgm:cxn modelId="{F3B58A5D-4E3B-4EA1-817A-36DFA2EADFAB}" type="presParOf" srcId="{8789D60E-EBED-4BD8-8DA2-2923228C8BA7}" destId="{151E534A-373F-4CA0-8CDD-45999BC58129}" srcOrd="0" destOrd="0" presId="urn:microsoft.com/office/officeart/2005/8/layout/radial6"/>
    <dgm:cxn modelId="{B4494C63-DE17-42D5-A6B6-00ECF0AC4E4D}" type="presParOf" srcId="{8789D60E-EBED-4BD8-8DA2-2923228C8BA7}" destId="{4350847C-7443-47A2-B582-C492CD663CEE}" srcOrd="1" destOrd="0" presId="urn:microsoft.com/office/officeart/2005/8/layout/radial6"/>
    <dgm:cxn modelId="{5C70808D-E2F9-4292-A981-C08C791B38EF}" type="presParOf" srcId="{8789D60E-EBED-4BD8-8DA2-2923228C8BA7}" destId="{69EEDE7E-2C92-439C-82AE-4CE45A97ADDE}" srcOrd="2" destOrd="0" presId="urn:microsoft.com/office/officeart/2005/8/layout/radial6"/>
    <dgm:cxn modelId="{CC6312E7-28AE-4021-9113-1F28ACEB7BD4}" type="presParOf" srcId="{8789D60E-EBED-4BD8-8DA2-2923228C8BA7}" destId="{EBB43EB9-63EB-4DE4-BF55-4C59ECB0ECD1}" srcOrd="3" destOrd="0" presId="urn:microsoft.com/office/officeart/2005/8/layout/radial6"/>
    <dgm:cxn modelId="{651F0E0D-4599-439F-B30E-70B8EFE51A45}" type="presParOf" srcId="{8789D60E-EBED-4BD8-8DA2-2923228C8BA7}" destId="{6C589F4F-89BF-41D3-9344-6C61744E5F8F}" srcOrd="4" destOrd="0" presId="urn:microsoft.com/office/officeart/2005/8/layout/radial6"/>
    <dgm:cxn modelId="{ADE61116-6068-46F1-BC14-C67CDFAF8BB5}" type="presParOf" srcId="{8789D60E-EBED-4BD8-8DA2-2923228C8BA7}" destId="{31BE24DB-0905-4AB4-AC83-DA31A38B1131}" srcOrd="5" destOrd="0" presId="urn:microsoft.com/office/officeart/2005/8/layout/radial6"/>
    <dgm:cxn modelId="{43E293A8-63A4-4E54-A96E-E60D5123BCDC}" type="presParOf" srcId="{8789D60E-EBED-4BD8-8DA2-2923228C8BA7}" destId="{3FCA9164-7EB2-44C7-8F13-12C3EC84C31D}" srcOrd="6" destOrd="0" presId="urn:microsoft.com/office/officeart/2005/8/layout/radial6"/>
    <dgm:cxn modelId="{27D1E6E5-AFFD-46BE-A9EE-62FC0A3B7958}" type="presParOf" srcId="{8789D60E-EBED-4BD8-8DA2-2923228C8BA7}" destId="{888DAD72-AE4D-4E89-A43C-5D21641A31CF}" srcOrd="7" destOrd="0" presId="urn:microsoft.com/office/officeart/2005/8/layout/radial6"/>
    <dgm:cxn modelId="{EDF90986-BF1A-4C3A-9EF2-48BCCBE04425}" type="presParOf" srcId="{8789D60E-EBED-4BD8-8DA2-2923228C8BA7}" destId="{A69D914D-C431-4F2A-8B0D-A266BC45C1A2}" srcOrd="8" destOrd="0" presId="urn:microsoft.com/office/officeart/2005/8/layout/radial6"/>
    <dgm:cxn modelId="{39C367C7-9F54-4098-81FC-BE888423B087}" type="presParOf" srcId="{8789D60E-EBED-4BD8-8DA2-2923228C8BA7}" destId="{B439287B-A424-4DCA-8671-9566A5E3AF9C}" srcOrd="9" destOrd="0" presId="urn:microsoft.com/office/officeart/2005/8/layout/radial6"/>
    <dgm:cxn modelId="{FF6142D1-4A37-45A9-B0CC-4F2F1D133806}" type="presParOf" srcId="{8789D60E-EBED-4BD8-8DA2-2923228C8BA7}" destId="{64550EDC-E763-4BC8-A6F1-A7EDBFD4BBB4}" srcOrd="10" destOrd="0" presId="urn:microsoft.com/office/officeart/2005/8/layout/radial6"/>
    <dgm:cxn modelId="{B6825BFA-5BCC-4040-BE6E-A82E3C6AA267}" type="presParOf" srcId="{8789D60E-EBED-4BD8-8DA2-2923228C8BA7}" destId="{8401E479-A978-4CA7-BBF6-B0961CBC0B6A}" srcOrd="11" destOrd="0" presId="urn:microsoft.com/office/officeart/2005/8/layout/radial6"/>
    <dgm:cxn modelId="{31BC6B5C-CCE5-4D30-8175-4CE0672E11C4}" type="presParOf" srcId="{8789D60E-EBED-4BD8-8DA2-2923228C8BA7}" destId="{CD076152-AC16-405D-A446-3E285DA74919}" srcOrd="12" destOrd="0" presId="urn:microsoft.com/office/officeart/2005/8/layout/radial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A287A-B0F7-49BB-AE0F-A39441FBA141}">
      <dsp:nvSpPr>
        <dsp:cNvPr id="0" name=""/>
        <dsp:cNvSpPr/>
      </dsp:nvSpPr>
      <dsp:spPr>
        <a:xfrm>
          <a:off x="0" y="0"/>
          <a:ext cx="698500" cy="698500"/>
        </a:xfrm>
        <a:prstGeom prst="ellipse">
          <a:avLst/>
        </a:prstGeom>
        <a:solidFill>
          <a:srgbClr val="80C535"/>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lang="en-US" sz="2000" b="1" kern="1200" dirty="0">
              <a:solidFill>
                <a:schemeClr val="bg2"/>
              </a:solidFill>
            </a:rPr>
            <a:t>#1</a:t>
          </a:r>
        </a:p>
        <a:p>
          <a:pPr lvl="0" algn="ctr" defTabSz="889000">
            <a:lnSpc>
              <a:spcPct val="90000"/>
            </a:lnSpc>
            <a:spcBef>
              <a:spcPct val="0"/>
            </a:spcBef>
            <a:spcAft>
              <a:spcPts val="0"/>
            </a:spcAft>
          </a:pPr>
          <a:r>
            <a:rPr lang="en-US" sz="2000" b="1" kern="1200" dirty="0">
              <a:solidFill>
                <a:schemeClr val="bg2"/>
              </a:solidFill>
            </a:rPr>
            <a:t>You</a:t>
          </a:r>
          <a:endParaRPr lang="en-US" sz="2300" b="1" kern="1200" dirty="0">
            <a:solidFill>
              <a:schemeClr val="bg2"/>
            </a:solidFill>
          </a:endParaRPr>
        </a:p>
      </dsp:txBody>
      <dsp:txXfrm>
        <a:off x="102293" y="102293"/>
        <a:ext cx="493914" cy="493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83BEA-8CE5-4EBC-BC62-E84320B8F440}">
      <dsp:nvSpPr>
        <dsp:cNvPr id="0" name=""/>
        <dsp:cNvSpPr/>
      </dsp:nvSpPr>
      <dsp:spPr>
        <a:xfrm>
          <a:off x="919999" y="956457"/>
          <a:ext cx="972372" cy="94250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ts val="0"/>
            </a:spcAft>
          </a:pPr>
          <a:r>
            <a:rPr lang="en-US" sz="2000" b="1" kern="1200" dirty="0">
              <a:solidFill>
                <a:schemeClr val="bg2"/>
              </a:solidFill>
            </a:rPr>
            <a:t>#3 Room</a:t>
          </a:r>
        </a:p>
      </dsp:txBody>
      <dsp:txXfrm>
        <a:off x="1062400" y="1094484"/>
        <a:ext cx="687570" cy="666453"/>
      </dsp:txXfrm>
    </dsp:sp>
    <dsp:sp modelId="{8E659E55-9C2A-44D3-9F16-49FAA4F22199}">
      <dsp:nvSpPr>
        <dsp:cNvPr id="0" name=""/>
        <dsp:cNvSpPr/>
      </dsp:nvSpPr>
      <dsp:spPr>
        <a:xfrm rot="16200000">
          <a:off x="1206738" y="815945"/>
          <a:ext cx="398894" cy="251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244477" y="904002"/>
        <a:ext cx="323417" cy="150955"/>
      </dsp:txXfrm>
    </dsp:sp>
    <dsp:sp modelId="{FD0CA710-B6E8-4CD1-A356-FFC233965AC7}">
      <dsp:nvSpPr>
        <dsp:cNvPr id="0" name=""/>
        <dsp:cNvSpPr/>
      </dsp:nvSpPr>
      <dsp:spPr>
        <a:xfrm>
          <a:off x="1070592" y="64620"/>
          <a:ext cx="671187" cy="652532"/>
        </a:xfrm>
        <a:prstGeom prst="ellipse">
          <a:avLst/>
        </a:prstGeom>
        <a:solidFill>
          <a:schemeClr val="accen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a:solidFill>
                <a:srgbClr val="FFFFFF"/>
              </a:solidFill>
              <a:latin typeface="Calibri" panose="020F0502020204030204"/>
              <a:ea typeface="+mn-ea"/>
              <a:cs typeface="+mn-cs"/>
            </a:rPr>
            <a:t>Table</a:t>
          </a:r>
        </a:p>
      </dsp:txBody>
      <dsp:txXfrm>
        <a:off x="1168885" y="160181"/>
        <a:ext cx="474601" cy="461410"/>
      </dsp:txXfrm>
    </dsp:sp>
    <dsp:sp modelId="{24103707-AF80-49C0-82E0-47D491DA8D48}">
      <dsp:nvSpPr>
        <dsp:cNvPr id="0" name=""/>
        <dsp:cNvSpPr/>
      </dsp:nvSpPr>
      <dsp:spPr>
        <a:xfrm>
          <a:off x="1743137" y="1312049"/>
          <a:ext cx="364412" cy="251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743137" y="1362367"/>
        <a:ext cx="288935" cy="150955"/>
      </dsp:txXfrm>
    </dsp:sp>
    <dsp:sp modelId="{266BDF8F-81E4-4C47-A8BA-4BC57FADDE17}">
      <dsp:nvSpPr>
        <dsp:cNvPr id="0" name=""/>
        <dsp:cNvSpPr/>
      </dsp:nvSpPr>
      <dsp:spPr>
        <a:xfrm>
          <a:off x="2106624" y="1099931"/>
          <a:ext cx="672771" cy="655559"/>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a:solidFill>
                <a:srgbClr val="FFFFFF"/>
              </a:solidFill>
              <a:latin typeface="Calibri" panose="020F0502020204030204"/>
              <a:ea typeface="+mn-ea"/>
              <a:cs typeface="+mn-cs"/>
            </a:rPr>
            <a:t>Table</a:t>
          </a:r>
          <a:endParaRPr lang="en-US" sz="2000" b="1" kern="1200" dirty="0">
            <a:solidFill>
              <a:srgbClr val="FFFFFF"/>
            </a:solidFill>
            <a:latin typeface="Calibri" panose="020F0502020204030204"/>
            <a:ea typeface="+mn-ea"/>
            <a:cs typeface="+mn-cs"/>
          </a:endParaRPr>
        </a:p>
      </dsp:txBody>
      <dsp:txXfrm>
        <a:off x="2205149" y="1195935"/>
        <a:ext cx="475721" cy="463551"/>
      </dsp:txXfrm>
    </dsp:sp>
    <dsp:sp modelId="{249F8CAD-4675-427B-BF57-5395A6BA8164}">
      <dsp:nvSpPr>
        <dsp:cNvPr id="0" name=""/>
        <dsp:cNvSpPr/>
      </dsp:nvSpPr>
      <dsp:spPr>
        <a:xfrm rot="5400000">
          <a:off x="1233929" y="1816050"/>
          <a:ext cx="344513" cy="251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271668" y="1828630"/>
        <a:ext cx="269036" cy="150955"/>
      </dsp:txXfrm>
    </dsp:sp>
    <dsp:sp modelId="{CF51D4DE-98EB-43D4-8153-841E54088DBE}">
      <dsp:nvSpPr>
        <dsp:cNvPr id="0" name=""/>
        <dsp:cNvSpPr/>
      </dsp:nvSpPr>
      <dsp:spPr>
        <a:xfrm>
          <a:off x="1069234" y="2133651"/>
          <a:ext cx="673903" cy="661767"/>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a:solidFill>
                <a:srgbClr val="FFFFFF"/>
              </a:solidFill>
              <a:latin typeface="Calibri" panose="020F0502020204030204"/>
              <a:ea typeface="+mn-ea"/>
              <a:cs typeface="+mn-cs"/>
            </a:rPr>
            <a:t>Table</a:t>
          </a:r>
        </a:p>
      </dsp:txBody>
      <dsp:txXfrm>
        <a:off x="1167925" y="2230565"/>
        <a:ext cx="476521" cy="467939"/>
      </dsp:txXfrm>
    </dsp:sp>
    <dsp:sp modelId="{9360A14D-4BCB-4801-AAA5-AD6DC194C8B0}">
      <dsp:nvSpPr>
        <dsp:cNvPr id="0" name=""/>
        <dsp:cNvSpPr/>
      </dsp:nvSpPr>
      <dsp:spPr>
        <a:xfrm rot="10800000">
          <a:off x="705579" y="1312049"/>
          <a:ext cx="358546" cy="251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781056" y="1362367"/>
        <a:ext cx="283069" cy="150955"/>
      </dsp:txXfrm>
    </dsp:sp>
    <dsp:sp modelId="{98AB0F4A-F1E6-4AB9-85FD-E478FB32DF47}">
      <dsp:nvSpPr>
        <dsp:cNvPr id="0" name=""/>
        <dsp:cNvSpPr/>
      </dsp:nvSpPr>
      <dsp:spPr>
        <a:xfrm>
          <a:off x="37463" y="1098340"/>
          <a:ext cx="663795" cy="658741"/>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a:solidFill>
                <a:srgbClr val="FFFFFF"/>
              </a:solidFill>
              <a:latin typeface="Calibri" panose="020F0502020204030204"/>
              <a:ea typeface="+mn-ea"/>
              <a:cs typeface="+mn-cs"/>
            </a:rPr>
            <a:t>Table</a:t>
          </a:r>
        </a:p>
      </dsp:txBody>
      <dsp:txXfrm>
        <a:off x="134674" y="1194810"/>
        <a:ext cx="469373" cy="465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76152-AC16-405D-A446-3E285DA74919}">
      <dsp:nvSpPr>
        <dsp:cNvPr id="0" name=""/>
        <dsp:cNvSpPr/>
      </dsp:nvSpPr>
      <dsp:spPr>
        <a:xfrm>
          <a:off x="275174" y="200879"/>
          <a:ext cx="1341951" cy="1341951"/>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39287B-A424-4DCA-8671-9566A5E3AF9C}">
      <dsp:nvSpPr>
        <dsp:cNvPr id="0" name=""/>
        <dsp:cNvSpPr/>
      </dsp:nvSpPr>
      <dsp:spPr>
        <a:xfrm>
          <a:off x="275174" y="200879"/>
          <a:ext cx="1341951" cy="1341951"/>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CA9164-7EB2-44C7-8F13-12C3EC84C31D}">
      <dsp:nvSpPr>
        <dsp:cNvPr id="0" name=""/>
        <dsp:cNvSpPr/>
      </dsp:nvSpPr>
      <dsp:spPr>
        <a:xfrm>
          <a:off x="275174" y="200879"/>
          <a:ext cx="1341951" cy="1341951"/>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B43EB9-63EB-4DE4-BF55-4C59ECB0ECD1}">
      <dsp:nvSpPr>
        <dsp:cNvPr id="0" name=""/>
        <dsp:cNvSpPr/>
      </dsp:nvSpPr>
      <dsp:spPr>
        <a:xfrm>
          <a:off x="275174" y="200879"/>
          <a:ext cx="1341951" cy="1341951"/>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1E534A-373F-4CA0-8CDD-45999BC58129}">
      <dsp:nvSpPr>
        <dsp:cNvPr id="0" name=""/>
        <dsp:cNvSpPr/>
      </dsp:nvSpPr>
      <dsp:spPr>
        <a:xfrm>
          <a:off x="579638" y="499742"/>
          <a:ext cx="733023" cy="744225"/>
        </a:xfrm>
        <a:prstGeom prst="ellipse">
          <a:avLst/>
        </a:prstGeom>
        <a:solidFill>
          <a:schemeClr val="accen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b="1" kern="1200" dirty="0">
              <a:solidFill>
                <a:schemeClr val="bg2"/>
              </a:solidFill>
            </a:rPr>
            <a:t>#2 Table</a:t>
          </a:r>
          <a:endParaRPr lang="en-US" sz="1400" b="1" kern="1200" dirty="0">
            <a:solidFill>
              <a:schemeClr val="bg2"/>
            </a:solidFill>
          </a:endParaRPr>
        </a:p>
      </dsp:txBody>
      <dsp:txXfrm>
        <a:off x="686987" y="608731"/>
        <a:ext cx="518325" cy="526247"/>
      </dsp:txXfrm>
    </dsp:sp>
    <dsp:sp modelId="{4350847C-7443-47A2-B582-C492CD663CEE}">
      <dsp:nvSpPr>
        <dsp:cNvPr id="0" name=""/>
        <dsp:cNvSpPr/>
      </dsp:nvSpPr>
      <dsp:spPr>
        <a:xfrm>
          <a:off x="730124" y="408"/>
          <a:ext cx="432050" cy="432050"/>
        </a:xfrm>
        <a:prstGeom prst="ellipse">
          <a:avLst/>
        </a:prstGeom>
        <a:solidFill>
          <a:srgbClr val="92D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bg2"/>
              </a:solidFill>
            </a:rPr>
            <a:t>1</a:t>
          </a:r>
        </a:p>
      </dsp:txBody>
      <dsp:txXfrm>
        <a:off x="793396" y="63680"/>
        <a:ext cx="305506" cy="305506"/>
      </dsp:txXfrm>
    </dsp:sp>
    <dsp:sp modelId="{6C589F4F-89BF-41D3-9344-6C61744E5F8F}">
      <dsp:nvSpPr>
        <dsp:cNvPr id="0" name=""/>
        <dsp:cNvSpPr/>
      </dsp:nvSpPr>
      <dsp:spPr>
        <a:xfrm>
          <a:off x="1385546" y="655829"/>
          <a:ext cx="432050" cy="432050"/>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bg2"/>
              </a:solidFill>
            </a:rPr>
            <a:t>2</a:t>
          </a:r>
        </a:p>
      </dsp:txBody>
      <dsp:txXfrm>
        <a:off x="1448818" y="719101"/>
        <a:ext cx="305506" cy="305506"/>
      </dsp:txXfrm>
    </dsp:sp>
    <dsp:sp modelId="{888DAD72-AE4D-4E89-A43C-5D21641A31CF}">
      <dsp:nvSpPr>
        <dsp:cNvPr id="0" name=""/>
        <dsp:cNvSpPr/>
      </dsp:nvSpPr>
      <dsp:spPr>
        <a:xfrm>
          <a:off x="730124" y="1311251"/>
          <a:ext cx="432050" cy="432050"/>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bg2"/>
              </a:solidFill>
            </a:rPr>
            <a:t>3</a:t>
          </a:r>
        </a:p>
      </dsp:txBody>
      <dsp:txXfrm>
        <a:off x="793396" y="1374523"/>
        <a:ext cx="305506" cy="305506"/>
      </dsp:txXfrm>
    </dsp:sp>
    <dsp:sp modelId="{64550EDC-E763-4BC8-A6F1-A7EDBFD4BBB4}">
      <dsp:nvSpPr>
        <dsp:cNvPr id="0" name=""/>
        <dsp:cNvSpPr/>
      </dsp:nvSpPr>
      <dsp:spPr>
        <a:xfrm>
          <a:off x="74703" y="655829"/>
          <a:ext cx="432050" cy="432050"/>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bg2"/>
              </a:solidFill>
            </a:rPr>
            <a:t>4</a:t>
          </a:r>
        </a:p>
      </dsp:txBody>
      <dsp:txXfrm>
        <a:off x="137975" y="719101"/>
        <a:ext cx="305506" cy="30550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5"/>
          </a:xfrm>
          <a:prstGeom prst="rect">
            <a:avLst/>
          </a:prstGeom>
        </p:spPr>
        <p:txBody>
          <a:bodyPr vert="horz" lIns="92446" tIns="46223" rIns="92446" bIns="46223" rtlCol="0"/>
          <a:lstStyle>
            <a:lvl1pPr algn="r">
              <a:defRPr sz="1200"/>
            </a:lvl1pPr>
          </a:lstStyle>
          <a:p>
            <a:fld id="{5E428BF9-1CB1-4389-AA7E-C90A0859F139}" type="datetimeFigureOut">
              <a:rPr lang="en-US" smtClean="0"/>
              <a:t>11/13/2019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A91141B5-51D8-4102-A003-CE29119AFAD6}" type="slidenum">
              <a:rPr lang="en-US" smtClean="0"/>
              <a:t>‹#›</a:t>
            </a:fld>
            <a:endParaRPr lang="en-US" dirty="0"/>
          </a:p>
        </p:txBody>
      </p:sp>
    </p:spTree>
    <p:extLst>
      <p:ext uri="{BB962C8B-B14F-4D97-AF65-F5344CB8AC3E}">
        <p14:creationId xmlns:p14="http://schemas.microsoft.com/office/powerpoint/2010/main" val="153196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everlydanieltatum.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everlydanieltatum.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7161">
              <a:defRPr/>
            </a:pPr>
            <a:fld id="{353CBBB1-5F31-4EE7-8027-C6991939A9A5}" type="slidenum">
              <a:rPr lang="en-US">
                <a:solidFill>
                  <a:prstClr val="black"/>
                </a:solidFill>
                <a:latin typeface="Calibri" panose="020F0502020204030204"/>
              </a:rPr>
              <a:pPr defTabSz="977161">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9106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speaking of other language glossaries.</a:t>
            </a:r>
          </a:p>
          <a:p>
            <a:endParaRPr lang="en-US" dirty="0"/>
          </a:p>
          <a:p>
            <a:r>
              <a:rPr lang="en-US" dirty="0"/>
              <a:t>First,</a:t>
            </a:r>
            <a:r>
              <a:rPr lang="en-US" baseline="0" dirty="0"/>
              <a:t> all students have an English language glossary available to them for the math and science tests as an Embedded Universal Tool. Select students can also have glossaries in a variety of languages, such as Spanish, Somali, Arabic and others as listed in the GTSA. Those designated supports can be set at the individual student level in TIDE.</a:t>
            </a:r>
          </a:p>
          <a:p>
            <a:endParaRPr lang="en-US" baseline="0" dirty="0"/>
          </a:p>
          <a:p>
            <a:r>
              <a:rPr lang="en-US" dirty="0"/>
              <a:t>In TIDE,</a:t>
            </a:r>
            <a:r>
              <a:rPr lang="en-US" baseline="0" dirty="0"/>
              <a:t> there’s a long drop-down with many options under Glossary – English. For this presentation, I’m going to use the examples of the “Arabic Glossary” and the “Arabic and English Glossary” options. I want to clarify that students see different things with these two similar-named options, and specifically that if the “Arabic Glossary” is selected, or any glossary that doesn’t say “and English,” the student will not see the English Glossary words.</a:t>
            </a:r>
            <a:endParaRPr lang="en-US" dirty="0"/>
          </a:p>
        </p:txBody>
      </p:sp>
      <p:sp>
        <p:nvSpPr>
          <p:cNvPr id="4" name="Slide Number Placeholder 3"/>
          <p:cNvSpPr>
            <a:spLocks noGrp="1"/>
          </p:cNvSpPr>
          <p:nvPr>
            <p:ph type="sldNum" sz="quarter" idx="10"/>
          </p:nvPr>
        </p:nvSpPr>
        <p:spPr/>
        <p:txBody>
          <a:bodyPr/>
          <a:lstStyle/>
          <a:p>
            <a:fld id="{45BA9C7E-A4D7-44C4-A1F5-9530475576FE}" type="slidenum">
              <a:rPr lang="en-US" smtClean="0"/>
              <a:t>10</a:t>
            </a:fld>
            <a:endParaRPr lang="en-US" dirty="0"/>
          </a:p>
        </p:txBody>
      </p:sp>
    </p:spTree>
    <p:extLst>
      <p:ext uri="{BB962C8B-B14F-4D97-AF65-F5344CB8AC3E}">
        <p14:creationId xmlns:p14="http://schemas.microsoft.com/office/powerpoint/2010/main" val="237153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We want to share this information to ensure the most appropriate glossary selection</a:t>
            </a:r>
            <a:r>
              <a:rPr lang="en-US" baseline="0" dirty="0"/>
              <a:t> is made for a student, including the use of the new Illustration glossary option. We encourage students to explore the </a:t>
            </a:r>
            <a:r>
              <a:rPr lang="en-US" dirty="0"/>
              <a:t>Practice Test, Training Test, or interim tests to help them see the different options and to make a selection.</a:t>
            </a:r>
          </a:p>
          <a:p>
            <a:endParaRPr lang="en-US" dirty="0"/>
          </a:p>
        </p:txBody>
      </p:sp>
      <p:sp>
        <p:nvSpPr>
          <p:cNvPr id="4" name="Slide Number Placeholder 3"/>
          <p:cNvSpPr>
            <a:spLocks noGrp="1"/>
          </p:cNvSpPr>
          <p:nvPr>
            <p:ph type="sldNum" sz="quarter" idx="10"/>
          </p:nvPr>
        </p:nvSpPr>
        <p:spPr/>
        <p:txBody>
          <a:bodyPr/>
          <a:lstStyle/>
          <a:p>
            <a:fld id="{45BA9C7E-A4D7-44C4-A1F5-9530475576FE}" type="slidenum">
              <a:rPr lang="en-US" smtClean="0"/>
              <a:t>11</a:t>
            </a:fld>
            <a:endParaRPr lang="en-US" dirty="0"/>
          </a:p>
        </p:txBody>
      </p:sp>
    </p:spTree>
    <p:extLst>
      <p:ext uri="{BB962C8B-B14F-4D97-AF65-F5344CB8AC3E}">
        <p14:creationId xmlns:p14="http://schemas.microsoft.com/office/powerpoint/2010/main" val="3323356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30" indent="-176630">
              <a:buFont typeface="Arial" panose="020B0604020202020204" pitchFamily="34" charset="0"/>
              <a:buChar char="•"/>
            </a:pPr>
            <a:r>
              <a:rPr lang="en-US" dirty="0"/>
              <a:t>The</a:t>
            </a:r>
            <a:r>
              <a:rPr lang="en-US" baseline="0" dirty="0"/>
              <a:t> student import is done! We have currently imported more 77,000 students. </a:t>
            </a:r>
          </a:p>
          <a:p>
            <a:pPr marL="176630" indent="-176630">
              <a:buFont typeface="Arial" panose="020B0604020202020204" pitchFamily="34" charset="0"/>
              <a:buChar char="•"/>
            </a:pPr>
            <a:r>
              <a:rPr lang="en-US" baseline="0" dirty="0"/>
              <a:t>Our average end number is around 80,000</a:t>
            </a:r>
          </a:p>
          <a:p>
            <a:pPr marL="176630" indent="-176630">
              <a:buFont typeface="Arial" panose="020B0604020202020204" pitchFamily="34" charset="0"/>
              <a:buChar char="•"/>
            </a:pPr>
            <a:r>
              <a:rPr lang="en-US" dirty="0"/>
              <a:t>Children should</a:t>
            </a:r>
            <a:r>
              <a:rPr lang="en-US" baseline="0" dirty="0"/>
              <a:t> have been entered into</a:t>
            </a:r>
            <a:r>
              <a:rPr lang="en-US" dirty="0"/>
              <a:t> the classroom as of </a:t>
            </a:r>
            <a:r>
              <a:rPr lang="en-US" b="1" dirty="0"/>
              <a:t>10/15</a:t>
            </a:r>
            <a:r>
              <a:rPr lang="en-US" b="0" baseline="0" dirty="0"/>
              <a:t> </a:t>
            </a:r>
            <a:endParaRPr lang="en-US" b="1" baseline="0" dirty="0"/>
          </a:p>
          <a:p>
            <a:pPr marL="176630" indent="-176630">
              <a:buFont typeface="Arial" panose="020B0604020202020204" pitchFamily="34" charset="0"/>
              <a:buChar char="•"/>
            </a:pPr>
            <a:r>
              <a:rPr lang="en-US" dirty="0"/>
              <a:t>Children entering the classroom </a:t>
            </a:r>
            <a:r>
              <a:rPr lang="en-US" b="1" dirty="0"/>
              <a:t>10/16 or after </a:t>
            </a:r>
            <a:r>
              <a:rPr lang="en-US" b="0" dirty="0"/>
              <a:t>should</a:t>
            </a:r>
            <a:r>
              <a:rPr lang="en-US" b="0" baseline="0" dirty="0"/>
              <a:t> not</a:t>
            </a:r>
            <a:r>
              <a:rPr lang="en-US" dirty="0"/>
              <a:t> be added to GOLD or assessed until after </a:t>
            </a:r>
            <a:r>
              <a:rPr lang="en-US" b="1" dirty="0"/>
              <a:t>11/5. WAMS</a:t>
            </a:r>
            <a:r>
              <a:rPr lang="en-US" b="1" baseline="0" dirty="0"/>
              <a:t> closed between 10/16-11/5. </a:t>
            </a:r>
            <a:r>
              <a:rPr lang="en-US" b="0" baseline="0" dirty="0"/>
              <a:t>We halt the import and transfers to allow class lists to stabilize for teachers to assess. </a:t>
            </a:r>
            <a:endParaRPr lang="en-US" b="0" dirty="0"/>
          </a:p>
          <a:p>
            <a:pPr marL="176630" indent="-176630" defTabSz="942024">
              <a:buFont typeface="Arial" panose="020B0604020202020204" pitchFamily="34" charset="0"/>
              <a:buChar char="•"/>
              <a:defRPr/>
            </a:pPr>
            <a:r>
              <a:rPr lang="en-US" dirty="0"/>
              <a:t>Teachers not trained cannot administer the assessment. Children should not be added to GOLD</a:t>
            </a:r>
            <a:r>
              <a:rPr lang="en-US" baseline="0" dirty="0"/>
              <a:t> and a classroom should not be created in GOLD.</a:t>
            </a:r>
            <a:endParaRPr lang="en-US" dirty="0"/>
          </a:p>
          <a:p>
            <a:endParaRPr lang="en-US" dirty="0"/>
          </a:p>
          <a:p>
            <a:pPr marL="176630" indent="-17663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7ECBC8-3755-406F-BEB9-D06DFDE67A80}" type="slidenum">
              <a:rPr lang="en-US" smtClean="0"/>
              <a:t>12</a:t>
            </a:fld>
            <a:endParaRPr lang="en-US" dirty="0"/>
          </a:p>
        </p:txBody>
      </p:sp>
    </p:spTree>
    <p:extLst>
      <p:ext uri="{BB962C8B-B14F-4D97-AF65-F5344CB8AC3E}">
        <p14:creationId xmlns:p14="http://schemas.microsoft.com/office/powerpoint/2010/main" val="1971629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November 5</a:t>
            </a:r>
            <a:r>
              <a:rPr lang="en-US" baseline="30000" dirty="0"/>
              <a:t>th</a:t>
            </a:r>
            <a:r>
              <a:rPr lang="en-US" dirty="0"/>
              <a:t> WAMS will open back up.</a:t>
            </a:r>
            <a:r>
              <a:rPr lang="en-US" baseline="0" dirty="0"/>
              <a:t> Districts using GOLD as a formative assessment year round will have access to start transferring children into their district again. </a:t>
            </a:r>
          </a:p>
          <a:p>
            <a:endParaRPr lang="en-US" baseline="0" dirty="0"/>
          </a:p>
          <a:p>
            <a:pPr defTabSz="924458">
              <a:defRPr/>
            </a:pPr>
            <a:r>
              <a:rPr lang="en-US" baseline="0" dirty="0"/>
              <a:t>We are still finding that there are many DACs that are not aware of this process.</a:t>
            </a:r>
          </a:p>
          <a:p>
            <a:endParaRPr lang="en-US" baseline="0" dirty="0"/>
          </a:p>
          <a:p>
            <a:endParaRPr lang="en-US" baseline="0" dirty="0"/>
          </a:p>
          <a:p>
            <a:r>
              <a:rPr lang="en-US" baseline="0" dirty="0"/>
              <a:t>You can find the application in the Pre-ID tab and then click on the Move Student to TS GOLD. The application will ask for the same information as the import template. </a:t>
            </a:r>
          </a:p>
          <a:p>
            <a:endParaRPr lang="en-US" baseline="0" dirty="0"/>
          </a:p>
          <a:p>
            <a:r>
              <a:rPr lang="en-US" baseline="0" dirty="0"/>
              <a:t>Be advised that the transfer process can take up to 24 hours to complete. If you do not see the children you transferred after 24 hours contact wakids@k12.wa.us.</a:t>
            </a:r>
            <a:endParaRPr lang="en-US" dirty="0"/>
          </a:p>
        </p:txBody>
      </p:sp>
      <p:sp>
        <p:nvSpPr>
          <p:cNvPr id="4" name="Slide Number Placeholder 3"/>
          <p:cNvSpPr>
            <a:spLocks noGrp="1"/>
          </p:cNvSpPr>
          <p:nvPr>
            <p:ph type="sldNum" sz="quarter" idx="10"/>
          </p:nvPr>
        </p:nvSpPr>
        <p:spPr/>
        <p:txBody>
          <a:bodyPr/>
          <a:lstStyle/>
          <a:p>
            <a:fld id="{F27ECBC8-3755-406F-BEB9-D06DFDE67A80}" type="slidenum">
              <a:rPr lang="en-US" smtClean="0"/>
              <a:t>13</a:t>
            </a:fld>
            <a:endParaRPr lang="en-US" dirty="0"/>
          </a:p>
        </p:txBody>
      </p:sp>
    </p:spTree>
    <p:extLst>
      <p:ext uri="{BB962C8B-B14F-4D97-AF65-F5344CB8AC3E}">
        <p14:creationId xmlns:p14="http://schemas.microsoft.com/office/powerpoint/2010/main" val="1340286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several classrooms that now</a:t>
            </a:r>
            <a:r>
              <a:rPr lang="en-US" baseline="0" dirty="0"/>
              <a:t> have ECEAP data attached to their children. To access this data, teachers must click on their initials bubble in the upper right hand corner of the screen. It will open up a list of options and they will choose Manage “their class name”. This will open their class list and if a child has any prior data, it will show in the Transferred Child Record column with a View box to click.  </a:t>
            </a:r>
            <a:endParaRPr lang="en-US" dirty="0"/>
          </a:p>
        </p:txBody>
      </p:sp>
      <p:sp>
        <p:nvSpPr>
          <p:cNvPr id="4" name="Slide Number Placeholder 3"/>
          <p:cNvSpPr>
            <a:spLocks noGrp="1"/>
          </p:cNvSpPr>
          <p:nvPr>
            <p:ph type="sldNum" sz="quarter" idx="10"/>
          </p:nvPr>
        </p:nvSpPr>
        <p:spPr/>
        <p:txBody>
          <a:bodyPr/>
          <a:lstStyle/>
          <a:p>
            <a:fld id="{F27ECBC8-3755-406F-BEB9-D06DFDE67A80}" type="slidenum">
              <a:rPr lang="en-US" smtClean="0"/>
              <a:t>14</a:t>
            </a:fld>
            <a:endParaRPr lang="en-US" dirty="0"/>
          </a:p>
        </p:txBody>
      </p:sp>
    </p:spTree>
    <p:extLst>
      <p:ext uri="{BB962C8B-B14F-4D97-AF65-F5344CB8AC3E}">
        <p14:creationId xmlns:p14="http://schemas.microsoft.com/office/powerpoint/2010/main" val="393315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teachers click on the View</a:t>
            </a:r>
            <a:r>
              <a:rPr lang="en-US" baseline="0" dirty="0"/>
              <a:t> box this is what they will see. If you’ll notice, this child has data from fall of 2018 through spring of 2019. This is a tool for teachers to better understand children and what their skills and abilities were in preschool.</a:t>
            </a:r>
            <a:endParaRPr lang="en-US" dirty="0"/>
          </a:p>
        </p:txBody>
      </p:sp>
      <p:sp>
        <p:nvSpPr>
          <p:cNvPr id="4" name="Slide Number Placeholder 3"/>
          <p:cNvSpPr>
            <a:spLocks noGrp="1"/>
          </p:cNvSpPr>
          <p:nvPr>
            <p:ph type="sldNum" sz="quarter" idx="10"/>
          </p:nvPr>
        </p:nvSpPr>
        <p:spPr/>
        <p:txBody>
          <a:bodyPr/>
          <a:lstStyle/>
          <a:p>
            <a:fld id="{F27ECBC8-3755-406F-BEB9-D06DFDE67A80}" type="slidenum">
              <a:rPr lang="en-US" smtClean="0"/>
              <a:t>15</a:t>
            </a:fld>
            <a:endParaRPr lang="en-US" dirty="0"/>
          </a:p>
        </p:txBody>
      </p:sp>
    </p:spTree>
    <p:extLst>
      <p:ext uri="{BB962C8B-B14F-4D97-AF65-F5344CB8AC3E}">
        <p14:creationId xmlns:p14="http://schemas.microsoft.com/office/powerpoint/2010/main" val="9460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a:t>
            </a:r>
            <a:r>
              <a:rPr lang="en-US" baseline="0" dirty="0"/>
              <a:t> now are 2 courses. One for administrators and the other for existing kindergarten teachers.</a:t>
            </a:r>
          </a:p>
          <a:p>
            <a:endParaRPr lang="en-US" baseline="0" dirty="0"/>
          </a:p>
          <a:p>
            <a:r>
              <a:rPr lang="en-US" dirty="0"/>
              <a:t>It has been long in coming but we are happy to introduce the first WaKIDS course for administrators.  This 3-hour online course walks administrators through all parts of Washington States full-day kindergarten requirements. Administrators will learn about the full-day kindergarten statute, ways to support teachers through successful implementation of the assessment known as the Washington Kindergarten Inventory of Developing Skills (WaKIDS) and how to use the data to inform teacher practices and improve student, school and district outcomes. </a:t>
            </a:r>
          </a:p>
          <a:p>
            <a:endParaRPr lang="en-US" dirty="0"/>
          </a:p>
          <a:p>
            <a:r>
              <a:rPr lang="en-US" dirty="0"/>
              <a:t>OSPI has created a free online implementation support course for all teachers implementing WaKIDS. Those who join this course will receive on-going support throughout the year. The goal of this space is to provide a platform of support, where teachers can post questions, receive guidance, and share tips with your fellow kindergarten teachers. </a:t>
            </a:r>
          </a:p>
          <a:p>
            <a:endParaRPr lang="en-US" dirty="0"/>
          </a:p>
          <a:p>
            <a:r>
              <a:rPr lang="en-US" dirty="0"/>
              <a:t>To register, contact the Early</a:t>
            </a:r>
            <a:r>
              <a:rPr lang="en-US" baseline="0" dirty="0"/>
              <a:t> Learning Office here at OSPI.</a:t>
            </a:r>
            <a:endParaRPr lang="en-US" dirty="0"/>
          </a:p>
        </p:txBody>
      </p:sp>
      <p:sp>
        <p:nvSpPr>
          <p:cNvPr id="4" name="Slide Number Placeholder 3"/>
          <p:cNvSpPr>
            <a:spLocks noGrp="1"/>
          </p:cNvSpPr>
          <p:nvPr>
            <p:ph type="sldNum" sz="quarter" idx="10"/>
          </p:nvPr>
        </p:nvSpPr>
        <p:spPr/>
        <p:txBody>
          <a:bodyPr/>
          <a:lstStyle/>
          <a:p>
            <a:fld id="{F27ECBC8-3755-406F-BEB9-D06DFDE67A80}" type="slidenum">
              <a:rPr lang="en-US" smtClean="0"/>
              <a:t>16</a:t>
            </a:fld>
            <a:endParaRPr lang="en-US" dirty="0"/>
          </a:p>
        </p:txBody>
      </p:sp>
    </p:spTree>
    <p:extLst>
      <p:ext uri="{BB962C8B-B14F-4D97-AF65-F5344CB8AC3E}">
        <p14:creationId xmlns:p14="http://schemas.microsoft.com/office/powerpoint/2010/main" val="159427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E881032E-8435-4810-B872-D429860A9133}" type="slidenum">
              <a:rPr lang="en-US">
                <a:solidFill>
                  <a:prstClr val="black"/>
                </a:solidFill>
                <a:latin typeface="Calibri" panose="020F0502020204030204"/>
              </a:rPr>
              <a:pPr defTabSz="924458">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22094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141B5-51D8-4102-A003-CE29119AFAD6}" type="slidenum">
              <a:rPr lang="en-US" smtClean="0"/>
              <a:t>18</a:t>
            </a:fld>
            <a:endParaRPr lang="en-US" dirty="0"/>
          </a:p>
        </p:txBody>
      </p:sp>
    </p:spTree>
    <p:extLst>
      <p:ext uri="{BB962C8B-B14F-4D97-AF65-F5344CB8AC3E}">
        <p14:creationId xmlns:p14="http://schemas.microsoft.com/office/powerpoint/2010/main" val="3915314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141B5-51D8-4102-A003-CE29119AFAD6}" type="slidenum">
              <a:rPr lang="en-US" smtClean="0"/>
              <a:t>19</a:t>
            </a:fld>
            <a:endParaRPr lang="en-US" dirty="0"/>
          </a:p>
        </p:txBody>
      </p:sp>
    </p:spTree>
    <p:extLst>
      <p:ext uri="{BB962C8B-B14F-4D97-AF65-F5344CB8AC3E}">
        <p14:creationId xmlns:p14="http://schemas.microsoft.com/office/powerpoint/2010/main" val="395278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2</a:t>
            </a:fld>
            <a:endParaRPr lang="en-US" dirty="0"/>
          </a:p>
        </p:txBody>
      </p:sp>
    </p:spTree>
    <p:extLst>
      <p:ext uri="{BB962C8B-B14F-4D97-AF65-F5344CB8AC3E}">
        <p14:creationId xmlns:p14="http://schemas.microsoft.com/office/powerpoint/2010/main" val="791111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141B5-51D8-4102-A003-CE29119AFAD6}" type="slidenum">
              <a:rPr lang="en-US" smtClean="0"/>
              <a:t>20</a:t>
            </a:fld>
            <a:endParaRPr lang="en-US" dirty="0"/>
          </a:p>
        </p:txBody>
      </p:sp>
    </p:spTree>
    <p:extLst>
      <p:ext uri="{BB962C8B-B14F-4D97-AF65-F5344CB8AC3E}">
        <p14:creationId xmlns:p14="http://schemas.microsoft.com/office/powerpoint/2010/main" val="3307345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Late this summer, we announced the elimination of the fall Smarter Balanced retake.</a:t>
            </a:r>
          </a:p>
          <a:p>
            <a:pPr defTabSz="924458">
              <a:defRPr/>
            </a:pPr>
            <a:r>
              <a:rPr lang="en-US" dirty="0"/>
              <a:t>In House Bill 1599 it states  Concluding with the Class of 2019, opportunities to retake the Smarter Balanced ELA and mathematics assessment at least twice a year shall be available to each school district. </a:t>
            </a:r>
          </a:p>
          <a:p>
            <a:pPr defTabSz="924458">
              <a:defRPr/>
            </a:pPr>
            <a:endParaRPr lang="en-US" dirty="0"/>
          </a:p>
          <a:p>
            <a:r>
              <a:rPr lang="en-US" dirty="0"/>
              <a:t>For the students in the Class of 2019 and earlier who choose the assessment pathway, two discrete (mini) windows will be available in Spring 2020 </a:t>
            </a:r>
            <a:br>
              <a:rPr lang="en-US" dirty="0"/>
            </a:br>
            <a:r>
              <a:rPr lang="en-US" dirty="0"/>
              <a:t>(approx. March 2 through April 10 and May 4 through June 5). </a:t>
            </a:r>
          </a:p>
          <a:p>
            <a:pPr lvl="1"/>
            <a:r>
              <a:rPr lang="en-US" dirty="0"/>
              <a:t>This first window will allow for scores to be returned in ORS prior to 2nd window opportunity.</a:t>
            </a:r>
          </a:p>
          <a:p>
            <a:pPr defTabSz="924458">
              <a:defRPr/>
            </a:pPr>
            <a:r>
              <a:rPr lang="en-US" dirty="0"/>
              <a:t>Two mini windows will be available for these students through the spring of 2022.</a:t>
            </a:r>
          </a:p>
          <a:p>
            <a:r>
              <a:rPr lang="en-US" dirty="0"/>
              <a:t>It is important to keep in mind that these students also have the Expedited Assessment Appeal as an option. More information about this waiver is available on OSPI’s Expedited Assessment Appeal Waiver webpage.</a:t>
            </a:r>
          </a:p>
          <a:p>
            <a:endParaRPr lang="en-US" dirty="0"/>
          </a:p>
          <a:p>
            <a:pPr defTabSz="924458">
              <a:defRPr/>
            </a:pPr>
            <a:r>
              <a:rPr lang="en-US" dirty="0"/>
              <a:t>Off grade and paper accommodations will be available will be available in spring 2020.</a:t>
            </a:r>
          </a:p>
          <a:p>
            <a:endParaRPr lang="en-US" dirty="0"/>
          </a:p>
        </p:txBody>
      </p:sp>
      <p:sp>
        <p:nvSpPr>
          <p:cNvPr id="4" name="Slide Number Placeholder 3"/>
          <p:cNvSpPr>
            <a:spLocks noGrp="1"/>
          </p:cNvSpPr>
          <p:nvPr>
            <p:ph type="sldNum" sz="quarter" idx="5"/>
          </p:nvPr>
        </p:nvSpPr>
        <p:spPr/>
        <p:txBody>
          <a:bodyPr/>
          <a:lstStyle/>
          <a:p>
            <a:fld id="{A91141B5-51D8-4102-A003-CE29119AFAD6}" type="slidenum">
              <a:rPr lang="en-US" smtClean="0"/>
              <a:t>21</a:t>
            </a:fld>
            <a:endParaRPr lang="en-US" dirty="0"/>
          </a:p>
        </p:txBody>
      </p:sp>
    </p:spTree>
    <p:extLst>
      <p:ext uri="{BB962C8B-B14F-4D97-AF65-F5344CB8AC3E}">
        <p14:creationId xmlns:p14="http://schemas.microsoft.com/office/powerpoint/2010/main" val="512634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141B5-51D8-4102-A003-CE29119AFAD6}" type="slidenum">
              <a:rPr lang="en-US" smtClean="0"/>
              <a:t>22</a:t>
            </a:fld>
            <a:endParaRPr lang="en-US" dirty="0"/>
          </a:p>
        </p:txBody>
      </p:sp>
    </p:spTree>
    <p:extLst>
      <p:ext uri="{BB962C8B-B14F-4D97-AF65-F5344CB8AC3E}">
        <p14:creationId xmlns:p14="http://schemas.microsoft.com/office/powerpoint/2010/main" val="2244011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update on projected dates for the user guides and manuals to be available on the Portal. We also added the anticipated posting of the Model Inter-district agreement. </a:t>
            </a:r>
          </a:p>
          <a:p>
            <a:r>
              <a:rPr lang="en-US" dirty="0"/>
              <a:t>As always, once materials are posted to the Portal, we will communicate it in the WAW newsletter. Until the new materials are posted, the 2018-19 versions are still available, and as always, you are welcome to contact the Operations team with any questions you might have.</a:t>
            </a:r>
          </a:p>
        </p:txBody>
      </p:sp>
      <p:sp>
        <p:nvSpPr>
          <p:cNvPr id="4" name="Slide Number Placeholder 3"/>
          <p:cNvSpPr>
            <a:spLocks noGrp="1"/>
          </p:cNvSpPr>
          <p:nvPr>
            <p:ph type="sldNum" sz="quarter" idx="5"/>
          </p:nvPr>
        </p:nvSpPr>
        <p:spPr/>
        <p:txBody>
          <a:bodyPr/>
          <a:lstStyle/>
          <a:p>
            <a:fld id="{F872E290-636B-4D88-9B94-C48529134D0E}" type="slidenum">
              <a:rPr lang="en-US" smtClean="0"/>
              <a:t>23</a:t>
            </a:fld>
            <a:endParaRPr lang="en-US" dirty="0"/>
          </a:p>
        </p:txBody>
      </p:sp>
    </p:spTree>
    <p:extLst>
      <p:ext uri="{BB962C8B-B14F-4D97-AF65-F5344CB8AC3E}">
        <p14:creationId xmlns:p14="http://schemas.microsoft.com/office/powerpoint/2010/main" val="402058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ELPA21</a:t>
            </a:r>
            <a:r>
              <a:rPr lang="en-US" baseline="0" dirty="0"/>
              <a:t> is offering 2 workshops in Washington the fall to support teachers’ use of ELP standards and assessment results in the instruction of English learners. The October workshops are full. If you have teachers that are interested, but were unable to get a seat, please have them sign up on the waitlist in PdEnroller. We will use the waitlist to help determine if additional sessions of either workshop are needed and where.</a:t>
            </a:r>
            <a:endParaRPr lang="en-US" dirty="0"/>
          </a:p>
        </p:txBody>
      </p:sp>
      <p:sp>
        <p:nvSpPr>
          <p:cNvPr id="4" name="Slide Number Placeholder 3"/>
          <p:cNvSpPr>
            <a:spLocks noGrp="1"/>
          </p:cNvSpPr>
          <p:nvPr>
            <p:ph type="sldNum" sz="quarter" idx="10"/>
          </p:nvPr>
        </p:nvSpPr>
        <p:spPr/>
        <p:txBody>
          <a:bodyPr/>
          <a:lstStyle/>
          <a:p>
            <a:fld id="{A91141B5-51D8-4102-A003-CE29119AFAD6}" type="slidenum">
              <a:rPr lang="en-US" smtClean="0"/>
              <a:t>24</a:t>
            </a:fld>
            <a:endParaRPr lang="en-US" dirty="0"/>
          </a:p>
        </p:txBody>
      </p:sp>
    </p:spTree>
    <p:extLst>
      <p:ext uri="{BB962C8B-B14F-4D97-AF65-F5344CB8AC3E}">
        <p14:creationId xmlns:p14="http://schemas.microsoft.com/office/powerpoint/2010/main" val="1563525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As you are preparing for IEP team meetings and making assessment decisions, we want</a:t>
            </a:r>
            <a:r>
              <a:rPr lang="en-US" baseline="0" dirty="0"/>
              <a:t> to remind you of resources that can support these decision-making discussions and processes. The first is a document located in the Resource Library on the Special Education page of OSPI’s website. This document walks through the criteria for identifying a student for an alternate assessment. The second is guidance developed by the Assessment office in collaboration with the Special and Bilingual Education Offices to help IEP teams make decisions around domain exemption. These two resources have not changed from last year, but are available to your IEP teams. </a:t>
            </a:r>
            <a:endParaRPr lang="en-US" dirty="0"/>
          </a:p>
          <a:p>
            <a:endParaRPr lang="en-US" dirty="0"/>
          </a:p>
        </p:txBody>
      </p:sp>
      <p:sp>
        <p:nvSpPr>
          <p:cNvPr id="4" name="Slide Number Placeholder 3"/>
          <p:cNvSpPr>
            <a:spLocks noGrp="1"/>
          </p:cNvSpPr>
          <p:nvPr>
            <p:ph type="sldNum" sz="quarter" idx="10"/>
          </p:nvPr>
        </p:nvSpPr>
        <p:spPr/>
        <p:txBody>
          <a:bodyPr/>
          <a:lstStyle/>
          <a:p>
            <a:fld id="{F872E290-636B-4D88-9B94-C48529134D0E}" type="slidenum">
              <a:rPr lang="en-US" smtClean="0"/>
              <a:t>25</a:t>
            </a:fld>
            <a:endParaRPr lang="en-US" dirty="0"/>
          </a:p>
        </p:txBody>
      </p:sp>
    </p:spTree>
    <p:extLst>
      <p:ext uri="{BB962C8B-B14F-4D97-AF65-F5344CB8AC3E}">
        <p14:creationId xmlns:p14="http://schemas.microsoft.com/office/powerpoint/2010/main" val="390489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141B5-51D8-4102-A003-CE29119AFAD6}" type="slidenum">
              <a:rPr lang="en-US" smtClean="0"/>
              <a:t>26</a:t>
            </a:fld>
            <a:endParaRPr lang="en-US" dirty="0"/>
          </a:p>
        </p:txBody>
      </p:sp>
    </p:spTree>
    <p:extLst>
      <p:ext uri="{BB962C8B-B14F-4D97-AF65-F5344CB8AC3E}">
        <p14:creationId xmlns:p14="http://schemas.microsoft.com/office/powerpoint/2010/main" val="3625916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always, if you have questions do not hesitate to contact OSPI at either 360.725.6223 or graduation.alternatives@k12.wa.us</a:t>
            </a:r>
          </a:p>
        </p:txBody>
      </p:sp>
      <p:sp>
        <p:nvSpPr>
          <p:cNvPr id="4" name="Slide Number Placeholder 3"/>
          <p:cNvSpPr>
            <a:spLocks noGrp="1"/>
          </p:cNvSpPr>
          <p:nvPr>
            <p:ph type="sldNum" sz="quarter" idx="10"/>
          </p:nvPr>
        </p:nvSpPr>
        <p:spPr/>
        <p:txBody>
          <a:bodyPr/>
          <a:lstStyle/>
          <a:p>
            <a:fld id="{A91141B5-51D8-4102-A003-CE29119AFAD6}" type="slidenum">
              <a:rPr lang="en-US" smtClean="0"/>
              <a:t>27</a:t>
            </a:fld>
            <a:endParaRPr lang="en-US" dirty="0"/>
          </a:p>
        </p:txBody>
      </p:sp>
    </p:spTree>
    <p:extLst>
      <p:ext uri="{BB962C8B-B14F-4D97-AF65-F5344CB8AC3E}">
        <p14:creationId xmlns:p14="http://schemas.microsoft.com/office/powerpoint/2010/main" val="798603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Thought it was gone, didn’t ya’?!</a:t>
            </a:r>
            <a:endParaRPr lang="en-US" dirty="0"/>
          </a:p>
        </p:txBody>
      </p:sp>
      <p:sp>
        <p:nvSpPr>
          <p:cNvPr id="4" name="Slide Number Placeholder 3"/>
          <p:cNvSpPr>
            <a:spLocks noGrp="1"/>
          </p:cNvSpPr>
          <p:nvPr>
            <p:ph type="sldNum" sz="quarter" idx="10"/>
          </p:nvPr>
        </p:nvSpPr>
        <p:spPr/>
        <p:txBody>
          <a:bodyPr/>
          <a:lstStyle/>
          <a:p>
            <a:fld id="{A91141B5-51D8-4102-A003-CE29119AFAD6}" type="slidenum">
              <a:rPr lang="en-US" smtClean="0"/>
              <a:t>28</a:t>
            </a:fld>
            <a:endParaRPr lang="en-US" dirty="0"/>
          </a:p>
        </p:txBody>
      </p:sp>
    </p:spTree>
    <p:extLst>
      <p:ext uri="{BB962C8B-B14F-4D97-AF65-F5344CB8AC3E}">
        <p14:creationId xmlns:p14="http://schemas.microsoft.com/office/powerpoint/2010/main" val="4278414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141B5-51D8-4102-A003-CE29119AFAD6}" type="slidenum">
              <a:rPr lang="en-US" smtClean="0"/>
              <a:t>29</a:t>
            </a:fld>
            <a:endParaRPr lang="en-US" dirty="0"/>
          </a:p>
        </p:txBody>
      </p:sp>
    </p:spTree>
    <p:extLst>
      <p:ext uri="{BB962C8B-B14F-4D97-AF65-F5344CB8AC3E}">
        <p14:creationId xmlns:p14="http://schemas.microsoft.com/office/powerpoint/2010/main" val="181793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Why Are All the Black Kids Sitting Together in the Cafeteria?” And Other Conversations about Race</a:t>
            </a:r>
          </a:p>
          <a:p>
            <a:pPr defTabSz="958941"/>
            <a:r>
              <a:rPr lang="en-US" dirty="0">
                <a:hlinkClick r:id="rId3"/>
              </a:rPr>
              <a:t>www.beverlydanieltatum.com/</a:t>
            </a:r>
            <a:r>
              <a:rPr lang="en-US" dirty="0"/>
              <a:t>; </a:t>
            </a:r>
            <a:r>
              <a:rPr lang="en-US" i="1" dirty="0"/>
              <a:t> </a:t>
            </a:r>
            <a:endParaRPr lang="en-US" dirty="0"/>
          </a:p>
          <a:p>
            <a:r>
              <a:rPr lang="en-US" i="1" dirty="0"/>
              <a:t>Improvement science</a:t>
            </a:r>
          </a:p>
          <a:p>
            <a:pPr>
              <a:spcBef>
                <a:spcPts val="629"/>
              </a:spcBef>
            </a:pPr>
            <a:r>
              <a:rPr lang="en-US" dirty="0"/>
              <a:t>https://coredistricts.org/team/juli-coleman/</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a:t>
            </a:fld>
            <a:endParaRPr lang="en-US" dirty="0"/>
          </a:p>
        </p:txBody>
      </p:sp>
    </p:spTree>
    <p:extLst>
      <p:ext uri="{BB962C8B-B14F-4D97-AF65-F5344CB8AC3E}">
        <p14:creationId xmlns:p14="http://schemas.microsoft.com/office/powerpoint/2010/main" val="2626279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141B5-51D8-4102-A003-CE29119AFAD6}" type="slidenum">
              <a:rPr lang="en-US" smtClean="0"/>
              <a:t>30</a:t>
            </a:fld>
            <a:endParaRPr lang="en-US" dirty="0"/>
          </a:p>
        </p:txBody>
      </p:sp>
    </p:spTree>
    <p:extLst>
      <p:ext uri="{BB962C8B-B14F-4D97-AF65-F5344CB8AC3E}">
        <p14:creationId xmlns:p14="http://schemas.microsoft.com/office/powerpoint/2010/main" val="880128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supports and accommodations used with greatly varying instances across our 22 schools.</a:t>
            </a:r>
          </a:p>
          <a:p>
            <a:r>
              <a:rPr lang="en-US" dirty="0"/>
              <a:t>Schools with similar populations but very different in use of text-to-speech, scribes, word prediction.</a:t>
            </a:r>
          </a:p>
          <a:p>
            <a:r>
              <a:rPr lang="en-US" dirty="0"/>
              <a:t>Anecdotally, looks like supports and accommodations used on district and state tests more than with classroom instruction and assessments.</a:t>
            </a:r>
          </a:p>
          <a:p>
            <a:r>
              <a:rPr lang="en-US" dirty="0"/>
              <a:t>Pulled IEP Online accommodations on state tests, by school and grade, found hot spots and shared with Special Ed. As a state test, easy to elevate this.</a:t>
            </a:r>
          </a:p>
          <a:p>
            <a:r>
              <a:rPr lang="en-US" dirty="0"/>
              <a:t>Pulled IEP Online accommodations for MAP tests and found similar data. </a:t>
            </a:r>
            <a:br>
              <a:rPr lang="en-US" dirty="0"/>
            </a:br>
            <a:r>
              <a:rPr lang="en-US" dirty="0"/>
              <a:t>Pulled features/accommodations settings in MAP and found some mismatch between IEPO and MAP.</a:t>
            </a:r>
          </a:p>
          <a:p>
            <a:r>
              <a:rPr lang="en-US" dirty="0"/>
              <a:t>However for supports/features that are determined by the educator, I don’t have in IEPO.</a:t>
            </a:r>
          </a:p>
          <a:p>
            <a:r>
              <a:rPr lang="en-US" dirty="0"/>
              <a:t>Know that technology confounds this – text-to-speech vs. read aloud</a:t>
            </a:r>
          </a:p>
          <a:p>
            <a:r>
              <a:rPr lang="en-US" dirty="0"/>
              <a:t>Purpose of supports/accommodations for accessibility – I don’t know why the usage is so variable.</a:t>
            </a:r>
          </a:p>
          <a:p>
            <a:r>
              <a:rPr lang="en-US" dirty="0"/>
              <a:t>Not to be used to increase likelihood of higher test scores – we want/need accurate </a:t>
            </a:r>
            <a:r>
              <a:rPr lang="en-US"/>
              <a:t>test scores. </a:t>
            </a:r>
            <a:endParaRPr lang="en-US" dirty="0"/>
          </a:p>
        </p:txBody>
      </p:sp>
      <p:sp>
        <p:nvSpPr>
          <p:cNvPr id="4" name="Slide Number Placeholder 3"/>
          <p:cNvSpPr>
            <a:spLocks noGrp="1"/>
          </p:cNvSpPr>
          <p:nvPr>
            <p:ph type="sldNum" sz="quarter" idx="5"/>
          </p:nvPr>
        </p:nvSpPr>
        <p:spPr/>
        <p:txBody>
          <a:bodyPr/>
          <a:lstStyle/>
          <a:p>
            <a:fld id="{A91141B5-51D8-4102-A003-CE29119AFAD6}" type="slidenum">
              <a:rPr lang="en-US" smtClean="0"/>
              <a:t>31</a:t>
            </a:fld>
            <a:endParaRPr lang="en-US" dirty="0"/>
          </a:p>
        </p:txBody>
      </p:sp>
    </p:spTree>
    <p:extLst>
      <p:ext uri="{BB962C8B-B14F-4D97-AF65-F5344CB8AC3E}">
        <p14:creationId xmlns:p14="http://schemas.microsoft.com/office/powerpoint/2010/main" val="28543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141B5-51D8-4102-A003-CE29119AFAD6}" type="slidenum">
              <a:rPr lang="en-US" smtClean="0"/>
              <a:t>33</a:t>
            </a:fld>
            <a:endParaRPr lang="en-US" dirty="0"/>
          </a:p>
        </p:txBody>
      </p:sp>
    </p:spTree>
    <p:extLst>
      <p:ext uri="{BB962C8B-B14F-4D97-AF65-F5344CB8AC3E}">
        <p14:creationId xmlns:p14="http://schemas.microsoft.com/office/powerpoint/2010/main" val="151805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Why Are All the Black Kids Sitting Together in the Cafeteria?” And Other Conversations about Race</a:t>
            </a:r>
          </a:p>
          <a:p>
            <a:pPr defTabSz="958941"/>
            <a:r>
              <a:rPr lang="en-US" dirty="0">
                <a:hlinkClick r:id="rId3"/>
              </a:rPr>
              <a:t>www.beverlydanieltatum.com/</a:t>
            </a:r>
            <a:r>
              <a:rPr lang="en-US" dirty="0"/>
              <a:t>; </a:t>
            </a:r>
            <a:r>
              <a:rPr lang="en-US" i="1" dirty="0"/>
              <a:t> </a:t>
            </a:r>
            <a:endParaRPr lang="en-US" dirty="0"/>
          </a:p>
          <a:p>
            <a:r>
              <a:rPr lang="en-US" i="1" dirty="0"/>
              <a:t>Improvement science</a:t>
            </a:r>
          </a:p>
          <a:p>
            <a:pPr>
              <a:spcBef>
                <a:spcPts val="629"/>
              </a:spcBef>
            </a:pPr>
            <a:r>
              <a:rPr lang="en-US" dirty="0"/>
              <a:t>https://coredistricts.org/team/juli-coleman/</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4</a:t>
            </a:fld>
            <a:endParaRPr lang="en-US" dirty="0"/>
          </a:p>
        </p:txBody>
      </p:sp>
    </p:spTree>
    <p:extLst>
      <p:ext uri="{BB962C8B-B14F-4D97-AF65-F5344CB8AC3E}">
        <p14:creationId xmlns:p14="http://schemas.microsoft.com/office/powerpoint/2010/main" val="275198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8415">
              <a:defRPr/>
            </a:pPr>
            <a:fld id="{E881032E-8435-4810-B872-D429860A9133}" type="slidenum">
              <a:rPr lang="en-US">
                <a:solidFill>
                  <a:prstClr val="black"/>
                </a:solidFill>
                <a:latin typeface="Calibri" panose="020F0502020204030204"/>
              </a:rPr>
              <a:pPr defTabSz="958415">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3758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8415">
              <a:defRPr/>
            </a:pPr>
            <a:fld id="{E881032E-8435-4810-B872-D429860A9133}" type="slidenum">
              <a:rPr lang="en-US">
                <a:solidFill>
                  <a:prstClr val="black"/>
                </a:solidFill>
                <a:latin typeface="Calibri" panose="020F0502020204030204"/>
              </a:rPr>
              <a:pPr defTabSz="958415">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0174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systems in the Portal have launched since our last webinar. AVA and AIRWays are up and running. We are still waiting for some Focused Interim Connections Playlists, and some of the hand-scoring materials to be linked with their IABs.</a:t>
            </a:r>
          </a:p>
          <a:p>
            <a:endParaRPr lang="en-US" dirty="0"/>
          </a:p>
          <a:p>
            <a:r>
              <a:rPr lang="en-US" dirty="0"/>
              <a:t>There is a new Interim Say-Script for teachers this year. The file is available within the general resources folder. If you scroll all the way down to the bottom within that folder you will find the file titled: Interim Test Administration Manual and TA Script of Student Directions. </a:t>
            </a:r>
          </a:p>
          <a:p>
            <a:endParaRPr lang="en-US" dirty="0"/>
          </a:p>
          <a:p>
            <a:r>
              <a:rPr lang="en-US" dirty="0"/>
              <a:t>The document covers a variety of topics including standardized vs. non-standardized administrations, interim checklists for before, during, and after administration, pause rules, how to administer an interim, and student directions for all phases of interim testing, as well as other general interim information. </a:t>
            </a:r>
          </a:p>
        </p:txBody>
      </p:sp>
      <p:sp>
        <p:nvSpPr>
          <p:cNvPr id="4" name="Slide Number Placeholder 3"/>
          <p:cNvSpPr>
            <a:spLocks noGrp="1"/>
          </p:cNvSpPr>
          <p:nvPr>
            <p:ph type="sldNum" sz="quarter" idx="5"/>
          </p:nvPr>
        </p:nvSpPr>
        <p:spPr/>
        <p:txBody>
          <a:bodyPr/>
          <a:lstStyle/>
          <a:p>
            <a:fld id="{A91141B5-51D8-4102-A003-CE29119AFAD6}" type="slidenum">
              <a:rPr lang="en-US" smtClean="0"/>
              <a:t>7</a:t>
            </a:fld>
            <a:endParaRPr lang="en-US" dirty="0"/>
          </a:p>
        </p:txBody>
      </p:sp>
    </p:spTree>
    <p:extLst>
      <p:ext uri="{BB962C8B-B14F-4D97-AF65-F5344CB8AC3E}">
        <p14:creationId xmlns:p14="http://schemas.microsoft.com/office/powerpoint/2010/main" val="119009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held our Navigating the Testing Portal for Interim Assessments webinar last week. We have a Moodle linked to the math assessment page for those who were not able to attend during the scheduled time, and for those that want clock hours for participating in the webinar series. </a:t>
            </a:r>
          </a:p>
          <a:p>
            <a:endParaRPr lang="en-US" dirty="0"/>
          </a:p>
          <a:p>
            <a:r>
              <a:rPr lang="en-US" dirty="0"/>
              <a:t>The video of the webinar, presentation slides, and participant questions are all loaded and available within the Moodle, as well as the registration link for the November webinar.</a:t>
            </a:r>
          </a:p>
          <a:p>
            <a:endParaRPr lang="en-US" dirty="0"/>
          </a:p>
          <a:p>
            <a:r>
              <a:rPr lang="en-US" dirty="0"/>
              <a:t>Because the Moodle is exclusively for folks in Washington, it does have an enrollment key which is Interims2019. </a:t>
            </a:r>
          </a:p>
        </p:txBody>
      </p:sp>
      <p:sp>
        <p:nvSpPr>
          <p:cNvPr id="4" name="Slide Number Placeholder 3"/>
          <p:cNvSpPr>
            <a:spLocks noGrp="1"/>
          </p:cNvSpPr>
          <p:nvPr>
            <p:ph type="sldNum" sz="quarter" idx="5"/>
          </p:nvPr>
        </p:nvSpPr>
        <p:spPr/>
        <p:txBody>
          <a:bodyPr/>
          <a:lstStyle/>
          <a:p>
            <a:fld id="{A91141B5-51D8-4102-A003-CE29119AFAD6}" type="slidenum">
              <a:rPr lang="en-US" smtClean="0"/>
              <a:t>8</a:t>
            </a:fld>
            <a:endParaRPr lang="en-US" dirty="0"/>
          </a:p>
        </p:txBody>
      </p:sp>
    </p:spTree>
    <p:extLst>
      <p:ext uri="{BB962C8B-B14F-4D97-AF65-F5344CB8AC3E}">
        <p14:creationId xmlns:p14="http://schemas.microsoft.com/office/powerpoint/2010/main" val="298712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a:t>
            </a:r>
            <a:r>
              <a:rPr lang="en-US" baseline="0" dirty="0"/>
              <a:t> to share a bit about a new feature that is available for math testing, starting this year. Smarter Balanced has created an illustrated glossary for select words on the math tests. For example, (click to show picture) students might click on the words “chocolate chip cookies,” and would be shown this image. The illustration glossary work very similarly to the English or other language glossaries, where students click on words or phrases in test items. (click to hide picture)</a:t>
            </a:r>
          </a:p>
          <a:p>
            <a:endParaRPr lang="en-US" baseline="0" dirty="0"/>
          </a:p>
          <a:p>
            <a:r>
              <a:rPr lang="en-US" baseline="0" dirty="0"/>
              <a:t>We would encourage folks to explore this support on the Smarter Balanced Sample Test Website. The text on this slide is hyperlinked to that page, and the URL for the Smarter Balanced Practice Website is provided in the slide notes (https://sample.smarterbalanced.org/student/). Select any math test, then on the Choose Settings page, select “Illustration Glossary: Show Illustration Glossary”</a:t>
            </a:r>
          </a:p>
          <a:p>
            <a:endParaRPr lang="en-US" baseline="0" dirty="0"/>
          </a:p>
          <a:p>
            <a:r>
              <a:rPr lang="en-US" baseline="0" dirty="0"/>
              <a:t>To set this options for a student in TIDE, go to the Embedded Designated Supports and select Illustration Glossary from the Glossary – English drop-down menu.</a:t>
            </a:r>
            <a:endParaRPr lang="en-US" dirty="0"/>
          </a:p>
          <a:p>
            <a:endParaRPr lang="en-US" dirty="0"/>
          </a:p>
          <a:p>
            <a:r>
              <a:rPr lang="en-US" dirty="0"/>
              <a:t>We are currently working</a:t>
            </a:r>
            <a:r>
              <a:rPr lang="en-US" baseline="0" dirty="0"/>
              <a:t> with AIR to update TIDE so that both the illustration math glossary and other language glossaries can be selected for a student.</a:t>
            </a:r>
            <a:endParaRPr lang="en-US" dirty="0"/>
          </a:p>
        </p:txBody>
      </p:sp>
      <p:sp>
        <p:nvSpPr>
          <p:cNvPr id="4" name="Slide Number Placeholder 3"/>
          <p:cNvSpPr>
            <a:spLocks noGrp="1"/>
          </p:cNvSpPr>
          <p:nvPr>
            <p:ph type="sldNum" sz="quarter" idx="10"/>
          </p:nvPr>
        </p:nvSpPr>
        <p:spPr/>
        <p:txBody>
          <a:bodyPr/>
          <a:lstStyle/>
          <a:p>
            <a:fld id="{45BA9C7E-A4D7-44C4-A1F5-9530475576FE}" type="slidenum">
              <a:rPr lang="en-US" smtClean="0"/>
              <a:t>9</a:t>
            </a:fld>
            <a:endParaRPr lang="en-US" dirty="0"/>
          </a:p>
        </p:txBody>
      </p:sp>
    </p:spTree>
    <p:extLst>
      <p:ext uri="{BB962C8B-B14F-4D97-AF65-F5344CB8AC3E}">
        <p14:creationId xmlns:p14="http://schemas.microsoft.com/office/powerpoint/2010/main" val="2667113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descr="OSPI Logo">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281732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HEX">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9" name="TextBox 8">
            <a:extLst>
              <a:ext uri="{FF2B5EF4-FFF2-40B4-BE49-F238E27FC236}">
                <a16:creationId xmlns:a16="http://schemas.microsoft.com/office/drawing/2014/main" id="{FBF7FD54-69B1-F147-9B2B-1E9F4A800D2E}"/>
              </a:ext>
            </a:extLst>
          </p:cNvPr>
          <p:cNvSpPr txBox="1"/>
          <p:nvPr userDrawn="1"/>
        </p:nvSpPr>
        <p:spPr>
          <a:xfrm>
            <a:off x="5584411" y="6362221"/>
            <a:ext cx="4792966" cy="230832"/>
          </a:xfrm>
          <a:prstGeom prst="rect">
            <a:avLst/>
          </a:prstGeom>
          <a:noFill/>
        </p:spPr>
        <p:txBody>
          <a:bodyPr wrap="square" rtlCol="0">
            <a:spAutoFit/>
          </a:bodyPr>
          <a:lstStyle/>
          <a:p>
            <a:r>
              <a:rPr lang="en-US" sz="900" dirty="0">
                <a:solidFill>
                  <a:schemeClr val="bg2"/>
                </a:solidFill>
                <a:latin typeface="Segoe UI" panose="020B0502040204020203" pitchFamily="34" charset="0"/>
                <a:ea typeface="Segoe UI Historic" panose="020B0502040204020203" pitchFamily="34" charset="0"/>
                <a:cs typeface="Segoe UI" panose="020B0502040204020203" pitchFamily="34" charset="0"/>
              </a:rPr>
              <a:t>|  </a:t>
            </a:r>
            <a:r>
              <a:rPr lang="en-US" sz="900" baseline="0" dirty="0">
                <a:solidFill>
                  <a:schemeClr val="bg2"/>
                </a:solidFill>
                <a:latin typeface="Segoe UI" panose="020B0502040204020203" pitchFamily="34" charset="0"/>
                <a:ea typeface="Segoe UI Historic" panose="020B0502040204020203" pitchFamily="34" charset="0"/>
                <a:cs typeface="Segoe UI" panose="020B0502040204020203" pitchFamily="34" charset="0"/>
              </a:rPr>
              <a:t>  </a:t>
            </a:r>
            <a:r>
              <a:rPr lang="en-US" sz="900" i="1" kern="1200" dirty="0">
                <a:solidFill>
                  <a:schemeClr val="bg2"/>
                </a:solidFill>
                <a:effectLst/>
                <a:latin typeface="Segoe UI" panose="020B0502040204020203" pitchFamily="34" charset="0"/>
                <a:ea typeface="+mn-ea"/>
                <a:cs typeface="Segoe UI" panose="020B0502040204020203" pitchFamily="34" charset="0"/>
              </a:rPr>
              <a:t>All students prepared for post-secondary pathways, careers, and civic engagement.</a:t>
            </a:r>
            <a:endParaRPr lang="en-US" sz="900" kern="1200" dirty="0">
              <a:solidFill>
                <a:schemeClr val="bg2"/>
              </a:solidFill>
              <a:effectLst/>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360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26422"/>
            <a:ext cx="12182052" cy="6620944"/>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6" name="TextBox 5">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0" name="TextBox 9">
            <a:extLst>
              <a:ext uri="{FF2B5EF4-FFF2-40B4-BE49-F238E27FC236}">
                <a16:creationId xmlns:a16="http://schemas.microsoft.com/office/drawing/2014/main" id="{FBF7FD54-69B1-F147-9B2B-1E9F4A800D2E}"/>
              </a:ext>
            </a:extLst>
          </p:cNvPr>
          <p:cNvSpPr txBox="1"/>
          <p:nvPr userDrawn="1"/>
        </p:nvSpPr>
        <p:spPr>
          <a:xfrm>
            <a:off x="5584411" y="6362221"/>
            <a:ext cx="4792966" cy="230832"/>
          </a:xfrm>
          <a:prstGeom prst="rect">
            <a:avLst/>
          </a:prstGeom>
          <a:noFill/>
        </p:spPr>
        <p:txBody>
          <a:bodyPr wrap="square" rtlCol="0">
            <a:spAutoFit/>
          </a:bodyPr>
          <a:lstStyle/>
          <a:p>
            <a:r>
              <a:rPr lang="en-US" sz="900" dirty="0">
                <a:solidFill>
                  <a:schemeClr val="bg2"/>
                </a:solidFill>
                <a:latin typeface="Segoe UI" panose="020B0502040204020203" pitchFamily="34" charset="0"/>
                <a:ea typeface="Segoe UI Historic" panose="020B0502040204020203" pitchFamily="34" charset="0"/>
                <a:cs typeface="Segoe UI" panose="020B0502040204020203" pitchFamily="34" charset="0"/>
              </a:rPr>
              <a:t>|  </a:t>
            </a:r>
            <a:r>
              <a:rPr lang="en-US" sz="900" baseline="0" dirty="0">
                <a:solidFill>
                  <a:schemeClr val="bg2"/>
                </a:solidFill>
                <a:latin typeface="Segoe UI" panose="020B0502040204020203" pitchFamily="34" charset="0"/>
                <a:ea typeface="Segoe UI Historic" panose="020B0502040204020203" pitchFamily="34" charset="0"/>
                <a:cs typeface="Segoe UI" panose="020B0502040204020203" pitchFamily="34" charset="0"/>
              </a:rPr>
              <a:t>  </a:t>
            </a:r>
            <a:r>
              <a:rPr lang="en-US" sz="900" i="1" kern="1200" dirty="0">
                <a:solidFill>
                  <a:schemeClr val="bg2"/>
                </a:solidFill>
                <a:effectLst/>
                <a:latin typeface="Segoe UI" panose="020B0502040204020203" pitchFamily="34" charset="0"/>
                <a:ea typeface="+mn-ea"/>
                <a:cs typeface="Segoe UI" panose="020B0502040204020203" pitchFamily="34" charset="0"/>
              </a:rPr>
              <a:t>All students prepared for post-secondary pathways, careers, and civic engagement.</a:t>
            </a:r>
            <a:endParaRPr lang="en-US" sz="900" kern="1200" dirty="0">
              <a:solidFill>
                <a:schemeClr val="bg2"/>
              </a:solidFill>
              <a:effectLst/>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9283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no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59785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4293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8" name="TextBox 7">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5266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5266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52130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10" name="TextBox 9">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3645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3645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72772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10" name="TextBox 9">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7750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10" name="TextBox 9">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10695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903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ssessmentanalysts@k12.wa.u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I%20wonder%20if%20a%20&#8220;distance%20to%20transition&#8221;%20visual%20would%20be%20a%20good%20thing%20to%20have%20on%20the%20results%20in%20ORS.%20In%20my%20head%20it%20would%20be%20an%20x%20out%2016%20kind%20of%20visual%20with%20the%20bar%20or%20pie%20divided%20into%2016%20parts%20and%20one%20part%20filled%20in%20for%20each%20level%20(up%20to%204)%20that%20the%20student%20has%20achieved.%20I%20don&#8217;t%20know%20if%20this%20would%20really%20send%20the%20messag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youtube.com/watch?v=c0fB6v8vdKQ&amp;feature=youtu.b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www.k12.wa.us/student-success/graduation/graduation-alternatives/dual-credit-graduation-alternative" TargetMode="External"/><Relationship Id="rId4" Type="http://schemas.openxmlformats.org/officeDocument/2006/relationships/image" Target="cid:image001.png@01D57DC0.05B46940"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upport.google.com/chrome/a/answer/6220366"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state-smarter-balanced-assessment-consortium/mathematics-assessmen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ample.smarterbalanced.org/stud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3169" y="2311800"/>
            <a:ext cx="9144000" cy="2387600"/>
          </a:xfrm>
        </p:spPr>
        <p:txBody>
          <a:bodyPr>
            <a:normAutofit/>
          </a:bodyPr>
          <a:lstStyle/>
          <a:p>
            <a:pPr algn="l"/>
            <a:r>
              <a:rPr lang="en-US" dirty="0"/>
              <a:t>NWESD Assessment Directors’ Meeting</a:t>
            </a:r>
          </a:p>
        </p:txBody>
      </p:sp>
      <p:sp>
        <p:nvSpPr>
          <p:cNvPr id="3" name="Subtitle 2"/>
          <p:cNvSpPr>
            <a:spLocks noGrp="1"/>
          </p:cNvSpPr>
          <p:nvPr>
            <p:ph type="subTitle" idx="1"/>
          </p:nvPr>
        </p:nvSpPr>
        <p:spPr>
          <a:xfrm>
            <a:off x="273169" y="5375138"/>
            <a:ext cx="9144000" cy="1655762"/>
          </a:xfrm>
        </p:spPr>
        <p:txBody>
          <a:bodyPr/>
          <a:lstStyle/>
          <a:p>
            <a:pPr algn="l"/>
            <a:r>
              <a:rPr lang="en-US" b="1" dirty="0"/>
              <a:t>November 7, 2019</a:t>
            </a:r>
          </a:p>
          <a:p>
            <a:pPr algn="l"/>
            <a:endParaRPr lang="en-US" dirty="0"/>
          </a:p>
        </p:txBody>
      </p:sp>
      <p:pic>
        <p:nvPicPr>
          <p:cNvPr id="6" name="Picture 5">
            <a:extLst>
              <a:ext uri="{FF2B5EF4-FFF2-40B4-BE49-F238E27FC236}">
                <a16:creationId xmlns:a16="http://schemas.microsoft.com/office/drawing/2014/main" id="{6B303332-7212-455C-909E-25E9188B6312}"/>
              </a:ext>
            </a:extLst>
          </p:cNvPr>
          <p:cNvPicPr/>
          <p:nvPr/>
        </p:nvPicPr>
        <p:blipFill>
          <a:blip r:embed="rId3">
            <a:alphaModFix amt="90000"/>
            <a:extLst>
              <a:ext uri="{28A0092B-C50C-407E-A947-70E740481C1C}">
                <a14:useLocalDpi xmlns:a14="http://schemas.microsoft.com/office/drawing/2010/main" val="0"/>
              </a:ext>
            </a:extLst>
          </a:blip>
          <a:stretch>
            <a:fillRect/>
          </a:stretch>
        </p:blipFill>
        <p:spPr>
          <a:xfrm>
            <a:off x="7218585" y="140096"/>
            <a:ext cx="4860759" cy="1413905"/>
          </a:xfrm>
          <a:prstGeom prst="rect">
            <a:avLst/>
          </a:prstGeom>
          <a:effectLst>
            <a:softEdge rad="25400"/>
          </a:effectLst>
        </p:spPr>
      </p:pic>
    </p:spTree>
    <p:extLst>
      <p:ext uri="{BB962C8B-B14F-4D97-AF65-F5344CB8AC3E}">
        <p14:creationId xmlns:p14="http://schemas.microsoft.com/office/powerpoint/2010/main" val="3348255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Glossaries: Math and Science</a:t>
            </a:r>
          </a:p>
        </p:txBody>
      </p:sp>
      <p:sp>
        <p:nvSpPr>
          <p:cNvPr id="3" name="Content Placeholder 2"/>
          <p:cNvSpPr>
            <a:spLocks noGrp="1"/>
          </p:cNvSpPr>
          <p:nvPr>
            <p:ph idx="1"/>
          </p:nvPr>
        </p:nvSpPr>
        <p:spPr/>
        <p:txBody>
          <a:bodyPr>
            <a:normAutofit lnSpcReduction="10000"/>
          </a:bodyPr>
          <a:lstStyle/>
          <a:p>
            <a:r>
              <a:rPr lang="en-US" dirty="0"/>
              <a:t>English Glossary is on as Embedded Universal Tool</a:t>
            </a:r>
          </a:p>
          <a:p>
            <a:r>
              <a:rPr lang="en-US" dirty="0"/>
              <a:t>Additional language glossaries are Embedded Designated Supports</a:t>
            </a:r>
          </a:p>
          <a:p>
            <a:pPr lvl="1"/>
            <a:r>
              <a:rPr lang="en-US" dirty="0"/>
              <a:t>Under “Glossary - English”</a:t>
            </a:r>
          </a:p>
          <a:p>
            <a:pPr lvl="1"/>
            <a:r>
              <a:rPr lang="en-US" dirty="0"/>
              <a:t>Includes options for both language and language and English</a:t>
            </a:r>
          </a:p>
          <a:p>
            <a:pPr lvl="2"/>
            <a:r>
              <a:rPr lang="en-US" dirty="0"/>
              <a:t>Example: “Arabic Glossary” and “Arabic and English Glossary”</a:t>
            </a:r>
          </a:p>
          <a:p>
            <a:r>
              <a:rPr lang="en-US" dirty="0"/>
              <a:t>Want to clarify differences students see with these two similar-named options</a:t>
            </a:r>
          </a:p>
          <a:p>
            <a:pPr lvl="1"/>
            <a:r>
              <a:rPr lang="en-US" dirty="0"/>
              <a:t>If a student has “Arabic Glossary” selected, they will not see the English Glossary words</a:t>
            </a:r>
          </a:p>
        </p:txBody>
      </p:sp>
    </p:spTree>
    <p:extLst>
      <p:ext uri="{BB962C8B-B14F-4D97-AF65-F5344CB8AC3E}">
        <p14:creationId xmlns:p14="http://schemas.microsoft.com/office/powerpoint/2010/main" val="209173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Glossary Selection</a:t>
            </a:r>
          </a:p>
        </p:txBody>
      </p:sp>
      <p:sp>
        <p:nvSpPr>
          <p:cNvPr id="8" name="Content Placeholder 7"/>
          <p:cNvSpPr>
            <a:spLocks noGrp="1"/>
          </p:cNvSpPr>
          <p:nvPr>
            <p:ph idx="1"/>
          </p:nvPr>
        </p:nvSpPr>
        <p:spPr/>
        <p:txBody>
          <a:bodyPr/>
          <a:lstStyle/>
          <a:p>
            <a:r>
              <a:rPr lang="en-US" dirty="0"/>
              <a:t>Ensure that the most appropriate glossary option is selected for students</a:t>
            </a:r>
          </a:p>
          <a:p>
            <a:pPr lvl="1"/>
            <a:r>
              <a:rPr lang="en-US" dirty="0"/>
              <a:t>Including new Illustration Glossary</a:t>
            </a:r>
          </a:p>
          <a:p>
            <a:r>
              <a:rPr lang="en-US" dirty="0"/>
              <a:t>Encourage use of the Practice Test, Training Test, or interim tests to make a selection</a:t>
            </a:r>
          </a:p>
        </p:txBody>
      </p:sp>
    </p:spTree>
    <p:extLst>
      <p:ext uri="{BB962C8B-B14F-4D97-AF65-F5344CB8AC3E}">
        <p14:creationId xmlns:p14="http://schemas.microsoft.com/office/powerpoint/2010/main" val="420844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083D3-5091-4E1D-897A-49AABBE0543A}"/>
              </a:ext>
            </a:extLst>
          </p:cNvPr>
          <p:cNvSpPr>
            <a:spLocks noGrp="1"/>
          </p:cNvSpPr>
          <p:nvPr>
            <p:ph idx="1"/>
          </p:nvPr>
        </p:nvSpPr>
        <p:spPr>
          <a:xfrm>
            <a:off x="516193" y="973394"/>
            <a:ext cx="10454149" cy="4701713"/>
          </a:xfrm>
        </p:spPr>
        <p:txBody>
          <a:bodyPr>
            <a:normAutofit/>
          </a:bodyPr>
          <a:lstStyle/>
          <a:p>
            <a:pPr marL="0" indent="0">
              <a:buNone/>
            </a:pPr>
            <a:endParaRPr lang="en-US" dirty="0"/>
          </a:p>
          <a:p>
            <a:r>
              <a:rPr lang="en-US" b="1" dirty="0"/>
              <a:t>Student Import</a:t>
            </a:r>
          </a:p>
          <a:p>
            <a:r>
              <a:rPr lang="en-US" dirty="0"/>
              <a:t>Approximately 77,000 students imported. </a:t>
            </a:r>
          </a:p>
          <a:p>
            <a:r>
              <a:rPr lang="en-US" dirty="0"/>
              <a:t>Children should have been entered into the                                        GOLD as of </a:t>
            </a:r>
            <a:r>
              <a:rPr lang="en-US" b="1" dirty="0"/>
              <a:t>10/15</a:t>
            </a:r>
            <a:r>
              <a:rPr lang="en-US" dirty="0"/>
              <a:t> </a:t>
            </a:r>
            <a:endParaRPr lang="en-US" b="1" dirty="0"/>
          </a:p>
          <a:p>
            <a:r>
              <a:rPr lang="en-US" dirty="0"/>
              <a:t>Children entering the classroom </a:t>
            </a:r>
            <a:r>
              <a:rPr lang="en-US" b="1" dirty="0"/>
              <a:t>10/16 or after                              </a:t>
            </a:r>
            <a:r>
              <a:rPr lang="en-US" dirty="0"/>
              <a:t>do not need to be added or assessed until after </a:t>
            </a:r>
            <a:r>
              <a:rPr lang="en-US" b="1" dirty="0"/>
              <a:t>11/05</a:t>
            </a:r>
          </a:p>
          <a:p>
            <a:r>
              <a:rPr lang="en-US" dirty="0"/>
              <a:t>Teachers not trained </a:t>
            </a:r>
            <a:r>
              <a:rPr lang="en-US" b="1" dirty="0"/>
              <a:t>cannot</a:t>
            </a:r>
            <a:r>
              <a:rPr lang="en-US" dirty="0"/>
              <a:t> administer the assessment. Children should </a:t>
            </a:r>
            <a:r>
              <a:rPr lang="en-US" b="1" dirty="0"/>
              <a:t>not</a:t>
            </a:r>
            <a:r>
              <a:rPr lang="en-US" dirty="0"/>
              <a:t> be added to GOLD </a:t>
            </a:r>
          </a:p>
        </p:txBody>
      </p:sp>
      <p:pic>
        <p:nvPicPr>
          <p:cNvPr id="4" name="Picture 3" descr="Image of a file folder and upload download arrows" title="File Downloa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215" y="852998"/>
            <a:ext cx="3533151" cy="3893056"/>
          </a:xfrm>
          <a:prstGeom prst="rect">
            <a:avLst/>
          </a:prstGeom>
        </p:spPr>
      </p:pic>
      <p:pic>
        <p:nvPicPr>
          <p:cNvPr id="5" name="Picture 4" descr="WaKIDS LOGO" title="WaKIDS Washington Kindergarten Inventory of Developing Skil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148" y="400203"/>
            <a:ext cx="7442080" cy="1146381"/>
          </a:xfrm>
          <a:prstGeom prst="rect">
            <a:avLst/>
          </a:prstGeom>
        </p:spPr>
      </p:pic>
      <p:sp>
        <p:nvSpPr>
          <p:cNvPr id="6" name="Title 1"/>
          <p:cNvSpPr>
            <a:spLocks noGrp="1"/>
          </p:cNvSpPr>
          <p:nvPr>
            <p:ph type="title"/>
          </p:nvPr>
        </p:nvSpPr>
        <p:spPr>
          <a:xfrm>
            <a:off x="612186" y="4349544"/>
            <a:ext cx="10515600" cy="1325563"/>
          </a:xfrm>
        </p:spPr>
        <p:txBody>
          <a:bodyPr>
            <a:normAutofit/>
          </a:bodyPr>
          <a:lstStyle/>
          <a:p>
            <a:pPr algn="r"/>
            <a:r>
              <a:rPr lang="en-US" sz="100" dirty="0">
                <a:solidFill>
                  <a:schemeClr val="tx1">
                    <a:lumMod val="50000"/>
                  </a:schemeClr>
                </a:solidFill>
              </a:rPr>
              <a:t>X</a:t>
            </a:r>
          </a:p>
        </p:txBody>
      </p:sp>
    </p:spTree>
    <p:extLst>
      <p:ext uri="{BB962C8B-B14F-4D97-AF65-F5344CB8AC3E}">
        <p14:creationId xmlns:p14="http://schemas.microsoft.com/office/powerpoint/2010/main" val="146265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WAMS Transfer Application</a:t>
            </a:r>
          </a:p>
        </p:txBody>
      </p:sp>
      <p:pic>
        <p:nvPicPr>
          <p:cNvPr id="4" name="Content Placeholder 3" descr="Image of where to find the transfer application within WAMS" title="WAMS Transfer Application"/>
          <p:cNvPicPr>
            <a:picLocks noGrp="1" noChangeAspect="1"/>
          </p:cNvPicPr>
          <p:nvPr>
            <p:ph idx="1"/>
          </p:nvPr>
        </p:nvPicPr>
        <p:blipFill>
          <a:blip r:embed="rId3"/>
          <a:stretch>
            <a:fillRect/>
          </a:stretch>
        </p:blipFill>
        <p:spPr>
          <a:xfrm>
            <a:off x="563131" y="1747839"/>
            <a:ext cx="10709995" cy="4062412"/>
          </a:xfrm>
          <a:prstGeom prst="rect">
            <a:avLst/>
          </a:prstGeom>
        </p:spPr>
      </p:pic>
    </p:spTree>
    <p:extLst>
      <p:ext uri="{BB962C8B-B14F-4D97-AF65-F5344CB8AC3E}">
        <p14:creationId xmlns:p14="http://schemas.microsoft.com/office/powerpoint/2010/main" val="2547012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ECEAP Children and Prior Data</a:t>
            </a:r>
          </a:p>
        </p:txBody>
      </p:sp>
      <p:pic>
        <p:nvPicPr>
          <p:cNvPr id="6" name="Content Placeholder 5" descr="Image of where to find the prior data for in GOLD for our ECEAP Children" title="ECEAP Children and Prior Data"/>
          <p:cNvPicPr>
            <a:picLocks noGrp="1" noChangeAspect="1"/>
          </p:cNvPicPr>
          <p:nvPr>
            <p:ph idx="1"/>
          </p:nvPr>
        </p:nvPicPr>
        <p:blipFill>
          <a:blip r:embed="rId3"/>
          <a:stretch>
            <a:fillRect/>
          </a:stretch>
        </p:blipFill>
        <p:spPr>
          <a:xfrm>
            <a:off x="474080" y="2185788"/>
            <a:ext cx="11243839" cy="2784418"/>
          </a:xfrm>
          <a:prstGeom prst="rect">
            <a:avLst/>
          </a:prstGeom>
        </p:spPr>
      </p:pic>
    </p:spTree>
    <p:extLst>
      <p:ext uri="{BB962C8B-B14F-4D97-AF65-F5344CB8AC3E}">
        <p14:creationId xmlns:p14="http://schemas.microsoft.com/office/powerpoint/2010/main" val="152211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ample of what the prior data will look like when opened. " title="My Teaching Strategies Individual Child Record"/>
          <p:cNvPicPr>
            <a:picLocks noChangeAspect="1"/>
          </p:cNvPicPr>
          <p:nvPr/>
        </p:nvPicPr>
        <p:blipFill>
          <a:blip r:embed="rId3"/>
          <a:stretch>
            <a:fillRect/>
          </a:stretch>
        </p:blipFill>
        <p:spPr>
          <a:xfrm>
            <a:off x="2540718" y="412955"/>
            <a:ext cx="7561927" cy="5682765"/>
          </a:xfrm>
          <a:prstGeom prst="rect">
            <a:avLst/>
          </a:prstGeom>
        </p:spPr>
      </p:pic>
      <p:sp>
        <p:nvSpPr>
          <p:cNvPr id="3" name="Title 1"/>
          <p:cNvSpPr>
            <a:spLocks noGrp="1"/>
          </p:cNvSpPr>
          <p:nvPr>
            <p:ph type="title"/>
          </p:nvPr>
        </p:nvSpPr>
        <p:spPr>
          <a:xfrm>
            <a:off x="838200" y="422275"/>
            <a:ext cx="10515600" cy="1325563"/>
          </a:xfrm>
        </p:spPr>
        <p:txBody>
          <a:bodyPr>
            <a:normAutofit/>
          </a:bodyPr>
          <a:lstStyle/>
          <a:p>
            <a:r>
              <a:rPr lang="en-US" sz="100" dirty="0">
                <a:solidFill>
                  <a:schemeClr val="accent6"/>
                </a:solidFill>
              </a:rPr>
              <a:t>My Teaching Strategies</a:t>
            </a:r>
          </a:p>
        </p:txBody>
      </p:sp>
    </p:spTree>
    <p:extLst>
      <p:ext uri="{BB962C8B-B14F-4D97-AF65-F5344CB8AC3E}">
        <p14:creationId xmlns:p14="http://schemas.microsoft.com/office/powerpoint/2010/main" val="3128123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4355" y="2176461"/>
            <a:ext cx="7479890" cy="2689226"/>
          </a:xfrm>
        </p:spPr>
        <p:txBody>
          <a:bodyPr>
            <a:normAutofit/>
          </a:bodyPr>
          <a:lstStyle/>
          <a:p>
            <a:pPr marL="0" indent="0">
              <a:buNone/>
            </a:pPr>
            <a:r>
              <a:rPr lang="en-US" b="1" dirty="0"/>
              <a:t>WaKIDS for Administrators</a:t>
            </a:r>
          </a:p>
          <a:p>
            <a:pPr lvl="1"/>
            <a:r>
              <a:rPr lang="en-US" dirty="0"/>
              <a:t>A new canvas course for Administrators </a:t>
            </a:r>
          </a:p>
          <a:p>
            <a:pPr marL="457200" lvl="1" indent="0">
              <a:buNone/>
            </a:pPr>
            <a:endParaRPr lang="en-US" dirty="0"/>
          </a:p>
          <a:p>
            <a:pPr marL="0" indent="0">
              <a:buNone/>
            </a:pPr>
            <a:r>
              <a:rPr lang="en-US" b="1" dirty="0"/>
              <a:t>WaKIDS Implementation Support </a:t>
            </a:r>
          </a:p>
          <a:p>
            <a:pPr lvl="1"/>
            <a:r>
              <a:rPr lang="en-US" dirty="0"/>
              <a:t>For teachers who would like direct support from </a:t>
            </a:r>
          </a:p>
          <a:p>
            <a:pPr marL="457200" lvl="1" indent="0">
              <a:buNone/>
            </a:pPr>
            <a:r>
              <a:rPr lang="en-US" dirty="0"/>
              <a:t>   OSPI year round. </a:t>
            </a:r>
          </a:p>
          <a:p>
            <a:pPr lvl="1"/>
            <a:endParaRPr lang="en-US" dirty="0"/>
          </a:p>
          <a:p>
            <a:pPr marL="457200" lvl="1" indent="0">
              <a:buNone/>
            </a:pPr>
            <a:endParaRPr lang="en-US" dirty="0"/>
          </a:p>
          <a:p>
            <a:pPr marL="0" indent="0">
              <a:buNone/>
            </a:pPr>
            <a:endParaRPr lang="en-US" dirty="0"/>
          </a:p>
          <a:p>
            <a:pPr lvl="1"/>
            <a:endParaRPr lang="en-US" dirty="0"/>
          </a:p>
        </p:txBody>
      </p:sp>
      <p:pic>
        <p:nvPicPr>
          <p:cNvPr id="5" name="Picture 4" descr="DOOGEE DG110 COLLO 3 (MIX COLOR) - Doogee Ital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41" y="1659197"/>
            <a:ext cx="3516314" cy="3511718"/>
          </a:xfrm>
          <a:prstGeom prst="rect">
            <a:avLst/>
          </a:prstGeom>
        </p:spPr>
      </p:pic>
      <p:sp>
        <p:nvSpPr>
          <p:cNvPr id="7" name="TextBox 6"/>
          <p:cNvSpPr txBox="1"/>
          <p:nvPr/>
        </p:nvSpPr>
        <p:spPr>
          <a:xfrm>
            <a:off x="781665" y="5408810"/>
            <a:ext cx="10692580" cy="523220"/>
          </a:xfrm>
          <a:prstGeom prst="rect">
            <a:avLst/>
          </a:prstGeom>
          <a:noFill/>
        </p:spPr>
        <p:txBody>
          <a:bodyPr wrap="square" rtlCol="0">
            <a:spAutoFit/>
          </a:bodyPr>
          <a:lstStyle/>
          <a:p>
            <a:pPr lvl="1" algn="ctr"/>
            <a:r>
              <a:rPr lang="en-US" sz="2800" b="1" dirty="0"/>
              <a:t>To register, contact Early Learning Office wakids@k12.wa.us</a:t>
            </a:r>
          </a:p>
        </p:txBody>
      </p:sp>
      <p:sp>
        <p:nvSpPr>
          <p:cNvPr id="6" name="Title 1"/>
          <p:cNvSpPr>
            <a:spLocks noGrp="1"/>
          </p:cNvSpPr>
          <p:nvPr>
            <p:ph type="title"/>
          </p:nvPr>
        </p:nvSpPr>
        <p:spPr>
          <a:xfrm>
            <a:off x="838200" y="422275"/>
            <a:ext cx="10515600" cy="1325563"/>
          </a:xfrm>
        </p:spPr>
        <p:txBody>
          <a:bodyPr/>
          <a:lstStyle/>
          <a:p>
            <a:r>
              <a:rPr lang="en-US" dirty="0"/>
              <a:t>WAKIDS Supports</a:t>
            </a:r>
          </a:p>
        </p:txBody>
      </p:sp>
    </p:spTree>
    <p:extLst>
      <p:ext uri="{BB962C8B-B14F-4D97-AF65-F5344CB8AC3E}">
        <p14:creationId xmlns:p14="http://schemas.microsoft.com/office/powerpoint/2010/main" val="242510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62AE-227A-4C8C-AC31-50EAC4CAAADB}"/>
              </a:ext>
            </a:extLst>
          </p:cNvPr>
          <p:cNvSpPr>
            <a:spLocks noGrp="1"/>
          </p:cNvSpPr>
          <p:nvPr>
            <p:ph type="title"/>
          </p:nvPr>
        </p:nvSpPr>
        <p:spPr/>
        <p:txBody>
          <a:bodyPr/>
          <a:lstStyle/>
          <a:p>
            <a:r>
              <a:rPr lang="en-US" dirty="0"/>
              <a:t>Temporary ID Cleanup Timelines</a:t>
            </a:r>
          </a:p>
        </p:txBody>
      </p:sp>
      <p:sp>
        <p:nvSpPr>
          <p:cNvPr id="3" name="Content Placeholder 2">
            <a:extLst>
              <a:ext uri="{FF2B5EF4-FFF2-40B4-BE49-F238E27FC236}">
                <a16:creationId xmlns:a16="http://schemas.microsoft.com/office/drawing/2014/main" id="{8637BC02-B2FB-4A5A-946B-1622ED2B0785}"/>
              </a:ext>
            </a:extLst>
          </p:cNvPr>
          <p:cNvSpPr>
            <a:spLocks noGrp="1"/>
          </p:cNvSpPr>
          <p:nvPr>
            <p:ph idx="1"/>
          </p:nvPr>
        </p:nvSpPr>
        <p:spPr>
          <a:xfrm>
            <a:off x="838200" y="1882775"/>
            <a:ext cx="10515600" cy="4176831"/>
          </a:xfrm>
        </p:spPr>
        <p:txBody>
          <a:bodyPr>
            <a:normAutofit lnSpcReduction="10000"/>
          </a:bodyPr>
          <a:lstStyle/>
          <a:p>
            <a:r>
              <a:rPr lang="en-US" dirty="0"/>
              <a:t>Continue merging any/all Temp ID records in TIDE</a:t>
            </a:r>
          </a:p>
          <a:p>
            <a:r>
              <a:rPr lang="en-US" dirty="0"/>
              <a:t>WAMS “ELPA21 Temp ID Cleanup” application will open by end of week</a:t>
            </a:r>
          </a:p>
          <a:p>
            <a:r>
              <a:rPr lang="en-US" dirty="0"/>
              <a:t>Upload paired Temp IDs and SSIDs into WAMS through mid-late November (exact date TBD)</a:t>
            </a:r>
          </a:p>
          <a:p>
            <a:r>
              <a:rPr lang="en-US" dirty="0"/>
              <a:t>Data Analysts review uploaded records through early December for duplication issues and valid SSIDs</a:t>
            </a:r>
          </a:p>
          <a:p>
            <a:r>
              <a:rPr lang="en-US" dirty="0"/>
              <a:t>Data Analysts provide list to AIR by end of December</a:t>
            </a:r>
          </a:p>
          <a:p>
            <a:r>
              <a:rPr lang="en-US" dirty="0"/>
              <a:t>Remaining TempID records deactivated in January 2020</a:t>
            </a:r>
          </a:p>
        </p:txBody>
      </p:sp>
    </p:spTree>
    <p:extLst>
      <p:ext uri="{BB962C8B-B14F-4D97-AF65-F5344CB8AC3E}">
        <p14:creationId xmlns:p14="http://schemas.microsoft.com/office/powerpoint/2010/main" val="286775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0503-BEF6-4523-84C2-DA3A6EE23B75}"/>
              </a:ext>
            </a:extLst>
          </p:cNvPr>
          <p:cNvSpPr>
            <a:spLocks noGrp="1"/>
          </p:cNvSpPr>
          <p:nvPr>
            <p:ph type="title"/>
          </p:nvPr>
        </p:nvSpPr>
        <p:spPr/>
        <p:txBody>
          <a:bodyPr/>
          <a:lstStyle/>
          <a:p>
            <a:r>
              <a:rPr lang="en-US" dirty="0"/>
              <a:t>Federated Single Sign-on (SSO)</a:t>
            </a:r>
          </a:p>
        </p:txBody>
      </p:sp>
      <p:sp>
        <p:nvSpPr>
          <p:cNvPr id="3" name="Content Placeholder 2">
            <a:extLst>
              <a:ext uri="{FF2B5EF4-FFF2-40B4-BE49-F238E27FC236}">
                <a16:creationId xmlns:a16="http://schemas.microsoft.com/office/drawing/2014/main" id="{998C7252-39D7-4F75-8858-8990638106B6}"/>
              </a:ext>
            </a:extLst>
          </p:cNvPr>
          <p:cNvSpPr>
            <a:spLocks noGrp="1"/>
          </p:cNvSpPr>
          <p:nvPr>
            <p:ph idx="1"/>
          </p:nvPr>
        </p:nvSpPr>
        <p:spPr/>
        <p:txBody>
          <a:bodyPr/>
          <a:lstStyle/>
          <a:p>
            <a:r>
              <a:rPr lang="en-US" dirty="0"/>
              <a:t>Set to go live on November 7, 2019</a:t>
            </a:r>
          </a:p>
          <a:p>
            <a:r>
              <a:rPr lang="en-US" dirty="0"/>
              <a:t>Your TIDE username and password will be your Digital Library login credentials</a:t>
            </a:r>
          </a:p>
          <a:p>
            <a:r>
              <a:rPr lang="en-US" dirty="0"/>
              <a:t>If you are logged in to WCAP, you’re logged in to the Digital Library</a:t>
            </a:r>
          </a:p>
          <a:p>
            <a:r>
              <a:rPr lang="en-US" dirty="0"/>
              <a:t>More communication coming ASAP with details on fringe cases, troubleshooting, self-registration, and helpdesk contacts</a:t>
            </a:r>
          </a:p>
        </p:txBody>
      </p:sp>
    </p:spTree>
    <p:extLst>
      <p:ext uri="{BB962C8B-B14F-4D97-AF65-F5344CB8AC3E}">
        <p14:creationId xmlns:p14="http://schemas.microsoft.com/office/powerpoint/2010/main" val="418682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06AB-DE1B-43DF-81E6-B438C37F52C2}"/>
              </a:ext>
            </a:extLst>
          </p:cNvPr>
          <p:cNvSpPr>
            <a:spLocks noGrp="1"/>
          </p:cNvSpPr>
          <p:nvPr>
            <p:ph type="title"/>
          </p:nvPr>
        </p:nvSpPr>
        <p:spPr/>
        <p:txBody>
          <a:bodyPr/>
          <a:lstStyle/>
          <a:p>
            <a:r>
              <a:rPr lang="en-US" dirty="0"/>
              <a:t>Ordering Hard-Copy Materials – Initial</a:t>
            </a:r>
          </a:p>
        </p:txBody>
      </p:sp>
      <p:sp>
        <p:nvSpPr>
          <p:cNvPr id="3" name="Content Placeholder 2">
            <a:extLst>
              <a:ext uri="{FF2B5EF4-FFF2-40B4-BE49-F238E27FC236}">
                <a16:creationId xmlns:a16="http://schemas.microsoft.com/office/drawing/2014/main" id="{72670CB6-3302-4A87-B7A7-3F4C0C4CC048}"/>
              </a:ext>
            </a:extLst>
          </p:cNvPr>
          <p:cNvSpPr>
            <a:spLocks noGrp="1"/>
          </p:cNvSpPr>
          <p:nvPr>
            <p:ph idx="1"/>
          </p:nvPr>
        </p:nvSpPr>
        <p:spPr/>
        <p:txBody>
          <a:bodyPr/>
          <a:lstStyle/>
          <a:p>
            <a:r>
              <a:rPr lang="en-US" dirty="0"/>
              <a:t>NEW: hard-copy accommodated forms assigned to students in TIDE rather than WAMS</a:t>
            </a:r>
          </a:p>
          <a:p>
            <a:r>
              <a:rPr lang="en-US" dirty="0"/>
              <a:t>Test-specific hard-copy materials defined under “Non-Embedded Accommodations”</a:t>
            </a:r>
          </a:p>
          <a:p>
            <a:r>
              <a:rPr lang="en-US" dirty="0"/>
              <a:t>ELPA21 Initial Orders Deadline: October 28</a:t>
            </a:r>
          </a:p>
          <a:p>
            <a:r>
              <a:rPr lang="en-US" dirty="0"/>
              <a:t>Other timelines in Student Records Management for Assessment and Accountability User Guide</a:t>
            </a:r>
          </a:p>
          <a:p>
            <a:r>
              <a:rPr lang="en-US" dirty="0"/>
              <a:t>Additional Orders process unchanged from 2018-19</a:t>
            </a:r>
          </a:p>
          <a:p>
            <a:endParaRPr lang="en-US" dirty="0"/>
          </a:p>
        </p:txBody>
      </p:sp>
    </p:spTree>
    <p:extLst>
      <p:ext uri="{BB962C8B-B14F-4D97-AF65-F5344CB8AC3E}">
        <p14:creationId xmlns:p14="http://schemas.microsoft.com/office/powerpoint/2010/main" val="341597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8CFB-13EB-42C4-A4AE-240B3F9C278C}"/>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0FC8762C-B35B-4EE3-99C4-97003FDF2B12}"/>
              </a:ext>
            </a:extLst>
          </p:cNvPr>
          <p:cNvSpPr>
            <a:spLocks noGrp="1"/>
          </p:cNvSpPr>
          <p:nvPr>
            <p:ph idx="1"/>
          </p:nvPr>
        </p:nvSpPr>
        <p:spPr>
          <a:xfrm>
            <a:off x="838200" y="1607986"/>
            <a:ext cx="10515600" cy="4552950"/>
          </a:xfrm>
        </p:spPr>
        <p:txBody>
          <a:bodyPr>
            <a:noAutofit/>
          </a:bodyPr>
          <a:lstStyle/>
          <a:p>
            <a:pPr>
              <a:lnSpc>
                <a:spcPct val="100000"/>
              </a:lnSpc>
              <a:spcBef>
                <a:spcPts val="600"/>
              </a:spcBef>
            </a:pPr>
            <a:r>
              <a:rPr lang="en-US" dirty="0"/>
              <a:t>Welcome</a:t>
            </a:r>
          </a:p>
          <a:p>
            <a:pPr>
              <a:lnSpc>
                <a:spcPct val="100000"/>
              </a:lnSpc>
              <a:spcBef>
                <a:spcPts val="600"/>
              </a:spcBef>
            </a:pPr>
            <a:r>
              <a:rPr lang="en-US" dirty="0"/>
              <a:t>Updates from OSPI Assessment</a:t>
            </a:r>
          </a:p>
          <a:p>
            <a:pPr lvl="1">
              <a:lnSpc>
                <a:spcPct val="100000"/>
              </a:lnSpc>
              <a:spcBef>
                <a:spcPts val="600"/>
              </a:spcBef>
            </a:pPr>
            <a:r>
              <a:rPr lang="en-US" dirty="0"/>
              <a:t>OSPI Assessment Update</a:t>
            </a:r>
          </a:p>
          <a:p>
            <a:pPr>
              <a:lnSpc>
                <a:spcPct val="100000"/>
              </a:lnSpc>
              <a:spcBef>
                <a:spcPts val="600"/>
              </a:spcBef>
            </a:pPr>
            <a:r>
              <a:rPr lang="en-US" dirty="0"/>
              <a:t>Problem of Practice</a:t>
            </a:r>
          </a:p>
          <a:p>
            <a:pPr lvl="1">
              <a:lnSpc>
                <a:spcPct val="100000"/>
              </a:lnSpc>
              <a:spcBef>
                <a:spcPts val="600"/>
              </a:spcBef>
            </a:pPr>
            <a:r>
              <a:rPr lang="en-US" dirty="0"/>
              <a:t>Accommodations and Supports in Testing</a:t>
            </a:r>
          </a:p>
          <a:p>
            <a:pPr>
              <a:lnSpc>
                <a:spcPct val="100000"/>
              </a:lnSpc>
              <a:spcBef>
                <a:spcPts val="600"/>
              </a:spcBef>
            </a:pPr>
            <a:r>
              <a:rPr lang="en-US" dirty="0"/>
              <a:t>Local Knowledge</a:t>
            </a:r>
          </a:p>
          <a:p>
            <a:pPr lvl="1">
              <a:lnSpc>
                <a:spcPct val="100000"/>
              </a:lnSpc>
              <a:spcBef>
                <a:spcPts val="600"/>
              </a:spcBef>
            </a:pPr>
            <a:r>
              <a:rPr lang="en-US" dirty="0"/>
              <a:t>Real-time agenda and issues</a:t>
            </a:r>
          </a:p>
          <a:p>
            <a:pPr>
              <a:lnSpc>
                <a:spcPct val="100000"/>
              </a:lnSpc>
              <a:spcBef>
                <a:spcPts val="600"/>
              </a:spcBef>
            </a:pPr>
            <a:r>
              <a:rPr lang="en-US" dirty="0"/>
              <a:t>Reflection and Closing </a:t>
            </a:r>
          </a:p>
        </p:txBody>
      </p:sp>
    </p:spTree>
    <p:extLst>
      <p:ext uri="{BB962C8B-B14F-4D97-AF65-F5344CB8AC3E}">
        <p14:creationId xmlns:p14="http://schemas.microsoft.com/office/powerpoint/2010/main" val="22461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F7E9-EB27-4618-AD7E-E1CA3829D21A}"/>
              </a:ext>
            </a:extLst>
          </p:cNvPr>
          <p:cNvSpPr>
            <a:spLocks noGrp="1"/>
          </p:cNvSpPr>
          <p:nvPr>
            <p:ph type="title"/>
          </p:nvPr>
        </p:nvSpPr>
        <p:spPr/>
        <p:txBody>
          <a:bodyPr/>
          <a:lstStyle/>
          <a:p>
            <a:r>
              <a:rPr lang="en-US" dirty="0"/>
              <a:t>Add Special Characters to TIDE?</a:t>
            </a:r>
          </a:p>
        </p:txBody>
      </p:sp>
      <p:sp>
        <p:nvSpPr>
          <p:cNvPr id="3" name="Content Placeholder 2">
            <a:extLst>
              <a:ext uri="{FF2B5EF4-FFF2-40B4-BE49-F238E27FC236}">
                <a16:creationId xmlns:a16="http://schemas.microsoft.com/office/drawing/2014/main" id="{4B240B44-D545-4C37-9AB8-5C38F69E3CC1}"/>
              </a:ext>
            </a:extLst>
          </p:cNvPr>
          <p:cNvSpPr>
            <a:spLocks noGrp="1"/>
          </p:cNvSpPr>
          <p:nvPr>
            <p:ph idx="1"/>
          </p:nvPr>
        </p:nvSpPr>
        <p:spPr/>
        <p:txBody>
          <a:bodyPr>
            <a:normAutofit fontScale="92500" lnSpcReduction="10000"/>
          </a:bodyPr>
          <a:lstStyle/>
          <a:p>
            <a:r>
              <a:rPr lang="en-US" dirty="0"/>
              <a:t>Feedback needed: should OSPI start sending “Special Characters” to TIDE?</a:t>
            </a:r>
          </a:p>
          <a:p>
            <a:r>
              <a:rPr lang="en-US" dirty="0"/>
              <a:t>Pros: students and families see students’ names as they are intended to be spelled in WCAP and on reports</a:t>
            </a:r>
          </a:p>
          <a:p>
            <a:r>
              <a:rPr lang="en-US" dirty="0"/>
              <a:t>Cons: students must type in first name as it appears in TIDE as login credential</a:t>
            </a:r>
          </a:p>
          <a:p>
            <a:r>
              <a:rPr lang="en-US" dirty="0"/>
              <a:t>Email </a:t>
            </a:r>
            <a:r>
              <a:rPr lang="en-US" dirty="0">
                <a:hlinkClick r:id="rId3"/>
              </a:rPr>
              <a:t>assessmentanalysts@k12.wa.us</a:t>
            </a:r>
            <a:r>
              <a:rPr lang="en-US" dirty="0"/>
              <a:t> with feedback or use chat/questions with “SPECIAL CHARACTERS” in the post</a:t>
            </a:r>
          </a:p>
          <a:p>
            <a:r>
              <a:rPr lang="en-US" dirty="0"/>
              <a:t>ŸÀÁÂÃÄÅÆÇÈÉÊËÌÍÎÏÐÑÒÓÔÕÖØÙÚÛÜÝÞßàáâãäåæçèéêëìíîïðñòóôõöøùúûüýþÿ</a:t>
            </a:r>
          </a:p>
          <a:p>
            <a:endParaRPr lang="en-US" dirty="0"/>
          </a:p>
        </p:txBody>
      </p:sp>
    </p:spTree>
    <p:extLst>
      <p:ext uri="{BB962C8B-B14F-4D97-AF65-F5344CB8AC3E}">
        <p14:creationId xmlns:p14="http://schemas.microsoft.com/office/powerpoint/2010/main" val="1786362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BE99-5055-4C05-8FEF-50405F8483A5}"/>
              </a:ext>
            </a:extLst>
          </p:cNvPr>
          <p:cNvSpPr>
            <a:spLocks noGrp="1"/>
          </p:cNvSpPr>
          <p:nvPr>
            <p:ph type="title"/>
          </p:nvPr>
        </p:nvSpPr>
        <p:spPr/>
        <p:txBody>
          <a:bodyPr/>
          <a:lstStyle/>
          <a:p>
            <a:r>
              <a:rPr lang="en-US" dirty="0"/>
              <a:t>Spring 2020 HS Retake</a:t>
            </a:r>
          </a:p>
        </p:txBody>
      </p:sp>
      <p:sp>
        <p:nvSpPr>
          <p:cNvPr id="3" name="Content Placeholder 2">
            <a:extLst>
              <a:ext uri="{FF2B5EF4-FFF2-40B4-BE49-F238E27FC236}">
                <a16:creationId xmlns:a16="http://schemas.microsoft.com/office/drawing/2014/main" id="{29FB45A4-58FF-4798-AD52-112C8DECD398}"/>
              </a:ext>
            </a:extLst>
          </p:cNvPr>
          <p:cNvSpPr>
            <a:spLocks noGrp="1"/>
          </p:cNvSpPr>
          <p:nvPr>
            <p:ph idx="1"/>
          </p:nvPr>
        </p:nvSpPr>
        <p:spPr>
          <a:xfrm>
            <a:off x="838200" y="1504335"/>
            <a:ext cx="10515600" cy="4305915"/>
          </a:xfrm>
        </p:spPr>
        <p:txBody>
          <a:bodyPr>
            <a:normAutofit/>
          </a:bodyPr>
          <a:lstStyle/>
          <a:p>
            <a:r>
              <a:rPr lang="en-US" dirty="0"/>
              <a:t>Statute: Concluding with the Class of 2019, opportunities to retake the Smarter Balanced ELA and mathematics assessment at least twice a year shall be available to each school district.</a:t>
            </a:r>
          </a:p>
          <a:p>
            <a:r>
              <a:rPr lang="en-US" dirty="0"/>
              <a:t>Two discrete (mini) windows in Spring 2020 </a:t>
            </a:r>
            <a:br>
              <a:rPr lang="en-US" dirty="0"/>
            </a:br>
            <a:r>
              <a:rPr lang="en-US" dirty="0"/>
              <a:t>(approx. March 2 through April 10 and May 4 through June 5)</a:t>
            </a:r>
          </a:p>
          <a:p>
            <a:pPr lvl="1"/>
            <a:r>
              <a:rPr lang="en-US" dirty="0"/>
              <a:t>First window will allow for scores to be returned in ORS prior to 2nd window opportunity.</a:t>
            </a:r>
          </a:p>
          <a:p>
            <a:r>
              <a:rPr lang="en-US" dirty="0"/>
              <a:t>Students may choose the assessment retake option while pursuing other pathways, including the EAA.</a:t>
            </a:r>
          </a:p>
          <a:p>
            <a:r>
              <a:rPr lang="en-US" dirty="0"/>
              <a:t>Off grade and paper accommodations will be available.</a:t>
            </a:r>
          </a:p>
        </p:txBody>
      </p:sp>
    </p:spTree>
    <p:extLst>
      <p:ext uri="{BB962C8B-B14F-4D97-AF65-F5344CB8AC3E}">
        <p14:creationId xmlns:p14="http://schemas.microsoft.com/office/powerpoint/2010/main" val="1567571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882C-FAC8-4FF8-B74B-B7E697CE670A}"/>
              </a:ext>
            </a:extLst>
          </p:cNvPr>
          <p:cNvSpPr>
            <a:spLocks noGrp="1"/>
          </p:cNvSpPr>
          <p:nvPr>
            <p:ph type="title"/>
          </p:nvPr>
        </p:nvSpPr>
        <p:spPr/>
        <p:txBody>
          <a:bodyPr/>
          <a:lstStyle/>
          <a:p>
            <a:r>
              <a:rPr lang="en-US" dirty="0"/>
              <a:t>Spring 2020 HS Retake </a:t>
            </a:r>
            <a:r>
              <a:rPr lang="en-US" dirty="0">
                <a:solidFill>
                  <a:schemeClr val="accent6"/>
                </a:solidFill>
              </a:rPr>
              <a:t>cont.</a:t>
            </a:r>
          </a:p>
        </p:txBody>
      </p:sp>
      <p:sp>
        <p:nvSpPr>
          <p:cNvPr id="3" name="Content Placeholder 2">
            <a:extLst>
              <a:ext uri="{FF2B5EF4-FFF2-40B4-BE49-F238E27FC236}">
                <a16:creationId xmlns:a16="http://schemas.microsoft.com/office/drawing/2014/main" id="{8328FDA6-19D6-4A1A-9452-4CBA225BFA53}"/>
              </a:ext>
            </a:extLst>
          </p:cNvPr>
          <p:cNvSpPr>
            <a:spLocks noGrp="1"/>
          </p:cNvSpPr>
          <p:nvPr>
            <p:ph idx="1"/>
          </p:nvPr>
        </p:nvSpPr>
        <p:spPr/>
        <p:txBody>
          <a:bodyPr/>
          <a:lstStyle/>
          <a:p>
            <a:r>
              <a:rPr lang="en-US" dirty="0"/>
              <a:t>Spring retakes will continue for students in the Class of 2020 and beyond who choose the state assessment as a pathway. For these students there will be one opportunity each spring.</a:t>
            </a:r>
          </a:p>
          <a:p>
            <a:r>
              <a:rPr lang="en-US" dirty="0"/>
              <a:t>More details will be available as we work with AIR and MI on system considerations.</a:t>
            </a:r>
          </a:p>
        </p:txBody>
      </p:sp>
    </p:spTree>
    <p:extLst>
      <p:ext uri="{BB962C8B-B14F-4D97-AF65-F5344CB8AC3E}">
        <p14:creationId xmlns:p14="http://schemas.microsoft.com/office/powerpoint/2010/main" val="1700871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6CD5-FB3C-4249-9EB1-E02B888B3BDC}"/>
              </a:ext>
            </a:extLst>
          </p:cNvPr>
          <p:cNvSpPr>
            <a:spLocks noGrp="1"/>
          </p:cNvSpPr>
          <p:nvPr>
            <p:ph type="title"/>
          </p:nvPr>
        </p:nvSpPr>
        <p:spPr>
          <a:xfrm>
            <a:off x="671949" y="269711"/>
            <a:ext cx="10515600" cy="1325563"/>
          </a:xfrm>
        </p:spPr>
        <p:txBody>
          <a:bodyPr/>
          <a:lstStyle/>
          <a:p>
            <a:r>
              <a:rPr lang="en-US" dirty="0"/>
              <a:t>Projected Testing Material Schedule</a:t>
            </a:r>
          </a:p>
        </p:txBody>
      </p:sp>
      <p:sp>
        <p:nvSpPr>
          <p:cNvPr id="12" name="TextBox 11">
            <a:extLst>
              <a:ext uri="{FF2B5EF4-FFF2-40B4-BE49-F238E27FC236}">
                <a16:creationId xmlns:a16="http://schemas.microsoft.com/office/drawing/2014/main" id="{F33D1F44-3786-4BE7-89A8-55D5477F1B71}"/>
              </a:ext>
            </a:extLst>
          </p:cNvPr>
          <p:cNvSpPr txBox="1"/>
          <p:nvPr/>
        </p:nvSpPr>
        <p:spPr>
          <a:xfrm>
            <a:off x="900545" y="1505489"/>
            <a:ext cx="10390909" cy="492443"/>
          </a:xfrm>
          <a:prstGeom prst="rect">
            <a:avLst/>
          </a:prstGeom>
          <a:noFill/>
        </p:spPr>
        <p:txBody>
          <a:bodyPr wrap="square" rtlCol="0">
            <a:spAutoFit/>
          </a:bodyPr>
          <a:lstStyle/>
          <a:p>
            <a:r>
              <a:rPr lang="en-US" sz="2600" dirty="0">
                <a:solidFill>
                  <a:schemeClr val="tx2">
                    <a:lumMod val="75000"/>
                  </a:schemeClr>
                </a:solidFill>
                <a:latin typeface="Segoe UI" panose="020B0502040204020203" pitchFamily="34" charset="0"/>
                <a:cs typeface="Segoe UI" panose="020B0502040204020203" pitchFamily="34" charset="0"/>
              </a:rPr>
              <a:t>When user guides and manuals will be available on the WCAP Portal</a:t>
            </a:r>
          </a:p>
        </p:txBody>
      </p:sp>
      <p:sp>
        <p:nvSpPr>
          <p:cNvPr id="11" name="TextBox 10">
            <a:extLst>
              <a:ext uri="{FF2B5EF4-FFF2-40B4-BE49-F238E27FC236}">
                <a16:creationId xmlns:a16="http://schemas.microsoft.com/office/drawing/2014/main" id="{DA0C458A-4E9D-4265-9D5C-F01E69E3F354}"/>
              </a:ext>
            </a:extLst>
          </p:cNvPr>
          <p:cNvSpPr txBox="1"/>
          <p:nvPr/>
        </p:nvSpPr>
        <p:spPr>
          <a:xfrm>
            <a:off x="405017" y="2258916"/>
            <a:ext cx="3657600" cy="300595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spcAft>
                <a:spcPts val="1000"/>
              </a:spcAft>
            </a:pPr>
            <a:r>
              <a:rPr lang="en-US" sz="2600" b="1" dirty="0">
                <a:latin typeface="Segoe UI" panose="020B0502040204020203" pitchFamily="34" charset="0"/>
                <a:cs typeface="Segoe UI" panose="020B0502040204020203" pitchFamily="34" charset="0"/>
              </a:rPr>
              <a:t>OCTOBER</a:t>
            </a:r>
          </a:p>
          <a:p>
            <a:pPr marL="285750" indent="-285750">
              <a:spcAft>
                <a:spcPts val="600"/>
              </a:spcAft>
              <a:buFont typeface="Arial" panose="020B0604020202020204" pitchFamily="34" charset="0"/>
              <a:buChar char="•"/>
            </a:pPr>
            <a:r>
              <a:rPr lang="en-US" sz="2000" dirty="0">
                <a:solidFill>
                  <a:schemeClr val="tx2">
                    <a:lumMod val="50000"/>
                  </a:schemeClr>
                </a:solidFill>
                <a:latin typeface="Segoe UI" panose="020B0502040204020203" pitchFamily="34" charset="0"/>
                <a:cs typeface="Segoe UI" panose="020B0502040204020203" pitchFamily="34" charset="0"/>
              </a:rPr>
              <a:t>AVA User Guide</a:t>
            </a:r>
          </a:p>
          <a:p>
            <a:pPr marL="285750" indent="-285750">
              <a:spcAft>
                <a:spcPts val="600"/>
              </a:spcAft>
              <a:buFont typeface="Arial" panose="020B0604020202020204" pitchFamily="34" charset="0"/>
              <a:buChar char="•"/>
            </a:pPr>
            <a:r>
              <a:rPr lang="en-US" sz="2000" dirty="0">
                <a:solidFill>
                  <a:schemeClr val="tx2">
                    <a:lumMod val="50000"/>
                  </a:schemeClr>
                </a:solidFill>
                <a:latin typeface="Segoe UI" panose="020B0502040204020203" pitchFamily="34" charset="0"/>
                <a:cs typeface="Segoe UI" panose="020B0502040204020203" pitchFamily="34" charset="0"/>
              </a:rPr>
              <a:t>Test Coordinator’s Manual</a:t>
            </a:r>
          </a:p>
          <a:p>
            <a:pPr marL="285750" indent="-285750">
              <a:spcAft>
                <a:spcPts val="600"/>
              </a:spcAft>
              <a:buFont typeface="Arial" panose="020B0604020202020204" pitchFamily="34" charset="0"/>
              <a:buChar char="•"/>
            </a:pPr>
            <a:r>
              <a:rPr lang="en-US" sz="2000" dirty="0">
                <a:solidFill>
                  <a:schemeClr val="tx2">
                    <a:lumMod val="50000"/>
                  </a:schemeClr>
                </a:solidFill>
                <a:latin typeface="Segoe UI" panose="020B0502040204020203" pitchFamily="34" charset="0"/>
                <a:cs typeface="Segoe UI" panose="020B0502040204020203" pitchFamily="34" charset="0"/>
              </a:rPr>
              <a:t>Professional Standards &amp; Security, Incident, &amp; Reporting Guidelines</a:t>
            </a:r>
          </a:p>
          <a:p>
            <a:pPr marL="285750" indent="-285750">
              <a:spcAft>
                <a:spcPts val="600"/>
              </a:spcAft>
              <a:buFont typeface="Arial" panose="020B0604020202020204" pitchFamily="34" charset="0"/>
              <a:buChar char="•"/>
            </a:pPr>
            <a:r>
              <a:rPr lang="en-US" sz="2000" dirty="0">
                <a:solidFill>
                  <a:schemeClr val="tx2">
                    <a:lumMod val="50000"/>
                  </a:schemeClr>
                </a:solidFill>
                <a:latin typeface="Segoe UI" panose="020B0502040204020203" pitchFamily="34" charset="0"/>
                <a:cs typeface="Segoe UI" panose="020B0502040204020203" pitchFamily="34" charset="0"/>
              </a:rPr>
              <a:t>Model Inter-district Agreement </a:t>
            </a:r>
          </a:p>
        </p:txBody>
      </p:sp>
      <p:sp>
        <p:nvSpPr>
          <p:cNvPr id="6" name="TextBox 5">
            <a:extLst>
              <a:ext uri="{FF2B5EF4-FFF2-40B4-BE49-F238E27FC236}">
                <a16:creationId xmlns:a16="http://schemas.microsoft.com/office/drawing/2014/main" id="{2D235B59-CD10-4EB5-B65F-919544A0A34B}"/>
              </a:ext>
            </a:extLst>
          </p:cNvPr>
          <p:cNvSpPr txBox="1"/>
          <p:nvPr/>
        </p:nvSpPr>
        <p:spPr>
          <a:xfrm>
            <a:off x="4267199" y="2258916"/>
            <a:ext cx="3657600" cy="3474720"/>
          </a:xfrm>
          <a:prstGeom prst="rect">
            <a:avLst/>
          </a:prstGeom>
          <a:solidFill>
            <a:schemeClr val="accent5">
              <a:lumMod val="95000"/>
              <a:alpha val="75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spcAft>
                <a:spcPts val="1000"/>
              </a:spcAft>
            </a:pPr>
            <a:r>
              <a:rPr lang="en-US" sz="2600" b="1" dirty="0">
                <a:latin typeface="Segoe UI" panose="020B0502040204020203" pitchFamily="34" charset="0"/>
                <a:cs typeface="Segoe UI" panose="020B0502040204020203" pitchFamily="34" charset="0"/>
              </a:rPr>
              <a:t>NOVEMBER</a:t>
            </a:r>
          </a:p>
          <a:p>
            <a:pPr marL="285750" indent="-285750">
              <a:spcAft>
                <a:spcPts val="600"/>
              </a:spcAft>
              <a:buFont typeface="Arial" panose="020B0604020202020204" pitchFamily="34" charset="0"/>
              <a:buChar char="•"/>
            </a:pPr>
            <a:r>
              <a:rPr lang="en-US" sz="2000" dirty="0">
                <a:solidFill>
                  <a:schemeClr val="tx2">
                    <a:lumMod val="50000"/>
                  </a:schemeClr>
                </a:solidFill>
                <a:latin typeface="Segoe UI" panose="020B0502040204020203" pitchFamily="34" charset="0"/>
                <a:cs typeface="Segoe UI" panose="020B0502040204020203" pitchFamily="34" charset="0"/>
              </a:rPr>
              <a:t>TIDE User Guide</a:t>
            </a:r>
          </a:p>
          <a:p>
            <a:pPr marL="285750" indent="-285750">
              <a:spcAft>
                <a:spcPts val="600"/>
              </a:spcAft>
              <a:buFont typeface="Arial" panose="020B0604020202020204" pitchFamily="34" charset="0"/>
              <a:buChar char="•"/>
            </a:pPr>
            <a:r>
              <a:rPr lang="en-US" sz="2000" dirty="0">
                <a:solidFill>
                  <a:schemeClr val="tx2">
                    <a:lumMod val="50000"/>
                  </a:schemeClr>
                </a:solidFill>
                <a:latin typeface="Segoe UI" panose="020B0502040204020203" pitchFamily="34" charset="0"/>
                <a:cs typeface="Segoe UI" panose="020B0502040204020203" pitchFamily="34" charset="0"/>
              </a:rPr>
              <a:t>TA User Guide</a:t>
            </a:r>
          </a:p>
          <a:p>
            <a:pPr marL="285750" indent="-285750">
              <a:spcAft>
                <a:spcPts val="600"/>
              </a:spcAft>
              <a:buFont typeface="Arial" panose="020B0604020202020204" pitchFamily="34" charset="0"/>
              <a:buChar char="•"/>
            </a:pPr>
            <a:r>
              <a:rPr lang="en-US" sz="2000" dirty="0">
                <a:solidFill>
                  <a:schemeClr val="tx2">
                    <a:lumMod val="50000"/>
                  </a:schemeClr>
                </a:solidFill>
                <a:latin typeface="Segoe UI" panose="020B0502040204020203" pitchFamily="34" charset="0"/>
                <a:cs typeface="Segoe UI" panose="020B0502040204020203" pitchFamily="34" charset="0"/>
              </a:rPr>
              <a:t>ORS User Guide</a:t>
            </a:r>
          </a:p>
          <a:p>
            <a:pPr marL="285750" indent="-285750">
              <a:spcAft>
                <a:spcPts val="600"/>
              </a:spcAft>
              <a:buFont typeface="Arial" panose="020B0604020202020204" pitchFamily="34" charset="0"/>
              <a:buChar char="•"/>
            </a:pPr>
            <a:r>
              <a:rPr lang="en-US" sz="2000" dirty="0">
                <a:solidFill>
                  <a:schemeClr val="tx2">
                    <a:lumMod val="50000"/>
                  </a:schemeClr>
                </a:solidFill>
                <a:latin typeface="Segoe UI" panose="020B0502040204020203" pitchFamily="34" charset="0"/>
                <a:cs typeface="Segoe UI" panose="020B0502040204020203" pitchFamily="34" charset="0"/>
              </a:rPr>
              <a:t>AIRWays Reporting User Guide</a:t>
            </a:r>
          </a:p>
          <a:p>
            <a:pPr marL="285750" indent="-285750">
              <a:spcAft>
                <a:spcPts val="600"/>
              </a:spcAft>
              <a:buFont typeface="Arial" panose="020B0604020202020204" pitchFamily="34" charset="0"/>
              <a:buChar char="•"/>
            </a:pPr>
            <a:r>
              <a:rPr lang="en-US" sz="2000" dirty="0">
                <a:solidFill>
                  <a:schemeClr val="tx2">
                    <a:lumMod val="50000"/>
                  </a:schemeClr>
                </a:solidFill>
                <a:latin typeface="Segoe UI" panose="020B0502040204020203" pitchFamily="34" charset="0"/>
                <a:cs typeface="Segoe UI" panose="020B0502040204020203" pitchFamily="34" charset="0"/>
              </a:rPr>
              <a:t>DEI Manual</a:t>
            </a:r>
          </a:p>
          <a:p>
            <a:pPr marL="285750" indent="-285750">
              <a:spcAft>
                <a:spcPts val="600"/>
              </a:spcAft>
              <a:buFont typeface="Arial" panose="020B0604020202020204" pitchFamily="34" charset="0"/>
              <a:buChar char="•"/>
            </a:pPr>
            <a:r>
              <a:rPr lang="en-US" sz="2000" dirty="0">
                <a:solidFill>
                  <a:schemeClr val="tx2">
                    <a:lumMod val="50000"/>
                  </a:schemeClr>
                </a:solidFill>
                <a:latin typeface="Segoe UI" panose="020B0502040204020203" pitchFamily="34" charset="0"/>
                <a:cs typeface="Segoe UI" panose="020B0502040204020203" pitchFamily="34" charset="0"/>
              </a:rPr>
              <a:t>Assistive Technology Braille Manual</a:t>
            </a:r>
          </a:p>
        </p:txBody>
      </p:sp>
      <p:sp>
        <p:nvSpPr>
          <p:cNvPr id="7" name="TextBox 6">
            <a:extLst>
              <a:ext uri="{FF2B5EF4-FFF2-40B4-BE49-F238E27FC236}">
                <a16:creationId xmlns:a16="http://schemas.microsoft.com/office/drawing/2014/main" id="{70B91910-BC95-40CD-AF1D-23EACB6AB459}"/>
              </a:ext>
            </a:extLst>
          </p:cNvPr>
          <p:cNvSpPr txBox="1"/>
          <p:nvPr/>
        </p:nvSpPr>
        <p:spPr>
          <a:xfrm>
            <a:off x="8129383" y="2250882"/>
            <a:ext cx="3657600" cy="1463040"/>
          </a:xfrm>
          <a:prstGeom prst="rect">
            <a:avLst/>
          </a:prstGeom>
          <a:solidFill>
            <a:schemeClr val="accent5">
              <a:lumMod val="85000"/>
              <a:alpha val="75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spcAft>
                <a:spcPts val="1000"/>
              </a:spcAft>
            </a:pPr>
            <a:r>
              <a:rPr lang="en-US" sz="2600" b="1" dirty="0">
                <a:latin typeface="Segoe UI" panose="020B0502040204020203" pitchFamily="34" charset="0"/>
                <a:cs typeface="Segoe UI" panose="020B0502040204020203" pitchFamily="34" charset="0"/>
              </a:rPr>
              <a:t>DECEMBER</a:t>
            </a:r>
            <a:endParaRPr lang="en-US" sz="2000" dirty="0">
              <a:solidFill>
                <a:schemeClr val="tx2">
                  <a:lumMod val="50000"/>
                </a:schemeClr>
              </a:solidFill>
              <a:latin typeface="Segoe UI" panose="020B0502040204020203" pitchFamily="34" charset="0"/>
              <a:cs typeface="Segoe UI" panose="020B0502040204020203" pitchFamily="34" charset="0"/>
            </a:endParaRPr>
          </a:p>
          <a:p>
            <a:pPr marL="285750" indent="-285750">
              <a:spcAft>
                <a:spcPts val="600"/>
              </a:spcAft>
              <a:buFont typeface="Arial" panose="020B0604020202020204" pitchFamily="34" charset="0"/>
              <a:buChar char="•"/>
            </a:pPr>
            <a:r>
              <a:rPr lang="en-US" sz="2000" dirty="0">
                <a:solidFill>
                  <a:schemeClr val="tx2">
                    <a:lumMod val="50000"/>
                  </a:schemeClr>
                </a:solidFill>
                <a:latin typeface="Segoe UI" panose="020B0502040204020203" pitchFamily="34" charset="0"/>
                <a:cs typeface="Segoe UI" panose="020B0502040204020203" pitchFamily="34" charset="0"/>
              </a:rPr>
              <a:t>ELPA21 Summative TAM</a:t>
            </a:r>
          </a:p>
        </p:txBody>
      </p:sp>
    </p:spTree>
    <p:extLst>
      <p:ext uri="{BB962C8B-B14F-4D97-AF65-F5344CB8AC3E}">
        <p14:creationId xmlns:p14="http://schemas.microsoft.com/office/powerpoint/2010/main" val="2635776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5784-50BB-4581-812E-1FB3A66BF2BF}"/>
              </a:ext>
            </a:extLst>
          </p:cNvPr>
          <p:cNvSpPr>
            <a:spLocks noGrp="1"/>
          </p:cNvSpPr>
          <p:nvPr>
            <p:ph type="title"/>
          </p:nvPr>
        </p:nvSpPr>
        <p:spPr/>
        <p:txBody>
          <a:bodyPr/>
          <a:lstStyle/>
          <a:p>
            <a:r>
              <a:rPr lang="en-US" dirty="0"/>
              <a:t>ELP Assessment Update</a:t>
            </a:r>
          </a:p>
        </p:txBody>
      </p:sp>
      <p:sp>
        <p:nvSpPr>
          <p:cNvPr id="3" name="Content Placeholder 2">
            <a:extLst>
              <a:ext uri="{FF2B5EF4-FFF2-40B4-BE49-F238E27FC236}">
                <a16:creationId xmlns:a16="http://schemas.microsoft.com/office/drawing/2014/main" id="{6B57DEF2-1AFF-4D04-A8F5-4C3D503C1076}"/>
              </a:ext>
            </a:extLst>
          </p:cNvPr>
          <p:cNvSpPr>
            <a:spLocks noGrp="1"/>
          </p:cNvSpPr>
          <p:nvPr>
            <p:ph idx="1"/>
          </p:nvPr>
        </p:nvSpPr>
        <p:spPr>
          <a:xfrm>
            <a:off x="838200" y="1747838"/>
            <a:ext cx="10515600" cy="1144167"/>
          </a:xfrm>
        </p:spPr>
        <p:txBody>
          <a:bodyPr>
            <a:normAutofit fontScale="92500" lnSpcReduction="10000"/>
          </a:bodyPr>
          <a:lstStyle/>
          <a:p>
            <a:pPr marL="0" indent="0">
              <a:buNone/>
            </a:pPr>
            <a:r>
              <a:rPr lang="en-US" dirty="0"/>
              <a:t>ELPA21 is offering 2 workshops in Washington this fall. Both workshops are developed to support </a:t>
            </a:r>
            <a:r>
              <a:rPr lang="en-US" u="sng" dirty="0"/>
              <a:t>general education </a:t>
            </a:r>
            <a:r>
              <a:rPr lang="en-US" dirty="0"/>
              <a:t>teachers’ efforts to better serve EL students. </a:t>
            </a:r>
          </a:p>
          <a:p>
            <a:endParaRPr lang="en-US" dirty="0"/>
          </a:p>
        </p:txBody>
      </p:sp>
      <p:sp>
        <p:nvSpPr>
          <p:cNvPr id="4" name="TextBox 3"/>
          <p:cNvSpPr txBox="1"/>
          <p:nvPr/>
        </p:nvSpPr>
        <p:spPr>
          <a:xfrm>
            <a:off x="976745" y="2892005"/>
            <a:ext cx="5119255" cy="3016210"/>
          </a:xfrm>
          <a:prstGeom prst="rect">
            <a:avLst/>
          </a:prstGeom>
          <a:noFill/>
        </p:spPr>
        <p:txBody>
          <a:bodyPr wrap="square" rtlCol="0">
            <a:spAutoFit/>
          </a:bodyPr>
          <a:lstStyle/>
          <a:p>
            <a:r>
              <a:rPr lang="en-US" b="1" dirty="0"/>
              <a:t>Workshop 1: ELP Standards, Assessments, and Scores Workshop</a:t>
            </a:r>
          </a:p>
          <a:p>
            <a:pPr algn="ctr"/>
            <a:r>
              <a:rPr lang="en-US" b="1" dirty="0">
                <a:solidFill>
                  <a:srgbClr val="FF0000"/>
                </a:solidFill>
              </a:rPr>
              <a:t>All sessions are FULL</a:t>
            </a:r>
          </a:p>
          <a:p>
            <a:pPr algn="ctr"/>
            <a:endParaRPr lang="en-US" sz="1000" dirty="0">
              <a:solidFill>
                <a:srgbClr val="FF0000"/>
              </a:solidFill>
            </a:endParaRPr>
          </a:p>
          <a:p>
            <a:r>
              <a:rPr lang="en-US" dirty="0"/>
              <a:t>October 18: ESD 105 (Yakima)</a:t>
            </a:r>
            <a:endParaRPr lang="en-US" dirty="0">
              <a:solidFill>
                <a:srgbClr val="FF0000"/>
              </a:solidFill>
            </a:endParaRPr>
          </a:p>
          <a:p>
            <a:r>
              <a:rPr lang="en-US" dirty="0"/>
              <a:t>October 21: The Evergreen State College (Olympia)</a:t>
            </a:r>
          </a:p>
          <a:p>
            <a:r>
              <a:rPr lang="en-US" dirty="0"/>
              <a:t>October 22: Edmonds School District</a:t>
            </a:r>
            <a:endParaRPr lang="en-US" dirty="0">
              <a:solidFill>
                <a:srgbClr val="FF0000"/>
              </a:solidFill>
            </a:endParaRPr>
          </a:p>
          <a:p>
            <a:endParaRPr lang="en-US" dirty="0">
              <a:solidFill>
                <a:srgbClr val="FF0000"/>
              </a:solidFill>
            </a:endParaRPr>
          </a:p>
          <a:p>
            <a:r>
              <a:rPr lang="en-US" dirty="0"/>
              <a:t>The number of people signed up on the waitlist for each session will be used will be used to determine if additional workshops are needed. </a:t>
            </a:r>
          </a:p>
        </p:txBody>
      </p:sp>
      <p:sp>
        <p:nvSpPr>
          <p:cNvPr id="6" name="TextBox 5" descr="Title: Differentiating for ELs Based on English Language Proficiency Level&#10;&#10;Dates and Locations&#10;December 2: ESD 105 in Yakima&#10;December 3: The Evergreen State College in (Olympia)&#10;December 4: Edmonds School District&#10;&#10;Registration will open for these sessions on October 17 or 18 in PD Enroller. Please note, these sessions are expected to fill quickly. " title="ELPA21 Workshop 2"/>
          <p:cNvSpPr txBox="1"/>
          <p:nvPr/>
        </p:nvSpPr>
        <p:spPr>
          <a:xfrm>
            <a:off x="6096000" y="2892005"/>
            <a:ext cx="5119255" cy="3139321"/>
          </a:xfrm>
          <a:prstGeom prst="rect">
            <a:avLst/>
          </a:prstGeom>
          <a:noFill/>
        </p:spPr>
        <p:txBody>
          <a:bodyPr wrap="square" rtlCol="0">
            <a:spAutoFit/>
          </a:bodyPr>
          <a:lstStyle/>
          <a:p>
            <a:r>
              <a:rPr lang="en-US" b="1" dirty="0"/>
              <a:t>Workshop 2: Differentiating for ELs Based on English Language Proficiency Level </a:t>
            </a:r>
          </a:p>
          <a:p>
            <a:endParaRPr lang="en-US" dirty="0"/>
          </a:p>
          <a:p>
            <a:r>
              <a:rPr lang="en-US" dirty="0"/>
              <a:t>All sessions will be held the first week of December at the following locations: </a:t>
            </a:r>
          </a:p>
          <a:p>
            <a:pPr marL="742950" lvl="1" indent="-285750">
              <a:buFont typeface="Arial" panose="020B0604020202020204" pitchFamily="34" charset="0"/>
              <a:buChar char="•"/>
            </a:pPr>
            <a:r>
              <a:rPr lang="en-US" dirty="0"/>
              <a:t>ESD 105 (Yakima)</a:t>
            </a:r>
          </a:p>
          <a:p>
            <a:pPr marL="742950" lvl="1" indent="-285750">
              <a:buFont typeface="Arial" panose="020B0604020202020204" pitchFamily="34" charset="0"/>
              <a:buChar char="•"/>
            </a:pPr>
            <a:r>
              <a:rPr lang="en-US" dirty="0"/>
              <a:t>The Evergreen State College (Olympia)</a:t>
            </a:r>
          </a:p>
          <a:p>
            <a:pPr marL="742950" lvl="1" indent="-285750">
              <a:buFont typeface="Arial" panose="020B0604020202020204" pitchFamily="34" charset="0"/>
              <a:buChar char="•"/>
            </a:pPr>
            <a:r>
              <a:rPr lang="en-US" dirty="0"/>
              <a:t>Edmonds School District</a:t>
            </a:r>
          </a:p>
          <a:p>
            <a:r>
              <a:rPr lang="en-US" dirty="0"/>
              <a:t>Registration will likely open for December sessions  next week in PdEnroller. The first workshops filled quickly.</a:t>
            </a:r>
          </a:p>
        </p:txBody>
      </p:sp>
    </p:spTree>
    <p:extLst>
      <p:ext uri="{BB962C8B-B14F-4D97-AF65-F5344CB8AC3E}">
        <p14:creationId xmlns:p14="http://schemas.microsoft.com/office/powerpoint/2010/main" val="2313879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WIDA Alternate ACCESS – Identify in WAMS</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p:txBody>
          <a:bodyPr>
            <a:normAutofit/>
          </a:bodyPr>
          <a:lstStyle/>
          <a:p>
            <a:pPr marL="0" lvl="1" indent="0">
              <a:buNone/>
            </a:pPr>
            <a:r>
              <a:rPr lang="en-US" dirty="0"/>
              <a:t>As with any other alternate assessment, students are identified for WIDA Alternate ACCESS by their IEP teams. Students must be identified in WAMS by </a:t>
            </a:r>
            <a:r>
              <a:rPr lang="en-US" dirty="0">
                <a:solidFill>
                  <a:srgbClr val="FF0000"/>
                </a:solidFill>
              </a:rPr>
              <a:t>December 6</a:t>
            </a:r>
            <a:r>
              <a:rPr lang="en-US" dirty="0"/>
              <a:t>.</a:t>
            </a:r>
          </a:p>
          <a:p>
            <a:pPr marL="0" lvl="1" indent="0">
              <a:buNone/>
            </a:pPr>
            <a:endParaRPr lang="en-US" sz="800" dirty="0"/>
          </a:p>
          <a:p>
            <a:pPr marL="0" lvl="1" indent="0">
              <a:buNone/>
            </a:pPr>
            <a:r>
              <a:rPr lang="en-US" dirty="0"/>
              <a:t>Special Education Guidance (</a:t>
            </a:r>
            <a:r>
              <a:rPr lang="en-US" dirty="0">
                <a:hlinkClick r:id="rId3" action="ppaction://hlinkfile" tooltip="link to OSPI guidance for IEP teams determining whether students should take an alternate assessment."/>
              </a:rPr>
              <a:t>link</a:t>
            </a:r>
            <a:r>
              <a:rPr lang="en-US" dirty="0"/>
              <a:t>)</a:t>
            </a:r>
          </a:p>
          <a:p>
            <a:pPr marL="457200" lvl="2" indent="0">
              <a:buNone/>
            </a:pPr>
            <a:r>
              <a:rPr lang="en-US" dirty="0"/>
              <a:t>OSPI has developed guidance for IEP teams considering alternate assessments for a student. </a:t>
            </a:r>
          </a:p>
          <a:p>
            <a:pPr marL="0" lvl="1" indent="0">
              <a:buNone/>
            </a:pPr>
            <a:r>
              <a:rPr lang="en-US" dirty="0"/>
              <a:t>Domain Exemption Guidance. (</a:t>
            </a:r>
            <a:r>
              <a:rPr lang="en-US" dirty="0">
                <a:hlinkClick r:id="rId4" tooltip="link to recorded guidance on domain exemptions for required ELP testing. "/>
              </a:rPr>
              <a:t>link</a:t>
            </a:r>
            <a:r>
              <a:rPr lang="en-US" dirty="0"/>
              <a:t>)</a:t>
            </a:r>
          </a:p>
          <a:p>
            <a:pPr marL="457200" lvl="2" indent="0">
              <a:buNone/>
            </a:pPr>
            <a:r>
              <a:rPr lang="en-US" dirty="0"/>
              <a:t>OSPI has developed guidance to assist IEP teams with making decisions around exempting students from a language domain (reading, writing, speaking, or listening). This guidance includes student examples and reasoning for exempting or not exempting a student. </a:t>
            </a:r>
          </a:p>
          <a:p>
            <a:pPr marL="0" lvl="1" indent="0">
              <a:buNone/>
            </a:pPr>
            <a:endParaRPr lang="en-US" dirty="0"/>
          </a:p>
        </p:txBody>
      </p:sp>
    </p:spTree>
    <p:extLst>
      <p:ext uri="{BB962C8B-B14F-4D97-AF65-F5344CB8AC3E}">
        <p14:creationId xmlns:p14="http://schemas.microsoft.com/office/powerpoint/2010/main" val="53788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Credit</a:t>
            </a:r>
          </a:p>
        </p:txBody>
      </p:sp>
      <p:sp>
        <p:nvSpPr>
          <p:cNvPr id="3" name="Content Placeholder 2"/>
          <p:cNvSpPr>
            <a:spLocks noGrp="1"/>
          </p:cNvSpPr>
          <p:nvPr>
            <p:ph idx="1"/>
          </p:nvPr>
        </p:nvSpPr>
        <p:spPr/>
        <p:txBody>
          <a:bodyPr/>
          <a:lstStyle/>
          <a:p>
            <a:pPr marL="0" indent="0">
              <a:buNone/>
            </a:pPr>
            <a:r>
              <a:rPr lang="en-US" sz="3600" dirty="0"/>
              <a:t>New submission process using the Graduation Alternatives application.</a:t>
            </a:r>
          </a:p>
          <a:p>
            <a:pPr marL="0" indent="0">
              <a:buNone/>
            </a:pPr>
            <a:endParaRPr lang="en-US" dirty="0"/>
          </a:p>
          <a:p>
            <a:pPr marL="0" indent="0">
              <a:buNone/>
            </a:pPr>
            <a:r>
              <a:rPr lang="en-US" sz="3600" dirty="0"/>
              <a:t>Information will also be in the October 11 WAW.</a:t>
            </a:r>
          </a:p>
          <a:p>
            <a:pPr marL="0" indent="0">
              <a:buNone/>
            </a:pPr>
            <a:endParaRPr lang="en-US" dirty="0"/>
          </a:p>
          <a:p>
            <a:pPr marL="0" indent="0">
              <a:buNone/>
            </a:pPr>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2433056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6"/>
            <a:ext cx="10515600" cy="784500"/>
          </a:xfrm>
        </p:spPr>
        <p:txBody>
          <a:bodyPr/>
          <a:lstStyle/>
          <a:p>
            <a:r>
              <a:rPr lang="en-US" dirty="0"/>
              <a:t>Dual Credit - Process</a:t>
            </a:r>
          </a:p>
        </p:txBody>
      </p:sp>
      <p:sp>
        <p:nvSpPr>
          <p:cNvPr id="4" name="Rectangle 2">
            <a:extLst>
              <a:ext uri="{FF2B5EF4-FFF2-40B4-BE49-F238E27FC236}">
                <a16:creationId xmlns:a16="http://schemas.microsoft.com/office/drawing/2014/main" id="{4ED13EE6-7953-4396-AE58-482370379C26}"/>
              </a:ext>
            </a:extLst>
          </p:cNvPr>
          <p:cNvSpPr>
            <a:spLocks noChangeArrowheads="1"/>
          </p:cNvSpPr>
          <p:nvPr/>
        </p:nvSpPr>
        <p:spPr bwMode="auto">
          <a:xfrm>
            <a:off x="570016" y="1133508"/>
            <a:ext cx="62778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Once in the application, you will see a “Dual Credit” form.</a:t>
            </a:r>
            <a:r>
              <a:rPr kumimoji="0" lang="en-US" altLang="en-US" sz="11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1100" b="0" i="0" u="none" strike="noStrike" cap="none" normalizeH="0" baseline="0" dirty="0">
              <a:ln>
                <a:noFill/>
              </a:ln>
              <a:solidFill>
                <a:schemeClr val="tx1"/>
              </a:solidFill>
              <a:effectLst/>
            </a:endParaRPr>
          </a:p>
        </p:txBody>
      </p:sp>
      <p:pic>
        <p:nvPicPr>
          <p:cNvPr id="1025" name="Picture 1" descr="cid:image001.png@01D57DC0.05B46940">
            <a:extLst>
              <a:ext uri="{FF2B5EF4-FFF2-40B4-BE49-F238E27FC236}">
                <a16:creationId xmlns:a16="http://schemas.microsoft.com/office/drawing/2014/main" id="{1391577F-2B9D-4CFC-8575-876F19B75AA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8200" y="1540891"/>
            <a:ext cx="2700647" cy="10802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AD880CB-362D-4778-B0BA-31BAA0E4C505}"/>
              </a:ext>
            </a:extLst>
          </p:cNvPr>
          <p:cNvSpPr>
            <a:spLocks noChangeArrowheads="1"/>
          </p:cNvSpPr>
          <p:nvPr/>
        </p:nvSpPr>
        <p:spPr bwMode="auto">
          <a:xfrm>
            <a:off x="581892" y="2682656"/>
            <a:ext cx="1106780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The submission (high school transcript and course information) can be started by anyone having access to the application. District Assessment Coordinator (DAC) or Designee reviews/approves the application.</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Please remember to upload additional information if the college course equivalency is not classified as an “English” or “Mathematics” course (i.e. ENGL 101 or MATH 107).  Definitions, documentation requirements and more information can be found on the </a:t>
            </a:r>
            <a:r>
              <a:rPr kumimoji="0" lang="en-US" altLang="en-US"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hlinkClick r:id="rId5"/>
              </a:rPr>
              <a:t>website</a:t>
            </a:r>
            <a:r>
              <a:rPr kumimoji="0" lang="en-US" altLang="en-US"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Dual Credit submissions for </a:t>
            </a:r>
            <a:r>
              <a:rPr kumimoji="0" lang="en-US" altLang="en-US" b="1"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Career and Technical Education (CTE) courses</a:t>
            </a:r>
            <a:r>
              <a:rPr kumimoji="0" lang="en-US" altLang="en-US"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r>
              <a:rPr kumimoji="0" lang="en-US" altLang="en-US" b="1"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require the upload of your district’s </a:t>
            </a:r>
            <a:r>
              <a:rPr kumimoji="0" lang="en-US" altLang="en-US" b="1" i="0" u="sng"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current</a:t>
            </a:r>
            <a:r>
              <a:rPr kumimoji="0" lang="en-US" altLang="en-US" b="1"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articulation agreement</a:t>
            </a:r>
            <a:r>
              <a:rPr kumimoji="0" lang="en-US" altLang="en-US"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Once approved by DAC (or designee), OSPI will review for final approval or contact the district for additional information is needed</a:t>
            </a:r>
            <a:r>
              <a:rPr kumimoji="0" lang="en-US" altLang="en-US" sz="11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6296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a:t>
            </a:r>
            <a:endParaRPr lang="en-US" sz="3600" i="1" dirty="0"/>
          </a:p>
        </p:txBody>
      </p:sp>
      <p:sp>
        <p:nvSpPr>
          <p:cNvPr id="3" name="Content Placeholder 2"/>
          <p:cNvSpPr>
            <a:spLocks noGrp="1"/>
          </p:cNvSpPr>
          <p:nvPr>
            <p:ph idx="1"/>
          </p:nvPr>
        </p:nvSpPr>
        <p:spPr/>
        <p:txBody>
          <a:bodyPr>
            <a:normAutofit/>
          </a:bodyPr>
          <a:lstStyle/>
          <a:p>
            <a:pPr marL="0" indent="0">
              <a:buNone/>
            </a:pPr>
            <a:r>
              <a:rPr lang="en-US" sz="3600" dirty="0"/>
              <a:t>The previous COE materials are being reviewed to approve for placement on the Moodle sites.</a:t>
            </a:r>
          </a:p>
          <a:p>
            <a:pPr marL="0" indent="0">
              <a:buNone/>
            </a:pPr>
            <a:endParaRPr lang="en-US" sz="2000" dirty="0"/>
          </a:p>
          <a:p>
            <a:pPr marL="0" indent="0">
              <a:buNone/>
            </a:pPr>
            <a:r>
              <a:rPr lang="en-US" sz="3600" dirty="0"/>
              <a:t>Availability should be set November 8.</a:t>
            </a:r>
          </a:p>
          <a:p>
            <a:pPr marL="0" indent="0">
              <a:buNone/>
            </a:pPr>
            <a:endParaRPr lang="en-US" sz="2000" dirty="0"/>
          </a:p>
          <a:p>
            <a:pPr marL="0" indent="0">
              <a:buNone/>
            </a:pPr>
            <a:r>
              <a:rPr lang="en-US" sz="3600" dirty="0"/>
              <a:t>Instructions for accessing the sites will be provided by link in an upcoming WAW.</a:t>
            </a:r>
          </a:p>
          <a:p>
            <a:pPr marL="0" indent="0">
              <a:buNone/>
            </a:pPr>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3261417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AF3C-CEE6-4BB8-97FD-78ADE2ED29F3}"/>
              </a:ext>
            </a:extLst>
          </p:cNvPr>
          <p:cNvSpPr>
            <a:spLocks noGrp="1"/>
          </p:cNvSpPr>
          <p:nvPr>
            <p:ph type="title"/>
          </p:nvPr>
        </p:nvSpPr>
        <p:spPr/>
        <p:txBody>
          <a:bodyPr/>
          <a:lstStyle/>
          <a:p>
            <a:r>
              <a:rPr lang="en-US" dirty="0"/>
              <a:t>Secure Browsers for 2019-2020: iOS</a:t>
            </a:r>
          </a:p>
        </p:txBody>
      </p:sp>
      <p:sp>
        <p:nvSpPr>
          <p:cNvPr id="3" name="Content Placeholder 2">
            <a:extLst>
              <a:ext uri="{FF2B5EF4-FFF2-40B4-BE49-F238E27FC236}">
                <a16:creationId xmlns:a16="http://schemas.microsoft.com/office/drawing/2014/main" id="{147083D3-5091-4E1D-897A-49AABBE0543A}"/>
              </a:ext>
            </a:extLst>
          </p:cNvPr>
          <p:cNvSpPr>
            <a:spLocks noGrp="1"/>
          </p:cNvSpPr>
          <p:nvPr>
            <p:ph idx="1"/>
          </p:nvPr>
        </p:nvSpPr>
        <p:spPr/>
        <p:txBody>
          <a:bodyPr>
            <a:normAutofit/>
          </a:bodyPr>
          <a:lstStyle/>
          <a:p>
            <a:r>
              <a:rPr lang="en-US" sz="3200" dirty="0"/>
              <a:t>New iOS Secure Browser for 2019-20 will likely be released in coming weeks, now that iOS 13 and iPadOS 13 are available</a:t>
            </a:r>
          </a:p>
          <a:p>
            <a:r>
              <a:rPr lang="en-US" sz="3200" dirty="0"/>
              <a:t>For now, iOS 13 is blocked, so wait to update if possible</a:t>
            </a:r>
          </a:p>
          <a:p>
            <a:r>
              <a:rPr lang="en-US" sz="3200" dirty="0"/>
              <a:t>iOS 11.4 will be minimum iOS supported at that time</a:t>
            </a:r>
          </a:p>
          <a:p>
            <a:pPr lvl="1"/>
            <a:r>
              <a:rPr lang="en-US" sz="3200" dirty="0"/>
              <a:t>Note: iPads 1-4 are no longer supported</a:t>
            </a:r>
          </a:p>
          <a:p>
            <a:endParaRPr lang="en-US" dirty="0"/>
          </a:p>
          <a:p>
            <a:endParaRPr lang="en-US" dirty="0"/>
          </a:p>
        </p:txBody>
      </p:sp>
    </p:spTree>
    <p:extLst>
      <p:ext uri="{BB962C8B-B14F-4D97-AF65-F5344CB8AC3E}">
        <p14:creationId xmlns:p14="http://schemas.microsoft.com/office/powerpoint/2010/main" val="38598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8CFB-13EB-42C4-A4AE-240B3F9C278C}"/>
              </a:ext>
            </a:extLst>
          </p:cNvPr>
          <p:cNvSpPr>
            <a:spLocks noGrp="1"/>
          </p:cNvSpPr>
          <p:nvPr>
            <p:ph type="title"/>
          </p:nvPr>
        </p:nvSpPr>
        <p:spPr/>
        <p:txBody>
          <a:bodyPr>
            <a:normAutofit/>
          </a:bodyPr>
          <a:lstStyle/>
          <a:p>
            <a:pPr>
              <a:lnSpc>
                <a:spcPct val="100000"/>
              </a:lnSpc>
              <a:spcBef>
                <a:spcPts val="600"/>
              </a:spcBef>
            </a:pPr>
            <a:r>
              <a:rPr lang="en-US" dirty="0"/>
              <a:t>Resources for DACs</a:t>
            </a:r>
          </a:p>
        </p:txBody>
      </p:sp>
      <p:sp>
        <p:nvSpPr>
          <p:cNvPr id="3" name="Content Placeholder 2">
            <a:extLst>
              <a:ext uri="{FF2B5EF4-FFF2-40B4-BE49-F238E27FC236}">
                <a16:creationId xmlns:a16="http://schemas.microsoft.com/office/drawing/2014/main" id="{0FC8762C-B35B-4EE3-99C4-97003FDF2B12}"/>
              </a:ext>
            </a:extLst>
          </p:cNvPr>
          <p:cNvSpPr>
            <a:spLocks noGrp="1"/>
          </p:cNvSpPr>
          <p:nvPr>
            <p:ph idx="1"/>
          </p:nvPr>
        </p:nvSpPr>
        <p:spPr>
          <a:xfrm>
            <a:off x="725959" y="1747838"/>
            <a:ext cx="11366514" cy="4552950"/>
          </a:xfrm>
        </p:spPr>
        <p:txBody>
          <a:bodyPr>
            <a:noAutofit/>
          </a:bodyPr>
          <a:lstStyle/>
          <a:p>
            <a:pPr>
              <a:lnSpc>
                <a:spcPct val="100000"/>
              </a:lnSpc>
              <a:spcBef>
                <a:spcPts val="600"/>
              </a:spcBef>
            </a:pPr>
            <a:r>
              <a:rPr lang="en-US" dirty="0"/>
              <a:t>OSPI Navigating the Portal for Interim Assessments – Sept 25</a:t>
            </a:r>
          </a:p>
          <a:p>
            <a:pPr>
              <a:lnSpc>
                <a:spcPct val="100000"/>
              </a:lnSpc>
              <a:spcBef>
                <a:spcPts val="600"/>
              </a:spcBef>
            </a:pPr>
            <a:r>
              <a:rPr lang="en-US" dirty="0"/>
              <a:t>Graduation Pathways Informational Meeting – Nov 18 at NWESD</a:t>
            </a:r>
          </a:p>
          <a:p>
            <a:pPr lvl="1">
              <a:lnSpc>
                <a:spcPct val="100000"/>
              </a:lnSpc>
              <a:spcBef>
                <a:spcPts val="600"/>
              </a:spcBef>
            </a:pPr>
            <a:r>
              <a:rPr lang="en-US" dirty="0"/>
              <a:t>Afternoon is a CTE focus; NWRDC leads My School Data session</a:t>
            </a:r>
          </a:p>
          <a:p>
            <a:pPr>
              <a:lnSpc>
                <a:spcPct val="100000"/>
              </a:lnSpc>
              <a:spcBef>
                <a:spcPts val="600"/>
              </a:spcBef>
            </a:pPr>
            <a:r>
              <a:rPr lang="en-US" dirty="0"/>
              <a:t>OSPI New DAC trainings – posted Dec 2 to Portal or WAMS</a:t>
            </a:r>
          </a:p>
          <a:p>
            <a:pPr lvl="1">
              <a:lnSpc>
                <a:spcPct val="100000"/>
              </a:lnSpc>
              <a:spcBef>
                <a:spcPts val="600"/>
              </a:spcBef>
            </a:pPr>
            <a:r>
              <a:rPr lang="en-US" dirty="0"/>
              <a:t>Covers TIDE, TDS, ORS and ARMS usage</a:t>
            </a:r>
          </a:p>
          <a:p>
            <a:pPr>
              <a:lnSpc>
                <a:spcPct val="100000"/>
              </a:lnSpc>
              <a:spcBef>
                <a:spcPts val="600"/>
              </a:spcBef>
            </a:pPr>
            <a:r>
              <a:rPr lang="en-US" dirty="0"/>
              <a:t>OSPI/WSAC Webinar: Updated Graduation Requirements – Dec 4</a:t>
            </a:r>
          </a:p>
          <a:p>
            <a:pPr>
              <a:lnSpc>
                <a:spcPct val="100000"/>
              </a:lnSpc>
              <a:spcBef>
                <a:spcPts val="600"/>
              </a:spcBef>
            </a:pPr>
            <a:r>
              <a:rPr lang="en-US" dirty="0"/>
              <a:t>WERA/OSPI Conference – Dec 11-13 at Seattle Airport Hilton</a:t>
            </a:r>
          </a:p>
          <a:p>
            <a:pPr lvl="1">
              <a:lnSpc>
                <a:spcPct val="100000"/>
              </a:lnSpc>
              <a:spcBef>
                <a:spcPts val="600"/>
              </a:spcBef>
            </a:pPr>
            <a:r>
              <a:rPr lang="en-US" dirty="0"/>
              <a:t>Keynotes: Beverly Tatum, Juli Coleman, Chris Reykdal</a:t>
            </a:r>
          </a:p>
          <a:p>
            <a:pPr lvl="1">
              <a:lnSpc>
                <a:spcPct val="100000"/>
              </a:lnSpc>
              <a:spcBef>
                <a:spcPts val="600"/>
              </a:spcBef>
            </a:pPr>
            <a:r>
              <a:rPr lang="en-US" dirty="0"/>
              <a:t>Preconference and DAC meeting</a:t>
            </a:r>
          </a:p>
          <a:p>
            <a:pPr lvl="1">
              <a:lnSpc>
                <a:spcPct val="100000"/>
              </a:lnSpc>
              <a:spcBef>
                <a:spcPts val="600"/>
              </a:spcBef>
            </a:pPr>
            <a:r>
              <a:rPr lang="en-US" dirty="0"/>
              <a:t>Early bird registration ends today</a:t>
            </a:r>
          </a:p>
          <a:p>
            <a:pPr marL="0" indent="0">
              <a:lnSpc>
                <a:spcPct val="100000"/>
              </a:lnSpc>
              <a:spcBef>
                <a:spcPts val="600"/>
              </a:spcBef>
              <a:buNone/>
            </a:pPr>
            <a:endParaRPr lang="en-US" dirty="0"/>
          </a:p>
          <a:p>
            <a:pPr>
              <a:lnSpc>
                <a:spcPct val="100000"/>
              </a:lnSpc>
              <a:spcBef>
                <a:spcPts val="600"/>
              </a:spcBef>
            </a:pPr>
            <a:endParaRPr lang="en-US" dirty="0"/>
          </a:p>
          <a:p>
            <a:pPr>
              <a:lnSpc>
                <a:spcPct val="100000"/>
              </a:lnSpc>
              <a:spcBef>
                <a:spcPts val="600"/>
              </a:spcBef>
            </a:pPr>
            <a:endParaRPr lang="en-US" dirty="0"/>
          </a:p>
        </p:txBody>
      </p:sp>
    </p:spTree>
    <p:extLst>
      <p:ext uri="{BB962C8B-B14F-4D97-AF65-F5344CB8AC3E}">
        <p14:creationId xmlns:p14="http://schemas.microsoft.com/office/powerpoint/2010/main" val="33890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AF3C-CEE6-4BB8-97FD-78ADE2ED29F3}"/>
              </a:ext>
            </a:extLst>
          </p:cNvPr>
          <p:cNvSpPr>
            <a:spLocks noGrp="1"/>
          </p:cNvSpPr>
          <p:nvPr>
            <p:ph type="title"/>
          </p:nvPr>
        </p:nvSpPr>
        <p:spPr>
          <a:xfrm>
            <a:off x="838200" y="422275"/>
            <a:ext cx="10515600" cy="831759"/>
          </a:xfrm>
        </p:spPr>
        <p:txBody>
          <a:bodyPr/>
          <a:lstStyle/>
          <a:p>
            <a:r>
              <a:rPr lang="en-US" dirty="0"/>
              <a:t>Clarifying support for Chrome OS for 19-20</a:t>
            </a:r>
          </a:p>
        </p:txBody>
      </p:sp>
      <p:sp>
        <p:nvSpPr>
          <p:cNvPr id="3" name="Content Placeholder 2">
            <a:extLst>
              <a:ext uri="{FF2B5EF4-FFF2-40B4-BE49-F238E27FC236}">
                <a16:creationId xmlns:a16="http://schemas.microsoft.com/office/drawing/2014/main" id="{147083D3-5091-4E1D-897A-49AABBE0543A}"/>
              </a:ext>
            </a:extLst>
          </p:cNvPr>
          <p:cNvSpPr>
            <a:spLocks noGrp="1"/>
          </p:cNvSpPr>
          <p:nvPr>
            <p:ph idx="1"/>
          </p:nvPr>
        </p:nvSpPr>
        <p:spPr>
          <a:xfrm>
            <a:off x="609599" y="1373323"/>
            <a:ext cx="11290663" cy="4531088"/>
          </a:xfrm>
        </p:spPr>
        <p:txBody>
          <a:bodyPr>
            <a:noAutofit/>
          </a:bodyPr>
          <a:lstStyle/>
          <a:p>
            <a:pPr>
              <a:lnSpc>
                <a:spcPct val="100000"/>
              </a:lnSpc>
              <a:spcBef>
                <a:spcPts val="0"/>
              </a:spcBef>
              <a:spcAft>
                <a:spcPts val="300"/>
              </a:spcAft>
            </a:pPr>
            <a:r>
              <a:rPr lang="en-US" sz="2000" dirty="0"/>
              <a:t>Chrome devices need to be able to run at least Chrome OS 75 to use the AIR Secure Browser for online assessments (Chrome OS 76 is also supported). </a:t>
            </a:r>
          </a:p>
          <a:p>
            <a:pPr>
              <a:lnSpc>
                <a:spcPct val="100000"/>
              </a:lnSpc>
              <a:spcBef>
                <a:spcPts val="0"/>
              </a:spcBef>
              <a:spcAft>
                <a:spcPts val="300"/>
              </a:spcAft>
            </a:pPr>
            <a:r>
              <a:rPr lang="en-US" sz="2000" dirty="0"/>
              <a:t>In general, the </a:t>
            </a:r>
            <a:r>
              <a:rPr lang="fr-FR" sz="2000" dirty="0"/>
              <a:t>Auto Update Expiration (AUE)</a:t>
            </a:r>
            <a:r>
              <a:rPr lang="en-US" sz="2000" dirty="0"/>
              <a:t> document at </a:t>
            </a:r>
            <a:r>
              <a:rPr lang="en-US" sz="2000" u="sng" dirty="0">
                <a:hlinkClick r:id="rId3" tooltip="https://support.google.com/chrome/a/answer/6220366"/>
              </a:rPr>
              <a:t>https://support.google.com/chrome/a/answer/6220366</a:t>
            </a:r>
            <a:r>
              <a:rPr lang="en-US" sz="2000" dirty="0">
                <a:hlinkClick r:id="rId3" tooltip="https://support.google.com/chrome/a/answer/6220366"/>
              </a:rPr>
              <a:t> </a:t>
            </a:r>
            <a:r>
              <a:rPr lang="en-US" sz="2000" dirty="0"/>
              <a:t>is Google’s authoritative guide to which devices are still being supported for updates.</a:t>
            </a:r>
          </a:p>
          <a:p>
            <a:pPr>
              <a:lnSpc>
                <a:spcPct val="100000"/>
              </a:lnSpc>
              <a:spcBef>
                <a:spcPts val="0"/>
              </a:spcBef>
              <a:spcAft>
                <a:spcPts val="300"/>
              </a:spcAft>
            </a:pPr>
            <a:r>
              <a:rPr lang="en-US" sz="2000" dirty="0"/>
              <a:t>OSPI has heard from several districts about a few Chrome devices listed as no longer supported by Google that HAVE been able to be updated to OS 75.</a:t>
            </a:r>
          </a:p>
          <a:p>
            <a:pPr>
              <a:lnSpc>
                <a:spcPct val="100000"/>
              </a:lnSpc>
              <a:spcBef>
                <a:spcPts val="0"/>
              </a:spcBef>
              <a:spcAft>
                <a:spcPts val="300"/>
              </a:spcAft>
            </a:pPr>
            <a:r>
              <a:rPr lang="en-US" sz="2000" dirty="0"/>
              <a:t>AIR’s Secure Browser only checks to see if the Chrome OS is 75 or higher, not the underlying hardware that is being used. </a:t>
            </a:r>
          </a:p>
          <a:p>
            <a:pPr>
              <a:lnSpc>
                <a:spcPct val="100000"/>
              </a:lnSpc>
              <a:spcBef>
                <a:spcPts val="0"/>
              </a:spcBef>
              <a:spcAft>
                <a:spcPts val="300"/>
              </a:spcAft>
            </a:pPr>
            <a:r>
              <a:rPr lang="en-US" sz="2000" dirty="0"/>
              <a:t>So if your older and no-longer-supported device runs Chrome OS 75+, it will run the Secure Browser even though it is not “officially” supported by Google. If you report an issue to the AIR Help Desk, they will only be able to assist you with </a:t>
            </a:r>
            <a:r>
              <a:rPr lang="en-US" sz="2000" b="1" dirty="0"/>
              <a:t>software troubleshooting</a:t>
            </a:r>
            <a:r>
              <a:rPr lang="en-US" sz="2000" dirty="0"/>
              <a:t> on that device.</a:t>
            </a:r>
          </a:p>
          <a:p>
            <a:pPr>
              <a:lnSpc>
                <a:spcPct val="100000"/>
              </a:lnSpc>
              <a:spcBef>
                <a:spcPts val="0"/>
              </a:spcBef>
              <a:spcAft>
                <a:spcPts val="300"/>
              </a:spcAft>
            </a:pPr>
            <a:endParaRPr lang="en-US" sz="2000" dirty="0"/>
          </a:p>
          <a:p>
            <a:pPr>
              <a:lnSpc>
                <a:spcPct val="100000"/>
              </a:lnSpc>
              <a:spcBef>
                <a:spcPts val="0"/>
              </a:spcBef>
              <a:spcAft>
                <a:spcPts val="300"/>
              </a:spcAft>
            </a:pPr>
            <a:endParaRPr lang="en-US" sz="2000" dirty="0"/>
          </a:p>
        </p:txBody>
      </p:sp>
    </p:spTree>
    <p:extLst>
      <p:ext uri="{BB962C8B-B14F-4D97-AF65-F5344CB8AC3E}">
        <p14:creationId xmlns:p14="http://schemas.microsoft.com/office/powerpoint/2010/main" val="932507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419E-3278-4BD5-B4BB-FD1C9910D77B}"/>
              </a:ext>
            </a:extLst>
          </p:cNvPr>
          <p:cNvSpPr>
            <a:spLocks noGrp="1"/>
          </p:cNvSpPr>
          <p:nvPr>
            <p:ph type="title"/>
          </p:nvPr>
        </p:nvSpPr>
        <p:spPr/>
        <p:txBody>
          <a:bodyPr/>
          <a:lstStyle/>
          <a:p>
            <a:r>
              <a:rPr lang="en-US" dirty="0"/>
              <a:t>Problem of Practice</a:t>
            </a:r>
          </a:p>
        </p:txBody>
      </p:sp>
      <p:sp>
        <p:nvSpPr>
          <p:cNvPr id="3" name="Content Placeholder 2">
            <a:extLst>
              <a:ext uri="{FF2B5EF4-FFF2-40B4-BE49-F238E27FC236}">
                <a16:creationId xmlns:a16="http://schemas.microsoft.com/office/drawing/2014/main" id="{74C628F9-41AA-4586-A22D-4EA5BE41E85C}"/>
              </a:ext>
            </a:extLst>
          </p:cNvPr>
          <p:cNvSpPr>
            <a:spLocks noGrp="1"/>
          </p:cNvSpPr>
          <p:nvPr>
            <p:ph idx="1"/>
          </p:nvPr>
        </p:nvSpPr>
        <p:spPr>
          <a:xfrm>
            <a:off x="727113" y="1882775"/>
            <a:ext cx="11049918" cy="4552950"/>
          </a:xfrm>
        </p:spPr>
        <p:txBody>
          <a:bodyPr>
            <a:noAutofit/>
          </a:bodyPr>
          <a:lstStyle/>
          <a:p>
            <a:pPr>
              <a:lnSpc>
                <a:spcPct val="100000"/>
              </a:lnSpc>
              <a:spcBef>
                <a:spcPts val="0"/>
              </a:spcBef>
              <a:spcAft>
                <a:spcPts val="400"/>
              </a:spcAft>
            </a:pPr>
            <a:r>
              <a:rPr lang="en-US" dirty="0"/>
              <a:t>2 minutes: </a:t>
            </a:r>
            <a:r>
              <a:rPr lang="en-US" b="1" dirty="0"/>
              <a:t>Overview</a:t>
            </a:r>
            <a:r>
              <a:rPr lang="en-US" dirty="0"/>
              <a:t> of the process/ground rules</a:t>
            </a:r>
          </a:p>
          <a:p>
            <a:pPr>
              <a:lnSpc>
                <a:spcPct val="100000"/>
              </a:lnSpc>
              <a:spcBef>
                <a:spcPts val="0"/>
              </a:spcBef>
              <a:spcAft>
                <a:spcPts val="400"/>
              </a:spcAft>
            </a:pPr>
            <a:r>
              <a:rPr lang="en-US" dirty="0"/>
              <a:t>4-5 minutes: One member </a:t>
            </a:r>
            <a:r>
              <a:rPr lang="en-US" b="1" dirty="0"/>
              <a:t>shares</a:t>
            </a:r>
            <a:r>
              <a:rPr lang="en-US" dirty="0"/>
              <a:t> </a:t>
            </a:r>
            <a:r>
              <a:rPr lang="en-US" b="1" dirty="0"/>
              <a:t>a challenge/problem</a:t>
            </a:r>
          </a:p>
          <a:p>
            <a:pPr>
              <a:lnSpc>
                <a:spcPct val="100000"/>
              </a:lnSpc>
              <a:spcBef>
                <a:spcPts val="0"/>
              </a:spcBef>
              <a:spcAft>
                <a:spcPts val="400"/>
              </a:spcAft>
            </a:pPr>
            <a:r>
              <a:rPr lang="en-US" dirty="0"/>
              <a:t>4-5 minutes: Critical </a:t>
            </a:r>
            <a:r>
              <a:rPr lang="en-US" b="1" dirty="0"/>
              <a:t>friends</a:t>
            </a:r>
            <a:r>
              <a:rPr lang="en-US" dirty="0"/>
              <a:t> </a:t>
            </a:r>
            <a:r>
              <a:rPr lang="en-US" b="1" dirty="0"/>
              <a:t>ask questions </a:t>
            </a:r>
            <a:r>
              <a:rPr lang="en-US" dirty="0"/>
              <a:t>for clarification.</a:t>
            </a:r>
          </a:p>
          <a:p>
            <a:pPr>
              <a:lnSpc>
                <a:spcPct val="100000"/>
              </a:lnSpc>
              <a:spcBef>
                <a:spcPts val="0"/>
              </a:spcBef>
              <a:spcAft>
                <a:spcPts val="400"/>
              </a:spcAft>
            </a:pPr>
            <a:r>
              <a:rPr lang="en-US" dirty="0"/>
              <a:t>2 minutes: </a:t>
            </a:r>
            <a:r>
              <a:rPr lang="en-US" b="1" dirty="0"/>
              <a:t>Friends silently consider </a:t>
            </a:r>
            <a:r>
              <a:rPr lang="en-US" dirty="0"/>
              <a:t>what they’ve heard</a:t>
            </a:r>
          </a:p>
          <a:p>
            <a:pPr>
              <a:lnSpc>
                <a:spcPct val="100000"/>
              </a:lnSpc>
              <a:spcBef>
                <a:spcPts val="0"/>
              </a:spcBef>
              <a:spcAft>
                <a:spcPts val="400"/>
              </a:spcAft>
            </a:pPr>
            <a:r>
              <a:rPr lang="en-US" dirty="0"/>
              <a:t>2 minutes: Friends share suggestions with their </a:t>
            </a:r>
            <a:r>
              <a:rPr lang="en-US" b="1" dirty="0"/>
              <a:t>‘elbow’ partners</a:t>
            </a:r>
          </a:p>
          <a:p>
            <a:pPr>
              <a:lnSpc>
                <a:spcPct val="100000"/>
              </a:lnSpc>
              <a:spcBef>
                <a:spcPts val="0"/>
              </a:spcBef>
              <a:spcAft>
                <a:spcPts val="400"/>
              </a:spcAft>
            </a:pPr>
            <a:r>
              <a:rPr lang="en-US" dirty="0"/>
              <a:t>4-5 minutes: Friends </a:t>
            </a:r>
            <a:r>
              <a:rPr lang="en-US" b="1" dirty="0"/>
              <a:t>offer suggestions</a:t>
            </a:r>
            <a:r>
              <a:rPr lang="en-US" dirty="0"/>
              <a:t>, recommend strategies, etc.</a:t>
            </a:r>
          </a:p>
          <a:p>
            <a:pPr>
              <a:lnSpc>
                <a:spcPct val="100000"/>
              </a:lnSpc>
              <a:spcBef>
                <a:spcPts val="0"/>
              </a:spcBef>
              <a:spcAft>
                <a:spcPts val="400"/>
              </a:spcAft>
            </a:pPr>
            <a:r>
              <a:rPr lang="en-US" dirty="0"/>
              <a:t>3-5 minutes: </a:t>
            </a:r>
            <a:r>
              <a:rPr lang="en-US" b="1" dirty="0"/>
              <a:t>Presenter reflects </a:t>
            </a:r>
            <a:r>
              <a:rPr lang="en-US" dirty="0"/>
              <a:t>on the comments and next steps</a:t>
            </a:r>
          </a:p>
          <a:p>
            <a:pPr>
              <a:lnSpc>
                <a:spcPct val="100000"/>
              </a:lnSpc>
              <a:spcBef>
                <a:spcPts val="0"/>
              </a:spcBef>
              <a:spcAft>
                <a:spcPts val="400"/>
              </a:spcAft>
            </a:pPr>
            <a:r>
              <a:rPr lang="en-US" dirty="0"/>
              <a:t>3-5 minutes: Friends identify </a:t>
            </a:r>
            <a:r>
              <a:rPr lang="en-US" b="1" dirty="0"/>
              <a:t>something they heard </a:t>
            </a:r>
            <a:r>
              <a:rPr lang="en-US" dirty="0"/>
              <a:t>which they may use to improve their practice</a:t>
            </a:r>
          </a:p>
        </p:txBody>
      </p:sp>
    </p:spTree>
    <p:extLst>
      <p:ext uri="{BB962C8B-B14F-4D97-AF65-F5344CB8AC3E}">
        <p14:creationId xmlns:p14="http://schemas.microsoft.com/office/powerpoint/2010/main" val="470799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FD23-C485-436D-AD46-F788A49445C1}"/>
              </a:ext>
            </a:extLst>
          </p:cNvPr>
          <p:cNvSpPr>
            <a:spLocks noGrp="1"/>
          </p:cNvSpPr>
          <p:nvPr>
            <p:ph type="title"/>
          </p:nvPr>
        </p:nvSpPr>
        <p:spPr/>
        <p:txBody>
          <a:bodyPr/>
          <a:lstStyle/>
          <a:p>
            <a:r>
              <a:rPr lang="en-US" dirty="0"/>
              <a:t>Local Knowledge</a:t>
            </a:r>
          </a:p>
        </p:txBody>
      </p:sp>
      <p:sp>
        <p:nvSpPr>
          <p:cNvPr id="3" name="Content Placeholder 2">
            <a:extLst>
              <a:ext uri="{FF2B5EF4-FFF2-40B4-BE49-F238E27FC236}">
                <a16:creationId xmlns:a16="http://schemas.microsoft.com/office/drawing/2014/main" id="{4E8F8B09-EDC7-43C7-B65F-E9C640899057}"/>
              </a:ext>
            </a:extLst>
          </p:cNvPr>
          <p:cNvSpPr>
            <a:spLocks noGrp="1"/>
          </p:cNvSpPr>
          <p:nvPr>
            <p:ph idx="1"/>
          </p:nvPr>
        </p:nvSpPr>
        <p:spPr>
          <a:xfrm>
            <a:off x="838200" y="1882775"/>
            <a:ext cx="10515600" cy="3927475"/>
          </a:xfrm>
        </p:spPr>
        <p:txBody>
          <a:bodyPr/>
          <a:lstStyle/>
          <a:p>
            <a:r>
              <a:rPr lang="en-US" dirty="0"/>
              <a:t>You write down two dilemmas or questions for the group</a:t>
            </a:r>
          </a:p>
          <a:p>
            <a:r>
              <a:rPr lang="en-US" dirty="0"/>
              <a:t>You share with table, any ask clarifying questions; rotate</a:t>
            </a:r>
          </a:p>
          <a:p>
            <a:r>
              <a:rPr lang="en-US" dirty="0"/>
              <a:t>Table selects one to present to the room</a:t>
            </a:r>
          </a:p>
          <a:p>
            <a:r>
              <a:rPr lang="en-US" dirty="0"/>
              <a:t>Room addresses the issue; repeat</a:t>
            </a:r>
          </a:p>
          <a:p>
            <a:endParaRPr lang="en-US" dirty="0"/>
          </a:p>
        </p:txBody>
      </p:sp>
      <p:graphicFrame>
        <p:nvGraphicFramePr>
          <p:cNvPr id="4" name="Diagram 3">
            <a:extLst>
              <a:ext uri="{FF2B5EF4-FFF2-40B4-BE49-F238E27FC236}">
                <a16:creationId xmlns:a16="http://schemas.microsoft.com/office/drawing/2014/main" id="{62264680-F9E6-471F-9E5F-512DE46AD355}"/>
              </a:ext>
            </a:extLst>
          </p:cNvPr>
          <p:cNvGraphicFramePr/>
          <p:nvPr>
            <p:extLst>
              <p:ext uri="{D42A27DB-BD31-4B8C-83A1-F6EECF244321}">
                <p14:modId xmlns:p14="http://schemas.microsoft.com/office/powerpoint/2010/main" val="2336203694"/>
              </p:ext>
            </p:extLst>
          </p:nvPr>
        </p:nvGraphicFramePr>
        <p:xfrm>
          <a:off x="5117962" y="4532357"/>
          <a:ext cx="698500" cy="763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F6A33300-3CBF-4A4E-9EC0-548EF51F71AC}"/>
              </a:ext>
            </a:extLst>
          </p:cNvPr>
          <p:cNvGraphicFramePr/>
          <p:nvPr>
            <p:extLst>
              <p:ext uri="{D42A27DB-BD31-4B8C-83A1-F6EECF244321}">
                <p14:modId xmlns:p14="http://schemas.microsoft.com/office/powerpoint/2010/main" val="3435887805"/>
              </p:ext>
            </p:extLst>
          </p:nvPr>
        </p:nvGraphicFramePr>
        <p:xfrm>
          <a:off x="8531722" y="3530327"/>
          <a:ext cx="2816860" cy="28600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a:extLst>
              <a:ext uri="{FF2B5EF4-FFF2-40B4-BE49-F238E27FC236}">
                <a16:creationId xmlns:a16="http://schemas.microsoft.com/office/drawing/2014/main" id="{BB400A87-80B5-4BCD-9A5C-77D7FCC792AB}"/>
              </a:ext>
            </a:extLst>
          </p:cNvPr>
          <p:cNvGraphicFramePr/>
          <p:nvPr>
            <p:extLst>
              <p:ext uri="{D42A27DB-BD31-4B8C-83A1-F6EECF244321}">
                <p14:modId xmlns:p14="http://schemas.microsoft.com/office/powerpoint/2010/main" val="2208386114"/>
              </p:ext>
            </p:extLst>
          </p:nvPr>
        </p:nvGraphicFramePr>
        <p:xfrm>
          <a:off x="6266677" y="4040867"/>
          <a:ext cx="1892300" cy="174371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101635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i0.wp.com/metro.co.uk/wp-content/uploads/2017/11/841380450.jpg?quality=90&amp;strip=all&amp;zoom=1&amp;resize=644%2C428&amp;ssl=1">
            <a:extLst>
              <a:ext uri="{FF2B5EF4-FFF2-40B4-BE49-F238E27FC236}">
                <a16:creationId xmlns:a16="http://schemas.microsoft.com/office/drawing/2014/main" id="{F5D916EC-3E94-452C-9846-F3203E0EDD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31" b="7782"/>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DDFD023-1EE2-4246-B66C-63A142B01CDC}"/>
              </a:ext>
            </a:extLst>
          </p:cNvPr>
          <p:cNvSpPr>
            <a:spLocks noGrp="1"/>
          </p:cNvSpPr>
          <p:nvPr>
            <p:ph type="title"/>
          </p:nvPr>
        </p:nvSpPr>
        <p:spPr>
          <a:xfrm>
            <a:off x="574098" y="2247114"/>
            <a:ext cx="4495855" cy="1342754"/>
          </a:xfrm>
        </p:spPr>
        <p:txBody>
          <a:bodyPr>
            <a:normAutofit/>
          </a:bodyPr>
          <a:lstStyle/>
          <a:p>
            <a:pPr algn="ctr"/>
            <a:r>
              <a:rPr lang="en-US" b="1" i="1" dirty="0">
                <a:solidFill>
                  <a:schemeClr val="bg2"/>
                </a:solidFill>
              </a:rPr>
              <a:t>Happy November!</a:t>
            </a: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45234B24-205B-4F0D-8483-686FF0CFB275}"/>
              </a:ext>
            </a:extLst>
          </p:cNvPr>
          <p:cNvSpPr>
            <a:spLocks noGrp="1"/>
          </p:cNvSpPr>
          <p:nvPr>
            <p:ph idx="1"/>
          </p:nvPr>
        </p:nvSpPr>
        <p:spPr>
          <a:xfrm>
            <a:off x="525516" y="3417573"/>
            <a:ext cx="4593021" cy="2619839"/>
          </a:xfrm>
        </p:spPr>
        <p:txBody>
          <a:bodyPr anchor="ctr">
            <a:normAutofit/>
          </a:bodyPr>
          <a:lstStyle/>
          <a:p>
            <a:pPr algn="ctr"/>
            <a:r>
              <a:rPr lang="en-US" sz="3600" dirty="0">
                <a:solidFill>
                  <a:schemeClr val="bg2"/>
                </a:solidFill>
              </a:rPr>
              <a:t>January 24, 1 pm</a:t>
            </a:r>
          </a:p>
          <a:p>
            <a:pPr algn="ctr"/>
            <a:r>
              <a:rPr lang="en-US" sz="3600" dirty="0">
                <a:solidFill>
                  <a:schemeClr val="bg2"/>
                </a:solidFill>
              </a:rPr>
              <a:t>March 20, 1 pm</a:t>
            </a:r>
          </a:p>
          <a:p>
            <a:pPr algn="ctr"/>
            <a:r>
              <a:rPr lang="en-US" sz="3600" dirty="0">
                <a:solidFill>
                  <a:schemeClr val="bg2"/>
                </a:solidFill>
              </a:rPr>
              <a:t>June 12, 9 am</a:t>
            </a:r>
          </a:p>
        </p:txBody>
      </p:sp>
    </p:spTree>
    <p:extLst>
      <p:ext uri="{BB962C8B-B14F-4D97-AF65-F5344CB8AC3E}">
        <p14:creationId xmlns:p14="http://schemas.microsoft.com/office/powerpoint/2010/main" val="207656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8CFB-13EB-42C4-A4AE-240B3F9C278C}"/>
              </a:ext>
            </a:extLst>
          </p:cNvPr>
          <p:cNvSpPr>
            <a:spLocks noGrp="1"/>
          </p:cNvSpPr>
          <p:nvPr>
            <p:ph type="title"/>
          </p:nvPr>
        </p:nvSpPr>
        <p:spPr>
          <a:xfrm>
            <a:off x="838200" y="203200"/>
            <a:ext cx="10515600" cy="1325563"/>
          </a:xfrm>
        </p:spPr>
        <p:txBody>
          <a:bodyPr>
            <a:normAutofit/>
          </a:bodyPr>
          <a:lstStyle/>
          <a:p>
            <a:pPr>
              <a:lnSpc>
                <a:spcPct val="100000"/>
              </a:lnSpc>
              <a:spcBef>
                <a:spcPts val="600"/>
              </a:spcBef>
            </a:pPr>
            <a:r>
              <a:rPr lang="en-US" dirty="0"/>
              <a:t>Tableau Server in EDS</a:t>
            </a:r>
          </a:p>
        </p:txBody>
      </p:sp>
      <p:pic>
        <p:nvPicPr>
          <p:cNvPr id="6" name="Content Placeholder 5">
            <a:extLst>
              <a:ext uri="{FF2B5EF4-FFF2-40B4-BE49-F238E27FC236}">
                <a16:creationId xmlns:a16="http://schemas.microsoft.com/office/drawing/2014/main" id="{DD7902F6-7E7A-42A6-A154-BD39E441354F}"/>
              </a:ext>
            </a:extLst>
          </p:cNvPr>
          <p:cNvPicPr>
            <a:picLocks noGrp="1" noChangeAspect="1"/>
          </p:cNvPicPr>
          <p:nvPr>
            <p:ph idx="1"/>
          </p:nvPr>
        </p:nvPicPr>
        <p:blipFill rotWithShape="1">
          <a:blip r:embed="rId3"/>
          <a:srcRect b="9705"/>
          <a:stretch/>
        </p:blipFill>
        <p:spPr>
          <a:xfrm>
            <a:off x="2797039" y="1224915"/>
            <a:ext cx="9183265" cy="5429885"/>
          </a:xfrm>
          <a:prstGeom prst="rect">
            <a:avLst/>
          </a:prstGeom>
        </p:spPr>
      </p:pic>
    </p:spTree>
    <p:extLst>
      <p:ext uri="{BB962C8B-B14F-4D97-AF65-F5344CB8AC3E}">
        <p14:creationId xmlns:p14="http://schemas.microsoft.com/office/powerpoint/2010/main" val="3339178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6211"/>
            <a:ext cx="9899469" cy="2446107"/>
          </a:xfrm>
        </p:spPr>
        <p:txBody>
          <a:bodyPr>
            <a:normAutofit/>
          </a:bodyPr>
          <a:lstStyle/>
          <a:p>
            <a:pPr>
              <a:lnSpc>
                <a:spcPct val="100000"/>
              </a:lnSpc>
            </a:pPr>
            <a:r>
              <a:rPr lang="en-US" sz="6000" b="1" dirty="0"/>
              <a:t>Assessment Update Webcast</a:t>
            </a:r>
            <a:br>
              <a:rPr lang="en-US" sz="6000" b="1" dirty="0"/>
            </a:br>
            <a:r>
              <a:rPr lang="en-US" sz="6000" b="1" i="1" dirty="0"/>
              <a:t>Highlights for NWESD</a:t>
            </a:r>
          </a:p>
        </p:txBody>
      </p:sp>
      <p:sp>
        <p:nvSpPr>
          <p:cNvPr id="3" name="Content Placeholder 2"/>
          <p:cNvSpPr>
            <a:spLocks noGrp="1"/>
          </p:cNvSpPr>
          <p:nvPr>
            <p:ph idx="1"/>
          </p:nvPr>
        </p:nvSpPr>
        <p:spPr>
          <a:xfrm>
            <a:off x="838200" y="3302318"/>
            <a:ext cx="10515600" cy="1533756"/>
          </a:xfrm>
        </p:spPr>
        <p:txBody>
          <a:bodyPr/>
          <a:lstStyle/>
          <a:p>
            <a:pPr marL="0" indent="0">
              <a:buNone/>
            </a:pPr>
            <a:r>
              <a:rPr lang="en-US" dirty="0"/>
              <a:t>SY 19-20 </a:t>
            </a:r>
          </a:p>
          <a:p>
            <a:pPr marL="0" indent="0">
              <a:buNone/>
            </a:pPr>
            <a:r>
              <a:rPr lang="en-US" dirty="0"/>
              <a:t>Update #3</a:t>
            </a:r>
          </a:p>
          <a:p>
            <a:pPr marL="0" indent="0">
              <a:buNone/>
            </a:pPr>
            <a:r>
              <a:rPr lang="en-US" dirty="0"/>
              <a:t>October 16, 2019</a:t>
            </a:r>
          </a:p>
          <a:p>
            <a:pPr marL="0" indent="0">
              <a:buNone/>
            </a:pPr>
            <a:endParaRPr lang="en-US" dirty="0"/>
          </a:p>
        </p:txBody>
      </p:sp>
    </p:spTree>
    <p:extLst>
      <p:ext uri="{BB962C8B-B14F-4D97-AF65-F5344CB8AC3E}">
        <p14:creationId xmlns:p14="http://schemas.microsoft.com/office/powerpoint/2010/main" val="271422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0484" y="422276"/>
            <a:ext cx="10673316" cy="587817"/>
          </a:xfrm>
        </p:spPr>
        <p:txBody>
          <a:bodyPr>
            <a:normAutofit fontScale="90000"/>
          </a:bodyPr>
          <a:lstStyle/>
          <a:p>
            <a:r>
              <a:rPr lang="en-US" dirty="0"/>
              <a:t>Today’s Topics</a:t>
            </a:r>
          </a:p>
        </p:txBody>
      </p:sp>
      <p:sp>
        <p:nvSpPr>
          <p:cNvPr id="7" name="Content Placeholder 4"/>
          <p:cNvSpPr>
            <a:spLocks noGrp="1"/>
          </p:cNvSpPr>
          <p:nvPr>
            <p:ph idx="1"/>
          </p:nvPr>
        </p:nvSpPr>
        <p:spPr>
          <a:xfrm>
            <a:off x="680484" y="1105786"/>
            <a:ext cx="10790274" cy="4922874"/>
          </a:xfrm>
        </p:spPr>
        <p:txBody>
          <a:bodyPr numCol="2">
            <a:normAutofit fontScale="77500" lnSpcReduction="20000"/>
          </a:bodyPr>
          <a:lstStyle/>
          <a:p>
            <a:pPr>
              <a:lnSpc>
                <a:spcPct val="100000"/>
              </a:lnSpc>
            </a:pPr>
            <a:endParaRPr lang="en-US" sz="2400" dirty="0"/>
          </a:p>
          <a:p>
            <a:pPr>
              <a:lnSpc>
                <a:spcPct val="100000"/>
              </a:lnSpc>
            </a:pPr>
            <a:r>
              <a:rPr lang="en-US" sz="3300" dirty="0"/>
              <a:t>Development</a:t>
            </a:r>
          </a:p>
          <a:p>
            <a:pPr lvl="1">
              <a:lnSpc>
                <a:spcPct val="100000"/>
              </a:lnSpc>
            </a:pPr>
            <a:r>
              <a:rPr lang="en-US" sz="2500" dirty="0"/>
              <a:t>Inventory of Time Spent Testing</a:t>
            </a:r>
          </a:p>
          <a:p>
            <a:pPr lvl="1">
              <a:lnSpc>
                <a:spcPct val="100000"/>
              </a:lnSpc>
            </a:pPr>
            <a:r>
              <a:rPr lang="en-US" sz="2500" dirty="0"/>
              <a:t>Staff Update</a:t>
            </a:r>
          </a:p>
          <a:p>
            <a:pPr lvl="1">
              <a:lnSpc>
                <a:spcPct val="100000"/>
              </a:lnSpc>
            </a:pPr>
            <a:r>
              <a:rPr lang="en-US" sz="2500" dirty="0"/>
              <a:t>Interims</a:t>
            </a:r>
          </a:p>
          <a:p>
            <a:pPr lvl="1">
              <a:lnSpc>
                <a:spcPct val="100000"/>
              </a:lnSpc>
            </a:pPr>
            <a:r>
              <a:rPr lang="en-US" sz="2500" dirty="0"/>
              <a:t>Language Glossaries</a:t>
            </a:r>
          </a:p>
          <a:p>
            <a:pPr>
              <a:lnSpc>
                <a:spcPct val="100000"/>
              </a:lnSpc>
            </a:pPr>
            <a:r>
              <a:rPr lang="en-US" sz="3300" dirty="0"/>
              <a:t>WaKIDS</a:t>
            </a:r>
          </a:p>
          <a:p>
            <a:pPr lvl="1">
              <a:lnSpc>
                <a:spcPct val="100000"/>
              </a:lnSpc>
            </a:pPr>
            <a:r>
              <a:rPr lang="en-US" sz="2500" dirty="0"/>
              <a:t>Student Import</a:t>
            </a:r>
          </a:p>
          <a:p>
            <a:pPr lvl="1">
              <a:lnSpc>
                <a:spcPct val="100000"/>
              </a:lnSpc>
            </a:pPr>
            <a:r>
              <a:rPr lang="en-US" sz="2500" dirty="0"/>
              <a:t>ECEAP and Prior Data</a:t>
            </a:r>
          </a:p>
          <a:p>
            <a:pPr lvl="1">
              <a:lnSpc>
                <a:spcPct val="100000"/>
              </a:lnSpc>
            </a:pPr>
            <a:r>
              <a:rPr lang="en-US" sz="2500" dirty="0"/>
              <a:t>Monitoring the Assessment</a:t>
            </a:r>
          </a:p>
          <a:p>
            <a:pPr>
              <a:lnSpc>
                <a:spcPct val="100000"/>
              </a:lnSpc>
            </a:pPr>
            <a:r>
              <a:rPr lang="en-US" sz="3300" dirty="0"/>
              <a:t>Data</a:t>
            </a:r>
          </a:p>
          <a:p>
            <a:pPr lvl="1">
              <a:lnSpc>
                <a:spcPct val="100000"/>
              </a:lnSpc>
            </a:pPr>
            <a:r>
              <a:rPr lang="en-US" sz="2500" dirty="0"/>
              <a:t>Temporary ID</a:t>
            </a:r>
          </a:p>
          <a:p>
            <a:pPr lvl="1">
              <a:lnSpc>
                <a:spcPct val="100000"/>
              </a:lnSpc>
            </a:pPr>
            <a:r>
              <a:rPr lang="en-US" sz="2500" dirty="0"/>
              <a:t>Federated Single Sign On (SSO)</a:t>
            </a:r>
          </a:p>
          <a:p>
            <a:pPr lvl="1">
              <a:lnSpc>
                <a:spcPct val="100000"/>
              </a:lnSpc>
            </a:pPr>
            <a:r>
              <a:rPr lang="en-US" sz="2500" dirty="0"/>
              <a:t>Hard Copy Materials</a:t>
            </a:r>
          </a:p>
          <a:p>
            <a:pPr lvl="1">
              <a:lnSpc>
                <a:spcPct val="100000"/>
              </a:lnSpc>
            </a:pPr>
            <a:r>
              <a:rPr lang="en-US" sz="2500" dirty="0"/>
              <a:t>Special Characters</a:t>
            </a:r>
          </a:p>
          <a:p>
            <a:pPr marL="457200" lvl="1" indent="0">
              <a:lnSpc>
                <a:spcPct val="100000"/>
              </a:lnSpc>
              <a:buNone/>
            </a:pPr>
            <a:endParaRPr lang="en-US" sz="2100" dirty="0"/>
          </a:p>
          <a:p>
            <a:pPr>
              <a:lnSpc>
                <a:spcPct val="100000"/>
              </a:lnSpc>
            </a:pPr>
            <a:r>
              <a:rPr lang="en-US" sz="3300" dirty="0"/>
              <a:t>Operations</a:t>
            </a:r>
          </a:p>
          <a:p>
            <a:pPr lvl="1">
              <a:lnSpc>
                <a:spcPct val="100000"/>
              </a:lnSpc>
            </a:pPr>
            <a:r>
              <a:rPr lang="en-US" sz="2500" dirty="0"/>
              <a:t>Spring Retake</a:t>
            </a:r>
          </a:p>
          <a:p>
            <a:pPr lvl="1">
              <a:lnSpc>
                <a:spcPct val="100000"/>
              </a:lnSpc>
            </a:pPr>
            <a:r>
              <a:rPr lang="en-US" sz="2500" dirty="0"/>
              <a:t>Material Schedule</a:t>
            </a:r>
          </a:p>
          <a:p>
            <a:pPr>
              <a:lnSpc>
                <a:spcPct val="100000"/>
              </a:lnSpc>
            </a:pPr>
            <a:r>
              <a:rPr lang="en-US" sz="3300" dirty="0"/>
              <a:t>Select Assessments</a:t>
            </a:r>
          </a:p>
          <a:p>
            <a:pPr lvl="1">
              <a:lnSpc>
                <a:spcPct val="100000"/>
              </a:lnSpc>
            </a:pPr>
            <a:r>
              <a:rPr lang="en-US" sz="2500" dirty="0"/>
              <a:t>ELP Assessments</a:t>
            </a:r>
          </a:p>
          <a:p>
            <a:pPr lvl="1">
              <a:lnSpc>
                <a:spcPct val="100000"/>
              </a:lnSpc>
            </a:pPr>
            <a:r>
              <a:rPr lang="en-US" sz="2500" dirty="0"/>
              <a:t>Graduation Pathways Update</a:t>
            </a:r>
          </a:p>
          <a:p>
            <a:pPr lvl="1">
              <a:lnSpc>
                <a:spcPct val="100000"/>
              </a:lnSpc>
            </a:pPr>
            <a:r>
              <a:rPr lang="en-US" sz="2500" dirty="0"/>
              <a:t>COE (Huh?)</a:t>
            </a:r>
          </a:p>
          <a:p>
            <a:pPr>
              <a:lnSpc>
                <a:spcPct val="100000"/>
              </a:lnSpc>
            </a:pPr>
            <a:r>
              <a:rPr lang="en-US" sz="3300" dirty="0"/>
              <a:t>Technology</a:t>
            </a:r>
          </a:p>
          <a:p>
            <a:pPr lvl="1">
              <a:lnSpc>
                <a:spcPct val="100000"/>
              </a:lnSpc>
            </a:pPr>
            <a:r>
              <a:rPr lang="en-US" sz="2500" dirty="0"/>
              <a:t>Secure Browser</a:t>
            </a:r>
          </a:p>
          <a:p>
            <a:pPr lvl="1">
              <a:lnSpc>
                <a:spcPct val="100000"/>
              </a:lnSpc>
            </a:pPr>
            <a:r>
              <a:rPr lang="en-US" sz="2500" dirty="0"/>
              <a:t>Chrome OS</a:t>
            </a:r>
          </a:p>
          <a:p>
            <a:pPr>
              <a:lnSpc>
                <a:spcPct val="100000"/>
              </a:lnSpc>
            </a:pPr>
            <a:r>
              <a:rPr lang="en-US" sz="3300" dirty="0"/>
              <a:t>Miscellaneous</a:t>
            </a:r>
          </a:p>
          <a:p>
            <a:pPr lvl="1">
              <a:lnSpc>
                <a:spcPct val="100000"/>
              </a:lnSpc>
            </a:pPr>
            <a:r>
              <a:rPr lang="en-US" sz="2500" dirty="0"/>
              <a:t>WCAP Contacts</a:t>
            </a:r>
          </a:p>
          <a:p>
            <a:pPr marL="0" indent="0">
              <a:lnSpc>
                <a:spcPct val="100000"/>
              </a:lnSpc>
              <a:buNone/>
            </a:pPr>
            <a:endParaRPr lang="en-US" sz="2400" dirty="0"/>
          </a:p>
        </p:txBody>
      </p:sp>
    </p:spTree>
    <p:extLst>
      <p:ext uri="{BB962C8B-B14F-4D97-AF65-F5344CB8AC3E}">
        <p14:creationId xmlns:p14="http://schemas.microsoft.com/office/powerpoint/2010/main" val="39543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5784-50BB-4581-812E-1FB3A66BF2BF}"/>
              </a:ext>
            </a:extLst>
          </p:cNvPr>
          <p:cNvSpPr>
            <a:spLocks noGrp="1"/>
          </p:cNvSpPr>
          <p:nvPr>
            <p:ph type="title"/>
          </p:nvPr>
        </p:nvSpPr>
        <p:spPr/>
        <p:txBody>
          <a:bodyPr/>
          <a:lstStyle/>
          <a:p>
            <a:r>
              <a:rPr lang="en-US" dirty="0"/>
              <a:t>Interim Updates</a:t>
            </a:r>
          </a:p>
        </p:txBody>
      </p:sp>
      <p:sp>
        <p:nvSpPr>
          <p:cNvPr id="3" name="Content Placeholder 2">
            <a:extLst>
              <a:ext uri="{FF2B5EF4-FFF2-40B4-BE49-F238E27FC236}">
                <a16:creationId xmlns:a16="http://schemas.microsoft.com/office/drawing/2014/main" id="{6B57DEF2-1AFF-4D04-A8F5-4C3D503C1076}"/>
              </a:ext>
            </a:extLst>
          </p:cNvPr>
          <p:cNvSpPr>
            <a:spLocks noGrp="1"/>
          </p:cNvSpPr>
          <p:nvPr>
            <p:ph idx="1"/>
          </p:nvPr>
        </p:nvSpPr>
        <p:spPr/>
        <p:txBody>
          <a:bodyPr/>
          <a:lstStyle/>
          <a:p>
            <a:r>
              <a:rPr lang="en-US" dirty="0"/>
              <a:t>All systems within the WCAP Portal are now available</a:t>
            </a:r>
          </a:p>
          <a:p>
            <a:endParaRPr lang="en-US" dirty="0"/>
          </a:p>
          <a:p>
            <a:r>
              <a:rPr lang="en-US" dirty="0"/>
              <a:t>New Say-Script for the Interim Assessments</a:t>
            </a:r>
          </a:p>
          <a:p>
            <a:pPr lvl="1"/>
            <a:r>
              <a:rPr lang="en-US" dirty="0"/>
              <a:t>Located in General Information folder</a:t>
            </a:r>
          </a:p>
          <a:p>
            <a:pPr lvl="1"/>
            <a:r>
              <a:rPr lang="en-US" dirty="0"/>
              <a:t>File titled: Interim Test Administration Manual and TA Script of Student Directions</a:t>
            </a:r>
          </a:p>
        </p:txBody>
      </p:sp>
    </p:spTree>
    <p:extLst>
      <p:ext uri="{BB962C8B-B14F-4D97-AF65-F5344CB8AC3E}">
        <p14:creationId xmlns:p14="http://schemas.microsoft.com/office/powerpoint/2010/main" val="198699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5784-50BB-4581-812E-1FB3A66BF2BF}"/>
              </a:ext>
            </a:extLst>
          </p:cNvPr>
          <p:cNvSpPr>
            <a:spLocks noGrp="1"/>
          </p:cNvSpPr>
          <p:nvPr>
            <p:ph type="title"/>
          </p:nvPr>
        </p:nvSpPr>
        <p:spPr/>
        <p:txBody>
          <a:bodyPr/>
          <a:lstStyle/>
          <a:p>
            <a:r>
              <a:rPr lang="en-US" dirty="0"/>
              <a:t>Navigating the Testing Portal for Interim Assessments Moodle</a:t>
            </a:r>
          </a:p>
        </p:txBody>
      </p:sp>
      <p:sp>
        <p:nvSpPr>
          <p:cNvPr id="3" name="Content Placeholder 2">
            <a:extLst>
              <a:ext uri="{FF2B5EF4-FFF2-40B4-BE49-F238E27FC236}">
                <a16:creationId xmlns:a16="http://schemas.microsoft.com/office/drawing/2014/main" id="{6B57DEF2-1AFF-4D04-A8F5-4C3D503C1076}"/>
              </a:ext>
            </a:extLst>
          </p:cNvPr>
          <p:cNvSpPr>
            <a:spLocks noGrp="1"/>
          </p:cNvSpPr>
          <p:nvPr>
            <p:ph idx="1"/>
          </p:nvPr>
        </p:nvSpPr>
        <p:spPr/>
        <p:txBody>
          <a:bodyPr/>
          <a:lstStyle/>
          <a:p>
            <a:r>
              <a:rPr lang="en-US" dirty="0"/>
              <a:t>Participation for clock hours still available</a:t>
            </a:r>
          </a:p>
          <a:p>
            <a:pPr lvl="1"/>
            <a:r>
              <a:rPr lang="en-US" dirty="0"/>
              <a:t>Link to the Moodle on the </a:t>
            </a:r>
            <a:r>
              <a:rPr lang="en-US" dirty="0">
                <a:hlinkClick r:id="rId3"/>
              </a:rPr>
              <a:t>Math Assessment page</a:t>
            </a:r>
            <a:endParaRPr lang="en-US" dirty="0"/>
          </a:p>
          <a:p>
            <a:pPr lvl="1"/>
            <a:r>
              <a:rPr lang="en-US" dirty="0"/>
              <a:t>Video for webinar uploaded</a:t>
            </a:r>
          </a:p>
          <a:p>
            <a:pPr lvl="1"/>
            <a:r>
              <a:rPr lang="en-US" dirty="0"/>
              <a:t>Questions from the webinar are answered</a:t>
            </a:r>
          </a:p>
          <a:p>
            <a:pPr lvl="1"/>
            <a:r>
              <a:rPr lang="en-US" dirty="0"/>
              <a:t>The registration link for the November 15th webinar </a:t>
            </a:r>
          </a:p>
          <a:p>
            <a:pPr lvl="1"/>
            <a:r>
              <a:rPr lang="en-US" dirty="0"/>
              <a:t>Clock hours evaluation will be available after second webinar</a:t>
            </a:r>
          </a:p>
          <a:p>
            <a:endParaRPr lang="en-US" dirty="0"/>
          </a:p>
          <a:p>
            <a:r>
              <a:rPr lang="en-US" dirty="0"/>
              <a:t>Self-registration is password protected</a:t>
            </a:r>
          </a:p>
          <a:p>
            <a:pPr lvl="1"/>
            <a:r>
              <a:rPr lang="en-US" dirty="0"/>
              <a:t>Enrollment Key: Interims2019</a:t>
            </a:r>
          </a:p>
        </p:txBody>
      </p:sp>
    </p:spTree>
    <p:extLst>
      <p:ext uri="{BB962C8B-B14F-4D97-AF65-F5344CB8AC3E}">
        <p14:creationId xmlns:p14="http://schemas.microsoft.com/office/powerpoint/2010/main" val="53227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Glossary Available for Math</a:t>
            </a:r>
          </a:p>
        </p:txBody>
      </p:sp>
      <p:sp>
        <p:nvSpPr>
          <p:cNvPr id="3" name="Content Placeholder 2"/>
          <p:cNvSpPr>
            <a:spLocks noGrp="1"/>
          </p:cNvSpPr>
          <p:nvPr>
            <p:ph idx="1"/>
          </p:nvPr>
        </p:nvSpPr>
        <p:spPr>
          <a:xfrm>
            <a:off x="649358" y="1747838"/>
            <a:ext cx="8299942" cy="3927475"/>
          </a:xfrm>
        </p:spPr>
        <p:txBody>
          <a:bodyPr>
            <a:normAutofit fontScale="92500"/>
          </a:bodyPr>
          <a:lstStyle/>
          <a:p>
            <a:r>
              <a:rPr lang="en-US" dirty="0"/>
              <a:t>New glossary option available this school year</a:t>
            </a:r>
          </a:p>
          <a:p>
            <a:r>
              <a:rPr lang="en-US" dirty="0"/>
              <a:t>Presents a picture of select words</a:t>
            </a:r>
          </a:p>
          <a:p>
            <a:r>
              <a:rPr lang="en-US" dirty="0"/>
              <a:t>Explore through the </a:t>
            </a:r>
            <a:r>
              <a:rPr lang="en-US" dirty="0">
                <a:hlinkClick r:id="rId3"/>
              </a:rPr>
              <a:t>Smarter Balanced Sample Test webpage</a:t>
            </a:r>
            <a:endParaRPr lang="en-US" dirty="0"/>
          </a:p>
          <a:p>
            <a:pPr lvl="1"/>
            <a:r>
              <a:rPr lang="en-US" sz="2100" dirty="0"/>
              <a:t>On Choose Settings page, select “Illustration Glossary: Show Illustration Glossary”</a:t>
            </a:r>
          </a:p>
          <a:p>
            <a:r>
              <a:rPr lang="en-US" dirty="0"/>
              <a:t>Set in TIDE under Embedded Designated Support</a:t>
            </a:r>
          </a:p>
          <a:p>
            <a:pPr lvl="1"/>
            <a:r>
              <a:rPr lang="en-US" dirty="0"/>
              <a:t>In the “Glossary - English” drop-down menu for math</a:t>
            </a:r>
          </a:p>
          <a:p>
            <a:pPr lvl="1"/>
            <a:r>
              <a:rPr lang="en-US" dirty="0"/>
              <a:t>Currently working to update TIDE to allow students to select both an Illustration Glossary and a language glossary</a:t>
            </a:r>
          </a:p>
          <a:p>
            <a:endParaRPr lang="en-US" dirty="0"/>
          </a:p>
        </p:txBody>
      </p:sp>
      <p:pic>
        <p:nvPicPr>
          <p:cNvPr id="6" name="Picture 5" descr="Illustration glossary for chocolate chip cookies showing several chocolate chip cookies." title="Chocolate Chip Cookies"/>
          <p:cNvPicPr>
            <a:picLocks noChangeAspect="1"/>
          </p:cNvPicPr>
          <p:nvPr/>
        </p:nvPicPr>
        <p:blipFill rotWithShape="1">
          <a:blip r:embed="rId4"/>
          <a:srcRect l="1629"/>
          <a:stretch/>
        </p:blipFill>
        <p:spPr>
          <a:xfrm>
            <a:off x="8464821" y="1747838"/>
            <a:ext cx="3170587" cy="3215266"/>
          </a:xfrm>
          <a:prstGeom prst="rect">
            <a:avLst/>
          </a:prstGeom>
        </p:spPr>
      </p:pic>
    </p:spTree>
    <p:extLst>
      <p:ext uri="{BB962C8B-B14F-4D97-AF65-F5344CB8AC3E}">
        <p14:creationId xmlns:p14="http://schemas.microsoft.com/office/powerpoint/2010/main" val="27747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3412</Words>
  <Application>Microsoft Office PowerPoint</Application>
  <PresentationFormat>Widescreen</PresentationFormat>
  <Paragraphs>356</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Segoe UI</vt:lpstr>
      <vt:lpstr>Segoe UI Historic</vt:lpstr>
      <vt:lpstr>Segoe UI Light</vt:lpstr>
      <vt:lpstr>1_Office Theme</vt:lpstr>
      <vt:lpstr>NWESD Assessment Directors’ Meeting</vt:lpstr>
      <vt:lpstr>Today’s Agenda</vt:lpstr>
      <vt:lpstr>Resources for DACs</vt:lpstr>
      <vt:lpstr>Tableau Server in EDS</vt:lpstr>
      <vt:lpstr>Assessment Update Webcast Highlights for NWESD</vt:lpstr>
      <vt:lpstr>Today’s Topics</vt:lpstr>
      <vt:lpstr>Interim Updates</vt:lpstr>
      <vt:lpstr>Navigating the Testing Portal for Interim Assessments Moodle</vt:lpstr>
      <vt:lpstr>Illustration Glossary Available for Math</vt:lpstr>
      <vt:lpstr>Language Glossaries: Math and Science</vt:lpstr>
      <vt:lpstr>Glossary Selection</vt:lpstr>
      <vt:lpstr>X</vt:lpstr>
      <vt:lpstr>WAMS Transfer Application</vt:lpstr>
      <vt:lpstr>ECEAP Children and Prior Data</vt:lpstr>
      <vt:lpstr>My Teaching Strategies</vt:lpstr>
      <vt:lpstr>WAKIDS Supports</vt:lpstr>
      <vt:lpstr>Temporary ID Cleanup Timelines</vt:lpstr>
      <vt:lpstr>Federated Single Sign-on (SSO)</vt:lpstr>
      <vt:lpstr>Ordering Hard-Copy Materials – Initial</vt:lpstr>
      <vt:lpstr>Add Special Characters to TIDE?</vt:lpstr>
      <vt:lpstr>Spring 2020 HS Retake</vt:lpstr>
      <vt:lpstr>Spring 2020 HS Retake cont.</vt:lpstr>
      <vt:lpstr>Projected Testing Material Schedule</vt:lpstr>
      <vt:lpstr>ELP Assessment Update</vt:lpstr>
      <vt:lpstr>WIDA Alternate ACCESS – Identify in WAMS</vt:lpstr>
      <vt:lpstr>Dual Credit</vt:lpstr>
      <vt:lpstr>Dual Credit - Process</vt:lpstr>
      <vt:lpstr>COE</vt:lpstr>
      <vt:lpstr>Secure Browsers for 2019-2020: iOS</vt:lpstr>
      <vt:lpstr>Clarifying support for Chrome OS for 19-20</vt:lpstr>
      <vt:lpstr>Problem of Practice</vt:lpstr>
      <vt:lpstr>Local Knowledge</vt:lpstr>
      <vt:lpstr>Happy November!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NWESD Assessment Directors’ Meeting</dc:title>
  <dc:creator>Rick, Brian</dc:creator>
  <cp:lastModifiedBy>Jennifer Longchamps</cp:lastModifiedBy>
  <cp:revision>6</cp:revision>
  <cp:lastPrinted>2019-11-07T03:37:25Z</cp:lastPrinted>
  <dcterms:created xsi:type="dcterms:W3CDTF">2019-11-07T03:22:17Z</dcterms:created>
  <dcterms:modified xsi:type="dcterms:W3CDTF">2019-11-13T19:01:51Z</dcterms:modified>
</cp:coreProperties>
</file>