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sldIdLst>
    <p:sldId id="257" r:id="rId2"/>
    <p:sldId id="258" r:id="rId3"/>
    <p:sldId id="259" r:id="rId4"/>
    <p:sldId id="260" r:id="rId5"/>
    <p:sldId id="261" r:id="rId6"/>
    <p:sldId id="262" r:id="rId7"/>
    <p:sldId id="263" r:id="rId8"/>
    <p:sldId id="264" r:id="rId9"/>
    <p:sldId id="271" r:id="rId10"/>
    <p:sldId id="265" r:id="rId11"/>
    <p:sldId id="266" r:id="rId12"/>
    <p:sldId id="267" r:id="rId13"/>
    <p:sldId id="268" r:id="rId14"/>
    <p:sldId id="269" r:id="rId15"/>
    <p:sldId id="270" r:id="rId16"/>
    <p:sldId id="272" r:id="rId17"/>
    <p:sldId id="273"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6" autoAdjust="0"/>
    <p:restoredTop sz="94660"/>
  </p:normalViewPr>
  <p:slideViewPr>
    <p:cSldViewPr snapToGrid="0">
      <p:cViewPr varScale="1">
        <p:scale>
          <a:sx n="111" d="100"/>
          <a:sy n="111" d="100"/>
        </p:scale>
        <p:origin x="222" y="114"/>
      </p:cViewPr>
      <p:guideLst/>
    </p:cSldViewPr>
  </p:slideViewPr>
  <p:notesTextViewPr>
    <p:cViewPr>
      <p:scale>
        <a:sx n="1" d="1"/>
        <a:sy n="1" d="1"/>
      </p:scale>
      <p:origin x="0" y="0"/>
    </p:cViewPr>
  </p:notesTextViewPr>
  <p:sorterViewPr>
    <p:cViewPr>
      <p:scale>
        <a:sx n="130" d="100"/>
        <a:sy n="130" d="100"/>
      </p:scale>
      <p:origin x="0" y="-679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CC68BF-D647-4863-80FD-E6F9FEC1CC96}" type="datetimeFigureOut">
              <a:rPr lang="en-US" smtClean="0"/>
              <a:t>3/20/2020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0CEBCC-16A4-4F43-9465-860950D19F3F}" type="slidenum">
              <a:rPr lang="en-US" smtClean="0"/>
              <a:t>‹#›</a:t>
            </a:fld>
            <a:endParaRPr lang="en-US"/>
          </a:p>
        </p:txBody>
      </p:sp>
    </p:spTree>
    <p:extLst>
      <p:ext uri="{BB962C8B-B14F-4D97-AF65-F5344CB8AC3E}">
        <p14:creationId xmlns:p14="http://schemas.microsoft.com/office/powerpoint/2010/main" val="3325109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77161">
              <a:defRPr/>
            </a:pPr>
            <a:fld id="{353CBBB1-5F31-4EE7-8027-C6991939A9A5}" type="slidenum">
              <a:rPr lang="en-US">
                <a:solidFill>
                  <a:prstClr val="black"/>
                </a:solidFill>
                <a:latin typeface="Calibri" panose="020F0502020204030204"/>
              </a:rPr>
              <a:pPr defTabSz="977161">
                <a:defRPr/>
              </a:pPr>
              <a:t>1</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2491068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C1603A-F23C-4D01-ABE9-806BBC8DA6C2}" type="datetimeFigureOut">
              <a:rPr lang="en-US" smtClean="0"/>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2E4D5-9105-4D7C-9A91-F5EB126E9909}" type="slidenum">
              <a:rPr lang="en-US" smtClean="0"/>
              <a:t>‹#›</a:t>
            </a:fld>
            <a:endParaRPr lang="en-US"/>
          </a:p>
        </p:txBody>
      </p:sp>
    </p:spTree>
    <p:extLst>
      <p:ext uri="{BB962C8B-B14F-4D97-AF65-F5344CB8AC3E}">
        <p14:creationId xmlns:p14="http://schemas.microsoft.com/office/powerpoint/2010/main" val="4053201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C1603A-F23C-4D01-ABE9-806BBC8DA6C2}" type="datetimeFigureOut">
              <a:rPr lang="en-US" smtClean="0"/>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2E4D5-9105-4D7C-9A91-F5EB126E9909}" type="slidenum">
              <a:rPr lang="en-US" smtClean="0"/>
              <a:t>‹#›</a:t>
            </a:fld>
            <a:endParaRPr lang="en-US"/>
          </a:p>
        </p:txBody>
      </p:sp>
    </p:spTree>
    <p:extLst>
      <p:ext uri="{BB962C8B-B14F-4D97-AF65-F5344CB8AC3E}">
        <p14:creationId xmlns:p14="http://schemas.microsoft.com/office/powerpoint/2010/main" val="3053522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C1603A-F23C-4D01-ABE9-806BBC8DA6C2}" type="datetimeFigureOut">
              <a:rPr lang="en-US" smtClean="0"/>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2E4D5-9105-4D7C-9A91-F5EB126E9909}" type="slidenum">
              <a:rPr lang="en-US" smtClean="0"/>
              <a:t>‹#›</a:t>
            </a:fld>
            <a:endParaRPr lang="en-US"/>
          </a:p>
        </p:txBody>
      </p:sp>
    </p:spTree>
    <p:extLst>
      <p:ext uri="{BB962C8B-B14F-4D97-AF65-F5344CB8AC3E}">
        <p14:creationId xmlns:p14="http://schemas.microsoft.com/office/powerpoint/2010/main" val="2849370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C1603A-F23C-4D01-ABE9-806BBC8DA6C2}" type="datetimeFigureOut">
              <a:rPr lang="en-US" smtClean="0"/>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2E4D5-9105-4D7C-9A91-F5EB126E9909}" type="slidenum">
              <a:rPr lang="en-US" smtClean="0"/>
              <a:t>‹#›</a:t>
            </a:fld>
            <a:endParaRPr lang="en-US"/>
          </a:p>
        </p:txBody>
      </p:sp>
    </p:spTree>
    <p:extLst>
      <p:ext uri="{BB962C8B-B14F-4D97-AF65-F5344CB8AC3E}">
        <p14:creationId xmlns:p14="http://schemas.microsoft.com/office/powerpoint/2010/main" val="1823197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C1603A-F23C-4D01-ABE9-806BBC8DA6C2}" type="datetimeFigureOut">
              <a:rPr lang="en-US" smtClean="0"/>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2E4D5-9105-4D7C-9A91-F5EB126E9909}" type="slidenum">
              <a:rPr lang="en-US" smtClean="0"/>
              <a:t>‹#›</a:t>
            </a:fld>
            <a:endParaRPr lang="en-US"/>
          </a:p>
        </p:txBody>
      </p:sp>
    </p:spTree>
    <p:extLst>
      <p:ext uri="{BB962C8B-B14F-4D97-AF65-F5344CB8AC3E}">
        <p14:creationId xmlns:p14="http://schemas.microsoft.com/office/powerpoint/2010/main" val="1586926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C1603A-F23C-4D01-ABE9-806BBC8DA6C2}" type="datetimeFigureOut">
              <a:rPr lang="en-US" smtClean="0"/>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42E4D5-9105-4D7C-9A91-F5EB126E9909}" type="slidenum">
              <a:rPr lang="en-US" smtClean="0"/>
              <a:t>‹#›</a:t>
            </a:fld>
            <a:endParaRPr lang="en-US"/>
          </a:p>
        </p:txBody>
      </p:sp>
    </p:spTree>
    <p:extLst>
      <p:ext uri="{BB962C8B-B14F-4D97-AF65-F5344CB8AC3E}">
        <p14:creationId xmlns:p14="http://schemas.microsoft.com/office/powerpoint/2010/main" val="2729785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C1603A-F23C-4D01-ABE9-806BBC8DA6C2}" type="datetimeFigureOut">
              <a:rPr lang="en-US" smtClean="0"/>
              <a:t>3/20/2020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42E4D5-9105-4D7C-9A91-F5EB126E9909}" type="slidenum">
              <a:rPr lang="en-US" smtClean="0"/>
              <a:t>‹#›</a:t>
            </a:fld>
            <a:endParaRPr lang="en-US"/>
          </a:p>
        </p:txBody>
      </p:sp>
    </p:spTree>
    <p:extLst>
      <p:ext uri="{BB962C8B-B14F-4D97-AF65-F5344CB8AC3E}">
        <p14:creationId xmlns:p14="http://schemas.microsoft.com/office/powerpoint/2010/main" val="1264926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C1603A-F23C-4D01-ABE9-806BBC8DA6C2}" type="datetimeFigureOut">
              <a:rPr lang="en-US" smtClean="0"/>
              <a:t>3/20/2020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42E4D5-9105-4D7C-9A91-F5EB126E9909}" type="slidenum">
              <a:rPr lang="en-US" smtClean="0"/>
              <a:t>‹#›</a:t>
            </a:fld>
            <a:endParaRPr lang="en-US"/>
          </a:p>
        </p:txBody>
      </p:sp>
    </p:spTree>
    <p:extLst>
      <p:ext uri="{BB962C8B-B14F-4D97-AF65-F5344CB8AC3E}">
        <p14:creationId xmlns:p14="http://schemas.microsoft.com/office/powerpoint/2010/main" val="1795501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C1603A-F23C-4D01-ABE9-806BBC8DA6C2}" type="datetimeFigureOut">
              <a:rPr lang="en-US" smtClean="0"/>
              <a:t>3/20/2020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42E4D5-9105-4D7C-9A91-F5EB126E9909}" type="slidenum">
              <a:rPr lang="en-US" smtClean="0"/>
              <a:t>‹#›</a:t>
            </a:fld>
            <a:endParaRPr lang="en-US"/>
          </a:p>
        </p:txBody>
      </p:sp>
    </p:spTree>
    <p:extLst>
      <p:ext uri="{BB962C8B-B14F-4D97-AF65-F5344CB8AC3E}">
        <p14:creationId xmlns:p14="http://schemas.microsoft.com/office/powerpoint/2010/main" val="240873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C1603A-F23C-4D01-ABE9-806BBC8DA6C2}" type="datetimeFigureOut">
              <a:rPr lang="en-US" smtClean="0"/>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42E4D5-9105-4D7C-9A91-F5EB126E9909}" type="slidenum">
              <a:rPr lang="en-US" smtClean="0"/>
              <a:t>‹#›</a:t>
            </a:fld>
            <a:endParaRPr lang="en-US"/>
          </a:p>
        </p:txBody>
      </p:sp>
    </p:spTree>
    <p:extLst>
      <p:ext uri="{BB962C8B-B14F-4D97-AF65-F5344CB8AC3E}">
        <p14:creationId xmlns:p14="http://schemas.microsoft.com/office/powerpoint/2010/main" val="1313588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C1603A-F23C-4D01-ABE9-806BBC8DA6C2}" type="datetimeFigureOut">
              <a:rPr lang="en-US" smtClean="0"/>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42E4D5-9105-4D7C-9A91-F5EB126E9909}" type="slidenum">
              <a:rPr lang="en-US" smtClean="0"/>
              <a:t>‹#›</a:t>
            </a:fld>
            <a:endParaRPr lang="en-US"/>
          </a:p>
        </p:txBody>
      </p:sp>
    </p:spTree>
    <p:extLst>
      <p:ext uri="{BB962C8B-B14F-4D97-AF65-F5344CB8AC3E}">
        <p14:creationId xmlns:p14="http://schemas.microsoft.com/office/powerpoint/2010/main" val="1446297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C1603A-F23C-4D01-ABE9-806BBC8DA6C2}" type="datetimeFigureOut">
              <a:rPr lang="en-US" smtClean="0"/>
              <a:t>3/20/2020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2E4D5-9105-4D7C-9A91-F5EB126E9909}" type="slidenum">
              <a:rPr lang="en-US" smtClean="0"/>
              <a:t>‹#›</a:t>
            </a:fld>
            <a:endParaRPr lang="en-US"/>
          </a:p>
        </p:txBody>
      </p:sp>
    </p:spTree>
    <p:extLst>
      <p:ext uri="{BB962C8B-B14F-4D97-AF65-F5344CB8AC3E}">
        <p14:creationId xmlns:p14="http://schemas.microsoft.com/office/powerpoint/2010/main" val="19223695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assessmentanalysts@k12.wa.u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apcentral.collegeboard.org/about-ap/news-changes/coronavirus-updat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2427" y="2311800"/>
            <a:ext cx="9144000" cy="2387600"/>
          </a:xfrm>
        </p:spPr>
        <p:txBody>
          <a:bodyPr>
            <a:normAutofit/>
          </a:bodyPr>
          <a:lstStyle/>
          <a:p>
            <a:pPr algn="l"/>
            <a:r>
              <a:rPr lang="en-US" dirty="0"/>
              <a:t>NWESD Assessment Directors’ Meeting</a:t>
            </a:r>
          </a:p>
        </p:txBody>
      </p:sp>
      <p:sp>
        <p:nvSpPr>
          <p:cNvPr id="3" name="Subtitle 2"/>
          <p:cNvSpPr>
            <a:spLocks noGrp="1"/>
          </p:cNvSpPr>
          <p:nvPr>
            <p:ph type="subTitle" idx="1"/>
          </p:nvPr>
        </p:nvSpPr>
        <p:spPr>
          <a:xfrm>
            <a:off x="572427" y="5127248"/>
            <a:ext cx="9144000" cy="659902"/>
          </a:xfrm>
        </p:spPr>
        <p:txBody>
          <a:bodyPr>
            <a:normAutofit/>
          </a:bodyPr>
          <a:lstStyle/>
          <a:p>
            <a:pPr algn="l"/>
            <a:r>
              <a:rPr lang="en-US" sz="3200" dirty="0"/>
              <a:t>March 20, 2020</a:t>
            </a:r>
          </a:p>
        </p:txBody>
      </p:sp>
      <p:pic>
        <p:nvPicPr>
          <p:cNvPr id="6" name="Picture 5">
            <a:extLst>
              <a:ext uri="{FF2B5EF4-FFF2-40B4-BE49-F238E27FC236}">
                <a16:creationId xmlns:a16="http://schemas.microsoft.com/office/drawing/2014/main" id="{6B303332-7212-455C-909E-25E9188B6312}"/>
              </a:ext>
            </a:extLst>
          </p:cNvPr>
          <p:cNvPicPr/>
          <p:nvPr/>
        </p:nvPicPr>
        <p:blipFill>
          <a:blip r:embed="rId3">
            <a:alphaModFix amt="90000"/>
            <a:extLst>
              <a:ext uri="{28A0092B-C50C-407E-A947-70E740481C1C}">
                <a14:useLocalDpi xmlns:a14="http://schemas.microsoft.com/office/drawing/2010/main" val="0"/>
              </a:ext>
            </a:extLst>
          </a:blip>
          <a:stretch>
            <a:fillRect/>
          </a:stretch>
        </p:blipFill>
        <p:spPr>
          <a:xfrm>
            <a:off x="7206393" y="140096"/>
            <a:ext cx="4860759" cy="1413905"/>
          </a:xfrm>
          <a:prstGeom prst="rect">
            <a:avLst/>
          </a:prstGeom>
          <a:effectLst>
            <a:softEdge rad="25400"/>
          </a:effectLst>
        </p:spPr>
      </p:pic>
      <p:sp>
        <p:nvSpPr>
          <p:cNvPr id="4" name="TextBox 3">
            <a:extLst>
              <a:ext uri="{FF2B5EF4-FFF2-40B4-BE49-F238E27FC236}">
                <a16:creationId xmlns:a16="http://schemas.microsoft.com/office/drawing/2014/main" id="{D6E84A86-1F15-4FDF-8248-D9AF315DA829}"/>
              </a:ext>
            </a:extLst>
          </p:cNvPr>
          <p:cNvSpPr txBox="1"/>
          <p:nvPr/>
        </p:nvSpPr>
        <p:spPr>
          <a:xfrm rot="1790351">
            <a:off x="3802062" y="2425094"/>
            <a:ext cx="7560473" cy="1569660"/>
          </a:xfrm>
          <a:prstGeom prst="rect">
            <a:avLst/>
          </a:prstGeom>
          <a:noFill/>
        </p:spPr>
        <p:txBody>
          <a:bodyPr wrap="square" rtlCol="0">
            <a:spAutoFit/>
          </a:bodyPr>
          <a:lstStyle/>
          <a:p>
            <a:r>
              <a:rPr lang="en-US" sz="9600" b="1" dirty="0">
                <a:solidFill>
                  <a:srgbClr val="FF0000"/>
                </a:solidFill>
              </a:rPr>
              <a:t>Zoom Edition!</a:t>
            </a:r>
          </a:p>
        </p:txBody>
      </p:sp>
    </p:spTree>
    <p:extLst>
      <p:ext uri="{BB962C8B-B14F-4D97-AF65-F5344CB8AC3E}">
        <p14:creationId xmlns:p14="http://schemas.microsoft.com/office/powerpoint/2010/main" val="3348255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5979A-CCC1-44A1-868B-66CC6193133B}"/>
              </a:ext>
            </a:extLst>
          </p:cNvPr>
          <p:cNvSpPr>
            <a:spLocks noGrp="1"/>
          </p:cNvSpPr>
          <p:nvPr>
            <p:ph type="title"/>
          </p:nvPr>
        </p:nvSpPr>
        <p:spPr/>
        <p:txBody>
          <a:bodyPr>
            <a:normAutofit/>
          </a:bodyPr>
          <a:lstStyle/>
          <a:p>
            <a:r>
              <a:rPr lang="en-US" sz="4800" dirty="0"/>
              <a:t>Today’s Agenda</a:t>
            </a:r>
          </a:p>
        </p:txBody>
      </p:sp>
      <p:sp>
        <p:nvSpPr>
          <p:cNvPr id="3" name="Content Placeholder 2">
            <a:extLst>
              <a:ext uri="{FF2B5EF4-FFF2-40B4-BE49-F238E27FC236}">
                <a16:creationId xmlns:a16="http://schemas.microsoft.com/office/drawing/2014/main" id="{246B6845-862F-43FE-807F-D028370AEEA0}"/>
              </a:ext>
            </a:extLst>
          </p:cNvPr>
          <p:cNvSpPr>
            <a:spLocks noGrp="1"/>
          </p:cNvSpPr>
          <p:nvPr>
            <p:ph idx="1"/>
          </p:nvPr>
        </p:nvSpPr>
        <p:spPr/>
        <p:txBody>
          <a:bodyPr>
            <a:normAutofit/>
          </a:bodyPr>
          <a:lstStyle/>
          <a:p>
            <a:pPr lvl="0"/>
            <a:r>
              <a:rPr lang="en-US" sz="3200" dirty="0"/>
              <a:t>Welcome and Check-In</a:t>
            </a:r>
          </a:p>
          <a:p>
            <a:pPr lvl="0"/>
            <a:r>
              <a:rPr lang="en-US" sz="3200" dirty="0"/>
              <a:t>Implementing State Test Cancellation</a:t>
            </a:r>
          </a:p>
          <a:p>
            <a:pPr lvl="0"/>
            <a:r>
              <a:rPr lang="en-US" sz="3200" b="1" dirty="0"/>
              <a:t>High School Seniors and Graduation</a:t>
            </a:r>
          </a:p>
          <a:p>
            <a:pPr lvl="0"/>
            <a:r>
              <a:rPr lang="en-US" sz="3200" dirty="0"/>
              <a:t>Program Evaluation with Dr. Pete Bylsma</a:t>
            </a:r>
          </a:p>
          <a:p>
            <a:pPr lvl="0"/>
            <a:r>
              <a:rPr lang="en-US" sz="3200" dirty="0"/>
              <a:t>Q&amp;A</a:t>
            </a:r>
          </a:p>
          <a:p>
            <a:endParaRPr lang="en-US" sz="3200" dirty="0"/>
          </a:p>
        </p:txBody>
      </p:sp>
    </p:spTree>
    <p:extLst>
      <p:ext uri="{BB962C8B-B14F-4D97-AF65-F5344CB8AC3E}">
        <p14:creationId xmlns:p14="http://schemas.microsoft.com/office/powerpoint/2010/main" val="1162816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142F6-3270-4936-9724-1883CA63C990}"/>
              </a:ext>
            </a:extLst>
          </p:cNvPr>
          <p:cNvSpPr>
            <a:spLocks noGrp="1"/>
          </p:cNvSpPr>
          <p:nvPr>
            <p:ph type="title"/>
          </p:nvPr>
        </p:nvSpPr>
        <p:spPr/>
        <p:txBody>
          <a:bodyPr/>
          <a:lstStyle/>
          <a:p>
            <a:r>
              <a:rPr lang="en-US" dirty="0"/>
              <a:t>Graduation Pathways Database in EDS</a:t>
            </a:r>
          </a:p>
        </p:txBody>
      </p:sp>
      <p:sp>
        <p:nvSpPr>
          <p:cNvPr id="3" name="Content Placeholder 2">
            <a:extLst>
              <a:ext uri="{FF2B5EF4-FFF2-40B4-BE49-F238E27FC236}">
                <a16:creationId xmlns:a16="http://schemas.microsoft.com/office/drawing/2014/main" id="{C3832BC7-5CC9-4826-8D45-ED9C00FDB6DA}"/>
              </a:ext>
            </a:extLst>
          </p:cNvPr>
          <p:cNvSpPr>
            <a:spLocks noGrp="1"/>
          </p:cNvSpPr>
          <p:nvPr>
            <p:ph idx="1"/>
          </p:nvPr>
        </p:nvSpPr>
        <p:spPr>
          <a:xfrm>
            <a:off x="838200" y="1690688"/>
            <a:ext cx="10515600" cy="4802187"/>
          </a:xfrm>
        </p:spPr>
        <p:txBody>
          <a:bodyPr>
            <a:noAutofit/>
          </a:bodyPr>
          <a:lstStyle/>
          <a:p>
            <a:r>
              <a:rPr lang="en-US" sz="2200" b="1" dirty="0"/>
              <a:t>Pathways Database: 2020 and Beyond</a:t>
            </a:r>
            <a:r>
              <a:rPr lang="en-US" sz="2200" dirty="0"/>
              <a:t/>
            </a:r>
            <a:br>
              <a:rPr lang="en-US" sz="2200" dirty="0"/>
            </a:br>
            <a:r>
              <a:rPr lang="en-US" sz="2200" dirty="0"/>
              <a:t>View Graduation Pathways (state assessments, Bridge to College, Dual Credit, ACT, SAT, AP, IB, Cambridge, CTE, and ASVAB) accessed by students.</a:t>
            </a:r>
          </a:p>
          <a:p>
            <a:r>
              <a:rPr lang="en-US" sz="2200" b="1" dirty="0"/>
              <a:t>Pathways: 2020 and Beyond</a:t>
            </a:r>
            <a:r>
              <a:rPr lang="en-US" sz="2200" dirty="0"/>
              <a:t/>
            </a:r>
            <a:br>
              <a:rPr lang="en-US" sz="2200" dirty="0"/>
            </a:br>
            <a:r>
              <a:rPr lang="en-US" sz="2200" dirty="0"/>
              <a:t>View detailed information (e.g. scores, subject, pathway, date) of student progress toward completing each possible Graduation Pathway.</a:t>
            </a:r>
          </a:p>
          <a:p>
            <a:r>
              <a:rPr lang="en-US" sz="2200" b="1" dirty="0"/>
              <a:t>Graduation Database (CAA/CIA): 2019 and Prior</a:t>
            </a:r>
            <a:r>
              <a:rPr lang="en-US" sz="2200" dirty="0"/>
              <a:t/>
            </a:r>
            <a:br>
              <a:rPr lang="en-US" sz="2200" dirty="0"/>
            </a:br>
            <a:r>
              <a:rPr lang="en-US" sz="2200" dirty="0"/>
              <a:t>Data for currently enrolled students who have grad requirement years of 2019 and prior, as well as whether students with IEPs in the classes of ‘20 and ‘21 using the CIA as their Graduation Pathways have earned their CAA or CIA.</a:t>
            </a:r>
          </a:p>
          <a:p>
            <a:r>
              <a:rPr lang="en-US" sz="2200" b="1" dirty="0"/>
              <a:t>Graduation Alternatives: 2019 and Prior</a:t>
            </a:r>
            <a:r>
              <a:rPr lang="en-US" sz="2200" dirty="0"/>
              <a:t/>
            </a:r>
            <a:br>
              <a:rPr lang="en-US" sz="2200" dirty="0"/>
            </a:br>
            <a:r>
              <a:rPr lang="en-US" sz="2200" dirty="0"/>
              <a:t>List of grad alternatives applied toward graduation requirements for currently enrolled students who have grad req years of 2019 and prior, and whether students with IEPs in the classes of ‘20 and ‘21 using CIA as their Graduation Pathways earned a CAA or CIA.</a:t>
            </a:r>
            <a:br>
              <a:rPr lang="en-US" sz="2200" dirty="0"/>
            </a:br>
            <a:endParaRPr lang="en-US" sz="2200" dirty="0"/>
          </a:p>
        </p:txBody>
      </p:sp>
    </p:spTree>
    <p:extLst>
      <p:ext uri="{BB962C8B-B14F-4D97-AF65-F5344CB8AC3E}">
        <p14:creationId xmlns:p14="http://schemas.microsoft.com/office/powerpoint/2010/main" val="2081714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142F6-3270-4936-9724-1883CA63C990}"/>
              </a:ext>
            </a:extLst>
          </p:cNvPr>
          <p:cNvSpPr>
            <a:spLocks noGrp="1"/>
          </p:cNvSpPr>
          <p:nvPr>
            <p:ph type="title"/>
          </p:nvPr>
        </p:nvSpPr>
        <p:spPr/>
        <p:txBody>
          <a:bodyPr/>
          <a:lstStyle/>
          <a:p>
            <a:r>
              <a:rPr lang="en-US" dirty="0"/>
              <a:t>Graduation Pathways Database in EDS</a:t>
            </a:r>
          </a:p>
        </p:txBody>
      </p:sp>
      <p:sp>
        <p:nvSpPr>
          <p:cNvPr id="3" name="Content Placeholder 2">
            <a:extLst>
              <a:ext uri="{FF2B5EF4-FFF2-40B4-BE49-F238E27FC236}">
                <a16:creationId xmlns:a16="http://schemas.microsoft.com/office/drawing/2014/main" id="{C3832BC7-5CC9-4826-8D45-ED9C00FDB6DA}"/>
              </a:ext>
            </a:extLst>
          </p:cNvPr>
          <p:cNvSpPr>
            <a:spLocks noGrp="1"/>
          </p:cNvSpPr>
          <p:nvPr>
            <p:ph idx="1"/>
          </p:nvPr>
        </p:nvSpPr>
        <p:spPr>
          <a:xfrm>
            <a:off x="838200" y="1690688"/>
            <a:ext cx="10515600" cy="4802187"/>
          </a:xfrm>
        </p:spPr>
        <p:txBody>
          <a:bodyPr>
            <a:noAutofit/>
          </a:bodyPr>
          <a:lstStyle/>
          <a:p>
            <a:r>
              <a:rPr lang="en-US" sz="2400" dirty="0"/>
              <a:t>Additional pathways data regarding course-taking and dual credit testing information is expected to be available no later than April 10. </a:t>
            </a:r>
          </a:p>
          <a:p>
            <a:r>
              <a:rPr lang="en-US" sz="2400" dirty="0"/>
              <a:t>Additional functionality in the Graduation Alternatives application to collect CTE Course Sequences is being postponed for at least one week to ensure all functionality and data collection needs are met before asking districts to begin using it. </a:t>
            </a:r>
          </a:p>
          <a:p>
            <a:r>
              <a:rPr lang="en-US" sz="2400" dirty="0"/>
              <a:t>March 16 – 27, likely that none of the data team will be at their desk to answer their phone, but we OSPI will continue to provide support to districts. Email </a:t>
            </a:r>
            <a:r>
              <a:rPr lang="en-US" sz="2400" u="sng" dirty="0">
                <a:hlinkClick r:id="rId2"/>
              </a:rPr>
              <a:t>assessmentanalysts@k12.wa.us</a:t>
            </a:r>
            <a:r>
              <a:rPr lang="en-US" sz="2400" dirty="0"/>
              <a:t> or to leave a voicemail on the Assessment Analysts’ hotline 360-725-6109. </a:t>
            </a:r>
            <a:endParaRPr lang="en-US" sz="2000" dirty="0"/>
          </a:p>
        </p:txBody>
      </p:sp>
    </p:spTree>
    <p:extLst>
      <p:ext uri="{BB962C8B-B14F-4D97-AF65-F5344CB8AC3E}">
        <p14:creationId xmlns:p14="http://schemas.microsoft.com/office/powerpoint/2010/main" val="3114608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3BB9D-F4BF-4A44-A843-2966EC09F5FF}"/>
              </a:ext>
            </a:extLst>
          </p:cNvPr>
          <p:cNvSpPr>
            <a:spLocks noGrp="1"/>
          </p:cNvSpPr>
          <p:nvPr>
            <p:ph type="title"/>
          </p:nvPr>
        </p:nvSpPr>
        <p:spPr/>
        <p:txBody>
          <a:bodyPr/>
          <a:lstStyle/>
          <a:p>
            <a:r>
              <a:rPr lang="en-US" dirty="0"/>
              <a:t>Engrossed House Bill 2965</a:t>
            </a:r>
          </a:p>
        </p:txBody>
      </p:sp>
      <p:sp>
        <p:nvSpPr>
          <p:cNvPr id="3" name="Content Placeholder 2">
            <a:extLst>
              <a:ext uri="{FF2B5EF4-FFF2-40B4-BE49-F238E27FC236}">
                <a16:creationId xmlns:a16="http://schemas.microsoft.com/office/drawing/2014/main" id="{55E2847E-F016-400E-B383-CBEF708F5DE0}"/>
              </a:ext>
            </a:extLst>
          </p:cNvPr>
          <p:cNvSpPr>
            <a:spLocks noGrp="1"/>
          </p:cNvSpPr>
          <p:nvPr>
            <p:ph idx="1"/>
          </p:nvPr>
        </p:nvSpPr>
        <p:spPr>
          <a:xfrm>
            <a:off x="838200" y="1825625"/>
            <a:ext cx="10515600" cy="4667250"/>
          </a:xfrm>
        </p:spPr>
        <p:txBody>
          <a:bodyPr>
            <a:normAutofit/>
          </a:bodyPr>
          <a:lstStyle/>
          <a:p>
            <a:pPr marL="0" indent="0">
              <a:lnSpc>
                <a:spcPct val="100000"/>
              </a:lnSpc>
              <a:spcBef>
                <a:spcPts val="600"/>
              </a:spcBef>
              <a:buNone/>
            </a:pPr>
            <a:r>
              <a:rPr lang="en-US" sz="2600" dirty="0"/>
              <a:t>NEW SECTION. Sec. 10.(1) </a:t>
            </a:r>
          </a:p>
          <a:p>
            <a:pPr marL="0" indent="0">
              <a:lnSpc>
                <a:spcPct val="100000"/>
              </a:lnSpc>
              <a:spcBef>
                <a:spcPts val="600"/>
              </a:spcBef>
              <a:buNone/>
            </a:pPr>
            <a:r>
              <a:rPr lang="en-US" sz="2600" dirty="0"/>
              <a:t>(a) … state board of education may administer an emergency waiver program to grant LEAs flexibility so that students in the graduating class of 2020 or earlier, who were on track to graduate before February 29, 2020, are not negatively impacted by measures taken by the LEA in response to COVID-19.</a:t>
            </a:r>
          </a:p>
        </p:txBody>
      </p:sp>
    </p:spTree>
    <p:extLst>
      <p:ext uri="{BB962C8B-B14F-4D97-AF65-F5344CB8AC3E}">
        <p14:creationId xmlns:p14="http://schemas.microsoft.com/office/powerpoint/2010/main" val="3712053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3BB9D-F4BF-4A44-A843-2966EC09F5FF}"/>
              </a:ext>
            </a:extLst>
          </p:cNvPr>
          <p:cNvSpPr>
            <a:spLocks noGrp="1"/>
          </p:cNvSpPr>
          <p:nvPr>
            <p:ph type="title"/>
          </p:nvPr>
        </p:nvSpPr>
        <p:spPr/>
        <p:txBody>
          <a:bodyPr/>
          <a:lstStyle/>
          <a:p>
            <a:r>
              <a:rPr lang="en-US" dirty="0"/>
              <a:t>Engrossed House Bill 2965</a:t>
            </a:r>
          </a:p>
        </p:txBody>
      </p:sp>
      <p:sp>
        <p:nvSpPr>
          <p:cNvPr id="3" name="Content Placeholder 2">
            <a:extLst>
              <a:ext uri="{FF2B5EF4-FFF2-40B4-BE49-F238E27FC236}">
                <a16:creationId xmlns:a16="http://schemas.microsoft.com/office/drawing/2014/main" id="{55E2847E-F016-400E-B383-CBEF708F5DE0}"/>
              </a:ext>
            </a:extLst>
          </p:cNvPr>
          <p:cNvSpPr>
            <a:spLocks noGrp="1"/>
          </p:cNvSpPr>
          <p:nvPr>
            <p:ph idx="1"/>
          </p:nvPr>
        </p:nvSpPr>
        <p:spPr>
          <a:xfrm>
            <a:off x="838200" y="1825625"/>
            <a:ext cx="10515600" cy="4667250"/>
          </a:xfrm>
        </p:spPr>
        <p:txBody>
          <a:bodyPr>
            <a:normAutofit fontScale="92500" lnSpcReduction="10000"/>
          </a:bodyPr>
          <a:lstStyle/>
          <a:p>
            <a:pPr marL="0" indent="0">
              <a:lnSpc>
                <a:spcPct val="110000"/>
              </a:lnSpc>
              <a:spcBef>
                <a:spcPts val="600"/>
              </a:spcBef>
              <a:buNone/>
            </a:pPr>
            <a:r>
              <a:rPr lang="en-US" dirty="0"/>
              <a:t>NEW SECTION. Sec. 10.(1) </a:t>
            </a:r>
          </a:p>
          <a:p>
            <a:pPr marL="0" indent="0">
              <a:lnSpc>
                <a:spcPct val="110000"/>
              </a:lnSpc>
              <a:spcBef>
                <a:spcPts val="600"/>
              </a:spcBef>
              <a:buNone/>
            </a:pPr>
            <a:r>
              <a:rPr lang="en-US" dirty="0"/>
              <a:t>(b) … the state board of education may adopt rules to allow:</a:t>
            </a:r>
          </a:p>
          <a:p>
            <a:pPr lvl="0">
              <a:lnSpc>
                <a:spcPct val="110000"/>
              </a:lnSpc>
              <a:spcBef>
                <a:spcPts val="600"/>
              </a:spcBef>
            </a:pPr>
            <a:r>
              <a:rPr lang="en-US" dirty="0"/>
              <a:t>School districts to apply to the state board of education for a waiver of high school graduation requirements for students in the graduating class of 2020 or earlier who cannot meet the statewide minimum credit and subject area graduation requirements due to school closures related to the novel coronavirus</a:t>
            </a:r>
          </a:p>
          <a:p>
            <a:pPr lvl="0">
              <a:lnSpc>
                <a:spcPct val="110000"/>
              </a:lnSpc>
              <a:spcBef>
                <a:spcPts val="600"/>
              </a:spcBef>
            </a:pPr>
            <a:r>
              <a:rPr lang="en-US" dirty="0"/>
              <a:t>The state board of education may approve waivers that meet criteria including demonstration of a good faith effort to address core course requirements and credit deficiencies through other mechanisms</a:t>
            </a:r>
          </a:p>
          <a:p>
            <a:pPr>
              <a:lnSpc>
                <a:spcPct val="110000"/>
              </a:lnSpc>
              <a:spcBef>
                <a:spcPts val="600"/>
              </a:spcBef>
            </a:pPr>
            <a:endParaRPr lang="en-US" dirty="0"/>
          </a:p>
        </p:txBody>
      </p:sp>
    </p:spTree>
    <p:extLst>
      <p:ext uri="{BB962C8B-B14F-4D97-AF65-F5344CB8AC3E}">
        <p14:creationId xmlns:p14="http://schemas.microsoft.com/office/powerpoint/2010/main" val="1749692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5979A-CCC1-44A1-868B-66CC6193133B}"/>
              </a:ext>
            </a:extLst>
          </p:cNvPr>
          <p:cNvSpPr>
            <a:spLocks noGrp="1"/>
          </p:cNvSpPr>
          <p:nvPr>
            <p:ph type="title"/>
          </p:nvPr>
        </p:nvSpPr>
        <p:spPr/>
        <p:txBody>
          <a:bodyPr>
            <a:normAutofit/>
          </a:bodyPr>
          <a:lstStyle/>
          <a:p>
            <a:r>
              <a:rPr lang="en-US" sz="4800" dirty="0"/>
              <a:t>Supt. Reykdal’s Five Priorities</a:t>
            </a:r>
          </a:p>
        </p:txBody>
      </p:sp>
      <p:sp>
        <p:nvSpPr>
          <p:cNvPr id="3" name="Content Placeholder 2">
            <a:extLst>
              <a:ext uri="{FF2B5EF4-FFF2-40B4-BE49-F238E27FC236}">
                <a16:creationId xmlns:a16="http://schemas.microsoft.com/office/drawing/2014/main" id="{246B6845-862F-43FE-807F-D028370AEEA0}"/>
              </a:ext>
            </a:extLst>
          </p:cNvPr>
          <p:cNvSpPr>
            <a:spLocks noGrp="1"/>
          </p:cNvSpPr>
          <p:nvPr>
            <p:ph idx="1"/>
          </p:nvPr>
        </p:nvSpPr>
        <p:spPr>
          <a:xfrm>
            <a:off x="838200" y="2040835"/>
            <a:ext cx="10859814" cy="4159448"/>
          </a:xfrm>
        </p:spPr>
        <p:txBody>
          <a:bodyPr>
            <a:noAutofit/>
          </a:bodyPr>
          <a:lstStyle/>
          <a:p>
            <a:pPr marL="0" indent="0">
              <a:lnSpc>
                <a:spcPct val="100000"/>
              </a:lnSpc>
              <a:spcBef>
                <a:spcPts val="600"/>
              </a:spcBef>
              <a:buNone/>
            </a:pPr>
            <a:r>
              <a:rPr lang="en-US" sz="2200" dirty="0"/>
              <a:t>Supt. Reykdal’s five priorities, considering the </a:t>
            </a:r>
            <a:r>
              <a:rPr lang="en-US" sz="2200" b="1" dirty="0"/>
              <a:t>health &amp; safety </a:t>
            </a:r>
            <a:r>
              <a:rPr lang="en-US" sz="2200" dirty="0"/>
              <a:t>of staff and communities: </a:t>
            </a:r>
          </a:p>
          <a:p>
            <a:pPr marL="457200" lvl="0" indent="-457200">
              <a:lnSpc>
                <a:spcPct val="100000"/>
              </a:lnSpc>
              <a:spcBef>
                <a:spcPts val="600"/>
              </a:spcBef>
              <a:buFont typeface="+mj-lt"/>
              <a:buAutoNum type="arabicPeriod"/>
            </a:pPr>
            <a:r>
              <a:rPr lang="en-US" sz="2200" dirty="0"/>
              <a:t>Ensure provision of </a:t>
            </a:r>
            <a:r>
              <a:rPr lang="en-US" sz="2200" b="1" dirty="0"/>
              <a:t>school meals </a:t>
            </a:r>
            <a:r>
              <a:rPr lang="en-US" sz="2200" dirty="0"/>
              <a:t>(breakfast and lunch) to students who need them. </a:t>
            </a:r>
          </a:p>
          <a:p>
            <a:pPr marL="457200" lvl="0" indent="-457200">
              <a:lnSpc>
                <a:spcPct val="100000"/>
              </a:lnSpc>
              <a:spcBef>
                <a:spcPts val="600"/>
              </a:spcBef>
              <a:buFont typeface="+mj-lt"/>
              <a:buAutoNum type="arabicPeriod"/>
            </a:pPr>
            <a:r>
              <a:rPr lang="en-US" sz="2200" dirty="0"/>
              <a:t>Develop plans to be a </a:t>
            </a:r>
            <a:r>
              <a:rPr lang="en-US" sz="2200" b="1" dirty="0"/>
              <a:t>childcare</a:t>
            </a:r>
            <a:r>
              <a:rPr lang="en-US" sz="2200" dirty="0"/>
              <a:t> provider of last resort in response to the Governor’s call. </a:t>
            </a:r>
          </a:p>
          <a:p>
            <a:pPr marL="457200" lvl="0" indent="-457200">
              <a:lnSpc>
                <a:spcPct val="100000"/>
              </a:lnSpc>
              <a:spcBef>
                <a:spcPts val="600"/>
              </a:spcBef>
              <a:buFont typeface="+mj-lt"/>
              <a:buAutoNum type="arabicPeriod"/>
            </a:pPr>
            <a:r>
              <a:rPr lang="en-US" sz="2400" dirty="0"/>
              <a:t>Provide </a:t>
            </a:r>
            <a:r>
              <a:rPr lang="en-US" sz="2400" b="1" dirty="0"/>
              <a:t>graduating seniors </a:t>
            </a:r>
            <a:r>
              <a:rPr lang="en-US" sz="2400" dirty="0"/>
              <a:t>the content they need to meet their graduation requirements and to support their post-secondary transition. This will likely involve certificated employees and paraeducators working from home making direct contact with seniors by phone, email, or video technology. Additional guidance will be provided by March 23. </a:t>
            </a:r>
          </a:p>
          <a:p>
            <a:pPr marL="457200" lvl="0" indent="-457200">
              <a:lnSpc>
                <a:spcPct val="100000"/>
              </a:lnSpc>
              <a:spcBef>
                <a:spcPts val="600"/>
              </a:spcBef>
              <a:buFont typeface="+mj-lt"/>
              <a:buAutoNum type="arabicPeriod"/>
            </a:pPr>
            <a:r>
              <a:rPr lang="en-US" sz="2200" dirty="0"/>
              <a:t>Offer </a:t>
            </a:r>
            <a:r>
              <a:rPr lang="en-US" sz="2200" b="1" dirty="0"/>
              <a:t>learning opportunities </a:t>
            </a:r>
            <a:r>
              <a:rPr lang="en-US" sz="2200" dirty="0"/>
              <a:t>for students and continued professional learning.</a:t>
            </a:r>
          </a:p>
          <a:p>
            <a:pPr marL="457200" lvl="0" indent="-457200">
              <a:lnSpc>
                <a:spcPct val="100000"/>
              </a:lnSpc>
              <a:spcBef>
                <a:spcPts val="600"/>
              </a:spcBef>
              <a:buFont typeface="+mj-lt"/>
              <a:buAutoNum type="arabicPeriod"/>
            </a:pPr>
            <a:r>
              <a:rPr lang="en-US" sz="2200" dirty="0"/>
              <a:t>Continue </a:t>
            </a:r>
            <a:r>
              <a:rPr lang="en-US" sz="2200" b="1" dirty="0"/>
              <a:t>payroll</a:t>
            </a:r>
            <a:r>
              <a:rPr lang="en-US" sz="2200" dirty="0"/>
              <a:t> for all employees as you develop meaningful work and PD plans.</a:t>
            </a:r>
          </a:p>
        </p:txBody>
      </p:sp>
    </p:spTree>
    <p:extLst>
      <p:ext uri="{BB962C8B-B14F-4D97-AF65-F5344CB8AC3E}">
        <p14:creationId xmlns:p14="http://schemas.microsoft.com/office/powerpoint/2010/main" val="3863023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3">
                                            <p:txEl>
                                              <p:pRg st="1" end="1"/>
                                            </p:txEl>
                                          </p:spTgt>
                                        </p:tgtEl>
                                      </p:cBhvr>
                                    </p:animEffect>
                                    <p:set>
                                      <p:cBhvr>
                                        <p:cTn id="7" dur="1" fill="hold">
                                          <p:stCondLst>
                                            <p:cond delay="499"/>
                                          </p:stCondLst>
                                        </p:cTn>
                                        <p:tgtEl>
                                          <p:spTgt spid="3">
                                            <p:txEl>
                                              <p:pRg st="1" end="1"/>
                                            </p:txEl>
                                          </p:spTgt>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3">
                                            <p:txEl>
                                              <p:pRg st="2" end="2"/>
                                            </p:txEl>
                                          </p:spTgt>
                                        </p:tgtEl>
                                      </p:cBhvr>
                                    </p:animEffect>
                                    <p:set>
                                      <p:cBhvr>
                                        <p:cTn id="10" dur="1" fill="hold">
                                          <p:stCondLst>
                                            <p:cond delay="499"/>
                                          </p:stCondLst>
                                        </p:cTn>
                                        <p:tgtEl>
                                          <p:spTgt spid="3">
                                            <p:txEl>
                                              <p:pRg st="2" end="2"/>
                                            </p:txEl>
                                          </p:spTgt>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500"/>
                                        <p:tgtEl>
                                          <p:spTgt spid="3">
                                            <p:txEl>
                                              <p:pRg st="4" end="4"/>
                                            </p:txEl>
                                          </p:spTgt>
                                        </p:tgtEl>
                                      </p:cBhvr>
                                    </p:animEffect>
                                    <p:set>
                                      <p:cBhvr>
                                        <p:cTn id="13" dur="1" fill="hold">
                                          <p:stCondLst>
                                            <p:cond delay="499"/>
                                          </p:stCondLst>
                                        </p:cTn>
                                        <p:tgtEl>
                                          <p:spTgt spid="3">
                                            <p:txEl>
                                              <p:pRg st="4" end="4"/>
                                            </p:txEl>
                                          </p:spTgt>
                                        </p:tgtEl>
                                        <p:attrNameLst>
                                          <p:attrName>style.visibility</p:attrName>
                                        </p:attrNameLst>
                                      </p:cBhvr>
                                      <p:to>
                                        <p:strVal val="hidden"/>
                                      </p:to>
                                    </p:set>
                                  </p:childTnLst>
                                </p:cTn>
                              </p:par>
                              <p:par>
                                <p:cTn id="14" presetID="10" presetClass="exit" presetSubtype="0" fill="hold" nodeType="withEffect">
                                  <p:stCondLst>
                                    <p:cond delay="0"/>
                                  </p:stCondLst>
                                  <p:childTnLst>
                                    <p:animEffect transition="out" filter="fade">
                                      <p:cBhvr>
                                        <p:cTn id="15" dur="500"/>
                                        <p:tgtEl>
                                          <p:spTgt spid="3">
                                            <p:txEl>
                                              <p:pRg st="5" end="5"/>
                                            </p:txEl>
                                          </p:spTgt>
                                        </p:tgtEl>
                                      </p:cBhvr>
                                    </p:animEffect>
                                    <p:set>
                                      <p:cBhvr>
                                        <p:cTn id="16" dur="1" fill="hold">
                                          <p:stCondLst>
                                            <p:cond delay="499"/>
                                          </p:stCondLst>
                                        </p:cTn>
                                        <p:tgtEl>
                                          <p:spTgt spid="3">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46451-D359-44BA-B864-9E1853890B80}"/>
              </a:ext>
            </a:extLst>
          </p:cNvPr>
          <p:cNvSpPr>
            <a:spLocks noGrp="1"/>
          </p:cNvSpPr>
          <p:nvPr>
            <p:ph type="title"/>
          </p:nvPr>
        </p:nvSpPr>
        <p:spPr/>
        <p:txBody>
          <a:bodyPr/>
          <a:lstStyle/>
          <a:p>
            <a:r>
              <a:rPr lang="en-US" dirty="0"/>
              <a:t>Strategies for Seniors?</a:t>
            </a:r>
          </a:p>
        </p:txBody>
      </p:sp>
      <p:sp>
        <p:nvSpPr>
          <p:cNvPr id="3" name="Content Placeholder 2">
            <a:extLst>
              <a:ext uri="{FF2B5EF4-FFF2-40B4-BE49-F238E27FC236}">
                <a16:creationId xmlns:a16="http://schemas.microsoft.com/office/drawing/2014/main" id="{7DAEBC4F-D29E-45EC-99EE-D4A782EAB0C2}"/>
              </a:ext>
            </a:extLst>
          </p:cNvPr>
          <p:cNvSpPr>
            <a:spLocks noGrp="1"/>
          </p:cNvSpPr>
          <p:nvPr>
            <p:ph idx="1"/>
          </p:nvPr>
        </p:nvSpPr>
        <p:spPr/>
        <p:txBody>
          <a:bodyPr/>
          <a:lstStyle/>
          <a:p>
            <a:pPr marL="0" indent="0">
              <a:buNone/>
            </a:pPr>
            <a:r>
              <a:rPr lang="en-US" dirty="0"/>
              <a:t>While we wait for SBE rulemaking and OSPI direction on EHB 2965:</a:t>
            </a:r>
          </a:p>
          <a:p>
            <a:r>
              <a:rPr lang="en-US" dirty="0"/>
              <a:t>Collect graduation requirement credit status as of February 29.</a:t>
            </a:r>
          </a:p>
          <a:p>
            <a:r>
              <a:rPr lang="en-US" dirty="0"/>
              <a:t>Consider Pass/Fail grades for second semester.</a:t>
            </a:r>
          </a:p>
          <a:p>
            <a:r>
              <a:rPr lang="en-US" dirty="0"/>
              <a:t>Consider online learning with existing providers (such as the virtual academies) or newly adapted content in other platforms, such as </a:t>
            </a:r>
            <a:r>
              <a:rPr lang="en-US" dirty="0" err="1"/>
              <a:t>Edmentum</a:t>
            </a:r>
            <a:r>
              <a:rPr lang="en-US" dirty="0"/>
              <a:t>, </a:t>
            </a:r>
            <a:r>
              <a:rPr lang="en-US" dirty="0" err="1"/>
              <a:t>Edgenuity</a:t>
            </a:r>
            <a:r>
              <a:rPr lang="en-US" dirty="0"/>
              <a:t>, and Moodle.</a:t>
            </a:r>
          </a:p>
        </p:txBody>
      </p:sp>
    </p:spTree>
    <p:extLst>
      <p:ext uri="{BB962C8B-B14F-4D97-AF65-F5344CB8AC3E}">
        <p14:creationId xmlns:p14="http://schemas.microsoft.com/office/powerpoint/2010/main" val="806553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5979A-CCC1-44A1-868B-66CC6193133B}"/>
              </a:ext>
            </a:extLst>
          </p:cNvPr>
          <p:cNvSpPr>
            <a:spLocks noGrp="1"/>
          </p:cNvSpPr>
          <p:nvPr>
            <p:ph type="title"/>
          </p:nvPr>
        </p:nvSpPr>
        <p:spPr/>
        <p:txBody>
          <a:bodyPr>
            <a:normAutofit/>
          </a:bodyPr>
          <a:lstStyle/>
          <a:p>
            <a:r>
              <a:rPr lang="en-US" sz="4800" dirty="0"/>
              <a:t>Today’s Agenda</a:t>
            </a:r>
          </a:p>
        </p:txBody>
      </p:sp>
      <p:sp>
        <p:nvSpPr>
          <p:cNvPr id="3" name="Content Placeholder 2">
            <a:extLst>
              <a:ext uri="{FF2B5EF4-FFF2-40B4-BE49-F238E27FC236}">
                <a16:creationId xmlns:a16="http://schemas.microsoft.com/office/drawing/2014/main" id="{246B6845-862F-43FE-807F-D028370AEEA0}"/>
              </a:ext>
            </a:extLst>
          </p:cNvPr>
          <p:cNvSpPr>
            <a:spLocks noGrp="1"/>
          </p:cNvSpPr>
          <p:nvPr>
            <p:ph idx="1"/>
          </p:nvPr>
        </p:nvSpPr>
        <p:spPr/>
        <p:txBody>
          <a:bodyPr>
            <a:normAutofit/>
          </a:bodyPr>
          <a:lstStyle/>
          <a:p>
            <a:pPr lvl="0"/>
            <a:r>
              <a:rPr lang="en-US" sz="3200" dirty="0"/>
              <a:t>Welcome and Check-In</a:t>
            </a:r>
          </a:p>
          <a:p>
            <a:pPr lvl="0"/>
            <a:r>
              <a:rPr lang="en-US" sz="3200" dirty="0"/>
              <a:t>Implementing State Test Cancellation</a:t>
            </a:r>
          </a:p>
          <a:p>
            <a:pPr lvl="0"/>
            <a:r>
              <a:rPr lang="en-US" sz="3200" dirty="0"/>
              <a:t>High School Seniors and Graduation</a:t>
            </a:r>
          </a:p>
          <a:p>
            <a:r>
              <a:rPr lang="en-US" sz="3200" b="1" dirty="0"/>
              <a:t>Program Evaluation with Dr. Pete Bylsma</a:t>
            </a:r>
            <a:endParaRPr lang="en-US" sz="3200" dirty="0"/>
          </a:p>
          <a:p>
            <a:pPr lvl="0"/>
            <a:r>
              <a:rPr lang="en-US" sz="3200" dirty="0"/>
              <a:t>Q&amp;A</a:t>
            </a:r>
          </a:p>
          <a:p>
            <a:endParaRPr lang="en-US" sz="3200" dirty="0"/>
          </a:p>
        </p:txBody>
      </p:sp>
    </p:spTree>
    <p:extLst>
      <p:ext uri="{BB962C8B-B14F-4D97-AF65-F5344CB8AC3E}">
        <p14:creationId xmlns:p14="http://schemas.microsoft.com/office/powerpoint/2010/main" val="25483835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5979A-CCC1-44A1-868B-66CC6193133B}"/>
              </a:ext>
            </a:extLst>
          </p:cNvPr>
          <p:cNvSpPr>
            <a:spLocks noGrp="1"/>
          </p:cNvSpPr>
          <p:nvPr>
            <p:ph type="title"/>
          </p:nvPr>
        </p:nvSpPr>
        <p:spPr/>
        <p:txBody>
          <a:bodyPr>
            <a:normAutofit/>
          </a:bodyPr>
          <a:lstStyle/>
          <a:p>
            <a:r>
              <a:rPr lang="en-US" sz="4800" dirty="0"/>
              <a:t>Today’s Agenda</a:t>
            </a:r>
          </a:p>
        </p:txBody>
      </p:sp>
      <p:sp>
        <p:nvSpPr>
          <p:cNvPr id="3" name="Content Placeholder 2">
            <a:extLst>
              <a:ext uri="{FF2B5EF4-FFF2-40B4-BE49-F238E27FC236}">
                <a16:creationId xmlns:a16="http://schemas.microsoft.com/office/drawing/2014/main" id="{246B6845-862F-43FE-807F-D028370AEEA0}"/>
              </a:ext>
            </a:extLst>
          </p:cNvPr>
          <p:cNvSpPr>
            <a:spLocks noGrp="1"/>
          </p:cNvSpPr>
          <p:nvPr>
            <p:ph idx="1"/>
          </p:nvPr>
        </p:nvSpPr>
        <p:spPr/>
        <p:txBody>
          <a:bodyPr>
            <a:normAutofit/>
          </a:bodyPr>
          <a:lstStyle/>
          <a:p>
            <a:pPr lvl="0"/>
            <a:r>
              <a:rPr lang="en-US" sz="3200" dirty="0"/>
              <a:t>Welcome and Check-In</a:t>
            </a:r>
          </a:p>
          <a:p>
            <a:pPr lvl="0"/>
            <a:r>
              <a:rPr lang="en-US" sz="3200" dirty="0"/>
              <a:t>Implementing State Test Cancellation</a:t>
            </a:r>
          </a:p>
          <a:p>
            <a:pPr lvl="0"/>
            <a:r>
              <a:rPr lang="en-US" sz="3200" dirty="0"/>
              <a:t>High School Seniors and Graduation</a:t>
            </a:r>
          </a:p>
          <a:p>
            <a:pPr lvl="0"/>
            <a:r>
              <a:rPr lang="en-US" sz="3200" dirty="0"/>
              <a:t>Program Evaluation with Dr. Pete Bylsma</a:t>
            </a:r>
          </a:p>
          <a:p>
            <a:pPr lvl="0"/>
            <a:r>
              <a:rPr lang="en-US" sz="3200" b="1" dirty="0"/>
              <a:t>Questions &amp; Answers</a:t>
            </a:r>
          </a:p>
          <a:p>
            <a:endParaRPr lang="en-US" sz="3200" dirty="0"/>
          </a:p>
        </p:txBody>
      </p:sp>
    </p:spTree>
    <p:extLst>
      <p:ext uri="{BB962C8B-B14F-4D97-AF65-F5344CB8AC3E}">
        <p14:creationId xmlns:p14="http://schemas.microsoft.com/office/powerpoint/2010/main" val="2030301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C0235-6272-4F34-8AC6-C2FE06951949}"/>
              </a:ext>
            </a:extLst>
          </p:cNvPr>
          <p:cNvSpPr>
            <a:spLocks noGrp="1"/>
          </p:cNvSpPr>
          <p:nvPr>
            <p:ph type="title"/>
          </p:nvPr>
        </p:nvSpPr>
        <p:spPr/>
        <p:txBody>
          <a:bodyPr/>
          <a:lstStyle/>
          <a:p>
            <a:r>
              <a:rPr lang="en-US" b="1" dirty="0">
                <a:solidFill>
                  <a:srgbClr val="002060"/>
                </a:solidFill>
              </a:rPr>
              <a:t>Thank You!</a:t>
            </a:r>
          </a:p>
        </p:txBody>
      </p:sp>
      <p:sp>
        <p:nvSpPr>
          <p:cNvPr id="3" name="Content Placeholder 2">
            <a:extLst>
              <a:ext uri="{FF2B5EF4-FFF2-40B4-BE49-F238E27FC236}">
                <a16:creationId xmlns:a16="http://schemas.microsoft.com/office/drawing/2014/main" id="{AF48D5CD-529C-4FD7-9E16-1B8C82108582}"/>
              </a:ext>
            </a:extLst>
          </p:cNvPr>
          <p:cNvSpPr>
            <a:spLocks noGrp="1"/>
          </p:cNvSpPr>
          <p:nvPr>
            <p:ph idx="1"/>
          </p:nvPr>
        </p:nvSpPr>
        <p:spPr/>
        <p:txBody>
          <a:bodyPr/>
          <a:lstStyle/>
          <a:p>
            <a:r>
              <a:rPr lang="en-US" dirty="0"/>
              <a:t>We will make the recording of this meeting available by email link and on the Assessment Directors Google Drive.</a:t>
            </a:r>
          </a:p>
          <a:p>
            <a:r>
              <a:rPr lang="en-US" dirty="0"/>
              <a:t>Our next scheduled meeting is June 10, 9:00 – 11:30 am</a:t>
            </a:r>
          </a:p>
          <a:p>
            <a:r>
              <a:rPr lang="en-US" dirty="0"/>
              <a:t>Final thoughts?</a:t>
            </a:r>
          </a:p>
        </p:txBody>
      </p:sp>
    </p:spTree>
    <p:extLst>
      <p:ext uri="{BB962C8B-B14F-4D97-AF65-F5344CB8AC3E}">
        <p14:creationId xmlns:p14="http://schemas.microsoft.com/office/powerpoint/2010/main" val="996561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5979A-CCC1-44A1-868B-66CC6193133B}"/>
              </a:ext>
            </a:extLst>
          </p:cNvPr>
          <p:cNvSpPr>
            <a:spLocks noGrp="1"/>
          </p:cNvSpPr>
          <p:nvPr>
            <p:ph type="title"/>
          </p:nvPr>
        </p:nvSpPr>
        <p:spPr/>
        <p:txBody>
          <a:bodyPr>
            <a:normAutofit/>
          </a:bodyPr>
          <a:lstStyle/>
          <a:p>
            <a:r>
              <a:rPr lang="en-US" sz="4800" dirty="0"/>
              <a:t>Today’s Agenda</a:t>
            </a:r>
          </a:p>
        </p:txBody>
      </p:sp>
      <p:sp>
        <p:nvSpPr>
          <p:cNvPr id="3" name="Content Placeholder 2">
            <a:extLst>
              <a:ext uri="{FF2B5EF4-FFF2-40B4-BE49-F238E27FC236}">
                <a16:creationId xmlns:a16="http://schemas.microsoft.com/office/drawing/2014/main" id="{246B6845-862F-43FE-807F-D028370AEEA0}"/>
              </a:ext>
            </a:extLst>
          </p:cNvPr>
          <p:cNvSpPr>
            <a:spLocks noGrp="1"/>
          </p:cNvSpPr>
          <p:nvPr>
            <p:ph idx="1"/>
          </p:nvPr>
        </p:nvSpPr>
        <p:spPr/>
        <p:txBody>
          <a:bodyPr>
            <a:normAutofit/>
          </a:bodyPr>
          <a:lstStyle/>
          <a:p>
            <a:pPr lvl="0"/>
            <a:r>
              <a:rPr lang="en-US" sz="3200" dirty="0"/>
              <a:t>Welcome and Check-In</a:t>
            </a:r>
          </a:p>
          <a:p>
            <a:pPr lvl="0"/>
            <a:r>
              <a:rPr lang="en-US" sz="3200" dirty="0"/>
              <a:t>Implementing State Test Cancellation</a:t>
            </a:r>
          </a:p>
          <a:p>
            <a:pPr lvl="0"/>
            <a:r>
              <a:rPr lang="en-US" sz="3200" dirty="0"/>
              <a:t>High School Seniors and Graduation</a:t>
            </a:r>
          </a:p>
          <a:p>
            <a:pPr lvl="0"/>
            <a:r>
              <a:rPr lang="en-US" sz="3200" dirty="0"/>
              <a:t>Program Evaluation with Dr. Pete Bylsma</a:t>
            </a:r>
          </a:p>
          <a:p>
            <a:pPr lvl="0"/>
            <a:r>
              <a:rPr lang="en-US" sz="3200" dirty="0"/>
              <a:t>Q&amp;A</a:t>
            </a:r>
          </a:p>
          <a:p>
            <a:endParaRPr lang="en-US" sz="3200" dirty="0"/>
          </a:p>
        </p:txBody>
      </p:sp>
    </p:spTree>
    <p:extLst>
      <p:ext uri="{BB962C8B-B14F-4D97-AF65-F5344CB8AC3E}">
        <p14:creationId xmlns:p14="http://schemas.microsoft.com/office/powerpoint/2010/main" val="3923333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5979A-CCC1-44A1-868B-66CC6193133B}"/>
              </a:ext>
            </a:extLst>
          </p:cNvPr>
          <p:cNvSpPr>
            <a:spLocks noGrp="1"/>
          </p:cNvSpPr>
          <p:nvPr>
            <p:ph type="title"/>
          </p:nvPr>
        </p:nvSpPr>
        <p:spPr/>
        <p:txBody>
          <a:bodyPr>
            <a:normAutofit/>
          </a:bodyPr>
          <a:lstStyle/>
          <a:p>
            <a:r>
              <a:rPr lang="en-US" sz="4800" dirty="0"/>
              <a:t>Check-In</a:t>
            </a:r>
          </a:p>
        </p:txBody>
      </p:sp>
      <p:sp>
        <p:nvSpPr>
          <p:cNvPr id="3" name="Content Placeholder 2">
            <a:extLst>
              <a:ext uri="{FF2B5EF4-FFF2-40B4-BE49-F238E27FC236}">
                <a16:creationId xmlns:a16="http://schemas.microsoft.com/office/drawing/2014/main" id="{246B6845-862F-43FE-807F-D028370AEEA0}"/>
              </a:ext>
            </a:extLst>
          </p:cNvPr>
          <p:cNvSpPr>
            <a:spLocks noGrp="1"/>
          </p:cNvSpPr>
          <p:nvPr>
            <p:ph idx="1"/>
          </p:nvPr>
        </p:nvSpPr>
        <p:spPr>
          <a:xfrm>
            <a:off x="838200" y="1533033"/>
            <a:ext cx="11022496" cy="4667250"/>
          </a:xfrm>
        </p:spPr>
        <p:txBody>
          <a:bodyPr>
            <a:noAutofit/>
          </a:bodyPr>
          <a:lstStyle/>
          <a:p>
            <a:pPr marL="0" indent="0">
              <a:lnSpc>
                <a:spcPct val="100000"/>
              </a:lnSpc>
              <a:buNone/>
            </a:pPr>
            <a:r>
              <a:rPr lang="en-US" sz="2400" dirty="0"/>
              <a:t>Supt. Reykdal’s five priorities, considering the </a:t>
            </a:r>
            <a:r>
              <a:rPr lang="en-US" sz="2400" b="1" dirty="0"/>
              <a:t>health &amp; safety </a:t>
            </a:r>
            <a:r>
              <a:rPr lang="en-US" sz="2400" dirty="0"/>
              <a:t>of staff and communities: </a:t>
            </a:r>
          </a:p>
          <a:p>
            <a:pPr marL="457200" lvl="0" indent="-457200">
              <a:lnSpc>
                <a:spcPct val="100000"/>
              </a:lnSpc>
              <a:buFont typeface="+mj-lt"/>
              <a:buAutoNum type="arabicPeriod"/>
            </a:pPr>
            <a:r>
              <a:rPr lang="en-US" sz="2400" dirty="0"/>
              <a:t>Ensure provision of </a:t>
            </a:r>
            <a:r>
              <a:rPr lang="en-US" sz="2400" b="1" dirty="0"/>
              <a:t>school meals </a:t>
            </a:r>
            <a:r>
              <a:rPr lang="en-US" sz="2400" dirty="0"/>
              <a:t>(breakfast and lunch) to students who need them. </a:t>
            </a:r>
          </a:p>
          <a:p>
            <a:pPr marL="457200" lvl="0" indent="-457200">
              <a:lnSpc>
                <a:spcPct val="100000"/>
              </a:lnSpc>
              <a:buFont typeface="+mj-lt"/>
              <a:buAutoNum type="arabicPeriod"/>
            </a:pPr>
            <a:r>
              <a:rPr lang="en-US" sz="2400" dirty="0"/>
              <a:t>Develop plans to be a </a:t>
            </a:r>
            <a:r>
              <a:rPr lang="en-US" sz="2400" b="1" dirty="0"/>
              <a:t>childcare</a:t>
            </a:r>
            <a:r>
              <a:rPr lang="en-US" sz="2400" dirty="0"/>
              <a:t> provider of last resort in response to the Governor’s call. </a:t>
            </a:r>
          </a:p>
          <a:p>
            <a:pPr marL="457200" lvl="0" indent="-457200">
              <a:lnSpc>
                <a:spcPct val="100000"/>
              </a:lnSpc>
              <a:buFont typeface="+mj-lt"/>
              <a:buAutoNum type="arabicPeriod"/>
            </a:pPr>
            <a:r>
              <a:rPr lang="en-US" sz="2400" dirty="0"/>
              <a:t>Provide </a:t>
            </a:r>
            <a:r>
              <a:rPr lang="en-US" sz="2400" b="1" dirty="0"/>
              <a:t>graduating seniors </a:t>
            </a:r>
            <a:r>
              <a:rPr lang="en-US" sz="2400" dirty="0"/>
              <a:t>the content they need to meet their graduation requirements and to support their post-secondary transition. </a:t>
            </a:r>
          </a:p>
          <a:p>
            <a:pPr marL="457200" lvl="0" indent="-457200">
              <a:lnSpc>
                <a:spcPct val="100000"/>
              </a:lnSpc>
              <a:buFont typeface="+mj-lt"/>
              <a:buAutoNum type="arabicPeriod"/>
            </a:pPr>
            <a:r>
              <a:rPr lang="en-US" sz="2400" dirty="0"/>
              <a:t>Offer </a:t>
            </a:r>
            <a:r>
              <a:rPr lang="en-US" sz="2400" b="1" dirty="0"/>
              <a:t>learning opportunities </a:t>
            </a:r>
            <a:r>
              <a:rPr lang="en-US" sz="2400" dirty="0"/>
              <a:t>for students and continued professional learning.</a:t>
            </a:r>
          </a:p>
          <a:p>
            <a:pPr marL="457200" lvl="0" indent="-457200">
              <a:lnSpc>
                <a:spcPct val="100000"/>
              </a:lnSpc>
              <a:buFont typeface="+mj-lt"/>
              <a:buAutoNum type="arabicPeriod"/>
            </a:pPr>
            <a:r>
              <a:rPr lang="en-US" sz="2400" dirty="0"/>
              <a:t>Continue </a:t>
            </a:r>
            <a:r>
              <a:rPr lang="en-US" sz="2400" b="1" dirty="0"/>
              <a:t>payroll</a:t>
            </a:r>
            <a:r>
              <a:rPr lang="en-US" sz="2400" dirty="0"/>
              <a:t> for all employees as you develop meaningful work and PD plans.</a:t>
            </a:r>
          </a:p>
        </p:txBody>
      </p:sp>
    </p:spTree>
    <p:extLst>
      <p:ext uri="{BB962C8B-B14F-4D97-AF65-F5344CB8AC3E}">
        <p14:creationId xmlns:p14="http://schemas.microsoft.com/office/powerpoint/2010/main" val="1916550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8C55D-8732-4107-9CAE-C19654F2213C}"/>
              </a:ext>
            </a:extLst>
          </p:cNvPr>
          <p:cNvSpPr>
            <a:spLocks noGrp="1"/>
          </p:cNvSpPr>
          <p:nvPr>
            <p:ph type="title"/>
          </p:nvPr>
        </p:nvSpPr>
        <p:spPr/>
        <p:txBody>
          <a:bodyPr/>
          <a:lstStyle/>
          <a:p>
            <a:r>
              <a:rPr lang="en-US" dirty="0"/>
              <a:t>Implementing State Test Cancellation</a:t>
            </a:r>
          </a:p>
        </p:txBody>
      </p:sp>
      <p:sp>
        <p:nvSpPr>
          <p:cNvPr id="3" name="Content Placeholder 2">
            <a:extLst>
              <a:ext uri="{FF2B5EF4-FFF2-40B4-BE49-F238E27FC236}">
                <a16:creationId xmlns:a16="http://schemas.microsoft.com/office/drawing/2014/main" id="{474AAFBF-212C-4171-97B2-814D19F2B946}"/>
              </a:ext>
            </a:extLst>
          </p:cNvPr>
          <p:cNvSpPr>
            <a:spLocks noGrp="1"/>
          </p:cNvSpPr>
          <p:nvPr>
            <p:ph idx="1"/>
          </p:nvPr>
        </p:nvSpPr>
        <p:spPr/>
        <p:txBody>
          <a:bodyPr>
            <a:normAutofit/>
          </a:bodyPr>
          <a:lstStyle/>
          <a:p>
            <a:pPr marL="0" indent="0">
              <a:buNone/>
            </a:pPr>
            <a:r>
              <a:rPr lang="en-US" dirty="0"/>
              <a:t>As of March 13, state assessments administered for state and federal accountability are canceled statewide for the remainder of the 2020 school year. These include: </a:t>
            </a:r>
          </a:p>
          <a:p>
            <a:r>
              <a:rPr lang="en-US" dirty="0"/>
              <a:t>SBA ELA and Math for grades 3–8 and 10</a:t>
            </a:r>
          </a:p>
          <a:p>
            <a:r>
              <a:rPr lang="en-US" dirty="0"/>
              <a:t>WCAS for grades 5, 8, and 11</a:t>
            </a:r>
          </a:p>
          <a:p>
            <a:r>
              <a:rPr lang="en-US" dirty="0"/>
              <a:t>WA-AIM ELA and Math for grades 3–8 and 10</a:t>
            </a:r>
          </a:p>
          <a:p>
            <a:r>
              <a:rPr lang="en-US" dirty="0"/>
              <a:t>WA-AIM Science for grades 5, 8, and 11</a:t>
            </a:r>
          </a:p>
          <a:p>
            <a:r>
              <a:rPr lang="en-US" dirty="0"/>
              <a:t>ELPA21 Annual and WIDA Alternate ACCESS for English Learners </a:t>
            </a:r>
          </a:p>
          <a:p>
            <a:r>
              <a:rPr lang="en-US" dirty="0"/>
              <a:t>WaKIDS for Transitional Kindergarten</a:t>
            </a:r>
          </a:p>
          <a:p>
            <a:pPr marL="0" indent="0">
              <a:buNone/>
            </a:pPr>
            <a:endParaRPr lang="en-US" dirty="0"/>
          </a:p>
        </p:txBody>
      </p:sp>
    </p:spTree>
    <p:extLst>
      <p:ext uri="{BB962C8B-B14F-4D97-AF65-F5344CB8AC3E}">
        <p14:creationId xmlns:p14="http://schemas.microsoft.com/office/powerpoint/2010/main" val="2849707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56415-1784-41DE-A7B9-C0FD6A1759E2}"/>
              </a:ext>
            </a:extLst>
          </p:cNvPr>
          <p:cNvSpPr>
            <a:spLocks noGrp="1"/>
          </p:cNvSpPr>
          <p:nvPr>
            <p:ph type="title"/>
          </p:nvPr>
        </p:nvSpPr>
        <p:spPr/>
        <p:txBody>
          <a:bodyPr vert="horz" lIns="91440" tIns="45720" rIns="91440" bIns="45720" rtlCol="0" anchor="ctr">
            <a:normAutofit/>
          </a:bodyPr>
          <a:lstStyle/>
          <a:p>
            <a:r>
              <a:rPr lang="en-US" dirty="0"/>
              <a:t>Washington Assessment Weekly, March 18</a:t>
            </a:r>
          </a:p>
        </p:txBody>
      </p:sp>
      <p:sp>
        <p:nvSpPr>
          <p:cNvPr id="3" name="Content Placeholder 2">
            <a:extLst>
              <a:ext uri="{FF2B5EF4-FFF2-40B4-BE49-F238E27FC236}">
                <a16:creationId xmlns:a16="http://schemas.microsoft.com/office/drawing/2014/main" id="{83A6F415-B127-4E1D-898B-18C77920680A}"/>
              </a:ext>
            </a:extLst>
          </p:cNvPr>
          <p:cNvSpPr>
            <a:spLocks noGrp="1"/>
          </p:cNvSpPr>
          <p:nvPr>
            <p:ph idx="1"/>
          </p:nvPr>
        </p:nvSpPr>
        <p:spPr>
          <a:xfrm>
            <a:off x="838200" y="1825625"/>
            <a:ext cx="10515600" cy="4667250"/>
          </a:xfrm>
        </p:spPr>
        <p:txBody>
          <a:bodyPr>
            <a:normAutofit/>
          </a:bodyPr>
          <a:lstStyle/>
          <a:p>
            <a:pPr marL="0" indent="0">
              <a:buNone/>
            </a:pPr>
            <a:r>
              <a:rPr lang="en-US" b="1" dirty="0"/>
              <a:t>Smarter Balanced test administration</a:t>
            </a:r>
            <a:endParaRPr lang="en-US" dirty="0"/>
          </a:p>
          <a:p>
            <a:r>
              <a:rPr lang="en-US" dirty="0"/>
              <a:t>The online test administration platform for Smarter Balanced assessments will be open Monday, April 27 for:</a:t>
            </a:r>
          </a:p>
          <a:p>
            <a:pPr lvl="1">
              <a:spcBef>
                <a:spcPts val="1000"/>
              </a:spcBef>
            </a:pPr>
            <a:r>
              <a:rPr lang="en-US" dirty="0"/>
              <a:t>high school students in the classes of 2020, 2019, or earlier who have not yet met the pathway graduation requirement </a:t>
            </a:r>
            <a:r>
              <a:rPr lang="en-US" i="1" dirty="0"/>
              <a:t>and</a:t>
            </a:r>
            <a:r>
              <a:rPr lang="en-US" dirty="0"/>
              <a:t> who would like to use a  summative assessment to achieve that pathway requirement</a:t>
            </a:r>
          </a:p>
          <a:p>
            <a:pPr lvl="1">
              <a:spcBef>
                <a:spcPts val="1000"/>
              </a:spcBef>
            </a:pPr>
            <a:r>
              <a:rPr lang="en-US" dirty="0"/>
              <a:t>high school students wanting to take the Smarter Balanced ELA summative test to earn the Seal of Biliteracy</a:t>
            </a:r>
          </a:p>
          <a:p>
            <a:pPr lvl="1">
              <a:spcBef>
                <a:spcPts val="1000"/>
              </a:spcBef>
            </a:pPr>
            <a:r>
              <a:rPr lang="en-US" dirty="0"/>
              <a:t>any students wanting to use the optional interim assessments </a:t>
            </a:r>
          </a:p>
        </p:txBody>
      </p:sp>
    </p:spTree>
    <p:extLst>
      <p:ext uri="{BB962C8B-B14F-4D97-AF65-F5344CB8AC3E}">
        <p14:creationId xmlns:p14="http://schemas.microsoft.com/office/powerpoint/2010/main" val="220298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56415-1784-41DE-A7B9-C0FD6A1759E2}"/>
              </a:ext>
            </a:extLst>
          </p:cNvPr>
          <p:cNvSpPr>
            <a:spLocks noGrp="1"/>
          </p:cNvSpPr>
          <p:nvPr>
            <p:ph type="title"/>
          </p:nvPr>
        </p:nvSpPr>
        <p:spPr/>
        <p:txBody>
          <a:bodyPr vert="horz" lIns="91440" tIns="45720" rIns="91440" bIns="45720" rtlCol="0" anchor="ctr">
            <a:normAutofit/>
          </a:bodyPr>
          <a:lstStyle/>
          <a:p>
            <a:r>
              <a:rPr lang="en-US" dirty="0"/>
              <a:t>Washington Assessment Weekly, March 18</a:t>
            </a:r>
          </a:p>
        </p:txBody>
      </p:sp>
      <p:sp>
        <p:nvSpPr>
          <p:cNvPr id="3" name="Content Placeholder 2">
            <a:extLst>
              <a:ext uri="{FF2B5EF4-FFF2-40B4-BE49-F238E27FC236}">
                <a16:creationId xmlns:a16="http://schemas.microsoft.com/office/drawing/2014/main" id="{83A6F415-B127-4E1D-898B-18C77920680A}"/>
              </a:ext>
            </a:extLst>
          </p:cNvPr>
          <p:cNvSpPr>
            <a:spLocks noGrp="1"/>
          </p:cNvSpPr>
          <p:nvPr>
            <p:ph idx="1"/>
          </p:nvPr>
        </p:nvSpPr>
        <p:spPr/>
        <p:txBody>
          <a:bodyPr>
            <a:normAutofit/>
          </a:bodyPr>
          <a:lstStyle/>
          <a:p>
            <a:pPr marL="0" indent="0">
              <a:spcBef>
                <a:spcPts val="600"/>
              </a:spcBef>
              <a:buNone/>
            </a:pPr>
            <a:r>
              <a:rPr lang="en-US" b="1" dirty="0"/>
              <a:t>ELPA21 test administration</a:t>
            </a:r>
            <a:endParaRPr lang="en-US" dirty="0"/>
          </a:p>
          <a:p>
            <a:pPr>
              <a:spcBef>
                <a:spcPts val="600"/>
              </a:spcBef>
            </a:pPr>
            <a:r>
              <a:rPr lang="en-US" dirty="0"/>
              <a:t>Submit all online tests (both partial and completed). Return all used and unused accommodated paper test material to Measurement Incorporated (MI) as soon as possible.</a:t>
            </a:r>
          </a:p>
          <a:p>
            <a:pPr marL="0" indent="0">
              <a:spcBef>
                <a:spcPts val="600"/>
              </a:spcBef>
              <a:buNone/>
            </a:pPr>
            <a:endParaRPr lang="en-US" dirty="0"/>
          </a:p>
          <a:p>
            <a:pPr marL="0" indent="0">
              <a:spcBef>
                <a:spcPts val="600"/>
              </a:spcBef>
              <a:buNone/>
            </a:pPr>
            <a:r>
              <a:rPr lang="en-US" b="1" dirty="0"/>
              <a:t>WIDA test administration</a:t>
            </a:r>
            <a:endParaRPr lang="en-US" dirty="0"/>
          </a:p>
          <a:p>
            <a:pPr>
              <a:spcBef>
                <a:spcPts val="600"/>
              </a:spcBef>
            </a:pPr>
            <a:r>
              <a:rPr lang="en-US" dirty="0"/>
              <a:t>The WIDA Alternate ACCESS administration window will not be extended. Return all used and unused test material to Data Recognition Corporation (DRC) as soon as possible.</a:t>
            </a:r>
          </a:p>
          <a:p>
            <a:pPr marL="0" indent="0">
              <a:spcBef>
                <a:spcPts val="600"/>
              </a:spcBef>
              <a:buNone/>
            </a:pPr>
            <a:endParaRPr lang="en-US" dirty="0"/>
          </a:p>
        </p:txBody>
      </p:sp>
    </p:spTree>
    <p:extLst>
      <p:ext uri="{BB962C8B-B14F-4D97-AF65-F5344CB8AC3E}">
        <p14:creationId xmlns:p14="http://schemas.microsoft.com/office/powerpoint/2010/main" val="707116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56415-1784-41DE-A7B9-C0FD6A1759E2}"/>
              </a:ext>
            </a:extLst>
          </p:cNvPr>
          <p:cNvSpPr>
            <a:spLocks noGrp="1"/>
          </p:cNvSpPr>
          <p:nvPr>
            <p:ph type="title"/>
          </p:nvPr>
        </p:nvSpPr>
        <p:spPr/>
        <p:txBody>
          <a:bodyPr vert="horz" lIns="91440" tIns="45720" rIns="91440" bIns="45720" rtlCol="0" anchor="ctr">
            <a:normAutofit/>
          </a:bodyPr>
          <a:lstStyle/>
          <a:p>
            <a:r>
              <a:rPr lang="en-US" dirty="0"/>
              <a:t>Washington Assessment Weekly, March 18</a:t>
            </a:r>
          </a:p>
        </p:txBody>
      </p:sp>
      <p:sp>
        <p:nvSpPr>
          <p:cNvPr id="3" name="Content Placeholder 2">
            <a:extLst>
              <a:ext uri="{FF2B5EF4-FFF2-40B4-BE49-F238E27FC236}">
                <a16:creationId xmlns:a16="http://schemas.microsoft.com/office/drawing/2014/main" id="{83A6F415-B127-4E1D-898B-18C77920680A}"/>
              </a:ext>
            </a:extLst>
          </p:cNvPr>
          <p:cNvSpPr>
            <a:spLocks noGrp="1"/>
          </p:cNvSpPr>
          <p:nvPr>
            <p:ph idx="1"/>
          </p:nvPr>
        </p:nvSpPr>
        <p:spPr>
          <a:xfrm>
            <a:off x="838200" y="1825625"/>
            <a:ext cx="10515600" cy="4667250"/>
          </a:xfrm>
        </p:spPr>
        <p:txBody>
          <a:bodyPr>
            <a:normAutofit/>
          </a:bodyPr>
          <a:lstStyle/>
          <a:p>
            <a:pPr marL="0" indent="0">
              <a:lnSpc>
                <a:spcPct val="100000"/>
              </a:lnSpc>
              <a:spcBef>
                <a:spcPts val="600"/>
              </a:spcBef>
              <a:buNone/>
            </a:pPr>
            <a:r>
              <a:rPr lang="en-US" b="1" dirty="0"/>
              <a:t>WA-AIM test administration </a:t>
            </a:r>
            <a:endParaRPr lang="en-US" dirty="0"/>
          </a:p>
          <a:p>
            <a:pPr>
              <a:lnSpc>
                <a:spcPct val="100000"/>
              </a:lnSpc>
              <a:spcBef>
                <a:spcPts val="600"/>
              </a:spcBef>
            </a:pPr>
            <a:r>
              <a:rPr lang="en-US" dirty="0"/>
              <a:t>The WA-AIM test window will not be extended. If you have already performed some or all of the WA-AIM tasks with students, please submit completed or partially completed tests into DRC’s platform.</a:t>
            </a:r>
          </a:p>
          <a:p>
            <a:pPr marL="0" indent="0">
              <a:lnSpc>
                <a:spcPct val="100000"/>
              </a:lnSpc>
              <a:spcBef>
                <a:spcPts val="600"/>
              </a:spcBef>
              <a:buNone/>
            </a:pPr>
            <a:r>
              <a:rPr lang="en-US" b="1" dirty="0"/>
              <a:t>WaKIDS</a:t>
            </a:r>
            <a:endParaRPr lang="en-US" dirty="0"/>
          </a:p>
          <a:p>
            <a:pPr>
              <a:lnSpc>
                <a:spcPct val="100000"/>
              </a:lnSpc>
              <a:spcBef>
                <a:spcPts val="600"/>
              </a:spcBef>
            </a:pPr>
            <a:r>
              <a:rPr lang="en-US" dirty="0"/>
              <a:t>The kindergarten assessment component of WaKIDS has been suspended. While there is no expectation to complete student observations, teachers can still save documentation and finalize the winter checkpoint by March 31, if they choose. </a:t>
            </a:r>
          </a:p>
        </p:txBody>
      </p:sp>
    </p:spTree>
    <p:extLst>
      <p:ext uri="{BB962C8B-B14F-4D97-AF65-F5344CB8AC3E}">
        <p14:creationId xmlns:p14="http://schemas.microsoft.com/office/powerpoint/2010/main" val="2784780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56415-1784-41DE-A7B9-C0FD6A1759E2}"/>
              </a:ext>
            </a:extLst>
          </p:cNvPr>
          <p:cNvSpPr>
            <a:spLocks noGrp="1"/>
          </p:cNvSpPr>
          <p:nvPr>
            <p:ph type="title"/>
          </p:nvPr>
        </p:nvSpPr>
        <p:spPr/>
        <p:txBody>
          <a:bodyPr vert="horz" lIns="91440" tIns="45720" rIns="91440" bIns="45720" rtlCol="0" anchor="ctr">
            <a:normAutofit/>
          </a:bodyPr>
          <a:lstStyle/>
          <a:p>
            <a:r>
              <a:rPr lang="en-US" dirty="0"/>
              <a:t>Washington Assessment Weekly, March 18</a:t>
            </a:r>
          </a:p>
        </p:txBody>
      </p:sp>
      <p:sp>
        <p:nvSpPr>
          <p:cNvPr id="3" name="Content Placeholder 2">
            <a:extLst>
              <a:ext uri="{FF2B5EF4-FFF2-40B4-BE49-F238E27FC236}">
                <a16:creationId xmlns:a16="http://schemas.microsoft.com/office/drawing/2014/main" id="{83A6F415-B127-4E1D-898B-18C77920680A}"/>
              </a:ext>
            </a:extLst>
          </p:cNvPr>
          <p:cNvSpPr>
            <a:spLocks noGrp="1"/>
          </p:cNvSpPr>
          <p:nvPr>
            <p:ph idx="1"/>
          </p:nvPr>
        </p:nvSpPr>
        <p:spPr>
          <a:xfrm>
            <a:off x="838200" y="1825625"/>
            <a:ext cx="10515600" cy="4667250"/>
          </a:xfrm>
        </p:spPr>
        <p:txBody>
          <a:bodyPr>
            <a:normAutofit lnSpcReduction="10000"/>
          </a:bodyPr>
          <a:lstStyle/>
          <a:p>
            <a:pPr marL="0" indent="0">
              <a:lnSpc>
                <a:spcPct val="110000"/>
              </a:lnSpc>
              <a:spcBef>
                <a:spcPts val="600"/>
              </a:spcBef>
              <a:buNone/>
            </a:pPr>
            <a:r>
              <a:rPr lang="en-US" b="1" dirty="0"/>
              <a:t>WCAS test administration</a:t>
            </a:r>
            <a:endParaRPr lang="en-US" dirty="0"/>
          </a:p>
          <a:p>
            <a:pPr>
              <a:lnSpc>
                <a:spcPct val="110000"/>
              </a:lnSpc>
              <a:spcBef>
                <a:spcPts val="600"/>
              </a:spcBef>
            </a:pPr>
            <a:r>
              <a:rPr lang="en-US" dirty="0"/>
              <a:t>The WCAS will not be available for administration this spring.</a:t>
            </a:r>
          </a:p>
          <a:p>
            <a:pPr marL="0" indent="0">
              <a:lnSpc>
                <a:spcPct val="110000"/>
              </a:lnSpc>
              <a:spcBef>
                <a:spcPts val="600"/>
              </a:spcBef>
              <a:buNone/>
            </a:pPr>
            <a:r>
              <a:rPr lang="en-US" b="1" dirty="0"/>
              <a:t>OSPI-Developed Classroom-based Assessments</a:t>
            </a:r>
            <a:endParaRPr lang="en-US" dirty="0"/>
          </a:p>
          <a:p>
            <a:pPr>
              <a:lnSpc>
                <a:spcPct val="110000"/>
              </a:lnSpc>
              <a:spcBef>
                <a:spcPts val="600"/>
              </a:spcBef>
            </a:pPr>
            <a:r>
              <a:rPr lang="en-US" dirty="0"/>
              <a:t>We are suspending the verification reports required for the Arts, Health and Physical Education, Social Studies, and for Technology.</a:t>
            </a:r>
          </a:p>
          <a:p>
            <a:pPr marL="0" indent="0">
              <a:lnSpc>
                <a:spcPct val="110000"/>
              </a:lnSpc>
              <a:spcBef>
                <a:spcPts val="600"/>
              </a:spcBef>
              <a:buNone/>
            </a:pPr>
            <a:r>
              <a:rPr lang="en-US" b="1" dirty="0"/>
              <a:t>Scores from tests completed and submitted</a:t>
            </a:r>
            <a:endParaRPr lang="en-US" dirty="0"/>
          </a:p>
          <a:p>
            <a:pPr>
              <a:lnSpc>
                <a:spcPct val="110000"/>
              </a:lnSpc>
              <a:spcBef>
                <a:spcPts val="600"/>
              </a:spcBef>
            </a:pPr>
            <a:r>
              <a:rPr lang="en-US" dirty="0"/>
              <a:t>OSPI will provide student-level results for tests that were submitted, including ELPA21, WIDA, WA-AIM, and Smarter Balanced. The timeline for score availability has not yet been determined.</a:t>
            </a:r>
          </a:p>
        </p:txBody>
      </p:sp>
    </p:spTree>
    <p:extLst>
      <p:ext uri="{BB962C8B-B14F-4D97-AF65-F5344CB8AC3E}">
        <p14:creationId xmlns:p14="http://schemas.microsoft.com/office/powerpoint/2010/main" val="3132956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2B0CC-DA76-44D4-A2AF-862C0EF39220}"/>
              </a:ext>
            </a:extLst>
          </p:cNvPr>
          <p:cNvSpPr>
            <a:spLocks noGrp="1"/>
          </p:cNvSpPr>
          <p:nvPr>
            <p:ph type="title"/>
          </p:nvPr>
        </p:nvSpPr>
        <p:spPr/>
        <p:txBody>
          <a:bodyPr/>
          <a:lstStyle/>
          <a:p>
            <a:r>
              <a:rPr lang="en-US" dirty="0"/>
              <a:t>What’s Known About Other Assessments?</a:t>
            </a:r>
          </a:p>
        </p:txBody>
      </p:sp>
      <p:sp>
        <p:nvSpPr>
          <p:cNvPr id="3" name="Content Placeholder 2">
            <a:extLst>
              <a:ext uri="{FF2B5EF4-FFF2-40B4-BE49-F238E27FC236}">
                <a16:creationId xmlns:a16="http://schemas.microsoft.com/office/drawing/2014/main" id="{FF25F1C1-4A7C-4F8F-ADE3-5B1A77E4896E}"/>
              </a:ext>
            </a:extLst>
          </p:cNvPr>
          <p:cNvSpPr>
            <a:spLocks noGrp="1"/>
          </p:cNvSpPr>
          <p:nvPr>
            <p:ph idx="1"/>
          </p:nvPr>
        </p:nvSpPr>
        <p:spPr/>
        <p:txBody>
          <a:bodyPr>
            <a:normAutofit/>
          </a:bodyPr>
          <a:lstStyle/>
          <a:p>
            <a:pPr marL="0" indent="0">
              <a:buNone/>
            </a:pPr>
            <a:r>
              <a:rPr lang="en-US" b="1" dirty="0"/>
              <a:t>Vendor Website Information</a:t>
            </a:r>
          </a:p>
          <a:p>
            <a:r>
              <a:rPr lang="en-US" dirty="0"/>
              <a:t>AP has updated their test administration information today:</a:t>
            </a:r>
          </a:p>
          <a:p>
            <a:pPr lvl="1"/>
            <a:r>
              <a:rPr lang="en-US" sz="2200" dirty="0">
                <a:hlinkClick r:id="rId2"/>
              </a:rPr>
              <a:t>https://apcentral.collegeboard.org/about-ap/news-changes/coronavirus-update</a:t>
            </a:r>
            <a:endParaRPr lang="en-US" sz="2200" dirty="0"/>
          </a:p>
          <a:p>
            <a:pPr lvl="1"/>
            <a:r>
              <a:rPr lang="en-US" dirty="0"/>
              <a:t>Providing free remote learning resources</a:t>
            </a:r>
          </a:p>
          <a:p>
            <a:pPr lvl="1"/>
            <a:r>
              <a:rPr lang="en-US" dirty="0"/>
              <a:t>Developing new at-home testing option</a:t>
            </a:r>
          </a:p>
          <a:p>
            <a:r>
              <a:rPr lang="en-US" dirty="0"/>
              <a:t>SAT cancelled March and May administrations</a:t>
            </a:r>
          </a:p>
          <a:p>
            <a:r>
              <a:rPr lang="en-US" dirty="0"/>
              <a:t>ACT moved the April 4 test to June 13</a:t>
            </a:r>
          </a:p>
          <a:p>
            <a:pPr marL="0" indent="0">
              <a:buNone/>
            </a:pPr>
            <a:endParaRPr lang="en-US" dirty="0"/>
          </a:p>
          <a:p>
            <a:pPr marL="0" indent="0">
              <a:buNone/>
            </a:pPr>
            <a:r>
              <a:rPr lang="en-US" dirty="0"/>
              <a:t>What more do we know?</a:t>
            </a:r>
          </a:p>
        </p:txBody>
      </p:sp>
    </p:spTree>
    <p:extLst>
      <p:ext uri="{BB962C8B-B14F-4D97-AF65-F5344CB8AC3E}">
        <p14:creationId xmlns:p14="http://schemas.microsoft.com/office/powerpoint/2010/main" val="2597186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392</TotalTime>
  <Words>1369</Words>
  <Application>Microsoft Office PowerPoint</Application>
  <PresentationFormat>Widescreen</PresentationFormat>
  <Paragraphs>110</Paragraphs>
  <Slides>19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NWESD Assessment Directors’ Meeting</vt:lpstr>
      <vt:lpstr>Today’s Agenda</vt:lpstr>
      <vt:lpstr>Check-In</vt:lpstr>
      <vt:lpstr>Implementing State Test Cancellation</vt:lpstr>
      <vt:lpstr>Washington Assessment Weekly, March 18</vt:lpstr>
      <vt:lpstr>Washington Assessment Weekly, March 18</vt:lpstr>
      <vt:lpstr>Washington Assessment Weekly, March 18</vt:lpstr>
      <vt:lpstr>Washington Assessment Weekly, March 18</vt:lpstr>
      <vt:lpstr>What’s Known About Other Assessments?</vt:lpstr>
      <vt:lpstr>Today’s Agenda</vt:lpstr>
      <vt:lpstr>Graduation Pathways Database in EDS</vt:lpstr>
      <vt:lpstr>Graduation Pathways Database in EDS</vt:lpstr>
      <vt:lpstr>Engrossed House Bill 2965</vt:lpstr>
      <vt:lpstr>Engrossed House Bill 2965</vt:lpstr>
      <vt:lpstr>Supt. Reykdal’s Five Priorities</vt:lpstr>
      <vt:lpstr>Strategies for Seniors?</vt:lpstr>
      <vt:lpstr>Today’s Agenda</vt:lpstr>
      <vt:lpstr>Today’s Agenda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NWESD Assessment Directors’ Meeting</dc:title>
  <dc:creator>Rick, Brian</dc:creator>
  <cp:lastModifiedBy>Jennifer Longchamps</cp:lastModifiedBy>
  <cp:revision>19</cp:revision>
  <dcterms:created xsi:type="dcterms:W3CDTF">2020-03-20T06:27:17Z</dcterms:created>
  <dcterms:modified xsi:type="dcterms:W3CDTF">2020-03-20T22:07:12Z</dcterms:modified>
</cp:coreProperties>
</file>