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3"/>
  </p:notesMasterIdLst>
  <p:sldIdLst>
    <p:sldId id="256" r:id="rId2"/>
    <p:sldId id="257" r:id="rId3"/>
    <p:sldId id="258" r:id="rId4"/>
    <p:sldId id="320" r:id="rId5"/>
    <p:sldId id="259" r:id="rId6"/>
    <p:sldId id="315" r:id="rId7"/>
    <p:sldId id="309" r:id="rId8"/>
    <p:sldId id="313" r:id="rId9"/>
    <p:sldId id="311" r:id="rId10"/>
    <p:sldId id="262" r:id="rId11"/>
    <p:sldId id="305" r:id="rId12"/>
    <p:sldId id="306" r:id="rId13"/>
    <p:sldId id="307" r:id="rId14"/>
    <p:sldId id="308" r:id="rId15"/>
    <p:sldId id="263" r:id="rId16"/>
    <p:sldId id="318" r:id="rId17"/>
    <p:sldId id="310" r:id="rId18"/>
    <p:sldId id="264" r:id="rId19"/>
    <p:sldId id="297" r:id="rId20"/>
    <p:sldId id="298" r:id="rId21"/>
    <p:sldId id="295" r:id="rId22"/>
    <p:sldId id="321" r:id="rId23"/>
    <p:sldId id="328" r:id="rId24"/>
    <p:sldId id="303" r:id="rId25"/>
    <p:sldId id="329" r:id="rId26"/>
    <p:sldId id="326" r:id="rId27"/>
    <p:sldId id="323" r:id="rId28"/>
    <p:sldId id="325" r:id="rId29"/>
    <p:sldId id="324" r:id="rId30"/>
    <p:sldId id="322" r:id="rId31"/>
    <p:sldId id="31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77" autoAdjust="0"/>
    <p:restoredTop sz="94660"/>
  </p:normalViewPr>
  <p:slideViewPr>
    <p:cSldViewPr snapToGrid="0">
      <p:cViewPr varScale="1">
        <p:scale>
          <a:sx n="104" d="100"/>
          <a:sy n="104" d="100"/>
        </p:scale>
        <p:origin x="8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Brian" userId="3432632c-4c70-45aa-8dd2-885c7f66ace4" providerId="ADAL" clId="{1426A404-FD85-4A0A-BBD1-3FF83C708B88}"/>
    <pc:docChg chg="undo custSel modSld">
      <pc:chgData name="Rick, Brian" userId="3432632c-4c70-45aa-8dd2-885c7f66ace4" providerId="ADAL" clId="{1426A404-FD85-4A0A-BBD1-3FF83C708B88}" dt="2020-10-24T19:24:28.016" v="44" actId="478"/>
      <pc:docMkLst>
        <pc:docMk/>
      </pc:docMkLst>
      <pc:sldChg chg="delSp mod">
        <pc:chgData name="Rick, Brian" userId="3432632c-4c70-45aa-8dd2-885c7f66ace4" providerId="ADAL" clId="{1426A404-FD85-4A0A-BBD1-3FF83C708B88}" dt="2020-10-24T19:24:28.016" v="44" actId="478"/>
        <pc:sldMkLst>
          <pc:docMk/>
          <pc:sldMk cId="3413969429" sldId="295"/>
        </pc:sldMkLst>
        <pc:spChg chg="del">
          <ac:chgData name="Rick, Brian" userId="3432632c-4c70-45aa-8dd2-885c7f66ace4" providerId="ADAL" clId="{1426A404-FD85-4A0A-BBD1-3FF83C708B88}" dt="2020-10-24T19:24:28.016" v="44" actId="478"/>
          <ac:spMkLst>
            <pc:docMk/>
            <pc:sldMk cId="3413969429" sldId="295"/>
            <ac:spMk id="2" creationId="{3DF3FCD0-7FC8-4186-AAB5-18C1797463BF}"/>
          </ac:spMkLst>
        </pc:spChg>
      </pc:sldChg>
      <pc:sldChg chg="delSp mod">
        <pc:chgData name="Rick, Brian" userId="3432632c-4c70-45aa-8dd2-885c7f66ace4" providerId="ADAL" clId="{1426A404-FD85-4A0A-BBD1-3FF83C708B88}" dt="2020-10-24T19:24:15.127" v="41" actId="478"/>
        <pc:sldMkLst>
          <pc:docMk/>
          <pc:sldMk cId="1387085371" sldId="297"/>
        </pc:sldMkLst>
        <pc:spChg chg="del">
          <ac:chgData name="Rick, Brian" userId="3432632c-4c70-45aa-8dd2-885c7f66ace4" providerId="ADAL" clId="{1426A404-FD85-4A0A-BBD1-3FF83C708B88}" dt="2020-10-24T19:24:15.127" v="41" actId="478"/>
          <ac:spMkLst>
            <pc:docMk/>
            <pc:sldMk cId="1387085371" sldId="297"/>
            <ac:spMk id="4" creationId="{00000000-0000-0000-0000-000000000000}"/>
          </ac:spMkLst>
        </pc:spChg>
      </pc:sldChg>
      <pc:sldChg chg="delSp modSp mod">
        <pc:chgData name="Rick, Brian" userId="3432632c-4c70-45aa-8dd2-885c7f66ace4" providerId="ADAL" clId="{1426A404-FD85-4A0A-BBD1-3FF83C708B88}" dt="2020-10-24T19:24:24.875" v="43" actId="478"/>
        <pc:sldMkLst>
          <pc:docMk/>
          <pc:sldMk cId="2991826505" sldId="298"/>
        </pc:sldMkLst>
        <pc:spChg chg="del mod">
          <ac:chgData name="Rick, Brian" userId="3432632c-4c70-45aa-8dd2-885c7f66ace4" providerId="ADAL" clId="{1426A404-FD85-4A0A-BBD1-3FF83C708B88}" dt="2020-10-24T19:24:24.875" v="43" actId="478"/>
          <ac:spMkLst>
            <pc:docMk/>
            <pc:sldMk cId="2991826505" sldId="298"/>
            <ac:spMk id="4" creationId="{00000000-0000-0000-0000-000000000000}"/>
          </ac:spMkLst>
        </pc:spChg>
      </pc:sldChg>
      <pc:sldChg chg="delSp modSp mod">
        <pc:chgData name="Rick, Brian" userId="3432632c-4c70-45aa-8dd2-885c7f66ace4" providerId="ADAL" clId="{1426A404-FD85-4A0A-BBD1-3FF83C708B88}" dt="2020-10-24T19:22:10.627" v="10" actId="478"/>
        <pc:sldMkLst>
          <pc:docMk/>
          <pc:sldMk cId="299971484" sldId="305"/>
        </pc:sldMkLst>
        <pc:spChg chg="del">
          <ac:chgData name="Rick, Brian" userId="3432632c-4c70-45aa-8dd2-885c7f66ace4" providerId="ADAL" clId="{1426A404-FD85-4A0A-BBD1-3FF83C708B88}" dt="2020-10-24T19:22:10.627" v="10" actId="478"/>
          <ac:spMkLst>
            <pc:docMk/>
            <pc:sldMk cId="299971484" sldId="305"/>
            <ac:spMk id="2" creationId="{44CC5BD1-386B-4C0A-9064-FDD0A4866F02}"/>
          </ac:spMkLst>
        </pc:spChg>
        <pc:spChg chg="mod">
          <ac:chgData name="Rick, Brian" userId="3432632c-4c70-45aa-8dd2-885c7f66ace4" providerId="ADAL" clId="{1426A404-FD85-4A0A-BBD1-3FF83C708B88}" dt="2020-10-24T19:22:06.779" v="9" actId="1035"/>
          <ac:spMkLst>
            <pc:docMk/>
            <pc:sldMk cId="299971484" sldId="305"/>
            <ac:spMk id="5" creationId="{00000000-0000-0000-0000-000000000000}"/>
          </ac:spMkLst>
        </pc:spChg>
      </pc:sldChg>
      <pc:sldChg chg="addSp delSp modSp mod">
        <pc:chgData name="Rick, Brian" userId="3432632c-4c70-45aa-8dd2-885c7f66ace4" providerId="ADAL" clId="{1426A404-FD85-4A0A-BBD1-3FF83C708B88}" dt="2020-10-24T19:23:08.473" v="26" actId="14100"/>
        <pc:sldMkLst>
          <pc:docMk/>
          <pc:sldMk cId="2911846626" sldId="306"/>
        </pc:sldMkLst>
        <pc:spChg chg="mod">
          <ac:chgData name="Rick, Brian" userId="3432632c-4c70-45aa-8dd2-885c7f66ace4" providerId="ADAL" clId="{1426A404-FD85-4A0A-BBD1-3FF83C708B88}" dt="2020-10-24T19:23:08.473" v="26" actId="14100"/>
          <ac:spMkLst>
            <pc:docMk/>
            <pc:sldMk cId="2911846626" sldId="306"/>
            <ac:spMk id="3" creationId="{00000000-0000-0000-0000-000000000000}"/>
          </ac:spMkLst>
        </pc:spChg>
        <pc:spChg chg="del">
          <ac:chgData name="Rick, Brian" userId="3432632c-4c70-45aa-8dd2-885c7f66ace4" providerId="ADAL" clId="{1426A404-FD85-4A0A-BBD1-3FF83C708B88}" dt="2020-10-24T19:22:43.184" v="15" actId="478"/>
          <ac:spMkLst>
            <pc:docMk/>
            <pc:sldMk cId="2911846626" sldId="306"/>
            <ac:spMk id="4" creationId="{D67187EA-8F07-412B-AB4A-5733E9CFF941}"/>
          </ac:spMkLst>
        </pc:spChg>
        <pc:spChg chg="add del">
          <ac:chgData name="Rick, Brian" userId="3432632c-4c70-45aa-8dd2-885c7f66ace4" providerId="ADAL" clId="{1426A404-FD85-4A0A-BBD1-3FF83C708B88}" dt="2020-10-24T19:22:31.617" v="14" actId="478"/>
          <ac:spMkLst>
            <pc:docMk/>
            <pc:sldMk cId="2911846626" sldId="306"/>
            <ac:spMk id="5" creationId="{E1ECE777-CB95-48FD-93A3-052AE68210F6}"/>
          </ac:spMkLst>
        </pc:spChg>
      </pc:sldChg>
      <pc:sldChg chg="delSp modSp mod">
        <pc:chgData name="Rick, Brian" userId="3432632c-4c70-45aa-8dd2-885c7f66ace4" providerId="ADAL" clId="{1426A404-FD85-4A0A-BBD1-3FF83C708B88}" dt="2020-10-24T19:23:21.185" v="29" actId="478"/>
        <pc:sldMkLst>
          <pc:docMk/>
          <pc:sldMk cId="3795677057" sldId="307"/>
        </pc:sldMkLst>
        <pc:spChg chg="mod">
          <ac:chgData name="Rick, Brian" userId="3432632c-4c70-45aa-8dd2-885c7f66ace4" providerId="ADAL" clId="{1426A404-FD85-4A0A-BBD1-3FF83C708B88}" dt="2020-10-24T19:23:13.771" v="28" actId="27636"/>
          <ac:spMkLst>
            <pc:docMk/>
            <pc:sldMk cId="3795677057" sldId="307"/>
            <ac:spMk id="3" creationId="{00000000-0000-0000-0000-000000000000}"/>
          </ac:spMkLst>
        </pc:spChg>
        <pc:spChg chg="del">
          <ac:chgData name="Rick, Brian" userId="3432632c-4c70-45aa-8dd2-885c7f66ace4" providerId="ADAL" clId="{1426A404-FD85-4A0A-BBD1-3FF83C708B88}" dt="2020-10-24T19:23:21.185" v="29" actId="478"/>
          <ac:spMkLst>
            <pc:docMk/>
            <pc:sldMk cId="3795677057" sldId="307"/>
            <ac:spMk id="4" creationId="{5D1CE016-CBD1-4771-BD02-C3CE3267B2FE}"/>
          </ac:spMkLst>
        </pc:spChg>
      </pc:sldChg>
      <pc:sldChg chg="delSp modSp mod">
        <pc:chgData name="Rick, Brian" userId="3432632c-4c70-45aa-8dd2-885c7f66ace4" providerId="ADAL" clId="{1426A404-FD85-4A0A-BBD1-3FF83C708B88}" dt="2020-10-24T19:23:58.048" v="38" actId="478"/>
        <pc:sldMkLst>
          <pc:docMk/>
          <pc:sldMk cId="1311088264" sldId="308"/>
        </pc:sldMkLst>
        <pc:spChg chg="mod">
          <ac:chgData name="Rick, Brian" userId="3432632c-4c70-45aa-8dd2-885c7f66ace4" providerId="ADAL" clId="{1426A404-FD85-4A0A-BBD1-3FF83C708B88}" dt="2020-10-24T19:23:52.100" v="35" actId="6549"/>
          <ac:spMkLst>
            <pc:docMk/>
            <pc:sldMk cId="1311088264" sldId="308"/>
            <ac:spMk id="3" creationId="{00000000-0000-0000-0000-000000000000}"/>
          </ac:spMkLst>
        </pc:spChg>
        <pc:spChg chg="del mod">
          <ac:chgData name="Rick, Brian" userId="3432632c-4c70-45aa-8dd2-885c7f66ace4" providerId="ADAL" clId="{1426A404-FD85-4A0A-BBD1-3FF83C708B88}" dt="2020-10-24T19:23:46.267" v="33" actId="478"/>
          <ac:spMkLst>
            <pc:docMk/>
            <pc:sldMk cId="1311088264" sldId="308"/>
            <ac:spMk id="4" creationId="{FF073679-322A-4295-B488-1D91C20D969C}"/>
          </ac:spMkLst>
        </pc:spChg>
        <pc:spChg chg="del mod">
          <ac:chgData name="Rick, Brian" userId="3432632c-4c70-45aa-8dd2-885c7f66ace4" providerId="ADAL" clId="{1426A404-FD85-4A0A-BBD1-3FF83C708B88}" dt="2020-10-24T19:23:55.316" v="37" actId="478"/>
          <ac:spMkLst>
            <pc:docMk/>
            <pc:sldMk cId="1311088264" sldId="308"/>
            <ac:spMk id="5" creationId="{C05A02D6-F8D9-4520-95D2-0231E41273BA}"/>
          </ac:spMkLst>
        </pc:spChg>
        <pc:spChg chg="del">
          <ac:chgData name="Rick, Brian" userId="3432632c-4c70-45aa-8dd2-885c7f66ace4" providerId="ADAL" clId="{1426A404-FD85-4A0A-BBD1-3FF83C708B88}" dt="2020-10-24T19:23:58.048" v="38" actId="478"/>
          <ac:spMkLst>
            <pc:docMk/>
            <pc:sldMk cId="1311088264" sldId="308"/>
            <ac:spMk id="6" creationId="{94614051-CEB9-4FBB-9170-ADBF0015F67C}"/>
          </ac:spMkLst>
        </pc:spChg>
      </pc:sldChg>
      <pc:sldChg chg="delSp mod">
        <pc:chgData name="Rick, Brian" userId="3432632c-4c70-45aa-8dd2-885c7f66ace4" providerId="ADAL" clId="{1426A404-FD85-4A0A-BBD1-3FF83C708B88}" dt="2020-10-24T19:24:08.865" v="40" actId="478"/>
        <pc:sldMkLst>
          <pc:docMk/>
          <pc:sldMk cId="2740636010" sldId="310"/>
        </pc:sldMkLst>
        <pc:spChg chg="del">
          <ac:chgData name="Rick, Brian" userId="3432632c-4c70-45aa-8dd2-885c7f66ace4" providerId="ADAL" clId="{1426A404-FD85-4A0A-BBD1-3FF83C708B88}" dt="2020-10-24T19:24:08.865" v="40" actId="478"/>
          <ac:spMkLst>
            <pc:docMk/>
            <pc:sldMk cId="2740636010" sldId="310"/>
            <ac:spMk id="3" creationId="{9EB9C2A0-5C4B-4427-AAF4-D7752A6778F4}"/>
          </ac:spMkLst>
        </pc:spChg>
      </pc:sldChg>
      <pc:sldChg chg="delSp modSp mod">
        <pc:chgData name="Rick, Brian" userId="3432632c-4c70-45aa-8dd2-885c7f66ace4" providerId="ADAL" clId="{1426A404-FD85-4A0A-BBD1-3FF83C708B88}" dt="2020-10-24T19:22:15.006" v="11" actId="478"/>
        <pc:sldMkLst>
          <pc:docMk/>
          <pc:sldMk cId="623678707" sldId="311"/>
        </pc:sldMkLst>
        <pc:spChg chg="mod">
          <ac:chgData name="Rick, Brian" userId="3432632c-4c70-45aa-8dd2-885c7f66ace4" providerId="ADAL" clId="{1426A404-FD85-4A0A-BBD1-3FF83C708B88}" dt="2020-10-24T19:22:02.199" v="4" actId="1035"/>
          <ac:spMkLst>
            <pc:docMk/>
            <pc:sldMk cId="623678707" sldId="311"/>
            <ac:spMk id="3" creationId="{00000000-0000-0000-0000-000000000000}"/>
          </ac:spMkLst>
        </pc:spChg>
        <pc:spChg chg="del">
          <ac:chgData name="Rick, Brian" userId="3432632c-4c70-45aa-8dd2-885c7f66ace4" providerId="ADAL" clId="{1426A404-FD85-4A0A-BBD1-3FF83C708B88}" dt="2020-10-24T19:22:15.006" v="11" actId="478"/>
          <ac:spMkLst>
            <pc:docMk/>
            <pc:sldMk cId="623678707" sldId="311"/>
            <ac:spMk id="4" creationId="{00000000-0000-0000-0000-000000000000}"/>
          </ac:spMkLst>
        </pc:spChg>
      </pc:sldChg>
      <pc:sldChg chg="delSp mod">
        <pc:chgData name="Rick, Brian" userId="3432632c-4c70-45aa-8dd2-885c7f66ace4" providerId="ADAL" clId="{1426A404-FD85-4A0A-BBD1-3FF83C708B88}" dt="2020-10-24T19:22:20.775" v="12" actId="478"/>
        <pc:sldMkLst>
          <pc:docMk/>
          <pc:sldMk cId="1700061278" sldId="313"/>
        </pc:sldMkLst>
        <pc:spChg chg="del">
          <ac:chgData name="Rick, Brian" userId="3432632c-4c70-45aa-8dd2-885c7f66ace4" providerId="ADAL" clId="{1426A404-FD85-4A0A-BBD1-3FF83C708B88}" dt="2020-10-24T19:22:20.775" v="12" actId="478"/>
          <ac:spMkLst>
            <pc:docMk/>
            <pc:sldMk cId="1700061278" sldId="313"/>
            <ac:spMk id="4" creationId="{00000000-0000-0000-0000-000000000000}"/>
          </ac:spMkLst>
        </pc:spChg>
      </pc:sldChg>
      <pc:sldChg chg="delSp mod">
        <pc:chgData name="Rick, Brian" userId="3432632c-4c70-45aa-8dd2-885c7f66ace4" providerId="ADAL" clId="{1426A404-FD85-4A0A-BBD1-3FF83C708B88}" dt="2020-10-24T19:24:05.924" v="39" actId="478"/>
        <pc:sldMkLst>
          <pc:docMk/>
          <pc:sldMk cId="4229712043" sldId="318"/>
        </pc:sldMkLst>
        <pc:spChg chg="del">
          <ac:chgData name="Rick, Brian" userId="3432632c-4c70-45aa-8dd2-885c7f66ace4" providerId="ADAL" clId="{1426A404-FD85-4A0A-BBD1-3FF83C708B88}" dt="2020-10-24T19:24:05.924" v="39" actId="478"/>
          <ac:spMkLst>
            <pc:docMk/>
            <pc:sldMk cId="4229712043" sldId="318"/>
            <ac:spMk id="3" creationId="{9EB9C2A0-5C4B-4427-AAF4-D7752A6778F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Graduation Pathway Index</a:t>
            </a:r>
          </a:p>
          <a:p>
            <a:pPr>
              <a:defRPr>
                <a:solidFill>
                  <a:schemeClr val="tx1"/>
                </a:solidFill>
              </a:defRPr>
            </a:pPr>
            <a:r>
              <a:rPr lang="en-US" dirty="0">
                <a:solidFill>
                  <a:schemeClr val="tx1"/>
                </a:solidFill>
              </a:rPr>
              <a:t>CTE by Student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'2b Pathway x demog'!$AN$29</c:f>
              <c:strCache>
                <c:ptCount val="1"/>
                <c:pt idx="0">
                  <c:v>CTE</c:v>
                </c:pt>
              </c:strCache>
            </c:strRef>
          </c:tx>
          <c:spPr>
            <a:solidFill>
              <a:schemeClr val="accent1"/>
            </a:solidFill>
            <a:ln>
              <a:noFill/>
            </a:ln>
            <a:effectLst/>
          </c:spPr>
          <c:invertIfNegative val="0"/>
          <c:cat>
            <c:strRef>
              <c:f>'2b Pathway x demog'!$AF$30:$AF$40</c:f>
              <c:strCache>
                <c:ptCount val="11"/>
                <c:pt idx="0">
                  <c:v>Special Education</c:v>
                </c:pt>
                <c:pt idx="1">
                  <c:v>Low-Income</c:v>
                </c:pt>
                <c:pt idx="2">
                  <c:v>English Learner</c:v>
                </c:pt>
                <c:pt idx="4">
                  <c:v>White</c:v>
                </c:pt>
                <c:pt idx="5">
                  <c:v>Two or More Races</c:v>
                </c:pt>
                <c:pt idx="6">
                  <c:v>Hispanic/Latinx</c:v>
                </c:pt>
                <c:pt idx="7">
                  <c:v>Hawaiian/Pacific Isl.</c:v>
                </c:pt>
                <c:pt idx="8">
                  <c:v>Black/African American</c:v>
                </c:pt>
                <c:pt idx="9">
                  <c:v>Asian</c:v>
                </c:pt>
                <c:pt idx="10">
                  <c:v>Amer. Indian/Alaskan</c:v>
                </c:pt>
              </c:strCache>
            </c:strRef>
          </c:cat>
          <c:val>
            <c:numRef>
              <c:f>'2b Pathway x demog'!$AN$30:$AN$40</c:f>
              <c:numCache>
                <c:formatCode>0.00</c:formatCode>
                <c:ptCount val="11"/>
                <c:pt idx="0">
                  <c:v>1.0966402079987148</c:v>
                </c:pt>
                <c:pt idx="1">
                  <c:v>0.93522217291001575</c:v>
                </c:pt>
                <c:pt idx="2">
                  <c:v>0.8980729083538721</c:v>
                </c:pt>
                <c:pt idx="4">
                  <c:v>1.0201582577100083</c:v>
                </c:pt>
                <c:pt idx="5">
                  <c:v>0.97988025807669576</c:v>
                </c:pt>
                <c:pt idx="6">
                  <c:v>1.042768956851208</c:v>
                </c:pt>
                <c:pt idx="7">
                  <c:v>0.84355111677668104</c:v>
                </c:pt>
                <c:pt idx="8">
                  <c:v>0.66967412440466456</c:v>
                </c:pt>
                <c:pt idx="9">
                  <c:v>1.035937631610079</c:v>
                </c:pt>
                <c:pt idx="10">
                  <c:v>0.63123577872645487</c:v>
                </c:pt>
              </c:numCache>
            </c:numRef>
          </c:val>
          <c:extLst>
            <c:ext xmlns:c16="http://schemas.microsoft.com/office/drawing/2014/chart" uri="{C3380CC4-5D6E-409C-BE32-E72D297353CC}">
              <c16:uniqueId val="{00000000-AF34-492B-94A9-87B95F387BDF}"/>
            </c:ext>
          </c:extLst>
        </c:ser>
        <c:dLbls>
          <c:showLegendKey val="0"/>
          <c:showVal val="0"/>
          <c:showCatName val="0"/>
          <c:showSerName val="0"/>
          <c:showPercent val="0"/>
          <c:showBubbleSize val="0"/>
        </c:dLbls>
        <c:gapWidth val="182"/>
        <c:axId val="538352632"/>
        <c:axId val="538352960"/>
      </c:barChart>
      <c:catAx>
        <c:axId val="53835263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38352960"/>
        <c:crosses val="autoZero"/>
        <c:auto val="1"/>
        <c:lblAlgn val="ctr"/>
        <c:lblOffset val="100"/>
        <c:noMultiLvlLbl val="0"/>
      </c:catAx>
      <c:valAx>
        <c:axId val="5383529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Graduation Pathway Index</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3835263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0.84296</cdr:x>
      <cdr:y>0.19003</cdr:y>
    </cdr:from>
    <cdr:to>
      <cdr:x>0.84296</cdr:x>
      <cdr:y>0.81863</cdr:y>
    </cdr:to>
    <cdr:cxnSp macro="">
      <cdr:nvCxnSpPr>
        <cdr:cNvPr id="3" name="Straight Connector 2" descr="connector">
          <a:extLst xmlns:a="http://schemas.openxmlformats.org/drawingml/2006/main">
            <a:ext uri="{FF2B5EF4-FFF2-40B4-BE49-F238E27FC236}">
              <a16:creationId xmlns:a16="http://schemas.microsoft.com/office/drawing/2014/main" id="{FD907679-B2F3-4095-9A75-DD36DCB0800E}"/>
            </a:ext>
          </a:extLst>
        </cdr:cNvPr>
        <cdr:cNvCxnSpPr/>
      </cdr:nvCxnSpPr>
      <cdr:spPr>
        <a:xfrm xmlns:a="http://schemas.openxmlformats.org/drawingml/2006/main" flipV="1">
          <a:off x="4641574" y="703103"/>
          <a:ext cx="0" cy="2325755"/>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20:19:43.164"/>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20:19:43.164"/>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9DD1-7964-4078-BE29-069574EBBF7B}" type="datetimeFigureOut">
              <a:rPr lang="en-US" smtClean="0"/>
              <a:t>10/26/2020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E9C94-17F0-4745-B297-6F27966984DA}" type="slidenum">
              <a:rPr lang="en-US" smtClean="0"/>
              <a:t>‹#›</a:t>
            </a:fld>
            <a:endParaRPr lang="en-US"/>
          </a:p>
        </p:txBody>
      </p:sp>
    </p:spTree>
    <p:extLst>
      <p:ext uri="{BB962C8B-B14F-4D97-AF65-F5344CB8AC3E}">
        <p14:creationId xmlns:p14="http://schemas.microsoft.com/office/powerpoint/2010/main" val="418848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toolsforteachers@k12.wa.u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Christopher</a:t>
            </a:r>
          </a:p>
        </p:txBody>
      </p:sp>
      <p:sp>
        <p:nvSpPr>
          <p:cNvPr id="4" name="Slide Number Placeholder 3"/>
          <p:cNvSpPr>
            <a:spLocks noGrp="1"/>
          </p:cNvSpPr>
          <p:nvPr>
            <p:ph type="sldNum" sz="quarter" idx="10"/>
          </p:nvPr>
        </p:nvSpPr>
        <p:spPr/>
        <p:txBody>
          <a:bodyPr/>
          <a:lstStyle/>
          <a:p>
            <a:pPr marL="0" marR="0" lvl="0" indent="0" algn="r" defTabSz="930311"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031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74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0BB1D-70A0-4EA4-9FF8-298C0B903BF2}" type="slidenum">
              <a:rPr lang="en-US" smtClean="0"/>
              <a:t>15</a:t>
            </a:fld>
            <a:endParaRPr lang="en-US"/>
          </a:p>
        </p:txBody>
      </p:sp>
    </p:spTree>
    <p:extLst>
      <p:ext uri="{BB962C8B-B14F-4D97-AF65-F5344CB8AC3E}">
        <p14:creationId xmlns:p14="http://schemas.microsoft.com/office/powerpoint/2010/main" val="321125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Presenter: Christopher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each Assessment Update Webcast, information from the Important Dates Calendar will be highlighted for the current and upcoming month.</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of important dates for October is a repeat of information provided during our September webcast. Please take a moment to look at the information outlined on this slide. </a:t>
            </a:r>
            <a:r>
              <a:rPr lang="en-US" b="1" dirty="0"/>
              <a:t>(PAUSE)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we’ll move to the next slide to look at the tasks outlined for November.</a:t>
            </a:r>
          </a:p>
        </p:txBody>
      </p:sp>
      <p:sp>
        <p:nvSpPr>
          <p:cNvPr id="4" name="Slide Number Placeholder 3"/>
          <p:cNvSpPr>
            <a:spLocks noGrp="1"/>
          </p:cNvSpPr>
          <p:nvPr>
            <p:ph type="sldNum" sz="quarter" idx="5"/>
          </p:nvPr>
        </p:nvSpPr>
        <p:spPr/>
        <p:txBody>
          <a:bodyPr/>
          <a:lstStyle/>
          <a:p>
            <a:fld id="{0EC977A0-AE6E-46D7-A4F2-13720E29CC10}" type="slidenum">
              <a:rPr lang="en-US" smtClean="0"/>
              <a:t>16</a:t>
            </a:fld>
            <a:endParaRPr lang="en-US"/>
          </a:p>
        </p:txBody>
      </p:sp>
    </p:spTree>
    <p:extLst>
      <p:ext uri="{BB962C8B-B14F-4D97-AF65-F5344CB8AC3E}">
        <p14:creationId xmlns:p14="http://schemas.microsoft.com/office/powerpoint/2010/main" val="176035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Presenter: Christopher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this is a busy month, so we would like to highlight a few things such as the WaKIDS and WA-AIM test windows closing on November 13.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on November 13, the TIDE Initial Paper Order Window closes for ELPA21 Annual. Any accommodated forms should be ordered prior to the window closing.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November 19, the Move Students to TS Gold reopens in WAMS for the remainder of the year.</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new version of the Important Dates Calendar has reposted </a:t>
            </a:r>
            <a:r>
              <a:rPr lang="en-US" dirty="0"/>
              <a:t>in EDS, WAMS, File Downloads, under the 2021 Administration. Updates are documented in the Revision Log on the last page of the calendar.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C977A0-AE6E-46D7-A4F2-13720E29CC10}" type="slidenum">
              <a:rPr lang="en-US" smtClean="0"/>
              <a:t>17</a:t>
            </a:fld>
            <a:endParaRPr lang="en-US"/>
          </a:p>
        </p:txBody>
      </p:sp>
    </p:spTree>
    <p:extLst>
      <p:ext uri="{BB962C8B-B14F-4D97-AF65-F5344CB8AC3E}">
        <p14:creationId xmlns:p14="http://schemas.microsoft.com/office/powerpoint/2010/main" val="204557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Toni</a:t>
            </a:r>
          </a:p>
          <a:p>
            <a:endParaRPr lang="en-US" dirty="0"/>
          </a:p>
          <a:p>
            <a:r>
              <a:rPr lang="en-US" dirty="0"/>
              <a:t>Here is a brief</a:t>
            </a:r>
            <a:r>
              <a:rPr lang="en-US" baseline="0" dirty="0"/>
              <a:t> list of some important dates around the Spring 2021 WA–AIM window.</a:t>
            </a:r>
          </a:p>
          <a:p>
            <a:endParaRPr lang="en-US" baseline="0" dirty="0"/>
          </a:p>
          <a:p>
            <a:r>
              <a:rPr lang="en-US" baseline="0" dirty="0"/>
              <a:t>The window will open on December 7 and close on April 2, 2021.</a:t>
            </a:r>
          </a:p>
          <a:p>
            <a:endParaRPr lang="en-US" baseline="0" dirty="0"/>
          </a:p>
          <a:p>
            <a:r>
              <a:rPr lang="en-US" baseline="0" dirty="0"/>
              <a:t>Registration of students to take the WA-AIM will continue to occur in WAMS within EDS and is currently open.</a:t>
            </a:r>
          </a:p>
          <a:p>
            <a:endParaRPr lang="en-US" baseline="0" dirty="0"/>
          </a:p>
          <a:p>
            <a:r>
              <a:rPr lang="en-US" baseline="0" dirty="0"/>
              <a:t>On November 16, District Assessment Coordinators will have the new spring window added to their INSIGHT User accounts to confirm student enrollment and add or update others users with INSIGHT.</a:t>
            </a:r>
          </a:p>
          <a:p>
            <a:endParaRPr lang="en-US" baseline="0" dirty="0"/>
          </a:p>
          <a:p>
            <a:r>
              <a:rPr lang="en-US" baseline="0" dirty="0"/>
              <a:t>Training modules and assessment materials will be updated and posted in mid to late November.</a:t>
            </a:r>
          </a:p>
          <a:p>
            <a:endParaRPr lang="en-US" baseline="0" dirty="0"/>
          </a:p>
          <a:p>
            <a:r>
              <a:rPr lang="en-US" baseline="0" dirty="0"/>
              <a:t>INSIGHT will open for all other functions on December 7.</a:t>
            </a:r>
          </a:p>
          <a:p>
            <a:r>
              <a:rPr lang="en-US" baseline="0" dirty="0"/>
              <a:t> </a:t>
            </a:r>
            <a:endParaRPr lang="en-US" dirty="0"/>
          </a:p>
        </p:txBody>
      </p:sp>
      <p:sp>
        <p:nvSpPr>
          <p:cNvPr id="4" name="Slide Number Placeholder 3"/>
          <p:cNvSpPr>
            <a:spLocks noGrp="1"/>
          </p:cNvSpPr>
          <p:nvPr>
            <p:ph type="sldNum" sz="quarter" idx="10"/>
          </p:nvPr>
        </p:nvSpPr>
        <p:spPr/>
        <p:txBody>
          <a:bodyPr/>
          <a:lstStyle/>
          <a:p>
            <a:fld id="{3360DE14-7465-428A-B1EF-DD804320C700}" type="slidenum">
              <a:rPr lang="en-US" smtClean="0"/>
              <a:t>19</a:t>
            </a:fld>
            <a:endParaRPr lang="en-US"/>
          </a:p>
        </p:txBody>
      </p:sp>
    </p:spTree>
    <p:extLst>
      <p:ext uri="{BB962C8B-B14F-4D97-AF65-F5344CB8AC3E}">
        <p14:creationId xmlns:p14="http://schemas.microsoft.com/office/powerpoint/2010/main" val="362333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Toni</a:t>
            </a:r>
          </a:p>
          <a:p>
            <a:endParaRPr lang="en-US" dirty="0"/>
          </a:p>
          <a:p>
            <a:r>
              <a:rPr lang="en-US" dirty="0"/>
              <a:t>There are two significant enhancement being</a:t>
            </a:r>
            <a:r>
              <a:rPr lang="en-US" baseline="0" dirty="0"/>
              <a:t> deployed in the December 7 window launch.</a:t>
            </a:r>
          </a:p>
          <a:p>
            <a:endParaRPr lang="en-US" baseline="0" dirty="0"/>
          </a:p>
          <a:p>
            <a:r>
              <a:rPr lang="en-US" baseline="0" dirty="0"/>
              <a:t>Both of these enhancement were based on multi-year feedback specific to teachers having to create the item content and the amount of time it was taking to enter student assessment information.</a:t>
            </a:r>
          </a:p>
          <a:p>
            <a:endParaRPr lang="en-US" baseline="0" dirty="0"/>
          </a:p>
          <a:p>
            <a:r>
              <a:rPr lang="en-US" baseline="0" dirty="0"/>
              <a:t>On December 7 educators will gain access to an expanded item library housed within INSIGHT. This library will contain approximately 10-15 items for almost every standard and access point across all grades assessed on the WA-AIM. This means teachers are no longer expected to create item content for the final assessment and will instead, use this library to create forms of items from the item library. Teachers will also be able to use the items within this library for instructional or baseline purposes.</a:t>
            </a:r>
          </a:p>
          <a:p>
            <a:endParaRPr lang="en-US" baseline="0" dirty="0"/>
          </a:p>
          <a:p>
            <a:r>
              <a:rPr lang="en-US" baseline="0" dirty="0"/>
              <a:t>Additionally we have built a new application within INSIGHT for collecting the student assessment Information. Since we will now know the content of the items administered to each student, we no longer need a teacher narrative of the assessment. For spring, items administered to the student will now render within the new application and teachers will simply indicate if the student got each item correct, incorrect, or did not respond. Teachers will also note any adaptations or accommodations made to the items for administration.</a:t>
            </a:r>
          </a:p>
          <a:p>
            <a:endParaRPr lang="en-US" baseline="0" dirty="0"/>
          </a:p>
          <a:p>
            <a:r>
              <a:rPr lang="en-US" baseline="0" dirty="0"/>
              <a:t>We have busy developing, testing, and reviewing these enhancements which is the primary reason materials and training updates will be posted in November this year</a:t>
            </a:r>
            <a:endParaRPr lang="en-US" dirty="0"/>
          </a:p>
        </p:txBody>
      </p:sp>
      <p:sp>
        <p:nvSpPr>
          <p:cNvPr id="4" name="Slide Number Placeholder 3"/>
          <p:cNvSpPr>
            <a:spLocks noGrp="1"/>
          </p:cNvSpPr>
          <p:nvPr>
            <p:ph type="sldNum" sz="quarter" idx="10"/>
          </p:nvPr>
        </p:nvSpPr>
        <p:spPr/>
        <p:txBody>
          <a:bodyPr/>
          <a:lstStyle/>
          <a:p>
            <a:fld id="{3360DE14-7465-428A-B1EF-DD804320C700}" type="slidenum">
              <a:rPr lang="en-US" smtClean="0"/>
              <a:t>20</a:t>
            </a:fld>
            <a:endParaRPr lang="en-US"/>
          </a:p>
        </p:txBody>
      </p:sp>
    </p:spTree>
    <p:extLst>
      <p:ext uri="{BB962C8B-B14F-4D97-AF65-F5344CB8AC3E}">
        <p14:creationId xmlns:p14="http://schemas.microsoft.com/office/powerpoint/2010/main" val="1073574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Leslie</a:t>
            </a:r>
          </a:p>
        </p:txBody>
      </p:sp>
      <p:sp>
        <p:nvSpPr>
          <p:cNvPr id="4" name="Slide Number Placeholder 3"/>
          <p:cNvSpPr>
            <a:spLocks noGrp="1"/>
          </p:cNvSpPr>
          <p:nvPr>
            <p:ph type="sldNum" sz="quarter" idx="5"/>
          </p:nvPr>
        </p:nvSpPr>
        <p:spPr/>
        <p:txBody>
          <a:bodyPr/>
          <a:lstStyle/>
          <a:p>
            <a:fld id="{3360DE14-7465-428A-B1EF-DD804320C700}" type="slidenum">
              <a:rPr lang="en-US" smtClean="0"/>
              <a:t>21</a:t>
            </a:fld>
            <a:endParaRPr lang="en-US"/>
          </a:p>
        </p:txBody>
      </p:sp>
    </p:spTree>
    <p:extLst>
      <p:ext uri="{BB962C8B-B14F-4D97-AF65-F5344CB8AC3E}">
        <p14:creationId xmlns:p14="http://schemas.microsoft.com/office/powerpoint/2010/main" val="260617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0BB1D-70A0-4EA4-9FF8-298C0B903BF2}" type="slidenum">
              <a:rPr lang="en-US" smtClean="0"/>
              <a:t>5</a:t>
            </a:fld>
            <a:endParaRPr lang="en-US"/>
          </a:p>
        </p:txBody>
      </p:sp>
    </p:spTree>
    <p:extLst>
      <p:ext uri="{BB962C8B-B14F-4D97-AF65-F5344CB8AC3E}">
        <p14:creationId xmlns:p14="http://schemas.microsoft.com/office/powerpoint/2010/main" val="26740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200" dirty="0">
                <a:effectLst/>
                <a:latin typeface="Calibri" panose="020F0502020204030204" pitchFamily="34" charset="0"/>
                <a:ea typeface="Calibri" panose="020F0502020204030204" pitchFamily="34" charset="0"/>
              </a:rPr>
              <a:t>Presenter: Christopher</a:t>
            </a:r>
          </a:p>
          <a:p>
            <a:pPr marL="457200" marR="0">
              <a:spcBef>
                <a:spcPts val="0"/>
              </a:spcBef>
              <a:spcAft>
                <a:spcPts val="0"/>
              </a:spcAft>
            </a:pP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360DE14-7465-428A-B1EF-DD804320C700}" type="slidenum">
              <a:rPr lang="en-US" smtClean="0"/>
              <a:t>6</a:t>
            </a:fld>
            <a:endParaRPr lang="en-US"/>
          </a:p>
        </p:txBody>
      </p:sp>
    </p:spTree>
    <p:extLst>
      <p:ext uri="{BB962C8B-B14F-4D97-AF65-F5344CB8AC3E}">
        <p14:creationId xmlns:p14="http://schemas.microsoft.com/office/powerpoint/2010/main" val="369243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Lucas</a:t>
            </a:r>
          </a:p>
          <a:p>
            <a:endParaRPr lang="en-US" dirty="0"/>
          </a:p>
          <a:p>
            <a:r>
              <a:rPr lang="en-US" dirty="0"/>
              <a:t>We appreciate that folks are engaging with the data, finding weirdness, and asking questions –</a:t>
            </a:r>
            <a:r>
              <a:rPr lang="en-US" baseline="0" dirty="0"/>
              <a:t> the questions are getting very specific. </a:t>
            </a:r>
          </a:p>
          <a:p>
            <a:endParaRPr lang="en-US" baseline="0" dirty="0"/>
          </a:p>
          <a:p>
            <a:r>
              <a:rPr lang="en-US" baseline="0" dirty="0"/>
              <a:t>We’re prepping for our final reporting, so we’d like to ask that if you have any lingering pathways data entry tasks that would impact how we present data on the class of 2020 that you enter those data as soon as possible. This might include uploading ASVAB, AP, IB, ACT, or SAT scores that are not reflected in the Pathways database, documenting any Local CTE Graduation Pathways, CTE Core Plus courses, or Local Transition courses offered in 2020, or finalizing any outstanding EAAs. Again, with the exception of EAAs, providing these data will help OSPI report to the state legislature on which pathways are being accessed by which students and where they’re being accessed; this is not about “OSPI giving permission to graduate.” If you’d like a look at how the data are being looked at thus far, the most recent State Board of Education presentation with Deb Came and Andrew Parr is a good starting point, and we’re working on providing a link to that.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can’t properly</a:t>
            </a:r>
            <a:r>
              <a:rPr lang="en-US" baseline="0" dirty="0"/>
              <a:t> build our final data until after </a:t>
            </a:r>
            <a:r>
              <a:rPr lang="en-US" sz="1200" kern="1200" dirty="0">
                <a:solidFill>
                  <a:schemeClr val="tx1"/>
                </a:solidFill>
                <a:effectLst/>
                <a:latin typeface="+mn-lt"/>
                <a:ea typeface="+mn-ea"/>
                <a:cs typeface="+mn-cs"/>
              </a:rPr>
              <a:t>2019–20 Adjusted Cohort Graduation results get finalized so we can use the same “class of” definitions, but we’d like to start as soon as possible, and since</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2019–20 P210 application deadline is October 30, 2020</a:t>
            </a:r>
            <a:r>
              <a:rPr lang="en-US" sz="1200" kern="1200" baseline="0" dirty="0">
                <a:solidFill>
                  <a:schemeClr val="tx1"/>
                </a:solidFill>
                <a:effectLst/>
                <a:latin typeface="+mn-lt"/>
                <a:ea typeface="+mn-ea"/>
                <a:cs typeface="+mn-cs"/>
              </a:rPr>
              <a:t>, that’s probably a good time to wrap up lingering data entry. We’ll pull the data by mid-November to prep for final reporting assuming P210 timelines stay where they are. </a:t>
            </a:r>
            <a:endParaRPr lang="en-US" dirty="0"/>
          </a:p>
          <a:p>
            <a:endParaRPr lang="en-US" dirty="0"/>
          </a:p>
        </p:txBody>
      </p:sp>
      <p:sp>
        <p:nvSpPr>
          <p:cNvPr id="4" name="Slide Number Placeholder 3"/>
          <p:cNvSpPr>
            <a:spLocks noGrp="1"/>
          </p:cNvSpPr>
          <p:nvPr>
            <p:ph type="sldNum" sz="quarter" idx="10"/>
          </p:nvPr>
        </p:nvSpPr>
        <p:spPr/>
        <p:txBody>
          <a:bodyPr/>
          <a:lstStyle/>
          <a:p>
            <a:fld id="{3360DE14-7465-428A-B1EF-DD804320C700}" type="slidenum">
              <a:rPr lang="en-US" smtClean="0"/>
              <a:t>8</a:t>
            </a:fld>
            <a:endParaRPr lang="en-US"/>
          </a:p>
        </p:txBody>
      </p:sp>
    </p:spTree>
    <p:extLst>
      <p:ext uri="{BB962C8B-B14F-4D97-AF65-F5344CB8AC3E}">
        <p14:creationId xmlns:p14="http://schemas.microsoft.com/office/powerpoint/2010/main" val="64584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Lucas</a:t>
            </a:r>
          </a:p>
          <a:p>
            <a:endParaRPr lang="en-US" dirty="0"/>
          </a:p>
          <a:p>
            <a:r>
              <a:rPr lang="en-US" dirty="0"/>
              <a:t>As of last week, the Alternate Assessment Registration (formerly Students Receiving Services) and Alternate Site Registration tools in WAMS are now open. We renamed Students Receiving</a:t>
            </a:r>
            <a:r>
              <a:rPr lang="en-US" baseline="0" dirty="0"/>
              <a:t> Services now that all paper materials ordering moved out of WAMS and into our vendor-managed platforms, leaving registration for alternate assessments as the only task in that application. </a:t>
            </a:r>
          </a:p>
          <a:p>
            <a:endParaRPr lang="en-US" baseline="0" dirty="0"/>
          </a:p>
          <a:p>
            <a:r>
              <a:rPr lang="en-US" baseline="0" dirty="0"/>
              <a:t>Alternate Site Registration for those that have never used it (meaning basically everyone) was originally built to help districts organize test sessions for ALE students, homebased and private school students, and for the window of time when 11</a:t>
            </a:r>
            <a:r>
              <a:rPr lang="en-US" baseline="30000" dirty="0"/>
              <a:t>th</a:t>
            </a:r>
            <a:r>
              <a:rPr lang="en-US" baseline="0" dirty="0"/>
              <a:t> graders had federal testing requirements, Running Start students. It has been available for several years, but I thought to call attention to it because as you think about the logistics of possibly administering large scale assessments in person… well it’s a thing that exists to track which students will be in which places at which time and is particularly useful if “school” isn’t enough space or the right space or if “a school day” isn’t enough time or the right time… </a:t>
            </a:r>
          </a:p>
          <a:p>
            <a:endParaRPr lang="en-US" baseline="0" dirty="0"/>
          </a:p>
          <a:p>
            <a:r>
              <a:rPr lang="en-US" baseline="0" dirty="0"/>
              <a:t>All initial paper materials ordering for ELA, math, science, and ELPA21 will now occur by adjusting the non-embedded accommodation for the student’s tests in TIDE to the correct paper version. The first deadline is November 13 to adjust these settings and order paper materials. </a:t>
            </a:r>
          </a:p>
          <a:p>
            <a:endParaRPr lang="en-US" baseline="0" dirty="0"/>
          </a:p>
          <a:p>
            <a:r>
              <a:rPr lang="en-US" baseline="0" dirty="0"/>
              <a:t>The bulk upload to TIDE is now closed, and now that data have successfully populated CEDARS around the state, CEDARS and the one-by-one send student function in WAMS will be utilized to move records. </a:t>
            </a:r>
            <a:endParaRPr lang="en-US" dirty="0"/>
          </a:p>
        </p:txBody>
      </p:sp>
      <p:sp>
        <p:nvSpPr>
          <p:cNvPr id="4" name="Slide Number Placeholder 3"/>
          <p:cNvSpPr>
            <a:spLocks noGrp="1"/>
          </p:cNvSpPr>
          <p:nvPr>
            <p:ph type="sldNum" sz="quarter" idx="10"/>
          </p:nvPr>
        </p:nvSpPr>
        <p:spPr/>
        <p:txBody>
          <a:bodyPr/>
          <a:lstStyle/>
          <a:p>
            <a:fld id="{C3B3BD5E-EB9C-4C0B-9AD2-5E0775B0674A}" type="slidenum">
              <a:rPr lang="en-US" smtClean="0"/>
              <a:t>9</a:t>
            </a:fld>
            <a:endParaRPr lang="en-US"/>
          </a:p>
        </p:txBody>
      </p:sp>
    </p:spTree>
    <p:extLst>
      <p:ext uri="{BB962C8B-B14F-4D97-AF65-F5344CB8AC3E}">
        <p14:creationId xmlns:p14="http://schemas.microsoft.com/office/powerpoint/2010/main" val="361365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Presenter: Anton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end of September, OSPI finalized the work to make available interim assessments during the 2020–21 school</a:t>
            </a:r>
            <a:r>
              <a:rPr lang="en-US" sz="1200" kern="1200" baseline="0" dirty="0">
                <a:solidFill>
                  <a:schemeClr val="tx1"/>
                </a:solidFill>
                <a:effectLst/>
                <a:latin typeface="+mn-lt"/>
                <a:ea typeface="+mn-ea"/>
                <a:cs typeface="+mn-cs"/>
              </a:rPr>
              <a:t> year</a:t>
            </a:r>
            <a:r>
              <a:rPr lang="en-US" sz="1200" kern="1200" dirty="0">
                <a:solidFill>
                  <a:schemeClr val="tx1"/>
                </a:solidFill>
                <a:effectLst/>
                <a:latin typeface="+mn-lt"/>
                <a:ea typeface="+mn-ea"/>
                <a:cs typeface="+mn-cs"/>
              </a:rPr>
              <a:t>, including the</a:t>
            </a:r>
            <a:r>
              <a:rPr lang="en-US" sz="1200" kern="1200" baseline="0" dirty="0">
                <a:solidFill>
                  <a:schemeClr val="tx1"/>
                </a:solidFill>
                <a:effectLst/>
                <a:latin typeface="+mn-lt"/>
                <a:ea typeface="+mn-ea"/>
                <a:cs typeface="+mn-cs"/>
              </a:rPr>
              <a:t> return of </a:t>
            </a:r>
            <a:r>
              <a:rPr lang="en-US" sz="1200" kern="1200" dirty="0">
                <a:solidFill>
                  <a:schemeClr val="tx1"/>
                </a:solidFill>
                <a:effectLst/>
                <a:latin typeface="+mn-lt"/>
                <a:ea typeface="+mn-ea"/>
                <a:cs typeface="+mn-cs"/>
              </a:rPr>
              <a:t>the Teacher</a:t>
            </a:r>
            <a:r>
              <a:rPr lang="en-US" sz="1200" kern="1200" baseline="0" dirty="0">
                <a:solidFill>
                  <a:schemeClr val="tx1"/>
                </a:solidFill>
                <a:effectLst/>
                <a:latin typeface="+mn-lt"/>
                <a:ea typeface="+mn-ea"/>
                <a:cs typeface="+mn-cs"/>
              </a:rPr>
              <a:t> Handscoring System (THSS) and the debut of the Smarter Reporting System (SRS). Cambium provided updated directions on administering interims remotely, and </a:t>
            </a:r>
            <a:r>
              <a:rPr lang="en-US" sz="1200" kern="1200" dirty="0">
                <a:solidFill>
                  <a:schemeClr val="tx1"/>
                </a:solidFill>
                <a:effectLst/>
                <a:latin typeface="+mn-lt"/>
                <a:ea typeface="+mn-ea"/>
                <a:cs typeface="+mn-cs"/>
              </a:rPr>
              <a:t>OSPI</a:t>
            </a:r>
            <a:r>
              <a:rPr lang="en-US" sz="1200" kern="1200" baseline="0" dirty="0">
                <a:solidFill>
                  <a:schemeClr val="tx1"/>
                </a:solidFill>
                <a:effectLst/>
                <a:latin typeface="+mn-lt"/>
                <a:ea typeface="+mn-ea"/>
                <a:cs typeface="+mn-cs"/>
              </a:rPr>
              <a:t> posted a guidance and directions document to WAMS. T</a:t>
            </a:r>
            <a:r>
              <a:rPr lang="en-US" sz="1200" kern="1200" dirty="0">
                <a:solidFill>
                  <a:schemeClr val="tx1"/>
                </a:solidFill>
                <a:effectLst/>
                <a:latin typeface="+mn-lt"/>
                <a:ea typeface="+mn-ea"/>
                <a:cs typeface="+mn-cs"/>
              </a:rPr>
              <a:t>he location of this document is provided in the notes</a:t>
            </a:r>
            <a:r>
              <a:rPr lang="en-US" sz="1200" kern="1200" baseline="0" dirty="0">
                <a:solidFill>
                  <a:schemeClr val="tx1"/>
                </a:solidFill>
                <a:effectLst/>
                <a:latin typeface="+mn-lt"/>
                <a:ea typeface="+mn-ea"/>
                <a:cs typeface="+mn-cs"/>
              </a:rPr>
              <a:t> for this </a:t>
            </a:r>
            <a:r>
              <a:rPr lang="en-US" sz="1200" kern="1200" dirty="0">
                <a:solidFill>
                  <a:schemeClr val="tx1"/>
                </a:solidFill>
                <a:effectLst/>
                <a:latin typeface="+mn-lt"/>
                <a:ea typeface="+mn-ea"/>
                <a:cs typeface="+mn-cs"/>
              </a:rPr>
              <a:t>slide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(Location: WAMS &gt; File Downloads &gt; 2021 Administration &gt; 5. Administration Training Resources (Not ADA Compliant) &gt; Remote Administration of Interims)</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With this transition to SRS and having all interim results for this year reported in SRS, the </a:t>
            </a:r>
            <a:r>
              <a:rPr lang="en-US" sz="1200" kern="1200" baseline="0" dirty="0" err="1">
                <a:solidFill>
                  <a:schemeClr val="tx1"/>
                </a:solidFill>
                <a:effectLst/>
                <a:latin typeface="+mn-lt"/>
                <a:ea typeface="+mn-ea"/>
                <a:cs typeface="+mn-cs"/>
              </a:rPr>
              <a:t>AIRWays</a:t>
            </a:r>
            <a:r>
              <a:rPr lang="en-US" sz="1200" kern="1200" baseline="0" dirty="0">
                <a:solidFill>
                  <a:schemeClr val="tx1"/>
                </a:solidFill>
                <a:effectLst/>
                <a:latin typeface="+mn-lt"/>
                <a:ea typeface="+mn-ea"/>
                <a:cs typeface="+mn-cs"/>
              </a:rPr>
              <a:t> reporting system has been decommissioned. This means that there’s no card on the Portal for </a:t>
            </a:r>
            <a:r>
              <a:rPr lang="en-US" sz="1200" kern="1200" baseline="0" dirty="0" err="1">
                <a:solidFill>
                  <a:schemeClr val="tx1"/>
                </a:solidFill>
                <a:effectLst/>
                <a:latin typeface="+mn-lt"/>
                <a:ea typeface="+mn-ea"/>
                <a:cs typeface="+mn-cs"/>
              </a:rPr>
              <a:t>AIRWays</a:t>
            </a:r>
            <a:r>
              <a:rPr lang="en-US" sz="1200" kern="1200" baseline="0" dirty="0">
                <a:solidFill>
                  <a:schemeClr val="tx1"/>
                </a:solidFill>
                <a:effectLst/>
                <a:latin typeface="+mn-lt"/>
                <a:ea typeface="+mn-ea"/>
                <a:cs typeface="+mn-cs"/>
              </a:rPr>
              <a:t> anymore, and there’s not an option to navigate to </a:t>
            </a:r>
            <a:r>
              <a:rPr lang="en-US" sz="1200" kern="1200" baseline="0" dirty="0" err="1">
                <a:solidFill>
                  <a:schemeClr val="tx1"/>
                </a:solidFill>
                <a:effectLst/>
                <a:latin typeface="+mn-lt"/>
                <a:ea typeface="+mn-ea"/>
                <a:cs typeface="+mn-cs"/>
              </a:rPr>
              <a:t>AIRWays</a:t>
            </a:r>
            <a:r>
              <a:rPr lang="en-US" sz="1200" kern="1200" baseline="0" dirty="0">
                <a:solidFill>
                  <a:schemeClr val="tx1"/>
                </a:solidFill>
                <a:effectLst/>
                <a:latin typeface="+mn-lt"/>
                <a:ea typeface="+mn-ea"/>
                <a:cs typeface="+mn-cs"/>
              </a:rPr>
              <a:t> in the system switcher drop-down you see in systems like TIDE. This also means that interim data from previous years are no longer available. This is in support that interim data isn’t designed or intended for historical, comparative, trend, placement, etc. purposes. The benefit of interims and interim information is really in teachers working with the students they currently have and using that information to inform instruction for those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have received a few questions about how to get to historical interim data, and we would appreciate you sharing that historical interim data isn’t available. </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11</a:t>
            </a:fld>
            <a:endParaRPr lang="en-US"/>
          </a:p>
        </p:txBody>
      </p:sp>
    </p:spTree>
    <p:extLst>
      <p:ext uri="{BB962C8B-B14F-4D97-AF65-F5344CB8AC3E}">
        <p14:creationId xmlns:p14="http://schemas.microsoft.com/office/powerpoint/2010/main" val="211192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Anton</a:t>
            </a:r>
          </a:p>
          <a:p>
            <a:endParaRPr lang="en-US" dirty="0"/>
          </a:p>
          <a:p>
            <a:r>
              <a:rPr lang="en-US" dirty="0"/>
              <a:t>The Smarter Reporting System (SRS) is live, and educators</a:t>
            </a:r>
            <a:r>
              <a:rPr lang="en-US" baseline="0" dirty="0"/>
              <a:t> who</a:t>
            </a:r>
            <a:r>
              <a:rPr lang="en-US" dirty="0"/>
              <a:t> have administered interims (and done </a:t>
            </a:r>
            <a:r>
              <a:rPr lang="en-US" dirty="0" err="1"/>
              <a:t>handscoring</a:t>
            </a:r>
            <a:r>
              <a:rPr lang="en-US" dirty="0"/>
              <a:t>, if needed) this school year can see information in SRS. Users can log in directly from the WCAP Portal using their TIDE login credentials. Even if you have not administered interims yet, you can log in to access the full User Guide for the system. This User Guide is produced by Smarter Balanced for all the states that use a version of SRS.</a:t>
            </a:r>
          </a:p>
          <a:p>
            <a:endParaRPr lang="en-US" dirty="0"/>
          </a:p>
          <a:p>
            <a:r>
              <a:rPr lang="en-US" dirty="0"/>
              <a:t>We are working on some other resources to support you in becoming familiar with SRS. We are planning a live webinar (which will of course be recorded and posted) for later this fall. We don’t have an exact date yet because we are waiting for the next resource to be available, which is a Sandbox of the reporting system. This Sandbox is currently being built out by the folks at Smarter Balanced and populated with pretend student data that you can use to both explore the system and facilitate any training or exploration of others in your districts. This Sandbox will have the same functionality as our Washington version of SRS, and will be accessible</a:t>
            </a:r>
            <a:r>
              <a:rPr lang="en-US" baseline="0" dirty="0"/>
              <a:t> via the WCAP Portal.</a:t>
            </a:r>
            <a:endParaRPr lang="en-US" dirty="0"/>
          </a:p>
          <a:p>
            <a:endParaRPr lang="en-US" dirty="0"/>
          </a:p>
          <a:p>
            <a:r>
              <a:rPr lang="en-US" dirty="0"/>
              <a:t>In the meantime, we would invite you to explore the California</a:t>
            </a:r>
            <a:r>
              <a:rPr lang="en-US" baseline="0" dirty="0"/>
              <a:t> Educator Reporting System (CERS) Sandbox, the URL for which is provided in the slide notes. (https://rdw-stage-reporting.rdw.smarterbalanced.org/sandbox-login?sandbox=CA_S028) CERS has functionality that is similar to Washington’s version of SRS, and is a good representation of what we anticipate our Washington-specific Sandbox will be like.</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12</a:t>
            </a:fld>
            <a:endParaRPr lang="en-US"/>
          </a:p>
        </p:txBody>
      </p:sp>
    </p:spTree>
    <p:extLst>
      <p:ext uri="{BB962C8B-B14F-4D97-AF65-F5344CB8AC3E}">
        <p14:creationId xmlns:p14="http://schemas.microsoft.com/office/powerpoint/2010/main" val="403825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Anton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wanted to let you know we’re making</a:t>
            </a:r>
            <a:r>
              <a:rPr lang="en-US" baseline="0" dirty="0"/>
              <a:t> updates to the publically-available Practice Tests and Training Tests. The URL for those tests is provided in the slide notes (https://wa.portal.cambiumast.com/training-tests.stml). The purpose of the Practice Tests and Training Tests is to help students, teachers, and parents become familiar with the various item types, tools, and navigation used in the online testing system. These tests are not intended to guide classroom instruction.</a:t>
            </a:r>
          </a:p>
          <a:p>
            <a:r>
              <a:rPr lang="en-US" baseline="0" dirty="0"/>
              <a:t>Practice Tests and Training Tests are available for math and ELA for grades 3 through 8 and high school, Training Tests are available for science in grades 5, 8, and 11, and Practice Tests are available for ELPA21 for Kindergarten through high school.</a:t>
            </a:r>
          </a:p>
          <a:p>
            <a:endParaRPr lang="en-US" baseline="0" dirty="0"/>
          </a:p>
          <a:p>
            <a:r>
              <a:rPr lang="en-US" baseline="0" dirty="0"/>
              <a:t>After these updates are completed, users will be able to see the new testing features we described in the August webinar. As in previous years, these Practice Tests and Training Tests can be accessed through a regular web browser like Chrome, Firefox, or Edge in Guest access, or through the Secure Browser with a test session started in the TA Practice Interface. Our timeline is to have these Practice Tests and Training Tests available in late November.</a:t>
            </a:r>
          </a:p>
          <a:p>
            <a:endParaRPr lang="en-US" baseline="0" dirty="0"/>
          </a:p>
          <a:p>
            <a:r>
              <a:rPr lang="en-US" baseline="0" dirty="0"/>
              <a:t>Training Test Lesson Plans for the WCAS can be found on the WCAS Educator Resources Page, to which the text on this slide is hyperlinked and the URL is provided in the slide notes. (https://www.k12.wa.us/student-success/testing/state-testing-overview/washington-comprehensive-assessment-science/wcas-educator-resources) </a:t>
            </a:r>
            <a:r>
              <a:rPr lang="en-US" sz="1200" b="0" i="0" kern="1200" dirty="0">
                <a:solidFill>
                  <a:schemeClr val="tx1"/>
                </a:solidFill>
                <a:effectLst/>
                <a:latin typeface="+mn-lt"/>
                <a:ea typeface="+mn-ea"/>
                <a:cs typeface="+mn-cs"/>
              </a:rPr>
              <a:t>Lessons are available for each grade-level test. The documents include ways to practice using the tools for each item type, an answer key, and standards alignment for each question on the Training Tests. There is also a Quick Start Guide on that same page with information about accessing the WCAS training tests as a Guest User or through the secure browser.</a:t>
            </a:r>
            <a:endParaRPr lang="en-US" baseline="0" dirty="0"/>
          </a:p>
          <a:p>
            <a:endParaRPr lang="en-US" baseline="0" dirty="0"/>
          </a:p>
          <a:p>
            <a:r>
              <a:rPr lang="en-US" dirty="0"/>
              <a:t>Similar supports</a:t>
            </a:r>
            <a:r>
              <a:rPr lang="en-US" baseline="0" dirty="0"/>
              <a:t> are available for the math Training Tests on the Mathematics Assessment webpage, and a link is provided to the Smarter Balanced ELA Practice Test Resources on the ELA Assessment webpage. Both URLs for the hyperlinked text on this slide are provided in the slide notes. (https://www.k12.wa.us/student-success/testing/state-testing-overview/washington-state-smarter-balanced-assessment-consortium/mathematics-assessment, https://www.k12.wa.us/student-success/testing/state-testing-overview/washington-state-smarter-balanced-assessment-consortium/ela-assessment)</a:t>
            </a:r>
          </a:p>
        </p:txBody>
      </p:sp>
      <p:sp>
        <p:nvSpPr>
          <p:cNvPr id="4" name="Slide Number Placeholder 3"/>
          <p:cNvSpPr>
            <a:spLocks noGrp="1"/>
          </p:cNvSpPr>
          <p:nvPr>
            <p:ph type="sldNum" sz="quarter" idx="10"/>
          </p:nvPr>
        </p:nvSpPr>
        <p:spPr/>
        <p:txBody>
          <a:bodyPr/>
          <a:lstStyle/>
          <a:p>
            <a:fld id="{71CD1C34-72C1-4C67-AAFF-0B8CE9936A77}" type="slidenum">
              <a:rPr lang="en-US" smtClean="0"/>
              <a:t>13</a:t>
            </a:fld>
            <a:endParaRPr lang="en-US"/>
          </a:p>
        </p:txBody>
      </p:sp>
    </p:spTree>
    <p:extLst>
      <p:ext uri="{BB962C8B-B14F-4D97-AF65-F5344CB8AC3E}">
        <p14:creationId xmlns:p14="http://schemas.microsoft.com/office/powerpoint/2010/main" val="21165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Presenter: Anton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Smarter Balanced has now fully launched Tools for Teachers which requires a TIDE account for access. The text on this slide is hyperlinked to the main Tools for Teachers page, and the URL is provided in the slide notes (https://smartertoolsforteachers.org/) Staff can also access Tools for Teachers through the WCAP Portal.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new website is available free of cost to all Washington educators. It offers standards-based resources with lessons designed to enhance instruction and save teachers time in lesson planning. The lessons available in Tools for Teachers include optional instructional strategies for meeting diverse student needs and were created by educators with elements of the formative assessment process embedded. Please share this message with staff in your districts.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key part of Tools for Teachers is the Interim Assessment Connections Playlists, which provide instructional resources aligned with the content covered by Smarter Balanced Interim Assessment Blocks (IABs). When these playlist resources are used with student results on the IABs and other formative assessment evidence from the classroom, teachers have additional information to decide where to focus next steps for instruction. In addition, each playlist includes a list of academic vocabulary students should know to ensure they understand content-specific vocabulary prior to the summative assessment.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learn more, check out this 4-minute video on 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Tools for Teachers Supports Educators and this 8-minute video on Tools for Teachers</a:t>
            </a:r>
            <a:r>
              <a:rPr lang="en-US" sz="1200" kern="1200" baseline="0" dirty="0">
                <a:solidFill>
                  <a:schemeClr val="tx1"/>
                </a:solidFill>
                <a:effectLst/>
                <a:latin typeface="+mn-lt"/>
                <a:ea typeface="+mn-ea"/>
                <a:cs typeface="+mn-cs"/>
              </a:rPr>
              <a:t>, a website demonstration</a:t>
            </a:r>
            <a:r>
              <a:rPr lang="en-US" sz="1200" kern="1200" dirty="0">
                <a:solidFill>
                  <a:schemeClr val="tx1"/>
                </a:solidFill>
                <a:effectLst/>
                <a:latin typeface="+mn-lt"/>
                <a:ea typeface="+mn-ea"/>
                <a:cs typeface="+mn-cs"/>
              </a:rPr>
              <a:t>, developed by staff in California. URLs for both videos are provided in the slide notes. (https://www.youtube.com/watch?v=SIg0YZL8-LI&amp;feature=emb_title, https://www.youtube.com/watch?v=167FjxzHZxc&amp;feature=emb_title) If you have any questions or we can support you in exploring or working within Tools for Teachers, please email us at </a:t>
            </a:r>
            <a:r>
              <a:rPr lang="en-US" sz="1200" u="sng" kern="1200" dirty="0">
                <a:solidFill>
                  <a:schemeClr val="tx1"/>
                </a:solidFill>
                <a:effectLst/>
                <a:latin typeface="+mn-lt"/>
                <a:ea typeface="+mn-ea"/>
                <a:cs typeface="+mn-cs"/>
                <a:hlinkClick r:id="rId3"/>
              </a:rPr>
              <a:t>toolsforteachers@k12.wa.us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1CD1C34-72C1-4C67-AAFF-0B8CE9936A77}" type="slidenum">
              <a:rPr lang="en-US" smtClean="0"/>
              <a:t>14</a:t>
            </a:fld>
            <a:endParaRPr lang="en-US"/>
          </a:p>
        </p:txBody>
      </p:sp>
    </p:spTree>
    <p:extLst>
      <p:ext uri="{BB962C8B-B14F-4D97-AF65-F5344CB8AC3E}">
        <p14:creationId xmlns:p14="http://schemas.microsoft.com/office/powerpoint/2010/main" val="166394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10/26/2020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85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10/26/2020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383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10/26/2020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654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43AC4D0F-AD1E-446E-BF85-E750BE412762}" type="datetime1">
              <a:rPr lang="en-US" smtClean="0"/>
              <a:t>10/26/2020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00418668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23C43FAF-20BD-4096-A3EF-1C712E6F67DD}" type="datetime1">
              <a:rPr lang="en-US" smtClean="0"/>
              <a:t>10/26/2020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08384324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5C634B5F-BB3D-446B-9B1A-B7808C35DDA3}" type="datetime1">
              <a:rPr lang="en-US" smtClean="0"/>
              <a:t>10/26/2020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71102180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5" name="Text Placeholder 4"/>
          <p:cNvSpPr>
            <a:spLocks noGrp="1"/>
          </p:cNvSpPr>
          <p:nvPr>
            <p:ph type="body" sz="quarter" idx="13"/>
          </p:nvPr>
        </p:nvSpPr>
        <p:spPr>
          <a:xfrm>
            <a:off x="1096963" y="1839913"/>
            <a:ext cx="10058400" cy="4503737"/>
          </a:xfrm>
        </p:spPr>
        <p:txBody>
          <a:bodyPr/>
          <a:lstStyle>
            <a:lvl1pPr marL="285750" indent="-285750">
              <a:buFont typeface="Wingdings" panose="05000000000000000000" pitchFamily="2" charset="2"/>
              <a:buChar char="§"/>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470504-8333-4446-B84A-5799F1129BDF}" type="datetime1">
              <a:rPr kumimoji="0" lang="en-US"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10/26/2020</a:t>
            </a:fld>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000000"/>
                </a:solidFill>
                <a:effectLst/>
                <a:uLnTx/>
                <a:uFillTx/>
                <a:latin typeface="Segoe UI"/>
                <a:ea typeface="+mn-ea"/>
                <a:cs typeface="+mn-cs"/>
              </a:rPr>
              <a:t>Add a footer</a:t>
            </a:r>
            <a:endParaRPr kumimoji="0" lang="en-US" sz="900" b="0" i="0" u="none" strike="noStrike" kern="1200" cap="all" spc="0" normalizeH="0" baseline="0" noProof="0" dirty="0">
              <a:ln>
                <a:noFill/>
              </a:ln>
              <a:solidFill>
                <a:srgbClr val="000000"/>
              </a:solidFill>
              <a:effectLst/>
              <a:uLnTx/>
              <a:uFillTx/>
              <a:latin typeface="Segoe U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09679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10/26/2020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825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10/26/2020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6393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10/26/2020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194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10/26/2020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7433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10/26/2020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895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10/26/2020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7983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10/26/2020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7189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10/26/2020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2120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10/26/2020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83830813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28" r:id="rId6"/>
    <p:sldLayoutId id="2147483724" r:id="rId7"/>
    <p:sldLayoutId id="2147483725" r:id="rId8"/>
    <p:sldLayoutId id="2147483726" r:id="rId9"/>
    <p:sldLayoutId id="2147483727" r:id="rId10"/>
    <p:sldLayoutId id="2147483729" r:id="rId11"/>
    <p:sldLayoutId id="2147483736" r:id="rId12"/>
    <p:sldLayoutId id="2147483737" r:id="rId13"/>
    <p:sldLayoutId id="2147483738" r:id="rId14"/>
    <p:sldLayoutId id="2147483739" r:id="rId15"/>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dw-stage-reporting.rdw.smarterbalanced.org/sandbox-login?sandbox=CA_S02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a.portal.cambiumast.com/training-tests.s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k12.wa.us/student-success/testing/state-testing-overview/washington-state-smarter-balanced-assessment-consortium/ela-assessment" TargetMode="External"/><Relationship Id="rId5" Type="http://schemas.openxmlformats.org/officeDocument/2006/relationships/hyperlink" Target="https://www.k12.wa.us/student-success/testing/state-testing-overview/washington-state-smarter-balanced-assessment-consortium/mathematics-assessment" TargetMode="External"/><Relationship Id="rId4" Type="http://schemas.openxmlformats.org/officeDocument/2006/relationships/hyperlink" Target="https://www.k12.wa.us/student-success/testing/state-testing-overview/washington-comprehensive-assessment-science/wcas-educator-resourc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martertoolsforteachers.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167FjxzHZxc&amp;feature=emb_title" TargetMode="External"/><Relationship Id="rId4" Type="http://schemas.openxmlformats.org/officeDocument/2006/relationships/hyperlink" Target="https://www.youtube.com/watch?v=SIg0YZL8-LI&amp;feature=emb_titl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iles.constantcontact.com/8e677c99001/c25e2c5d-8926-432a-ae8b-ecacd598f72d.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www.k12.wa.us/student-success/career-technical-education-cte/cte-resources/cip-code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dutopia.org/article/schools-are-we-measuring-what-matters" TargetMode="External"/><Relationship Id="rId2" Type="http://schemas.openxmlformats.org/officeDocument/2006/relationships/hyperlink" Target="http://www.ascd.org/publications/educational-leadership/sept20/vol78/num01/Breaking-Up-the-Grade.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DD79CF-63E4-4905-B3F8-F71AB4A93399}"/>
              </a:ext>
            </a:extLst>
          </p:cNvPr>
          <p:cNvPicPr>
            <a:picLocks noChangeAspect="1"/>
          </p:cNvPicPr>
          <p:nvPr/>
        </p:nvPicPr>
        <p:blipFill rotWithShape="1">
          <a:blip r:embed="rId2"/>
          <a:srcRect t="15232" r="-1" b="906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AE156C-E2BE-4E85-8804-515B36FDB18D}"/>
              </a:ext>
            </a:extLst>
          </p:cNvPr>
          <p:cNvSpPr>
            <a:spLocks noGrp="1"/>
          </p:cNvSpPr>
          <p:nvPr>
            <p:ph type="ctrTitle"/>
          </p:nvPr>
        </p:nvSpPr>
        <p:spPr>
          <a:xfrm>
            <a:off x="477981" y="1122363"/>
            <a:ext cx="4023360" cy="3204134"/>
          </a:xfrm>
        </p:spPr>
        <p:txBody>
          <a:bodyPr anchor="b">
            <a:normAutofit/>
          </a:bodyPr>
          <a:lstStyle/>
          <a:p>
            <a:r>
              <a:rPr lang="en-US" sz="4400"/>
              <a:t>NWESD 189</a:t>
            </a:r>
            <a:br>
              <a:rPr lang="en-US" sz="4400"/>
            </a:br>
            <a:r>
              <a:rPr lang="en-US" sz="4400"/>
              <a:t>District Assessment Coordinators </a:t>
            </a:r>
          </a:p>
        </p:txBody>
      </p:sp>
      <p:sp>
        <p:nvSpPr>
          <p:cNvPr id="3" name="Subtitle 2">
            <a:extLst>
              <a:ext uri="{FF2B5EF4-FFF2-40B4-BE49-F238E27FC236}">
                <a16:creationId xmlns:a16="http://schemas.microsoft.com/office/drawing/2014/main" id="{F5B0F0CF-C72D-422E-AD5E-6B2E5EA9382F}"/>
              </a:ext>
            </a:extLst>
          </p:cNvPr>
          <p:cNvSpPr>
            <a:spLocks noGrp="1"/>
          </p:cNvSpPr>
          <p:nvPr>
            <p:ph type="subTitle" idx="1"/>
          </p:nvPr>
        </p:nvSpPr>
        <p:spPr>
          <a:xfrm>
            <a:off x="477980" y="4872922"/>
            <a:ext cx="4023359" cy="1208141"/>
          </a:xfrm>
        </p:spPr>
        <p:txBody>
          <a:bodyPr>
            <a:normAutofit/>
          </a:bodyPr>
          <a:lstStyle/>
          <a:p>
            <a:r>
              <a:rPr lang="en-US" sz="2000" dirty="0"/>
              <a:t>October 23, 2020</a:t>
            </a:r>
          </a:p>
          <a:p>
            <a:r>
              <a:rPr lang="en-US" sz="2000" dirty="0"/>
              <a:t>Zoom 1:00 – 3:30 pm</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83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Development</a:t>
            </a:r>
          </a:p>
        </p:txBody>
      </p:sp>
      <p:sp>
        <p:nvSpPr>
          <p:cNvPr id="6" name="Date Placeholder 5">
            <a:extLst>
              <a:ext uri="{FF2B5EF4-FFF2-40B4-BE49-F238E27FC236}">
                <a16:creationId xmlns:a16="http://schemas.microsoft.com/office/drawing/2014/main" id="{5A577952-C32E-4DCB-A7B2-83BFA1417B8F}"/>
              </a:ext>
            </a:extLst>
          </p:cNvPr>
          <p:cNvSpPr>
            <a:spLocks noGrp="1"/>
          </p:cNvSpPr>
          <p:nvPr>
            <p:ph type="dt" sz="half" idx="10"/>
          </p:nvPr>
        </p:nvSpPr>
        <p:spPr/>
        <p:txBody>
          <a:bodyPr/>
          <a:lstStyle/>
          <a:p>
            <a:pPr algn="ctr"/>
            <a:fld id="{46EFAB38-1BF3-4E7A-9D93-7A6C9CD70360}" type="datetime1">
              <a:rPr lang="en-US" smtClean="0"/>
              <a:t>10/26/2020</a:t>
            </a:fld>
            <a:endParaRPr lang="en-US" dirty="0"/>
          </a:p>
        </p:txBody>
      </p:sp>
      <p:sp>
        <p:nvSpPr>
          <p:cNvPr id="7" name="Footer Placeholder 6">
            <a:extLst>
              <a:ext uri="{FF2B5EF4-FFF2-40B4-BE49-F238E27FC236}">
                <a16:creationId xmlns:a16="http://schemas.microsoft.com/office/drawing/2014/main" id="{2EA0E18C-43F9-4293-A8BE-00B190B291AA}"/>
              </a:ext>
            </a:extLst>
          </p:cNvPr>
          <p:cNvSpPr>
            <a:spLocks noGrp="1"/>
          </p:cNvSpPr>
          <p:nvPr>
            <p:ph type="ftr" sz="quarter" idx="3"/>
          </p:nvPr>
        </p:nvSpPr>
        <p:spPr/>
        <p:txBody>
          <a:bodyPr/>
          <a:lstStyle/>
          <a:p>
            <a:pPr algn="r"/>
            <a:r>
              <a:rPr lang="en-US"/>
              <a:t>Assessment and Student Information</a:t>
            </a:r>
            <a:endParaRPr lang="en-US" dirty="0"/>
          </a:p>
        </p:txBody>
      </p:sp>
      <p:sp>
        <p:nvSpPr>
          <p:cNvPr id="8" name="Slide Number Placeholder 7">
            <a:extLst>
              <a:ext uri="{FF2B5EF4-FFF2-40B4-BE49-F238E27FC236}">
                <a16:creationId xmlns:a16="http://schemas.microsoft.com/office/drawing/2014/main" id="{41D645EE-72B0-47FB-8879-A1A70F87095E}"/>
              </a:ext>
            </a:extLst>
          </p:cNvPr>
          <p:cNvSpPr>
            <a:spLocks noGrp="1"/>
          </p:cNvSpPr>
          <p:nvPr>
            <p:ph type="sldNum" sz="quarter" idx="4"/>
          </p:nvPr>
        </p:nvSpPr>
        <p:spPr/>
        <p:txBody>
          <a:bodyPr/>
          <a:lstStyle/>
          <a:p>
            <a:fld id="{65248FEF-978F-4B24-93F3-B987601DAD06}" type="slidenum">
              <a:rPr lang="en-US" smtClean="0"/>
              <a:pPr/>
              <a:t>10</a:t>
            </a:fld>
            <a:endParaRPr lang="en-US"/>
          </a:p>
        </p:txBody>
      </p:sp>
    </p:spTree>
    <p:extLst>
      <p:ext uri="{BB962C8B-B14F-4D97-AF65-F5344CB8AC3E}">
        <p14:creationId xmlns:p14="http://schemas.microsoft.com/office/powerpoint/2010/main" val="269065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Interim Assessment Data</a:t>
            </a:r>
          </a:p>
        </p:txBody>
      </p:sp>
      <p:sp>
        <p:nvSpPr>
          <p:cNvPr id="5" name="Content Placeholder 4"/>
          <p:cNvSpPr>
            <a:spLocks noGrp="1"/>
          </p:cNvSpPr>
          <p:nvPr>
            <p:ph idx="1"/>
          </p:nvPr>
        </p:nvSpPr>
        <p:spPr>
          <a:xfrm>
            <a:off x="1115568" y="2432304"/>
            <a:ext cx="10168128" cy="3694176"/>
          </a:xfrm>
        </p:spPr>
        <p:txBody>
          <a:bodyPr>
            <a:normAutofit fontScale="92500" lnSpcReduction="10000"/>
          </a:bodyPr>
          <a:lstStyle/>
          <a:p>
            <a:r>
              <a:rPr lang="en-US" dirty="0"/>
              <a:t>Interims became available to administer (including remotely) at end of September</a:t>
            </a:r>
          </a:p>
          <a:p>
            <a:r>
              <a:rPr lang="en-US" dirty="0"/>
              <a:t>Guidance/directions document posted to WAMS</a:t>
            </a:r>
          </a:p>
          <a:p>
            <a:r>
              <a:rPr lang="en-US" dirty="0"/>
              <a:t>Results of interims administered this year will show in Smarter Reporting System (SRS)</a:t>
            </a:r>
          </a:p>
          <a:p>
            <a:r>
              <a:rPr lang="en-US" dirty="0" err="1"/>
              <a:t>AIRWays</a:t>
            </a:r>
            <a:r>
              <a:rPr lang="en-US" dirty="0"/>
              <a:t> is no longer being used</a:t>
            </a:r>
          </a:p>
          <a:p>
            <a:pPr lvl="1"/>
            <a:r>
              <a:rPr lang="en-US" dirty="0"/>
              <a:t>Will not find a card on the Portal</a:t>
            </a:r>
          </a:p>
          <a:p>
            <a:pPr lvl="1"/>
            <a:r>
              <a:rPr lang="en-US" dirty="0"/>
              <a:t>No link within the drop-down system switcher in Cambium’s systems</a:t>
            </a:r>
          </a:p>
          <a:p>
            <a:pPr lvl="1"/>
            <a:r>
              <a:rPr lang="en-US" dirty="0"/>
              <a:t>Previous years’ interim results not available</a:t>
            </a:r>
          </a:p>
          <a:p>
            <a:endParaRPr lang="en-US" dirty="0"/>
          </a:p>
        </p:txBody>
      </p:sp>
      <p:sp>
        <p:nvSpPr>
          <p:cNvPr id="3" name="Footer Placeholder 2">
            <a:extLst>
              <a:ext uri="{FF2B5EF4-FFF2-40B4-BE49-F238E27FC236}">
                <a16:creationId xmlns:a16="http://schemas.microsoft.com/office/drawing/2014/main" id="{DD37FFC5-F13A-4AF8-AC68-0589BB70E66A}"/>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Assessment and Student Information</a:t>
            </a:r>
            <a:endParaRPr lang="en-US" dirty="0"/>
          </a:p>
        </p:txBody>
      </p:sp>
      <p:sp>
        <p:nvSpPr>
          <p:cNvPr id="6" name="Slide Number Placeholder 5">
            <a:extLst>
              <a:ext uri="{FF2B5EF4-FFF2-40B4-BE49-F238E27FC236}">
                <a16:creationId xmlns:a16="http://schemas.microsoft.com/office/drawing/2014/main" id="{BE4C9C6D-C098-4838-B150-591063B7FE18}"/>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11</a:t>
            </a:fld>
            <a:endParaRPr lang="en-US" dirty="0"/>
          </a:p>
        </p:txBody>
      </p:sp>
    </p:spTree>
    <p:extLst>
      <p:ext uri="{BB962C8B-B14F-4D97-AF65-F5344CB8AC3E}">
        <p14:creationId xmlns:p14="http://schemas.microsoft.com/office/powerpoint/2010/main" val="29997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Smarter Reporting System: Sandbox</a:t>
            </a:r>
          </a:p>
        </p:txBody>
      </p:sp>
      <p:sp>
        <p:nvSpPr>
          <p:cNvPr id="3" name="Content Placeholder 2"/>
          <p:cNvSpPr>
            <a:spLocks noGrp="1"/>
          </p:cNvSpPr>
          <p:nvPr>
            <p:ph idx="1"/>
          </p:nvPr>
        </p:nvSpPr>
        <p:spPr>
          <a:xfrm>
            <a:off x="1115568" y="2152650"/>
            <a:ext cx="10168128" cy="4156710"/>
          </a:xfrm>
        </p:spPr>
        <p:txBody>
          <a:bodyPr>
            <a:normAutofit fontScale="92500" lnSpcReduction="20000"/>
          </a:bodyPr>
          <a:lstStyle/>
          <a:p>
            <a:pPr>
              <a:lnSpc>
                <a:spcPct val="120000"/>
              </a:lnSpc>
            </a:pPr>
            <a:r>
              <a:rPr lang="en-US" dirty="0"/>
              <a:t>Smarter Reporting System (SRS) is live, and educators who have administered interims this school year can see data there</a:t>
            </a:r>
          </a:p>
          <a:p>
            <a:pPr lvl="1">
              <a:lnSpc>
                <a:spcPct val="120000"/>
              </a:lnSpc>
            </a:pPr>
            <a:r>
              <a:rPr lang="en-US" dirty="0"/>
              <a:t>Can also access “just” to see the SRS User Guide from Smarter Balanced</a:t>
            </a:r>
          </a:p>
          <a:p>
            <a:pPr>
              <a:lnSpc>
                <a:spcPct val="120000"/>
              </a:lnSpc>
            </a:pPr>
            <a:r>
              <a:rPr lang="en-US" dirty="0"/>
              <a:t>To support becoming familiar with SRS:</a:t>
            </a:r>
          </a:p>
          <a:p>
            <a:pPr lvl="1">
              <a:lnSpc>
                <a:spcPct val="120000"/>
              </a:lnSpc>
            </a:pPr>
            <a:r>
              <a:rPr lang="en-US" dirty="0"/>
              <a:t>OSPI is developing an SRS webinar that will be recorded and posted</a:t>
            </a:r>
          </a:p>
          <a:p>
            <a:pPr lvl="1">
              <a:lnSpc>
                <a:spcPct val="120000"/>
              </a:lnSpc>
            </a:pPr>
            <a:r>
              <a:rPr lang="en-US" dirty="0"/>
              <a:t>Smarter Balanced is developing a WA–specific SRS Sandbox</a:t>
            </a:r>
          </a:p>
          <a:p>
            <a:pPr lvl="2">
              <a:lnSpc>
                <a:spcPct val="120000"/>
              </a:lnSpc>
            </a:pPr>
            <a:r>
              <a:rPr lang="en-US" dirty="0"/>
              <a:t>Will have same functionality as SRS</a:t>
            </a:r>
          </a:p>
          <a:p>
            <a:pPr lvl="2">
              <a:lnSpc>
                <a:spcPct val="120000"/>
              </a:lnSpc>
            </a:pPr>
            <a:r>
              <a:rPr lang="en-US" dirty="0"/>
              <a:t>Do not have a timeline for when this will be available</a:t>
            </a:r>
          </a:p>
          <a:p>
            <a:pPr lvl="1">
              <a:lnSpc>
                <a:spcPct val="120000"/>
              </a:lnSpc>
            </a:pPr>
            <a:r>
              <a:rPr lang="en-US" dirty="0">
                <a:hlinkClick r:id="rId3"/>
              </a:rPr>
              <a:t>California’s CERS Sandbox</a:t>
            </a:r>
            <a:endParaRPr lang="en-US" dirty="0"/>
          </a:p>
          <a:p>
            <a:pPr lvl="2">
              <a:lnSpc>
                <a:spcPct val="120000"/>
              </a:lnSpc>
            </a:pPr>
            <a:r>
              <a:rPr lang="en-US" dirty="0"/>
              <a:t>Has functionality similar to WA–specific SRS</a:t>
            </a:r>
          </a:p>
          <a:p>
            <a:pPr lvl="2">
              <a:lnSpc>
                <a:spcPct val="120000"/>
              </a:lnSpc>
            </a:pPr>
            <a:r>
              <a:rPr lang="en-US" dirty="0"/>
              <a:t>Is similar to what our Sandbox will be like</a:t>
            </a:r>
          </a:p>
        </p:txBody>
      </p:sp>
      <p:sp>
        <p:nvSpPr>
          <p:cNvPr id="5" name="Footer Placeholder 4">
            <a:extLst>
              <a:ext uri="{FF2B5EF4-FFF2-40B4-BE49-F238E27FC236}">
                <a16:creationId xmlns:a16="http://schemas.microsoft.com/office/drawing/2014/main" id="{E1ECE777-CB95-48FD-93A3-052AE68210F6}"/>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Assessment and Student Information</a:t>
            </a:r>
          </a:p>
        </p:txBody>
      </p:sp>
      <p:sp>
        <p:nvSpPr>
          <p:cNvPr id="6" name="Slide Number Placeholder 5">
            <a:extLst>
              <a:ext uri="{FF2B5EF4-FFF2-40B4-BE49-F238E27FC236}">
                <a16:creationId xmlns:a16="http://schemas.microsoft.com/office/drawing/2014/main" id="{0B119274-C039-4815-AF87-AA0510D4DA92}"/>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12</a:t>
            </a:fld>
            <a:endParaRPr lang="en-US" dirty="0"/>
          </a:p>
        </p:txBody>
      </p:sp>
    </p:spTree>
    <p:extLst>
      <p:ext uri="{BB962C8B-B14F-4D97-AF65-F5344CB8AC3E}">
        <p14:creationId xmlns:p14="http://schemas.microsoft.com/office/powerpoint/2010/main" val="291184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Tests and Training Tests</a:t>
            </a:r>
          </a:p>
        </p:txBody>
      </p:sp>
      <p:sp>
        <p:nvSpPr>
          <p:cNvPr id="3" name="Content Placeholder 2"/>
          <p:cNvSpPr>
            <a:spLocks noGrp="1"/>
          </p:cNvSpPr>
          <p:nvPr>
            <p:ph idx="1"/>
          </p:nvPr>
        </p:nvSpPr>
        <p:spPr>
          <a:xfrm>
            <a:off x="1115568" y="2133600"/>
            <a:ext cx="10168128" cy="4038600"/>
          </a:xfrm>
        </p:spPr>
        <p:txBody>
          <a:bodyPr>
            <a:normAutofit fontScale="85000" lnSpcReduction="20000"/>
          </a:bodyPr>
          <a:lstStyle/>
          <a:p>
            <a:r>
              <a:rPr lang="en-US" dirty="0"/>
              <a:t>Updating our </a:t>
            </a:r>
            <a:r>
              <a:rPr lang="en-US" dirty="0">
                <a:hlinkClick r:id="rId3"/>
              </a:rPr>
              <a:t>Practice Tests and Training Tests</a:t>
            </a:r>
            <a:endParaRPr lang="en-US" dirty="0"/>
          </a:p>
          <a:p>
            <a:pPr lvl="1"/>
            <a:r>
              <a:rPr lang="en-US" dirty="0"/>
              <a:t>Smarter Balanced (ELA and math)</a:t>
            </a:r>
          </a:p>
          <a:p>
            <a:pPr lvl="1"/>
            <a:r>
              <a:rPr lang="en-US" dirty="0"/>
              <a:t>WCAS (science)</a:t>
            </a:r>
          </a:p>
          <a:p>
            <a:pPr lvl="1"/>
            <a:r>
              <a:rPr lang="en-US" dirty="0"/>
              <a:t>ELPA21 (language proficiency)</a:t>
            </a:r>
          </a:p>
          <a:p>
            <a:r>
              <a:rPr lang="en-US" dirty="0"/>
              <a:t>To include new features described in previous monthly webinar</a:t>
            </a:r>
          </a:p>
          <a:p>
            <a:r>
              <a:rPr lang="en-US" dirty="0"/>
              <a:t>Accessible through a web browser (guest access)</a:t>
            </a:r>
          </a:p>
          <a:p>
            <a:pPr>
              <a:lnSpc>
                <a:spcPct val="120000"/>
              </a:lnSpc>
            </a:pPr>
            <a:r>
              <a:rPr lang="en-US" dirty="0"/>
              <a:t>Accessible through the Secure Browser</a:t>
            </a:r>
            <a:br>
              <a:rPr lang="en-US" dirty="0"/>
            </a:br>
            <a:r>
              <a:rPr lang="en-US" dirty="0"/>
              <a:t>(requires a session enabled in the TA Practice Interface)</a:t>
            </a:r>
          </a:p>
          <a:p>
            <a:r>
              <a:rPr lang="en-US" dirty="0"/>
              <a:t>Timeline: Available in late November</a:t>
            </a:r>
          </a:p>
          <a:p>
            <a:pPr>
              <a:lnSpc>
                <a:spcPct val="120000"/>
              </a:lnSpc>
            </a:pPr>
            <a:r>
              <a:rPr lang="en-US" dirty="0">
                <a:hlinkClick r:id="rId4"/>
              </a:rPr>
              <a:t>WCAS Training Test Lesson Plans</a:t>
            </a:r>
            <a:r>
              <a:rPr lang="en-US" dirty="0"/>
              <a:t> and </a:t>
            </a:r>
            <a:r>
              <a:rPr lang="en-US" dirty="0">
                <a:hlinkClick r:id="rId5"/>
              </a:rPr>
              <a:t>Math Online Training Test Supports</a:t>
            </a:r>
            <a:r>
              <a:rPr lang="en-US" dirty="0"/>
              <a:t> and </a:t>
            </a:r>
            <a:r>
              <a:rPr lang="en-US" dirty="0">
                <a:hlinkClick r:id="rId6"/>
              </a:rPr>
              <a:t>ELA Practice Test Resources</a:t>
            </a:r>
            <a:endParaRPr lang="en-US" dirty="0"/>
          </a:p>
          <a:p>
            <a:pPr marL="457200" lvl="1" indent="0">
              <a:buNone/>
            </a:pPr>
            <a:endParaRPr lang="en-US" dirty="0"/>
          </a:p>
        </p:txBody>
      </p:sp>
      <p:sp>
        <p:nvSpPr>
          <p:cNvPr id="5" name="Footer Placeholder 4">
            <a:extLst>
              <a:ext uri="{FF2B5EF4-FFF2-40B4-BE49-F238E27FC236}">
                <a16:creationId xmlns:a16="http://schemas.microsoft.com/office/drawing/2014/main" id="{FEE4CBD4-3D15-417E-B253-F61EB63DEB3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Assessment and Student Information</a:t>
            </a:r>
            <a:endParaRPr lang="en-US" dirty="0"/>
          </a:p>
        </p:txBody>
      </p:sp>
      <p:sp>
        <p:nvSpPr>
          <p:cNvPr id="6" name="Slide Number Placeholder 5">
            <a:extLst>
              <a:ext uri="{FF2B5EF4-FFF2-40B4-BE49-F238E27FC236}">
                <a16:creationId xmlns:a16="http://schemas.microsoft.com/office/drawing/2014/main" id="{9F9BD58D-0998-487A-8A7D-C2FDEBEE06B4}"/>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13</a:t>
            </a:fld>
            <a:endParaRPr lang="en-US" dirty="0"/>
          </a:p>
        </p:txBody>
      </p:sp>
    </p:spTree>
    <p:extLst>
      <p:ext uri="{BB962C8B-B14F-4D97-AF65-F5344CB8AC3E}">
        <p14:creationId xmlns:p14="http://schemas.microsoft.com/office/powerpoint/2010/main" val="379567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Teachers: Grand Opening</a:t>
            </a:r>
          </a:p>
        </p:txBody>
      </p:sp>
      <p:sp>
        <p:nvSpPr>
          <p:cNvPr id="3" name="Content Placeholder 2"/>
          <p:cNvSpPr>
            <a:spLocks noGrp="1"/>
          </p:cNvSpPr>
          <p:nvPr>
            <p:ph idx="1"/>
          </p:nvPr>
        </p:nvSpPr>
        <p:spPr>
          <a:xfrm>
            <a:off x="1115568" y="2039874"/>
            <a:ext cx="10168128" cy="3694176"/>
          </a:xfrm>
        </p:spPr>
        <p:txBody>
          <a:bodyPr>
            <a:noAutofit/>
          </a:bodyPr>
          <a:lstStyle/>
          <a:p>
            <a:r>
              <a:rPr lang="en-US" sz="2000" dirty="0"/>
              <a:t>Smarter Balanced has fully launched </a:t>
            </a:r>
            <a:r>
              <a:rPr lang="en-US" sz="2000" u="sng" dirty="0">
                <a:hlinkClick r:id="rId3"/>
              </a:rPr>
              <a:t>Tools for Teachers</a:t>
            </a:r>
            <a:r>
              <a:rPr lang="en-US" sz="2000" dirty="0"/>
              <a:t> (account required)</a:t>
            </a:r>
          </a:p>
          <a:p>
            <a:r>
              <a:rPr lang="en-US" sz="2000" dirty="0"/>
              <a:t>Available free of cost to all Washington educators, and offers:</a:t>
            </a:r>
          </a:p>
          <a:p>
            <a:pPr lvl="1"/>
            <a:r>
              <a:rPr lang="en-US" sz="1600" dirty="0"/>
              <a:t>standards-based resources</a:t>
            </a:r>
          </a:p>
          <a:p>
            <a:pPr lvl="1"/>
            <a:r>
              <a:rPr lang="en-US" sz="1600" dirty="0"/>
              <a:t>lessons designed to enhance instruction and save teachers time in lesson planning</a:t>
            </a:r>
          </a:p>
          <a:p>
            <a:pPr lvl="1"/>
            <a:r>
              <a:rPr lang="en-US" sz="1600" dirty="0"/>
              <a:t>lessons that include optional instructional strategies for meeting diverse student needs</a:t>
            </a:r>
          </a:p>
          <a:p>
            <a:pPr lvl="1"/>
            <a:r>
              <a:rPr lang="en-US" sz="1600" dirty="0"/>
              <a:t>lessons created by educators with elements of the formative assessment process embedded </a:t>
            </a:r>
          </a:p>
          <a:p>
            <a:r>
              <a:rPr lang="en-US" sz="2000" dirty="0"/>
              <a:t>Includes Interim Assessment Connections Playlists, with:</a:t>
            </a:r>
          </a:p>
          <a:p>
            <a:pPr lvl="1"/>
            <a:r>
              <a:rPr lang="en-US" sz="1600" dirty="0"/>
              <a:t>instructional resources aligned with content covered by Interim Assessment Blocks (IABs)</a:t>
            </a:r>
          </a:p>
          <a:p>
            <a:pPr lvl="1"/>
            <a:r>
              <a:rPr lang="en-US" sz="1600" dirty="0"/>
              <a:t>academic vocabulary students should know to understand summative assessment</a:t>
            </a:r>
          </a:p>
          <a:p>
            <a:r>
              <a:rPr lang="en-US" sz="2000" dirty="0"/>
              <a:t> Additional Resources:</a:t>
            </a:r>
          </a:p>
          <a:p>
            <a:pPr lvl="1"/>
            <a:r>
              <a:rPr lang="en-US" sz="1600" dirty="0"/>
              <a:t>4-minute </a:t>
            </a:r>
            <a:r>
              <a:rPr lang="en-US" sz="1600" u="sng" dirty="0">
                <a:hlinkClick r:id="rId4"/>
              </a:rPr>
              <a:t>video on How Tools for Teachers Supports Educators</a:t>
            </a:r>
            <a:endParaRPr lang="en-US" sz="1600" dirty="0"/>
          </a:p>
          <a:p>
            <a:pPr lvl="1"/>
            <a:r>
              <a:rPr lang="en-US" sz="1600" dirty="0"/>
              <a:t>8-minute </a:t>
            </a:r>
            <a:r>
              <a:rPr lang="en-US" sz="1600" u="sng" dirty="0">
                <a:hlinkClick r:id="rId5"/>
              </a:rPr>
              <a:t>video on Tools for Teachers: Website Demonstration</a:t>
            </a:r>
            <a:r>
              <a:rPr lang="en-US" sz="1600" dirty="0"/>
              <a:t>, developed by staff in California</a:t>
            </a:r>
          </a:p>
        </p:txBody>
      </p:sp>
    </p:spTree>
    <p:extLst>
      <p:ext uri="{BB962C8B-B14F-4D97-AF65-F5344CB8AC3E}">
        <p14:creationId xmlns:p14="http://schemas.microsoft.com/office/powerpoint/2010/main" val="131108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E4B9-88E8-4433-8534-B7B208525D57}"/>
              </a:ext>
            </a:extLst>
          </p:cNvPr>
          <p:cNvSpPr>
            <a:spLocks noGrp="1"/>
          </p:cNvSpPr>
          <p:nvPr>
            <p:ph type="title"/>
          </p:nvPr>
        </p:nvSpPr>
        <p:spPr/>
        <p:txBody>
          <a:bodyPr/>
          <a:lstStyle/>
          <a:p>
            <a:r>
              <a:rPr lang="en-US" dirty="0"/>
              <a:t>Operations</a:t>
            </a:r>
          </a:p>
        </p:txBody>
      </p:sp>
      <p:sp>
        <p:nvSpPr>
          <p:cNvPr id="6" name="Date Placeholder 5">
            <a:extLst>
              <a:ext uri="{FF2B5EF4-FFF2-40B4-BE49-F238E27FC236}">
                <a16:creationId xmlns:a16="http://schemas.microsoft.com/office/drawing/2014/main" id="{3F730D4E-9F47-4F8C-91D7-571F8C5B43E4}"/>
              </a:ext>
            </a:extLst>
          </p:cNvPr>
          <p:cNvSpPr>
            <a:spLocks noGrp="1"/>
          </p:cNvSpPr>
          <p:nvPr>
            <p:ph type="dt" sz="half" idx="10"/>
          </p:nvPr>
        </p:nvSpPr>
        <p:spPr/>
        <p:txBody>
          <a:bodyPr/>
          <a:lstStyle/>
          <a:p>
            <a:pPr algn="ctr"/>
            <a:fld id="{FE8F8508-BCEF-4C82-82EC-A93AF9050B31}" type="datetime1">
              <a:rPr lang="en-US" smtClean="0"/>
              <a:t>10/26/2020</a:t>
            </a:fld>
            <a:endParaRPr lang="en-US" dirty="0"/>
          </a:p>
        </p:txBody>
      </p:sp>
      <p:sp>
        <p:nvSpPr>
          <p:cNvPr id="7" name="Footer Placeholder 6">
            <a:extLst>
              <a:ext uri="{FF2B5EF4-FFF2-40B4-BE49-F238E27FC236}">
                <a16:creationId xmlns:a16="http://schemas.microsoft.com/office/drawing/2014/main" id="{92FBC3BC-1841-4AEC-B07B-97911D6AA9CE}"/>
              </a:ext>
            </a:extLst>
          </p:cNvPr>
          <p:cNvSpPr>
            <a:spLocks noGrp="1"/>
          </p:cNvSpPr>
          <p:nvPr>
            <p:ph type="ftr" sz="quarter" idx="3"/>
          </p:nvPr>
        </p:nvSpPr>
        <p:spPr/>
        <p:txBody>
          <a:bodyPr/>
          <a:lstStyle/>
          <a:p>
            <a:pPr algn="r"/>
            <a:r>
              <a:rPr lang="en-US"/>
              <a:t>Assessment and Student Information</a:t>
            </a:r>
            <a:endParaRPr lang="en-US" dirty="0"/>
          </a:p>
        </p:txBody>
      </p:sp>
      <p:sp>
        <p:nvSpPr>
          <p:cNvPr id="8" name="Slide Number Placeholder 7">
            <a:extLst>
              <a:ext uri="{FF2B5EF4-FFF2-40B4-BE49-F238E27FC236}">
                <a16:creationId xmlns:a16="http://schemas.microsoft.com/office/drawing/2014/main" id="{74DC8E77-81DB-4530-9DC8-31D301C58554}"/>
              </a:ext>
            </a:extLst>
          </p:cNvPr>
          <p:cNvSpPr>
            <a:spLocks noGrp="1"/>
          </p:cNvSpPr>
          <p:nvPr>
            <p:ph type="sldNum" sz="quarter" idx="4"/>
          </p:nvPr>
        </p:nvSpPr>
        <p:spPr/>
        <p:txBody>
          <a:bodyPr/>
          <a:lstStyle/>
          <a:p>
            <a:fld id="{65248FEF-978F-4B24-93F3-B987601DAD06}" type="slidenum">
              <a:rPr lang="en-US" smtClean="0"/>
              <a:pPr/>
              <a:t>15</a:t>
            </a:fld>
            <a:endParaRPr lang="en-US"/>
          </a:p>
        </p:txBody>
      </p:sp>
    </p:spTree>
    <p:extLst>
      <p:ext uri="{BB962C8B-B14F-4D97-AF65-F5344CB8AC3E}">
        <p14:creationId xmlns:p14="http://schemas.microsoft.com/office/powerpoint/2010/main" val="3398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2C7C-6B11-40E8-8CEB-F46E01A82A1D}"/>
              </a:ext>
            </a:extLst>
          </p:cNvPr>
          <p:cNvSpPr>
            <a:spLocks noGrp="1"/>
          </p:cNvSpPr>
          <p:nvPr>
            <p:ph type="title"/>
          </p:nvPr>
        </p:nvSpPr>
        <p:spPr/>
        <p:txBody>
          <a:bodyPr/>
          <a:lstStyle/>
          <a:p>
            <a:r>
              <a:rPr lang="en-US" dirty="0"/>
              <a:t>Important Dates for October 2020	</a:t>
            </a:r>
          </a:p>
        </p:txBody>
      </p:sp>
      <mc:AlternateContent xmlns:mc="http://schemas.openxmlformats.org/markup-compatibility/2006">
        <mc:Choice xmlns:p14="http://schemas.microsoft.com/office/powerpoint/2010/main" xmlns:aink="http://schemas.microsoft.com/office/drawing/2016/ink" xmlns="" Requires="p14 aink">
          <p:contentPart p14:bwMode="auto" r:id="rId3">
            <p14:nvContentPartPr>
              <p14:cNvPr id="6" name="Ink 5" descr="The picture is a September Calendar, dates 1 - 30.">
                <a:extLst>
                  <a:ext uri="{FF2B5EF4-FFF2-40B4-BE49-F238E27FC236}">
                    <a16:creationId xmlns:a16="http://schemas.microsoft.com/office/drawing/2014/main" id="{5B0818EC-96ED-4E2C-8698-522AD652464D}"/>
                  </a:ext>
                </a:extLst>
              </p14:cNvPr>
              <p14:cNvContentPartPr/>
              <p14:nvPr/>
            </p14:nvContentPartPr>
            <p14:xfrm>
              <a:off x="-1592871" y="5629842"/>
              <a:ext cx="360" cy="360"/>
            </p14:xfrm>
          </p:contentPart>
        </mc:Choice>
        <mc:Fallback>
          <p:pic>
            <p:nvPicPr>
              <p:cNvPr id="6" name="Ink 5" descr="The picture is a September Calendar, dates 1 - 30.">
                <a:extLst>
                  <a:ext uri="{FF2B5EF4-FFF2-40B4-BE49-F238E27FC236}">
                    <a16:creationId xmlns:a16="http://schemas.microsoft.com/office/drawing/2014/main" id="{5B0818EC-96ED-4E2C-8698-522AD652464D}"/>
                  </a:ext>
                </a:extLst>
              </p:cNvPr>
              <p:cNvPicPr/>
              <p:nvPr/>
            </p:nvPicPr>
            <p:blipFill>
              <a:blip r:embed="rId4"/>
              <a:stretch>
                <a:fillRect/>
              </a:stretch>
            </p:blipFill>
            <p:spPr>
              <a:xfrm>
                <a:off x="-1610871" y="5521842"/>
                <a:ext cx="36000" cy="216000"/>
              </a:xfrm>
              <a:prstGeom prst="rect">
                <a:avLst/>
              </a:prstGeom>
            </p:spPr>
          </p:pic>
        </mc:Fallback>
      </mc:AlternateContent>
      <p:pic>
        <p:nvPicPr>
          <p:cNvPr id="4" name="Picture 3" descr="Image of a calendar that includes the days within the month of October 2020.">
            <a:extLst>
              <a:ext uri="{FF2B5EF4-FFF2-40B4-BE49-F238E27FC236}">
                <a16:creationId xmlns:a16="http://schemas.microsoft.com/office/drawing/2014/main" id="{3D1CF236-6D4D-422F-B86A-54E4045E2249}"/>
              </a:ext>
            </a:extLst>
          </p:cNvPr>
          <p:cNvPicPr>
            <a:picLocks noChangeAspect="1"/>
          </p:cNvPicPr>
          <p:nvPr/>
        </p:nvPicPr>
        <p:blipFill>
          <a:blip r:embed="rId5"/>
          <a:stretch>
            <a:fillRect/>
          </a:stretch>
        </p:blipFill>
        <p:spPr>
          <a:xfrm>
            <a:off x="522117" y="1828800"/>
            <a:ext cx="2743198" cy="3200400"/>
          </a:xfrm>
          <a:prstGeom prst="rect">
            <a:avLst/>
          </a:prstGeom>
        </p:spPr>
      </p:pic>
      <p:sp>
        <p:nvSpPr>
          <p:cNvPr id="11" name="Content Placeholder 6">
            <a:extLst>
              <a:ext uri="{FF2B5EF4-FFF2-40B4-BE49-F238E27FC236}">
                <a16:creationId xmlns:a16="http://schemas.microsoft.com/office/drawing/2014/main" id="{D04A94D6-E2C4-4DC6-A320-19FCA2C9A4CB}"/>
              </a:ext>
            </a:extLst>
          </p:cNvPr>
          <p:cNvSpPr>
            <a:spLocks noGrp="1"/>
          </p:cNvSpPr>
          <p:nvPr>
            <p:ph idx="1"/>
          </p:nvPr>
        </p:nvSpPr>
        <p:spPr>
          <a:xfrm>
            <a:off x="3550596" y="1839978"/>
            <a:ext cx="8226196" cy="3474716"/>
          </a:xfrm>
        </p:spPr>
        <p:txBody>
          <a:bodyPr>
            <a:normAutofit/>
          </a:bodyPr>
          <a:lstStyle/>
          <a:p>
            <a:pPr marL="0" indent="0">
              <a:buNone/>
            </a:pPr>
            <a:r>
              <a:rPr lang="en-US" b="1" dirty="0"/>
              <a:t>Oct</a:t>
            </a:r>
            <a:r>
              <a:rPr lang="en-US" dirty="0"/>
              <a:t>	Begin entering student test settings in TIDE</a:t>
            </a:r>
          </a:p>
          <a:p>
            <a:pPr marL="0" indent="0">
              <a:buNone/>
            </a:pPr>
            <a:r>
              <a:rPr lang="en-US" b="1" dirty="0"/>
              <a:t>15</a:t>
            </a:r>
            <a:r>
              <a:rPr lang="en-US" dirty="0"/>
              <a:t>	WA–AIM &amp; WIDA spring pre–ID in WAMS	opens </a:t>
            </a:r>
            <a:r>
              <a:rPr lang="en-US" sz="2400" i="1" dirty="0"/>
              <a:t>(closes 12/2/20)</a:t>
            </a:r>
          </a:p>
          <a:p>
            <a:pPr marL="0" indent="0">
              <a:buNone/>
            </a:pPr>
            <a:r>
              <a:rPr lang="en-US" b="1" dirty="0"/>
              <a:t>21</a:t>
            </a:r>
            <a:r>
              <a:rPr lang="en-US" dirty="0"/>
              <a:t>	Assessment update webcast</a:t>
            </a:r>
          </a:p>
          <a:p>
            <a:pPr marL="0" indent="0">
              <a:buNone/>
            </a:pPr>
            <a:r>
              <a:rPr lang="en-US" b="1" dirty="0"/>
              <a:t>30</a:t>
            </a:r>
            <a:r>
              <a:rPr lang="en-US" dirty="0"/>
              <a:t>	Bulk student uploads to TIDE in WAMS closes</a:t>
            </a:r>
          </a:p>
          <a:p>
            <a:pPr marL="0" indent="0">
              <a:buNone/>
            </a:pPr>
            <a:r>
              <a:rPr lang="en-US" b="1" dirty="0"/>
              <a:t>30</a:t>
            </a:r>
            <a:r>
              <a:rPr lang="en-US" dirty="0"/>
              <a:t>	Move students to TS Gold for fall in WAMS 	closes</a:t>
            </a:r>
          </a:p>
        </p:txBody>
      </p:sp>
      <p:sp>
        <p:nvSpPr>
          <p:cNvPr id="7" name="Footer Placeholder 6">
            <a:extLst>
              <a:ext uri="{FF2B5EF4-FFF2-40B4-BE49-F238E27FC236}">
                <a16:creationId xmlns:a16="http://schemas.microsoft.com/office/drawing/2014/main" id="{04F397D3-0640-444C-9AB2-AF5C1656312F}"/>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Assessment and Student Information</a:t>
            </a:r>
            <a:endParaRPr lang="en-US" dirty="0"/>
          </a:p>
        </p:txBody>
      </p:sp>
      <p:sp>
        <p:nvSpPr>
          <p:cNvPr id="8" name="Slide Number Placeholder 7">
            <a:extLst>
              <a:ext uri="{FF2B5EF4-FFF2-40B4-BE49-F238E27FC236}">
                <a16:creationId xmlns:a16="http://schemas.microsoft.com/office/drawing/2014/main" id="{BFAD0463-46B2-4F18-A3A2-17943BE27986}"/>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16</a:t>
            </a:fld>
            <a:endParaRPr lang="en-US" dirty="0"/>
          </a:p>
        </p:txBody>
      </p:sp>
    </p:spTree>
    <p:extLst>
      <p:ext uri="{BB962C8B-B14F-4D97-AF65-F5344CB8AC3E}">
        <p14:creationId xmlns:p14="http://schemas.microsoft.com/office/powerpoint/2010/main" val="422971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2C7C-6B11-40E8-8CEB-F46E01A82A1D}"/>
              </a:ext>
            </a:extLst>
          </p:cNvPr>
          <p:cNvSpPr>
            <a:spLocks noGrp="1"/>
          </p:cNvSpPr>
          <p:nvPr>
            <p:ph type="title"/>
          </p:nvPr>
        </p:nvSpPr>
        <p:spPr/>
        <p:txBody>
          <a:bodyPr/>
          <a:lstStyle/>
          <a:p>
            <a:r>
              <a:rPr lang="en-US" dirty="0"/>
              <a:t>Important Dates for November 2020</a:t>
            </a:r>
          </a:p>
        </p:txBody>
      </p:sp>
      <mc:AlternateContent xmlns:mc="http://schemas.openxmlformats.org/markup-compatibility/2006">
        <mc:Choice xmlns:p14="http://schemas.microsoft.com/office/powerpoint/2010/main" xmlns:aink="http://schemas.microsoft.com/office/drawing/2016/ink" xmlns="" Requires="p14 aink">
          <p:contentPart p14:bwMode="auto" r:id="rId3">
            <p14:nvContentPartPr>
              <p14:cNvPr id="6" name="Ink 5" descr="This is a picture of the October calendar, dates 1 - 31.&#10;">
                <a:extLst>
                  <a:ext uri="{FF2B5EF4-FFF2-40B4-BE49-F238E27FC236}">
                    <a16:creationId xmlns:a16="http://schemas.microsoft.com/office/drawing/2014/main" id="{5B0818EC-96ED-4E2C-8698-522AD652464D}"/>
                  </a:ext>
                </a:extLst>
              </p14:cNvPr>
              <p14:cNvContentPartPr/>
              <p14:nvPr/>
            </p14:nvContentPartPr>
            <p14:xfrm>
              <a:off x="-1592871" y="5629842"/>
              <a:ext cx="360" cy="360"/>
            </p14:xfrm>
          </p:contentPart>
        </mc:Choice>
        <mc:Fallback>
          <p:pic>
            <p:nvPicPr>
              <p:cNvPr id="6" name="Ink 5" descr="This is a picture of the October calendar, dates 1 - 31.&#10;">
                <a:extLst>
                  <a:ext uri="{FF2B5EF4-FFF2-40B4-BE49-F238E27FC236}">
                    <a16:creationId xmlns:a16="http://schemas.microsoft.com/office/drawing/2014/main" id="{5B0818EC-96ED-4E2C-8698-522AD652464D}"/>
                  </a:ext>
                </a:extLst>
              </p:cNvPr>
              <p:cNvPicPr/>
              <p:nvPr/>
            </p:nvPicPr>
            <p:blipFill>
              <a:blip r:embed="rId4"/>
              <a:stretch>
                <a:fillRect/>
              </a:stretch>
            </p:blipFill>
            <p:spPr>
              <a:xfrm>
                <a:off x="-1610871" y="5521842"/>
                <a:ext cx="36000" cy="216000"/>
              </a:xfrm>
              <a:prstGeom prst="rect">
                <a:avLst/>
              </a:prstGeom>
            </p:spPr>
          </p:pic>
        </mc:Fallback>
      </mc:AlternateContent>
      <p:pic>
        <p:nvPicPr>
          <p:cNvPr id="5" name="Picture 4" descr="Image of a calendar that includes the days within the month of November 2020.">
            <a:extLst>
              <a:ext uri="{FF2B5EF4-FFF2-40B4-BE49-F238E27FC236}">
                <a16:creationId xmlns:a16="http://schemas.microsoft.com/office/drawing/2014/main" id="{C9650EA5-7826-46B2-9F27-C4CB2B586E22}"/>
              </a:ext>
            </a:extLst>
          </p:cNvPr>
          <p:cNvPicPr>
            <a:picLocks noChangeAspect="1"/>
          </p:cNvPicPr>
          <p:nvPr/>
        </p:nvPicPr>
        <p:blipFill>
          <a:blip r:embed="rId5"/>
          <a:stretch>
            <a:fillRect/>
          </a:stretch>
        </p:blipFill>
        <p:spPr>
          <a:xfrm>
            <a:off x="534247" y="2051870"/>
            <a:ext cx="2743198" cy="3200400"/>
          </a:xfrm>
          <a:prstGeom prst="rect">
            <a:avLst/>
          </a:prstGeom>
        </p:spPr>
      </p:pic>
      <p:sp>
        <p:nvSpPr>
          <p:cNvPr id="11" name="Content Placeholder 6">
            <a:extLst>
              <a:ext uri="{FF2B5EF4-FFF2-40B4-BE49-F238E27FC236}">
                <a16:creationId xmlns:a16="http://schemas.microsoft.com/office/drawing/2014/main" id="{D04A94D6-E2C4-4DC6-A320-19FCA2C9A4CB}"/>
              </a:ext>
            </a:extLst>
          </p:cNvPr>
          <p:cNvSpPr>
            <a:spLocks noGrp="1"/>
          </p:cNvSpPr>
          <p:nvPr>
            <p:ph idx="1"/>
          </p:nvPr>
        </p:nvSpPr>
        <p:spPr>
          <a:xfrm>
            <a:off x="3550596" y="2055484"/>
            <a:ext cx="8103917" cy="3840480"/>
          </a:xfrm>
        </p:spPr>
        <p:txBody>
          <a:bodyPr>
            <a:normAutofit lnSpcReduction="10000"/>
          </a:bodyPr>
          <a:lstStyle/>
          <a:p>
            <a:pPr marL="0" indent="0">
              <a:buNone/>
            </a:pPr>
            <a:r>
              <a:rPr lang="en-US" b="1" dirty="0"/>
              <a:t>13	</a:t>
            </a:r>
            <a:r>
              <a:rPr lang="en-US" dirty="0"/>
              <a:t>WaKIDS fall test window closes</a:t>
            </a:r>
          </a:p>
          <a:p>
            <a:pPr marL="0" indent="0">
              <a:buNone/>
            </a:pPr>
            <a:r>
              <a:rPr lang="en-US" b="1" dirty="0"/>
              <a:t>13</a:t>
            </a:r>
            <a:r>
              <a:rPr lang="en-US" dirty="0"/>
              <a:t>	WA–AIM fall test window closes</a:t>
            </a:r>
          </a:p>
          <a:p>
            <a:pPr marL="0" indent="0">
              <a:buNone/>
            </a:pPr>
            <a:r>
              <a:rPr lang="en-US" b="1" dirty="0"/>
              <a:t>13</a:t>
            </a:r>
            <a:r>
              <a:rPr lang="en-US" dirty="0"/>
              <a:t>	ELPA21 annual paper book initial order in</a:t>
            </a:r>
            <a:br>
              <a:rPr lang="en-US" dirty="0"/>
            </a:br>
            <a:r>
              <a:rPr lang="en-US" dirty="0"/>
              <a:t>	TIDE closes</a:t>
            </a:r>
          </a:p>
          <a:p>
            <a:pPr marL="0" indent="0">
              <a:buNone/>
            </a:pPr>
            <a:r>
              <a:rPr lang="en-US" b="1" dirty="0"/>
              <a:t>18</a:t>
            </a:r>
            <a:r>
              <a:rPr lang="en-US" dirty="0"/>
              <a:t>	WaKIDS confirm full completion – DAC only</a:t>
            </a:r>
          </a:p>
          <a:p>
            <a:pPr marL="0" indent="0">
              <a:buNone/>
            </a:pPr>
            <a:r>
              <a:rPr lang="en-US" b="1" dirty="0"/>
              <a:t>18</a:t>
            </a:r>
            <a:r>
              <a:rPr lang="en-US" dirty="0"/>
              <a:t>	Assessment update webcast</a:t>
            </a:r>
          </a:p>
          <a:p>
            <a:pPr marL="0" indent="0">
              <a:buNone/>
            </a:pPr>
            <a:r>
              <a:rPr lang="en-US" b="1" dirty="0"/>
              <a:t>19	</a:t>
            </a:r>
            <a:r>
              <a:rPr lang="en-US" dirty="0"/>
              <a:t>Move students to TS Gold in WAMS reopens</a:t>
            </a:r>
            <a:br>
              <a:rPr lang="en-US" dirty="0"/>
            </a:br>
            <a:r>
              <a:rPr lang="en-US" dirty="0"/>
              <a:t>	for remainder of year</a:t>
            </a:r>
          </a:p>
        </p:txBody>
      </p:sp>
      <p:sp>
        <p:nvSpPr>
          <p:cNvPr id="7" name="Footer Placeholder 6">
            <a:extLst>
              <a:ext uri="{FF2B5EF4-FFF2-40B4-BE49-F238E27FC236}">
                <a16:creationId xmlns:a16="http://schemas.microsoft.com/office/drawing/2014/main" id="{04F397D3-0640-444C-9AB2-AF5C1656312F}"/>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Assessment and Student Information</a:t>
            </a:r>
            <a:endParaRPr lang="en-US" dirty="0"/>
          </a:p>
        </p:txBody>
      </p:sp>
      <p:sp>
        <p:nvSpPr>
          <p:cNvPr id="8" name="Slide Number Placeholder 7">
            <a:extLst>
              <a:ext uri="{FF2B5EF4-FFF2-40B4-BE49-F238E27FC236}">
                <a16:creationId xmlns:a16="http://schemas.microsoft.com/office/drawing/2014/main" id="{BFAD0463-46B2-4F18-A3A2-17943BE27986}"/>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17</a:t>
            </a:fld>
            <a:endParaRPr lang="en-US" dirty="0"/>
          </a:p>
        </p:txBody>
      </p:sp>
    </p:spTree>
    <p:extLst>
      <p:ext uri="{BB962C8B-B14F-4D97-AF65-F5344CB8AC3E}">
        <p14:creationId xmlns:p14="http://schemas.microsoft.com/office/powerpoint/2010/main" val="274063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2400-E381-42A7-AE5E-2A51045DF32A}"/>
              </a:ext>
            </a:extLst>
          </p:cNvPr>
          <p:cNvSpPr>
            <a:spLocks noGrp="1"/>
          </p:cNvSpPr>
          <p:nvPr>
            <p:ph type="title"/>
          </p:nvPr>
        </p:nvSpPr>
        <p:spPr/>
        <p:txBody>
          <a:bodyPr/>
          <a:lstStyle/>
          <a:p>
            <a:r>
              <a:rPr lang="en-US" dirty="0"/>
              <a:t>Select Assessments</a:t>
            </a:r>
          </a:p>
        </p:txBody>
      </p:sp>
      <p:sp>
        <p:nvSpPr>
          <p:cNvPr id="6" name="Date Placeholder 5">
            <a:extLst>
              <a:ext uri="{FF2B5EF4-FFF2-40B4-BE49-F238E27FC236}">
                <a16:creationId xmlns:a16="http://schemas.microsoft.com/office/drawing/2014/main" id="{4D21B6E6-4BA8-4101-9F5C-739DC8A94DEF}"/>
              </a:ext>
            </a:extLst>
          </p:cNvPr>
          <p:cNvSpPr>
            <a:spLocks noGrp="1"/>
          </p:cNvSpPr>
          <p:nvPr>
            <p:ph type="dt" sz="half" idx="10"/>
          </p:nvPr>
        </p:nvSpPr>
        <p:spPr/>
        <p:txBody>
          <a:bodyPr/>
          <a:lstStyle/>
          <a:p>
            <a:pPr algn="ctr"/>
            <a:fld id="{AFA1928C-8D64-4368-B93A-FC673C84E991}" type="datetime1">
              <a:rPr lang="en-US" smtClean="0"/>
              <a:t>10/26/2020</a:t>
            </a:fld>
            <a:endParaRPr lang="en-US" dirty="0"/>
          </a:p>
        </p:txBody>
      </p:sp>
      <p:sp>
        <p:nvSpPr>
          <p:cNvPr id="7" name="Footer Placeholder 6">
            <a:extLst>
              <a:ext uri="{FF2B5EF4-FFF2-40B4-BE49-F238E27FC236}">
                <a16:creationId xmlns:a16="http://schemas.microsoft.com/office/drawing/2014/main" id="{2991AAC7-FA39-4F2E-AA65-8FE12484E1BB}"/>
              </a:ext>
            </a:extLst>
          </p:cNvPr>
          <p:cNvSpPr>
            <a:spLocks noGrp="1"/>
          </p:cNvSpPr>
          <p:nvPr>
            <p:ph type="ftr" sz="quarter" idx="3"/>
          </p:nvPr>
        </p:nvSpPr>
        <p:spPr/>
        <p:txBody>
          <a:bodyPr/>
          <a:lstStyle/>
          <a:p>
            <a:pPr algn="r"/>
            <a:r>
              <a:rPr lang="en-US"/>
              <a:t>Assessment and Student Information</a:t>
            </a:r>
            <a:endParaRPr lang="en-US" dirty="0"/>
          </a:p>
        </p:txBody>
      </p:sp>
      <p:sp>
        <p:nvSpPr>
          <p:cNvPr id="8" name="Slide Number Placeholder 7">
            <a:extLst>
              <a:ext uri="{FF2B5EF4-FFF2-40B4-BE49-F238E27FC236}">
                <a16:creationId xmlns:a16="http://schemas.microsoft.com/office/drawing/2014/main" id="{D278197B-F9AE-4DFE-ACDE-7DB0A8EE9E85}"/>
              </a:ext>
            </a:extLst>
          </p:cNvPr>
          <p:cNvSpPr>
            <a:spLocks noGrp="1"/>
          </p:cNvSpPr>
          <p:nvPr>
            <p:ph type="sldNum" sz="quarter" idx="4"/>
          </p:nvPr>
        </p:nvSpPr>
        <p:spPr/>
        <p:txBody>
          <a:bodyPr/>
          <a:lstStyle/>
          <a:p>
            <a:fld id="{65248FEF-978F-4B24-93F3-B987601DAD06}" type="slidenum">
              <a:rPr lang="en-US" smtClean="0"/>
              <a:pPr/>
              <a:t>18</a:t>
            </a:fld>
            <a:endParaRPr lang="en-US"/>
          </a:p>
        </p:txBody>
      </p:sp>
    </p:spTree>
    <p:extLst>
      <p:ext uri="{BB962C8B-B14F-4D97-AF65-F5344CB8AC3E}">
        <p14:creationId xmlns:p14="http://schemas.microsoft.com/office/powerpoint/2010/main" val="17506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478"/>
            <a:ext cx="10515600" cy="1325563"/>
          </a:xfrm>
        </p:spPr>
        <p:txBody>
          <a:bodyPr/>
          <a:lstStyle/>
          <a:p>
            <a:r>
              <a:rPr lang="en-US" dirty="0"/>
              <a:t>WA–AIM Spring 2021 Administration Timelines</a:t>
            </a:r>
          </a:p>
        </p:txBody>
      </p:sp>
      <p:sp>
        <p:nvSpPr>
          <p:cNvPr id="3" name="Content Placeholder 2"/>
          <p:cNvSpPr>
            <a:spLocks noGrp="1"/>
          </p:cNvSpPr>
          <p:nvPr>
            <p:ph idx="1"/>
          </p:nvPr>
        </p:nvSpPr>
        <p:spPr>
          <a:xfrm>
            <a:off x="515963" y="1601041"/>
            <a:ext cx="10515600" cy="4255861"/>
          </a:xfrm>
        </p:spPr>
        <p:txBody>
          <a:bodyPr>
            <a:normAutofit fontScale="92500"/>
          </a:bodyPr>
          <a:lstStyle/>
          <a:p>
            <a:pPr marL="0" indent="0">
              <a:buNone/>
            </a:pPr>
            <a:r>
              <a:rPr lang="en-US" b="1" i="1" dirty="0">
                <a:solidFill>
                  <a:srgbClr val="FF0000"/>
                </a:solidFill>
              </a:rPr>
              <a:t>This information assumes we will proceed with spring testing, but as we all know, plans or circumstances can change</a:t>
            </a:r>
            <a:r>
              <a:rPr lang="en-US" b="1" dirty="0">
                <a:solidFill>
                  <a:srgbClr val="FF0000"/>
                </a:solidFill>
                <a:sym typeface="Wingdings" panose="05000000000000000000" pitchFamily="2" charset="2"/>
              </a:rPr>
              <a:t></a:t>
            </a:r>
            <a:endParaRPr lang="en-US" b="1" dirty="0">
              <a:solidFill>
                <a:srgbClr val="FF0000"/>
              </a:solidFill>
            </a:endParaRPr>
          </a:p>
          <a:p>
            <a:pPr marL="0" indent="0">
              <a:buNone/>
            </a:pPr>
            <a:endParaRPr lang="en-US" dirty="0"/>
          </a:p>
          <a:p>
            <a:r>
              <a:rPr lang="en-US" dirty="0"/>
              <a:t>December 7 through April 2, 2021</a:t>
            </a:r>
          </a:p>
          <a:p>
            <a:r>
              <a:rPr lang="en-US" dirty="0"/>
              <a:t>Registration is open and occurs in WAMS</a:t>
            </a:r>
          </a:p>
          <a:p>
            <a:r>
              <a:rPr lang="en-US" dirty="0"/>
              <a:t>November 16 DACs will have access to the Spring 2021 window in INSIGHT</a:t>
            </a:r>
          </a:p>
          <a:p>
            <a:r>
              <a:rPr lang="en-US" dirty="0"/>
              <a:t>Mid</a:t>
            </a:r>
            <a:r>
              <a:rPr lang="en-US" sz="2400" dirty="0">
                <a:solidFill>
                  <a:srgbClr val="40403D"/>
                </a:solidFill>
              </a:rPr>
              <a:t>–</a:t>
            </a:r>
            <a:r>
              <a:rPr lang="en-US" dirty="0"/>
              <a:t>to</a:t>
            </a:r>
            <a:r>
              <a:rPr lang="en-US" sz="2400" dirty="0">
                <a:solidFill>
                  <a:srgbClr val="40403D"/>
                </a:solidFill>
              </a:rPr>
              <a:t>–</a:t>
            </a:r>
            <a:r>
              <a:rPr lang="en-US" dirty="0"/>
              <a:t>late November Training Modules and Materials updated and posted</a:t>
            </a:r>
          </a:p>
          <a:p>
            <a:r>
              <a:rPr lang="en-US" dirty="0"/>
              <a:t>December 7 INSIGHT opens to all Users</a:t>
            </a:r>
          </a:p>
          <a:p>
            <a:endParaRPr lang="en-US" dirty="0"/>
          </a:p>
        </p:txBody>
      </p:sp>
      <p:sp>
        <p:nvSpPr>
          <p:cNvPr id="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Assessment and Student Information</a:t>
            </a:r>
            <a:endParaRPr lang="en-US" dirty="0"/>
          </a:p>
        </p:txBody>
      </p:sp>
      <p:sp>
        <p:nvSpPr>
          <p:cNvPr id="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19</a:t>
            </a:fld>
            <a:endParaRPr lang="en-US" dirty="0"/>
          </a:p>
        </p:txBody>
      </p:sp>
    </p:spTree>
    <p:extLst>
      <p:ext uri="{BB962C8B-B14F-4D97-AF65-F5344CB8AC3E}">
        <p14:creationId xmlns:p14="http://schemas.microsoft.com/office/powerpoint/2010/main" val="138708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7772-DE14-498A-B87A-F736335E145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55B7F22-3CBE-4DB9-B004-35C30C7CE940}"/>
              </a:ext>
            </a:extLst>
          </p:cNvPr>
          <p:cNvSpPr>
            <a:spLocks noGrp="1"/>
          </p:cNvSpPr>
          <p:nvPr>
            <p:ph idx="1"/>
          </p:nvPr>
        </p:nvSpPr>
        <p:spPr>
          <a:xfrm>
            <a:off x="1115568" y="2107096"/>
            <a:ext cx="10168128" cy="4065104"/>
          </a:xfrm>
        </p:spPr>
        <p:txBody>
          <a:bodyPr>
            <a:normAutofit lnSpcReduction="10000"/>
          </a:bodyPr>
          <a:lstStyle/>
          <a:p>
            <a:r>
              <a:rPr lang="en-US" sz="2800" dirty="0"/>
              <a:t>Statewide Updates</a:t>
            </a:r>
          </a:p>
          <a:p>
            <a:r>
              <a:rPr lang="en-US" sz="2800" dirty="0"/>
              <a:t>Group Discussion and Sharing</a:t>
            </a:r>
          </a:p>
          <a:p>
            <a:pPr lvl="1"/>
            <a:r>
              <a:rPr lang="en-US" sz="2400" dirty="0"/>
              <a:t>Remote Assessments: Lessons Learned</a:t>
            </a:r>
          </a:p>
          <a:p>
            <a:pPr lvl="1"/>
            <a:r>
              <a:rPr lang="en-US" sz="2400" dirty="0"/>
              <a:t>Assessment Systems: Reaction and Planning</a:t>
            </a:r>
          </a:p>
          <a:p>
            <a:pPr lvl="1"/>
            <a:r>
              <a:rPr lang="en-US" sz="2400" dirty="0"/>
              <a:t>CTE and Graduation Pathways</a:t>
            </a:r>
          </a:p>
          <a:p>
            <a:pPr lvl="1"/>
            <a:r>
              <a:rPr lang="en-US" sz="2400" dirty="0"/>
              <a:t>Learning from Oak Harbor</a:t>
            </a:r>
          </a:p>
          <a:p>
            <a:r>
              <a:rPr lang="en-US" sz="2800" dirty="0"/>
              <a:t>How is our pivot with NWESD DAC Support?</a:t>
            </a:r>
          </a:p>
          <a:p>
            <a:r>
              <a:rPr lang="en-US" sz="2800" dirty="0"/>
              <a:t>Reflection and Close</a:t>
            </a:r>
          </a:p>
          <a:p>
            <a:endParaRPr lang="en-US" dirty="0"/>
          </a:p>
        </p:txBody>
      </p:sp>
    </p:spTree>
    <p:extLst>
      <p:ext uri="{BB962C8B-B14F-4D97-AF65-F5344CB8AC3E}">
        <p14:creationId xmlns:p14="http://schemas.microsoft.com/office/powerpoint/2010/main" val="218883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WA-AIM Enhancements for Spring 2021</a:t>
            </a:r>
          </a:p>
        </p:txBody>
      </p:sp>
      <p:sp>
        <p:nvSpPr>
          <p:cNvPr id="3" name="Content Placeholder 2"/>
          <p:cNvSpPr>
            <a:spLocks noGrp="1"/>
          </p:cNvSpPr>
          <p:nvPr>
            <p:ph idx="1"/>
          </p:nvPr>
        </p:nvSpPr>
        <p:spPr/>
        <p:txBody>
          <a:bodyPr>
            <a:normAutofit lnSpcReduction="10000"/>
          </a:bodyPr>
          <a:lstStyle/>
          <a:p>
            <a:r>
              <a:rPr lang="en-US" dirty="0"/>
              <a:t>Item Library</a:t>
            </a:r>
          </a:p>
          <a:p>
            <a:pPr lvl="1"/>
            <a:r>
              <a:rPr lang="en-US" dirty="0"/>
              <a:t>Housed in INSIGHT</a:t>
            </a:r>
          </a:p>
          <a:p>
            <a:pPr lvl="1"/>
            <a:r>
              <a:rPr lang="en-US" dirty="0"/>
              <a:t>10-15 items for each Performance Task</a:t>
            </a:r>
          </a:p>
          <a:p>
            <a:pPr lvl="1"/>
            <a:r>
              <a:rPr lang="en-US" dirty="0"/>
              <a:t>No more teacher created item content</a:t>
            </a:r>
          </a:p>
          <a:p>
            <a:pPr lvl="1"/>
            <a:r>
              <a:rPr lang="en-US" dirty="0"/>
              <a:t>Items can be used for baseline, instructional, and final assessment purposes</a:t>
            </a:r>
          </a:p>
          <a:p>
            <a:pPr lvl="1"/>
            <a:endParaRPr lang="en-US" dirty="0"/>
          </a:p>
          <a:p>
            <a:r>
              <a:rPr lang="en-US" dirty="0"/>
              <a:t>Entering Student Assessment Data</a:t>
            </a:r>
          </a:p>
          <a:p>
            <a:pPr lvl="1"/>
            <a:r>
              <a:rPr lang="en-US" dirty="0"/>
              <a:t>Assessment information collected in INSIGHT</a:t>
            </a:r>
          </a:p>
          <a:p>
            <a:pPr lvl="1"/>
            <a:r>
              <a:rPr lang="en-US" dirty="0"/>
              <a:t>No more teacher narrative</a:t>
            </a:r>
          </a:p>
        </p:txBody>
      </p:sp>
      <p:sp>
        <p:nvSpPr>
          <p:cNvPr id="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Assessment and Student Information</a:t>
            </a:r>
            <a:endParaRPr lang="en-US" dirty="0"/>
          </a:p>
        </p:txBody>
      </p:sp>
      <p:sp>
        <p:nvSpPr>
          <p:cNvPr id="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20</a:t>
            </a:fld>
            <a:endParaRPr lang="en-US" dirty="0"/>
          </a:p>
        </p:txBody>
      </p:sp>
    </p:spTree>
    <p:extLst>
      <p:ext uri="{BB962C8B-B14F-4D97-AF65-F5344CB8AC3E}">
        <p14:creationId xmlns:p14="http://schemas.microsoft.com/office/powerpoint/2010/main" val="299182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11FBB3-AFDC-475E-9B71-738022EE379D}"/>
              </a:ext>
            </a:extLst>
          </p:cNvPr>
          <p:cNvSpPr>
            <a:spLocks noGrp="1"/>
          </p:cNvSpPr>
          <p:nvPr>
            <p:ph type="title"/>
          </p:nvPr>
        </p:nvSpPr>
        <p:spPr/>
        <p:txBody>
          <a:bodyPr/>
          <a:lstStyle/>
          <a:p>
            <a:r>
              <a:rPr lang="en-US" dirty="0"/>
              <a:t>ELP Assessment Transition</a:t>
            </a:r>
          </a:p>
        </p:txBody>
      </p:sp>
      <p:sp>
        <p:nvSpPr>
          <p:cNvPr id="7" name="Content Placeholder 6">
            <a:extLst>
              <a:ext uri="{FF2B5EF4-FFF2-40B4-BE49-F238E27FC236}">
                <a16:creationId xmlns:a16="http://schemas.microsoft.com/office/drawing/2014/main" id="{95DB17FB-D977-48A9-9CE0-C825CF72CFCC}"/>
              </a:ext>
            </a:extLst>
          </p:cNvPr>
          <p:cNvSpPr>
            <a:spLocks noGrp="1"/>
          </p:cNvSpPr>
          <p:nvPr>
            <p:ph idx="1"/>
          </p:nvPr>
        </p:nvSpPr>
        <p:spPr>
          <a:xfrm>
            <a:off x="838200" y="1540043"/>
            <a:ext cx="10515600" cy="4541444"/>
          </a:xfrm>
        </p:spPr>
        <p:txBody>
          <a:bodyPr/>
          <a:lstStyle/>
          <a:p>
            <a:r>
              <a:rPr lang="en-US" dirty="0"/>
              <a:t>Washington will be transitioning to the WIDA consortium. </a:t>
            </a:r>
          </a:p>
          <a:p>
            <a:r>
              <a:rPr lang="en-US" dirty="0"/>
              <a:t>The 2021 summative test will be the ELPA21 assessment. </a:t>
            </a:r>
          </a:p>
          <a:p>
            <a:r>
              <a:rPr lang="en-US" dirty="0"/>
              <a:t>Beginning in May 2021, the WIDA screener will be administered to kindergarten students entering school for the 2021–2022 school year. </a:t>
            </a:r>
          </a:p>
          <a:p>
            <a:r>
              <a:rPr lang="en-US" dirty="0"/>
              <a:t>All students enrolled for the 2020–21 school year should be screened using the ELPA21 screener. </a:t>
            </a:r>
          </a:p>
          <a:p>
            <a:r>
              <a:rPr lang="en-US" dirty="0"/>
              <a:t>Additional information around standards and assessment training will be available in the coming weeks and months. </a:t>
            </a:r>
          </a:p>
        </p:txBody>
      </p:sp>
      <p:sp>
        <p:nvSpPr>
          <p:cNvPr id="4" name="Footer Placeholder 3">
            <a:extLst>
              <a:ext uri="{FF2B5EF4-FFF2-40B4-BE49-F238E27FC236}">
                <a16:creationId xmlns:a16="http://schemas.microsoft.com/office/drawing/2014/main" id="{4FFB4B68-DCB0-4ED7-8E4A-7935AC25CBE1}"/>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Assessment and Student Information</a:t>
            </a:r>
            <a:endParaRPr lang="en-US" dirty="0"/>
          </a:p>
        </p:txBody>
      </p:sp>
      <p:sp>
        <p:nvSpPr>
          <p:cNvPr id="3" name="Slide Number Placeholder 2">
            <a:extLst>
              <a:ext uri="{FF2B5EF4-FFF2-40B4-BE49-F238E27FC236}">
                <a16:creationId xmlns:a16="http://schemas.microsoft.com/office/drawing/2014/main" id="{A9086BC9-F4BB-4EDE-B83C-9A372D20B4B8}"/>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21</a:t>
            </a:fld>
            <a:endParaRPr lang="en-US"/>
          </a:p>
        </p:txBody>
      </p:sp>
    </p:spTree>
    <p:extLst>
      <p:ext uri="{BB962C8B-B14F-4D97-AF65-F5344CB8AC3E}">
        <p14:creationId xmlns:p14="http://schemas.microsoft.com/office/powerpoint/2010/main" val="341396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7772-DE14-498A-B87A-F736335E145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55B7F22-3CBE-4DB9-B004-35C30C7CE940}"/>
              </a:ext>
            </a:extLst>
          </p:cNvPr>
          <p:cNvSpPr>
            <a:spLocks noGrp="1"/>
          </p:cNvSpPr>
          <p:nvPr>
            <p:ph idx="1"/>
          </p:nvPr>
        </p:nvSpPr>
        <p:spPr>
          <a:xfrm>
            <a:off x="1115568" y="2107096"/>
            <a:ext cx="10168128" cy="4065104"/>
          </a:xfrm>
        </p:spPr>
        <p:txBody>
          <a:bodyPr>
            <a:normAutofit/>
          </a:bodyPr>
          <a:lstStyle/>
          <a:p>
            <a:r>
              <a:rPr lang="en-US" sz="2800" dirty="0"/>
              <a:t>Group Discussion and Sharing</a:t>
            </a:r>
          </a:p>
          <a:p>
            <a:pPr lvl="1"/>
            <a:r>
              <a:rPr lang="en-US" sz="2400" dirty="0"/>
              <a:t>Remote Assessments: Lessons Learned</a:t>
            </a:r>
          </a:p>
          <a:p>
            <a:pPr lvl="1"/>
            <a:r>
              <a:rPr lang="en-US" sz="2400" dirty="0"/>
              <a:t>Assessment Systems: Reaction and Planning</a:t>
            </a:r>
          </a:p>
          <a:p>
            <a:pPr lvl="1"/>
            <a:r>
              <a:rPr lang="en-US" sz="2400" dirty="0"/>
              <a:t>CTE and Graduation Pathways</a:t>
            </a:r>
          </a:p>
          <a:p>
            <a:pPr lvl="1"/>
            <a:r>
              <a:rPr lang="en-US" sz="2400" dirty="0"/>
              <a:t>Learning from Oak Harbor</a:t>
            </a:r>
          </a:p>
          <a:p>
            <a:r>
              <a:rPr lang="en-US" sz="2800" dirty="0">
                <a:solidFill>
                  <a:schemeClr val="bg1">
                    <a:lumMod val="65000"/>
                  </a:schemeClr>
                </a:solidFill>
              </a:rPr>
              <a:t>How is our pivot with NWESD DAC Support?</a:t>
            </a:r>
          </a:p>
          <a:p>
            <a:r>
              <a:rPr lang="en-US" sz="2800" dirty="0">
                <a:solidFill>
                  <a:schemeClr val="bg1">
                    <a:lumMod val="65000"/>
                  </a:schemeClr>
                </a:solidFill>
              </a:rPr>
              <a:t>Reflection and Close</a:t>
            </a:r>
          </a:p>
          <a:p>
            <a:endParaRPr lang="en-US" dirty="0"/>
          </a:p>
        </p:txBody>
      </p:sp>
    </p:spTree>
    <p:extLst>
      <p:ext uri="{BB962C8B-B14F-4D97-AF65-F5344CB8AC3E}">
        <p14:creationId xmlns:p14="http://schemas.microsoft.com/office/powerpoint/2010/main" val="1289452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41ADC55-B944-40B3-BDD3-D9C6621D193E}"/>
              </a:ext>
            </a:extLst>
          </p:cNvPr>
          <p:cNvSpPr txBox="1">
            <a:spLocks/>
          </p:cNvSpPr>
          <p:nvPr/>
        </p:nvSpPr>
        <p:spPr>
          <a:xfrm>
            <a:off x="516293" y="5719571"/>
            <a:ext cx="11083214" cy="76863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hlinkClick r:id="rId2">
                  <a:extLst>
                    <a:ext uri="{A12FA001-AC4F-418D-AE19-62706E023703}">
                      <ahyp:hlinkClr xmlns:ahyp="http://schemas.microsoft.com/office/drawing/2018/hyperlinkcolor" xmlns="" val="tx"/>
                    </a:ext>
                  </a:extLst>
                </a:hlinkClick>
              </a:rPr>
              <a:t>https://files.constantcontact.com/8e677c99001/c25e2c5d-8926-432a-ae8b-ecacd598f72d.pptx</a:t>
            </a:r>
            <a:endParaRPr lang="en-US" sz="1800" dirty="0"/>
          </a:p>
          <a:p>
            <a:pPr>
              <a:lnSpc>
                <a:spcPct val="100000"/>
              </a:lnSpc>
            </a:pPr>
            <a:endParaRPr lang="en-US" sz="1800" dirty="0"/>
          </a:p>
        </p:txBody>
      </p:sp>
      <p:pic>
        <p:nvPicPr>
          <p:cNvPr id="9" name="Content Placeholder 4">
            <a:extLst>
              <a:ext uri="{FF2B5EF4-FFF2-40B4-BE49-F238E27FC236}">
                <a16:creationId xmlns:a16="http://schemas.microsoft.com/office/drawing/2014/main" id="{C919D1B5-7148-4967-A440-B1473D3CE9B3}"/>
              </a:ext>
            </a:extLst>
          </p:cNvPr>
          <p:cNvPicPr>
            <a:picLocks noGrp="1" noChangeAspect="1"/>
          </p:cNvPicPr>
          <p:nvPr>
            <p:ph idx="1"/>
          </p:nvPr>
        </p:nvPicPr>
        <p:blipFill rotWithShape="1">
          <a:blip r:embed="rId3"/>
          <a:srcRect b="6103"/>
          <a:stretch/>
        </p:blipFill>
        <p:spPr>
          <a:xfrm>
            <a:off x="1090011" y="369799"/>
            <a:ext cx="10011978" cy="5192801"/>
          </a:xfrm>
        </p:spPr>
      </p:pic>
    </p:spTree>
    <p:extLst>
      <p:ext uri="{BB962C8B-B14F-4D97-AF65-F5344CB8AC3E}">
        <p14:creationId xmlns:p14="http://schemas.microsoft.com/office/powerpoint/2010/main" val="1424051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5FB05-CF30-4EA8-8339-C5BFBC2994BE}"/>
              </a:ext>
            </a:extLst>
          </p:cNvPr>
          <p:cNvSpPr>
            <a:spLocks noGrp="1"/>
          </p:cNvSpPr>
          <p:nvPr>
            <p:ph type="title"/>
          </p:nvPr>
        </p:nvSpPr>
        <p:spPr/>
        <p:txBody>
          <a:bodyPr>
            <a:normAutofit fontScale="90000"/>
          </a:bodyPr>
          <a:lstStyle/>
          <a:p>
            <a:r>
              <a:rPr lang="en-US" dirty="0"/>
              <a:t>CTE and ASVAB Pathways by Student Group</a:t>
            </a:r>
          </a:p>
        </p:txBody>
      </p:sp>
      <p:graphicFrame>
        <p:nvGraphicFramePr>
          <p:cNvPr id="7" name="Table 7">
            <a:extLst>
              <a:ext uri="{FF2B5EF4-FFF2-40B4-BE49-F238E27FC236}">
                <a16:creationId xmlns:a16="http://schemas.microsoft.com/office/drawing/2014/main" id="{03B710B4-B857-4FC5-9AE4-7D6CAC49703E}"/>
              </a:ext>
            </a:extLst>
          </p:cNvPr>
          <p:cNvGraphicFramePr>
            <a:graphicFrameLocks noGrp="1"/>
          </p:cNvGraphicFramePr>
          <p:nvPr>
            <p:ph idx="1"/>
          </p:nvPr>
        </p:nvGraphicFramePr>
        <p:xfrm>
          <a:off x="838201" y="1825625"/>
          <a:ext cx="10503089" cy="4203700"/>
        </p:xfrm>
        <a:graphic>
          <a:graphicData uri="http://schemas.openxmlformats.org/drawingml/2006/table">
            <a:tbl>
              <a:tblPr firstRow="1" bandRow="1">
                <a:tableStyleId>{5C22544A-7EE6-4342-B048-85BDC9FD1C3A}</a:tableStyleId>
              </a:tblPr>
              <a:tblGrid>
                <a:gridCol w="6964026">
                  <a:extLst>
                    <a:ext uri="{9D8B030D-6E8A-4147-A177-3AD203B41FA5}">
                      <a16:colId xmlns:a16="http://schemas.microsoft.com/office/drawing/2014/main" val="878698959"/>
                    </a:ext>
                  </a:extLst>
                </a:gridCol>
                <a:gridCol w="1833092">
                  <a:extLst>
                    <a:ext uri="{9D8B030D-6E8A-4147-A177-3AD203B41FA5}">
                      <a16:colId xmlns:a16="http://schemas.microsoft.com/office/drawing/2014/main" val="3789756441"/>
                    </a:ext>
                  </a:extLst>
                </a:gridCol>
                <a:gridCol w="1705971">
                  <a:extLst>
                    <a:ext uri="{9D8B030D-6E8A-4147-A177-3AD203B41FA5}">
                      <a16:colId xmlns:a16="http://schemas.microsoft.com/office/drawing/2014/main" val="128516049"/>
                    </a:ext>
                  </a:extLst>
                </a:gridCol>
              </a:tblGrid>
              <a:tr h="524291">
                <a:tc>
                  <a:txBody>
                    <a:bodyPr/>
                    <a:lstStyle/>
                    <a:p>
                      <a:pPr algn="l" fontAlgn="b"/>
                      <a:r>
                        <a:rPr lang="en-US" sz="1800" b="1" u="none" strike="noStrike" dirty="0">
                          <a:effectLst/>
                        </a:rPr>
                        <a:t>Student Group</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 CTE Grad Pathway</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 ASVAB</a:t>
                      </a:r>
                      <a:endParaRPr lang="en-US"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19126410"/>
                  </a:ext>
                </a:extLst>
              </a:tr>
              <a:tr h="275912">
                <a:tc>
                  <a:txBody>
                    <a:bodyPr/>
                    <a:lstStyle/>
                    <a:p>
                      <a:pPr algn="l" fontAlgn="b"/>
                      <a:r>
                        <a:rPr lang="en-US" sz="1800" b="1" u="none" strike="noStrike" dirty="0">
                          <a:effectLst/>
                        </a:rPr>
                        <a:t>All Students</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10.0</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2.8</a:t>
                      </a:r>
                      <a:endParaRPr lang="en-US"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14156380"/>
                  </a:ext>
                </a:extLst>
              </a:tr>
              <a:tr h="275912">
                <a:tc>
                  <a:txBody>
                    <a:bodyPr/>
                    <a:lstStyle/>
                    <a:p>
                      <a:pPr algn="l" fontAlgn="b"/>
                      <a:r>
                        <a:rPr lang="en-US" sz="1800" u="none" strike="noStrike" dirty="0">
                          <a:effectLst/>
                        </a:rPr>
                        <a:t>American Indian or Alaska Native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6.3</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3.5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67620163"/>
                  </a:ext>
                </a:extLst>
              </a:tr>
              <a:tr h="275912">
                <a:tc>
                  <a:txBody>
                    <a:bodyPr/>
                    <a:lstStyle/>
                    <a:p>
                      <a:pPr algn="l" fontAlgn="b"/>
                      <a:r>
                        <a:rPr lang="en-US" sz="1800" u="none" strike="noStrike" dirty="0">
                          <a:effectLst/>
                        </a:rPr>
                        <a:t>Asian</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10.4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5239524"/>
                  </a:ext>
                </a:extLst>
              </a:tr>
              <a:tr h="275912">
                <a:tc>
                  <a:txBody>
                    <a:bodyPr/>
                    <a:lstStyle/>
                    <a:p>
                      <a:pPr algn="l" fontAlgn="b"/>
                      <a:r>
                        <a:rPr lang="en-US" sz="1800" u="none" strike="noStrike" dirty="0">
                          <a:effectLst/>
                        </a:rPr>
                        <a:t>Black or African American</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6.7</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1.7</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6696900"/>
                  </a:ext>
                </a:extLst>
              </a:tr>
              <a:tr h="275912">
                <a:tc>
                  <a:txBody>
                    <a:bodyPr/>
                    <a:lstStyle/>
                    <a:p>
                      <a:pPr algn="l" fontAlgn="b"/>
                      <a:r>
                        <a:rPr lang="en-US" sz="1800" u="none" strike="noStrike" dirty="0">
                          <a:effectLst/>
                        </a:rPr>
                        <a:t>White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10.2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3.1</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8747154"/>
                  </a:ext>
                </a:extLst>
              </a:tr>
              <a:tr h="275912">
                <a:tc>
                  <a:txBody>
                    <a:bodyPr/>
                    <a:lstStyle/>
                    <a:p>
                      <a:pPr algn="l" fontAlgn="b"/>
                      <a:r>
                        <a:rPr lang="en-US" sz="1800" u="none" strike="noStrike">
                          <a:effectLst/>
                        </a:rPr>
                        <a:t>Hispanic or Latino</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10.4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chemeClr val="dk1"/>
                          </a:solidFill>
                          <a:effectLst/>
                          <a:latin typeface="+mn-lt"/>
                        </a:rPr>
                        <a:t>3.0</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20490008"/>
                  </a:ext>
                </a:extLst>
              </a:tr>
              <a:tr h="275912">
                <a:tc>
                  <a:txBody>
                    <a:bodyPr/>
                    <a:lstStyle/>
                    <a:p>
                      <a:pPr algn="l" fontAlgn="b"/>
                      <a:r>
                        <a:rPr lang="en-US" sz="1800" u="none" strike="noStrike" dirty="0">
                          <a:effectLst/>
                        </a:rPr>
                        <a:t>Native Hawaiian or Other Pacific Islander</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8.4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5876265"/>
                  </a:ext>
                </a:extLst>
              </a:tr>
              <a:tr h="275912">
                <a:tc>
                  <a:txBody>
                    <a:bodyPr/>
                    <a:lstStyle/>
                    <a:p>
                      <a:pPr algn="l" fontAlgn="b"/>
                      <a:r>
                        <a:rPr lang="en-US" sz="1800" u="none" strike="noStrike" kern="1200" dirty="0">
                          <a:solidFill>
                            <a:schemeClr val="dk1"/>
                          </a:solidFill>
                          <a:effectLst/>
                          <a:latin typeface="+mn-lt"/>
                          <a:ea typeface="+mn-ea"/>
                          <a:cs typeface="+mn-cs"/>
                        </a:rPr>
                        <a:t>2 or more races</a:t>
                      </a:r>
                    </a:p>
                  </a:txBody>
                  <a:tcPr marL="6350" marR="6350" marT="6350" marB="0" anchor="b">
                    <a:lnB w="28575"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9.8</a:t>
                      </a:r>
                      <a:endParaRPr lang="en-US" sz="1800" b="0" i="0" u="none" strike="noStrike" dirty="0">
                        <a:solidFill>
                          <a:srgbClr val="000000"/>
                        </a:solidFill>
                        <a:effectLst/>
                        <a:latin typeface="Calibri" panose="020F0502020204030204" pitchFamily="34" charset="0"/>
                      </a:endParaRPr>
                    </a:p>
                  </a:txBody>
                  <a:tcPr marL="6350" marR="6350" marT="6350" marB="0" anchor="b">
                    <a:lnB w="28575"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3.1</a:t>
                      </a:r>
                      <a:endParaRPr lang="en-US" sz="1800" b="0" i="0" u="none" strike="noStrike" dirty="0">
                        <a:solidFill>
                          <a:srgbClr val="000000"/>
                        </a:solidFill>
                        <a:effectLst/>
                        <a:latin typeface="Calibri" panose="020F0502020204030204" pitchFamily="34" charset="0"/>
                      </a:endParaRPr>
                    </a:p>
                  </a:txBody>
                  <a:tcPr marL="6350" marR="6350" marT="6350" marB="0" anchor="b">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109224"/>
                  </a:ext>
                </a:extLst>
              </a:tr>
              <a:tr h="275912">
                <a:tc>
                  <a:txBody>
                    <a:bodyPr/>
                    <a:lstStyle/>
                    <a:p>
                      <a:pPr algn="l" fontAlgn="b"/>
                      <a:r>
                        <a:rPr lang="en-US" sz="1800" u="none" strike="noStrike" dirty="0">
                          <a:effectLst/>
                        </a:rPr>
                        <a:t>Students with disabilities</a:t>
                      </a:r>
                      <a:endParaRPr lang="en-US" sz="1800" b="0" i="0" u="none" strike="noStrike" dirty="0">
                        <a:solidFill>
                          <a:srgbClr val="000000"/>
                        </a:solidFill>
                        <a:effectLst/>
                        <a:latin typeface="Calibri" panose="020F0502020204030204" pitchFamily="34" charset="0"/>
                      </a:endParaRPr>
                    </a:p>
                  </a:txBody>
                  <a:tcPr marL="6350" marR="6350" marT="6350" marB="0" anchor="b">
                    <a:lnT w="28575"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rPr>
                        <a:t>11.0</a:t>
                      </a:r>
                      <a:endParaRPr lang="en-US" sz="1800" b="0" i="0" u="none" strike="noStrike" dirty="0">
                        <a:solidFill>
                          <a:srgbClr val="000000"/>
                        </a:solidFill>
                        <a:effectLst/>
                        <a:latin typeface="Calibri" panose="020F0502020204030204" pitchFamily="34" charset="0"/>
                      </a:endParaRPr>
                    </a:p>
                  </a:txBody>
                  <a:tcPr marL="6350" marR="6350" marT="6350" marB="0" anchor="b">
                    <a:lnT w="28575"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6350" marR="6350" marT="6350" marB="0" anchor="b">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41857064"/>
                  </a:ext>
                </a:extLst>
              </a:tr>
              <a:tr h="275912">
                <a:tc>
                  <a:txBody>
                    <a:bodyPr/>
                    <a:lstStyle/>
                    <a:p>
                      <a:pPr algn="l" fontAlgn="b"/>
                      <a:r>
                        <a:rPr lang="en-US" sz="1800" u="none" strike="noStrike" dirty="0">
                          <a:effectLst/>
                        </a:rPr>
                        <a:t>Low Income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9.4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3.3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98226947"/>
                  </a:ext>
                </a:extLst>
              </a:tr>
              <a:tr h="275912">
                <a:tc>
                  <a:txBody>
                    <a:bodyPr/>
                    <a:lstStyle/>
                    <a:p>
                      <a:pPr algn="l" fontAlgn="b"/>
                      <a:r>
                        <a:rPr lang="en-US" sz="1800" u="none" strike="noStrike">
                          <a:effectLst/>
                        </a:rPr>
                        <a:t>English Learner</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i="0" u="none" strike="noStrike" dirty="0">
                          <a:solidFill>
                            <a:schemeClr val="dk1"/>
                          </a:solidFill>
                          <a:effectLst/>
                          <a:latin typeface="+mn-lt"/>
                        </a:rPr>
                        <a:t>9.0</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1.4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96659617"/>
                  </a:ext>
                </a:extLst>
              </a:tr>
              <a:tr h="275912">
                <a:tc>
                  <a:txBody>
                    <a:bodyPr/>
                    <a:lstStyle/>
                    <a:p>
                      <a:pPr algn="l" fontAlgn="b"/>
                      <a:r>
                        <a:rPr lang="en-US" sz="1800" u="none" strike="noStrike">
                          <a:effectLst/>
                        </a:rPr>
                        <a:t>Female</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8.9</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2.3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4311682"/>
                  </a:ext>
                </a:extLst>
              </a:tr>
              <a:tr h="275912">
                <a:tc>
                  <a:txBody>
                    <a:bodyPr/>
                    <a:lstStyle/>
                    <a:p>
                      <a:pPr algn="l" fontAlgn="b"/>
                      <a:r>
                        <a:rPr lang="en-US" sz="1800" u="none" strike="noStrike">
                          <a:effectLst/>
                        </a:rPr>
                        <a:t>Male</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11.1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3.3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08593297"/>
                  </a:ext>
                </a:extLst>
              </a:tr>
            </a:tbl>
          </a:graphicData>
        </a:graphic>
      </p:graphicFrame>
      <p:sp>
        <p:nvSpPr>
          <p:cNvPr id="10" name="Footer Placeholder 9">
            <a:extLst>
              <a:ext uri="{FF2B5EF4-FFF2-40B4-BE49-F238E27FC236}">
                <a16:creationId xmlns:a16="http://schemas.microsoft.com/office/drawing/2014/main" id="{C1A90247-DFAB-4738-ADBA-D77CE938CB1E}"/>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457200" rtl="0" eaLnBrk="1" latinLnBrk="0" hangingPunct="1">
              <a:defRPr sz="1600" kern="1200">
                <a:solidFill>
                  <a:srgbClr val="40403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Segoe UI"/>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10">
            <a:extLst>
              <a:ext uri="{FF2B5EF4-FFF2-40B4-BE49-F238E27FC236}">
                <a16:creationId xmlns:a16="http://schemas.microsoft.com/office/drawing/2014/main" id="{9A4F082F-657E-4316-A202-A1F5C9C75C78}"/>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rgbClr val="40403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lang="en-US" smtClean="0">
                <a:latin typeface="Segoe UI"/>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821428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4458"/>
            <a:ext cx="10058400" cy="864864"/>
          </a:xfrm>
        </p:spPr>
        <p:txBody>
          <a:bodyPr>
            <a:normAutofit fontScale="90000"/>
          </a:bodyPr>
          <a:lstStyle/>
          <a:p>
            <a:pPr algn="ctr"/>
            <a:r>
              <a:rPr lang="en-US" dirty="0"/>
              <a:t>Graduation Pathway Index - CTE (</a:t>
            </a:r>
            <a:r>
              <a:rPr lang="en-US" dirty="0">
                <a:solidFill>
                  <a:srgbClr val="FF0000"/>
                </a:solidFill>
              </a:rPr>
              <a:t>Preliminary Data</a:t>
            </a:r>
            <a:r>
              <a:rPr lang="en-US" dirty="0"/>
              <a:t>)</a:t>
            </a:r>
          </a:p>
        </p:txBody>
      </p:sp>
      <p:sp>
        <p:nvSpPr>
          <p:cNvPr id="3" name="Text Placeholder 2"/>
          <p:cNvSpPr>
            <a:spLocks noGrp="1"/>
          </p:cNvSpPr>
          <p:nvPr>
            <p:ph type="body" sz="quarter" idx="13"/>
          </p:nvPr>
        </p:nvSpPr>
        <p:spPr>
          <a:xfrm>
            <a:off x="702733" y="1771964"/>
            <a:ext cx="4250267" cy="4381186"/>
          </a:xfrm>
        </p:spPr>
        <p:txBody>
          <a:bodyPr>
            <a:normAutofit fontScale="92500"/>
          </a:bodyPr>
          <a:lstStyle/>
          <a:p>
            <a:r>
              <a:rPr lang="en-US" sz="1800" dirty="0"/>
              <a:t>The American Indian/Alaskan, Black/African American, and Hawaiian/Pacific Islander student groups accessed the CTE graduation pathway at disproportionately low rates.</a:t>
            </a:r>
          </a:p>
          <a:p>
            <a:r>
              <a:rPr lang="en-US" sz="1800" dirty="0"/>
              <a:t>The Asian, Hispanic/Latinx, Two or More Races, and White student groups accessed the CTE graduation pathway at fairly proportionate rates.</a:t>
            </a:r>
          </a:p>
          <a:p>
            <a:r>
              <a:rPr lang="en-US" sz="1800" dirty="0"/>
              <a:t>The Low-Income and English Learner student groups accessed the CTE graduation pathway at disproportionately low rates.</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05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a:ln>
                <a:noFill/>
              </a:ln>
              <a:solidFill>
                <a:srgbClr val="000000"/>
              </a:solidFill>
              <a:effectLst/>
              <a:uLnTx/>
              <a:uFillTx/>
              <a:latin typeface="Segoe UI"/>
              <a:ea typeface="+mn-ea"/>
              <a:cs typeface="+mn-cs"/>
            </a:endParaRPr>
          </a:p>
        </p:txBody>
      </p:sp>
      <p:graphicFrame>
        <p:nvGraphicFramePr>
          <p:cNvPr id="9" name="Chart 8" descr="CTE graduation pathway data"/>
          <p:cNvGraphicFramePr>
            <a:graphicFrameLocks/>
          </p:cNvGraphicFramePr>
          <p:nvPr>
            <p:extLst>
              <p:ext uri="{D42A27DB-BD31-4B8C-83A1-F6EECF244321}">
                <p14:modId xmlns:p14="http://schemas.microsoft.com/office/powerpoint/2010/main" val="2909670173"/>
              </p:ext>
            </p:extLst>
          </p:nvPr>
        </p:nvGraphicFramePr>
        <p:xfrm>
          <a:off x="5164253" y="1771964"/>
          <a:ext cx="6494347" cy="42478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4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8F4584-028C-4793-A9CA-B7BAD271A981}"/>
              </a:ext>
            </a:extLst>
          </p:cNvPr>
          <p:cNvPicPr>
            <a:picLocks noChangeAspect="1"/>
          </p:cNvPicPr>
          <p:nvPr/>
        </p:nvPicPr>
        <p:blipFill>
          <a:blip r:embed="rId2"/>
          <a:stretch>
            <a:fillRect/>
          </a:stretch>
        </p:blipFill>
        <p:spPr>
          <a:xfrm>
            <a:off x="1115568" y="1713484"/>
            <a:ext cx="8834677" cy="3729609"/>
          </a:xfrm>
          <a:prstGeom prst="rect">
            <a:avLst/>
          </a:prstGeom>
        </p:spPr>
      </p:pic>
      <p:sp>
        <p:nvSpPr>
          <p:cNvPr id="2" name="Title 1">
            <a:extLst>
              <a:ext uri="{FF2B5EF4-FFF2-40B4-BE49-F238E27FC236}">
                <a16:creationId xmlns:a16="http://schemas.microsoft.com/office/drawing/2014/main" id="{CB054124-4D4D-4B7A-8202-3B089FF72122}"/>
              </a:ext>
            </a:extLst>
          </p:cNvPr>
          <p:cNvSpPr>
            <a:spLocks noGrp="1"/>
          </p:cNvSpPr>
          <p:nvPr>
            <p:ph type="title"/>
          </p:nvPr>
        </p:nvSpPr>
        <p:spPr/>
        <p:txBody>
          <a:bodyPr/>
          <a:lstStyle/>
          <a:p>
            <a:r>
              <a:rPr lang="en-US" dirty="0"/>
              <a:t>CTE Course Sequence Discussion</a:t>
            </a:r>
          </a:p>
        </p:txBody>
      </p:sp>
      <p:sp>
        <p:nvSpPr>
          <p:cNvPr id="3" name="Content Placeholder 2">
            <a:extLst>
              <a:ext uri="{FF2B5EF4-FFF2-40B4-BE49-F238E27FC236}">
                <a16:creationId xmlns:a16="http://schemas.microsoft.com/office/drawing/2014/main" id="{95BBD307-DAB5-4779-94B1-EB1AD7D0A86C}"/>
              </a:ext>
            </a:extLst>
          </p:cNvPr>
          <p:cNvSpPr>
            <a:spLocks noGrp="1"/>
          </p:cNvSpPr>
          <p:nvPr>
            <p:ph idx="1"/>
          </p:nvPr>
        </p:nvSpPr>
        <p:spPr>
          <a:xfrm>
            <a:off x="1115568" y="5633474"/>
            <a:ext cx="9690084" cy="673091"/>
          </a:xfrm>
          <a:solidFill>
            <a:srgbClr val="FFFFCC"/>
          </a:solidFill>
        </p:spPr>
        <p:txBody>
          <a:bodyPr>
            <a:normAutofit fontScale="92500" lnSpcReduction="10000"/>
          </a:bodyPr>
          <a:lstStyle/>
          <a:p>
            <a:pPr marL="0" indent="0">
              <a:lnSpc>
                <a:spcPct val="107000"/>
              </a:lnSpc>
              <a:spcBef>
                <a:spcPts val="0"/>
              </a:spcBef>
              <a:buNone/>
            </a:pPr>
            <a:r>
              <a:rPr lang="en-US" sz="2200" b="1" dirty="0"/>
              <a:t>CIP Codes on OSPI website: </a:t>
            </a:r>
          </a:p>
          <a:p>
            <a:pPr marL="0"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hlinkClick r:id="rId3"/>
              </a:rPr>
              <a:t>https://www.k12.wa.us/student-success/career-technical-education-cte/cte-resources/cip-codes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a:p>
            <a:endParaRPr lang="en-US" sz="2800" dirty="0"/>
          </a:p>
        </p:txBody>
      </p:sp>
      <p:sp>
        <p:nvSpPr>
          <p:cNvPr id="6" name="Rectangle 5">
            <a:extLst>
              <a:ext uri="{FF2B5EF4-FFF2-40B4-BE49-F238E27FC236}">
                <a16:creationId xmlns:a16="http://schemas.microsoft.com/office/drawing/2014/main" id="{BAA2BBDE-C72B-4E5B-B8B1-427F06A32F07}"/>
              </a:ext>
            </a:extLst>
          </p:cNvPr>
          <p:cNvSpPr/>
          <p:nvPr/>
        </p:nvSpPr>
        <p:spPr>
          <a:xfrm>
            <a:off x="1297857" y="4385186"/>
            <a:ext cx="1091381" cy="6730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919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1B8D-61A3-4392-8E3F-22E001F6BAA6}"/>
              </a:ext>
            </a:extLst>
          </p:cNvPr>
          <p:cNvSpPr>
            <a:spLocks noGrp="1"/>
          </p:cNvSpPr>
          <p:nvPr>
            <p:ph type="title"/>
          </p:nvPr>
        </p:nvSpPr>
        <p:spPr/>
        <p:txBody>
          <a:bodyPr/>
          <a:lstStyle/>
          <a:p>
            <a:r>
              <a:rPr lang="en-US" dirty="0"/>
              <a:t>CTE and Grad Pathways – Questions?</a:t>
            </a:r>
          </a:p>
        </p:txBody>
      </p:sp>
      <p:sp>
        <p:nvSpPr>
          <p:cNvPr id="3" name="Content Placeholder 2">
            <a:extLst>
              <a:ext uri="{FF2B5EF4-FFF2-40B4-BE49-F238E27FC236}">
                <a16:creationId xmlns:a16="http://schemas.microsoft.com/office/drawing/2014/main" id="{2B62253B-8B57-4B43-937E-85F979378C37}"/>
              </a:ext>
            </a:extLst>
          </p:cNvPr>
          <p:cNvSpPr>
            <a:spLocks noGrp="1"/>
          </p:cNvSpPr>
          <p:nvPr>
            <p:ph idx="1"/>
          </p:nvPr>
        </p:nvSpPr>
        <p:spPr>
          <a:xfrm>
            <a:off x="821635" y="1987826"/>
            <a:ext cx="10462061" cy="4321534"/>
          </a:xfrm>
        </p:spPr>
        <p:txBody>
          <a:bodyPr/>
          <a:lstStyle/>
          <a:p>
            <a:pPr marL="0" marR="0" indent="0">
              <a:lnSpc>
                <a:spcPct val="107000"/>
              </a:lnSpc>
              <a:spcBef>
                <a:spcPts val="0"/>
              </a:spcBef>
              <a:spcAft>
                <a:spcPts val="800"/>
              </a:spcAft>
              <a:buNone/>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have students coming from other countries and other school districts who have passed CTE courses with codes (mostly in the 800 range, but other codes too) that don't align with our map of courses eligible for a CTE pathway. How should we interpret these, or do CTE transfer credits just not really count?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Our district is struggling with the CTE pathway because of our decrease in enrollment/FTE.  Since we have less students, we have had to not offer classes that had low interest.  This means that we have some students who are a year or more into their CTE Pathway and now classes that they need to graduate are cancelled.  Is the state thinking about waivers for situations like this?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Also, wondering if the state is considering waivers for our students that deal with Low Socio-Economic.  We usually offer the ACT to our juniors.  Of course, ACT is providing remote testing, but now students will need to pay for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711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ECF2-0445-4FA4-B82E-39F78571948D}"/>
              </a:ext>
            </a:extLst>
          </p:cNvPr>
          <p:cNvSpPr>
            <a:spLocks noGrp="1"/>
          </p:cNvSpPr>
          <p:nvPr>
            <p:ph type="title"/>
          </p:nvPr>
        </p:nvSpPr>
        <p:spPr/>
        <p:txBody>
          <a:bodyPr/>
          <a:lstStyle/>
          <a:p>
            <a:r>
              <a:rPr lang="en-US" dirty="0"/>
              <a:t>Recommended Reading</a:t>
            </a:r>
          </a:p>
        </p:txBody>
      </p:sp>
      <p:sp>
        <p:nvSpPr>
          <p:cNvPr id="3" name="Content Placeholder 2">
            <a:extLst>
              <a:ext uri="{FF2B5EF4-FFF2-40B4-BE49-F238E27FC236}">
                <a16:creationId xmlns:a16="http://schemas.microsoft.com/office/drawing/2014/main" id="{450062F1-7CB3-4172-89D1-012CEAB90D4B}"/>
              </a:ext>
            </a:extLst>
          </p:cNvPr>
          <p:cNvSpPr>
            <a:spLocks noGrp="1"/>
          </p:cNvSpPr>
          <p:nvPr>
            <p:ph idx="1"/>
          </p:nvPr>
        </p:nvSpPr>
        <p:spPr>
          <a:xfrm>
            <a:off x="533401" y="2143726"/>
            <a:ext cx="11296650" cy="4266905"/>
          </a:xfrm>
        </p:spPr>
        <p:txBody>
          <a:bodyPr>
            <a:noAutofit/>
          </a:bodyPr>
          <a:lstStyle/>
          <a:p>
            <a:r>
              <a:rPr lang="en-US" b="1" dirty="0"/>
              <a:t>Breaking Up the Grade</a:t>
            </a:r>
            <a:r>
              <a:rPr lang="en-US" dirty="0"/>
              <a:t> by Thomas R. Guskey </a:t>
            </a:r>
          </a:p>
          <a:p>
            <a:r>
              <a:rPr lang="en-US" sz="1800" dirty="0"/>
              <a:t>Educational Leadership, September 2020, Pages 40-46</a:t>
            </a:r>
          </a:p>
          <a:p>
            <a:r>
              <a:rPr lang="en-US" sz="1600" dirty="0">
                <a:hlinkClick r:id="rId2">
                  <a:extLst>
                    <a:ext uri="{A12FA001-AC4F-418D-AE19-62706E023703}">
                      <ahyp:hlinkClr xmlns:ahyp="http://schemas.microsoft.com/office/drawing/2018/hyperlinkcolor" xmlns="" val="tx"/>
                    </a:ext>
                  </a:extLst>
                </a:hlinkClick>
              </a:rPr>
              <a:t>http://www.ascd.org/publications/educational-leadership/sept20/vol78/num01/Breaking-Up-the-Grade.aspx </a:t>
            </a:r>
            <a:endParaRPr lang="en-US" sz="1600" dirty="0"/>
          </a:p>
          <a:p>
            <a:r>
              <a:rPr lang="en-US" sz="1800" dirty="0"/>
              <a:t>To make grading more meaningful, course grades should reflect a range of distinct criteria that make up student learning. </a:t>
            </a:r>
          </a:p>
          <a:p>
            <a:r>
              <a:rPr lang="en-US" b="1" dirty="0"/>
              <a:t>In Schools, Are We Measuring What Matters?</a:t>
            </a:r>
            <a:r>
              <a:rPr lang="en-US" dirty="0"/>
              <a:t> by Stephen Merrill</a:t>
            </a:r>
          </a:p>
          <a:p>
            <a:r>
              <a:rPr lang="en-US" sz="1800" dirty="0"/>
              <a:t>Edutopia, October 16, 2020</a:t>
            </a:r>
          </a:p>
          <a:p>
            <a:r>
              <a:rPr lang="en-US" sz="1600" dirty="0">
                <a:hlinkClick r:id="rId3">
                  <a:extLst>
                    <a:ext uri="{A12FA001-AC4F-418D-AE19-62706E023703}">
                      <ahyp:hlinkClr xmlns:ahyp="http://schemas.microsoft.com/office/drawing/2018/hyperlinkcolor" xmlns="" val="tx"/>
                    </a:ext>
                  </a:extLst>
                </a:hlinkClick>
              </a:rPr>
              <a:t>https://www.edutopia.org/article/schools-are-we-measuring-what-matters</a:t>
            </a:r>
            <a:endParaRPr lang="en-US" sz="1600" dirty="0"/>
          </a:p>
          <a:p>
            <a:pPr algn="l"/>
            <a:r>
              <a:rPr lang="en-US" sz="1800" dirty="0"/>
              <a:t>The psychologist, researcher, and MacArthur Fellow Angela Duckworth believes that to make better decisions in our school systems, we need to rethink the way we measure student capabilities.</a:t>
            </a:r>
          </a:p>
          <a:p>
            <a:endParaRPr lang="en-US" dirty="0"/>
          </a:p>
        </p:txBody>
      </p:sp>
    </p:spTree>
    <p:extLst>
      <p:ext uri="{BB962C8B-B14F-4D97-AF65-F5344CB8AC3E}">
        <p14:creationId xmlns:p14="http://schemas.microsoft.com/office/powerpoint/2010/main" val="4158874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3C15-37B5-4133-B776-36FB56F16296}"/>
              </a:ext>
            </a:extLst>
          </p:cNvPr>
          <p:cNvSpPr>
            <a:spLocks noGrp="1"/>
          </p:cNvSpPr>
          <p:nvPr>
            <p:ph type="title"/>
          </p:nvPr>
        </p:nvSpPr>
        <p:spPr/>
        <p:txBody>
          <a:bodyPr/>
          <a:lstStyle/>
          <a:p>
            <a:r>
              <a:rPr lang="en-US" dirty="0"/>
              <a:t>Start up again at 2:50 for discussion</a:t>
            </a:r>
          </a:p>
        </p:txBody>
      </p:sp>
      <p:pic>
        <p:nvPicPr>
          <p:cNvPr id="5" name="Content Placeholder 4">
            <a:extLst>
              <a:ext uri="{FF2B5EF4-FFF2-40B4-BE49-F238E27FC236}">
                <a16:creationId xmlns:a16="http://schemas.microsoft.com/office/drawing/2014/main" id="{9A901DA6-024B-4352-93D0-4B3380D56A1B}"/>
              </a:ext>
            </a:extLst>
          </p:cNvPr>
          <p:cNvPicPr>
            <a:picLocks noGrp="1" noChangeAspect="1"/>
          </p:cNvPicPr>
          <p:nvPr>
            <p:ph idx="1"/>
          </p:nvPr>
        </p:nvPicPr>
        <p:blipFill>
          <a:blip r:embed="rId2"/>
          <a:stretch>
            <a:fillRect/>
          </a:stretch>
        </p:blipFill>
        <p:spPr>
          <a:xfrm>
            <a:off x="874329" y="2333768"/>
            <a:ext cx="10409367" cy="3038202"/>
          </a:xfrm>
        </p:spPr>
      </p:pic>
    </p:spTree>
    <p:extLst>
      <p:ext uri="{BB962C8B-B14F-4D97-AF65-F5344CB8AC3E}">
        <p14:creationId xmlns:p14="http://schemas.microsoft.com/office/powerpoint/2010/main" val="302872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5A9F-2B7B-4788-9D56-0C87171FE93B}"/>
              </a:ext>
            </a:extLst>
          </p:cNvPr>
          <p:cNvSpPr>
            <a:spLocks noGrp="1"/>
          </p:cNvSpPr>
          <p:nvPr>
            <p:ph type="title"/>
          </p:nvPr>
        </p:nvSpPr>
        <p:spPr/>
        <p:txBody>
          <a:bodyPr/>
          <a:lstStyle/>
          <a:p>
            <a:r>
              <a:rPr lang="en-US" dirty="0"/>
              <a:t>Three Things for the Chat</a:t>
            </a:r>
          </a:p>
        </p:txBody>
      </p:sp>
      <p:sp>
        <p:nvSpPr>
          <p:cNvPr id="3" name="Content Placeholder 2">
            <a:extLst>
              <a:ext uri="{FF2B5EF4-FFF2-40B4-BE49-F238E27FC236}">
                <a16:creationId xmlns:a16="http://schemas.microsoft.com/office/drawing/2014/main" id="{90220B5D-81E4-42F7-AB86-3D8FF3CA197B}"/>
              </a:ext>
            </a:extLst>
          </p:cNvPr>
          <p:cNvSpPr>
            <a:spLocks noGrp="1"/>
          </p:cNvSpPr>
          <p:nvPr>
            <p:ph idx="1"/>
          </p:nvPr>
        </p:nvSpPr>
        <p:spPr/>
        <p:txBody>
          <a:bodyPr>
            <a:normAutofit/>
          </a:bodyPr>
          <a:lstStyle/>
          <a:p>
            <a:pPr marL="457200" indent="-457200">
              <a:buFont typeface="+mj-lt"/>
              <a:buAutoNum type="arabicPeriod"/>
            </a:pPr>
            <a:r>
              <a:rPr lang="en-US" sz="3600" dirty="0"/>
              <a:t>What did you have for lunch?</a:t>
            </a:r>
          </a:p>
          <a:p>
            <a:pPr marL="457200" indent="-457200">
              <a:buFont typeface="+mj-lt"/>
              <a:buAutoNum type="arabicPeriod"/>
            </a:pPr>
            <a:r>
              <a:rPr lang="en-US" sz="3600" dirty="0"/>
              <a:t>Rough % of your K-12 that is in-person?</a:t>
            </a:r>
          </a:p>
          <a:p>
            <a:pPr marL="457200" indent="-457200">
              <a:buFont typeface="+mj-lt"/>
              <a:buAutoNum type="arabicPeriod"/>
            </a:pPr>
            <a:r>
              <a:rPr lang="en-US" sz="3600" dirty="0"/>
              <a:t>What candy would you pilfer from the bowl?</a:t>
            </a:r>
          </a:p>
        </p:txBody>
      </p:sp>
    </p:spTree>
    <p:extLst>
      <p:ext uri="{BB962C8B-B14F-4D97-AF65-F5344CB8AC3E}">
        <p14:creationId xmlns:p14="http://schemas.microsoft.com/office/powerpoint/2010/main" val="351276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7772-DE14-498A-B87A-F736335E145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55B7F22-3CBE-4DB9-B004-35C30C7CE940}"/>
              </a:ext>
            </a:extLst>
          </p:cNvPr>
          <p:cNvSpPr>
            <a:spLocks noGrp="1"/>
          </p:cNvSpPr>
          <p:nvPr>
            <p:ph idx="1"/>
          </p:nvPr>
        </p:nvSpPr>
        <p:spPr>
          <a:xfrm>
            <a:off x="1115568" y="2107096"/>
            <a:ext cx="10168128" cy="4065104"/>
          </a:xfrm>
        </p:spPr>
        <p:txBody>
          <a:bodyPr>
            <a:normAutofit lnSpcReduction="10000"/>
          </a:bodyPr>
          <a:lstStyle/>
          <a:p>
            <a:r>
              <a:rPr lang="en-US" sz="2800" dirty="0">
                <a:solidFill>
                  <a:schemeClr val="bg1">
                    <a:lumMod val="65000"/>
                  </a:schemeClr>
                </a:solidFill>
              </a:rPr>
              <a:t>Statewide Updates</a:t>
            </a:r>
          </a:p>
          <a:p>
            <a:r>
              <a:rPr lang="en-US" sz="2800" dirty="0">
                <a:solidFill>
                  <a:schemeClr val="bg1">
                    <a:lumMod val="65000"/>
                  </a:schemeClr>
                </a:solidFill>
              </a:rPr>
              <a:t>Group Discussion and Sharing</a:t>
            </a:r>
          </a:p>
          <a:p>
            <a:pPr lvl="1"/>
            <a:r>
              <a:rPr lang="en-US" sz="2400" dirty="0">
                <a:solidFill>
                  <a:schemeClr val="bg1">
                    <a:lumMod val="65000"/>
                  </a:schemeClr>
                </a:solidFill>
              </a:rPr>
              <a:t>Remote Assessments: Lessons Learned</a:t>
            </a:r>
          </a:p>
          <a:p>
            <a:pPr lvl="1"/>
            <a:r>
              <a:rPr lang="en-US" sz="2400" dirty="0">
                <a:solidFill>
                  <a:schemeClr val="bg1">
                    <a:lumMod val="65000"/>
                  </a:schemeClr>
                </a:solidFill>
              </a:rPr>
              <a:t>Assessment Systems: Reaction and Planning</a:t>
            </a:r>
          </a:p>
          <a:p>
            <a:pPr lvl="1"/>
            <a:r>
              <a:rPr lang="en-US" sz="2400" dirty="0">
                <a:solidFill>
                  <a:schemeClr val="bg1">
                    <a:lumMod val="65000"/>
                  </a:schemeClr>
                </a:solidFill>
              </a:rPr>
              <a:t>CTE and Graduation Pathways</a:t>
            </a:r>
          </a:p>
          <a:p>
            <a:pPr lvl="1"/>
            <a:r>
              <a:rPr lang="en-US" sz="2400" dirty="0">
                <a:solidFill>
                  <a:schemeClr val="bg1">
                    <a:lumMod val="65000"/>
                  </a:schemeClr>
                </a:solidFill>
              </a:rPr>
              <a:t>Learning from Oak Harbor</a:t>
            </a:r>
          </a:p>
          <a:p>
            <a:r>
              <a:rPr lang="en-US" sz="2800" dirty="0"/>
              <a:t>How is our pivot with NWESD DAC Support?</a:t>
            </a:r>
          </a:p>
          <a:p>
            <a:r>
              <a:rPr lang="en-US" sz="2800" dirty="0"/>
              <a:t>Reflection and Close</a:t>
            </a:r>
          </a:p>
          <a:p>
            <a:endParaRPr lang="en-US" dirty="0"/>
          </a:p>
        </p:txBody>
      </p:sp>
    </p:spTree>
    <p:extLst>
      <p:ext uri="{BB962C8B-B14F-4D97-AF65-F5344CB8AC3E}">
        <p14:creationId xmlns:p14="http://schemas.microsoft.com/office/powerpoint/2010/main" val="1474279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ful autumn leaves on a tree">
            <a:extLst>
              <a:ext uri="{FF2B5EF4-FFF2-40B4-BE49-F238E27FC236}">
                <a16:creationId xmlns:a16="http://schemas.microsoft.com/office/drawing/2014/main" id="{CE928888-FD4E-4A49-996B-A48E5DC1F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195"/>
            <a:ext cx="12192000" cy="5637609"/>
          </a:xfrm>
          <a:prstGeom prst="rect">
            <a:avLst/>
          </a:prstGeom>
        </p:spPr>
      </p:pic>
      <p:sp>
        <p:nvSpPr>
          <p:cNvPr id="2" name="Title 1">
            <a:extLst>
              <a:ext uri="{FF2B5EF4-FFF2-40B4-BE49-F238E27FC236}">
                <a16:creationId xmlns:a16="http://schemas.microsoft.com/office/drawing/2014/main" id="{5AAE156C-E2BE-4E85-8804-515B36FDB18D}"/>
              </a:ext>
            </a:extLst>
          </p:cNvPr>
          <p:cNvSpPr>
            <a:spLocks noGrp="1"/>
          </p:cNvSpPr>
          <p:nvPr>
            <p:ph type="ctrTitle"/>
          </p:nvPr>
        </p:nvSpPr>
        <p:spPr>
          <a:xfrm>
            <a:off x="309814" y="3850744"/>
            <a:ext cx="6905458" cy="2211094"/>
          </a:xfrm>
        </p:spPr>
        <p:txBody>
          <a:bodyPr anchor="b">
            <a:normAutofit/>
          </a:bodyPr>
          <a:lstStyle/>
          <a:p>
            <a:r>
              <a:rPr lang="en-US" sz="4400" dirty="0"/>
              <a:t>NWESD 189</a:t>
            </a:r>
            <a:br>
              <a:rPr lang="en-US" sz="4400" dirty="0"/>
            </a:br>
            <a:r>
              <a:rPr lang="en-US" sz="4400" dirty="0"/>
              <a:t>District Assessment Coordinators </a:t>
            </a:r>
          </a:p>
        </p:txBody>
      </p:sp>
      <p:sp>
        <p:nvSpPr>
          <p:cNvPr id="3" name="Subtitle 2">
            <a:extLst>
              <a:ext uri="{FF2B5EF4-FFF2-40B4-BE49-F238E27FC236}">
                <a16:creationId xmlns:a16="http://schemas.microsoft.com/office/drawing/2014/main" id="{F5B0F0CF-C72D-422E-AD5E-6B2E5EA9382F}"/>
              </a:ext>
            </a:extLst>
          </p:cNvPr>
          <p:cNvSpPr>
            <a:spLocks noGrp="1"/>
          </p:cNvSpPr>
          <p:nvPr>
            <p:ph type="subTitle" idx="1"/>
          </p:nvPr>
        </p:nvSpPr>
        <p:spPr>
          <a:xfrm>
            <a:off x="6396250" y="4819891"/>
            <a:ext cx="5013277" cy="1241947"/>
          </a:xfrm>
        </p:spPr>
        <p:txBody>
          <a:bodyPr>
            <a:normAutofit/>
          </a:bodyPr>
          <a:lstStyle/>
          <a:p>
            <a:pPr marL="0" marR="0">
              <a:spcBef>
                <a:spcPts val="0"/>
              </a:spcBef>
              <a:spcAft>
                <a:spcPts val="0"/>
              </a:spcAft>
              <a:tabLst>
                <a:tab pos="800100" algn="l"/>
              </a:tabLst>
            </a:pPr>
            <a:r>
              <a:rPr lang="en-US" dirty="0"/>
              <a:t>January 22, 1:00 – 3:00 pm</a:t>
            </a:r>
          </a:p>
        </p:txBody>
      </p:sp>
    </p:spTree>
    <p:extLst>
      <p:ext uri="{BB962C8B-B14F-4D97-AF65-F5344CB8AC3E}">
        <p14:creationId xmlns:p14="http://schemas.microsoft.com/office/powerpoint/2010/main" val="244139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851" y="819408"/>
            <a:ext cx="11090753" cy="575955"/>
          </a:xfrm>
        </p:spPr>
        <p:txBody>
          <a:bodyPr>
            <a:noAutofit/>
          </a:bodyPr>
          <a:lstStyle/>
          <a:p>
            <a:r>
              <a:rPr lang="en-US" dirty="0"/>
              <a:t>OSPI Webinar Topics</a:t>
            </a:r>
          </a:p>
        </p:txBody>
      </p:sp>
      <p:sp>
        <p:nvSpPr>
          <p:cNvPr id="7" name="Content Placeholder 4"/>
          <p:cNvSpPr>
            <a:spLocks noGrp="1"/>
          </p:cNvSpPr>
          <p:nvPr>
            <p:ph idx="1"/>
          </p:nvPr>
        </p:nvSpPr>
        <p:spPr>
          <a:xfrm>
            <a:off x="132346" y="1262841"/>
            <a:ext cx="11965764" cy="5434135"/>
          </a:xfrm>
        </p:spPr>
        <p:txBody>
          <a:bodyPr numCol="2">
            <a:normAutofit fontScale="25000" lnSpcReduction="20000"/>
          </a:bodyPr>
          <a:lstStyle/>
          <a:p>
            <a:pPr marL="411480" indent="0">
              <a:lnSpc>
                <a:spcPct val="120000"/>
              </a:lnSpc>
              <a:spcBef>
                <a:spcPts val="0"/>
              </a:spcBef>
              <a:spcAft>
                <a:spcPts val="100"/>
              </a:spcAft>
              <a:buNone/>
            </a:pPr>
            <a:endParaRPr lang="en-US" sz="8400" dirty="0"/>
          </a:p>
          <a:p>
            <a:pPr marL="411480" indent="0">
              <a:lnSpc>
                <a:spcPct val="120000"/>
              </a:lnSpc>
              <a:spcBef>
                <a:spcPts val="0"/>
              </a:spcBef>
              <a:spcAft>
                <a:spcPts val="100"/>
              </a:spcAft>
              <a:buNone/>
            </a:pPr>
            <a:r>
              <a:rPr lang="en-US" sz="8400" dirty="0"/>
              <a:t>General Announcement</a:t>
            </a:r>
          </a:p>
          <a:p>
            <a:pPr marL="640080" lvl="1">
              <a:lnSpc>
                <a:spcPct val="120000"/>
              </a:lnSpc>
              <a:spcBef>
                <a:spcPts val="0"/>
              </a:spcBef>
              <a:spcAft>
                <a:spcPts val="100"/>
              </a:spcAft>
            </a:pPr>
            <a:r>
              <a:rPr lang="en-US" sz="7200" dirty="0"/>
              <a:t>Spring 2021 Summative Testing</a:t>
            </a:r>
          </a:p>
          <a:p>
            <a:pPr marL="411480" lvl="1" indent="0">
              <a:lnSpc>
                <a:spcPct val="120000"/>
              </a:lnSpc>
              <a:spcBef>
                <a:spcPts val="0"/>
              </a:spcBef>
              <a:buNone/>
            </a:pPr>
            <a:endParaRPr lang="en-US" sz="6000" dirty="0"/>
          </a:p>
          <a:p>
            <a:pPr marL="411480" indent="0">
              <a:lnSpc>
                <a:spcPct val="120000"/>
              </a:lnSpc>
              <a:spcBef>
                <a:spcPts val="0"/>
              </a:spcBef>
              <a:spcAft>
                <a:spcPts val="100"/>
              </a:spcAft>
              <a:buNone/>
            </a:pPr>
            <a:r>
              <a:rPr lang="en-US" sz="8000" dirty="0"/>
              <a:t>WaKIDS</a:t>
            </a:r>
          </a:p>
          <a:p>
            <a:pPr lvl="1">
              <a:lnSpc>
                <a:spcPct val="120000"/>
              </a:lnSpc>
              <a:spcBef>
                <a:spcPts val="0"/>
              </a:spcBef>
              <a:spcAft>
                <a:spcPts val="100"/>
              </a:spcAft>
            </a:pPr>
            <a:r>
              <a:rPr lang="en-US" sz="7200" dirty="0"/>
              <a:t>WaKIDS 101 Training</a:t>
            </a:r>
          </a:p>
          <a:p>
            <a:pPr lvl="1">
              <a:lnSpc>
                <a:spcPct val="120000"/>
              </a:lnSpc>
              <a:spcBef>
                <a:spcPts val="0"/>
              </a:spcBef>
              <a:spcAft>
                <a:spcPts val="100"/>
              </a:spcAft>
            </a:pPr>
            <a:r>
              <a:rPr lang="en-US" sz="7200" dirty="0"/>
              <a:t>Child Transfers</a:t>
            </a:r>
          </a:p>
          <a:p>
            <a:pPr lvl="1">
              <a:lnSpc>
                <a:spcPct val="120000"/>
              </a:lnSpc>
              <a:spcBef>
                <a:spcPts val="0"/>
              </a:spcBef>
              <a:spcAft>
                <a:spcPts val="100"/>
              </a:spcAft>
            </a:pPr>
            <a:r>
              <a:rPr lang="en-US" sz="7200" dirty="0"/>
              <a:t>Monitor progress </a:t>
            </a:r>
          </a:p>
          <a:p>
            <a:pPr marL="457200" lvl="1" indent="0">
              <a:lnSpc>
                <a:spcPct val="120000"/>
              </a:lnSpc>
              <a:spcBef>
                <a:spcPts val="0"/>
              </a:spcBef>
              <a:spcAft>
                <a:spcPts val="100"/>
              </a:spcAft>
              <a:buNone/>
            </a:pPr>
            <a:endParaRPr lang="en-US" sz="7200" dirty="0"/>
          </a:p>
          <a:p>
            <a:pPr marL="411480" indent="0">
              <a:lnSpc>
                <a:spcPct val="120000"/>
              </a:lnSpc>
              <a:spcBef>
                <a:spcPts val="0"/>
              </a:spcBef>
              <a:spcAft>
                <a:spcPts val="100"/>
              </a:spcAft>
              <a:buNone/>
            </a:pPr>
            <a:r>
              <a:rPr lang="en-US" sz="8400" dirty="0"/>
              <a:t>Data</a:t>
            </a:r>
          </a:p>
          <a:p>
            <a:pPr marR="0" lvl="1">
              <a:lnSpc>
                <a:spcPct val="120000"/>
              </a:lnSpc>
              <a:spcBef>
                <a:spcPts val="0"/>
              </a:spcBef>
              <a:spcAft>
                <a:spcPts val="100"/>
              </a:spcAft>
            </a:pPr>
            <a:r>
              <a:rPr lang="en-US" sz="7200" dirty="0">
                <a:ea typeface="Calibri" panose="020F0502020204030204" pitchFamily="34" charset="0"/>
                <a:cs typeface="Times New Roman" panose="02020603050405020304" pitchFamily="18" charset="0"/>
              </a:rPr>
              <a:t>Pathways Data Updates</a:t>
            </a:r>
          </a:p>
          <a:p>
            <a:pPr marR="0" lvl="1">
              <a:lnSpc>
                <a:spcPct val="120000"/>
              </a:lnSpc>
              <a:spcBef>
                <a:spcPts val="0"/>
              </a:spcBef>
              <a:spcAft>
                <a:spcPts val="100"/>
              </a:spcAft>
            </a:pPr>
            <a:r>
              <a:rPr lang="en-US" sz="7200" dirty="0">
                <a:ea typeface="Calibri" panose="020F0502020204030204" pitchFamily="34" charset="0"/>
                <a:cs typeface="Times New Roman" panose="02020603050405020304" pitchFamily="18" charset="0"/>
              </a:rPr>
              <a:t>WAMS: Things Opening/Closing/Moving</a:t>
            </a:r>
          </a:p>
          <a:p>
            <a:pPr marR="0" lvl="1">
              <a:lnSpc>
                <a:spcPct val="120000"/>
              </a:lnSpc>
              <a:spcBef>
                <a:spcPts val="0"/>
              </a:spcBef>
              <a:spcAft>
                <a:spcPts val="100"/>
              </a:spcAft>
            </a:pPr>
            <a:r>
              <a:rPr lang="en-US" sz="7200" dirty="0">
                <a:ea typeface="Calibri" panose="020F0502020204030204" pitchFamily="34" charset="0"/>
                <a:cs typeface="Times New Roman" panose="02020603050405020304" pitchFamily="18" charset="0"/>
              </a:rPr>
              <a:t>TIDE Data: What We’re Working On</a:t>
            </a:r>
          </a:p>
          <a:p>
            <a:pPr marL="457200" marR="0" lvl="1" indent="0">
              <a:lnSpc>
                <a:spcPct val="120000"/>
              </a:lnSpc>
              <a:spcBef>
                <a:spcPts val="0"/>
              </a:spcBef>
              <a:spcAft>
                <a:spcPts val="100"/>
              </a:spcAft>
              <a:buNone/>
            </a:pPr>
            <a:endParaRPr lang="en-US" sz="7200" dirty="0">
              <a:ea typeface="Calibri" panose="020F0502020204030204" pitchFamily="34" charset="0"/>
              <a:cs typeface="Times New Roman" panose="02020603050405020304" pitchFamily="18" charset="0"/>
            </a:endParaRPr>
          </a:p>
          <a:p>
            <a:pPr marL="411480" indent="0">
              <a:lnSpc>
                <a:spcPct val="120000"/>
              </a:lnSpc>
              <a:spcBef>
                <a:spcPts val="0"/>
              </a:spcBef>
              <a:spcAft>
                <a:spcPts val="100"/>
              </a:spcAft>
              <a:buNone/>
            </a:pPr>
            <a:endParaRPr lang="en-US" sz="8400" dirty="0"/>
          </a:p>
          <a:p>
            <a:pPr marL="411480" indent="0">
              <a:lnSpc>
                <a:spcPct val="120000"/>
              </a:lnSpc>
              <a:spcBef>
                <a:spcPts val="0"/>
              </a:spcBef>
              <a:spcAft>
                <a:spcPts val="100"/>
              </a:spcAft>
              <a:buNone/>
            </a:pPr>
            <a:endParaRPr lang="en-US" sz="8400" dirty="0"/>
          </a:p>
          <a:p>
            <a:pPr marL="411480" indent="0">
              <a:lnSpc>
                <a:spcPct val="120000"/>
              </a:lnSpc>
              <a:spcBef>
                <a:spcPts val="0"/>
              </a:spcBef>
              <a:spcAft>
                <a:spcPts val="100"/>
              </a:spcAft>
              <a:buNone/>
            </a:pPr>
            <a:endParaRPr lang="en-US" sz="8400" dirty="0"/>
          </a:p>
          <a:p>
            <a:pPr marL="411480" indent="0">
              <a:lnSpc>
                <a:spcPct val="120000"/>
              </a:lnSpc>
              <a:spcBef>
                <a:spcPts val="0"/>
              </a:spcBef>
              <a:spcAft>
                <a:spcPts val="100"/>
              </a:spcAft>
              <a:buNone/>
            </a:pPr>
            <a:endParaRPr lang="en-US" sz="8400" dirty="0"/>
          </a:p>
          <a:p>
            <a:pPr marL="411480" indent="0">
              <a:lnSpc>
                <a:spcPct val="120000"/>
              </a:lnSpc>
              <a:spcBef>
                <a:spcPts val="0"/>
              </a:spcBef>
              <a:spcAft>
                <a:spcPts val="100"/>
              </a:spcAft>
              <a:buNone/>
            </a:pPr>
            <a:r>
              <a:rPr lang="en-US" sz="8400" dirty="0"/>
              <a:t>Development</a:t>
            </a:r>
          </a:p>
          <a:p>
            <a:pPr marR="0" lvl="1">
              <a:lnSpc>
                <a:spcPct val="120000"/>
              </a:lnSpc>
              <a:spcBef>
                <a:spcPts val="0"/>
              </a:spcBef>
              <a:spcAft>
                <a:spcPts val="100"/>
              </a:spcAft>
            </a:pPr>
            <a:r>
              <a:rPr lang="en-US" sz="7200" dirty="0">
                <a:ea typeface="Calibri" panose="020F0502020204030204" pitchFamily="34" charset="0"/>
                <a:cs typeface="Times New Roman" panose="02020603050405020304" pitchFamily="18" charset="0"/>
              </a:rPr>
              <a:t>Interims Assessment Data</a:t>
            </a:r>
          </a:p>
          <a:p>
            <a:pPr lvl="2">
              <a:lnSpc>
                <a:spcPct val="120000"/>
              </a:lnSpc>
              <a:spcBef>
                <a:spcPts val="0"/>
              </a:spcBef>
              <a:spcAft>
                <a:spcPts val="100"/>
              </a:spcAft>
            </a:pPr>
            <a:r>
              <a:rPr lang="en-US" sz="6800" dirty="0">
                <a:ea typeface="Calibri" panose="020F0502020204030204" pitchFamily="34" charset="0"/>
                <a:cs typeface="Times New Roman" panose="02020603050405020304" pitchFamily="18" charset="0"/>
              </a:rPr>
              <a:t>AIRWAYS — reminder no longer available</a:t>
            </a:r>
          </a:p>
          <a:p>
            <a:pPr marR="0" lvl="1">
              <a:lnSpc>
                <a:spcPct val="120000"/>
              </a:lnSpc>
              <a:spcBef>
                <a:spcPts val="0"/>
              </a:spcBef>
              <a:spcAft>
                <a:spcPts val="100"/>
              </a:spcAft>
            </a:pPr>
            <a:r>
              <a:rPr lang="en-US" sz="7200" dirty="0">
                <a:ea typeface="Calibri" panose="020F0502020204030204" pitchFamily="34" charset="0"/>
                <a:cs typeface="Times New Roman" panose="02020603050405020304" pitchFamily="18" charset="0"/>
              </a:rPr>
              <a:t>Smarter Reporting System Sandbox</a:t>
            </a:r>
          </a:p>
          <a:p>
            <a:pPr marR="0" lvl="1">
              <a:lnSpc>
                <a:spcPct val="120000"/>
              </a:lnSpc>
              <a:spcBef>
                <a:spcPts val="0"/>
              </a:spcBef>
              <a:spcAft>
                <a:spcPts val="100"/>
              </a:spcAft>
            </a:pPr>
            <a:r>
              <a:rPr lang="en-US" sz="7200" dirty="0">
                <a:ea typeface="Calibri" panose="020F0502020204030204" pitchFamily="34" charset="0"/>
                <a:cs typeface="Times New Roman" panose="02020603050405020304" pitchFamily="18" charset="0"/>
              </a:rPr>
              <a:t>Practice Tests and Training Tests Tools for Teachers</a:t>
            </a:r>
          </a:p>
          <a:p>
            <a:pPr marL="457200" lvl="1" indent="0">
              <a:lnSpc>
                <a:spcPct val="120000"/>
              </a:lnSpc>
              <a:spcBef>
                <a:spcPts val="0"/>
              </a:spcBef>
              <a:spcAft>
                <a:spcPts val="100"/>
              </a:spcAft>
              <a:buNone/>
            </a:pPr>
            <a:endParaRPr lang="en-US" sz="7200" dirty="0">
              <a:ea typeface="Calibri" panose="020F0502020204030204" pitchFamily="34" charset="0"/>
              <a:cs typeface="Times New Roman" panose="02020603050405020304" pitchFamily="18" charset="0"/>
            </a:endParaRPr>
          </a:p>
          <a:p>
            <a:pPr marL="182880" lvl="1" indent="0">
              <a:lnSpc>
                <a:spcPct val="120000"/>
              </a:lnSpc>
              <a:spcBef>
                <a:spcPts val="0"/>
              </a:spcBef>
              <a:spcAft>
                <a:spcPts val="100"/>
              </a:spcAft>
              <a:buNone/>
            </a:pPr>
            <a:r>
              <a:rPr lang="en-US" sz="8400" dirty="0">
                <a:solidFill>
                  <a:srgbClr val="40403D"/>
                </a:solidFill>
              </a:rPr>
              <a:t>Operations</a:t>
            </a:r>
          </a:p>
          <a:p>
            <a:pPr lvl="1">
              <a:lnSpc>
                <a:spcPct val="120000"/>
              </a:lnSpc>
              <a:spcBef>
                <a:spcPts val="0"/>
              </a:spcBef>
              <a:spcAft>
                <a:spcPts val="100"/>
              </a:spcAft>
            </a:pPr>
            <a:r>
              <a:rPr lang="en-US" sz="7200" dirty="0">
                <a:solidFill>
                  <a:srgbClr val="40403D"/>
                </a:solidFill>
                <a:ea typeface="Calibri" panose="020F0502020204030204" pitchFamily="34" charset="0"/>
                <a:cs typeface="Times New Roman" panose="02020603050405020304" pitchFamily="18" charset="0"/>
              </a:rPr>
              <a:t>Important Dates Calendar</a:t>
            </a:r>
          </a:p>
          <a:p>
            <a:pPr lvl="1">
              <a:lnSpc>
                <a:spcPct val="120000"/>
              </a:lnSpc>
              <a:spcBef>
                <a:spcPts val="0"/>
              </a:spcBef>
              <a:spcAft>
                <a:spcPts val="100"/>
              </a:spcAft>
            </a:pPr>
            <a:r>
              <a:rPr lang="en-US" sz="7200" dirty="0">
                <a:solidFill>
                  <a:srgbClr val="40403D"/>
                </a:solidFill>
                <a:ea typeface="Calibri" panose="020F0502020204030204" pitchFamily="34" charset="0"/>
                <a:cs typeface="Times New Roman" panose="02020603050405020304" pitchFamily="18" charset="0"/>
              </a:rPr>
              <a:t>Spring Paper-Pencil Administration Dates</a:t>
            </a:r>
          </a:p>
          <a:p>
            <a:pPr marL="457200" lvl="1" indent="0">
              <a:lnSpc>
                <a:spcPct val="120000"/>
              </a:lnSpc>
              <a:spcBef>
                <a:spcPts val="0"/>
              </a:spcBef>
              <a:spcAft>
                <a:spcPts val="100"/>
              </a:spcAft>
              <a:buNone/>
            </a:pPr>
            <a:endParaRPr lang="en-US" sz="7200" dirty="0">
              <a:solidFill>
                <a:srgbClr val="40403D"/>
              </a:solidFill>
            </a:endParaRPr>
          </a:p>
          <a:p>
            <a:pPr marL="640080" indent="-457200">
              <a:lnSpc>
                <a:spcPct val="120000"/>
              </a:lnSpc>
              <a:spcBef>
                <a:spcPts val="0"/>
              </a:spcBef>
              <a:spcAft>
                <a:spcPts val="100"/>
              </a:spcAft>
              <a:buNone/>
            </a:pPr>
            <a:r>
              <a:rPr lang="en-US" sz="8400" dirty="0"/>
              <a:t>Select Assessments</a:t>
            </a:r>
          </a:p>
          <a:p>
            <a:pPr marR="0" lvl="1">
              <a:lnSpc>
                <a:spcPct val="120000"/>
              </a:lnSpc>
              <a:spcBef>
                <a:spcPts val="0"/>
              </a:spcBef>
              <a:spcAft>
                <a:spcPts val="100"/>
              </a:spcAft>
            </a:pPr>
            <a:r>
              <a:rPr lang="en-US" sz="7200" dirty="0">
                <a:ea typeface="Calibri" panose="020F0502020204030204" pitchFamily="34" charset="0"/>
                <a:cs typeface="Times New Roman" panose="02020603050405020304" pitchFamily="18" charset="0"/>
              </a:rPr>
              <a:t>WA</a:t>
            </a:r>
            <a:r>
              <a:rPr lang="en-US" sz="7200" dirty="0">
                <a:latin typeface="Verdana" panose="020B0604030504040204" pitchFamily="34" charset="0"/>
                <a:ea typeface="Verdana" panose="020B0604030504040204" pitchFamily="34" charset="0"/>
                <a:cs typeface="Times New Roman" panose="02020603050405020304" pitchFamily="18" charset="0"/>
              </a:rPr>
              <a:t>–</a:t>
            </a:r>
            <a:r>
              <a:rPr lang="en-US" sz="7200" dirty="0">
                <a:ea typeface="Calibri" panose="020F0502020204030204" pitchFamily="34" charset="0"/>
                <a:cs typeface="Times New Roman" panose="02020603050405020304" pitchFamily="18" charset="0"/>
              </a:rPr>
              <a:t>AIM Fall and Spring</a:t>
            </a:r>
          </a:p>
          <a:p>
            <a:pPr marR="0" lvl="1">
              <a:lnSpc>
                <a:spcPct val="120000"/>
              </a:lnSpc>
              <a:spcBef>
                <a:spcPts val="0"/>
              </a:spcBef>
              <a:spcAft>
                <a:spcPts val="100"/>
              </a:spcAft>
            </a:pPr>
            <a:r>
              <a:rPr lang="en-US" sz="7200" dirty="0">
                <a:ea typeface="Calibri" panose="020F0502020204030204" pitchFamily="34" charset="0"/>
                <a:cs typeface="Times New Roman" panose="02020603050405020304" pitchFamily="18" charset="0"/>
              </a:rPr>
              <a:t>ELP transition</a:t>
            </a:r>
          </a:p>
          <a:p>
            <a:pPr marL="457200" marR="0" lvl="1" indent="0">
              <a:lnSpc>
                <a:spcPct val="120000"/>
              </a:lnSpc>
              <a:spcBef>
                <a:spcPts val="0"/>
              </a:spcBef>
              <a:spcAft>
                <a:spcPts val="100"/>
              </a:spcAft>
              <a:buNone/>
            </a:pPr>
            <a:endParaRPr lang="en-US" sz="7200" dirty="0"/>
          </a:p>
          <a:p>
            <a:pPr marL="640080" indent="-457200">
              <a:lnSpc>
                <a:spcPct val="120000"/>
              </a:lnSpc>
              <a:spcBef>
                <a:spcPts val="0"/>
              </a:spcBef>
              <a:spcAft>
                <a:spcPts val="100"/>
              </a:spcAft>
              <a:buNone/>
            </a:pPr>
            <a:r>
              <a:rPr lang="en-US" sz="8400" dirty="0"/>
              <a:t>Technology</a:t>
            </a:r>
          </a:p>
        </p:txBody>
      </p:sp>
    </p:spTree>
    <p:extLst>
      <p:ext uri="{BB962C8B-B14F-4D97-AF65-F5344CB8AC3E}">
        <p14:creationId xmlns:p14="http://schemas.microsoft.com/office/powerpoint/2010/main" val="39543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E4B9-88E8-4433-8534-B7B208525D57}"/>
              </a:ext>
            </a:extLst>
          </p:cNvPr>
          <p:cNvSpPr>
            <a:spLocks noGrp="1"/>
          </p:cNvSpPr>
          <p:nvPr>
            <p:ph type="title"/>
          </p:nvPr>
        </p:nvSpPr>
        <p:spPr/>
        <p:txBody>
          <a:bodyPr/>
          <a:lstStyle/>
          <a:p>
            <a:r>
              <a:rPr lang="en-US" dirty="0"/>
              <a:t>General Announcements</a:t>
            </a:r>
          </a:p>
        </p:txBody>
      </p:sp>
      <p:sp>
        <p:nvSpPr>
          <p:cNvPr id="6" name="Date Placeholder 5">
            <a:extLst>
              <a:ext uri="{FF2B5EF4-FFF2-40B4-BE49-F238E27FC236}">
                <a16:creationId xmlns:a16="http://schemas.microsoft.com/office/drawing/2014/main" id="{782A4AEF-21D1-45CB-8D11-3C51F60BE33A}"/>
              </a:ext>
            </a:extLst>
          </p:cNvPr>
          <p:cNvSpPr>
            <a:spLocks noGrp="1"/>
          </p:cNvSpPr>
          <p:nvPr>
            <p:ph type="dt" sz="half" idx="10"/>
          </p:nvPr>
        </p:nvSpPr>
        <p:spPr/>
        <p:txBody>
          <a:bodyPr/>
          <a:lstStyle/>
          <a:p>
            <a:pPr algn="ctr"/>
            <a:fld id="{CFDCBA78-666A-4E93-A79A-49DA2513365E}" type="datetime1">
              <a:rPr lang="en-US" smtClean="0"/>
              <a:t>10/26/2020</a:t>
            </a:fld>
            <a:endParaRPr lang="en-US" dirty="0"/>
          </a:p>
        </p:txBody>
      </p:sp>
      <p:sp>
        <p:nvSpPr>
          <p:cNvPr id="7" name="Footer Placeholder 6">
            <a:extLst>
              <a:ext uri="{FF2B5EF4-FFF2-40B4-BE49-F238E27FC236}">
                <a16:creationId xmlns:a16="http://schemas.microsoft.com/office/drawing/2014/main" id="{9192DCFC-919C-4A90-AD9E-448DEFC3291C}"/>
              </a:ext>
            </a:extLst>
          </p:cNvPr>
          <p:cNvSpPr>
            <a:spLocks noGrp="1"/>
          </p:cNvSpPr>
          <p:nvPr>
            <p:ph type="ftr" sz="quarter" idx="3"/>
          </p:nvPr>
        </p:nvSpPr>
        <p:spPr/>
        <p:txBody>
          <a:bodyPr/>
          <a:lstStyle/>
          <a:p>
            <a:pPr algn="r"/>
            <a:r>
              <a:rPr lang="en-US"/>
              <a:t>Assessment and Student Information</a:t>
            </a:r>
            <a:endParaRPr lang="en-US" dirty="0"/>
          </a:p>
        </p:txBody>
      </p:sp>
      <p:sp>
        <p:nvSpPr>
          <p:cNvPr id="8" name="Slide Number Placeholder 7">
            <a:extLst>
              <a:ext uri="{FF2B5EF4-FFF2-40B4-BE49-F238E27FC236}">
                <a16:creationId xmlns:a16="http://schemas.microsoft.com/office/drawing/2014/main" id="{B9E3837A-915A-4D27-A011-508B9A72FCDC}"/>
              </a:ext>
            </a:extLst>
          </p:cNvPr>
          <p:cNvSpPr>
            <a:spLocks noGrp="1"/>
          </p:cNvSpPr>
          <p:nvPr>
            <p:ph type="sldNum" sz="quarter" idx="4"/>
          </p:nvPr>
        </p:nvSpPr>
        <p:spPr/>
        <p:txBody>
          <a:bodyPr/>
          <a:lstStyle/>
          <a:p>
            <a:fld id="{65248FEF-978F-4B24-93F3-B987601DAD06}" type="slidenum">
              <a:rPr lang="en-US" smtClean="0"/>
              <a:pPr/>
              <a:t>5</a:t>
            </a:fld>
            <a:endParaRPr lang="en-US"/>
          </a:p>
        </p:txBody>
      </p:sp>
    </p:spTree>
    <p:extLst>
      <p:ext uri="{BB962C8B-B14F-4D97-AF65-F5344CB8AC3E}">
        <p14:creationId xmlns:p14="http://schemas.microsoft.com/office/powerpoint/2010/main" val="243859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F9C03-488A-43E4-B3EC-0C5685402023}"/>
              </a:ext>
            </a:extLst>
          </p:cNvPr>
          <p:cNvSpPr>
            <a:spLocks noGrp="1"/>
          </p:cNvSpPr>
          <p:nvPr>
            <p:ph type="title"/>
          </p:nvPr>
        </p:nvSpPr>
        <p:spPr>
          <a:xfrm>
            <a:off x="466963" y="391629"/>
            <a:ext cx="10992853" cy="1325563"/>
          </a:xfrm>
        </p:spPr>
        <p:txBody>
          <a:bodyPr>
            <a:noAutofit/>
          </a:bodyPr>
          <a:lstStyle/>
          <a:p>
            <a:pPr marL="228600" lvl="0" indent="-228600">
              <a:spcBef>
                <a:spcPts val="1000"/>
              </a:spcBef>
            </a:pPr>
            <a:r>
              <a:rPr lang="en-US" sz="2800" dirty="0">
                <a:solidFill>
                  <a:srgbClr val="40403D"/>
                </a:solidFill>
                <a:ea typeface="Calibri" panose="020F0502020204030204" pitchFamily="34" charset="0"/>
                <a:cs typeface="+mn-cs"/>
              </a:rPr>
              <a:t/>
            </a:r>
            <a:br>
              <a:rPr lang="en-US" sz="2800" dirty="0">
                <a:solidFill>
                  <a:srgbClr val="40403D"/>
                </a:solidFill>
                <a:ea typeface="Calibri" panose="020F0502020204030204" pitchFamily="34" charset="0"/>
                <a:cs typeface="+mn-cs"/>
              </a:rPr>
            </a:br>
            <a:r>
              <a:rPr lang="en-US" sz="2800" dirty="0">
                <a:solidFill>
                  <a:srgbClr val="40403D"/>
                </a:solidFill>
                <a:ea typeface="Calibri" panose="020F0502020204030204" pitchFamily="34" charset="0"/>
                <a:cs typeface="+mn-cs"/>
              </a:rPr>
              <a:t/>
            </a:r>
            <a:br>
              <a:rPr lang="en-US" sz="2800" dirty="0">
                <a:solidFill>
                  <a:srgbClr val="40403D"/>
                </a:solidFill>
                <a:ea typeface="Calibri" panose="020F0502020204030204" pitchFamily="34" charset="0"/>
                <a:cs typeface="+mn-cs"/>
              </a:rPr>
            </a:br>
            <a:r>
              <a:rPr lang="en-US" dirty="0">
                <a:solidFill>
                  <a:srgbClr val="40403D"/>
                </a:solidFill>
                <a:ea typeface="Calibri" panose="020F0502020204030204" pitchFamily="34" charset="0"/>
                <a:cs typeface="+mn-cs"/>
              </a:rPr>
              <a:t>What is Happening with Summative Tests for Spring 2021? </a:t>
            </a:r>
            <a:r>
              <a:rPr lang="en-US" sz="2800" dirty="0">
                <a:solidFill>
                  <a:srgbClr val="40403D"/>
                </a:solidFill>
                <a:ea typeface="+mn-ea"/>
                <a:cs typeface="+mn-cs"/>
              </a:rPr>
              <a:t/>
            </a:r>
            <a:br>
              <a:rPr lang="en-US" sz="2800" dirty="0">
                <a:solidFill>
                  <a:srgbClr val="40403D"/>
                </a:solidFill>
                <a:ea typeface="+mn-ea"/>
                <a:cs typeface="+mn-cs"/>
              </a:rPr>
            </a:br>
            <a:endParaRPr lang="en-US" sz="3200" dirty="0"/>
          </a:p>
        </p:txBody>
      </p:sp>
      <p:sp>
        <p:nvSpPr>
          <p:cNvPr id="3" name="Content Placeholder 2">
            <a:extLst>
              <a:ext uri="{FF2B5EF4-FFF2-40B4-BE49-F238E27FC236}">
                <a16:creationId xmlns:a16="http://schemas.microsoft.com/office/drawing/2014/main" id="{3C152FD9-5110-426A-AD2B-063C0E30ADE1}"/>
              </a:ext>
            </a:extLst>
          </p:cNvPr>
          <p:cNvSpPr>
            <a:spLocks noGrp="1"/>
          </p:cNvSpPr>
          <p:nvPr>
            <p:ph idx="1"/>
          </p:nvPr>
        </p:nvSpPr>
        <p:spPr>
          <a:xfrm>
            <a:off x="466963" y="2133600"/>
            <a:ext cx="10816733" cy="4038600"/>
          </a:xfrm>
        </p:spPr>
        <p:txBody>
          <a:bodyPr>
            <a:noAutofit/>
          </a:bodyPr>
          <a:lstStyle/>
          <a:p>
            <a:pPr>
              <a:lnSpc>
                <a:spcPct val="108000"/>
              </a:lnSpc>
              <a:spcBef>
                <a:spcPts val="0"/>
              </a:spcBef>
              <a:spcAft>
                <a:spcPts val="600"/>
              </a:spcAft>
              <a:buFont typeface="Wingdings" panose="05000000000000000000" pitchFamily="2" charset="2"/>
              <a:buChar char="§"/>
            </a:pPr>
            <a:r>
              <a:rPr lang="en-US" sz="2200" dirty="0">
                <a:solidFill>
                  <a:prstClr val="black"/>
                </a:solidFill>
                <a:ea typeface="Calibri" panose="020F0502020204030204" pitchFamily="34" charset="0"/>
              </a:rPr>
              <a:t>OSPI submitted a request to waive summative testing requirements for 2020</a:t>
            </a:r>
            <a:r>
              <a:rPr lang="en-US" sz="2200" dirty="0">
                <a:solidFill>
                  <a:prstClr val="black"/>
                </a:solidFill>
                <a:latin typeface="Verdana" panose="020B0604030504040204" pitchFamily="34" charset="0"/>
                <a:ea typeface="Verdana" panose="020B0604030504040204" pitchFamily="34" charset="0"/>
              </a:rPr>
              <a:t>−</a:t>
            </a:r>
            <a:r>
              <a:rPr lang="en-US" sz="2200" dirty="0">
                <a:solidFill>
                  <a:prstClr val="black"/>
                </a:solidFill>
                <a:ea typeface="Calibri" panose="020F0502020204030204" pitchFamily="34" charset="0"/>
              </a:rPr>
              <a:t>21. However, we haven’t been given any indication that it will be acceptable to the US Department of Education.  And, of course, circumstances could change in the next several months. </a:t>
            </a:r>
          </a:p>
          <a:p>
            <a:pPr>
              <a:lnSpc>
                <a:spcPct val="108000"/>
              </a:lnSpc>
              <a:spcBef>
                <a:spcPts val="0"/>
              </a:spcBef>
              <a:spcAft>
                <a:spcPts val="600"/>
              </a:spcAft>
              <a:buFont typeface="Wingdings" panose="05000000000000000000" pitchFamily="2" charset="2"/>
              <a:buChar char="§"/>
            </a:pPr>
            <a:r>
              <a:rPr lang="en-US" sz="2200" dirty="0">
                <a:solidFill>
                  <a:prstClr val="black"/>
                </a:solidFill>
                <a:ea typeface="Calibri" panose="020F0502020204030204" pitchFamily="34" charset="0"/>
              </a:rPr>
              <a:t>OSPI is proceeding with the intent to administer spring tests AND simultaneously exploring other options such as a waiver or an alternative plan for 2021.  OSPI would seek to relieve the testing load this year so that schools can maximize their opportunities for instruction and student learning.  </a:t>
            </a:r>
          </a:p>
          <a:p>
            <a:pPr>
              <a:lnSpc>
                <a:spcPct val="108000"/>
              </a:lnSpc>
              <a:spcBef>
                <a:spcPts val="0"/>
              </a:spcBef>
              <a:spcAft>
                <a:spcPts val="600"/>
              </a:spcAft>
              <a:buFont typeface="Wingdings" panose="05000000000000000000" pitchFamily="2" charset="2"/>
              <a:buChar char="§"/>
            </a:pPr>
            <a:r>
              <a:rPr lang="en-US" sz="2200" dirty="0">
                <a:solidFill>
                  <a:prstClr val="black"/>
                </a:solidFill>
                <a:ea typeface="Calibri" panose="020F0502020204030204" pitchFamily="34" charset="0"/>
              </a:rPr>
              <a:t>If it is necessary to administer summative tests, we will strive to minimize the impact for educators and students, but we don’t know specifics yet.  </a:t>
            </a:r>
          </a:p>
        </p:txBody>
      </p:sp>
      <p:sp>
        <p:nvSpPr>
          <p:cNvPr id="6" name="Footer Placeholder 5">
            <a:extLst>
              <a:ext uri="{FF2B5EF4-FFF2-40B4-BE49-F238E27FC236}">
                <a16:creationId xmlns:a16="http://schemas.microsoft.com/office/drawing/2014/main" id="{B86C0AFD-1D06-44D9-A5C8-361DB92B643B}"/>
              </a:ext>
            </a:extLst>
          </p:cNvPr>
          <p:cNvSpPr>
            <a:spLocks noGrp="1"/>
          </p:cNvSpPr>
          <p:nvPr>
            <p:ph type="ftr" sz="quarter" idx="3"/>
          </p:nvPr>
        </p:nvSpPr>
        <p:spPr>
          <a:xfrm>
            <a:off x="4737950"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Assessment and Student Information</a:t>
            </a:r>
          </a:p>
        </p:txBody>
      </p:sp>
      <p:sp>
        <p:nvSpPr>
          <p:cNvPr id="5" name="Slide Number Placeholder 4">
            <a:extLst>
              <a:ext uri="{FF2B5EF4-FFF2-40B4-BE49-F238E27FC236}">
                <a16:creationId xmlns:a16="http://schemas.microsoft.com/office/drawing/2014/main" id="{7105654D-7FAA-4342-BF6B-A050472882E3}"/>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6</a:t>
            </a:fld>
            <a:endParaRPr lang="en-US" dirty="0"/>
          </a:p>
        </p:txBody>
      </p:sp>
    </p:spTree>
    <p:extLst>
      <p:ext uri="{BB962C8B-B14F-4D97-AF65-F5344CB8AC3E}">
        <p14:creationId xmlns:p14="http://schemas.microsoft.com/office/powerpoint/2010/main" val="289648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D2C58F-7300-45E3-A62F-692A4C818EA7}"/>
              </a:ext>
            </a:extLst>
          </p:cNvPr>
          <p:cNvSpPr>
            <a:spLocks noGrp="1"/>
          </p:cNvSpPr>
          <p:nvPr>
            <p:ph type="title"/>
          </p:nvPr>
        </p:nvSpPr>
        <p:spPr/>
        <p:txBody>
          <a:bodyPr/>
          <a:lstStyle/>
          <a:p>
            <a:r>
              <a:rPr lang="en-US" dirty="0"/>
              <a:t>Data</a:t>
            </a:r>
          </a:p>
        </p:txBody>
      </p:sp>
      <p:sp>
        <p:nvSpPr>
          <p:cNvPr id="6" name="Date Placeholder 5">
            <a:extLst>
              <a:ext uri="{FF2B5EF4-FFF2-40B4-BE49-F238E27FC236}">
                <a16:creationId xmlns:a16="http://schemas.microsoft.com/office/drawing/2014/main" id="{3A7A6109-D87A-4E63-83DA-C6AF4BA6A3E9}"/>
              </a:ext>
            </a:extLst>
          </p:cNvPr>
          <p:cNvSpPr>
            <a:spLocks noGrp="1"/>
          </p:cNvSpPr>
          <p:nvPr>
            <p:ph type="dt" sz="half" idx="10"/>
          </p:nvPr>
        </p:nvSpPr>
        <p:spPr/>
        <p:txBody>
          <a:bodyPr/>
          <a:lstStyle/>
          <a:p>
            <a:pPr algn="ctr"/>
            <a:fld id="{F6BE88B2-56C1-4352-83A7-A155019A7886}" type="datetime1">
              <a:rPr lang="en-US" smtClean="0"/>
              <a:t>10/26/2020</a:t>
            </a:fld>
            <a:endParaRPr lang="en-US" dirty="0"/>
          </a:p>
        </p:txBody>
      </p:sp>
      <p:sp>
        <p:nvSpPr>
          <p:cNvPr id="7" name="Footer Placeholder 6">
            <a:extLst>
              <a:ext uri="{FF2B5EF4-FFF2-40B4-BE49-F238E27FC236}">
                <a16:creationId xmlns:a16="http://schemas.microsoft.com/office/drawing/2014/main" id="{504F0167-14BF-41FE-9EEC-450F6BB1ACDA}"/>
              </a:ext>
            </a:extLst>
          </p:cNvPr>
          <p:cNvSpPr>
            <a:spLocks noGrp="1"/>
          </p:cNvSpPr>
          <p:nvPr>
            <p:ph type="ftr" sz="quarter" idx="3"/>
          </p:nvPr>
        </p:nvSpPr>
        <p:spPr/>
        <p:txBody>
          <a:bodyPr/>
          <a:lstStyle/>
          <a:p>
            <a:pPr algn="r"/>
            <a:r>
              <a:rPr lang="en-US"/>
              <a:t>Assessment and Student Information</a:t>
            </a:r>
            <a:endParaRPr lang="en-US" dirty="0"/>
          </a:p>
        </p:txBody>
      </p:sp>
      <p:sp>
        <p:nvSpPr>
          <p:cNvPr id="8" name="Slide Number Placeholder 7">
            <a:extLst>
              <a:ext uri="{FF2B5EF4-FFF2-40B4-BE49-F238E27FC236}">
                <a16:creationId xmlns:a16="http://schemas.microsoft.com/office/drawing/2014/main" id="{9BE0E1D4-4D31-4243-95F3-AC02A2E135CE}"/>
              </a:ext>
            </a:extLst>
          </p:cNvPr>
          <p:cNvSpPr>
            <a:spLocks noGrp="1"/>
          </p:cNvSpPr>
          <p:nvPr>
            <p:ph type="sldNum" sz="quarter" idx="4"/>
          </p:nvPr>
        </p:nvSpPr>
        <p:spPr/>
        <p:txBody>
          <a:bodyPr/>
          <a:lstStyle/>
          <a:p>
            <a:fld id="{65248FEF-978F-4B24-93F3-B987601DAD06}" type="slidenum">
              <a:rPr lang="en-US" smtClean="0"/>
              <a:pPr/>
              <a:t>7</a:t>
            </a:fld>
            <a:endParaRPr lang="en-US"/>
          </a:p>
        </p:txBody>
      </p:sp>
    </p:spTree>
    <p:extLst>
      <p:ext uri="{BB962C8B-B14F-4D97-AF65-F5344CB8AC3E}">
        <p14:creationId xmlns:p14="http://schemas.microsoft.com/office/powerpoint/2010/main" val="340877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Pathways Updates</a:t>
            </a:r>
          </a:p>
        </p:txBody>
      </p:sp>
      <p:sp>
        <p:nvSpPr>
          <p:cNvPr id="3" name="Content Placeholder 2"/>
          <p:cNvSpPr>
            <a:spLocks noGrp="1"/>
          </p:cNvSpPr>
          <p:nvPr>
            <p:ph idx="1"/>
          </p:nvPr>
        </p:nvSpPr>
        <p:spPr/>
        <p:txBody>
          <a:bodyPr/>
          <a:lstStyle/>
          <a:p>
            <a:r>
              <a:rPr lang="en-US" dirty="0"/>
              <a:t>Prepping for final 2020 reporting</a:t>
            </a:r>
          </a:p>
          <a:p>
            <a:r>
              <a:rPr lang="en-US" dirty="0"/>
              <a:t>Please finalize data entry by “end of October”</a:t>
            </a:r>
          </a:p>
          <a:p>
            <a:r>
              <a:rPr lang="en-US" dirty="0"/>
              <a:t>Final data pulled mid–November</a:t>
            </a:r>
          </a:p>
          <a:p>
            <a:endParaRPr lang="en-US" dirty="0"/>
          </a:p>
        </p:txBody>
      </p:sp>
      <p:sp>
        <p:nvSpPr>
          <p:cNvPr id="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Assessment and Student Information</a:t>
            </a:r>
            <a:endParaRPr lang="en-US" dirty="0"/>
          </a:p>
        </p:txBody>
      </p:sp>
      <p:sp>
        <p:nvSpPr>
          <p:cNvPr id="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8</a:t>
            </a:fld>
            <a:endParaRPr lang="en-US" dirty="0"/>
          </a:p>
        </p:txBody>
      </p:sp>
    </p:spTree>
    <p:extLst>
      <p:ext uri="{BB962C8B-B14F-4D97-AF65-F5344CB8AC3E}">
        <p14:creationId xmlns:p14="http://schemas.microsoft.com/office/powerpoint/2010/main" val="170006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WAMS: Things Opening and Closing </a:t>
            </a:r>
          </a:p>
        </p:txBody>
      </p:sp>
      <p:sp>
        <p:nvSpPr>
          <p:cNvPr id="3" name="Content Placeholder 2"/>
          <p:cNvSpPr>
            <a:spLocks noGrp="1"/>
          </p:cNvSpPr>
          <p:nvPr>
            <p:ph idx="1"/>
          </p:nvPr>
        </p:nvSpPr>
        <p:spPr>
          <a:xfrm>
            <a:off x="1115568" y="2432304"/>
            <a:ext cx="10168128" cy="3694176"/>
          </a:xfrm>
        </p:spPr>
        <p:txBody>
          <a:bodyPr/>
          <a:lstStyle/>
          <a:p>
            <a:pPr>
              <a:lnSpc>
                <a:spcPct val="150000"/>
              </a:lnSpc>
              <a:spcBef>
                <a:spcPts val="0"/>
              </a:spcBef>
            </a:pPr>
            <a:r>
              <a:rPr lang="en-US" dirty="0"/>
              <a:t>NOW OPEN: Alternate Assessment Registration (formerly Students Receiving Services) and Alternate Site Registration</a:t>
            </a:r>
          </a:p>
          <a:p>
            <a:pPr>
              <a:lnSpc>
                <a:spcPct val="150000"/>
              </a:lnSpc>
              <a:spcBef>
                <a:spcPts val="0"/>
              </a:spcBef>
            </a:pPr>
            <a:r>
              <a:rPr lang="en-US" dirty="0"/>
              <a:t>NOW MOVED TO TIDE: Initial Paper Materials Orders</a:t>
            </a:r>
          </a:p>
          <a:p>
            <a:pPr lvl="1">
              <a:lnSpc>
                <a:spcPct val="100000"/>
              </a:lnSpc>
              <a:spcBef>
                <a:spcPts val="1200"/>
              </a:spcBef>
            </a:pPr>
            <a:r>
              <a:rPr lang="en-US" dirty="0"/>
              <a:t>ELPA21 Initial Order deadline: November 13</a:t>
            </a:r>
          </a:p>
          <a:p>
            <a:pPr>
              <a:lnSpc>
                <a:spcPct val="100000"/>
              </a:lnSpc>
              <a:spcBef>
                <a:spcPts val="1200"/>
              </a:spcBef>
            </a:pPr>
            <a:r>
              <a:rPr lang="en-US" dirty="0"/>
              <a:t>NOW CLOSED: TIDE Pre–ID Bulk Upload</a:t>
            </a:r>
          </a:p>
          <a:p>
            <a:endParaRPr lang="en-US" dirty="0"/>
          </a:p>
          <a:p>
            <a:pPr marL="0" indent="0">
              <a:buNone/>
            </a:pPr>
            <a:endParaRPr lang="en-US" dirty="0"/>
          </a:p>
        </p:txBody>
      </p:sp>
      <p:sp>
        <p:nvSpPr>
          <p:cNvPr id="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Assessment and Student Information</a:t>
            </a:r>
            <a:endParaRPr lang="en-US" dirty="0"/>
          </a:p>
        </p:txBody>
      </p:sp>
      <p:sp>
        <p:nvSpPr>
          <p:cNvPr id="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9</a:t>
            </a:fld>
            <a:endParaRPr lang="en-US" dirty="0"/>
          </a:p>
        </p:txBody>
      </p:sp>
    </p:spTree>
    <p:extLst>
      <p:ext uri="{BB962C8B-B14F-4D97-AF65-F5344CB8AC3E}">
        <p14:creationId xmlns:p14="http://schemas.microsoft.com/office/powerpoint/2010/main" val="623678707"/>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413824"/>
      </a:dk2>
      <a:lt2>
        <a:srgbClr val="E9E7EC"/>
      </a:lt2>
      <a:accent1>
        <a:srgbClr val="98A67E"/>
      </a:accent1>
      <a:accent2>
        <a:srgbClr val="A7A372"/>
      </a:accent2>
      <a:accent3>
        <a:srgbClr val="B99C7E"/>
      </a:accent3>
      <a:accent4>
        <a:srgbClr val="BA847F"/>
      </a:accent4>
      <a:accent5>
        <a:srgbClr val="C492A2"/>
      </a:accent5>
      <a:accent6>
        <a:srgbClr val="BA7FAB"/>
      </a:accent6>
      <a:hlink>
        <a:srgbClr val="8E79B6"/>
      </a:hlink>
      <a:folHlink>
        <a:srgbClr val="848484"/>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4127</Words>
  <Application>Microsoft Office PowerPoint</Application>
  <PresentationFormat>Widescreen</PresentationFormat>
  <Paragraphs>382</Paragraphs>
  <Slides>31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Neue Haas Grotesk Text Pro</vt:lpstr>
      <vt:lpstr>Segoe UI</vt:lpstr>
      <vt:lpstr>Times New Roman</vt:lpstr>
      <vt:lpstr>Verdana</vt:lpstr>
      <vt:lpstr>Wingdings</vt:lpstr>
      <vt:lpstr>AccentBoxVTI</vt:lpstr>
      <vt:lpstr>NWESD 189 District Assessment Coordinators </vt:lpstr>
      <vt:lpstr>Agenda</vt:lpstr>
      <vt:lpstr>Three Things for the Chat</vt:lpstr>
      <vt:lpstr>OSPI Webinar Topics</vt:lpstr>
      <vt:lpstr>General Announcements</vt:lpstr>
      <vt:lpstr>  What is Happening with Summative Tests for Spring 2021?  </vt:lpstr>
      <vt:lpstr>Data</vt:lpstr>
      <vt:lpstr>Pathways Updates</vt:lpstr>
      <vt:lpstr>WAMS: Things Opening and Closing </vt:lpstr>
      <vt:lpstr>Development</vt:lpstr>
      <vt:lpstr>Interim Assessment Data</vt:lpstr>
      <vt:lpstr>Smarter Reporting System: Sandbox</vt:lpstr>
      <vt:lpstr>Practice Tests and Training Tests</vt:lpstr>
      <vt:lpstr>Tools for Teachers: Grand Opening</vt:lpstr>
      <vt:lpstr>Operations</vt:lpstr>
      <vt:lpstr>Important Dates for October 2020 </vt:lpstr>
      <vt:lpstr>Important Dates for November 2020</vt:lpstr>
      <vt:lpstr>Select Assessments</vt:lpstr>
      <vt:lpstr>WA–AIM Spring 2021 Administration Timelines</vt:lpstr>
      <vt:lpstr>Important WA-AIM Enhancements for Spring 2021</vt:lpstr>
      <vt:lpstr>ELP Assessment Transition</vt:lpstr>
      <vt:lpstr>Agenda</vt:lpstr>
      <vt:lpstr>PowerPoint Presentation</vt:lpstr>
      <vt:lpstr>CTE and ASVAB Pathways by Student Group</vt:lpstr>
      <vt:lpstr>Graduation Pathway Index - CTE (Preliminary Data)</vt:lpstr>
      <vt:lpstr>CTE Course Sequence Discussion</vt:lpstr>
      <vt:lpstr>CTE and Grad Pathways – Questions?</vt:lpstr>
      <vt:lpstr>Recommended Reading</vt:lpstr>
      <vt:lpstr>Start up again at 2:50 for discussion</vt:lpstr>
      <vt:lpstr>Agenda</vt:lpstr>
      <vt:lpstr>NWESD 189 District Assessment Coordinators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NWESD 189 Assessment</dc:title>
  <dc:creator>Rick, Brian</dc:creator>
  <cp:lastModifiedBy>Jennifer Longchamps</cp:lastModifiedBy>
  <cp:revision>11</cp:revision>
  <dcterms:created xsi:type="dcterms:W3CDTF">2020-09-21T22:38:57Z</dcterms:created>
  <dcterms:modified xsi:type="dcterms:W3CDTF">2020-10-26T20:45:14Z</dcterms:modified>
</cp:coreProperties>
</file>