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56" r:id="rId2"/>
    <p:sldId id="284" r:id="rId3"/>
    <p:sldId id="287" r:id="rId4"/>
    <p:sldId id="257" r:id="rId5"/>
    <p:sldId id="285" r:id="rId6"/>
    <p:sldId id="272" r:id="rId7"/>
    <p:sldId id="264" r:id="rId8"/>
    <p:sldId id="292" r:id="rId9"/>
    <p:sldId id="273" r:id="rId10"/>
    <p:sldId id="293" r:id="rId11"/>
    <p:sldId id="267" r:id="rId12"/>
    <p:sldId id="262" r:id="rId13"/>
    <p:sldId id="286" r:id="rId14"/>
    <p:sldId id="288" r:id="rId15"/>
    <p:sldId id="258" r:id="rId16"/>
    <p:sldId id="278" r:id="rId17"/>
    <p:sldId id="263" r:id="rId18"/>
    <p:sldId id="297" r:id="rId19"/>
    <p:sldId id="298" r:id="rId20"/>
    <p:sldId id="299" r:id="rId21"/>
    <p:sldId id="291" r:id="rId22"/>
    <p:sldId id="289" r:id="rId23"/>
    <p:sldId id="290" r:id="rId24"/>
    <p:sldId id="283" r:id="rId25"/>
    <p:sldId id="259" r:id="rId26"/>
    <p:sldId id="260" r:id="rId27"/>
    <p:sldId id="300" r:id="rId28"/>
    <p:sldId id="276" r:id="rId29"/>
    <p:sldId id="295" r:id="rId30"/>
    <p:sldId id="296" r:id="rId31"/>
    <p:sldId id="294" r:id="rId32"/>
    <p:sldId id="28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3" autoAdjust="0"/>
    <p:restoredTop sz="90909" autoAdjust="0"/>
  </p:normalViewPr>
  <p:slideViewPr>
    <p:cSldViewPr>
      <p:cViewPr>
        <p:scale>
          <a:sx n="95" d="100"/>
          <a:sy n="95" d="100"/>
        </p:scale>
        <p:origin x="-96"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78B539-E88A-4381-85E5-9900F0206FAF}" type="datetimeFigureOut">
              <a:rPr lang="en-US" smtClean="0"/>
              <a:t>2/29/2016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EC302DA-480C-4C31-BEC3-7921F50D2F26}" type="slidenum">
              <a:rPr lang="en-US" smtClean="0"/>
              <a:t>‹#›</a:t>
            </a:fld>
            <a:endParaRPr lang="en-US" dirty="0"/>
          </a:p>
        </p:txBody>
      </p:sp>
    </p:spTree>
    <p:extLst>
      <p:ext uri="{BB962C8B-B14F-4D97-AF65-F5344CB8AC3E}">
        <p14:creationId xmlns:p14="http://schemas.microsoft.com/office/powerpoint/2010/main" val="35507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D5E9BC9-7D59-4AD6-84E8-221791CDF206}" type="datetimeFigureOut">
              <a:rPr lang="en-US" smtClean="0"/>
              <a:t>2/29/2016</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1EAF2419-58CC-409A-8F02-C3BE852627FF}" type="slidenum">
              <a:rPr lang="en-US" smtClean="0"/>
              <a:t>‹#›</a:t>
            </a:fld>
            <a:endParaRPr lang="en-US" dirty="0"/>
          </a:p>
        </p:txBody>
      </p:sp>
    </p:spTree>
    <p:extLst>
      <p:ext uri="{BB962C8B-B14F-4D97-AF65-F5344CB8AC3E}">
        <p14:creationId xmlns:p14="http://schemas.microsoft.com/office/powerpoint/2010/main" val="166312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a:t>
            </a:fld>
            <a:endParaRPr lang="en-US" dirty="0"/>
          </a:p>
        </p:txBody>
      </p:sp>
    </p:spTree>
    <p:extLst>
      <p:ext uri="{BB962C8B-B14F-4D97-AF65-F5344CB8AC3E}">
        <p14:creationId xmlns:p14="http://schemas.microsoft.com/office/powerpoint/2010/main" val="406464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0" dirty="0" smtClean="0"/>
              <a:t>The second portal in WCAP is Resources:</a:t>
            </a:r>
          </a:p>
          <a:p>
            <a:pPr lvl="0"/>
            <a:r>
              <a:rPr lang="en-US" sz="1600" b="0" dirty="0" smtClean="0"/>
              <a:t>Test Administrator &amp; Test</a:t>
            </a:r>
            <a:r>
              <a:rPr lang="en-US" sz="1600" b="0" baseline="0" dirty="0" smtClean="0"/>
              <a:t> Coordinator </a:t>
            </a:r>
            <a:r>
              <a:rPr lang="en-US" sz="1600" b="0" dirty="0" smtClean="0"/>
              <a:t>Resources options in WCAP Portal include</a:t>
            </a:r>
            <a:r>
              <a:rPr lang="en-US" sz="1600" b="0" baseline="0" dirty="0" smtClean="0"/>
              <a:t> 4 sections.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t>I understand the state is going to be providing filters for the resources, but for now I want to point out two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p>
          <a:p>
            <a:pPr marL="342900" lvl="0" indent="-342900">
              <a:buAutoNum type="arabicPeriod"/>
            </a:pPr>
            <a:r>
              <a:rPr lang="en-US" sz="1600" b="0" baseline="0" dirty="0" smtClean="0"/>
              <a:t>Regardless of how you enter, you can switch back and forth on the left sidebar, or</a:t>
            </a:r>
          </a:p>
          <a:p>
            <a:pPr marL="342900" lvl="0" indent="-342900">
              <a:buAutoNum type="arabicPeriod"/>
            </a:pPr>
            <a:r>
              <a:rPr lang="en-US" sz="1600" b="0" baseline="0" dirty="0" smtClean="0"/>
              <a:t>Just type in “Search Resources” and regardless of the section the item is stored in, you will see the resource.</a:t>
            </a:r>
          </a:p>
          <a:p>
            <a:pPr lvl="0"/>
            <a:endParaRPr lang="en-US" sz="16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t>Items</a:t>
            </a:r>
            <a:r>
              <a:rPr lang="en-US" sz="1600" b="0" baseline="0" dirty="0" smtClean="0"/>
              <a:t> are stored differently in each of the four (student &amp; family, administrators, coordinators, and technology) access point. But, all roles can access any of the materials, making the search option a great resource.</a:t>
            </a:r>
          </a:p>
          <a:p>
            <a:pPr lvl="0"/>
            <a:r>
              <a:rPr lang="en-US" sz="1600" b="0" baseline="0" dirty="0" smtClean="0"/>
              <a:t>For example: TA Assessment Resources has the classroom activities for the practice tests and the </a:t>
            </a:r>
            <a:r>
              <a:rPr lang="en-US" sz="1600" b="0" dirty="0" smtClean="0"/>
              <a:t>Test Coordinator has achievement level</a:t>
            </a:r>
            <a:r>
              <a:rPr lang="en-US" sz="1600" b="0" baseline="0" dirty="0" smtClean="0"/>
              <a:t> descriptors. But a search on “descriptors will provide the TA with the document.</a:t>
            </a:r>
          </a:p>
          <a:p>
            <a:pPr lvl="0"/>
            <a:endParaRPr lang="en-US" sz="1600" b="0" baseline="0" dirty="0" smtClean="0"/>
          </a:p>
          <a:p>
            <a:pPr lvl="0"/>
            <a:endParaRPr lang="en-US" sz="1600" b="0" baseline="0" dirty="0" smtClean="0"/>
          </a:p>
          <a:p>
            <a:pPr lvl="0"/>
            <a:endParaRPr lang="en-US" sz="2000" baseline="0" dirty="0" smtClean="0"/>
          </a:p>
          <a:p>
            <a:pPr lvl="0"/>
            <a:endParaRPr lang="en-US" sz="20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10</a:t>
            </a:fld>
            <a:endParaRPr lang="en-US" dirty="0"/>
          </a:p>
        </p:txBody>
      </p:sp>
    </p:spTree>
    <p:extLst>
      <p:ext uri="{BB962C8B-B14F-4D97-AF65-F5344CB8AC3E}">
        <p14:creationId xmlns:p14="http://schemas.microsoft.com/office/powerpoint/2010/main" val="9291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included all grade level schedules in the binder and</a:t>
            </a:r>
            <a:r>
              <a:rPr lang="en-US" baseline="0" dirty="0" smtClean="0"/>
              <a:t> they are posted on the calendar page of our department website.</a:t>
            </a:r>
          </a:p>
          <a:p>
            <a:endParaRPr lang="en-US" baseline="0" dirty="0" smtClean="0"/>
          </a:p>
          <a:p>
            <a:r>
              <a:rPr lang="en-US" baseline="0" dirty="0" smtClean="0"/>
              <a:t>Be sure all onsite staff are aware of the testing days.</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11</a:t>
            </a:fld>
            <a:endParaRPr lang="en-US" dirty="0"/>
          </a:p>
        </p:txBody>
      </p:sp>
    </p:spTree>
    <p:extLst>
      <p:ext uri="{BB962C8B-B14F-4D97-AF65-F5344CB8AC3E}">
        <p14:creationId xmlns:p14="http://schemas.microsoft.com/office/powerpoint/2010/main" val="205641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t>
            </a:r>
            <a:r>
              <a:rPr lang="en-US" baseline="0" dirty="0" smtClean="0"/>
              <a:t>student sees the “audio test” as they log in, this is the indication that </a:t>
            </a:r>
            <a:r>
              <a:rPr lang="en-US" dirty="0" smtClean="0"/>
              <a:t>a headset is required for this student</a:t>
            </a:r>
            <a:r>
              <a:rPr lang="en-US" baseline="0" dirty="0" smtClean="0"/>
              <a:t> or </a:t>
            </a:r>
            <a:r>
              <a:rPr lang="en-US" dirty="0" smtClean="0"/>
              <a:t>within </a:t>
            </a:r>
            <a:r>
              <a:rPr lang="en-US" baseline="0" dirty="0" smtClean="0"/>
              <a:t>this segment.</a:t>
            </a:r>
          </a:p>
          <a:p>
            <a:endParaRPr lang="en-US" baseline="0" dirty="0" smtClean="0"/>
          </a:p>
          <a:p>
            <a:r>
              <a:rPr lang="en-US" baseline="0" dirty="0" smtClean="0"/>
              <a:t>Please note that graph paper is required for grades 6 and above and will be distributed to middle and high schools later this month. Scratch paper will be distributed to all schools. Make the paper available in the classroom, have </a:t>
            </a:r>
            <a:r>
              <a:rPr lang="en-US" baseline="0" dirty="0" err="1" smtClean="0"/>
              <a:t>Tas</a:t>
            </a:r>
            <a:r>
              <a:rPr lang="en-US" baseline="0" dirty="0" smtClean="0"/>
              <a:t> note on the sign out sheet who they distributed paper to and be sure to collect it after testing.</a:t>
            </a:r>
          </a:p>
          <a:p>
            <a:endParaRPr lang="en-US" baseline="0" dirty="0" smtClean="0"/>
          </a:p>
          <a:p>
            <a:r>
              <a:rPr lang="en-US" baseline="0" dirty="0" smtClean="0"/>
              <a:t>Refer to the accommodations tab one page sheet and we will discuss the differences between universal TOOLS, designated SUPPORTS and accommodations options (embedded and non-embedded)</a:t>
            </a:r>
          </a:p>
          <a:p>
            <a:endParaRPr lang="en-US" baseline="0" dirty="0" smtClean="0"/>
          </a:p>
          <a:p>
            <a:r>
              <a:rPr lang="en-US" baseline="0" dirty="0" smtClean="0"/>
              <a:t>Review one-page reference sheet</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12</a:t>
            </a:fld>
            <a:endParaRPr lang="en-US" dirty="0"/>
          </a:p>
        </p:txBody>
      </p:sp>
    </p:spTree>
    <p:extLst>
      <p:ext uri="{BB962C8B-B14F-4D97-AF65-F5344CB8AC3E}">
        <p14:creationId xmlns:p14="http://schemas.microsoft.com/office/powerpoint/2010/main" val="333358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all state assessments, state laws must be adhered to.</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13</a:t>
            </a:fld>
            <a:endParaRPr lang="en-US" dirty="0"/>
          </a:p>
        </p:txBody>
      </p:sp>
    </p:spTree>
    <p:extLst>
      <p:ext uri="{BB962C8B-B14F-4D97-AF65-F5344CB8AC3E}">
        <p14:creationId xmlns:p14="http://schemas.microsoft.com/office/powerpoint/2010/main" val="388875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in the GTSA </a:t>
            </a:r>
            <a:r>
              <a:rPr lang="en-US" sz="2400" baseline="0" dirty="0" smtClean="0"/>
              <a:t>and serves as a reminder that reviewing and disclosing test questions is a violation of state law.</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 complete list of rules and regulations can be found on the websites listed above.</a:t>
            </a:r>
            <a:endParaRPr lang="en-US" sz="2000" dirty="0" smtClean="0"/>
          </a:p>
          <a:p>
            <a:endParaRPr lang="en-US" sz="2400" dirty="0"/>
          </a:p>
        </p:txBody>
      </p:sp>
      <p:sp>
        <p:nvSpPr>
          <p:cNvPr id="4" name="Slide Number Placeholder 3"/>
          <p:cNvSpPr>
            <a:spLocks noGrp="1"/>
          </p:cNvSpPr>
          <p:nvPr>
            <p:ph type="sldNum" sz="quarter" idx="10"/>
          </p:nvPr>
        </p:nvSpPr>
        <p:spPr/>
        <p:txBody>
          <a:bodyPr/>
          <a:lstStyle/>
          <a:p>
            <a:fld id="{1EAF2419-58CC-409A-8F02-C3BE852627FF}" type="slidenum">
              <a:rPr lang="en-US" smtClean="0"/>
              <a:t>14</a:t>
            </a:fld>
            <a:endParaRPr lang="en-US" dirty="0"/>
          </a:p>
        </p:txBody>
      </p:sp>
    </p:spTree>
    <p:extLst>
      <p:ext uri="{BB962C8B-B14F-4D97-AF65-F5344CB8AC3E}">
        <p14:creationId xmlns:p14="http://schemas.microsoft.com/office/powerpoint/2010/main" val="329143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Preparing the classroom according to test security guidelines. Refer to pages 14 and 15 in the TAM for Before During and After</a:t>
            </a:r>
            <a:r>
              <a:rPr lang="en-US" baseline="0" dirty="0" smtClean="0"/>
              <a:t> Testing protocols.</a:t>
            </a:r>
            <a:endParaRPr lang="en-US" dirty="0" smtClean="0"/>
          </a:p>
          <a:p>
            <a:endParaRPr lang="en-US" dirty="0" smtClean="0"/>
          </a:p>
          <a:p>
            <a:r>
              <a:rPr lang="en-US" dirty="0" smtClean="0"/>
              <a:t>Walls are free of </a:t>
            </a:r>
            <a:r>
              <a:rPr lang="en-US" baseline="0" dirty="0" smtClean="0"/>
              <a:t>materials that would guide student responses. Special care and caution should be taken regarding recently discussed in-class activities.</a:t>
            </a:r>
          </a:p>
          <a:p>
            <a:endParaRPr lang="en-US" baseline="0" dirty="0" smtClean="0"/>
          </a:p>
          <a:p>
            <a:r>
              <a:rPr lang="en-US" dirty="0" smtClean="0"/>
              <a:t>Desks are placed in an exam layout as opposed</a:t>
            </a:r>
            <a:r>
              <a:rPr lang="en-US" baseline="0" dirty="0" smtClean="0"/>
              <a:t> to a collaborative setting.</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15</a:t>
            </a:fld>
            <a:endParaRPr lang="en-US" dirty="0"/>
          </a:p>
        </p:txBody>
      </p:sp>
    </p:spTree>
    <p:extLst>
      <p:ext uri="{BB962C8B-B14F-4D97-AF65-F5344CB8AC3E}">
        <p14:creationId xmlns:p14="http://schemas.microsoft.com/office/powerpoint/2010/main" val="364972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tickets have student</a:t>
            </a:r>
            <a:r>
              <a:rPr lang="en-US" baseline="0" dirty="0" smtClean="0"/>
              <a:t> information on them and need to be secured. They can be locked up and used for another session or for interims, therefore do not have students write the session on the card.</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16</a:t>
            </a:fld>
            <a:endParaRPr lang="en-US" dirty="0"/>
          </a:p>
        </p:txBody>
      </p:sp>
    </p:spTree>
    <p:extLst>
      <p:ext uri="{BB962C8B-B14F-4D97-AF65-F5344CB8AC3E}">
        <p14:creationId xmlns:p14="http://schemas.microsoft.com/office/powerpoint/2010/main" val="2619271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located the SSID number for a student</a:t>
            </a:r>
            <a:r>
              <a:rPr lang="en-US" baseline="0" dirty="0" smtClean="0"/>
              <a:t> the student can test at any location. </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17</a:t>
            </a:fld>
            <a:endParaRPr lang="en-US" dirty="0"/>
          </a:p>
        </p:txBody>
      </p:sp>
    </p:spTree>
    <p:extLst>
      <p:ext uri="{BB962C8B-B14F-4D97-AF65-F5344CB8AC3E}">
        <p14:creationId xmlns:p14="http://schemas.microsoft.com/office/powerpoint/2010/main" val="252595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Remind staff that the session cannot be started more than 20 minutes prior or the students will get an error message as they try to log in that the session does not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 TA can administer the test to students taking different exams. Carefully approve the student to his or her correct exam.</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Ensure that all TAs are familiar with: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Starting a testing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Approve students joining the session. If the designations do not appear to be accurate, use the “eye” lookup and if changes need to be made, deny the student, have them log out. Make changes and have the student log back into the same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Students can join a session already 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 can add an exam to a session already in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Note that a student may get to the last question on 43 or 46 (computer adaptive) even thought the TA interface still shows 44</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18</a:t>
            </a:fld>
            <a:endParaRPr lang="en-US" dirty="0"/>
          </a:p>
        </p:txBody>
      </p:sp>
    </p:spTree>
    <p:extLst>
      <p:ext uri="{BB962C8B-B14F-4D97-AF65-F5344CB8AC3E}">
        <p14:creationId xmlns:p14="http://schemas.microsoft.com/office/powerpoint/2010/main" val="1925744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Student login is the same for practice</a:t>
            </a:r>
            <a:r>
              <a:rPr lang="en-US" sz="2800" baseline="0" dirty="0" smtClean="0"/>
              <a:t>, interim or summative assessments.</a:t>
            </a:r>
            <a:endParaRPr lang="en-US" sz="2800" dirty="0"/>
          </a:p>
        </p:txBody>
      </p:sp>
      <p:sp>
        <p:nvSpPr>
          <p:cNvPr id="4" name="Slide Number Placeholder 3"/>
          <p:cNvSpPr>
            <a:spLocks noGrp="1"/>
          </p:cNvSpPr>
          <p:nvPr>
            <p:ph type="sldNum" sz="quarter" idx="10"/>
          </p:nvPr>
        </p:nvSpPr>
        <p:spPr/>
        <p:txBody>
          <a:bodyPr/>
          <a:lstStyle/>
          <a:p>
            <a:fld id="{1EAF2419-58CC-409A-8F02-C3BE852627FF}" type="slidenum">
              <a:rPr lang="en-US" smtClean="0"/>
              <a:t>19</a:t>
            </a:fld>
            <a:endParaRPr lang="en-US" dirty="0"/>
          </a:p>
        </p:txBody>
      </p:sp>
    </p:spTree>
    <p:extLst>
      <p:ext uri="{BB962C8B-B14F-4D97-AF65-F5344CB8AC3E}">
        <p14:creationId xmlns:p14="http://schemas.microsoft.com/office/powerpoint/2010/main" val="44826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a:t>
            </a:fld>
            <a:endParaRPr lang="en-US" dirty="0"/>
          </a:p>
        </p:txBody>
      </p:sp>
    </p:spTree>
    <p:extLst>
      <p:ext uri="{BB962C8B-B14F-4D97-AF65-F5344CB8AC3E}">
        <p14:creationId xmlns:p14="http://schemas.microsoft.com/office/powerpoint/2010/main" val="3617401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If the student has a text to speech working and shouldn’t have it. The student logs back in and the TA clicks on the eye icon to view the options and uncheck it for this assessment before approving the student into the session. </a:t>
            </a:r>
          </a:p>
          <a:p>
            <a:r>
              <a:rPr lang="en-US" sz="2000" baseline="0" dirty="0" smtClean="0"/>
              <a:t>SC will need to fix it in TIDE for permanent change.</a:t>
            </a:r>
            <a:r>
              <a:rPr lang="en-US" sz="2000" dirty="0" smtClean="0"/>
              <a:t> </a:t>
            </a:r>
          </a:p>
          <a:p>
            <a:endParaRPr lang="en-US" sz="20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ELPA21 2015-16 Training</a:t>
            </a:r>
            <a:endParaRPr lang="en-US" dirty="0"/>
          </a:p>
        </p:txBody>
      </p:sp>
    </p:spTree>
    <p:extLst>
      <p:ext uri="{BB962C8B-B14F-4D97-AF65-F5344CB8AC3E}">
        <p14:creationId xmlns:p14="http://schemas.microsoft.com/office/powerpoint/2010/main" val="89604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Reminder of what makes up</a:t>
            </a:r>
            <a:r>
              <a:rPr lang="en-US" sz="3200" baseline="0" dirty="0" smtClean="0"/>
              <a:t> the SBA</a:t>
            </a:r>
            <a:endParaRPr lang="en-US" sz="3200" dirty="0"/>
          </a:p>
        </p:txBody>
      </p:sp>
      <p:sp>
        <p:nvSpPr>
          <p:cNvPr id="4" name="Slide Number Placeholder 3"/>
          <p:cNvSpPr>
            <a:spLocks noGrp="1"/>
          </p:cNvSpPr>
          <p:nvPr>
            <p:ph type="sldNum" sz="quarter" idx="10"/>
          </p:nvPr>
        </p:nvSpPr>
        <p:spPr/>
        <p:txBody>
          <a:bodyPr/>
          <a:lstStyle/>
          <a:p>
            <a:fld id="{1EAF2419-58CC-409A-8F02-C3BE852627FF}" type="slidenum">
              <a:rPr lang="en-US" smtClean="0"/>
              <a:t>21</a:t>
            </a:fld>
            <a:endParaRPr lang="en-US" dirty="0"/>
          </a:p>
        </p:txBody>
      </p:sp>
    </p:spTree>
    <p:extLst>
      <p:ext uri="{BB962C8B-B14F-4D97-AF65-F5344CB8AC3E}">
        <p14:creationId xmlns:p14="http://schemas.microsoft.com/office/powerpoint/2010/main" val="92280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Students</a:t>
            </a:r>
            <a:r>
              <a:rPr lang="en-US" sz="1400" baseline="0" dirty="0" smtClean="0"/>
              <a:t> should pause the test for a bathroom break.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When the test is being stopped</a:t>
            </a:r>
            <a:r>
              <a:rPr lang="en-US" sz="1400" baseline="0" dirty="0" smtClean="0"/>
              <a:t> for lunch</a:t>
            </a:r>
            <a:r>
              <a:rPr lang="en-US" sz="1400" dirty="0" smtClean="0"/>
              <a:t> for more than 20 minutes, we really are stopping</a:t>
            </a:r>
            <a:r>
              <a:rPr lang="en-US" sz="1400" baseline="0" dirty="0" smtClean="0"/>
              <a:t> the test.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Stopping the test means two different things for PT or a CAT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PT they come back to where they were and have freedom to review within the segment.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CAT they come back to the last question only. Cannot review previous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This happened often enough last year that clearly there is a misunderstanding. On a CAT you can’t go back after 20 minutes, so it doesn’t make any sense to break for lunch with the intention of reviewing after lunch.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If you need to stop a CAT on a day for a student to return, find a breaking point, be sure all questions have been reviewed and final answers are marked. Student will start on 1</a:t>
            </a:r>
            <a:r>
              <a:rPr lang="en-US" sz="1400" baseline="30000" dirty="0" smtClean="0"/>
              <a:t>st</a:t>
            </a:r>
            <a:r>
              <a:rPr lang="en-US" sz="1400" baseline="0" dirty="0" smtClean="0"/>
              <a:t> unanswered question.</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22</a:t>
            </a:fld>
            <a:endParaRPr lang="en-US" dirty="0"/>
          </a:p>
        </p:txBody>
      </p:sp>
    </p:spTree>
    <p:extLst>
      <p:ext uri="{BB962C8B-B14F-4D97-AF65-F5344CB8AC3E}">
        <p14:creationId xmlns:p14="http://schemas.microsoft.com/office/powerpoint/2010/main" val="1686834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2400" dirty="0" smtClean="0"/>
              <a:t>The ELA performance task is presented in segments.  When</a:t>
            </a:r>
            <a:r>
              <a:rPr lang="en-US" altLang="en-US" sz="2400" baseline="0" dirty="0" smtClean="0"/>
              <a:t> </a:t>
            </a:r>
            <a:r>
              <a:rPr lang="en-US" altLang="en-US" sz="2400" dirty="0" smtClean="0"/>
              <a:t>students reach the end of PT1, they will receive a warning message asking them to confirm that they want to move on to the next segment.  The warning also advises that they cannot return to change their answers in the current segment once they have moved on.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1122" indent="-288893">
              <a:defRPr>
                <a:solidFill>
                  <a:schemeClr val="tx1"/>
                </a:solidFill>
                <a:latin typeface="Calibri" pitchFamily="34" charset="0"/>
              </a:defRPr>
            </a:lvl2pPr>
            <a:lvl3pPr marL="1155573" indent="-231115">
              <a:defRPr>
                <a:solidFill>
                  <a:schemeClr val="tx1"/>
                </a:solidFill>
                <a:latin typeface="Calibri" pitchFamily="34" charset="0"/>
              </a:defRPr>
            </a:lvl3pPr>
            <a:lvl4pPr marL="1617802" indent="-231115">
              <a:defRPr>
                <a:solidFill>
                  <a:schemeClr val="tx1"/>
                </a:solidFill>
                <a:latin typeface="Calibri" pitchFamily="34" charset="0"/>
              </a:defRPr>
            </a:lvl4pPr>
            <a:lvl5pPr marL="2080031" indent="-231115">
              <a:defRPr>
                <a:solidFill>
                  <a:schemeClr val="tx1"/>
                </a:solidFill>
                <a:latin typeface="Calibri" pitchFamily="34" charset="0"/>
              </a:defRPr>
            </a:lvl5pPr>
            <a:lvl6pPr marL="2542261" indent="-231115" fontAlgn="base">
              <a:spcBef>
                <a:spcPct val="0"/>
              </a:spcBef>
              <a:spcAft>
                <a:spcPct val="0"/>
              </a:spcAft>
              <a:defRPr>
                <a:solidFill>
                  <a:schemeClr val="tx1"/>
                </a:solidFill>
                <a:latin typeface="Calibri" pitchFamily="34" charset="0"/>
              </a:defRPr>
            </a:lvl6pPr>
            <a:lvl7pPr marL="3004490" indent="-231115" fontAlgn="base">
              <a:spcBef>
                <a:spcPct val="0"/>
              </a:spcBef>
              <a:spcAft>
                <a:spcPct val="0"/>
              </a:spcAft>
              <a:defRPr>
                <a:solidFill>
                  <a:schemeClr val="tx1"/>
                </a:solidFill>
                <a:latin typeface="Calibri" pitchFamily="34" charset="0"/>
              </a:defRPr>
            </a:lvl7pPr>
            <a:lvl8pPr marL="3466719" indent="-231115" fontAlgn="base">
              <a:spcBef>
                <a:spcPct val="0"/>
              </a:spcBef>
              <a:spcAft>
                <a:spcPct val="0"/>
              </a:spcAft>
              <a:defRPr>
                <a:solidFill>
                  <a:schemeClr val="tx1"/>
                </a:solidFill>
                <a:latin typeface="Calibri" pitchFamily="34" charset="0"/>
              </a:defRPr>
            </a:lvl8pPr>
            <a:lvl9pPr marL="3928948" indent="-231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8429CE-6888-45BF-8BC5-4884F848B5AC}" type="slidenum">
              <a:rPr lang="en-US" altLang="en-US" smtClean="0">
                <a:latin typeface="Arial" panose="020B0604020202020204" pitchFamily="34" charset="0"/>
              </a:rPr>
              <a:pPr fontAlgn="base">
                <a:spcBef>
                  <a:spcPct val="0"/>
                </a:spcBef>
                <a:spcAft>
                  <a:spcPct val="0"/>
                </a:spcAft>
                <a:defRPr/>
              </a:pPr>
              <a:t>23</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508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 a session means student</a:t>
            </a:r>
            <a:r>
              <a:rPr lang="en-US" baseline="0" dirty="0" smtClean="0"/>
              <a:t> work, while saved all along, is saved with additional restrictions on returning to the test:</a:t>
            </a:r>
          </a:p>
          <a:p>
            <a:r>
              <a:rPr lang="en-US" baseline="0" dirty="0" smtClean="0"/>
              <a:t>CAT - every answer is accepted and cannot be changed, even flagged responses. They return to the last unanswered question.</a:t>
            </a:r>
          </a:p>
          <a:p>
            <a:endParaRPr lang="en-US" baseline="0" dirty="0" smtClean="0"/>
          </a:p>
          <a:p>
            <a:r>
              <a:rPr lang="en-US" baseline="0" dirty="0" smtClean="0"/>
              <a:t>PT - they can return to the segment and can make changes within the segment. </a:t>
            </a:r>
          </a:p>
          <a:p>
            <a:endParaRPr lang="en-US" baseline="0" dirty="0" smtClean="0"/>
          </a:p>
          <a:p>
            <a:r>
              <a:rPr lang="en-US" baseline="0" dirty="0" smtClean="0"/>
              <a:t>Either- They can never go back to a previous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24</a:t>
            </a:fld>
            <a:endParaRPr lang="en-US" dirty="0"/>
          </a:p>
        </p:txBody>
      </p:sp>
    </p:spTree>
    <p:extLst>
      <p:ext uri="{BB962C8B-B14F-4D97-AF65-F5344CB8AC3E}">
        <p14:creationId xmlns:p14="http://schemas.microsoft.com/office/powerpoint/2010/main" val="2688540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TAM pages 17 – 19 for reporting</a:t>
            </a:r>
            <a:r>
              <a:rPr lang="en-US" baseline="0" dirty="0" smtClean="0"/>
              <a:t> and responding descriptions and the irregularity guidelines section of your binder.</a:t>
            </a:r>
          </a:p>
          <a:p>
            <a:r>
              <a:rPr lang="en-US" baseline="0" dirty="0" smtClean="0"/>
              <a:t>TIDE – Section XI Working with Appeals</a:t>
            </a:r>
          </a:p>
          <a:p>
            <a:endParaRPr lang="en-US" baseline="0" dirty="0" smtClean="0"/>
          </a:p>
          <a:p>
            <a:r>
              <a:rPr lang="en-US" baseline="0" dirty="0" smtClean="0"/>
              <a:t>TIDE user guide is in DocuShare (and in TIDE)</a:t>
            </a:r>
          </a:p>
          <a:p>
            <a:endParaRPr lang="en-US" baseline="0" dirty="0" smtClean="0"/>
          </a:p>
          <a:p>
            <a:r>
              <a:rPr lang="en-US" baseline="0" dirty="0" smtClean="0"/>
              <a:t>OSPI has broken out 3 areas of irregularity.</a:t>
            </a:r>
          </a:p>
          <a:p>
            <a:r>
              <a:rPr lang="en-US" baseline="0" dirty="0" smtClean="0"/>
              <a:t>Level 1 is in-district</a:t>
            </a:r>
          </a:p>
          <a:p>
            <a:r>
              <a:rPr lang="en-US" baseline="0" dirty="0" smtClean="0"/>
              <a:t>Level 2 may go to OSPI</a:t>
            </a:r>
          </a:p>
          <a:p>
            <a:r>
              <a:rPr lang="en-US" baseline="0" dirty="0" smtClean="0"/>
              <a:t>Level 3 will go to OSPI</a:t>
            </a:r>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25</a:t>
            </a:fld>
            <a:endParaRPr lang="en-US" dirty="0"/>
          </a:p>
        </p:txBody>
      </p:sp>
    </p:spTree>
    <p:extLst>
      <p:ext uri="{BB962C8B-B14F-4D97-AF65-F5344CB8AC3E}">
        <p14:creationId xmlns:p14="http://schemas.microsoft.com/office/powerpoint/2010/main" val="278010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The next 2 slides are</a:t>
            </a:r>
            <a:r>
              <a:rPr lang="en-US" baseline="0" dirty="0" smtClean="0">
                <a:solidFill>
                  <a:schemeClr val="bg2"/>
                </a:solidFill>
              </a:rPr>
              <a:t> segments from pages 20 and 21 in the TAM referring to the appeal options. </a:t>
            </a:r>
            <a:endParaRPr lang="en-US"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TIDE appeals involve an action for the test such as reset, reopen, invalidate or extension to review. Appeals must be entered in TIDE within 24 hours. </a:t>
            </a:r>
            <a:r>
              <a:rPr lang="en-US" dirty="0" smtClean="0"/>
              <a:t>Allow at least 48 hours for approval of an appeal that requires state approval. </a:t>
            </a:r>
            <a:endParaRPr lang="en-US" dirty="0" smtClean="0">
              <a:solidFill>
                <a:schemeClr val="bg2"/>
              </a:solidFill>
            </a:endParaRPr>
          </a:p>
          <a:p>
            <a:r>
              <a:rPr lang="en-US" baseline="0" dirty="0" smtClean="0"/>
              <a:t> </a:t>
            </a:r>
          </a:p>
          <a:p>
            <a:r>
              <a:rPr lang="en-US" baseline="0" dirty="0" smtClean="0"/>
              <a:t>Refer to the TAM for complete definitions.</a:t>
            </a:r>
          </a:p>
          <a:p>
            <a:r>
              <a:rPr lang="en-US" baseline="0" dirty="0" smtClean="0"/>
              <a:t>Contact me if you have any questions about a scenario specific to a student. </a:t>
            </a:r>
          </a:p>
        </p:txBody>
      </p:sp>
      <p:sp>
        <p:nvSpPr>
          <p:cNvPr id="4" name="Slide Number Placeholder 3"/>
          <p:cNvSpPr>
            <a:spLocks noGrp="1"/>
          </p:cNvSpPr>
          <p:nvPr>
            <p:ph type="sldNum" sz="quarter" idx="10"/>
          </p:nvPr>
        </p:nvSpPr>
        <p:spPr/>
        <p:txBody>
          <a:bodyPr/>
          <a:lstStyle/>
          <a:p>
            <a:fld id="{1EAF2419-58CC-409A-8F02-C3BE852627FF}" type="slidenum">
              <a:rPr lang="en-US" smtClean="0"/>
              <a:t>26</a:t>
            </a:fld>
            <a:endParaRPr lang="en-US" dirty="0"/>
          </a:p>
        </p:txBody>
      </p:sp>
    </p:spTree>
    <p:extLst>
      <p:ext uri="{BB962C8B-B14F-4D97-AF65-F5344CB8AC3E}">
        <p14:creationId xmlns:p14="http://schemas.microsoft.com/office/powerpoint/2010/main" val="172560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solidFill>
              </a:rPr>
              <a:t>TIDE appeals involve an action for the test such as reset, reopen, invalidate or extension to review. Appeals must be entered in TIDE within 24 hours. </a:t>
            </a:r>
            <a:r>
              <a:rPr lang="en-US" dirty="0" smtClean="0"/>
              <a:t>Allow at least 48 hours for approval of an appeal that requires state approval. </a:t>
            </a:r>
            <a:endParaRPr lang="en-US" dirty="0" smtClean="0">
              <a:solidFill>
                <a:schemeClr val="bg2"/>
              </a:solidFill>
            </a:endParaRPr>
          </a:p>
          <a:p>
            <a:r>
              <a:rPr lang="en-US" baseline="0" dirty="0" smtClean="0"/>
              <a:t> </a:t>
            </a:r>
          </a:p>
          <a:p>
            <a:r>
              <a:rPr lang="en-US" baseline="0" dirty="0" smtClean="0"/>
              <a:t>Refer to the TIDE manual for available appeals based on test status.</a:t>
            </a:r>
          </a:p>
          <a:p>
            <a:r>
              <a:rPr lang="en-US" baseline="0" dirty="0" smtClean="0"/>
              <a:t>Contact me if you have any questions about a scenario specific to a student. </a:t>
            </a:r>
          </a:p>
        </p:txBody>
      </p:sp>
      <p:sp>
        <p:nvSpPr>
          <p:cNvPr id="4" name="Slide Number Placeholder 3"/>
          <p:cNvSpPr>
            <a:spLocks noGrp="1"/>
          </p:cNvSpPr>
          <p:nvPr>
            <p:ph type="sldNum" sz="quarter" idx="10"/>
          </p:nvPr>
        </p:nvSpPr>
        <p:spPr/>
        <p:txBody>
          <a:bodyPr/>
          <a:lstStyle/>
          <a:p>
            <a:fld id="{1EAF2419-58CC-409A-8F02-C3BE852627FF}" type="slidenum">
              <a:rPr lang="en-US" smtClean="0"/>
              <a:t>27</a:t>
            </a:fld>
            <a:endParaRPr lang="en-US" dirty="0"/>
          </a:p>
        </p:txBody>
      </p:sp>
    </p:spTree>
    <p:extLst>
      <p:ext uri="{BB962C8B-B14F-4D97-AF65-F5344CB8AC3E}">
        <p14:creationId xmlns:p14="http://schemas.microsoft.com/office/powerpoint/2010/main" val="1005769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each session, the TA can print a session schedule. We will discuss this during the TA training PPT. </a:t>
            </a:r>
          </a:p>
          <a:p>
            <a:r>
              <a:rPr lang="en-US" dirty="0" smtClean="0"/>
              <a:t>Please</a:t>
            </a:r>
            <a:r>
              <a:rPr lang="en-US" baseline="0" dirty="0" smtClean="0"/>
              <a:t> collect these, use them to monitor makeups and to preserve the session ID number used. </a:t>
            </a:r>
          </a:p>
          <a:p>
            <a:r>
              <a:rPr lang="en-US" baseline="0" dirty="0" smtClean="0"/>
              <a:t>These forms are in the binder:</a:t>
            </a:r>
          </a:p>
          <a:p>
            <a:r>
              <a:rPr lang="en-US" baseline="0" dirty="0" smtClean="0"/>
              <a:t>Staff will still need to complete the TSA form, and we provided irregularity reports if necessary.</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28</a:t>
            </a:fld>
            <a:endParaRPr lang="en-US" dirty="0"/>
          </a:p>
        </p:txBody>
      </p:sp>
    </p:spTree>
    <p:extLst>
      <p:ext uri="{BB962C8B-B14F-4D97-AF65-F5344CB8AC3E}">
        <p14:creationId xmlns:p14="http://schemas.microsoft.com/office/powerpoint/2010/main" val="143944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600" b="1" baseline="0" dirty="0" smtClean="0"/>
              <a:t>While our focus is SBA training today, I wanted to provide an overview of Interim Assessments:</a:t>
            </a:r>
          </a:p>
          <a:p>
            <a:pPr marL="0" lvl="0" indent="-48" defTabSz="914303"/>
            <a:endParaRPr lang="en-US" sz="1600" b="1" baseline="0" dirty="0" smtClean="0"/>
          </a:p>
          <a:p>
            <a:pPr marL="0" lvl="0" indent="-48" defTabSz="914303"/>
            <a:r>
              <a:rPr lang="en-US" sz="1600" b="0" baseline="0" dirty="0" smtClean="0"/>
              <a:t>Interim Asmt. Access Points</a:t>
            </a:r>
          </a:p>
          <a:p>
            <a:pPr marL="457200" lvl="1" indent="-48" defTabSz="914303"/>
            <a:r>
              <a:rPr lang="en-US" sz="1600" b="0" baseline="0" dirty="0" smtClean="0"/>
              <a:t>First, The interim blueprints and training guides are in the </a:t>
            </a:r>
            <a:r>
              <a:rPr lang="en-US" sz="1600" b="0" u="sng" baseline="0" dirty="0" smtClean="0"/>
              <a:t>Resource</a:t>
            </a:r>
            <a:r>
              <a:rPr lang="en-US" sz="1600" b="0" baseline="0" dirty="0" smtClean="0"/>
              <a:t> Portal.</a:t>
            </a:r>
          </a:p>
          <a:p>
            <a:pPr marL="457200" lvl="1" indent="-48" defTabSz="914303"/>
            <a:r>
              <a:rPr lang="en-US" sz="1600" b="0" u="sng" baseline="0" dirty="0" smtClean="0"/>
              <a:t>AVA</a:t>
            </a:r>
            <a:r>
              <a:rPr lang="en-US" sz="1600" b="0" baseline="0" dirty="0" smtClean="0"/>
              <a:t>. Teachers can now review the interim assessments through the AVA Card (comprehensive and block) and determine which blocks most closely match an area of current instruction.</a:t>
            </a:r>
          </a:p>
          <a:p>
            <a:pPr marL="457200" marR="0" lvl="1" indent="-48" algn="l" defTabSz="914303" rtl="0" eaLnBrk="1" fontAlgn="auto" latinLnBrk="0" hangingPunct="1">
              <a:lnSpc>
                <a:spcPct val="100000"/>
              </a:lnSpc>
              <a:spcBef>
                <a:spcPts val="0"/>
              </a:spcBef>
              <a:spcAft>
                <a:spcPts val="0"/>
              </a:spcAft>
              <a:buClrTx/>
              <a:buSzTx/>
              <a:buFontTx/>
              <a:buNone/>
              <a:tabLst/>
              <a:defRPr/>
            </a:pPr>
            <a:r>
              <a:rPr lang="en-US" sz="1600" b="0" u="sng" baseline="0" dirty="0" smtClean="0"/>
              <a:t>Hand scoring</a:t>
            </a:r>
            <a:r>
              <a:rPr lang="en-US" sz="1600" b="0" baseline="0" dirty="0" smtClean="0"/>
              <a:t> guides are available to TAs in TIDE to aid teacher on calibrating and scoring the interim assessment.</a:t>
            </a:r>
          </a:p>
          <a:p>
            <a:pPr marL="457200" lvl="1" indent="-48" defTabSz="914303"/>
            <a:r>
              <a:rPr lang="en-US" sz="1600" b="0" baseline="0" dirty="0" smtClean="0"/>
              <a:t>Print </a:t>
            </a:r>
            <a:r>
              <a:rPr lang="en-US" sz="1600" b="0" u="sng" baseline="0" dirty="0" smtClean="0"/>
              <a:t>in-class activities </a:t>
            </a:r>
            <a:r>
              <a:rPr lang="en-US" sz="1600" b="0" baseline="0" dirty="0" smtClean="0"/>
              <a:t>from the Classroom Activities portal card.</a:t>
            </a:r>
          </a:p>
          <a:p>
            <a:pPr marL="457200" marR="0" lvl="1" indent="-48" algn="l" defTabSz="914303" rtl="0" eaLnBrk="1" fontAlgn="auto" latinLnBrk="0" hangingPunct="1">
              <a:lnSpc>
                <a:spcPct val="100000"/>
              </a:lnSpc>
              <a:spcBef>
                <a:spcPts val="0"/>
              </a:spcBef>
              <a:spcAft>
                <a:spcPts val="0"/>
              </a:spcAft>
              <a:buClrTx/>
              <a:buSzTx/>
              <a:buFontTx/>
              <a:buNone/>
              <a:tabLst/>
              <a:defRPr/>
            </a:pPr>
            <a:r>
              <a:rPr lang="en-US" sz="1600" b="0" baseline="0" dirty="0" smtClean="0"/>
              <a:t>Interim Assessments for students are administered thru the </a:t>
            </a:r>
            <a:r>
              <a:rPr lang="en-US" sz="1600" b="0" u="sng" baseline="0" dirty="0" smtClean="0"/>
              <a:t>Test Administration </a:t>
            </a:r>
            <a:r>
              <a:rPr lang="en-US" sz="1600" b="0" baseline="0" dirty="0" smtClean="0"/>
              <a:t>portal card.</a:t>
            </a:r>
          </a:p>
          <a:p>
            <a:pPr marL="457200" lvl="1" indent="-48" defTabSz="914303"/>
            <a:endParaRPr lang="en-US" sz="1600" b="0" baseline="0" dirty="0" smtClean="0"/>
          </a:p>
          <a:p>
            <a:pPr marL="457200" lvl="1" indent="-48" defTabSz="914303"/>
            <a:r>
              <a:rPr lang="en-US" sz="1600" b="0" baseline="0" dirty="0" smtClean="0"/>
              <a:t>The THSS portal card is the </a:t>
            </a:r>
            <a:r>
              <a:rPr lang="en-US" sz="1600" b="0" u="sng" baseline="0" dirty="0" smtClean="0"/>
              <a:t>access to hand scoring open-ended interim </a:t>
            </a:r>
            <a:r>
              <a:rPr lang="en-US" sz="1600" b="0" baseline="0" dirty="0" smtClean="0"/>
              <a:t>block or comprehensive assessments. </a:t>
            </a:r>
          </a:p>
          <a:p>
            <a:pPr marL="457200" lvl="1" indent="-48" defTabSz="914303"/>
            <a:r>
              <a:rPr lang="en-US" sz="1600" b="0" baseline="0" dirty="0" smtClean="0"/>
              <a:t>The </a:t>
            </a:r>
            <a:r>
              <a:rPr lang="en-US" sz="1600" b="0" u="sng" baseline="0" dirty="0" smtClean="0"/>
              <a:t>ORS portal card</a:t>
            </a:r>
            <a:r>
              <a:rPr lang="en-US" sz="1600" b="0" baseline="0" dirty="0" smtClean="0"/>
              <a:t> reports score results. Must administer both the PT and the CAT </a:t>
            </a:r>
            <a:r>
              <a:rPr lang="en-US" sz="1600" u="none" dirty="0" smtClean="0"/>
              <a:t>in a comprehensive assessment</a:t>
            </a:r>
            <a:r>
              <a:rPr lang="en-US" sz="1600" b="0" baseline="0" dirty="0" smtClean="0"/>
              <a:t> to</a:t>
            </a:r>
            <a:r>
              <a:rPr lang="en-US" sz="1600" u="none" dirty="0" smtClean="0"/>
              <a:t> see the score in ORS.</a:t>
            </a:r>
          </a:p>
          <a:p>
            <a:pPr marL="457200" lvl="1" indent="-48" defTabSz="914303"/>
            <a:endParaRPr lang="en-US" sz="1600" b="0"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29</a:t>
            </a:fld>
            <a:endParaRPr lang="en-US" dirty="0"/>
          </a:p>
        </p:txBody>
      </p:sp>
    </p:spTree>
    <p:extLst>
      <p:ext uri="{BB962C8B-B14F-4D97-AF65-F5344CB8AC3E}">
        <p14:creationId xmlns:p14="http://schemas.microsoft.com/office/powerpoint/2010/main" val="299797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 PPT follows the TAM and the relevant information is in the binder provided, one per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 is a list of acronyms for Smarter Balanced (as if we didn’t have enough already) but a couple</a:t>
            </a:r>
            <a:r>
              <a:rPr lang="en-US" sz="2000" baseline="0" dirty="0" smtClean="0"/>
              <a:t> of key ones to remember are TA replaces proctor and SC is the School Coordinator.  SC is also a designation in TIDE that provides access to adjust Accommodations; change or create rosters, and add Tas. Consider who at your building needs SC access and email that request to our department. GTSA is a new acronym for the guidelines that are now referred to as Tools and Supports (referring to universal and Designated).</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3</a:t>
            </a:fld>
            <a:endParaRPr lang="en-US" dirty="0"/>
          </a:p>
        </p:txBody>
      </p:sp>
    </p:spTree>
    <p:extLst>
      <p:ext uri="{BB962C8B-B14F-4D97-AF65-F5344CB8AC3E}">
        <p14:creationId xmlns:p14="http://schemas.microsoft.com/office/powerpoint/2010/main" val="1552092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sng" dirty="0" smtClean="0"/>
              <a:t>H/O with screen shots of how to access target results for </a:t>
            </a:r>
            <a:r>
              <a:rPr lang="en-US" sz="1600" u="sng" dirty="0" err="1" smtClean="0"/>
              <a:t>Tas</a:t>
            </a:r>
            <a:endParaRPr lang="en-US" sz="1600" u="sng" dirty="0" smtClean="0"/>
          </a:p>
          <a:p>
            <a:r>
              <a:rPr lang="en-US" sz="1600" u="sng" dirty="0" smtClean="0"/>
              <a:t>This is also why Rostering is important.</a:t>
            </a:r>
          </a:p>
          <a:p>
            <a:r>
              <a:rPr lang="en-US" sz="1600" u="none" dirty="0" smtClean="0"/>
              <a:t>Since interim blocks are getting more Activity this year</a:t>
            </a:r>
            <a:r>
              <a:rPr lang="en-US" sz="1600" u="none" baseline="0" dirty="0" smtClean="0"/>
              <a:t> w</a:t>
            </a:r>
            <a:r>
              <a:rPr lang="en-US" sz="1600" u="none" dirty="0" smtClean="0"/>
              <a:t>e created screenshot steps to view the target results for the class, and steps to view the results by student.</a:t>
            </a:r>
            <a:endParaRPr lang="en-US" sz="1600" u="none" dirty="0"/>
          </a:p>
        </p:txBody>
      </p:sp>
      <p:sp>
        <p:nvSpPr>
          <p:cNvPr id="4" name="Slide Number Placeholder 3"/>
          <p:cNvSpPr>
            <a:spLocks noGrp="1"/>
          </p:cNvSpPr>
          <p:nvPr>
            <p:ph type="sldNum" sz="quarter" idx="10"/>
          </p:nvPr>
        </p:nvSpPr>
        <p:spPr/>
        <p:txBody>
          <a:bodyPr/>
          <a:lstStyle/>
          <a:p>
            <a:fld id="{ECB1F43F-16DC-49E9-AB54-3E5865EF969A}" type="slidenum">
              <a:rPr lang="en-US" smtClean="0"/>
              <a:t>30</a:t>
            </a:fld>
            <a:endParaRPr lang="en-US" dirty="0"/>
          </a:p>
        </p:txBody>
      </p:sp>
    </p:spTree>
    <p:extLst>
      <p:ext uri="{BB962C8B-B14F-4D97-AF65-F5344CB8AC3E}">
        <p14:creationId xmlns:p14="http://schemas.microsoft.com/office/powerpoint/2010/main" val="3181334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baseline="0" dirty="0" smtClean="0">
                <a:solidFill>
                  <a:schemeClr val="tx1"/>
                </a:solidFill>
              </a:rPr>
              <a:t>Online Reporting System to monitor testing and then print score Reports</a:t>
            </a:r>
          </a:p>
          <a:p>
            <a:r>
              <a:rPr lang="en-US" sz="1600" b="1" baseline="0" dirty="0" smtClean="0">
                <a:solidFill>
                  <a:schemeClr val="tx1"/>
                </a:solidFill>
              </a:rPr>
              <a:t>ORS </a:t>
            </a:r>
            <a:r>
              <a:rPr lang="en-US" sz="1600" b="0" baseline="0" dirty="0" smtClean="0">
                <a:solidFill>
                  <a:schemeClr val="tx1"/>
                </a:solidFill>
              </a:rPr>
              <a:t>has two main components. </a:t>
            </a:r>
          </a:p>
          <a:p>
            <a:r>
              <a:rPr lang="en-US" sz="1600" b="0" baseline="0" dirty="0" smtClean="0">
                <a:solidFill>
                  <a:schemeClr val="tx1"/>
                </a:solidFill>
              </a:rPr>
              <a:t>Test Management and Score Reports. But there is also the ability to manage a roster in ORS (which is connected to TIDE) rather than going back to TIDE. And you can search a SSID and see what tests the students has completed even if new to your district.</a:t>
            </a:r>
          </a:p>
          <a:p>
            <a:endParaRPr lang="en-US" sz="1600" baseline="0" dirty="0" smtClean="0"/>
          </a:p>
          <a:p>
            <a:r>
              <a:rPr lang="en-US" sz="1600" dirty="0" smtClean="0"/>
              <a:t>Test Management Center for the DC or SC:</a:t>
            </a:r>
            <a:r>
              <a:rPr lang="en-US" sz="1600" baseline="0" dirty="0" smtClean="0"/>
              <a:t> </a:t>
            </a:r>
            <a:r>
              <a:rPr lang="en-US" sz="1600" dirty="0" smtClean="0"/>
              <a:t>track sessions,</a:t>
            </a:r>
            <a:r>
              <a:rPr lang="en-US" sz="1600" baseline="0" dirty="0" smtClean="0"/>
              <a:t> and monitor completion rates. After testing, confirm that the appropriate tests were administered and identify who may need to complete on another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Score reports can be generated by </a:t>
            </a:r>
            <a:r>
              <a:rPr lang="en-US" sz="1600" dirty="0" smtClean="0"/>
              <a:t>rosters (previously referred</a:t>
            </a:r>
            <a:r>
              <a:rPr lang="en-US" sz="1600" baseline="0" dirty="0" smtClean="0"/>
              <a:t> to as “group data” sorts.)</a:t>
            </a:r>
            <a:r>
              <a:rPr lang="en-US" sz="1600" dirty="0" smtClean="0"/>
              <a:t> Good Rostering makes it easier for TAs</a:t>
            </a:r>
            <a:r>
              <a:rPr lang="en-US" sz="1600" baseline="0" dirty="0" smtClean="0"/>
              <a:t> to view the results for their students. Students can be in more than one group. For example, the SC creates a roster group for the 5</a:t>
            </a:r>
            <a:r>
              <a:rPr lang="en-US" sz="1600" baseline="30000" dirty="0" smtClean="0"/>
              <a:t>th</a:t>
            </a:r>
            <a:r>
              <a:rPr lang="en-US" sz="1600" baseline="0" dirty="0" smtClean="0"/>
              <a:t> grade teacher who provides math instruction to all students.</a:t>
            </a:r>
          </a:p>
          <a:p>
            <a:endParaRPr lang="en-US" sz="1600" baseline="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31</a:t>
            </a:fld>
            <a:endParaRPr lang="en-US" dirty="0"/>
          </a:p>
        </p:txBody>
      </p:sp>
    </p:spTree>
    <p:extLst>
      <p:ext uri="{BB962C8B-B14F-4D97-AF65-F5344CB8AC3E}">
        <p14:creationId xmlns:p14="http://schemas.microsoft.com/office/powerpoint/2010/main" val="32818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292" eaLnBrk="0" hangingPunct="0">
              <a:defRPr>
                <a:solidFill>
                  <a:schemeClr val="tx1"/>
                </a:solidFill>
                <a:latin typeface="Arial" pitchFamily="34" charset="0"/>
                <a:cs typeface="Arial" pitchFamily="34" charset="0"/>
              </a:defRPr>
            </a:lvl1pPr>
            <a:lvl2pPr marL="741167" indent="-285064" defTabSz="923292" eaLnBrk="0" hangingPunct="0">
              <a:defRPr>
                <a:solidFill>
                  <a:schemeClr val="tx1"/>
                </a:solidFill>
                <a:latin typeface="Arial" pitchFamily="34" charset="0"/>
                <a:cs typeface="Arial" pitchFamily="34" charset="0"/>
              </a:defRPr>
            </a:lvl2pPr>
            <a:lvl3pPr marL="1140257" indent="-228051" defTabSz="923292" eaLnBrk="0" hangingPunct="0">
              <a:defRPr>
                <a:solidFill>
                  <a:schemeClr val="tx1"/>
                </a:solidFill>
                <a:latin typeface="Arial" pitchFamily="34" charset="0"/>
                <a:cs typeface="Arial" pitchFamily="34" charset="0"/>
              </a:defRPr>
            </a:lvl3pPr>
            <a:lvl4pPr marL="1596360" indent="-228051" defTabSz="923292" eaLnBrk="0" hangingPunct="0">
              <a:defRPr>
                <a:solidFill>
                  <a:schemeClr val="tx1"/>
                </a:solidFill>
                <a:latin typeface="Arial" pitchFamily="34" charset="0"/>
                <a:cs typeface="Arial" pitchFamily="34" charset="0"/>
              </a:defRPr>
            </a:lvl4pPr>
            <a:lvl5pPr marL="2052462" indent="-228051" defTabSz="923292" eaLnBrk="0" hangingPunct="0">
              <a:defRPr>
                <a:solidFill>
                  <a:schemeClr val="tx1"/>
                </a:solidFill>
                <a:latin typeface="Arial" pitchFamily="34" charset="0"/>
                <a:cs typeface="Arial" pitchFamily="34" charset="0"/>
              </a:defRPr>
            </a:lvl5pPr>
            <a:lvl6pPr marL="2508565" indent="-228051" defTabSz="923292" eaLnBrk="0" fontAlgn="base" hangingPunct="0">
              <a:spcBef>
                <a:spcPct val="0"/>
              </a:spcBef>
              <a:spcAft>
                <a:spcPct val="0"/>
              </a:spcAft>
              <a:defRPr>
                <a:solidFill>
                  <a:schemeClr val="tx1"/>
                </a:solidFill>
                <a:latin typeface="Arial" pitchFamily="34" charset="0"/>
                <a:cs typeface="Arial" pitchFamily="34" charset="0"/>
              </a:defRPr>
            </a:lvl6pPr>
            <a:lvl7pPr marL="2964668" indent="-228051" defTabSz="923292" eaLnBrk="0" fontAlgn="base" hangingPunct="0">
              <a:spcBef>
                <a:spcPct val="0"/>
              </a:spcBef>
              <a:spcAft>
                <a:spcPct val="0"/>
              </a:spcAft>
              <a:defRPr>
                <a:solidFill>
                  <a:schemeClr val="tx1"/>
                </a:solidFill>
                <a:latin typeface="Arial" pitchFamily="34" charset="0"/>
                <a:cs typeface="Arial" pitchFamily="34" charset="0"/>
              </a:defRPr>
            </a:lvl7pPr>
            <a:lvl8pPr marL="3420770" indent="-228051" defTabSz="923292" eaLnBrk="0" fontAlgn="base" hangingPunct="0">
              <a:spcBef>
                <a:spcPct val="0"/>
              </a:spcBef>
              <a:spcAft>
                <a:spcPct val="0"/>
              </a:spcAft>
              <a:defRPr>
                <a:solidFill>
                  <a:schemeClr val="tx1"/>
                </a:solidFill>
                <a:latin typeface="Arial" pitchFamily="34" charset="0"/>
                <a:cs typeface="Arial" pitchFamily="34" charset="0"/>
              </a:defRPr>
            </a:lvl8pPr>
            <a:lvl9pPr marL="3876873" indent="-228051" defTabSz="923292"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DE55843-08F2-4EDD-8470-87B33325F677}" type="slidenum">
              <a:rPr lang="en-US" smtClean="0"/>
              <a:pPr eaLnBrk="1" fontAlgn="base" hangingPunct="1">
                <a:spcBef>
                  <a:spcPct val="0"/>
                </a:spcBef>
                <a:spcAft>
                  <a:spcPct val="0"/>
                </a:spcAft>
              </a:pPr>
              <a:t>32</a:t>
            </a:fld>
            <a:endParaRPr lang="en-US" dirty="0"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039" indent="-171039" eaLnBrk="1" hangingPunct="1">
              <a:spcBef>
                <a:spcPct val="0"/>
              </a:spcBef>
              <a:buFont typeface="Arial" panose="020B0604020202020204" pitchFamily="34" charset="0"/>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 &amp; A department has created quite the extensive website for Smarter Balanced</a:t>
            </a:r>
            <a:r>
              <a:rPr lang="en-US" baseline="0" dirty="0" smtClean="0"/>
              <a:t> information. We have FAQ’s, most of which were generated from in house questions; links to WCAP with a brief description of each access “card on the portal” as well as informative and training videos. In addition to Practice and Training Scoring guides.</a:t>
            </a:r>
          </a:p>
          <a:p>
            <a:r>
              <a:rPr lang="en-US" baseline="0" dirty="0" smtClean="0"/>
              <a:t>Staff will need to login to view staff specific documents.</a:t>
            </a:r>
          </a:p>
          <a:p>
            <a:endParaRPr lang="en-US" baseline="0" dirty="0" smtClean="0"/>
          </a:p>
          <a:p>
            <a:r>
              <a:rPr lang="en-US" baseline="0" dirty="0" smtClean="0"/>
              <a:t>Click on the icon to few the website.</a:t>
            </a:r>
          </a:p>
          <a:p>
            <a:endParaRPr lang="en-US" baseline="0" dirty="0" smtClean="0"/>
          </a:p>
          <a:p>
            <a:r>
              <a:rPr lang="en-US" baseline="0" dirty="0" smtClean="0"/>
              <a:t>There is also a live link in the PPT that will direct you to these reports in DocuShare. </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4</a:t>
            </a:fld>
            <a:endParaRPr lang="en-US" dirty="0"/>
          </a:p>
        </p:txBody>
      </p:sp>
    </p:spTree>
    <p:extLst>
      <p:ext uri="{BB962C8B-B14F-4D97-AF65-F5344CB8AC3E}">
        <p14:creationId xmlns:p14="http://schemas.microsoft.com/office/powerpoint/2010/main" val="167926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with special services any students that may require unique access to TIDE</a:t>
            </a:r>
          </a:p>
          <a:p>
            <a:r>
              <a:rPr lang="en-US" dirty="0" smtClean="0"/>
              <a:t>Verify</a:t>
            </a:r>
            <a:r>
              <a:rPr lang="en-US" baseline="0" dirty="0" smtClean="0"/>
              <a:t> student access options entered in TIDE by Special services and categorical. These should be confirmed prior to testing, or observed during practice and interim assessments.</a:t>
            </a:r>
          </a:p>
          <a:p>
            <a:r>
              <a:rPr lang="en-US" baseline="0" dirty="0" smtClean="0"/>
              <a:t>Enter designated tools for the remaining population at your building.</a:t>
            </a:r>
          </a:p>
          <a:p>
            <a:endParaRPr lang="en-US" baseline="0" dirty="0" smtClean="0"/>
          </a:p>
          <a:p>
            <a:r>
              <a:rPr lang="en-US" baseline="0" dirty="0" smtClean="0"/>
              <a:t>FYI- We put a work order into AIR requesting the ability to download a list with each students options, but we were told that it will not be available until next year.</a:t>
            </a:r>
          </a:p>
          <a:p>
            <a:endParaRPr lang="en-US" baseline="0" dirty="0" smtClean="0"/>
          </a:p>
          <a:p>
            <a:r>
              <a:rPr lang="en-US" baseline="0" dirty="0" smtClean="0"/>
              <a:t>SC in TIDE permanently adds designated embedded and non-embedded items</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5</a:t>
            </a:fld>
            <a:endParaRPr lang="en-US" dirty="0"/>
          </a:p>
        </p:txBody>
      </p:sp>
    </p:spTree>
    <p:extLst>
      <p:ext uri="{BB962C8B-B14F-4D97-AF65-F5344CB8AC3E}">
        <p14:creationId xmlns:p14="http://schemas.microsoft.com/office/powerpoint/2010/main" val="420214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 slides we will discuss some key decisions and steps that need to be completed over</a:t>
            </a:r>
            <a:r>
              <a:rPr lang="en-US" baseline="0" dirty="0" smtClean="0"/>
              <a:t> the next two months:</a:t>
            </a:r>
          </a:p>
          <a:p>
            <a:endParaRPr lang="en-US" baseline="0" dirty="0" smtClean="0"/>
          </a:p>
          <a:p>
            <a:r>
              <a:rPr lang="en-US" baseline="0" dirty="0" smtClean="0"/>
              <a:t>Read the required manuals.</a:t>
            </a:r>
          </a:p>
          <a:p>
            <a:r>
              <a:rPr lang="en-US" baseline="0" dirty="0" smtClean="0"/>
              <a:t>Understand your role in TIDE.</a:t>
            </a:r>
          </a:p>
          <a:p>
            <a:r>
              <a:rPr lang="en-US" baseline="0" dirty="0" smtClean="0"/>
              <a:t>Complete the building plan – much of what we discuss will be in the plan for you to assign or delegate the task.</a:t>
            </a:r>
          </a:p>
          <a:p>
            <a:r>
              <a:rPr lang="en-US" baseline="0" dirty="0" smtClean="0"/>
              <a:t>Adding and removing TAs at your site</a:t>
            </a:r>
          </a:p>
          <a:p>
            <a:r>
              <a:rPr lang="en-US" baseline="0" dirty="0" smtClean="0"/>
              <a:t>Contact our office to add another SC role</a:t>
            </a:r>
          </a:p>
          <a:p>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6</a:t>
            </a:fld>
            <a:endParaRPr lang="en-US" dirty="0"/>
          </a:p>
        </p:txBody>
      </p:sp>
    </p:spTree>
    <p:extLst>
      <p:ext uri="{BB962C8B-B14F-4D97-AF65-F5344CB8AC3E}">
        <p14:creationId xmlns:p14="http://schemas.microsoft.com/office/powerpoint/2010/main" val="420214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April</a:t>
            </a:r>
          </a:p>
          <a:p>
            <a:r>
              <a:rPr lang="en-US" dirty="0" smtClean="0"/>
              <a:t>After</a:t>
            </a:r>
            <a:r>
              <a:rPr lang="en-US" baseline="0" dirty="0" smtClean="0"/>
              <a:t> we return from spring break,</a:t>
            </a:r>
          </a:p>
          <a:p>
            <a:r>
              <a:rPr lang="en-US" baseline="0" dirty="0" smtClean="0"/>
              <a:t>Remind parents to send in headsets, if they prefer</a:t>
            </a:r>
          </a:p>
          <a:p>
            <a:r>
              <a:rPr lang="en-US" baseline="0" dirty="0" smtClean="0"/>
              <a:t>Decide the printing and distribution process for in-class activities</a:t>
            </a:r>
          </a:p>
          <a:p>
            <a:r>
              <a:rPr lang="en-US" baseline="0" dirty="0" smtClean="0"/>
              <a:t>   And how you will manage the printing for test tickets. You can use the test ticket printing in TIDE but that is grade level only or individual (not teacher).</a:t>
            </a:r>
          </a:p>
          <a:p>
            <a:r>
              <a:rPr lang="en-US" baseline="0" dirty="0" smtClean="0"/>
              <a:t>The Cognos report allows you to print based on teacher name, class period, or by student ID for small groups. (think of this as the “group sort” we did for test booklets.)</a:t>
            </a:r>
            <a:endParaRPr lang="en-US" dirty="0"/>
          </a:p>
        </p:txBody>
      </p:sp>
      <p:sp>
        <p:nvSpPr>
          <p:cNvPr id="4" name="Slide Number Placeholder 3"/>
          <p:cNvSpPr>
            <a:spLocks noGrp="1"/>
          </p:cNvSpPr>
          <p:nvPr>
            <p:ph type="sldNum" sz="quarter" idx="10"/>
          </p:nvPr>
        </p:nvSpPr>
        <p:spPr/>
        <p:txBody>
          <a:bodyPr/>
          <a:lstStyle/>
          <a:p>
            <a:fld id="{1EAF2419-58CC-409A-8F02-C3BE852627FF}" type="slidenum">
              <a:rPr lang="en-US" smtClean="0"/>
              <a:t>7</a:t>
            </a:fld>
            <a:endParaRPr lang="en-US" dirty="0"/>
          </a:p>
        </p:txBody>
      </p:sp>
    </p:spTree>
    <p:extLst>
      <p:ext uri="{BB962C8B-B14F-4D97-AF65-F5344CB8AC3E}">
        <p14:creationId xmlns:p14="http://schemas.microsoft.com/office/powerpoint/2010/main" val="1835648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600" b="1" baseline="0" dirty="0" smtClean="0"/>
              <a:t>Having selected the Test Coordinator Access card, here are the portal cards in WCAP</a:t>
            </a:r>
          </a:p>
          <a:p>
            <a:pPr marL="0" lvl="0" indent="-48" defTabSz="914303"/>
            <a:endParaRPr lang="en-US" sz="1600" b="1" baseline="0" dirty="0" smtClean="0"/>
          </a:p>
          <a:p>
            <a:pPr marL="0" lvl="0" indent="-48" defTabSz="914303"/>
            <a:r>
              <a:rPr lang="en-US" sz="1600" b="0" baseline="0" dirty="0" smtClean="0"/>
              <a:t>Any Portal Card with a Lock requires a WCAP login.  Forgotten passwords can be retrieved by the user by clicking on any locked portal card &amp; clicking on “Forgot Your Password”? link.</a:t>
            </a:r>
          </a:p>
          <a:p>
            <a:pPr marL="0" lvl="0" indent="-48" defTabSz="914303"/>
            <a:endParaRPr lang="en-US" sz="1600" b="0" baseline="0" dirty="0" smtClean="0"/>
          </a:p>
          <a:p>
            <a:pPr marL="0" lvl="0" indent="-48" defTabSz="914303"/>
            <a:r>
              <a:rPr lang="en-US" sz="1600" b="0" baseline="0" dirty="0" smtClean="0"/>
              <a:t>As a reminder, SBA system is three parts – Summative, Interim (we will touch on that later), and Digital Library.</a:t>
            </a:r>
          </a:p>
          <a:p>
            <a:pPr marL="0" lvl="0" indent="-48" defTabSz="914303"/>
            <a:r>
              <a:rPr lang="en-US" sz="1600" b="0" baseline="0" dirty="0" smtClean="0"/>
              <a:t>Digital Library has a different log in and must be reset by the district coordinator.</a:t>
            </a:r>
          </a:p>
          <a:p>
            <a:pPr marL="0" lvl="0" indent="-48" defTabSz="914303"/>
            <a:endParaRPr lang="en-US" sz="1600" b="1" baseline="0" dirty="0" smtClean="0"/>
          </a:p>
          <a:p>
            <a:pPr lvl="0"/>
            <a:r>
              <a:rPr lang="en-US" sz="1600" u="none" dirty="0" smtClean="0"/>
              <a:t>I want to take a minute to talk about </a:t>
            </a:r>
            <a:r>
              <a:rPr lang="en-US" sz="1600" u="sng" dirty="0" smtClean="0"/>
              <a:t>Training Test Administration Card</a:t>
            </a:r>
            <a:r>
              <a:rPr lang="en-US" sz="1600" dirty="0" smtClean="0"/>
              <a:t>: for Summative Assessments.</a:t>
            </a:r>
            <a:r>
              <a:rPr lang="en-US" sz="1600" baseline="0" dirty="0" smtClean="0"/>
              <a:t> The </a:t>
            </a:r>
            <a:r>
              <a:rPr lang="en-US" sz="1600" dirty="0" smtClean="0"/>
              <a:t>TA can access practice tests for SBA,</a:t>
            </a:r>
            <a:r>
              <a:rPr lang="en-US" sz="1600" baseline="0" dirty="0" smtClean="0"/>
              <a:t> </a:t>
            </a:r>
            <a:r>
              <a:rPr lang="en-US" sz="1600" dirty="0" smtClean="0"/>
              <a:t>MSP, and ELPA21</a:t>
            </a:r>
            <a:r>
              <a:rPr lang="en-US" sz="1600" baseline="0" dirty="0" smtClean="0"/>
              <a:t> </a:t>
            </a:r>
            <a:r>
              <a:rPr lang="en-US" sz="1600" dirty="0" smtClean="0"/>
              <a:t>sessions. </a:t>
            </a:r>
          </a:p>
          <a:p>
            <a:pPr lvl="0"/>
            <a:r>
              <a:rPr lang="en-US" sz="1600" dirty="0" smtClean="0"/>
              <a:t>It is important to remember that the Training sessions for SBA are grade band 3-5, so a TA can log in and select grade 3 and think that it is a really hard question, actually it may be a grade 5 type problem. There are only 6-8 questions in the training section and the primary purpose is to understand how to use the tools. Practice</a:t>
            </a:r>
            <a:r>
              <a:rPr lang="en-US" sz="1600" baseline="0" dirty="0" smtClean="0"/>
              <a:t> sessions are grade level specific and about 30 questions and students practice the actual question types. These are not secure so encourage TAs to use overhead projectors and provide instruction with the class on the type of questions and the use of tools. </a:t>
            </a:r>
            <a:endParaRPr lang="en-US" sz="1600" u="none" dirty="0" smtClean="0"/>
          </a:p>
          <a:p>
            <a:pPr marL="457152" lvl="1" defTabSz="914303"/>
            <a:endParaRPr lang="en-US" sz="1800" b="0"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8</a:t>
            </a:fld>
            <a:endParaRPr lang="en-US" dirty="0"/>
          </a:p>
        </p:txBody>
      </p:sp>
    </p:spTree>
    <p:extLst>
      <p:ext uri="{BB962C8B-B14F-4D97-AF65-F5344CB8AC3E}">
        <p14:creationId xmlns:p14="http://schemas.microsoft.com/office/powerpoint/2010/main" val="126191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icon and link to the WCAP website. </a:t>
            </a:r>
          </a:p>
          <a:p>
            <a:endParaRPr lang="en-US" dirty="0" smtClean="0"/>
          </a:p>
          <a:p>
            <a:r>
              <a:rPr lang="en-US" dirty="0" smtClean="0"/>
              <a:t>Review what is located under</a:t>
            </a:r>
            <a:r>
              <a:rPr lang="en-US" baseline="0" dirty="0" smtClean="0"/>
              <a:t> each of the “Portal cards” using the one-page guide.</a:t>
            </a:r>
          </a:p>
          <a:p>
            <a:endParaRPr lang="en-US" baseline="0" dirty="0" smtClean="0"/>
          </a:p>
          <a:p>
            <a:r>
              <a:rPr lang="en-US" baseline="0" dirty="0" smtClean="0"/>
              <a:t>We will be providing additional information on ORS use and reports outside of this training.  Today we will focus on the summative assessment.</a:t>
            </a:r>
            <a:endParaRPr lang="en-US"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9</a:t>
            </a:fld>
            <a:endParaRPr lang="en-US" dirty="0"/>
          </a:p>
        </p:txBody>
      </p:sp>
    </p:spTree>
    <p:extLst>
      <p:ext uri="{BB962C8B-B14F-4D97-AF65-F5344CB8AC3E}">
        <p14:creationId xmlns:p14="http://schemas.microsoft.com/office/powerpoint/2010/main" val="863373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52400"/>
            <a:ext cx="7467600" cy="914400"/>
          </a:xfrm>
        </p:spPr>
        <p:txBody>
          <a:bodyPr/>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990600"/>
            <a:ext cx="6400800" cy="685800"/>
          </a:xfrm>
        </p:spPr>
        <p:txBody>
          <a:bodyPr/>
          <a:lstStyle>
            <a:lvl1pPr marL="0" indent="0" algn="ctr">
              <a:buFontTx/>
              <a:buNone/>
              <a:defRPr>
                <a:solidFill>
                  <a:schemeClr val="tx1"/>
                </a:solidFill>
                <a:effectLst>
                  <a:outerShdw blurRad="38100" dist="38100" dir="2700000" algn="tl">
                    <a:srgbClr val="000000"/>
                  </a:outerShdw>
                </a:effectLst>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533400" y="6477000"/>
            <a:ext cx="2362200" cy="304800"/>
          </a:xfrm>
        </p:spPr>
        <p:txBody>
          <a:bodyPr/>
          <a:lstStyle>
            <a:lvl1pPr>
              <a:defRPr/>
            </a:lvl1pPr>
          </a:lstStyle>
          <a:p>
            <a:fld id="{ED376935-B09D-402D-8E52-1C0C2A6C57CC}" type="datetime1">
              <a:rPr lang="en-US" smtClean="0"/>
              <a:t>2/29/2016</a:t>
            </a:fld>
            <a:endParaRPr lang="en-US" dirty="0"/>
          </a:p>
        </p:txBody>
      </p:sp>
      <p:sp>
        <p:nvSpPr>
          <p:cNvPr id="3077" name="Rectangle 5"/>
          <p:cNvSpPr>
            <a:spLocks noGrp="1" noChangeArrowheads="1"/>
          </p:cNvSpPr>
          <p:nvPr>
            <p:ph type="ftr" sz="quarter" idx="3"/>
          </p:nvPr>
        </p:nvSpPr>
        <p:spPr>
          <a:xfrm>
            <a:off x="3429000" y="6477000"/>
            <a:ext cx="2743200" cy="304800"/>
          </a:xfrm>
        </p:spPr>
        <p:txBody>
          <a:bodyPr/>
          <a:lstStyle>
            <a:lvl1pPr>
              <a:defRPr/>
            </a:lvl1pPr>
          </a:lstStyle>
          <a:p>
            <a:endParaRPr lang="en-US" dirty="0"/>
          </a:p>
        </p:txBody>
      </p:sp>
      <p:sp>
        <p:nvSpPr>
          <p:cNvPr id="3078" name="Rectangle 6"/>
          <p:cNvSpPr>
            <a:spLocks noGrp="1" noChangeArrowheads="1"/>
          </p:cNvSpPr>
          <p:nvPr>
            <p:ph type="sldNum" sz="quarter" idx="4"/>
          </p:nvPr>
        </p:nvSpPr>
        <p:spPr>
          <a:xfrm>
            <a:off x="6705600" y="6477000"/>
            <a:ext cx="2057400" cy="304800"/>
          </a:xfrm>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E039DA-D85A-491F-A00C-6415F551A5D1}" type="datetime1">
              <a:rPr lang="en-US" smtClean="0"/>
              <a:t>2/29/2016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814AF1-EDEB-431C-8FED-96CE1D233066}" type="datetime1">
              <a:rPr lang="en-US" smtClean="0"/>
              <a:t>2/29/2016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E75A43-3F3E-4AA7-AEF1-38E34E5C685E}" type="datetime1">
              <a:rPr lang="en-US" smtClean="0"/>
              <a:t>2/29/2016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910000-DF4D-47E2-BACC-027610A90E95}" type="datetime1">
              <a:rPr lang="en-US" smtClean="0"/>
              <a:t>2/29/2016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E97BF8C-508D-47A8-813C-0061F7CAD685}" type="datetime1">
              <a:rPr lang="en-US" smtClean="0"/>
              <a:t>2/29/2016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6C3CD57-B658-4512-AF7E-EE611AD49ABE}" type="datetime1">
              <a:rPr lang="en-US" smtClean="0"/>
              <a:t>2/29/2016</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B381204-C984-430C-A738-69FA90124D91}" type="datetime1">
              <a:rPr lang="en-US" smtClean="0"/>
              <a:t>2/29/2016</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58B0675-108F-4823-8B5D-D61C28F748B0}" type="datetime1">
              <a:rPr lang="en-US" smtClean="0"/>
              <a:t>2/29/2016</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AB8149-187B-42B8-9B6D-787555D9C41D}" type="datetime1">
              <a:rPr lang="en-US" smtClean="0"/>
              <a:t>2/29/2016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DBBA865-308A-4FF9-8D52-C46865CABB17}" type="datetime1">
              <a:rPr lang="en-US" smtClean="0"/>
              <a:t>2/29/2016</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3F30E55-93A0-4929-91F3-1863CA34730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739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24600"/>
            <a:ext cx="2209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E3B4F036-5E30-440F-9C15-6A12E5E114B8}" type="datetime1">
              <a:rPr lang="en-US" smtClean="0"/>
              <a:t>2/29/2016</a:t>
            </a:fld>
            <a:endParaRPr lang="en-US" dirty="0"/>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dirty="0"/>
          </a:p>
        </p:txBody>
      </p:sp>
      <p:sp>
        <p:nvSpPr>
          <p:cNvPr id="1030" name="Rectangle 6"/>
          <p:cNvSpPr>
            <a:spLocks noGrp="1" noChangeArrowheads="1"/>
          </p:cNvSpPr>
          <p:nvPr>
            <p:ph type="sldNum" sz="quarter" idx="4"/>
          </p:nvPr>
        </p:nvSpPr>
        <p:spPr bwMode="auto">
          <a:xfrm>
            <a:off x="6553200" y="63246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3F30E55-93A0-4929-91F3-1863CA34730B}" type="slidenum">
              <a:rPr lang="en-US" smtClean="0"/>
              <a:t>‹#›</a:t>
            </a:fld>
            <a:endParaRPr lang="en-US" dirty="0"/>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hyperlink" Target="http://docushare.everett.k12.wa.us/docushare/dsweb/View/Collection-908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docushare.everett.k12.wa.us/docushare/dsweb/Get/Document-64138/EPS%20(P&amp;P%20Sci)%20Accommodations%202014-2015.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tm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tmp"/><Relationship Id="rId4" Type="http://schemas.openxmlformats.org/officeDocument/2006/relationships/image" Target="cid:image008.png@01D158E6.2EAC6F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wahelpdesk@air.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everettsd.org/Page/1604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hyperlink" Target="http://wa.portal.airas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924800" cy="914400"/>
          </a:xfrm>
        </p:spPr>
        <p:txBody>
          <a:bodyPr/>
          <a:lstStyle/>
          <a:p>
            <a:r>
              <a:rPr lang="en-US" dirty="0" smtClean="0"/>
              <a:t>School Coordinator Training</a:t>
            </a:r>
            <a:endParaRPr lang="en-US" dirty="0"/>
          </a:p>
        </p:txBody>
      </p:sp>
      <p:sp>
        <p:nvSpPr>
          <p:cNvPr id="3" name="Subtitle 2"/>
          <p:cNvSpPr>
            <a:spLocks noGrp="1"/>
          </p:cNvSpPr>
          <p:nvPr>
            <p:ph type="subTitle" idx="1"/>
          </p:nvPr>
        </p:nvSpPr>
        <p:spPr>
          <a:xfrm>
            <a:off x="990600" y="914400"/>
            <a:ext cx="7543800" cy="1371600"/>
          </a:xfrm>
        </p:spPr>
        <p:txBody>
          <a:bodyPr/>
          <a:lstStyle/>
          <a:p>
            <a:pPr algn="l"/>
            <a:r>
              <a:rPr lang="en-US" dirty="0" smtClean="0"/>
              <a:t>Smarter Balanced Assessments</a:t>
            </a:r>
          </a:p>
          <a:p>
            <a:pPr algn="l"/>
            <a:r>
              <a:rPr lang="en-US" sz="2000" dirty="0" smtClean="0"/>
              <a:t>Spring 2016 - Created by Everett Public Schools</a:t>
            </a:r>
            <a:endParaRPr lang="en-US" sz="2000" dirty="0"/>
          </a:p>
        </p:txBody>
      </p:sp>
      <p:sp>
        <p:nvSpPr>
          <p:cNvPr id="4" name="Slide Number Placeholder 3"/>
          <p:cNvSpPr>
            <a:spLocks noGrp="1"/>
          </p:cNvSpPr>
          <p:nvPr>
            <p:ph type="sldNum" sz="quarter" idx="4"/>
          </p:nvPr>
        </p:nvSpPr>
        <p:spPr/>
        <p:txBody>
          <a:bodyPr/>
          <a:lstStyle/>
          <a:p>
            <a:fld id="{23F30E55-93A0-4929-91F3-1863CA34730B}" type="slidenum">
              <a:rPr lang="en-US" smtClean="0"/>
              <a:t>1</a:t>
            </a:fld>
            <a:endParaRPr lang="en-US" dirty="0"/>
          </a:p>
        </p:txBody>
      </p:sp>
    </p:spTree>
    <p:extLst>
      <p:ext uri="{BB962C8B-B14F-4D97-AF65-F5344CB8AC3E}">
        <p14:creationId xmlns:p14="http://schemas.microsoft.com/office/powerpoint/2010/main" val="3237242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141396" y="2438811"/>
            <a:ext cx="926548" cy="1009700"/>
          </a:xfrm>
          <a:prstGeom prst="rect">
            <a:avLst/>
          </a:prstGeom>
        </p:spPr>
      </p:pic>
      <p:sp>
        <p:nvSpPr>
          <p:cNvPr id="3" name="Content Placeholder 2"/>
          <p:cNvSpPr>
            <a:spLocks noGrp="1"/>
          </p:cNvSpPr>
          <p:nvPr>
            <p:ph idx="1"/>
          </p:nvPr>
        </p:nvSpPr>
        <p:spPr>
          <a:xfrm>
            <a:off x="472350" y="1447800"/>
            <a:ext cx="7162800" cy="4830308"/>
          </a:xfrm>
        </p:spPr>
        <p:txBody>
          <a:bodyPr>
            <a:normAutofit/>
          </a:bodyPr>
          <a:lstStyle/>
          <a:p>
            <a:pPr marL="0" indent="0">
              <a:buNone/>
            </a:pPr>
            <a:r>
              <a:rPr lang="en-US" dirty="0" smtClean="0">
                <a:solidFill>
                  <a:schemeClr val="bg2"/>
                </a:solidFill>
              </a:rPr>
              <a:t>TA &amp; Test Coordinator User Cards include 4 sections</a:t>
            </a:r>
            <a:endParaRPr lang="en-US" u="sng" dirty="0" smtClean="0">
              <a:solidFill>
                <a:schemeClr val="bg2"/>
              </a:solidFill>
            </a:endParaRPr>
          </a:p>
          <a:p>
            <a:pPr marL="457200" indent="-457200">
              <a:buClrTx/>
              <a:buAutoNum type="arabicPeriod"/>
            </a:pPr>
            <a:r>
              <a:rPr lang="en-US" sz="2100" dirty="0" smtClean="0">
                <a:solidFill>
                  <a:schemeClr val="bg2"/>
                </a:solidFill>
              </a:rPr>
              <a:t>General Information </a:t>
            </a:r>
          </a:p>
          <a:p>
            <a:pPr marL="457200" indent="-457200">
              <a:buClrTx/>
              <a:buAutoNum type="arabicPeriod"/>
            </a:pPr>
            <a:r>
              <a:rPr lang="en-US" sz="2100" dirty="0" smtClean="0">
                <a:solidFill>
                  <a:schemeClr val="bg2"/>
                </a:solidFill>
              </a:rPr>
              <a:t>User Guides and Manuals</a:t>
            </a:r>
          </a:p>
          <a:p>
            <a:pPr marL="457200" indent="-457200">
              <a:buClrTx/>
              <a:buAutoNum type="arabicPeriod"/>
            </a:pPr>
            <a:r>
              <a:rPr lang="en-US" sz="2100" dirty="0" smtClean="0">
                <a:solidFill>
                  <a:schemeClr val="bg2"/>
                </a:solidFill>
              </a:rPr>
              <a:t>Assessment Resources</a:t>
            </a:r>
          </a:p>
          <a:p>
            <a:pPr marL="457200" indent="-457200">
              <a:buClrTx/>
              <a:buAutoNum type="arabicPeriod"/>
            </a:pPr>
            <a:r>
              <a:rPr lang="en-US" sz="2100" dirty="0" smtClean="0">
                <a:solidFill>
                  <a:schemeClr val="bg2"/>
                </a:solidFill>
              </a:rPr>
              <a:t>Modules</a:t>
            </a:r>
          </a:p>
          <a:p>
            <a:pPr marL="0" indent="0">
              <a:buClrTx/>
              <a:buNone/>
            </a:pPr>
            <a:endParaRPr lang="en-US" sz="2800" dirty="0" smtClean="0">
              <a:solidFill>
                <a:schemeClr val="tx1">
                  <a:lumMod val="85000"/>
                  <a:lumOff val="15000"/>
                </a:schemeClr>
              </a:solidFill>
            </a:endParaRPr>
          </a:p>
          <a:p>
            <a:pPr marL="0" indent="0">
              <a:buClrTx/>
              <a:buNone/>
            </a:pPr>
            <a:r>
              <a:rPr lang="en-US" sz="2800" dirty="0" smtClean="0">
                <a:solidFill>
                  <a:schemeClr val="tx1">
                    <a:lumMod val="85000"/>
                    <a:lumOff val="15000"/>
                  </a:schemeClr>
                </a:solidFill>
              </a:rPr>
              <a:t>                                       Search Resources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201" y="2085915"/>
            <a:ext cx="953469" cy="1029366"/>
          </a:xfrm>
          <a:prstGeom prst="rect">
            <a:avLst/>
          </a:prstGeom>
        </p:spPr>
      </p:pic>
      <p:pic>
        <p:nvPicPr>
          <p:cNvPr id="2" name="Picture 1"/>
          <p:cNvPicPr>
            <a:picLocks noChangeAspect="1"/>
          </p:cNvPicPr>
          <p:nvPr/>
        </p:nvPicPr>
        <p:blipFill>
          <a:blip r:embed="rId5"/>
          <a:stretch>
            <a:fillRect/>
          </a:stretch>
        </p:blipFill>
        <p:spPr>
          <a:xfrm>
            <a:off x="5739666" y="2568665"/>
            <a:ext cx="881055" cy="954477"/>
          </a:xfrm>
          <a:prstGeom prst="rect">
            <a:avLst/>
          </a:prstGeom>
        </p:spPr>
      </p:pic>
      <p:pic>
        <p:nvPicPr>
          <p:cNvPr id="5" name="Picture 4"/>
          <p:cNvPicPr>
            <a:picLocks noChangeAspect="1"/>
          </p:cNvPicPr>
          <p:nvPr/>
        </p:nvPicPr>
        <p:blipFill>
          <a:blip r:embed="rId6"/>
          <a:stretch>
            <a:fillRect/>
          </a:stretch>
        </p:blipFill>
        <p:spPr>
          <a:xfrm>
            <a:off x="5324649" y="2107230"/>
            <a:ext cx="893758" cy="981381"/>
          </a:xfrm>
          <a:prstGeom prst="rect">
            <a:avLst/>
          </a:prstGeom>
        </p:spPr>
      </p:pic>
      <p:pic>
        <p:nvPicPr>
          <p:cNvPr id="9" name="Picture 8"/>
          <p:cNvPicPr>
            <a:picLocks noChangeAspect="1"/>
          </p:cNvPicPr>
          <p:nvPr/>
        </p:nvPicPr>
        <p:blipFill>
          <a:blip r:embed="rId7"/>
          <a:stretch>
            <a:fillRect/>
          </a:stretch>
        </p:blipFill>
        <p:spPr>
          <a:xfrm>
            <a:off x="5566268" y="4345141"/>
            <a:ext cx="3010363" cy="1962704"/>
          </a:xfrm>
          <a:prstGeom prst="rect">
            <a:avLst/>
          </a:prstGeom>
          <a:ln>
            <a:solidFill>
              <a:schemeClr val="accent1"/>
            </a:solidFill>
          </a:ln>
        </p:spPr>
      </p:pic>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774" y="4005950"/>
            <a:ext cx="3733800" cy="2661791"/>
          </a:xfrm>
          <a:prstGeom prst="rect">
            <a:avLst/>
          </a:prstGeom>
        </p:spPr>
      </p:pic>
      <p:sp>
        <p:nvSpPr>
          <p:cNvPr id="17" name="Rectangle 16"/>
          <p:cNvSpPr/>
          <p:nvPr/>
        </p:nvSpPr>
        <p:spPr>
          <a:xfrm>
            <a:off x="203445" y="5354607"/>
            <a:ext cx="1533108" cy="360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457200" y="228600"/>
            <a:ext cx="7391400" cy="1143000"/>
          </a:xfrm>
        </p:spPr>
        <p:txBody>
          <a:bodyPr/>
          <a:lstStyle/>
          <a:p>
            <a:r>
              <a:rPr lang="en-US" dirty="0" smtClean="0"/>
              <a:t>Test Administrator Resources</a:t>
            </a:r>
            <a:endParaRPr lang="en-US" dirty="0"/>
          </a:p>
        </p:txBody>
      </p:sp>
      <p:cxnSp>
        <p:nvCxnSpPr>
          <p:cNvPr id="8" name="Straight Arrow Connector 7"/>
          <p:cNvCxnSpPr/>
          <p:nvPr/>
        </p:nvCxnSpPr>
        <p:spPr>
          <a:xfrm flipH="1">
            <a:off x="1524000" y="4589778"/>
            <a:ext cx="4042268" cy="282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2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EPS Assessment Schedule</a:t>
            </a:r>
            <a:endParaRPr lang="en-US" dirty="0"/>
          </a:p>
        </p:txBody>
      </p:sp>
      <p:sp>
        <p:nvSpPr>
          <p:cNvPr id="3" name="Content Placeholder 2"/>
          <p:cNvSpPr>
            <a:spLocks noGrp="1"/>
          </p:cNvSpPr>
          <p:nvPr>
            <p:ph idx="1"/>
          </p:nvPr>
        </p:nvSpPr>
        <p:spPr/>
        <p:txBody>
          <a:bodyPr/>
          <a:lstStyle/>
          <a:p>
            <a:endParaRPr lang="en-US" sz="2800" dirty="0" smtClean="0"/>
          </a:p>
          <a:p>
            <a:r>
              <a:rPr lang="en-US" sz="2800" dirty="0" smtClean="0"/>
              <a:t>Elementary Schedule</a:t>
            </a:r>
          </a:p>
          <a:p>
            <a:endParaRPr lang="en-US" sz="2800" dirty="0" smtClean="0"/>
          </a:p>
          <a:p>
            <a:r>
              <a:rPr lang="en-US" sz="2800" dirty="0" smtClean="0"/>
              <a:t>Middle School Schedule</a:t>
            </a:r>
          </a:p>
          <a:p>
            <a:endParaRPr lang="en-US" sz="2800" dirty="0"/>
          </a:p>
          <a:p>
            <a:r>
              <a:rPr lang="en-US" sz="2800" dirty="0" smtClean="0"/>
              <a:t>High School Schedule</a:t>
            </a:r>
          </a:p>
          <a:p>
            <a:pPr lvl="1"/>
            <a:r>
              <a:rPr lang="en-US" sz="2400" dirty="0" smtClean="0"/>
              <a:t>Grade 10 ELA (Some students eligible for Math)</a:t>
            </a:r>
          </a:p>
          <a:p>
            <a:pPr lvl="1"/>
            <a:r>
              <a:rPr lang="en-US" sz="2400" dirty="0" smtClean="0"/>
              <a:t>Grade 11 ELA and Math</a:t>
            </a:r>
          </a:p>
          <a:p>
            <a:endParaRPr lang="en-US" sz="2800" dirty="0"/>
          </a:p>
        </p:txBody>
      </p:sp>
      <p:sp>
        <p:nvSpPr>
          <p:cNvPr id="4" name="Slide Number Placeholder 3"/>
          <p:cNvSpPr>
            <a:spLocks noGrp="1"/>
          </p:cNvSpPr>
          <p:nvPr>
            <p:ph type="sldNum" sz="quarter" idx="12"/>
          </p:nvPr>
        </p:nvSpPr>
        <p:spPr/>
        <p:txBody>
          <a:bodyPr/>
          <a:lstStyle/>
          <a:p>
            <a:fld id="{23F30E55-93A0-4929-91F3-1863CA34730B}" type="slidenum">
              <a:rPr lang="en-US" smtClean="0"/>
              <a:t>11</a:t>
            </a:fld>
            <a:endParaRPr lang="en-US" dirty="0"/>
          </a:p>
        </p:txBody>
      </p:sp>
      <p:pic>
        <p:nvPicPr>
          <p:cNvPr id="5" name="Picture 2" descr="C:\Users\08810\AppData\Local\Microsoft\Windows\Temporary Internet Files\Content.IE5\99U77YS1\WebSearch_link_Building[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700" y="53340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635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Supports &amp; Accommodations</a:t>
            </a:r>
            <a:endParaRPr lang="en-US" dirty="0"/>
          </a:p>
        </p:txBody>
      </p:sp>
      <p:sp>
        <p:nvSpPr>
          <p:cNvPr id="3" name="Content Placeholder 2"/>
          <p:cNvSpPr>
            <a:spLocks noGrp="1"/>
          </p:cNvSpPr>
          <p:nvPr>
            <p:ph idx="1"/>
          </p:nvPr>
        </p:nvSpPr>
        <p:spPr>
          <a:xfrm>
            <a:off x="533400" y="1600200"/>
            <a:ext cx="8229600" cy="4572000"/>
          </a:xfrm>
        </p:spPr>
        <p:txBody>
          <a:bodyPr/>
          <a:lstStyle/>
          <a:p>
            <a:r>
              <a:rPr lang="en-US" sz="2400" dirty="0" smtClean="0"/>
              <a:t>Headsets required for: </a:t>
            </a:r>
          </a:p>
          <a:p>
            <a:pPr lvl="1"/>
            <a:r>
              <a:rPr lang="en-US" sz="2000" dirty="0" smtClean="0"/>
              <a:t>ELA CAT listening portion, some PT tasks and </a:t>
            </a:r>
            <a:r>
              <a:rPr lang="en-US" sz="2000" dirty="0"/>
              <a:t>for students requiring </a:t>
            </a:r>
            <a:r>
              <a:rPr lang="en-US" sz="2000" dirty="0" smtClean="0"/>
              <a:t>text-to-speech</a:t>
            </a:r>
          </a:p>
          <a:p>
            <a:pPr lvl="1"/>
            <a:r>
              <a:rPr lang="en-US" sz="2000" dirty="0" smtClean="0"/>
              <a:t>Math CAT &amp; PT for students requiring audio glossaries and text-to-speech</a:t>
            </a:r>
          </a:p>
          <a:p>
            <a:pPr marL="342900" lvl="1" indent="-342900">
              <a:buFontTx/>
              <a:buChar char="•"/>
            </a:pPr>
            <a:r>
              <a:rPr lang="en-US" sz="2400" dirty="0" smtClean="0"/>
              <a:t>Scratch Paper (Make available for all grade levels, use </a:t>
            </a:r>
            <a:r>
              <a:rPr lang="en-US" sz="2400" dirty="0"/>
              <a:t>scratch paper log </a:t>
            </a:r>
            <a:r>
              <a:rPr lang="en-US" sz="2400" dirty="0" smtClean="0"/>
              <a:t>Append</a:t>
            </a:r>
            <a:r>
              <a:rPr lang="en-US" sz="2400" dirty="0"/>
              <a:t>. </a:t>
            </a:r>
            <a:r>
              <a:rPr lang="en-US" sz="2400" dirty="0" smtClean="0"/>
              <a:t>C in GTSA)</a:t>
            </a:r>
            <a:endParaRPr lang="en-US" sz="2400" dirty="0"/>
          </a:p>
          <a:p>
            <a:pPr lvl="1"/>
            <a:r>
              <a:rPr lang="en-US" sz="2000" dirty="0" smtClean="0"/>
              <a:t>Graph paper – </a:t>
            </a:r>
            <a:r>
              <a:rPr lang="en-US" sz="2000" dirty="0"/>
              <a:t>Math </a:t>
            </a:r>
            <a:r>
              <a:rPr lang="en-US" sz="2000" dirty="0" smtClean="0"/>
              <a:t>only –</a:t>
            </a:r>
            <a:r>
              <a:rPr lang="en-US" sz="2000" u="sng" dirty="0" smtClean="0"/>
              <a:t>Required</a:t>
            </a:r>
            <a:r>
              <a:rPr lang="en-US" sz="2000" dirty="0" smtClean="0"/>
              <a:t> to be available for grade 6 and above </a:t>
            </a:r>
          </a:p>
          <a:p>
            <a:pPr lvl="1"/>
            <a:r>
              <a:rPr lang="en-US" sz="2400" dirty="0" smtClean="0"/>
              <a:t>Plain or yellow-lined scratch </a:t>
            </a:r>
            <a:r>
              <a:rPr lang="en-US" sz="2400" dirty="0"/>
              <a:t>paper </a:t>
            </a:r>
            <a:r>
              <a:rPr lang="en-US" sz="2400" dirty="0" smtClean="0"/>
              <a:t>– ELA &amp; Math</a:t>
            </a:r>
          </a:p>
          <a:p>
            <a:pPr marL="0" indent="0">
              <a:buNone/>
            </a:pPr>
            <a:r>
              <a:rPr lang="en-US" sz="2400" dirty="0" smtClean="0"/>
              <a:t>Review the accommodation one-page sheet  </a:t>
            </a:r>
          </a:p>
          <a:p>
            <a:r>
              <a:rPr lang="en-US" sz="2400" dirty="0" smtClean="0"/>
              <a:t>Note: Changes in </a:t>
            </a:r>
            <a:r>
              <a:rPr lang="en-US" sz="2400" u="sng" dirty="0" smtClean="0"/>
              <a:t>universal tools</a:t>
            </a:r>
            <a:r>
              <a:rPr lang="en-US" sz="2400" dirty="0" smtClean="0"/>
              <a:t>, </a:t>
            </a:r>
            <a:r>
              <a:rPr lang="en-US" sz="2400" u="sng" dirty="0" smtClean="0"/>
              <a:t>designated supports</a:t>
            </a:r>
            <a:r>
              <a:rPr lang="en-US" sz="2400" dirty="0" smtClean="0"/>
              <a:t> and </a:t>
            </a:r>
            <a:r>
              <a:rPr lang="en-US" sz="2400" u="sng" dirty="0" smtClean="0"/>
              <a:t>accommodations</a:t>
            </a:r>
            <a:r>
              <a:rPr lang="en-US" sz="2400" dirty="0" smtClean="0"/>
              <a:t> may take up to 24 hours to appear</a:t>
            </a:r>
          </a:p>
          <a:p>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12</a:t>
            </a:fld>
            <a:endParaRPr lang="en-US" dirty="0"/>
          </a:p>
        </p:txBody>
      </p:sp>
      <p:pic>
        <p:nvPicPr>
          <p:cNvPr id="5" name="Picture 2" descr="C:\Users\08810\AppData\Local\Microsoft\Windows\Temporary Internet Files\Content.IE5\99U77YS1\WebSearch_link_Building[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4775638"/>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80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Protocols</a:t>
            </a:r>
            <a:endParaRPr lang="en-US" dirty="0"/>
          </a:p>
        </p:txBody>
      </p:sp>
      <p:sp>
        <p:nvSpPr>
          <p:cNvPr id="3" name="Content Placeholder 2"/>
          <p:cNvSpPr>
            <a:spLocks noGrp="1"/>
          </p:cNvSpPr>
          <p:nvPr>
            <p:ph idx="1"/>
          </p:nvPr>
        </p:nvSpPr>
        <p:spPr>
          <a:xfrm>
            <a:off x="457200" y="1600200"/>
            <a:ext cx="8458200" cy="4572000"/>
          </a:xfrm>
        </p:spPr>
        <p:txBody>
          <a:bodyPr/>
          <a:lstStyle/>
          <a:p>
            <a:r>
              <a:rPr lang="en-US" sz="2800" dirty="0"/>
              <a:t>Policies, laws, practices and prohibited behaviors are detailed on pages 40-41 of the GTSA.</a:t>
            </a:r>
          </a:p>
          <a:p>
            <a:r>
              <a:rPr lang="en-US" sz="2800" dirty="0" smtClean="0"/>
              <a:t>State and local laws and policies specify practices to ensure test security of standardized and ethical administration of assessments.</a:t>
            </a:r>
          </a:p>
          <a:p>
            <a:r>
              <a:rPr lang="en-US" sz="2800" dirty="0" smtClean="0"/>
              <a:t>Student monitoring must be maintained throughout testing.</a:t>
            </a:r>
          </a:p>
          <a:p>
            <a:endParaRPr lang="en-US" sz="2800" dirty="0"/>
          </a:p>
        </p:txBody>
      </p:sp>
      <p:sp>
        <p:nvSpPr>
          <p:cNvPr id="4" name="Slide Number Placeholder 3"/>
          <p:cNvSpPr>
            <a:spLocks noGrp="1"/>
          </p:cNvSpPr>
          <p:nvPr>
            <p:ph type="sldNum" sz="quarter" idx="12"/>
          </p:nvPr>
        </p:nvSpPr>
        <p:spPr/>
        <p:txBody>
          <a:bodyPr/>
          <a:lstStyle/>
          <a:p>
            <a:fld id="{23F30E55-93A0-4929-91F3-1863CA34730B}" type="slidenum">
              <a:rPr lang="en-US" smtClean="0"/>
              <a:t>13</a:t>
            </a:fld>
            <a:endParaRPr lang="en-US" dirty="0"/>
          </a:p>
        </p:txBody>
      </p:sp>
    </p:spTree>
    <p:extLst>
      <p:ext uri="{BB962C8B-B14F-4D97-AF65-F5344CB8AC3E}">
        <p14:creationId xmlns:p14="http://schemas.microsoft.com/office/powerpoint/2010/main" val="2988845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Regulations</a:t>
            </a: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14</a:t>
            </a:fld>
            <a:endParaRPr lang="en-US"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26818"/>
            <a:ext cx="8229600" cy="2318763"/>
          </a:xfrm>
        </p:spPr>
      </p:pic>
    </p:spTree>
    <p:extLst>
      <p:ext uri="{BB962C8B-B14F-4D97-AF65-F5344CB8AC3E}">
        <p14:creationId xmlns:p14="http://schemas.microsoft.com/office/powerpoint/2010/main" val="3742035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a:t>
            </a:r>
            <a:br>
              <a:rPr lang="en-US" dirty="0" smtClean="0"/>
            </a:br>
            <a:r>
              <a:rPr lang="en-US" dirty="0" smtClean="0"/>
              <a:t>Room Setting</a:t>
            </a:r>
            <a:endParaRPr lang="en-US" dirty="0"/>
          </a:p>
        </p:txBody>
      </p:sp>
      <p:sp>
        <p:nvSpPr>
          <p:cNvPr id="3" name="Content Placeholder 2"/>
          <p:cNvSpPr>
            <a:spLocks noGrp="1"/>
          </p:cNvSpPr>
          <p:nvPr>
            <p:ph idx="1"/>
          </p:nvPr>
        </p:nvSpPr>
        <p:spPr>
          <a:xfrm>
            <a:off x="457200" y="1600200"/>
            <a:ext cx="8458200" cy="4953000"/>
          </a:xfrm>
        </p:spPr>
        <p:txBody>
          <a:bodyPr/>
          <a:lstStyle/>
          <a:p>
            <a:pPr marL="0" indent="0">
              <a:buNone/>
            </a:pPr>
            <a:r>
              <a:rPr lang="en-US" sz="2400" dirty="0" smtClean="0"/>
              <a:t>Before:</a:t>
            </a:r>
          </a:p>
          <a:p>
            <a:r>
              <a:rPr lang="en-US" sz="2400" dirty="0" smtClean="0"/>
              <a:t>Instructional </a:t>
            </a:r>
            <a:r>
              <a:rPr lang="en-US" sz="2400" dirty="0"/>
              <a:t>materials related to the content of the assessments are not </a:t>
            </a:r>
            <a:r>
              <a:rPr lang="en-US" sz="2400" dirty="0" smtClean="0"/>
              <a:t>visible, proper signage, seating</a:t>
            </a:r>
          </a:p>
          <a:p>
            <a:pPr marL="0" indent="0">
              <a:buNone/>
            </a:pPr>
            <a:r>
              <a:rPr lang="en-US" sz="2400" dirty="0" smtClean="0"/>
              <a:t>During:</a:t>
            </a:r>
            <a:endParaRPr lang="en-US" sz="2400" dirty="0"/>
          </a:p>
          <a:p>
            <a:r>
              <a:rPr lang="en-US" sz="2400" dirty="0" smtClean="0"/>
              <a:t>Quiet, proper supervision, using secure browser</a:t>
            </a:r>
          </a:p>
          <a:p>
            <a:r>
              <a:rPr lang="en-US" sz="2400" dirty="0" smtClean="0"/>
              <a:t>Support the student concerned about an item: “Try </a:t>
            </a:r>
            <a:r>
              <a:rPr lang="en-US" sz="2400" dirty="0"/>
              <a:t>your best and choose the answer that makes the most sense to you. If you are unsure about how a question works, select Tutorial from the context menu to view a short video</a:t>
            </a:r>
            <a:r>
              <a:rPr lang="en-US" sz="2400" dirty="0" smtClean="0"/>
              <a:t>.” </a:t>
            </a:r>
          </a:p>
          <a:p>
            <a:pPr marL="0" indent="0">
              <a:buNone/>
            </a:pPr>
            <a:r>
              <a:rPr lang="en-US" sz="2400" dirty="0" smtClean="0"/>
              <a:t>After:</a:t>
            </a:r>
            <a:endParaRPr lang="en-US" sz="2400" dirty="0"/>
          </a:p>
          <a:p>
            <a:r>
              <a:rPr lang="en-US" sz="2400" dirty="0" smtClean="0"/>
              <a:t>No test materials used for instruction, destroy secure materials</a:t>
            </a: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15</a:t>
            </a:fld>
            <a:endParaRPr lang="en-US" dirty="0"/>
          </a:p>
        </p:txBody>
      </p:sp>
    </p:spTree>
    <p:extLst>
      <p:ext uri="{BB962C8B-B14F-4D97-AF65-F5344CB8AC3E}">
        <p14:creationId xmlns:p14="http://schemas.microsoft.com/office/powerpoint/2010/main" val="21459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Security </a:t>
            </a:r>
            <a:br>
              <a:rPr lang="en-US" dirty="0" smtClean="0"/>
            </a:br>
            <a:r>
              <a:rPr lang="en-US" dirty="0" smtClean="0"/>
              <a:t>Materials</a:t>
            </a:r>
            <a:endParaRPr lang="en-US" dirty="0"/>
          </a:p>
        </p:txBody>
      </p:sp>
      <p:sp>
        <p:nvSpPr>
          <p:cNvPr id="3" name="Content Placeholder 2"/>
          <p:cNvSpPr>
            <a:spLocks noGrp="1"/>
          </p:cNvSpPr>
          <p:nvPr>
            <p:ph idx="1"/>
          </p:nvPr>
        </p:nvSpPr>
        <p:spPr>
          <a:xfrm>
            <a:off x="533400" y="1600200"/>
            <a:ext cx="8229600" cy="4572000"/>
          </a:xfrm>
        </p:spPr>
        <p:txBody>
          <a:bodyPr/>
          <a:lstStyle/>
          <a:p>
            <a:r>
              <a:rPr lang="en-US" sz="2600" dirty="0"/>
              <a:t>Math CAT and PT scratch paper (graph or lined) must be collected after each session and shredded.</a:t>
            </a:r>
          </a:p>
          <a:p>
            <a:r>
              <a:rPr lang="en-US" sz="2600" dirty="0" smtClean="0"/>
              <a:t>ELA </a:t>
            </a:r>
            <a:r>
              <a:rPr lang="en-US" sz="2600" dirty="0"/>
              <a:t>CAT scratch paper (lined) must be collected after each session and shredded.</a:t>
            </a:r>
          </a:p>
          <a:p>
            <a:r>
              <a:rPr lang="en-US" sz="2600" dirty="0" smtClean="0"/>
              <a:t>ELA </a:t>
            </a:r>
            <a:r>
              <a:rPr lang="en-US" sz="2600" dirty="0"/>
              <a:t>PT1 scratch paper (lined) must be redistributed for PT2 and shredded at completion of PT2.</a:t>
            </a:r>
          </a:p>
          <a:p>
            <a:r>
              <a:rPr lang="en-US" sz="2600" dirty="0" smtClean="0"/>
              <a:t>Test </a:t>
            </a:r>
            <a:r>
              <a:rPr lang="en-US" sz="2600" dirty="0"/>
              <a:t>tickets must be locked up when not in use. Tickets may be reused but must be secured between uses.</a:t>
            </a:r>
          </a:p>
          <a:p>
            <a:pPr lvl="1"/>
            <a:r>
              <a:rPr lang="en-US" sz="2600" dirty="0"/>
              <a:t>Do not write the session ID on the ticket.</a:t>
            </a:r>
          </a:p>
          <a:p>
            <a:pPr marL="0" indent="0">
              <a:buNone/>
            </a:pP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16</a:t>
            </a:fld>
            <a:endParaRPr lang="en-US" dirty="0"/>
          </a:p>
        </p:txBody>
      </p:sp>
    </p:spTree>
    <p:extLst>
      <p:ext uri="{BB962C8B-B14F-4D97-AF65-F5344CB8AC3E}">
        <p14:creationId xmlns:p14="http://schemas.microsoft.com/office/powerpoint/2010/main" val="296353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a:t>
            </a:r>
            <a:r>
              <a:rPr lang="en-US" dirty="0" smtClean="0"/>
              <a:t>tudent</a:t>
            </a:r>
            <a:endParaRPr lang="en-US" dirty="0"/>
          </a:p>
        </p:txBody>
      </p:sp>
      <p:sp>
        <p:nvSpPr>
          <p:cNvPr id="3" name="Content Placeholder 2"/>
          <p:cNvSpPr>
            <a:spLocks noGrp="1"/>
          </p:cNvSpPr>
          <p:nvPr>
            <p:ph idx="1"/>
          </p:nvPr>
        </p:nvSpPr>
        <p:spPr>
          <a:xfrm>
            <a:off x="457200" y="1905000"/>
            <a:ext cx="8382000" cy="4038600"/>
          </a:xfrm>
        </p:spPr>
        <p:txBody>
          <a:bodyPr/>
          <a:lstStyle/>
          <a:p>
            <a:r>
              <a:rPr lang="en-US" sz="2400" dirty="0" smtClean="0"/>
              <a:t>Student will receive an SSID once enrolled in the student information system (eSP) and uploaded to CEDARS.</a:t>
            </a:r>
          </a:p>
          <a:p>
            <a:r>
              <a:rPr lang="en-US" sz="2400" dirty="0" smtClean="0"/>
              <a:t>If the student was previously in a WA state school </a:t>
            </a:r>
            <a:r>
              <a:rPr lang="en-US" sz="2400" dirty="0"/>
              <a:t>use EDS </a:t>
            </a:r>
            <a:r>
              <a:rPr lang="en-US" sz="2400" dirty="0" smtClean="0"/>
              <a:t>– CEDARS “Search Students</a:t>
            </a:r>
            <a:r>
              <a:rPr lang="en-US" sz="2400" dirty="0"/>
              <a:t>” </a:t>
            </a:r>
            <a:r>
              <a:rPr lang="en-US" sz="2400" dirty="0" smtClean="0"/>
              <a:t>look-up for location information or “Students” tab to view: student information, </a:t>
            </a:r>
            <a:r>
              <a:rPr lang="en-US" sz="2400" dirty="0"/>
              <a:t>schedule, assessment </a:t>
            </a:r>
            <a:r>
              <a:rPr lang="en-US" sz="2400" dirty="0" smtClean="0"/>
              <a:t>history &amp; scores, programs, etc.</a:t>
            </a:r>
          </a:p>
          <a:p>
            <a:r>
              <a:rPr lang="en-US" sz="2400" dirty="0" smtClean="0"/>
              <a:t>Remember that this is a testing window when considering administering the test to a new student.</a:t>
            </a:r>
          </a:p>
          <a:p>
            <a:r>
              <a:rPr lang="en-US" sz="2400" dirty="0" smtClean="0"/>
              <a:t>If an SSID number is needed prior to the next CEDARS upload, contact your CEDARS manager.</a:t>
            </a:r>
            <a:endParaRPr lang="en-US" sz="2000" dirty="0"/>
          </a:p>
        </p:txBody>
      </p:sp>
      <p:sp>
        <p:nvSpPr>
          <p:cNvPr id="4" name="Slide Number Placeholder 3"/>
          <p:cNvSpPr>
            <a:spLocks noGrp="1"/>
          </p:cNvSpPr>
          <p:nvPr>
            <p:ph type="sldNum" sz="quarter" idx="12"/>
          </p:nvPr>
        </p:nvSpPr>
        <p:spPr/>
        <p:txBody>
          <a:bodyPr/>
          <a:lstStyle/>
          <a:p>
            <a:fld id="{23F30E55-93A0-4929-91F3-1863CA34730B}" type="slidenum">
              <a:rPr lang="en-US" smtClean="0"/>
              <a:t>17</a:t>
            </a:fld>
            <a:endParaRPr lang="en-US" dirty="0"/>
          </a:p>
        </p:txBody>
      </p:sp>
    </p:spTree>
    <p:extLst>
      <p:ext uri="{BB962C8B-B14F-4D97-AF65-F5344CB8AC3E}">
        <p14:creationId xmlns:p14="http://schemas.microsoft.com/office/powerpoint/2010/main" val="799550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Interface</a:t>
            </a:r>
            <a:endParaRPr lang="en-US" dirty="0"/>
          </a:p>
        </p:txBody>
      </p:sp>
      <p:sp>
        <p:nvSpPr>
          <p:cNvPr id="3" name="Content Placeholder 2"/>
          <p:cNvSpPr>
            <a:spLocks noGrp="1"/>
          </p:cNvSpPr>
          <p:nvPr>
            <p:ph idx="1"/>
          </p:nvPr>
        </p:nvSpPr>
        <p:spPr/>
        <p:txBody>
          <a:bodyPr/>
          <a:lstStyle/>
          <a:p>
            <a:r>
              <a:rPr lang="en-US" sz="2400" dirty="0" smtClean="0"/>
              <a:t>Start </a:t>
            </a:r>
            <a:r>
              <a:rPr lang="en-US" sz="2400" dirty="0"/>
              <a:t>a session by logging into WCAP no more than 20 minutes prior to </a:t>
            </a:r>
            <a:r>
              <a:rPr lang="en-US" sz="2400" dirty="0" smtClean="0"/>
              <a:t>testing</a:t>
            </a:r>
          </a:p>
          <a:p>
            <a:r>
              <a:rPr lang="en-US" sz="2400" dirty="0" smtClean="0"/>
              <a:t>Select the appropriate test(s)</a:t>
            </a:r>
          </a:p>
          <a:p>
            <a:pPr lvl="1"/>
            <a:r>
              <a:rPr lang="en-US" sz="1800" dirty="0"/>
              <a:t>Students are displayed on the TA interface grouped </a:t>
            </a:r>
            <a:r>
              <a:rPr lang="en-US" sz="1800" dirty="0" smtClean="0"/>
              <a:t>by test</a:t>
            </a:r>
            <a:r>
              <a:rPr lang="en-US" sz="1800" dirty="0"/>
              <a:t>.</a:t>
            </a:r>
          </a:p>
          <a:p>
            <a:r>
              <a:rPr lang="en-US" sz="2400" dirty="0" smtClean="0"/>
              <a:t>Approve </a:t>
            </a:r>
            <a:r>
              <a:rPr lang="en-US" sz="2400" dirty="0"/>
              <a:t>student </a:t>
            </a:r>
            <a:r>
              <a:rPr lang="en-US" sz="2400" dirty="0" smtClean="0"/>
              <a:t>access</a:t>
            </a:r>
          </a:p>
          <a:p>
            <a:pPr lvl="1"/>
            <a:r>
              <a:rPr lang="en-US" sz="1800" dirty="0"/>
              <a:t>When more than one test type is open for a grade level in a session, the student will see both test options. The TA approves each student within each test type and should deny access if the student has logged </a:t>
            </a:r>
            <a:r>
              <a:rPr lang="en-US" sz="1800" dirty="0" smtClean="0"/>
              <a:t>into </a:t>
            </a:r>
            <a:r>
              <a:rPr lang="en-US" sz="1800" dirty="0"/>
              <a:t>the wrong test. </a:t>
            </a:r>
          </a:p>
          <a:p>
            <a:r>
              <a:rPr lang="en-US" sz="2400" dirty="0" smtClean="0"/>
              <a:t>Monitor </a:t>
            </a:r>
            <a:r>
              <a:rPr lang="en-US" sz="2400" dirty="0"/>
              <a:t>student </a:t>
            </a:r>
            <a:r>
              <a:rPr lang="en-US" sz="2400" dirty="0" smtClean="0"/>
              <a:t>progress (16/44) </a:t>
            </a:r>
          </a:p>
          <a:p>
            <a:pPr lvl="1"/>
            <a:r>
              <a:rPr lang="en-US" sz="1800" dirty="0" smtClean="0"/>
              <a:t>The monitor may indicate 44 but a student may end on question 46 because tests questions and number can vary.</a:t>
            </a:r>
            <a:r>
              <a:rPr lang="en-US" sz="2000" dirty="0" smtClean="0"/>
              <a:t> </a:t>
            </a:r>
            <a:endParaRPr lang="en-US" sz="2000" dirty="0"/>
          </a:p>
          <a:p>
            <a:pPr marL="0" marR="0" indent="0">
              <a:spcBef>
                <a:spcPts val="0"/>
              </a:spcBef>
              <a:spcAft>
                <a:spcPts val="0"/>
              </a:spcAft>
              <a:buNone/>
            </a:pPr>
            <a:endParaRPr lang="en-US" sz="1800" dirty="0" smtClean="0">
              <a:ea typeface="Verdana"/>
              <a:cs typeface="Times New Roman"/>
            </a:endParaRPr>
          </a:p>
          <a:p>
            <a:pPr marL="0" marR="0" indent="0">
              <a:spcBef>
                <a:spcPts val="0"/>
              </a:spcBef>
              <a:spcAft>
                <a:spcPts val="0"/>
              </a:spcAft>
              <a:buNone/>
            </a:pPr>
            <a:r>
              <a:rPr lang="en-US" sz="1800" dirty="0" smtClean="0">
                <a:ea typeface="Verdana"/>
                <a:cs typeface="Times New Roman"/>
              </a:rPr>
              <a:t>TAs </a:t>
            </a:r>
            <a:r>
              <a:rPr lang="en-US" sz="1800" dirty="0">
                <a:ea typeface="Verdana"/>
                <a:cs typeface="Times New Roman"/>
              </a:rPr>
              <a:t>will be automatically logged out (session stops) after 30 minutes of </a:t>
            </a:r>
            <a:r>
              <a:rPr lang="en-US" sz="1800" dirty="0" smtClean="0">
                <a:ea typeface="Verdana"/>
                <a:cs typeface="Times New Roman"/>
              </a:rPr>
              <a:t>inactivity. Activity </a:t>
            </a:r>
            <a:r>
              <a:rPr lang="en-US" sz="1800" dirty="0">
                <a:ea typeface="Verdana"/>
                <a:cs typeface="Times New Roman"/>
              </a:rPr>
              <a:t>includes the students actively clicking next or back.</a:t>
            </a:r>
            <a:endParaRPr lang="en-US" sz="1800" dirty="0"/>
          </a:p>
          <a:p>
            <a:endParaRPr lang="en-US" sz="1800" dirty="0"/>
          </a:p>
        </p:txBody>
      </p:sp>
      <p:sp>
        <p:nvSpPr>
          <p:cNvPr id="4" name="Slide Number Placeholder 3"/>
          <p:cNvSpPr>
            <a:spLocks noGrp="1"/>
          </p:cNvSpPr>
          <p:nvPr>
            <p:ph type="sldNum" sz="quarter" idx="12"/>
          </p:nvPr>
        </p:nvSpPr>
        <p:spPr/>
        <p:txBody>
          <a:bodyPr/>
          <a:lstStyle/>
          <a:p>
            <a:fld id="{23F30E55-93A0-4929-91F3-1863CA34730B}" type="slidenum">
              <a:rPr lang="en-US" smtClean="0"/>
              <a:t>18</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743200"/>
            <a:ext cx="1444283" cy="838200"/>
          </a:xfrm>
          <a:prstGeom prst="rect">
            <a:avLst/>
          </a:prstGeom>
          <a:ln w="31750">
            <a:solidFill>
              <a:srgbClr val="FF0000"/>
            </a:solidFill>
          </a:ln>
        </p:spPr>
      </p:pic>
    </p:spTree>
    <p:extLst>
      <p:ext uri="{BB962C8B-B14F-4D97-AF65-F5344CB8AC3E}">
        <p14:creationId xmlns:p14="http://schemas.microsoft.com/office/powerpoint/2010/main" val="249436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Interface</a:t>
            </a:r>
            <a:endParaRPr lang="en-US" dirty="0"/>
          </a:p>
        </p:txBody>
      </p:sp>
      <p:sp>
        <p:nvSpPr>
          <p:cNvPr id="3" name="Content Placeholder 2"/>
          <p:cNvSpPr>
            <a:spLocks noGrp="1"/>
          </p:cNvSpPr>
          <p:nvPr>
            <p:ph idx="1"/>
          </p:nvPr>
        </p:nvSpPr>
        <p:spPr/>
        <p:txBody>
          <a:bodyPr/>
          <a:lstStyle/>
          <a:p>
            <a:r>
              <a:rPr lang="en-US" sz="2800" dirty="0" smtClean="0"/>
              <a:t>Students log into the Session using their legal </a:t>
            </a:r>
            <a:r>
              <a:rPr lang="en-US" sz="2800" dirty="0"/>
              <a:t>first name</a:t>
            </a:r>
            <a:r>
              <a:rPr lang="en-US" sz="2800" dirty="0" smtClean="0"/>
              <a:t>, as listed in eSchoolPlus, </a:t>
            </a:r>
            <a:r>
              <a:rPr lang="en-US" sz="2800" dirty="0"/>
              <a:t>SSID number and </a:t>
            </a:r>
            <a:r>
              <a:rPr lang="en-US" sz="2800" dirty="0" smtClean="0"/>
              <a:t>session ID. </a:t>
            </a:r>
          </a:p>
          <a:p>
            <a:pPr lvl="1"/>
            <a:r>
              <a:rPr lang="en-US" sz="2400" dirty="0" smtClean="0"/>
              <a:t>If students are </a:t>
            </a:r>
            <a:r>
              <a:rPr lang="en-US" sz="2400" dirty="0"/>
              <a:t>unable to log in, verify that they are entering their </a:t>
            </a:r>
            <a:r>
              <a:rPr lang="en-US" sz="2400" dirty="0" smtClean="0"/>
              <a:t>login </a:t>
            </a:r>
            <a:r>
              <a:rPr lang="en-US" sz="2400" dirty="0"/>
              <a:t>information correctly</a:t>
            </a:r>
            <a:r>
              <a:rPr lang="en-US" sz="2400" dirty="0" smtClean="0"/>
              <a:t>. </a:t>
            </a:r>
            <a:endParaRPr lang="en-US" sz="2400" dirty="0"/>
          </a:p>
          <a:p>
            <a:pPr lvl="0"/>
            <a:r>
              <a:rPr lang="en-US" sz="2800" dirty="0"/>
              <a:t>If a student arrives late:</a:t>
            </a:r>
          </a:p>
          <a:p>
            <a:pPr lvl="1"/>
            <a:r>
              <a:rPr lang="en-US" sz="2000" dirty="0"/>
              <a:t>the student can join the session in progress with TA approval</a:t>
            </a:r>
          </a:p>
          <a:p>
            <a:pPr lvl="1"/>
            <a:r>
              <a:rPr lang="en-US" sz="2000" dirty="0"/>
              <a:t>the TA can add another content area or grade level test to the session already in </a:t>
            </a:r>
            <a:r>
              <a:rPr lang="en-US" sz="2000" dirty="0" smtClean="0"/>
              <a:t>progress, if necessary</a:t>
            </a:r>
            <a:endParaRPr lang="en-US" sz="2000" dirty="0"/>
          </a:p>
          <a:p>
            <a:pPr lvl="0"/>
            <a:r>
              <a:rPr lang="en-US" sz="2800" dirty="0"/>
              <a:t>Students </a:t>
            </a:r>
            <a:r>
              <a:rPr lang="en-US" sz="2800" dirty="0" smtClean="0"/>
              <a:t>will only see their grade level exams.</a:t>
            </a:r>
            <a:endParaRPr lang="en-US" sz="2800" dirty="0"/>
          </a:p>
          <a:p>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19</a:t>
            </a:fld>
            <a:endParaRPr lang="en-US" dirty="0"/>
          </a:p>
        </p:txBody>
      </p:sp>
    </p:spTree>
    <p:extLst>
      <p:ext uri="{BB962C8B-B14F-4D97-AF65-F5344CB8AC3E}">
        <p14:creationId xmlns:p14="http://schemas.microsoft.com/office/powerpoint/2010/main" val="277016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600200"/>
            <a:ext cx="8534400" cy="4572000"/>
          </a:xfrm>
        </p:spPr>
        <p:txBody>
          <a:bodyPr/>
          <a:lstStyle/>
          <a:p>
            <a:endParaRPr lang="en-US" sz="1000" dirty="0" smtClean="0"/>
          </a:p>
          <a:p>
            <a:endParaRPr lang="en-US" sz="1000" dirty="0" smtClean="0"/>
          </a:p>
          <a:p>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2</a:t>
            </a:fld>
            <a:endParaRPr lang="en-US" dirty="0"/>
          </a:p>
        </p:txBody>
      </p:sp>
    </p:spTree>
    <p:extLst>
      <p:ext uri="{BB962C8B-B14F-4D97-AF65-F5344CB8AC3E}">
        <p14:creationId xmlns:p14="http://schemas.microsoft.com/office/powerpoint/2010/main" val="227323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Chromebook (CB) Solutions</a:t>
            </a:r>
            <a:endParaRPr lang="en-US" dirty="0"/>
          </a:p>
        </p:txBody>
      </p:sp>
      <p:sp>
        <p:nvSpPr>
          <p:cNvPr id="3" name="Content Placeholder 2"/>
          <p:cNvSpPr>
            <a:spLocks noGrp="1"/>
          </p:cNvSpPr>
          <p:nvPr>
            <p:ph idx="1"/>
          </p:nvPr>
        </p:nvSpPr>
        <p:spPr>
          <a:xfrm>
            <a:off x="457200" y="1828757"/>
            <a:ext cx="8305800" cy="4343400"/>
          </a:xfrm>
        </p:spPr>
        <p:txBody>
          <a:bodyPr>
            <a:noAutofit/>
          </a:bodyPr>
          <a:lstStyle/>
          <a:p>
            <a:pPr marL="400050" lvl="1" indent="-346075">
              <a:buNone/>
            </a:pPr>
            <a:r>
              <a:rPr lang="en-US" sz="2000" dirty="0" smtClean="0"/>
              <a:t>If the student is having technical difficulties, try these solutions:</a:t>
            </a:r>
          </a:p>
          <a:p>
            <a:pPr marL="914400" lvl="1" indent="-514350">
              <a:buAutoNum type="arabicPeriod"/>
            </a:pPr>
            <a:r>
              <a:rPr lang="en-US" sz="2000" dirty="0" smtClean="0"/>
              <a:t>Pause the </a:t>
            </a:r>
            <a:r>
              <a:rPr lang="en-US" sz="2000" dirty="0"/>
              <a:t>test, </a:t>
            </a:r>
            <a:r>
              <a:rPr lang="en-US" sz="2000" dirty="0" smtClean="0"/>
              <a:t>close the </a:t>
            </a:r>
            <a:r>
              <a:rPr lang="en-US" sz="2000" dirty="0"/>
              <a:t>secure browser, shut down </a:t>
            </a:r>
            <a:r>
              <a:rPr lang="en-US" sz="2000" dirty="0" smtClean="0"/>
              <a:t>CB.</a:t>
            </a:r>
          </a:p>
          <a:p>
            <a:pPr marL="914400" lvl="1" indent="-514350">
              <a:buAutoNum type="arabicPeriod"/>
            </a:pPr>
            <a:r>
              <a:rPr lang="en-US" sz="2000" dirty="0" smtClean="0"/>
              <a:t>Log </a:t>
            </a:r>
            <a:r>
              <a:rPr lang="en-US" sz="2000" dirty="0"/>
              <a:t>back into same session</a:t>
            </a:r>
            <a:r>
              <a:rPr lang="en-US" sz="2000" dirty="0" smtClean="0"/>
              <a:t>. (try this up to 3 times)</a:t>
            </a:r>
          </a:p>
          <a:p>
            <a:pPr marL="914400" lvl="1" indent="-514350">
              <a:buAutoNum type="arabicPeriod"/>
            </a:pPr>
            <a:r>
              <a:rPr lang="en-US" sz="2000" dirty="0" smtClean="0"/>
              <a:t>Replace </a:t>
            </a:r>
            <a:r>
              <a:rPr lang="en-US" sz="2000" dirty="0"/>
              <a:t>the </a:t>
            </a:r>
            <a:r>
              <a:rPr lang="en-US" sz="2000" dirty="0" smtClean="0"/>
              <a:t>Chromebook</a:t>
            </a:r>
          </a:p>
          <a:p>
            <a:pPr marL="1087438" lvl="2" indent="-287338">
              <a:buFont typeface="Arial" panose="020B0604020202020204" pitchFamily="34" charset="0"/>
              <a:buChar char="•"/>
            </a:pPr>
            <a:r>
              <a:rPr lang="en-US" sz="2000" dirty="0" smtClean="0"/>
              <a:t>Note the CB number and notify IT</a:t>
            </a:r>
            <a:endParaRPr lang="en-US" sz="2000" dirty="0"/>
          </a:p>
          <a:p>
            <a:pPr marL="914400" lvl="1" indent="-514350">
              <a:buAutoNum type="arabicPeriod"/>
            </a:pPr>
            <a:r>
              <a:rPr lang="en-US" sz="2000" dirty="0" smtClean="0"/>
              <a:t>Request help from Help Desk</a:t>
            </a:r>
          </a:p>
          <a:p>
            <a:pPr marL="914400" lvl="1" indent="-514350">
              <a:buAutoNum type="arabicPeriod"/>
            </a:pPr>
            <a:r>
              <a:rPr lang="en-US" sz="2000" dirty="0" smtClean="0"/>
              <a:t>Call Assessment &amp; Research Department x4057 or x4054</a:t>
            </a:r>
          </a:p>
          <a:p>
            <a:pPr marL="0" lvl="2" indent="0">
              <a:buNone/>
            </a:pPr>
            <a:endParaRPr lang="en-US" sz="2000" dirty="0" smtClean="0"/>
          </a:p>
          <a:p>
            <a:pPr marL="0" lvl="2" indent="0">
              <a:buNone/>
            </a:pPr>
            <a:r>
              <a:rPr lang="en-US" sz="2000" dirty="0" smtClean="0"/>
              <a:t>TA Interface has the ability to view </a:t>
            </a:r>
            <a:r>
              <a:rPr lang="en-US" sz="2000" dirty="0"/>
              <a:t>and set some test </a:t>
            </a:r>
            <a:r>
              <a:rPr lang="en-US" sz="2000" dirty="0" smtClean="0"/>
              <a:t>setting options before approving the student into the session. </a:t>
            </a:r>
            <a:r>
              <a:rPr lang="en-US" sz="2000" dirty="0"/>
              <a:t>If the student did not have an appropriate designated option, the </a:t>
            </a:r>
            <a:r>
              <a:rPr lang="en-US" sz="2000" dirty="0" smtClean="0"/>
              <a:t>student will need to log out, the TA can set the option, the student will need to log back into the session.</a:t>
            </a:r>
          </a:p>
          <a:p>
            <a:pPr marL="0" lvl="2" indent="0">
              <a:buNone/>
            </a:pPr>
            <a:r>
              <a:rPr lang="en-US" sz="2000" dirty="0" smtClean="0"/>
              <a:t>Permanent changes need to be made in TIDE by the SC. </a:t>
            </a:r>
            <a:endParaRPr lang="en-US" sz="2000" dirty="0"/>
          </a:p>
          <a:p>
            <a:endParaRPr lang="en-US" sz="2000" dirty="0"/>
          </a:p>
        </p:txBody>
      </p:sp>
      <p:sp>
        <p:nvSpPr>
          <p:cNvPr id="4" name="Slide Number Placeholder 3"/>
          <p:cNvSpPr>
            <a:spLocks noGrp="1"/>
          </p:cNvSpPr>
          <p:nvPr>
            <p:ph type="sldNum" sz="quarter" idx="12"/>
          </p:nvPr>
        </p:nvSpPr>
        <p:spPr>
          <a:xfrm>
            <a:off x="7848600" y="6400800"/>
            <a:ext cx="1143000" cy="381000"/>
          </a:xfrm>
          <a:prstGeom prst="rect">
            <a:avLst/>
          </a:prstGeom>
        </p:spPr>
        <p:txBody>
          <a:bodyPr/>
          <a:lstStyle/>
          <a:p>
            <a:fld id="{23F30E55-93A0-4929-91F3-1863CA34730B}" type="slidenum">
              <a:rPr lang="en-US" smtClean="0"/>
              <a:t>20</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142" y="2895600"/>
            <a:ext cx="853514" cy="495343"/>
          </a:xfrm>
          <a:prstGeom prst="rect">
            <a:avLst/>
          </a:prstGeom>
          <a:ln w="31750">
            <a:solidFill>
              <a:srgbClr val="FF0000"/>
            </a:solidFill>
          </a:ln>
        </p:spPr>
      </p:pic>
    </p:spTree>
    <p:extLst>
      <p:ext uri="{BB962C8B-B14F-4D97-AF65-F5344CB8AC3E}">
        <p14:creationId xmlns:p14="http://schemas.microsoft.com/office/powerpoint/2010/main" val="33514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Segments</a:t>
            </a:r>
            <a:endParaRPr lang="en-US" dirty="0"/>
          </a:p>
        </p:txBody>
      </p:sp>
      <p:sp>
        <p:nvSpPr>
          <p:cNvPr id="3" name="Content Placeholder 2"/>
          <p:cNvSpPr>
            <a:spLocks noGrp="1"/>
          </p:cNvSpPr>
          <p:nvPr>
            <p:ph idx="1"/>
          </p:nvPr>
        </p:nvSpPr>
        <p:spPr>
          <a:xfrm>
            <a:off x="152400" y="1600200"/>
            <a:ext cx="4406900" cy="4572000"/>
          </a:xfrm>
          <a:ln>
            <a:solidFill>
              <a:schemeClr val="bg2"/>
            </a:solidFill>
          </a:ln>
        </p:spPr>
        <p:txBody>
          <a:bodyPr/>
          <a:lstStyle/>
          <a:p>
            <a:pPr marL="0" indent="0">
              <a:buNone/>
            </a:pPr>
            <a:r>
              <a:rPr lang="en-US" b="1" dirty="0" smtClean="0">
                <a:solidFill>
                  <a:schemeClr val="bg2"/>
                </a:solidFill>
              </a:rPr>
              <a:t>Math</a:t>
            </a:r>
          </a:p>
          <a:p>
            <a:pPr lvl="1"/>
            <a:r>
              <a:rPr lang="en-US" dirty="0" smtClean="0">
                <a:solidFill>
                  <a:schemeClr val="bg2"/>
                </a:solidFill>
              </a:rPr>
              <a:t>Classroom Activity </a:t>
            </a:r>
            <a:r>
              <a:rPr lang="en-US" sz="2400" dirty="0" smtClean="0">
                <a:solidFill>
                  <a:schemeClr val="bg2"/>
                </a:solidFill>
              </a:rPr>
              <a:t>(school specific)</a:t>
            </a:r>
          </a:p>
          <a:p>
            <a:pPr lvl="1"/>
            <a:r>
              <a:rPr lang="en-US" dirty="0" smtClean="0">
                <a:solidFill>
                  <a:schemeClr val="bg2"/>
                </a:solidFill>
              </a:rPr>
              <a:t>Performance Task (1)</a:t>
            </a:r>
          </a:p>
          <a:p>
            <a:pPr lvl="2"/>
            <a:r>
              <a:rPr lang="en-US" dirty="0">
                <a:solidFill>
                  <a:schemeClr val="bg2"/>
                </a:solidFill>
              </a:rPr>
              <a:t>school specific</a:t>
            </a:r>
          </a:p>
          <a:p>
            <a:pPr lvl="2"/>
            <a:r>
              <a:rPr lang="en-US" dirty="0" smtClean="0">
                <a:solidFill>
                  <a:schemeClr val="bg2"/>
                </a:solidFill>
              </a:rPr>
              <a:t>all one segment</a:t>
            </a:r>
          </a:p>
          <a:p>
            <a:pPr lvl="1"/>
            <a:endParaRPr lang="en-US" dirty="0" smtClean="0">
              <a:solidFill>
                <a:schemeClr val="bg2"/>
              </a:solidFill>
            </a:endParaRPr>
          </a:p>
          <a:p>
            <a:pPr lvl="1"/>
            <a:r>
              <a:rPr lang="en-US" dirty="0" smtClean="0">
                <a:solidFill>
                  <a:schemeClr val="bg2"/>
                </a:solidFill>
              </a:rPr>
              <a:t>CAT </a:t>
            </a:r>
          </a:p>
          <a:p>
            <a:pPr lvl="2"/>
            <a:r>
              <a:rPr lang="en-US" dirty="0" smtClean="0">
                <a:solidFill>
                  <a:schemeClr val="bg2"/>
                </a:solidFill>
              </a:rPr>
              <a:t>one long segment</a:t>
            </a:r>
          </a:p>
        </p:txBody>
      </p:sp>
      <p:sp>
        <p:nvSpPr>
          <p:cNvPr id="4" name="Slide Number Placeholder 3"/>
          <p:cNvSpPr>
            <a:spLocks noGrp="1"/>
          </p:cNvSpPr>
          <p:nvPr>
            <p:ph type="sldNum" sz="quarter" idx="12"/>
          </p:nvPr>
        </p:nvSpPr>
        <p:spPr/>
        <p:txBody>
          <a:bodyPr/>
          <a:lstStyle/>
          <a:p>
            <a:fld id="{23F30E55-93A0-4929-91F3-1863CA34730B}" type="slidenum">
              <a:rPr lang="en-US" smtClean="0"/>
              <a:t>21</a:t>
            </a:fld>
            <a:endParaRPr lang="en-US" dirty="0"/>
          </a:p>
        </p:txBody>
      </p:sp>
      <p:sp>
        <p:nvSpPr>
          <p:cNvPr id="5" name="Content Placeholder 2"/>
          <p:cNvSpPr txBox="1">
            <a:spLocks/>
          </p:cNvSpPr>
          <p:nvPr/>
        </p:nvSpPr>
        <p:spPr bwMode="auto">
          <a:xfrm>
            <a:off x="4559300" y="1600200"/>
            <a:ext cx="4432300" cy="4572000"/>
          </a:xfrm>
          <a:prstGeom prst="rect">
            <a:avLst/>
          </a:prstGeom>
          <a:noFill/>
          <a:ln w="9525">
            <a:solidFill>
              <a:schemeClr val="bg2"/>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a:lstStyle>
          <a:p>
            <a:pPr marL="0" indent="0">
              <a:buNone/>
            </a:pPr>
            <a:r>
              <a:rPr lang="en-US" b="1" kern="0" dirty="0" smtClean="0">
                <a:solidFill>
                  <a:schemeClr val="bg2"/>
                </a:solidFill>
              </a:rPr>
              <a:t>ELA</a:t>
            </a:r>
          </a:p>
          <a:p>
            <a:pPr lvl="1"/>
            <a:r>
              <a:rPr lang="en-US" dirty="0">
                <a:solidFill>
                  <a:schemeClr val="bg2"/>
                </a:solidFill>
              </a:rPr>
              <a:t>Classroom A</a:t>
            </a:r>
            <a:r>
              <a:rPr lang="en-US" kern="0" dirty="0" smtClean="0">
                <a:solidFill>
                  <a:schemeClr val="bg2"/>
                </a:solidFill>
              </a:rPr>
              <a:t>ctivity </a:t>
            </a:r>
          </a:p>
          <a:p>
            <a:pPr marL="457200" lvl="1" indent="0">
              <a:buNone/>
            </a:pPr>
            <a:r>
              <a:rPr lang="en-US" sz="2400" kern="0" dirty="0">
                <a:solidFill>
                  <a:schemeClr val="bg2"/>
                </a:solidFill>
              </a:rPr>
              <a:t>	</a:t>
            </a:r>
            <a:r>
              <a:rPr lang="en-US" sz="2400" kern="0" dirty="0" smtClean="0">
                <a:solidFill>
                  <a:schemeClr val="bg2"/>
                </a:solidFill>
              </a:rPr>
              <a:t>(school/test specific)</a:t>
            </a:r>
          </a:p>
          <a:p>
            <a:pPr lvl="1"/>
            <a:r>
              <a:rPr lang="en-US" sz="2400" kern="0" dirty="0" smtClean="0">
                <a:solidFill>
                  <a:schemeClr val="bg2"/>
                </a:solidFill>
              </a:rPr>
              <a:t>Performance </a:t>
            </a:r>
            <a:r>
              <a:rPr lang="en-US" sz="2400" kern="0" dirty="0">
                <a:solidFill>
                  <a:schemeClr val="bg2"/>
                </a:solidFill>
              </a:rPr>
              <a:t>T</a:t>
            </a:r>
            <a:r>
              <a:rPr lang="en-US" sz="2400" kern="0" dirty="0" smtClean="0">
                <a:solidFill>
                  <a:schemeClr val="bg2"/>
                </a:solidFill>
              </a:rPr>
              <a:t>ask (1 &amp; 2)</a:t>
            </a:r>
          </a:p>
          <a:p>
            <a:pPr lvl="2"/>
            <a:r>
              <a:rPr lang="en-US" kern="0" dirty="0" smtClean="0">
                <a:solidFill>
                  <a:schemeClr val="bg2"/>
                </a:solidFill>
              </a:rPr>
              <a:t>school specific</a:t>
            </a:r>
          </a:p>
          <a:p>
            <a:pPr lvl="2"/>
            <a:r>
              <a:rPr lang="en-US" kern="0" dirty="0" smtClean="0">
                <a:solidFill>
                  <a:schemeClr val="bg2"/>
                </a:solidFill>
              </a:rPr>
              <a:t>two segments in the PT (Cannot return to segment 1 from 2)</a:t>
            </a:r>
          </a:p>
          <a:p>
            <a:pPr lvl="1"/>
            <a:r>
              <a:rPr lang="en-US" sz="2400" kern="0" dirty="0" smtClean="0">
                <a:solidFill>
                  <a:schemeClr val="bg2"/>
                </a:solidFill>
              </a:rPr>
              <a:t>CAT</a:t>
            </a:r>
          </a:p>
          <a:p>
            <a:pPr lvl="2"/>
            <a:r>
              <a:rPr lang="en-US" sz="2000" kern="0" dirty="0" smtClean="0">
                <a:solidFill>
                  <a:schemeClr val="bg2"/>
                </a:solidFill>
              </a:rPr>
              <a:t>one long segment</a:t>
            </a:r>
          </a:p>
          <a:p>
            <a:pPr lvl="1"/>
            <a:endParaRPr lang="en-US" kern="0" dirty="0"/>
          </a:p>
        </p:txBody>
      </p:sp>
    </p:spTree>
    <p:extLst>
      <p:ext uri="{BB962C8B-B14F-4D97-AF65-F5344CB8AC3E}">
        <p14:creationId xmlns:p14="http://schemas.microsoft.com/office/powerpoint/2010/main" val="4194921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Pause Rules</a:t>
            </a:r>
            <a:endParaRPr lang="en-US" dirty="0"/>
          </a:p>
        </p:txBody>
      </p:sp>
      <p:sp>
        <p:nvSpPr>
          <p:cNvPr id="3" name="Content Placeholder 2"/>
          <p:cNvSpPr>
            <a:spLocks noGrp="1"/>
          </p:cNvSpPr>
          <p:nvPr>
            <p:ph idx="1"/>
          </p:nvPr>
        </p:nvSpPr>
        <p:spPr>
          <a:xfrm>
            <a:off x="457200" y="1600200"/>
            <a:ext cx="8686800" cy="4953000"/>
          </a:xfrm>
          <a:noFill/>
          <a:ln>
            <a:noFill/>
          </a:ln>
        </p:spPr>
        <p:txBody>
          <a:bodyPr/>
          <a:lstStyle/>
          <a:p>
            <a:pPr marL="0" marR="0" indent="0">
              <a:spcBef>
                <a:spcPts val="0"/>
              </a:spcBef>
              <a:spcAft>
                <a:spcPts val="0"/>
              </a:spcAft>
              <a:buNone/>
            </a:pPr>
            <a:r>
              <a:rPr lang="en-US" sz="2000" b="1" dirty="0">
                <a:ea typeface="Verdana"/>
                <a:cs typeface="Times New Roman"/>
              </a:rPr>
              <a:t>Pausing for </a:t>
            </a:r>
            <a:r>
              <a:rPr lang="en-US" sz="2000" b="1" u="sng" dirty="0" smtClean="0">
                <a:ea typeface="Verdana"/>
                <a:cs typeface="Times New Roman"/>
              </a:rPr>
              <a:t>less </a:t>
            </a:r>
            <a:r>
              <a:rPr lang="en-US" sz="2000" b="1" u="sng" dirty="0">
                <a:ea typeface="Verdana"/>
                <a:cs typeface="Times New Roman"/>
              </a:rPr>
              <a:t>than</a:t>
            </a:r>
            <a:r>
              <a:rPr lang="en-US" sz="2000" b="1" dirty="0">
                <a:ea typeface="Verdana"/>
                <a:cs typeface="Times New Roman"/>
              </a:rPr>
              <a:t> 20 minutes, the student will:</a:t>
            </a:r>
          </a:p>
          <a:p>
            <a:pPr marL="0" marR="0" indent="0">
              <a:spcBef>
                <a:spcPts val="0"/>
              </a:spcBef>
              <a:spcAft>
                <a:spcPts val="0"/>
              </a:spcAft>
              <a:buNone/>
            </a:pPr>
            <a:r>
              <a:rPr lang="en-US" sz="1600" b="1" dirty="0">
                <a:ea typeface="Verdana"/>
                <a:cs typeface="Times New Roman"/>
              </a:rPr>
              <a:t>	</a:t>
            </a:r>
            <a:r>
              <a:rPr lang="en-US" sz="1600" dirty="0" smtClean="0">
                <a:ea typeface="Verdana"/>
                <a:cs typeface="Times New Roman"/>
              </a:rPr>
              <a:t>R</a:t>
            </a:r>
            <a:r>
              <a:rPr lang="en-US" sz="1800" dirty="0" smtClean="0">
                <a:solidFill>
                  <a:schemeClr val="bg2"/>
                </a:solidFill>
                <a:ea typeface="Verdana"/>
                <a:cs typeface="Times New Roman"/>
              </a:rPr>
              <a:t>eturn </a:t>
            </a:r>
            <a:r>
              <a:rPr lang="en-US" sz="1800" dirty="0">
                <a:solidFill>
                  <a:schemeClr val="bg2"/>
                </a:solidFill>
                <a:ea typeface="Verdana"/>
                <a:cs typeface="Times New Roman"/>
              </a:rPr>
              <a:t>using the same session ID and</a:t>
            </a:r>
          </a:p>
          <a:p>
            <a:pPr marL="0" marR="0" indent="0">
              <a:spcBef>
                <a:spcPts val="0"/>
              </a:spcBef>
              <a:spcAft>
                <a:spcPts val="0"/>
              </a:spcAft>
              <a:buNone/>
            </a:pPr>
            <a:r>
              <a:rPr lang="en-US" sz="1800" dirty="0">
                <a:solidFill>
                  <a:schemeClr val="bg2"/>
                </a:solidFill>
                <a:ea typeface="Verdana"/>
                <a:cs typeface="Times New Roman"/>
              </a:rPr>
              <a:t>	</a:t>
            </a:r>
            <a:r>
              <a:rPr lang="en-US" sz="1800" dirty="0" smtClean="0">
                <a:solidFill>
                  <a:schemeClr val="bg2"/>
                </a:solidFill>
                <a:ea typeface="Verdana"/>
                <a:cs typeface="Times New Roman"/>
              </a:rPr>
              <a:t>Be </a:t>
            </a:r>
            <a:r>
              <a:rPr lang="en-US" sz="1800" dirty="0">
                <a:solidFill>
                  <a:schemeClr val="bg2"/>
                </a:solidFill>
                <a:ea typeface="Verdana"/>
                <a:cs typeface="Times New Roman"/>
              </a:rPr>
              <a:t>able to </a:t>
            </a:r>
            <a:r>
              <a:rPr lang="en-US" sz="1800" dirty="0">
                <a:ea typeface="Verdana"/>
                <a:cs typeface="Times New Roman"/>
              </a:rPr>
              <a:t>review responses or change answers within </a:t>
            </a:r>
            <a:r>
              <a:rPr lang="en-US" sz="1800" dirty="0" smtClean="0">
                <a:ea typeface="Verdana"/>
                <a:cs typeface="Times New Roman"/>
              </a:rPr>
              <a:t>any segment</a:t>
            </a:r>
            <a:endParaRPr lang="en-US" sz="1800" dirty="0">
              <a:ea typeface="Verdana"/>
              <a:cs typeface="Times New Roman"/>
            </a:endParaRPr>
          </a:p>
          <a:p>
            <a:pPr marL="0" indent="0">
              <a:spcBef>
                <a:spcPts val="0"/>
              </a:spcBef>
              <a:spcAft>
                <a:spcPts val="0"/>
              </a:spcAft>
              <a:buNone/>
            </a:pPr>
            <a:endParaRPr lang="en-US" sz="1100" b="1" dirty="0" smtClean="0">
              <a:ea typeface="Verdana"/>
              <a:cs typeface="Times New Roman"/>
            </a:endParaRPr>
          </a:p>
          <a:p>
            <a:pPr marL="0" indent="0">
              <a:spcBef>
                <a:spcPts val="0"/>
              </a:spcBef>
              <a:spcAft>
                <a:spcPts val="0"/>
              </a:spcAft>
              <a:buNone/>
            </a:pPr>
            <a:r>
              <a:rPr lang="en-US" sz="2000" b="1" dirty="0" smtClean="0">
                <a:ea typeface="Verdana"/>
                <a:cs typeface="Times New Roman"/>
              </a:rPr>
              <a:t>Stopping the test for lunch or for </a:t>
            </a:r>
            <a:r>
              <a:rPr lang="en-US" sz="2000" b="1" u="sng" dirty="0" smtClean="0">
                <a:ea typeface="Verdana"/>
                <a:cs typeface="Times New Roman"/>
              </a:rPr>
              <a:t>more than</a:t>
            </a:r>
            <a:r>
              <a:rPr lang="en-US" sz="2000" b="1" dirty="0" smtClean="0">
                <a:ea typeface="Verdana"/>
                <a:cs typeface="Times New Roman"/>
              </a:rPr>
              <a:t> 20 minutes, the student:</a:t>
            </a:r>
          </a:p>
          <a:p>
            <a:pPr marL="0" indent="0">
              <a:spcBef>
                <a:spcPts val="0"/>
              </a:spcBef>
              <a:spcAft>
                <a:spcPts val="0"/>
              </a:spcAft>
              <a:buNone/>
            </a:pPr>
            <a:r>
              <a:rPr lang="en-US" sz="1600" b="1" dirty="0" smtClean="0">
                <a:ea typeface="Verdana"/>
                <a:cs typeface="Times New Roman"/>
              </a:rPr>
              <a:t> 	</a:t>
            </a:r>
            <a:r>
              <a:rPr lang="en-US" sz="1600" dirty="0">
                <a:ea typeface="Verdana"/>
                <a:cs typeface="Times New Roman"/>
              </a:rPr>
              <a:t>	</a:t>
            </a:r>
            <a:endParaRPr lang="en-US" sz="1600" dirty="0" smtClean="0">
              <a:ea typeface="Verdana"/>
              <a:cs typeface="Times New Roman"/>
            </a:endParaRPr>
          </a:p>
          <a:p>
            <a:pPr marL="0" indent="0">
              <a:spcBef>
                <a:spcPts val="0"/>
              </a:spcBef>
              <a:spcAft>
                <a:spcPts val="0"/>
              </a:spcAft>
              <a:buNone/>
              <a:tabLst>
                <a:tab pos="342900" algn="l"/>
              </a:tabLst>
            </a:pPr>
            <a:r>
              <a:rPr lang="en-US" sz="1800" b="1" dirty="0">
                <a:ea typeface="Verdana"/>
                <a:cs typeface="Times New Roman"/>
              </a:rPr>
              <a:t>	</a:t>
            </a:r>
            <a:r>
              <a:rPr lang="en-US" sz="2000" b="1" u="sng" dirty="0" smtClean="0">
                <a:ea typeface="Verdana"/>
                <a:cs typeface="Times New Roman"/>
              </a:rPr>
              <a:t>Performance Tasks:</a:t>
            </a:r>
          </a:p>
          <a:p>
            <a:pPr indent="0">
              <a:spcBef>
                <a:spcPts val="0"/>
              </a:spcBef>
              <a:spcAft>
                <a:spcPts val="0"/>
              </a:spcAft>
              <a:buNone/>
            </a:pPr>
            <a:r>
              <a:rPr lang="en-US" sz="1800" dirty="0" smtClean="0">
                <a:ea typeface="Verdana"/>
                <a:cs typeface="Times New Roman"/>
              </a:rPr>
              <a:t> </a:t>
            </a:r>
            <a:r>
              <a:rPr lang="en-US" sz="1800" dirty="0">
                <a:ea typeface="Verdana"/>
                <a:cs typeface="Times New Roman"/>
              </a:rPr>
              <a:t>	</a:t>
            </a:r>
            <a:r>
              <a:rPr lang="en-US" sz="1800" dirty="0" smtClean="0">
                <a:ea typeface="Verdana"/>
                <a:cs typeface="Times New Roman"/>
              </a:rPr>
              <a:t>Will </a:t>
            </a:r>
            <a:r>
              <a:rPr lang="en-US" sz="1800" dirty="0">
                <a:ea typeface="Verdana"/>
                <a:cs typeface="Times New Roman"/>
              </a:rPr>
              <a:t>have </a:t>
            </a:r>
            <a:r>
              <a:rPr lang="en-US" sz="1800" dirty="0" smtClean="0">
                <a:ea typeface="Verdana"/>
                <a:cs typeface="Times New Roman"/>
              </a:rPr>
              <a:t>all highlighted text saved for review</a:t>
            </a:r>
            <a:endParaRPr lang="en-US" sz="1800" dirty="0">
              <a:ea typeface="Verdana"/>
              <a:cs typeface="Times New Roman"/>
            </a:endParaRPr>
          </a:p>
          <a:p>
            <a:pPr marR="0" indent="0">
              <a:spcBef>
                <a:spcPts val="0"/>
              </a:spcBef>
              <a:spcAft>
                <a:spcPts val="0"/>
              </a:spcAft>
              <a:buNone/>
            </a:pPr>
            <a:r>
              <a:rPr lang="en-US" sz="1800" dirty="0" smtClean="0">
                <a:ea typeface="Verdana"/>
                <a:cs typeface="Times New Roman"/>
              </a:rPr>
              <a:t>	Can continue to add text or change answers within the segment</a:t>
            </a:r>
          </a:p>
          <a:p>
            <a:pPr marL="0" marR="0" indent="0">
              <a:spcBef>
                <a:spcPts val="0"/>
              </a:spcBef>
              <a:spcAft>
                <a:spcPts val="0"/>
              </a:spcAft>
              <a:buNone/>
            </a:pPr>
            <a:r>
              <a:rPr lang="en-US" sz="1800" dirty="0" smtClean="0">
                <a:ea typeface="Verdana"/>
                <a:cs typeface="Times New Roman"/>
              </a:rPr>
              <a:t>      	Cannot return to segment 1 once they begin working in segment 2 	(without using the appeal process)</a:t>
            </a:r>
          </a:p>
          <a:p>
            <a:pPr marL="0" marR="0" indent="0">
              <a:spcBef>
                <a:spcPts val="0"/>
              </a:spcBef>
              <a:spcAft>
                <a:spcPts val="0"/>
              </a:spcAft>
              <a:buNone/>
            </a:pPr>
            <a:r>
              <a:rPr lang="en-US" sz="2000" dirty="0" smtClean="0">
                <a:ea typeface="Verdana"/>
                <a:cs typeface="Times New Roman"/>
              </a:rPr>
              <a:t>      </a:t>
            </a:r>
            <a:r>
              <a:rPr lang="en-US" sz="2000" b="1" u="sng" dirty="0" smtClean="0">
                <a:ea typeface="Verdana"/>
                <a:cs typeface="Times New Roman"/>
              </a:rPr>
              <a:t>Computer Adaptive Tests (CAT):</a:t>
            </a:r>
          </a:p>
          <a:p>
            <a:pPr marL="0" marR="0" indent="0">
              <a:spcBef>
                <a:spcPts val="0"/>
              </a:spcBef>
              <a:spcAft>
                <a:spcPts val="0"/>
              </a:spcAft>
              <a:buNone/>
              <a:tabLst>
                <a:tab pos="457200" algn="l"/>
              </a:tabLst>
            </a:pPr>
            <a:r>
              <a:rPr lang="en-US" sz="1800" dirty="0">
                <a:ea typeface="Verdana"/>
                <a:cs typeface="Times New Roman"/>
              </a:rPr>
              <a:t>	</a:t>
            </a:r>
            <a:r>
              <a:rPr lang="en-US" sz="1800" dirty="0" smtClean="0">
                <a:ea typeface="Verdana"/>
                <a:cs typeface="Times New Roman"/>
              </a:rPr>
              <a:t>	Cannot go back and </a:t>
            </a:r>
            <a:r>
              <a:rPr lang="en-US" sz="1800" dirty="0">
                <a:ea typeface="Verdana"/>
                <a:cs typeface="Times New Roman"/>
              </a:rPr>
              <a:t>review responses or change </a:t>
            </a:r>
            <a:r>
              <a:rPr lang="en-US" sz="1800" dirty="0" smtClean="0">
                <a:ea typeface="Verdana"/>
                <a:cs typeface="Times New Roman"/>
              </a:rPr>
              <a:t>previous answers </a:t>
            </a:r>
          </a:p>
          <a:p>
            <a:pPr marL="0" marR="0" indent="0">
              <a:spcBef>
                <a:spcPts val="0"/>
              </a:spcBef>
              <a:spcAft>
                <a:spcPts val="0"/>
              </a:spcAft>
              <a:buNone/>
              <a:tabLst>
                <a:tab pos="457200" algn="l"/>
              </a:tabLst>
            </a:pPr>
            <a:r>
              <a:rPr lang="en-US" sz="1800" dirty="0">
                <a:ea typeface="Verdana"/>
                <a:cs typeface="Times New Roman"/>
              </a:rPr>
              <a:t>	</a:t>
            </a:r>
            <a:r>
              <a:rPr lang="en-US" sz="1800" dirty="0" smtClean="0">
                <a:ea typeface="Verdana"/>
                <a:cs typeface="Times New Roman"/>
              </a:rPr>
              <a:t>	Will continue where they left an unanswered question</a:t>
            </a:r>
          </a:p>
          <a:p>
            <a:pPr marL="0" marR="0" indent="0">
              <a:spcBef>
                <a:spcPts val="0"/>
              </a:spcBef>
              <a:spcAft>
                <a:spcPts val="0"/>
              </a:spcAft>
              <a:buNone/>
              <a:tabLst>
                <a:tab pos="457200" algn="l"/>
              </a:tabLst>
            </a:pPr>
            <a:endParaRPr lang="en-US" sz="400" b="1" u="sng" dirty="0">
              <a:ea typeface="Verdana"/>
              <a:cs typeface="Times New Roman"/>
            </a:endParaRPr>
          </a:p>
          <a:p>
            <a:pPr marL="0" marR="0" indent="0">
              <a:spcBef>
                <a:spcPts val="0"/>
              </a:spcBef>
              <a:spcAft>
                <a:spcPts val="0"/>
              </a:spcAft>
              <a:buNone/>
              <a:tabLst>
                <a:tab pos="457200" algn="l"/>
              </a:tabLst>
            </a:pPr>
            <a:r>
              <a:rPr lang="en-US" sz="2000" b="1" u="sng" dirty="0" smtClean="0">
                <a:ea typeface="Verdana"/>
                <a:cs typeface="Times New Roman"/>
              </a:rPr>
              <a:t>CAT</a:t>
            </a:r>
            <a:r>
              <a:rPr lang="en-US" sz="2000" b="1" dirty="0" smtClean="0">
                <a:ea typeface="Verdana"/>
                <a:cs typeface="Times New Roman"/>
              </a:rPr>
              <a:t> Important reminders for TAs and students:</a:t>
            </a:r>
          </a:p>
          <a:p>
            <a:pPr marL="0" indent="0">
              <a:spcBef>
                <a:spcPts val="0"/>
              </a:spcBef>
              <a:spcAft>
                <a:spcPts val="0"/>
              </a:spcAft>
              <a:buNone/>
            </a:pPr>
            <a:r>
              <a:rPr lang="en-US" sz="1800" dirty="0" smtClean="0">
                <a:ea typeface="Verdana"/>
                <a:cs typeface="Times New Roman"/>
              </a:rPr>
              <a:t>Because CAT questions cannot be reviewed backwards after 20 minutes, DO NOT release students for lunch with the intention of </a:t>
            </a:r>
            <a:r>
              <a:rPr lang="en-US" sz="1800" b="1" u="sng" dirty="0" smtClean="0">
                <a:ea typeface="Verdana"/>
                <a:cs typeface="Times New Roman"/>
              </a:rPr>
              <a:t>reviewing</a:t>
            </a:r>
            <a:r>
              <a:rPr lang="en-US" sz="1800" dirty="0" smtClean="0">
                <a:ea typeface="Verdana"/>
                <a:cs typeface="Times New Roman"/>
              </a:rPr>
              <a:t> later. If all the questions are answered, the test is automatically submitted after a pause of 30 minutes.</a:t>
            </a:r>
            <a:endParaRPr lang="en-US" sz="1800" dirty="0">
              <a:ea typeface="Verdana"/>
              <a:cs typeface="Times New Roman"/>
            </a:endParaRPr>
          </a:p>
        </p:txBody>
      </p:sp>
      <p:sp>
        <p:nvSpPr>
          <p:cNvPr id="4" name="Slide Number Placeholder 3"/>
          <p:cNvSpPr>
            <a:spLocks noGrp="1"/>
          </p:cNvSpPr>
          <p:nvPr>
            <p:ph type="sldNum" sz="quarter" idx="12"/>
          </p:nvPr>
        </p:nvSpPr>
        <p:spPr/>
        <p:txBody>
          <a:bodyPr/>
          <a:lstStyle/>
          <a:p>
            <a:fld id="{23F30E55-93A0-4929-91F3-1863CA34730B}" type="slidenum">
              <a:rPr lang="en-US" smtClean="0"/>
              <a:t>22</a:t>
            </a:fld>
            <a:endParaRPr lang="en-US" dirty="0"/>
          </a:p>
        </p:txBody>
      </p:sp>
      <p:pic>
        <p:nvPicPr>
          <p:cNvPr id="5"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971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14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ELA PT1 Segment</a:t>
            </a:r>
            <a:endParaRPr lang="en-US" dirty="0"/>
          </a:p>
        </p:txBody>
      </p:sp>
      <p:pic>
        <p:nvPicPr>
          <p:cNvPr id="5122" name="Picture 2" descr="C:\Users\ebirdsall\AppData\Local\Microsoft\Windows\Temporary Internet Files\Content.Outlook\7Y87BGP1\end of seg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286750" cy="265747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a:xfrm>
            <a:off x="6324600" y="6196926"/>
            <a:ext cx="2209800" cy="381000"/>
          </a:xfrm>
        </p:spPr>
        <p:txBody>
          <a:bodyPr/>
          <a:lstStyle/>
          <a:p>
            <a:pPr algn="r"/>
            <a:fld id="{F3477EC8-074D-41C4-94AE-E9EA7CEEA348}" type="slidenum">
              <a:rPr lang="en-US" smtClean="0"/>
              <a:pPr algn="r"/>
              <a:t>23</a:t>
            </a:fld>
            <a:endParaRPr lang="en-US" dirty="0"/>
          </a:p>
        </p:txBody>
      </p:sp>
      <p:sp>
        <p:nvSpPr>
          <p:cNvPr id="4" name="TextBox 3"/>
          <p:cNvSpPr txBox="1"/>
          <p:nvPr/>
        </p:nvSpPr>
        <p:spPr>
          <a:xfrm>
            <a:off x="381000" y="4724400"/>
            <a:ext cx="8286750" cy="1846659"/>
          </a:xfrm>
          <a:prstGeom prst="rect">
            <a:avLst/>
          </a:prstGeom>
          <a:noFill/>
        </p:spPr>
        <p:txBody>
          <a:bodyPr wrap="square" rtlCol="0">
            <a:spAutoFit/>
          </a:bodyPr>
          <a:lstStyle/>
          <a:p>
            <a:r>
              <a:rPr lang="en-US" sz="2000" dirty="0" smtClean="0">
                <a:solidFill>
                  <a:schemeClr val="bg2"/>
                </a:solidFill>
              </a:rPr>
              <a:t>Students receive a clear message that they are leaving PT 1 segment (3 to 5 questions) and going into the long write – PT2. </a:t>
            </a:r>
          </a:p>
          <a:p>
            <a:endParaRPr lang="en-US" sz="2000" dirty="0" smtClean="0">
              <a:solidFill>
                <a:schemeClr val="bg2"/>
              </a:solidFill>
            </a:endParaRPr>
          </a:p>
          <a:p>
            <a:r>
              <a:rPr lang="en-US" dirty="0" smtClean="0">
                <a:solidFill>
                  <a:schemeClr val="bg2"/>
                </a:solidFill>
              </a:rPr>
              <a:t>On rare occasion a student may inadvertently submit before finishing Segment 1. Contact the District Assessment Coordinator to see if the incident qualifies for reopening the student exam.</a:t>
            </a:r>
            <a:endParaRPr lang="en-US" dirty="0">
              <a:solidFill>
                <a:schemeClr val="bg2"/>
              </a:solidFill>
            </a:endParaRPr>
          </a:p>
        </p:txBody>
      </p:sp>
    </p:spTree>
    <p:extLst>
      <p:ext uri="{BB962C8B-B14F-4D97-AF65-F5344CB8AC3E}">
        <p14:creationId xmlns:p14="http://schemas.microsoft.com/office/powerpoint/2010/main" val="293788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Session</a:t>
            </a:r>
            <a:endParaRPr lang="en-US" dirty="0"/>
          </a:p>
        </p:txBody>
      </p:sp>
      <p:sp>
        <p:nvSpPr>
          <p:cNvPr id="3" name="Content Placeholder 2"/>
          <p:cNvSpPr>
            <a:spLocks noGrp="1"/>
          </p:cNvSpPr>
          <p:nvPr>
            <p:ph idx="1"/>
          </p:nvPr>
        </p:nvSpPr>
        <p:spPr>
          <a:xfrm>
            <a:off x="457200" y="1600200"/>
            <a:ext cx="8229600" cy="4953000"/>
          </a:xfrm>
          <a:noFill/>
          <a:ln>
            <a:noFill/>
          </a:ln>
        </p:spPr>
        <p:txBody>
          <a:bodyPr/>
          <a:lstStyle/>
          <a:p>
            <a:pPr marL="0" marR="0" indent="0">
              <a:spcBef>
                <a:spcPts val="0"/>
              </a:spcBef>
              <a:spcAft>
                <a:spcPts val="0"/>
              </a:spcAft>
              <a:buNone/>
            </a:pPr>
            <a:r>
              <a:rPr lang="en-US" sz="2000" dirty="0" smtClean="0">
                <a:solidFill>
                  <a:schemeClr val="bg2"/>
                </a:solidFill>
                <a:ea typeface="Verdana"/>
                <a:cs typeface="Times New Roman"/>
              </a:rPr>
              <a:t>Quoting </a:t>
            </a:r>
            <a:r>
              <a:rPr lang="en-US" sz="2000" dirty="0">
                <a:solidFill>
                  <a:schemeClr val="bg2"/>
                </a:solidFill>
                <a:ea typeface="Verdana"/>
                <a:cs typeface="Times New Roman"/>
              </a:rPr>
              <a:t>from the directions on </a:t>
            </a:r>
            <a:r>
              <a:rPr lang="en-US" sz="2000" dirty="0" smtClean="0">
                <a:solidFill>
                  <a:schemeClr val="bg2"/>
                </a:solidFill>
                <a:ea typeface="Verdana"/>
                <a:cs typeface="Times New Roman"/>
              </a:rPr>
              <a:t>page 45 in the TAM, we will remind students the session is about to end:</a:t>
            </a:r>
          </a:p>
          <a:p>
            <a:pPr marL="0" marR="0" indent="0">
              <a:spcBef>
                <a:spcPts val="0"/>
              </a:spcBef>
              <a:spcAft>
                <a:spcPts val="0"/>
              </a:spcAft>
              <a:buNone/>
            </a:pPr>
            <a:endParaRPr lang="en-US" sz="2000" dirty="0">
              <a:solidFill>
                <a:schemeClr val="bg2"/>
              </a:solidFill>
              <a:ea typeface="Verdana"/>
              <a:cs typeface="Times New Roman"/>
            </a:endParaRPr>
          </a:p>
          <a:p>
            <a:pPr marL="0" marR="0" indent="0">
              <a:spcBef>
                <a:spcPts val="0"/>
              </a:spcBef>
              <a:spcAft>
                <a:spcPts val="0"/>
              </a:spcAft>
              <a:buNone/>
            </a:pPr>
            <a:r>
              <a:rPr lang="en-US" sz="2000" dirty="0" smtClean="0"/>
              <a:t>When </a:t>
            </a:r>
            <a:r>
              <a:rPr lang="en-US" sz="2000" dirty="0"/>
              <a:t>there are approximately ten minutes left in the test session, the TA should give students </a:t>
            </a:r>
            <a:r>
              <a:rPr lang="en-US" sz="2000" dirty="0" smtClean="0"/>
              <a:t>a brief warning.</a:t>
            </a:r>
          </a:p>
          <a:p>
            <a:pPr marL="0" marR="0" indent="0">
              <a:spcBef>
                <a:spcPts val="0"/>
              </a:spcBef>
              <a:spcAft>
                <a:spcPts val="0"/>
              </a:spcAft>
              <a:buNone/>
            </a:pPr>
            <a:endParaRPr lang="en-US" sz="2000" b="1" dirty="0"/>
          </a:p>
          <a:p>
            <a:pPr marL="0" marR="0" indent="0">
              <a:spcBef>
                <a:spcPts val="0"/>
              </a:spcBef>
              <a:spcAft>
                <a:spcPts val="0"/>
              </a:spcAft>
              <a:buNone/>
            </a:pPr>
            <a:r>
              <a:rPr lang="en-US" sz="2000" b="1" dirty="0" smtClean="0"/>
              <a:t>	SAY</a:t>
            </a:r>
            <a:r>
              <a:rPr lang="en-US" sz="2000" b="1" dirty="0"/>
              <a:t>:</a:t>
            </a:r>
            <a:r>
              <a:rPr lang="en-US" sz="2000" dirty="0"/>
              <a:t> </a:t>
            </a:r>
            <a:r>
              <a:rPr lang="en-US" sz="2000" i="1" dirty="0"/>
              <a:t>We are nearing the end of this test session. Please </a:t>
            </a:r>
            <a:r>
              <a:rPr lang="en-US" sz="2000" i="1" dirty="0" smtClean="0"/>
              <a:t>	review </a:t>
            </a:r>
            <a:r>
              <a:rPr lang="en-US" sz="2000" i="1" dirty="0"/>
              <a:t>any completed </a:t>
            </a:r>
            <a:r>
              <a:rPr lang="en-US" sz="2000" i="1" dirty="0" smtClean="0"/>
              <a:t>or marked </a:t>
            </a:r>
            <a:r>
              <a:rPr lang="en-US" sz="2000" i="1" dirty="0"/>
              <a:t>for review items now. Do not </a:t>
            </a:r>
            <a:r>
              <a:rPr lang="en-US" sz="2000" i="1" dirty="0" smtClean="0"/>
              <a:t>	submit </a:t>
            </a:r>
            <a:r>
              <a:rPr lang="en-US" sz="2000" i="1" dirty="0"/>
              <a:t>your test unless you </a:t>
            </a:r>
            <a:r>
              <a:rPr lang="en-US" sz="2000" i="1" dirty="0" smtClean="0"/>
              <a:t>have answered </a:t>
            </a:r>
            <a:r>
              <a:rPr lang="en-US" sz="2000" i="1" dirty="0"/>
              <a:t>all of the </a:t>
            </a:r>
            <a:r>
              <a:rPr lang="en-US" sz="2000" i="1" dirty="0" smtClean="0"/>
              <a:t>questions.</a:t>
            </a:r>
          </a:p>
          <a:p>
            <a:pPr marL="0" marR="0" indent="0">
              <a:spcBef>
                <a:spcPts val="0"/>
              </a:spcBef>
              <a:spcAft>
                <a:spcPts val="0"/>
              </a:spcAft>
              <a:buNone/>
            </a:pPr>
            <a:endParaRPr lang="en-US" sz="800" i="1" dirty="0"/>
          </a:p>
          <a:p>
            <a:pPr marL="0" marR="0" indent="0">
              <a:spcBef>
                <a:spcPts val="0"/>
              </a:spcBef>
              <a:spcAft>
                <a:spcPts val="0"/>
              </a:spcAft>
              <a:buNone/>
            </a:pPr>
            <a:r>
              <a:rPr lang="en-US" sz="2000" i="1" dirty="0" smtClean="0"/>
              <a:t>	If you need additional time let me know. </a:t>
            </a:r>
          </a:p>
          <a:p>
            <a:pPr marL="0" indent="0">
              <a:buNone/>
            </a:pPr>
            <a:r>
              <a:rPr lang="en-US" sz="2000" dirty="0" smtClean="0"/>
              <a:t>The student will PAUSE the session if they need more time and SUBMIT the test if they are finished.</a:t>
            </a:r>
            <a:endParaRPr lang="en-US" sz="2000" dirty="0"/>
          </a:p>
          <a:p>
            <a:pPr marL="0" indent="0">
              <a:buNone/>
            </a:pPr>
            <a:endParaRPr lang="en-US" sz="2000" dirty="0" smtClean="0"/>
          </a:p>
          <a:p>
            <a:pPr marL="0" indent="0">
              <a:buNone/>
            </a:pPr>
            <a:r>
              <a:rPr lang="en-US" sz="2000" dirty="0" smtClean="0"/>
              <a:t>After all students have indicated they have paused or submitted, the TA will stop this session by selecting “Stop Session” on top left.</a:t>
            </a:r>
          </a:p>
        </p:txBody>
      </p:sp>
      <p:sp>
        <p:nvSpPr>
          <p:cNvPr id="4" name="Slide Number Placeholder 3"/>
          <p:cNvSpPr>
            <a:spLocks noGrp="1"/>
          </p:cNvSpPr>
          <p:nvPr>
            <p:ph type="sldNum" sz="quarter" idx="12"/>
          </p:nvPr>
        </p:nvSpPr>
        <p:spPr/>
        <p:txBody>
          <a:bodyPr/>
          <a:lstStyle/>
          <a:p>
            <a:fld id="{23F30E55-93A0-4929-91F3-1863CA34730B}" type="slidenum">
              <a:rPr lang="en-US" smtClean="0"/>
              <a:t>24</a:t>
            </a:fld>
            <a:endParaRPr lang="en-US" dirty="0"/>
          </a:p>
        </p:txBody>
      </p:sp>
    </p:spTree>
    <p:extLst>
      <p:ext uri="{BB962C8B-B14F-4D97-AF65-F5344CB8AC3E}">
        <p14:creationId xmlns:p14="http://schemas.microsoft.com/office/powerpoint/2010/main" val="1929471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Irregularities</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a:t>Must be </a:t>
            </a:r>
            <a:r>
              <a:rPr lang="en-US" dirty="0" smtClean="0"/>
              <a:t>reported to DC by </a:t>
            </a:r>
            <a:r>
              <a:rPr lang="en-US" dirty="0"/>
              <a:t>end of the </a:t>
            </a:r>
            <a:r>
              <a:rPr lang="en-US" dirty="0" smtClean="0"/>
              <a:t>day </a:t>
            </a:r>
          </a:p>
          <a:p>
            <a:pPr marL="0" indent="0">
              <a:buNone/>
            </a:pPr>
            <a:endParaRPr lang="en-US" dirty="0" smtClean="0"/>
          </a:p>
          <a:p>
            <a:pPr>
              <a:tabLst>
                <a:tab pos="2292350" algn="l"/>
              </a:tabLst>
            </a:pPr>
            <a:r>
              <a:rPr lang="en-US" sz="2800" dirty="0" smtClean="0"/>
              <a:t>Low/Impropriety: Issue is addressed in district and may need to be entered into TIDE </a:t>
            </a:r>
          </a:p>
          <a:p>
            <a:pPr>
              <a:tabLst>
                <a:tab pos="2292350" algn="l"/>
              </a:tabLst>
            </a:pPr>
            <a:r>
              <a:rPr lang="en-US" sz="2800" dirty="0" smtClean="0"/>
              <a:t>Medium/Irregularity</a:t>
            </a:r>
            <a:r>
              <a:rPr lang="en-US" sz="2800" dirty="0"/>
              <a:t>: Issue </a:t>
            </a:r>
            <a:r>
              <a:rPr lang="en-US" sz="2800" dirty="0" smtClean="0"/>
              <a:t>is addressed </a:t>
            </a:r>
            <a:r>
              <a:rPr lang="en-US" sz="2800" dirty="0"/>
              <a:t>in district and may need to be entered into </a:t>
            </a:r>
            <a:r>
              <a:rPr lang="en-US" sz="2800" dirty="0" smtClean="0"/>
              <a:t>TIDE for resolution by OSPI</a:t>
            </a:r>
          </a:p>
          <a:p>
            <a:pPr>
              <a:tabLst>
                <a:tab pos="2292350" algn="l"/>
              </a:tabLst>
            </a:pPr>
            <a:r>
              <a:rPr lang="en-US" sz="2800" dirty="0"/>
              <a:t>High/Breach: Issue </a:t>
            </a:r>
            <a:r>
              <a:rPr lang="en-US" sz="2800" dirty="0" smtClean="0"/>
              <a:t>will be entered </a:t>
            </a:r>
            <a:r>
              <a:rPr lang="en-US" sz="2800" dirty="0"/>
              <a:t>into TIDE for resolution by </a:t>
            </a:r>
            <a:r>
              <a:rPr lang="en-US" sz="2800" dirty="0" smtClean="0"/>
              <a:t>OSPI</a:t>
            </a:r>
            <a:endParaRPr lang="en-US" sz="2800" dirty="0"/>
          </a:p>
          <a:p>
            <a:pPr>
              <a:tabLst>
                <a:tab pos="2292350" algn="l"/>
              </a:tabLst>
            </a:pPr>
            <a:endParaRPr lang="en-US" sz="1400" dirty="0" smtClean="0"/>
          </a:p>
        </p:txBody>
      </p:sp>
      <p:sp>
        <p:nvSpPr>
          <p:cNvPr id="4" name="Slide Number Placeholder 3"/>
          <p:cNvSpPr>
            <a:spLocks noGrp="1"/>
          </p:cNvSpPr>
          <p:nvPr>
            <p:ph type="sldNum" sz="quarter" idx="12"/>
          </p:nvPr>
        </p:nvSpPr>
        <p:spPr/>
        <p:txBody>
          <a:bodyPr/>
          <a:lstStyle/>
          <a:p>
            <a:fld id="{23F30E55-93A0-4929-91F3-1863CA34730B}" type="slidenum">
              <a:rPr lang="en-US" smtClean="0"/>
              <a:t>25</a:t>
            </a:fld>
            <a:endParaRPr lang="en-US" dirty="0"/>
          </a:p>
        </p:txBody>
      </p:sp>
    </p:spTree>
    <p:extLst>
      <p:ext uri="{BB962C8B-B14F-4D97-AF65-F5344CB8AC3E}">
        <p14:creationId xmlns:p14="http://schemas.microsoft.com/office/powerpoint/2010/main" val="4262840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Slide Number Placeholder 2"/>
          <p:cNvSpPr>
            <a:spLocks noGrp="1"/>
          </p:cNvSpPr>
          <p:nvPr>
            <p:ph type="sldNum" sz="quarter" idx="12"/>
          </p:nvPr>
        </p:nvSpPr>
        <p:spPr/>
        <p:txBody>
          <a:bodyPr/>
          <a:lstStyle/>
          <a:p>
            <a:fld id="{23F30E55-93A0-4929-91F3-1863CA34730B}" type="slidenum">
              <a:rPr lang="en-US" smtClean="0"/>
              <a:t>26</a:t>
            </a:fld>
            <a:endParaRPr lang="en-US" dirty="0"/>
          </a:p>
        </p:txBody>
      </p:sp>
      <p:pic>
        <p:nvPicPr>
          <p:cNvPr id="9" name="Content Placeholder 8"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705" y="1805759"/>
            <a:ext cx="8184589" cy="4160881"/>
          </a:xfrm>
        </p:spPr>
      </p:pic>
    </p:spTree>
    <p:extLst>
      <p:ext uri="{BB962C8B-B14F-4D97-AF65-F5344CB8AC3E}">
        <p14:creationId xmlns:p14="http://schemas.microsoft.com/office/powerpoint/2010/main" val="106474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Slide Number Placeholder 2"/>
          <p:cNvSpPr>
            <a:spLocks noGrp="1"/>
          </p:cNvSpPr>
          <p:nvPr>
            <p:ph type="sldNum" sz="quarter" idx="12"/>
          </p:nvPr>
        </p:nvSpPr>
        <p:spPr/>
        <p:txBody>
          <a:bodyPr/>
          <a:lstStyle/>
          <a:p>
            <a:fld id="{23F30E55-93A0-4929-91F3-1863CA34730B}" type="slidenum">
              <a:rPr lang="en-US" smtClean="0"/>
              <a:t>27</a:t>
            </a:fld>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209800"/>
            <a:ext cx="8138865" cy="1333616"/>
          </a:xfr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12" y="3657600"/>
            <a:ext cx="8207451" cy="1082134"/>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1" y="4704422"/>
            <a:ext cx="8123624" cy="2019475"/>
          </a:xfrm>
          <a:prstGeom prst="rect">
            <a:avLst/>
          </a:prstGeom>
        </p:spPr>
      </p:pic>
    </p:spTree>
    <p:extLst>
      <p:ext uri="{BB962C8B-B14F-4D97-AF65-F5344CB8AC3E}">
        <p14:creationId xmlns:p14="http://schemas.microsoft.com/office/powerpoint/2010/main" val="3233945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a:t>
            </a:r>
            <a:r>
              <a:rPr lang="en-US" dirty="0" smtClean="0"/>
              <a:t>Documentation</a:t>
            </a:r>
            <a:endParaRPr lang="en-US" dirty="0"/>
          </a:p>
        </p:txBody>
      </p:sp>
      <p:sp>
        <p:nvSpPr>
          <p:cNvPr id="3" name="Content Placeholder 2"/>
          <p:cNvSpPr>
            <a:spLocks noGrp="1"/>
          </p:cNvSpPr>
          <p:nvPr>
            <p:ph idx="1"/>
          </p:nvPr>
        </p:nvSpPr>
        <p:spPr>
          <a:xfrm>
            <a:off x="484908" y="1891145"/>
            <a:ext cx="8506691" cy="3886200"/>
          </a:xfrm>
        </p:spPr>
        <p:txBody>
          <a:bodyPr/>
          <a:lstStyle/>
          <a:p>
            <a:pPr>
              <a:buFont typeface="Wingdings" panose="05000000000000000000" pitchFamily="2" charset="2"/>
              <a:buChar char="q"/>
            </a:pPr>
            <a:r>
              <a:rPr lang="en-US" sz="2800" dirty="0" smtClean="0"/>
              <a:t>TA Training Log</a:t>
            </a:r>
          </a:p>
          <a:p>
            <a:pPr>
              <a:buFont typeface="Wingdings" panose="05000000000000000000" pitchFamily="2" charset="2"/>
              <a:buChar char="q"/>
            </a:pPr>
            <a:r>
              <a:rPr lang="en-US" sz="2800" dirty="0" smtClean="0"/>
              <a:t>Tracking log for online testing listing the reason for a student not tested (Refused, not tested, etc.)</a:t>
            </a:r>
          </a:p>
          <a:p>
            <a:pPr>
              <a:buFont typeface="Wingdings" panose="05000000000000000000" pitchFamily="2" charset="2"/>
              <a:buChar char="q"/>
            </a:pPr>
            <a:r>
              <a:rPr lang="en-US" sz="2800" dirty="0" smtClean="0"/>
              <a:t>Test Security Assurance Form</a:t>
            </a:r>
          </a:p>
          <a:p>
            <a:pPr marL="457200" lvl="1" indent="0">
              <a:buNone/>
            </a:pPr>
            <a:r>
              <a:rPr lang="en-US" sz="2400" i="1" dirty="0"/>
              <a:t>Review the answer to the question about irregularities, “Have you reported all test security irregularities…?” </a:t>
            </a:r>
          </a:p>
          <a:p>
            <a:pPr marL="457200" lvl="1" indent="0">
              <a:buNone/>
            </a:pPr>
            <a:r>
              <a:rPr lang="en-US" sz="2400" i="1" dirty="0"/>
              <a:t>If yes is marked, there should be comments in the top section or note referring to attached copy. If no irregularities, mark N/A.</a:t>
            </a:r>
          </a:p>
          <a:p>
            <a:pPr>
              <a:buFont typeface="Wingdings" panose="05000000000000000000" pitchFamily="2" charset="2"/>
              <a:buChar char="q"/>
            </a:pPr>
            <a:r>
              <a:rPr lang="en-US" sz="2800" dirty="0" smtClean="0"/>
              <a:t>Irregularity Forms (if any)</a:t>
            </a:r>
          </a:p>
          <a:p>
            <a:pPr>
              <a:buFont typeface="Wingdings" panose="05000000000000000000" pitchFamily="2" charset="2"/>
              <a:buChar char="q"/>
            </a:pPr>
            <a:r>
              <a:rPr lang="en-US" sz="2800" dirty="0"/>
              <a:t>School Site Administration and Security Report</a:t>
            </a:r>
          </a:p>
          <a:p>
            <a:endParaRPr lang="en-US" dirty="0" smtClean="0"/>
          </a:p>
        </p:txBody>
      </p:sp>
      <p:sp>
        <p:nvSpPr>
          <p:cNvPr id="4" name="Slide Number Placeholder 3"/>
          <p:cNvSpPr>
            <a:spLocks noGrp="1"/>
          </p:cNvSpPr>
          <p:nvPr>
            <p:ph type="sldNum" sz="quarter" idx="12"/>
          </p:nvPr>
        </p:nvSpPr>
        <p:spPr/>
        <p:txBody>
          <a:bodyPr/>
          <a:lstStyle/>
          <a:p>
            <a:fld id="{23F30E55-93A0-4929-91F3-1863CA34730B}" type="slidenum">
              <a:rPr lang="en-US" smtClean="0"/>
              <a:t>28</a:t>
            </a:fld>
            <a:endParaRPr lang="en-US" dirty="0"/>
          </a:p>
        </p:txBody>
      </p:sp>
    </p:spTree>
    <p:extLst>
      <p:ext uri="{BB962C8B-B14F-4D97-AF65-F5344CB8AC3E}">
        <p14:creationId xmlns:p14="http://schemas.microsoft.com/office/powerpoint/2010/main" val="1389342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020" y="5089158"/>
            <a:ext cx="1305895" cy="1350926"/>
          </a:xfrm>
          <a:prstGeom prst="rect">
            <a:avLst/>
          </a:prstGeom>
        </p:spPr>
      </p:pic>
      <p:cxnSp>
        <p:nvCxnSpPr>
          <p:cNvPr id="6" name="Straight Arrow Connector 5"/>
          <p:cNvCxnSpPr/>
          <p:nvPr/>
        </p:nvCxnSpPr>
        <p:spPr>
          <a:xfrm flipH="1">
            <a:off x="3180916" y="5847408"/>
            <a:ext cx="674973" cy="172392"/>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001735"/>
            <a:ext cx="3901778" cy="4099915"/>
          </a:xfrm>
          <a:prstGeom prst="rect">
            <a:avLst/>
          </a:prstGeom>
        </p:spPr>
      </p:pic>
      <p:sp>
        <p:nvSpPr>
          <p:cNvPr id="12" name="TextBox 11"/>
          <p:cNvSpPr txBox="1"/>
          <p:nvPr/>
        </p:nvSpPr>
        <p:spPr>
          <a:xfrm>
            <a:off x="63178" y="4853553"/>
            <a:ext cx="1722620" cy="369332"/>
          </a:xfrm>
          <a:prstGeom prst="rect">
            <a:avLst/>
          </a:prstGeom>
          <a:noFill/>
          <a:ln w="38100">
            <a:solidFill>
              <a:srgbClr val="C00000"/>
            </a:solidFill>
          </a:ln>
        </p:spPr>
        <p:txBody>
          <a:bodyPr wrap="square" rtlCol="0">
            <a:spAutoFit/>
          </a:bodyPr>
          <a:lstStyle/>
          <a:p>
            <a:r>
              <a:rPr lang="en-US" dirty="0" smtClean="0">
                <a:solidFill>
                  <a:schemeClr val="bg2"/>
                </a:solidFill>
              </a:rPr>
              <a:t>Score Reports</a:t>
            </a:r>
            <a:endParaRPr lang="en-US" dirty="0">
              <a:solidFill>
                <a:schemeClr val="bg2"/>
              </a:solidFill>
            </a:endParaRPr>
          </a:p>
        </p:txBody>
      </p:sp>
      <p:sp>
        <p:nvSpPr>
          <p:cNvPr id="14" name="TextBox 13"/>
          <p:cNvSpPr txBox="1"/>
          <p:nvPr/>
        </p:nvSpPr>
        <p:spPr>
          <a:xfrm>
            <a:off x="3859637" y="5333439"/>
            <a:ext cx="1722620" cy="1200329"/>
          </a:xfrm>
          <a:prstGeom prst="rect">
            <a:avLst/>
          </a:prstGeom>
          <a:noFill/>
          <a:ln w="38100">
            <a:solidFill>
              <a:srgbClr val="C00000"/>
            </a:solidFill>
          </a:ln>
        </p:spPr>
        <p:txBody>
          <a:bodyPr wrap="square" rtlCol="0">
            <a:spAutoFit/>
          </a:bodyPr>
          <a:lstStyle/>
          <a:p>
            <a:r>
              <a:rPr lang="en-US" dirty="0" smtClean="0">
                <a:solidFill>
                  <a:schemeClr val="bg2"/>
                </a:solidFill>
              </a:rPr>
              <a:t>View Interim Assessments before administration</a:t>
            </a:r>
            <a:endParaRPr lang="en-US" dirty="0">
              <a:solidFill>
                <a:schemeClr val="bg2"/>
              </a:solidFill>
            </a:endParaRPr>
          </a:p>
        </p:txBody>
      </p:sp>
      <p:cxnSp>
        <p:nvCxnSpPr>
          <p:cNvPr id="18" name="Straight Arrow Connector 17"/>
          <p:cNvCxnSpPr/>
          <p:nvPr/>
        </p:nvCxnSpPr>
        <p:spPr>
          <a:xfrm flipV="1">
            <a:off x="1185024" y="4489264"/>
            <a:ext cx="647524" cy="364289"/>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4114800" y="900741"/>
            <a:ext cx="2253920" cy="792025"/>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6368720" y="766715"/>
            <a:ext cx="1729907" cy="1477328"/>
          </a:xfrm>
          <a:prstGeom prst="rect">
            <a:avLst/>
          </a:prstGeom>
          <a:noFill/>
          <a:ln w="38100">
            <a:solidFill>
              <a:srgbClr val="C00000"/>
            </a:solidFill>
          </a:ln>
        </p:spPr>
        <p:txBody>
          <a:bodyPr wrap="square" rtlCol="0">
            <a:spAutoFit/>
          </a:bodyPr>
          <a:lstStyle/>
          <a:p>
            <a:r>
              <a:rPr lang="en-US" dirty="0" smtClean="0">
                <a:solidFill>
                  <a:schemeClr val="bg2"/>
                </a:solidFill>
              </a:rPr>
              <a:t>Interim Blueprints, AVA and THSS guides and training</a:t>
            </a:r>
            <a:endParaRPr lang="en-US" dirty="0">
              <a:solidFill>
                <a:schemeClr val="bg2"/>
              </a:solidFill>
            </a:endParaRPr>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5417658" y="1833552"/>
            <a:ext cx="838200" cy="464185"/>
          </a:xfrm>
          <a:prstGeom prst="rect">
            <a:avLst/>
          </a:prstGeom>
          <a:ln>
            <a:solidFill>
              <a:schemeClr val="tx1"/>
            </a:solidFill>
          </a:ln>
        </p:spPr>
      </p:pic>
      <p:sp>
        <p:nvSpPr>
          <p:cNvPr id="24" name="TextBox 23"/>
          <p:cNvSpPr txBox="1"/>
          <p:nvPr/>
        </p:nvSpPr>
        <p:spPr>
          <a:xfrm>
            <a:off x="7233673" y="2297737"/>
            <a:ext cx="1722620" cy="2031325"/>
          </a:xfrm>
          <a:prstGeom prst="rect">
            <a:avLst/>
          </a:prstGeom>
          <a:noFill/>
          <a:ln w="38100">
            <a:solidFill>
              <a:srgbClr val="C00000"/>
            </a:solidFill>
          </a:ln>
        </p:spPr>
        <p:txBody>
          <a:bodyPr wrap="square" rtlCol="0">
            <a:spAutoFit/>
          </a:bodyPr>
          <a:lstStyle/>
          <a:p>
            <a:r>
              <a:rPr lang="en-US" dirty="0" smtClean="0">
                <a:solidFill>
                  <a:schemeClr val="bg2"/>
                </a:solidFill>
              </a:rPr>
              <a:t>PowerPoint on Scoring and</a:t>
            </a:r>
          </a:p>
          <a:p>
            <a:r>
              <a:rPr lang="en-US" dirty="0" smtClean="0">
                <a:solidFill>
                  <a:schemeClr val="bg2"/>
                </a:solidFill>
              </a:rPr>
              <a:t>ELA &amp; Math Exemplar Sets and Training Guides for Calibration</a:t>
            </a:r>
            <a:endParaRPr lang="en-US" dirty="0">
              <a:solidFill>
                <a:schemeClr val="bg2"/>
              </a:solidFill>
            </a:endParaRPr>
          </a:p>
        </p:txBody>
      </p:sp>
      <p:cxnSp>
        <p:nvCxnSpPr>
          <p:cNvPr id="25" name="Straight Arrow Connector 24"/>
          <p:cNvCxnSpPr>
            <a:stCxn id="24" idx="1"/>
            <a:endCxn id="5" idx="2"/>
          </p:cNvCxnSpPr>
          <p:nvPr/>
        </p:nvCxnSpPr>
        <p:spPr>
          <a:xfrm flipH="1" flipV="1">
            <a:off x="5836758" y="2297737"/>
            <a:ext cx="1396915" cy="1015663"/>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H="1" flipV="1">
            <a:off x="5209227" y="2109290"/>
            <a:ext cx="260679" cy="95322"/>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H="1" flipV="1">
            <a:off x="4267200" y="4883023"/>
            <a:ext cx="2259554" cy="682813"/>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6526754" y="5298520"/>
            <a:ext cx="1722620" cy="1200329"/>
          </a:xfrm>
          <a:prstGeom prst="rect">
            <a:avLst/>
          </a:prstGeom>
          <a:noFill/>
          <a:ln w="38100">
            <a:solidFill>
              <a:srgbClr val="C00000"/>
            </a:solidFill>
          </a:ln>
        </p:spPr>
        <p:txBody>
          <a:bodyPr wrap="square" rtlCol="0">
            <a:spAutoFit/>
          </a:bodyPr>
          <a:lstStyle/>
          <a:p>
            <a:r>
              <a:rPr lang="en-US" dirty="0" smtClean="0">
                <a:solidFill>
                  <a:schemeClr val="bg2"/>
                </a:solidFill>
              </a:rPr>
              <a:t>Classroom Activities for Interim Assessments</a:t>
            </a:r>
            <a:endParaRPr lang="en-US" dirty="0">
              <a:solidFill>
                <a:schemeClr val="bg2"/>
              </a:solidFill>
            </a:endParaRPr>
          </a:p>
        </p:txBody>
      </p:sp>
      <p:sp>
        <p:nvSpPr>
          <p:cNvPr id="37" name="TextBox 36"/>
          <p:cNvSpPr txBox="1"/>
          <p:nvPr/>
        </p:nvSpPr>
        <p:spPr>
          <a:xfrm>
            <a:off x="78165" y="2149813"/>
            <a:ext cx="1722620" cy="923330"/>
          </a:xfrm>
          <a:prstGeom prst="rect">
            <a:avLst/>
          </a:prstGeom>
          <a:noFill/>
          <a:ln w="38100">
            <a:solidFill>
              <a:srgbClr val="C00000"/>
            </a:solidFill>
          </a:ln>
        </p:spPr>
        <p:txBody>
          <a:bodyPr wrap="square" rtlCol="0">
            <a:spAutoFit/>
          </a:bodyPr>
          <a:lstStyle/>
          <a:p>
            <a:r>
              <a:rPr lang="en-US" dirty="0" smtClean="0">
                <a:solidFill>
                  <a:schemeClr val="bg2"/>
                </a:solidFill>
              </a:rPr>
              <a:t>Administer Secure Interim Assessments</a:t>
            </a:r>
            <a:endParaRPr lang="en-US" dirty="0">
              <a:solidFill>
                <a:schemeClr val="bg2"/>
              </a:solidFill>
            </a:endParaRPr>
          </a:p>
        </p:txBody>
      </p:sp>
      <p:cxnSp>
        <p:nvCxnSpPr>
          <p:cNvPr id="39" name="Straight Arrow Connector 38"/>
          <p:cNvCxnSpPr/>
          <p:nvPr/>
        </p:nvCxnSpPr>
        <p:spPr>
          <a:xfrm>
            <a:off x="1800785" y="2893304"/>
            <a:ext cx="1552015" cy="280833"/>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5937226" y="4391888"/>
            <a:ext cx="1722620" cy="646331"/>
          </a:xfrm>
          <a:prstGeom prst="rect">
            <a:avLst/>
          </a:prstGeom>
          <a:noFill/>
          <a:ln w="38100">
            <a:solidFill>
              <a:srgbClr val="C00000"/>
            </a:solidFill>
          </a:ln>
        </p:spPr>
        <p:txBody>
          <a:bodyPr wrap="square" rtlCol="0">
            <a:spAutoFit/>
          </a:bodyPr>
          <a:lstStyle/>
          <a:p>
            <a:r>
              <a:rPr lang="en-US" dirty="0" smtClean="0">
                <a:solidFill>
                  <a:schemeClr val="bg2"/>
                </a:solidFill>
              </a:rPr>
              <a:t>Hand Scoring system</a:t>
            </a:r>
            <a:endParaRPr lang="en-US" dirty="0">
              <a:solidFill>
                <a:schemeClr val="bg2"/>
              </a:solidFill>
            </a:endParaRPr>
          </a:p>
        </p:txBody>
      </p:sp>
      <p:cxnSp>
        <p:nvCxnSpPr>
          <p:cNvPr id="47" name="Straight Arrow Connector 46"/>
          <p:cNvCxnSpPr/>
          <p:nvPr/>
        </p:nvCxnSpPr>
        <p:spPr>
          <a:xfrm flipH="1" flipV="1">
            <a:off x="5617565" y="3168704"/>
            <a:ext cx="904534" cy="1202473"/>
          </a:xfrm>
          <a:prstGeom prst="straightConnector1">
            <a:avLst/>
          </a:prstGeom>
          <a:ln w="31750">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2" name="Title 1"/>
          <p:cNvSpPr txBox="1">
            <a:spLocks/>
          </p:cNvSpPr>
          <p:nvPr/>
        </p:nvSpPr>
        <p:spPr>
          <a:xfrm>
            <a:off x="457200" y="228600"/>
            <a:ext cx="7391400" cy="1143000"/>
          </a:xfrm>
          <a:prstGeom prst="rect">
            <a:avLst/>
          </a:prstGeom>
        </p:spPr>
        <p:txBody>
          <a:bodyPr/>
          <a:lst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a:lstStyle>
          <a:p>
            <a:r>
              <a:rPr lang="en-US" kern="0" dirty="0" smtClean="0"/>
              <a:t>Interim Access Points</a:t>
            </a:r>
            <a:endParaRPr lang="en-US" kern="0" dirty="0"/>
          </a:p>
        </p:txBody>
      </p:sp>
    </p:spTree>
    <p:extLst>
      <p:ext uri="{BB962C8B-B14F-4D97-AF65-F5344CB8AC3E}">
        <p14:creationId xmlns:p14="http://schemas.microsoft.com/office/powerpoint/2010/main" val="230435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lstStyle/>
          <a:p>
            <a:r>
              <a:rPr lang="en-US" dirty="0" smtClean="0"/>
              <a:t>Smarter Balanced Assessments (SBA) Acronyms</a:t>
            </a:r>
            <a:endParaRPr lang="en-US" dirty="0"/>
          </a:p>
        </p:txBody>
      </p:sp>
      <p:sp>
        <p:nvSpPr>
          <p:cNvPr id="3" name="Content Placeholder 2"/>
          <p:cNvSpPr>
            <a:spLocks noGrp="1"/>
          </p:cNvSpPr>
          <p:nvPr>
            <p:ph idx="1"/>
          </p:nvPr>
        </p:nvSpPr>
        <p:spPr>
          <a:xfrm>
            <a:off x="152400" y="1600200"/>
            <a:ext cx="8991600" cy="4572000"/>
          </a:xfrm>
        </p:spPr>
        <p:txBody>
          <a:bodyPr/>
          <a:lstStyle/>
          <a:p>
            <a:pPr marL="0" indent="0">
              <a:buNone/>
              <a:tabLst>
                <a:tab pos="1143000" algn="l"/>
              </a:tabLst>
            </a:pPr>
            <a:r>
              <a:rPr lang="en-US" sz="2100" dirty="0" smtClean="0"/>
              <a:t>AVA:	Assessment Viewing Application (Interim)</a:t>
            </a:r>
          </a:p>
          <a:p>
            <a:pPr marL="0" indent="0">
              <a:buNone/>
              <a:tabLst>
                <a:tab pos="1143000" algn="l"/>
              </a:tabLst>
            </a:pPr>
            <a:r>
              <a:rPr lang="en-US" sz="2100" dirty="0" smtClean="0"/>
              <a:t>ARMS:  	Assessment Reporting Mgmt. System </a:t>
            </a:r>
          </a:p>
          <a:p>
            <a:pPr marL="0" indent="0">
              <a:buNone/>
              <a:tabLst>
                <a:tab pos="1143000" algn="l"/>
              </a:tabLst>
            </a:pPr>
            <a:r>
              <a:rPr lang="en-US" sz="2100" dirty="0" smtClean="0"/>
              <a:t>CAT:	Computer </a:t>
            </a:r>
            <a:r>
              <a:rPr lang="en-US" sz="2100" dirty="0"/>
              <a:t>Adaptive Test</a:t>
            </a:r>
          </a:p>
          <a:p>
            <a:pPr marL="0" indent="0">
              <a:buNone/>
              <a:tabLst>
                <a:tab pos="1143000" algn="l"/>
              </a:tabLst>
            </a:pPr>
            <a:r>
              <a:rPr lang="en-US" sz="2100" dirty="0" smtClean="0"/>
              <a:t>DC:	District </a:t>
            </a:r>
            <a:r>
              <a:rPr lang="en-US" sz="2100" dirty="0"/>
              <a:t>Coordinator </a:t>
            </a:r>
            <a:r>
              <a:rPr lang="en-US" sz="2100" dirty="0" smtClean="0"/>
              <a:t>(formerly DAC)</a:t>
            </a:r>
          </a:p>
          <a:p>
            <a:pPr marL="0" indent="0">
              <a:buNone/>
              <a:tabLst>
                <a:tab pos="1143000" algn="l"/>
              </a:tabLst>
            </a:pPr>
            <a:r>
              <a:rPr lang="en-US" sz="2100" dirty="0" smtClean="0"/>
              <a:t>GTSA: 	Guidelines on Tools, Supports, &amp; Accommodations</a:t>
            </a:r>
          </a:p>
          <a:p>
            <a:pPr marL="0" indent="0">
              <a:buNone/>
              <a:tabLst>
                <a:tab pos="1143000" algn="l"/>
              </a:tabLst>
            </a:pPr>
            <a:r>
              <a:rPr lang="en-US" sz="2100" dirty="0" smtClean="0"/>
              <a:t>GTII	Guidelines on Test Incidents and Investigations</a:t>
            </a:r>
          </a:p>
          <a:p>
            <a:pPr marL="0" indent="0">
              <a:buNone/>
              <a:tabLst>
                <a:tab pos="1143000" algn="l"/>
              </a:tabLst>
            </a:pPr>
            <a:r>
              <a:rPr lang="en-US" sz="2100" dirty="0" smtClean="0"/>
              <a:t>ORS:	Online </a:t>
            </a:r>
            <a:r>
              <a:rPr lang="en-US" sz="2100" dirty="0"/>
              <a:t>Reporting System</a:t>
            </a:r>
          </a:p>
          <a:p>
            <a:pPr marL="0" indent="0">
              <a:buNone/>
              <a:tabLst>
                <a:tab pos="1143000" algn="l"/>
              </a:tabLst>
            </a:pPr>
            <a:r>
              <a:rPr lang="en-US" sz="2100" dirty="0" smtClean="0"/>
              <a:t>PT:	Performance </a:t>
            </a:r>
            <a:r>
              <a:rPr lang="en-US" sz="2100" dirty="0"/>
              <a:t>Task</a:t>
            </a:r>
          </a:p>
          <a:p>
            <a:pPr marL="0" indent="0">
              <a:buNone/>
              <a:tabLst>
                <a:tab pos="1143000" algn="l"/>
              </a:tabLst>
            </a:pPr>
            <a:r>
              <a:rPr lang="en-US" sz="2100" dirty="0"/>
              <a:t>SC:	School/Test Coordinator (formerly SAC) </a:t>
            </a:r>
          </a:p>
          <a:p>
            <a:pPr marL="0" indent="0">
              <a:buNone/>
              <a:tabLst>
                <a:tab pos="1143000" algn="l"/>
              </a:tabLst>
            </a:pPr>
            <a:r>
              <a:rPr lang="en-US" sz="2100" dirty="0" smtClean="0"/>
              <a:t>TA:	Test Administrator (formerly Proctor)</a:t>
            </a:r>
          </a:p>
          <a:p>
            <a:pPr marL="0" indent="0">
              <a:buNone/>
              <a:tabLst>
                <a:tab pos="1143000" algn="l"/>
              </a:tabLst>
            </a:pPr>
            <a:r>
              <a:rPr lang="en-US" sz="2100" dirty="0" smtClean="0"/>
              <a:t>TAM:	Test Administrator Manual (includes “DFA”)</a:t>
            </a:r>
          </a:p>
          <a:p>
            <a:pPr marL="0" indent="0">
              <a:buNone/>
              <a:tabLst>
                <a:tab pos="1143000" algn="l"/>
              </a:tabLst>
            </a:pPr>
            <a:r>
              <a:rPr lang="en-US" sz="2100" dirty="0" smtClean="0"/>
              <a:t>TIDE:	Test </a:t>
            </a:r>
            <a:r>
              <a:rPr lang="en-US" sz="2100" dirty="0"/>
              <a:t>Information Distribution Engine </a:t>
            </a:r>
          </a:p>
          <a:p>
            <a:pPr marL="0" indent="0">
              <a:buNone/>
              <a:tabLst>
                <a:tab pos="1143000" algn="l"/>
              </a:tabLst>
            </a:pPr>
            <a:r>
              <a:rPr lang="en-US" sz="2100" dirty="0" smtClean="0"/>
              <a:t>WCAP:	WA </a:t>
            </a:r>
            <a:r>
              <a:rPr lang="en-US" sz="2100" dirty="0"/>
              <a:t>Comprehensive </a:t>
            </a:r>
            <a:r>
              <a:rPr lang="en-US" sz="2100" dirty="0" smtClean="0"/>
              <a:t>Assessment Program</a:t>
            </a:r>
            <a:endParaRPr lang="en-US" sz="21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3</a:t>
            </a:fld>
            <a:endParaRPr lang="en-US" dirty="0"/>
          </a:p>
        </p:txBody>
      </p:sp>
      <p:pic>
        <p:nvPicPr>
          <p:cNvPr id="1026"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2766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96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id:image008.png@01D158E6.2EAC6F3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828800" y="1600200"/>
            <a:ext cx="7177740" cy="4876800"/>
          </a:xfrm>
          <a:prstGeom prst="rect">
            <a:avLst/>
          </a:prstGeom>
          <a:noFill/>
          <a:ln>
            <a:solidFill>
              <a:schemeClr val="bg1">
                <a:lumMod val="50000"/>
              </a:schemeClr>
            </a:solidFill>
          </a:ln>
        </p:spPr>
      </p:pic>
      <p:sp>
        <p:nvSpPr>
          <p:cNvPr id="7" name="TextBox 6"/>
          <p:cNvSpPr txBox="1"/>
          <p:nvPr/>
        </p:nvSpPr>
        <p:spPr>
          <a:xfrm>
            <a:off x="1981200" y="1005938"/>
            <a:ext cx="6629400" cy="461665"/>
          </a:xfrm>
          <a:prstGeom prst="rect">
            <a:avLst/>
          </a:prstGeom>
          <a:noFill/>
        </p:spPr>
        <p:txBody>
          <a:bodyPr wrap="square" rtlCol="0">
            <a:spAutoFit/>
          </a:bodyPr>
          <a:lstStyle/>
          <a:p>
            <a:r>
              <a:rPr lang="en-US" sz="2400" dirty="0" smtClean="0"/>
              <a:t>Item Number and Target Results by </a:t>
            </a:r>
            <a:r>
              <a:rPr lang="en-US" sz="2400" dirty="0"/>
              <a:t>Class</a:t>
            </a: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8" y="3657600"/>
            <a:ext cx="5166808" cy="2522439"/>
          </a:xfrm>
          <a:prstGeom prst="rect">
            <a:avLst/>
          </a:prstGeom>
        </p:spPr>
      </p:pic>
      <p:sp>
        <p:nvSpPr>
          <p:cNvPr id="3" name="Rounded Rectangle 2"/>
          <p:cNvSpPr/>
          <p:nvPr/>
        </p:nvSpPr>
        <p:spPr>
          <a:xfrm>
            <a:off x="3581400" y="3581400"/>
            <a:ext cx="762000" cy="381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381000" y="70910"/>
            <a:ext cx="7391400" cy="1143000"/>
          </a:xfrm>
        </p:spPr>
        <p:txBody>
          <a:bodyPr/>
          <a:lstStyle/>
          <a:p>
            <a:r>
              <a:rPr lang="en-US" dirty="0" smtClean="0"/>
              <a:t>Interim Block</a:t>
            </a:r>
            <a:endParaRPr lang="en-US" dirty="0"/>
          </a:p>
        </p:txBody>
      </p:sp>
    </p:spTree>
    <p:extLst>
      <p:ext uri="{BB962C8B-B14F-4D97-AF65-F5344CB8AC3E}">
        <p14:creationId xmlns:p14="http://schemas.microsoft.com/office/powerpoint/2010/main" val="3673094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36" y="1880652"/>
            <a:ext cx="8800204" cy="4572000"/>
          </a:xfrm>
        </p:spPr>
        <p:txBody>
          <a:bodyPr>
            <a:normAutofit fontScale="85000" lnSpcReduction="20000"/>
          </a:bodyPr>
          <a:lstStyle/>
          <a:p>
            <a:pPr marL="0" indent="-297180">
              <a:buClr>
                <a:schemeClr val="tx1">
                  <a:lumMod val="85000"/>
                  <a:lumOff val="15000"/>
                </a:schemeClr>
              </a:buClr>
              <a:buNone/>
            </a:pPr>
            <a:r>
              <a:rPr lang="en-US" b="1" dirty="0">
                <a:solidFill>
                  <a:schemeClr val="bg2"/>
                </a:solidFill>
              </a:rPr>
              <a:t>Test Management Center</a:t>
            </a:r>
          </a:p>
          <a:p>
            <a:pPr lvl="1">
              <a:buClr>
                <a:schemeClr val="tx1">
                  <a:lumMod val="85000"/>
                  <a:lumOff val="15000"/>
                </a:schemeClr>
              </a:buClr>
            </a:pPr>
            <a:r>
              <a:rPr lang="en-US" dirty="0" smtClean="0">
                <a:solidFill>
                  <a:schemeClr val="bg2"/>
                </a:solidFill>
              </a:rPr>
              <a:t>Participation Reports in Plan </a:t>
            </a:r>
            <a:r>
              <a:rPr lang="en-US" dirty="0">
                <a:solidFill>
                  <a:schemeClr val="bg2"/>
                </a:solidFill>
              </a:rPr>
              <a:t>and </a:t>
            </a:r>
            <a:r>
              <a:rPr lang="en-US" dirty="0" smtClean="0">
                <a:solidFill>
                  <a:schemeClr val="bg2"/>
                </a:solidFill>
              </a:rPr>
              <a:t>Manage Testing </a:t>
            </a:r>
            <a:r>
              <a:rPr lang="en-US" dirty="0">
                <a:solidFill>
                  <a:schemeClr val="bg2"/>
                </a:solidFill>
              </a:rPr>
              <a:t>(have/have not completed</a:t>
            </a:r>
            <a:r>
              <a:rPr lang="en-US" dirty="0" smtClean="0">
                <a:solidFill>
                  <a:schemeClr val="bg2"/>
                </a:solidFill>
              </a:rPr>
              <a:t>)</a:t>
            </a:r>
          </a:p>
          <a:p>
            <a:pPr lvl="1">
              <a:buClr>
                <a:schemeClr val="tx1">
                  <a:lumMod val="85000"/>
                  <a:lumOff val="15000"/>
                </a:schemeClr>
              </a:buClr>
            </a:pPr>
            <a:r>
              <a:rPr lang="en-US" dirty="0" smtClean="0">
                <a:solidFill>
                  <a:schemeClr val="bg2"/>
                </a:solidFill>
              </a:rPr>
              <a:t>Test </a:t>
            </a:r>
            <a:r>
              <a:rPr lang="en-US" dirty="0">
                <a:solidFill>
                  <a:schemeClr val="bg2"/>
                </a:solidFill>
              </a:rPr>
              <a:t>completion rates (by </a:t>
            </a:r>
            <a:r>
              <a:rPr lang="en-US" dirty="0" smtClean="0">
                <a:solidFill>
                  <a:schemeClr val="bg2"/>
                </a:solidFill>
              </a:rPr>
              <a:t>school, grade, subject and opportunity)</a:t>
            </a:r>
          </a:p>
          <a:p>
            <a:pPr lvl="1">
              <a:buClr>
                <a:schemeClr val="tx1">
                  <a:lumMod val="85000"/>
                  <a:lumOff val="15000"/>
                </a:schemeClr>
              </a:buClr>
            </a:pPr>
            <a:r>
              <a:rPr lang="en-US" dirty="0" smtClean="0">
                <a:solidFill>
                  <a:schemeClr val="bg2"/>
                </a:solidFill>
              </a:rPr>
              <a:t>Summary Statistics (percent proficient, not avail. For IAB)</a:t>
            </a:r>
            <a:endParaRPr lang="en-US" dirty="0">
              <a:solidFill>
                <a:schemeClr val="bg2"/>
              </a:solidFill>
            </a:endParaRPr>
          </a:p>
          <a:p>
            <a:pPr lvl="1">
              <a:buClr>
                <a:schemeClr val="tx1">
                  <a:lumMod val="85000"/>
                  <a:lumOff val="15000"/>
                </a:schemeClr>
              </a:buClr>
            </a:pPr>
            <a:r>
              <a:rPr lang="en-US" dirty="0" smtClean="0">
                <a:solidFill>
                  <a:schemeClr val="bg2"/>
                </a:solidFill>
              </a:rPr>
              <a:t>Retrieve </a:t>
            </a:r>
            <a:r>
              <a:rPr lang="en-US" dirty="0">
                <a:solidFill>
                  <a:schemeClr val="bg2"/>
                </a:solidFill>
              </a:rPr>
              <a:t>student results (download excel files by </a:t>
            </a:r>
            <a:r>
              <a:rPr lang="en-US" dirty="0" smtClean="0">
                <a:solidFill>
                  <a:schemeClr val="bg2"/>
                </a:solidFill>
              </a:rPr>
              <a:t>district, school, </a:t>
            </a:r>
            <a:r>
              <a:rPr lang="en-US" dirty="0">
                <a:solidFill>
                  <a:schemeClr val="bg2"/>
                </a:solidFill>
              </a:rPr>
              <a:t>teacher, </a:t>
            </a:r>
            <a:r>
              <a:rPr lang="en-US" dirty="0" smtClean="0">
                <a:solidFill>
                  <a:schemeClr val="bg2"/>
                </a:solidFill>
              </a:rPr>
              <a:t>and roster)</a:t>
            </a:r>
            <a:endParaRPr lang="en-US" dirty="0">
              <a:solidFill>
                <a:schemeClr val="bg2"/>
              </a:solidFill>
            </a:endParaRPr>
          </a:p>
          <a:p>
            <a:pPr marL="68580" indent="0">
              <a:buNone/>
            </a:pPr>
            <a:r>
              <a:rPr lang="en-US" b="1" dirty="0" smtClean="0">
                <a:solidFill>
                  <a:schemeClr val="bg2"/>
                </a:solidFill>
              </a:rPr>
              <a:t>Score Reports</a:t>
            </a:r>
          </a:p>
          <a:p>
            <a:pPr lvl="1">
              <a:buClr>
                <a:schemeClr val="tx1">
                  <a:lumMod val="85000"/>
                  <a:lumOff val="15000"/>
                </a:schemeClr>
              </a:buClr>
            </a:pPr>
            <a:r>
              <a:rPr lang="en-US" dirty="0" smtClean="0">
                <a:solidFill>
                  <a:schemeClr val="bg2"/>
                </a:solidFill>
              </a:rPr>
              <a:t>Interim Assessments</a:t>
            </a:r>
          </a:p>
          <a:p>
            <a:pPr lvl="1">
              <a:buClr>
                <a:schemeClr val="tx1">
                  <a:lumMod val="85000"/>
                  <a:lumOff val="15000"/>
                </a:schemeClr>
              </a:buClr>
            </a:pPr>
            <a:r>
              <a:rPr lang="en-US" dirty="0" smtClean="0">
                <a:solidFill>
                  <a:schemeClr val="bg2"/>
                </a:solidFill>
              </a:rPr>
              <a:t>Summative</a:t>
            </a:r>
          </a:p>
          <a:p>
            <a:pPr lvl="1">
              <a:buClr>
                <a:schemeClr val="tx1">
                  <a:lumMod val="85000"/>
                  <a:lumOff val="15000"/>
                </a:schemeClr>
              </a:buClr>
            </a:pPr>
            <a:r>
              <a:rPr lang="en-US" dirty="0" smtClean="0">
                <a:solidFill>
                  <a:schemeClr val="bg2"/>
                </a:solidFill>
              </a:rPr>
              <a:t>MSP/EOC/HSPE</a:t>
            </a:r>
            <a:endParaRPr lang="en-US" dirty="0">
              <a:solidFill>
                <a:schemeClr val="bg2"/>
              </a:solidFill>
            </a:endParaRPr>
          </a:p>
          <a:p>
            <a:pPr marL="0" indent="0">
              <a:buNone/>
            </a:pP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4953000"/>
            <a:ext cx="4911405" cy="1469172"/>
          </a:xfrm>
          <a:prstGeom prst="rect">
            <a:avLst/>
          </a:prstGeom>
        </p:spPr>
      </p:pic>
      <p:sp>
        <p:nvSpPr>
          <p:cNvPr id="6" name="Oval 5"/>
          <p:cNvSpPr/>
          <p:nvPr/>
        </p:nvSpPr>
        <p:spPr>
          <a:xfrm>
            <a:off x="6781800" y="5012472"/>
            <a:ext cx="1828800" cy="4328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28600"/>
            <a:ext cx="7391400" cy="1143000"/>
          </a:xfrm>
        </p:spPr>
        <p:txBody>
          <a:bodyPr/>
          <a:lstStyle/>
          <a:p>
            <a:r>
              <a:rPr lang="en-US" dirty="0" smtClean="0"/>
              <a:t>Online Reporting System</a:t>
            </a:r>
            <a:endParaRPr lang="en-US" dirty="0"/>
          </a:p>
        </p:txBody>
      </p:sp>
    </p:spTree>
    <p:extLst>
      <p:ext uri="{BB962C8B-B14F-4D97-AF65-F5344CB8AC3E}">
        <p14:creationId xmlns:p14="http://schemas.microsoft.com/office/powerpoint/2010/main" val="21967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2"/>
          <p:cNvSpPr>
            <a:spLocks noGrp="1" noChangeArrowheads="1"/>
          </p:cNvSpPr>
          <p:nvPr>
            <p:ph type="title" idx="4294967295"/>
          </p:nvPr>
        </p:nvSpPr>
        <p:spPr>
          <a:xfrm>
            <a:off x="152400" y="228600"/>
            <a:ext cx="8991600" cy="1143000"/>
          </a:xfrm>
        </p:spPr>
        <p:txBody>
          <a:bodyPr/>
          <a:lstStyle/>
          <a:p>
            <a:pPr eaLnBrk="1" hangingPunct="1"/>
            <a:r>
              <a:rPr lang="en-US" dirty="0" smtClean="0">
                <a:latin typeface="Georgia" pitchFamily="18" charset="0"/>
              </a:rPr>
              <a:t>For Assistance</a:t>
            </a:r>
          </a:p>
        </p:txBody>
      </p:sp>
      <p:sp>
        <p:nvSpPr>
          <p:cNvPr id="51204" name="TextBox 6"/>
          <p:cNvSpPr txBox="1">
            <a:spLocks noChangeArrowheads="1"/>
          </p:cNvSpPr>
          <p:nvPr/>
        </p:nvSpPr>
        <p:spPr bwMode="auto">
          <a:xfrm>
            <a:off x="228600" y="1752600"/>
            <a:ext cx="8610600" cy="3939540"/>
          </a:xfrm>
          <a:prstGeom prst="rect">
            <a:avLst/>
          </a:prstGeom>
          <a:noFill/>
          <a:ln w="9525">
            <a:noFill/>
            <a:miter lim="800000"/>
            <a:headEnd/>
            <a:tailEnd/>
          </a:ln>
        </p:spPr>
        <p:txBody>
          <a:bodyPr>
            <a:spAutoFit/>
          </a:bodyPr>
          <a:lstStyle/>
          <a:p>
            <a:pPr marL="800100" lvl="1" indent="-342900" fontAlgn="auto">
              <a:lnSpc>
                <a:spcPct val="80000"/>
              </a:lnSpc>
              <a:spcBef>
                <a:spcPct val="50000"/>
              </a:spcBef>
              <a:spcAft>
                <a:spcPts val="0"/>
              </a:spcAft>
              <a:defRPr/>
            </a:pPr>
            <a:r>
              <a:rPr lang="en-US" sz="2000" b="1" dirty="0" smtClean="0">
                <a:solidFill>
                  <a:schemeClr val="bg2"/>
                </a:solidFill>
              </a:rPr>
              <a:t>Test Administrators:</a:t>
            </a:r>
            <a:endParaRPr lang="en-US" sz="2000" b="1" dirty="0">
              <a:solidFill>
                <a:schemeClr val="bg2"/>
              </a:solidFill>
            </a:endParaRPr>
          </a:p>
          <a:p>
            <a:pPr marL="1143000" lvl="2" indent="-228600" fontAlgn="auto">
              <a:lnSpc>
                <a:spcPct val="80000"/>
              </a:lnSpc>
              <a:spcBef>
                <a:spcPct val="50000"/>
              </a:spcBef>
              <a:spcAft>
                <a:spcPts val="0"/>
              </a:spcAft>
              <a:defRPr/>
            </a:pPr>
            <a:r>
              <a:rPr lang="en-US" sz="2000" dirty="0">
                <a:solidFill>
                  <a:schemeClr val="bg2"/>
                </a:solidFill>
              </a:rPr>
              <a:t>Contact </a:t>
            </a:r>
            <a:r>
              <a:rPr lang="en-US" sz="2000" dirty="0" smtClean="0">
                <a:solidFill>
                  <a:schemeClr val="bg2"/>
                </a:solidFill>
              </a:rPr>
              <a:t>the </a:t>
            </a:r>
            <a:r>
              <a:rPr lang="en-US" sz="2000" dirty="0">
                <a:solidFill>
                  <a:schemeClr val="bg2"/>
                </a:solidFill>
              </a:rPr>
              <a:t>School </a:t>
            </a:r>
            <a:r>
              <a:rPr lang="en-US" sz="2000" dirty="0" smtClean="0">
                <a:solidFill>
                  <a:schemeClr val="bg2"/>
                </a:solidFill>
              </a:rPr>
              <a:t>Coordinator</a:t>
            </a:r>
            <a:endParaRPr lang="en-US" sz="2000" dirty="0">
              <a:solidFill>
                <a:schemeClr val="bg2"/>
              </a:solidFill>
            </a:endParaRPr>
          </a:p>
          <a:p>
            <a:pPr marL="800100" lvl="1" indent="-342900" fontAlgn="auto">
              <a:lnSpc>
                <a:spcPct val="80000"/>
              </a:lnSpc>
              <a:spcBef>
                <a:spcPct val="50000"/>
              </a:spcBef>
              <a:spcAft>
                <a:spcPts val="0"/>
              </a:spcAft>
              <a:defRPr/>
            </a:pPr>
            <a:r>
              <a:rPr lang="en-US" sz="2000" b="1" dirty="0">
                <a:solidFill>
                  <a:schemeClr val="bg2"/>
                </a:solidFill>
              </a:rPr>
              <a:t>School </a:t>
            </a:r>
            <a:r>
              <a:rPr lang="en-US" sz="2000" b="1" dirty="0" smtClean="0">
                <a:solidFill>
                  <a:schemeClr val="bg2"/>
                </a:solidFill>
              </a:rPr>
              <a:t>Coordinator</a:t>
            </a:r>
            <a:r>
              <a:rPr lang="en-US" sz="2000" b="1" dirty="0">
                <a:solidFill>
                  <a:schemeClr val="bg2"/>
                </a:solidFill>
              </a:rPr>
              <a:t>: </a:t>
            </a:r>
          </a:p>
          <a:p>
            <a:pPr marL="1143000" lvl="2" indent="-228600" fontAlgn="auto">
              <a:lnSpc>
                <a:spcPct val="80000"/>
              </a:lnSpc>
              <a:spcBef>
                <a:spcPct val="50000"/>
              </a:spcBef>
              <a:spcAft>
                <a:spcPts val="0"/>
              </a:spcAft>
              <a:defRPr/>
            </a:pPr>
            <a:r>
              <a:rPr lang="en-US" sz="2000" dirty="0">
                <a:solidFill>
                  <a:schemeClr val="bg2"/>
                </a:solidFill>
              </a:rPr>
              <a:t>Contacts the District Assessment Coordinator </a:t>
            </a:r>
          </a:p>
          <a:p>
            <a:pPr marL="800100" lvl="1" indent="-342900" fontAlgn="auto">
              <a:lnSpc>
                <a:spcPct val="80000"/>
              </a:lnSpc>
              <a:spcBef>
                <a:spcPct val="50000"/>
              </a:spcBef>
              <a:spcAft>
                <a:spcPts val="0"/>
              </a:spcAft>
              <a:defRPr/>
            </a:pPr>
            <a:r>
              <a:rPr lang="en-US" sz="2000" b="1" smtClean="0">
                <a:solidFill>
                  <a:schemeClr val="bg2"/>
                </a:solidFill>
              </a:rPr>
              <a:t>District </a:t>
            </a:r>
            <a:r>
              <a:rPr lang="en-US" sz="2000" b="1" dirty="0" smtClean="0">
                <a:solidFill>
                  <a:schemeClr val="bg2"/>
                </a:solidFill>
              </a:rPr>
              <a:t>Assessment Coordinator:</a:t>
            </a:r>
          </a:p>
          <a:p>
            <a:pPr marL="1143000" lvl="2" indent="-228600" fontAlgn="auto">
              <a:lnSpc>
                <a:spcPct val="80000"/>
              </a:lnSpc>
              <a:spcBef>
                <a:spcPct val="50000"/>
              </a:spcBef>
              <a:spcAft>
                <a:spcPts val="0"/>
              </a:spcAft>
              <a:defRPr/>
            </a:pPr>
            <a:r>
              <a:rPr lang="en-US" sz="2000" dirty="0" smtClean="0">
                <a:solidFill>
                  <a:schemeClr val="bg2"/>
                </a:solidFill>
              </a:rPr>
              <a:t>Contacts OSPI</a:t>
            </a:r>
            <a:endParaRPr lang="en-US" sz="2000" dirty="0">
              <a:solidFill>
                <a:schemeClr val="bg2"/>
              </a:solidFill>
            </a:endParaRPr>
          </a:p>
          <a:p>
            <a:pPr marL="1143000" lvl="2" indent="-679450">
              <a:lnSpc>
                <a:spcPct val="80000"/>
              </a:lnSpc>
              <a:spcBef>
                <a:spcPct val="50000"/>
              </a:spcBef>
              <a:defRPr/>
            </a:pPr>
            <a:r>
              <a:rPr lang="en-US" sz="2000" b="1" dirty="0">
                <a:solidFill>
                  <a:schemeClr val="bg2"/>
                </a:solidFill>
              </a:rPr>
              <a:t>Technical </a:t>
            </a:r>
            <a:r>
              <a:rPr lang="en-US" sz="2000" b="1" dirty="0" smtClean="0">
                <a:solidFill>
                  <a:schemeClr val="bg2"/>
                </a:solidFill>
              </a:rPr>
              <a:t>Support:</a:t>
            </a:r>
            <a:endParaRPr lang="en-US" sz="2000" b="1" dirty="0">
              <a:solidFill>
                <a:schemeClr val="bg2"/>
              </a:solidFill>
            </a:endParaRPr>
          </a:p>
          <a:p>
            <a:pPr marL="1143000" lvl="2" indent="-173038" fontAlgn="auto">
              <a:lnSpc>
                <a:spcPct val="80000"/>
              </a:lnSpc>
              <a:spcBef>
                <a:spcPct val="50000"/>
              </a:spcBef>
              <a:spcAft>
                <a:spcPts val="0"/>
              </a:spcAft>
              <a:defRPr/>
            </a:pPr>
            <a:r>
              <a:rPr lang="en-US" sz="2000" b="1" dirty="0" smtClean="0">
                <a:solidFill>
                  <a:schemeClr val="bg2"/>
                </a:solidFill>
              </a:rPr>
              <a:t>American Institute of Research - Washington </a:t>
            </a:r>
            <a:r>
              <a:rPr lang="en-US" sz="2000" b="1" dirty="0">
                <a:solidFill>
                  <a:schemeClr val="bg2"/>
                </a:solidFill>
              </a:rPr>
              <a:t>Help Desk </a:t>
            </a:r>
            <a:endParaRPr lang="en-US" sz="2000" b="1" dirty="0" smtClean="0">
              <a:solidFill>
                <a:schemeClr val="bg2"/>
              </a:solidFill>
            </a:endParaRPr>
          </a:p>
          <a:p>
            <a:pPr marL="1143000" lvl="2" indent="-173038" fontAlgn="auto">
              <a:lnSpc>
                <a:spcPct val="80000"/>
              </a:lnSpc>
              <a:spcBef>
                <a:spcPct val="50000"/>
              </a:spcBef>
              <a:spcAft>
                <a:spcPts val="0"/>
              </a:spcAft>
              <a:defRPr/>
            </a:pPr>
            <a:r>
              <a:rPr lang="en-US" sz="2000" dirty="0" smtClean="0">
                <a:solidFill>
                  <a:schemeClr val="bg2"/>
                </a:solidFill>
                <a:hlinkClick r:id="rId3"/>
              </a:rPr>
              <a:t>wahelpdesk@air.org</a:t>
            </a:r>
            <a:endParaRPr lang="en-US" sz="2000" dirty="0" smtClean="0">
              <a:solidFill>
                <a:schemeClr val="bg2"/>
              </a:solidFill>
            </a:endParaRPr>
          </a:p>
          <a:p>
            <a:pPr marL="1143000" lvl="2" indent="-173038" fontAlgn="auto">
              <a:lnSpc>
                <a:spcPct val="80000"/>
              </a:lnSpc>
              <a:spcBef>
                <a:spcPct val="50000"/>
              </a:spcBef>
              <a:spcAft>
                <a:spcPts val="0"/>
              </a:spcAft>
              <a:defRPr/>
            </a:pPr>
            <a:r>
              <a:rPr lang="en-US" sz="2000" dirty="0">
                <a:solidFill>
                  <a:schemeClr val="bg2"/>
                </a:solidFill>
              </a:rPr>
              <a:t>1.844.560.7366 </a:t>
            </a:r>
            <a:endParaRPr lang="en-US" sz="2000" dirty="0" smtClean="0">
              <a:solidFill>
                <a:schemeClr val="bg2"/>
              </a:solidFill>
            </a:endParaRPr>
          </a:p>
        </p:txBody>
      </p:sp>
      <p:sp>
        <p:nvSpPr>
          <p:cNvPr id="6" name="Slide Number Placeholder 5"/>
          <p:cNvSpPr>
            <a:spLocks noGrp="1"/>
          </p:cNvSpPr>
          <p:nvPr>
            <p:ph type="sldNum" sz="quarter" idx="11"/>
          </p:nvPr>
        </p:nvSpPr>
        <p:spPr/>
        <p:txBody>
          <a:bodyPr/>
          <a:lstStyle/>
          <a:p>
            <a:pPr>
              <a:defRPr/>
            </a:pPr>
            <a:fld id="{F8C7467B-669B-4785-A10C-607E2FD95FEB}" type="slidenum">
              <a:rPr lang="en-US" smtClean="0"/>
              <a:pPr>
                <a:defRPr/>
              </a:pPr>
              <a:t>32</a:t>
            </a:fld>
            <a:endParaRPr lang="en-US" dirty="0"/>
          </a:p>
        </p:txBody>
      </p:sp>
    </p:spTree>
    <p:extLst>
      <p:ext uri="{BB962C8B-B14F-4D97-AF65-F5344CB8AC3E}">
        <p14:creationId xmlns:p14="http://schemas.microsoft.com/office/powerpoint/2010/main" val="1096277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Resources</a:t>
            </a:r>
            <a:endParaRPr lang="en-US" dirty="0"/>
          </a:p>
        </p:txBody>
      </p:sp>
      <p:sp>
        <p:nvSpPr>
          <p:cNvPr id="3" name="Content Placeholder 2"/>
          <p:cNvSpPr>
            <a:spLocks noGrp="1"/>
          </p:cNvSpPr>
          <p:nvPr>
            <p:ph idx="1"/>
          </p:nvPr>
        </p:nvSpPr>
        <p:spPr/>
        <p:txBody>
          <a:bodyPr/>
          <a:lstStyle/>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4</a:t>
            </a:fld>
            <a:endParaRPr lang="en-US" dirty="0"/>
          </a:p>
        </p:txBody>
      </p:sp>
      <p:pic>
        <p:nvPicPr>
          <p:cNvPr id="2050" name="Picture 2" descr="C:\Users\08810\AppData\Local\Microsoft\Windows\Temporary Internet Files\Content.IE5\99U77YS1\WebSearch_link_Building[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362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53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Preparation: </a:t>
            </a:r>
            <a:br>
              <a:rPr lang="en-US" dirty="0" smtClean="0"/>
            </a:br>
            <a:r>
              <a:rPr lang="en-US" dirty="0" smtClean="0"/>
              <a:t>February Timeline</a:t>
            </a:r>
            <a:endParaRPr lang="en-US" dirty="0"/>
          </a:p>
        </p:txBody>
      </p:sp>
      <p:sp>
        <p:nvSpPr>
          <p:cNvPr id="3" name="Content Placeholder 2"/>
          <p:cNvSpPr>
            <a:spLocks noGrp="1"/>
          </p:cNvSpPr>
          <p:nvPr>
            <p:ph idx="1"/>
          </p:nvPr>
        </p:nvSpPr>
        <p:spPr>
          <a:xfrm>
            <a:off x="457200" y="1600200"/>
            <a:ext cx="8534400" cy="4953000"/>
          </a:xfrm>
        </p:spPr>
        <p:txBody>
          <a:bodyPr/>
          <a:lstStyle/>
          <a:p>
            <a:r>
              <a:rPr lang="en-US" sz="2800" dirty="0" smtClean="0"/>
              <a:t>Identify students eligible for assistive technology requiring additional applications installed. </a:t>
            </a:r>
          </a:p>
          <a:p>
            <a:pPr marL="1028700" lvl="1" indent="-400050"/>
            <a:r>
              <a:rPr lang="en-US" sz="2400" dirty="0" smtClean="0"/>
              <a:t>Magnification </a:t>
            </a:r>
            <a:r>
              <a:rPr lang="en-US" sz="2400" dirty="0"/>
              <a:t>greater than 3.0</a:t>
            </a:r>
          </a:p>
          <a:p>
            <a:pPr marL="1028700" lvl="1" indent="-400050"/>
            <a:r>
              <a:rPr lang="en-US" sz="2400" dirty="0"/>
              <a:t>Speech to text</a:t>
            </a:r>
          </a:p>
          <a:p>
            <a:r>
              <a:rPr lang="en-US" sz="2800" dirty="0" smtClean="0"/>
              <a:t>Identify the computers the students are using and notify IT to ensure compatibility.</a:t>
            </a:r>
          </a:p>
          <a:p>
            <a:pPr marL="1028700" lvl="1" indent="-400050"/>
            <a:r>
              <a:rPr lang="en-US" sz="2400" dirty="0" smtClean="0"/>
              <a:t>HELP Desk at AIR if needed 844.560.7366</a:t>
            </a:r>
            <a:endParaRPr lang="en-US" sz="2400" dirty="0"/>
          </a:p>
          <a:p>
            <a:r>
              <a:rPr lang="en-US" sz="2600" dirty="0" smtClean="0"/>
              <a:t>Confirm accommodations already entered in TIDE by special services and categorical for ELL students</a:t>
            </a:r>
          </a:p>
          <a:p>
            <a:pPr lvl="1"/>
            <a:r>
              <a:rPr lang="en-US" sz="2200" dirty="0" smtClean="0"/>
              <a:t>Modify testing options when appropriate and add new students after the February 19 upload</a:t>
            </a:r>
            <a:endParaRPr lang="en-US" dirty="0" smtClean="0"/>
          </a:p>
          <a:p>
            <a:pPr marL="57150" indent="0">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23F30E55-93A0-4929-91F3-1863CA34730B}" type="slidenum">
              <a:rPr lang="en-US" smtClean="0"/>
              <a:t>5</a:t>
            </a:fld>
            <a:endParaRPr lang="en-US" dirty="0"/>
          </a:p>
        </p:txBody>
      </p:sp>
    </p:spTree>
    <p:extLst>
      <p:ext uri="{BB962C8B-B14F-4D97-AF65-F5344CB8AC3E}">
        <p14:creationId xmlns:p14="http://schemas.microsoft.com/office/powerpoint/2010/main" val="62302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SBA Preparation: </a:t>
            </a:r>
            <a:br>
              <a:rPr lang="en-US" dirty="0" smtClean="0"/>
            </a:br>
            <a:r>
              <a:rPr lang="en-US" dirty="0" smtClean="0"/>
              <a:t>March Timeline</a:t>
            </a:r>
            <a:endParaRPr lang="en-US" dirty="0"/>
          </a:p>
        </p:txBody>
      </p:sp>
      <p:sp>
        <p:nvSpPr>
          <p:cNvPr id="3" name="Content Placeholder 2"/>
          <p:cNvSpPr>
            <a:spLocks noGrp="1"/>
          </p:cNvSpPr>
          <p:nvPr>
            <p:ph idx="1"/>
          </p:nvPr>
        </p:nvSpPr>
        <p:spPr>
          <a:xfrm>
            <a:off x="457200" y="1981200"/>
            <a:ext cx="8229600" cy="4038600"/>
          </a:xfrm>
        </p:spPr>
        <p:txBody>
          <a:bodyPr/>
          <a:lstStyle/>
          <a:p>
            <a:r>
              <a:rPr lang="en-US" sz="2600" dirty="0"/>
              <a:t>Read the </a:t>
            </a:r>
            <a:r>
              <a:rPr lang="en-US" sz="2600" dirty="0" smtClean="0"/>
              <a:t>TAM</a:t>
            </a:r>
          </a:p>
          <a:p>
            <a:r>
              <a:rPr lang="en-US" sz="2600" dirty="0" smtClean="0"/>
              <a:t>Read TIDE User manual paying special attention to:</a:t>
            </a:r>
          </a:p>
          <a:p>
            <a:pPr lvl="1"/>
            <a:r>
              <a:rPr lang="en-US" sz="2200" dirty="0" smtClean="0"/>
              <a:t>IV. Managing TIDE users</a:t>
            </a:r>
          </a:p>
          <a:p>
            <a:pPr lvl="1"/>
            <a:r>
              <a:rPr lang="en-US" sz="2200" dirty="0" smtClean="0"/>
              <a:t>V. Working with student information</a:t>
            </a:r>
          </a:p>
          <a:p>
            <a:r>
              <a:rPr lang="en-US" sz="2600" dirty="0" smtClean="0"/>
              <a:t>Read the Guidelines on Test Incidents and Investigations</a:t>
            </a:r>
          </a:p>
          <a:p>
            <a:r>
              <a:rPr lang="en-US" sz="2600" dirty="0" smtClean="0"/>
              <a:t>Ensure that all students have had an opportunity to practice item structures and use of tools</a:t>
            </a:r>
          </a:p>
          <a:p>
            <a:pPr lvl="1"/>
            <a:r>
              <a:rPr lang="en-US" sz="2200" dirty="0" smtClean="0"/>
              <a:t>SBA, MSP, ELPA21 </a:t>
            </a:r>
            <a:endParaRPr lang="en-US" sz="2200" dirty="0"/>
          </a:p>
          <a:p>
            <a:pPr lvl="1"/>
            <a:endParaRPr lang="en-US" sz="2400" dirty="0" smtClean="0"/>
          </a:p>
          <a:p>
            <a:pPr marL="457200" lvl="1" indent="0">
              <a:buNone/>
            </a:pPr>
            <a:endParaRPr lang="en-US" dirty="0" smtClean="0"/>
          </a:p>
          <a:p>
            <a:pPr marL="57150" indent="0">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23F30E55-93A0-4929-91F3-1863CA34730B}" type="slidenum">
              <a:rPr lang="en-US" smtClean="0"/>
              <a:t>6</a:t>
            </a:fld>
            <a:endParaRPr lang="en-US" dirty="0"/>
          </a:p>
        </p:txBody>
      </p:sp>
    </p:spTree>
    <p:extLst>
      <p:ext uri="{BB962C8B-B14F-4D97-AF65-F5344CB8AC3E}">
        <p14:creationId xmlns:p14="http://schemas.microsoft.com/office/powerpoint/2010/main" val="33703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a:t>
            </a:r>
            <a:r>
              <a:rPr lang="en-US" dirty="0" smtClean="0"/>
              <a:t>Preparation: </a:t>
            </a:r>
            <a:br>
              <a:rPr lang="en-US" dirty="0" smtClean="0"/>
            </a:br>
            <a:r>
              <a:rPr lang="en-US" dirty="0" smtClean="0"/>
              <a:t>March/April Timeline</a:t>
            </a:r>
            <a:endParaRPr lang="en-US" dirty="0"/>
          </a:p>
        </p:txBody>
      </p:sp>
      <p:sp>
        <p:nvSpPr>
          <p:cNvPr id="3" name="Content Placeholder 2"/>
          <p:cNvSpPr>
            <a:spLocks noGrp="1"/>
          </p:cNvSpPr>
          <p:nvPr>
            <p:ph idx="1"/>
          </p:nvPr>
        </p:nvSpPr>
        <p:spPr>
          <a:xfrm>
            <a:off x="457200" y="1600200"/>
            <a:ext cx="8458200" cy="4572000"/>
          </a:xfrm>
        </p:spPr>
        <p:txBody>
          <a:bodyPr/>
          <a:lstStyle/>
          <a:p>
            <a:pPr marL="514350" indent="-457200"/>
            <a:r>
              <a:rPr lang="en-US" sz="2600" dirty="0"/>
              <a:t>Complete the Building Plan</a:t>
            </a:r>
          </a:p>
          <a:p>
            <a:pPr marL="514350" indent="-457200"/>
            <a:r>
              <a:rPr lang="en-US" sz="2600" dirty="0" smtClean="0"/>
              <a:t>Implement the communication plan according to your Building </a:t>
            </a:r>
            <a:r>
              <a:rPr lang="en-US" sz="2600" dirty="0"/>
              <a:t>P</a:t>
            </a:r>
            <a:r>
              <a:rPr lang="en-US" sz="2600" dirty="0" smtClean="0"/>
              <a:t>lan</a:t>
            </a:r>
            <a:endParaRPr lang="en-US" sz="2600" dirty="0"/>
          </a:p>
          <a:p>
            <a:pPr marL="914400" lvl="1" indent="-457200"/>
            <a:r>
              <a:rPr lang="en-US" sz="2200" dirty="0"/>
              <a:t>Remind parents and students that students are allowed to use personal </a:t>
            </a:r>
            <a:r>
              <a:rPr lang="en-US" sz="2200" dirty="0" smtClean="0"/>
              <a:t>headsets</a:t>
            </a:r>
          </a:p>
          <a:p>
            <a:pPr marL="514350" indent="-457200"/>
            <a:r>
              <a:rPr lang="en-US" sz="2600" dirty="0"/>
              <a:t>Schedule TA testing locations and testing </a:t>
            </a:r>
            <a:r>
              <a:rPr lang="en-US" sz="2600" dirty="0" smtClean="0"/>
              <a:t>schedule</a:t>
            </a:r>
          </a:p>
          <a:p>
            <a:pPr marL="514350" indent="-457200"/>
            <a:r>
              <a:rPr lang="en-US" sz="2800" dirty="0"/>
              <a:t>Confirm all applicable staff have TA or SC access </a:t>
            </a:r>
            <a:endParaRPr lang="en-US" sz="2600" dirty="0"/>
          </a:p>
          <a:p>
            <a:pPr marL="514350" indent="-457200"/>
            <a:r>
              <a:rPr lang="en-US" sz="2600" dirty="0" smtClean="0"/>
              <a:t>Print Classroom Activities and distribute </a:t>
            </a:r>
            <a:r>
              <a:rPr lang="en-US" sz="2600" dirty="0" err="1" smtClean="0"/>
              <a:t>distribute</a:t>
            </a:r>
            <a:r>
              <a:rPr lang="en-US" sz="2600" dirty="0" smtClean="0"/>
              <a:t> to TAs prior to testing.</a:t>
            </a:r>
            <a:endParaRPr lang="en-US" sz="2600" dirty="0"/>
          </a:p>
          <a:p>
            <a:pPr marL="514350" indent="-457200"/>
            <a:r>
              <a:rPr lang="en-US" sz="2600" dirty="0" smtClean="0"/>
              <a:t>Print </a:t>
            </a:r>
            <a:r>
              <a:rPr lang="en-US" sz="2600" dirty="0"/>
              <a:t>test tickets using </a:t>
            </a:r>
            <a:r>
              <a:rPr lang="en-US" sz="2600" dirty="0" smtClean="0"/>
              <a:t>Cognos or TIDE </a:t>
            </a:r>
            <a:r>
              <a:rPr lang="en-US" sz="2000" dirty="0" smtClean="0">
                <a:solidFill>
                  <a:schemeClr val="bg2"/>
                </a:solidFill>
              </a:rPr>
              <a:t>‬</a:t>
            </a:r>
            <a:endParaRPr lang="en-US" sz="2000" dirty="0">
              <a:solidFill>
                <a:schemeClr val="bg2"/>
              </a:solidFill>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7</a:t>
            </a:fld>
            <a:endParaRPr lang="en-US" dirty="0"/>
          </a:p>
        </p:txBody>
      </p:sp>
    </p:spTree>
    <p:extLst>
      <p:ext uri="{BB962C8B-B14F-4D97-AF65-F5344CB8AC3E}">
        <p14:creationId xmlns:p14="http://schemas.microsoft.com/office/powerpoint/2010/main" val="63379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103426" y="4577715"/>
            <a:ext cx="1695450" cy="1743075"/>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778" y="1148749"/>
            <a:ext cx="5113106" cy="5385401"/>
          </a:xfrm>
          <a:prstGeom prst="rect">
            <a:avLst/>
          </a:prstGeom>
        </p:spPr>
      </p:pic>
      <p:sp>
        <p:nvSpPr>
          <p:cNvPr id="3" name="Slide Number Placeholder 2"/>
          <p:cNvSpPr>
            <a:spLocks noGrp="1"/>
          </p:cNvSpPr>
          <p:nvPr>
            <p:ph type="sldNum" sz="quarter" idx="12"/>
          </p:nvPr>
        </p:nvSpPr>
        <p:spPr/>
        <p:txBody>
          <a:bodyPr/>
          <a:lstStyle/>
          <a:p>
            <a:fld id="{5B94D811-1472-4646-8C36-BE2D3778D71D}" type="slidenum">
              <a:rPr lang="en-US" smtClean="0"/>
              <a:t>8</a:t>
            </a:fld>
            <a:endParaRPr lang="en-US" dirty="0"/>
          </a:p>
        </p:txBody>
      </p:sp>
      <p:sp>
        <p:nvSpPr>
          <p:cNvPr id="6" name="Title 1"/>
          <p:cNvSpPr txBox="1">
            <a:spLocks/>
          </p:cNvSpPr>
          <p:nvPr/>
        </p:nvSpPr>
        <p:spPr>
          <a:xfrm>
            <a:off x="457200" y="228600"/>
            <a:ext cx="7391400" cy="1143000"/>
          </a:xfrm>
          <a:prstGeom prst="rect">
            <a:avLst/>
          </a:prstGeom>
        </p:spPr>
        <p:txBody>
          <a:bodyPr/>
          <a:lst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a:lstStyle>
          <a:p>
            <a:r>
              <a:rPr lang="en-US" kern="0" dirty="0" smtClean="0"/>
              <a:t>Portal Cards</a:t>
            </a:r>
            <a:endParaRPr lang="en-US" kern="0" dirty="0"/>
          </a:p>
        </p:txBody>
      </p:sp>
    </p:spTree>
    <p:extLst>
      <p:ext uri="{BB962C8B-B14F-4D97-AF65-F5344CB8AC3E}">
        <p14:creationId xmlns:p14="http://schemas.microsoft.com/office/powerpoint/2010/main" val="232067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WCAP</a:t>
            </a:r>
            <a:endParaRPr lang="en-US" dirty="0"/>
          </a:p>
        </p:txBody>
      </p:sp>
      <p:sp>
        <p:nvSpPr>
          <p:cNvPr id="3" name="Content Placeholder 2"/>
          <p:cNvSpPr>
            <a:spLocks noGrp="1"/>
          </p:cNvSpPr>
          <p:nvPr>
            <p:ph idx="1"/>
          </p:nvPr>
        </p:nvSpPr>
        <p:spPr>
          <a:xfrm>
            <a:off x="304800" y="1600200"/>
            <a:ext cx="8382000" cy="4800600"/>
          </a:xfrm>
        </p:spPr>
        <p:txBody>
          <a:bodyPr/>
          <a:lstStyle/>
          <a:p>
            <a:r>
              <a:rPr lang="en-US" sz="2000" u="sng" dirty="0" smtClean="0">
                <a:solidFill>
                  <a:schemeClr val="bg2"/>
                </a:solidFill>
              </a:rPr>
              <a:t>TIDE</a:t>
            </a:r>
            <a:r>
              <a:rPr lang="en-US" sz="2000" dirty="0" smtClean="0"/>
              <a:t> card on the </a:t>
            </a:r>
            <a:r>
              <a:rPr lang="en-US" sz="2000" dirty="0" smtClean="0">
                <a:hlinkClick r:id="rId3"/>
              </a:rPr>
              <a:t>portal</a:t>
            </a:r>
            <a:endParaRPr lang="en-US" sz="2000" dirty="0" smtClean="0"/>
          </a:p>
          <a:p>
            <a:pPr lvl="1"/>
            <a:r>
              <a:rPr lang="en-US" sz="1800" dirty="0" smtClean="0"/>
              <a:t>Add new TAs in TIDE if not part of the district upload in the fall</a:t>
            </a:r>
          </a:p>
          <a:p>
            <a:pPr lvl="1"/>
            <a:r>
              <a:rPr lang="en-US" sz="1800" dirty="0" smtClean="0"/>
              <a:t>Update student accommodation &amp; designated options (may require 24 hours for student access)</a:t>
            </a:r>
          </a:p>
          <a:p>
            <a:pPr lvl="1"/>
            <a:r>
              <a:rPr lang="en-US" sz="1800" dirty="0" smtClean="0"/>
              <a:t>Update or create new Rosters</a:t>
            </a:r>
            <a:endParaRPr lang="en-US" sz="1800" dirty="0"/>
          </a:p>
          <a:p>
            <a:r>
              <a:rPr lang="en-US" sz="2000" u="sng" dirty="0" smtClean="0"/>
              <a:t>Test Coordinator Resources</a:t>
            </a:r>
            <a:r>
              <a:rPr lang="en-US" sz="2000" dirty="0" smtClean="0"/>
              <a:t> card on the portal</a:t>
            </a:r>
          </a:p>
          <a:p>
            <a:pPr lvl="1"/>
            <a:r>
              <a:rPr lang="en-US" sz="1800" dirty="0" smtClean="0"/>
              <a:t>User Guides and Testing Manuals</a:t>
            </a:r>
          </a:p>
          <a:p>
            <a:r>
              <a:rPr lang="en-US" sz="2000" u="sng" dirty="0"/>
              <a:t>Training Test Administration</a:t>
            </a:r>
            <a:r>
              <a:rPr lang="en-US" sz="2000" dirty="0"/>
              <a:t> card on the portal</a:t>
            </a:r>
          </a:p>
          <a:p>
            <a:pPr lvl="1"/>
            <a:r>
              <a:rPr lang="en-US" sz="1800" dirty="0"/>
              <a:t>Practice and Training Sessions</a:t>
            </a:r>
          </a:p>
          <a:p>
            <a:r>
              <a:rPr lang="en-US" sz="2000" u="sng" dirty="0" smtClean="0"/>
              <a:t>Test Administration</a:t>
            </a:r>
            <a:r>
              <a:rPr lang="en-US" sz="2000" dirty="0"/>
              <a:t> </a:t>
            </a:r>
            <a:r>
              <a:rPr lang="en-US" sz="2000" dirty="0" smtClean="0"/>
              <a:t>card </a:t>
            </a:r>
            <a:r>
              <a:rPr lang="en-US" sz="2000" dirty="0"/>
              <a:t>on the portal</a:t>
            </a:r>
          </a:p>
          <a:p>
            <a:pPr lvl="1"/>
            <a:r>
              <a:rPr lang="en-US" sz="1800" dirty="0" smtClean="0"/>
              <a:t>Launch Secure Test Sessions (Summative and Interim)</a:t>
            </a:r>
            <a:endParaRPr lang="en-US" sz="1800" dirty="0"/>
          </a:p>
          <a:p>
            <a:r>
              <a:rPr lang="en-US" sz="2000" u="sng" dirty="0" smtClean="0"/>
              <a:t>Online Reporting System</a:t>
            </a:r>
            <a:r>
              <a:rPr lang="en-US" sz="2000" dirty="0" smtClean="0"/>
              <a:t> (ORS) </a:t>
            </a:r>
            <a:r>
              <a:rPr lang="en-US" sz="2000" dirty="0"/>
              <a:t>card on the portal</a:t>
            </a:r>
          </a:p>
          <a:p>
            <a:pPr lvl="1"/>
            <a:r>
              <a:rPr lang="en-US" sz="1800" dirty="0" smtClean="0"/>
              <a:t>Plan and Manage Testing – participation reports</a:t>
            </a:r>
          </a:p>
          <a:p>
            <a:pPr lvl="1"/>
            <a:r>
              <a:rPr lang="en-US" sz="1800" dirty="0" smtClean="0"/>
              <a:t>Score Reports – Interim &amp; Summative</a:t>
            </a:r>
          </a:p>
          <a:p>
            <a:pPr marL="0" indent="0">
              <a:buNone/>
            </a:pPr>
            <a:endParaRPr lang="en-US" sz="24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23F30E55-93A0-4929-91F3-1863CA34730B}" type="slidenum">
              <a:rPr lang="en-US" smtClean="0"/>
              <a:t>9</a:t>
            </a:fld>
            <a:endParaRPr lang="en-US" dirty="0"/>
          </a:p>
        </p:txBody>
      </p:sp>
      <p:pic>
        <p:nvPicPr>
          <p:cNvPr id="1026" name="Picture 2" descr="C:\Users\08810\AppData\Local\Microsoft\Windows\Temporary Internet Files\Content.IE5\99U77YS1\WebSearch_link_Building[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29718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91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Excellent_am_16 print PowerPlugs Templates for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C1F00"/>
        </a:dk1>
        <a:lt1>
          <a:srgbClr val="FFFFFF"/>
        </a:lt1>
        <a:dk2>
          <a:srgbClr val="800000"/>
        </a:dk2>
        <a:lt2>
          <a:srgbClr val="FF00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14">
        <a:dk1>
          <a:srgbClr val="5C1F00"/>
        </a:dk1>
        <a:lt1>
          <a:srgbClr val="FFFFFF"/>
        </a:lt1>
        <a:dk2>
          <a:srgbClr val="800000"/>
        </a:dk2>
        <a:lt2>
          <a:srgbClr val="FFCC66"/>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 report card</Template>
  <TotalTime>2665</TotalTime>
  <Words>4169</Words>
  <Application>Microsoft Office PowerPoint</Application>
  <PresentationFormat>On-screen Show (4:3)</PresentationFormat>
  <Paragraphs>446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Excellent_am_16 print PowerPlugs Templates for PowerPoint</vt:lpstr>
      <vt:lpstr>School Coordinator Training</vt:lpstr>
      <vt:lpstr>Introductions</vt:lpstr>
      <vt:lpstr>Smarter Balanced Assessments (SBA) Acronyms</vt:lpstr>
      <vt:lpstr>District Resources</vt:lpstr>
      <vt:lpstr>SBA Preparation:  February Timeline</vt:lpstr>
      <vt:lpstr>SBA Preparation:  March Timeline</vt:lpstr>
      <vt:lpstr>SBA Preparation:  March/April Timeline</vt:lpstr>
      <vt:lpstr>PowerPoint Presentation</vt:lpstr>
      <vt:lpstr>Navigating WCAP</vt:lpstr>
      <vt:lpstr>Test Administrator Resources</vt:lpstr>
      <vt:lpstr>EPS Assessment Schedule</vt:lpstr>
      <vt:lpstr>Tools, Supports &amp; Accommodations</vt:lpstr>
      <vt:lpstr>Security Protocols</vt:lpstr>
      <vt:lpstr>Security Regulations</vt:lpstr>
      <vt:lpstr>Test Security  Room Setting</vt:lpstr>
      <vt:lpstr>Test Security  Materials</vt:lpstr>
      <vt:lpstr>New Student</vt:lpstr>
      <vt:lpstr>TA Interface</vt:lpstr>
      <vt:lpstr>Student Interface</vt:lpstr>
      <vt:lpstr>Common Chromebook (CB) Solutions</vt:lpstr>
      <vt:lpstr>SBA Segments</vt:lpstr>
      <vt:lpstr>SBA Pause Rules</vt:lpstr>
      <vt:lpstr>End of ELA PT1 Segment</vt:lpstr>
      <vt:lpstr>Ending a Session</vt:lpstr>
      <vt:lpstr>Irregularities</vt:lpstr>
      <vt:lpstr>Appeals</vt:lpstr>
      <vt:lpstr>Appeals</vt:lpstr>
      <vt:lpstr>Required Documentation</vt:lpstr>
      <vt:lpstr>PowerPoint Presentation</vt:lpstr>
      <vt:lpstr>Interim Block</vt:lpstr>
      <vt:lpstr>Online Reporting System</vt:lpstr>
      <vt:lpstr>For Assistance</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TCampbell@everettsd.org</dc:creator>
  <cp:lastModifiedBy>Jennifer Longchamps</cp:lastModifiedBy>
  <cp:revision>270</cp:revision>
  <cp:lastPrinted>2015-02-27T20:18:36Z</cp:lastPrinted>
  <dcterms:created xsi:type="dcterms:W3CDTF">2015-02-13T16:19:59Z</dcterms:created>
  <dcterms:modified xsi:type="dcterms:W3CDTF">2016-02-29T20:49:36Z</dcterms:modified>
</cp:coreProperties>
</file>