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8.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56" r:id="rId1"/>
  </p:sldMasterIdLst>
  <p:notesMasterIdLst>
    <p:notesMasterId r:id="rId35"/>
  </p:notesMasterIdLst>
  <p:handoutMasterIdLst>
    <p:handoutMasterId r:id="rId36"/>
  </p:handoutMasterIdLst>
  <p:sldIdLst>
    <p:sldId id="256" r:id="rId2"/>
    <p:sldId id="257" r:id="rId3"/>
    <p:sldId id="331" r:id="rId4"/>
    <p:sldId id="322" r:id="rId5"/>
    <p:sldId id="323" r:id="rId6"/>
    <p:sldId id="324" r:id="rId7"/>
    <p:sldId id="319" r:id="rId8"/>
    <p:sldId id="304" r:id="rId9"/>
    <p:sldId id="303" r:id="rId10"/>
    <p:sldId id="292" r:id="rId11"/>
    <p:sldId id="302" r:id="rId12"/>
    <p:sldId id="308" r:id="rId13"/>
    <p:sldId id="326" r:id="rId14"/>
    <p:sldId id="327" r:id="rId15"/>
    <p:sldId id="328" r:id="rId16"/>
    <p:sldId id="295" r:id="rId17"/>
    <p:sldId id="325" r:id="rId18"/>
    <p:sldId id="329" r:id="rId19"/>
    <p:sldId id="305" r:id="rId20"/>
    <p:sldId id="307" r:id="rId21"/>
    <p:sldId id="330" r:id="rId22"/>
    <p:sldId id="300" r:id="rId23"/>
    <p:sldId id="301" r:id="rId24"/>
    <p:sldId id="321" r:id="rId25"/>
    <p:sldId id="317" r:id="rId26"/>
    <p:sldId id="309" r:id="rId27"/>
    <p:sldId id="310" r:id="rId28"/>
    <p:sldId id="318" r:id="rId29"/>
    <p:sldId id="311" r:id="rId30"/>
    <p:sldId id="314" r:id="rId31"/>
    <p:sldId id="320" r:id="rId32"/>
    <p:sldId id="316" r:id="rId33"/>
    <p:sldId id="332" r:id="rId34"/>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4272" autoAdjust="0"/>
  </p:normalViewPr>
  <p:slideViewPr>
    <p:cSldViewPr snapToGrid="0">
      <p:cViewPr varScale="1">
        <p:scale>
          <a:sx n="97" d="100"/>
          <a:sy n="97" d="100"/>
        </p:scale>
        <p:origin x="2004" y="84"/>
      </p:cViewPr>
      <p:guideLst>
        <p:guide orient="horz" pos="2160"/>
        <p:guide pos="288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oleObject" Target="file:///\\mukilteo.schools\StaffMyDocs\KA\johnsac\Desktop\Grad%20Follow%20up%20Survey\Copy%20of%20Class%20of%202015%20graduate%20follow-up%20survey%20results%20(9-30-16).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mukilteo.schools\StaffMyDocs\KA\johnsac\Desktop\Grad%20Follow%20up%20Survey\Copy%20of%20Class%20of%202015%20graduate%20follow-up%20survey%20results%20(9-30-16).xlsx"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dLbls>
          <c:dLblPos val="inEnd"/>
          <c:showLegendKey val="0"/>
          <c:showVal val="1"/>
          <c:showCatName val="0"/>
          <c:showSerName val="0"/>
          <c:showPercent val="0"/>
          <c:showBubbleSize val="0"/>
          <c:showLeaderLines val="0"/>
        </c:dLbls>
        <c:firstSliceAng val="0"/>
      </c:pieChart>
      <c:spPr>
        <a:noFill/>
        <a:ln>
          <a:noFill/>
        </a:ln>
        <a:effectLst/>
      </c:spPr>
    </c:plotArea>
    <c:legend>
      <c:legendPos val="b"/>
      <c:overlay val="0"/>
      <c:spPr>
        <a:solidFill>
          <a:schemeClr val="lt1">
            <a:alpha val="78000"/>
          </a:schemeClr>
        </a:solidFill>
        <a:ln>
          <a:noFill/>
        </a:ln>
        <a:effectLst/>
      </c:spPr>
      <c:txPr>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US"/>
        </a:p>
      </c:txPr>
    </c:legend>
    <c:plotVisOnly val="1"/>
    <c:dispBlanksAs val="gap"/>
    <c:showDLblsOverMax val="0"/>
  </c:chart>
  <c:spPr>
    <a:noFill/>
    <a:ln w="9525" cap="flat" cmpd="sng" algn="ctr">
      <a:noFill/>
      <a:round/>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dLbls>
          <c:dLblPos val="inEnd"/>
          <c:showLegendKey val="0"/>
          <c:showVal val="1"/>
          <c:showCatName val="0"/>
          <c:showSerName val="0"/>
          <c:showPercent val="0"/>
          <c:showBubbleSize val="0"/>
          <c:showLeaderLines val="0"/>
        </c:dLbls>
        <c:firstSliceAng val="0"/>
      </c:pieChart>
      <c:spPr>
        <a:noFill/>
        <a:ln>
          <a:noFill/>
        </a:ln>
        <a:effectLst/>
      </c:spPr>
    </c:plotArea>
    <c:legend>
      <c:legendPos val="b"/>
      <c:overlay val="0"/>
      <c:spPr>
        <a:solidFill>
          <a:schemeClr val="lt1">
            <a:alpha val="78000"/>
          </a:schemeClr>
        </a:solidFill>
        <a:ln>
          <a:noFill/>
        </a:ln>
        <a:effectLst/>
      </c:spPr>
      <c:txPr>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US"/>
        </a:p>
      </c:txPr>
    </c:legend>
    <c:plotVisOnly val="1"/>
    <c:dispBlanksAs val="gap"/>
    <c:showDLblsOverMax val="0"/>
  </c:chart>
  <c:spPr>
    <a:noFill/>
    <a:ln w="9525" cap="flat" cmpd="sng" algn="ctr">
      <a:noFill/>
      <a:round/>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61">
  <cs:axisTitle>
    <cs:lnRef idx="0"/>
    <cs:fillRef idx="0"/>
    <cs:effectRef idx="0"/>
    <cs:fontRef idx="minor">
      <a:schemeClr val="dk1">
        <a:lumMod val="65000"/>
        <a:lumOff val="35000"/>
      </a:schemeClr>
    </cs:fontRef>
    <cs:defRPr sz="900" kern="1200"/>
  </cs:axisTitle>
  <cs:categoryAxis>
    <cs:lnRef idx="0"/>
    <cs:fillRef idx="0"/>
    <cs:effectRef idx="0"/>
    <cs:fontRef idx="minor">
      <a:schemeClr val="dk1">
        <a:lumMod val="65000"/>
        <a:lumOff val="35000"/>
      </a:schemeClr>
    </cs:fontRef>
    <cs:defRPr sz="900" kern="1200"/>
  </cs:categoryAxis>
  <cs:chartArea>
    <cs:lnRef idx="0"/>
    <cs:fillRef idx="0"/>
    <cs:effectRef idx="0"/>
    <cs:fontRef idx="minor">
      <a:schemeClr val="dk1"/>
    </cs:fontRef>
    <cs:spPr>
      <a:pattFill prst="dkDnDiag">
        <a:fgClr>
          <a:schemeClr val="lt1">
            <a:lumMod val="95000"/>
          </a:schemeClr>
        </a:fgClr>
        <a:bgClr>
          <a:schemeClr val="lt1"/>
        </a:bgClr>
      </a:pattFill>
      <a:ln w="9525" cap="flat" cmpd="sng" algn="ctr">
        <a:solidFill>
          <a:schemeClr val="dk1">
            <a:lumMod val="15000"/>
            <a:lumOff val="85000"/>
          </a:schemeClr>
        </a:solidFill>
        <a:round/>
      </a:ln>
    </cs:spPr>
    <cs:defRPr sz="900" kern="1200"/>
  </cs:chartArea>
  <cs:dataLabel>
    <cs:lnRef idx="0"/>
    <cs:fillRef idx="0"/>
    <cs:effectRef idx="0"/>
    <cs:fontRef idx="minor">
      <a:schemeClr val="lt1"/>
    </cs:fontRef>
    <cs:defRPr sz="900" b="1" i="0" u="none" strike="noStrike" kern="1200" baseline="0"/>
  </cs:dataLabel>
  <cs:dataLabelCallout>
    <cs:lnRef idx="0"/>
    <cs:fillRef idx="0"/>
    <cs:effectRef idx="0"/>
    <cs:fontRef idx="minor">
      <a:schemeClr val="dk1">
        <a:lumMod val="65000"/>
        <a:lumOff val="35000"/>
      </a:schemeClr>
    </cs:fontRef>
    <cs:spPr>
      <a:solidFill>
        <a:schemeClr val="lt1">
          <a:alpha val="75000"/>
        </a:schemeClr>
      </a:solidFill>
      <a:ln w="9525">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317500" algn="ctr" rotWithShape="0">
          <a:prstClr val="black">
            <a:alpha val="25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20000"/>
          </a:prstClr>
        </a:outerShdw>
      </a:effectLst>
      <a:scene3d>
        <a:camera prst="orthographicFront"/>
        <a:lightRig rig="threePt" dir="t"/>
      </a:scene3d>
      <a:sp3d prstMaterial="matte"/>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noFill/>
      <a:ln w="9525" cap="flat" cmpd="sng" algn="ctr">
        <a:solidFill>
          <a:schemeClr val="dk1">
            <a:lumMod val="15000"/>
            <a:lumOff val="85000"/>
          </a:schemeClr>
        </a:solidFill>
        <a:round/>
      </a:ln>
    </cs:spPr>
    <cs:defRPr sz="900"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65000"/>
            <a:lumOff val="35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65000"/>
            <a:lumOff val="35000"/>
          </a:schemeClr>
        </a:solidFill>
        <a:round/>
      </a:ln>
    </cs:spPr>
  </cs:errorBar>
  <cs:floor>
    <cs:lnRef idx="0"/>
    <cs:fillRef idx="0"/>
    <cs:effectRef idx="0"/>
    <cs:fontRef idx="minor">
      <a:schemeClr val="dk1"/>
    </cs:fontRef>
    <cs:spPr>
      <a:noFill/>
      <a:ln>
        <a:noFill/>
      </a:ln>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50000"/>
            <a:lumOff val="50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spPr>
      <a:solidFill>
        <a:schemeClr val="lt1">
          <a:alpha val="78000"/>
        </a:schemeClr>
      </a:solidFill>
    </cs:spPr>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dk1">
        <a:lumMod val="65000"/>
        <a:lumOff val="35000"/>
      </a:schemeClr>
    </cs:fontRef>
    <cs:defRPr sz="900"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inor">
      <a:schemeClr val="dk1">
        <a:lumMod val="65000"/>
        <a:lumOff val="35000"/>
      </a:schemeClr>
    </cs:fontRef>
    <cs:defRPr sz="1800" b="1" kern="120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dk1">
        <a:lumMod val="65000"/>
        <a:lumOff val="35000"/>
      </a:schemeClr>
    </cs:fontRef>
    <cs:defRPr sz="900" kern="1200"/>
  </cs:trendlineLabel>
  <cs:upBar>
    <cs:lnRef idx="0"/>
    <cs:fillRef idx="0"/>
    <cs:effectRef idx="0"/>
    <cs:fontRef idx="minor">
      <a:schemeClr val="dk1"/>
    </cs:fontRef>
    <cs:spPr>
      <a:solidFill>
        <a:schemeClr val="lt1"/>
      </a:solidFill>
      <a:ln w="9525" cap="flat" cmpd="sng" algn="ctr">
        <a:solidFill>
          <a:schemeClr val="dk1">
            <a:lumMod val="65000"/>
            <a:lumOff val="35000"/>
          </a:schemeClr>
        </a:solidFill>
        <a:round/>
      </a:ln>
    </cs:spPr>
  </cs:upBar>
  <cs:valueAxis>
    <cs:lnRef idx="0"/>
    <cs:fillRef idx="0"/>
    <cs:effectRef idx="0"/>
    <cs:fontRef idx="minor">
      <a:schemeClr val="dk1">
        <a:lumMod val="65000"/>
        <a:lumOff val="35000"/>
      </a:schemeClr>
    </cs:fontRef>
    <cs:defRPr sz="900"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61">
  <cs:axisTitle>
    <cs:lnRef idx="0"/>
    <cs:fillRef idx="0"/>
    <cs:effectRef idx="0"/>
    <cs:fontRef idx="minor">
      <a:schemeClr val="dk1">
        <a:lumMod val="65000"/>
        <a:lumOff val="35000"/>
      </a:schemeClr>
    </cs:fontRef>
    <cs:defRPr sz="900" kern="1200"/>
  </cs:axisTitle>
  <cs:categoryAxis>
    <cs:lnRef idx="0"/>
    <cs:fillRef idx="0"/>
    <cs:effectRef idx="0"/>
    <cs:fontRef idx="minor">
      <a:schemeClr val="dk1">
        <a:lumMod val="65000"/>
        <a:lumOff val="35000"/>
      </a:schemeClr>
    </cs:fontRef>
    <cs:defRPr sz="900" kern="1200"/>
  </cs:categoryAxis>
  <cs:chartArea>
    <cs:lnRef idx="0"/>
    <cs:fillRef idx="0"/>
    <cs:effectRef idx="0"/>
    <cs:fontRef idx="minor">
      <a:schemeClr val="dk1"/>
    </cs:fontRef>
    <cs:spPr>
      <a:pattFill prst="dkDnDiag">
        <a:fgClr>
          <a:schemeClr val="lt1">
            <a:lumMod val="95000"/>
          </a:schemeClr>
        </a:fgClr>
        <a:bgClr>
          <a:schemeClr val="lt1"/>
        </a:bgClr>
      </a:pattFill>
      <a:ln w="9525" cap="flat" cmpd="sng" algn="ctr">
        <a:solidFill>
          <a:schemeClr val="dk1">
            <a:lumMod val="15000"/>
            <a:lumOff val="85000"/>
          </a:schemeClr>
        </a:solidFill>
        <a:round/>
      </a:ln>
    </cs:spPr>
    <cs:defRPr sz="900" kern="1200"/>
  </cs:chartArea>
  <cs:dataLabel>
    <cs:lnRef idx="0"/>
    <cs:fillRef idx="0"/>
    <cs:effectRef idx="0"/>
    <cs:fontRef idx="minor">
      <a:schemeClr val="lt1"/>
    </cs:fontRef>
    <cs:defRPr sz="900" b="1" i="0" u="none" strike="noStrike" kern="1200" baseline="0"/>
  </cs:dataLabel>
  <cs:dataLabelCallout>
    <cs:lnRef idx="0"/>
    <cs:fillRef idx="0"/>
    <cs:effectRef idx="0"/>
    <cs:fontRef idx="minor">
      <a:schemeClr val="dk1">
        <a:lumMod val="65000"/>
        <a:lumOff val="35000"/>
      </a:schemeClr>
    </cs:fontRef>
    <cs:spPr>
      <a:solidFill>
        <a:schemeClr val="lt1">
          <a:alpha val="75000"/>
        </a:schemeClr>
      </a:solidFill>
      <a:ln w="9525">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317500" algn="ctr" rotWithShape="0">
          <a:prstClr val="black">
            <a:alpha val="25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20000"/>
          </a:prstClr>
        </a:outerShdw>
      </a:effectLst>
      <a:scene3d>
        <a:camera prst="orthographicFront"/>
        <a:lightRig rig="threePt" dir="t"/>
      </a:scene3d>
      <a:sp3d prstMaterial="matte"/>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noFill/>
      <a:ln w="9525" cap="flat" cmpd="sng" algn="ctr">
        <a:solidFill>
          <a:schemeClr val="dk1">
            <a:lumMod val="15000"/>
            <a:lumOff val="85000"/>
          </a:schemeClr>
        </a:solidFill>
        <a:round/>
      </a:ln>
    </cs:spPr>
    <cs:defRPr sz="900"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65000"/>
            <a:lumOff val="35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65000"/>
            <a:lumOff val="35000"/>
          </a:schemeClr>
        </a:solidFill>
        <a:round/>
      </a:ln>
    </cs:spPr>
  </cs:errorBar>
  <cs:floor>
    <cs:lnRef idx="0"/>
    <cs:fillRef idx="0"/>
    <cs:effectRef idx="0"/>
    <cs:fontRef idx="minor">
      <a:schemeClr val="dk1"/>
    </cs:fontRef>
    <cs:spPr>
      <a:noFill/>
      <a:ln>
        <a:noFill/>
      </a:ln>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50000"/>
            <a:lumOff val="50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spPr>
      <a:solidFill>
        <a:schemeClr val="lt1">
          <a:alpha val="78000"/>
        </a:schemeClr>
      </a:solidFill>
    </cs:spPr>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dk1">
        <a:lumMod val="65000"/>
        <a:lumOff val="35000"/>
      </a:schemeClr>
    </cs:fontRef>
    <cs:defRPr sz="900"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inor">
      <a:schemeClr val="dk1">
        <a:lumMod val="65000"/>
        <a:lumOff val="35000"/>
      </a:schemeClr>
    </cs:fontRef>
    <cs:defRPr sz="1800" b="1" kern="120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dk1">
        <a:lumMod val="65000"/>
        <a:lumOff val="35000"/>
      </a:schemeClr>
    </cs:fontRef>
    <cs:defRPr sz="900" kern="1200"/>
  </cs:trendlineLabel>
  <cs:upBar>
    <cs:lnRef idx="0"/>
    <cs:fillRef idx="0"/>
    <cs:effectRef idx="0"/>
    <cs:fontRef idx="minor">
      <a:schemeClr val="dk1"/>
    </cs:fontRef>
    <cs:spPr>
      <a:solidFill>
        <a:schemeClr val="lt1"/>
      </a:solidFill>
      <a:ln w="9525" cap="flat" cmpd="sng" algn="ctr">
        <a:solidFill>
          <a:schemeClr val="dk1">
            <a:lumMod val="65000"/>
            <a:lumOff val="35000"/>
          </a:schemeClr>
        </a:solidFill>
        <a:round/>
      </a:ln>
    </cs:spPr>
  </cs:upBar>
  <cs:valueAxis>
    <cs:lnRef idx="0"/>
    <cs:fillRef idx="0"/>
    <cs:effectRef idx="0"/>
    <cs:fontRef idx="minor">
      <a:schemeClr val="dk1">
        <a:lumMod val="65000"/>
        <a:lumOff val="35000"/>
      </a:schemeClr>
    </cs:fontRef>
    <cs:defRPr sz="900" kern="1200"/>
  </cs:valueAxis>
  <cs:wall>
    <cs:lnRef idx="0"/>
    <cs:fillRef idx="0"/>
    <cs:effectRef idx="0"/>
    <cs:fontRef idx="minor">
      <a:schemeClr val="dk1"/>
    </cs:fontRef>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38475"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40" y="0"/>
            <a:ext cx="3038475" cy="465138"/>
          </a:xfrm>
          <a:prstGeom prst="rect">
            <a:avLst/>
          </a:prstGeom>
        </p:spPr>
        <p:txBody>
          <a:bodyPr vert="horz" lIns="91440" tIns="45720" rIns="91440" bIns="45720" rtlCol="0"/>
          <a:lstStyle>
            <a:lvl1pPr algn="r">
              <a:defRPr sz="1200"/>
            </a:lvl1pPr>
          </a:lstStyle>
          <a:p>
            <a:endParaRPr lang="en-US" dirty="0"/>
          </a:p>
        </p:txBody>
      </p:sp>
      <p:sp>
        <p:nvSpPr>
          <p:cNvPr id="4" name="Footer Placeholder 3"/>
          <p:cNvSpPr>
            <a:spLocks noGrp="1"/>
          </p:cNvSpPr>
          <p:nvPr>
            <p:ph type="ftr" sz="quarter" idx="2"/>
          </p:nvPr>
        </p:nvSpPr>
        <p:spPr>
          <a:xfrm>
            <a:off x="2" y="8829675"/>
            <a:ext cx="3038475" cy="465138"/>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40" y="8829675"/>
            <a:ext cx="3038475" cy="465138"/>
          </a:xfrm>
          <a:prstGeom prst="rect">
            <a:avLst/>
          </a:prstGeom>
        </p:spPr>
        <p:txBody>
          <a:bodyPr vert="horz" lIns="91440" tIns="45720" rIns="91440" bIns="45720" rtlCol="0" anchor="b"/>
          <a:lstStyle>
            <a:lvl1pPr algn="r">
              <a:defRPr sz="1200"/>
            </a:lvl1pPr>
          </a:lstStyle>
          <a:p>
            <a:fld id="{27676D64-766E-4021-9C05-BDBBA319DCE5}" type="slidenum">
              <a:rPr lang="en-US" smtClean="0"/>
              <a:t>‹#›</a:t>
            </a:fld>
            <a:endParaRPr lang="en-US" dirty="0"/>
          </a:p>
        </p:txBody>
      </p:sp>
    </p:spTree>
    <p:extLst>
      <p:ext uri="{BB962C8B-B14F-4D97-AF65-F5344CB8AC3E}">
        <p14:creationId xmlns:p14="http://schemas.microsoft.com/office/powerpoint/2010/main" val="1980561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38475"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70340" y="0"/>
            <a:ext cx="3038475" cy="465138"/>
          </a:xfrm>
          <a:prstGeom prst="rect">
            <a:avLst/>
          </a:prstGeom>
        </p:spPr>
        <p:txBody>
          <a:bodyPr vert="horz" lIns="91440" tIns="45720" rIns="91440" bIns="45720" rtlCol="0"/>
          <a:lstStyle>
            <a:lvl1pPr algn="r">
              <a:defRPr sz="1200"/>
            </a:lvl1pPr>
          </a:lstStyle>
          <a:p>
            <a:fld id="{8C5A128F-0B80-4594-AB9A-8A8475A28D6E}" type="datetimeFigureOut">
              <a:rPr lang="en-US" smtClean="0"/>
              <a:t>12/12/2018</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675" y="4416427"/>
            <a:ext cx="5607050" cy="4183063"/>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2" y="8829675"/>
            <a:ext cx="3038475" cy="465138"/>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340" y="8829675"/>
            <a:ext cx="3038475" cy="465138"/>
          </a:xfrm>
          <a:prstGeom prst="rect">
            <a:avLst/>
          </a:prstGeom>
        </p:spPr>
        <p:txBody>
          <a:bodyPr vert="horz" lIns="91440" tIns="45720" rIns="91440" bIns="45720" rtlCol="0" anchor="b"/>
          <a:lstStyle>
            <a:lvl1pPr algn="r">
              <a:defRPr sz="1200"/>
            </a:lvl1pPr>
          </a:lstStyle>
          <a:p>
            <a:fld id="{527A3940-B06A-4032-A650-7FD02A04E71C}" type="slidenum">
              <a:rPr lang="en-US" smtClean="0"/>
              <a:t>‹#›</a:t>
            </a:fld>
            <a:endParaRPr lang="en-US" dirty="0"/>
          </a:p>
        </p:txBody>
      </p:sp>
    </p:spTree>
    <p:extLst>
      <p:ext uri="{BB962C8B-B14F-4D97-AF65-F5344CB8AC3E}">
        <p14:creationId xmlns:p14="http://schemas.microsoft.com/office/powerpoint/2010/main" val="4788466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33363" indent="-233363">
              <a:spcBef>
                <a:spcPts val="600"/>
              </a:spcBef>
              <a:spcAft>
                <a:spcPts val="600"/>
              </a:spcAft>
            </a:pPr>
            <a:endParaRPr lang="en-US" sz="1200" i="0" dirty="0"/>
          </a:p>
        </p:txBody>
      </p:sp>
      <p:sp>
        <p:nvSpPr>
          <p:cNvPr id="4" name="Slide Number Placeholder 3"/>
          <p:cNvSpPr>
            <a:spLocks noGrp="1"/>
          </p:cNvSpPr>
          <p:nvPr>
            <p:ph type="sldNum" sz="quarter" idx="10"/>
          </p:nvPr>
        </p:nvSpPr>
        <p:spPr/>
        <p:txBody>
          <a:bodyPr/>
          <a:lstStyle/>
          <a:p>
            <a:fld id="{527A3940-B06A-4032-A650-7FD02A04E71C}" type="slidenum">
              <a:rPr lang="en-US" smtClean="0"/>
              <a:t>1</a:t>
            </a:fld>
            <a:endParaRPr lang="en-US" dirty="0"/>
          </a:p>
        </p:txBody>
      </p:sp>
    </p:spTree>
    <p:extLst>
      <p:ext uri="{BB962C8B-B14F-4D97-AF65-F5344CB8AC3E}">
        <p14:creationId xmlns:p14="http://schemas.microsoft.com/office/powerpoint/2010/main" val="275471342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2" indent="0" algn="l" defTabSz="914400" rtl="0" eaLnBrk="1" fontAlgn="auto" latinLnBrk="0" hangingPunct="1">
              <a:lnSpc>
                <a:spcPct val="100000"/>
              </a:lnSpc>
              <a:spcBef>
                <a:spcPts val="0"/>
              </a:spcBef>
              <a:spcAft>
                <a:spcPts val="0"/>
              </a:spcAft>
              <a:buClrTx/>
              <a:buSzTx/>
              <a:buFontTx/>
              <a:buNone/>
              <a:tabLst/>
              <a:defRPr/>
            </a:pPr>
            <a:r>
              <a:rPr lang="en-US" sz="1400" dirty="0"/>
              <a:t>Several years ago we subscribed to the NSC to get a better understanding of our graduates’ college enrollment patterns.</a:t>
            </a:r>
          </a:p>
        </p:txBody>
      </p:sp>
      <p:sp>
        <p:nvSpPr>
          <p:cNvPr id="4" name="Slide Number Placeholder 3"/>
          <p:cNvSpPr>
            <a:spLocks noGrp="1"/>
          </p:cNvSpPr>
          <p:nvPr>
            <p:ph type="sldNum" sz="quarter" idx="10"/>
          </p:nvPr>
        </p:nvSpPr>
        <p:spPr/>
        <p:txBody>
          <a:bodyPr/>
          <a:lstStyle/>
          <a:p>
            <a:fld id="{527A3940-B06A-4032-A650-7FD02A04E71C}" type="slidenum">
              <a:rPr lang="en-US" smtClean="0"/>
              <a:t>10</a:t>
            </a:fld>
            <a:endParaRPr lang="en-US" dirty="0"/>
          </a:p>
        </p:txBody>
      </p:sp>
    </p:spTree>
    <p:extLst>
      <p:ext uri="{BB962C8B-B14F-4D97-AF65-F5344CB8AC3E}">
        <p14:creationId xmlns:p14="http://schemas.microsoft.com/office/powerpoint/2010/main" val="115494239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dirty="0"/>
              <a:t>The</a:t>
            </a:r>
            <a:r>
              <a:rPr lang="en-US" sz="1400" baseline="0" dirty="0"/>
              <a:t> denominator is the number of graduates, not including dropouts.</a:t>
            </a:r>
          </a:p>
          <a:p>
            <a:endParaRPr lang="en-US" sz="1400" baseline="0" dirty="0"/>
          </a:p>
          <a:p>
            <a:r>
              <a:rPr lang="en-US" sz="1400" baseline="0" dirty="0"/>
              <a:t>Why would this information be helpful?</a:t>
            </a:r>
          </a:p>
          <a:p>
            <a:r>
              <a:rPr lang="en-US" sz="1400" baseline="0" dirty="0"/>
              <a:t>What else do you want to know?</a:t>
            </a:r>
          </a:p>
          <a:p>
            <a:r>
              <a:rPr lang="en-US" sz="1400" baseline="0" dirty="0"/>
              <a:t>(Turn to a neighbor and discuss these two questions, followed by a brief report out from audience)</a:t>
            </a:r>
            <a:endParaRPr lang="en-US" sz="1400" dirty="0"/>
          </a:p>
        </p:txBody>
      </p:sp>
      <p:sp>
        <p:nvSpPr>
          <p:cNvPr id="4" name="Slide Number Placeholder 3"/>
          <p:cNvSpPr>
            <a:spLocks noGrp="1"/>
          </p:cNvSpPr>
          <p:nvPr>
            <p:ph type="sldNum" sz="quarter" idx="10"/>
          </p:nvPr>
        </p:nvSpPr>
        <p:spPr/>
        <p:txBody>
          <a:bodyPr/>
          <a:lstStyle/>
          <a:p>
            <a:fld id="{527A3940-B06A-4032-A650-7FD02A04E71C}" type="slidenum">
              <a:rPr lang="en-US" smtClean="0"/>
              <a:t>11</a:t>
            </a:fld>
            <a:endParaRPr lang="en-US" dirty="0"/>
          </a:p>
        </p:txBody>
      </p:sp>
    </p:spTree>
    <p:extLst>
      <p:ext uri="{BB962C8B-B14F-4D97-AF65-F5344CB8AC3E}">
        <p14:creationId xmlns:p14="http://schemas.microsoft.com/office/powerpoint/2010/main" val="385951942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Districtwide data hide variations among our three high schools: 2 comprehensive and one alternative (ACES).</a:t>
            </a:r>
          </a:p>
          <a:p>
            <a:r>
              <a:rPr lang="en-US" dirty="0"/>
              <a:t>KA is very different from MA.</a:t>
            </a:r>
          </a:p>
          <a:p>
            <a:endParaRPr lang="en-US" dirty="0"/>
          </a:p>
          <a:p>
            <a:endParaRPr lang="en-US" dirty="0"/>
          </a:p>
        </p:txBody>
      </p:sp>
      <p:sp>
        <p:nvSpPr>
          <p:cNvPr id="4" name="Slide Number Placeholder 3"/>
          <p:cNvSpPr>
            <a:spLocks noGrp="1"/>
          </p:cNvSpPr>
          <p:nvPr>
            <p:ph type="sldNum" sz="quarter" idx="10"/>
          </p:nvPr>
        </p:nvSpPr>
        <p:spPr/>
        <p:txBody>
          <a:bodyPr/>
          <a:lstStyle/>
          <a:p>
            <a:fld id="{527A3940-B06A-4032-A650-7FD02A04E71C}" type="slidenum">
              <a:rPr lang="en-US" smtClean="0"/>
              <a:t>12</a:t>
            </a:fld>
            <a:endParaRPr lang="en-US" dirty="0"/>
          </a:p>
        </p:txBody>
      </p:sp>
    </p:spTree>
    <p:extLst>
      <p:ext uri="{BB962C8B-B14F-4D97-AF65-F5344CB8AC3E}">
        <p14:creationId xmlns:p14="http://schemas.microsoft.com/office/powerpoint/2010/main" val="144997930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dirty="0"/>
              <a:t>KA = Kamiak HS (in wealthier area, college-going culture)</a:t>
            </a:r>
          </a:p>
          <a:p>
            <a:r>
              <a:rPr lang="en-US" sz="1400" dirty="0"/>
              <a:t>MA = Mariner HS (very diverse, high poverty)</a:t>
            </a:r>
          </a:p>
        </p:txBody>
      </p:sp>
      <p:sp>
        <p:nvSpPr>
          <p:cNvPr id="4" name="Slide Number Placeholder 3"/>
          <p:cNvSpPr>
            <a:spLocks noGrp="1"/>
          </p:cNvSpPr>
          <p:nvPr>
            <p:ph type="sldNum" sz="quarter" idx="10"/>
          </p:nvPr>
        </p:nvSpPr>
        <p:spPr/>
        <p:txBody>
          <a:bodyPr/>
          <a:lstStyle/>
          <a:p>
            <a:fld id="{527A3940-B06A-4032-A650-7FD02A04E71C}" type="slidenum">
              <a:rPr lang="en-US" smtClean="0"/>
              <a:t>13</a:t>
            </a:fld>
            <a:endParaRPr lang="en-US" dirty="0"/>
          </a:p>
        </p:txBody>
      </p:sp>
    </p:spTree>
    <p:extLst>
      <p:ext uri="{BB962C8B-B14F-4D97-AF65-F5344CB8AC3E}">
        <p14:creationId xmlns:p14="http://schemas.microsoft.com/office/powerpoint/2010/main" val="286415156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400" dirty="0"/>
          </a:p>
        </p:txBody>
      </p:sp>
      <p:sp>
        <p:nvSpPr>
          <p:cNvPr id="4" name="Slide Number Placeholder 3"/>
          <p:cNvSpPr>
            <a:spLocks noGrp="1"/>
          </p:cNvSpPr>
          <p:nvPr>
            <p:ph type="sldNum" sz="quarter" idx="10"/>
          </p:nvPr>
        </p:nvSpPr>
        <p:spPr/>
        <p:txBody>
          <a:bodyPr/>
          <a:lstStyle/>
          <a:p>
            <a:fld id="{527A3940-B06A-4032-A650-7FD02A04E71C}" type="slidenum">
              <a:rPr lang="en-US" smtClean="0"/>
              <a:t>14</a:t>
            </a:fld>
            <a:endParaRPr lang="en-US" dirty="0"/>
          </a:p>
        </p:txBody>
      </p:sp>
    </p:spTree>
    <p:extLst>
      <p:ext uri="{BB962C8B-B14F-4D97-AF65-F5344CB8AC3E}">
        <p14:creationId xmlns:p14="http://schemas.microsoft.com/office/powerpoint/2010/main" val="369751233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400" dirty="0"/>
          </a:p>
        </p:txBody>
      </p:sp>
      <p:sp>
        <p:nvSpPr>
          <p:cNvPr id="4" name="Slide Number Placeholder 3"/>
          <p:cNvSpPr>
            <a:spLocks noGrp="1"/>
          </p:cNvSpPr>
          <p:nvPr>
            <p:ph type="sldNum" sz="quarter" idx="10"/>
          </p:nvPr>
        </p:nvSpPr>
        <p:spPr/>
        <p:txBody>
          <a:bodyPr/>
          <a:lstStyle/>
          <a:p>
            <a:fld id="{527A3940-B06A-4032-A650-7FD02A04E71C}" type="slidenum">
              <a:rPr lang="en-US" smtClean="0"/>
              <a:t>15</a:t>
            </a:fld>
            <a:endParaRPr lang="en-US" dirty="0"/>
          </a:p>
        </p:txBody>
      </p:sp>
    </p:spTree>
    <p:extLst>
      <p:ext uri="{BB962C8B-B14F-4D97-AF65-F5344CB8AC3E}">
        <p14:creationId xmlns:p14="http://schemas.microsoft.com/office/powerpoint/2010/main" val="134952302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dirty="0"/>
              <a:t>We’re looking at the schools where our graduates went over the past 8 years.</a:t>
            </a:r>
          </a:p>
          <a:p>
            <a:r>
              <a:rPr lang="en-US" sz="1400" dirty="0"/>
              <a:t>Only 4 of the 12 (WSU, CWU, EWU, Gonzaga) were outside</a:t>
            </a:r>
            <a:r>
              <a:rPr lang="en-US" sz="1400" baseline="0" dirty="0"/>
              <a:t> the Puget Sound area.</a:t>
            </a:r>
          </a:p>
        </p:txBody>
      </p:sp>
      <p:sp>
        <p:nvSpPr>
          <p:cNvPr id="4" name="Slide Number Placeholder 3"/>
          <p:cNvSpPr>
            <a:spLocks noGrp="1"/>
          </p:cNvSpPr>
          <p:nvPr>
            <p:ph type="sldNum" sz="quarter" idx="10"/>
          </p:nvPr>
        </p:nvSpPr>
        <p:spPr/>
        <p:txBody>
          <a:bodyPr/>
          <a:lstStyle/>
          <a:p>
            <a:fld id="{527A3940-B06A-4032-A650-7FD02A04E71C}" type="slidenum">
              <a:rPr lang="en-US" smtClean="0"/>
              <a:t>16</a:t>
            </a:fld>
            <a:endParaRPr lang="en-US" dirty="0"/>
          </a:p>
        </p:txBody>
      </p:sp>
    </p:spTree>
    <p:extLst>
      <p:ext uri="{BB962C8B-B14F-4D97-AF65-F5344CB8AC3E}">
        <p14:creationId xmlns:p14="http://schemas.microsoft.com/office/powerpoint/2010/main" val="295496399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dirty="0"/>
              <a:t>Students move to other institutions after their first choice.</a:t>
            </a:r>
          </a:p>
          <a:p>
            <a:r>
              <a:rPr lang="en-US" sz="1400" dirty="0"/>
              <a:t>DE is the only state where our graduates did not attend college over the 8-year period.</a:t>
            </a:r>
          </a:p>
          <a:p>
            <a:r>
              <a:rPr lang="en-US" sz="1400" dirty="0"/>
              <a:t>(These do not include those studying outside the USA. So all these numbers are conservative.)</a:t>
            </a:r>
          </a:p>
        </p:txBody>
      </p:sp>
      <p:sp>
        <p:nvSpPr>
          <p:cNvPr id="4" name="Slide Number Placeholder 3"/>
          <p:cNvSpPr>
            <a:spLocks noGrp="1"/>
          </p:cNvSpPr>
          <p:nvPr>
            <p:ph type="sldNum" sz="quarter" idx="10"/>
          </p:nvPr>
        </p:nvSpPr>
        <p:spPr/>
        <p:txBody>
          <a:bodyPr/>
          <a:lstStyle/>
          <a:p>
            <a:fld id="{527A3940-B06A-4032-A650-7FD02A04E71C}" type="slidenum">
              <a:rPr lang="en-US" smtClean="0"/>
              <a:t>17</a:t>
            </a:fld>
            <a:endParaRPr lang="en-US" dirty="0"/>
          </a:p>
        </p:txBody>
      </p:sp>
    </p:spTree>
    <p:extLst>
      <p:ext uri="{BB962C8B-B14F-4D97-AF65-F5344CB8AC3E}">
        <p14:creationId xmlns:p14="http://schemas.microsoft.com/office/powerpoint/2010/main" val="195501429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400" dirty="0"/>
          </a:p>
        </p:txBody>
      </p:sp>
      <p:sp>
        <p:nvSpPr>
          <p:cNvPr id="4" name="Slide Number Placeholder 3"/>
          <p:cNvSpPr>
            <a:spLocks noGrp="1"/>
          </p:cNvSpPr>
          <p:nvPr>
            <p:ph type="sldNum" sz="quarter" idx="10"/>
          </p:nvPr>
        </p:nvSpPr>
        <p:spPr/>
        <p:txBody>
          <a:bodyPr/>
          <a:lstStyle/>
          <a:p>
            <a:fld id="{527A3940-B06A-4032-A650-7FD02A04E71C}" type="slidenum">
              <a:rPr lang="en-US" smtClean="0"/>
              <a:t>18</a:t>
            </a:fld>
            <a:endParaRPr lang="en-US" dirty="0"/>
          </a:p>
        </p:txBody>
      </p:sp>
    </p:spTree>
    <p:extLst>
      <p:ext uri="{BB962C8B-B14F-4D97-AF65-F5344CB8AC3E}">
        <p14:creationId xmlns:p14="http://schemas.microsoft.com/office/powerpoint/2010/main" val="392332344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KA has more graduates attending college</a:t>
            </a:r>
            <a:r>
              <a:rPr lang="en-US" baseline="0" dirty="0"/>
              <a:t> and are more likely to attend a private school or go out of state.</a:t>
            </a:r>
          </a:p>
          <a:p>
            <a:r>
              <a:rPr lang="en-US" dirty="0"/>
              <a:t>Most attend public colleges and most attend 4-year institutions.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baseline="0" dirty="0"/>
              <a:t>Big surprise: the percentage of graduates attending 2-year institutions is about the same.</a:t>
            </a:r>
            <a:endParaRPr lang="en-US" sz="1400" b="1" dirty="0"/>
          </a:p>
        </p:txBody>
      </p:sp>
      <p:sp>
        <p:nvSpPr>
          <p:cNvPr id="4" name="Slide Number Placeholder 3"/>
          <p:cNvSpPr>
            <a:spLocks noGrp="1"/>
          </p:cNvSpPr>
          <p:nvPr>
            <p:ph type="sldNum" sz="quarter" idx="10"/>
          </p:nvPr>
        </p:nvSpPr>
        <p:spPr/>
        <p:txBody>
          <a:bodyPr/>
          <a:lstStyle/>
          <a:p>
            <a:fld id="{527A3940-B06A-4032-A650-7FD02A04E71C}" type="slidenum">
              <a:rPr lang="en-US" smtClean="0"/>
              <a:t>19</a:t>
            </a:fld>
            <a:endParaRPr lang="en-US" dirty="0"/>
          </a:p>
        </p:txBody>
      </p:sp>
    </p:spTree>
    <p:extLst>
      <p:ext uri="{BB962C8B-B14F-4D97-AF65-F5344CB8AC3E}">
        <p14:creationId xmlns:p14="http://schemas.microsoft.com/office/powerpoint/2010/main" val="25676223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33363" indent="-233363">
              <a:spcBef>
                <a:spcPts val="600"/>
              </a:spcBef>
              <a:spcAft>
                <a:spcPts val="600"/>
              </a:spcAft>
            </a:pPr>
            <a:endParaRPr lang="en-US" sz="1200" dirty="0"/>
          </a:p>
        </p:txBody>
      </p:sp>
      <p:sp>
        <p:nvSpPr>
          <p:cNvPr id="4" name="Slide Number Placeholder 3"/>
          <p:cNvSpPr>
            <a:spLocks noGrp="1"/>
          </p:cNvSpPr>
          <p:nvPr>
            <p:ph type="sldNum" sz="quarter" idx="10"/>
          </p:nvPr>
        </p:nvSpPr>
        <p:spPr/>
        <p:txBody>
          <a:bodyPr/>
          <a:lstStyle/>
          <a:p>
            <a:fld id="{527A3940-B06A-4032-A650-7FD02A04E71C}" type="slidenum">
              <a:rPr lang="en-US" smtClean="0"/>
              <a:t>2</a:t>
            </a:fld>
            <a:endParaRPr lang="en-US" dirty="0"/>
          </a:p>
        </p:txBody>
      </p:sp>
    </p:spTree>
    <p:extLst>
      <p:ext uri="{BB962C8B-B14F-4D97-AF65-F5344CB8AC3E}">
        <p14:creationId xmlns:p14="http://schemas.microsoft.com/office/powerpoint/2010/main" val="369212833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Every rate got better in 2017 except for Multiracial. (No data in 2011 for multiracial.)</a:t>
            </a:r>
          </a:p>
          <a:p>
            <a:endParaRPr lang="en-US" dirty="0"/>
          </a:p>
          <a:p>
            <a:r>
              <a:rPr lang="en-US" dirty="0"/>
              <a:t>Black college enrollment is improving steadily.</a:t>
            </a:r>
          </a:p>
        </p:txBody>
      </p:sp>
      <p:sp>
        <p:nvSpPr>
          <p:cNvPr id="4" name="Slide Number Placeholder 3"/>
          <p:cNvSpPr>
            <a:spLocks noGrp="1"/>
          </p:cNvSpPr>
          <p:nvPr>
            <p:ph type="sldNum" sz="quarter" idx="10"/>
          </p:nvPr>
        </p:nvSpPr>
        <p:spPr/>
        <p:txBody>
          <a:bodyPr/>
          <a:lstStyle/>
          <a:p>
            <a:fld id="{527A3940-B06A-4032-A650-7FD02A04E71C}" type="slidenum">
              <a:rPr lang="en-US" smtClean="0"/>
              <a:t>20</a:t>
            </a:fld>
            <a:endParaRPr lang="en-US" dirty="0"/>
          </a:p>
        </p:txBody>
      </p:sp>
    </p:spTree>
    <p:extLst>
      <p:ext uri="{BB962C8B-B14F-4D97-AF65-F5344CB8AC3E}">
        <p14:creationId xmlns:p14="http://schemas.microsoft.com/office/powerpoint/2010/main" val="297125457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Males and females continue into their 2</a:t>
            </a:r>
            <a:r>
              <a:rPr lang="en-US" baseline="30000" dirty="0"/>
              <a:t>nd</a:t>
            </a:r>
            <a:r>
              <a:rPr lang="en-US" dirty="0"/>
              <a:t> year at the same rate.</a:t>
            </a:r>
          </a:p>
          <a:p>
            <a:r>
              <a:rPr lang="en-US" dirty="0"/>
              <a:t>Nearly all Asians continue with their studies, but Blacks and Hispanics persist at lower rates.</a:t>
            </a:r>
          </a:p>
          <a:p>
            <a:r>
              <a:rPr lang="en-US" dirty="0"/>
              <a:t>Multiracial students, most of whom are White Asians, persist at very high rates.</a:t>
            </a:r>
          </a:p>
        </p:txBody>
      </p:sp>
      <p:sp>
        <p:nvSpPr>
          <p:cNvPr id="4" name="Slide Number Placeholder 3"/>
          <p:cNvSpPr>
            <a:spLocks noGrp="1"/>
          </p:cNvSpPr>
          <p:nvPr>
            <p:ph type="sldNum" sz="quarter" idx="10"/>
          </p:nvPr>
        </p:nvSpPr>
        <p:spPr/>
        <p:txBody>
          <a:bodyPr/>
          <a:lstStyle/>
          <a:p>
            <a:fld id="{527A3940-B06A-4032-A650-7FD02A04E71C}" type="slidenum">
              <a:rPr lang="en-US" smtClean="0"/>
              <a:t>21</a:t>
            </a:fld>
            <a:endParaRPr lang="en-US" dirty="0"/>
          </a:p>
        </p:txBody>
      </p:sp>
    </p:spTree>
    <p:extLst>
      <p:ext uri="{BB962C8B-B14F-4D97-AF65-F5344CB8AC3E}">
        <p14:creationId xmlns:p14="http://schemas.microsoft.com/office/powerpoint/2010/main" val="141899214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Females graduate from college at a much higher rate.</a:t>
            </a:r>
          </a:p>
          <a:p>
            <a:endParaRPr lang="en-US" baseline="0" dirty="0"/>
          </a:p>
          <a:p>
            <a:r>
              <a:rPr lang="en-US" baseline="0" dirty="0"/>
              <a:t>Graduation in 6 years is considered “on-time.”</a:t>
            </a:r>
          </a:p>
          <a:p>
            <a:r>
              <a:rPr lang="en-US" baseline="0" dirty="0"/>
              <a:t>The Class of 2012 had 5 years to graduate by Spring 2017.</a:t>
            </a:r>
            <a:endParaRPr lang="en-US" dirty="0"/>
          </a:p>
        </p:txBody>
      </p:sp>
      <p:sp>
        <p:nvSpPr>
          <p:cNvPr id="4" name="Slide Number Placeholder 3"/>
          <p:cNvSpPr>
            <a:spLocks noGrp="1"/>
          </p:cNvSpPr>
          <p:nvPr>
            <p:ph type="sldNum" sz="quarter" idx="10"/>
          </p:nvPr>
        </p:nvSpPr>
        <p:spPr/>
        <p:txBody>
          <a:bodyPr/>
          <a:lstStyle/>
          <a:p>
            <a:fld id="{527A3940-B06A-4032-A650-7FD02A04E71C}" type="slidenum">
              <a:rPr lang="en-US" smtClean="0"/>
              <a:t>22</a:t>
            </a:fld>
            <a:endParaRPr lang="en-US" dirty="0"/>
          </a:p>
        </p:txBody>
      </p:sp>
    </p:spTree>
    <p:extLst>
      <p:ext uri="{BB962C8B-B14F-4D97-AF65-F5344CB8AC3E}">
        <p14:creationId xmlns:p14="http://schemas.microsoft.com/office/powerpoint/2010/main" val="104284823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HAND OUT HARD COPY OF SURVEYS</a:t>
            </a:r>
          </a:p>
          <a:p>
            <a:r>
              <a:rPr lang="en-US" dirty="0"/>
              <a:t>Surveys sent out during summer. R</a:t>
            </a:r>
            <a:r>
              <a:rPr lang="en-US" baseline="0" dirty="0"/>
              <a:t>eminder emails were sent a month later.</a:t>
            </a:r>
          </a:p>
        </p:txBody>
      </p:sp>
      <p:sp>
        <p:nvSpPr>
          <p:cNvPr id="4" name="Slide Number Placeholder 3"/>
          <p:cNvSpPr>
            <a:spLocks noGrp="1"/>
          </p:cNvSpPr>
          <p:nvPr>
            <p:ph type="sldNum" sz="quarter" idx="10"/>
          </p:nvPr>
        </p:nvSpPr>
        <p:spPr/>
        <p:txBody>
          <a:bodyPr/>
          <a:lstStyle/>
          <a:p>
            <a:fld id="{527A3940-B06A-4032-A650-7FD02A04E71C}" type="slidenum">
              <a:rPr lang="en-US" smtClean="0"/>
              <a:t>23</a:t>
            </a:fld>
            <a:endParaRPr lang="en-US" dirty="0"/>
          </a:p>
        </p:txBody>
      </p:sp>
    </p:spTree>
    <p:extLst>
      <p:ext uri="{BB962C8B-B14F-4D97-AF65-F5344CB8AC3E}">
        <p14:creationId xmlns:p14="http://schemas.microsoft.com/office/powerpoint/2010/main" val="235766814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a:t>
            </a:r>
            <a:r>
              <a:rPr lang="en-US" baseline="0" dirty="0"/>
              <a:t> had more responses compared to the work done by a consultant in the past.</a:t>
            </a:r>
          </a:p>
          <a:p>
            <a:r>
              <a:rPr lang="en-US" baseline="0" dirty="0"/>
              <a:t>(That survey was sent out once, 6 months after graduation, and was much longer.)</a:t>
            </a:r>
          </a:p>
          <a:p>
            <a:endParaRPr lang="en-US" baseline="0" dirty="0"/>
          </a:p>
          <a:p>
            <a:r>
              <a:rPr lang="en-US" baseline="0" dirty="0"/>
              <a:t>MA had low number of emails available for Class of 2017 (only 57 responded)</a:t>
            </a:r>
          </a:p>
          <a:p>
            <a:r>
              <a:rPr lang="en-US" baseline="0" dirty="0"/>
              <a:t>KA had the best response rates.</a:t>
            </a:r>
            <a:endParaRPr lang="en-US" dirty="0"/>
          </a:p>
        </p:txBody>
      </p:sp>
      <p:sp>
        <p:nvSpPr>
          <p:cNvPr id="4" name="Slide Number Placeholder 3"/>
          <p:cNvSpPr>
            <a:spLocks noGrp="1"/>
          </p:cNvSpPr>
          <p:nvPr>
            <p:ph type="sldNum" sz="quarter" idx="10"/>
          </p:nvPr>
        </p:nvSpPr>
        <p:spPr/>
        <p:txBody>
          <a:bodyPr/>
          <a:lstStyle/>
          <a:p>
            <a:fld id="{527A3940-B06A-4032-A650-7FD02A04E71C}" type="slidenum">
              <a:rPr lang="en-US" smtClean="0"/>
              <a:t>24</a:t>
            </a:fld>
            <a:endParaRPr lang="en-US" dirty="0"/>
          </a:p>
        </p:txBody>
      </p:sp>
    </p:spTree>
    <p:extLst>
      <p:ext uri="{BB962C8B-B14F-4D97-AF65-F5344CB8AC3E}">
        <p14:creationId xmlns:p14="http://schemas.microsoft.com/office/powerpoint/2010/main" val="61342586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aseline="0" dirty="0"/>
              <a:t>These data reflect only those who reported their gender and race/ethnicity. About 20% of the students who responded provided their gender and race/ethnicity, and nearly 25% did not report their GPA.</a:t>
            </a:r>
          </a:p>
          <a:p>
            <a:r>
              <a:rPr lang="en-US" sz="1200" baseline="0" dirty="0"/>
              <a:t>Blacks and Hispanics appear to be under-represented while the multiracial group was over-represented.</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Higher response rates occurred among </a:t>
            </a:r>
            <a:r>
              <a:rPr lang="en-US" sz="1200" baseline="0" dirty="0"/>
              <a:t>by females, although we think many of those who did not report their gender were males.</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baseline="0" dirty="0"/>
              <a:t>Those with higher GPAs appear to responded more often.</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baseline="0" dirty="0"/>
              <a:t>These trends are slightly more representative of the entire graduate population than responses in previous years.</a:t>
            </a:r>
          </a:p>
        </p:txBody>
      </p:sp>
      <p:sp>
        <p:nvSpPr>
          <p:cNvPr id="4" name="Slide Number Placeholder 3"/>
          <p:cNvSpPr>
            <a:spLocks noGrp="1"/>
          </p:cNvSpPr>
          <p:nvPr>
            <p:ph type="sldNum" sz="quarter" idx="10"/>
          </p:nvPr>
        </p:nvSpPr>
        <p:spPr/>
        <p:txBody>
          <a:bodyPr/>
          <a:lstStyle/>
          <a:p>
            <a:fld id="{527A3940-B06A-4032-A650-7FD02A04E71C}" type="slidenum">
              <a:rPr lang="en-US" smtClean="0"/>
              <a:t>25</a:t>
            </a:fld>
            <a:endParaRPr lang="en-US" dirty="0"/>
          </a:p>
        </p:txBody>
      </p:sp>
    </p:spTree>
    <p:extLst>
      <p:ext uri="{BB962C8B-B14F-4D97-AF65-F5344CB8AC3E}">
        <p14:creationId xmlns:p14="http://schemas.microsoft.com/office/powerpoint/2010/main" val="357351274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Alex</a:t>
            </a:r>
          </a:p>
        </p:txBody>
      </p:sp>
      <p:sp>
        <p:nvSpPr>
          <p:cNvPr id="4" name="Slide Number Placeholder 3"/>
          <p:cNvSpPr>
            <a:spLocks noGrp="1"/>
          </p:cNvSpPr>
          <p:nvPr>
            <p:ph type="sldNum" sz="quarter" idx="10"/>
          </p:nvPr>
        </p:nvSpPr>
        <p:spPr/>
        <p:txBody>
          <a:bodyPr/>
          <a:lstStyle/>
          <a:p>
            <a:fld id="{8A4CFA2A-0387-469B-ADA4-986E1053049A}" type="slidenum">
              <a:rPr lang="en-US" smtClean="0"/>
              <a:t>26</a:t>
            </a:fld>
            <a:endParaRPr lang="en-US" dirty="0"/>
          </a:p>
        </p:txBody>
      </p:sp>
    </p:spTree>
    <p:extLst>
      <p:ext uri="{BB962C8B-B14F-4D97-AF65-F5344CB8AC3E}">
        <p14:creationId xmlns:p14="http://schemas.microsoft.com/office/powerpoint/2010/main" val="20358828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dirty="0">
                <a:solidFill>
                  <a:schemeClr val="tx1"/>
                </a:solidFill>
                <a:effectLst/>
                <a:latin typeface="+mn-lt"/>
                <a:ea typeface="+mn-ea"/>
                <a:cs typeface="+mn-cs"/>
              </a:rPr>
              <a:t>Fairly good job on preparing graduates for diversity in the world and community service</a:t>
            </a:r>
            <a:endParaRPr lang="en-US" dirty="0"/>
          </a:p>
        </p:txBody>
      </p:sp>
      <p:sp>
        <p:nvSpPr>
          <p:cNvPr id="4" name="Slide Number Placeholder 3"/>
          <p:cNvSpPr>
            <a:spLocks noGrp="1"/>
          </p:cNvSpPr>
          <p:nvPr>
            <p:ph type="sldNum" sz="quarter" idx="10"/>
          </p:nvPr>
        </p:nvSpPr>
        <p:spPr/>
        <p:txBody>
          <a:bodyPr/>
          <a:lstStyle/>
          <a:p>
            <a:fld id="{8A4CFA2A-0387-469B-ADA4-986E1053049A}" type="slidenum">
              <a:rPr lang="en-US" smtClean="0"/>
              <a:t>27</a:t>
            </a:fld>
            <a:endParaRPr lang="en-US" dirty="0"/>
          </a:p>
        </p:txBody>
      </p:sp>
    </p:spTree>
    <p:extLst>
      <p:ext uri="{BB962C8B-B14F-4D97-AF65-F5344CB8AC3E}">
        <p14:creationId xmlns:p14="http://schemas.microsoft.com/office/powerpoint/2010/main" val="176748491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Skills/training for a career was low (the same occurred for those in the Classes of 2013 and 2014)</a:t>
            </a:r>
          </a:p>
        </p:txBody>
      </p:sp>
      <p:sp>
        <p:nvSpPr>
          <p:cNvPr id="4" name="Slide Number Placeholder 3"/>
          <p:cNvSpPr>
            <a:spLocks noGrp="1"/>
          </p:cNvSpPr>
          <p:nvPr>
            <p:ph type="sldNum" sz="quarter" idx="10"/>
          </p:nvPr>
        </p:nvSpPr>
        <p:spPr/>
        <p:txBody>
          <a:bodyPr/>
          <a:lstStyle/>
          <a:p>
            <a:fld id="{8A4CFA2A-0387-469B-ADA4-986E1053049A}" type="slidenum">
              <a:rPr lang="en-US" smtClean="0"/>
              <a:t>28</a:t>
            </a:fld>
            <a:endParaRPr lang="en-US" dirty="0"/>
          </a:p>
        </p:txBody>
      </p:sp>
    </p:spTree>
    <p:extLst>
      <p:ext uri="{BB962C8B-B14F-4D97-AF65-F5344CB8AC3E}">
        <p14:creationId xmlns:p14="http://schemas.microsoft.com/office/powerpoint/2010/main" val="404922293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patterns do you see?</a:t>
            </a:r>
          </a:p>
          <a:p>
            <a:pPr marL="0" indent="0">
              <a:buFont typeface="Arial" panose="020B0604020202020204" pitchFamily="34" charset="0"/>
              <a:buNone/>
            </a:pPr>
            <a:r>
              <a:rPr lang="en-US" dirty="0"/>
              <a:t>(Students rely more on family in the early years, more on work and federal loans and grants in later years.)</a:t>
            </a:r>
          </a:p>
          <a:p>
            <a:endParaRPr lang="en-US" dirty="0"/>
          </a:p>
          <a:p>
            <a:r>
              <a:rPr lang="en-US" dirty="0"/>
              <a:t>Use of the WSAC portal to track FAFSA completion</a:t>
            </a:r>
          </a:p>
        </p:txBody>
      </p:sp>
      <p:sp>
        <p:nvSpPr>
          <p:cNvPr id="4" name="Slide Number Placeholder 3"/>
          <p:cNvSpPr>
            <a:spLocks noGrp="1"/>
          </p:cNvSpPr>
          <p:nvPr>
            <p:ph type="sldNum" sz="quarter" idx="10"/>
          </p:nvPr>
        </p:nvSpPr>
        <p:spPr/>
        <p:txBody>
          <a:bodyPr/>
          <a:lstStyle/>
          <a:p>
            <a:fld id="{527A3940-B06A-4032-A650-7FD02A04E71C}" type="slidenum">
              <a:rPr lang="en-US" smtClean="0"/>
              <a:t>29</a:t>
            </a:fld>
            <a:endParaRPr lang="en-US" dirty="0"/>
          </a:p>
        </p:txBody>
      </p:sp>
    </p:spTree>
    <p:extLst>
      <p:ext uri="{BB962C8B-B14F-4D97-AF65-F5344CB8AC3E}">
        <p14:creationId xmlns:p14="http://schemas.microsoft.com/office/powerpoint/2010/main" val="11582606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2" indent="0" algn="l" defTabSz="914400" rtl="0" eaLnBrk="1" fontAlgn="auto" latinLnBrk="0" hangingPunct="1">
              <a:lnSpc>
                <a:spcPct val="100000"/>
              </a:lnSpc>
              <a:spcBef>
                <a:spcPts val="0"/>
              </a:spcBef>
              <a:spcAft>
                <a:spcPts val="0"/>
              </a:spcAft>
              <a:buClrTx/>
              <a:buSzTx/>
              <a:buFontTx/>
              <a:buNone/>
              <a:tabLst/>
              <a:defRPr/>
            </a:pPr>
            <a:r>
              <a:rPr lang="en-US" dirty="0"/>
              <a:t>(Pete)</a:t>
            </a:r>
          </a:p>
          <a:p>
            <a:pPr marL="0" marR="0" lvl="2" indent="0" algn="l" defTabSz="914400" rtl="0" eaLnBrk="1" fontAlgn="auto" latinLnBrk="0" hangingPunct="1">
              <a:lnSpc>
                <a:spcPct val="100000"/>
              </a:lnSpc>
              <a:spcBef>
                <a:spcPts val="0"/>
              </a:spcBef>
              <a:spcAft>
                <a:spcPts val="0"/>
              </a:spcAft>
              <a:buClrTx/>
              <a:buSzTx/>
              <a:buFontTx/>
              <a:buNone/>
              <a:tabLst/>
              <a:defRPr/>
            </a:pPr>
            <a:r>
              <a:rPr lang="en-US" dirty="0"/>
              <a:t>We will look briefly at all of these.</a:t>
            </a:r>
          </a:p>
        </p:txBody>
      </p:sp>
      <p:sp>
        <p:nvSpPr>
          <p:cNvPr id="4" name="Slide Number Placeholder 3"/>
          <p:cNvSpPr>
            <a:spLocks noGrp="1"/>
          </p:cNvSpPr>
          <p:nvPr>
            <p:ph type="sldNum" sz="quarter" idx="10"/>
          </p:nvPr>
        </p:nvSpPr>
        <p:spPr/>
        <p:txBody>
          <a:bodyPr/>
          <a:lstStyle/>
          <a:p>
            <a:fld id="{527A3940-B06A-4032-A650-7FD02A04E71C}" type="slidenum">
              <a:rPr lang="en-US" smtClean="0"/>
              <a:t>3</a:t>
            </a:fld>
            <a:endParaRPr lang="en-US" dirty="0"/>
          </a:p>
        </p:txBody>
      </p:sp>
    </p:spTree>
    <p:extLst>
      <p:ext uri="{BB962C8B-B14F-4D97-AF65-F5344CB8AC3E}">
        <p14:creationId xmlns:p14="http://schemas.microsoft.com/office/powerpoint/2010/main" val="114778455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Of those who said NO,</a:t>
            </a:r>
            <a:r>
              <a:rPr lang="en-US" baseline="0" dirty="0"/>
              <a:t> it was because of academic, financial, or family reasons, or a combination of factors.</a:t>
            </a:r>
          </a:p>
          <a:p>
            <a:r>
              <a:rPr lang="en-US" b="1" baseline="0" dirty="0"/>
              <a:t>Of those in the class of 2013 and 2015 who said no, a </a:t>
            </a:r>
            <a:r>
              <a:rPr lang="en-US" sz="1400" b="1" baseline="0" dirty="0"/>
              <a:t>CHANGE IN INTEREST </a:t>
            </a:r>
            <a:r>
              <a:rPr lang="en-US" b="1" baseline="0" dirty="0"/>
              <a:t>was cited the most often (more than 40% in both years).</a:t>
            </a:r>
            <a:br>
              <a:rPr lang="en-US" b="1" baseline="0" dirty="0"/>
            </a:br>
            <a:r>
              <a:rPr lang="en-US" b="0" baseline="0" dirty="0"/>
              <a:t>(We didn’t give the class of 2017 this option.)</a:t>
            </a:r>
          </a:p>
          <a:p>
            <a:endParaRPr lang="en-US" sz="1200" b="1" i="0" u="none" strike="noStrike" kern="1200" baseline="0" dirty="0">
              <a:solidFill>
                <a:schemeClr val="tx1"/>
              </a:solidFill>
              <a:effectLst/>
              <a:latin typeface="+mn-lt"/>
              <a:ea typeface="+mn-ea"/>
              <a:cs typeface="+mn-cs"/>
            </a:endParaRPr>
          </a:p>
          <a:p>
            <a:r>
              <a:rPr lang="en-US" sz="1200" b="0" i="0" u="sng" strike="noStrike" kern="1200" dirty="0">
                <a:solidFill>
                  <a:schemeClr val="tx1"/>
                </a:solidFill>
                <a:effectLst/>
                <a:latin typeface="+mn-lt"/>
                <a:ea typeface="+mn-ea"/>
                <a:cs typeface="+mn-cs"/>
              </a:rPr>
              <a:t>Some </a:t>
            </a:r>
            <a:r>
              <a:rPr lang="en-US" b="0" u="sng" dirty="0"/>
              <a:t>reasons given</a:t>
            </a:r>
            <a:r>
              <a:rPr lang="en-US" b="0" u="none" dirty="0"/>
              <a:t>:</a:t>
            </a:r>
          </a:p>
          <a:p>
            <a:pPr marL="171450" indent="-171450">
              <a:buFont typeface="Arial" panose="020B0604020202020204" pitchFamily="34" charset="0"/>
              <a:buChar char="•"/>
              <a:defRPr/>
            </a:pPr>
            <a:r>
              <a:rPr lang="en-US" dirty="0"/>
              <a:t>Academic reasons (coursework wasn't challenging, wanted to be able to study and student teach in Washington), Family reasons (wanted to be closer to home), Financial reasons (continuing at that institution would have been very expensive).</a:t>
            </a:r>
          </a:p>
          <a:p>
            <a:pPr marL="171450" indent="-171450">
              <a:buFont typeface="Arial" panose="020B0604020202020204" pitchFamily="34" charset="0"/>
              <a:buChar char="•"/>
              <a:defRPr/>
            </a:pPr>
            <a:r>
              <a:rPr lang="en-US" dirty="0"/>
              <a:t>I'm just very indecisive and don't want </a:t>
            </a:r>
            <a:r>
              <a:rPr lang="en-US" sz="1200" b="0" i="0" u="none" strike="noStrike" kern="1200" dirty="0">
                <a:solidFill>
                  <a:schemeClr val="tx1"/>
                </a:solidFill>
                <a:effectLst/>
                <a:latin typeface="+mn-lt"/>
                <a:ea typeface="+mn-ea"/>
                <a:cs typeface="+mn-cs"/>
              </a:rPr>
              <a:t>to </a:t>
            </a:r>
            <a:r>
              <a:rPr lang="en-US" dirty="0"/>
              <a:t>pay for college until </a:t>
            </a:r>
            <a:r>
              <a:rPr lang="en-US" sz="1200" b="0" i="0" u="none" strike="noStrike" kern="1200" dirty="0">
                <a:solidFill>
                  <a:schemeClr val="tx1"/>
                </a:solidFill>
                <a:effectLst/>
                <a:latin typeface="+mn-lt"/>
                <a:ea typeface="+mn-ea"/>
                <a:cs typeface="+mn-cs"/>
              </a:rPr>
              <a:t>I </a:t>
            </a:r>
            <a:r>
              <a:rPr lang="en-US" dirty="0"/>
              <a:t>have </a:t>
            </a:r>
            <a:r>
              <a:rPr lang="en-US" sz="1200" b="0" i="0" u="none" strike="noStrike" kern="1200" dirty="0">
                <a:solidFill>
                  <a:schemeClr val="tx1"/>
                </a:solidFill>
                <a:effectLst/>
                <a:latin typeface="+mn-lt"/>
                <a:ea typeface="+mn-ea"/>
                <a:cs typeface="+mn-cs"/>
              </a:rPr>
              <a:t>a </a:t>
            </a:r>
            <a:r>
              <a:rPr lang="en-US" dirty="0"/>
              <a:t>plan for what field </a:t>
            </a:r>
            <a:r>
              <a:rPr lang="en-US" sz="1200" b="0" i="0" u="none" strike="noStrike" kern="1200" dirty="0">
                <a:solidFill>
                  <a:schemeClr val="tx1"/>
                </a:solidFill>
                <a:effectLst/>
                <a:latin typeface="+mn-lt"/>
                <a:ea typeface="+mn-ea"/>
                <a:cs typeface="+mn-cs"/>
              </a:rPr>
              <a:t>I </a:t>
            </a:r>
            <a:r>
              <a:rPr lang="en-US" dirty="0"/>
              <a:t>want </a:t>
            </a:r>
            <a:r>
              <a:rPr lang="en-US" sz="1200" b="0" i="0" u="none" strike="noStrike" kern="1200" dirty="0">
                <a:solidFill>
                  <a:schemeClr val="tx1"/>
                </a:solidFill>
                <a:effectLst/>
                <a:latin typeface="+mn-lt"/>
                <a:ea typeface="+mn-ea"/>
                <a:cs typeface="+mn-cs"/>
              </a:rPr>
              <a:t>to </a:t>
            </a:r>
            <a:r>
              <a:rPr lang="en-US" dirty="0"/>
              <a:t>go into </a:t>
            </a:r>
          </a:p>
          <a:p>
            <a:pPr marL="171450" indent="-171450">
              <a:buFont typeface="Arial" panose="020B0604020202020204" pitchFamily="34" charset="0"/>
              <a:buChar char="•"/>
              <a:defRPr/>
            </a:pPr>
            <a:r>
              <a:rPr lang="en-US" dirty="0"/>
              <a:t>I really don't remember </a:t>
            </a:r>
          </a:p>
          <a:p>
            <a:pPr marL="171450" indent="-171450">
              <a:buFont typeface="Arial" panose="020B0604020202020204" pitchFamily="34" charset="0"/>
              <a:buChar char="•"/>
              <a:defRPr/>
            </a:pPr>
            <a:r>
              <a:rPr lang="en-US" dirty="0"/>
              <a:t>Spontaneous need for change </a:t>
            </a:r>
          </a:p>
          <a:p>
            <a:pPr marL="171450" indent="-171450">
              <a:buFont typeface="Arial" panose="020B0604020202020204" pitchFamily="34" charset="0"/>
              <a:buChar char="•"/>
              <a:defRPr/>
            </a:pPr>
            <a:r>
              <a:rPr lang="en-US" dirty="0"/>
              <a:t>Because </a:t>
            </a:r>
            <a:r>
              <a:rPr lang="en-US" sz="1200" b="0" i="0" u="none" strike="noStrike" kern="1200" dirty="0">
                <a:solidFill>
                  <a:schemeClr val="tx1"/>
                </a:solidFill>
                <a:effectLst/>
                <a:latin typeface="+mn-lt"/>
                <a:ea typeface="+mn-ea"/>
                <a:cs typeface="+mn-cs"/>
              </a:rPr>
              <a:t>college </a:t>
            </a:r>
            <a:r>
              <a:rPr lang="en-US" dirty="0"/>
              <a:t>is expensive as $@#%</a:t>
            </a:r>
          </a:p>
          <a:p>
            <a:pPr marL="171450" indent="-171450">
              <a:buFont typeface="Arial" panose="020B0604020202020204" pitchFamily="34" charset="0"/>
              <a:buChar char="•"/>
              <a:defRPr/>
            </a:pPr>
            <a:r>
              <a:rPr lang="en-US" dirty="0"/>
              <a:t>I did the project to graduate </a:t>
            </a:r>
            <a:r>
              <a:rPr lang="en-US" sz="1200" b="0" i="0" u="none" strike="noStrike" kern="1200" dirty="0">
                <a:solidFill>
                  <a:schemeClr val="tx1"/>
                </a:solidFill>
                <a:effectLst/>
                <a:latin typeface="+mn-lt"/>
                <a:ea typeface="+mn-ea"/>
                <a:cs typeface="+mn-cs"/>
              </a:rPr>
              <a:t>.</a:t>
            </a:r>
            <a:endParaRPr lang="en-US" dirty="0"/>
          </a:p>
          <a:p>
            <a:pPr marL="171450" indent="-171450">
              <a:buFont typeface="Arial" panose="020B0604020202020204" pitchFamily="34" charset="0"/>
              <a:buChar char="•"/>
              <a:defRPr/>
            </a:pPr>
            <a:r>
              <a:rPr lang="en-US" dirty="0"/>
              <a:t>It has no relevance </a:t>
            </a:r>
            <a:r>
              <a:rPr lang="en-US" sz="1200" b="0" i="0" u="none" strike="noStrike" kern="1200" dirty="0">
                <a:solidFill>
                  <a:schemeClr val="tx1"/>
                </a:solidFill>
                <a:effectLst/>
                <a:latin typeface="+mn-lt"/>
                <a:ea typeface="+mn-ea"/>
                <a:cs typeface="+mn-cs"/>
              </a:rPr>
              <a:t>to </a:t>
            </a:r>
            <a:r>
              <a:rPr lang="en-US" dirty="0"/>
              <a:t>my life today.</a:t>
            </a:r>
          </a:p>
          <a:p>
            <a:pPr marL="171450" indent="-171450">
              <a:buFont typeface="Arial" panose="020B0604020202020204" pitchFamily="34" charset="0"/>
              <a:buChar char="•"/>
              <a:defRPr/>
            </a:pPr>
            <a:r>
              <a:rPr lang="en-US" sz="1200" b="0" i="0" u="none" strike="noStrike" kern="1200" dirty="0">
                <a:solidFill>
                  <a:schemeClr val="tx1"/>
                </a:solidFill>
                <a:effectLst/>
                <a:latin typeface="+mn-lt"/>
                <a:ea typeface="+mn-ea"/>
                <a:cs typeface="+mn-cs"/>
              </a:rPr>
              <a:t>I </a:t>
            </a:r>
            <a:r>
              <a:rPr lang="en-US" dirty="0"/>
              <a:t>can't afford college and I'm not interested in going into debt for a large portion of my life for education. </a:t>
            </a:r>
          </a:p>
          <a:p>
            <a:pPr marL="171450" indent="-171450">
              <a:buFont typeface="Arial" panose="020B0604020202020204" pitchFamily="34" charset="0"/>
              <a:buChar char="•"/>
              <a:defRPr/>
            </a:pPr>
            <a:r>
              <a:rPr lang="en-US" dirty="0"/>
              <a:t>All </a:t>
            </a:r>
            <a:r>
              <a:rPr lang="en-US" sz="1200" b="0" i="0" u="none" strike="noStrike" kern="1200" dirty="0">
                <a:solidFill>
                  <a:schemeClr val="tx1"/>
                </a:solidFill>
                <a:effectLst/>
                <a:latin typeface="+mn-lt"/>
                <a:ea typeface="+mn-ea"/>
                <a:cs typeface="+mn-cs"/>
              </a:rPr>
              <a:t>of </a:t>
            </a:r>
            <a:r>
              <a:rPr lang="en-US" dirty="0"/>
              <a:t>the Above Family and financial reasons. </a:t>
            </a:r>
          </a:p>
          <a:p>
            <a:pPr marL="171450" indent="-171450">
              <a:buFont typeface="Arial" panose="020B0604020202020204" pitchFamily="34" charset="0"/>
              <a:buChar char="•"/>
              <a:defRPr/>
            </a:pPr>
            <a:r>
              <a:rPr lang="en-US" dirty="0"/>
              <a:t>depressed and anxious </a:t>
            </a:r>
          </a:p>
          <a:p>
            <a:pPr marL="171450" indent="-171450">
              <a:buFont typeface="Arial" panose="020B0604020202020204" pitchFamily="34" charset="0"/>
              <a:buChar char="•"/>
              <a:defRPr/>
            </a:pPr>
            <a:r>
              <a:rPr lang="en-US" sz="1200" b="0" i="0" u="none" strike="noStrike" kern="1200" dirty="0">
                <a:solidFill>
                  <a:schemeClr val="tx1"/>
                </a:solidFill>
                <a:effectLst/>
                <a:latin typeface="+mn-lt"/>
                <a:ea typeface="+mn-ea"/>
                <a:cs typeface="+mn-cs"/>
              </a:rPr>
              <a:t>I </a:t>
            </a:r>
            <a:r>
              <a:rPr lang="en-US" dirty="0"/>
              <a:t>decided that </a:t>
            </a:r>
            <a:r>
              <a:rPr lang="en-US" sz="1200" b="0" i="0" u="none" strike="noStrike" kern="1200" dirty="0">
                <a:solidFill>
                  <a:schemeClr val="tx1"/>
                </a:solidFill>
                <a:effectLst/>
                <a:latin typeface="+mn-lt"/>
                <a:ea typeface="+mn-ea"/>
                <a:cs typeface="+mn-cs"/>
              </a:rPr>
              <a:t>I </a:t>
            </a:r>
            <a:r>
              <a:rPr lang="en-US" dirty="0"/>
              <a:t>needed a gap year </a:t>
            </a:r>
            <a:r>
              <a:rPr lang="en-US" sz="1200" b="0" i="0" u="none" strike="noStrike" kern="1200" dirty="0">
                <a:solidFill>
                  <a:schemeClr val="tx1"/>
                </a:solidFill>
                <a:effectLst/>
                <a:latin typeface="+mn-lt"/>
                <a:ea typeface="+mn-ea"/>
                <a:cs typeface="+mn-cs"/>
              </a:rPr>
              <a:t>to </a:t>
            </a:r>
            <a:r>
              <a:rPr lang="en-US" dirty="0"/>
              <a:t>get away from academic pressures for a little while. I took </a:t>
            </a:r>
            <a:r>
              <a:rPr lang="en-US" sz="1200" b="0" i="0" u="none" strike="noStrike" kern="1200" dirty="0">
                <a:solidFill>
                  <a:schemeClr val="tx1"/>
                </a:solidFill>
                <a:effectLst/>
                <a:latin typeface="+mn-lt"/>
                <a:ea typeface="+mn-ea"/>
                <a:cs typeface="+mn-cs"/>
              </a:rPr>
              <a:t>the </a:t>
            </a:r>
            <a:r>
              <a:rPr lang="en-US" dirty="0"/>
              <a:t>year </a:t>
            </a:r>
            <a:r>
              <a:rPr lang="en-US" sz="1200" b="0" i="0" u="none" strike="noStrike" kern="1200" dirty="0">
                <a:solidFill>
                  <a:schemeClr val="tx1"/>
                </a:solidFill>
                <a:effectLst/>
                <a:latin typeface="+mn-lt"/>
                <a:ea typeface="+mn-ea"/>
                <a:cs typeface="+mn-cs"/>
              </a:rPr>
              <a:t>to travel</a:t>
            </a:r>
            <a:r>
              <a:rPr lang="en-US" dirty="0"/>
              <a:t>, work, and apply to another round of colleges. I don't regret my gap year in any way, and I feel that I have grown on so many levels, preparing me to buckle down and focus on school again come this fall (2017). </a:t>
            </a:r>
            <a:endParaRPr lang="en-US" b="1" dirty="0"/>
          </a:p>
        </p:txBody>
      </p:sp>
      <p:sp>
        <p:nvSpPr>
          <p:cNvPr id="4" name="Slide Number Placeholder 3"/>
          <p:cNvSpPr>
            <a:spLocks noGrp="1"/>
          </p:cNvSpPr>
          <p:nvPr>
            <p:ph type="sldNum" sz="quarter" idx="10"/>
          </p:nvPr>
        </p:nvSpPr>
        <p:spPr/>
        <p:txBody>
          <a:bodyPr/>
          <a:lstStyle/>
          <a:p>
            <a:fld id="{8A4CFA2A-0387-469B-ADA4-986E1053049A}" type="slidenum">
              <a:rPr lang="en-US" smtClean="0"/>
              <a:t>30</a:t>
            </a:fld>
            <a:endParaRPr lang="en-US" dirty="0"/>
          </a:p>
        </p:txBody>
      </p:sp>
    </p:spTree>
    <p:extLst>
      <p:ext uri="{BB962C8B-B14F-4D97-AF65-F5344CB8AC3E}">
        <p14:creationId xmlns:p14="http://schemas.microsoft.com/office/powerpoint/2010/main" val="272178387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Handout of 2-page response from one student.</a:t>
            </a:r>
          </a:p>
        </p:txBody>
      </p:sp>
      <p:sp>
        <p:nvSpPr>
          <p:cNvPr id="4" name="Slide Number Placeholder 3"/>
          <p:cNvSpPr>
            <a:spLocks noGrp="1"/>
          </p:cNvSpPr>
          <p:nvPr>
            <p:ph type="sldNum" sz="quarter" idx="10"/>
          </p:nvPr>
        </p:nvSpPr>
        <p:spPr/>
        <p:txBody>
          <a:bodyPr/>
          <a:lstStyle/>
          <a:p>
            <a:fld id="{527A3940-B06A-4032-A650-7FD02A04E71C}" type="slidenum">
              <a:rPr lang="en-US" smtClean="0"/>
              <a:t>31</a:t>
            </a:fld>
            <a:endParaRPr lang="en-US" dirty="0"/>
          </a:p>
        </p:txBody>
      </p:sp>
    </p:spTree>
    <p:extLst>
      <p:ext uri="{BB962C8B-B14F-4D97-AF65-F5344CB8AC3E}">
        <p14:creationId xmlns:p14="http://schemas.microsoft.com/office/powerpoint/2010/main" val="130744419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Alex</a:t>
            </a:r>
          </a:p>
        </p:txBody>
      </p:sp>
      <p:sp>
        <p:nvSpPr>
          <p:cNvPr id="4" name="Slide Number Placeholder 3"/>
          <p:cNvSpPr>
            <a:spLocks noGrp="1"/>
          </p:cNvSpPr>
          <p:nvPr>
            <p:ph type="sldNum" sz="quarter" idx="10"/>
          </p:nvPr>
        </p:nvSpPr>
        <p:spPr/>
        <p:txBody>
          <a:bodyPr/>
          <a:lstStyle/>
          <a:p>
            <a:fld id="{8A4CFA2A-0387-469B-ADA4-986E1053049A}" type="slidenum">
              <a:rPr lang="en-US" smtClean="0"/>
              <a:t>32</a:t>
            </a:fld>
            <a:endParaRPr lang="en-US" dirty="0"/>
          </a:p>
        </p:txBody>
      </p:sp>
    </p:spTree>
    <p:extLst>
      <p:ext uri="{BB962C8B-B14F-4D97-AF65-F5344CB8AC3E}">
        <p14:creationId xmlns:p14="http://schemas.microsoft.com/office/powerpoint/2010/main" val="166093618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Pete</a:t>
            </a:r>
          </a:p>
          <a:p>
            <a:r>
              <a:rPr lang="en-US" baseline="0" dirty="0"/>
              <a:t>Group share</a:t>
            </a:r>
          </a:p>
        </p:txBody>
      </p:sp>
      <p:sp>
        <p:nvSpPr>
          <p:cNvPr id="4" name="Slide Number Placeholder 3"/>
          <p:cNvSpPr>
            <a:spLocks noGrp="1"/>
          </p:cNvSpPr>
          <p:nvPr>
            <p:ph type="sldNum" sz="quarter" idx="10"/>
          </p:nvPr>
        </p:nvSpPr>
        <p:spPr/>
        <p:txBody>
          <a:bodyPr/>
          <a:lstStyle/>
          <a:p>
            <a:fld id="{527A3940-B06A-4032-A650-7FD02A04E71C}" type="slidenum">
              <a:rPr lang="en-US" smtClean="0"/>
              <a:t>33</a:t>
            </a:fld>
            <a:endParaRPr lang="en-US" dirty="0"/>
          </a:p>
        </p:txBody>
      </p:sp>
    </p:spTree>
    <p:extLst>
      <p:ext uri="{BB962C8B-B14F-4D97-AF65-F5344CB8AC3E}">
        <p14:creationId xmlns:p14="http://schemas.microsoft.com/office/powerpoint/2010/main" val="14694871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2" indent="0" algn="l" defTabSz="914400" rtl="0" eaLnBrk="1" fontAlgn="auto" latinLnBrk="0" hangingPunct="1">
              <a:lnSpc>
                <a:spcPct val="100000"/>
              </a:lnSpc>
              <a:spcBef>
                <a:spcPts val="0"/>
              </a:spcBef>
              <a:spcAft>
                <a:spcPts val="0"/>
              </a:spcAft>
              <a:buClrTx/>
              <a:buSzTx/>
              <a:buFontTx/>
              <a:buNone/>
              <a:tabLst/>
              <a:defRPr/>
            </a:pPr>
            <a:r>
              <a:rPr lang="en-US" dirty="0"/>
              <a:t>Total enrollment has grown a bit but we now have many more Hispanics and far fewer whites.</a:t>
            </a:r>
          </a:p>
        </p:txBody>
      </p:sp>
      <p:sp>
        <p:nvSpPr>
          <p:cNvPr id="4" name="Slide Number Placeholder 3"/>
          <p:cNvSpPr>
            <a:spLocks noGrp="1"/>
          </p:cNvSpPr>
          <p:nvPr>
            <p:ph type="sldNum" sz="quarter" idx="10"/>
          </p:nvPr>
        </p:nvSpPr>
        <p:spPr/>
        <p:txBody>
          <a:bodyPr/>
          <a:lstStyle/>
          <a:p>
            <a:fld id="{527A3940-B06A-4032-A650-7FD02A04E71C}" type="slidenum">
              <a:rPr lang="en-US" smtClean="0"/>
              <a:t>4</a:t>
            </a:fld>
            <a:endParaRPr lang="en-US" dirty="0"/>
          </a:p>
        </p:txBody>
      </p:sp>
    </p:spTree>
    <p:extLst>
      <p:ext uri="{BB962C8B-B14F-4D97-AF65-F5344CB8AC3E}">
        <p14:creationId xmlns:p14="http://schemas.microsoft.com/office/powerpoint/2010/main" val="42873786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2" indent="0" algn="l" defTabSz="914400" rtl="0" eaLnBrk="1" fontAlgn="auto" latinLnBrk="0" hangingPunct="1">
              <a:lnSpc>
                <a:spcPct val="100000"/>
              </a:lnSpc>
              <a:spcBef>
                <a:spcPts val="0"/>
              </a:spcBef>
              <a:spcAft>
                <a:spcPts val="0"/>
              </a:spcAft>
              <a:buClrTx/>
              <a:buSzTx/>
              <a:buFontTx/>
              <a:buNone/>
              <a:tabLst/>
              <a:defRPr/>
            </a:pPr>
            <a:r>
              <a:rPr lang="en-US" dirty="0"/>
              <a:t>FRL rate has doubled and EL rate has quadrupled. We are a “minority majority” district – whites represent 39% of our population.</a:t>
            </a:r>
          </a:p>
          <a:p>
            <a:pPr marL="0" marR="0" lvl="2"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2" indent="0" algn="l" defTabSz="914400" rtl="0" eaLnBrk="1" fontAlgn="auto" latinLnBrk="0" hangingPunct="1">
              <a:lnSpc>
                <a:spcPct val="100000"/>
              </a:lnSpc>
              <a:spcBef>
                <a:spcPts val="0"/>
              </a:spcBef>
              <a:spcAft>
                <a:spcPts val="0"/>
              </a:spcAft>
              <a:buClrTx/>
              <a:buSzTx/>
              <a:buFontTx/>
              <a:buNone/>
              <a:tabLst/>
              <a:defRPr/>
            </a:pPr>
            <a:r>
              <a:rPr lang="en-US" dirty="0"/>
              <a:t>With these changes, what we used to do may not work as well now.</a:t>
            </a:r>
          </a:p>
          <a:p>
            <a:pPr marL="0" marR="0" lvl="2" indent="0" algn="l" defTabSz="914400" rtl="0" eaLnBrk="1" fontAlgn="auto" latinLnBrk="0" hangingPunct="1">
              <a:lnSpc>
                <a:spcPct val="100000"/>
              </a:lnSpc>
              <a:spcBef>
                <a:spcPts val="0"/>
              </a:spcBef>
              <a:spcAft>
                <a:spcPts val="0"/>
              </a:spcAft>
              <a:buClrTx/>
              <a:buSzTx/>
              <a:buFontTx/>
              <a:buNone/>
              <a:tabLst/>
              <a:defRPr/>
            </a:pPr>
            <a:r>
              <a:rPr lang="en-US" dirty="0"/>
              <a:t>One way to improve is to ask students about their experiences while in school and after they left us.</a:t>
            </a:r>
          </a:p>
        </p:txBody>
      </p:sp>
      <p:sp>
        <p:nvSpPr>
          <p:cNvPr id="4" name="Slide Number Placeholder 3"/>
          <p:cNvSpPr>
            <a:spLocks noGrp="1"/>
          </p:cNvSpPr>
          <p:nvPr>
            <p:ph type="sldNum" sz="quarter" idx="10"/>
          </p:nvPr>
        </p:nvSpPr>
        <p:spPr/>
        <p:txBody>
          <a:bodyPr/>
          <a:lstStyle/>
          <a:p>
            <a:fld id="{527A3940-B06A-4032-A650-7FD02A04E71C}" type="slidenum">
              <a:rPr lang="en-US" smtClean="0"/>
              <a:t>5</a:t>
            </a:fld>
            <a:endParaRPr lang="en-US" dirty="0"/>
          </a:p>
        </p:txBody>
      </p:sp>
    </p:spTree>
    <p:extLst>
      <p:ext uri="{BB962C8B-B14F-4D97-AF65-F5344CB8AC3E}">
        <p14:creationId xmlns:p14="http://schemas.microsoft.com/office/powerpoint/2010/main" val="22860195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2" indent="0" algn="l" defTabSz="914400" rtl="0" eaLnBrk="1" fontAlgn="auto" latinLnBrk="0" hangingPunct="1">
              <a:lnSpc>
                <a:spcPct val="100000"/>
              </a:lnSpc>
              <a:spcBef>
                <a:spcPts val="0"/>
              </a:spcBef>
              <a:spcAft>
                <a:spcPts val="0"/>
              </a:spcAft>
              <a:buClrTx/>
              <a:buSzTx/>
              <a:buFontTx/>
              <a:buNone/>
              <a:tabLst/>
              <a:defRPr/>
            </a:pPr>
            <a:r>
              <a:rPr lang="en-US" dirty="0"/>
              <a:t>FRL rate has doubled and EL rate has quadrupled. We are a “minority majority” district – whites represent 39% of our population.</a:t>
            </a:r>
          </a:p>
          <a:p>
            <a:pPr marL="0" marR="0" lvl="2" indent="0" algn="l" defTabSz="914400" rtl="0" eaLnBrk="1" fontAlgn="auto" latinLnBrk="0" hangingPunct="1">
              <a:lnSpc>
                <a:spcPct val="100000"/>
              </a:lnSpc>
              <a:spcBef>
                <a:spcPts val="0"/>
              </a:spcBef>
              <a:spcAft>
                <a:spcPts val="0"/>
              </a:spcAft>
              <a:buClrTx/>
              <a:buSzTx/>
              <a:buFontTx/>
              <a:buNone/>
              <a:tabLst/>
              <a:defRPr/>
            </a:pPr>
            <a:r>
              <a:rPr lang="en-US" dirty="0"/>
              <a:t>We need to consider all these enrollment variables when we analyze how well we are doing now compared to what has happened in the past.</a:t>
            </a:r>
          </a:p>
        </p:txBody>
      </p:sp>
      <p:sp>
        <p:nvSpPr>
          <p:cNvPr id="4" name="Slide Number Placeholder 3"/>
          <p:cNvSpPr>
            <a:spLocks noGrp="1"/>
          </p:cNvSpPr>
          <p:nvPr>
            <p:ph type="sldNum" sz="quarter" idx="10"/>
          </p:nvPr>
        </p:nvSpPr>
        <p:spPr/>
        <p:txBody>
          <a:bodyPr/>
          <a:lstStyle/>
          <a:p>
            <a:fld id="{527A3940-B06A-4032-A650-7FD02A04E71C}" type="slidenum">
              <a:rPr lang="en-US" smtClean="0"/>
              <a:t>6</a:t>
            </a:fld>
            <a:endParaRPr lang="en-US" dirty="0"/>
          </a:p>
        </p:txBody>
      </p:sp>
    </p:spTree>
    <p:extLst>
      <p:ext uri="{BB962C8B-B14F-4D97-AF65-F5344CB8AC3E}">
        <p14:creationId xmlns:p14="http://schemas.microsoft.com/office/powerpoint/2010/main" val="9332318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(Alex)</a:t>
            </a:r>
          </a:p>
        </p:txBody>
      </p:sp>
      <p:sp>
        <p:nvSpPr>
          <p:cNvPr id="4" name="Slide Number Placeholder 3"/>
          <p:cNvSpPr>
            <a:spLocks noGrp="1"/>
          </p:cNvSpPr>
          <p:nvPr>
            <p:ph type="sldNum" sz="quarter" idx="10"/>
          </p:nvPr>
        </p:nvSpPr>
        <p:spPr/>
        <p:txBody>
          <a:bodyPr/>
          <a:lstStyle/>
          <a:p>
            <a:fld id="{527A3940-B06A-4032-A650-7FD02A04E71C}" type="slidenum">
              <a:rPr lang="en-US" smtClean="0"/>
              <a:t>7</a:t>
            </a:fld>
            <a:endParaRPr lang="en-US" dirty="0"/>
          </a:p>
        </p:txBody>
      </p:sp>
    </p:spTree>
    <p:extLst>
      <p:ext uri="{BB962C8B-B14F-4D97-AF65-F5344CB8AC3E}">
        <p14:creationId xmlns:p14="http://schemas.microsoft.com/office/powerpoint/2010/main" val="25988430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baseline="0" dirty="0"/>
              <a:t>(Pete)</a:t>
            </a:r>
          </a:p>
          <a:p>
            <a:r>
              <a:rPr lang="en-US" sz="1400" baseline="0" dirty="0"/>
              <a:t>On-time graduation rates refer to the percentage of students who graduate in 4 years. There are a couple points in this chart.</a:t>
            </a:r>
          </a:p>
          <a:p>
            <a:pPr marL="0" indent="0">
              <a:buFont typeface="+mj-lt"/>
              <a:buNone/>
            </a:pPr>
            <a:r>
              <a:rPr lang="en-US" sz="1400" baseline="0" dirty="0"/>
              <a:t>1. The rates have been fairly consistent across the 3 years, with a few exceptions.</a:t>
            </a:r>
          </a:p>
          <a:p>
            <a:pPr marL="0" indent="0">
              <a:buFont typeface="Arial" panose="020B0604020202020204" pitchFamily="34" charset="0"/>
              <a:buNone/>
            </a:pPr>
            <a:r>
              <a:rPr lang="en-US" sz="1400" baseline="0" dirty="0"/>
              <a:t>     - Blacks rebounded nicely from last year.</a:t>
            </a:r>
          </a:p>
          <a:p>
            <a:pPr marL="0" indent="0">
              <a:buFont typeface="Arial" panose="020B0604020202020204" pitchFamily="34" charset="0"/>
              <a:buNone/>
            </a:pPr>
            <a:r>
              <a:rPr lang="en-US" sz="1400" baseline="0" dirty="0"/>
              <a:t>     - Special ed is the only group with a large decline this past year.</a:t>
            </a:r>
          </a:p>
          <a:p>
            <a:pPr marL="0" indent="0">
              <a:buFont typeface="Arial" panose="020B0604020202020204" pitchFamily="34" charset="0"/>
              <a:buNone/>
            </a:pPr>
            <a:r>
              <a:rPr lang="en-US" sz="1400" baseline="0" dirty="0"/>
              <a:t>     - There are gradual decreases among Whites and Males. The districtwide decline is probably due mostly to lower rates for white males.</a:t>
            </a:r>
          </a:p>
          <a:p>
            <a:pPr marL="0" marR="0" indent="0" algn="l" defTabSz="914400" rtl="0" eaLnBrk="0" fontAlgn="base" latinLnBrk="0" hangingPunct="0">
              <a:lnSpc>
                <a:spcPct val="100000"/>
              </a:lnSpc>
              <a:spcBef>
                <a:spcPct val="30000"/>
              </a:spcBef>
              <a:spcAft>
                <a:spcPct val="0"/>
              </a:spcAft>
              <a:buClrTx/>
              <a:buSzTx/>
              <a:buFont typeface="+mj-lt"/>
              <a:buNone/>
              <a:tabLst/>
              <a:defRPr/>
            </a:pPr>
            <a:endParaRPr lang="en-US" sz="1400" baseline="0" dirty="0"/>
          </a:p>
          <a:p>
            <a:pPr marL="0" marR="0" indent="0" algn="l" defTabSz="914400" rtl="0" eaLnBrk="0" fontAlgn="base" latinLnBrk="0" hangingPunct="0">
              <a:lnSpc>
                <a:spcPct val="100000"/>
              </a:lnSpc>
              <a:spcBef>
                <a:spcPct val="30000"/>
              </a:spcBef>
              <a:spcAft>
                <a:spcPct val="0"/>
              </a:spcAft>
              <a:buClrTx/>
              <a:buSzTx/>
              <a:buFont typeface="+mj-lt"/>
              <a:buNone/>
              <a:tabLst/>
              <a:defRPr/>
            </a:pPr>
            <a:r>
              <a:rPr lang="en-US" sz="1400" baseline="0" dirty="0"/>
              <a:t>2. We still have some large achievement gaps – Hispanics trail, as do ELLs, special ed, and low income. </a:t>
            </a:r>
          </a:p>
          <a:p>
            <a:pPr marL="0" marR="0" indent="0" algn="l" defTabSz="914400" rtl="0" eaLnBrk="0" fontAlgn="base" latinLnBrk="0" hangingPunct="0">
              <a:lnSpc>
                <a:spcPct val="100000"/>
              </a:lnSpc>
              <a:spcBef>
                <a:spcPct val="30000"/>
              </a:spcBef>
              <a:spcAft>
                <a:spcPct val="0"/>
              </a:spcAft>
              <a:buClrTx/>
              <a:buSzTx/>
              <a:buFont typeface="+mj-lt"/>
              <a:buNone/>
              <a:tabLst/>
              <a:defRPr/>
            </a:pPr>
            <a:endParaRPr lang="en-US" sz="1400" baseline="0" dirty="0"/>
          </a:p>
          <a:p>
            <a:pPr marL="0" marR="0" indent="0" algn="l" defTabSz="914400" rtl="0" eaLnBrk="0" fontAlgn="base" latinLnBrk="0" hangingPunct="0">
              <a:lnSpc>
                <a:spcPct val="100000"/>
              </a:lnSpc>
              <a:spcBef>
                <a:spcPct val="30000"/>
              </a:spcBef>
              <a:spcAft>
                <a:spcPct val="0"/>
              </a:spcAft>
              <a:buClrTx/>
              <a:buSzTx/>
              <a:buFont typeface="+mj-lt"/>
              <a:buNone/>
              <a:tabLst/>
              <a:defRPr/>
            </a:pPr>
            <a:r>
              <a:rPr lang="en-US" sz="1400" baseline="0" dirty="0"/>
              <a:t>But for the ELL and special ed groups, these students often need more than 4 years to complete. On average, another 3-5 percent of the students will take another three years to graduate (by the time they are age 21). But the ELL and special ed groups typically see another 10% of the students graduate after 7 years.</a:t>
            </a:r>
          </a:p>
          <a:p>
            <a:pPr marL="0" marR="0" indent="0" algn="l" defTabSz="914400" rtl="0" eaLnBrk="0" fontAlgn="base" latinLnBrk="0" hangingPunct="0">
              <a:lnSpc>
                <a:spcPct val="100000"/>
              </a:lnSpc>
              <a:spcBef>
                <a:spcPct val="30000"/>
              </a:spcBef>
              <a:spcAft>
                <a:spcPct val="0"/>
              </a:spcAft>
              <a:buClrTx/>
              <a:buSzTx/>
              <a:buFont typeface="+mj-lt"/>
              <a:buNone/>
              <a:tabLst/>
              <a:defRPr/>
            </a:pPr>
            <a:endParaRPr lang="en-US" sz="1400" baseline="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sz="1400" baseline="0" dirty="0"/>
              <a:t>The U.S. Dept. of Education requires all public schools to use the same method to compute the graduation rate. Students who move into our schools from elsewhere who are credit deficient are not allowed to be reclassified in an earlier grade. Some students take longer than four years to graduate (e.g., special ed, ELL). So these rates are lower than what I consider to be the true rates. (Colleges use 6 years as their on-time rate.)</a:t>
            </a:r>
          </a:p>
        </p:txBody>
      </p:sp>
      <p:sp>
        <p:nvSpPr>
          <p:cNvPr id="4" name="Slide Number Placeholder 3"/>
          <p:cNvSpPr>
            <a:spLocks noGrp="1"/>
          </p:cNvSpPr>
          <p:nvPr>
            <p:ph type="sldNum" sz="quarter" idx="10"/>
          </p:nvPr>
        </p:nvSpPr>
        <p:spPr/>
        <p:txBody>
          <a:bodyPr/>
          <a:lstStyle/>
          <a:p>
            <a:fld id="{527A3940-B06A-4032-A650-7FD02A04E71C}" type="slidenum">
              <a:rPr lang="en-US" smtClean="0"/>
              <a:t>8</a:t>
            </a:fld>
            <a:endParaRPr lang="en-US" dirty="0"/>
          </a:p>
        </p:txBody>
      </p:sp>
    </p:spTree>
    <p:extLst>
      <p:ext uri="{BB962C8B-B14F-4D97-AF65-F5344CB8AC3E}">
        <p14:creationId xmlns:p14="http://schemas.microsoft.com/office/powerpoint/2010/main" val="12665503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p>
            <a:fld id="{8ED285E0-99E0-4AE8-8418-672EB3A057DB}" type="slidenum">
              <a:rPr lang="en-US" smtClean="0"/>
              <a:pPr/>
              <a:t>9</a:t>
            </a:fld>
            <a:endParaRPr lang="en-US" dirty="0"/>
          </a:p>
        </p:txBody>
      </p:sp>
      <p:sp>
        <p:nvSpPr>
          <p:cNvPr id="46083" name="Rectangle 2"/>
          <p:cNvSpPr>
            <a:spLocks noGrp="1" noRot="1" noChangeAspect="1" noChangeArrowheads="1" noTextEdit="1"/>
          </p:cNvSpPr>
          <p:nvPr>
            <p:ph type="sldImg"/>
          </p:nvPr>
        </p:nvSpPr>
        <p:spPr>
          <a:xfrm>
            <a:off x="1141413" y="533400"/>
            <a:ext cx="4648200" cy="3486150"/>
          </a:xfrm>
          <a:ln/>
        </p:spPr>
      </p:sp>
      <p:sp>
        <p:nvSpPr>
          <p:cNvPr id="46084" name="Rectangle 3"/>
          <p:cNvSpPr>
            <a:spLocks noGrp="1" noChangeArrowheads="1"/>
          </p:cNvSpPr>
          <p:nvPr>
            <p:ph type="body" idx="1"/>
          </p:nvPr>
        </p:nvSpPr>
        <p:spPr>
          <a:xfrm>
            <a:off x="778938" y="4114801"/>
            <a:ext cx="5919893" cy="4495800"/>
          </a:xfrm>
          <a:noFill/>
          <a:ln/>
        </p:spPr>
        <p:txBody>
          <a:bodyPr/>
          <a:lstStyle/>
          <a:p>
            <a:pPr eaLnBrk="1" hangingPunct="1"/>
            <a:r>
              <a:rPr lang="en-US" dirty="0"/>
              <a:t>Our graduation percentages continue to be higher than the state </a:t>
            </a:r>
            <a:r>
              <a:rPr lang="en-US" b="1" dirty="0"/>
              <a:t>(except for special education).</a:t>
            </a:r>
          </a:p>
        </p:txBody>
      </p:sp>
    </p:spTree>
    <p:extLst>
      <p:ext uri="{BB962C8B-B14F-4D97-AF65-F5344CB8AC3E}">
        <p14:creationId xmlns:p14="http://schemas.microsoft.com/office/powerpoint/2010/main" val="28435160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A86AC7A4-045B-4683-9DCD-9D0772FBADBF}" type="datetime1">
              <a:rPr lang="en-US" smtClean="0"/>
              <a:t>12/12/2018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F25EAEA-5406-4855-89F1-2F3FAF9D33FA}" type="slidenum">
              <a:rPr lang="en-US" smtClean="0"/>
              <a:t>‹#›</a:t>
            </a:fld>
            <a:endParaRPr lang="en-US" dirty="0"/>
          </a:p>
        </p:txBody>
      </p:sp>
    </p:spTree>
    <p:extLst>
      <p:ext uri="{BB962C8B-B14F-4D97-AF65-F5344CB8AC3E}">
        <p14:creationId xmlns:p14="http://schemas.microsoft.com/office/powerpoint/2010/main" val="37179864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36394F-EC27-4901-B921-16B81993B270}" type="datetime1">
              <a:rPr lang="en-US" smtClean="0"/>
              <a:t>12/12/2018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F25EAEA-5406-4855-89F1-2F3FAF9D33FA}" type="slidenum">
              <a:rPr lang="en-US" smtClean="0"/>
              <a:t>‹#›</a:t>
            </a:fld>
            <a:endParaRPr lang="en-US" dirty="0"/>
          </a:p>
        </p:txBody>
      </p:sp>
    </p:spTree>
    <p:extLst>
      <p:ext uri="{BB962C8B-B14F-4D97-AF65-F5344CB8AC3E}">
        <p14:creationId xmlns:p14="http://schemas.microsoft.com/office/powerpoint/2010/main" val="5101326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E5399C6-FF8E-4CD1-8AB1-6C808AF14C4C}" type="datetime1">
              <a:rPr lang="en-US" smtClean="0"/>
              <a:t>12/12/2018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F25EAEA-5406-4855-89F1-2F3FAF9D33FA}" type="slidenum">
              <a:rPr lang="en-US" smtClean="0"/>
              <a:t>‹#›</a:t>
            </a:fld>
            <a:endParaRPr lang="en-US" dirty="0"/>
          </a:p>
        </p:txBody>
      </p:sp>
    </p:spTree>
    <p:extLst>
      <p:ext uri="{BB962C8B-B14F-4D97-AF65-F5344CB8AC3E}">
        <p14:creationId xmlns:p14="http://schemas.microsoft.com/office/powerpoint/2010/main" val="8013655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F5F5FEA-8ED9-4FBD-9AC1-64D2659677CF}" type="datetime1">
              <a:rPr lang="en-US" smtClean="0"/>
              <a:t>12/12/2018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F25EAEA-5406-4855-89F1-2F3FAF9D33FA}" type="slidenum">
              <a:rPr lang="en-US" smtClean="0"/>
              <a:t>‹#›</a:t>
            </a:fld>
            <a:endParaRPr lang="en-US" dirty="0"/>
          </a:p>
        </p:txBody>
      </p:sp>
    </p:spTree>
    <p:extLst>
      <p:ext uri="{BB962C8B-B14F-4D97-AF65-F5344CB8AC3E}">
        <p14:creationId xmlns:p14="http://schemas.microsoft.com/office/powerpoint/2010/main" val="25357082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D6F174D-675F-4036-9D05-C8185CE22FBD}" type="datetime1">
              <a:rPr lang="en-US" smtClean="0"/>
              <a:t>12/12/2018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F25EAEA-5406-4855-89F1-2F3FAF9D33FA}" type="slidenum">
              <a:rPr lang="en-US" smtClean="0"/>
              <a:t>‹#›</a:t>
            </a:fld>
            <a:endParaRPr lang="en-US" dirty="0"/>
          </a:p>
        </p:txBody>
      </p:sp>
    </p:spTree>
    <p:extLst>
      <p:ext uri="{BB962C8B-B14F-4D97-AF65-F5344CB8AC3E}">
        <p14:creationId xmlns:p14="http://schemas.microsoft.com/office/powerpoint/2010/main" val="35743126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B629222-694D-4026-B5A9-91C4C236BBE9}" type="datetime1">
              <a:rPr lang="en-US" smtClean="0"/>
              <a:t>12/12/2018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F25EAEA-5406-4855-89F1-2F3FAF9D33FA}" type="slidenum">
              <a:rPr lang="en-US" smtClean="0"/>
              <a:t>‹#›</a:t>
            </a:fld>
            <a:endParaRPr lang="en-US" dirty="0"/>
          </a:p>
        </p:txBody>
      </p:sp>
    </p:spTree>
    <p:extLst>
      <p:ext uri="{BB962C8B-B14F-4D97-AF65-F5344CB8AC3E}">
        <p14:creationId xmlns:p14="http://schemas.microsoft.com/office/powerpoint/2010/main" val="37535597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9DAB4FF-B90C-4140-8E52-FCE2147C31A7}" type="datetime1">
              <a:rPr lang="en-US" smtClean="0"/>
              <a:t>12/12/2018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F25EAEA-5406-4855-89F1-2F3FAF9D33FA}" type="slidenum">
              <a:rPr lang="en-US" smtClean="0"/>
              <a:t>‹#›</a:t>
            </a:fld>
            <a:endParaRPr lang="en-US" dirty="0"/>
          </a:p>
        </p:txBody>
      </p:sp>
    </p:spTree>
    <p:extLst>
      <p:ext uri="{BB962C8B-B14F-4D97-AF65-F5344CB8AC3E}">
        <p14:creationId xmlns:p14="http://schemas.microsoft.com/office/powerpoint/2010/main" val="28287360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88FDC69-B7E0-4D1A-80AD-14120492134D}" type="datetime1">
              <a:rPr lang="en-US" smtClean="0"/>
              <a:t>12/12/2018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F25EAEA-5406-4855-89F1-2F3FAF9D33FA}" type="slidenum">
              <a:rPr lang="en-US" smtClean="0"/>
              <a:t>‹#›</a:t>
            </a:fld>
            <a:endParaRPr lang="en-US" dirty="0"/>
          </a:p>
        </p:txBody>
      </p:sp>
    </p:spTree>
    <p:extLst>
      <p:ext uri="{BB962C8B-B14F-4D97-AF65-F5344CB8AC3E}">
        <p14:creationId xmlns:p14="http://schemas.microsoft.com/office/powerpoint/2010/main" val="12092900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9F4424C-9269-4AFE-9ABD-331FC21BE320}" type="datetime1">
              <a:rPr lang="en-US" smtClean="0"/>
              <a:t>12/12/2018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F25EAEA-5406-4855-89F1-2F3FAF9D33FA}" type="slidenum">
              <a:rPr lang="en-US" smtClean="0"/>
              <a:t>‹#›</a:t>
            </a:fld>
            <a:endParaRPr lang="en-US" dirty="0"/>
          </a:p>
        </p:txBody>
      </p:sp>
    </p:spTree>
    <p:extLst>
      <p:ext uri="{BB962C8B-B14F-4D97-AF65-F5344CB8AC3E}">
        <p14:creationId xmlns:p14="http://schemas.microsoft.com/office/powerpoint/2010/main" val="15832544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65DDBAA-C6C7-4582-83C9-E358955D6F25}" type="datetime1">
              <a:rPr lang="en-US" smtClean="0"/>
              <a:t>12/12/2018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F25EAEA-5406-4855-89F1-2F3FAF9D33FA}" type="slidenum">
              <a:rPr lang="en-US" smtClean="0"/>
              <a:t>‹#›</a:t>
            </a:fld>
            <a:endParaRPr lang="en-US" dirty="0"/>
          </a:p>
        </p:txBody>
      </p:sp>
    </p:spTree>
    <p:extLst>
      <p:ext uri="{BB962C8B-B14F-4D97-AF65-F5344CB8AC3E}">
        <p14:creationId xmlns:p14="http://schemas.microsoft.com/office/powerpoint/2010/main" val="37720146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FAA5701-B405-4F2A-8D63-4306C1F26AB5}" type="datetime1">
              <a:rPr lang="en-US" smtClean="0"/>
              <a:t>12/12/2018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F25EAEA-5406-4855-89F1-2F3FAF9D33FA}" type="slidenum">
              <a:rPr lang="en-US" smtClean="0"/>
              <a:t>‹#›</a:t>
            </a:fld>
            <a:endParaRPr lang="en-US" dirty="0"/>
          </a:p>
        </p:txBody>
      </p:sp>
    </p:spTree>
    <p:extLst>
      <p:ext uri="{BB962C8B-B14F-4D97-AF65-F5344CB8AC3E}">
        <p14:creationId xmlns:p14="http://schemas.microsoft.com/office/powerpoint/2010/main" val="18991389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B25576-FD99-4928-B1B9-6EA02BE7E48C}" type="datetime1">
              <a:rPr lang="en-US" smtClean="0"/>
              <a:t>12/12/2018</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25EAEA-5406-4855-89F1-2F3FAF9D33FA}" type="slidenum">
              <a:rPr lang="en-US" smtClean="0"/>
              <a:t>‹#›</a:t>
            </a:fld>
            <a:endParaRPr lang="en-US" dirty="0"/>
          </a:p>
        </p:txBody>
      </p:sp>
    </p:spTree>
    <p:extLst>
      <p:ext uri="{BB962C8B-B14F-4D97-AF65-F5344CB8AC3E}">
        <p14:creationId xmlns:p14="http://schemas.microsoft.com/office/powerpoint/2010/main" val="2452455289"/>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12.emf"/></Relationships>
</file>

<file path=ppt/slides/_rels/slide18.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chart" Target="../charts/chart1.xml"/></Relationships>
</file>

<file path=ppt/slides/_rels/slide28.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chart" Target="../charts/chart2.xml"/></Relationships>
</file>

<file path=ppt/slides/_rels/slide29.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3.emf"/><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 y="1"/>
            <a:ext cx="9144000" cy="1140177"/>
          </a:xfrm>
          <a:solidFill>
            <a:schemeClr val="bg2">
              <a:lumMod val="90000"/>
            </a:schemeClr>
          </a:solidFill>
        </p:spPr>
        <p:txBody>
          <a:bodyPr>
            <a:normAutofit fontScale="90000"/>
          </a:bodyPr>
          <a:lstStyle/>
          <a:p>
            <a:pPr algn="ctr"/>
            <a:r>
              <a:rPr lang="en-US" sz="4800" b="1" dirty="0"/>
              <a:t>Study of Past High School Graduates</a:t>
            </a:r>
          </a:p>
        </p:txBody>
      </p:sp>
      <p:sp>
        <p:nvSpPr>
          <p:cNvPr id="5" name="Subtitle 4"/>
          <p:cNvSpPr>
            <a:spLocks noGrp="1"/>
          </p:cNvSpPr>
          <p:nvPr>
            <p:ph type="subTitle" idx="1"/>
          </p:nvPr>
        </p:nvSpPr>
        <p:spPr>
          <a:xfrm>
            <a:off x="76200" y="1461910"/>
            <a:ext cx="8991600" cy="2861733"/>
          </a:xfrm>
        </p:spPr>
        <p:txBody>
          <a:bodyPr>
            <a:normAutofit fontScale="25000" lnSpcReduction="20000"/>
          </a:bodyPr>
          <a:lstStyle/>
          <a:p>
            <a:pPr algn="ctr"/>
            <a:r>
              <a:rPr lang="en-US" sz="12800" b="1" dirty="0">
                <a:solidFill>
                  <a:schemeClr val="tx1"/>
                </a:solidFill>
              </a:rPr>
              <a:t>Presentation for ESD 189 Assessment Directors</a:t>
            </a:r>
          </a:p>
          <a:p>
            <a:r>
              <a:rPr lang="en-US" sz="14400" b="1" dirty="0">
                <a:solidFill>
                  <a:schemeClr val="tx1"/>
                </a:solidFill>
              </a:rPr>
              <a:t> </a:t>
            </a:r>
            <a:r>
              <a:rPr lang="en-US" sz="12800" b="1" dirty="0">
                <a:solidFill>
                  <a:schemeClr val="tx1"/>
                </a:solidFill>
              </a:rPr>
              <a:t>November 30, 2018</a:t>
            </a:r>
          </a:p>
          <a:p>
            <a:pPr algn="ctr"/>
            <a:endParaRPr lang="en-US" sz="11200" dirty="0">
              <a:solidFill>
                <a:schemeClr val="tx1"/>
              </a:solidFill>
            </a:endParaRPr>
          </a:p>
          <a:p>
            <a:pPr algn="ctr"/>
            <a:r>
              <a:rPr lang="en-US" sz="10400" b="0" dirty="0">
                <a:solidFill>
                  <a:schemeClr val="tx1"/>
                </a:solidFill>
              </a:rPr>
              <a:t>Pete Bylsma, Director, Assessment/Program Evaluation</a:t>
            </a:r>
          </a:p>
          <a:p>
            <a:r>
              <a:rPr lang="en-US" sz="10400" i="1" dirty="0">
                <a:solidFill>
                  <a:schemeClr val="tx1"/>
                </a:solidFill>
              </a:rPr>
              <a:t>Mukilteo School District</a:t>
            </a:r>
          </a:p>
          <a:p>
            <a:pPr algn="ctr"/>
            <a:endParaRPr lang="en-US" sz="11200" dirty="0">
              <a:solidFill>
                <a:schemeClr val="tx1"/>
              </a:solidFill>
            </a:endParaRPr>
          </a:p>
        </p:txBody>
      </p:sp>
    </p:spTree>
    <p:extLst>
      <p:ext uri="{BB962C8B-B14F-4D97-AF65-F5344CB8AC3E}">
        <p14:creationId xmlns:p14="http://schemas.microsoft.com/office/powerpoint/2010/main" val="29975026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838200"/>
          </a:xfrm>
          <a:solidFill>
            <a:schemeClr val="bg2">
              <a:lumMod val="90000"/>
            </a:schemeClr>
          </a:solidFill>
        </p:spPr>
        <p:txBody>
          <a:bodyPr>
            <a:noAutofit/>
          </a:bodyPr>
          <a:lstStyle/>
          <a:p>
            <a:r>
              <a:rPr lang="en-US" sz="3900" b="1" dirty="0"/>
              <a:t>National Student Clearinghouse (NSC) Data</a:t>
            </a:r>
          </a:p>
        </p:txBody>
      </p:sp>
      <p:sp>
        <p:nvSpPr>
          <p:cNvPr id="3" name="Content Placeholder 2"/>
          <p:cNvSpPr>
            <a:spLocks noGrp="1"/>
          </p:cNvSpPr>
          <p:nvPr>
            <p:ph idx="1"/>
          </p:nvPr>
        </p:nvSpPr>
        <p:spPr>
          <a:xfrm>
            <a:off x="381000" y="990600"/>
            <a:ext cx="8534400" cy="5730875"/>
          </a:xfrm>
        </p:spPr>
        <p:txBody>
          <a:bodyPr>
            <a:normAutofit/>
          </a:bodyPr>
          <a:lstStyle/>
          <a:p>
            <a:pPr marL="288925" lvl="1" indent="-288925">
              <a:spcBef>
                <a:spcPts val="0"/>
              </a:spcBef>
              <a:spcAft>
                <a:spcPts val="600"/>
              </a:spcAft>
              <a:buFont typeface="Arial" panose="020B0604020202020204" pitchFamily="34" charset="0"/>
              <a:buChar char="•"/>
            </a:pPr>
            <a:r>
              <a:rPr lang="en-US" dirty="0"/>
              <a:t>NSC’s database tracks attendance at almost all 2-year and 4-year institutions in the nation (99% coverage).</a:t>
            </a:r>
          </a:p>
          <a:p>
            <a:pPr marL="741363" lvl="2" indent="-341313">
              <a:spcBef>
                <a:spcPts val="0"/>
              </a:spcBef>
              <a:spcAft>
                <a:spcPts val="1200"/>
              </a:spcAft>
              <a:buSzPct val="75000"/>
              <a:buFont typeface="Wingdings" panose="05000000000000000000" pitchFamily="2" charset="2"/>
              <a:buChar char="ü"/>
            </a:pPr>
            <a:r>
              <a:rPr lang="en-US" sz="2800" dirty="0"/>
              <a:t>Not a sample or self-reported, so results are accurate and nearly complete.</a:t>
            </a:r>
          </a:p>
          <a:p>
            <a:pPr marL="288925" lvl="1" indent="-288925">
              <a:spcBef>
                <a:spcPts val="1200"/>
              </a:spcBef>
              <a:spcAft>
                <a:spcPts val="1800"/>
              </a:spcAft>
              <a:buFont typeface="Arial" panose="020B0604020202020204" pitchFamily="34" charset="0"/>
              <a:buChar char="•"/>
            </a:pPr>
            <a:r>
              <a:rPr lang="en-US" dirty="0"/>
              <a:t>NSC includes information on college enrollment, college persistence (enroll again in the 2</a:t>
            </a:r>
            <a:r>
              <a:rPr lang="en-US" baseline="30000" dirty="0"/>
              <a:t>nd</a:t>
            </a:r>
            <a:r>
              <a:rPr lang="en-US" dirty="0"/>
              <a:t> year), and college graduation for the District and each high school.</a:t>
            </a:r>
            <a:br>
              <a:rPr lang="en-US" dirty="0"/>
            </a:br>
            <a:r>
              <a:rPr lang="en-US" sz="2400" dirty="0"/>
              <a:t>(We provide them with the names of graduates each year.)</a:t>
            </a:r>
            <a:endParaRPr lang="en-US" dirty="0"/>
          </a:p>
          <a:p>
            <a:pPr marL="288925" lvl="1" indent="-288925">
              <a:spcBef>
                <a:spcPts val="0"/>
              </a:spcBef>
              <a:spcAft>
                <a:spcPts val="1200"/>
              </a:spcAft>
              <a:buFont typeface="Arial" panose="020B0604020202020204" pitchFamily="34" charset="0"/>
              <a:buChar char="•"/>
            </a:pPr>
            <a:r>
              <a:rPr lang="en-US" dirty="0"/>
              <a:t>Employment information is not reported.</a:t>
            </a:r>
          </a:p>
        </p:txBody>
      </p:sp>
      <p:sp>
        <p:nvSpPr>
          <p:cNvPr id="5" name="Slide Number Placeholder 4"/>
          <p:cNvSpPr>
            <a:spLocks noGrp="1"/>
          </p:cNvSpPr>
          <p:nvPr>
            <p:ph type="sldNum" sz="quarter" idx="12"/>
          </p:nvPr>
        </p:nvSpPr>
        <p:spPr/>
        <p:txBody>
          <a:bodyPr/>
          <a:lstStyle/>
          <a:p>
            <a:fld id="{9F25EAEA-5406-4855-89F1-2F3FAF9D33FA}" type="slidenum">
              <a:rPr lang="en-US" smtClean="0"/>
              <a:t>10</a:t>
            </a:fld>
            <a:endParaRPr lang="en-US" dirty="0"/>
          </a:p>
        </p:txBody>
      </p:sp>
    </p:spTree>
    <p:extLst>
      <p:ext uri="{BB962C8B-B14F-4D97-AF65-F5344CB8AC3E}">
        <p14:creationId xmlns:p14="http://schemas.microsoft.com/office/powerpoint/2010/main" val="7251338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56A5C8BF-7B96-4666-BE59-77603C4567C3}"/>
              </a:ext>
            </a:extLst>
          </p:cNvPr>
          <p:cNvPicPr>
            <a:picLocks noChangeAspect="1"/>
          </p:cNvPicPr>
          <p:nvPr/>
        </p:nvPicPr>
        <p:blipFill>
          <a:blip r:embed="rId3"/>
          <a:stretch>
            <a:fillRect/>
          </a:stretch>
        </p:blipFill>
        <p:spPr>
          <a:xfrm>
            <a:off x="587022" y="2382997"/>
            <a:ext cx="7857066" cy="4282054"/>
          </a:xfrm>
          <a:prstGeom prst="rect">
            <a:avLst/>
          </a:prstGeom>
        </p:spPr>
      </p:pic>
      <p:sp>
        <p:nvSpPr>
          <p:cNvPr id="3" name="Content Placeholder 2"/>
          <p:cNvSpPr>
            <a:spLocks noGrp="1"/>
          </p:cNvSpPr>
          <p:nvPr>
            <p:ph idx="1"/>
          </p:nvPr>
        </p:nvSpPr>
        <p:spPr>
          <a:xfrm>
            <a:off x="381000" y="838200"/>
            <a:ext cx="8610600" cy="1752600"/>
          </a:xfrm>
        </p:spPr>
        <p:txBody>
          <a:bodyPr>
            <a:normAutofit fontScale="85000" lnSpcReduction="10000"/>
          </a:bodyPr>
          <a:lstStyle/>
          <a:p>
            <a:pPr marL="233363" indent="-233363">
              <a:lnSpc>
                <a:spcPct val="110000"/>
              </a:lnSpc>
              <a:spcBef>
                <a:spcPts val="0"/>
              </a:spcBef>
            </a:pPr>
            <a:r>
              <a:rPr lang="en-US" sz="3300" dirty="0"/>
              <a:t>Enrollment rates of graduates at 2-year and 4-year colleges slowly declined as the economy improved.</a:t>
            </a:r>
          </a:p>
          <a:p>
            <a:pPr marL="233363" indent="-233363">
              <a:lnSpc>
                <a:spcPct val="110000"/>
              </a:lnSpc>
              <a:spcBef>
                <a:spcPts val="600"/>
              </a:spcBef>
            </a:pPr>
            <a:r>
              <a:rPr lang="en-US" sz="3300" dirty="0"/>
              <a:t>Most high school graduates eventually attend college.</a:t>
            </a:r>
          </a:p>
          <a:p>
            <a:pPr marL="0" indent="0">
              <a:buNone/>
            </a:pPr>
            <a:endParaRPr lang="en-US" sz="2800" dirty="0"/>
          </a:p>
        </p:txBody>
      </p:sp>
      <p:sp>
        <p:nvSpPr>
          <p:cNvPr id="4" name="Title 1"/>
          <p:cNvSpPr txBox="1">
            <a:spLocks/>
          </p:cNvSpPr>
          <p:nvPr/>
        </p:nvSpPr>
        <p:spPr>
          <a:xfrm>
            <a:off x="4665" y="1358"/>
            <a:ext cx="9144000" cy="838200"/>
          </a:xfrm>
          <a:prstGeom prst="rect">
            <a:avLst/>
          </a:prstGeom>
          <a:solidFill>
            <a:schemeClr val="bg2">
              <a:lumMod val="90000"/>
            </a:schemeClr>
          </a:soli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b="1" dirty="0"/>
              <a:t>College Attendance Among MSD Graduates</a:t>
            </a:r>
          </a:p>
        </p:txBody>
      </p:sp>
      <p:sp>
        <p:nvSpPr>
          <p:cNvPr id="6" name="Slide Number Placeholder 5"/>
          <p:cNvSpPr>
            <a:spLocks noGrp="1"/>
          </p:cNvSpPr>
          <p:nvPr>
            <p:ph type="sldNum" sz="quarter" idx="12"/>
          </p:nvPr>
        </p:nvSpPr>
        <p:spPr/>
        <p:txBody>
          <a:bodyPr/>
          <a:lstStyle/>
          <a:p>
            <a:fld id="{9F25EAEA-5406-4855-89F1-2F3FAF9D33FA}" type="slidenum">
              <a:rPr lang="en-US" smtClean="0"/>
              <a:t>11</a:t>
            </a:fld>
            <a:endParaRPr lang="en-US" dirty="0"/>
          </a:p>
        </p:txBody>
      </p:sp>
      <p:sp>
        <p:nvSpPr>
          <p:cNvPr id="7" name="TextBox 6"/>
          <p:cNvSpPr txBox="1"/>
          <p:nvPr/>
        </p:nvSpPr>
        <p:spPr>
          <a:xfrm>
            <a:off x="4665" y="6483588"/>
            <a:ext cx="1524000" cy="369332"/>
          </a:xfrm>
          <a:prstGeom prst="rect">
            <a:avLst/>
          </a:prstGeom>
          <a:noFill/>
        </p:spPr>
        <p:txBody>
          <a:bodyPr wrap="square" rtlCol="0">
            <a:spAutoFit/>
          </a:bodyPr>
          <a:lstStyle/>
          <a:p>
            <a:r>
              <a:rPr lang="en-US" dirty="0"/>
              <a:t>Source: NSC</a:t>
            </a:r>
          </a:p>
        </p:txBody>
      </p:sp>
      <p:sp>
        <p:nvSpPr>
          <p:cNvPr id="9" name="TextBox 8">
            <a:extLst>
              <a:ext uri="{FF2B5EF4-FFF2-40B4-BE49-F238E27FC236}">
                <a16:creationId xmlns:a16="http://schemas.microsoft.com/office/drawing/2014/main" id="{91B55ED5-3CFC-4F08-8E79-A59DA3B7204B}"/>
              </a:ext>
            </a:extLst>
          </p:cNvPr>
          <p:cNvSpPr txBox="1"/>
          <p:nvPr/>
        </p:nvSpPr>
        <p:spPr>
          <a:xfrm>
            <a:off x="2077156" y="4628444"/>
            <a:ext cx="5723466" cy="830997"/>
          </a:xfrm>
          <a:prstGeom prst="rect">
            <a:avLst/>
          </a:prstGeom>
          <a:noFill/>
        </p:spPr>
        <p:txBody>
          <a:bodyPr wrap="square" rtlCol="0">
            <a:spAutoFit/>
          </a:bodyPr>
          <a:lstStyle/>
          <a:p>
            <a:r>
              <a:rPr lang="en-US" sz="2400" dirty="0">
                <a:solidFill>
                  <a:srgbClr val="FF0000"/>
                </a:solidFill>
              </a:rPr>
              <a:t>How is this information helpful?</a:t>
            </a:r>
          </a:p>
          <a:p>
            <a:r>
              <a:rPr lang="en-US" sz="2400" dirty="0">
                <a:solidFill>
                  <a:srgbClr val="FF0000"/>
                </a:solidFill>
              </a:rPr>
              <a:t>What else do you want to know?</a:t>
            </a:r>
          </a:p>
        </p:txBody>
      </p:sp>
    </p:spTree>
    <p:extLst>
      <p:ext uri="{BB962C8B-B14F-4D97-AF65-F5344CB8AC3E}">
        <p14:creationId xmlns:p14="http://schemas.microsoft.com/office/powerpoint/2010/main" val="18290325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838200"/>
          </a:xfrm>
          <a:solidFill>
            <a:schemeClr val="bg2">
              <a:lumMod val="90000"/>
            </a:schemeClr>
          </a:solidFill>
        </p:spPr>
        <p:txBody>
          <a:bodyPr>
            <a:noAutofit/>
          </a:bodyPr>
          <a:lstStyle/>
          <a:p>
            <a:pPr algn="ctr"/>
            <a:r>
              <a:rPr lang="en-US" sz="3600" b="1" dirty="0"/>
              <a:t>District data hide differences in high schools</a:t>
            </a:r>
          </a:p>
        </p:txBody>
      </p:sp>
      <p:sp>
        <p:nvSpPr>
          <p:cNvPr id="3" name="Content Placeholder 2"/>
          <p:cNvSpPr>
            <a:spLocks noGrp="1"/>
          </p:cNvSpPr>
          <p:nvPr>
            <p:ph idx="1"/>
          </p:nvPr>
        </p:nvSpPr>
        <p:spPr>
          <a:xfrm>
            <a:off x="395112" y="903470"/>
            <a:ext cx="8839200" cy="5818005"/>
          </a:xfrm>
        </p:spPr>
        <p:txBody>
          <a:bodyPr>
            <a:normAutofit fontScale="92500" lnSpcReduction="20000"/>
          </a:bodyPr>
          <a:lstStyle/>
          <a:p>
            <a:pPr marL="0" lvl="1" indent="0">
              <a:lnSpc>
                <a:spcPct val="110000"/>
              </a:lnSpc>
              <a:spcBef>
                <a:spcPts val="0"/>
              </a:spcBef>
              <a:spcAft>
                <a:spcPts val="600"/>
              </a:spcAft>
              <a:buNone/>
              <a:tabLst>
                <a:tab pos="2570163" algn="l"/>
                <a:tab pos="4572000" algn="l"/>
                <a:tab pos="6461125" algn="l"/>
              </a:tabLst>
            </a:pPr>
            <a:r>
              <a:rPr lang="en-US" dirty="0"/>
              <a:t>	</a:t>
            </a:r>
            <a:r>
              <a:rPr lang="en-US" b="1" dirty="0"/>
              <a:t>Total students	       % FRL	        % EL</a:t>
            </a:r>
          </a:p>
          <a:p>
            <a:pPr marL="0" lvl="1" indent="0">
              <a:lnSpc>
                <a:spcPct val="110000"/>
              </a:lnSpc>
              <a:spcBef>
                <a:spcPts val="0"/>
              </a:spcBef>
              <a:spcAft>
                <a:spcPts val="200"/>
              </a:spcAft>
              <a:buNone/>
              <a:tabLst>
                <a:tab pos="3089275" algn="l"/>
                <a:tab pos="5033963" algn="l"/>
                <a:tab pos="6858000" algn="l"/>
              </a:tabLst>
            </a:pPr>
            <a:r>
              <a:rPr lang="en-US" sz="3300" b="1" dirty="0">
                <a:highlight>
                  <a:srgbClr val="C0C0C0"/>
                </a:highlight>
              </a:rPr>
              <a:t>May 2017	4,462	39.8%	  </a:t>
            </a:r>
            <a:r>
              <a:rPr lang="en-US" sz="3400" b="1" dirty="0">
                <a:highlight>
                  <a:srgbClr val="C0C0C0"/>
                </a:highlight>
              </a:rPr>
              <a:t>9.1%</a:t>
            </a:r>
          </a:p>
          <a:p>
            <a:pPr marL="0" lvl="1" indent="0">
              <a:lnSpc>
                <a:spcPct val="110000"/>
              </a:lnSpc>
              <a:spcBef>
                <a:spcPts val="0"/>
              </a:spcBef>
              <a:buNone/>
              <a:tabLst>
                <a:tab pos="346075" algn="l"/>
                <a:tab pos="3089275" algn="l"/>
                <a:tab pos="5033963" algn="l"/>
                <a:tab pos="6910388" algn="l"/>
              </a:tabLst>
            </a:pPr>
            <a:r>
              <a:rPr lang="en-US" sz="2600" dirty="0"/>
              <a:t>	ACES	    201	   59%	     9%</a:t>
            </a:r>
          </a:p>
          <a:p>
            <a:pPr marL="0" lvl="1" indent="0">
              <a:lnSpc>
                <a:spcPct val="110000"/>
              </a:lnSpc>
              <a:spcBef>
                <a:spcPts val="0"/>
              </a:spcBef>
              <a:buNone/>
              <a:tabLst>
                <a:tab pos="346075" algn="l"/>
                <a:tab pos="3089275" algn="l"/>
                <a:tab pos="5033963" algn="l"/>
                <a:tab pos="6910388" algn="l"/>
              </a:tabLst>
            </a:pPr>
            <a:r>
              <a:rPr lang="en-US" sz="2600" dirty="0"/>
              <a:t>	Kamiak (KA)	 2,065	   17%	     4%</a:t>
            </a:r>
          </a:p>
          <a:p>
            <a:pPr marL="0" lvl="1" indent="0">
              <a:lnSpc>
                <a:spcPct val="110000"/>
              </a:lnSpc>
              <a:spcBef>
                <a:spcPts val="0"/>
              </a:spcBef>
              <a:spcAft>
                <a:spcPts val="1200"/>
              </a:spcAft>
              <a:buNone/>
              <a:tabLst>
                <a:tab pos="346075" algn="l"/>
                <a:tab pos="3089275" algn="l"/>
                <a:tab pos="5033963" algn="l"/>
                <a:tab pos="6910388" algn="l"/>
              </a:tabLst>
            </a:pPr>
            <a:r>
              <a:rPr lang="en-US" sz="2600" dirty="0"/>
              <a:t>	Mariner (MA)	 2,096	   59%	   14%</a:t>
            </a:r>
          </a:p>
          <a:p>
            <a:pPr marL="0" lvl="1" indent="0">
              <a:lnSpc>
                <a:spcPct val="110000"/>
              </a:lnSpc>
              <a:spcBef>
                <a:spcPts val="0"/>
              </a:spcBef>
              <a:spcAft>
                <a:spcPts val="200"/>
              </a:spcAft>
              <a:buNone/>
              <a:tabLst>
                <a:tab pos="3089275" algn="l"/>
                <a:tab pos="5033963" algn="l"/>
                <a:tab pos="6858000" algn="l"/>
              </a:tabLst>
            </a:pPr>
            <a:r>
              <a:rPr lang="en-US" sz="3400" b="1" dirty="0">
                <a:highlight>
                  <a:srgbClr val="C0C0C0"/>
                </a:highlight>
              </a:rPr>
              <a:t>May 2015	4,320	41.2%	  6.8%</a:t>
            </a:r>
          </a:p>
          <a:p>
            <a:pPr marL="0" lvl="1" indent="0">
              <a:lnSpc>
                <a:spcPct val="110000"/>
              </a:lnSpc>
              <a:spcBef>
                <a:spcPts val="0"/>
              </a:spcBef>
              <a:buNone/>
              <a:tabLst>
                <a:tab pos="346075" algn="l"/>
                <a:tab pos="3089275" algn="l"/>
                <a:tab pos="5033963" algn="l"/>
                <a:tab pos="6910388" algn="l"/>
              </a:tabLst>
            </a:pPr>
            <a:r>
              <a:rPr lang="en-US" sz="2600" dirty="0"/>
              <a:t>	ACES	    199	   60%	     9%</a:t>
            </a:r>
          </a:p>
          <a:p>
            <a:pPr marL="0" lvl="1" indent="0">
              <a:lnSpc>
                <a:spcPct val="110000"/>
              </a:lnSpc>
              <a:spcBef>
                <a:spcPts val="0"/>
              </a:spcBef>
              <a:buNone/>
              <a:tabLst>
                <a:tab pos="346075" algn="l"/>
                <a:tab pos="3089275" algn="l"/>
                <a:tab pos="5033963" algn="l"/>
                <a:tab pos="6910388" algn="l"/>
              </a:tabLst>
            </a:pPr>
            <a:r>
              <a:rPr lang="en-US" sz="2600" dirty="0"/>
              <a:t>	Kamiak	 2,042	   17%	     2%</a:t>
            </a:r>
          </a:p>
          <a:p>
            <a:pPr marL="0" lvl="1" indent="0">
              <a:lnSpc>
                <a:spcPct val="110000"/>
              </a:lnSpc>
              <a:spcBef>
                <a:spcPts val="0"/>
              </a:spcBef>
              <a:spcAft>
                <a:spcPts val="1200"/>
              </a:spcAft>
              <a:buNone/>
              <a:tabLst>
                <a:tab pos="346075" algn="l"/>
                <a:tab pos="3089275" algn="l"/>
                <a:tab pos="5033963" algn="l"/>
                <a:tab pos="6910388" algn="l"/>
              </a:tabLst>
            </a:pPr>
            <a:r>
              <a:rPr lang="en-US" sz="2600" dirty="0"/>
              <a:t>	Mariner	 2,079	   63%	   11%</a:t>
            </a:r>
          </a:p>
          <a:p>
            <a:pPr marL="0" lvl="1" indent="0">
              <a:lnSpc>
                <a:spcPct val="110000"/>
              </a:lnSpc>
              <a:spcBef>
                <a:spcPts val="0"/>
              </a:spcBef>
              <a:spcAft>
                <a:spcPts val="200"/>
              </a:spcAft>
              <a:buNone/>
              <a:tabLst>
                <a:tab pos="3089275" algn="l"/>
                <a:tab pos="5033963" algn="l"/>
                <a:tab pos="6858000" algn="l"/>
              </a:tabLst>
            </a:pPr>
            <a:r>
              <a:rPr lang="en-US" sz="3400" b="1" dirty="0">
                <a:highlight>
                  <a:srgbClr val="C0C0C0"/>
                </a:highlight>
              </a:rPr>
              <a:t>May 2013	4,306	42.6%	  6.5%</a:t>
            </a:r>
          </a:p>
          <a:p>
            <a:pPr marL="0" lvl="1" indent="0">
              <a:lnSpc>
                <a:spcPct val="110000"/>
              </a:lnSpc>
              <a:spcBef>
                <a:spcPts val="0"/>
              </a:spcBef>
              <a:buNone/>
              <a:tabLst>
                <a:tab pos="346075" algn="l"/>
                <a:tab pos="3089275" algn="l"/>
                <a:tab pos="5033963" algn="l"/>
                <a:tab pos="6910388" algn="l"/>
              </a:tabLst>
            </a:pPr>
            <a:r>
              <a:rPr lang="en-US" sz="2600" dirty="0"/>
              <a:t>	ACES	    186	   71%	   10%</a:t>
            </a:r>
          </a:p>
          <a:p>
            <a:pPr marL="0" lvl="1" indent="0">
              <a:lnSpc>
                <a:spcPct val="110000"/>
              </a:lnSpc>
              <a:spcBef>
                <a:spcPts val="0"/>
              </a:spcBef>
              <a:buNone/>
              <a:tabLst>
                <a:tab pos="346075" algn="l"/>
                <a:tab pos="3089275" algn="l"/>
                <a:tab pos="5033963" algn="l"/>
                <a:tab pos="6910388" algn="l"/>
              </a:tabLst>
            </a:pPr>
            <a:r>
              <a:rPr lang="en-US" sz="2600" dirty="0"/>
              <a:t>	Kamiak	 2,097	   18%    	     3%</a:t>
            </a:r>
          </a:p>
          <a:p>
            <a:pPr marL="0" lvl="1" indent="0">
              <a:lnSpc>
                <a:spcPct val="110000"/>
              </a:lnSpc>
              <a:spcBef>
                <a:spcPts val="0"/>
              </a:spcBef>
              <a:spcAft>
                <a:spcPts val="600"/>
              </a:spcAft>
              <a:buNone/>
              <a:tabLst>
                <a:tab pos="346075" algn="l"/>
                <a:tab pos="3089275" algn="l"/>
                <a:tab pos="5033963" algn="l"/>
                <a:tab pos="6910388" algn="l"/>
              </a:tabLst>
            </a:pPr>
            <a:r>
              <a:rPr lang="en-US" sz="2600" dirty="0"/>
              <a:t>	Mariner	 2,023	   65%	   10%</a:t>
            </a:r>
          </a:p>
          <a:p>
            <a:pPr marL="0" lvl="1" indent="0">
              <a:lnSpc>
                <a:spcPct val="110000"/>
              </a:lnSpc>
              <a:spcBef>
                <a:spcPts val="600"/>
              </a:spcBef>
              <a:buNone/>
              <a:tabLst>
                <a:tab pos="2803525" algn="l"/>
                <a:tab pos="5033963" algn="l"/>
                <a:tab pos="6910388" algn="l"/>
              </a:tabLst>
            </a:pPr>
            <a:r>
              <a:rPr lang="en-US" sz="3300" b="1" dirty="0"/>
              <a:t>Total	 13,088	41.2%</a:t>
            </a:r>
            <a:r>
              <a:rPr lang="en-US" b="1" dirty="0"/>
              <a:t>	 </a:t>
            </a:r>
            <a:r>
              <a:rPr lang="en-US" sz="3400" b="1" dirty="0"/>
              <a:t>7.5%</a:t>
            </a:r>
            <a:r>
              <a:rPr lang="en-US" b="1" dirty="0"/>
              <a:t>	</a:t>
            </a:r>
          </a:p>
        </p:txBody>
      </p:sp>
      <p:sp>
        <p:nvSpPr>
          <p:cNvPr id="5" name="Slide Number Placeholder 4"/>
          <p:cNvSpPr>
            <a:spLocks noGrp="1"/>
          </p:cNvSpPr>
          <p:nvPr>
            <p:ph type="sldNum" sz="quarter" idx="12"/>
          </p:nvPr>
        </p:nvSpPr>
        <p:spPr/>
        <p:txBody>
          <a:bodyPr/>
          <a:lstStyle/>
          <a:p>
            <a:fld id="{9F25EAEA-5406-4855-89F1-2F3FAF9D33FA}" type="slidenum">
              <a:rPr lang="en-US" smtClean="0"/>
              <a:t>12</a:t>
            </a:fld>
            <a:endParaRPr lang="en-US" dirty="0"/>
          </a:p>
        </p:txBody>
      </p:sp>
    </p:spTree>
    <p:extLst>
      <p:ext uri="{BB962C8B-B14F-4D97-AF65-F5344CB8AC3E}">
        <p14:creationId xmlns:p14="http://schemas.microsoft.com/office/powerpoint/2010/main" val="34622789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84202" y="804333"/>
            <a:ext cx="8384824" cy="1238956"/>
          </a:xfrm>
        </p:spPr>
        <p:txBody>
          <a:bodyPr>
            <a:normAutofit/>
          </a:bodyPr>
          <a:lstStyle/>
          <a:p>
            <a:pPr marL="0" indent="0">
              <a:spcBef>
                <a:spcPts val="600"/>
              </a:spcBef>
              <a:buNone/>
            </a:pPr>
            <a:r>
              <a:rPr lang="en-US" sz="3000" dirty="0"/>
              <a:t>Most high school graduates attend some type of college within 8 years, but the rate varies by school.</a:t>
            </a:r>
          </a:p>
          <a:p>
            <a:pPr marL="0" indent="0">
              <a:buNone/>
            </a:pPr>
            <a:endParaRPr lang="en-US" dirty="0"/>
          </a:p>
        </p:txBody>
      </p:sp>
      <p:sp>
        <p:nvSpPr>
          <p:cNvPr id="4" name="Title 1"/>
          <p:cNvSpPr txBox="1">
            <a:spLocks/>
          </p:cNvSpPr>
          <p:nvPr/>
        </p:nvSpPr>
        <p:spPr>
          <a:xfrm>
            <a:off x="4665" y="1358"/>
            <a:ext cx="9144000" cy="838200"/>
          </a:xfrm>
          <a:prstGeom prst="rect">
            <a:avLst/>
          </a:prstGeom>
          <a:solidFill>
            <a:schemeClr val="bg2">
              <a:lumMod val="90000"/>
            </a:schemeClr>
          </a:soli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b="1" dirty="0"/>
              <a:t>College Attendance Among MSD Graduates</a:t>
            </a:r>
          </a:p>
        </p:txBody>
      </p:sp>
      <p:sp>
        <p:nvSpPr>
          <p:cNvPr id="6" name="Slide Number Placeholder 5"/>
          <p:cNvSpPr>
            <a:spLocks noGrp="1"/>
          </p:cNvSpPr>
          <p:nvPr>
            <p:ph type="sldNum" sz="quarter" idx="12"/>
          </p:nvPr>
        </p:nvSpPr>
        <p:spPr/>
        <p:txBody>
          <a:bodyPr/>
          <a:lstStyle/>
          <a:p>
            <a:fld id="{9F25EAEA-5406-4855-89F1-2F3FAF9D33FA}" type="slidenum">
              <a:rPr lang="en-US" smtClean="0"/>
              <a:t>13</a:t>
            </a:fld>
            <a:endParaRPr lang="en-US" dirty="0"/>
          </a:p>
        </p:txBody>
      </p:sp>
      <p:sp>
        <p:nvSpPr>
          <p:cNvPr id="7" name="TextBox 6"/>
          <p:cNvSpPr txBox="1"/>
          <p:nvPr/>
        </p:nvSpPr>
        <p:spPr>
          <a:xfrm>
            <a:off x="4665" y="6483588"/>
            <a:ext cx="1524000" cy="369332"/>
          </a:xfrm>
          <a:prstGeom prst="rect">
            <a:avLst/>
          </a:prstGeom>
          <a:noFill/>
        </p:spPr>
        <p:txBody>
          <a:bodyPr wrap="square" rtlCol="0">
            <a:spAutoFit/>
          </a:bodyPr>
          <a:lstStyle/>
          <a:p>
            <a:r>
              <a:rPr lang="en-US" dirty="0"/>
              <a:t>Source: NSC</a:t>
            </a:r>
          </a:p>
        </p:txBody>
      </p:sp>
      <p:pic>
        <p:nvPicPr>
          <p:cNvPr id="2" name="Picture 1">
            <a:extLst>
              <a:ext uri="{FF2B5EF4-FFF2-40B4-BE49-F238E27FC236}">
                <a16:creationId xmlns:a16="http://schemas.microsoft.com/office/drawing/2014/main" id="{64D9F4D6-3200-4B6A-8C9C-E60DF06A3378}"/>
              </a:ext>
            </a:extLst>
          </p:cNvPr>
          <p:cNvPicPr>
            <a:picLocks noChangeAspect="1"/>
          </p:cNvPicPr>
          <p:nvPr/>
        </p:nvPicPr>
        <p:blipFill>
          <a:blip r:embed="rId3"/>
          <a:stretch>
            <a:fillRect/>
          </a:stretch>
        </p:blipFill>
        <p:spPr>
          <a:xfrm>
            <a:off x="98635" y="1840090"/>
            <a:ext cx="8946730" cy="4397028"/>
          </a:xfrm>
          <a:prstGeom prst="rect">
            <a:avLst/>
          </a:prstGeom>
        </p:spPr>
      </p:pic>
    </p:spTree>
    <p:extLst>
      <p:ext uri="{BB962C8B-B14F-4D97-AF65-F5344CB8AC3E}">
        <p14:creationId xmlns:p14="http://schemas.microsoft.com/office/powerpoint/2010/main" val="8664662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0973" y="838200"/>
            <a:ext cx="8837359" cy="922867"/>
          </a:xfrm>
        </p:spPr>
        <p:txBody>
          <a:bodyPr>
            <a:normAutofit fontScale="77500" lnSpcReduction="20000"/>
          </a:bodyPr>
          <a:lstStyle/>
          <a:p>
            <a:pPr marL="0" indent="0">
              <a:lnSpc>
                <a:spcPct val="120000"/>
              </a:lnSpc>
              <a:spcBef>
                <a:spcPts val="600"/>
              </a:spcBef>
              <a:buNone/>
            </a:pPr>
            <a:r>
              <a:rPr lang="en-US" dirty="0"/>
              <a:t>Most graduates attend 4-year colleges; those from higher poverty schools initially attend 2-year colleges much more often.</a:t>
            </a:r>
          </a:p>
          <a:p>
            <a:pPr marL="0" indent="0">
              <a:buNone/>
            </a:pPr>
            <a:endParaRPr lang="en-US" dirty="0"/>
          </a:p>
        </p:txBody>
      </p:sp>
      <p:sp>
        <p:nvSpPr>
          <p:cNvPr id="4" name="Title 1"/>
          <p:cNvSpPr txBox="1">
            <a:spLocks/>
          </p:cNvSpPr>
          <p:nvPr/>
        </p:nvSpPr>
        <p:spPr>
          <a:xfrm>
            <a:off x="4665" y="1358"/>
            <a:ext cx="9144000" cy="838200"/>
          </a:xfrm>
          <a:prstGeom prst="rect">
            <a:avLst/>
          </a:prstGeom>
          <a:solidFill>
            <a:schemeClr val="bg2">
              <a:lumMod val="90000"/>
            </a:schemeClr>
          </a:soli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b="1" dirty="0"/>
              <a:t>College Attendance Among MSD Graduates</a:t>
            </a:r>
          </a:p>
        </p:txBody>
      </p:sp>
      <p:sp>
        <p:nvSpPr>
          <p:cNvPr id="6" name="Slide Number Placeholder 5"/>
          <p:cNvSpPr>
            <a:spLocks noGrp="1"/>
          </p:cNvSpPr>
          <p:nvPr>
            <p:ph type="sldNum" sz="quarter" idx="12"/>
          </p:nvPr>
        </p:nvSpPr>
        <p:spPr/>
        <p:txBody>
          <a:bodyPr/>
          <a:lstStyle/>
          <a:p>
            <a:fld id="{9F25EAEA-5406-4855-89F1-2F3FAF9D33FA}" type="slidenum">
              <a:rPr lang="en-US" smtClean="0"/>
              <a:t>14</a:t>
            </a:fld>
            <a:endParaRPr lang="en-US" dirty="0"/>
          </a:p>
        </p:txBody>
      </p:sp>
      <p:sp>
        <p:nvSpPr>
          <p:cNvPr id="7" name="TextBox 6"/>
          <p:cNvSpPr txBox="1"/>
          <p:nvPr/>
        </p:nvSpPr>
        <p:spPr>
          <a:xfrm>
            <a:off x="4665" y="6483588"/>
            <a:ext cx="1524000" cy="369332"/>
          </a:xfrm>
          <a:prstGeom prst="rect">
            <a:avLst/>
          </a:prstGeom>
          <a:noFill/>
        </p:spPr>
        <p:txBody>
          <a:bodyPr wrap="square" rtlCol="0">
            <a:spAutoFit/>
          </a:bodyPr>
          <a:lstStyle/>
          <a:p>
            <a:r>
              <a:rPr lang="en-US" dirty="0"/>
              <a:t>Source: NSC</a:t>
            </a:r>
          </a:p>
        </p:txBody>
      </p:sp>
      <p:pic>
        <p:nvPicPr>
          <p:cNvPr id="2" name="Picture 1">
            <a:extLst>
              <a:ext uri="{FF2B5EF4-FFF2-40B4-BE49-F238E27FC236}">
                <a16:creationId xmlns:a16="http://schemas.microsoft.com/office/drawing/2014/main" id="{61C94D75-6750-4EB0-AC5A-906312C6B29C}"/>
              </a:ext>
            </a:extLst>
          </p:cNvPr>
          <p:cNvPicPr>
            <a:picLocks noChangeAspect="1"/>
          </p:cNvPicPr>
          <p:nvPr/>
        </p:nvPicPr>
        <p:blipFill>
          <a:blip r:embed="rId3"/>
          <a:stretch>
            <a:fillRect/>
          </a:stretch>
        </p:blipFill>
        <p:spPr>
          <a:xfrm>
            <a:off x="75668" y="1813916"/>
            <a:ext cx="8992664" cy="4426790"/>
          </a:xfrm>
          <a:prstGeom prst="rect">
            <a:avLst/>
          </a:prstGeom>
        </p:spPr>
      </p:pic>
    </p:spTree>
    <p:extLst>
      <p:ext uri="{BB962C8B-B14F-4D97-AF65-F5344CB8AC3E}">
        <p14:creationId xmlns:p14="http://schemas.microsoft.com/office/powerpoint/2010/main" val="21217365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9F25EAEA-5406-4855-89F1-2F3FAF9D33FA}" type="slidenum">
              <a:rPr lang="en-US" smtClean="0"/>
              <a:t>15</a:t>
            </a:fld>
            <a:endParaRPr lang="en-US" dirty="0"/>
          </a:p>
        </p:txBody>
      </p:sp>
      <p:sp>
        <p:nvSpPr>
          <p:cNvPr id="7" name="TextBox 6"/>
          <p:cNvSpPr txBox="1"/>
          <p:nvPr/>
        </p:nvSpPr>
        <p:spPr>
          <a:xfrm>
            <a:off x="4665" y="6483588"/>
            <a:ext cx="1524000" cy="369332"/>
          </a:xfrm>
          <a:prstGeom prst="rect">
            <a:avLst/>
          </a:prstGeom>
          <a:noFill/>
        </p:spPr>
        <p:txBody>
          <a:bodyPr wrap="square" rtlCol="0">
            <a:spAutoFit/>
          </a:bodyPr>
          <a:lstStyle/>
          <a:p>
            <a:r>
              <a:rPr lang="en-US" dirty="0"/>
              <a:t>Source: NSC</a:t>
            </a:r>
          </a:p>
        </p:txBody>
      </p:sp>
      <p:sp>
        <p:nvSpPr>
          <p:cNvPr id="10" name="Content Placeholder 2">
            <a:extLst>
              <a:ext uri="{FF2B5EF4-FFF2-40B4-BE49-F238E27FC236}">
                <a16:creationId xmlns:a16="http://schemas.microsoft.com/office/drawing/2014/main" id="{C14EBA47-0A4E-43FB-BE19-28EA8EB43AFC}"/>
              </a:ext>
            </a:extLst>
          </p:cNvPr>
          <p:cNvSpPr>
            <a:spLocks noGrp="1"/>
          </p:cNvSpPr>
          <p:nvPr>
            <p:ph idx="1"/>
          </p:nvPr>
        </p:nvSpPr>
        <p:spPr>
          <a:xfrm>
            <a:off x="457200" y="848546"/>
            <a:ext cx="8229600" cy="609600"/>
          </a:xfrm>
        </p:spPr>
        <p:txBody>
          <a:bodyPr>
            <a:normAutofit/>
          </a:bodyPr>
          <a:lstStyle/>
          <a:p>
            <a:pPr marL="0" indent="0">
              <a:spcBef>
                <a:spcPts val="1200"/>
              </a:spcBef>
              <a:buNone/>
            </a:pPr>
            <a:r>
              <a:rPr lang="en-US" sz="2800" dirty="0"/>
              <a:t>Most graduates attending college stay in Washington.</a:t>
            </a:r>
          </a:p>
        </p:txBody>
      </p:sp>
      <p:sp>
        <p:nvSpPr>
          <p:cNvPr id="11" name="Title 1">
            <a:extLst>
              <a:ext uri="{FF2B5EF4-FFF2-40B4-BE49-F238E27FC236}">
                <a16:creationId xmlns:a16="http://schemas.microsoft.com/office/drawing/2014/main" id="{58EDD03C-C426-464A-8867-A0B2602886ED}"/>
              </a:ext>
            </a:extLst>
          </p:cNvPr>
          <p:cNvSpPr txBox="1">
            <a:spLocks/>
          </p:cNvSpPr>
          <p:nvPr/>
        </p:nvSpPr>
        <p:spPr>
          <a:xfrm>
            <a:off x="4665" y="1358"/>
            <a:ext cx="9144000" cy="838200"/>
          </a:xfrm>
          <a:prstGeom prst="rect">
            <a:avLst/>
          </a:prstGeom>
          <a:solidFill>
            <a:schemeClr val="bg2">
              <a:lumMod val="90000"/>
            </a:schemeClr>
          </a:soli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b="1" dirty="0"/>
              <a:t>Where Graduates Attend College</a:t>
            </a:r>
          </a:p>
        </p:txBody>
      </p:sp>
      <p:sp>
        <p:nvSpPr>
          <p:cNvPr id="12" name="Rectangle 11">
            <a:extLst>
              <a:ext uri="{FF2B5EF4-FFF2-40B4-BE49-F238E27FC236}">
                <a16:creationId xmlns:a16="http://schemas.microsoft.com/office/drawing/2014/main" id="{C2395601-61BA-4E0C-B454-5705BB72C7C5}"/>
              </a:ext>
            </a:extLst>
          </p:cNvPr>
          <p:cNvSpPr/>
          <p:nvPr/>
        </p:nvSpPr>
        <p:spPr>
          <a:xfrm>
            <a:off x="2752530" y="5664750"/>
            <a:ext cx="6396135" cy="1200329"/>
          </a:xfrm>
          <a:prstGeom prst="rect">
            <a:avLst/>
          </a:prstGeom>
        </p:spPr>
        <p:txBody>
          <a:bodyPr wrap="square">
            <a:spAutoFit/>
          </a:bodyPr>
          <a:lstStyle/>
          <a:p>
            <a:r>
              <a:rPr lang="en-US" dirty="0"/>
              <a:t>Of the graduates who attended college during the past 8 years:</a:t>
            </a:r>
          </a:p>
          <a:p>
            <a:pPr marL="173038"/>
            <a:r>
              <a:rPr lang="en-US" dirty="0"/>
              <a:t> 73% stayed in the Puget Sound area</a:t>
            </a:r>
          </a:p>
          <a:p>
            <a:pPr marL="173038"/>
            <a:r>
              <a:rPr lang="en-US" dirty="0"/>
              <a:t> 11%</a:t>
            </a:r>
            <a:r>
              <a:rPr lang="en-US" dirty="0">
                <a:solidFill>
                  <a:srgbClr val="FF0000"/>
                </a:solidFill>
              </a:rPr>
              <a:t> </a:t>
            </a:r>
            <a:r>
              <a:rPr lang="en-US" dirty="0"/>
              <a:t>attended other WA institutions</a:t>
            </a:r>
          </a:p>
          <a:p>
            <a:pPr marL="173038"/>
            <a:r>
              <a:rPr lang="en-US" dirty="0"/>
              <a:t> 16% went out of state (8% were in 5 western states).</a:t>
            </a:r>
          </a:p>
        </p:txBody>
      </p:sp>
      <p:pic>
        <p:nvPicPr>
          <p:cNvPr id="3" name="Picture 2">
            <a:extLst>
              <a:ext uri="{FF2B5EF4-FFF2-40B4-BE49-F238E27FC236}">
                <a16:creationId xmlns:a16="http://schemas.microsoft.com/office/drawing/2014/main" id="{9E4C2DF6-2856-4670-8312-3E8B740D6877}"/>
              </a:ext>
            </a:extLst>
          </p:cNvPr>
          <p:cNvPicPr>
            <a:picLocks noChangeAspect="1"/>
          </p:cNvPicPr>
          <p:nvPr/>
        </p:nvPicPr>
        <p:blipFill>
          <a:blip r:embed="rId3"/>
          <a:stretch>
            <a:fillRect/>
          </a:stretch>
        </p:blipFill>
        <p:spPr>
          <a:xfrm>
            <a:off x="227102" y="1339535"/>
            <a:ext cx="8689796" cy="4291820"/>
          </a:xfrm>
          <a:prstGeom prst="rect">
            <a:avLst/>
          </a:prstGeom>
        </p:spPr>
      </p:pic>
      <p:sp>
        <p:nvSpPr>
          <p:cNvPr id="9" name="TextBox 8">
            <a:extLst>
              <a:ext uri="{FF2B5EF4-FFF2-40B4-BE49-F238E27FC236}">
                <a16:creationId xmlns:a16="http://schemas.microsoft.com/office/drawing/2014/main" id="{656BB4D3-D7BB-4298-BB62-08258D558EFA}"/>
              </a:ext>
            </a:extLst>
          </p:cNvPr>
          <p:cNvSpPr txBox="1"/>
          <p:nvPr/>
        </p:nvSpPr>
        <p:spPr>
          <a:xfrm>
            <a:off x="317815" y="5670900"/>
            <a:ext cx="2093715" cy="338554"/>
          </a:xfrm>
          <a:prstGeom prst="rect">
            <a:avLst/>
          </a:prstGeom>
          <a:noFill/>
        </p:spPr>
        <p:txBody>
          <a:bodyPr wrap="square" rtlCol="0">
            <a:spAutoFit/>
          </a:bodyPr>
          <a:lstStyle/>
          <a:p>
            <a:r>
              <a:rPr lang="en-US" sz="1600" dirty="0"/>
              <a:t>*CA, OR, ID, NV, AZ</a:t>
            </a:r>
          </a:p>
        </p:txBody>
      </p:sp>
    </p:spTree>
    <p:extLst>
      <p:ext uri="{BB962C8B-B14F-4D97-AF65-F5344CB8AC3E}">
        <p14:creationId xmlns:p14="http://schemas.microsoft.com/office/powerpoint/2010/main" val="14603626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105DAC23-57EF-4372-A725-49EEE66BDB11}"/>
              </a:ext>
            </a:extLst>
          </p:cNvPr>
          <p:cNvPicPr>
            <a:picLocks noChangeAspect="1"/>
          </p:cNvPicPr>
          <p:nvPr/>
        </p:nvPicPr>
        <p:blipFill>
          <a:blip r:embed="rId3"/>
          <a:stretch>
            <a:fillRect/>
          </a:stretch>
        </p:blipFill>
        <p:spPr>
          <a:xfrm>
            <a:off x="191623" y="1206728"/>
            <a:ext cx="7292910" cy="5548908"/>
          </a:xfrm>
          <a:prstGeom prst="rect">
            <a:avLst/>
          </a:prstGeom>
        </p:spPr>
      </p:pic>
      <p:sp>
        <p:nvSpPr>
          <p:cNvPr id="4" name="Title 1"/>
          <p:cNvSpPr txBox="1">
            <a:spLocks/>
          </p:cNvSpPr>
          <p:nvPr/>
        </p:nvSpPr>
        <p:spPr>
          <a:xfrm>
            <a:off x="4665" y="1358"/>
            <a:ext cx="9144000" cy="838200"/>
          </a:xfrm>
          <a:prstGeom prst="rect">
            <a:avLst/>
          </a:prstGeom>
          <a:solidFill>
            <a:schemeClr val="bg2">
              <a:lumMod val="90000"/>
            </a:schemeClr>
          </a:soli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b="1" dirty="0"/>
              <a:t>Where Graduates Attend College</a:t>
            </a:r>
          </a:p>
        </p:txBody>
      </p:sp>
      <p:sp>
        <p:nvSpPr>
          <p:cNvPr id="7" name="Rectangle 6"/>
          <p:cNvSpPr/>
          <p:nvPr/>
        </p:nvSpPr>
        <p:spPr>
          <a:xfrm>
            <a:off x="228600" y="1977428"/>
            <a:ext cx="2232378" cy="400110"/>
          </a:xfrm>
          <a:prstGeom prst="rect">
            <a:avLst/>
          </a:prstGeom>
        </p:spPr>
        <p:txBody>
          <a:bodyPr wrap="square">
            <a:spAutoFit/>
          </a:bodyPr>
          <a:lstStyle/>
          <a:p>
            <a:r>
              <a:rPr lang="en-US" sz="2000" b="1" dirty="0">
                <a:solidFill>
                  <a:srgbClr val="FF0000"/>
                </a:solidFill>
              </a:rPr>
              <a:t>Two-Year Colleges</a:t>
            </a:r>
            <a:endParaRPr lang="en-US" sz="2000" dirty="0">
              <a:solidFill>
                <a:srgbClr val="FF0000"/>
              </a:solidFill>
            </a:endParaRPr>
          </a:p>
        </p:txBody>
      </p:sp>
      <p:sp>
        <p:nvSpPr>
          <p:cNvPr id="8" name="Rectangle 7"/>
          <p:cNvSpPr/>
          <p:nvPr/>
        </p:nvSpPr>
        <p:spPr>
          <a:xfrm>
            <a:off x="228600" y="3577983"/>
            <a:ext cx="2333978" cy="400110"/>
          </a:xfrm>
          <a:prstGeom prst="rect">
            <a:avLst/>
          </a:prstGeom>
        </p:spPr>
        <p:txBody>
          <a:bodyPr wrap="square">
            <a:spAutoFit/>
          </a:bodyPr>
          <a:lstStyle/>
          <a:p>
            <a:r>
              <a:rPr lang="en-US" sz="2000" b="1" dirty="0">
                <a:solidFill>
                  <a:srgbClr val="FF0000"/>
                </a:solidFill>
              </a:rPr>
              <a:t>Four-Year Colleges</a:t>
            </a:r>
            <a:endParaRPr lang="en-US" sz="2000" dirty="0">
              <a:solidFill>
                <a:srgbClr val="FF0000"/>
              </a:solidFill>
            </a:endParaRPr>
          </a:p>
        </p:txBody>
      </p:sp>
      <p:sp>
        <p:nvSpPr>
          <p:cNvPr id="5" name="Slide Number Placeholder 4"/>
          <p:cNvSpPr>
            <a:spLocks noGrp="1"/>
          </p:cNvSpPr>
          <p:nvPr>
            <p:ph type="sldNum" sz="quarter" idx="12"/>
          </p:nvPr>
        </p:nvSpPr>
        <p:spPr/>
        <p:txBody>
          <a:bodyPr/>
          <a:lstStyle/>
          <a:p>
            <a:fld id="{9F25EAEA-5406-4855-89F1-2F3FAF9D33FA}" type="slidenum">
              <a:rPr lang="en-US" smtClean="0"/>
              <a:t>16</a:t>
            </a:fld>
            <a:endParaRPr lang="en-US" dirty="0"/>
          </a:p>
        </p:txBody>
      </p:sp>
      <p:sp>
        <p:nvSpPr>
          <p:cNvPr id="11" name="TextBox 10"/>
          <p:cNvSpPr txBox="1"/>
          <p:nvPr/>
        </p:nvSpPr>
        <p:spPr>
          <a:xfrm>
            <a:off x="4664" y="6519446"/>
            <a:ext cx="2890935" cy="338554"/>
          </a:xfrm>
          <a:prstGeom prst="rect">
            <a:avLst/>
          </a:prstGeom>
          <a:noFill/>
        </p:spPr>
        <p:txBody>
          <a:bodyPr wrap="square" rtlCol="0">
            <a:spAutoFit/>
          </a:bodyPr>
          <a:lstStyle/>
          <a:p>
            <a:r>
              <a:rPr lang="en-US" sz="1600" dirty="0"/>
              <a:t>Source: Analysis of NSC data</a:t>
            </a:r>
          </a:p>
        </p:txBody>
      </p:sp>
      <p:sp>
        <p:nvSpPr>
          <p:cNvPr id="12" name="Rectangle 11"/>
          <p:cNvSpPr/>
          <p:nvPr/>
        </p:nvSpPr>
        <p:spPr>
          <a:xfrm>
            <a:off x="7588464" y="1992759"/>
            <a:ext cx="1098336" cy="4157548"/>
          </a:xfrm>
          <a:prstGeom prst="rect">
            <a:avLst/>
          </a:prstGeom>
        </p:spPr>
        <p:txBody>
          <a:bodyPr wrap="square">
            <a:spAutoFit/>
          </a:bodyPr>
          <a:lstStyle/>
          <a:p>
            <a:pPr>
              <a:spcAft>
                <a:spcPts val="200"/>
              </a:spcAft>
            </a:pPr>
            <a:r>
              <a:rPr lang="en-US" sz="1600" b="1" dirty="0"/>
              <a:t>Avg/Year</a:t>
            </a:r>
          </a:p>
          <a:p>
            <a:pPr>
              <a:spcAft>
                <a:spcPts val="200"/>
              </a:spcAft>
            </a:pPr>
            <a:r>
              <a:rPr lang="en-US" sz="1600" dirty="0"/>
              <a:t>    99</a:t>
            </a:r>
          </a:p>
          <a:p>
            <a:pPr>
              <a:spcAft>
                <a:spcPts val="200"/>
              </a:spcAft>
            </a:pPr>
            <a:r>
              <a:rPr lang="en-US" sz="1600" dirty="0"/>
              <a:t>    55</a:t>
            </a:r>
          </a:p>
          <a:p>
            <a:pPr>
              <a:spcAft>
                <a:spcPts val="200"/>
              </a:spcAft>
            </a:pPr>
            <a:r>
              <a:rPr lang="en-US" sz="1600" dirty="0"/>
              <a:t>    17</a:t>
            </a:r>
          </a:p>
          <a:p>
            <a:pPr>
              <a:spcAft>
                <a:spcPts val="100"/>
              </a:spcAft>
            </a:pPr>
            <a:r>
              <a:rPr lang="en-US" sz="1600" dirty="0"/>
              <a:t>    13</a:t>
            </a:r>
          </a:p>
          <a:p>
            <a:pPr>
              <a:spcAft>
                <a:spcPts val="300"/>
              </a:spcAft>
            </a:pPr>
            <a:endParaRPr lang="en-US" sz="1600" dirty="0"/>
          </a:p>
          <a:p>
            <a:pPr>
              <a:spcAft>
                <a:spcPts val="300"/>
              </a:spcAft>
            </a:pPr>
            <a:endParaRPr lang="en-US" sz="1600" dirty="0"/>
          </a:p>
          <a:p>
            <a:pPr>
              <a:spcAft>
                <a:spcPts val="200"/>
              </a:spcAft>
            </a:pPr>
            <a:r>
              <a:rPr lang="en-US" sz="1600" dirty="0"/>
              <a:t>  124</a:t>
            </a:r>
          </a:p>
          <a:p>
            <a:pPr>
              <a:spcAft>
                <a:spcPts val="200"/>
              </a:spcAft>
            </a:pPr>
            <a:r>
              <a:rPr lang="en-US" sz="1600" dirty="0"/>
              <a:t>    39</a:t>
            </a:r>
          </a:p>
          <a:p>
            <a:pPr>
              <a:spcAft>
                <a:spcPts val="200"/>
              </a:spcAft>
            </a:pPr>
            <a:r>
              <a:rPr lang="en-US" sz="1600" dirty="0"/>
              <a:t>    33</a:t>
            </a:r>
          </a:p>
          <a:p>
            <a:pPr>
              <a:spcAft>
                <a:spcPts val="200"/>
              </a:spcAft>
            </a:pPr>
            <a:r>
              <a:rPr lang="en-US" sz="1600" dirty="0"/>
              <a:t>    13</a:t>
            </a:r>
          </a:p>
          <a:p>
            <a:pPr>
              <a:spcAft>
                <a:spcPts val="200"/>
              </a:spcAft>
            </a:pPr>
            <a:r>
              <a:rPr lang="en-US" sz="1600" dirty="0"/>
              <a:t>      8</a:t>
            </a:r>
          </a:p>
          <a:p>
            <a:pPr>
              <a:spcAft>
                <a:spcPts val="200"/>
              </a:spcAft>
            </a:pPr>
            <a:r>
              <a:rPr lang="en-US" sz="1600" dirty="0"/>
              <a:t>      6</a:t>
            </a:r>
          </a:p>
          <a:p>
            <a:pPr>
              <a:spcAft>
                <a:spcPts val="200"/>
              </a:spcAft>
            </a:pPr>
            <a:r>
              <a:rPr lang="en-US" sz="1600" dirty="0"/>
              <a:t>      5</a:t>
            </a:r>
          </a:p>
          <a:p>
            <a:pPr>
              <a:spcAft>
                <a:spcPts val="200"/>
              </a:spcAft>
            </a:pPr>
            <a:r>
              <a:rPr lang="en-US" sz="1600" dirty="0"/>
              <a:t>      5</a:t>
            </a:r>
          </a:p>
        </p:txBody>
      </p:sp>
      <p:sp>
        <p:nvSpPr>
          <p:cNvPr id="15" name="TextBox 14">
            <a:extLst>
              <a:ext uri="{FF2B5EF4-FFF2-40B4-BE49-F238E27FC236}">
                <a16:creationId xmlns:a16="http://schemas.microsoft.com/office/drawing/2014/main" id="{CE85CA29-2362-45CA-AF26-F995E9B942AA}"/>
              </a:ext>
            </a:extLst>
          </p:cNvPr>
          <p:cNvSpPr txBox="1"/>
          <p:nvPr/>
        </p:nvSpPr>
        <p:spPr>
          <a:xfrm>
            <a:off x="5020734" y="1198195"/>
            <a:ext cx="3711222" cy="677108"/>
          </a:xfrm>
          <a:prstGeom prst="rect">
            <a:avLst/>
          </a:prstGeom>
          <a:noFill/>
        </p:spPr>
        <p:txBody>
          <a:bodyPr wrap="square" rtlCol="0">
            <a:spAutoFit/>
          </a:bodyPr>
          <a:lstStyle/>
          <a:p>
            <a:r>
              <a:rPr lang="en-US" sz="1900" b="1" dirty="0"/>
              <a:t>76% attended one of these 12 post-secondary institutions.</a:t>
            </a:r>
          </a:p>
        </p:txBody>
      </p:sp>
    </p:spTree>
    <p:extLst>
      <p:ext uri="{BB962C8B-B14F-4D97-AF65-F5344CB8AC3E}">
        <p14:creationId xmlns:p14="http://schemas.microsoft.com/office/powerpoint/2010/main" val="27048978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500"/>
                                        <p:tgtEl>
                                          <p:spTgt spid="7"/>
                                        </p:tgtEl>
                                      </p:cBhvr>
                                    </p:animEffect>
                                  </p:childTnLst>
                                </p:cTn>
                              </p:par>
                              <p:par>
                                <p:cTn id="11" presetID="10" presetClass="entr" presetSubtype="0" fill="hold" nodeType="with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500"/>
                                        <p:tgtEl>
                                          <p:spTgt spid="10"/>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12"/>
                                        </p:tgtEl>
                                        <p:attrNameLst>
                                          <p:attrName>style.visibility</p:attrName>
                                        </p:attrNameLst>
                                      </p:cBhvr>
                                      <p:to>
                                        <p:strVal val="visible"/>
                                      </p:to>
                                    </p:set>
                                    <p:animEffect transition="in" filter="fade">
                                      <p:cBhvr>
                                        <p:cTn id="18"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1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2454D2FA-C131-4454-83AE-AE348ECC1713}"/>
              </a:ext>
            </a:extLst>
          </p:cNvPr>
          <p:cNvPicPr>
            <a:picLocks noChangeAspect="1"/>
          </p:cNvPicPr>
          <p:nvPr/>
        </p:nvPicPr>
        <p:blipFill>
          <a:blip r:embed="rId3"/>
          <a:stretch>
            <a:fillRect/>
          </a:stretch>
        </p:blipFill>
        <p:spPr>
          <a:xfrm>
            <a:off x="1448678" y="786318"/>
            <a:ext cx="6246644" cy="3095315"/>
          </a:xfrm>
          <a:prstGeom prst="rect">
            <a:avLst/>
          </a:prstGeom>
        </p:spPr>
      </p:pic>
      <p:sp>
        <p:nvSpPr>
          <p:cNvPr id="5" name="Slide Number Placeholder 4"/>
          <p:cNvSpPr>
            <a:spLocks noGrp="1"/>
          </p:cNvSpPr>
          <p:nvPr>
            <p:ph type="sldNum" sz="quarter" idx="12"/>
          </p:nvPr>
        </p:nvSpPr>
        <p:spPr/>
        <p:txBody>
          <a:bodyPr/>
          <a:lstStyle/>
          <a:p>
            <a:fld id="{9F25EAEA-5406-4855-89F1-2F3FAF9D33FA}" type="slidenum">
              <a:rPr lang="en-US" smtClean="0"/>
              <a:t>17</a:t>
            </a:fld>
            <a:endParaRPr lang="en-US" dirty="0"/>
          </a:p>
        </p:txBody>
      </p:sp>
      <p:sp>
        <p:nvSpPr>
          <p:cNvPr id="13" name="Title 1">
            <a:extLst>
              <a:ext uri="{FF2B5EF4-FFF2-40B4-BE49-F238E27FC236}">
                <a16:creationId xmlns:a16="http://schemas.microsoft.com/office/drawing/2014/main" id="{F17390CB-DAC9-4853-A93F-0B8E70F48BC5}"/>
              </a:ext>
            </a:extLst>
          </p:cNvPr>
          <p:cNvSpPr txBox="1">
            <a:spLocks/>
          </p:cNvSpPr>
          <p:nvPr/>
        </p:nvSpPr>
        <p:spPr>
          <a:xfrm>
            <a:off x="4665" y="1358"/>
            <a:ext cx="9144000" cy="838200"/>
          </a:xfrm>
          <a:prstGeom prst="rect">
            <a:avLst/>
          </a:prstGeom>
          <a:solidFill>
            <a:schemeClr val="bg2">
              <a:lumMod val="90000"/>
            </a:schemeClr>
          </a:soli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b="1" dirty="0"/>
              <a:t>Where Graduates Attend College</a:t>
            </a:r>
          </a:p>
        </p:txBody>
      </p:sp>
      <p:pic>
        <p:nvPicPr>
          <p:cNvPr id="2" name="Picture 1">
            <a:extLst>
              <a:ext uri="{FF2B5EF4-FFF2-40B4-BE49-F238E27FC236}">
                <a16:creationId xmlns:a16="http://schemas.microsoft.com/office/drawing/2014/main" id="{4750BA38-0D38-46E3-A98C-131EE79E2051}"/>
              </a:ext>
            </a:extLst>
          </p:cNvPr>
          <p:cNvPicPr>
            <a:picLocks noChangeAspect="1"/>
          </p:cNvPicPr>
          <p:nvPr/>
        </p:nvPicPr>
        <p:blipFill>
          <a:blip r:embed="rId4"/>
          <a:stretch>
            <a:fillRect/>
          </a:stretch>
        </p:blipFill>
        <p:spPr>
          <a:xfrm>
            <a:off x="1460288" y="3833181"/>
            <a:ext cx="6246644" cy="3075017"/>
          </a:xfrm>
          <a:prstGeom prst="rect">
            <a:avLst/>
          </a:prstGeom>
        </p:spPr>
      </p:pic>
    </p:spTree>
    <p:extLst>
      <p:ext uri="{BB962C8B-B14F-4D97-AF65-F5344CB8AC3E}">
        <p14:creationId xmlns:p14="http://schemas.microsoft.com/office/powerpoint/2010/main" val="8864635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4665" y="1358"/>
            <a:ext cx="9144000" cy="838200"/>
          </a:xfrm>
          <a:prstGeom prst="rect">
            <a:avLst/>
          </a:prstGeom>
          <a:solidFill>
            <a:schemeClr val="bg2">
              <a:lumMod val="90000"/>
            </a:schemeClr>
          </a:soli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b="1" dirty="0"/>
              <a:t>Most Graduates Attend Public Institutions</a:t>
            </a:r>
          </a:p>
        </p:txBody>
      </p:sp>
      <p:sp>
        <p:nvSpPr>
          <p:cNvPr id="5" name="Slide Number Placeholder 4"/>
          <p:cNvSpPr>
            <a:spLocks noGrp="1"/>
          </p:cNvSpPr>
          <p:nvPr>
            <p:ph type="sldNum" sz="quarter" idx="12"/>
          </p:nvPr>
        </p:nvSpPr>
        <p:spPr/>
        <p:txBody>
          <a:bodyPr/>
          <a:lstStyle/>
          <a:p>
            <a:fld id="{9F25EAEA-5406-4855-89F1-2F3FAF9D33FA}" type="slidenum">
              <a:rPr lang="en-US" smtClean="0"/>
              <a:t>18</a:t>
            </a:fld>
            <a:endParaRPr lang="en-US" dirty="0"/>
          </a:p>
        </p:txBody>
      </p:sp>
      <p:sp>
        <p:nvSpPr>
          <p:cNvPr id="11" name="TextBox 10"/>
          <p:cNvSpPr txBox="1"/>
          <p:nvPr/>
        </p:nvSpPr>
        <p:spPr>
          <a:xfrm>
            <a:off x="4664" y="6519446"/>
            <a:ext cx="2890935" cy="338554"/>
          </a:xfrm>
          <a:prstGeom prst="rect">
            <a:avLst/>
          </a:prstGeom>
          <a:noFill/>
        </p:spPr>
        <p:txBody>
          <a:bodyPr wrap="square" rtlCol="0">
            <a:spAutoFit/>
          </a:bodyPr>
          <a:lstStyle/>
          <a:p>
            <a:r>
              <a:rPr lang="en-US" sz="1600" dirty="0"/>
              <a:t>Source: Analysis of NSC data</a:t>
            </a:r>
          </a:p>
        </p:txBody>
      </p:sp>
      <p:pic>
        <p:nvPicPr>
          <p:cNvPr id="3" name="Picture 2">
            <a:extLst>
              <a:ext uri="{FF2B5EF4-FFF2-40B4-BE49-F238E27FC236}">
                <a16:creationId xmlns:a16="http://schemas.microsoft.com/office/drawing/2014/main" id="{5691FA2D-C081-44BF-B5AB-438F38DD59CF}"/>
              </a:ext>
            </a:extLst>
          </p:cNvPr>
          <p:cNvPicPr>
            <a:picLocks noChangeAspect="1"/>
          </p:cNvPicPr>
          <p:nvPr/>
        </p:nvPicPr>
        <p:blipFill>
          <a:blip r:embed="rId3"/>
          <a:stretch>
            <a:fillRect/>
          </a:stretch>
        </p:blipFill>
        <p:spPr>
          <a:xfrm>
            <a:off x="180622" y="1233403"/>
            <a:ext cx="8782756" cy="4323460"/>
          </a:xfrm>
          <a:prstGeom prst="rect">
            <a:avLst/>
          </a:prstGeom>
        </p:spPr>
      </p:pic>
    </p:spTree>
    <p:extLst>
      <p:ext uri="{BB962C8B-B14F-4D97-AF65-F5344CB8AC3E}">
        <p14:creationId xmlns:p14="http://schemas.microsoft.com/office/powerpoint/2010/main" val="20979937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4665" y="1358"/>
            <a:ext cx="9144000" cy="838200"/>
          </a:xfrm>
          <a:prstGeom prst="rect">
            <a:avLst/>
          </a:prstGeom>
          <a:solidFill>
            <a:schemeClr val="bg2">
              <a:lumMod val="90000"/>
            </a:schemeClr>
          </a:soli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4000" b="1" dirty="0"/>
              <a:t>College Attendance by School</a:t>
            </a:r>
          </a:p>
        </p:txBody>
      </p:sp>
      <p:sp>
        <p:nvSpPr>
          <p:cNvPr id="3" name="Slide Number Placeholder 2"/>
          <p:cNvSpPr>
            <a:spLocks noGrp="1"/>
          </p:cNvSpPr>
          <p:nvPr>
            <p:ph type="sldNum" sz="quarter" idx="12"/>
          </p:nvPr>
        </p:nvSpPr>
        <p:spPr/>
        <p:txBody>
          <a:bodyPr/>
          <a:lstStyle/>
          <a:p>
            <a:fld id="{9F25EAEA-5406-4855-89F1-2F3FAF9D33FA}" type="slidenum">
              <a:rPr lang="en-US" smtClean="0"/>
              <a:t>19</a:t>
            </a:fld>
            <a:endParaRPr lang="en-US" dirty="0"/>
          </a:p>
        </p:txBody>
      </p:sp>
      <p:sp>
        <p:nvSpPr>
          <p:cNvPr id="6" name="TextBox 5"/>
          <p:cNvSpPr txBox="1"/>
          <p:nvPr/>
        </p:nvSpPr>
        <p:spPr>
          <a:xfrm>
            <a:off x="4664" y="6519446"/>
            <a:ext cx="3271935" cy="338554"/>
          </a:xfrm>
          <a:prstGeom prst="rect">
            <a:avLst/>
          </a:prstGeom>
          <a:noFill/>
        </p:spPr>
        <p:txBody>
          <a:bodyPr wrap="square" rtlCol="0">
            <a:spAutoFit/>
          </a:bodyPr>
          <a:lstStyle/>
          <a:p>
            <a:r>
              <a:rPr lang="en-US" sz="1600" dirty="0"/>
              <a:t>Source: Analysis of NSC data</a:t>
            </a:r>
          </a:p>
        </p:txBody>
      </p:sp>
      <p:pic>
        <p:nvPicPr>
          <p:cNvPr id="2" name="Picture 1">
            <a:extLst>
              <a:ext uri="{FF2B5EF4-FFF2-40B4-BE49-F238E27FC236}">
                <a16:creationId xmlns:a16="http://schemas.microsoft.com/office/drawing/2014/main" id="{C283888B-4E53-46BE-B7A7-ACEB5B31AD02}"/>
              </a:ext>
            </a:extLst>
          </p:cNvPr>
          <p:cNvPicPr>
            <a:picLocks noChangeAspect="1"/>
          </p:cNvPicPr>
          <p:nvPr/>
        </p:nvPicPr>
        <p:blipFill>
          <a:blip r:embed="rId3"/>
          <a:stretch>
            <a:fillRect/>
          </a:stretch>
        </p:blipFill>
        <p:spPr>
          <a:xfrm>
            <a:off x="180622" y="1090955"/>
            <a:ext cx="8782756" cy="4179374"/>
          </a:xfrm>
          <a:prstGeom prst="rect">
            <a:avLst/>
          </a:prstGeom>
        </p:spPr>
      </p:pic>
      <p:sp>
        <p:nvSpPr>
          <p:cNvPr id="5" name="TextBox 4">
            <a:extLst>
              <a:ext uri="{FF2B5EF4-FFF2-40B4-BE49-F238E27FC236}">
                <a16:creationId xmlns:a16="http://schemas.microsoft.com/office/drawing/2014/main" id="{3D8A2404-6182-43D6-A35A-E63312DBB093}"/>
              </a:ext>
            </a:extLst>
          </p:cNvPr>
          <p:cNvSpPr txBox="1"/>
          <p:nvPr/>
        </p:nvSpPr>
        <p:spPr>
          <a:xfrm>
            <a:off x="816542" y="4865109"/>
            <a:ext cx="1508969" cy="307777"/>
          </a:xfrm>
          <a:prstGeom prst="rect">
            <a:avLst/>
          </a:prstGeom>
          <a:noFill/>
        </p:spPr>
        <p:txBody>
          <a:bodyPr wrap="square" rtlCol="0">
            <a:spAutoFit/>
          </a:bodyPr>
          <a:lstStyle/>
          <a:p>
            <a:r>
              <a:rPr lang="en-US" sz="1400" b="1" dirty="0"/>
              <a:t>All Students</a:t>
            </a:r>
          </a:p>
        </p:txBody>
      </p:sp>
      <p:sp>
        <p:nvSpPr>
          <p:cNvPr id="7" name="Rectangle 6">
            <a:extLst>
              <a:ext uri="{FF2B5EF4-FFF2-40B4-BE49-F238E27FC236}">
                <a16:creationId xmlns:a16="http://schemas.microsoft.com/office/drawing/2014/main" id="{4D7D7DD9-E94C-46DE-8B86-00182964D32C}"/>
              </a:ext>
            </a:extLst>
          </p:cNvPr>
          <p:cNvSpPr/>
          <p:nvPr/>
        </p:nvSpPr>
        <p:spPr>
          <a:xfrm>
            <a:off x="4955822" y="3296356"/>
            <a:ext cx="1219200" cy="206586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348051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838200"/>
          </a:xfrm>
          <a:solidFill>
            <a:schemeClr val="bg2">
              <a:lumMod val="90000"/>
            </a:schemeClr>
          </a:solidFill>
        </p:spPr>
        <p:txBody>
          <a:bodyPr>
            <a:noAutofit/>
          </a:bodyPr>
          <a:lstStyle/>
          <a:p>
            <a:pPr algn="ctr"/>
            <a:r>
              <a:rPr lang="en-US" sz="4000" b="1" dirty="0"/>
              <a:t>What Do You Want to Know?</a:t>
            </a:r>
          </a:p>
        </p:txBody>
      </p:sp>
      <p:sp>
        <p:nvSpPr>
          <p:cNvPr id="3" name="Content Placeholder 2"/>
          <p:cNvSpPr>
            <a:spLocks noGrp="1"/>
          </p:cNvSpPr>
          <p:nvPr>
            <p:ph idx="1"/>
          </p:nvPr>
        </p:nvSpPr>
        <p:spPr>
          <a:xfrm>
            <a:off x="553155" y="1272823"/>
            <a:ext cx="8229600" cy="3750734"/>
          </a:xfrm>
        </p:spPr>
        <p:txBody>
          <a:bodyPr>
            <a:normAutofit/>
          </a:bodyPr>
          <a:lstStyle/>
          <a:p>
            <a:pPr marL="0" indent="0">
              <a:spcBef>
                <a:spcPts val="0"/>
              </a:spcBef>
              <a:spcAft>
                <a:spcPts val="2400"/>
              </a:spcAft>
              <a:buNone/>
            </a:pPr>
            <a:r>
              <a:rPr lang="en-US" dirty="0"/>
              <a:t>What information do you want to know about your HS graduates? </a:t>
            </a:r>
          </a:p>
          <a:p>
            <a:pPr marL="0" indent="0">
              <a:spcBef>
                <a:spcPts val="0"/>
              </a:spcBef>
              <a:spcAft>
                <a:spcPts val="2400"/>
              </a:spcAft>
              <a:buNone/>
            </a:pPr>
            <a:r>
              <a:rPr lang="en-US" dirty="0"/>
              <a:t>What else do you want to know about students who have left your district?</a:t>
            </a:r>
          </a:p>
        </p:txBody>
      </p:sp>
      <p:sp>
        <p:nvSpPr>
          <p:cNvPr id="5" name="Slide Number Placeholder 4"/>
          <p:cNvSpPr>
            <a:spLocks noGrp="1"/>
          </p:cNvSpPr>
          <p:nvPr>
            <p:ph type="sldNum" sz="quarter" idx="12"/>
          </p:nvPr>
        </p:nvSpPr>
        <p:spPr/>
        <p:txBody>
          <a:bodyPr/>
          <a:lstStyle/>
          <a:p>
            <a:fld id="{9F25EAEA-5406-4855-89F1-2F3FAF9D33FA}" type="slidenum">
              <a:rPr lang="en-US" smtClean="0"/>
              <a:t>2</a:t>
            </a:fld>
            <a:endParaRPr lang="en-US" dirty="0"/>
          </a:p>
        </p:txBody>
      </p:sp>
    </p:spTree>
    <p:extLst>
      <p:ext uri="{BB962C8B-B14F-4D97-AF65-F5344CB8AC3E}">
        <p14:creationId xmlns:p14="http://schemas.microsoft.com/office/powerpoint/2010/main" val="35087399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3173F962-5E26-440C-92BC-2B9904031AC4}"/>
              </a:ext>
            </a:extLst>
          </p:cNvPr>
          <p:cNvPicPr>
            <a:picLocks noChangeAspect="1"/>
          </p:cNvPicPr>
          <p:nvPr/>
        </p:nvPicPr>
        <p:blipFill>
          <a:blip r:embed="rId3"/>
          <a:stretch>
            <a:fillRect/>
          </a:stretch>
        </p:blipFill>
        <p:spPr>
          <a:xfrm>
            <a:off x="407896" y="1391266"/>
            <a:ext cx="8328208" cy="5114056"/>
          </a:xfrm>
          <a:prstGeom prst="rect">
            <a:avLst/>
          </a:prstGeom>
        </p:spPr>
      </p:pic>
      <p:sp>
        <p:nvSpPr>
          <p:cNvPr id="3" name="Content Placeholder 2"/>
          <p:cNvSpPr>
            <a:spLocks noGrp="1"/>
          </p:cNvSpPr>
          <p:nvPr>
            <p:ph idx="1"/>
          </p:nvPr>
        </p:nvSpPr>
        <p:spPr>
          <a:xfrm>
            <a:off x="4665" y="838200"/>
            <a:ext cx="9139335" cy="609600"/>
          </a:xfrm>
        </p:spPr>
        <p:txBody>
          <a:bodyPr>
            <a:normAutofit/>
          </a:bodyPr>
          <a:lstStyle/>
          <a:p>
            <a:pPr marL="0" indent="0" algn="ctr">
              <a:lnSpc>
                <a:spcPct val="120000"/>
              </a:lnSpc>
              <a:spcBef>
                <a:spcPts val="1200"/>
              </a:spcBef>
              <a:buNone/>
            </a:pPr>
            <a:r>
              <a:rPr lang="en-US" sz="2800" dirty="0"/>
              <a:t>Males, Blacks, &amp; Hispanics attend college less often.</a:t>
            </a:r>
          </a:p>
        </p:txBody>
      </p:sp>
      <p:sp>
        <p:nvSpPr>
          <p:cNvPr id="4" name="Title 1"/>
          <p:cNvSpPr txBox="1">
            <a:spLocks/>
          </p:cNvSpPr>
          <p:nvPr/>
        </p:nvSpPr>
        <p:spPr>
          <a:xfrm>
            <a:off x="4665" y="1358"/>
            <a:ext cx="9144000" cy="838200"/>
          </a:xfrm>
          <a:prstGeom prst="rect">
            <a:avLst/>
          </a:prstGeom>
          <a:solidFill>
            <a:schemeClr val="bg2">
              <a:lumMod val="90000"/>
            </a:schemeClr>
          </a:soli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b="1" dirty="0"/>
              <a:t>College Enrollment Among MSD Graduates</a:t>
            </a:r>
          </a:p>
        </p:txBody>
      </p:sp>
      <p:sp>
        <p:nvSpPr>
          <p:cNvPr id="5" name="Slide Number Placeholder 4"/>
          <p:cNvSpPr>
            <a:spLocks noGrp="1"/>
          </p:cNvSpPr>
          <p:nvPr>
            <p:ph type="sldNum" sz="quarter" idx="12"/>
          </p:nvPr>
        </p:nvSpPr>
        <p:spPr/>
        <p:txBody>
          <a:bodyPr/>
          <a:lstStyle/>
          <a:p>
            <a:fld id="{9F25EAEA-5406-4855-89F1-2F3FAF9D33FA}" type="slidenum">
              <a:rPr lang="en-US" smtClean="0"/>
              <a:t>20</a:t>
            </a:fld>
            <a:endParaRPr lang="en-US" dirty="0"/>
          </a:p>
        </p:txBody>
      </p:sp>
      <p:sp>
        <p:nvSpPr>
          <p:cNvPr id="8" name="TextBox 7"/>
          <p:cNvSpPr txBox="1"/>
          <p:nvPr/>
        </p:nvSpPr>
        <p:spPr>
          <a:xfrm>
            <a:off x="4665" y="6483588"/>
            <a:ext cx="1524000" cy="369332"/>
          </a:xfrm>
          <a:prstGeom prst="rect">
            <a:avLst/>
          </a:prstGeom>
          <a:noFill/>
        </p:spPr>
        <p:txBody>
          <a:bodyPr wrap="square" rtlCol="0">
            <a:spAutoFit/>
          </a:bodyPr>
          <a:lstStyle/>
          <a:p>
            <a:r>
              <a:rPr lang="en-US" dirty="0"/>
              <a:t>Source: NSC</a:t>
            </a:r>
          </a:p>
        </p:txBody>
      </p:sp>
    </p:spTree>
    <p:extLst>
      <p:ext uri="{BB962C8B-B14F-4D97-AF65-F5344CB8AC3E}">
        <p14:creationId xmlns:p14="http://schemas.microsoft.com/office/powerpoint/2010/main" val="40050908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4665" y="1358"/>
            <a:ext cx="9144000" cy="838200"/>
          </a:xfrm>
          <a:prstGeom prst="rect">
            <a:avLst/>
          </a:prstGeom>
          <a:solidFill>
            <a:schemeClr val="bg2">
              <a:lumMod val="90000"/>
            </a:schemeClr>
          </a:soli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b="1" dirty="0"/>
              <a:t>College Persistence Among MSD Graduates</a:t>
            </a:r>
          </a:p>
        </p:txBody>
      </p:sp>
      <p:sp>
        <p:nvSpPr>
          <p:cNvPr id="5" name="Slide Number Placeholder 4"/>
          <p:cNvSpPr>
            <a:spLocks noGrp="1"/>
          </p:cNvSpPr>
          <p:nvPr>
            <p:ph type="sldNum" sz="quarter" idx="12"/>
          </p:nvPr>
        </p:nvSpPr>
        <p:spPr/>
        <p:txBody>
          <a:bodyPr/>
          <a:lstStyle/>
          <a:p>
            <a:fld id="{9F25EAEA-5406-4855-89F1-2F3FAF9D33FA}" type="slidenum">
              <a:rPr lang="en-US" smtClean="0"/>
              <a:t>21</a:t>
            </a:fld>
            <a:endParaRPr lang="en-US" dirty="0"/>
          </a:p>
        </p:txBody>
      </p:sp>
      <p:sp>
        <p:nvSpPr>
          <p:cNvPr id="8" name="TextBox 7"/>
          <p:cNvSpPr txBox="1"/>
          <p:nvPr/>
        </p:nvSpPr>
        <p:spPr>
          <a:xfrm>
            <a:off x="4665" y="6483588"/>
            <a:ext cx="1524000" cy="369332"/>
          </a:xfrm>
          <a:prstGeom prst="rect">
            <a:avLst/>
          </a:prstGeom>
          <a:noFill/>
        </p:spPr>
        <p:txBody>
          <a:bodyPr wrap="square" rtlCol="0">
            <a:spAutoFit/>
          </a:bodyPr>
          <a:lstStyle/>
          <a:p>
            <a:r>
              <a:rPr lang="en-US" dirty="0"/>
              <a:t>Source: NSC</a:t>
            </a:r>
          </a:p>
        </p:txBody>
      </p:sp>
      <p:pic>
        <p:nvPicPr>
          <p:cNvPr id="6" name="Picture 5">
            <a:extLst>
              <a:ext uri="{FF2B5EF4-FFF2-40B4-BE49-F238E27FC236}">
                <a16:creationId xmlns:a16="http://schemas.microsoft.com/office/drawing/2014/main" id="{60670348-5E1E-491C-AB20-C9CE5BB1B26B}"/>
              </a:ext>
            </a:extLst>
          </p:cNvPr>
          <p:cNvPicPr>
            <a:picLocks noChangeAspect="1"/>
          </p:cNvPicPr>
          <p:nvPr/>
        </p:nvPicPr>
        <p:blipFill>
          <a:blip r:embed="rId3"/>
          <a:stretch>
            <a:fillRect/>
          </a:stretch>
        </p:blipFill>
        <p:spPr>
          <a:xfrm>
            <a:off x="329567" y="1061477"/>
            <a:ext cx="8261278" cy="5072954"/>
          </a:xfrm>
          <a:prstGeom prst="rect">
            <a:avLst/>
          </a:prstGeom>
        </p:spPr>
      </p:pic>
    </p:spTree>
    <p:extLst>
      <p:ext uri="{BB962C8B-B14F-4D97-AF65-F5344CB8AC3E}">
        <p14:creationId xmlns:p14="http://schemas.microsoft.com/office/powerpoint/2010/main" val="7139060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4665" y="1358"/>
            <a:ext cx="9144000" cy="838200"/>
          </a:xfrm>
          <a:prstGeom prst="rect">
            <a:avLst/>
          </a:prstGeom>
          <a:solidFill>
            <a:schemeClr val="bg2">
              <a:lumMod val="90000"/>
            </a:schemeClr>
          </a:soli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4000" b="1" dirty="0"/>
              <a:t>College Graduation Rates</a:t>
            </a:r>
          </a:p>
        </p:txBody>
      </p:sp>
      <p:sp>
        <p:nvSpPr>
          <p:cNvPr id="3" name="Slide Number Placeholder 2"/>
          <p:cNvSpPr>
            <a:spLocks noGrp="1"/>
          </p:cNvSpPr>
          <p:nvPr>
            <p:ph type="sldNum" sz="quarter" idx="12"/>
          </p:nvPr>
        </p:nvSpPr>
        <p:spPr/>
        <p:txBody>
          <a:bodyPr/>
          <a:lstStyle/>
          <a:p>
            <a:fld id="{9F25EAEA-5406-4855-89F1-2F3FAF9D33FA}" type="slidenum">
              <a:rPr lang="en-US" smtClean="0"/>
              <a:t>22</a:t>
            </a:fld>
            <a:endParaRPr lang="en-US" dirty="0"/>
          </a:p>
        </p:txBody>
      </p:sp>
      <p:sp>
        <p:nvSpPr>
          <p:cNvPr id="9" name="TextBox 8"/>
          <p:cNvSpPr txBox="1"/>
          <p:nvPr/>
        </p:nvSpPr>
        <p:spPr>
          <a:xfrm>
            <a:off x="4665" y="6483588"/>
            <a:ext cx="1524000" cy="369332"/>
          </a:xfrm>
          <a:prstGeom prst="rect">
            <a:avLst/>
          </a:prstGeom>
          <a:noFill/>
        </p:spPr>
        <p:txBody>
          <a:bodyPr wrap="square" rtlCol="0">
            <a:spAutoFit/>
          </a:bodyPr>
          <a:lstStyle/>
          <a:p>
            <a:r>
              <a:rPr lang="en-US" dirty="0"/>
              <a:t>Source: NSC</a:t>
            </a:r>
          </a:p>
        </p:txBody>
      </p:sp>
      <p:pic>
        <p:nvPicPr>
          <p:cNvPr id="2" name="Picture 1">
            <a:extLst>
              <a:ext uri="{FF2B5EF4-FFF2-40B4-BE49-F238E27FC236}">
                <a16:creationId xmlns:a16="http://schemas.microsoft.com/office/drawing/2014/main" id="{8576B78A-95FC-414A-A21D-EA6267074EE8}"/>
              </a:ext>
            </a:extLst>
          </p:cNvPr>
          <p:cNvPicPr>
            <a:picLocks noChangeAspect="1"/>
          </p:cNvPicPr>
          <p:nvPr/>
        </p:nvPicPr>
        <p:blipFill>
          <a:blip r:embed="rId3"/>
          <a:stretch>
            <a:fillRect/>
          </a:stretch>
        </p:blipFill>
        <p:spPr>
          <a:xfrm>
            <a:off x="203200" y="917806"/>
            <a:ext cx="8737600" cy="5383636"/>
          </a:xfrm>
          <a:prstGeom prst="rect">
            <a:avLst/>
          </a:prstGeom>
        </p:spPr>
      </p:pic>
    </p:spTree>
    <p:extLst>
      <p:ext uri="{BB962C8B-B14F-4D97-AF65-F5344CB8AC3E}">
        <p14:creationId xmlns:p14="http://schemas.microsoft.com/office/powerpoint/2010/main" val="16731066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838200"/>
          </a:xfrm>
          <a:solidFill>
            <a:schemeClr val="bg2">
              <a:lumMod val="90000"/>
            </a:schemeClr>
          </a:solidFill>
        </p:spPr>
        <p:txBody>
          <a:bodyPr>
            <a:noAutofit/>
          </a:bodyPr>
          <a:lstStyle/>
          <a:p>
            <a:pPr algn="ctr"/>
            <a:r>
              <a:rPr lang="en-US" sz="4000" b="1" dirty="0"/>
              <a:t>District Surveys</a:t>
            </a:r>
          </a:p>
        </p:txBody>
      </p:sp>
      <p:sp>
        <p:nvSpPr>
          <p:cNvPr id="3" name="Content Placeholder 2"/>
          <p:cNvSpPr>
            <a:spLocks noGrp="1"/>
          </p:cNvSpPr>
          <p:nvPr>
            <p:ph idx="1"/>
          </p:nvPr>
        </p:nvSpPr>
        <p:spPr>
          <a:xfrm>
            <a:off x="304800" y="990599"/>
            <a:ext cx="8610600" cy="5730875"/>
          </a:xfrm>
        </p:spPr>
        <p:txBody>
          <a:bodyPr>
            <a:normAutofit/>
          </a:bodyPr>
          <a:lstStyle/>
          <a:p>
            <a:pPr marL="288925" lvl="1" indent="-288925">
              <a:spcBef>
                <a:spcPts val="0"/>
              </a:spcBef>
              <a:spcAft>
                <a:spcPts val="1200"/>
              </a:spcAft>
              <a:buFont typeface="Arial" panose="020B0604020202020204" pitchFamily="34" charset="0"/>
              <a:buChar char="•"/>
            </a:pPr>
            <a:r>
              <a:rPr lang="en-US" sz="2600" dirty="0"/>
              <a:t>Online survey examined the Class of 2017 </a:t>
            </a:r>
            <a:r>
              <a:rPr lang="en-US" sz="2400" dirty="0"/>
              <a:t>(hard copy mailed to those lacking an email address).</a:t>
            </a:r>
          </a:p>
          <a:p>
            <a:pPr marL="288925" lvl="1" indent="-288925">
              <a:lnSpc>
                <a:spcPct val="110000"/>
              </a:lnSpc>
              <a:spcBef>
                <a:spcPts val="0"/>
              </a:spcBef>
              <a:spcAft>
                <a:spcPts val="600"/>
              </a:spcAft>
              <a:buFont typeface="Arial" panose="020B0604020202020204" pitchFamily="34" charset="0"/>
              <a:buChar char="•"/>
            </a:pPr>
            <a:r>
              <a:rPr lang="en-US" sz="2600" dirty="0"/>
              <a:t>Questions relate to HS experiences, college, and work.</a:t>
            </a:r>
          </a:p>
          <a:p>
            <a:pPr marL="741363" lvl="2" indent="-284163">
              <a:spcBef>
                <a:spcPts val="0"/>
              </a:spcBef>
              <a:buSzPct val="80000"/>
              <a:buFont typeface="Wingdings" panose="05000000000000000000" pitchFamily="2" charset="2"/>
              <a:buChar char="ü"/>
            </a:pPr>
            <a:r>
              <a:rPr lang="en-US" dirty="0"/>
              <a:t>Final GPA, courses taken, high school &amp; beyond plan, </a:t>
            </a:r>
            <a:br>
              <a:rPr lang="en-US" dirty="0"/>
            </a:br>
            <a:r>
              <a:rPr lang="en-US" dirty="0"/>
              <a:t>extra-curricular activities</a:t>
            </a:r>
          </a:p>
          <a:p>
            <a:pPr marL="741363" lvl="2" indent="-284163">
              <a:spcBef>
                <a:spcPts val="200"/>
              </a:spcBef>
              <a:spcAft>
                <a:spcPts val="200"/>
              </a:spcAft>
              <a:buSzPct val="80000"/>
              <a:buFont typeface="Wingdings" panose="05000000000000000000" pitchFamily="2" charset="2"/>
              <a:buChar char="ü"/>
            </a:pPr>
            <a:r>
              <a:rPr lang="en-US" dirty="0"/>
              <a:t>Type of post-secondary education, full-time vs. part-time, remedial courses, GPA, school(s) attended and major, </a:t>
            </a:r>
            <a:br>
              <a:rPr lang="en-US" dirty="0"/>
            </a:br>
            <a:r>
              <a:rPr lang="en-US" dirty="0"/>
              <a:t>funding sources</a:t>
            </a:r>
          </a:p>
          <a:p>
            <a:pPr marL="741363" lvl="2" indent="-284163">
              <a:spcBef>
                <a:spcPts val="100"/>
              </a:spcBef>
              <a:spcAft>
                <a:spcPts val="1200"/>
              </a:spcAft>
              <a:buSzPct val="80000"/>
              <a:buFont typeface="Wingdings" panose="05000000000000000000" pitchFamily="2" charset="2"/>
              <a:buChar char="ü"/>
            </a:pPr>
            <a:r>
              <a:rPr lang="en-US" dirty="0"/>
              <a:t>Work type, full-time vs. part-time, length of employment</a:t>
            </a:r>
          </a:p>
          <a:p>
            <a:pPr marL="288925" lvl="1" indent="-288925">
              <a:spcBef>
                <a:spcPts val="0"/>
              </a:spcBef>
              <a:spcAft>
                <a:spcPts val="1200"/>
              </a:spcAft>
              <a:buFont typeface="Arial" panose="020B0604020202020204" pitchFamily="34" charset="0"/>
              <a:buChar char="•"/>
            </a:pPr>
            <a:r>
              <a:rPr lang="en-US" sz="2600" dirty="0"/>
              <a:t>Hard copy survey sent to grads in Classes of 2013 and 2015 (3 and 5 years after HS graduation) asks more questions.</a:t>
            </a:r>
          </a:p>
          <a:p>
            <a:pPr marL="288925" lvl="1" indent="-288925">
              <a:lnSpc>
                <a:spcPct val="110000"/>
              </a:lnSpc>
              <a:spcBef>
                <a:spcPts val="0"/>
              </a:spcBef>
              <a:buFont typeface="Arial" panose="020B0604020202020204" pitchFamily="34" charset="0"/>
              <a:buChar char="•"/>
            </a:pPr>
            <a:r>
              <a:rPr lang="en-US" sz="2600" dirty="0"/>
              <a:t>Demographic data allow analyses by race and gender.</a:t>
            </a:r>
          </a:p>
        </p:txBody>
      </p:sp>
      <p:sp>
        <p:nvSpPr>
          <p:cNvPr id="5" name="Slide Number Placeholder 4"/>
          <p:cNvSpPr>
            <a:spLocks noGrp="1"/>
          </p:cNvSpPr>
          <p:nvPr>
            <p:ph type="sldNum" sz="quarter" idx="12"/>
          </p:nvPr>
        </p:nvSpPr>
        <p:spPr/>
        <p:txBody>
          <a:bodyPr/>
          <a:lstStyle/>
          <a:p>
            <a:fld id="{9F25EAEA-5406-4855-89F1-2F3FAF9D33FA}" type="slidenum">
              <a:rPr lang="en-US" smtClean="0"/>
              <a:t>23</a:t>
            </a:fld>
            <a:endParaRPr lang="en-US" dirty="0"/>
          </a:p>
        </p:txBody>
      </p:sp>
    </p:spTree>
    <p:extLst>
      <p:ext uri="{BB962C8B-B14F-4D97-AF65-F5344CB8AC3E}">
        <p14:creationId xmlns:p14="http://schemas.microsoft.com/office/powerpoint/2010/main" val="325385138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838200"/>
          </a:xfrm>
          <a:solidFill>
            <a:schemeClr val="bg2">
              <a:lumMod val="90000"/>
            </a:schemeClr>
          </a:solidFill>
        </p:spPr>
        <p:txBody>
          <a:bodyPr>
            <a:noAutofit/>
          </a:bodyPr>
          <a:lstStyle/>
          <a:p>
            <a:pPr algn="ctr"/>
            <a:r>
              <a:rPr lang="en-US" sz="3600" b="1" dirty="0"/>
              <a:t>Survey Responses of Graduates</a:t>
            </a:r>
          </a:p>
        </p:txBody>
      </p:sp>
      <p:sp>
        <p:nvSpPr>
          <p:cNvPr id="3" name="Content Placeholder 2"/>
          <p:cNvSpPr>
            <a:spLocks noGrp="1"/>
          </p:cNvSpPr>
          <p:nvPr>
            <p:ph idx="1"/>
          </p:nvPr>
        </p:nvSpPr>
        <p:spPr>
          <a:xfrm>
            <a:off x="304800" y="847025"/>
            <a:ext cx="8839200" cy="5943600"/>
          </a:xfrm>
        </p:spPr>
        <p:txBody>
          <a:bodyPr>
            <a:normAutofit fontScale="92500" lnSpcReduction="20000"/>
          </a:bodyPr>
          <a:lstStyle/>
          <a:p>
            <a:pPr marL="0" lvl="1" indent="0">
              <a:lnSpc>
                <a:spcPct val="110000"/>
              </a:lnSpc>
              <a:spcBef>
                <a:spcPts val="0"/>
              </a:spcBef>
              <a:spcAft>
                <a:spcPts val="600"/>
              </a:spcAft>
              <a:buNone/>
              <a:tabLst>
                <a:tab pos="2570163" algn="l"/>
                <a:tab pos="4572000" algn="l"/>
                <a:tab pos="6461125" algn="l"/>
              </a:tabLst>
            </a:pPr>
            <a:r>
              <a:rPr lang="en-US" dirty="0"/>
              <a:t>	# graduates	# responses	Response Rate</a:t>
            </a:r>
          </a:p>
          <a:p>
            <a:pPr marL="0" lvl="1" indent="0">
              <a:lnSpc>
                <a:spcPct val="110000"/>
              </a:lnSpc>
              <a:spcBef>
                <a:spcPts val="0"/>
              </a:spcBef>
              <a:spcAft>
                <a:spcPts val="200"/>
              </a:spcAft>
              <a:buNone/>
              <a:tabLst>
                <a:tab pos="3089275" algn="l"/>
                <a:tab pos="5033963" algn="l"/>
                <a:tab pos="6858000" algn="l"/>
              </a:tabLst>
            </a:pPr>
            <a:r>
              <a:rPr lang="en-US" sz="3300" b="1" dirty="0">
                <a:highlight>
                  <a:srgbClr val="C0C0C0"/>
                </a:highlight>
              </a:rPr>
              <a:t>Class of 2017	967	250	</a:t>
            </a:r>
            <a:r>
              <a:rPr lang="en-US" sz="3400" b="1" dirty="0">
                <a:highlight>
                  <a:srgbClr val="C0C0C0"/>
                </a:highlight>
              </a:rPr>
              <a:t>25.9%</a:t>
            </a:r>
          </a:p>
          <a:p>
            <a:pPr marL="0" lvl="1" indent="0">
              <a:lnSpc>
                <a:spcPct val="110000"/>
              </a:lnSpc>
              <a:spcBef>
                <a:spcPts val="0"/>
              </a:spcBef>
              <a:buNone/>
              <a:tabLst>
                <a:tab pos="346075" algn="l"/>
                <a:tab pos="3089275" algn="l"/>
                <a:tab pos="5033963" algn="l"/>
                <a:tab pos="6910388" algn="l"/>
              </a:tabLst>
            </a:pPr>
            <a:r>
              <a:rPr lang="en-US" sz="2600" dirty="0"/>
              <a:t>	ACES	    50	      8	  16%</a:t>
            </a:r>
          </a:p>
          <a:p>
            <a:pPr marL="0" lvl="1" indent="0">
              <a:lnSpc>
                <a:spcPct val="110000"/>
              </a:lnSpc>
              <a:spcBef>
                <a:spcPts val="0"/>
              </a:spcBef>
              <a:buNone/>
              <a:tabLst>
                <a:tab pos="346075" algn="l"/>
                <a:tab pos="3089275" algn="l"/>
                <a:tab pos="5033963" algn="l"/>
                <a:tab pos="6910388" algn="l"/>
              </a:tabLst>
            </a:pPr>
            <a:r>
              <a:rPr lang="en-US" sz="2600" dirty="0"/>
              <a:t>	Kamiak	  467	  185	  40%</a:t>
            </a:r>
          </a:p>
          <a:p>
            <a:pPr marL="0" lvl="1" indent="0">
              <a:lnSpc>
                <a:spcPct val="110000"/>
              </a:lnSpc>
              <a:spcBef>
                <a:spcPts val="0"/>
              </a:spcBef>
              <a:spcAft>
                <a:spcPts val="600"/>
              </a:spcAft>
              <a:buNone/>
              <a:tabLst>
                <a:tab pos="346075" algn="l"/>
                <a:tab pos="3089275" algn="l"/>
                <a:tab pos="5033963" algn="l"/>
                <a:tab pos="6910388" algn="l"/>
              </a:tabLst>
            </a:pPr>
            <a:r>
              <a:rPr lang="en-US" sz="2600" dirty="0"/>
              <a:t>	Mariner	  450	    57	  13%</a:t>
            </a:r>
          </a:p>
          <a:p>
            <a:pPr marL="0" lvl="1" indent="0">
              <a:lnSpc>
                <a:spcPct val="110000"/>
              </a:lnSpc>
              <a:spcBef>
                <a:spcPts val="600"/>
              </a:spcBef>
              <a:spcAft>
                <a:spcPts val="200"/>
              </a:spcAft>
              <a:buNone/>
              <a:tabLst>
                <a:tab pos="3089275" algn="l"/>
                <a:tab pos="5033963" algn="l"/>
                <a:tab pos="6858000" algn="l"/>
              </a:tabLst>
            </a:pPr>
            <a:r>
              <a:rPr lang="en-US" sz="3300" b="1" dirty="0">
                <a:highlight>
                  <a:srgbClr val="C0C0C0"/>
                </a:highlight>
              </a:rPr>
              <a:t>Class of 2015	895	194	21.7%</a:t>
            </a:r>
          </a:p>
          <a:p>
            <a:pPr marL="0" lvl="1" indent="0">
              <a:lnSpc>
                <a:spcPct val="110000"/>
              </a:lnSpc>
              <a:spcBef>
                <a:spcPts val="0"/>
              </a:spcBef>
              <a:buNone/>
              <a:tabLst>
                <a:tab pos="346075" algn="l"/>
                <a:tab pos="3089275" algn="l"/>
                <a:tab pos="5033963" algn="l"/>
                <a:tab pos="6910388" algn="l"/>
              </a:tabLst>
            </a:pPr>
            <a:r>
              <a:rPr lang="en-US" sz="2600" dirty="0"/>
              <a:t>	ACES	    49	      4	    8%</a:t>
            </a:r>
          </a:p>
          <a:p>
            <a:pPr marL="0" lvl="1" indent="0">
              <a:lnSpc>
                <a:spcPct val="110000"/>
              </a:lnSpc>
              <a:spcBef>
                <a:spcPts val="0"/>
              </a:spcBef>
              <a:buNone/>
              <a:tabLst>
                <a:tab pos="346075" algn="l"/>
                <a:tab pos="3089275" algn="l"/>
                <a:tab pos="5033963" algn="l"/>
                <a:tab pos="6910388" algn="l"/>
              </a:tabLst>
            </a:pPr>
            <a:r>
              <a:rPr lang="en-US" sz="2600" dirty="0"/>
              <a:t>	Kamiak	  453	  122	  27%</a:t>
            </a:r>
          </a:p>
          <a:p>
            <a:pPr marL="0" lvl="1" indent="0">
              <a:lnSpc>
                <a:spcPct val="110000"/>
              </a:lnSpc>
              <a:spcBef>
                <a:spcPts val="0"/>
              </a:spcBef>
              <a:spcAft>
                <a:spcPts val="600"/>
              </a:spcAft>
              <a:buNone/>
              <a:tabLst>
                <a:tab pos="346075" algn="l"/>
                <a:tab pos="3089275" algn="l"/>
                <a:tab pos="5033963" algn="l"/>
                <a:tab pos="6910388" algn="l"/>
              </a:tabLst>
            </a:pPr>
            <a:r>
              <a:rPr lang="en-US" sz="2600" dirty="0"/>
              <a:t>	Mariner	  393	    68	  17%</a:t>
            </a:r>
          </a:p>
          <a:p>
            <a:pPr marL="0" lvl="1" indent="0">
              <a:lnSpc>
                <a:spcPct val="110000"/>
              </a:lnSpc>
              <a:spcBef>
                <a:spcPts val="600"/>
              </a:spcBef>
              <a:spcAft>
                <a:spcPts val="200"/>
              </a:spcAft>
              <a:buNone/>
              <a:tabLst>
                <a:tab pos="3089275" algn="l"/>
                <a:tab pos="5033963" algn="l"/>
                <a:tab pos="6858000" algn="l"/>
              </a:tabLst>
            </a:pPr>
            <a:r>
              <a:rPr lang="en-US" sz="3300" b="1" dirty="0">
                <a:highlight>
                  <a:srgbClr val="C0C0C0"/>
                </a:highlight>
              </a:rPr>
              <a:t>Class of 2013	915	234	25.6%</a:t>
            </a:r>
          </a:p>
          <a:p>
            <a:pPr marL="0" lvl="1" indent="0">
              <a:lnSpc>
                <a:spcPct val="110000"/>
              </a:lnSpc>
              <a:spcBef>
                <a:spcPts val="0"/>
              </a:spcBef>
              <a:buNone/>
              <a:tabLst>
                <a:tab pos="346075" algn="l"/>
                <a:tab pos="3089275" algn="l"/>
                <a:tab pos="5033963" algn="l"/>
                <a:tab pos="6910388" algn="l"/>
              </a:tabLst>
            </a:pPr>
            <a:r>
              <a:rPr lang="en-US" sz="2600" dirty="0"/>
              <a:t>	ACES	    49	      8	  16%</a:t>
            </a:r>
          </a:p>
          <a:p>
            <a:pPr marL="0" lvl="1" indent="0">
              <a:lnSpc>
                <a:spcPct val="110000"/>
              </a:lnSpc>
              <a:spcBef>
                <a:spcPts val="0"/>
              </a:spcBef>
              <a:buNone/>
              <a:tabLst>
                <a:tab pos="346075" algn="l"/>
                <a:tab pos="3089275" algn="l"/>
                <a:tab pos="5033963" algn="l"/>
                <a:tab pos="6910388" algn="l"/>
              </a:tabLst>
            </a:pPr>
            <a:r>
              <a:rPr lang="en-US" sz="2600" dirty="0"/>
              <a:t>	Kamiak	  476	  143    	  30%</a:t>
            </a:r>
          </a:p>
          <a:p>
            <a:pPr marL="0" lvl="1" indent="0">
              <a:lnSpc>
                <a:spcPct val="110000"/>
              </a:lnSpc>
              <a:spcBef>
                <a:spcPts val="0"/>
              </a:spcBef>
              <a:spcAft>
                <a:spcPts val="600"/>
              </a:spcAft>
              <a:buNone/>
              <a:tabLst>
                <a:tab pos="346075" algn="l"/>
                <a:tab pos="3089275" algn="l"/>
                <a:tab pos="5033963" algn="l"/>
                <a:tab pos="6910388" algn="l"/>
              </a:tabLst>
            </a:pPr>
            <a:r>
              <a:rPr lang="en-US" sz="2600" dirty="0"/>
              <a:t>	Mariner	  390	    83	  21%</a:t>
            </a:r>
          </a:p>
          <a:p>
            <a:pPr marL="0" lvl="1" indent="0">
              <a:lnSpc>
                <a:spcPct val="110000"/>
              </a:lnSpc>
              <a:spcBef>
                <a:spcPts val="600"/>
              </a:spcBef>
              <a:buNone/>
              <a:tabLst>
                <a:tab pos="2803525" algn="l"/>
                <a:tab pos="5033963" algn="l"/>
                <a:tab pos="6910388" algn="l"/>
              </a:tabLst>
            </a:pPr>
            <a:r>
              <a:rPr lang="en-US" sz="3300" b="1" dirty="0">
                <a:solidFill>
                  <a:srgbClr val="FF0000"/>
                </a:solidFill>
              </a:rPr>
              <a:t>Total	2,777	678</a:t>
            </a:r>
            <a:r>
              <a:rPr lang="en-US" b="1" dirty="0"/>
              <a:t>	</a:t>
            </a:r>
            <a:r>
              <a:rPr lang="en-US" sz="3400" b="1" dirty="0">
                <a:solidFill>
                  <a:srgbClr val="FF0000"/>
                </a:solidFill>
              </a:rPr>
              <a:t>24.4%</a:t>
            </a:r>
            <a:r>
              <a:rPr lang="en-US" b="1" dirty="0"/>
              <a:t>	</a:t>
            </a:r>
          </a:p>
        </p:txBody>
      </p:sp>
      <p:sp>
        <p:nvSpPr>
          <p:cNvPr id="5" name="Slide Number Placeholder 4"/>
          <p:cNvSpPr>
            <a:spLocks noGrp="1"/>
          </p:cNvSpPr>
          <p:nvPr>
            <p:ph type="sldNum" sz="quarter" idx="12"/>
          </p:nvPr>
        </p:nvSpPr>
        <p:spPr/>
        <p:txBody>
          <a:bodyPr/>
          <a:lstStyle/>
          <a:p>
            <a:fld id="{9F25EAEA-5406-4855-89F1-2F3FAF9D33FA}" type="slidenum">
              <a:rPr lang="en-US" smtClean="0"/>
              <a:t>24</a:t>
            </a:fld>
            <a:endParaRPr lang="en-US" dirty="0"/>
          </a:p>
        </p:txBody>
      </p:sp>
    </p:spTree>
    <p:extLst>
      <p:ext uri="{BB962C8B-B14F-4D97-AF65-F5344CB8AC3E}">
        <p14:creationId xmlns:p14="http://schemas.microsoft.com/office/powerpoint/2010/main" val="389619324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55A7E4C3-2DC9-4495-88DB-4880B1B9B253}"/>
              </a:ext>
            </a:extLst>
          </p:cNvPr>
          <p:cNvPicPr>
            <a:picLocks noChangeAspect="1"/>
          </p:cNvPicPr>
          <p:nvPr/>
        </p:nvPicPr>
        <p:blipFill>
          <a:blip r:embed="rId3"/>
          <a:stretch>
            <a:fillRect/>
          </a:stretch>
        </p:blipFill>
        <p:spPr>
          <a:xfrm>
            <a:off x="214489" y="1677456"/>
            <a:ext cx="8715022" cy="4361052"/>
          </a:xfrm>
          <a:prstGeom prst="rect">
            <a:avLst/>
          </a:prstGeom>
        </p:spPr>
      </p:pic>
      <p:sp>
        <p:nvSpPr>
          <p:cNvPr id="2" name="Title 1"/>
          <p:cNvSpPr>
            <a:spLocks noGrp="1"/>
          </p:cNvSpPr>
          <p:nvPr>
            <p:ph type="title"/>
          </p:nvPr>
        </p:nvSpPr>
        <p:spPr>
          <a:xfrm>
            <a:off x="0" y="0"/>
            <a:ext cx="9144000" cy="838200"/>
          </a:xfrm>
          <a:solidFill>
            <a:schemeClr val="bg2">
              <a:lumMod val="90000"/>
            </a:schemeClr>
          </a:solidFill>
        </p:spPr>
        <p:txBody>
          <a:bodyPr>
            <a:noAutofit/>
          </a:bodyPr>
          <a:lstStyle/>
          <a:p>
            <a:r>
              <a:rPr lang="en-US" sz="3600" b="1" dirty="0"/>
              <a:t>All Graduates vs. Survey Responses</a:t>
            </a:r>
          </a:p>
        </p:txBody>
      </p:sp>
      <p:sp>
        <p:nvSpPr>
          <p:cNvPr id="3" name="Content Placeholder 2"/>
          <p:cNvSpPr>
            <a:spLocks noGrp="1"/>
          </p:cNvSpPr>
          <p:nvPr>
            <p:ph idx="1"/>
          </p:nvPr>
        </p:nvSpPr>
        <p:spPr>
          <a:xfrm>
            <a:off x="1" y="867948"/>
            <a:ext cx="9143999" cy="609600"/>
          </a:xfrm>
        </p:spPr>
        <p:txBody>
          <a:bodyPr>
            <a:noAutofit/>
          </a:bodyPr>
          <a:lstStyle/>
          <a:p>
            <a:pPr marL="0" lvl="1" indent="0" algn="ctr">
              <a:lnSpc>
                <a:spcPct val="110000"/>
              </a:lnSpc>
              <a:spcBef>
                <a:spcPts val="0"/>
              </a:spcBef>
              <a:spcAft>
                <a:spcPts val="600"/>
              </a:spcAft>
              <a:buNone/>
            </a:pPr>
            <a:r>
              <a:rPr lang="en-US" dirty="0"/>
              <a:t>Respondents are somewhat representative of all graduates.</a:t>
            </a:r>
          </a:p>
        </p:txBody>
      </p:sp>
      <p:sp>
        <p:nvSpPr>
          <p:cNvPr id="5" name="Slide Number Placeholder 4"/>
          <p:cNvSpPr>
            <a:spLocks noGrp="1"/>
          </p:cNvSpPr>
          <p:nvPr>
            <p:ph type="sldNum" sz="quarter" idx="12"/>
          </p:nvPr>
        </p:nvSpPr>
        <p:spPr/>
        <p:txBody>
          <a:bodyPr/>
          <a:lstStyle/>
          <a:p>
            <a:fld id="{9F25EAEA-5406-4855-89F1-2F3FAF9D33FA}" type="slidenum">
              <a:rPr lang="en-US" smtClean="0"/>
              <a:t>25</a:t>
            </a:fld>
            <a:endParaRPr lang="en-US" dirty="0"/>
          </a:p>
        </p:txBody>
      </p:sp>
      <p:sp>
        <p:nvSpPr>
          <p:cNvPr id="6" name="Rectangle 5"/>
          <p:cNvSpPr/>
          <p:nvPr/>
        </p:nvSpPr>
        <p:spPr>
          <a:xfrm>
            <a:off x="762000" y="6356350"/>
            <a:ext cx="3075137" cy="338554"/>
          </a:xfrm>
          <a:prstGeom prst="rect">
            <a:avLst/>
          </a:prstGeom>
        </p:spPr>
        <p:txBody>
          <a:bodyPr wrap="none">
            <a:spAutoFit/>
          </a:bodyPr>
          <a:lstStyle/>
          <a:p>
            <a:r>
              <a:rPr lang="en-US" sz="1600" dirty="0">
                <a:solidFill>
                  <a:srgbClr val="000000"/>
                </a:solidFill>
              </a:rPr>
              <a:t>* American Indian, Pacific Islander</a:t>
            </a:r>
            <a:r>
              <a:rPr lang="en-US" sz="1600" dirty="0"/>
              <a:t> </a:t>
            </a:r>
          </a:p>
        </p:txBody>
      </p:sp>
      <p:sp>
        <p:nvSpPr>
          <p:cNvPr id="9" name="Rectangle 8"/>
          <p:cNvSpPr/>
          <p:nvPr/>
        </p:nvSpPr>
        <p:spPr>
          <a:xfrm>
            <a:off x="6596156" y="5562600"/>
            <a:ext cx="988284" cy="338554"/>
          </a:xfrm>
          <a:prstGeom prst="rect">
            <a:avLst/>
          </a:prstGeom>
        </p:spPr>
        <p:txBody>
          <a:bodyPr wrap="none">
            <a:spAutoFit/>
          </a:bodyPr>
          <a:lstStyle/>
          <a:p>
            <a:r>
              <a:rPr lang="en-US" sz="1600" b="1" dirty="0">
                <a:solidFill>
                  <a:srgbClr val="000000"/>
                </a:solidFill>
              </a:rPr>
              <a:t>Final GPA</a:t>
            </a:r>
            <a:endParaRPr lang="en-US" sz="1600" b="1" dirty="0"/>
          </a:p>
        </p:txBody>
      </p:sp>
    </p:spTree>
    <p:extLst>
      <p:ext uri="{BB962C8B-B14F-4D97-AF65-F5344CB8AC3E}">
        <p14:creationId xmlns:p14="http://schemas.microsoft.com/office/powerpoint/2010/main" val="283301227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48976677-C772-4CB4-AC8E-18BB8AF3D211}"/>
              </a:ext>
            </a:extLst>
          </p:cNvPr>
          <p:cNvPicPr>
            <a:picLocks noChangeAspect="1"/>
          </p:cNvPicPr>
          <p:nvPr/>
        </p:nvPicPr>
        <p:blipFill>
          <a:blip r:embed="rId3"/>
          <a:stretch>
            <a:fillRect/>
          </a:stretch>
        </p:blipFill>
        <p:spPr>
          <a:xfrm>
            <a:off x="77881" y="1868921"/>
            <a:ext cx="8988238" cy="4815228"/>
          </a:xfrm>
          <a:prstGeom prst="rect">
            <a:avLst/>
          </a:prstGeom>
        </p:spPr>
      </p:pic>
      <p:sp>
        <p:nvSpPr>
          <p:cNvPr id="4" name="Title 1"/>
          <p:cNvSpPr txBox="1">
            <a:spLocks/>
          </p:cNvSpPr>
          <p:nvPr/>
        </p:nvSpPr>
        <p:spPr>
          <a:xfrm>
            <a:off x="3126" y="0"/>
            <a:ext cx="9144000" cy="1066800"/>
          </a:xfrm>
          <a:prstGeom prst="rect">
            <a:avLst/>
          </a:prstGeom>
          <a:solidFill>
            <a:schemeClr val="bg2">
              <a:lumMod val="90000"/>
            </a:schemeClr>
          </a:soli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nSpc>
                <a:spcPct val="90000"/>
              </a:lnSpc>
            </a:pPr>
            <a:r>
              <a:rPr lang="en-US" sz="3600" b="1" dirty="0"/>
              <a:t>Most graduates had a good or very good</a:t>
            </a:r>
            <a:br>
              <a:rPr lang="en-US" sz="3600" b="1" dirty="0"/>
            </a:br>
            <a:r>
              <a:rPr lang="en-US" sz="3600" b="1" dirty="0"/>
              <a:t>high school experience</a:t>
            </a:r>
          </a:p>
        </p:txBody>
      </p:sp>
      <p:sp>
        <p:nvSpPr>
          <p:cNvPr id="3" name="Slide Number Placeholder 2"/>
          <p:cNvSpPr>
            <a:spLocks noGrp="1"/>
          </p:cNvSpPr>
          <p:nvPr>
            <p:ph type="sldNum" sz="quarter" idx="12"/>
          </p:nvPr>
        </p:nvSpPr>
        <p:spPr/>
        <p:txBody>
          <a:bodyPr/>
          <a:lstStyle/>
          <a:p>
            <a:fld id="{9F25EAEA-5406-4855-89F1-2F3FAF9D33FA}" type="slidenum">
              <a:rPr lang="en-US" smtClean="0"/>
              <a:t>26</a:t>
            </a:fld>
            <a:endParaRPr lang="en-US" dirty="0"/>
          </a:p>
        </p:txBody>
      </p:sp>
      <p:sp>
        <p:nvSpPr>
          <p:cNvPr id="6" name="Content Placeholder 2"/>
          <p:cNvSpPr>
            <a:spLocks noGrp="1"/>
          </p:cNvSpPr>
          <p:nvPr>
            <p:ph idx="1"/>
          </p:nvPr>
        </p:nvSpPr>
        <p:spPr>
          <a:xfrm>
            <a:off x="1" y="1132321"/>
            <a:ext cx="9143999" cy="772679"/>
          </a:xfrm>
        </p:spPr>
        <p:txBody>
          <a:bodyPr>
            <a:noAutofit/>
          </a:bodyPr>
          <a:lstStyle/>
          <a:p>
            <a:pPr marL="511175" lvl="1" indent="-336550">
              <a:lnSpc>
                <a:spcPct val="90000"/>
              </a:lnSpc>
              <a:spcBef>
                <a:spcPts val="0"/>
              </a:spcBef>
              <a:spcAft>
                <a:spcPts val="600"/>
              </a:spcAft>
              <a:buNone/>
            </a:pPr>
            <a:r>
              <a:rPr lang="en-US" sz="2200" i="1" dirty="0"/>
              <a:t>Q: As you reflect back on your entire time at ___ High School, which of the following best describes your current opinion of your overall experience?</a:t>
            </a:r>
          </a:p>
        </p:txBody>
      </p:sp>
      <p:cxnSp>
        <p:nvCxnSpPr>
          <p:cNvPr id="10" name="Straight Connector 9">
            <a:extLst>
              <a:ext uri="{FF2B5EF4-FFF2-40B4-BE49-F238E27FC236}">
                <a16:creationId xmlns:a16="http://schemas.microsoft.com/office/drawing/2014/main" id="{77F30BAC-A555-4BBD-BDDE-C1EAF649328E}"/>
              </a:ext>
            </a:extLst>
          </p:cNvPr>
          <p:cNvCxnSpPr>
            <a:cxnSpLocks/>
          </p:cNvCxnSpPr>
          <p:nvPr/>
        </p:nvCxnSpPr>
        <p:spPr>
          <a:xfrm>
            <a:off x="7676444" y="2096913"/>
            <a:ext cx="0" cy="4303889"/>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444002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BBF31126-BABF-4967-884A-C224D0291FF7}"/>
              </a:ext>
            </a:extLst>
          </p:cNvPr>
          <p:cNvPicPr>
            <a:picLocks noChangeAspect="1"/>
          </p:cNvPicPr>
          <p:nvPr/>
        </p:nvPicPr>
        <p:blipFill>
          <a:blip r:embed="rId3"/>
          <a:stretch>
            <a:fillRect/>
          </a:stretch>
        </p:blipFill>
        <p:spPr>
          <a:xfrm>
            <a:off x="0" y="1689806"/>
            <a:ext cx="9144000" cy="4945958"/>
          </a:xfrm>
          <a:prstGeom prst="rect">
            <a:avLst/>
          </a:prstGeom>
        </p:spPr>
      </p:pic>
      <p:graphicFrame>
        <p:nvGraphicFramePr>
          <p:cNvPr id="8" name="Chart 7"/>
          <p:cNvGraphicFramePr>
            <a:graphicFrameLocks/>
          </p:cNvGraphicFramePr>
          <p:nvPr>
            <p:extLst>
              <p:ext uri="{D42A27DB-BD31-4B8C-83A1-F6EECF244321}">
                <p14:modId xmlns:p14="http://schemas.microsoft.com/office/powerpoint/2010/main" val="1258350211"/>
              </p:ext>
            </p:extLst>
          </p:nvPr>
        </p:nvGraphicFramePr>
        <p:xfrm>
          <a:off x="298938" y="1524000"/>
          <a:ext cx="4325816" cy="3289789"/>
        </p:xfrm>
        <a:graphic>
          <a:graphicData uri="http://schemas.openxmlformats.org/drawingml/2006/chart">
            <c:chart xmlns:c="http://schemas.openxmlformats.org/drawingml/2006/chart" xmlns:r="http://schemas.openxmlformats.org/officeDocument/2006/relationships" r:id="rId4"/>
          </a:graphicData>
        </a:graphic>
      </p:graphicFrame>
      <p:sp>
        <p:nvSpPr>
          <p:cNvPr id="9" name="Title 1"/>
          <p:cNvSpPr txBox="1">
            <a:spLocks/>
          </p:cNvSpPr>
          <p:nvPr/>
        </p:nvSpPr>
        <p:spPr>
          <a:xfrm>
            <a:off x="1452" y="-1"/>
            <a:ext cx="9144000" cy="1027289"/>
          </a:xfrm>
          <a:prstGeom prst="rect">
            <a:avLst/>
          </a:prstGeom>
          <a:solidFill>
            <a:schemeClr val="bg2">
              <a:lumMod val="90000"/>
            </a:schemeClr>
          </a:soli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b="1" dirty="0"/>
              <a:t>Graduates felt more prepared for college</a:t>
            </a:r>
          </a:p>
          <a:p>
            <a:r>
              <a:rPr lang="en-US" sz="3600" b="1" dirty="0"/>
              <a:t>than for work and life</a:t>
            </a:r>
          </a:p>
        </p:txBody>
      </p:sp>
      <p:sp>
        <p:nvSpPr>
          <p:cNvPr id="2" name="Slide Number Placeholder 1"/>
          <p:cNvSpPr>
            <a:spLocks noGrp="1"/>
          </p:cNvSpPr>
          <p:nvPr>
            <p:ph type="sldNum" sz="quarter" idx="12"/>
          </p:nvPr>
        </p:nvSpPr>
        <p:spPr/>
        <p:txBody>
          <a:bodyPr/>
          <a:lstStyle/>
          <a:p>
            <a:fld id="{9F25EAEA-5406-4855-89F1-2F3FAF9D33FA}" type="slidenum">
              <a:rPr lang="en-US" smtClean="0"/>
              <a:t>27</a:t>
            </a:fld>
            <a:endParaRPr lang="en-US" dirty="0"/>
          </a:p>
        </p:txBody>
      </p:sp>
      <p:sp>
        <p:nvSpPr>
          <p:cNvPr id="7" name="Content Placeholder 2"/>
          <p:cNvSpPr txBox="1">
            <a:spLocks/>
          </p:cNvSpPr>
          <p:nvPr/>
        </p:nvSpPr>
        <p:spPr>
          <a:xfrm>
            <a:off x="0" y="1046162"/>
            <a:ext cx="9143999" cy="832201"/>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174625" lvl="1" indent="0">
              <a:spcBef>
                <a:spcPts val="0"/>
              </a:spcBef>
              <a:spcAft>
                <a:spcPts val="600"/>
              </a:spcAft>
              <a:buFont typeface="Arial" panose="020B0604020202020204" pitchFamily="34" charset="0"/>
              <a:buNone/>
            </a:pPr>
            <a:r>
              <a:rPr lang="en-US" sz="2200" i="1" dirty="0"/>
              <a:t>Q: How well did ______ High School prepare you for each of the following?</a:t>
            </a:r>
          </a:p>
          <a:p>
            <a:pPr marL="174625" lvl="1" indent="0" algn="ctr">
              <a:lnSpc>
                <a:spcPct val="90000"/>
              </a:lnSpc>
              <a:spcBef>
                <a:spcPts val="0"/>
              </a:spcBef>
              <a:spcAft>
                <a:spcPts val="600"/>
              </a:spcAft>
              <a:buFont typeface="Arial" panose="020B0604020202020204" pitchFamily="34" charset="0"/>
              <a:buNone/>
            </a:pPr>
            <a:r>
              <a:rPr lang="en-US" sz="2200" dirty="0"/>
              <a:t>     </a:t>
            </a:r>
            <a:r>
              <a:rPr lang="en-US" sz="2000" b="1" dirty="0"/>
              <a:t>Percent indicating Good or Excellent preparation </a:t>
            </a:r>
            <a:r>
              <a:rPr lang="en-US" sz="1600" b="1" dirty="0"/>
              <a:t>(4 or 5 on 5-point scale)</a:t>
            </a:r>
            <a:endParaRPr lang="en-US" sz="2000" b="1" dirty="0"/>
          </a:p>
        </p:txBody>
      </p:sp>
    </p:spTree>
    <p:extLst>
      <p:ext uri="{BB962C8B-B14F-4D97-AF65-F5344CB8AC3E}">
        <p14:creationId xmlns:p14="http://schemas.microsoft.com/office/powerpoint/2010/main" val="112748437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5ACB3497-94BA-4978-BFCB-A3EEE8B295EF}"/>
              </a:ext>
            </a:extLst>
          </p:cNvPr>
          <p:cNvPicPr>
            <a:picLocks noChangeAspect="1"/>
          </p:cNvPicPr>
          <p:nvPr/>
        </p:nvPicPr>
        <p:blipFill>
          <a:blip r:embed="rId3"/>
          <a:stretch>
            <a:fillRect/>
          </a:stretch>
        </p:blipFill>
        <p:spPr>
          <a:xfrm>
            <a:off x="0" y="1825264"/>
            <a:ext cx="9144000" cy="4945958"/>
          </a:xfrm>
          <a:prstGeom prst="rect">
            <a:avLst/>
          </a:prstGeom>
        </p:spPr>
      </p:pic>
      <p:graphicFrame>
        <p:nvGraphicFramePr>
          <p:cNvPr id="8" name="Chart 7"/>
          <p:cNvGraphicFramePr>
            <a:graphicFrameLocks/>
          </p:cNvGraphicFramePr>
          <p:nvPr>
            <p:extLst>
              <p:ext uri="{D42A27DB-BD31-4B8C-83A1-F6EECF244321}">
                <p14:modId xmlns:p14="http://schemas.microsoft.com/office/powerpoint/2010/main" val="1258350211"/>
              </p:ext>
            </p:extLst>
          </p:nvPr>
        </p:nvGraphicFramePr>
        <p:xfrm>
          <a:off x="298938" y="1524000"/>
          <a:ext cx="4325816" cy="3289789"/>
        </p:xfrm>
        <a:graphic>
          <a:graphicData uri="http://schemas.openxmlformats.org/drawingml/2006/chart">
            <c:chart xmlns:c="http://schemas.openxmlformats.org/drawingml/2006/chart" xmlns:r="http://schemas.openxmlformats.org/officeDocument/2006/relationships" r:id="rId4"/>
          </a:graphicData>
        </a:graphic>
      </p:graphicFrame>
      <p:sp>
        <p:nvSpPr>
          <p:cNvPr id="9" name="Title 1"/>
          <p:cNvSpPr txBox="1">
            <a:spLocks/>
          </p:cNvSpPr>
          <p:nvPr/>
        </p:nvSpPr>
        <p:spPr>
          <a:xfrm>
            <a:off x="1452" y="0"/>
            <a:ext cx="9144000" cy="838200"/>
          </a:xfrm>
          <a:prstGeom prst="rect">
            <a:avLst/>
          </a:prstGeom>
          <a:solidFill>
            <a:schemeClr val="bg2">
              <a:lumMod val="90000"/>
            </a:schemeClr>
          </a:soli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b="1" dirty="0"/>
              <a:t>Graduates generally felt supported</a:t>
            </a:r>
          </a:p>
        </p:txBody>
      </p:sp>
      <p:sp>
        <p:nvSpPr>
          <p:cNvPr id="2" name="Slide Number Placeholder 1"/>
          <p:cNvSpPr>
            <a:spLocks noGrp="1"/>
          </p:cNvSpPr>
          <p:nvPr>
            <p:ph type="sldNum" sz="quarter" idx="12"/>
          </p:nvPr>
        </p:nvSpPr>
        <p:spPr/>
        <p:txBody>
          <a:bodyPr/>
          <a:lstStyle/>
          <a:p>
            <a:fld id="{9F25EAEA-5406-4855-89F1-2F3FAF9D33FA}" type="slidenum">
              <a:rPr lang="en-US" smtClean="0"/>
              <a:t>28</a:t>
            </a:fld>
            <a:endParaRPr lang="en-US" dirty="0"/>
          </a:p>
        </p:txBody>
      </p:sp>
      <p:sp>
        <p:nvSpPr>
          <p:cNvPr id="6" name="Content Placeholder 2"/>
          <p:cNvSpPr>
            <a:spLocks noGrp="1"/>
          </p:cNvSpPr>
          <p:nvPr>
            <p:ph idx="1"/>
          </p:nvPr>
        </p:nvSpPr>
        <p:spPr>
          <a:xfrm>
            <a:off x="-20319" y="872809"/>
            <a:ext cx="9143999" cy="832201"/>
          </a:xfrm>
        </p:spPr>
        <p:txBody>
          <a:bodyPr>
            <a:noAutofit/>
          </a:bodyPr>
          <a:lstStyle/>
          <a:p>
            <a:pPr marL="174625" lvl="1" indent="0">
              <a:spcBef>
                <a:spcPts val="0"/>
              </a:spcBef>
              <a:spcAft>
                <a:spcPts val="1200"/>
              </a:spcAft>
              <a:buNone/>
            </a:pPr>
            <a:r>
              <a:rPr lang="en-US" sz="2300" i="1" dirty="0"/>
              <a:t>Q: How well did ______ High School support you in the following areas?</a:t>
            </a:r>
          </a:p>
          <a:p>
            <a:pPr marL="174625" lvl="1" indent="0" algn="ctr">
              <a:lnSpc>
                <a:spcPct val="90000"/>
              </a:lnSpc>
              <a:spcBef>
                <a:spcPts val="0"/>
              </a:spcBef>
              <a:spcAft>
                <a:spcPts val="600"/>
              </a:spcAft>
              <a:buNone/>
            </a:pPr>
            <a:r>
              <a:rPr lang="en-US" sz="2000" b="1" dirty="0"/>
              <a:t>Percent indicating Good or Excellent support </a:t>
            </a:r>
            <a:r>
              <a:rPr lang="en-US" sz="1600" b="1" dirty="0"/>
              <a:t>(4 or 5 on 5-point scale)</a:t>
            </a:r>
            <a:endParaRPr lang="en-US" sz="2000" b="1" dirty="0"/>
          </a:p>
        </p:txBody>
      </p:sp>
    </p:spTree>
    <p:extLst>
      <p:ext uri="{BB962C8B-B14F-4D97-AF65-F5344CB8AC3E}">
        <p14:creationId xmlns:p14="http://schemas.microsoft.com/office/powerpoint/2010/main" val="235600750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2722" y="0"/>
            <a:ext cx="9144000" cy="1143000"/>
          </a:xfrm>
          <a:prstGeom prst="rect">
            <a:avLst/>
          </a:prstGeom>
          <a:solidFill>
            <a:schemeClr val="bg2">
              <a:lumMod val="90000"/>
            </a:schemeClr>
          </a:soli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b="1" dirty="0"/>
              <a:t>Students find many ways to pay for</a:t>
            </a:r>
            <a:br>
              <a:rPr lang="en-US" sz="3600" b="1" dirty="0"/>
            </a:br>
            <a:r>
              <a:rPr lang="en-US" sz="3600" b="1" dirty="0"/>
              <a:t>their post-secondary education</a:t>
            </a:r>
          </a:p>
        </p:txBody>
      </p:sp>
      <p:sp>
        <p:nvSpPr>
          <p:cNvPr id="2" name="Slide Number Placeholder 1"/>
          <p:cNvSpPr>
            <a:spLocks noGrp="1"/>
          </p:cNvSpPr>
          <p:nvPr>
            <p:ph type="sldNum" sz="quarter" idx="12"/>
          </p:nvPr>
        </p:nvSpPr>
        <p:spPr/>
        <p:txBody>
          <a:bodyPr/>
          <a:lstStyle/>
          <a:p>
            <a:fld id="{9F25EAEA-5406-4855-89F1-2F3FAF9D33FA}" type="slidenum">
              <a:rPr lang="en-US" smtClean="0"/>
              <a:t>29</a:t>
            </a:fld>
            <a:endParaRPr lang="en-US" dirty="0"/>
          </a:p>
        </p:txBody>
      </p:sp>
      <p:sp>
        <p:nvSpPr>
          <p:cNvPr id="6" name="Content Placeholder 2"/>
          <p:cNvSpPr>
            <a:spLocks noGrp="1"/>
          </p:cNvSpPr>
          <p:nvPr>
            <p:ph idx="1"/>
          </p:nvPr>
        </p:nvSpPr>
        <p:spPr>
          <a:xfrm>
            <a:off x="1" y="1208521"/>
            <a:ext cx="9143999" cy="772679"/>
          </a:xfrm>
        </p:spPr>
        <p:txBody>
          <a:bodyPr>
            <a:noAutofit/>
          </a:bodyPr>
          <a:lstStyle/>
          <a:p>
            <a:pPr marL="511175" lvl="1" indent="-336550">
              <a:lnSpc>
                <a:spcPct val="90000"/>
              </a:lnSpc>
              <a:spcBef>
                <a:spcPts val="0"/>
              </a:spcBef>
              <a:spcAft>
                <a:spcPts val="600"/>
              </a:spcAft>
              <a:buNone/>
            </a:pPr>
            <a:r>
              <a:rPr lang="en-US" sz="2400" i="1" dirty="0"/>
              <a:t>Q: How have you paid for your post-secondary education/training experience? (check all that apply)</a:t>
            </a:r>
          </a:p>
        </p:txBody>
      </p:sp>
      <p:pic>
        <p:nvPicPr>
          <p:cNvPr id="7" name="Picture 6">
            <a:extLst>
              <a:ext uri="{FF2B5EF4-FFF2-40B4-BE49-F238E27FC236}">
                <a16:creationId xmlns:a16="http://schemas.microsoft.com/office/drawing/2014/main" id="{AF499C2A-2452-4C80-8A44-6E7217967A9E}"/>
              </a:ext>
            </a:extLst>
          </p:cNvPr>
          <p:cNvPicPr>
            <a:picLocks noChangeAspect="1"/>
          </p:cNvPicPr>
          <p:nvPr/>
        </p:nvPicPr>
        <p:blipFill>
          <a:blip r:embed="rId3"/>
          <a:stretch>
            <a:fillRect/>
          </a:stretch>
        </p:blipFill>
        <p:spPr>
          <a:xfrm>
            <a:off x="0" y="2056516"/>
            <a:ext cx="9144000" cy="3625509"/>
          </a:xfrm>
          <a:prstGeom prst="rect">
            <a:avLst/>
          </a:prstGeom>
        </p:spPr>
      </p:pic>
    </p:spTree>
    <p:extLst>
      <p:ext uri="{BB962C8B-B14F-4D97-AF65-F5344CB8AC3E}">
        <p14:creationId xmlns:p14="http://schemas.microsoft.com/office/powerpoint/2010/main" val="37517943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838200"/>
          </a:xfrm>
          <a:solidFill>
            <a:schemeClr val="bg2">
              <a:lumMod val="90000"/>
            </a:schemeClr>
          </a:solidFill>
        </p:spPr>
        <p:txBody>
          <a:bodyPr>
            <a:noAutofit/>
          </a:bodyPr>
          <a:lstStyle/>
          <a:p>
            <a:pPr algn="ctr"/>
            <a:r>
              <a:rPr lang="en-US" sz="4000" b="1" dirty="0"/>
              <a:t>Rationale and Methods</a:t>
            </a:r>
          </a:p>
        </p:txBody>
      </p:sp>
      <p:sp>
        <p:nvSpPr>
          <p:cNvPr id="3" name="Content Placeholder 2"/>
          <p:cNvSpPr>
            <a:spLocks noGrp="1"/>
          </p:cNvSpPr>
          <p:nvPr>
            <p:ph idx="1"/>
          </p:nvPr>
        </p:nvSpPr>
        <p:spPr>
          <a:xfrm>
            <a:off x="304800" y="990599"/>
            <a:ext cx="8534400" cy="5730875"/>
          </a:xfrm>
        </p:spPr>
        <p:txBody>
          <a:bodyPr>
            <a:normAutofit/>
          </a:bodyPr>
          <a:lstStyle/>
          <a:p>
            <a:pPr marL="0" indent="0">
              <a:spcBef>
                <a:spcPts val="600"/>
              </a:spcBef>
              <a:spcAft>
                <a:spcPts val="1200"/>
              </a:spcAft>
              <a:buNone/>
            </a:pPr>
            <a:r>
              <a:rPr lang="en-US" sz="2800" dirty="0"/>
              <a:t>The District’s vision is to ensure success for every student at each grade level so students </a:t>
            </a:r>
            <a:r>
              <a:rPr lang="en-US" sz="2800" i="1" dirty="0"/>
              <a:t>graduate career and college ready</a:t>
            </a:r>
            <a:r>
              <a:rPr lang="en-US" sz="2800" dirty="0"/>
              <a:t>.</a:t>
            </a:r>
          </a:p>
          <a:p>
            <a:pPr marL="0" indent="0">
              <a:spcBef>
                <a:spcPts val="600"/>
              </a:spcBef>
              <a:buNone/>
            </a:pPr>
            <a:r>
              <a:rPr lang="en-US" sz="2800" dirty="0"/>
              <a:t>Ways we assess success:</a:t>
            </a:r>
            <a:endParaRPr lang="en-US" sz="2800" dirty="0">
              <a:solidFill>
                <a:srgbClr val="FF0000"/>
              </a:solidFill>
            </a:endParaRPr>
          </a:p>
          <a:p>
            <a:pPr marL="509588" lvl="1" indent="-282575">
              <a:spcBef>
                <a:spcPts val="600"/>
              </a:spcBef>
              <a:buFont typeface="Arial" panose="020B0604020202020204" pitchFamily="34" charset="0"/>
              <a:buChar char="•"/>
            </a:pPr>
            <a:r>
              <a:rPr lang="en-US" dirty="0"/>
              <a:t>Give a senior exit survey and analyze graduation rates.</a:t>
            </a:r>
          </a:p>
          <a:p>
            <a:pPr marL="509588" lvl="1" indent="-282575">
              <a:spcBef>
                <a:spcPts val="600"/>
              </a:spcBef>
              <a:buFont typeface="Arial" panose="020B0604020202020204" pitchFamily="34" charset="0"/>
              <a:buChar char="•"/>
            </a:pPr>
            <a:r>
              <a:rPr lang="en-US" dirty="0"/>
              <a:t>Use data from the National Student Clearinghouse (NSC) to track college attendance, persistence, and graduation.</a:t>
            </a:r>
          </a:p>
          <a:p>
            <a:pPr marL="509588" lvl="1" indent="-282575">
              <a:spcBef>
                <a:spcPts val="600"/>
              </a:spcBef>
              <a:buFont typeface="Arial" panose="020B0604020202020204" pitchFamily="34" charset="0"/>
              <a:buChar char="•"/>
            </a:pPr>
            <a:r>
              <a:rPr lang="en-US" dirty="0"/>
              <a:t>Send surveys to graduates to gather data on post-HS education, work, and other factors (e.g., financial aid, living situation, reflections on HS experiences).</a:t>
            </a:r>
          </a:p>
        </p:txBody>
      </p:sp>
      <p:sp>
        <p:nvSpPr>
          <p:cNvPr id="5" name="Slide Number Placeholder 4"/>
          <p:cNvSpPr>
            <a:spLocks noGrp="1"/>
          </p:cNvSpPr>
          <p:nvPr>
            <p:ph type="sldNum" sz="quarter" idx="12"/>
          </p:nvPr>
        </p:nvSpPr>
        <p:spPr/>
        <p:txBody>
          <a:bodyPr/>
          <a:lstStyle/>
          <a:p>
            <a:fld id="{9F25EAEA-5406-4855-89F1-2F3FAF9D33FA}" type="slidenum">
              <a:rPr lang="en-US" smtClean="0"/>
              <a:t>3</a:t>
            </a:fld>
            <a:endParaRPr lang="en-US" dirty="0"/>
          </a:p>
        </p:txBody>
      </p:sp>
    </p:spTree>
    <p:extLst>
      <p:ext uri="{BB962C8B-B14F-4D97-AF65-F5344CB8AC3E}">
        <p14:creationId xmlns:p14="http://schemas.microsoft.com/office/powerpoint/2010/main" val="356596721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8B5ECEA8-CD2B-43C7-8B60-5C6A1F6A01EE}"/>
              </a:ext>
            </a:extLst>
          </p:cNvPr>
          <p:cNvPicPr>
            <a:picLocks noChangeAspect="1"/>
          </p:cNvPicPr>
          <p:nvPr/>
        </p:nvPicPr>
        <p:blipFill>
          <a:blip r:embed="rId3"/>
          <a:stretch>
            <a:fillRect/>
          </a:stretch>
        </p:blipFill>
        <p:spPr>
          <a:xfrm>
            <a:off x="338667" y="1782971"/>
            <a:ext cx="8466666" cy="5075712"/>
          </a:xfrm>
          <a:prstGeom prst="rect">
            <a:avLst/>
          </a:prstGeom>
        </p:spPr>
      </p:pic>
      <p:sp>
        <p:nvSpPr>
          <p:cNvPr id="4" name="Title 1"/>
          <p:cNvSpPr txBox="1">
            <a:spLocks/>
          </p:cNvSpPr>
          <p:nvPr/>
        </p:nvSpPr>
        <p:spPr>
          <a:xfrm>
            <a:off x="0" y="0"/>
            <a:ext cx="9144000" cy="1060709"/>
          </a:xfrm>
          <a:prstGeom prst="rect">
            <a:avLst/>
          </a:prstGeom>
          <a:solidFill>
            <a:schemeClr val="bg2">
              <a:lumMod val="90000"/>
            </a:schemeClr>
          </a:soli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b="1" dirty="0"/>
              <a:t>More graduates are following their</a:t>
            </a:r>
            <a:br>
              <a:rPr lang="en-US" sz="3600" b="1" dirty="0"/>
            </a:br>
            <a:r>
              <a:rPr lang="en-US" sz="3600" b="1" dirty="0"/>
              <a:t>post-HS plan, but many are not</a:t>
            </a:r>
          </a:p>
        </p:txBody>
      </p:sp>
      <p:sp>
        <p:nvSpPr>
          <p:cNvPr id="2" name="Slide Number Placeholder 1"/>
          <p:cNvSpPr>
            <a:spLocks noGrp="1"/>
          </p:cNvSpPr>
          <p:nvPr>
            <p:ph type="sldNum" sz="quarter" idx="12"/>
          </p:nvPr>
        </p:nvSpPr>
        <p:spPr/>
        <p:txBody>
          <a:bodyPr/>
          <a:lstStyle/>
          <a:p>
            <a:fld id="{9F25EAEA-5406-4855-89F1-2F3FAF9D33FA}" type="slidenum">
              <a:rPr lang="en-US" smtClean="0"/>
              <a:t>30</a:t>
            </a:fld>
            <a:endParaRPr lang="en-US" dirty="0"/>
          </a:p>
        </p:txBody>
      </p:sp>
      <p:sp>
        <p:nvSpPr>
          <p:cNvPr id="5" name="Content Placeholder 2"/>
          <p:cNvSpPr>
            <a:spLocks noGrp="1"/>
          </p:cNvSpPr>
          <p:nvPr>
            <p:ph idx="1"/>
          </p:nvPr>
        </p:nvSpPr>
        <p:spPr>
          <a:xfrm>
            <a:off x="1" y="1066800"/>
            <a:ext cx="9143999" cy="965200"/>
          </a:xfrm>
        </p:spPr>
        <p:txBody>
          <a:bodyPr>
            <a:noAutofit/>
          </a:bodyPr>
          <a:lstStyle/>
          <a:p>
            <a:pPr marL="511175" lvl="1" indent="-336550">
              <a:lnSpc>
                <a:spcPct val="90000"/>
              </a:lnSpc>
              <a:spcBef>
                <a:spcPts val="0"/>
              </a:spcBef>
              <a:spcAft>
                <a:spcPts val="600"/>
              </a:spcAft>
              <a:buNone/>
            </a:pPr>
            <a:r>
              <a:rPr lang="en-US" sz="2400" i="1" dirty="0"/>
              <a:t>Q: Since graduating from high schools, did you follow through with your original High School &amp; Beyond plan?</a:t>
            </a:r>
          </a:p>
        </p:txBody>
      </p:sp>
    </p:spTree>
    <p:extLst>
      <p:ext uri="{BB962C8B-B14F-4D97-AF65-F5344CB8AC3E}">
        <p14:creationId xmlns:p14="http://schemas.microsoft.com/office/powerpoint/2010/main" val="186181176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838200"/>
          </a:xfrm>
          <a:solidFill>
            <a:schemeClr val="bg2">
              <a:lumMod val="90000"/>
            </a:schemeClr>
          </a:solidFill>
        </p:spPr>
        <p:txBody>
          <a:bodyPr>
            <a:noAutofit/>
          </a:bodyPr>
          <a:lstStyle/>
          <a:p>
            <a:pPr algn="ctr"/>
            <a:r>
              <a:rPr lang="en-US" sz="3600" b="1" dirty="0"/>
              <a:t>Open-Ended Responses: Common Themes</a:t>
            </a:r>
          </a:p>
        </p:txBody>
      </p:sp>
      <p:sp>
        <p:nvSpPr>
          <p:cNvPr id="3" name="Content Placeholder 2"/>
          <p:cNvSpPr>
            <a:spLocks noGrp="1"/>
          </p:cNvSpPr>
          <p:nvPr>
            <p:ph idx="1"/>
          </p:nvPr>
        </p:nvSpPr>
        <p:spPr>
          <a:xfrm>
            <a:off x="304800" y="990599"/>
            <a:ext cx="8610600" cy="5730875"/>
          </a:xfrm>
        </p:spPr>
        <p:txBody>
          <a:bodyPr>
            <a:normAutofit/>
          </a:bodyPr>
          <a:lstStyle/>
          <a:p>
            <a:pPr marL="403225" lvl="1" indent="-403225">
              <a:spcBef>
                <a:spcPts val="0"/>
              </a:spcBef>
              <a:spcAft>
                <a:spcPts val="1200"/>
              </a:spcAft>
              <a:buNone/>
            </a:pPr>
            <a:r>
              <a:rPr lang="en-US" sz="2600" i="1" dirty="0"/>
              <a:t>Q: What was missing from your high school experience that would have better prepared you for life after high school?</a:t>
            </a:r>
          </a:p>
          <a:p>
            <a:pPr marL="860425" lvl="1" indent="-284163">
              <a:lnSpc>
                <a:spcPct val="90000"/>
              </a:lnSpc>
              <a:spcBef>
                <a:spcPts val="0"/>
              </a:spcBef>
              <a:spcAft>
                <a:spcPts val="1800"/>
              </a:spcAft>
            </a:pPr>
            <a:r>
              <a:rPr lang="en-US" sz="2600" dirty="0"/>
              <a:t>Mainly practical financial skills (e.g., handling taxes and bills, banking, money management, loan applications)</a:t>
            </a:r>
          </a:p>
          <a:p>
            <a:pPr marL="347663" lvl="1" indent="-347663">
              <a:spcBef>
                <a:spcPts val="0"/>
              </a:spcBef>
              <a:spcAft>
                <a:spcPts val="1200"/>
              </a:spcAft>
              <a:buNone/>
            </a:pPr>
            <a:r>
              <a:rPr lang="en-US" sz="2600" i="1" dirty="0"/>
              <a:t>Q: Name a program, activity, or event that had a significant impact on you as a student and what made it significant.</a:t>
            </a:r>
          </a:p>
          <a:p>
            <a:pPr marL="860425" lvl="1" indent="-284163">
              <a:lnSpc>
                <a:spcPct val="90000"/>
              </a:lnSpc>
              <a:spcBef>
                <a:spcPts val="0"/>
              </a:spcBef>
              <a:spcAft>
                <a:spcPts val="1800"/>
              </a:spcAft>
            </a:pPr>
            <a:r>
              <a:rPr lang="en-US" sz="2600" dirty="0"/>
              <a:t>AP classes, specific clubs or sports, and individual teachers who had a personal connection with the student</a:t>
            </a:r>
          </a:p>
          <a:p>
            <a:pPr marL="860425" lvl="1" indent="-284163">
              <a:lnSpc>
                <a:spcPct val="90000"/>
              </a:lnSpc>
              <a:spcBef>
                <a:spcPts val="0"/>
              </a:spcBef>
              <a:spcAft>
                <a:spcPts val="1800"/>
              </a:spcAft>
            </a:pPr>
            <a:r>
              <a:rPr lang="en-US" sz="2600" dirty="0"/>
              <a:t>Some experiences were not positive</a:t>
            </a:r>
          </a:p>
        </p:txBody>
      </p:sp>
      <p:sp>
        <p:nvSpPr>
          <p:cNvPr id="5" name="Slide Number Placeholder 4"/>
          <p:cNvSpPr>
            <a:spLocks noGrp="1"/>
          </p:cNvSpPr>
          <p:nvPr>
            <p:ph type="sldNum" sz="quarter" idx="12"/>
          </p:nvPr>
        </p:nvSpPr>
        <p:spPr/>
        <p:txBody>
          <a:bodyPr/>
          <a:lstStyle/>
          <a:p>
            <a:fld id="{9F25EAEA-5406-4855-89F1-2F3FAF9D33FA}" type="slidenum">
              <a:rPr lang="en-US" smtClean="0"/>
              <a:t>31</a:t>
            </a:fld>
            <a:endParaRPr lang="en-US" dirty="0"/>
          </a:p>
        </p:txBody>
      </p:sp>
    </p:spTree>
    <p:extLst>
      <p:ext uri="{BB962C8B-B14F-4D97-AF65-F5344CB8AC3E}">
        <p14:creationId xmlns:p14="http://schemas.microsoft.com/office/powerpoint/2010/main" val="81863895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2" y="3023137"/>
            <a:ext cx="7457548" cy="3851015"/>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
        <p:nvSpPr>
          <p:cNvPr id="5" name="TextBox 4"/>
          <p:cNvSpPr txBox="1"/>
          <p:nvPr/>
        </p:nvSpPr>
        <p:spPr>
          <a:xfrm>
            <a:off x="4387453" y="4386422"/>
            <a:ext cx="1248508" cy="523220"/>
          </a:xfrm>
          <a:prstGeom prst="rect">
            <a:avLst/>
          </a:prstGeom>
          <a:noFill/>
        </p:spPr>
        <p:txBody>
          <a:bodyPr wrap="square" rtlCol="0">
            <a:spAutoFit/>
          </a:bodyPr>
          <a:lstStyle/>
          <a:p>
            <a:r>
              <a:rPr lang="en-US" sz="2800" dirty="0">
                <a:solidFill>
                  <a:srgbClr val="FFC000"/>
                </a:solidFill>
              </a:rPr>
              <a:t>2017</a:t>
            </a:r>
          </a:p>
        </p:txBody>
      </p:sp>
      <p:sp>
        <p:nvSpPr>
          <p:cNvPr id="7" name="TextBox 6"/>
          <p:cNvSpPr txBox="1"/>
          <p:nvPr/>
        </p:nvSpPr>
        <p:spPr>
          <a:xfrm>
            <a:off x="4097726" y="5149388"/>
            <a:ext cx="1248508" cy="523220"/>
          </a:xfrm>
          <a:prstGeom prst="rect">
            <a:avLst/>
          </a:prstGeom>
          <a:noFill/>
        </p:spPr>
        <p:txBody>
          <a:bodyPr wrap="square" rtlCol="0">
            <a:spAutoFit/>
          </a:bodyPr>
          <a:lstStyle/>
          <a:p>
            <a:r>
              <a:rPr lang="en-US" sz="2800" dirty="0">
                <a:solidFill>
                  <a:srgbClr val="00B0F0"/>
                </a:solidFill>
              </a:rPr>
              <a:t>2015</a:t>
            </a:r>
          </a:p>
        </p:txBody>
      </p:sp>
      <p:sp>
        <p:nvSpPr>
          <p:cNvPr id="8" name="TextBox 7"/>
          <p:cNvSpPr txBox="1"/>
          <p:nvPr/>
        </p:nvSpPr>
        <p:spPr>
          <a:xfrm>
            <a:off x="3374758" y="3655123"/>
            <a:ext cx="1248508" cy="523220"/>
          </a:xfrm>
          <a:prstGeom prst="rect">
            <a:avLst/>
          </a:prstGeom>
          <a:noFill/>
        </p:spPr>
        <p:txBody>
          <a:bodyPr wrap="square" rtlCol="0">
            <a:spAutoFit/>
          </a:bodyPr>
          <a:lstStyle/>
          <a:p>
            <a:r>
              <a:rPr lang="en-US" sz="2800" dirty="0">
                <a:solidFill>
                  <a:schemeClr val="accent2"/>
                </a:solidFill>
              </a:rPr>
              <a:t>2018</a:t>
            </a:r>
          </a:p>
        </p:txBody>
      </p:sp>
      <p:sp>
        <p:nvSpPr>
          <p:cNvPr id="9" name="TextBox 8"/>
          <p:cNvSpPr txBox="1"/>
          <p:nvPr/>
        </p:nvSpPr>
        <p:spPr>
          <a:xfrm>
            <a:off x="584894" y="4887778"/>
            <a:ext cx="1248508" cy="523220"/>
          </a:xfrm>
          <a:prstGeom prst="rect">
            <a:avLst/>
          </a:prstGeom>
          <a:noFill/>
        </p:spPr>
        <p:txBody>
          <a:bodyPr wrap="square" rtlCol="0">
            <a:spAutoFit/>
          </a:bodyPr>
          <a:lstStyle/>
          <a:p>
            <a:r>
              <a:rPr lang="en-US" sz="2800" dirty="0">
                <a:solidFill>
                  <a:srgbClr val="92D050"/>
                </a:solidFill>
              </a:rPr>
              <a:t>2016</a:t>
            </a:r>
          </a:p>
        </p:txBody>
      </p:sp>
      <p:sp>
        <p:nvSpPr>
          <p:cNvPr id="10" name="TextBox 9"/>
          <p:cNvSpPr txBox="1"/>
          <p:nvPr/>
        </p:nvSpPr>
        <p:spPr>
          <a:xfrm>
            <a:off x="2854145" y="6287080"/>
            <a:ext cx="1388121" cy="523220"/>
          </a:xfrm>
          <a:prstGeom prst="rect">
            <a:avLst/>
          </a:prstGeom>
          <a:noFill/>
        </p:spPr>
        <p:txBody>
          <a:bodyPr wrap="square" rtlCol="0">
            <a:spAutoFit/>
          </a:bodyPr>
          <a:lstStyle/>
          <a:p>
            <a:r>
              <a:rPr lang="en-US" sz="2800" dirty="0">
                <a:solidFill>
                  <a:srgbClr val="B51BA3"/>
                </a:solidFill>
              </a:rPr>
              <a:t>2014</a:t>
            </a:r>
          </a:p>
        </p:txBody>
      </p:sp>
      <p:sp>
        <p:nvSpPr>
          <p:cNvPr id="11" name="Title 1"/>
          <p:cNvSpPr txBox="1">
            <a:spLocks/>
          </p:cNvSpPr>
          <p:nvPr/>
        </p:nvSpPr>
        <p:spPr>
          <a:xfrm>
            <a:off x="0" y="0"/>
            <a:ext cx="9144000" cy="914400"/>
          </a:xfrm>
          <a:prstGeom prst="rect">
            <a:avLst/>
          </a:prstGeom>
          <a:solidFill>
            <a:schemeClr val="bg2">
              <a:lumMod val="90000"/>
            </a:schemeClr>
          </a:soli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4000" b="1" dirty="0"/>
              <a:t>Our Next Steps</a:t>
            </a:r>
          </a:p>
        </p:txBody>
      </p:sp>
      <p:sp>
        <p:nvSpPr>
          <p:cNvPr id="2" name="Slide Number Placeholder 1"/>
          <p:cNvSpPr>
            <a:spLocks noGrp="1"/>
          </p:cNvSpPr>
          <p:nvPr>
            <p:ph type="sldNum" sz="quarter" idx="12"/>
          </p:nvPr>
        </p:nvSpPr>
        <p:spPr/>
        <p:txBody>
          <a:bodyPr/>
          <a:lstStyle/>
          <a:p>
            <a:fld id="{9F25EAEA-5406-4855-89F1-2F3FAF9D33FA}" type="slidenum">
              <a:rPr lang="en-US" smtClean="0"/>
              <a:t>32</a:t>
            </a:fld>
            <a:endParaRPr lang="en-US" dirty="0"/>
          </a:p>
        </p:txBody>
      </p:sp>
      <p:sp>
        <p:nvSpPr>
          <p:cNvPr id="12" name="Content Placeholder 2"/>
          <p:cNvSpPr txBox="1">
            <a:spLocks/>
          </p:cNvSpPr>
          <p:nvPr/>
        </p:nvSpPr>
        <p:spPr>
          <a:xfrm>
            <a:off x="0" y="979164"/>
            <a:ext cx="9144000" cy="2067897"/>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617220" lvl="1" indent="-342900">
              <a:buFont typeface="Wingdings" panose="05000000000000000000" pitchFamily="2" charset="2"/>
              <a:buChar char="§"/>
            </a:pPr>
            <a:r>
              <a:rPr lang="en-US" sz="2400" dirty="0"/>
              <a:t>Continue with the 3 follow-up surveys </a:t>
            </a:r>
            <a:r>
              <a:rPr lang="en-US" sz="2000" dirty="0"/>
              <a:t>(1/3/5 years after graduation)</a:t>
            </a:r>
          </a:p>
          <a:p>
            <a:pPr marL="617220" lvl="1" indent="-342900">
              <a:buFont typeface="Wingdings" panose="05000000000000000000" pitchFamily="2" charset="2"/>
              <a:buChar char="§"/>
            </a:pPr>
            <a:r>
              <a:rPr lang="en-US" sz="2400" dirty="0"/>
              <a:t>Continue alignment of Senior Exit Survey</a:t>
            </a:r>
          </a:p>
          <a:p>
            <a:pPr marL="617220" lvl="1" indent="-342900">
              <a:buFont typeface="Wingdings" panose="05000000000000000000" pitchFamily="2" charset="2"/>
              <a:buChar char="§"/>
            </a:pPr>
            <a:r>
              <a:rPr lang="en-US" sz="2400" dirty="0"/>
              <a:t>Share results with principals, counselors, staff and make changes</a:t>
            </a:r>
          </a:p>
          <a:p>
            <a:pPr marL="617220" lvl="1" indent="-342900">
              <a:buFont typeface="Wingdings" panose="05000000000000000000" pitchFamily="2" charset="2"/>
              <a:buChar char="§"/>
            </a:pPr>
            <a:r>
              <a:rPr lang="en-US" sz="2400" dirty="0"/>
              <a:t>Get emails from all graduates in their senior year</a:t>
            </a:r>
          </a:p>
        </p:txBody>
      </p:sp>
      <p:sp>
        <p:nvSpPr>
          <p:cNvPr id="13" name="TextBox 12"/>
          <p:cNvSpPr txBox="1"/>
          <p:nvPr/>
        </p:nvSpPr>
        <p:spPr>
          <a:xfrm>
            <a:off x="4463655" y="3110913"/>
            <a:ext cx="1248508" cy="523220"/>
          </a:xfrm>
          <a:prstGeom prst="rect">
            <a:avLst/>
          </a:prstGeom>
          <a:noFill/>
        </p:spPr>
        <p:txBody>
          <a:bodyPr wrap="square" rtlCol="0">
            <a:spAutoFit/>
          </a:bodyPr>
          <a:lstStyle/>
          <a:p>
            <a:r>
              <a:rPr lang="en-US" sz="2800" dirty="0">
                <a:solidFill>
                  <a:srgbClr val="FF0000"/>
                </a:solidFill>
              </a:rPr>
              <a:t>2019</a:t>
            </a:r>
          </a:p>
        </p:txBody>
      </p:sp>
    </p:spTree>
    <p:extLst>
      <p:ext uri="{BB962C8B-B14F-4D97-AF65-F5344CB8AC3E}">
        <p14:creationId xmlns:p14="http://schemas.microsoft.com/office/powerpoint/2010/main" val="69981484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838200"/>
          </a:xfrm>
          <a:solidFill>
            <a:schemeClr val="bg2">
              <a:lumMod val="90000"/>
            </a:schemeClr>
          </a:solidFill>
        </p:spPr>
        <p:txBody>
          <a:bodyPr>
            <a:noAutofit/>
          </a:bodyPr>
          <a:lstStyle/>
          <a:p>
            <a:pPr algn="ctr"/>
            <a:r>
              <a:rPr lang="en-US" sz="3600" b="1" dirty="0"/>
              <a:t>Questions, Implications, and Next Steps</a:t>
            </a:r>
          </a:p>
        </p:txBody>
      </p:sp>
      <p:sp>
        <p:nvSpPr>
          <p:cNvPr id="3" name="Content Placeholder 2"/>
          <p:cNvSpPr>
            <a:spLocks noGrp="1"/>
          </p:cNvSpPr>
          <p:nvPr>
            <p:ph idx="1"/>
          </p:nvPr>
        </p:nvSpPr>
        <p:spPr>
          <a:xfrm>
            <a:off x="304800" y="990599"/>
            <a:ext cx="8610600" cy="5730875"/>
          </a:xfrm>
        </p:spPr>
        <p:txBody>
          <a:bodyPr>
            <a:normAutofit/>
          </a:bodyPr>
          <a:lstStyle/>
          <a:p>
            <a:pPr marL="403225" lvl="1" indent="-403225">
              <a:spcBef>
                <a:spcPts val="0"/>
              </a:spcBef>
              <a:spcAft>
                <a:spcPts val="1800"/>
              </a:spcAft>
              <a:buNone/>
            </a:pPr>
            <a:r>
              <a:rPr lang="en-US" sz="3200" i="1" dirty="0"/>
              <a:t>What are you still curious about? What else do you want to know?</a:t>
            </a:r>
          </a:p>
          <a:p>
            <a:pPr marL="403225" lvl="1" indent="-403225">
              <a:spcBef>
                <a:spcPts val="0"/>
              </a:spcBef>
              <a:spcAft>
                <a:spcPts val="1800"/>
              </a:spcAft>
              <a:buNone/>
            </a:pPr>
            <a:r>
              <a:rPr lang="en-US" sz="3200" i="1" dirty="0"/>
              <a:t>If these were your results, what implications would they have for your schools and district?</a:t>
            </a:r>
          </a:p>
          <a:p>
            <a:pPr marL="403225" lvl="1" indent="-403225">
              <a:spcBef>
                <a:spcPts val="0"/>
              </a:spcBef>
              <a:spcAft>
                <a:spcPts val="1800"/>
              </a:spcAft>
              <a:buNone/>
            </a:pPr>
            <a:r>
              <a:rPr lang="en-US" sz="3200" i="1" dirty="0"/>
              <a:t>What would you want to celebrate, and what would you want to change?</a:t>
            </a:r>
          </a:p>
          <a:p>
            <a:pPr marL="403225" lvl="1" indent="-403225">
              <a:spcBef>
                <a:spcPts val="0"/>
              </a:spcBef>
              <a:spcAft>
                <a:spcPts val="1800"/>
              </a:spcAft>
              <a:buNone/>
            </a:pPr>
            <a:r>
              <a:rPr lang="en-US" sz="3200" i="1" dirty="0"/>
              <a:t>What are your next steps?</a:t>
            </a:r>
          </a:p>
        </p:txBody>
      </p:sp>
      <p:sp>
        <p:nvSpPr>
          <p:cNvPr id="5" name="Slide Number Placeholder 4"/>
          <p:cNvSpPr>
            <a:spLocks noGrp="1"/>
          </p:cNvSpPr>
          <p:nvPr>
            <p:ph type="sldNum" sz="quarter" idx="12"/>
          </p:nvPr>
        </p:nvSpPr>
        <p:spPr/>
        <p:txBody>
          <a:bodyPr/>
          <a:lstStyle/>
          <a:p>
            <a:fld id="{9F25EAEA-5406-4855-89F1-2F3FAF9D33FA}" type="slidenum">
              <a:rPr lang="en-US" smtClean="0"/>
              <a:t>33</a:t>
            </a:fld>
            <a:endParaRPr lang="en-US" dirty="0"/>
          </a:p>
        </p:txBody>
      </p:sp>
    </p:spTree>
    <p:extLst>
      <p:ext uri="{BB962C8B-B14F-4D97-AF65-F5344CB8AC3E}">
        <p14:creationId xmlns:p14="http://schemas.microsoft.com/office/powerpoint/2010/main" val="25718737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838200"/>
          </a:xfrm>
          <a:solidFill>
            <a:schemeClr val="bg2">
              <a:lumMod val="90000"/>
            </a:schemeClr>
          </a:solidFill>
        </p:spPr>
        <p:txBody>
          <a:bodyPr>
            <a:noAutofit/>
          </a:bodyPr>
          <a:lstStyle/>
          <a:p>
            <a:pPr algn="ctr"/>
            <a:r>
              <a:rPr lang="en-US" sz="4000" b="1" dirty="0"/>
              <a:t>Analysis Context</a:t>
            </a:r>
          </a:p>
        </p:txBody>
      </p:sp>
      <p:sp>
        <p:nvSpPr>
          <p:cNvPr id="3" name="Content Placeholder 2"/>
          <p:cNvSpPr>
            <a:spLocks noGrp="1"/>
          </p:cNvSpPr>
          <p:nvPr>
            <p:ph idx="1"/>
          </p:nvPr>
        </p:nvSpPr>
        <p:spPr>
          <a:xfrm>
            <a:off x="304800" y="990599"/>
            <a:ext cx="8534400" cy="1001487"/>
          </a:xfrm>
        </p:spPr>
        <p:txBody>
          <a:bodyPr>
            <a:normAutofit/>
          </a:bodyPr>
          <a:lstStyle/>
          <a:p>
            <a:pPr marL="0" indent="0">
              <a:spcBef>
                <a:spcPts val="600"/>
              </a:spcBef>
              <a:spcAft>
                <a:spcPts val="600"/>
              </a:spcAft>
              <a:buNone/>
            </a:pPr>
            <a:r>
              <a:rPr lang="en-US" sz="2800" dirty="0"/>
              <a:t>District demographics have changed dramatically during the last 20 years.</a:t>
            </a:r>
          </a:p>
        </p:txBody>
      </p:sp>
      <p:sp>
        <p:nvSpPr>
          <p:cNvPr id="5" name="Slide Number Placeholder 4"/>
          <p:cNvSpPr>
            <a:spLocks noGrp="1"/>
          </p:cNvSpPr>
          <p:nvPr>
            <p:ph type="sldNum" sz="quarter" idx="12"/>
          </p:nvPr>
        </p:nvSpPr>
        <p:spPr/>
        <p:txBody>
          <a:bodyPr/>
          <a:lstStyle/>
          <a:p>
            <a:fld id="{9F25EAEA-5406-4855-89F1-2F3FAF9D33FA}" type="slidenum">
              <a:rPr lang="en-US" smtClean="0"/>
              <a:t>4</a:t>
            </a:fld>
            <a:endParaRPr lang="en-US" dirty="0"/>
          </a:p>
        </p:txBody>
      </p:sp>
      <p:pic>
        <p:nvPicPr>
          <p:cNvPr id="4" name="Picture 3">
            <a:extLst>
              <a:ext uri="{FF2B5EF4-FFF2-40B4-BE49-F238E27FC236}">
                <a16:creationId xmlns:a16="http://schemas.microsoft.com/office/drawing/2014/main" id="{EFB14638-0DFA-40A5-AF6B-8AB7EF9CA3E2}"/>
              </a:ext>
            </a:extLst>
          </p:cNvPr>
          <p:cNvPicPr>
            <a:picLocks noChangeAspect="1"/>
          </p:cNvPicPr>
          <p:nvPr/>
        </p:nvPicPr>
        <p:blipFill>
          <a:blip r:embed="rId3"/>
          <a:stretch>
            <a:fillRect/>
          </a:stretch>
        </p:blipFill>
        <p:spPr>
          <a:xfrm>
            <a:off x="41383" y="1992086"/>
            <a:ext cx="9042774" cy="4027714"/>
          </a:xfrm>
          <a:prstGeom prst="rect">
            <a:avLst/>
          </a:prstGeom>
        </p:spPr>
      </p:pic>
    </p:spTree>
    <p:extLst>
      <p:ext uri="{BB962C8B-B14F-4D97-AF65-F5344CB8AC3E}">
        <p14:creationId xmlns:p14="http://schemas.microsoft.com/office/powerpoint/2010/main" val="42612411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838200"/>
          </a:xfrm>
          <a:solidFill>
            <a:schemeClr val="bg2">
              <a:lumMod val="90000"/>
            </a:schemeClr>
          </a:solidFill>
        </p:spPr>
        <p:txBody>
          <a:bodyPr>
            <a:noAutofit/>
          </a:bodyPr>
          <a:lstStyle/>
          <a:p>
            <a:pPr algn="ctr"/>
            <a:r>
              <a:rPr lang="en-US" sz="4000" b="1" dirty="0"/>
              <a:t>Analysis Context</a:t>
            </a:r>
          </a:p>
        </p:txBody>
      </p:sp>
      <p:sp>
        <p:nvSpPr>
          <p:cNvPr id="3" name="Content Placeholder 2"/>
          <p:cNvSpPr>
            <a:spLocks noGrp="1"/>
          </p:cNvSpPr>
          <p:nvPr>
            <p:ph idx="1"/>
          </p:nvPr>
        </p:nvSpPr>
        <p:spPr>
          <a:xfrm>
            <a:off x="304800" y="990599"/>
            <a:ext cx="8534400" cy="1001487"/>
          </a:xfrm>
        </p:spPr>
        <p:txBody>
          <a:bodyPr>
            <a:normAutofit/>
          </a:bodyPr>
          <a:lstStyle/>
          <a:p>
            <a:pPr marL="0" indent="0">
              <a:spcBef>
                <a:spcPts val="600"/>
              </a:spcBef>
              <a:spcAft>
                <a:spcPts val="600"/>
              </a:spcAft>
              <a:buNone/>
            </a:pPr>
            <a:r>
              <a:rPr lang="en-US" sz="2800" dirty="0"/>
              <a:t>District demographics have changed dramatically during the last 20 years.</a:t>
            </a:r>
          </a:p>
        </p:txBody>
      </p:sp>
      <p:sp>
        <p:nvSpPr>
          <p:cNvPr id="5" name="Slide Number Placeholder 4"/>
          <p:cNvSpPr>
            <a:spLocks noGrp="1"/>
          </p:cNvSpPr>
          <p:nvPr>
            <p:ph type="sldNum" sz="quarter" idx="12"/>
          </p:nvPr>
        </p:nvSpPr>
        <p:spPr/>
        <p:txBody>
          <a:bodyPr/>
          <a:lstStyle/>
          <a:p>
            <a:fld id="{9F25EAEA-5406-4855-89F1-2F3FAF9D33FA}" type="slidenum">
              <a:rPr lang="en-US" smtClean="0"/>
              <a:t>5</a:t>
            </a:fld>
            <a:endParaRPr lang="en-US" dirty="0"/>
          </a:p>
        </p:txBody>
      </p:sp>
      <p:pic>
        <p:nvPicPr>
          <p:cNvPr id="6" name="Picture 5">
            <a:extLst>
              <a:ext uri="{FF2B5EF4-FFF2-40B4-BE49-F238E27FC236}">
                <a16:creationId xmlns:a16="http://schemas.microsoft.com/office/drawing/2014/main" id="{5C1A4259-529D-4750-B263-AD791217EB75}"/>
              </a:ext>
            </a:extLst>
          </p:cNvPr>
          <p:cNvPicPr>
            <a:picLocks noChangeAspect="1"/>
          </p:cNvPicPr>
          <p:nvPr/>
        </p:nvPicPr>
        <p:blipFill>
          <a:blip r:embed="rId3"/>
          <a:stretch>
            <a:fillRect/>
          </a:stretch>
        </p:blipFill>
        <p:spPr>
          <a:xfrm>
            <a:off x="239488" y="1948163"/>
            <a:ext cx="8447312" cy="4756892"/>
          </a:xfrm>
          <a:prstGeom prst="rect">
            <a:avLst/>
          </a:prstGeom>
        </p:spPr>
      </p:pic>
    </p:spTree>
    <p:extLst>
      <p:ext uri="{BB962C8B-B14F-4D97-AF65-F5344CB8AC3E}">
        <p14:creationId xmlns:p14="http://schemas.microsoft.com/office/powerpoint/2010/main" val="38537600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838200"/>
          </a:xfrm>
          <a:solidFill>
            <a:schemeClr val="bg2">
              <a:lumMod val="90000"/>
            </a:schemeClr>
          </a:solidFill>
        </p:spPr>
        <p:txBody>
          <a:bodyPr>
            <a:noAutofit/>
          </a:bodyPr>
          <a:lstStyle/>
          <a:p>
            <a:pPr algn="ctr"/>
            <a:r>
              <a:rPr lang="en-US" sz="4000" b="1" dirty="0"/>
              <a:t>Analysis Context</a:t>
            </a:r>
          </a:p>
        </p:txBody>
      </p:sp>
      <p:sp>
        <p:nvSpPr>
          <p:cNvPr id="3" name="Content Placeholder 2"/>
          <p:cNvSpPr>
            <a:spLocks noGrp="1"/>
          </p:cNvSpPr>
          <p:nvPr>
            <p:ph idx="1"/>
          </p:nvPr>
        </p:nvSpPr>
        <p:spPr>
          <a:xfrm>
            <a:off x="304800" y="990600"/>
            <a:ext cx="8534400" cy="631372"/>
          </a:xfrm>
        </p:spPr>
        <p:txBody>
          <a:bodyPr>
            <a:normAutofit/>
          </a:bodyPr>
          <a:lstStyle/>
          <a:p>
            <a:pPr marL="0" indent="0" algn="ctr">
              <a:spcBef>
                <a:spcPts val="600"/>
              </a:spcBef>
              <a:spcAft>
                <a:spcPts val="600"/>
              </a:spcAft>
              <a:buNone/>
            </a:pPr>
            <a:r>
              <a:rPr lang="en-US" sz="2800" dirty="0"/>
              <a:t>Mukilteo has higher FRL and EL rates than the state.</a:t>
            </a:r>
          </a:p>
        </p:txBody>
      </p:sp>
      <p:sp>
        <p:nvSpPr>
          <p:cNvPr id="5" name="Slide Number Placeholder 4"/>
          <p:cNvSpPr>
            <a:spLocks noGrp="1"/>
          </p:cNvSpPr>
          <p:nvPr>
            <p:ph type="sldNum" sz="quarter" idx="12"/>
          </p:nvPr>
        </p:nvSpPr>
        <p:spPr/>
        <p:txBody>
          <a:bodyPr/>
          <a:lstStyle/>
          <a:p>
            <a:fld id="{9F25EAEA-5406-4855-89F1-2F3FAF9D33FA}" type="slidenum">
              <a:rPr lang="en-US" smtClean="0"/>
              <a:t>6</a:t>
            </a:fld>
            <a:endParaRPr lang="en-US" dirty="0"/>
          </a:p>
        </p:txBody>
      </p:sp>
      <p:pic>
        <p:nvPicPr>
          <p:cNvPr id="4" name="Picture 3">
            <a:extLst>
              <a:ext uri="{FF2B5EF4-FFF2-40B4-BE49-F238E27FC236}">
                <a16:creationId xmlns:a16="http://schemas.microsoft.com/office/drawing/2014/main" id="{C5E6F4DD-75C7-48E6-AB01-7BBEC0567797}"/>
              </a:ext>
            </a:extLst>
          </p:cNvPr>
          <p:cNvPicPr>
            <a:picLocks noChangeAspect="1"/>
          </p:cNvPicPr>
          <p:nvPr/>
        </p:nvPicPr>
        <p:blipFill>
          <a:blip r:embed="rId3"/>
          <a:stretch>
            <a:fillRect/>
          </a:stretch>
        </p:blipFill>
        <p:spPr>
          <a:xfrm>
            <a:off x="511626" y="1575998"/>
            <a:ext cx="8033660" cy="4838118"/>
          </a:xfrm>
          <a:prstGeom prst="rect">
            <a:avLst/>
          </a:prstGeom>
        </p:spPr>
      </p:pic>
    </p:spTree>
    <p:extLst>
      <p:ext uri="{BB962C8B-B14F-4D97-AF65-F5344CB8AC3E}">
        <p14:creationId xmlns:p14="http://schemas.microsoft.com/office/powerpoint/2010/main" val="24786778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030288"/>
          </a:xfrm>
          <a:solidFill>
            <a:schemeClr val="bg2">
              <a:lumMod val="90000"/>
            </a:schemeClr>
          </a:solidFill>
        </p:spPr>
        <p:txBody>
          <a:bodyPr>
            <a:noAutofit/>
          </a:bodyPr>
          <a:lstStyle/>
          <a:p>
            <a:pPr algn="ctr"/>
            <a:r>
              <a:rPr lang="en-US" sz="4000" b="1" dirty="0"/>
              <a:t>High School Exit Survey</a:t>
            </a:r>
          </a:p>
        </p:txBody>
      </p:sp>
      <p:sp>
        <p:nvSpPr>
          <p:cNvPr id="6" name="Text Placeholder 5">
            <a:extLst>
              <a:ext uri="{FF2B5EF4-FFF2-40B4-BE49-F238E27FC236}">
                <a16:creationId xmlns:a16="http://schemas.microsoft.com/office/drawing/2014/main" id="{2510054E-E98E-41A0-AD44-0C09181120A8}"/>
              </a:ext>
            </a:extLst>
          </p:cNvPr>
          <p:cNvSpPr>
            <a:spLocks noGrp="1"/>
          </p:cNvSpPr>
          <p:nvPr>
            <p:ph type="body" idx="1"/>
          </p:nvPr>
        </p:nvSpPr>
        <p:spPr>
          <a:xfrm>
            <a:off x="457199" y="1312574"/>
            <a:ext cx="4040188" cy="639762"/>
          </a:xfrm>
        </p:spPr>
        <p:txBody>
          <a:bodyPr>
            <a:normAutofit/>
          </a:bodyPr>
          <a:lstStyle/>
          <a:p>
            <a:r>
              <a:rPr lang="en-US" sz="2800" dirty="0"/>
              <a:t>Past </a:t>
            </a:r>
          </a:p>
        </p:txBody>
      </p:sp>
      <p:sp>
        <p:nvSpPr>
          <p:cNvPr id="3" name="Content Placeholder 2"/>
          <p:cNvSpPr>
            <a:spLocks noGrp="1"/>
          </p:cNvSpPr>
          <p:nvPr>
            <p:ph sz="half" idx="2"/>
          </p:nvPr>
        </p:nvSpPr>
        <p:spPr>
          <a:xfrm>
            <a:off x="457199" y="1952336"/>
            <a:ext cx="4187825" cy="4319443"/>
          </a:xfrm>
        </p:spPr>
        <p:txBody>
          <a:bodyPr vert="horz" lIns="91440" tIns="45720" rIns="91440" bIns="45720" rtlCol="0" anchor="t">
            <a:normAutofit/>
          </a:bodyPr>
          <a:lstStyle/>
          <a:p>
            <a:pPr marL="228600" lvl="1" indent="-228600">
              <a:spcBef>
                <a:spcPts val="0"/>
              </a:spcBef>
              <a:spcAft>
                <a:spcPts val="1200"/>
              </a:spcAft>
              <a:buFont typeface="Arial" panose="020B0604020202020204" pitchFamily="34" charset="0"/>
              <a:buChar char="•"/>
            </a:pPr>
            <a:r>
              <a:rPr lang="en-US" sz="2400" dirty="0"/>
              <a:t>Results in HS Profile vary by school</a:t>
            </a:r>
          </a:p>
          <a:p>
            <a:pPr marL="228600" lvl="1" indent="-228600">
              <a:spcBef>
                <a:spcPts val="0"/>
              </a:spcBef>
              <a:spcAft>
                <a:spcPts val="1200"/>
              </a:spcAft>
              <a:buFont typeface="Arial" panose="020B0604020202020204" pitchFamily="34" charset="0"/>
              <a:buChar char="•"/>
            </a:pPr>
            <a:r>
              <a:rPr lang="en-US" sz="2400" dirty="0"/>
              <a:t>Included a final transcript request (Parchment)</a:t>
            </a:r>
          </a:p>
          <a:p>
            <a:pPr marL="228600" lvl="1" indent="-228600">
              <a:spcBef>
                <a:spcPts val="0"/>
              </a:spcBef>
              <a:spcAft>
                <a:spcPts val="1200"/>
              </a:spcAft>
              <a:buFont typeface="Arial" panose="020B0604020202020204" pitchFamily="34" charset="0"/>
              <a:buChar char="•"/>
            </a:pPr>
            <a:r>
              <a:rPr lang="en-US" sz="2400" dirty="0"/>
              <a:t>General sense of post-HS pathways at individual schools</a:t>
            </a:r>
          </a:p>
          <a:p>
            <a:pPr marL="228600" lvl="1" indent="-228600">
              <a:spcBef>
                <a:spcPts val="0"/>
              </a:spcBef>
              <a:spcAft>
                <a:spcPts val="1200"/>
              </a:spcAft>
              <a:buFont typeface="Arial" panose="020B0604020202020204" pitchFamily="34" charset="0"/>
              <a:buChar char="•"/>
            </a:pPr>
            <a:r>
              <a:rPr lang="en-US" sz="2400" dirty="0"/>
              <a:t>One “sliver" of time regarding chosen pathway</a:t>
            </a:r>
          </a:p>
          <a:p>
            <a:pPr marL="288925" lvl="1" indent="-288925">
              <a:spcBef>
                <a:spcPts val="0"/>
              </a:spcBef>
              <a:spcAft>
                <a:spcPts val="1200"/>
              </a:spcAft>
              <a:buFont typeface="Arial" panose="020B0604020202020204" pitchFamily="34" charset="0"/>
              <a:buChar char="•"/>
            </a:pPr>
            <a:endParaRPr lang="en-US" sz="2600" dirty="0"/>
          </a:p>
        </p:txBody>
      </p:sp>
      <p:sp>
        <p:nvSpPr>
          <p:cNvPr id="8" name="Text Placeholder 7">
            <a:extLst>
              <a:ext uri="{FF2B5EF4-FFF2-40B4-BE49-F238E27FC236}">
                <a16:creationId xmlns:a16="http://schemas.microsoft.com/office/drawing/2014/main" id="{29E15309-0091-4294-9900-E1E2E381FE3D}"/>
              </a:ext>
            </a:extLst>
          </p:cNvPr>
          <p:cNvSpPr>
            <a:spLocks noGrp="1"/>
          </p:cNvSpPr>
          <p:nvPr>
            <p:ph type="body" sz="quarter" idx="3"/>
          </p:nvPr>
        </p:nvSpPr>
        <p:spPr>
          <a:xfrm>
            <a:off x="4645025" y="1312574"/>
            <a:ext cx="4041775" cy="639762"/>
          </a:xfrm>
        </p:spPr>
        <p:txBody>
          <a:bodyPr>
            <a:normAutofit/>
          </a:bodyPr>
          <a:lstStyle/>
          <a:p>
            <a:r>
              <a:rPr lang="en-US" sz="2800" dirty="0"/>
              <a:t>Present</a:t>
            </a:r>
          </a:p>
        </p:txBody>
      </p:sp>
      <p:sp>
        <p:nvSpPr>
          <p:cNvPr id="10" name="Content Placeholder 9">
            <a:extLst>
              <a:ext uri="{FF2B5EF4-FFF2-40B4-BE49-F238E27FC236}">
                <a16:creationId xmlns:a16="http://schemas.microsoft.com/office/drawing/2014/main" id="{D74020D8-E6B9-4490-A6C5-E97CF4C45D25}"/>
              </a:ext>
            </a:extLst>
          </p:cNvPr>
          <p:cNvSpPr>
            <a:spLocks noGrp="1"/>
          </p:cNvSpPr>
          <p:nvPr>
            <p:ph sz="quarter" idx="4"/>
          </p:nvPr>
        </p:nvSpPr>
        <p:spPr>
          <a:xfrm>
            <a:off x="4645024" y="1955509"/>
            <a:ext cx="4363893" cy="3951288"/>
          </a:xfrm>
        </p:spPr>
        <p:txBody>
          <a:bodyPr vert="horz" lIns="91440" tIns="45720" rIns="91440" bIns="45720" rtlCol="0" anchor="t">
            <a:normAutofit/>
          </a:bodyPr>
          <a:lstStyle/>
          <a:p>
            <a:pPr marL="228600" indent="-228600">
              <a:lnSpc>
                <a:spcPct val="110000"/>
              </a:lnSpc>
              <a:spcBef>
                <a:spcPts val="0"/>
              </a:spcBef>
              <a:spcAft>
                <a:spcPts val="1200"/>
              </a:spcAft>
            </a:pPr>
            <a:r>
              <a:rPr lang="en-US" dirty="0"/>
              <a:t>Profile + Purposeful Career &amp; College Ready Planning</a:t>
            </a:r>
          </a:p>
          <a:p>
            <a:pPr marL="228600" indent="-228600">
              <a:lnSpc>
                <a:spcPct val="110000"/>
              </a:lnSpc>
              <a:spcBef>
                <a:spcPts val="0"/>
              </a:spcBef>
              <a:spcAft>
                <a:spcPts val="1200"/>
              </a:spcAft>
            </a:pPr>
            <a:r>
              <a:rPr lang="en-US" dirty="0"/>
              <a:t>Common survey + collaboration across District </a:t>
            </a:r>
          </a:p>
          <a:p>
            <a:pPr marL="228600" indent="-228600">
              <a:lnSpc>
                <a:spcPct val="110000"/>
              </a:lnSpc>
              <a:spcBef>
                <a:spcPts val="0"/>
              </a:spcBef>
              <a:spcAft>
                <a:spcPts val="1200"/>
              </a:spcAft>
            </a:pPr>
            <a:r>
              <a:rPr lang="en-US" dirty="0"/>
              <a:t>Follow-up surveys (longitudinal data) include reflections from graduates &amp; comparison data over time</a:t>
            </a:r>
          </a:p>
          <a:p>
            <a:endParaRPr lang="en-US" dirty="0"/>
          </a:p>
        </p:txBody>
      </p:sp>
      <p:sp>
        <p:nvSpPr>
          <p:cNvPr id="5" name="Slide Number Placeholder 4"/>
          <p:cNvSpPr>
            <a:spLocks noGrp="1"/>
          </p:cNvSpPr>
          <p:nvPr>
            <p:ph type="sldNum" sz="quarter" idx="12"/>
          </p:nvPr>
        </p:nvSpPr>
        <p:spPr/>
        <p:txBody>
          <a:bodyPr/>
          <a:lstStyle/>
          <a:p>
            <a:fld id="{9F25EAEA-5406-4855-89F1-2F3FAF9D33FA}" type="slidenum">
              <a:rPr lang="en-US" smtClean="0"/>
              <a:t>7</a:t>
            </a:fld>
            <a:endParaRPr lang="en-US" dirty="0"/>
          </a:p>
        </p:txBody>
      </p:sp>
    </p:spTree>
    <p:extLst>
      <p:ext uri="{BB962C8B-B14F-4D97-AF65-F5344CB8AC3E}">
        <p14:creationId xmlns:p14="http://schemas.microsoft.com/office/powerpoint/2010/main" val="31104470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fade">
                                      <p:cBhvr>
                                        <p:cTn id="7" dur="500"/>
                                        <p:tgtEl>
                                          <p:spTgt spid="8">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
                                            <p:txEl>
                                              <p:pRg st="0" end="0"/>
                                            </p:txEl>
                                          </p:spTgt>
                                        </p:tgtEl>
                                        <p:attrNameLst>
                                          <p:attrName>style.visibility</p:attrName>
                                        </p:attrNameLst>
                                      </p:cBhvr>
                                      <p:to>
                                        <p:strVal val="visible"/>
                                      </p:to>
                                    </p:set>
                                    <p:animEffect transition="in" filter="fade">
                                      <p:cBhvr>
                                        <p:cTn id="10" dur="10"/>
                                        <p:tgtEl>
                                          <p:spTgt spid="10">
                                            <p:txEl>
                                              <p:pRg st="0" end="0"/>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0">
                                            <p:txEl>
                                              <p:pRg st="1" end="1"/>
                                            </p:txEl>
                                          </p:spTgt>
                                        </p:tgtEl>
                                        <p:attrNameLst>
                                          <p:attrName>style.visibility</p:attrName>
                                        </p:attrNameLst>
                                      </p:cBhvr>
                                      <p:to>
                                        <p:strVal val="visible"/>
                                      </p:to>
                                    </p:set>
                                    <p:animEffect transition="in" filter="fade">
                                      <p:cBhvr>
                                        <p:cTn id="13" dur="10"/>
                                        <p:tgtEl>
                                          <p:spTgt spid="10">
                                            <p:txEl>
                                              <p:pRg st="1" end="1"/>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0">
                                            <p:txEl>
                                              <p:pRg st="2" end="2"/>
                                            </p:txEl>
                                          </p:spTgt>
                                        </p:tgtEl>
                                        <p:attrNameLst>
                                          <p:attrName>style.visibility</p:attrName>
                                        </p:attrNameLst>
                                      </p:cBhvr>
                                      <p:to>
                                        <p:strVal val="visible"/>
                                      </p:to>
                                    </p:set>
                                    <p:animEffect transition="in" filter="fade">
                                      <p:cBhvr>
                                        <p:cTn id="16" dur="10"/>
                                        <p:tgtEl>
                                          <p:spTgt spid="10">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P spid="10"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4665" y="1358"/>
            <a:ext cx="9144000" cy="1294042"/>
          </a:xfrm>
          <a:prstGeom prst="rect">
            <a:avLst/>
          </a:prstGeom>
          <a:solidFill>
            <a:schemeClr val="bg2">
              <a:lumMod val="90000"/>
            </a:schemeClr>
          </a:solidFill>
        </p:spPr>
        <p:txBody>
          <a:bodyPr vert="horz" lIns="91440" tIns="45720" rIns="91440" bIns="45720" rtlCol="0" anchor="ctr">
            <a:noAutofit/>
          </a:bodyPr>
          <a:lstStyle>
            <a:lvl1pPr algn="ctr">
              <a:spcBef>
                <a:spcPct val="0"/>
              </a:spcBef>
              <a:buNone/>
              <a:defRPr sz="3600" b="1">
                <a:latin typeface="+mj-lt"/>
                <a:ea typeface="+mj-ea"/>
                <a:cs typeface="+mj-cs"/>
              </a:defRPr>
            </a:lvl1pPr>
          </a:lstStyle>
          <a:p>
            <a:r>
              <a:rPr lang="en-US" sz="3400" dirty="0"/>
              <a:t>District On-Time Graduation Rates Declined a Bit</a:t>
            </a:r>
          </a:p>
          <a:p>
            <a:r>
              <a:rPr lang="en-US" sz="2800" dirty="0"/>
              <a:t>Rates for the Class of 2015 - 2017</a:t>
            </a:r>
          </a:p>
        </p:txBody>
      </p:sp>
      <p:sp>
        <p:nvSpPr>
          <p:cNvPr id="2" name="Slide Number Placeholder 1"/>
          <p:cNvSpPr>
            <a:spLocks noGrp="1"/>
          </p:cNvSpPr>
          <p:nvPr>
            <p:ph type="sldNum" sz="quarter" idx="12"/>
          </p:nvPr>
        </p:nvSpPr>
        <p:spPr/>
        <p:txBody>
          <a:bodyPr/>
          <a:lstStyle/>
          <a:p>
            <a:fld id="{9F25EAEA-5406-4855-89F1-2F3FAF9D33FA}" type="slidenum">
              <a:rPr lang="en-US" smtClean="0"/>
              <a:t>8</a:t>
            </a:fld>
            <a:endParaRPr lang="en-US" dirty="0"/>
          </a:p>
        </p:txBody>
      </p:sp>
      <p:sp>
        <p:nvSpPr>
          <p:cNvPr id="5" name="TextBox 4"/>
          <p:cNvSpPr txBox="1"/>
          <p:nvPr/>
        </p:nvSpPr>
        <p:spPr>
          <a:xfrm>
            <a:off x="4665" y="6483588"/>
            <a:ext cx="1524000" cy="369332"/>
          </a:xfrm>
          <a:prstGeom prst="rect">
            <a:avLst/>
          </a:prstGeom>
          <a:noFill/>
        </p:spPr>
        <p:txBody>
          <a:bodyPr wrap="square" rtlCol="0">
            <a:spAutoFit/>
          </a:bodyPr>
          <a:lstStyle/>
          <a:p>
            <a:r>
              <a:rPr lang="en-US" dirty="0"/>
              <a:t>Source: OSPI</a:t>
            </a:r>
          </a:p>
        </p:txBody>
      </p:sp>
      <p:pic>
        <p:nvPicPr>
          <p:cNvPr id="6" name="Picture 5"/>
          <p:cNvPicPr>
            <a:picLocks noChangeAspect="1"/>
          </p:cNvPicPr>
          <p:nvPr/>
        </p:nvPicPr>
        <p:blipFill>
          <a:blip r:embed="rId3"/>
          <a:stretch>
            <a:fillRect/>
          </a:stretch>
        </p:blipFill>
        <p:spPr>
          <a:xfrm>
            <a:off x="228599" y="1305560"/>
            <a:ext cx="8686802" cy="5212046"/>
          </a:xfrm>
          <a:prstGeom prst="rect">
            <a:avLst/>
          </a:prstGeom>
        </p:spPr>
      </p:pic>
    </p:spTree>
    <p:extLst>
      <p:ext uri="{BB962C8B-B14F-4D97-AF65-F5344CB8AC3E}">
        <p14:creationId xmlns:p14="http://schemas.microsoft.com/office/powerpoint/2010/main" val="22474532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3"/>
          <a:stretch>
            <a:fillRect/>
          </a:stretch>
        </p:blipFill>
        <p:spPr>
          <a:xfrm>
            <a:off x="153343" y="1194038"/>
            <a:ext cx="8837314" cy="5298814"/>
          </a:xfrm>
          <a:prstGeom prst="rect">
            <a:avLst/>
          </a:prstGeom>
        </p:spPr>
      </p:pic>
      <p:sp>
        <p:nvSpPr>
          <p:cNvPr id="5" name="Title 1"/>
          <p:cNvSpPr txBox="1">
            <a:spLocks/>
          </p:cNvSpPr>
          <p:nvPr/>
        </p:nvSpPr>
        <p:spPr>
          <a:xfrm>
            <a:off x="0" y="0"/>
            <a:ext cx="9144000" cy="1066800"/>
          </a:xfrm>
          <a:prstGeom prst="rect">
            <a:avLst/>
          </a:prstGeom>
          <a:solidFill>
            <a:schemeClr val="bg2">
              <a:lumMod val="90000"/>
            </a:schemeClr>
          </a:soli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nSpc>
                <a:spcPct val="90000"/>
              </a:lnSpc>
            </a:pPr>
            <a:r>
              <a:rPr lang="en-US" sz="3600" b="1" dirty="0">
                <a:latin typeface="Calibri" panose="020F0502020204030204" pitchFamily="34" charset="0"/>
                <a:cs typeface="Calibri" panose="020F0502020204030204" pitchFamily="34" charset="0"/>
              </a:rPr>
              <a:t>District On-Time Graduation Rates</a:t>
            </a:r>
            <a:br>
              <a:rPr lang="en-US" sz="3600" b="1" dirty="0">
                <a:latin typeface="Calibri" panose="020F0502020204030204" pitchFamily="34" charset="0"/>
                <a:cs typeface="Calibri" panose="020F0502020204030204" pitchFamily="34" charset="0"/>
              </a:rPr>
            </a:br>
            <a:r>
              <a:rPr lang="en-US" sz="3600" b="1" dirty="0">
                <a:latin typeface="Calibri" panose="020F0502020204030204" pitchFamily="34" charset="0"/>
                <a:cs typeface="Calibri" panose="020F0502020204030204" pitchFamily="34" charset="0"/>
              </a:rPr>
              <a:t>Exceed the State</a:t>
            </a:r>
          </a:p>
        </p:txBody>
      </p:sp>
      <p:sp>
        <p:nvSpPr>
          <p:cNvPr id="3" name="Slide Number Placeholder 2"/>
          <p:cNvSpPr>
            <a:spLocks noGrp="1"/>
          </p:cNvSpPr>
          <p:nvPr>
            <p:ph type="sldNum" sz="quarter" idx="12"/>
          </p:nvPr>
        </p:nvSpPr>
        <p:spPr/>
        <p:txBody>
          <a:bodyPr/>
          <a:lstStyle/>
          <a:p>
            <a:fld id="{9F25EAEA-5406-4855-89F1-2F3FAF9D33FA}" type="slidenum">
              <a:rPr lang="en-US" smtClean="0"/>
              <a:t>9</a:t>
            </a:fld>
            <a:endParaRPr lang="en-US" dirty="0"/>
          </a:p>
        </p:txBody>
      </p:sp>
      <p:sp>
        <p:nvSpPr>
          <p:cNvPr id="7" name="TextBox 6"/>
          <p:cNvSpPr txBox="1"/>
          <p:nvPr/>
        </p:nvSpPr>
        <p:spPr>
          <a:xfrm>
            <a:off x="4665" y="6483588"/>
            <a:ext cx="1524000" cy="369332"/>
          </a:xfrm>
          <a:prstGeom prst="rect">
            <a:avLst/>
          </a:prstGeom>
          <a:noFill/>
        </p:spPr>
        <p:txBody>
          <a:bodyPr wrap="square" rtlCol="0">
            <a:spAutoFit/>
          </a:bodyPr>
          <a:lstStyle/>
          <a:p>
            <a:r>
              <a:rPr lang="en-US" dirty="0"/>
              <a:t>Source: OSPI</a:t>
            </a:r>
          </a:p>
        </p:txBody>
      </p:sp>
    </p:spTree>
    <p:extLst>
      <p:ext uri="{BB962C8B-B14F-4D97-AF65-F5344CB8AC3E}">
        <p14:creationId xmlns:p14="http://schemas.microsoft.com/office/powerpoint/2010/main" val="825940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1353</TotalTime>
  <Words>2194</Words>
  <Application>Microsoft Office PowerPoint</Application>
  <PresentationFormat>On-screen Show (4:3)</PresentationFormat>
  <Paragraphs>325</Paragraphs>
  <Slides>33</Slides>
  <Notes>33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33</vt:i4>
      </vt:variant>
    </vt:vector>
  </HeadingPairs>
  <TitlesOfParts>
    <vt:vector size="37" baseType="lpstr">
      <vt:lpstr>Arial</vt:lpstr>
      <vt:lpstr>Calibri</vt:lpstr>
      <vt:lpstr>Wingdings</vt:lpstr>
      <vt:lpstr>Office Theme</vt:lpstr>
      <vt:lpstr>Study of Past High School Graduates</vt:lpstr>
      <vt:lpstr>What Do You Want to Know?</vt:lpstr>
      <vt:lpstr>Rationale and Methods</vt:lpstr>
      <vt:lpstr>Analysis Context</vt:lpstr>
      <vt:lpstr>Analysis Context</vt:lpstr>
      <vt:lpstr>Analysis Context</vt:lpstr>
      <vt:lpstr>High School Exit Survey</vt:lpstr>
      <vt:lpstr>PowerPoint Presentation</vt:lpstr>
      <vt:lpstr>PowerPoint Presentation</vt:lpstr>
      <vt:lpstr>National Student Clearinghouse (NSC) Data</vt:lpstr>
      <vt:lpstr>PowerPoint Presentation</vt:lpstr>
      <vt:lpstr>District data hide differences in high schools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District Surveys</vt:lpstr>
      <vt:lpstr>Survey Responses of Graduates</vt:lpstr>
      <vt:lpstr>All Graduates vs. Survey Responses</vt:lpstr>
      <vt:lpstr>PowerPoint Presentation</vt:lpstr>
      <vt:lpstr>PowerPoint Presentation</vt:lpstr>
      <vt:lpstr>PowerPoint Presentation</vt:lpstr>
      <vt:lpstr>PowerPoint Presentation</vt:lpstr>
      <vt:lpstr>PowerPoint Presentation</vt:lpstr>
      <vt:lpstr>Open-Ended Responses: Common Themes</vt:lpstr>
      <vt:lpstr>PowerPoint Presentation</vt:lpstr>
      <vt:lpstr>Questions, Implications, and Next Steps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Study of High School Graduates Classes of 2009 - 2016</dc:title>
  <dc:creator>Anderson Kim E.</dc:creator>
  <cp:lastModifiedBy>Jennifer Longchamps</cp:lastModifiedBy>
  <cp:revision>106</cp:revision>
  <cp:lastPrinted>2018-11-28T18:21:43Z</cp:lastPrinted>
  <dcterms:modified xsi:type="dcterms:W3CDTF">2018-12-12T18:19:54Z</dcterms:modified>
</cp:coreProperties>
</file>