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sldIdLst>
    <p:sldId id="290" r:id="rId2"/>
    <p:sldId id="262" r:id="rId3"/>
    <p:sldId id="271" r:id="rId4"/>
    <p:sldId id="284" r:id="rId5"/>
    <p:sldId id="285" r:id="rId6"/>
    <p:sldId id="286" r:id="rId7"/>
    <p:sldId id="287" r:id="rId8"/>
    <p:sldId id="288" r:id="rId9"/>
    <p:sldId id="263" r:id="rId10"/>
    <p:sldId id="274" r:id="rId11"/>
    <p:sldId id="281" r:id="rId12"/>
    <p:sldId id="282" r:id="rId13"/>
    <p:sldId id="283" r:id="rId14"/>
    <p:sldId id="289" r:id="rId15"/>
    <p:sldId id="291" r:id="rId16"/>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54430" autoAdjust="0"/>
  </p:normalViewPr>
  <p:slideViewPr>
    <p:cSldViewPr snapToGrid="0">
      <p:cViewPr varScale="1">
        <p:scale>
          <a:sx n="62" d="100"/>
          <a:sy n="62" d="100"/>
        </p:scale>
        <p:origin x="2412" y="78"/>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98488DF8-4E93-4B7E-9BD4-1B113107CE23}" type="datetimeFigureOut">
              <a:rPr lang="en-US" smtClean="0"/>
              <a:t>1/24/2017</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B76784AA-AA30-4F05-82FC-2D3CC773D67A}" type="slidenum">
              <a:rPr lang="en-US" smtClean="0"/>
              <a:t>‹#›</a:t>
            </a:fld>
            <a:endParaRPr lang="en-US"/>
          </a:p>
        </p:txBody>
      </p:sp>
    </p:spTree>
    <p:extLst>
      <p:ext uri="{BB962C8B-B14F-4D97-AF65-F5344CB8AC3E}">
        <p14:creationId xmlns:p14="http://schemas.microsoft.com/office/powerpoint/2010/main" val="38752600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PowerPoint presentation contains information about a unique</a:t>
            </a:r>
            <a:r>
              <a:rPr lang="en-US" baseline="0" dirty="0" smtClean="0"/>
              <a:t> testing opportunity for high school students in Washington this spring (2017).</a:t>
            </a:r>
          </a:p>
          <a:p>
            <a:endParaRPr lang="en-US" dirty="0" smtClean="0"/>
          </a:p>
          <a:p>
            <a:r>
              <a:rPr lang="en-US" sz="1200" kern="1200" dirty="0" smtClean="0">
                <a:solidFill>
                  <a:schemeClr val="tx1"/>
                </a:solidFill>
                <a:effectLst/>
                <a:latin typeface="+mn-lt"/>
                <a:ea typeface="+mn-ea"/>
                <a:cs typeface="+mn-cs"/>
              </a:rPr>
              <a:t>The </a:t>
            </a:r>
            <a:r>
              <a:rPr lang="en-US" sz="1200" i="1" kern="1200" dirty="0" smtClean="0">
                <a:solidFill>
                  <a:schemeClr val="tx1"/>
                </a:solidFill>
                <a:effectLst/>
                <a:latin typeface="+mn-lt"/>
                <a:ea typeface="+mn-ea"/>
                <a:cs typeface="+mn-cs"/>
              </a:rPr>
              <a:t>Washington State 2013 K-12 Science Learning Standards</a:t>
            </a:r>
            <a:r>
              <a:rPr lang="en-US" sz="1200" kern="1200" dirty="0" smtClean="0">
                <a:solidFill>
                  <a:schemeClr val="tx1"/>
                </a:solidFill>
                <a:effectLst/>
                <a:latin typeface="+mn-lt"/>
                <a:ea typeface="+mn-ea"/>
                <a:cs typeface="+mn-cs"/>
              </a:rPr>
              <a:t> (</a:t>
            </a:r>
            <a:r>
              <a:rPr lang="en-US" sz="1200" i="1" kern="1200" dirty="0" smtClean="0">
                <a:solidFill>
                  <a:schemeClr val="tx1"/>
                </a:solidFill>
                <a:effectLst/>
                <a:latin typeface="+mn-lt"/>
                <a:ea typeface="+mn-ea"/>
                <a:cs typeface="+mn-cs"/>
              </a:rPr>
              <a:t>Next Generation Science Standards</a:t>
            </a:r>
            <a:r>
              <a:rPr lang="en-US" sz="1200" kern="1200" dirty="0" smtClean="0">
                <a:solidFill>
                  <a:schemeClr val="tx1"/>
                </a:solidFill>
                <a:effectLst/>
                <a:latin typeface="+mn-lt"/>
                <a:ea typeface="+mn-ea"/>
                <a:cs typeface="+mn-cs"/>
              </a:rPr>
              <a:t>) will be assessed for the first time in spring 2018. Before test forms can be constructed, newly developed test items must be field tested to ensure that the items are accessible to all students and that they produce results that are valid, reliable, and fair. These new, online field test items can be embedded in the online Measurements of Student Progress (MSP) in grades 5 and 8, but the paper-pencil Biology End-of-Course exam does not provide that same opportunity for the new high school items. This separate online field test for high school will ensure that the statistics used to construct future high school test forms are as accurate as possible.</a:t>
            </a:r>
            <a:r>
              <a:rPr lang="en-US" sz="1200" kern="1200" baseline="0" dirty="0" smtClean="0">
                <a:solidFill>
                  <a:schemeClr val="tx1"/>
                </a:solidFill>
                <a:effectLst/>
                <a:latin typeface="+mn-lt"/>
                <a:ea typeface="+mn-ea"/>
                <a:cs typeface="+mn-cs"/>
              </a:rPr>
              <a:t> </a:t>
            </a:r>
          </a:p>
        </p:txBody>
      </p:sp>
      <p:sp>
        <p:nvSpPr>
          <p:cNvPr id="4" name="Slide Number Placeholder 3"/>
          <p:cNvSpPr>
            <a:spLocks noGrp="1"/>
          </p:cNvSpPr>
          <p:nvPr>
            <p:ph type="sldNum" sz="quarter" idx="10"/>
          </p:nvPr>
        </p:nvSpPr>
        <p:spPr/>
        <p:txBody>
          <a:bodyPr/>
          <a:lstStyle/>
          <a:p>
            <a:fld id="{B76784AA-AA30-4F05-82FC-2D3CC773D67A}" type="slidenum">
              <a:rPr lang="en-US" smtClean="0"/>
              <a:t>1</a:t>
            </a:fld>
            <a:endParaRPr lang="en-US"/>
          </a:p>
        </p:txBody>
      </p:sp>
    </p:spTree>
    <p:extLst>
      <p:ext uri="{BB962C8B-B14F-4D97-AF65-F5344CB8AC3E}">
        <p14:creationId xmlns:p14="http://schemas.microsoft.com/office/powerpoint/2010/main" val="39545312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Reminder…Field test items </a:t>
            </a:r>
            <a:r>
              <a:rPr lang="en-US" b="1" dirty="0" smtClean="0"/>
              <a:t>are</a:t>
            </a:r>
            <a:r>
              <a:rPr lang="en-US" dirty="0" smtClean="0"/>
              <a:t> secure items. </a:t>
            </a:r>
            <a:r>
              <a:rPr lang="en-US" dirty="0"/>
              <a:t>Teachers don’t get to see any more of these high school field test items than they would of the online ELA or Mathematics tests. </a:t>
            </a:r>
            <a:r>
              <a:rPr lang="en-US" dirty="0" smtClean="0"/>
              <a:t>The 5</a:t>
            </a:r>
            <a:r>
              <a:rPr lang="en-US" baseline="30000" dirty="0" smtClean="0"/>
              <a:t>th</a:t>
            </a:r>
            <a:r>
              <a:rPr lang="en-US" dirty="0" smtClean="0"/>
              <a:t> and 8</a:t>
            </a:r>
            <a:r>
              <a:rPr lang="en-US" baseline="30000" dirty="0" smtClean="0"/>
              <a:t>th</a:t>
            </a:r>
            <a:r>
              <a:rPr lang="en-US" dirty="0" smtClean="0"/>
              <a:t> grade field test items will be part</a:t>
            </a:r>
            <a:r>
              <a:rPr lang="en-US" baseline="0" dirty="0" smtClean="0"/>
              <a:t> of the online MSP, so all security protocols will be followed there; the high school field test administration will mimic that experience. </a:t>
            </a:r>
          </a:p>
        </p:txBody>
      </p:sp>
      <p:sp>
        <p:nvSpPr>
          <p:cNvPr id="4" name="Slide Number Placeholder 3"/>
          <p:cNvSpPr>
            <a:spLocks noGrp="1"/>
          </p:cNvSpPr>
          <p:nvPr>
            <p:ph type="sldNum" sz="quarter" idx="10"/>
          </p:nvPr>
        </p:nvSpPr>
        <p:spPr/>
        <p:txBody>
          <a:bodyPr/>
          <a:lstStyle/>
          <a:p>
            <a:fld id="{B76784AA-AA30-4F05-82FC-2D3CC773D67A}" type="slidenum">
              <a:rPr lang="en-US" smtClean="0"/>
              <a:t>10</a:t>
            </a:fld>
            <a:endParaRPr lang="en-US"/>
          </a:p>
        </p:txBody>
      </p:sp>
    </p:spTree>
    <p:extLst>
      <p:ext uri="{BB962C8B-B14F-4D97-AF65-F5344CB8AC3E}">
        <p14:creationId xmlns:p14="http://schemas.microsoft.com/office/powerpoint/2010/main" val="31947657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Most</a:t>
            </a:r>
            <a:r>
              <a:rPr lang="en-US" baseline="0" dirty="0" smtClean="0"/>
              <a:t> items are part of a group of items using common stimuli that students will react to and use in answering the items. The stimuli will be on the left and the items will be on the right.</a:t>
            </a:r>
          </a:p>
          <a:p>
            <a:endParaRPr lang="en-US" baseline="0" dirty="0" smtClean="0"/>
          </a:p>
          <a:p>
            <a:r>
              <a:rPr lang="en-US" baseline="0" dirty="0" smtClean="0"/>
              <a:t>[CLICK] Item Types [slide]</a:t>
            </a:r>
          </a:p>
          <a:p>
            <a:endParaRPr lang="en-US" baseline="0" dirty="0" smtClean="0"/>
          </a:p>
          <a:p>
            <a:r>
              <a:rPr lang="en-US" baseline="0" dirty="0" smtClean="0"/>
              <a:t>[CLICK] Multi-part items [slide]</a:t>
            </a:r>
          </a:p>
          <a:p>
            <a:endParaRPr lang="en-US" baseline="0" dirty="0" smtClean="0"/>
          </a:p>
          <a:p>
            <a:r>
              <a:rPr lang="en-US" baseline="0" dirty="0" smtClean="0"/>
              <a:t>[CLICK] Please note that the 5</a:t>
            </a:r>
            <a:r>
              <a:rPr lang="en-US" baseline="30000" dirty="0" smtClean="0"/>
              <a:t>th</a:t>
            </a:r>
            <a:r>
              <a:rPr lang="en-US" baseline="0" dirty="0" smtClean="0"/>
              <a:t> and 8</a:t>
            </a:r>
            <a:r>
              <a:rPr lang="en-US" baseline="30000" dirty="0" smtClean="0"/>
              <a:t>th</a:t>
            </a:r>
            <a:r>
              <a:rPr lang="en-US" baseline="0" dirty="0" smtClean="0"/>
              <a:t> grade field test items will also have these formats</a:t>
            </a:r>
            <a:endParaRPr lang="en-US" dirty="0"/>
          </a:p>
        </p:txBody>
      </p:sp>
      <p:sp>
        <p:nvSpPr>
          <p:cNvPr id="4" name="Slide Number Placeholder 3"/>
          <p:cNvSpPr>
            <a:spLocks noGrp="1"/>
          </p:cNvSpPr>
          <p:nvPr>
            <p:ph type="sldNum" sz="quarter" idx="10"/>
          </p:nvPr>
        </p:nvSpPr>
        <p:spPr/>
        <p:txBody>
          <a:bodyPr/>
          <a:lstStyle/>
          <a:p>
            <a:fld id="{B76784AA-AA30-4F05-82FC-2D3CC773D67A}" type="slidenum">
              <a:rPr lang="en-US" smtClean="0"/>
              <a:t>11</a:t>
            </a:fld>
            <a:endParaRPr lang="en-US"/>
          </a:p>
        </p:txBody>
      </p:sp>
    </p:spTree>
    <p:extLst>
      <p:ext uri="{BB962C8B-B14F-4D97-AF65-F5344CB8AC3E}">
        <p14:creationId xmlns:p14="http://schemas.microsoft.com/office/powerpoint/2010/main" val="70962647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Next Generation Science Assessments will have two newly developed features. These two features have been included in the Student Interface Training Modules because we knew that they would be in the online science tests this year.</a:t>
            </a:r>
          </a:p>
          <a:p>
            <a:endParaRPr lang="en-US" baseline="0" dirty="0" smtClean="0"/>
          </a:p>
          <a:p>
            <a:r>
              <a:rPr lang="en-US" baseline="0" dirty="0" smtClean="0"/>
              <a:t>The first is called Collapsing Stimuli.</a:t>
            </a:r>
          </a:p>
          <a:p>
            <a:r>
              <a:rPr lang="en-US" dirty="0" smtClean="0"/>
              <a:t>The</a:t>
            </a:r>
            <a:r>
              <a:rPr lang="en-US" baseline="0" dirty="0" smtClean="0"/>
              <a:t> stimuli are broken into small chunks of information to help students focus on the part of the stimulus necessary to address the question. As additional information is needed, another stimulus is provided with the items. For example, a student might see Stimulus #1 and 2 items. After they complete those 2 items and select the “NEXT” button, Stimulus #2 will appear along with 2-3 new items. Stimulus #1 will be “collapsed” above Stimulus #2, and can be read again by clicking on the plus ( </a:t>
            </a:r>
            <a:r>
              <a:rPr lang="en-US" b="1" baseline="0" dirty="0" smtClean="0"/>
              <a:t>+</a:t>
            </a:r>
            <a:r>
              <a:rPr lang="en-US" baseline="0" dirty="0" smtClean="0"/>
              <a:t> ) sign next to it.  This collapsing action is helping us to eliminate vertical scrolling as much as possible, and also eliminates the need for students to use the “BACK” button in order to see Stimulus #1.</a:t>
            </a:r>
          </a:p>
          <a:p>
            <a:endParaRPr lang="en-US"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The second feature is called Locking items</a:t>
            </a:r>
            <a:r>
              <a:rPr lang="en-US" baseline="0" dirty="0" smtClean="0"/>
              <a:t> </a:t>
            </a:r>
            <a:r>
              <a:rPr lang="en-US" dirty="0" smtClean="0"/>
              <a:t>[CLICK]</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Locking items are allowing us to do what’s called “blocking</a:t>
            </a:r>
            <a:r>
              <a:rPr lang="en-US" baseline="0" dirty="0" smtClean="0"/>
              <a:t> and updating.” For example, it enables us to ask students to build a graph based on some data we gave them as question #1, lock #1, then give them a correct graph in question #2 and ask them questions based on the correct graph. This way we can see what they know on their own in #1, but then prevent them from carrying any errors forward into #2. Another example is that we might ask a constructed response item as #1 to get the big picture of what the student knows about a standard, then lock #1 and use questions 2-5 to get down to the component parts of the standard. Questions 2-5 might give away, or clue, the answer to #1, which is why we will lock #1.  As we’ve written these items, teachers have really liked that we can ask a group of questions that really lets us discriminate what students know and can do. (More about how this works on the next slide.)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t>[CLICK] Please note that the 5</a:t>
            </a:r>
            <a:r>
              <a:rPr lang="en-US" baseline="30000" dirty="0" smtClean="0"/>
              <a:t>th</a:t>
            </a:r>
            <a:r>
              <a:rPr lang="en-US" baseline="0" dirty="0" smtClean="0"/>
              <a:t> and 8</a:t>
            </a:r>
            <a:r>
              <a:rPr lang="en-US" baseline="30000" dirty="0" smtClean="0"/>
              <a:t>th</a:t>
            </a:r>
            <a:r>
              <a:rPr lang="en-US" baseline="0" dirty="0" smtClean="0"/>
              <a:t> grade field test items will also have these features</a:t>
            </a:r>
            <a:endParaRPr lang="en-US" dirty="0" smtClean="0"/>
          </a:p>
        </p:txBody>
      </p:sp>
      <p:sp>
        <p:nvSpPr>
          <p:cNvPr id="4" name="Slide Number Placeholder 3"/>
          <p:cNvSpPr>
            <a:spLocks noGrp="1"/>
          </p:cNvSpPr>
          <p:nvPr>
            <p:ph type="sldNum" sz="quarter" idx="10"/>
          </p:nvPr>
        </p:nvSpPr>
        <p:spPr/>
        <p:txBody>
          <a:bodyPr/>
          <a:lstStyle/>
          <a:p>
            <a:fld id="{B76784AA-AA30-4F05-82FC-2D3CC773D67A}" type="slidenum">
              <a:rPr lang="en-US" smtClean="0"/>
              <a:t>12</a:t>
            </a:fld>
            <a:endParaRPr lang="en-US"/>
          </a:p>
        </p:txBody>
      </p:sp>
    </p:spTree>
    <p:extLst>
      <p:ext uri="{BB962C8B-B14F-4D97-AF65-F5344CB8AC3E}">
        <p14:creationId xmlns:p14="http://schemas.microsoft.com/office/powerpoint/2010/main" val="226042785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first</a:t>
            </a:r>
            <a:r>
              <a:rPr lang="en-US" baseline="0" dirty="0" smtClean="0"/>
              <a:t> time a locking item is seen, there will be a green unlocked padlock next to the item number. The student can work with this item, and any other items that are with it, as much as they want until they click the “NEXT” button. When they click the “NEXT” button, this “Attention” box will appear. [PAUSE]</a:t>
            </a:r>
          </a:p>
          <a:p>
            <a:endParaRPr lang="en-US" baseline="0" dirty="0" smtClean="0"/>
          </a:p>
          <a:p>
            <a:r>
              <a:rPr lang="en-US" baseline="0" dirty="0" smtClean="0"/>
              <a:t>When the student selects “Yes”, the system will move to the next set of items and this item will be locked. If the student uses the “BACK” button, or looks at this item from their Review page, they will still be able to see the item and their response, but it will be greyed out, the padlock will be red and locked, and they won’t be able to change their answer.</a:t>
            </a:r>
          </a:p>
          <a:p>
            <a:endParaRPr lang="en-US" baseline="0" dirty="0" smtClean="0"/>
          </a:p>
        </p:txBody>
      </p:sp>
      <p:sp>
        <p:nvSpPr>
          <p:cNvPr id="4" name="Slide Number Placeholder 3"/>
          <p:cNvSpPr>
            <a:spLocks noGrp="1"/>
          </p:cNvSpPr>
          <p:nvPr>
            <p:ph type="sldNum" sz="quarter" idx="10"/>
          </p:nvPr>
        </p:nvSpPr>
        <p:spPr/>
        <p:txBody>
          <a:bodyPr/>
          <a:lstStyle/>
          <a:p>
            <a:fld id="{B76784AA-AA30-4F05-82FC-2D3CC773D67A}" type="slidenum">
              <a:rPr lang="en-US" smtClean="0"/>
              <a:t>13</a:t>
            </a:fld>
            <a:endParaRPr lang="en-US"/>
          </a:p>
        </p:txBody>
      </p:sp>
    </p:spTree>
    <p:extLst>
      <p:ext uri="{BB962C8B-B14F-4D97-AF65-F5344CB8AC3E}">
        <p14:creationId xmlns:p14="http://schemas.microsoft.com/office/powerpoint/2010/main" val="56513758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“Voluntary by district” really means that registration is done by district,</a:t>
            </a:r>
            <a:r>
              <a:rPr lang="en-US" baseline="0" dirty="0" smtClean="0"/>
              <a:t> and that teachers who want to volunteer need to coordinate with DACs.</a:t>
            </a:r>
          </a:p>
          <a:p>
            <a:endParaRPr lang="en-US" baseline="0" dirty="0" smtClean="0"/>
          </a:p>
          <a:p>
            <a:r>
              <a:rPr lang="en-US" baseline="0" dirty="0" smtClean="0"/>
              <a:t>Course taking history is not necessary. The field test does not have to be given in a science class. It can be given in ELA, history, CTE, choir classes…again, we hope to increase our participation by being as flexible as possible about this.</a:t>
            </a:r>
          </a:p>
          <a:p>
            <a:endParaRPr lang="en-US" baseline="0" dirty="0" smtClean="0"/>
          </a:p>
          <a:p>
            <a:r>
              <a:rPr lang="en-US" baseline="0" dirty="0" smtClean="0"/>
              <a:t>As with all field tests, no scores will be provided. We are testing the items, not the students. Achievement levels will be set in Summer of 2018 based on the first full exam, so there are not any bars to compare performance to at this time.</a:t>
            </a:r>
          </a:p>
          <a:p>
            <a:endParaRPr lang="en-US" baseline="0" dirty="0" smtClean="0"/>
          </a:p>
          <a:p>
            <a:r>
              <a:rPr lang="en-US" baseline="0" dirty="0" smtClean="0"/>
              <a:t>5</a:t>
            </a:r>
            <a:r>
              <a:rPr lang="en-US" baseline="30000" dirty="0" smtClean="0"/>
              <a:t>th</a:t>
            </a:r>
            <a:r>
              <a:rPr lang="en-US" baseline="0" dirty="0" smtClean="0"/>
              <a:t> and 8</a:t>
            </a:r>
            <a:r>
              <a:rPr lang="en-US" baseline="30000" dirty="0" smtClean="0"/>
              <a:t>th</a:t>
            </a:r>
            <a:r>
              <a:rPr lang="en-US" baseline="0" dirty="0" smtClean="0"/>
              <a:t> grade items will be field tested as part of MSP, just like they were last spring.</a:t>
            </a:r>
          </a:p>
          <a:p>
            <a:endParaRPr lang="en-US" baseline="0" dirty="0" smtClean="0"/>
          </a:p>
          <a:p>
            <a:r>
              <a:rPr lang="en-US" baseline="0" dirty="0" smtClean="0"/>
              <a:t>Science teachers on our Science Assessment GovDelivery list were sent a message on Friday with most of the information we included in the WAW article.  We are directing them to their principals and DCs to volunteer.</a:t>
            </a:r>
          </a:p>
        </p:txBody>
      </p:sp>
      <p:sp>
        <p:nvSpPr>
          <p:cNvPr id="4" name="Slide Number Placeholder 3"/>
          <p:cNvSpPr>
            <a:spLocks noGrp="1"/>
          </p:cNvSpPr>
          <p:nvPr>
            <p:ph type="sldNum" sz="quarter" idx="10"/>
          </p:nvPr>
        </p:nvSpPr>
        <p:spPr/>
        <p:txBody>
          <a:bodyPr/>
          <a:lstStyle/>
          <a:p>
            <a:fld id="{B76784AA-AA30-4F05-82FC-2D3CC773D67A}" type="slidenum">
              <a:rPr lang="en-US" smtClean="0"/>
              <a:t>14</a:t>
            </a:fld>
            <a:endParaRPr lang="en-US"/>
          </a:p>
        </p:txBody>
      </p:sp>
    </p:spTree>
    <p:extLst>
      <p:ext uri="{BB962C8B-B14F-4D97-AF65-F5344CB8AC3E}">
        <p14:creationId xmlns:p14="http://schemas.microsoft.com/office/powerpoint/2010/main" val="75331931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hope that you will decide</a:t>
            </a:r>
            <a:r>
              <a:rPr lang="en-US" baseline="0" dirty="0" smtClean="0"/>
              <a:t> to participate in this unique field test opportunity.</a:t>
            </a:r>
          </a:p>
          <a:p>
            <a:endParaRPr lang="en-US" baseline="0" dirty="0" smtClean="0"/>
          </a:p>
          <a:p>
            <a:r>
              <a:rPr lang="en-US" baseline="0" dirty="0" smtClean="0"/>
              <a:t>If you have any questions, please contact the Science Assessment team at science@k12.wa.us</a:t>
            </a:r>
            <a:endParaRPr lang="en-US" dirty="0"/>
          </a:p>
        </p:txBody>
      </p:sp>
      <p:sp>
        <p:nvSpPr>
          <p:cNvPr id="4" name="Slide Number Placeholder 3"/>
          <p:cNvSpPr>
            <a:spLocks noGrp="1"/>
          </p:cNvSpPr>
          <p:nvPr>
            <p:ph type="sldNum" sz="quarter" idx="10"/>
          </p:nvPr>
        </p:nvSpPr>
        <p:spPr/>
        <p:txBody>
          <a:bodyPr/>
          <a:lstStyle/>
          <a:p>
            <a:fld id="{B76784AA-AA30-4F05-82FC-2D3CC773D67A}" type="slidenum">
              <a:rPr lang="en-US" smtClean="0"/>
              <a:t>15</a:t>
            </a:fld>
            <a:endParaRPr lang="en-US"/>
          </a:p>
        </p:txBody>
      </p:sp>
    </p:spTree>
    <p:extLst>
      <p:ext uri="{BB962C8B-B14F-4D97-AF65-F5344CB8AC3E}">
        <p14:creationId xmlns:p14="http://schemas.microsoft.com/office/powerpoint/2010/main" val="18743206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The registration is open through the end of this month.</a:t>
            </a:r>
          </a:p>
          <a:p>
            <a:r>
              <a:rPr lang="en-US" baseline="0" dirty="0" smtClean="0"/>
              <a:t>The test window starts May 1</a:t>
            </a:r>
            <a:r>
              <a:rPr lang="en-US" baseline="30000" dirty="0" smtClean="0"/>
              <a:t>st</a:t>
            </a:r>
            <a:r>
              <a:rPr lang="en-US" baseline="0" dirty="0" smtClean="0"/>
              <a:t> and closes on the last possible day that AIR systems will be available for the school year.</a:t>
            </a:r>
          </a:p>
          <a:p>
            <a:r>
              <a:rPr lang="en-US" baseline="0" dirty="0" smtClean="0"/>
              <a:t>The field test should only take about 50 minutes, including directions. This should be about one class period per group of students.</a:t>
            </a:r>
          </a:p>
          <a:p>
            <a:endParaRPr lang="en-US" baseline="0" dirty="0" smtClean="0"/>
          </a:p>
          <a:p>
            <a:r>
              <a:rPr lang="en-US" baseline="0" dirty="0" smtClean="0"/>
              <a:t>[CLICK] Schools are welcome to schedule a longer period of time, but we would like the items to be completed in one sitting. If you only schedule a class period, and students are not finished at the end of that time, please PAUSE the test and log out. The items that were completed will be submitted. There is no need to have students log in again to finish the other items.</a:t>
            </a:r>
          </a:p>
          <a:p>
            <a:endParaRPr lang="en-US" baseline="0" dirty="0" smtClean="0"/>
          </a:p>
          <a:p>
            <a:r>
              <a:rPr lang="en-US" baseline="0" dirty="0" smtClean="0"/>
              <a:t>Schools can administer multiple sittings of the Field Test, and they can be on different days. For example, Mr. Rogers can give the test to his 1</a:t>
            </a:r>
            <a:r>
              <a:rPr lang="en-US" baseline="30000" dirty="0" smtClean="0"/>
              <a:t>st</a:t>
            </a:r>
            <a:r>
              <a:rPr lang="en-US" baseline="0" dirty="0" smtClean="0"/>
              <a:t> and 3</a:t>
            </a:r>
            <a:r>
              <a:rPr lang="en-US" baseline="30000" dirty="0" smtClean="0"/>
              <a:t>rd</a:t>
            </a:r>
            <a:r>
              <a:rPr lang="en-US" baseline="0" dirty="0" smtClean="0"/>
              <a:t> period classes on Tuesday, and then to his 2</a:t>
            </a:r>
            <a:r>
              <a:rPr lang="en-US" baseline="30000" dirty="0" smtClean="0"/>
              <a:t>nd</a:t>
            </a:r>
            <a:r>
              <a:rPr lang="en-US" baseline="0" dirty="0" smtClean="0"/>
              <a:t> and 4</a:t>
            </a:r>
            <a:r>
              <a:rPr lang="en-US" baseline="30000" dirty="0" smtClean="0"/>
              <a:t>th</a:t>
            </a:r>
            <a:r>
              <a:rPr lang="en-US" baseline="0" dirty="0" smtClean="0"/>
              <a:t> period classes on Wednesday. And Mrs. Kennedy can give it to her students on Thursday.  We are hoping to increase participation by being very flexible about this.</a:t>
            </a:r>
          </a:p>
          <a:p>
            <a:endParaRPr lang="en-US" baseline="0" dirty="0" smtClean="0"/>
          </a:p>
          <a:p>
            <a:r>
              <a:rPr lang="en-US" baseline="0" dirty="0" smtClean="0"/>
              <a:t>[CLICK] Please not that students will only see about 10 items each in this field test, so it is not a full compliment of items that will be on the eventual operational test. The operational test in 2018 </a:t>
            </a:r>
            <a:r>
              <a:rPr lang="en-US" b="1" baseline="0" dirty="0" smtClean="0"/>
              <a:t>will</a:t>
            </a:r>
            <a:r>
              <a:rPr lang="en-US" baseline="0" dirty="0" smtClean="0"/>
              <a:t> have more items and </a:t>
            </a:r>
            <a:r>
              <a:rPr lang="en-US" b="1" baseline="0" dirty="0" smtClean="0"/>
              <a:t>will</a:t>
            </a:r>
            <a:r>
              <a:rPr lang="en-US" baseline="0" dirty="0" smtClean="0"/>
              <a:t> take longer. The test map is still a work-in-progress, and likely won’t be published until next fall.</a:t>
            </a:r>
          </a:p>
          <a:p>
            <a:endParaRPr lang="en-US" baseline="0" dirty="0" smtClean="0"/>
          </a:p>
        </p:txBody>
      </p:sp>
      <p:sp>
        <p:nvSpPr>
          <p:cNvPr id="4" name="Slide Number Placeholder 3"/>
          <p:cNvSpPr>
            <a:spLocks noGrp="1"/>
          </p:cNvSpPr>
          <p:nvPr>
            <p:ph type="sldNum" sz="quarter" idx="10"/>
          </p:nvPr>
        </p:nvSpPr>
        <p:spPr/>
        <p:txBody>
          <a:bodyPr/>
          <a:lstStyle/>
          <a:p>
            <a:fld id="{B76784AA-AA30-4F05-82FC-2D3CC773D67A}" type="slidenum">
              <a:rPr lang="en-US" smtClean="0"/>
              <a:t>2</a:t>
            </a:fld>
            <a:endParaRPr lang="en-US"/>
          </a:p>
        </p:txBody>
      </p:sp>
    </p:spTree>
    <p:extLst>
      <p:ext uri="{BB962C8B-B14F-4D97-AF65-F5344CB8AC3E}">
        <p14:creationId xmlns:p14="http://schemas.microsoft.com/office/powerpoint/2010/main" val="2824096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The majority of students who participate in the Field Test should be in Grade 11. This is the grade level of students who will need to take the new test for accountability starting in 2018.</a:t>
            </a:r>
          </a:p>
          <a:p>
            <a:endParaRPr lang="en-US" baseline="0" dirty="0" smtClean="0"/>
          </a:p>
          <a:p>
            <a:pPr defTabSz="931774">
              <a:defRPr/>
            </a:pPr>
            <a:r>
              <a:rPr lang="en-US" baseline="0" dirty="0" smtClean="0"/>
              <a:t>Science course taking history is not necessary. The field test does not have to be given in a science class. It can be given in ELA, history, CTE, choir classes…again, we hope to increase our participation by being as flexible as possible.</a:t>
            </a:r>
          </a:p>
          <a:p>
            <a:endParaRPr lang="en-US" dirty="0"/>
          </a:p>
        </p:txBody>
      </p:sp>
      <p:sp>
        <p:nvSpPr>
          <p:cNvPr id="4" name="Slide Number Placeholder 3"/>
          <p:cNvSpPr>
            <a:spLocks noGrp="1"/>
          </p:cNvSpPr>
          <p:nvPr>
            <p:ph type="sldNum" sz="quarter" idx="10"/>
          </p:nvPr>
        </p:nvSpPr>
        <p:spPr/>
        <p:txBody>
          <a:bodyPr/>
          <a:lstStyle/>
          <a:p>
            <a:fld id="{B76784AA-AA30-4F05-82FC-2D3CC773D67A}" type="slidenum">
              <a:rPr lang="en-US" smtClean="0"/>
              <a:t>3</a:t>
            </a:fld>
            <a:endParaRPr lang="en-US"/>
          </a:p>
        </p:txBody>
      </p:sp>
    </p:spTree>
    <p:extLst>
      <p:ext uri="{BB962C8B-B14F-4D97-AF65-F5344CB8AC3E}">
        <p14:creationId xmlns:p14="http://schemas.microsoft.com/office/powerpoint/2010/main" val="18453127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The biggest reason to participate is [CLICK] to have your students represented when crucial decisions are being made about the test this coming summer and fall. These decisions will have an impact on the high school science test, not only in 2018, but also in the years beyond that. </a:t>
            </a:r>
          </a:p>
          <a:p>
            <a:r>
              <a:rPr lang="en-US" baseline="0" dirty="0" smtClean="0"/>
              <a:t>To understand what I mean, we have to look at where these items will go after students participate in the Field Test…</a:t>
            </a:r>
          </a:p>
        </p:txBody>
      </p:sp>
      <p:sp>
        <p:nvSpPr>
          <p:cNvPr id="4" name="Slide Number Placeholder 3"/>
          <p:cNvSpPr>
            <a:spLocks noGrp="1"/>
          </p:cNvSpPr>
          <p:nvPr>
            <p:ph type="sldNum" sz="quarter" idx="10"/>
          </p:nvPr>
        </p:nvSpPr>
        <p:spPr/>
        <p:txBody>
          <a:bodyPr/>
          <a:lstStyle/>
          <a:p>
            <a:fld id="{B76784AA-AA30-4F05-82FC-2D3CC773D67A}" type="slidenum">
              <a:rPr lang="en-US" smtClean="0"/>
              <a:t>4</a:t>
            </a:fld>
            <a:endParaRPr lang="en-US"/>
          </a:p>
        </p:txBody>
      </p:sp>
    </p:spTree>
    <p:extLst>
      <p:ext uri="{BB962C8B-B14F-4D97-AF65-F5344CB8AC3E}">
        <p14:creationId xmlns:p14="http://schemas.microsoft.com/office/powerpoint/2010/main" val="41846599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100" dirty="0"/>
              <a:t>The next stop for the constructed response items (like short answer questions) and technology enhanced items (like graphs) is a committee of Washington teachers. These teachers will work with OSPI and our vendors to do what is called “Range Finding” and “Rubric Validation.” The teachers look at a range of actual student responses to each question and decide how to score each student response. The scoring rubrics are refined and materials used to score the field test items are created by this committee.</a:t>
            </a:r>
          </a:p>
          <a:p>
            <a:pPr lvl="0"/>
            <a:endParaRPr lang="en-US" sz="1100" dirty="0"/>
          </a:p>
          <a:p>
            <a:pPr lvl="0"/>
            <a:r>
              <a:rPr lang="en-US" sz="1100" dirty="0"/>
              <a:t>Then all the items (including the multiple choice and multiple select items) will be scored by our vendor.</a:t>
            </a:r>
          </a:p>
          <a:p>
            <a:pPr lvl="0"/>
            <a:endParaRPr lang="en-US" sz="1100" dirty="0"/>
          </a:p>
          <a:p>
            <a:pPr lvl="0"/>
            <a:r>
              <a:rPr lang="en-US" sz="1100" dirty="0"/>
              <a:t>After that</a:t>
            </a:r>
            <a:r>
              <a:rPr lang="en-US" dirty="0"/>
              <a:t>, data about the item performance is seen by another committee of teachers called “Content Review with Data.” </a:t>
            </a:r>
          </a:p>
          <a:p>
            <a:pPr lvl="0"/>
            <a:r>
              <a:rPr lang="en-US" dirty="0"/>
              <a:t>The teachers will see data for each item that answers questions like:</a:t>
            </a:r>
          </a:p>
          <a:p>
            <a:pPr lvl="1"/>
            <a:r>
              <a:rPr lang="en-US" dirty="0"/>
              <a:t>How many students answered each item correctly?</a:t>
            </a:r>
          </a:p>
          <a:p>
            <a:pPr lvl="1"/>
            <a:r>
              <a:rPr lang="en-US" dirty="0"/>
              <a:t>Which “wrong” answers were chosen by the most students?</a:t>
            </a:r>
          </a:p>
          <a:p>
            <a:pPr lvl="1"/>
            <a:r>
              <a:rPr lang="en-US" dirty="0"/>
              <a:t>Did students of a particular gender or ethnicity answer an item differently than the rest of the students?</a:t>
            </a:r>
          </a:p>
          <a:p>
            <a:endParaRPr lang="en-US" dirty="0"/>
          </a:p>
          <a:p>
            <a:r>
              <a:rPr lang="en-US" dirty="0"/>
              <a:t>The teachers will use all of this data, as well as their science content knowledge, to decide if the items should advance into the item bank for use on the 2018 and future operational tests. </a:t>
            </a:r>
          </a:p>
          <a:p>
            <a:endParaRPr lang="en-US" dirty="0"/>
          </a:p>
        </p:txBody>
      </p:sp>
      <p:sp>
        <p:nvSpPr>
          <p:cNvPr id="4" name="Slide Number Placeholder 3"/>
          <p:cNvSpPr>
            <a:spLocks noGrp="1"/>
          </p:cNvSpPr>
          <p:nvPr>
            <p:ph type="sldNum" sz="quarter" idx="10"/>
          </p:nvPr>
        </p:nvSpPr>
        <p:spPr/>
        <p:txBody>
          <a:bodyPr/>
          <a:lstStyle/>
          <a:p>
            <a:fld id="{B76784AA-AA30-4F05-82FC-2D3CC773D67A}" type="slidenum">
              <a:rPr lang="en-US" smtClean="0"/>
              <a:t>5</a:t>
            </a:fld>
            <a:endParaRPr lang="en-US"/>
          </a:p>
        </p:txBody>
      </p:sp>
    </p:spTree>
    <p:extLst>
      <p:ext uri="{BB962C8B-B14F-4D97-AF65-F5344CB8AC3E}">
        <p14:creationId xmlns:p14="http://schemas.microsoft.com/office/powerpoint/2010/main" val="19018755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a:t>By choosing to have your students participate in the field test, your students will be represented in the responses and data seen by those two teacher committees. </a:t>
            </a:r>
          </a:p>
          <a:p>
            <a:pPr defTabSz="931774">
              <a:defRPr/>
            </a:pPr>
            <a:r>
              <a:rPr lang="en-US" dirty="0"/>
              <a:t>We want the Range Finding and Rubric Validation committee to see the broadest possible range and diversity of answers students give to these field test questions. </a:t>
            </a:r>
          </a:p>
          <a:p>
            <a:pPr defTabSz="931774">
              <a:defRPr/>
            </a:pPr>
            <a:r>
              <a:rPr lang="en-US" dirty="0"/>
              <a:t>We want the item level data seen by the Content Review with Data committee to represent the diversity of the students in our high schools, resulting in more reliable data for them to make their decisions with.</a:t>
            </a:r>
          </a:p>
          <a:p>
            <a:pPr defTabSz="931774">
              <a:defRPr/>
            </a:pPr>
            <a:endParaRPr lang="en-US" dirty="0"/>
          </a:p>
          <a:p>
            <a:pPr defTabSz="931774">
              <a:defRPr/>
            </a:pPr>
            <a:r>
              <a:rPr lang="en-US" dirty="0"/>
              <a:t>The rubrics and training materials will be used again each time the item is tested, and items are used many times before they are retired from the item bank, so these decisions are far reaching.</a:t>
            </a:r>
          </a:p>
          <a:p>
            <a:pPr defTabSz="931774">
              <a:defRPr/>
            </a:pPr>
            <a:endParaRPr lang="en-US" dirty="0"/>
          </a:p>
          <a:p>
            <a:endParaRPr lang="en-US" baseline="0" dirty="0" smtClean="0"/>
          </a:p>
          <a:p>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fld id="{B76784AA-AA30-4F05-82FC-2D3CC773D67A}" type="slidenum">
              <a:rPr lang="en-US" smtClean="0"/>
              <a:t>6</a:t>
            </a:fld>
            <a:endParaRPr lang="en-US"/>
          </a:p>
        </p:txBody>
      </p:sp>
    </p:spTree>
    <p:extLst>
      <p:ext uri="{BB962C8B-B14F-4D97-AF65-F5344CB8AC3E}">
        <p14:creationId xmlns:p14="http://schemas.microsoft.com/office/powerpoint/2010/main" val="9814644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Another reason to participate is that you’ll be able to see how your students react to the technology and to the rigor of the questions. Again, TA’s can’t look at the questions…but your student’s reactions will tell a story.</a:t>
            </a:r>
          </a:p>
          <a:p>
            <a:endParaRPr lang="en-US" baseline="0" dirty="0" smtClean="0"/>
          </a:p>
          <a:p>
            <a:r>
              <a:rPr lang="en-US" dirty="0"/>
              <a:t>The third big reason to participate is to go through the test administration steps in a low-pressure situation. If the teachers who participate in this field test have not been TA’s for any Smarter Balanced testing, this might be their first experience with AIRs systems. Many districts who participated in the Smarter Balanced Field Test in 2014 told OSPI that their teachers were much less stressed about the test in spring 2015 when it was “the real-deal” since they already had experience with the system in the previous year.</a:t>
            </a:r>
            <a:endParaRPr lang="en-US" baseline="0" dirty="0" smtClean="0"/>
          </a:p>
        </p:txBody>
      </p:sp>
      <p:sp>
        <p:nvSpPr>
          <p:cNvPr id="4" name="Slide Number Placeholder 3"/>
          <p:cNvSpPr>
            <a:spLocks noGrp="1"/>
          </p:cNvSpPr>
          <p:nvPr>
            <p:ph type="sldNum" sz="quarter" idx="10"/>
          </p:nvPr>
        </p:nvSpPr>
        <p:spPr/>
        <p:txBody>
          <a:bodyPr/>
          <a:lstStyle/>
          <a:p>
            <a:fld id="{B76784AA-AA30-4F05-82FC-2D3CC773D67A}" type="slidenum">
              <a:rPr lang="en-US" smtClean="0"/>
              <a:t>7</a:t>
            </a:fld>
            <a:endParaRPr lang="en-US"/>
          </a:p>
        </p:txBody>
      </p:sp>
    </p:spTree>
    <p:extLst>
      <p:ext uri="{BB962C8B-B14F-4D97-AF65-F5344CB8AC3E}">
        <p14:creationId xmlns:p14="http://schemas.microsoft.com/office/powerpoint/2010/main" val="42087755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One other question we get asked is: Why won’t we get any data from the field</a:t>
            </a:r>
            <a:r>
              <a:rPr lang="en-US" baseline="0" dirty="0" smtClean="0"/>
              <a:t> test</a:t>
            </a:r>
            <a:r>
              <a:rPr lang="en-US" dirty="0" smtClean="0"/>
              <a:t>? </a:t>
            </a:r>
          </a:p>
          <a:p>
            <a:endParaRPr lang="en-US" dirty="0" smtClean="0"/>
          </a:p>
          <a:p>
            <a:r>
              <a:rPr lang="en-US" dirty="0" smtClean="0"/>
              <a:t>[CLICK] The</a:t>
            </a:r>
            <a:r>
              <a:rPr lang="en-US" baseline="0" dirty="0" smtClean="0"/>
              <a:t> first reason is that t</a:t>
            </a:r>
            <a:r>
              <a:rPr lang="en-US" dirty="0" smtClean="0"/>
              <a:t>he students are not seeing a full-length test. They are</a:t>
            </a:r>
            <a:r>
              <a:rPr lang="en-US" baseline="0" dirty="0" smtClean="0"/>
              <a:t> only taking about 10 items, and those items won’t fully cover the breadth of the future operational test.</a:t>
            </a:r>
            <a:endParaRPr lang="en-US" dirty="0" smtClean="0"/>
          </a:p>
          <a:p>
            <a:r>
              <a:rPr lang="en-US" dirty="0" smtClean="0"/>
              <a:t>[CLICK] The second reason is that students will see different sets of items. Christopher</a:t>
            </a:r>
            <a:r>
              <a:rPr lang="en-US" baseline="0" dirty="0" smtClean="0"/>
              <a:t> </a:t>
            </a:r>
            <a:r>
              <a:rPr lang="en-US" dirty="0" smtClean="0"/>
              <a:t>might see a set of physical science items and</a:t>
            </a:r>
            <a:r>
              <a:rPr lang="en-US" baseline="0" dirty="0" smtClean="0"/>
              <a:t> a set of life science items, Lucas might see a set of Earth and space items along with a different set of physical science items, and Tony will see a completely different set of items. The sets of items might be worth different numbers of raw points, and some combinations of items might be harder than others. It would not be right to release any data from such different combinations of items. That data might lead to incorrect conclusions about what Christopher, Lucas, and Tony know.</a:t>
            </a:r>
          </a:p>
          <a:p>
            <a:endParaRPr lang="en-US" baseline="0" dirty="0" smtClean="0"/>
          </a:p>
          <a:p>
            <a:r>
              <a:rPr lang="en-US" baseline="0" dirty="0" smtClean="0"/>
              <a:t>[CLICK] The third, and most important reason, is that s</a:t>
            </a:r>
            <a:r>
              <a:rPr lang="en-US" dirty="0" smtClean="0"/>
              <a:t>ome of the items </a:t>
            </a:r>
            <a:r>
              <a:rPr lang="en-US" baseline="0" dirty="0" smtClean="0"/>
              <a:t>may not make it into the operational bank; they </a:t>
            </a:r>
            <a:r>
              <a:rPr lang="en-US" dirty="0" smtClean="0"/>
              <a:t>might be rejected by the Content Review with Data committee. It would definitely be unfair</a:t>
            </a:r>
            <a:r>
              <a:rPr lang="en-US" baseline="0" dirty="0" smtClean="0"/>
              <a:t> to Lucas if we connected data to him that came from those rejected items.</a:t>
            </a:r>
          </a:p>
          <a:p>
            <a:endParaRPr lang="en-US" dirty="0"/>
          </a:p>
          <a:p>
            <a:r>
              <a:rPr lang="en-US" dirty="0"/>
              <a:t>And just as a reminder, there was no data at the individual, school, or district level from the Smarter Balanced Field Test in </a:t>
            </a:r>
            <a:r>
              <a:rPr lang="en-US" dirty="0" smtClean="0"/>
              <a:t>2015</a:t>
            </a:r>
            <a:r>
              <a:rPr lang="en-US" dirty="0"/>
              <a:t>. </a:t>
            </a:r>
            <a:endParaRPr lang="en-US" dirty="0" smtClean="0"/>
          </a:p>
          <a:p>
            <a:endParaRPr lang="en-US" dirty="0" smtClean="0"/>
          </a:p>
          <a:p>
            <a:endParaRPr lang="en-US" dirty="0" smtClean="0"/>
          </a:p>
          <a:p>
            <a:r>
              <a:rPr lang="en-US" dirty="0" smtClean="0"/>
              <a:t>One thing that teachers will get [CLICK] is a Lessons</a:t>
            </a:r>
            <a:r>
              <a:rPr lang="en-US" baseline="0" dirty="0" smtClean="0"/>
              <a:t> Learned from Scoring Student Work document. We’ll produce this document after the Content Review with Data meeting. We’ll share observations about student responses and areas where students appear to be struggling.</a:t>
            </a:r>
            <a:endParaRPr lang="en-US" dirty="0"/>
          </a:p>
        </p:txBody>
      </p:sp>
      <p:sp>
        <p:nvSpPr>
          <p:cNvPr id="4" name="Slide Number Placeholder 3"/>
          <p:cNvSpPr>
            <a:spLocks noGrp="1"/>
          </p:cNvSpPr>
          <p:nvPr>
            <p:ph type="sldNum" sz="quarter" idx="10"/>
          </p:nvPr>
        </p:nvSpPr>
        <p:spPr/>
        <p:txBody>
          <a:bodyPr/>
          <a:lstStyle/>
          <a:p>
            <a:fld id="{B76784AA-AA30-4F05-82FC-2D3CC773D67A}" type="slidenum">
              <a:rPr lang="en-US" smtClean="0"/>
              <a:t>8</a:t>
            </a:fld>
            <a:endParaRPr lang="en-US"/>
          </a:p>
        </p:txBody>
      </p:sp>
    </p:spTree>
    <p:extLst>
      <p:ext uri="{BB962C8B-B14F-4D97-AF65-F5344CB8AC3E}">
        <p14:creationId xmlns:p14="http://schemas.microsoft.com/office/powerpoint/2010/main" val="40868197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Registration will be done by District Assessment</a:t>
            </a:r>
            <a:r>
              <a:rPr lang="en-US" baseline="0" dirty="0" smtClean="0"/>
              <a:t> Coordinators in WAMS.  The registration opened last month and will be available until at least the end of this month.</a:t>
            </a:r>
          </a:p>
          <a:p>
            <a:endParaRPr lang="en-US" baseline="0" dirty="0" smtClean="0"/>
          </a:p>
        </p:txBody>
      </p:sp>
      <p:sp>
        <p:nvSpPr>
          <p:cNvPr id="4" name="Slide Number Placeholder 3"/>
          <p:cNvSpPr>
            <a:spLocks noGrp="1"/>
          </p:cNvSpPr>
          <p:nvPr>
            <p:ph type="sldNum" sz="quarter" idx="10"/>
          </p:nvPr>
        </p:nvSpPr>
        <p:spPr/>
        <p:txBody>
          <a:bodyPr/>
          <a:lstStyle/>
          <a:p>
            <a:fld id="{B76784AA-AA30-4F05-82FC-2D3CC773D67A}" type="slidenum">
              <a:rPr lang="en-US" smtClean="0"/>
              <a:t>9</a:t>
            </a:fld>
            <a:endParaRPr lang="en-US"/>
          </a:p>
        </p:txBody>
      </p:sp>
    </p:spTree>
    <p:extLst>
      <p:ext uri="{BB962C8B-B14F-4D97-AF65-F5344CB8AC3E}">
        <p14:creationId xmlns:p14="http://schemas.microsoft.com/office/powerpoint/2010/main" val="333508839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userDrawn="1"/>
        </p:nvSpPr>
        <p:spPr>
          <a:xfrm>
            <a:off x="1" y="6039840"/>
            <a:ext cx="12192000" cy="8181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userDrawn="1"/>
        </p:nvSpPr>
        <p:spPr>
          <a:xfrm>
            <a:off x="0" y="5925228"/>
            <a:ext cx="12192001" cy="6599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userDrawn="1"/>
        </p:nvSpPr>
        <p:spPr>
          <a:xfrm>
            <a:off x="1097280" y="5548779"/>
            <a:ext cx="914400" cy="914400"/>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97280" y="5549550"/>
            <a:ext cx="914400" cy="914400"/>
          </a:xfrm>
          <a:prstGeom prst="rect">
            <a:avLst/>
          </a:prstGeom>
        </p:spPr>
      </p:pic>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2"/>
                </a:solidFill>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0"/>
            <a:ext cx="10058400" cy="1033284"/>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2011680" y="5966468"/>
            <a:ext cx="2472271" cy="139433"/>
          </a:xfrm>
        </p:spPr>
        <p:txBody>
          <a:bodyPr/>
          <a:lstStyle/>
          <a:p>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r>
              <a:rPr lang="en-US" dirty="0" smtClean="0">
                <a:solidFill>
                  <a:srgbClr val="5D5B4E"/>
                </a:solidFill>
              </a:rPr>
              <a:t>OFFICE OF SUPERINTENDENT OF PUBLIC INSTRUCTION</a:t>
            </a:r>
            <a:endParaRPr lang="en-US" dirty="0">
              <a:solidFill>
                <a:srgbClr val="5D5B4E"/>
              </a:solidFill>
            </a:endParaRPr>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51196723"/>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latin typeface="+mj-lt"/>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r>
              <a:rPr lang="en-US" dirty="0" smtClean="0">
                <a:solidFill>
                  <a:srgbClr val="5D5B4E"/>
                </a:solidFill>
              </a:rPr>
              <a:t>OFFICE OF SUPERINTENDENT OF PUBLIC INSTRUCTION</a:t>
            </a:r>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9350150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10" name="Rectangle 9"/>
          <p:cNvSpPr/>
          <p:nvPr userDrawn="1"/>
        </p:nvSpPr>
        <p:spPr>
          <a:xfrm>
            <a:off x="1" y="6039840"/>
            <a:ext cx="12192000" cy="8181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userDrawn="1"/>
        </p:nvSpPr>
        <p:spPr>
          <a:xfrm>
            <a:off x="0" y="5925228"/>
            <a:ext cx="12192001" cy="6599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userDrawn="1"/>
        </p:nvSpPr>
        <p:spPr>
          <a:xfrm>
            <a:off x="1097280" y="5548779"/>
            <a:ext cx="914400" cy="914400"/>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97280" y="5549550"/>
            <a:ext cx="914400" cy="914400"/>
          </a:xfrm>
          <a:prstGeom prst="rect">
            <a:avLst/>
          </a:prstGeom>
        </p:spPr>
      </p:pic>
      <p:sp>
        <p:nvSpPr>
          <p:cNvPr id="2" name="Vertical Title 1"/>
          <p:cNvSpPr>
            <a:spLocks noGrp="1"/>
          </p:cNvSpPr>
          <p:nvPr>
            <p:ph type="title" orient="vert"/>
          </p:nvPr>
        </p:nvSpPr>
        <p:spPr>
          <a:xfrm>
            <a:off x="8724900" y="414779"/>
            <a:ext cx="2628900" cy="5134772"/>
          </a:xfrm>
        </p:spPr>
        <p:txBody>
          <a:bodyPr vert="eaVert"/>
          <a:lstStyle>
            <a:lvl1pPr>
              <a:defRPr>
                <a:latin typeface="+mj-lt"/>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4778"/>
            <a:ext cx="7734300" cy="5134772"/>
          </a:xfrm>
        </p:spPr>
        <p:txBody>
          <a:bodyPr vert="eaVert" lIns="45720" tIns="0" rIns="45720" bIns="0"/>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solidFill>
                  <a:srgbClr val="5D5B4E"/>
                </a:solidFill>
              </a:rPr>
              <a:t>OFFICE OF SUPERINTENDENT OF PUBLIC INSTRUCTION</a:t>
            </a:r>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4069486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atin typeface="+mj-lt"/>
              </a:defRPr>
            </a:lvl1pPr>
          </a:lstStyle>
          <a:p>
            <a:r>
              <a:rPr lang="en-US" smtClean="0"/>
              <a:t>Click to edit Master title style</a:t>
            </a:r>
            <a:endParaRPr lang="en-US" dirty="0"/>
          </a:p>
        </p:txBody>
      </p:sp>
      <p:sp>
        <p:nvSpPr>
          <p:cNvPr id="3" name="Content Placeholder 2"/>
          <p:cNvSpPr>
            <a:spLocks noGrp="1"/>
          </p:cNvSpPr>
          <p:nvPr>
            <p:ph idx="1"/>
          </p:nvPr>
        </p:nvSpPr>
        <p:spPr>
          <a:xfrm>
            <a:off x="1097280" y="1845734"/>
            <a:ext cx="10058400" cy="3616603"/>
          </a:xfr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2011680" y="5966468"/>
            <a:ext cx="2472271" cy="76885"/>
          </a:xfrm>
        </p:spPr>
        <p:txBody>
          <a:bodyPr/>
          <a:lstStyle/>
          <a:p>
            <a:endParaRPr lang="en-US" dirty="0"/>
          </a:p>
        </p:txBody>
      </p:sp>
      <p:sp>
        <p:nvSpPr>
          <p:cNvPr id="5" name="Footer Placeholder 4"/>
          <p:cNvSpPr>
            <a:spLocks noGrp="1"/>
          </p:cNvSpPr>
          <p:nvPr>
            <p:ph type="ftr" sz="quarter" idx="11"/>
          </p:nvPr>
        </p:nvSpPr>
        <p:spPr/>
        <p:txBody>
          <a:bodyPr/>
          <a:lstStyle/>
          <a:p>
            <a:r>
              <a:rPr lang="en-US" smtClean="0">
                <a:solidFill>
                  <a:srgbClr val="5D5B4E"/>
                </a:solidFill>
              </a:rPr>
              <a:t>OFFICE OF SUPERINTENDENT OF PUBLIC INSTRUCTION</a:t>
            </a:r>
            <a:endParaRPr lang="en-US" dirty="0">
              <a:solidFill>
                <a:srgbClr val="5D5B4E"/>
              </a:solidFill>
            </a:endParaRPr>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44525505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10" name="Rectangle 9"/>
          <p:cNvSpPr/>
          <p:nvPr userDrawn="1"/>
        </p:nvSpPr>
        <p:spPr>
          <a:xfrm>
            <a:off x="1" y="6463178"/>
            <a:ext cx="12192000" cy="39482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userDrawn="1"/>
        </p:nvSpPr>
        <p:spPr>
          <a:xfrm>
            <a:off x="0" y="6333440"/>
            <a:ext cx="12192001" cy="6599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07173" y="5555929"/>
            <a:ext cx="698667" cy="698667"/>
          </a:xfrm>
          <a:prstGeom prst="rect">
            <a:avLst/>
          </a:prstGeom>
        </p:spPr>
      </p:pic>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2"/>
                </a:solidFill>
                <a:latin typeface="+mj-lt"/>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035776"/>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5" name="Footer Placeholder 4"/>
          <p:cNvSpPr>
            <a:spLocks noGrp="1"/>
          </p:cNvSpPr>
          <p:nvPr>
            <p:ph type="ftr" sz="quarter" idx="11"/>
          </p:nvPr>
        </p:nvSpPr>
        <p:spPr>
          <a:xfrm>
            <a:off x="893178" y="6072034"/>
            <a:ext cx="4822804" cy="365125"/>
          </a:xfrm>
        </p:spPr>
        <p:txBody>
          <a:bodyPr/>
          <a:lstStyle>
            <a:lvl1pPr>
              <a:defRPr>
                <a:solidFill>
                  <a:schemeClr val="tx2"/>
                </a:solidFill>
              </a:defRPr>
            </a:lvl1pPr>
          </a:lstStyle>
          <a:p>
            <a:r>
              <a:rPr lang="en-US" dirty="0" smtClean="0">
                <a:solidFill>
                  <a:srgbClr val="5D5B4E"/>
                </a:solidFill>
              </a:rPr>
              <a:t>OFFICE OF SUPERINTENDENT OF PUBLIC INSTRUCTION</a:t>
            </a:r>
            <a:endParaRPr lang="en-US" dirty="0">
              <a:solidFill>
                <a:srgbClr val="5D5B4E"/>
              </a:solidFill>
            </a:endParaRPr>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8090034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lvl1pPr>
              <a:defRPr>
                <a:latin typeface="+mj-lt"/>
              </a:defRPr>
            </a:lvl1pPr>
          </a:lstStyle>
          <a:p>
            <a:r>
              <a:rPr lang="en-US" smtClean="0"/>
              <a:t>Click to edit Master title style</a:t>
            </a:r>
            <a:endParaRPr lang="en-US" dirty="0"/>
          </a:p>
        </p:txBody>
      </p:sp>
      <p:sp>
        <p:nvSpPr>
          <p:cNvPr id="3" name="Content Placeholder 2"/>
          <p:cNvSpPr>
            <a:spLocks noGrp="1"/>
          </p:cNvSpPr>
          <p:nvPr>
            <p:ph sz="half" idx="1"/>
          </p:nvPr>
        </p:nvSpPr>
        <p:spPr>
          <a:xfrm>
            <a:off x="1097279" y="1845734"/>
            <a:ext cx="4937760" cy="3660731"/>
          </a:xfr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3660730"/>
          </a:xfr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lvl1pPr>
              <a:defRPr>
                <a:solidFill>
                  <a:schemeClr val="tx2"/>
                </a:solidFill>
              </a:defRPr>
            </a:lvl1pPr>
          </a:lstStyle>
          <a:p>
            <a:r>
              <a:rPr lang="en-US" dirty="0" smtClean="0">
                <a:solidFill>
                  <a:srgbClr val="5D5B4E"/>
                </a:solidFill>
              </a:rPr>
              <a:t>OFFICE OF SUPERINTENDENT OF PUBLIC INSTRUCTION</a:t>
            </a:r>
            <a:endParaRPr lang="en-US" dirty="0">
              <a:solidFill>
                <a:srgbClr val="5D5B4E"/>
              </a:solidFill>
            </a:endParaRPr>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416947215"/>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lvl1pPr>
              <a:defRPr>
                <a:latin typeface="+mj-lt"/>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7280" y="2582334"/>
            <a:ext cx="4937760" cy="2916098"/>
          </a:xfr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7920" y="2582334"/>
            <a:ext cx="4937760" cy="2916098"/>
          </a:xfr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lvl1pPr>
              <a:defRPr>
                <a:solidFill>
                  <a:schemeClr val="tx2"/>
                </a:solidFill>
              </a:defRPr>
            </a:lvl1pPr>
          </a:lstStyle>
          <a:p>
            <a:r>
              <a:rPr lang="en-US" dirty="0" smtClean="0">
                <a:solidFill>
                  <a:srgbClr val="5D5B4E"/>
                </a:solidFill>
              </a:rPr>
              <a:t>OFFICE OF SUPERINTENDENT OF PUBLIC INSTRUCTION</a:t>
            </a:r>
            <a:endParaRPr lang="en-US" dirty="0">
              <a:solidFill>
                <a:srgbClr val="5D5B4E"/>
              </a:solidFill>
            </a:endParaRPr>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956935590"/>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mj-lt"/>
              </a:defRPr>
            </a:lvl1p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lvl1pPr>
              <a:defRPr>
                <a:solidFill>
                  <a:schemeClr val="tx2"/>
                </a:solidFill>
              </a:defRPr>
            </a:lvl1pPr>
          </a:lstStyle>
          <a:p>
            <a:r>
              <a:rPr lang="en-US" dirty="0" smtClean="0">
                <a:solidFill>
                  <a:srgbClr val="5D5B4E"/>
                </a:solidFill>
              </a:rPr>
              <a:t>OFFICE OF SUPERINTENDENT OF PUBLIC INSTRUCTION</a:t>
            </a:r>
          </a:p>
        </p:txBody>
      </p:sp>
      <p:sp>
        <p:nvSpPr>
          <p:cNvPr id="5" name="Slide Number Placeholder 4"/>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804290683"/>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10" name="Rectangle 9"/>
          <p:cNvSpPr/>
          <p:nvPr userDrawn="1"/>
        </p:nvSpPr>
        <p:spPr>
          <a:xfrm>
            <a:off x="1" y="6039840"/>
            <a:ext cx="12192000" cy="8181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userDrawn="1"/>
        </p:nvSpPr>
        <p:spPr>
          <a:xfrm>
            <a:off x="0" y="5925228"/>
            <a:ext cx="12192001" cy="6599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userDrawn="1"/>
        </p:nvSpPr>
        <p:spPr>
          <a:xfrm>
            <a:off x="1097280" y="5548779"/>
            <a:ext cx="914400" cy="914400"/>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97280" y="5549550"/>
            <a:ext cx="914400" cy="914400"/>
          </a:xfrm>
          <a:prstGeom prst="rect">
            <a:avLst/>
          </a:prstGeom>
        </p:spPr>
      </p:pic>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lvl1pPr>
              <a:defRPr>
                <a:solidFill>
                  <a:schemeClr val="tx2"/>
                </a:solidFill>
              </a:defRPr>
            </a:lvl1pPr>
          </a:lstStyle>
          <a:p>
            <a:r>
              <a:rPr lang="en-US" dirty="0" smtClean="0">
                <a:solidFill>
                  <a:srgbClr val="5D5B4E"/>
                </a:solidFill>
              </a:rPr>
              <a:t>OFFICE OF SUPERINTENDENT OF PUBLIC INSTRUCTION</a:t>
            </a:r>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073881046"/>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1_Blank">
    <p:spTree>
      <p:nvGrpSpPr>
        <p:cNvPr id="1" name=""/>
        <p:cNvGrpSpPr/>
        <p:nvPr/>
      </p:nvGrpSpPr>
      <p:grpSpPr>
        <a:xfrm>
          <a:off x="0" y="0"/>
          <a:ext cx="0" cy="0"/>
          <a:chOff x="0" y="0"/>
          <a:chExt cx="0" cy="0"/>
        </a:xfrm>
      </p:grpSpPr>
      <p:sp>
        <p:nvSpPr>
          <p:cNvPr id="10" name="Rectangle 9"/>
          <p:cNvSpPr/>
          <p:nvPr userDrawn="1"/>
        </p:nvSpPr>
        <p:spPr>
          <a:xfrm>
            <a:off x="1" y="6039840"/>
            <a:ext cx="12192000" cy="8181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userDrawn="1"/>
        </p:nvSpPr>
        <p:spPr>
          <a:xfrm>
            <a:off x="0" y="5925228"/>
            <a:ext cx="12192001" cy="6599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userDrawn="1"/>
        </p:nvSpPr>
        <p:spPr>
          <a:xfrm>
            <a:off x="1097280" y="5548779"/>
            <a:ext cx="914400" cy="914400"/>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97280" y="5549550"/>
            <a:ext cx="914400" cy="914400"/>
          </a:xfrm>
          <a:prstGeom prst="rect">
            <a:avLst/>
          </a:prstGeom>
        </p:spPr>
      </p:pic>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lvl1pPr>
              <a:defRPr>
                <a:solidFill>
                  <a:schemeClr val="tx2"/>
                </a:solidFill>
              </a:defRPr>
            </a:lvl1pPr>
          </a:lstStyle>
          <a:p>
            <a:r>
              <a:rPr lang="en-US" dirty="0" smtClean="0">
                <a:solidFill>
                  <a:srgbClr val="5D5B4E"/>
                </a:solidFill>
              </a:rPr>
              <a:t>OFFICE OF SUPERINTENDENT OF PUBLIC INSTRUCTION</a:t>
            </a:r>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pic>
        <p:nvPicPr>
          <p:cNvPr id="2" name="Picture 1"/>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181225" y="0"/>
            <a:ext cx="7829550" cy="5219700"/>
          </a:xfrm>
          <a:prstGeom prst="rect">
            <a:avLst/>
          </a:prstGeom>
        </p:spPr>
      </p:pic>
      <p:sp>
        <p:nvSpPr>
          <p:cNvPr id="5" name="Rectangle 4"/>
          <p:cNvSpPr/>
          <p:nvPr userDrawn="1"/>
        </p:nvSpPr>
        <p:spPr>
          <a:xfrm>
            <a:off x="2390078" y="168378"/>
            <a:ext cx="7389542" cy="2862322"/>
          </a:xfrm>
          <a:prstGeom prst="rect">
            <a:avLst/>
          </a:prstGeom>
          <a:effectLst>
            <a:glow rad="254000">
              <a:schemeClr val="tx1">
                <a:alpha val="50000"/>
              </a:schemeClr>
            </a:glow>
          </a:effectLst>
        </p:spPr>
        <p:txBody>
          <a:bodyPr wrap="square">
            <a:spAutoFit/>
          </a:bodyPr>
          <a:lstStyle/>
          <a:p>
            <a:pPr defTabSz="457200"/>
            <a:r>
              <a:rPr lang="en-US" sz="3600" dirty="0">
                <a:solidFill>
                  <a:srgbClr val="FFFFFF"/>
                </a:solidFill>
                <a:effectLst>
                  <a:glow rad="254000">
                    <a:prstClr val="white">
                      <a:alpha val="30000"/>
                    </a:prstClr>
                  </a:glow>
                </a:effectLst>
              </a:rPr>
              <a:t>This photo is a placeholder. Click on the photo to add you own picture. Make sure your image does not overlap the banner and logo at the bottom.</a:t>
            </a:r>
          </a:p>
        </p:txBody>
      </p:sp>
    </p:spTree>
    <p:extLst>
      <p:ext uri="{BB962C8B-B14F-4D97-AF65-F5344CB8AC3E}">
        <p14:creationId xmlns:p14="http://schemas.microsoft.com/office/powerpoint/2010/main" val="1990180896"/>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100231" y="0"/>
            <a:ext cx="64008"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latin typeface="+mj-lt"/>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chemeClr val="tx2"/>
                </a:solidFill>
                <a:latin typeface="+mn-lt"/>
              </a:defRPr>
            </a:lvl1pPr>
            <a:lvl2pPr>
              <a:defRPr>
                <a:solidFill>
                  <a:schemeClr val="tx2"/>
                </a:solidFill>
                <a:latin typeface="+mn-lt"/>
              </a:defRPr>
            </a:lvl2pPr>
            <a:lvl3pPr>
              <a:defRPr>
                <a:solidFill>
                  <a:schemeClr val="tx2"/>
                </a:solidFill>
                <a:latin typeface="+mn-lt"/>
              </a:defRPr>
            </a:lvl3pPr>
            <a:lvl4pPr>
              <a:defRPr>
                <a:solidFill>
                  <a:schemeClr val="tx2"/>
                </a:solidFill>
                <a:latin typeface="+mn-lt"/>
              </a:defRPr>
            </a:lvl4pPr>
            <a:lvl5pPr>
              <a:defRPr>
                <a:solidFill>
                  <a:schemeClr val="tx2"/>
                </a:solidFill>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latin typeface="+mn-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r>
              <a:rPr lang="en-US" dirty="0" smtClean="0">
                <a:solidFill>
                  <a:srgbClr val="5D5B4E"/>
                </a:solidFill>
              </a:rPr>
              <a:t>OFFICE OF SUPERINTENDENT OF PUBLIC INSTRUCTION</a:t>
            </a:r>
          </a:p>
        </p:txBody>
      </p:sp>
      <p:sp>
        <p:nvSpPr>
          <p:cNvPr id="7" name="Slide Number Placeholder 6"/>
          <p:cNvSpPr>
            <a:spLocks noGrp="1"/>
          </p:cNvSpPr>
          <p:nvPr>
            <p:ph type="sldNum" sz="quarter" idx="12"/>
          </p:nvPr>
        </p:nvSpPr>
        <p:spPr>
          <a:xfrm>
            <a:off x="9980815" y="6461628"/>
            <a:ext cx="1312025" cy="361438"/>
          </a:xfrm>
        </p:spPr>
        <p:txBody>
          <a:bodyPr/>
          <a:lstStyle>
            <a:lvl1pPr>
              <a:defRPr>
                <a:solidFill>
                  <a:schemeClr val="tx2"/>
                </a:solidFill>
              </a:defRPr>
            </a:lvl1pPr>
          </a:lstStyle>
          <a:p>
            <a:fld id="{4FAB73BC-B049-4115-A692-8D63A059BFB8}" type="slidenum">
              <a:rPr lang="en-US" smtClean="0">
                <a:solidFill>
                  <a:srgbClr val="5D5B4E"/>
                </a:solidFill>
              </a:rPr>
              <a:pPr/>
              <a:t>‹#›</a:t>
            </a:fld>
            <a:endParaRPr lang="en-US" dirty="0">
              <a:solidFill>
                <a:srgbClr val="5D5B4E"/>
              </a:solidFill>
            </a:endParaRPr>
          </a:p>
        </p:txBody>
      </p:sp>
      <p:sp>
        <p:nvSpPr>
          <p:cNvPr id="11" name="Oval 10"/>
          <p:cNvSpPr/>
          <p:nvPr userDrawn="1"/>
        </p:nvSpPr>
        <p:spPr>
          <a:xfrm>
            <a:off x="3643031" y="5545385"/>
            <a:ext cx="914400" cy="914400"/>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13935" y="5545385"/>
            <a:ext cx="914400" cy="914400"/>
          </a:xfrm>
          <a:prstGeom prst="rect">
            <a:avLst/>
          </a:prstGeom>
        </p:spPr>
      </p:pic>
    </p:spTree>
    <p:extLst>
      <p:ext uri="{BB962C8B-B14F-4D97-AF65-F5344CB8AC3E}">
        <p14:creationId xmlns:p14="http://schemas.microsoft.com/office/powerpoint/2010/main" val="27609962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gi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039840"/>
            <a:ext cx="12192000" cy="8181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5925228"/>
            <a:ext cx="12192001" cy="6599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364317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011680" y="5966468"/>
            <a:ext cx="2472271" cy="374164"/>
          </a:xfrm>
          <a:prstGeom prst="rect">
            <a:avLst/>
          </a:prstGeom>
        </p:spPr>
        <p:txBody>
          <a:bodyPr vert="horz" lIns="91440" tIns="45720" rIns="91440" bIns="45720" rtlCol="0" anchor="ctr"/>
          <a:lstStyle>
            <a:lvl1pPr algn="l">
              <a:defRPr sz="900">
                <a:solidFill>
                  <a:srgbClr val="FFFFFF"/>
                </a:solidFill>
              </a:defRPr>
            </a:lvl1pPr>
          </a:lstStyle>
          <a:p>
            <a:pPr defTabSz="457200"/>
            <a:endParaRPr lang="en-US" dirty="0"/>
          </a:p>
        </p:txBody>
      </p:sp>
      <p:sp>
        <p:nvSpPr>
          <p:cNvPr id="5" name="Footer Placeholder 4"/>
          <p:cNvSpPr>
            <a:spLocks noGrp="1"/>
          </p:cNvSpPr>
          <p:nvPr>
            <p:ph type="ftr" sz="quarter" idx="3"/>
          </p:nvPr>
        </p:nvSpPr>
        <p:spPr>
          <a:xfrm>
            <a:off x="2011680" y="5614840"/>
            <a:ext cx="4822804" cy="365125"/>
          </a:xfrm>
          <a:prstGeom prst="rect">
            <a:avLst/>
          </a:prstGeom>
        </p:spPr>
        <p:txBody>
          <a:bodyPr vert="horz" lIns="91440" tIns="45720" rIns="91440" bIns="45720" rtlCol="0" anchor="ctr"/>
          <a:lstStyle>
            <a:lvl1pPr algn="l">
              <a:defRPr sz="900" cap="all" baseline="0">
                <a:solidFill>
                  <a:schemeClr val="tx2"/>
                </a:solidFill>
              </a:defRPr>
            </a:lvl1pPr>
          </a:lstStyle>
          <a:p>
            <a:pPr defTabSz="457200"/>
            <a:r>
              <a:rPr lang="en-US" dirty="0" smtClean="0">
                <a:solidFill>
                  <a:srgbClr val="5D5B4E"/>
                </a:solidFill>
              </a:rPr>
              <a:t>OFFICE OF SUPERINTENDENT OF PUBLIC INSTRUCTION</a:t>
            </a:r>
            <a:endParaRPr lang="en-US" dirty="0">
              <a:solidFill>
                <a:srgbClr val="5D5B4E"/>
              </a:solidFill>
            </a:endParaRPr>
          </a:p>
        </p:txBody>
      </p:sp>
      <p:sp>
        <p:nvSpPr>
          <p:cNvPr id="6" name="Slide Number Placeholder 5"/>
          <p:cNvSpPr>
            <a:spLocks noGrp="1"/>
          </p:cNvSpPr>
          <p:nvPr>
            <p:ph type="sldNum" sz="quarter" idx="4"/>
          </p:nvPr>
        </p:nvSpPr>
        <p:spPr>
          <a:xfrm>
            <a:off x="9900458" y="5979195"/>
            <a:ext cx="1312025" cy="361438"/>
          </a:xfrm>
          <a:prstGeom prst="rect">
            <a:avLst/>
          </a:prstGeom>
        </p:spPr>
        <p:txBody>
          <a:bodyPr vert="horz" lIns="91440" tIns="45720" rIns="91440" bIns="45720" rtlCol="0" anchor="ctr"/>
          <a:lstStyle>
            <a:lvl1pPr algn="r">
              <a:defRPr sz="1050">
                <a:solidFill>
                  <a:srgbClr val="FFFFFF"/>
                </a:solidFill>
              </a:defRPr>
            </a:lvl1pPr>
          </a:lstStyle>
          <a:p>
            <a:pPr defTabSz="457200"/>
            <a:fld id="{4FAB73BC-B049-4115-A692-8D63A059BFB8}" type="slidenum">
              <a:rPr lang="en-US" smtClean="0"/>
              <a:pPr defTabSz="457200"/>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5" name="Oval 14"/>
          <p:cNvSpPr/>
          <p:nvPr userDrawn="1"/>
        </p:nvSpPr>
        <p:spPr>
          <a:xfrm>
            <a:off x="1097280" y="5549604"/>
            <a:ext cx="914400" cy="914400"/>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pic>
        <p:nvPicPr>
          <p:cNvPr id="14" name="Picture 13"/>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1097280" y="5549550"/>
            <a:ext cx="914400" cy="914400"/>
          </a:xfrm>
          <a:prstGeom prst="rect">
            <a:avLst/>
          </a:prstGeom>
        </p:spPr>
      </p:pic>
    </p:spTree>
    <p:extLst>
      <p:ext uri="{BB962C8B-B14F-4D97-AF65-F5344CB8AC3E}">
        <p14:creationId xmlns:p14="http://schemas.microsoft.com/office/powerpoint/2010/main" val="6614595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l" defTabSz="914400" rtl="0" eaLnBrk="1" latinLnBrk="0" hangingPunct="1">
        <a:lnSpc>
          <a:spcPct val="85000"/>
        </a:lnSpc>
        <a:spcBef>
          <a:spcPct val="0"/>
        </a:spcBef>
        <a:buNone/>
        <a:defRPr sz="4800" kern="1200" spc="-50" baseline="0">
          <a:solidFill>
            <a:schemeClr val="tx2"/>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2"/>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2"/>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2"/>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2"/>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2"/>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mailto:science@k12.wa.us"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normAutofit/>
          </a:bodyPr>
          <a:lstStyle/>
          <a:p>
            <a:r>
              <a:rPr lang="en-US" dirty="0" smtClean="0"/>
              <a:t>High School</a:t>
            </a:r>
            <a:br>
              <a:rPr lang="en-US" dirty="0" smtClean="0"/>
            </a:br>
            <a:r>
              <a:rPr lang="en-US" dirty="0" smtClean="0"/>
              <a:t>Science Field Test Information</a:t>
            </a:r>
            <a:endParaRPr lang="en-US" dirty="0"/>
          </a:p>
        </p:txBody>
      </p:sp>
      <p:sp>
        <p:nvSpPr>
          <p:cNvPr id="8" name="Subtitle 7"/>
          <p:cNvSpPr>
            <a:spLocks noGrp="1"/>
          </p:cNvSpPr>
          <p:nvPr>
            <p:ph type="subTitle" idx="1"/>
          </p:nvPr>
        </p:nvSpPr>
        <p:spPr/>
        <p:txBody>
          <a:bodyPr/>
          <a:lstStyle/>
          <a:p>
            <a:r>
              <a:rPr lang="en-US" dirty="0" smtClean="0"/>
              <a:t>Online only</a:t>
            </a:r>
          </a:p>
          <a:p>
            <a:r>
              <a:rPr lang="en-US" dirty="0" smtClean="0"/>
              <a:t>Test Window: May 1-June 15, 2017</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smtClean="0">
                <a:solidFill>
                  <a:srgbClr val="5D5B4E"/>
                </a:solidFill>
              </a:rPr>
              <a:t>OFFICE OF SUPERINTENDENT OF PUBLIC INSTRUCTION</a:t>
            </a:r>
            <a:endParaRPr lang="en-US" dirty="0">
              <a:solidFill>
                <a:srgbClr val="5D5B4E"/>
              </a:solidFill>
            </a:endParaRPr>
          </a:p>
        </p:txBody>
      </p:sp>
      <p:sp>
        <p:nvSpPr>
          <p:cNvPr id="6" name="Slide Number Placeholder 5"/>
          <p:cNvSpPr>
            <a:spLocks noGrp="1"/>
          </p:cNvSpPr>
          <p:nvPr>
            <p:ph type="sldNum" sz="quarter" idx="12"/>
          </p:nvPr>
        </p:nvSpPr>
        <p:spPr/>
        <p:txBody>
          <a:bodyPr/>
          <a:lstStyle/>
          <a:p>
            <a:fld id="{4FAB73BC-B049-4115-A692-8D63A059BFB8}" type="slidenum">
              <a:rPr lang="en-US" smtClean="0"/>
              <a:pPr/>
              <a:t>1</a:t>
            </a:fld>
            <a:endParaRPr lang="en-US" dirty="0"/>
          </a:p>
        </p:txBody>
      </p:sp>
    </p:spTree>
    <p:extLst>
      <p:ext uri="{BB962C8B-B14F-4D97-AF65-F5344CB8AC3E}">
        <p14:creationId xmlns:p14="http://schemas.microsoft.com/office/powerpoint/2010/main" val="4936949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781682" cy="1450757"/>
          </a:xfrm>
        </p:spPr>
        <p:txBody>
          <a:bodyPr>
            <a:normAutofit/>
          </a:bodyPr>
          <a:lstStyle/>
          <a:p>
            <a:r>
              <a:rPr lang="en-US" dirty="0" smtClean="0"/>
              <a:t>High School Next Generation Science </a:t>
            </a:r>
            <a:br>
              <a:rPr lang="en-US" dirty="0" smtClean="0"/>
            </a:br>
            <a:r>
              <a:rPr lang="en-US" dirty="0" smtClean="0"/>
              <a:t>Field Test—Online</a:t>
            </a:r>
            <a:endParaRPr lang="en-US" dirty="0"/>
          </a:p>
        </p:txBody>
      </p:sp>
      <p:sp>
        <p:nvSpPr>
          <p:cNvPr id="3" name="Content Placeholder 2"/>
          <p:cNvSpPr>
            <a:spLocks noGrp="1"/>
          </p:cNvSpPr>
          <p:nvPr>
            <p:ph idx="1"/>
          </p:nvPr>
        </p:nvSpPr>
        <p:spPr>
          <a:xfrm>
            <a:off x="1097280" y="1845734"/>
            <a:ext cx="10058400" cy="4070073"/>
          </a:xfrm>
        </p:spPr>
        <p:txBody>
          <a:bodyPr>
            <a:normAutofit/>
          </a:bodyPr>
          <a:lstStyle/>
          <a:p>
            <a:r>
              <a:rPr lang="en-US" sz="2800" dirty="0" smtClean="0"/>
              <a:t>Security</a:t>
            </a:r>
          </a:p>
          <a:p>
            <a:pPr marL="658352" lvl="1" indent="-246882">
              <a:lnSpc>
                <a:spcPct val="100000"/>
              </a:lnSpc>
              <a:spcBef>
                <a:spcPts val="0"/>
              </a:spcBef>
              <a:spcAft>
                <a:spcPts val="600"/>
              </a:spcAft>
              <a:buFont typeface="Wingdings" panose="05000000000000000000" pitchFamily="2" charset="2"/>
              <a:buChar char="§"/>
              <a:defRPr/>
            </a:pPr>
            <a:r>
              <a:rPr lang="en-US" sz="2400" dirty="0" smtClean="0"/>
              <a:t>Field Test items are </a:t>
            </a:r>
            <a:r>
              <a:rPr lang="en-US" sz="2400" b="1" dirty="0" smtClean="0"/>
              <a:t>secure items</a:t>
            </a:r>
          </a:p>
          <a:p>
            <a:pPr marL="658352" lvl="1" indent="-246882">
              <a:lnSpc>
                <a:spcPct val="100000"/>
              </a:lnSpc>
              <a:spcBef>
                <a:spcPts val="0"/>
              </a:spcBef>
              <a:spcAft>
                <a:spcPts val="600"/>
              </a:spcAft>
              <a:buFont typeface="Wingdings" panose="05000000000000000000" pitchFamily="2" charset="2"/>
              <a:buChar char="§"/>
              <a:defRPr/>
            </a:pPr>
            <a:r>
              <a:rPr lang="en-US" sz="2400" dirty="0" smtClean="0"/>
              <a:t>All test security protocols </a:t>
            </a:r>
            <a:r>
              <a:rPr lang="en-US" sz="2400" b="1" dirty="0" smtClean="0"/>
              <a:t>must</a:t>
            </a:r>
            <a:r>
              <a:rPr lang="en-US" sz="2400" dirty="0" smtClean="0"/>
              <a:t> be followed</a:t>
            </a:r>
          </a:p>
          <a:p>
            <a:pPr marL="658352" lvl="1" indent="-246882">
              <a:lnSpc>
                <a:spcPct val="100000"/>
              </a:lnSpc>
              <a:spcBef>
                <a:spcPts val="0"/>
              </a:spcBef>
              <a:spcAft>
                <a:spcPts val="600"/>
              </a:spcAft>
              <a:buFont typeface="Wingdings" panose="05000000000000000000" pitchFamily="2" charset="2"/>
              <a:buChar char="§"/>
              <a:defRPr/>
            </a:pPr>
            <a:endParaRPr lang="en-US" sz="2400" dirty="0"/>
          </a:p>
          <a:p>
            <a:pPr marL="118862" indent="0">
              <a:lnSpc>
                <a:spcPct val="100000"/>
              </a:lnSpc>
              <a:spcBef>
                <a:spcPts val="0"/>
              </a:spcBef>
              <a:spcAft>
                <a:spcPts val="600"/>
              </a:spcAft>
              <a:buNone/>
              <a:defRPr/>
            </a:pPr>
            <a:r>
              <a:rPr lang="en-US" sz="2600" dirty="0"/>
              <a:t>	</a:t>
            </a:r>
            <a:endParaRPr lang="en-US" sz="2600" dirty="0" smtClean="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smtClean="0">
                <a:solidFill>
                  <a:srgbClr val="5D5B4E"/>
                </a:solidFill>
              </a:rPr>
              <a:t>OFFICE OF SUPERINTENDENT OF PUBLIC INSTRUCTION</a:t>
            </a:r>
            <a:endParaRPr lang="en-US" dirty="0">
              <a:solidFill>
                <a:srgbClr val="5D5B4E"/>
              </a:solidFill>
            </a:endParaRPr>
          </a:p>
        </p:txBody>
      </p:sp>
      <p:sp>
        <p:nvSpPr>
          <p:cNvPr id="6" name="Slide Number Placeholder 5"/>
          <p:cNvSpPr>
            <a:spLocks noGrp="1"/>
          </p:cNvSpPr>
          <p:nvPr>
            <p:ph type="sldNum" sz="quarter" idx="12"/>
          </p:nvPr>
        </p:nvSpPr>
        <p:spPr/>
        <p:txBody>
          <a:bodyPr/>
          <a:lstStyle/>
          <a:p>
            <a:fld id="{4FAB73BC-B049-4115-A692-8D63A059BFB8}" type="slidenum">
              <a:rPr lang="en-US" smtClean="0"/>
              <a:pPr/>
              <a:t>10</a:t>
            </a:fld>
            <a:endParaRPr lang="en-US" dirty="0"/>
          </a:p>
        </p:txBody>
      </p:sp>
    </p:spTree>
    <p:extLst>
      <p:ext uri="{BB962C8B-B14F-4D97-AF65-F5344CB8AC3E}">
        <p14:creationId xmlns:p14="http://schemas.microsoft.com/office/powerpoint/2010/main" val="416856933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781682" cy="1450757"/>
          </a:xfrm>
        </p:spPr>
        <p:txBody>
          <a:bodyPr>
            <a:normAutofit/>
          </a:bodyPr>
          <a:lstStyle/>
          <a:p>
            <a:r>
              <a:rPr lang="en-US" dirty="0" smtClean="0"/>
              <a:t>High School Next Generation Science </a:t>
            </a:r>
            <a:br>
              <a:rPr lang="en-US" dirty="0" smtClean="0"/>
            </a:br>
            <a:r>
              <a:rPr lang="en-US" dirty="0" smtClean="0"/>
              <a:t>Field Test—Online</a:t>
            </a:r>
            <a:endParaRPr lang="en-US" dirty="0"/>
          </a:p>
        </p:txBody>
      </p:sp>
      <p:sp>
        <p:nvSpPr>
          <p:cNvPr id="3" name="Content Placeholder 2"/>
          <p:cNvSpPr>
            <a:spLocks noGrp="1"/>
          </p:cNvSpPr>
          <p:nvPr>
            <p:ph idx="1"/>
          </p:nvPr>
        </p:nvSpPr>
        <p:spPr>
          <a:xfrm>
            <a:off x="1097280" y="1845734"/>
            <a:ext cx="10058400" cy="4070073"/>
          </a:xfrm>
        </p:spPr>
        <p:txBody>
          <a:bodyPr>
            <a:normAutofit/>
          </a:bodyPr>
          <a:lstStyle/>
          <a:p>
            <a:r>
              <a:rPr lang="en-US" sz="2800" dirty="0" smtClean="0"/>
              <a:t>Format</a:t>
            </a:r>
          </a:p>
          <a:p>
            <a:pPr marL="658352" lvl="1" indent="-246882">
              <a:lnSpc>
                <a:spcPct val="100000"/>
              </a:lnSpc>
              <a:spcBef>
                <a:spcPts val="0"/>
              </a:spcBef>
              <a:spcAft>
                <a:spcPts val="600"/>
              </a:spcAft>
              <a:buFont typeface="Wingdings" panose="05000000000000000000" pitchFamily="2" charset="2"/>
              <a:buChar char="§"/>
              <a:defRPr/>
            </a:pPr>
            <a:r>
              <a:rPr lang="en-US" sz="2400" dirty="0" smtClean="0"/>
              <a:t>One or more stimuli on left side of screen, items on the right side</a:t>
            </a:r>
          </a:p>
          <a:p>
            <a:pPr marL="658352" lvl="1" indent="-246882">
              <a:lnSpc>
                <a:spcPct val="100000"/>
              </a:lnSpc>
              <a:spcBef>
                <a:spcPts val="0"/>
              </a:spcBef>
              <a:spcAft>
                <a:spcPts val="600"/>
              </a:spcAft>
              <a:buFont typeface="Wingdings" panose="05000000000000000000" pitchFamily="2" charset="2"/>
              <a:buChar char="§"/>
              <a:defRPr/>
            </a:pPr>
            <a:r>
              <a:rPr lang="en-US" sz="2400" dirty="0" smtClean="0"/>
              <a:t>Item Types:</a:t>
            </a:r>
          </a:p>
          <a:p>
            <a:pPr marL="1024112" lvl="3" indent="-246882">
              <a:lnSpc>
                <a:spcPct val="100000"/>
              </a:lnSpc>
              <a:spcBef>
                <a:spcPts val="0"/>
              </a:spcBef>
              <a:spcAft>
                <a:spcPts val="600"/>
              </a:spcAft>
              <a:buFont typeface="Wingdings" panose="05000000000000000000" pitchFamily="2" charset="2"/>
              <a:buChar char="§"/>
              <a:defRPr/>
            </a:pPr>
            <a:r>
              <a:rPr lang="en-US" sz="2000" dirty="0" smtClean="0"/>
              <a:t>Selected Response—multiple choice, multiple select</a:t>
            </a:r>
            <a:endParaRPr lang="en-US" sz="2000" dirty="0"/>
          </a:p>
          <a:p>
            <a:pPr marL="1024112" lvl="3" indent="-246882">
              <a:lnSpc>
                <a:spcPct val="100000"/>
              </a:lnSpc>
              <a:spcBef>
                <a:spcPts val="0"/>
              </a:spcBef>
              <a:spcAft>
                <a:spcPts val="600"/>
              </a:spcAft>
              <a:buFont typeface="Wingdings" panose="05000000000000000000" pitchFamily="2" charset="2"/>
              <a:buChar char="§"/>
              <a:defRPr/>
            </a:pPr>
            <a:r>
              <a:rPr lang="en-US" sz="2000" dirty="0" smtClean="0"/>
              <a:t>Technology enhanced—ex: drag and drop</a:t>
            </a:r>
            <a:r>
              <a:rPr lang="en-US" sz="2000" dirty="0"/>
              <a:t>, drop-down </a:t>
            </a:r>
            <a:r>
              <a:rPr lang="en-US" sz="2000" dirty="0" smtClean="0"/>
              <a:t>choices, simulations</a:t>
            </a:r>
            <a:endParaRPr lang="en-US" sz="2000" dirty="0"/>
          </a:p>
          <a:p>
            <a:pPr marL="1024112" lvl="3" indent="-246882">
              <a:lnSpc>
                <a:spcPct val="100000"/>
              </a:lnSpc>
              <a:spcBef>
                <a:spcPts val="0"/>
              </a:spcBef>
              <a:spcAft>
                <a:spcPts val="600"/>
              </a:spcAft>
              <a:buFont typeface="Wingdings" panose="05000000000000000000" pitchFamily="2" charset="2"/>
              <a:buChar char="§"/>
              <a:defRPr/>
            </a:pPr>
            <a:r>
              <a:rPr lang="en-US" sz="2000" dirty="0" smtClean="0"/>
              <a:t>Constructed Response—ex: equation builder, short answer</a:t>
            </a:r>
          </a:p>
          <a:p>
            <a:pPr marL="658352" lvl="1" indent="-246882">
              <a:lnSpc>
                <a:spcPct val="100000"/>
              </a:lnSpc>
              <a:spcBef>
                <a:spcPts val="0"/>
              </a:spcBef>
              <a:spcAft>
                <a:spcPts val="600"/>
              </a:spcAft>
              <a:buFont typeface="Wingdings" panose="05000000000000000000" pitchFamily="2" charset="2"/>
              <a:buChar char="§"/>
              <a:defRPr/>
            </a:pPr>
            <a:r>
              <a:rPr lang="en-US" sz="2400" dirty="0" smtClean="0"/>
              <a:t>Multi-part items</a:t>
            </a:r>
          </a:p>
          <a:p>
            <a:pPr marL="841232" lvl="2" indent="-246882">
              <a:lnSpc>
                <a:spcPct val="100000"/>
              </a:lnSpc>
              <a:spcBef>
                <a:spcPts val="0"/>
              </a:spcBef>
              <a:spcAft>
                <a:spcPts val="600"/>
              </a:spcAft>
              <a:buFont typeface="Wingdings" panose="05000000000000000000" pitchFamily="2" charset="2"/>
              <a:buChar char="§"/>
              <a:defRPr/>
            </a:pPr>
            <a:r>
              <a:rPr lang="en-US" sz="2000" dirty="0" smtClean="0"/>
              <a:t>Parts labeled with letters A, B, and C.</a:t>
            </a:r>
          </a:p>
          <a:p>
            <a:pPr marL="841232" lvl="2" indent="-246882">
              <a:lnSpc>
                <a:spcPct val="100000"/>
              </a:lnSpc>
              <a:spcBef>
                <a:spcPts val="0"/>
              </a:spcBef>
              <a:spcAft>
                <a:spcPts val="600"/>
              </a:spcAft>
              <a:buFont typeface="Wingdings" panose="05000000000000000000" pitchFamily="2" charset="2"/>
              <a:buChar char="§"/>
              <a:defRPr/>
            </a:pPr>
            <a:r>
              <a:rPr lang="en-US" sz="2000" dirty="0" smtClean="0"/>
              <a:t>May have a mix of item types. May ask for evidence to support answer in previous part of the item.</a:t>
            </a:r>
            <a:endParaRPr lang="en-US" sz="2000" dirty="0"/>
          </a:p>
          <a:p>
            <a:pPr marL="118862" indent="0">
              <a:lnSpc>
                <a:spcPct val="100000"/>
              </a:lnSpc>
              <a:spcBef>
                <a:spcPts val="0"/>
              </a:spcBef>
              <a:spcAft>
                <a:spcPts val="600"/>
              </a:spcAft>
              <a:buNone/>
              <a:defRPr/>
            </a:pPr>
            <a:endParaRPr lang="en-US" sz="1800" dirty="0" smtClean="0"/>
          </a:p>
          <a:p>
            <a:endParaRPr lang="en-US" dirty="0" smtClean="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smtClean="0">
                <a:solidFill>
                  <a:srgbClr val="5D5B4E"/>
                </a:solidFill>
              </a:rPr>
              <a:t>OFFICE OF SUPERINTENDENT OF PUBLIC INSTRUCTION</a:t>
            </a:r>
            <a:endParaRPr lang="en-US" dirty="0">
              <a:solidFill>
                <a:srgbClr val="5D5B4E"/>
              </a:solidFill>
            </a:endParaRPr>
          </a:p>
        </p:txBody>
      </p:sp>
      <p:sp>
        <p:nvSpPr>
          <p:cNvPr id="6" name="Slide Number Placeholder 5"/>
          <p:cNvSpPr>
            <a:spLocks noGrp="1"/>
          </p:cNvSpPr>
          <p:nvPr>
            <p:ph type="sldNum" sz="quarter" idx="12"/>
          </p:nvPr>
        </p:nvSpPr>
        <p:spPr/>
        <p:txBody>
          <a:bodyPr/>
          <a:lstStyle/>
          <a:p>
            <a:fld id="{4FAB73BC-B049-4115-A692-8D63A059BFB8}" type="slidenum">
              <a:rPr lang="en-US" smtClean="0"/>
              <a:pPr/>
              <a:t>11</a:t>
            </a:fld>
            <a:endParaRPr lang="en-US" dirty="0"/>
          </a:p>
        </p:txBody>
      </p:sp>
      <p:sp>
        <p:nvSpPr>
          <p:cNvPr id="7" name="TextBox 6"/>
          <p:cNvSpPr txBox="1"/>
          <p:nvPr/>
        </p:nvSpPr>
        <p:spPr>
          <a:xfrm>
            <a:off x="5861029" y="1014737"/>
            <a:ext cx="3538152" cy="584775"/>
          </a:xfrm>
          <a:prstGeom prst="rect">
            <a:avLst/>
          </a:prstGeom>
          <a:noFill/>
          <a:ln>
            <a:solidFill>
              <a:schemeClr val="tx2"/>
            </a:solidFill>
          </a:ln>
        </p:spPr>
        <p:txBody>
          <a:bodyPr wrap="square" rtlCol="0">
            <a:spAutoFit/>
          </a:bodyPr>
          <a:lstStyle/>
          <a:p>
            <a:r>
              <a:rPr lang="en-US" sz="1600" dirty="0" smtClean="0">
                <a:solidFill>
                  <a:srgbClr val="FF0000"/>
                </a:solidFill>
              </a:rPr>
              <a:t>Note: The 5</a:t>
            </a:r>
            <a:r>
              <a:rPr lang="en-US" sz="1600" baseline="30000" dirty="0" smtClean="0">
                <a:solidFill>
                  <a:srgbClr val="FF0000"/>
                </a:solidFill>
              </a:rPr>
              <a:t>th</a:t>
            </a:r>
            <a:r>
              <a:rPr lang="en-US" sz="1600" dirty="0" smtClean="0">
                <a:solidFill>
                  <a:srgbClr val="FF0000"/>
                </a:solidFill>
              </a:rPr>
              <a:t> and 8</a:t>
            </a:r>
            <a:r>
              <a:rPr lang="en-US" sz="1600" baseline="30000" dirty="0" smtClean="0">
                <a:solidFill>
                  <a:srgbClr val="FF0000"/>
                </a:solidFill>
              </a:rPr>
              <a:t>th</a:t>
            </a:r>
            <a:r>
              <a:rPr lang="en-US" sz="1600" dirty="0" smtClean="0">
                <a:solidFill>
                  <a:srgbClr val="FF0000"/>
                </a:solidFill>
              </a:rPr>
              <a:t> grade Field Test items will also have these formats.</a:t>
            </a:r>
            <a:endParaRPr lang="en-US" sz="1600" dirty="0">
              <a:solidFill>
                <a:srgbClr val="FF0000"/>
              </a:solidFill>
            </a:endParaRPr>
          </a:p>
        </p:txBody>
      </p:sp>
    </p:spTree>
    <p:extLst>
      <p:ext uri="{BB962C8B-B14F-4D97-AF65-F5344CB8AC3E}">
        <p14:creationId xmlns:p14="http://schemas.microsoft.com/office/powerpoint/2010/main" val="20822621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fade">
                                      <p:cBhvr>
                                        <p:cTn id="25" dur="1000"/>
                                        <p:tgtEl>
                                          <p:spTgt spid="7"/>
                                        </p:tgtEl>
                                      </p:cBhvr>
                                    </p:animEffect>
                                    <p:anim calcmode="lin" valueType="num">
                                      <p:cBhvr>
                                        <p:cTn id="26" dur="1000" fill="hold"/>
                                        <p:tgtEl>
                                          <p:spTgt spid="7"/>
                                        </p:tgtEl>
                                        <p:attrNameLst>
                                          <p:attrName>ppt_x</p:attrName>
                                        </p:attrNameLst>
                                      </p:cBhvr>
                                      <p:tavLst>
                                        <p:tav tm="0">
                                          <p:val>
                                            <p:strVal val="#ppt_x"/>
                                          </p:val>
                                        </p:tav>
                                        <p:tav tm="100000">
                                          <p:val>
                                            <p:strVal val="#ppt_x"/>
                                          </p:val>
                                        </p:tav>
                                      </p:tavLst>
                                    </p:anim>
                                    <p:anim calcmode="lin" valueType="num">
                                      <p:cBhvr>
                                        <p:cTn id="27"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781682" cy="1450757"/>
          </a:xfrm>
        </p:spPr>
        <p:txBody>
          <a:bodyPr>
            <a:normAutofit/>
          </a:bodyPr>
          <a:lstStyle/>
          <a:p>
            <a:r>
              <a:rPr lang="en-US" dirty="0" smtClean="0"/>
              <a:t>High School Next Generation Science </a:t>
            </a:r>
            <a:br>
              <a:rPr lang="en-US" dirty="0" smtClean="0"/>
            </a:br>
            <a:r>
              <a:rPr lang="en-US" dirty="0" smtClean="0"/>
              <a:t>Field Test—Online</a:t>
            </a:r>
            <a:endParaRPr lang="en-US" dirty="0"/>
          </a:p>
        </p:txBody>
      </p:sp>
      <p:sp>
        <p:nvSpPr>
          <p:cNvPr id="3" name="Content Placeholder 2"/>
          <p:cNvSpPr>
            <a:spLocks noGrp="1"/>
          </p:cNvSpPr>
          <p:nvPr>
            <p:ph idx="1"/>
          </p:nvPr>
        </p:nvSpPr>
        <p:spPr>
          <a:xfrm>
            <a:off x="1097280" y="1845734"/>
            <a:ext cx="10058400" cy="4070073"/>
          </a:xfrm>
        </p:spPr>
        <p:txBody>
          <a:bodyPr>
            <a:normAutofit/>
          </a:bodyPr>
          <a:lstStyle/>
          <a:p>
            <a:r>
              <a:rPr lang="en-US" sz="2800" dirty="0" smtClean="0"/>
              <a:t>Features</a:t>
            </a:r>
          </a:p>
          <a:p>
            <a:pPr marL="658352" lvl="1" indent="-246882">
              <a:lnSpc>
                <a:spcPct val="100000"/>
              </a:lnSpc>
              <a:spcBef>
                <a:spcPts val="0"/>
              </a:spcBef>
              <a:spcAft>
                <a:spcPts val="600"/>
              </a:spcAft>
              <a:buFont typeface="Wingdings" panose="05000000000000000000" pitchFamily="2" charset="2"/>
              <a:buChar char="§"/>
              <a:defRPr/>
            </a:pPr>
            <a:r>
              <a:rPr lang="en-US" sz="2400" dirty="0" smtClean="0"/>
              <a:t>Collapsing stimuli:</a:t>
            </a:r>
          </a:p>
          <a:p>
            <a:pPr marL="1024112" lvl="3" indent="-246882">
              <a:lnSpc>
                <a:spcPct val="100000"/>
              </a:lnSpc>
              <a:spcBef>
                <a:spcPts val="0"/>
              </a:spcBef>
              <a:spcAft>
                <a:spcPts val="600"/>
              </a:spcAft>
              <a:buFont typeface="Wingdings" panose="05000000000000000000" pitchFamily="2" charset="2"/>
              <a:buChar char="§"/>
              <a:defRPr/>
            </a:pPr>
            <a:r>
              <a:rPr lang="en-US" sz="2000" dirty="0" smtClean="0"/>
              <a:t>First stimulus is hidden when second stimulus is provided</a:t>
            </a:r>
          </a:p>
          <a:p>
            <a:pPr marL="1024112" lvl="3" indent="-246882">
              <a:lnSpc>
                <a:spcPct val="100000"/>
              </a:lnSpc>
              <a:spcBef>
                <a:spcPts val="0"/>
              </a:spcBef>
              <a:spcAft>
                <a:spcPts val="600"/>
              </a:spcAft>
              <a:buFont typeface="Wingdings" panose="05000000000000000000" pitchFamily="2" charset="2"/>
              <a:buChar char="§"/>
              <a:defRPr/>
            </a:pPr>
            <a:r>
              <a:rPr lang="en-US" sz="2000" dirty="0" smtClean="0"/>
              <a:t>Both stimuli are available to the student</a:t>
            </a:r>
          </a:p>
          <a:p>
            <a:pPr marL="658352" lvl="1" indent="-246882">
              <a:lnSpc>
                <a:spcPct val="100000"/>
              </a:lnSpc>
              <a:spcBef>
                <a:spcPts val="0"/>
              </a:spcBef>
              <a:spcAft>
                <a:spcPts val="600"/>
              </a:spcAft>
              <a:buFont typeface="Wingdings" panose="05000000000000000000" pitchFamily="2" charset="2"/>
              <a:buChar char="§"/>
              <a:defRPr/>
            </a:pPr>
            <a:r>
              <a:rPr lang="en-US" sz="2400" dirty="0" smtClean="0"/>
              <a:t>Locking items:</a:t>
            </a:r>
          </a:p>
          <a:p>
            <a:pPr marL="1024112" lvl="3" indent="-246882">
              <a:lnSpc>
                <a:spcPct val="100000"/>
              </a:lnSpc>
              <a:spcBef>
                <a:spcPts val="0"/>
              </a:spcBef>
              <a:spcAft>
                <a:spcPts val="600"/>
              </a:spcAft>
              <a:buFont typeface="Wingdings" panose="05000000000000000000" pitchFamily="2" charset="2"/>
              <a:buChar char="§"/>
              <a:defRPr/>
            </a:pPr>
            <a:r>
              <a:rPr lang="en-US" sz="2000" dirty="0" smtClean="0"/>
              <a:t>Student can only answer the question one time</a:t>
            </a:r>
            <a:endParaRPr lang="en-US" sz="2000" dirty="0"/>
          </a:p>
          <a:p>
            <a:pPr marL="1024112" lvl="3" indent="-246882">
              <a:lnSpc>
                <a:spcPct val="100000"/>
              </a:lnSpc>
              <a:spcBef>
                <a:spcPts val="0"/>
              </a:spcBef>
              <a:spcAft>
                <a:spcPts val="600"/>
              </a:spcAft>
              <a:buFont typeface="Wingdings" panose="05000000000000000000" pitchFamily="2" charset="2"/>
              <a:buChar char="§"/>
              <a:defRPr/>
            </a:pPr>
            <a:r>
              <a:rPr lang="en-US" sz="2000" dirty="0" smtClean="0"/>
              <a:t>Allows subsequent questions to update with correct information</a:t>
            </a:r>
            <a:endParaRPr lang="en-US" sz="2000" dirty="0"/>
          </a:p>
          <a:p>
            <a:pPr marL="1024112" lvl="3" indent="-246882">
              <a:lnSpc>
                <a:spcPct val="100000"/>
              </a:lnSpc>
              <a:spcBef>
                <a:spcPts val="0"/>
              </a:spcBef>
              <a:spcAft>
                <a:spcPts val="600"/>
              </a:spcAft>
              <a:buFont typeface="Wingdings" panose="05000000000000000000" pitchFamily="2" charset="2"/>
              <a:buChar char="§"/>
              <a:defRPr/>
            </a:pPr>
            <a:r>
              <a:rPr lang="en-US" sz="2000" dirty="0" smtClean="0"/>
              <a:t>An “attention” box warns student that they won’t be able to change their answer</a:t>
            </a:r>
            <a:endParaRPr lang="en-US" sz="1800" dirty="0" smtClean="0"/>
          </a:p>
          <a:p>
            <a:endParaRPr lang="en-US" dirty="0" smtClean="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smtClean="0">
                <a:solidFill>
                  <a:srgbClr val="5D5B4E"/>
                </a:solidFill>
              </a:rPr>
              <a:t>OFFICE OF SUPERINTENDENT OF PUBLIC INSTRUCTION</a:t>
            </a:r>
            <a:endParaRPr lang="en-US" dirty="0">
              <a:solidFill>
                <a:srgbClr val="5D5B4E"/>
              </a:solidFill>
            </a:endParaRPr>
          </a:p>
        </p:txBody>
      </p:sp>
      <p:sp>
        <p:nvSpPr>
          <p:cNvPr id="6" name="Slide Number Placeholder 5"/>
          <p:cNvSpPr>
            <a:spLocks noGrp="1"/>
          </p:cNvSpPr>
          <p:nvPr>
            <p:ph type="sldNum" sz="quarter" idx="12"/>
          </p:nvPr>
        </p:nvSpPr>
        <p:spPr/>
        <p:txBody>
          <a:bodyPr/>
          <a:lstStyle/>
          <a:p>
            <a:fld id="{4FAB73BC-B049-4115-A692-8D63A059BFB8}" type="slidenum">
              <a:rPr lang="en-US" smtClean="0"/>
              <a:pPr/>
              <a:t>12</a:t>
            </a:fld>
            <a:endParaRPr lang="en-US" dirty="0"/>
          </a:p>
        </p:txBody>
      </p:sp>
      <p:sp>
        <p:nvSpPr>
          <p:cNvPr id="8" name="TextBox 7"/>
          <p:cNvSpPr txBox="1"/>
          <p:nvPr/>
        </p:nvSpPr>
        <p:spPr>
          <a:xfrm>
            <a:off x="5861029" y="1014737"/>
            <a:ext cx="3538152" cy="584775"/>
          </a:xfrm>
          <a:prstGeom prst="rect">
            <a:avLst/>
          </a:prstGeom>
          <a:noFill/>
          <a:ln>
            <a:solidFill>
              <a:schemeClr val="tx2"/>
            </a:solidFill>
          </a:ln>
        </p:spPr>
        <p:txBody>
          <a:bodyPr wrap="square" rtlCol="0">
            <a:spAutoFit/>
          </a:bodyPr>
          <a:lstStyle/>
          <a:p>
            <a:r>
              <a:rPr lang="en-US" sz="1600" dirty="0" smtClean="0">
                <a:solidFill>
                  <a:srgbClr val="FF0000"/>
                </a:solidFill>
              </a:rPr>
              <a:t>Note: The 5</a:t>
            </a:r>
            <a:r>
              <a:rPr lang="en-US" sz="1600" baseline="30000" dirty="0" smtClean="0">
                <a:solidFill>
                  <a:srgbClr val="FF0000"/>
                </a:solidFill>
              </a:rPr>
              <a:t>th</a:t>
            </a:r>
            <a:r>
              <a:rPr lang="en-US" sz="1600" dirty="0" smtClean="0">
                <a:solidFill>
                  <a:srgbClr val="FF0000"/>
                </a:solidFill>
              </a:rPr>
              <a:t> and 8</a:t>
            </a:r>
            <a:r>
              <a:rPr lang="en-US" sz="1600" baseline="30000" dirty="0" smtClean="0">
                <a:solidFill>
                  <a:srgbClr val="FF0000"/>
                </a:solidFill>
              </a:rPr>
              <a:t>th</a:t>
            </a:r>
            <a:r>
              <a:rPr lang="en-US" sz="1600" dirty="0" smtClean="0">
                <a:solidFill>
                  <a:srgbClr val="FF0000"/>
                </a:solidFill>
              </a:rPr>
              <a:t> grade Field Test items will also have these features.</a:t>
            </a:r>
            <a:endParaRPr lang="en-US" sz="1600" dirty="0">
              <a:solidFill>
                <a:srgbClr val="FF0000"/>
              </a:solidFill>
            </a:endParaRPr>
          </a:p>
        </p:txBody>
      </p:sp>
    </p:spTree>
    <p:extLst>
      <p:ext uri="{BB962C8B-B14F-4D97-AF65-F5344CB8AC3E}">
        <p14:creationId xmlns:p14="http://schemas.microsoft.com/office/powerpoint/2010/main" val="11975693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1000"/>
                                        <p:tgtEl>
                                          <p:spTgt spid="8"/>
                                        </p:tgtEl>
                                      </p:cBhvr>
                                    </p:animEffect>
                                    <p:anim calcmode="lin" valueType="num">
                                      <p:cBhvr>
                                        <p:cTn id="18" dur="1000" fill="hold"/>
                                        <p:tgtEl>
                                          <p:spTgt spid="8"/>
                                        </p:tgtEl>
                                        <p:attrNameLst>
                                          <p:attrName>ppt_x</p:attrName>
                                        </p:attrNameLst>
                                      </p:cBhvr>
                                      <p:tavLst>
                                        <p:tav tm="0">
                                          <p:val>
                                            <p:strVal val="#ppt_x"/>
                                          </p:val>
                                        </p:tav>
                                        <p:tav tm="100000">
                                          <p:val>
                                            <p:strVal val="#ppt_x"/>
                                          </p:val>
                                        </p:tav>
                                      </p:tavLst>
                                    </p:anim>
                                    <p:anim calcmode="lin" valueType="num">
                                      <p:cBhvr>
                                        <p:cTn id="1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781682" cy="1450757"/>
          </a:xfrm>
        </p:spPr>
        <p:txBody>
          <a:bodyPr>
            <a:normAutofit/>
          </a:bodyPr>
          <a:lstStyle/>
          <a:p>
            <a:r>
              <a:rPr lang="en-US" dirty="0" smtClean="0"/>
              <a:t>High School Next Generation Science </a:t>
            </a:r>
            <a:br>
              <a:rPr lang="en-US" dirty="0" smtClean="0"/>
            </a:br>
            <a:r>
              <a:rPr lang="en-US" dirty="0" smtClean="0"/>
              <a:t>Field Test—Online</a:t>
            </a:r>
            <a:endParaRPr lang="en-US" dirty="0"/>
          </a:p>
        </p:txBody>
      </p:sp>
      <p:sp>
        <p:nvSpPr>
          <p:cNvPr id="3" name="Content Placeholder 2"/>
          <p:cNvSpPr>
            <a:spLocks noGrp="1"/>
          </p:cNvSpPr>
          <p:nvPr>
            <p:ph idx="1"/>
          </p:nvPr>
        </p:nvSpPr>
        <p:spPr>
          <a:xfrm>
            <a:off x="1097280" y="1845734"/>
            <a:ext cx="10058400" cy="4070073"/>
          </a:xfrm>
        </p:spPr>
        <p:txBody>
          <a:bodyPr>
            <a:normAutofit/>
          </a:bodyPr>
          <a:lstStyle/>
          <a:p>
            <a:r>
              <a:rPr lang="en-US" sz="2800" dirty="0" smtClean="0"/>
              <a:t>Locking item:</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smtClean="0">
                <a:solidFill>
                  <a:srgbClr val="5D5B4E"/>
                </a:solidFill>
              </a:rPr>
              <a:t>OFFICE OF SUPERINTENDENT OF PUBLIC INSTRUCTION</a:t>
            </a:r>
            <a:endParaRPr lang="en-US" dirty="0">
              <a:solidFill>
                <a:srgbClr val="5D5B4E"/>
              </a:solidFill>
            </a:endParaRPr>
          </a:p>
        </p:txBody>
      </p:sp>
      <p:sp>
        <p:nvSpPr>
          <p:cNvPr id="6" name="Slide Number Placeholder 5"/>
          <p:cNvSpPr>
            <a:spLocks noGrp="1"/>
          </p:cNvSpPr>
          <p:nvPr>
            <p:ph type="sldNum" sz="quarter" idx="12"/>
          </p:nvPr>
        </p:nvSpPr>
        <p:spPr/>
        <p:txBody>
          <a:bodyPr/>
          <a:lstStyle/>
          <a:p>
            <a:fld id="{4FAB73BC-B049-4115-A692-8D63A059BFB8}" type="slidenum">
              <a:rPr lang="en-US" smtClean="0"/>
              <a:pPr/>
              <a:t>13</a:t>
            </a:fld>
            <a:endParaRPr lang="en-US" dirty="0"/>
          </a:p>
        </p:txBody>
      </p:sp>
      <p:pic>
        <p:nvPicPr>
          <p:cNvPr id="8" name="Picture 7"/>
          <p:cNvPicPr>
            <a:picLocks noChangeAspect="1"/>
          </p:cNvPicPr>
          <p:nvPr/>
        </p:nvPicPr>
        <p:blipFill>
          <a:blip r:embed="rId3"/>
          <a:stretch>
            <a:fillRect/>
          </a:stretch>
        </p:blipFill>
        <p:spPr>
          <a:xfrm>
            <a:off x="2221061" y="2260881"/>
            <a:ext cx="8534120" cy="4508592"/>
          </a:xfrm>
          <a:prstGeom prst="rect">
            <a:avLst/>
          </a:prstGeom>
          <a:ln>
            <a:solidFill>
              <a:schemeClr val="tx1"/>
            </a:solidFill>
          </a:ln>
        </p:spPr>
      </p:pic>
    </p:spTree>
    <p:extLst>
      <p:ext uri="{BB962C8B-B14F-4D97-AF65-F5344CB8AC3E}">
        <p14:creationId xmlns:p14="http://schemas.microsoft.com/office/powerpoint/2010/main" val="114881889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781682" cy="1450757"/>
          </a:xfrm>
        </p:spPr>
        <p:txBody>
          <a:bodyPr>
            <a:normAutofit/>
          </a:bodyPr>
          <a:lstStyle/>
          <a:p>
            <a:r>
              <a:rPr lang="en-US" dirty="0" smtClean="0"/>
              <a:t>High School Next Generation Science </a:t>
            </a:r>
            <a:br>
              <a:rPr lang="en-US" dirty="0" smtClean="0"/>
            </a:br>
            <a:r>
              <a:rPr lang="en-US" dirty="0" smtClean="0"/>
              <a:t>Field Test—Online</a:t>
            </a:r>
            <a:endParaRPr lang="en-US" dirty="0"/>
          </a:p>
        </p:txBody>
      </p:sp>
      <p:sp>
        <p:nvSpPr>
          <p:cNvPr id="3" name="Content Placeholder 2"/>
          <p:cNvSpPr>
            <a:spLocks noGrp="1"/>
          </p:cNvSpPr>
          <p:nvPr>
            <p:ph idx="1"/>
          </p:nvPr>
        </p:nvSpPr>
        <p:spPr/>
        <p:txBody>
          <a:bodyPr>
            <a:normAutofit/>
          </a:bodyPr>
          <a:lstStyle/>
          <a:p>
            <a:r>
              <a:rPr lang="en-US" sz="2600" dirty="0" smtClean="0"/>
              <a:t>Reminders</a:t>
            </a:r>
          </a:p>
          <a:p>
            <a:pPr marL="658352" lvl="1" indent="-246882">
              <a:lnSpc>
                <a:spcPct val="100000"/>
              </a:lnSpc>
              <a:spcBef>
                <a:spcPts val="0"/>
              </a:spcBef>
              <a:spcAft>
                <a:spcPts val="600"/>
              </a:spcAft>
              <a:buFont typeface="Wingdings" panose="05000000000000000000" pitchFamily="2" charset="2"/>
              <a:buChar char="§"/>
              <a:defRPr/>
            </a:pPr>
            <a:r>
              <a:rPr lang="en-US" sz="2400" dirty="0" smtClean="0"/>
              <a:t>Voluntary </a:t>
            </a:r>
            <a:r>
              <a:rPr lang="en-US" sz="2400" dirty="0"/>
              <a:t>by </a:t>
            </a:r>
            <a:r>
              <a:rPr lang="en-US" sz="2400" dirty="0" smtClean="0"/>
              <a:t>district</a:t>
            </a:r>
          </a:p>
          <a:p>
            <a:pPr marL="658352" lvl="1" indent="-246882">
              <a:lnSpc>
                <a:spcPct val="100000"/>
              </a:lnSpc>
              <a:spcBef>
                <a:spcPts val="0"/>
              </a:spcBef>
              <a:spcAft>
                <a:spcPts val="600"/>
              </a:spcAft>
              <a:buFont typeface="Wingdings" panose="05000000000000000000" pitchFamily="2" charset="2"/>
              <a:buChar char="§"/>
              <a:defRPr/>
            </a:pPr>
            <a:r>
              <a:rPr lang="en-US" sz="2400" dirty="0" smtClean="0"/>
              <a:t>Science course taking history of students not necessary</a:t>
            </a:r>
          </a:p>
          <a:p>
            <a:pPr marL="658352" lvl="1" indent="-246882">
              <a:lnSpc>
                <a:spcPct val="100000"/>
              </a:lnSpc>
              <a:spcBef>
                <a:spcPts val="0"/>
              </a:spcBef>
              <a:spcAft>
                <a:spcPts val="600"/>
              </a:spcAft>
              <a:buFont typeface="Wingdings" panose="05000000000000000000" pitchFamily="2" charset="2"/>
              <a:buChar char="§"/>
              <a:defRPr/>
            </a:pPr>
            <a:r>
              <a:rPr lang="en-US" sz="2400" dirty="0" smtClean="0"/>
              <a:t>Scores </a:t>
            </a:r>
            <a:r>
              <a:rPr lang="en-US" sz="2400" dirty="0"/>
              <a:t>will not be </a:t>
            </a:r>
            <a:r>
              <a:rPr lang="en-US" sz="2400" dirty="0" smtClean="0"/>
              <a:t>provided</a:t>
            </a:r>
          </a:p>
          <a:p>
            <a:pPr marL="658352" lvl="1" indent="-246882">
              <a:lnSpc>
                <a:spcPct val="100000"/>
              </a:lnSpc>
              <a:spcBef>
                <a:spcPts val="0"/>
              </a:spcBef>
              <a:spcAft>
                <a:spcPts val="600"/>
              </a:spcAft>
              <a:buFont typeface="Wingdings" panose="05000000000000000000" pitchFamily="2" charset="2"/>
              <a:buChar char="§"/>
              <a:defRPr/>
            </a:pPr>
            <a:r>
              <a:rPr lang="en-US" sz="2400" dirty="0" smtClean="0"/>
              <a:t>Elementary and middle school items will be field tested as part of the online Spring MSP</a:t>
            </a:r>
          </a:p>
          <a:p>
            <a:pPr marL="658352" lvl="1" indent="-246882">
              <a:lnSpc>
                <a:spcPct val="100000"/>
              </a:lnSpc>
              <a:spcBef>
                <a:spcPts val="0"/>
              </a:spcBef>
              <a:spcAft>
                <a:spcPts val="600"/>
              </a:spcAft>
              <a:buFont typeface="Wingdings" panose="05000000000000000000" pitchFamily="2" charset="2"/>
              <a:buChar char="§"/>
              <a:defRPr/>
            </a:pPr>
            <a:r>
              <a:rPr lang="en-US" sz="2400" dirty="0"/>
              <a:t>Science teachers </a:t>
            </a:r>
            <a:r>
              <a:rPr lang="en-US" sz="2400" dirty="0" smtClean="0"/>
              <a:t>coordinate with their principals </a:t>
            </a:r>
            <a:r>
              <a:rPr lang="en-US" sz="2400" dirty="0"/>
              <a:t>and </a:t>
            </a:r>
            <a:r>
              <a:rPr lang="en-US" sz="2400" dirty="0" smtClean="0"/>
              <a:t>District Assessment Coordinators to </a:t>
            </a:r>
            <a:r>
              <a:rPr lang="en-US" sz="2400" dirty="0"/>
              <a:t>participate.</a:t>
            </a:r>
          </a:p>
          <a:p>
            <a:pPr marL="658352" lvl="1" indent="-246882">
              <a:lnSpc>
                <a:spcPct val="100000"/>
              </a:lnSpc>
              <a:spcBef>
                <a:spcPts val="0"/>
              </a:spcBef>
              <a:spcAft>
                <a:spcPts val="600"/>
              </a:spcAft>
              <a:buFont typeface="Wingdings" panose="05000000000000000000" pitchFamily="2" charset="2"/>
              <a:buChar char="§"/>
              <a:defRPr/>
            </a:pPr>
            <a:endParaRPr lang="en-US" sz="2400" dirty="0"/>
          </a:p>
          <a:p>
            <a:endParaRPr lang="en-US" sz="1800" dirty="0" smtClean="0"/>
          </a:p>
          <a:p>
            <a:endParaRPr lang="en-US" dirty="0" smtClean="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smtClean="0">
                <a:solidFill>
                  <a:srgbClr val="5D5B4E"/>
                </a:solidFill>
              </a:rPr>
              <a:t>OFFICE OF SUPERINTENDENT OF PUBLIC INSTRUCTION</a:t>
            </a:r>
            <a:endParaRPr lang="en-US" dirty="0">
              <a:solidFill>
                <a:srgbClr val="5D5B4E"/>
              </a:solidFill>
            </a:endParaRPr>
          </a:p>
        </p:txBody>
      </p:sp>
      <p:sp>
        <p:nvSpPr>
          <p:cNvPr id="6" name="Slide Number Placeholder 5"/>
          <p:cNvSpPr>
            <a:spLocks noGrp="1"/>
          </p:cNvSpPr>
          <p:nvPr>
            <p:ph type="sldNum" sz="quarter" idx="12"/>
          </p:nvPr>
        </p:nvSpPr>
        <p:spPr/>
        <p:txBody>
          <a:bodyPr/>
          <a:lstStyle/>
          <a:p>
            <a:fld id="{4FAB73BC-B049-4115-A692-8D63A059BFB8}" type="slidenum">
              <a:rPr lang="en-US" smtClean="0"/>
              <a:pPr/>
              <a:t>14</a:t>
            </a:fld>
            <a:endParaRPr lang="en-US" dirty="0"/>
          </a:p>
        </p:txBody>
      </p:sp>
    </p:spTree>
    <p:extLst>
      <p:ext uri="{BB962C8B-B14F-4D97-AF65-F5344CB8AC3E}">
        <p14:creationId xmlns:p14="http://schemas.microsoft.com/office/powerpoint/2010/main" val="130501855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High School Next Generation Science </a:t>
            </a:r>
            <a:br>
              <a:rPr lang="en-US" dirty="0"/>
            </a:br>
            <a:r>
              <a:rPr lang="en-US" dirty="0"/>
              <a:t>Field Test—Online</a:t>
            </a:r>
          </a:p>
        </p:txBody>
      </p:sp>
      <p:sp>
        <p:nvSpPr>
          <p:cNvPr id="3" name="Content Placeholder 2"/>
          <p:cNvSpPr>
            <a:spLocks noGrp="1"/>
          </p:cNvSpPr>
          <p:nvPr>
            <p:ph idx="1"/>
          </p:nvPr>
        </p:nvSpPr>
        <p:spPr/>
        <p:txBody>
          <a:bodyPr/>
          <a:lstStyle/>
          <a:p>
            <a:pPr marL="0" indent="0">
              <a:buNone/>
            </a:pPr>
            <a:r>
              <a:rPr lang="en-US" sz="2800" dirty="0" smtClean="0"/>
              <a:t>Questions?</a:t>
            </a:r>
          </a:p>
          <a:p>
            <a:pPr marL="0" indent="0">
              <a:buNone/>
            </a:pPr>
            <a:r>
              <a:rPr lang="en-US" sz="2800" dirty="0" smtClean="0"/>
              <a:t>Contact: </a:t>
            </a:r>
            <a:r>
              <a:rPr lang="en-US" sz="2800" dirty="0" smtClean="0">
                <a:hlinkClick r:id="rId3"/>
              </a:rPr>
              <a:t>science@k12.wa.us</a:t>
            </a:r>
            <a:r>
              <a:rPr lang="en-US" sz="2800" dirty="0" smtClean="0"/>
              <a:t> </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smtClean="0">
                <a:solidFill>
                  <a:srgbClr val="5D5B4E"/>
                </a:solidFill>
              </a:rPr>
              <a:t>OFFICE OF SUPERINTENDENT OF PUBLIC INSTRUCTION</a:t>
            </a:r>
            <a:endParaRPr lang="en-US" dirty="0">
              <a:solidFill>
                <a:srgbClr val="5D5B4E"/>
              </a:solidFill>
            </a:endParaRPr>
          </a:p>
        </p:txBody>
      </p:sp>
      <p:sp>
        <p:nvSpPr>
          <p:cNvPr id="6" name="Slide Number Placeholder 5"/>
          <p:cNvSpPr>
            <a:spLocks noGrp="1"/>
          </p:cNvSpPr>
          <p:nvPr>
            <p:ph type="sldNum" sz="quarter" idx="12"/>
          </p:nvPr>
        </p:nvSpPr>
        <p:spPr/>
        <p:txBody>
          <a:bodyPr/>
          <a:lstStyle/>
          <a:p>
            <a:fld id="{4FAB73BC-B049-4115-A692-8D63A059BFB8}" type="slidenum">
              <a:rPr lang="en-US" smtClean="0"/>
              <a:pPr/>
              <a:t>15</a:t>
            </a:fld>
            <a:endParaRPr lang="en-US" dirty="0"/>
          </a:p>
        </p:txBody>
      </p:sp>
    </p:spTree>
    <p:extLst>
      <p:ext uri="{BB962C8B-B14F-4D97-AF65-F5344CB8AC3E}">
        <p14:creationId xmlns:p14="http://schemas.microsoft.com/office/powerpoint/2010/main" val="331287505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781682" cy="1450757"/>
          </a:xfrm>
        </p:spPr>
        <p:txBody>
          <a:bodyPr>
            <a:normAutofit/>
          </a:bodyPr>
          <a:lstStyle/>
          <a:p>
            <a:r>
              <a:rPr lang="en-US" dirty="0" smtClean="0"/>
              <a:t>High School Next Generation Science </a:t>
            </a:r>
            <a:br>
              <a:rPr lang="en-US" dirty="0" smtClean="0"/>
            </a:br>
            <a:r>
              <a:rPr lang="en-US" dirty="0" smtClean="0"/>
              <a:t>Field Test—Online</a:t>
            </a:r>
            <a:endParaRPr lang="en-US" dirty="0"/>
          </a:p>
        </p:txBody>
      </p:sp>
      <p:sp>
        <p:nvSpPr>
          <p:cNvPr id="3" name="Content Placeholder 2"/>
          <p:cNvSpPr>
            <a:spLocks noGrp="1"/>
          </p:cNvSpPr>
          <p:nvPr>
            <p:ph idx="1"/>
          </p:nvPr>
        </p:nvSpPr>
        <p:spPr>
          <a:xfrm>
            <a:off x="1097280" y="1845734"/>
            <a:ext cx="10058400" cy="3896039"/>
          </a:xfrm>
        </p:spPr>
        <p:txBody>
          <a:bodyPr>
            <a:normAutofit/>
          </a:bodyPr>
          <a:lstStyle/>
          <a:p>
            <a:r>
              <a:rPr lang="en-US" sz="2600" dirty="0" smtClean="0"/>
              <a:t>Important Dates and Times</a:t>
            </a:r>
          </a:p>
          <a:p>
            <a:pPr marL="658352" lvl="1" indent="-246882">
              <a:lnSpc>
                <a:spcPct val="100000"/>
              </a:lnSpc>
              <a:spcBef>
                <a:spcPts val="0"/>
              </a:spcBef>
              <a:spcAft>
                <a:spcPts val="600"/>
              </a:spcAft>
              <a:buFont typeface="Wingdings" panose="05000000000000000000" pitchFamily="2" charset="2"/>
              <a:buChar char="§"/>
              <a:defRPr/>
            </a:pPr>
            <a:r>
              <a:rPr lang="en-US" sz="2400" dirty="0" smtClean="0"/>
              <a:t>Registration Window: December 1, 2016 through January 31, 2017</a:t>
            </a:r>
          </a:p>
          <a:p>
            <a:pPr marL="658352" lvl="1" indent="-246882">
              <a:lnSpc>
                <a:spcPct val="100000"/>
              </a:lnSpc>
              <a:spcBef>
                <a:spcPts val="0"/>
              </a:spcBef>
              <a:spcAft>
                <a:spcPts val="600"/>
              </a:spcAft>
              <a:buFont typeface="Wingdings" panose="05000000000000000000" pitchFamily="2" charset="2"/>
              <a:buChar char="§"/>
              <a:defRPr/>
            </a:pPr>
            <a:r>
              <a:rPr lang="en-US" sz="2400" dirty="0" smtClean="0"/>
              <a:t>Test Window: May 1 through June 15, 2017</a:t>
            </a:r>
          </a:p>
          <a:p>
            <a:pPr marL="658352" lvl="1" indent="-246882">
              <a:lnSpc>
                <a:spcPct val="100000"/>
              </a:lnSpc>
              <a:spcBef>
                <a:spcPts val="0"/>
              </a:spcBef>
              <a:spcAft>
                <a:spcPts val="600"/>
              </a:spcAft>
              <a:buFont typeface="Wingdings" panose="05000000000000000000" pitchFamily="2" charset="2"/>
              <a:buChar char="§"/>
              <a:defRPr/>
            </a:pPr>
            <a:r>
              <a:rPr lang="en-US" sz="2400" dirty="0" smtClean="0"/>
              <a:t>Test Length: 50 minutes; one class period</a:t>
            </a:r>
          </a:p>
          <a:p>
            <a:pPr marL="841232" lvl="2" indent="-246882">
              <a:lnSpc>
                <a:spcPct val="100000"/>
              </a:lnSpc>
              <a:spcBef>
                <a:spcPts val="0"/>
              </a:spcBef>
              <a:spcAft>
                <a:spcPts val="600"/>
              </a:spcAft>
              <a:buFont typeface="Wingdings" panose="05000000000000000000" pitchFamily="2" charset="2"/>
              <a:buChar char="§"/>
              <a:defRPr/>
            </a:pPr>
            <a:r>
              <a:rPr lang="en-US" sz="2000" dirty="0" smtClean="0"/>
              <a:t>Schools can schedule more time than 50 minutes </a:t>
            </a:r>
          </a:p>
          <a:p>
            <a:pPr marL="841232" lvl="2" indent="-246882">
              <a:lnSpc>
                <a:spcPct val="100000"/>
              </a:lnSpc>
              <a:spcBef>
                <a:spcPts val="0"/>
              </a:spcBef>
              <a:spcAft>
                <a:spcPts val="600"/>
              </a:spcAft>
              <a:buFont typeface="Wingdings" panose="05000000000000000000" pitchFamily="2" charset="2"/>
              <a:buChar char="§"/>
              <a:defRPr/>
            </a:pPr>
            <a:r>
              <a:rPr lang="en-US" sz="2000" dirty="0" smtClean="0"/>
              <a:t>Students should complete in one sitting. </a:t>
            </a:r>
          </a:p>
          <a:p>
            <a:pPr marL="841232" lvl="2" indent="-246882">
              <a:lnSpc>
                <a:spcPct val="100000"/>
              </a:lnSpc>
              <a:spcBef>
                <a:spcPts val="0"/>
              </a:spcBef>
              <a:spcAft>
                <a:spcPts val="600"/>
              </a:spcAft>
              <a:buFont typeface="Wingdings" panose="05000000000000000000" pitchFamily="2" charset="2"/>
              <a:buChar char="§"/>
              <a:defRPr/>
            </a:pPr>
            <a:r>
              <a:rPr lang="en-US" sz="2000" dirty="0" smtClean="0"/>
              <a:t>Pause the test if not done at the end of the time. No need to return and finish.</a:t>
            </a:r>
          </a:p>
          <a:p>
            <a:pPr marL="841232" lvl="2" indent="-246882">
              <a:lnSpc>
                <a:spcPct val="100000"/>
              </a:lnSpc>
              <a:spcBef>
                <a:spcPts val="0"/>
              </a:spcBef>
              <a:spcAft>
                <a:spcPts val="600"/>
              </a:spcAft>
              <a:buFont typeface="Wingdings" panose="05000000000000000000" pitchFamily="2" charset="2"/>
              <a:buChar char="§"/>
              <a:defRPr/>
            </a:pPr>
            <a:r>
              <a:rPr lang="en-US" sz="2000" dirty="0" smtClean="0"/>
              <a:t>Schools </a:t>
            </a:r>
            <a:r>
              <a:rPr lang="en-US" sz="2000" dirty="0"/>
              <a:t>can administer multiple ‘sittings</a:t>
            </a:r>
            <a:r>
              <a:rPr lang="en-US" sz="2000" dirty="0" smtClean="0"/>
              <a:t>’ </a:t>
            </a:r>
            <a:endParaRPr lang="en-US" sz="1200" dirty="0" smtClean="0"/>
          </a:p>
          <a:p>
            <a:r>
              <a:rPr lang="en-US" dirty="0">
                <a:solidFill>
                  <a:srgbClr val="FF0000"/>
                </a:solidFill>
              </a:rPr>
              <a:t>Note: The operational test in 2018 will have more items and will take longer.</a:t>
            </a:r>
          </a:p>
          <a:p>
            <a:endParaRPr lang="en-US" sz="1800" dirty="0" smtClean="0"/>
          </a:p>
          <a:p>
            <a:endParaRPr lang="en-US" dirty="0" smtClean="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smtClean="0">
                <a:solidFill>
                  <a:srgbClr val="5D5B4E"/>
                </a:solidFill>
              </a:rPr>
              <a:t>OFFICE OF SUPERINTENDENT OF PUBLIC INSTRUCTION</a:t>
            </a:r>
            <a:endParaRPr lang="en-US" dirty="0">
              <a:solidFill>
                <a:srgbClr val="5D5B4E"/>
              </a:solidFill>
            </a:endParaRPr>
          </a:p>
        </p:txBody>
      </p:sp>
      <p:sp>
        <p:nvSpPr>
          <p:cNvPr id="6" name="Slide Number Placeholder 5"/>
          <p:cNvSpPr>
            <a:spLocks noGrp="1"/>
          </p:cNvSpPr>
          <p:nvPr>
            <p:ph type="sldNum" sz="quarter" idx="12"/>
          </p:nvPr>
        </p:nvSpPr>
        <p:spPr/>
        <p:txBody>
          <a:bodyPr/>
          <a:lstStyle/>
          <a:p>
            <a:fld id="{4FAB73BC-B049-4115-A692-8D63A059BFB8}" type="slidenum">
              <a:rPr lang="en-US" smtClean="0"/>
              <a:pPr/>
              <a:t>2</a:t>
            </a:fld>
            <a:endParaRPr lang="en-US" dirty="0"/>
          </a:p>
        </p:txBody>
      </p:sp>
    </p:spTree>
    <p:extLst>
      <p:ext uri="{BB962C8B-B14F-4D97-AF65-F5344CB8AC3E}">
        <p14:creationId xmlns:p14="http://schemas.microsoft.com/office/powerpoint/2010/main" val="8451243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781682" cy="1450757"/>
          </a:xfrm>
        </p:spPr>
        <p:txBody>
          <a:bodyPr>
            <a:normAutofit/>
          </a:bodyPr>
          <a:lstStyle/>
          <a:p>
            <a:r>
              <a:rPr lang="en-US" dirty="0" smtClean="0"/>
              <a:t>High School Next Generation Science </a:t>
            </a:r>
            <a:br>
              <a:rPr lang="en-US" dirty="0" smtClean="0"/>
            </a:br>
            <a:r>
              <a:rPr lang="en-US" dirty="0" smtClean="0"/>
              <a:t>Field Test—Online</a:t>
            </a:r>
            <a:endParaRPr lang="en-US" dirty="0"/>
          </a:p>
        </p:txBody>
      </p:sp>
      <p:sp>
        <p:nvSpPr>
          <p:cNvPr id="3" name="Content Placeholder 2"/>
          <p:cNvSpPr>
            <a:spLocks noGrp="1"/>
          </p:cNvSpPr>
          <p:nvPr>
            <p:ph idx="1"/>
          </p:nvPr>
        </p:nvSpPr>
        <p:spPr>
          <a:xfrm>
            <a:off x="1097280" y="1845734"/>
            <a:ext cx="10058400" cy="3896039"/>
          </a:xfrm>
        </p:spPr>
        <p:txBody>
          <a:bodyPr>
            <a:normAutofit/>
          </a:bodyPr>
          <a:lstStyle/>
          <a:p>
            <a:pPr marL="118862" indent="0">
              <a:lnSpc>
                <a:spcPct val="100000"/>
              </a:lnSpc>
              <a:spcBef>
                <a:spcPts val="0"/>
              </a:spcBef>
              <a:spcAft>
                <a:spcPts val="600"/>
              </a:spcAft>
              <a:buNone/>
              <a:defRPr/>
            </a:pPr>
            <a:r>
              <a:rPr lang="en-US" sz="2600" dirty="0" smtClean="0"/>
              <a:t>Participation</a:t>
            </a:r>
          </a:p>
          <a:p>
            <a:pPr marL="658352" lvl="1" indent="-246882">
              <a:lnSpc>
                <a:spcPct val="100000"/>
              </a:lnSpc>
              <a:spcBef>
                <a:spcPts val="0"/>
              </a:spcBef>
              <a:spcAft>
                <a:spcPts val="600"/>
              </a:spcAft>
              <a:buFont typeface="Wingdings" panose="05000000000000000000" pitchFamily="2" charset="2"/>
              <a:buChar char="§"/>
              <a:defRPr/>
            </a:pPr>
            <a:r>
              <a:rPr lang="en-US" sz="2400" dirty="0" smtClean="0"/>
              <a:t>Target population: students in </a:t>
            </a:r>
            <a:r>
              <a:rPr lang="en-US" sz="2400" b="1" dirty="0" smtClean="0"/>
              <a:t>Grade 11</a:t>
            </a:r>
          </a:p>
          <a:p>
            <a:pPr marL="658352" lvl="1" indent="-246882">
              <a:lnSpc>
                <a:spcPct val="100000"/>
              </a:lnSpc>
              <a:spcBef>
                <a:spcPts val="0"/>
              </a:spcBef>
              <a:spcAft>
                <a:spcPts val="600"/>
              </a:spcAft>
              <a:buFont typeface="Wingdings" panose="05000000000000000000" pitchFamily="2" charset="2"/>
              <a:buChar char="§"/>
              <a:defRPr/>
            </a:pPr>
            <a:r>
              <a:rPr lang="en-US" sz="2400" dirty="0" smtClean="0"/>
              <a:t>Can also participate: students in Grades 10 and 12</a:t>
            </a:r>
          </a:p>
          <a:p>
            <a:pPr marL="658352" lvl="1" indent="-246882">
              <a:lnSpc>
                <a:spcPct val="100000"/>
              </a:lnSpc>
              <a:spcBef>
                <a:spcPts val="0"/>
              </a:spcBef>
              <a:spcAft>
                <a:spcPts val="600"/>
              </a:spcAft>
              <a:buFont typeface="Wingdings" panose="05000000000000000000" pitchFamily="2" charset="2"/>
              <a:buChar char="§"/>
              <a:defRPr/>
            </a:pPr>
            <a:r>
              <a:rPr lang="en-US" sz="2400" u="sng" dirty="0" smtClean="0"/>
              <a:t>Not</a:t>
            </a:r>
            <a:r>
              <a:rPr lang="en-US" sz="2400" dirty="0" smtClean="0"/>
              <a:t> able to participate: students in Grade 9</a:t>
            </a:r>
          </a:p>
          <a:p>
            <a:pPr marL="658352" lvl="1" indent="-246882">
              <a:lnSpc>
                <a:spcPct val="100000"/>
              </a:lnSpc>
              <a:spcBef>
                <a:spcPts val="0"/>
              </a:spcBef>
              <a:spcAft>
                <a:spcPts val="600"/>
              </a:spcAft>
              <a:buFont typeface="Wingdings" panose="05000000000000000000" pitchFamily="2" charset="2"/>
              <a:buChar char="§"/>
              <a:defRPr/>
            </a:pPr>
            <a:r>
              <a:rPr lang="en-US" sz="2400" dirty="0"/>
              <a:t>Science course taking history of students not </a:t>
            </a:r>
            <a:r>
              <a:rPr lang="en-US" sz="2400" dirty="0" smtClean="0"/>
              <a:t>necessary</a:t>
            </a:r>
          </a:p>
          <a:p>
            <a:pPr marL="658352" lvl="1" indent="-246882">
              <a:lnSpc>
                <a:spcPct val="100000"/>
              </a:lnSpc>
              <a:spcBef>
                <a:spcPts val="0"/>
              </a:spcBef>
              <a:spcAft>
                <a:spcPts val="600"/>
              </a:spcAft>
              <a:buFont typeface="Wingdings" panose="05000000000000000000" pitchFamily="2" charset="2"/>
              <a:buChar char="§"/>
              <a:defRPr/>
            </a:pPr>
            <a:r>
              <a:rPr lang="en-US" sz="2400" dirty="0" smtClean="0"/>
              <a:t>Can be given in non-science classes</a:t>
            </a:r>
            <a:endParaRPr lang="en-US" sz="2400" dirty="0"/>
          </a:p>
          <a:p>
            <a:pPr marL="658352" lvl="1" indent="-246882">
              <a:lnSpc>
                <a:spcPct val="100000"/>
              </a:lnSpc>
              <a:spcBef>
                <a:spcPts val="0"/>
              </a:spcBef>
              <a:spcAft>
                <a:spcPts val="600"/>
              </a:spcAft>
              <a:buFont typeface="Wingdings" panose="05000000000000000000" pitchFamily="2" charset="2"/>
              <a:buChar char="§"/>
              <a:defRPr/>
            </a:pPr>
            <a:endParaRPr lang="en-US" sz="2400" dirty="0"/>
          </a:p>
          <a:p>
            <a:endParaRPr lang="en-US" sz="1800" dirty="0" smtClean="0"/>
          </a:p>
          <a:p>
            <a:endParaRPr lang="en-US" dirty="0" smtClean="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smtClean="0">
                <a:solidFill>
                  <a:srgbClr val="5D5B4E"/>
                </a:solidFill>
              </a:rPr>
              <a:t>OFFICE OF SUPERINTENDENT OF PUBLIC INSTRUCTION</a:t>
            </a:r>
            <a:endParaRPr lang="en-US" dirty="0">
              <a:solidFill>
                <a:srgbClr val="5D5B4E"/>
              </a:solidFill>
            </a:endParaRPr>
          </a:p>
        </p:txBody>
      </p:sp>
      <p:sp>
        <p:nvSpPr>
          <p:cNvPr id="6" name="Slide Number Placeholder 5"/>
          <p:cNvSpPr>
            <a:spLocks noGrp="1"/>
          </p:cNvSpPr>
          <p:nvPr>
            <p:ph type="sldNum" sz="quarter" idx="12"/>
          </p:nvPr>
        </p:nvSpPr>
        <p:spPr/>
        <p:txBody>
          <a:bodyPr/>
          <a:lstStyle/>
          <a:p>
            <a:fld id="{4FAB73BC-B049-4115-A692-8D63A059BFB8}" type="slidenum">
              <a:rPr lang="en-US" smtClean="0"/>
              <a:pPr/>
              <a:t>3</a:t>
            </a:fld>
            <a:endParaRPr lang="en-US" dirty="0"/>
          </a:p>
        </p:txBody>
      </p:sp>
    </p:spTree>
    <p:extLst>
      <p:ext uri="{BB962C8B-B14F-4D97-AF65-F5344CB8AC3E}">
        <p14:creationId xmlns:p14="http://schemas.microsoft.com/office/powerpoint/2010/main" val="119171424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781682" cy="1450757"/>
          </a:xfrm>
        </p:spPr>
        <p:txBody>
          <a:bodyPr>
            <a:normAutofit/>
          </a:bodyPr>
          <a:lstStyle/>
          <a:p>
            <a:r>
              <a:rPr lang="en-US" dirty="0" smtClean="0"/>
              <a:t>High School Next Generation Science </a:t>
            </a:r>
            <a:br>
              <a:rPr lang="en-US" dirty="0" smtClean="0"/>
            </a:br>
            <a:r>
              <a:rPr lang="en-US" dirty="0" smtClean="0"/>
              <a:t>Field Test—Online</a:t>
            </a:r>
            <a:endParaRPr lang="en-US" dirty="0"/>
          </a:p>
        </p:txBody>
      </p:sp>
      <p:sp>
        <p:nvSpPr>
          <p:cNvPr id="3" name="Content Placeholder 2"/>
          <p:cNvSpPr>
            <a:spLocks noGrp="1"/>
          </p:cNvSpPr>
          <p:nvPr>
            <p:ph idx="1"/>
          </p:nvPr>
        </p:nvSpPr>
        <p:spPr>
          <a:xfrm>
            <a:off x="1097280" y="1845734"/>
            <a:ext cx="10058400" cy="4070073"/>
          </a:xfrm>
        </p:spPr>
        <p:txBody>
          <a:bodyPr>
            <a:normAutofit/>
          </a:bodyPr>
          <a:lstStyle/>
          <a:p>
            <a:r>
              <a:rPr lang="en-US" sz="2800" b="1" dirty="0" smtClean="0"/>
              <a:t>#1 reason to participate:</a:t>
            </a:r>
            <a:endParaRPr lang="en-US" sz="2400" b="1" dirty="0" smtClean="0"/>
          </a:p>
          <a:p>
            <a:pPr marL="118862" indent="0">
              <a:lnSpc>
                <a:spcPct val="100000"/>
              </a:lnSpc>
              <a:spcBef>
                <a:spcPts val="0"/>
              </a:spcBef>
              <a:spcAft>
                <a:spcPts val="600"/>
              </a:spcAft>
              <a:buNone/>
              <a:defRPr/>
            </a:pPr>
            <a:endParaRPr lang="en-US" sz="2600" dirty="0" smtClean="0"/>
          </a:p>
          <a:p>
            <a:pPr marL="118862" indent="0">
              <a:lnSpc>
                <a:spcPct val="100000"/>
              </a:lnSpc>
              <a:spcBef>
                <a:spcPts val="0"/>
              </a:spcBef>
              <a:spcAft>
                <a:spcPts val="600"/>
              </a:spcAft>
              <a:buNone/>
              <a:defRPr/>
            </a:pPr>
            <a:r>
              <a:rPr lang="en-US" sz="3600" dirty="0" smtClean="0"/>
              <a:t>To have your students represented in the information/data used to make crucial decisions about the operational test in 2018 (and beyond)</a:t>
            </a:r>
          </a:p>
          <a:p>
            <a:pPr marL="411470" lvl="1" indent="0">
              <a:lnSpc>
                <a:spcPct val="100000"/>
              </a:lnSpc>
              <a:spcBef>
                <a:spcPts val="0"/>
              </a:spcBef>
              <a:spcAft>
                <a:spcPts val="600"/>
              </a:spcAft>
              <a:buNone/>
              <a:defRPr/>
            </a:pPr>
            <a:endParaRPr lang="en-US" sz="2400" dirty="0"/>
          </a:p>
          <a:p>
            <a:pPr marL="118862" indent="0">
              <a:lnSpc>
                <a:spcPct val="100000"/>
              </a:lnSpc>
              <a:spcBef>
                <a:spcPts val="0"/>
              </a:spcBef>
              <a:spcAft>
                <a:spcPts val="600"/>
              </a:spcAft>
              <a:buNone/>
              <a:defRPr/>
            </a:pPr>
            <a:r>
              <a:rPr lang="en-US" sz="2600" dirty="0"/>
              <a:t>	</a:t>
            </a:r>
            <a:endParaRPr lang="en-US" sz="2600" dirty="0" smtClean="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smtClean="0">
                <a:solidFill>
                  <a:srgbClr val="5D5B4E"/>
                </a:solidFill>
              </a:rPr>
              <a:t>OFFICE OF SUPERINTENDENT OF PUBLIC INSTRUCTION</a:t>
            </a:r>
            <a:endParaRPr lang="en-US" dirty="0">
              <a:solidFill>
                <a:srgbClr val="5D5B4E"/>
              </a:solidFill>
            </a:endParaRPr>
          </a:p>
        </p:txBody>
      </p:sp>
      <p:sp>
        <p:nvSpPr>
          <p:cNvPr id="6" name="Slide Number Placeholder 5"/>
          <p:cNvSpPr>
            <a:spLocks noGrp="1"/>
          </p:cNvSpPr>
          <p:nvPr>
            <p:ph type="sldNum" sz="quarter" idx="12"/>
          </p:nvPr>
        </p:nvSpPr>
        <p:spPr/>
        <p:txBody>
          <a:bodyPr/>
          <a:lstStyle/>
          <a:p>
            <a:fld id="{4FAB73BC-B049-4115-A692-8D63A059BFB8}" type="slidenum">
              <a:rPr lang="en-US" smtClean="0"/>
              <a:pPr/>
              <a:t>4</a:t>
            </a:fld>
            <a:endParaRPr lang="en-US" dirty="0"/>
          </a:p>
        </p:txBody>
      </p:sp>
    </p:spTree>
    <p:extLst>
      <p:ext uri="{BB962C8B-B14F-4D97-AF65-F5344CB8AC3E}">
        <p14:creationId xmlns:p14="http://schemas.microsoft.com/office/powerpoint/2010/main" val="40375210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781682" cy="1450757"/>
          </a:xfrm>
        </p:spPr>
        <p:txBody>
          <a:bodyPr>
            <a:normAutofit/>
          </a:bodyPr>
          <a:lstStyle/>
          <a:p>
            <a:r>
              <a:rPr lang="en-US" dirty="0" smtClean="0"/>
              <a:t>High School Next Generation Science </a:t>
            </a:r>
            <a:br>
              <a:rPr lang="en-US" dirty="0" smtClean="0"/>
            </a:br>
            <a:r>
              <a:rPr lang="en-US" dirty="0" smtClean="0"/>
              <a:t>Field Test—Online</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smtClean="0">
                <a:solidFill>
                  <a:srgbClr val="5D5B4E"/>
                </a:solidFill>
              </a:rPr>
              <a:t>OFFICE OF SUPERINTENDENT OF PUBLIC INSTRUCTION</a:t>
            </a:r>
            <a:endParaRPr lang="en-US" dirty="0">
              <a:solidFill>
                <a:srgbClr val="5D5B4E"/>
              </a:solidFill>
            </a:endParaRPr>
          </a:p>
        </p:txBody>
      </p:sp>
      <p:sp>
        <p:nvSpPr>
          <p:cNvPr id="6" name="Slide Number Placeholder 5"/>
          <p:cNvSpPr>
            <a:spLocks noGrp="1"/>
          </p:cNvSpPr>
          <p:nvPr>
            <p:ph type="sldNum" sz="quarter" idx="12"/>
          </p:nvPr>
        </p:nvSpPr>
        <p:spPr/>
        <p:txBody>
          <a:bodyPr/>
          <a:lstStyle/>
          <a:p>
            <a:fld id="{4FAB73BC-B049-4115-A692-8D63A059BFB8}" type="slidenum">
              <a:rPr lang="en-US" smtClean="0"/>
              <a:pPr/>
              <a:t>5</a:t>
            </a:fld>
            <a:endParaRPr lang="en-US" dirty="0"/>
          </a:p>
        </p:txBody>
      </p:sp>
      <p:pic>
        <p:nvPicPr>
          <p:cNvPr id="8" name="Picture 7"/>
          <p:cNvPicPr>
            <a:picLocks noChangeAspect="1"/>
          </p:cNvPicPr>
          <p:nvPr/>
        </p:nvPicPr>
        <p:blipFill>
          <a:blip r:embed="rId3"/>
          <a:stretch>
            <a:fillRect/>
          </a:stretch>
        </p:blipFill>
        <p:spPr>
          <a:xfrm>
            <a:off x="527680" y="1868668"/>
            <a:ext cx="11226866" cy="3091952"/>
          </a:xfrm>
          <a:prstGeom prst="rect">
            <a:avLst/>
          </a:prstGeom>
          <a:ln>
            <a:solidFill>
              <a:schemeClr val="accent1"/>
            </a:solidFill>
          </a:ln>
        </p:spPr>
      </p:pic>
    </p:spTree>
    <p:extLst>
      <p:ext uri="{BB962C8B-B14F-4D97-AF65-F5344CB8AC3E}">
        <p14:creationId xmlns:p14="http://schemas.microsoft.com/office/powerpoint/2010/main" val="20475764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781682" cy="1450757"/>
          </a:xfrm>
        </p:spPr>
        <p:txBody>
          <a:bodyPr>
            <a:normAutofit/>
          </a:bodyPr>
          <a:lstStyle/>
          <a:p>
            <a:r>
              <a:rPr lang="en-US" dirty="0" smtClean="0"/>
              <a:t>High School Next Generation Science </a:t>
            </a:r>
            <a:br>
              <a:rPr lang="en-US" dirty="0" smtClean="0"/>
            </a:br>
            <a:r>
              <a:rPr lang="en-US" dirty="0" smtClean="0"/>
              <a:t>Field Test—Online</a:t>
            </a:r>
            <a:endParaRPr lang="en-US" dirty="0"/>
          </a:p>
        </p:txBody>
      </p:sp>
      <p:sp>
        <p:nvSpPr>
          <p:cNvPr id="3" name="Content Placeholder 2"/>
          <p:cNvSpPr>
            <a:spLocks noGrp="1"/>
          </p:cNvSpPr>
          <p:nvPr>
            <p:ph idx="1"/>
          </p:nvPr>
        </p:nvSpPr>
        <p:spPr>
          <a:xfrm>
            <a:off x="1097280" y="1845735"/>
            <a:ext cx="10058400" cy="1846156"/>
          </a:xfrm>
        </p:spPr>
        <p:txBody>
          <a:bodyPr>
            <a:normAutofit/>
          </a:bodyPr>
          <a:lstStyle/>
          <a:p>
            <a:r>
              <a:rPr lang="en-US" sz="2800" dirty="0" smtClean="0"/>
              <a:t>Decisions affecting future tests</a:t>
            </a:r>
            <a:endParaRPr lang="en-US" sz="2400" dirty="0" smtClean="0"/>
          </a:p>
          <a:p>
            <a:pPr marL="658352" lvl="1" indent="-246882">
              <a:lnSpc>
                <a:spcPct val="100000"/>
              </a:lnSpc>
              <a:spcBef>
                <a:spcPts val="0"/>
              </a:spcBef>
              <a:spcAft>
                <a:spcPts val="600"/>
              </a:spcAft>
              <a:buFont typeface="Wingdings" panose="05000000000000000000" pitchFamily="2" charset="2"/>
              <a:buChar char="§"/>
              <a:defRPr/>
            </a:pPr>
            <a:r>
              <a:rPr lang="en-US" sz="2400" dirty="0" smtClean="0"/>
              <a:t>Rubrics and scoring decisions</a:t>
            </a:r>
          </a:p>
          <a:p>
            <a:pPr marL="658352" lvl="1" indent="-246882">
              <a:lnSpc>
                <a:spcPct val="100000"/>
              </a:lnSpc>
              <a:spcBef>
                <a:spcPts val="0"/>
              </a:spcBef>
              <a:spcAft>
                <a:spcPts val="600"/>
              </a:spcAft>
              <a:buFont typeface="Wingdings" panose="05000000000000000000" pitchFamily="2" charset="2"/>
              <a:buChar char="§"/>
              <a:defRPr/>
            </a:pPr>
            <a:r>
              <a:rPr lang="en-US" sz="2400" dirty="0" smtClean="0"/>
              <a:t>Scorer training materials</a:t>
            </a:r>
          </a:p>
          <a:p>
            <a:pPr marL="658352" lvl="1" indent="-246882">
              <a:lnSpc>
                <a:spcPct val="100000"/>
              </a:lnSpc>
              <a:spcBef>
                <a:spcPts val="0"/>
              </a:spcBef>
              <a:spcAft>
                <a:spcPts val="600"/>
              </a:spcAft>
              <a:buFont typeface="Wingdings" panose="05000000000000000000" pitchFamily="2" charset="2"/>
              <a:buChar char="§"/>
              <a:defRPr/>
            </a:pPr>
            <a:r>
              <a:rPr lang="en-US" sz="2400" dirty="0" smtClean="0"/>
              <a:t>To include (or not) in the item bank for use on future tests</a:t>
            </a:r>
          </a:p>
          <a:p>
            <a:pPr marL="118862" indent="0">
              <a:lnSpc>
                <a:spcPct val="100000"/>
              </a:lnSpc>
              <a:spcBef>
                <a:spcPts val="0"/>
              </a:spcBef>
              <a:spcAft>
                <a:spcPts val="600"/>
              </a:spcAft>
              <a:buNone/>
              <a:defRPr/>
            </a:pPr>
            <a:endParaRPr lang="en-US" sz="2600" dirty="0" smtClean="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smtClean="0">
                <a:solidFill>
                  <a:srgbClr val="5D5B4E"/>
                </a:solidFill>
              </a:rPr>
              <a:t>OFFICE OF SUPERINTENDENT OF PUBLIC INSTRUCTION</a:t>
            </a:r>
            <a:endParaRPr lang="en-US" dirty="0">
              <a:solidFill>
                <a:srgbClr val="5D5B4E"/>
              </a:solidFill>
            </a:endParaRPr>
          </a:p>
        </p:txBody>
      </p:sp>
      <p:sp>
        <p:nvSpPr>
          <p:cNvPr id="6" name="Slide Number Placeholder 5"/>
          <p:cNvSpPr>
            <a:spLocks noGrp="1"/>
          </p:cNvSpPr>
          <p:nvPr>
            <p:ph type="sldNum" sz="quarter" idx="12"/>
          </p:nvPr>
        </p:nvSpPr>
        <p:spPr/>
        <p:txBody>
          <a:bodyPr/>
          <a:lstStyle/>
          <a:p>
            <a:fld id="{4FAB73BC-B049-4115-A692-8D63A059BFB8}" type="slidenum">
              <a:rPr lang="en-US" smtClean="0"/>
              <a:pPr/>
              <a:t>6</a:t>
            </a:fld>
            <a:endParaRPr lang="en-US" dirty="0"/>
          </a:p>
        </p:txBody>
      </p:sp>
    </p:spTree>
    <p:extLst>
      <p:ext uri="{BB962C8B-B14F-4D97-AF65-F5344CB8AC3E}">
        <p14:creationId xmlns:p14="http://schemas.microsoft.com/office/powerpoint/2010/main" val="228276852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781682" cy="1450757"/>
          </a:xfrm>
        </p:spPr>
        <p:txBody>
          <a:bodyPr>
            <a:normAutofit/>
          </a:bodyPr>
          <a:lstStyle/>
          <a:p>
            <a:r>
              <a:rPr lang="en-US" dirty="0" smtClean="0"/>
              <a:t>High School Next Generation Science </a:t>
            </a:r>
            <a:br>
              <a:rPr lang="en-US" dirty="0" smtClean="0"/>
            </a:br>
            <a:r>
              <a:rPr lang="en-US" dirty="0" smtClean="0"/>
              <a:t>Field Test—Online</a:t>
            </a:r>
            <a:endParaRPr lang="en-US" dirty="0"/>
          </a:p>
        </p:txBody>
      </p:sp>
      <p:sp>
        <p:nvSpPr>
          <p:cNvPr id="3" name="Content Placeholder 2"/>
          <p:cNvSpPr>
            <a:spLocks noGrp="1"/>
          </p:cNvSpPr>
          <p:nvPr>
            <p:ph idx="1"/>
          </p:nvPr>
        </p:nvSpPr>
        <p:spPr>
          <a:xfrm>
            <a:off x="1097280" y="1845734"/>
            <a:ext cx="10058400" cy="4070073"/>
          </a:xfrm>
        </p:spPr>
        <p:txBody>
          <a:bodyPr>
            <a:normAutofit/>
          </a:bodyPr>
          <a:lstStyle/>
          <a:p>
            <a:r>
              <a:rPr lang="en-US" sz="2800" b="1" dirty="0" smtClean="0"/>
              <a:t>#2 reason to participate:</a:t>
            </a:r>
            <a:endParaRPr lang="en-US" sz="2400" b="1" dirty="0" smtClean="0"/>
          </a:p>
          <a:p>
            <a:pPr marL="118862" indent="0">
              <a:lnSpc>
                <a:spcPct val="100000"/>
              </a:lnSpc>
              <a:spcBef>
                <a:spcPts val="0"/>
              </a:spcBef>
              <a:spcAft>
                <a:spcPts val="600"/>
              </a:spcAft>
              <a:buNone/>
              <a:defRPr/>
            </a:pPr>
            <a:r>
              <a:rPr lang="en-US" sz="2800" dirty="0" smtClean="0"/>
              <a:t>See </a:t>
            </a:r>
            <a:r>
              <a:rPr lang="en-US" sz="2800" dirty="0"/>
              <a:t>how your students react to the technology and to the rigor of the </a:t>
            </a:r>
            <a:r>
              <a:rPr lang="en-US" sz="2800" dirty="0" smtClean="0"/>
              <a:t>questions</a:t>
            </a:r>
            <a:endParaRPr lang="en-US" sz="2800" dirty="0"/>
          </a:p>
          <a:p>
            <a:pPr marL="118862" indent="0">
              <a:lnSpc>
                <a:spcPct val="100000"/>
              </a:lnSpc>
              <a:spcBef>
                <a:spcPts val="0"/>
              </a:spcBef>
              <a:spcAft>
                <a:spcPts val="600"/>
              </a:spcAft>
              <a:buNone/>
              <a:defRPr/>
            </a:pPr>
            <a:endParaRPr lang="en-US" sz="2600" dirty="0"/>
          </a:p>
          <a:p>
            <a:r>
              <a:rPr lang="en-US" sz="2800" b="1" dirty="0"/>
              <a:t>#3 reason to participate:</a:t>
            </a:r>
            <a:endParaRPr lang="en-US" sz="2800" dirty="0"/>
          </a:p>
          <a:p>
            <a:pPr marL="118862" indent="0">
              <a:lnSpc>
                <a:spcPct val="100000"/>
              </a:lnSpc>
              <a:spcBef>
                <a:spcPts val="0"/>
              </a:spcBef>
              <a:spcAft>
                <a:spcPts val="600"/>
              </a:spcAft>
              <a:buNone/>
              <a:defRPr/>
            </a:pPr>
            <a:r>
              <a:rPr lang="en-US" sz="2800" dirty="0"/>
              <a:t>Go through the test administration steps in a low-pressure </a:t>
            </a:r>
            <a:r>
              <a:rPr lang="en-US" sz="2800" dirty="0" smtClean="0"/>
              <a:t>situation</a:t>
            </a:r>
            <a:endParaRPr lang="en-US" sz="1800"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smtClean="0">
                <a:solidFill>
                  <a:srgbClr val="5D5B4E"/>
                </a:solidFill>
              </a:rPr>
              <a:t>OFFICE OF SUPERINTENDENT OF PUBLIC INSTRUCTION</a:t>
            </a:r>
            <a:endParaRPr lang="en-US" dirty="0">
              <a:solidFill>
                <a:srgbClr val="5D5B4E"/>
              </a:solidFill>
            </a:endParaRPr>
          </a:p>
        </p:txBody>
      </p:sp>
      <p:sp>
        <p:nvSpPr>
          <p:cNvPr id="6" name="Slide Number Placeholder 5"/>
          <p:cNvSpPr>
            <a:spLocks noGrp="1"/>
          </p:cNvSpPr>
          <p:nvPr>
            <p:ph type="sldNum" sz="quarter" idx="12"/>
          </p:nvPr>
        </p:nvSpPr>
        <p:spPr/>
        <p:txBody>
          <a:bodyPr/>
          <a:lstStyle/>
          <a:p>
            <a:fld id="{4FAB73BC-B049-4115-A692-8D63A059BFB8}" type="slidenum">
              <a:rPr lang="en-US" smtClean="0"/>
              <a:pPr/>
              <a:t>7</a:t>
            </a:fld>
            <a:endParaRPr lang="en-US" dirty="0"/>
          </a:p>
        </p:txBody>
      </p:sp>
    </p:spTree>
    <p:extLst>
      <p:ext uri="{BB962C8B-B14F-4D97-AF65-F5344CB8AC3E}">
        <p14:creationId xmlns:p14="http://schemas.microsoft.com/office/powerpoint/2010/main" val="163574207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High School Next Generation Science </a:t>
            </a:r>
            <a:br>
              <a:rPr lang="en-US" dirty="0"/>
            </a:br>
            <a:r>
              <a:rPr lang="en-US" dirty="0"/>
              <a:t>Field Test—Online</a:t>
            </a:r>
          </a:p>
        </p:txBody>
      </p:sp>
      <p:sp>
        <p:nvSpPr>
          <p:cNvPr id="3" name="Content Placeholder 2"/>
          <p:cNvSpPr>
            <a:spLocks noGrp="1"/>
          </p:cNvSpPr>
          <p:nvPr>
            <p:ph idx="1"/>
          </p:nvPr>
        </p:nvSpPr>
        <p:spPr/>
        <p:txBody>
          <a:bodyPr/>
          <a:lstStyle/>
          <a:p>
            <a:r>
              <a:rPr lang="en-US" sz="2800" dirty="0" smtClean="0"/>
              <a:t>Why won’t we get any data?</a:t>
            </a:r>
          </a:p>
          <a:p>
            <a:pPr marL="457200" indent="-457200">
              <a:buFont typeface="+mj-lt"/>
              <a:buAutoNum type="arabicPeriod"/>
            </a:pPr>
            <a:r>
              <a:rPr lang="en-US" dirty="0" smtClean="0"/>
              <a:t>The students are not seeing a full-length test.</a:t>
            </a:r>
          </a:p>
          <a:p>
            <a:pPr marL="457200" indent="-457200">
              <a:buFont typeface="+mj-lt"/>
              <a:buAutoNum type="arabicPeriod"/>
            </a:pPr>
            <a:r>
              <a:rPr lang="en-US" dirty="0" smtClean="0"/>
              <a:t>Students will see different sets of items.</a:t>
            </a:r>
          </a:p>
          <a:p>
            <a:pPr marL="457200" indent="-457200">
              <a:buFont typeface="+mj-lt"/>
              <a:buAutoNum type="arabicPeriod"/>
            </a:pPr>
            <a:r>
              <a:rPr lang="en-US" dirty="0" smtClean="0"/>
              <a:t>Some of the items might not be accepted by the Content Review with Data committee.</a:t>
            </a:r>
          </a:p>
          <a:p>
            <a:pPr marL="0" indent="0">
              <a:buNone/>
            </a:pPr>
            <a:endParaRPr lang="en-US" dirty="0" smtClean="0"/>
          </a:p>
          <a:p>
            <a:pPr marL="0" indent="0">
              <a:buNone/>
            </a:pPr>
            <a:endParaRPr lang="en-US" dirty="0"/>
          </a:p>
          <a:p>
            <a:pPr marL="0" indent="0">
              <a:buNone/>
            </a:pPr>
            <a:r>
              <a:rPr lang="en-US" sz="2800" i="1" dirty="0" smtClean="0">
                <a:solidFill>
                  <a:schemeClr val="accent1"/>
                </a:solidFill>
              </a:rPr>
              <a:t>Lessons Learned </a:t>
            </a:r>
            <a:r>
              <a:rPr lang="en-US" sz="2800" dirty="0" smtClean="0">
                <a:solidFill>
                  <a:schemeClr val="accent1"/>
                </a:solidFill>
              </a:rPr>
              <a:t>document to be posted fall 2017</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smtClean="0">
                <a:solidFill>
                  <a:srgbClr val="5D5B4E"/>
                </a:solidFill>
              </a:rPr>
              <a:t>OFFICE OF SUPERINTENDENT OF PUBLIC INSTRUCTION</a:t>
            </a:r>
            <a:endParaRPr lang="en-US" dirty="0">
              <a:solidFill>
                <a:srgbClr val="5D5B4E"/>
              </a:solidFill>
            </a:endParaRPr>
          </a:p>
        </p:txBody>
      </p:sp>
      <p:sp>
        <p:nvSpPr>
          <p:cNvPr id="6" name="Slide Number Placeholder 5"/>
          <p:cNvSpPr>
            <a:spLocks noGrp="1"/>
          </p:cNvSpPr>
          <p:nvPr>
            <p:ph type="sldNum" sz="quarter" idx="12"/>
          </p:nvPr>
        </p:nvSpPr>
        <p:spPr/>
        <p:txBody>
          <a:bodyPr/>
          <a:lstStyle/>
          <a:p>
            <a:fld id="{4FAB73BC-B049-4115-A692-8D63A059BFB8}" type="slidenum">
              <a:rPr lang="en-US" smtClean="0"/>
              <a:pPr/>
              <a:t>8</a:t>
            </a:fld>
            <a:endParaRPr lang="en-US" dirty="0"/>
          </a:p>
        </p:txBody>
      </p:sp>
    </p:spTree>
    <p:extLst>
      <p:ext uri="{BB962C8B-B14F-4D97-AF65-F5344CB8AC3E}">
        <p14:creationId xmlns:p14="http://schemas.microsoft.com/office/powerpoint/2010/main" val="33693902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781682" cy="1450757"/>
          </a:xfrm>
        </p:spPr>
        <p:txBody>
          <a:bodyPr>
            <a:normAutofit/>
          </a:bodyPr>
          <a:lstStyle/>
          <a:p>
            <a:r>
              <a:rPr lang="en-US" dirty="0" smtClean="0"/>
              <a:t>High School Next Generation Science </a:t>
            </a:r>
            <a:br>
              <a:rPr lang="en-US" dirty="0" smtClean="0"/>
            </a:br>
            <a:r>
              <a:rPr lang="en-US" dirty="0" smtClean="0"/>
              <a:t>Field Test—Online</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smtClean="0">
                <a:solidFill>
                  <a:srgbClr val="5D5B4E"/>
                </a:solidFill>
              </a:rPr>
              <a:t>OFFICE OF SUPERINTENDENT OF PUBLIC INSTRUCTION</a:t>
            </a:r>
            <a:endParaRPr lang="en-US" dirty="0">
              <a:solidFill>
                <a:srgbClr val="5D5B4E"/>
              </a:solidFill>
            </a:endParaRPr>
          </a:p>
        </p:txBody>
      </p:sp>
      <p:sp>
        <p:nvSpPr>
          <p:cNvPr id="6" name="Slide Number Placeholder 5"/>
          <p:cNvSpPr>
            <a:spLocks noGrp="1"/>
          </p:cNvSpPr>
          <p:nvPr>
            <p:ph type="sldNum" sz="quarter" idx="12"/>
          </p:nvPr>
        </p:nvSpPr>
        <p:spPr/>
        <p:txBody>
          <a:bodyPr/>
          <a:lstStyle/>
          <a:p>
            <a:fld id="{4FAB73BC-B049-4115-A692-8D63A059BFB8}" type="slidenum">
              <a:rPr lang="en-US" smtClean="0"/>
              <a:pPr/>
              <a:t>9</a:t>
            </a:fld>
            <a:endParaRPr lang="en-US" dirty="0"/>
          </a:p>
        </p:txBody>
      </p:sp>
      <p:pic>
        <p:nvPicPr>
          <p:cNvPr id="8" name="Picture 7"/>
          <p:cNvPicPr>
            <a:picLocks noChangeAspect="1"/>
          </p:cNvPicPr>
          <p:nvPr/>
        </p:nvPicPr>
        <p:blipFill>
          <a:blip r:embed="rId3"/>
          <a:stretch>
            <a:fillRect/>
          </a:stretch>
        </p:blipFill>
        <p:spPr>
          <a:xfrm>
            <a:off x="6612157" y="2263140"/>
            <a:ext cx="4600326" cy="674346"/>
          </a:xfrm>
          <a:prstGeom prst="rect">
            <a:avLst/>
          </a:prstGeom>
          <a:ln>
            <a:solidFill>
              <a:schemeClr val="accent1"/>
            </a:solidFill>
          </a:ln>
        </p:spPr>
      </p:pic>
      <p:pic>
        <p:nvPicPr>
          <p:cNvPr id="9" name="Picture 8"/>
          <p:cNvPicPr>
            <a:picLocks noChangeAspect="1"/>
          </p:cNvPicPr>
          <p:nvPr/>
        </p:nvPicPr>
        <p:blipFill>
          <a:blip r:embed="rId4"/>
          <a:stretch>
            <a:fillRect/>
          </a:stretch>
        </p:blipFill>
        <p:spPr>
          <a:xfrm>
            <a:off x="6612157" y="3229271"/>
            <a:ext cx="4582679" cy="3124554"/>
          </a:xfrm>
          <a:prstGeom prst="rect">
            <a:avLst/>
          </a:prstGeom>
        </p:spPr>
      </p:pic>
      <p:sp>
        <p:nvSpPr>
          <p:cNvPr id="12" name="Content Placeholder 2"/>
          <p:cNvSpPr>
            <a:spLocks noGrp="1"/>
          </p:cNvSpPr>
          <p:nvPr>
            <p:ph idx="1"/>
          </p:nvPr>
        </p:nvSpPr>
        <p:spPr>
          <a:xfrm>
            <a:off x="498070" y="2708031"/>
            <a:ext cx="5674130" cy="3140593"/>
          </a:xfrm>
        </p:spPr>
        <p:txBody>
          <a:bodyPr/>
          <a:lstStyle/>
          <a:p>
            <a:r>
              <a:rPr lang="en-US" sz="2800" dirty="0"/>
              <a:t>Registration will be done by </a:t>
            </a:r>
            <a:r>
              <a:rPr lang="en-US" sz="2800" b="1" dirty="0"/>
              <a:t>District Assessment </a:t>
            </a:r>
            <a:r>
              <a:rPr lang="en-US" sz="2800" b="1" dirty="0" smtClean="0"/>
              <a:t>Coordinators</a:t>
            </a:r>
            <a:r>
              <a:rPr lang="en-US" sz="2800" dirty="0" smtClean="0"/>
              <a:t> </a:t>
            </a:r>
            <a:r>
              <a:rPr lang="en-US" sz="2800" dirty="0"/>
              <a:t>in WAMS. </a:t>
            </a:r>
          </a:p>
          <a:p>
            <a:pPr marL="0" indent="0">
              <a:buNone/>
            </a:pPr>
            <a:r>
              <a:rPr lang="en-US" sz="2400" dirty="0" smtClean="0"/>
              <a:t>Registration Window: December </a:t>
            </a:r>
            <a:r>
              <a:rPr lang="en-US" sz="2400" dirty="0"/>
              <a:t>1, 2016 through January 31, 2017</a:t>
            </a:r>
          </a:p>
          <a:p>
            <a:pPr marL="0" indent="0">
              <a:buNone/>
            </a:pPr>
            <a:endParaRPr lang="en-US" dirty="0"/>
          </a:p>
        </p:txBody>
      </p:sp>
    </p:spTree>
    <p:extLst>
      <p:ext uri="{BB962C8B-B14F-4D97-AF65-F5344CB8AC3E}">
        <p14:creationId xmlns:p14="http://schemas.microsoft.com/office/powerpoint/2010/main" val="4197730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Retrospect">
  <a:themeElements>
    <a:clrScheme name="Custom 3">
      <a:dk1>
        <a:srgbClr val="5D5B4E"/>
      </a:dk1>
      <a:lt1>
        <a:sysClr val="window" lastClr="FFFFFF"/>
      </a:lt1>
      <a:dk2>
        <a:srgbClr val="5D5B4E"/>
      </a:dk2>
      <a:lt2>
        <a:srgbClr val="FFFFFF"/>
      </a:lt2>
      <a:accent1>
        <a:srgbClr val="3A6983"/>
      </a:accent1>
      <a:accent2>
        <a:srgbClr val="E86948"/>
      </a:accent2>
      <a:accent3>
        <a:srgbClr val="B7C333"/>
      </a:accent3>
      <a:accent4>
        <a:srgbClr val="3A6983"/>
      </a:accent4>
      <a:accent5>
        <a:srgbClr val="E86948"/>
      </a:accent5>
      <a:accent6>
        <a:srgbClr val="B7C333"/>
      </a:accent6>
      <a:hlink>
        <a:srgbClr val="3A6983"/>
      </a:hlink>
      <a:folHlink>
        <a:srgbClr val="5D5B4E"/>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OSPI-PPT-Template-wide [Read-Only]" id="{78842C0B-2DFA-4041-9C1C-F5D7AAC4879D}" vid="{72D2C8AA-4500-41B7-922F-F332683EF8C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1238</TotalTime>
  <Words>3115</Words>
  <Application>Microsoft Office PowerPoint</Application>
  <PresentationFormat>Widescreen</PresentationFormat>
  <Paragraphs>217</Paragraphs>
  <Slides>15</Slides>
  <Notes>15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Calibri</vt:lpstr>
      <vt:lpstr>Wingdings</vt:lpstr>
      <vt:lpstr>Retrospect</vt:lpstr>
      <vt:lpstr>High School Science Field Test Information</vt:lpstr>
      <vt:lpstr>High School Next Generation Science  Field Test—Online</vt:lpstr>
      <vt:lpstr>High School Next Generation Science  Field Test—Online</vt:lpstr>
      <vt:lpstr>High School Next Generation Science  Field Test—Online</vt:lpstr>
      <vt:lpstr>High School Next Generation Science  Field Test—Online</vt:lpstr>
      <vt:lpstr>High School Next Generation Science  Field Test—Online</vt:lpstr>
      <vt:lpstr>High School Next Generation Science  Field Test—Online</vt:lpstr>
      <vt:lpstr>High School Next Generation Science  Field Test—Online</vt:lpstr>
      <vt:lpstr>High School Next Generation Science  Field Test—Online</vt:lpstr>
      <vt:lpstr>High School Next Generation Science  Field Test—Online</vt:lpstr>
      <vt:lpstr>High School Next Generation Science  Field Test—Online</vt:lpstr>
      <vt:lpstr>High School Next Generation Science  Field Test—Online</vt:lpstr>
      <vt:lpstr>High School Next Generation Science  Field Test—Online</vt:lpstr>
      <vt:lpstr>High School Next Generation Science  Field Test—Online</vt:lpstr>
      <vt:lpstr>High School Next Generation Science  Field Test—Online</vt:lpstr>
    </vt:vector>
  </TitlesOfParts>
  <Company>SPI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Inventory of Time Students Spent Testing for the 2015-16 School Year</dc:title>
  <dc:creator>Kara Todd</dc:creator>
  <cp:lastModifiedBy>Jennifer Longchamps</cp:lastModifiedBy>
  <cp:revision>86</cp:revision>
  <cp:lastPrinted>2017-01-05T16:50:59Z</cp:lastPrinted>
  <dcterms:created xsi:type="dcterms:W3CDTF">2016-08-30T16:46:06Z</dcterms:created>
  <dcterms:modified xsi:type="dcterms:W3CDTF">2017-01-24T17:37:07Z</dcterms:modified>
</cp:coreProperties>
</file>