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85" r:id="rId3"/>
  </p:sldMasterIdLst>
  <p:notesMasterIdLst>
    <p:notesMasterId r:id="rId23"/>
  </p:notesMasterIdLst>
  <p:sldIdLst>
    <p:sldId id="372" r:id="rId4"/>
    <p:sldId id="258" r:id="rId5"/>
    <p:sldId id="419" r:id="rId6"/>
    <p:sldId id="418" r:id="rId7"/>
    <p:sldId id="411" r:id="rId8"/>
    <p:sldId id="426" r:id="rId9"/>
    <p:sldId id="420" r:id="rId10"/>
    <p:sldId id="421" r:id="rId11"/>
    <p:sldId id="425" r:id="rId12"/>
    <p:sldId id="428" r:id="rId13"/>
    <p:sldId id="427" r:id="rId14"/>
    <p:sldId id="435" r:id="rId15"/>
    <p:sldId id="430" r:id="rId16"/>
    <p:sldId id="434" r:id="rId17"/>
    <p:sldId id="405" r:id="rId18"/>
    <p:sldId id="432" r:id="rId19"/>
    <p:sldId id="431" r:id="rId20"/>
    <p:sldId id="424" r:id="rId21"/>
    <p:sldId id="3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94B93-523B-4022-9550-BF4AD111705B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40DE2-FCD4-44C9-8DF0-9060609C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9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alish_Sea#/media/File:PNW-straits.jpg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C34A5-9FE3-41BF-824C-BD552DED57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9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214a817f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214a817f4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Salish Sea Satellite image Public Domain [</a:t>
            </a:r>
            <a:r>
              <a:rPr lang="en" u="sng">
                <a:solidFill>
                  <a:schemeClr val="hlink"/>
                </a:solidFill>
                <a:hlinkClick r:id="rId3"/>
              </a:rPr>
              <a:t>LINK</a:t>
            </a:r>
            <a:r>
              <a:rPr lang="en"/>
              <a:t>]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C34A5-9FE3-41BF-824C-BD552DED57A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17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EE6E-FEEE-479F-9CD7-4E6497851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CD9F0-0E1F-4909-8D16-B5C956F73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7A9A-81B8-46F4-8BF2-225FA5A4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B94E-8827-4E6C-8B1C-9A067FFA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063D-A93D-4422-9342-DF5CA53D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E66A-C587-42E1-826A-306EC7265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E12B4-482C-4DC3-B7CF-6528D5C00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7F0BB-64B2-49DA-AC25-0D4DEB7E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0FF52-50B3-458B-B225-105A40BF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3E085-CE6E-4E2C-9DE2-88C57119E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2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28A96F-EEE8-4D07-AF7A-E57C270C0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9113F-B4E7-4085-8AF7-4BB8C6F37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C3995-4546-4BF5-B7DC-C5E56DA87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0BA46-0B2B-4AFF-8FBE-4E2C60C9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E796E-DE5E-43C2-89CD-D937D279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46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32048" y="1817307"/>
            <a:ext cx="4684776" cy="1117917"/>
          </a:xfrm>
        </p:spPr>
        <p:txBody>
          <a:bodyPr anchor="b">
            <a:noAutofit/>
          </a:bodyPr>
          <a:lstStyle>
            <a:lvl1pPr algn="ctr">
              <a:defRPr sz="8000"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1400" y="3244851"/>
            <a:ext cx="1664208" cy="293306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4012122"/>
            <a:ext cx="2454212" cy="311848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Land Use Statement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5120196"/>
            <a:ext cx="2633916" cy="320357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Event Hashtag Here#</a:t>
            </a:r>
          </a:p>
        </p:txBody>
      </p:sp>
    </p:spTree>
    <p:extLst>
      <p:ext uri="{BB962C8B-B14F-4D97-AF65-F5344CB8AC3E}">
        <p14:creationId xmlns:p14="http://schemas.microsoft.com/office/powerpoint/2010/main" val="4186009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343" y="120111"/>
            <a:ext cx="3521545" cy="794290"/>
          </a:xfrm>
        </p:spPr>
        <p:txBody>
          <a:bodyPr>
            <a:normAutofit/>
          </a:bodyPr>
          <a:lstStyle>
            <a:lvl1pPr>
              <a:defRPr sz="6000"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54343" y="1041845"/>
            <a:ext cx="8131175" cy="49566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07932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22055" y="132653"/>
            <a:ext cx="3603841" cy="807688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70688" y="1115568"/>
            <a:ext cx="3867912" cy="48920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2232" y="1115568"/>
            <a:ext cx="4142232" cy="48920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10578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1428" y="152687"/>
            <a:ext cx="3585908" cy="73215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0551" y="1380743"/>
            <a:ext cx="3958050" cy="447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0551" y="1828418"/>
            <a:ext cx="3958051" cy="37024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144486" y="1380743"/>
            <a:ext cx="4194842" cy="447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144486" y="1846325"/>
            <a:ext cx="4194842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44760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80298" y="169644"/>
            <a:ext cx="4757928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65125" y="1678548"/>
            <a:ext cx="7788275" cy="40449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159257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363" y="109601"/>
            <a:ext cx="3932237" cy="55791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04196" y="109601"/>
            <a:ext cx="4235132" cy="5916295"/>
          </a:xfrm>
        </p:spPr>
        <p:txBody>
          <a:bodyPr>
            <a:normAutofit/>
          </a:bodyPr>
          <a:lstStyle>
            <a:lvl1pPr>
              <a:defRPr sz="18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Image Box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6363" y="658368"/>
            <a:ext cx="3932237" cy="53675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83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73692" y="2567559"/>
            <a:ext cx="26955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420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9865" y="293751"/>
            <a:ext cx="5876925" cy="857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00564" y="1739074"/>
            <a:ext cx="2295525" cy="60007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85344" y="2715260"/>
            <a:ext cx="4525963" cy="29718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33379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34065-6759-49CD-B8C8-D5C66062A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20642-147A-4B69-8425-4D556F7E9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0D7E4-7616-42D2-ADE4-B0165C8B7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9AC4-1499-41D4-A9E1-111C308D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D00A7-1CDB-4AD9-9E75-E8FCBD83C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82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7387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01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6011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3886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603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674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2086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871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26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CBCA-3554-4036-8B9E-7941FA53A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563DD-B7F9-402B-9B1D-463CF4C73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BCE25-2504-4775-B5C7-2186DB5F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71FD3-5E6F-4974-BD79-D6EB2657D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8D634-1C16-41C7-A353-2037963F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15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709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531259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88951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0584" y="557880"/>
            <a:ext cx="792493" cy="8613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44651" y="1525995"/>
            <a:ext cx="16510" cy="88265"/>
          </a:xfrm>
          <a:custGeom>
            <a:avLst/>
            <a:gdLst/>
            <a:ahLst/>
            <a:cxnLst/>
            <a:rect l="l" t="t" r="r" b="b"/>
            <a:pathLst>
              <a:path w="16509" h="88265">
                <a:moveTo>
                  <a:pt x="15367" y="0"/>
                </a:moveTo>
                <a:lnTo>
                  <a:pt x="1130" y="0"/>
                </a:lnTo>
                <a:lnTo>
                  <a:pt x="0" y="1130"/>
                </a:lnTo>
                <a:lnTo>
                  <a:pt x="0" y="87033"/>
                </a:lnTo>
                <a:lnTo>
                  <a:pt x="1130" y="88163"/>
                </a:lnTo>
                <a:lnTo>
                  <a:pt x="15367" y="88163"/>
                </a:lnTo>
                <a:lnTo>
                  <a:pt x="16497" y="87033"/>
                </a:lnTo>
                <a:lnTo>
                  <a:pt x="16497" y="1130"/>
                </a:lnTo>
                <a:lnTo>
                  <a:pt x="15367" y="0"/>
                </a:lnTo>
                <a:close/>
              </a:path>
            </a:pathLst>
          </a:custGeom>
          <a:solidFill>
            <a:srgbClr val="1B75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84070" y="1524727"/>
            <a:ext cx="342949" cy="906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049947" y="1524735"/>
            <a:ext cx="418265" cy="906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51713" y="1918398"/>
            <a:ext cx="11280140" cy="499745"/>
          </a:xfrm>
          <a:custGeom>
            <a:avLst/>
            <a:gdLst/>
            <a:ahLst/>
            <a:cxnLst/>
            <a:rect l="l" t="t" r="r" b="b"/>
            <a:pathLst>
              <a:path w="11280140" h="499744">
                <a:moveTo>
                  <a:pt x="0" y="499681"/>
                </a:moveTo>
                <a:lnTo>
                  <a:pt x="11280038" y="499681"/>
                </a:lnTo>
                <a:lnTo>
                  <a:pt x="11280038" y="0"/>
                </a:lnTo>
                <a:lnTo>
                  <a:pt x="0" y="0"/>
                </a:lnTo>
                <a:lnTo>
                  <a:pt x="0" y="499681"/>
                </a:lnTo>
                <a:close/>
              </a:path>
            </a:pathLst>
          </a:custGeom>
          <a:solidFill>
            <a:srgbClr val="27AA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51713" y="5856223"/>
            <a:ext cx="11280140" cy="542290"/>
          </a:xfrm>
          <a:custGeom>
            <a:avLst/>
            <a:gdLst/>
            <a:ahLst/>
            <a:cxnLst/>
            <a:rect l="l" t="t" r="r" b="b"/>
            <a:pathLst>
              <a:path w="11280140" h="542289">
                <a:moveTo>
                  <a:pt x="0" y="541832"/>
                </a:moveTo>
                <a:lnTo>
                  <a:pt x="11280038" y="541832"/>
                </a:lnTo>
                <a:lnTo>
                  <a:pt x="11280038" y="0"/>
                </a:lnTo>
                <a:lnTo>
                  <a:pt x="0" y="0"/>
                </a:lnTo>
                <a:lnTo>
                  <a:pt x="0" y="541832"/>
                </a:lnTo>
                <a:close/>
              </a:path>
            </a:pathLst>
          </a:custGeom>
          <a:solidFill>
            <a:srgbClr val="27AA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85527" y="708652"/>
            <a:ext cx="6220945" cy="72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013C59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777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BF0AB-921C-4B26-80D4-0566B7A7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43624-D7C4-4D5F-A9E0-FD7511620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B0466-EABE-4A81-9D75-BAF8B70B3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AA1CA-B437-4DDF-93BA-AECC81B4F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97D6D-1437-4069-A466-0F926A48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5169E-C201-47EA-AC8B-A20DAB87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9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AF33-C9F0-488E-9911-AE118769B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2501-8271-42D3-9AB2-DEAB8185A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D86AE-552E-48E7-82D4-C3538CB3A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5AFDA6-E6FD-4BAA-9784-F4DB713AC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67E759-ACB1-443C-8643-C2F3CDFFF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453DEE-B193-405D-8B99-CE19612E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CADD48-70AE-41A8-8307-1567EC0E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D61782-8D7D-43DE-8C65-BC78B20B1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1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EA52-7843-43EB-BA8C-CCF35CD1C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8A2603-D99E-4636-9657-CE3346CA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9205B9-7AAC-4758-BFAA-C06BFC35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AB4B03-909B-4377-A6EE-CDB12E17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605D78-D58C-4E8A-BE67-581B90498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8DCBB1-00AE-47C3-AC2B-9546701F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00FEF-D5B4-4C97-B2A5-2DBA670C5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5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4B0B-BD74-4A57-ACB4-DEC29D414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C425E-4E6E-45D9-8E38-CE1CC419D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A35ED-F8B9-416B-B8AB-76A8173AF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10CF5-3404-4CC0-8EDF-C7DB9FCE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6AB00-0A55-4BF5-A7AD-930B7420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E9523-684A-4324-8667-1F1C8D70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3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6DB7-FDBA-41CE-84AA-13E07F90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8DDA9-3F9B-4313-AF8C-572A08231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57894C-5E86-4D99-8923-22860D65D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1D6A3-98E3-46B3-B112-593377090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FD8BA-D769-4FA6-908F-CB0D6AAAA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4DC26-3A2F-4374-ACCA-0E8045861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2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55FEEF-1E61-4CD9-AD90-5AFCE3654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DFAD7-BC18-402D-9CC0-FA2E130DE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87D96-1222-44A3-B7D9-CB377F9DE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129B-4E4D-40BA-9BFA-C820F2EE108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4A3EC-CA7D-4DC8-AB3F-048CE4C51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F9B1C-CF0D-4A4E-873D-C5F465C2E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18751" y="1578896"/>
            <a:ext cx="47579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911" y="3398393"/>
            <a:ext cx="1850136" cy="37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z="1800" dirty="0"/>
              <a:t>Subtitle Here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403336" y="-19957"/>
            <a:ext cx="3813857" cy="613729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6117336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20" y="6199093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11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4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212" y="726141"/>
            <a:ext cx="9144000" cy="2145866"/>
          </a:xfrm>
          <a:solidFill>
            <a:srgbClr val="582C5E"/>
          </a:solidFill>
          <a:ln w="53975" cmpd="sng">
            <a:solidFill>
              <a:srgbClr val="8A6C8A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Curriculum Directors Zoom Meeting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June 17, 2020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0212" y="3037262"/>
            <a:ext cx="9144000" cy="1507844"/>
          </a:xfrm>
          <a:solidFill>
            <a:srgbClr val="22574F"/>
          </a:solidFill>
          <a:ln w="50800" cmpd="sng">
            <a:solidFill>
              <a:srgbClr val="7EA0A4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Northwest Educational Service District 189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47" y="5331810"/>
            <a:ext cx="3361765" cy="94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8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69BF0-2AFF-4A0A-AA68-88E7822E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0"/>
            <a:ext cx="8815921" cy="3473482"/>
          </a:xfrm>
        </p:spPr>
        <p:txBody>
          <a:bodyPr>
            <a:normAutofit/>
          </a:bodyPr>
          <a:lstStyle/>
          <a:p>
            <a:r>
              <a:rPr lang="en-US" sz="4800" b="1" dirty="0"/>
              <a:t>Reopening Washington's Schools:  Worksite</a:t>
            </a:r>
            <a:br>
              <a:rPr lang="en-US" sz="4800" b="1" dirty="0"/>
            </a:br>
            <a:r>
              <a:rPr lang="en-US" sz="4800" b="1" dirty="0"/>
              <a:t>Employee Requirements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9F459-909A-41ED-9343-6CC39F6B74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4343" y="1288733"/>
            <a:ext cx="8131175" cy="495661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Pages 24-25</a:t>
            </a:r>
          </a:p>
        </p:txBody>
      </p:sp>
    </p:spTree>
    <p:extLst>
      <p:ext uri="{BB962C8B-B14F-4D97-AF65-F5344CB8AC3E}">
        <p14:creationId xmlns:p14="http://schemas.microsoft.com/office/powerpoint/2010/main" val="499769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D32C3-DD7C-4072-AEF6-1A4923534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7715749" cy="79429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Reopening Key Requirements </a:t>
            </a:r>
            <a:r>
              <a:rPr lang="en-US" sz="3100" dirty="0"/>
              <a:t>(p 27-28</a:t>
            </a:r>
            <a:r>
              <a:rPr lang="en-US" sz="3600" dirty="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8FDC8-4604-409D-939D-1ADC6A92D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School districts Reopening Plans</a:t>
            </a:r>
          </a:p>
          <a:p>
            <a:endParaRPr lang="en-US" dirty="0"/>
          </a:p>
          <a:p>
            <a:r>
              <a:rPr lang="en-US" dirty="0"/>
              <a:t>Instructional Hours/Days</a:t>
            </a:r>
          </a:p>
          <a:p>
            <a:r>
              <a:rPr lang="en-US" dirty="0"/>
              <a:t>    1027 average hours and 180 days-</a:t>
            </a:r>
          </a:p>
          <a:p>
            <a:endParaRPr lang="en-US" dirty="0"/>
          </a:p>
          <a:p>
            <a:r>
              <a:rPr lang="en-US" dirty="0"/>
              <a:t>Attendance</a:t>
            </a:r>
          </a:p>
          <a:p>
            <a:r>
              <a:rPr lang="en-US" dirty="0"/>
              <a:t>     Required to take attendance</a:t>
            </a:r>
          </a:p>
          <a:p>
            <a:endParaRPr lang="en-US" dirty="0"/>
          </a:p>
          <a:p>
            <a:r>
              <a:rPr lang="en-US" dirty="0"/>
              <a:t>Assessments</a:t>
            </a:r>
          </a:p>
          <a:p>
            <a:r>
              <a:rPr lang="en-US" dirty="0"/>
              <a:t>      Waiting for Federal guidelines re: waiver for 20-21</a:t>
            </a:r>
          </a:p>
          <a:p>
            <a:endParaRPr lang="en-US" dirty="0"/>
          </a:p>
          <a:p>
            <a:r>
              <a:rPr lang="en-US" dirty="0"/>
              <a:t>Grading</a:t>
            </a:r>
          </a:p>
          <a:p>
            <a:r>
              <a:rPr lang="en-US" dirty="0"/>
              <a:t>      Emergency rule of no “F” for 19-20 only</a:t>
            </a:r>
          </a:p>
        </p:txBody>
      </p:sp>
    </p:spTree>
    <p:extLst>
      <p:ext uri="{BB962C8B-B14F-4D97-AF65-F5344CB8AC3E}">
        <p14:creationId xmlns:p14="http://schemas.microsoft.com/office/powerpoint/2010/main" val="3151039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69BF0-2AFF-4A0A-AA68-88E7822E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8815921" cy="794290"/>
          </a:xfrm>
        </p:spPr>
        <p:txBody>
          <a:bodyPr>
            <a:normAutofit/>
          </a:bodyPr>
          <a:lstStyle/>
          <a:p>
            <a:r>
              <a:rPr lang="en-US" sz="4800" b="1" dirty="0"/>
              <a:t>Schedules concepts (p. 30)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9F459-909A-41ED-9343-6CC39F6B74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Split or rotating schedules with continuous remote learning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Phased-in opening with continuous remote learning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Continuous Learning 2.0 </a:t>
            </a:r>
          </a:p>
        </p:txBody>
      </p:sp>
    </p:spTree>
    <p:extLst>
      <p:ext uri="{BB962C8B-B14F-4D97-AF65-F5344CB8AC3E}">
        <p14:creationId xmlns:p14="http://schemas.microsoft.com/office/powerpoint/2010/main" val="12716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5591-2E9C-4E5B-A7FF-FEA28F810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8466026" cy="79429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Actions for implementation (p. 33)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A23EC-3578-4BD8-9706-12D9A4E8FF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Professional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Feedback in the virtual setting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Safety training and orientation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Supporting transitions for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Diagnostics or screeners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Universal screening that includes social emotional, academic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Leading with Social Emotional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Community Partners and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Family and Student Voice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Classroom and Schoolwide Behavior Supports</a:t>
            </a:r>
          </a:p>
          <a:p>
            <a:endParaRPr lang="en-US" b="1" dirty="0"/>
          </a:p>
          <a:p>
            <a:r>
              <a:rPr lang="en-US" b="1" dirty="0"/>
              <a:t>Condensed template on page 40-42           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84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82EFD-9A6B-49CC-BFB9-4598A37AC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Student Achievement Partners      Achievethecore.org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BC33A8-F669-49BF-BA70-65F97E615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205932"/>
            <a:ext cx="10905066" cy="333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91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36EA1-7036-4ACE-A4A5-E39CA7133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15F93-0AA3-48B4-B28C-36B8432C2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2474912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3" descr="image001">
            <a:extLst>
              <a:ext uri="{FF2B5EF4-FFF2-40B4-BE49-F238E27FC236}">
                <a16:creationId xmlns:a16="http://schemas.microsoft.com/office/drawing/2014/main" id="{33E44115-3B37-44A4-A074-74506648A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509587"/>
            <a:ext cx="10429875" cy="583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1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5591-2E9C-4E5B-A7FF-FEA28F810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8466026" cy="794290"/>
          </a:xfrm>
        </p:spPr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A23EC-3578-4BD8-9706-12D9A4E8FF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8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District Sharing</a:t>
            </a:r>
          </a:p>
          <a:p>
            <a:endParaRPr lang="en-US" sz="80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en-US" sz="8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Bellingham 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93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B220-336B-4083-982F-F7121905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14826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District Sharing &amp; Questions</a:t>
            </a:r>
            <a:br>
              <a:rPr lang="en-US" sz="8000" b="1" dirty="0"/>
            </a:br>
            <a:r>
              <a:rPr lang="en-US" sz="8000" b="1" dirty="0"/>
              <a:t>Breakout rooms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381E2D-A410-4F45-9168-B319BC1F96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43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F5D6-31AE-48B5-B8BD-B7D29A96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7825165" cy="7942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96CA-B708-4DAE-9CCC-5D3586E65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FELLOWS APPLICATIONS-(September) </a:t>
            </a:r>
          </a:p>
          <a:p>
            <a:endParaRPr lang="en-US" dirty="0"/>
          </a:p>
          <a:p>
            <a:r>
              <a:rPr lang="en-US" dirty="0"/>
              <a:t>WA Kids-Trainings will be done online through OSPI (more from Sarah)</a:t>
            </a:r>
          </a:p>
          <a:p>
            <a:r>
              <a:rPr lang="en-US" dirty="0"/>
              <a:t>        Still waiting on guidance re: </a:t>
            </a:r>
            <a:r>
              <a:rPr lang="en-US" dirty="0" err="1"/>
              <a:t>Wakids</a:t>
            </a:r>
            <a:r>
              <a:rPr lang="en-US" dirty="0"/>
              <a:t> assessment and Covid</a:t>
            </a:r>
          </a:p>
          <a:p>
            <a:endParaRPr lang="en-US" dirty="0"/>
          </a:p>
          <a:p>
            <a:r>
              <a:rPr lang="en-US" dirty="0"/>
              <a:t>SCIENCE UPDATES  (email yesterday from Jennifer)</a:t>
            </a:r>
          </a:p>
        </p:txBody>
      </p:sp>
    </p:spTree>
    <p:extLst>
      <p:ext uri="{BB962C8B-B14F-4D97-AF65-F5344CB8AC3E}">
        <p14:creationId xmlns:p14="http://schemas.microsoft.com/office/powerpoint/2010/main" val="2505453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212" y="726141"/>
            <a:ext cx="9144000" cy="2145866"/>
          </a:xfrm>
          <a:solidFill>
            <a:srgbClr val="582C5E"/>
          </a:solidFill>
          <a:ln w="53975" cmpd="sng">
            <a:solidFill>
              <a:srgbClr val="8A6C8A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Curriculum Director’s 20-21</a:t>
            </a:r>
            <a:br>
              <a:rPr lang="en-US" sz="3600" dirty="0">
                <a:solidFill>
                  <a:schemeClr val="bg1"/>
                </a:solidFill>
              </a:rPr>
            </a:b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0212" y="3037262"/>
            <a:ext cx="9144000" cy="1507844"/>
          </a:xfrm>
          <a:solidFill>
            <a:srgbClr val="22574F"/>
          </a:solidFill>
          <a:ln w="50800" cmpd="sng">
            <a:solidFill>
              <a:srgbClr val="7EA0A4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Northwest Educational Service District 189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47" y="5331810"/>
            <a:ext cx="3361765" cy="94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1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50"/>
    </mc:Choice>
    <mc:Fallback xmlns="">
      <p:transition spd="slow" advTm="745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7" title="Satellite image of Salish Se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" y="1"/>
            <a:ext cx="5753621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7"/>
          <p:cNvSpPr txBox="1">
            <a:spLocks noGrp="1"/>
          </p:cNvSpPr>
          <p:nvPr>
            <p:ph type="title"/>
          </p:nvPr>
        </p:nvSpPr>
        <p:spPr>
          <a:xfrm>
            <a:off x="5830277" y="145367"/>
            <a:ext cx="6236677" cy="9331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sz="3200" dirty="0"/>
              <a:t>Gathered on Indigenous Lands</a:t>
            </a:r>
            <a:endParaRPr sz="3200" dirty="0"/>
          </a:p>
        </p:txBody>
      </p:sp>
      <p:sp>
        <p:nvSpPr>
          <p:cNvPr id="112" name="Google Shape;112;p27"/>
          <p:cNvSpPr txBox="1">
            <a:spLocks noGrp="1"/>
          </p:cNvSpPr>
          <p:nvPr>
            <p:ph type="body" idx="1"/>
          </p:nvPr>
        </p:nvSpPr>
        <p:spPr>
          <a:xfrm>
            <a:off x="6096000" y="1317890"/>
            <a:ext cx="5651600" cy="515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 would like to 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acknowledge</a:t>
            </a:r>
            <a:r>
              <a:rPr lang="en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 that 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I am meeting with you from </a:t>
            </a:r>
            <a:r>
              <a:rPr lang="en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the ancestral homelands of the Coast Salish Peoples, who have lived throughout the San Juan Islands and the North Cascades watershed, from time immemorial. 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I would like to express my deepest respect and gratitude for our indigenous neighbors -- </a:t>
            </a:r>
            <a:r>
              <a:rPr lang="en-US" sz="1800" b="1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The Samish Indian Nation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 and </a:t>
            </a:r>
            <a:r>
              <a:rPr lang="en-US" sz="1800" b="1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The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800" b="1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Swinomish Indian Tribal Community</a:t>
            </a:r>
            <a:r>
              <a:rPr lang="en-US" sz="1800" dirty="0">
                <a:solidFill>
                  <a:srgbClr val="1C2023"/>
                </a:solidFill>
                <a:latin typeface="Open Sans"/>
                <a:ea typeface="Open Sans"/>
                <a:cs typeface="Open Sans"/>
                <a:sym typeface="Open Sans"/>
              </a:rPr>
              <a:t> -- for their enduring care and protection of our shared lands and waterways.</a:t>
            </a:r>
            <a:endParaRPr lang="en-US" sz="1800" dirty="0"/>
          </a:p>
          <a:p>
            <a:pPr marL="0" indent="0" algn="just">
              <a:lnSpc>
                <a:spcPct val="150000"/>
              </a:lnSpc>
              <a:buNone/>
            </a:pP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96CA-B708-4DAE-9CCC-5D3586E65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712" y="296985"/>
            <a:ext cx="8131175" cy="6189784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With great compassion, we would like to acknowledge the pain and trauma resulting from horrific recent events and 400 years of racism in the United States.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We stand with our communities of color, especially those who identify as and/or are categorized as African American and/or Black.  We will continue to center our work in leading with racial equity.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We want to offer a moment, and then offer the chat box if folks would like to a share a comment or resources.   </a:t>
            </a:r>
          </a:p>
          <a:p>
            <a:r>
              <a:rPr lang="en-US" sz="2800" dirty="0"/>
              <a:t>			</a:t>
            </a:r>
            <a:r>
              <a:rPr lang="en-US" sz="1500" dirty="0"/>
              <a:t>An abridged version of a statement from PSESD.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19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F5D6-31AE-48B5-B8BD-B7D29A96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7825165" cy="7942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TODAY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96CA-B708-4DAE-9CCC-5D3586E65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3200" dirty="0"/>
              <a:t>Sharing how districts are handling closing of school-equipment; summer programs, ESY for special needs</a:t>
            </a:r>
          </a:p>
          <a:p>
            <a:endParaRPr lang="en-US" sz="3200" dirty="0"/>
          </a:p>
          <a:p>
            <a:r>
              <a:rPr lang="en-US" sz="3200" dirty="0"/>
              <a:t>Collaboration on Reopening of schools</a:t>
            </a:r>
          </a:p>
          <a:p>
            <a:endParaRPr lang="en-US" sz="3200" dirty="0"/>
          </a:p>
          <a:p>
            <a:r>
              <a:rPr lang="en-US" sz="3200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06363" y="109601"/>
            <a:ext cx="8117661" cy="55791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Planning</a:t>
            </a:r>
          </a:p>
        </p:txBody>
      </p:sp>
      <p:sp>
        <p:nvSpPr>
          <p:cNvPr id="4" name="Image box"/>
          <p:cNvSpPr>
            <a:spLocks noGrp="1"/>
          </p:cNvSpPr>
          <p:nvPr>
            <p:ph type="body" sz="half" idx="2"/>
          </p:nvPr>
        </p:nvSpPr>
        <p:spPr>
          <a:xfrm>
            <a:off x="106363" y="658368"/>
            <a:ext cx="8037268" cy="5742432"/>
          </a:xfrm>
        </p:spPr>
        <p:txBody>
          <a:bodyPr>
            <a:normAutofit/>
          </a:bodyPr>
          <a:lstStyle/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Planning for closing out of the school year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How are you handling material and equipment returns?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Summer school and/or incompletes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Plans for Extended School Year (ESY) for students receiving special services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14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FBD11-7035-414E-B0F4-4EA6E4A70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6856057" cy="794290"/>
          </a:xfrm>
        </p:spPr>
        <p:txBody>
          <a:bodyPr>
            <a:normAutofit fontScale="90000"/>
          </a:bodyPr>
          <a:lstStyle/>
          <a:p>
            <a:r>
              <a:rPr lang="en-US" dirty="0"/>
              <a:t>Announcements: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48706-C657-4D15-B404-D9148BBDEC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Template from OSPI for school district plans</a:t>
            </a:r>
          </a:p>
          <a:p>
            <a:endParaRPr lang="en-US" dirty="0"/>
          </a:p>
          <a:p>
            <a:r>
              <a:rPr lang="en-US" dirty="0"/>
              <a:t>FAQ coming from OSPI-webinars on Tuesday had many questions posed</a:t>
            </a:r>
          </a:p>
          <a:p>
            <a:endParaRPr lang="en-US" dirty="0"/>
          </a:p>
          <a:p>
            <a:r>
              <a:rPr lang="en-US" dirty="0"/>
              <a:t>There are still questions about 6 foot social distancing requirements-plan for as much space as possible</a:t>
            </a:r>
          </a:p>
          <a:p>
            <a:endParaRPr lang="en-US" dirty="0"/>
          </a:p>
          <a:p>
            <a:r>
              <a:rPr lang="en-US" dirty="0"/>
              <a:t>Screening protocols can include families and staff screening at home</a:t>
            </a:r>
          </a:p>
          <a:p>
            <a:r>
              <a:rPr lang="en-US" dirty="0"/>
              <a:t>Senator Wellman working on an app for schools to use.</a:t>
            </a:r>
          </a:p>
          <a:p>
            <a:endParaRPr lang="en-US" dirty="0"/>
          </a:p>
          <a:p>
            <a:r>
              <a:rPr lang="en-US" dirty="0"/>
              <a:t>Masks will be the standard to plan for</a:t>
            </a:r>
          </a:p>
        </p:txBody>
      </p:sp>
    </p:spTree>
    <p:extLst>
      <p:ext uri="{BB962C8B-B14F-4D97-AF65-F5344CB8AC3E}">
        <p14:creationId xmlns:p14="http://schemas.microsoft.com/office/powerpoint/2010/main" val="1017614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06363" y="109601"/>
            <a:ext cx="8482745" cy="875137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Reopening Washington Schools </a:t>
            </a:r>
          </a:p>
        </p:txBody>
      </p:sp>
      <p:sp>
        <p:nvSpPr>
          <p:cNvPr id="4" name="Image box"/>
          <p:cNvSpPr>
            <a:spLocks noGrp="1"/>
          </p:cNvSpPr>
          <p:nvPr>
            <p:ph type="body" sz="half" idx="2"/>
          </p:nvPr>
        </p:nvSpPr>
        <p:spPr>
          <a:xfrm>
            <a:off x="106363" y="1352062"/>
            <a:ext cx="8037268" cy="50487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Guidance from OSPI-updated and now 58 pages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Superintendent Reykdal: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</a:rPr>
              <a:t>“To be clear, it is my expectation that schools will open this fall for in-person instruction.”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81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06363" y="109601"/>
            <a:ext cx="8117661" cy="55791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OSPI 20-21 Commitments</a:t>
            </a:r>
          </a:p>
        </p:txBody>
      </p:sp>
      <p:sp>
        <p:nvSpPr>
          <p:cNvPr id="4" name="Image box"/>
          <p:cNvSpPr>
            <a:spLocks noGrp="1"/>
          </p:cNvSpPr>
          <p:nvPr>
            <p:ph type="body" sz="half" idx="2"/>
          </p:nvPr>
        </p:nvSpPr>
        <p:spPr>
          <a:xfrm>
            <a:off x="106363" y="658368"/>
            <a:ext cx="8037268" cy="5742432"/>
          </a:xfrm>
        </p:spPr>
        <p:txBody>
          <a:bodyPr>
            <a:normAutofit/>
          </a:bodyPr>
          <a:lstStyle/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lvl="0"/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Page 8-9</a:t>
            </a:r>
          </a:p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buAutoNum type="arabicPeriod"/>
            </a:pPr>
            <a:r>
              <a:rPr lang="en-US" sz="2400" dirty="0"/>
              <a:t>Support Students furthest from Educational Justice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r>
              <a:rPr lang="en-US" sz="2400" dirty="0"/>
              <a:t>Prepare for Health &amp; Safety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r>
              <a:rPr lang="en-US" sz="2400" dirty="0"/>
              <a:t>Invest in Connectivity and Hardware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r>
              <a:rPr lang="en-US" sz="2400" dirty="0"/>
              <a:t>Leverage local expertise and provide training</a:t>
            </a:r>
          </a:p>
        </p:txBody>
      </p:sp>
    </p:spTree>
    <p:extLst>
      <p:ext uri="{BB962C8B-B14F-4D97-AF65-F5344CB8AC3E}">
        <p14:creationId xmlns:p14="http://schemas.microsoft.com/office/powerpoint/2010/main" val="1756523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D4B685C-EB7A-4530-8F66-FF8AD9CA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4" y="247555"/>
            <a:ext cx="8267280" cy="794290"/>
          </a:xfrm>
        </p:spPr>
        <p:txBody>
          <a:bodyPr>
            <a:normAutofit/>
          </a:bodyPr>
          <a:lstStyle/>
          <a:p>
            <a:r>
              <a:rPr lang="en-US" sz="3200" dirty="0"/>
              <a:t>Health &amp; Safety Requirements (p.16-20)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27F82D3-7DE9-4987-B9B7-B564ADAD65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The Science of COVID-19 will evolve over the summer and into the school year.  </a:t>
            </a:r>
            <a:r>
              <a:rPr lang="en-US" sz="2000" b="1" dirty="0"/>
              <a:t>Districts need to plan ahead and have contingency plans.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Consider staff and students at High-Risk for Health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Consider your drop-off and pick up plans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Health screening at entry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Consider grouping students and physical distancing             (p. 18 discusses fieldtrips, large gatherings, and high risk activities)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Passing periods; arrival/dismissal times; limiting visitors; cross-school transfers; recess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Meals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Cloth face coverings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Transportation</a:t>
            </a:r>
          </a:p>
          <a:p>
            <a:endParaRPr lang="en-US" sz="2000" dirty="0"/>
          </a:p>
          <a:p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475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WESD Theme">
  <a:themeElements>
    <a:clrScheme name="NWESD Custom Colors">
      <a:dk1>
        <a:srgbClr val="582C5E"/>
      </a:dk1>
      <a:lt1>
        <a:srgbClr val="582C5E"/>
      </a:lt1>
      <a:dk2>
        <a:srgbClr val="FFFFFF"/>
      </a:dk2>
      <a:lt2>
        <a:srgbClr val="FFFFFF"/>
      </a:lt2>
      <a:accent1>
        <a:srgbClr val="22574F"/>
      </a:accent1>
      <a:accent2>
        <a:srgbClr val="582C5E"/>
      </a:accent2>
      <a:accent3>
        <a:srgbClr val="000000"/>
      </a:accent3>
      <a:accent4>
        <a:srgbClr val="7EA09A"/>
      </a:accent4>
      <a:accent5>
        <a:srgbClr val="8A6C8A"/>
      </a:accent5>
      <a:accent6>
        <a:srgbClr val="582C5E"/>
      </a:accent6>
      <a:hlink>
        <a:srgbClr val="0563C1"/>
      </a:hlink>
      <a:folHlink>
        <a:srgbClr val="6F3B55"/>
      </a:folHlink>
    </a:clrScheme>
    <a:fontScheme name="NWESD Custom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ESD Theme" id="{623BAF9E-42E4-4D6E-AB55-AC1294259D4D}" vid="{3189B87C-B4D5-4AB2-A30D-10DAA7A9318C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684</Words>
  <Application>Microsoft Office PowerPoint</Application>
  <PresentationFormat>Widescreen</PresentationFormat>
  <Paragraphs>139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Lucida Sans</vt:lpstr>
      <vt:lpstr>Open Sans</vt:lpstr>
      <vt:lpstr>Symbol</vt:lpstr>
      <vt:lpstr>Office Theme</vt:lpstr>
      <vt:lpstr>NWESD Theme</vt:lpstr>
      <vt:lpstr>2_Office Theme</vt:lpstr>
      <vt:lpstr>Curriculum Directors Zoom Meeting June 17, 2020</vt:lpstr>
      <vt:lpstr>Gathered on Indigenous Lands</vt:lpstr>
      <vt:lpstr>PowerPoint Presentation</vt:lpstr>
      <vt:lpstr>TODAY</vt:lpstr>
      <vt:lpstr>Planning</vt:lpstr>
      <vt:lpstr>Announcements:</vt:lpstr>
      <vt:lpstr>Reopening Washington Schools </vt:lpstr>
      <vt:lpstr>OSPI 20-21 Commitments</vt:lpstr>
      <vt:lpstr>Health &amp; Safety Requirements (p.16-20)</vt:lpstr>
      <vt:lpstr>Reopening Washington's Schools:  Worksite Employee Requirements  </vt:lpstr>
      <vt:lpstr>Reopening Key Requirements (p 27-28)</vt:lpstr>
      <vt:lpstr>Schedules concepts (p. 30)</vt:lpstr>
      <vt:lpstr>Actions for implementation (p. 33)</vt:lpstr>
      <vt:lpstr>Student Achievement Partners      Achievethecore.org</vt:lpstr>
      <vt:lpstr>PowerPoint Presentation</vt:lpstr>
      <vt:lpstr>PowerPoint Presentation</vt:lpstr>
      <vt:lpstr>District Sharing &amp; Questions Breakout rooms</vt:lpstr>
      <vt:lpstr>Announcements</vt:lpstr>
      <vt:lpstr>Curriculum Director’s 20-21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Directors Zoom Meeting June 17, 2020</dc:title>
  <dc:creator>Pam Estvold</dc:creator>
  <cp:lastModifiedBy>Jennifer Longchamps</cp:lastModifiedBy>
  <cp:revision>7</cp:revision>
  <dcterms:created xsi:type="dcterms:W3CDTF">2020-06-16T23:59:33Z</dcterms:created>
  <dcterms:modified xsi:type="dcterms:W3CDTF">2020-06-17T19:53:09Z</dcterms:modified>
</cp:coreProperties>
</file>