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12"/>
  </p:notesMasterIdLst>
  <p:sldIdLst>
    <p:sldId id="372" r:id="rId3"/>
    <p:sldId id="418" r:id="rId4"/>
    <p:sldId id="419" r:id="rId5"/>
    <p:sldId id="405" r:id="rId6"/>
    <p:sldId id="415" r:id="rId7"/>
    <p:sldId id="416" r:id="rId8"/>
    <p:sldId id="411" r:id="rId9"/>
    <p:sldId id="389" r:id="rId10"/>
    <p:sldId id="37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Animation="0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A94B93-523B-4022-9550-BF4AD111705B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740DE2-FCD4-44C9-8DF0-9060609C5D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493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FC34A5-9FE3-41BF-824C-BD552DED57A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095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FC34A5-9FE3-41BF-824C-BD552DED57A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417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0EE6E-FEEE-479F-9CD7-4E6497851E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1CD9F0-0E1F-4909-8D16-B5C956F73E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DA7A9A-81B8-46F4-8BF2-225FA5A4E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129B-4E4D-40BA-9BFA-C820F2EE1087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8B94E-8827-4E6C-8B1C-9A067FFA9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07063D-A93D-4422-9342-DF5CA53DA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3F4-8548-49B0-9AC4-9DDC3FE2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50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EE66A-C587-42E1-826A-306EC7265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9E12B4-482C-4DC3-B7CF-6528D5C006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17F0BB-64B2-49DA-AC25-0D4DEB7EA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129B-4E4D-40BA-9BFA-C820F2EE1087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0FF52-50B3-458B-B225-105A40BFD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63E085-CE6E-4E2C-9DE2-88C57119E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3F4-8548-49B0-9AC4-9DDC3FE2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20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28A96F-EEE8-4D07-AF7A-E57C270C03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C9113F-B4E7-4085-8AF7-4BB8C6F37E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BC3995-4546-4BF5-B7DC-C5E56DA87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129B-4E4D-40BA-9BFA-C820F2EE1087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70BA46-0B2B-4AFF-8FBE-4E2C60C9C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8E796E-DE5E-43C2-89CD-D937D2795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3F4-8548-49B0-9AC4-9DDC3FE2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4464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32048" y="1817307"/>
            <a:ext cx="4684776" cy="1117917"/>
          </a:xfrm>
        </p:spPr>
        <p:txBody>
          <a:bodyPr anchor="b">
            <a:noAutofit/>
          </a:bodyPr>
          <a:lstStyle>
            <a:lvl1pPr algn="ctr">
              <a:defRPr sz="8000" baseline="0"/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581400" y="3244851"/>
            <a:ext cx="1664208" cy="293306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Here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581400" y="4012122"/>
            <a:ext cx="2454212" cy="311848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Land Use Statement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581400" y="5120196"/>
            <a:ext cx="2633916" cy="320357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Event Hashtag Here#</a:t>
            </a:r>
          </a:p>
        </p:txBody>
      </p:sp>
    </p:spTree>
    <p:extLst>
      <p:ext uri="{BB962C8B-B14F-4D97-AF65-F5344CB8AC3E}">
        <p14:creationId xmlns:p14="http://schemas.microsoft.com/office/powerpoint/2010/main" val="41860096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4343" y="120111"/>
            <a:ext cx="3521545" cy="794290"/>
          </a:xfrm>
        </p:spPr>
        <p:txBody>
          <a:bodyPr>
            <a:normAutofit/>
          </a:bodyPr>
          <a:lstStyle>
            <a:lvl1pPr>
              <a:defRPr sz="6000" baseline="0"/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154343" y="1041845"/>
            <a:ext cx="8131175" cy="49566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0079324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22055" y="132653"/>
            <a:ext cx="3603841" cy="807688"/>
          </a:xfrm>
        </p:spPr>
        <p:txBody>
          <a:bodyPr>
            <a:normAutofit/>
          </a:bodyPr>
          <a:lstStyle>
            <a:lvl1pPr>
              <a:defRPr sz="6000"/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70688" y="1115568"/>
            <a:ext cx="3867912" cy="48920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142232" y="1115568"/>
            <a:ext cx="4142232" cy="48920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7105787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31428" y="152687"/>
            <a:ext cx="3585908" cy="732155"/>
          </a:xfrm>
        </p:spPr>
        <p:txBody>
          <a:bodyPr>
            <a:normAutofit/>
          </a:bodyPr>
          <a:lstStyle>
            <a:lvl1pPr>
              <a:defRPr sz="6000"/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0551" y="1380743"/>
            <a:ext cx="3958050" cy="4476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0551" y="1828418"/>
            <a:ext cx="3958051" cy="370249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144486" y="1380743"/>
            <a:ext cx="4194842" cy="4476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144486" y="1846325"/>
            <a:ext cx="4194842" cy="36845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444760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80298" y="169644"/>
            <a:ext cx="4757928" cy="1325563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365125" y="1678548"/>
            <a:ext cx="7788275" cy="40449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1592578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6363" y="109601"/>
            <a:ext cx="3932237" cy="55791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04196" y="109601"/>
            <a:ext cx="4235132" cy="5916295"/>
          </a:xfrm>
        </p:spPr>
        <p:txBody>
          <a:bodyPr>
            <a:normAutofit/>
          </a:bodyPr>
          <a:lstStyle>
            <a:lvl1pPr>
              <a:defRPr sz="1800" baseline="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Image Box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06363" y="658368"/>
            <a:ext cx="3932237" cy="536752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835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73692" y="2567559"/>
            <a:ext cx="2695575" cy="55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4205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09865" y="293751"/>
            <a:ext cx="5876925" cy="8572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000564" y="1739074"/>
            <a:ext cx="2295525" cy="600075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885344" y="2715260"/>
            <a:ext cx="4525963" cy="2971800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dirty="0"/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2333793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34065-6759-49CD-B8C8-D5C66062A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20642-147A-4B69-8425-4D556F7E92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30D7E4-7616-42D2-ADE4-B0165C8B7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129B-4E4D-40BA-9BFA-C820F2EE1087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19AC4-1499-41D4-A9E1-111C308DF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4D00A7-1CDB-4AD9-9E75-E8FCBD83C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3F4-8548-49B0-9AC4-9DDC3FE2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882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4CBCA-3554-4036-8B9E-7941FA53A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9563DD-B7F9-402B-9B1D-463CF4C73A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BCE25-2504-4775-B5C7-2186DB5FE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129B-4E4D-40BA-9BFA-C820F2EE1087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B71FD3-5E6F-4974-BD79-D6EB2657D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58D634-1C16-41C7-A353-2037963F0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3F4-8548-49B0-9AC4-9DDC3FE2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221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BF0AB-921C-4B26-80D4-0566B7A7F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43624-D7C4-4D5F-A9E0-FD75116204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3B0466-EABE-4A81-9D75-BAF8B70B3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4AA1CA-B437-4DDF-93BA-AECC81B4F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129B-4E4D-40BA-9BFA-C820F2EE1087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B97D6D-1437-4069-A466-0F926A481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65169E-C201-47EA-AC8B-A20DAB87A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3F4-8548-49B0-9AC4-9DDC3FE2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598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5AF33-C9F0-488E-9911-AE118769B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BA2501-8271-42D3-9AB2-DEAB8185AD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DD86AE-552E-48E7-82D4-C3538CB3AE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5AFDA6-E6FD-4BAA-9784-F4DB713ACD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67E759-ACB1-443C-8643-C2F3CDFFF5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453DEE-B193-405D-8B99-CE19612E7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129B-4E4D-40BA-9BFA-C820F2EE1087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CADD48-70AE-41A8-8307-1567EC0E8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D61782-8D7D-43DE-8C65-BC78B20B1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3F4-8548-49B0-9AC4-9DDC3FE2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81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4EA52-7843-43EB-BA8C-CCF35CD1C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8A2603-D99E-4636-9657-CE3346CA1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129B-4E4D-40BA-9BFA-C820F2EE1087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9205B9-7AAC-4758-BFAA-C06BFC358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AB4B03-909B-4377-A6EE-CDB12E174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3F4-8548-49B0-9AC4-9DDC3FE2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434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605D78-D58C-4E8A-BE67-581B90498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129B-4E4D-40BA-9BFA-C820F2EE1087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8DCBB1-00AE-47C3-AC2B-9546701F5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100FEF-D5B4-4C97-B2A5-2DBA670C5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3F4-8548-49B0-9AC4-9DDC3FE2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853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04B0B-BD74-4A57-ACB4-DEC29D414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BC425E-4E6E-45D9-8E38-CE1CC419D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7A35ED-F8B9-416B-B8AB-76A8173AF7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410CF5-3404-4CC0-8EDF-C7DB9FCE0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129B-4E4D-40BA-9BFA-C820F2EE1087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36AB00-0A55-4BF5-A7AD-930B7420F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2E9523-684A-4324-8667-1F1C8D70B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3F4-8548-49B0-9AC4-9DDC3FE2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532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06DB7-FDBA-41CE-84AA-13E07F908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78DDA9-3F9B-4313-AF8C-572A08231E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57894C-5E86-4D99-8923-22860D65D2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41D6A3-98E3-46B3-B112-593377090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129B-4E4D-40BA-9BFA-C820F2EE1087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EFD8BA-D769-4FA6-908F-CB0D6AAAA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94DC26-3A2F-4374-ACCA-0E8045861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B3F4-8548-49B0-9AC4-9DDC3FE2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226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16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55FEEF-1E61-4CD9-AD90-5AFCE3654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5DFAD7-BC18-402D-9CC0-FA2E130DE6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87D96-1222-44A3-B7D9-CB377F9DEE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5129B-4E4D-40BA-9BFA-C820F2EE1087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24A3EC-CA7D-4DC8-AB3F-048CE4C515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5F9B1C-CF0D-4A4E-873D-C5F465C2ED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FB3F4-8548-49B0-9AC4-9DDC3FE28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16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18751" y="1578896"/>
            <a:ext cx="475792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 Here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55911" y="3398393"/>
            <a:ext cx="1850136" cy="37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z="1800" dirty="0"/>
              <a:t>Subtitle Here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8403336" y="-19957"/>
            <a:ext cx="3813857" cy="6137293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6117336"/>
            <a:ext cx="12192000" cy="0"/>
          </a:xfrm>
          <a:prstGeom prst="line">
            <a:avLst/>
          </a:prstGeom>
          <a:ln>
            <a:solidFill>
              <a:srgbClr val="7EA0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4120" y="6199093"/>
            <a:ext cx="1787652" cy="540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116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8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800" kern="1200" baseline="0">
          <a:solidFill>
            <a:schemeClr val="accent3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0212" y="726141"/>
            <a:ext cx="9144000" cy="2145866"/>
          </a:xfrm>
          <a:solidFill>
            <a:srgbClr val="582C5E"/>
          </a:solidFill>
          <a:ln w="53975" cmpd="sng">
            <a:solidFill>
              <a:srgbClr val="8A6C8A"/>
            </a:solidFill>
          </a:ln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Curriculum Directors Zoom Meeting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May 21, 2020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0212" y="3037262"/>
            <a:ext cx="9144000" cy="1507844"/>
          </a:xfrm>
          <a:solidFill>
            <a:srgbClr val="22574F"/>
          </a:solidFill>
          <a:ln w="50800" cmpd="sng">
            <a:solidFill>
              <a:srgbClr val="7EA0A4"/>
            </a:solidFill>
          </a:ln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Northwest Educational Service District 189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6847" y="5331810"/>
            <a:ext cx="3361765" cy="947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582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81"/>
    </mc:Choice>
    <mc:Fallback xmlns="">
      <p:transition spd="slow" advTm="658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5F5D6-31AE-48B5-B8BD-B7D29A964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343" y="120111"/>
            <a:ext cx="7825165" cy="79429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Announcements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296CA-B708-4DAE-9CCC-5D3586E6561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K-4 OSPI Expectations</a:t>
            </a:r>
          </a:p>
          <a:p>
            <a:endParaRPr lang="en-US" sz="2400" dirty="0"/>
          </a:p>
          <a:p>
            <a:r>
              <a:rPr lang="en-US" sz="2400" dirty="0"/>
              <a:t>Inclusionary Practices</a:t>
            </a:r>
          </a:p>
          <a:p>
            <a:endParaRPr lang="en-US" sz="2400" dirty="0"/>
          </a:p>
          <a:p>
            <a:r>
              <a:rPr lang="en-US" sz="2400" dirty="0"/>
              <a:t>Climate Science Courses</a:t>
            </a:r>
          </a:p>
          <a:p>
            <a:endParaRPr lang="en-US" sz="2400" dirty="0"/>
          </a:p>
          <a:p>
            <a:r>
              <a:rPr lang="en-US" sz="2400" dirty="0"/>
              <a:t>Continuous Learning Plans due to OSPI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9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5F5D6-31AE-48B5-B8BD-B7D29A964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343" y="120111"/>
            <a:ext cx="7825165" cy="79429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Announcements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296CA-B708-4DAE-9CCC-5D3586E6561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Graduation Ceremony guidance –DOH</a:t>
            </a:r>
          </a:p>
          <a:p>
            <a:endParaRPr lang="en-US" dirty="0"/>
          </a:p>
          <a:p>
            <a:r>
              <a:rPr lang="en-US" dirty="0"/>
              <a:t>CDC 65 page document—page 45 Schools</a:t>
            </a:r>
          </a:p>
          <a:p>
            <a:endParaRPr lang="en-US" dirty="0"/>
          </a:p>
          <a:p>
            <a:r>
              <a:rPr lang="en-US" dirty="0"/>
              <a:t>Draft of 7 possible reopening scenarios</a:t>
            </a:r>
          </a:p>
          <a:p>
            <a:endParaRPr lang="en-US" dirty="0"/>
          </a:p>
          <a:p>
            <a:r>
              <a:rPr lang="en-US" dirty="0"/>
              <a:t>Reopening Planning-OSPI 2 page document</a:t>
            </a:r>
          </a:p>
        </p:txBody>
      </p:sp>
    </p:spTree>
    <p:extLst>
      <p:ext uri="{BB962C8B-B14F-4D97-AF65-F5344CB8AC3E}">
        <p14:creationId xmlns:p14="http://schemas.microsoft.com/office/powerpoint/2010/main" val="3110194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36EA1-7036-4ACE-A4A5-E39CA7133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15F93-0AA3-48B4-B28C-36B8432C2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0" y="2474912"/>
            <a:ext cx="10515600" cy="4351338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50" name="Picture 3" descr="image001">
            <a:extLst>
              <a:ext uri="{FF2B5EF4-FFF2-40B4-BE49-F238E27FC236}">
                <a16:creationId xmlns:a16="http://schemas.microsoft.com/office/drawing/2014/main" id="{33E44115-3B37-44A4-A074-74506648A5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925" y="509587"/>
            <a:ext cx="10429875" cy="583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919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F16CE-5304-490B-9428-C83059753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Core 4 Usage in NWESD Region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30877D8-9758-40F5-B051-85F9DD8D8E7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450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207506846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68994404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39020768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41250295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Home Base/LMS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Asynchronous Video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5303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Districts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NWESD Internal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Districts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NWESD Internal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55297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Google Classroom (23)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Google Classroom (46)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Screencastify (18)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 (33)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9922286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Canvas (12)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Canvas (20)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Zoom Recordings (15)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Zoom Recordings (16)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58523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Microsoft Teams (6)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Microsoft Teams (6)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Loom (3)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Screencastify (13)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5465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Seesaw for Elem (7)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1660574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Synchronous Video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File Storage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5314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Districts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NWESD Internal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Districts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NWESD Internal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51450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Zoom (26)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Zoom (66)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Google Drive (19)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Google Drive (58)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536816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Google Meets (16)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Google Meets (18)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Microsoft OneDrive (7)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Microsoft OneDrive (15)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451926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Microsoft Team (4)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Microsoft Teams (6)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Internal Drives (2)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1814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1461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106363" y="109601"/>
            <a:ext cx="8117661" cy="557911"/>
          </a:xfrm>
        </p:spPr>
        <p:txBody>
          <a:bodyPr/>
          <a:lstStyle/>
          <a:p>
            <a:pPr algn="ctr"/>
            <a:r>
              <a:rPr lang="en-US" dirty="0"/>
              <a:t>Shifting Schools</a:t>
            </a:r>
          </a:p>
        </p:txBody>
      </p:sp>
      <p:sp>
        <p:nvSpPr>
          <p:cNvPr id="4" name="Image box"/>
          <p:cNvSpPr>
            <a:spLocks noGrp="1"/>
          </p:cNvSpPr>
          <p:nvPr>
            <p:ph type="body" sz="half" idx="2"/>
          </p:nvPr>
        </p:nvSpPr>
        <p:spPr>
          <a:xfrm>
            <a:off x="106363" y="658368"/>
            <a:ext cx="7341699" cy="5367528"/>
          </a:xfrm>
        </p:spPr>
        <p:txBody>
          <a:bodyPr/>
          <a:lstStyle/>
          <a:p>
            <a:pPr lvl="0"/>
            <a:endParaRPr lang="en-US" sz="2800" dirty="0">
              <a:solidFill>
                <a:prstClr val="black"/>
              </a:solidFill>
              <a:latin typeface="Calibri" panose="020F0502020204030204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Update:</a:t>
            </a:r>
          </a:p>
          <a:p>
            <a:pPr lvl="1"/>
            <a:r>
              <a:rPr lang="en-US" sz="2600" dirty="0">
                <a:solidFill>
                  <a:prstClr val="black"/>
                </a:solidFill>
                <a:latin typeface="Calibri" panose="020F0502020204030204"/>
              </a:rPr>
              <a:t>Shifting Schools Cohort 4-June</a:t>
            </a:r>
          </a:p>
          <a:p>
            <a:pPr lvl="1"/>
            <a:r>
              <a:rPr lang="en-US" sz="2600" dirty="0">
                <a:solidFill>
                  <a:prstClr val="black"/>
                </a:solidFill>
                <a:latin typeface="Calibri" panose="020F0502020204030204"/>
              </a:rPr>
              <a:t>Shifting Schools 201-AESD working on</a:t>
            </a:r>
          </a:p>
          <a:p>
            <a:pPr lvl="1"/>
            <a:endParaRPr lang="en-US" sz="2600" dirty="0">
              <a:solidFill>
                <a:prstClr val="black"/>
              </a:solidFill>
              <a:latin typeface="Calibri" panose="020F0502020204030204"/>
            </a:endParaRPr>
          </a:p>
          <a:p>
            <a:pPr marL="228600" lvl="0" indent="-2286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  What support does your district need as we             move forward with distance learning? </a:t>
            </a:r>
          </a:p>
          <a:p>
            <a:pPr lvl="0"/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     Enter your response in the google form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413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106363" y="109601"/>
            <a:ext cx="8117661" cy="557911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/>
              <a:t>Planning</a:t>
            </a:r>
          </a:p>
        </p:txBody>
      </p:sp>
      <p:sp>
        <p:nvSpPr>
          <p:cNvPr id="4" name="Image box"/>
          <p:cNvSpPr>
            <a:spLocks noGrp="1"/>
          </p:cNvSpPr>
          <p:nvPr>
            <p:ph type="body" sz="half" idx="2"/>
          </p:nvPr>
        </p:nvSpPr>
        <p:spPr>
          <a:xfrm>
            <a:off x="106363" y="658368"/>
            <a:ext cx="8037268" cy="5742432"/>
          </a:xfrm>
        </p:spPr>
        <p:txBody>
          <a:bodyPr>
            <a:normAutofit/>
          </a:bodyPr>
          <a:lstStyle/>
          <a:p>
            <a:pPr lvl="0"/>
            <a:endParaRPr lang="en-US" sz="2800" dirty="0">
              <a:solidFill>
                <a:prstClr val="black"/>
              </a:solidFill>
              <a:latin typeface="Calibri" panose="020F0502020204030204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</a:rPr>
              <a:t>Plans for summer school and/or incompletes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</a:rPr>
              <a:t>Plans for Extended School Year (ESY) for students receiving special services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</a:rPr>
              <a:t>Planning for reopening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</a:rPr>
              <a:t>Planning for assessing your student’s progress?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</a:rPr>
              <a:t>How is your district going to update enduring understandings or grade level standards?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9141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9B220-336B-4083-982F-F71219053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214826"/>
          </a:xfrm>
        </p:spPr>
        <p:txBody>
          <a:bodyPr>
            <a:normAutofit/>
          </a:bodyPr>
          <a:lstStyle/>
          <a:p>
            <a:pPr algn="ctr"/>
            <a:r>
              <a:rPr lang="en-US" sz="8000" b="1" dirty="0"/>
              <a:t>District Sharing &amp; Questions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C381E2D-A410-4F45-9168-B319BC1F96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5560" y="6153373"/>
            <a:ext cx="1787652" cy="540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533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0212" y="726141"/>
            <a:ext cx="9144000" cy="2145866"/>
          </a:xfrm>
          <a:solidFill>
            <a:srgbClr val="582C5E"/>
          </a:solidFill>
          <a:ln w="53975" cmpd="sng">
            <a:solidFill>
              <a:srgbClr val="8A6C8A"/>
            </a:solidFill>
          </a:ln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Curriculum Director’s Zoom Meeting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Next</a:t>
            </a:r>
            <a:r>
              <a:rPr lang="en-US" sz="3600">
                <a:solidFill>
                  <a:schemeClr val="bg1"/>
                </a:solidFill>
              </a:rPr>
              <a:t>: June 11, </a:t>
            </a:r>
            <a:r>
              <a:rPr lang="en-US" sz="3600" dirty="0">
                <a:solidFill>
                  <a:schemeClr val="bg1"/>
                </a:solidFill>
              </a:rPr>
              <a:t>10:00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0212" y="3037262"/>
            <a:ext cx="9144000" cy="1507844"/>
          </a:xfrm>
          <a:solidFill>
            <a:srgbClr val="22574F"/>
          </a:solidFill>
          <a:ln w="50800" cmpd="sng">
            <a:solidFill>
              <a:srgbClr val="7EA0A4"/>
            </a:solidFill>
          </a:ln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Northwest Educational Service District 189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6847" y="5331810"/>
            <a:ext cx="3361765" cy="947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913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50"/>
    </mc:Choice>
    <mc:Fallback xmlns="">
      <p:transition spd="slow" advTm="745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NWESD Theme">
  <a:themeElements>
    <a:clrScheme name="NWESD Custom Colors">
      <a:dk1>
        <a:srgbClr val="582C5E"/>
      </a:dk1>
      <a:lt1>
        <a:srgbClr val="582C5E"/>
      </a:lt1>
      <a:dk2>
        <a:srgbClr val="FFFFFF"/>
      </a:dk2>
      <a:lt2>
        <a:srgbClr val="FFFFFF"/>
      </a:lt2>
      <a:accent1>
        <a:srgbClr val="22574F"/>
      </a:accent1>
      <a:accent2>
        <a:srgbClr val="582C5E"/>
      </a:accent2>
      <a:accent3>
        <a:srgbClr val="000000"/>
      </a:accent3>
      <a:accent4>
        <a:srgbClr val="7EA09A"/>
      </a:accent4>
      <a:accent5>
        <a:srgbClr val="8A6C8A"/>
      </a:accent5>
      <a:accent6>
        <a:srgbClr val="582C5E"/>
      </a:accent6>
      <a:hlink>
        <a:srgbClr val="0563C1"/>
      </a:hlink>
      <a:folHlink>
        <a:srgbClr val="6F3B55"/>
      </a:folHlink>
    </a:clrScheme>
    <a:fontScheme name="NWESD Custom Font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WESD Theme" id="{623BAF9E-42E4-4D6E-AB55-AC1294259D4D}" vid="{3189B87C-B4D5-4AB2-A30D-10DAA7A9318C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295</Words>
  <Application>Microsoft Office PowerPoint</Application>
  <PresentationFormat>Widescreen</PresentationFormat>
  <Paragraphs>85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Symbol</vt:lpstr>
      <vt:lpstr>Office Theme</vt:lpstr>
      <vt:lpstr>NWESD Theme</vt:lpstr>
      <vt:lpstr>Curriculum Directors Zoom Meeting May 21, 2020</vt:lpstr>
      <vt:lpstr>Announcements</vt:lpstr>
      <vt:lpstr>Announcements</vt:lpstr>
      <vt:lpstr>PowerPoint Presentation</vt:lpstr>
      <vt:lpstr>Core 4 Usage in NWESD Region</vt:lpstr>
      <vt:lpstr>Shifting Schools</vt:lpstr>
      <vt:lpstr>Planning</vt:lpstr>
      <vt:lpstr>District Sharing &amp; Questions</vt:lpstr>
      <vt:lpstr>Curriculum Director’s Zoom Meeting Next: June 11, 10:00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Curriculum Directors Zoom Meeting March 27, 2020</dc:title>
  <dc:creator>Pam Estvold</dc:creator>
  <cp:lastModifiedBy>Jennifer Longchamps</cp:lastModifiedBy>
  <cp:revision>36</cp:revision>
  <dcterms:created xsi:type="dcterms:W3CDTF">2020-03-27T16:02:45Z</dcterms:created>
  <dcterms:modified xsi:type="dcterms:W3CDTF">2020-05-21T16:46:59Z</dcterms:modified>
</cp:coreProperties>
</file>