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mov" ContentType="video/quicktime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4"/>
  </p:sldMasterIdLst>
  <p:notesMasterIdLst>
    <p:notesMasterId r:id="rId34"/>
  </p:notesMasterIdLst>
  <p:sldIdLst>
    <p:sldId id="272" r:id="rId5"/>
    <p:sldId id="288" r:id="rId6"/>
    <p:sldId id="289" r:id="rId7"/>
    <p:sldId id="290" r:id="rId8"/>
    <p:sldId id="282" r:id="rId9"/>
    <p:sldId id="279" r:id="rId10"/>
    <p:sldId id="281" r:id="rId11"/>
    <p:sldId id="283" r:id="rId12"/>
    <p:sldId id="301" r:id="rId13"/>
    <p:sldId id="280" r:id="rId14"/>
    <p:sldId id="296" r:id="rId15"/>
    <p:sldId id="294" r:id="rId16"/>
    <p:sldId id="291" r:id="rId17"/>
    <p:sldId id="295" r:id="rId18"/>
    <p:sldId id="292" r:id="rId19"/>
    <p:sldId id="299" r:id="rId20"/>
    <p:sldId id="297" r:id="rId21"/>
    <p:sldId id="293" r:id="rId22"/>
    <p:sldId id="300" r:id="rId23"/>
    <p:sldId id="286" r:id="rId24"/>
    <p:sldId id="305" r:id="rId25"/>
    <p:sldId id="306" r:id="rId26"/>
    <p:sldId id="308" r:id="rId27"/>
    <p:sldId id="307" r:id="rId28"/>
    <p:sldId id="309" r:id="rId29"/>
    <p:sldId id="313" r:id="rId30"/>
    <p:sldId id="311" r:id="rId31"/>
    <p:sldId id="312" r:id="rId32"/>
    <p:sldId id="30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tephanie Liden" initials="SL" lastIdx="5" clrIdx="0">
    <p:extLst>
      <p:ext uri="{19B8F6BF-5375-455C-9EA6-DF929625EA0E}">
        <p15:presenceInfo xmlns:p15="http://schemas.microsoft.com/office/powerpoint/2012/main" userId="S-1-5-21-1606980848-1425521274-839522115-21198" providerId="AD"/>
      </p:ext>
    </p:extLst>
  </p:cmAuthor>
  <p:cmAuthor id="2" name="Heather Hebard" initials="HH" lastIdx="1" clrIdx="1">
    <p:extLst>
      <p:ext uri="{19B8F6BF-5375-455C-9EA6-DF929625EA0E}">
        <p15:presenceInfo xmlns:p15="http://schemas.microsoft.com/office/powerpoint/2012/main" userId="S-1-5-21-1606980848-1425521274-839522115-2264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997E"/>
    <a:srgbClr val="244A5F"/>
    <a:srgbClr val="EF4759"/>
    <a:srgbClr val="FFFFFF"/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21" autoAdjust="0"/>
    <p:restoredTop sz="78254" autoAdjust="0"/>
  </p:normalViewPr>
  <p:slideViewPr>
    <p:cSldViewPr snapToGrid="0">
      <p:cViewPr varScale="1">
        <p:scale>
          <a:sx n="90" d="100"/>
          <a:sy n="90" d="100"/>
        </p:scale>
        <p:origin x="152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3134" y="6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commentAuthors" Target="commentAuthor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'[Chart in Microsoft Word]Sheet1'!$B$1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'[Chart in Microsoft Word]Sheet1'!$A$2:$A$20</c:f>
              <c:strCache>
                <c:ptCount val="18"/>
                <c:pt idx="1">
                  <c:v>Male</c:v>
                </c:pt>
                <c:pt idx="2">
                  <c:v>Female</c:v>
                </c:pt>
                <c:pt idx="4">
                  <c:v>American Indian/Alaska Native</c:v>
                </c:pt>
                <c:pt idx="5">
                  <c:v>Asian</c:v>
                </c:pt>
                <c:pt idx="6">
                  <c:v>Black/African American</c:v>
                </c:pt>
                <c:pt idx="7">
                  <c:v>Hispanic/Latino</c:v>
                </c:pt>
                <c:pt idx="8">
                  <c:v>White</c:v>
                </c:pt>
                <c:pt idx="9">
                  <c:v>Native Hawaiian/Pacific Islander</c:v>
                </c:pt>
                <c:pt idx="10">
                  <c:v>2 or more</c:v>
                </c:pt>
                <c:pt idx="12">
                  <c:v>Special Education</c:v>
                </c:pt>
                <c:pt idx="13">
                  <c:v>Bilingual</c:v>
                </c:pt>
                <c:pt idx="14">
                  <c:v>Low Income</c:v>
                </c:pt>
                <c:pt idx="15">
                  <c:v>Homeless</c:v>
                </c:pt>
                <c:pt idx="16">
                  <c:v>Migrant</c:v>
                </c:pt>
                <c:pt idx="17">
                  <c:v>504 Plan</c:v>
                </c:pt>
              </c:strCache>
            </c:strRef>
          </c:cat>
          <c:val>
            <c:numRef>
              <c:f>'[Chart in Microsoft Word]Sheet1'!$B$2:$B$20</c:f>
              <c:numCache>
                <c:formatCode>General</c:formatCode>
                <c:ptCount val="19"/>
                <c:pt idx="1">
                  <c:v>13.8</c:v>
                </c:pt>
                <c:pt idx="2">
                  <c:v>13.2</c:v>
                </c:pt>
                <c:pt idx="4">
                  <c:v>30</c:v>
                </c:pt>
                <c:pt idx="5">
                  <c:v>6.6</c:v>
                </c:pt>
                <c:pt idx="6">
                  <c:v>14.4</c:v>
                </c:pt>
                <c:pt idx="7">
                  <c:v>23.1</c:v>
                </c:pt>
                <c:pt idx="8">
                  <c:v>10.3</c:v>
                </c:pt>
                <c:pt idx="9">
                  <c:v>16.399999999999999</c:v>
                </c:pt>
                <c:pt idx="10">
                  <c:v>11.9</c:v>
                </c:pt>
                <c:pt idx="12">
                  <c:v>15.8</c:v>
                </c:pt>
                <c:pt idx="13">
                  <c:v>33.799999999999997</c:v>
                </c:pt>
                <c:pt idx="14">
                  <c:v>20.2</c:v>
                </c:pt>
                <c:pt idx="15">
                  <c:v>23.8</c:v>
                </c:pt>
                <c:pt idx="16">
                  <c:v>32.799999999999997</c:v>
                </c:pt>
                <c:pt idx="17">
                  <c:v>15.6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EB0-4E77-BEA7-47998DFE71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-27"/>
        <c:axId val="457779672"/>
        <c:axId val="457780000"/>
      </c:barChart>
      <c:lineChart>
        <c:grouping val="standard"/>
        <c:varyColors val="0"/>
        <c:ser>
          <c:idx val="1"/>
          <c:order val="1"/>
          <c:tx>
            <c:v>13.7%</c:v>
          </c:tx>
          <c:spPr>
            <a:ln w="12700" cap="rnd">
              <a:solidFill>
                <a:srgbClr val="FF0000"/>
              </a:solidFill>
              <a:round/>
              <a:tailEnd type="none"/>
            </a:ln>
            <a:effectLst/>
          </c:spPr>
          <c:marker>
            <c:symbol val="none"/>
          </c:marker>
          <c:dLbls>
            <c:dLbl>
              <c:idx val="18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EB0-4E77-BEA7-47998DFE71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'[Chart in Microsoft Word]Sheet1'!$A$2:$A$20</c:f>
              <c:strCache>
                <c:ptCount val="18"/>
                <c:pt idx="1">
                  <c:v>Male</c:v>
                </c:pt>
                <c:pt idx="2">
                  <c:v>Female</c:v>
                </c:pt>
                <c:pt idx="4">
                  <c:v>American Indian/Alaska Native</c:v>
                </c:pt>
                <c:pt idx="5">
                  <c:v>Asian</c:v>
                </c:pt>
                <c:pt idx="6">
                  <c:v>Black/African American</c:v>
                </c:pt>
                <c:pt idx="7">
                  <c:v>Hispanic/Latino</c:v>
                </c:pt>
                <c:pt idx="8">
                  <c:v>White</c:v>
                </c:pt>
                <c:pt idx="9">
                  <c:v>Native Hawaiian/Pacific Islander</c:v>
                </c:pt>
                <c:pt idx="10">
                  <c:v>2 or more</c:v>
                </c:pt>
                <c:pt idx="12">
                  <c:v>Special Education</c:v>
                </c:pt>
                <c:pt idx="13">
                  <c:v>Bilingual</c:v>
                </c:pt>
                <c:pt idx="14">
                  <c:v>Low Income</c:v>
                </c:pt>
                <c:pt idx="15">
                  <c:v>Homeless</c:v>
                </c:pt>
                <c:pt idx="16">
                  <c:v>Migrant</c:v>
                </c:pt>
                <c:pt idx="17">
                  <c:v>504 Plan</c:v>
                </c:pt>
              </c:strCache>
            </c:strRef>
          </c:cat>
          <c:val>
            <c:numRef>
              <c:f>'[Chart in Microsoft Word]Sheet1'!$C$2:$C$20</c:f>
              <c:numCache>
                <c:formatCode>General</c:formatCode>
                <c:ptCount val="19"/>
                <c:pt idx="0">
                  <c:v>13.7</c:v>
                </c:pt>
                <c:pt idx="1">
                  <c:v>13.7</c:v>
                </c:pt>
                <c:pt idx="2">
                  <c:v>13.7</c:v>
                </c:pt>
                <c:pt idx="3">
                  <c:v>13.7</c:v>
                </c:pt>
                <c:pt idx="4">
                  <c:v>13.7</c:v>
                </c:pt>
                <c:pt idx="5">
                  <c:v>13.7</c:v>
                </c:pt>
                <c:pt idx="6">
                  <c:v>13.7</c:v>
                </c:pt>
                <c:pt idx="7">
                  <c:v>13.7</c:v>
                </c:pt>
                <c:pt idx="8">
                  <c:v>13.7</c:v>
                </c:pt>
                <c:pt idx="9">
                  <c:v>13.7</c:v>
                </c:pt>
                <c:pt idx="10">
                  <c:v>13.7</c:v>
                </c:pt>
                <c:pt idx="11">
                  <c:v>13.7</c:v>
                </c:pt>
                <c:pt idx="12">
                  <c:v>13.7</c:v>
                </c:pt>
                <c:pt idx="13">
                  <c:v>13.7</c:v>
                </c:pt>
                <c:pt idx="14">
                  <c:v>13.7</c:v>
                </c:pt>
                <c:pt idx="15">
                  <c:v>13.7</c:v>
                </c:pt>
                <c:pt idx="16">
                  <c:v>13.7</c:v>
                </c:pt>
                <c:pt idx="17">
                  <c:v>13.7</c:v>
                </c:pt>
                <c:pt idx="18">
                  <c:v>13.7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EB0-4E77-BEA7-47998DFE71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57779672"/>
        <c:axId val="457780000"/>
      </c:lineChart>
      <c:catAx>
        <c:axId val="4577796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7780000"/>
        <c:crosses val="autoZero"/>
        <c:auto val="1"/>
        <c:lblAlgn val="ctr"/>
        <c:lblOffset val="100"/>
        <c:noMultiLvlLbl val="0"/>
      </c:catAx>
      <c:valAx>
        <c:axId val="4577800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Percent</a:t>
                </a:r>
                <a:r>
                  <a:rPr lang="en-US" baseline="0"/>
                  <a:t> of Student Group Enrolled in LAP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77796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2B79E4-ABEE-48B5-934C-A05F18B350D0}" type="datetimeFigureOut">
              <a:rPr lang="en-US" smtClean="0"/>
              <a:t>1/9/2019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1032E-8435-4810-B872-D429860A9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279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43F1E3-71E9-4C9D-979A-50700557581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12122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43F1E3-71E9-4C9D-979A-50700557581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8075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1032E-8435-4810-B872-D429860A913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1228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1032E-8435-4810-B872-D429860A913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948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704353"/>
            <a:ext cx="9144000" cy="2387600"/>
          </a:xfrm>
          <a:solidFill>
            <a:schemeClr val="bg2"/>
          </a:solidFill>
        </p:spPr>
        <p:txBody>
          <a:bodyPr anchor="b"/>
          <a:lstStyle>
            <a:lvl1pPr algn="ctr">
              <a:defRPr sz="6000" b="1"/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184028"/>
            <a:ext cx="9144000" cy="1655762"/>
          </a:xfrm>
          <a:solidFill>
            <a:schemeClr val="bg2"/>
          </a:solidFill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for subtitle here</a:t>
            </a:r>
          </a:p>
        </p:txBody>
      </p:sp>
    </p:spTree>
    <p:extLst>
      <p:ext uri="{BB962C8B-B14F-4D97-AF65-F5344CB8AC3E}">
        <p14:creationId xmlns:p14="http://schemas.microsoft.com/office/powerpoint/2010/main" val="2574991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838200" y="422275"/>
            <a:ext cx="10515600" cy="1325563"/>
          </a:xfrm>
          <a:solidFill>
            <a:schemeClr val="bg2"/>
          </a:solidFill>
        </p:spPr>
        <p:txBody>
          <a:bodyPr/>
          <a:lstStyle>
            <a:lvl1pPr>
              <a:defRPr baseline="0"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r>
              <a:rPr lang="en-US" dirty="0"/>
              <a:t>Click to edit Master title style but no more than two lines max </a:t>
            </a:r>
            <a:r>
              <a:rPr lang="en-US" dirty="0" err="1"/>
              <a:t>hgh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33184"/>
            <a:ext cx="10515600" cy="3927475"/>
          </a:xfrm>
          <a:solidFill>
            <a:schemeClr val="bg2"/>
          </a:solidFill>
        </p:spPr>
        <p:txBody>
          <a:bodyPr/>
          <a:lstStyle>
            <a:lvl1pPr>
              <a:defRPr>
                <a:latin typeface="Palatino Linotype" panose="02040502050505030304" pitchFamily="18" charset="0"/>
              </a:defRPr>
            </a:lvl1pPr>
            <a:lvl2pPr>
              <a:defRPr>
                <a:latin typeface="Palatino Linotype" panose="02040502050505030304" pitchFamily="18" charset="0"/>
              </a:defRPr>
            </a:lvl2pPr>
            <a:lvl3pPr>
              <a:defRPr>
                <a:latin typeface="Palatino Linotype" panose="02040502050505030304" pitchFamily="18" charset="0"/>
              </a:defRPr>
            </a:lvl3pPr>
            <a:lvl4pPr>
              <a:defRPr>
                <a:latin typeface="Palatino Linotype" panose="02040502050505030304" pitchFamily="18" charset="0"/>
              </a:defRPr>
            </a:lvl4pPr>
            <a:lvl5pPr>
              <a:defRPr>
                <a:latin typeface="Palatino Linotype" panose="02040502050505030304" pitchFamily="18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68852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199" y="1988053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88053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06748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883229"/>
            <a:ext cx="5157787" cy="82391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199" y="2707141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0611" y="1883229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697616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06062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63160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49462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65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65219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microsoft.com/office/2007/relationships/hdphoto" Target="../media/hdphoto1.wdp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A833E1F-3E66-524D-A1B0-BF899242A82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-4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995" t="11124" r="4517" b="6048"/>
          <a:stretch/>
        </p:blipFill>
        <p:spPr>
          <a:xfrm>
            <a:off x="0" y="0"/>
            <a:ext cx="12192000" cy="6868909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763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2" r:id="rId3"/>
    <p:sldLayoutId id="2147483653" r:id="rId4"/>
    <p:sldLayoutId id="2147483654" r:id="rId5"/>
    <p:sldLayoutId id="2147483655" r:id="rId6"/>
    <p:sldLayoutId id="214748365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Segoe UI Light" panose="020B0502040204020203" pitchFamily="34" charset="0"/>
          <a:ea typeface="+mj-ea"/>
          <a:cs typeface="Segoe UI Light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rand.org/pubs/research_briefs/RB8024/index1.html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12.wa.us/SSEO/ELAMenuBestPractices.aspx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2CC3E-C3A0-D741-A1E4-9C41C6248D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Language &amp; Literacy Instruction </a:t>
            </a:r>
            <a:br>
              <a:rPr lang="en-US" sz="3600" dirty="0"/>
            </a:br>
            <a:r>
              <a:rPr lang="en-US" sz="3600" dirty="0"/>
              <a:t>for </a:t>
            </a:r>
            <a:r>
              <a:rPr lang="en-US" sz="3600" dirty="0" smtClean="0"/>
              <a:t>Multilingual Learners</a:t>
            </a:r>
            <a:endParaRPr lang="en-US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70EFD7-1A35-414B-9579-82D9296B81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From Core Instruction to Tier 2 and 3 Supports</a:t>
            </a:r>
          </a:p>
          <a:p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Title I/LAP Support </a:t>
            </a:r>
          </a:p>
        </p:txBody>
      </p:sp>
      <p:sp>
        <p:nvSpPr>
          <p:cNvPr id="4" name="Title 4">
            <a:extLst>
              <a:ext uri="{FF2B5EF4-FFF2-40B4-BE49-F238E27FC236}">
                <a16:creationId xmlns:a16="http://schemas.microsoft.com/office/drawing/2014/main" id="{EEC2653B-09B9-2F4B-BFD1-78702681655A}"/>
              </a:ext>
            </a:extLst>
          </p:cNvPr>
          <p:cNvSpPr txBox="1">
            <a:spLocks/>
          </p:cNvSpPr>
          <p:nvPr/>
        </p:nvSpPr>
        <p:spPr>
          <a:xfrm>
            <a:off x="2119618" y="5039650"/>
            <a:ext cx="5015219" cy="118666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defRPr>
            </a:lvl1pPr>
          </a:lstStyle>
          <a:p>
            <a:pPr>
              <a:lnSpc>
                <a:spcPct val="120000"/>
              </a:lnSpc>
            </a:pPr>
            <a:r>
              <a:rPr lang="en-US" sz="3200" b="1" dirty="0"/>
              <a:t>Alyssa Ibanez</a:t>
            </a:r>
          </a:p>
          <a:p>
            <a:pPr>
              <a:lnSpc>
                <a:spcPct val="120000"/>
              </a:lnSpc>
            </a:pPr>
            <a:r>
              <a:rPr lang="en-US" sz="3200" b="1" dirty="0"/>
              <a:t>Bilingual Education Program Supervisor Migrant &amp; Bilingual Education</a:t>
            </a:r>
          </a:p>
        </p:txBody>
      </p:sp>
      <p:sp>
        <p:nvSpPr>
          <p:cNvPr id="6" name="Title 4">
            <a:extLst>
              <a:ext uri="{FF2B5EF4-FFF2-40B4-BE49-F238E27FC236}">
                <a16:creationId xmlns:a16="http://schemas.microsoft.com/office/drawing/2014/main" id="{EEC2653B-09B9-2F4B-BFD1-78702681655A}"/>
              </a:ext>
            </a:extLst>
          </p:cNvPr>
          <p:cNvSpPr txBox="1">
            <a:spLocks/>
          </p:cNvSpPr>
          <p:nvPr/>
        </p:nvSpPr>
        <p:spPr>
          <a:xfrm>
            <a:off x="6581164" y="5039650"/>
            <a:ext cx="4590176" cy="118666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defRPr>
            </a:lvl1pPr>
          </a:lstStyle>
          <a:p>
            <a:pPr>
              <a:lnSpc>
                <a:spcPct val="120000"/>
              </a:lnSpc>
            </a:pPr>
            <a:r>
              <a:rPr lang="en-US" sz="3200" b="1" dirty="0"/>
              <a:t>Heather Hebard</a:t>
            </a:r>
          </a:p>
          <a:p>
            <a:pPr>
              <a:lnSpc>
                <a:spcPct val="120000"/>
              </a:lnSpc>
            </a:pPr>
            <a:r>
              <a:rPr lang="en-US" sz="3200" b="1" dirty="0"/>
              <a:t>Program Supervisor, ELA</a:t>
            </a:r>
          </a:p>
          <a:p>
            <a:pPr>
              <a:lnSpc>
                <a:spcPct val="120000"/>
              </a:lnSpc>
            </a:pPr>
            <a:r>
              <a:rPr lang="en-US" sz="3200" b="1" dirty="0"/>
              <a:t> Learning Assistance Program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C01360-7CB3-A644-AE82-50D615F347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6" y="4831197"/>
            <a:ext cx="1847367" cy="1847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805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 asked for it!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35839" y="1942047"/>
            <a:ext cx="10515600" cy="4212821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Which areas should the Bilingual Education Office prioritize this year for support to school districts?</a:t>
            </a:r>
            <a:r>
              <a:rPr lang="en-US" dirty="0"/>
              <a:t>  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8014927"/>
              </p:ext>
            </p:extLst>
          </p:nvPr>
        </p:nvGraphicFramePr>
        <p:xfrm>
          <a:off x="1950854" y="2524673"/>
          <a:ext cx="8285570" cy="3277173"/>
        </p:xfrm>
        <a:graphic>
          <a:graphicData uri="http://schemas.openxmlformats.org/drawingml/2006/table">
            <a:tbl>
              <a:tblPr firstRow="1" firstCol="1" bandRow="1"/>
              <a:tblGrid>
                <a:gridCol w="4411685">
                  <a:extLst>
                    <a:ext uri="{9D8B030D-6E8A-4147-A177-3AD203B41FA5}">
                      <a16:colId xmlns:a16="http://schemas.microsoft.com/office/drawing/2014/main" val="860084862"/>
                    </a:ext>
                  </a:extLst>
                </a:gridCol>
                <a:gridCol w="1250761">
                  <a:extLst>
                    <a:ext uri="{9D8B030D-6E8A-4147-A177-3AD203B41FA5}">
                      <a16:colId xmlns:a16="http://schemas.microsoft.com/office/drawing/2014/main" val="482236845"/>
                    </a:ext>
                  </a:extLst>
                </a:gridCol>
                <a:gridCol w="903327">
                  <a:extLst>
                    <a:ext uri="{9D8B030D-6E8A-4147-A177-3AD203B41FA5}">
                      <a16:colId xmlns:a16="http://schemas.microsoft.com/office/drawing/2014/main" val="1647439788"/>
                    </a:ext>
                  </a:extLst>
                </a:gridCol>
                <a:gridCol w="1719797">
                  <a:extLst>
                    <a:ext uri="{9D8B030D-6E8A-4147-A177-3AD203B41FA5}">
                      <a16:colId xmlns:a16="http://schemas.microsoft.com/office/drawing/2014/main" val="2645039616"/>
                    </a:ext>
                  </a:extLst>
                </a:gridCol>
              </a:tblGrid>
              <a:tr h="277495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1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Item </a:t>
                      </a:r>
                      <a:endParaRPr lang="en-US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1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Overall Rank </a:t>
                      </a:r>
                      <a:endParaRPr lang="en-US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1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Score </a:t>
                      </a:r>
                      <a:endParaRPr lang="en-US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1" dirty="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Total Respondents </a:t>
                      </a:r>
                      <a:endParaRPr lang="en-US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6612032"/>
                  </a:ext>
                </a:extLst>
              </a:tr>
              <a:tr h="186055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Strategies for teaching long-term ELs </a:t>
                      </a:r>
                      <a:endParaRPr lang="en-US" sz="1400" b="1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 </a:t>
                      </a:r>
                      <a:endParaRPr lang="en-US" sz="1400" b="1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1,271 </a:t>
                      </a:r>
                      <a:endParaRPr lang="en-US" sz="1400" b="1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169 </a:t>
                      </a:r>
                      <a:endParaRPr lang="en-US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437064"/>
                  </a:ext>
                </a:extLst>
              </a:tr>
              <a:tr h="19177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Effective literacy instruction for EL students </a:t>
                      </a:r>
                      <a:endParaRPr lang="en-US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2 </a:t>
                      </a:r>
                      <a:endParaRPr lang="en-US" sz="1400" b="1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1,177 </a:t>
                      </a:r>
                      <a:endParaRPr lang="en-US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168 </a:t>
                      </a:r>
                      <a:endParaRPr lang="en-US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8658098"/>
                  </a:ext>
                </a:extLst>
              </a:tr>
              <a:tr h="21463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Supporting students who qualify for EL and Special Education services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3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1,097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162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165710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Supporting newcomer students and students with limited or interrupted formal educations (SIFEs)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4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1,078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161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810679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Supporting EL access to rigorous coursework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5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969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162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46220270"/>
                  </a:ext>
                </a:extLst>
              </a:tr>
              <a:tr h="27178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Family engagement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6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852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161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05387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English Language Proficiency Standards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7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722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160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865368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EL program evaluation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8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694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159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902837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Effective services for Title III-eligible Native American students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9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688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155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483398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Dual language education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10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580 </a:t>
                      </a:r>
                      <a:endParaRPr lang="en-US" sz="1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  <a:latin typeface="Arial Unicode MS"/>
                          <a:ea typeface="Arial Unicode MS"/>
                          <a:cs typeface="Arial Unicode MS"/>
                        </a:rPr>
                        <a:t>157 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50800" marR="50800" marT="50800" marB="50800">
                    <a:lnL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DEDE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96182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403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 asked for it!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35839" y="1942047"/>
            <a:ext cx="10515600" cy="4212821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400" b="1" dirty="0"/>
              <a:t>One of our goals is to strengthen coordination and collaboration between EL programs and Title I/LAP services. What opportunities do you foresee?</a:t>
            </a:r>
            <a:endParaRPr lang="en-US" sz="2400" dirty="0"/>
          </a:p>
          <a:p>
            <a:pPr lvl="0">
              <a:lnSpc>
                <a:spcPct val="110000"/>
              </a:lnSpc>
            </a:pPr>
            <a:r>
              <a:rPr lang="en-US" sz="2400" dirty="0">
                <a:latin typeface="Segoe UI" panose="020B0502040204020203" pitchFamily="34" charset="0"/>
                <a:cs typeface="Segoe UI" panose="020B0502040204020203" pitchFamily="34" charset="0"/>
              </a:rPr>
              <a:t>Common professional development. Both at the OSPI and district levels, build common language and expertise.</a:t>
            </a:r>
            <a:endParaRPr lang="en-US" sz="2400" b="1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0">
              <a:lnSpc>
                <a:spcPct val="110000"/>
              </a:lnSpc>
            </a:pPr>
            <a:r>
              <a:rPr lang="en-US" sz="2400" dirty="0">
                <a:latin typeface="Segoe UI" panose="020B0502040204020203" pitchFamily="34" charset="0"/>
                <a:cs typeface="Segoe UI" panose="020B0502040204020203" pitchFamily="34" charset="0"/>
              </a:rPr>
              <a:t>More frequent participation in regional program directors meetings.</a:t>
            </a:r>
            <a:endParaRPr lang="en-US" sz="2400" b="1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0">
              <a:lnSpc>
                <a:spcPct val="110000"/>
              </a:lnSpc>
            </a:pPr>
            <a:r>
              <a:rPr lang="en-US" sz="2400" dirty="0">
                <a:latin typeface="Segoe UI" panose="020B0502040204020203" pitchFamily="34" charset="0"/>
                <a:cs typeface="Segoe UI" panose="020B0502040204020203" pitchFamily="34" charset="0"/>
              </a:rPr>
              <a:t>Additional guidance regarding braiding funds, with concrete examples.</a:t>
            </a:r>
            <a:endParaRPr lang="en-US" sz="2400" b="1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0">
              <a:lnSpc>
                <a:spcPct val="110000"/>
              </a:lnSpc>
            </a:pPr>
            <a:r>
              <a:rPr lang="en-US" sz="2400" dirty="0">
                <a:latin typeface="Segoe UI" panose="020B0502040204020203" pitchFamily="34" charset="0"/>
                <a:cs typeface="Segoe UI" panose="020B0502040204020203" pitchFamily="34" charset="0"/>
              </a:rPr>
              <a:t>Additional guidance regarding how to effectively coordinate English language development and LAP/Title I services, and how to effectively serve EL students through LAP/Title I. </a:t>
            </a:r>
            <a:endParaRPr lang="en-US" sz="2400" b="1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83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Today’s 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Diving into District LAP data</a:t>
            </a:r>
          </a:p>
          <a:p>
            <a:pPr lvl="0"/>
            <a:r>
              <a:rPr lang="en-US" dirty="0" smtClean="0"/>
              <a:t>Long-term </a:t>
            </a:r>
            <a:r>
              <a:rPr lang="en-US" dirty="0"/>
              <a:t>English Learners: When ELs do not receive effective language and literacy instruction </a:t>
            </a:r>
          </a:p>
          <a:p>
            <a:pPr lvl="0"/>
            <a:r>
              <a:rPr lang="en-US" dirty="0"/>
              <a:t>What the research says about effective language and literacy instruction for ELs</a:t>
            </a:r>
          </a:p>
          <a:p>
            <a:pPr lvl="0"/>
            <a:r>
              <a:rPr lang="en-US" dirty="0"/>
              <a:t>Coordination of TBIP and LAP funds to provide effective services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3333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/>
          </a:bodyPr>
          <a:lstStyle/>
          <a:p>
            <a:r>
              <a:rPr lang="en-US" sz="4000" b="1" dirty="0"/>
              <a:t>Title III Required Reporting Data</a:t>
            </a:r>
            <a:r>
              <a:rPr lang="en-US" sz="3300" b="1" dirty="0"/>
              <a:t/>
            </a:r>
            <a:br>
              <a:rPr lang="en-US" sz="3300" b="1" dirty="0"/>
            </a:br>
            <a:r>
              <a:rPr lang="en-US" sz="1800" dirty="0"/>
              <a:t>WAMS under File Downloads&gt; 2017 Administration&gt; 8. Non-Assessment Files&gt; DistrictSD_2017SYT3TBIPRpt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1754937"/>
              </p:ext>
            </p:extLst>
          </p:nvPr>
        </p:nvGraphicFramePr>
        <p:xfrm>
          <a:off x="2123024" y="1879136"/>
          <a:ext cx="7945952" cy="393865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333940">
                  <a:extLst>
                    <a:ext uri="{9D8B030D-6E8A-4147-A177-3AD203B41FA5}">
                      <a16:colId xmlns:a16="http://schemas.microsoft.com/office/drawing/2014/main" val="4192310026"/>
                    </a:ext>
                  </a:extLst>
                </a:gridCol>
                <a:gridCol w="2289173">
                  <a:extLst>
                    <a:ext uri="{9D8B030D-6E8A-4147-A177-3AD203B41FA5}">
                      <a16:colId xmlns:a16="http://schemas.microsoft.com/office/drawing/2014/main" val="2643300897"/>
                    </a:ext>
                  </a:extLst>
                </a:gridCol>
                <a:gridCol w="2322839">
                  <a:extLst>
                    <a:ext uri="{9D8B030D-6E8A-4147-A177-3AD203B41FA5}">
                      <a16:colId xmlns:a16="http://schemas.microsoft.com/office/drawing/2014/main" val="849076877"/>
                    </a:ext>
                  </a:extLst>
                </a:gridCol>
              </a:tblGrid>
              <a:tr h="460905">
                <a:tc>
                  <a:txBody>
                    <a:bodyPr/>
                    <a:lstStyle/>
                    <a:p>
                      <a:r>
                        <a:rPr lang="en-US" sz="1800" dirty="0"/>
                        <a:t>EL Status</a:t>
                      </a:r>
                      <a:endParaRPr lang="en-US" sz="1800" dirty="0">
                        <a:solidFill>
                          <a:srgbClr val="244A5F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Met Standard In ELA</a:t>
                      </a:r>
                      <a:endParaRPr lang="en-US" sz="1800" dirty="0">
                        <a:solidFill>
                          <a:srgbClr val="244A5F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Met Standard in Math</a:t>
                      </a:r>
                      <a:endParaRPr lang="en-US" sz="1800" dirty="0">
                        <a:solidFill>
                          <a:srgbClr val="244A5F"/>
                        </a:solidFill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625810074"/>
                  </a:ext>
                </a:extLst>
              </a:tr>
              <a:tr h="344496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Met All Students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59.1%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47.8%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extLst>
                  <a:ext uri="{0D108BD9-81ED-4DB2-BD59-A6C34878D82A}">
                    <a16:rowId xmlns:a16="http://schemas.microsoft.com/office/drawing/2014/main" val="313850299"/>
                  </a:ext>
                </a:extLst>
              </a:tr>
              <a:tr h="344496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Met EL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14.3%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17.4%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extLst>
                  <a:ext uri="{0D108BD9-81ED-4DB2-BD59-A6C34878D82A}">
                    <a16:rowId xmlns:a16="http://schemas.microsoft.com/office/drawing/2014/main" val="3534801014"/>
                  </a:ext>
                </a:extLst>
              </a:tr>
              <a:tr h="344496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Met Emerging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11.0%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extLst>
                  <a:ext uri="{0D108BD9-81ED-4DB2-BD59-A6C34878D82A}">
                    <a16:rowId xmlns:a16="http://schemas.microsoft.com/office/drawing/2014/main" val="4031360027"/>
                  </a:ext>
                </a:extLst>
              </a:tr>
              <a:tr h="344496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Met Progressing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7.6%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11.7%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extLst>
                  <a:ext uri="{0D108BD9-81ED-4DB2-BD59-A6C34878D82A}">
                    <a16:rowId xmlns:a16="http://schemas.microsoft.com/office/drawing/2014/main" val="618699799"/>
                  </a:ext>
                </a:extLst>
              </a:tr>
              <a:tr h="377287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Met Not Exit After 5 Yrs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marL="0" algn="l" defTabSz="457200" rtl="0" eaLnBrk="1" fontAlgn="b" latinLnBrk="0" hangingPunct="1"/>
                      <a:endParaRPr lang="en-US" sz="2400" b="1" kern="1200" dirty="0">
                        <a:solidFill>
                          <a:srgbClr val="244A5F"/>
                        </a:solidFill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extLst>
                  <a:ext uri="{0D108BD9-81ED-4DB2-BD59-A6C34878D82A}">
                    <a16:rowId xmlns:a16="http://schemas.microsoft.com/office/drawing/2014/main" val="3818383197"/>
                  </a:ext>
                </a:extLst>
              </a:tr>
              <a:tr h="344496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Met Upon Transition (Proficient)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45.5%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43.9%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extLst>
                  <a:ext uri="{0D108BD9-81ED-4DB2-BD59-A6C34878D82A}">
                    <a16:rowId xmlns:a16="http://schemas.microsoft.com/office/drawing/2014/main" val="314984629"/>
                  </a:ext>
                </a:extLst>
              </a:tr>
              <a:tr h="344496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Met 1 Yr After Transition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58.1%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51.7%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extLst>
                  <a:ext uri="{0D108BD9-81ED-4DB2-BD59-A6C34878D82A}">
                    <a16:rowId xmlns:a16="http://schemas.microsoft.com/office/drawing/2014/main" val="3275387011"/>
                  </a:ext>
                </a:extLst>
              </a:tr>
              <a:tr h="344496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Met 2 Yrs After Transition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58.9%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50.7%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extLst>
                  <a:ext uri="{0D108BD9-81ED-4DB2-BD59-A6C34878D82A}">
                    <a16:rowId xmlns:a16="http://schemas.microsoft.com/office/drawing/2014/main" val="4183159441"/>
                  </a:ext>
                </a:extLst>
              </a:tr>
              <a:tr h="344496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Met 3 Yrs After Transition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68.2%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55.6%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extLst>
                  <a:ext uri="{0D108BD9-81ED-4DB2-BD59-A6C34878D82A}">
                    <a16:rowId xmlns:a16="http://schemas.microsoft.com/office/drawing/2014/main" val="311899534"/>
                  </a:ext>
                </a:extLst>
              </a:tr>
              <a:tr h="344496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Met 4 Yrs After Transition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 dirty="0">
                          <a:effectLst/>
                        </a:rPr>
                        <a:t>58.7%</a:t>
                      </a:r>
                      <a:endParaRPr lang="en-US" sz="1800" b="1" i="0" u="none" strike="noStrike" dirty="0">
                        <a:solidFill>
                          <a:srgbClr val="244A5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4" marR="7144" marT="7144" marB="0" anchor="b"/>
                </a:tc>
                <a:extLst>
                  <a:ext uri="{0D108BD9-81ED-4DB2-BD59-A6C34878D82A}">
                    <a16:rowId xmlns:a16="http://schemas.microsoft.com/office/drawing/2014/main" val="2466890809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6229104" y="3006630"/>
            <a:ext cx="7008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EF4759"/>
                </a:solidFill>
                <a:latin typeface="Calibri" panose="020F0502020204030204" pitchFamily="34" charset="0"/>
              </a:rPr>
              <a:t>7.7%</a:t>
            </a:r>
            <a:endParaRPr lang="en-US" sz="2000" b="1" dirty="0">
              <a:solidFill>
                <a:srgbClr val="EF4759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294026" y="3758780"/>
            <a:ext cx="70083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en-US" sz="2000" b="1" dirty="0">
                <a:solidFill>
                  <a:srgbClr val="EF4759"/>
                </a:solidFill>
                <a:latin typeface="Calibri" panose="020F0502020204030204" pitchFamily="34" charset="0"/>
              </a:rPr>
              <a:t>7.0%</a:t>
            </a:r>
          </a:p>
        </p:txBody>
      </p:sp>
      <p:sp>
        <p:nvSpPr>
          <p:cNvPr id="7" name="Rectangle 6"/>
          <p:cNvSpPr/>
          <p:nvPr/>
        </p:nvSpPr>
        <p:spPr>
          <a:xfrm>
            <a:off x="8615537" y="3719665"/>
            <a:ext cx="7008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"/>
            <a:r>
              <a:rPr lang="en-US" sz="2000" b="1" dirty="0">
                <a:solidFill>
                  <a:srgbClr val="EF4759"/>
                </a:solidFill>
                <a:latin typeface="Calibri" panose="020F0502020204030204" pitchFamily="34" charset="0"/>
              </a:rPr>
              <a:t>7.4%</a:t>
            </a:r>
          </a:p>
        </p:txBody>
      </p:sp>
      <p:sp>
        <p:nvSpPr>
          <p:cNvPr id="8" name="Rectangle 7"/>
          <p:cNvSpPr/>
          <p:nvPr/>
        </p:nvSpPr>
        <p:spPr>
          <a:xfrm>
            <a:off x="6164183" y="5417682"/>
            <a:ext cx="83067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en-US" sz="2000" b="1" dirty="0">
                <a:solidFill>
                  <a:srgbClr val="EF4759"/>
                </a:solidFill>
                <a:latin typeface="Calibri" panose="020F0502020204030204" pitchFamily="34" charset="0"/>
              </a:rPr>
              <a:t>73.8%</a:t>
            </a:r>
          </a:p>
        </p:txBody>
      </p:sp>
      <p:sp>
        <p:nvSpPr>
          <p:cNvPr id="3" name="Rectangle 2"/>
          <p:cNvSpPr/>
          <p:nvPr/>
        </p:nvSpPr>
        <p:spPr>
          <a:xfrm>
            <a:off x="2123024" y="3758780"/>
            <a:ext cx="7945952" cy="360995"/>
          </a:xfrm>
          <a:prstGeom prst="rect">
            <a:avLst/>
          </a:prstGeom>
          <a:noFill/>
          <a:ln w="41275">
            <a:solidFill>
              <a:srgbClr val="EF4759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6997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025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ubtitle 5"/>
          <p:cNvSpPr txBox="1">
            <a:spLocks/>
          </p:cNvSpPr>
          <p:nvPr/>
        </p:nvSpPr>
        <p:spPr>
          <a:xfrm>
            <a:off x="820611" y="1838325"/>
            <a:ext cx="10516174" cy="44748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01360-7CB3-A644-AE82-50D615F347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6" y="5246506"/>
            <a:ext cx="1428307" cy="142830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0426" y="410371"/>
            <a:ext cx="4446165" cy="605619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 rot="16200000">
            <a:off x="5317781" y="3140403"/>
            <a:ext cx="6091535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https://www.rcoe.us/educational-services/files/2012/08/NEA_Meeting_the_Unique_Needs_of_LTELs.pdf</a:t>
            </a:r>
          </a:p>
        </p:txBody>
      </p:sp>
    </p:spTree>
    <p:extLst>
      <p:ext uri="{BB962C8B-B14F-4D97-AF65-F5344CB8AC3E}">
        <p14:creationId xmlns:p14="http://schemas.microsoft.com/office/powerpoint/2010/main" val="120946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hart 12"/>
          <p:cNvGraphicFramePr/>
          <p:nvPr>
            <p:extLst/>
          </p:nvPr>
        </p:nvGraphicFramePr>
        <p:xfrm>
          <a:off x="2073625" y="1097281"/>
          <a:ext cx="8280867" cy="493583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Rounded Rectangle 3"/>
          <p:cNvSpPr/>
          <p:nvPr/>
        </p:nvSpPr>
        <p:spPr>
          <a:xfrm>
            <a:off x="4244682" y="2063932"/>
            <a:ext cx="367748" cy="2734227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448300" y="2682240"/>
            <a:ext cx="367748" cy="2115918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9040122" y="1800232"/>
            <a:ext cx="367748" cy="29979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52192" y="1330774"/>
            <a:ext cx="18685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American Indian/</a:t>
            </a:r>
          </a:p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Alaska Native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97896" y="1893310"/>
            <a:ext cx="18685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Hispanic/</a:t>
            </a:r>
          </a:p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Latino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289718" y="1275682"/>
            <a:ext cx="1868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Migrant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836504" y="1733007"/>
            <a:ext cx="367748" cy="3050733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171566" y="1254160"/>
            <a:ext cx="1868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Bilingual</a:t>
            </a: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1828800" y="224581"/>
            <a:ext cx="9228117" cy="90775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6858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38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sz="4700" b="1" dirty="0">
                <a:solidFill>
                  <a:srgbClr val="5D5B4E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LAP Enrollment by Student Group</a:t>
            </a:r>
            <a:r>
              <a:rPr lang="en-US" sz="5400" dirty="0">
                <a:solidFill>
                  <a:srgbClr val="5D5B4E"/>
                </a:solidFill>
                <a:latin typeface="Calibri" panose="020F0502020204030204"/>
              </a:rPr>
              <a:t>	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630454" y="6119938"/>
            <a:ext cx="281784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defRPr/>
            </a:pPr>
            <a:r>
              <a:rPr lang="en-US" sz="900" dirty="0">
                <a:solidFill>
                  <a:srgbClr val="5D5B4E"/>
                </a:solidFill>
                <a:latin typeface="Calibri" panose="020F0502020204030204"/>
              </a:rPr>
              <a:t>OFFICE OF SUPERINTENDENT OF PUBLIC INSTRUCTION</a:t>
            </a:r>
          </a:p>
        </p:txBody>
      </p:sp>
    </p:spTree>
    <p:extLst>
      <p:ext uri="{BB962C8B-B14F-4D97-AF65-F5344CB8AC3E}">
        <p14:creationId xmlns:p14="http://schemas.microsoft.com/office/powerpoint/2010/main" val="723913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5" grpId="0"/>
      <p:bldP spid="10" grpId="0"/>
      <p:bldP spid="11" grpId="0"/>
      <p:bldP spid="14" grpId="0" animBg="1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/>
          <p:cNvSpPr txBox="1">
            <a:spLocks/>
          </p:cNvSpPr>
          <p:nvPr/>
        </p:nvSpPr>
        <p:spPr>
          <a:xfrm>
            <a:off x="2018211" y="189523"/>
            <a:ext cx="8421189" cy="90775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6858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38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sz="4300" b="1" dirty="0">
                <a:solidFill>
                  <a:srgbClr val="5D5B4E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LAP Growth by Student Group</a:t>
            </a:r>
            <a:r>
              <a:rPr lang="en-US" sz="5400" b="1" dirty="0">
                <a:solidFill>
                  <a:srgbClr val="5D5B4E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175518" y="5701004"/>
            <a:ext cx="281784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defRPr/>
            </a:pPr>
            <a:r>
              <a:rPr lang="en-US" sz="900" dirty="0">
                <a:solidFill>
                  <a:srgbClr val="5D5B4E"/>
                </a:solidFill>
                <a:latin typeface="Calibri" panose="020F0502020204030204"/>
              </a:rPr>
              <a:t>OFFICE OF SUPERINTENDENT OF PUBLIC INSTRUCTION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0894" y="1097282"/>
            <a:ext cx="8305226" cy="4601853"/>
          </a:xfrm>
          <a:prstGeom prst="rect">
            <a:avLst/>
          </a:prstGeom>
        </p:spPr>
      </p:pic>
      <p:sp>
        <p:nvSpPr>
          <p:cNvPr id="18" name="Rounded Rectangle 17"/>
          <p:cNvSpPr/>
          <p:nvPr/>
        </p:nvSpPr>
        <p:spPr>
          <a:xfrm>
            <a:off x="9032786" y="2648402"/>
            <a:ext cx="367748" cy="2061103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4111298" y="2765688"/>
            <a:ext cx="367748" cy="1943817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7817024" y="2250785"/>
            <a:ext cx="367748" cy="2410592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479693" y="2118422"/>
            <a:ext cx="18685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American Indian/</a:t>
            </a:r>
          </a:p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Alaska Native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282382" y="1635707"/>
            <a:ext cx="1868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Migrant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066620" y="1681234"/>
            <a:ext cx="1868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Bilingual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5344420" y="2321007"/>
            <a:ext cx="367748" cy="2340371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590183" y="1385979"/>
            <a:ext cx="18685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Hispanic/</a:t>
            </a:r>
          </a:p>
          <a:p>
            <a:pPr algn="ctr" defTabSz="457200">
              <a:defRPr/>
            </a:pPr>
            <a:r>
              <a:rPr lang="en-US" dirty="0">
                <a:solidFill>
                  <a:srgbClr val="E86948"/>
                </a:solidFill>
                <a:latin typeface="Calibri" panose="020F0502020204030204"/>
              </a:rPr>
              <a:t>Latino</a:t>
            </a:r>
          </a:p>
        </p:txBody>
      </p:sp>
    </p:spTree>
    <p:extLst>
      <p:ext uri="{BB962C8B-B14F-4D97-AF65-F5344CB8AC3E}">
        <p14:creationId xmlns:p14="http://schemas.microsoft.com/office/powerpoint/2010/main" val="291213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1" grpId="0" animBg="1"/>
      <p:bldP spid="22" grpId="0"/>
      <p:bldP spid="23" grpId="0"/>
      <p:bldP spid="24" grpId="0"/>
      <p:bldP spid="25" grpId="0" animBg="1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idx="1"/>
          </p:nvPr>
        </p:nvSpPr>
        <p:spPr>
          <a:xfrm>
            <a:off x="768350" y="4800600"/>
            <a:ext cx="10642600" cy="17907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dirty="0" smtClean="0"/>
              <a:t>Funding sources</a:t>
            </a:r>
          </a:p>
          <a:p>
            <a:pPr marL="0" indent="0" algn="ctr">
              <a:buNone/>
            </a:pPr>
            <a:r>
              <a:rPr lang="en-US" dirty="0" smtClean="0"/>
              <a:t>Curriculum</a:t>
            </a:r>
          </a:p>
          <a:p>
            <a:pPr marL="0" indent="0" algn="ctr">
              <a:buNone/>
            </a:pPr>
            <a:r>
              <a:rPr lang="en-US" dirty="0" smtClean="0"/>
              <a:t>Teaching endorsements</a:t>
            </a:r>
          </a:p>
          <a:p>
            <a:pPr marL="0" indent="0" algn="ctr">
              <a:buNone/>
            </a:pPr>
            <a:r>
              <a:rPr lang="en-US" dirty="0" smtClean="0"/>
              <a:t>Research &amp; scholarship</a:t>
            </a:r>
          </a:p>
        </p:txBody>
      </p:sp>
      <p:sp>
        <p:nvSpPr>
          <p:cNvPr id="3" name="Rectangle 2"/>
          <p:cNvSpPr/>
          <p:nvPr/>
        </p:nvSpPr>
        <p:spPr>
          <a:xfrm>
            <a:off x="768350" y="437322"/>
            <a:ext cx="10642600" cy="42241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41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71436" y="1729409"/>
            <a:ext cx="4864660" cy="45024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B29B8A-8B0E-E54D-B6C9-F7E90735CE1E}"/>
              </a:ext>
            </a:extLst>
          </p:cNvPr>
          <p:cNvSpPr txBox="1"/>
          <p:nvPr/>
        </p:nvSpPr>
        <p:spPr>
          <a:xfrm>
            <a:off x="671436" y="399000"/>
            <a:ext cx="50978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Palatino Linotype" panose="02040502050505030304" pitchFamily="18" charset="0"/>
              </a:rPr>
              <a:t>Language and literacy are tools for</a:t>
            </a:r>
          </a:p>
          <a:p>
            <a:endParaRPr lang="en-US" sz="2400" b="1" dirty="0">
              <a:latin typeface="Palatino Linotype" panose="02040502050505030304" pitchFamily="18" charset="0"/>
            </a:endParaRPr>
          </a:p>
          <a:p>
            <a:pPr algn="ctr"/>
            <a:r>
              <a:rPr lang="en-US" sz="2400" b="1" dirty="0">
                <a:latin typeface="Palatino Linotype" panose="02040502050505030304" pitchFamily="18" charset="0"/>
              </a:rPr>
              <a:t>COMMUNICATION.</a:t>
            </a:r>
          </a:p>
        </p:txBody>
      </p:sp>
      <p:sp>
        <p:nvSpPr>
          <p:cNvPr id="12" name="Subtitle 5"/>
          <p:cNvSpPr txBox="1">
            <a:spLocks/>
          </p:cNvSpPr>
          <p:nvPr/>
        </p:nvSpPr>
        <p:spPr>
          <a:xfrm>
            <a:off x="5884007" y="639441"/>
            <a:ext cx="5930622" cy="61760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dirty="0" smtClean="0"/>
              <a:t>Privilege communicative purpose in literacy instruction.  </a:t>
            </a:r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dirty="0" smtClean="0"/>
              <a:t>Examples of teaching choices:</a:t>
            </a:r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Design tasks that focus </a:t>
            </a:r>
            <a:r>
              <a:rPr lang="en-US" dirty="0"/>
              <a:t>on </a:t>
            </a:r>
            <a:r>
              <a:rPr lang="en-US" dirty="0" smtClean="0"/>
              <a:t>meaning </a:t>
            </a:r>
            <a:r>
              <a:rPr lang="en-US" sz="2000" dirty="0" smtClean="0"/>
              <a:t>(rather than standardized </a:t>
            </a:r>
            <a:r>
              <a:rPr lang="en-US" sz="2000" dirty="0"/>
              <a:t>language </a:t>
            </a:r>
            <a:r>
              <a:rPr lang="en-US" sz="2000" dirty="0" smtClean="0"/>
              <a:t>production)</a:t>
            </a:r>
            <a:endParaRPr lang="en-US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Provide opportunities to represent </a:t>
            </a:r>
            <a:r>
              <a:rPr lang="en-US" dirty="0"/>
              <a:t>ideas </a:t>
            </a:r>
            <a:r>
              <a:rPr lang="en-US" dirty="0" smtClean="0"/>
              <a:t>through different </a:t>
            </a:r>
            <a:r>
              <a:rPr lang="en-US" dirty="0"/>
              <a:t>modalities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Encourage students to use </a:t>
            </a:r>
            <a:r>
              <a:rPr lang="en-US" b="1" dirty="0"/>
              <a:t>all </a:t>
            </a:r>
            <a:r>
              <a:rPr lang="en-US" dirty="0" smtClean="0"/>
              <a:t>their linguistic resources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01360-7CB3-A644-AE82-50D615F347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6" y="5246506"/>
            <a:ext cx="1428307" cy="1428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74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3AE450F-771F-3341-AF78-6711D80395BC}"/>
              </a:ext>
            </a:extLst>
          </p:cNvPr>
          <p:cNvSpPr txBox="1"/>
          <p:nvPr/>
        </p:nvSpPr>
        <p:spPr>
          <a:xfrm>
            <a:off x="6334709" y="4393073"/>
            <a:ext cx="5693168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Palatino Linotype" panose="02040502050505030304" pitchFamily="18" charset="0"/>
              </a:rPr>
              <a:t>What do you notice </a:t>
            </a:r>
            <a:r>
              <a:rPr lang="en-US" sz="2000" dirty="0" smtClean="0">
                <a:latin typeface="Palatino Linotype" panose="02040502050505030304" pitchFamily="18" charset="0"/>
              </a:rPr>
              <a:t>about Diana &amp; Betty’s interactions? Consider: </a:t>
            </a:r>
            <a:endParaRPr lang="en-US" sz="2000" dirty="0">
              <a:latin typeface="Palatino Linotype" panose="02040502050505030304" pitchFamily="18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Palatino Linotype" panose="02040502050505030304" pitchFamily="18" charset="0"/>
              </a:rPr>
              <a:t>Focus on meaning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Palatino Linotype" panose="02040502050505030304" pitchFamily="18" charset="0"/>
              </a:rPr>
              <a:t>Use of </a:t>
            </a:r>
            <a:r>
              <a:rPr lang="en-US" sz="2000" dirty="0">
                <a:latin typeface="Palatino Linotype" panose="02040502050505030304" pitchFamily="18" charset="0"/>
              </a:rPr>
              <a:t>multiple modalities to communicate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Palatino Linotype" panose="02040502050505030304" pitchFamily="18" charset="0"/>
              </a:rPr>
              <a:t>Use of </a:t>
            </a:r>
            <a:r>
              <a:rPr lang="en-US" sz="2000" dirty="0">
                <a:latin typeface="Palatino Linotype" panose="02040502050505030304" pitchFamily="18" charset="0"/>
              </a:rPr>
              <a:t>all linguistic resources</a:t>
            </a:r>
          </a:p>
          <a:p>
            <a:endParaRPr lang="en-US" sz="2800" b="1" dirty="0">
              <a:latin typeface="Palatino Linotype" panose="02040502050505030304" pitchFamily="18" charset="0"/>
            </a:endParaRPr>
          </a:p>
        </p:txBody>
      </p:sp>
      <p:pic>
        <p:nvPicPr>
          <p:cNvPr id="3" name="family pictures take 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99481" y="161146"/>
            <a:ext cx="5473337" cy="41050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BF0570-9255-524E-A50F-68A204F7E6B1}"/>
              </a:ext>
            </a:extLst>
          </p:cNvPr>
          <p:cNvSpPr txBox="1"/>
          <p:nvPr/>
        </p:nvSpPr>
        <p:spPr>
          <a:xfrm>
            <a:off x="439143" y="1435828"/>
            <a:ext cx="5590903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smtClean="0">
                <a:latin typeface="Palatino Linotype" panose="02040502050505030304" pitchFamily="18" charset="0"/>
              </a:rPr>
              <a:t>An example of centering </a:t>
            </a:r>
          </a:p>
          <a:p>
            <a:pPr algn="ctr"/>
            <a:r>
              <a:rPr lang="en-US" sz="2200" b="1" dirty="0" smtClean="0">
                <a:latin typeface="Palatino Linotype" panose="02040502050505030304" pitchFamily="18" charset="0"/>
              </a:rPr>
              <a:t>COMMUNICATION</a:t>
            </a:r>
          </a:p>
          <a:p>
            <a:pPr algn="ctr"/>
            <a:r>
              <a:rPr lang="en-US" sz="2200" b="1" dirty="0">
                <a:latin typeface="Palatino Linotype" panose="02040502050505030304" pitchFamily="18" charset="0"/>
              </a:rPr>
              <a:t>i</a:t>
            </a:r>
            <a:r>
              <a:rPr lang="en-US" sz="2200" b="1" dirty="0" smtClean="0">
                <a:latin typeface="Palatino Linotype" panose="02040502050505030304" pitchFamily="18" charset="0"/>
              </a:rPr>
              <a:t>n literacy instruction</a:t>
            </a:r>
          </a:p>
          <a:p>
            <a:pPr algn="ctr"/>
            <a:endParaRPr lang="en-US" sz="2200" b="1" dirty="0" smtClean="0">
              <a:latin typeface="Palatino Linotype" panose="0204050205050503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 smtClean="0">
                <a:latin typeface="Palatino Linotype" panose="02040502050505030304" pitchFamily="18" charset="0"/>
              </a:rPr>
              <a:t>Big buddy/little buddy pairs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 smtClean="0">
                <a:latin typeface="Palatino Linotype" panose="02040502050505030304" pitchFamily="18" charset="0"/>
              </a:rPr>
              <a:t>Main focus: Get to know your buddy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 smtClean="0">
                <a:latin typeface="Palatino Linotype" panose="02040502050505030304" pitchFamily="18" charset="0"/>
              </a:rPr>
              <a:t>Secondary focus: Practice English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b="1" dirty="0" smtClean="0">
              <a:latin typeface="Palatino Linotype" panose="02040502050505030304" pitchFamily="18" charset="0"/>
            </a:endParaRPr>
          </a:p>
          <a:p>
            <a:pPr algn="ctr"/>
            <a:endParaRPr lang="en-US" sz="2200" b="1" dirty="0">
              <a:latin typeface="Palatino Linotype" panose="02040502050505030304" pitchFamily="18" charset="0"/>
            </a:endParaRPr>
          </a:p>
          <a:p>
            <a:endParaRPr lang="en-US" sz="2200" b="1" dirty="0" smtClean="0">
              <a:latin typeface="Palatino Linotype" panose="02040502050505030304" pitchFamily="18" charset="0"/>
            </a:endParaRPr>
          </a:p>
          <a:p>
            <a:endParaRPr lang="en-US" sz="2200" b="1" dirty="0">
              <a:latin typeface="Palatino Linotype" panose="02040502050505030304" pitchFamily="18" charset="0"/>
            </a:endParaRPr>
          </a:p>
          <a:p>
            <a:endParaRPr lang="en-US" sz="2400" b="1" dirty="0">
              <a:latin typeface="Palatino Linotype" panose="0204050205050503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BF0570-9255-524E-A50F-68A204F7E6B1}"/>
              </a:ext>
            </a:extLst>
          </p:cNvPr>
          <p:cNvSpPr txBox="1"/>
          <p:nvPr/>
        </p:nvSpPr>
        <p:spPr>
          <a:xfrm>
            <a:off x="347954" y="161146"/>
            <a:ext cx="5834423" cy="62324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US" sz="2100" dirty="0"/>
              <a:t>B: Where you were here?</a:t>
            </a:r>
          </a:p>
          <a:p>
            <a:r>
              <a:rPr lang="en-US" sz="2100" dirty="0"/>
              <a:t>D: Me </a:t>
            </a:r>
            <a:r>
              <a:rPr lang="en-US" sz="2100" dirty="0" err="1"/>
              <a:t>llevo</a:t>
            </a:r>
            <a:r>
              <a:rPr lang="en-US" sz="2100" dirty="0"/>
              <a:t> a </a:t>
            </a:r>
            <a:r>
              <a:rPr lang="en-US" sz="2100" dirty="0" err="1"/>
              <a:t>una</a:t>
            </a:r>
            <a:r>
              <a:rPr lang="en-US" sz="2100" dirty="0"/>
              <a:t> </a:t>
            </a:r>
            <a:r>
              <a:rPr lang="en-US" sz="2100" dirty="0" err="1"/>
              <a:t>foto</a:t>
            </a:r>
            <a:r>
              <a:rPr lang="en-US" sz="2100" dirty="0"/>
              <a:t> the picture me </a:t>
            </a:r>
            <a:r>
              <a:rPr lang="en-US" sz="2100" dirty="0" err="1"/>
              <a:t>llevo</a:t>
            </a:r>
            <a:r>
              <a:rPr lang="en-US" sz="2100" dirty="0"/>
              <a:t>  ¿</a:t>
            </a:r>
            <a:r>
              <a:rPr lang="en-US" sz="2100" dirty="0" err="1"/>
              <a:t>como</a:t>
            </a:r>
            <a:r>
              <a:rPr lang="en-US" sz="2100" dirty="0"/>
              <a:t> se dice </a:t>
            </a:r>
            <a:r>
              <a:rPr lang="en-US" sz="2100" dirty="0" err="1"/>
              <a:t>cuando</a:t>
            </a:r>
            <a:r>
              <a:rPr lang="en-US" sz="2100" dirty="0"/>
              <a:t> me </a:t>
            </a:r>
            <a:r>
              <a:rPr lang="en-US" sz="2100" dirty="0" err="1"/>
              <a:t>llevaron</a:t>
            </a:r>
            <a:r>
              <a:rPr lang="en-US" sz="2100" dirty="0"/>
              <a:t> </a:t>
            </a:r>
            <a:r>
              <a:rPr lang="en-US" sz="2100" dirty="0" err="1"/>
              <a:t>tomar</a:t>
            </a:r>
            <a:r>
              <a:rPr lang="en-US" sz="2100" dirty="0"/>
              <a:t>  a </a:t>
            </a:r>
            <a:r>
              <a:rPr lang="en-US" sz="2100" dirty="0" err="1"/>
              <a:t>una</a:t>
            </a:r>
            <a:r>
              <a:rPr lang="en-US" sz="2100" dirty="0"/>
              <a:t> </a:t>
            </a:r>
            <a:r>
              <a:rPr lang="en-US" sz="2100" dirty="0" err="1"/>
              <a:t>foto</a:t>
            </a:r>
            <a:r>
              <a:rPr lang="en-US" sz="2100" dirty="0"/>
              <a:t>?</a:t>
            </a:r>
          </a:p>
          <a:p>
            <a:r>
              <a:rPr lang="en-US" sz="2100" dirty="0"/>
              <a:t>(They took me to a photo-- the picture, they took me-- how do you say they took me to take a picture?)</a:t>
            </a:r>
          </a:p>
          <a:p>
            <a:r>
              <a:rPr lang="en-US" sz="2100" dirty="0"/>
              <a:t>B: picture take you to take a picture</a:t>
            </a:r>
          </a:p>
          <a:p>
            <a:r>
              <a:rPr lang="en-US" sz="2100" dirty="0"/>
              <a:t>D: my cousin my primo</a:t>
            </a:r>
          </a:p>
          <a:p>
            <a:r>
              <a:rPr lang="en-US" sz="2100" dirty="0"/>
              <a:t>B: your what?</a:t>
            </a:r>
          </a:p>
          <a:p>
            <a:r>
              <a:rPr lang="en-US" sz="2100" dirty="0"/>
              <a:t>D: my primo</a:t>
            </a:r>
          </a:p>
          <a:p>
            <a:r>
              <a:rPr lang="en-US" sz="2100" dirty="0"/>
              <a:t>B: your cousin</a:t>
            </a:r>
          </a:p>
          <a:p>
            <a:r>
              <a:rPr lang="en-US" sz="2100" dirty="0"/>
              <a:t>D: my cousin my dad my mom me my sister and my </a:t>
            </a:r>
          </a:p>
          <a:p>
            <a:r>
              <a:rPr lang="en-US" sz="2100" dirty="0"/>
              <a:t>D: mi </a:t>
            </a:r>
            <a:r>
              <a:rPr lang="en-US" sz="2100" dirty="0" err="1"/>
              <a:t>madrina</a:t>
            </a:r>
            <a:r>
              <a:rPr lang="en-US" sz="2100" dirty="0"/>
              <a:t> y mi </a:t>
            </a:r>
            <a:r>
              <a:rPr lang="en-US" sz="2100" dirty="0" err="1"/>
              <a:t>padrino</a:t>
            </a:r>
            <a:r>
              <a:rPr lang="en-US" sz="2100" dirty="0"/>
              <a:t> </a:t>
            </a:r>
          </a:p>
          <a:p>
            <a:r>
              <a:rPr lang="en-US" sz="2100" dirty="0"/>
              <a:t>(my godmother and godfather</a:t>
            </a:r>
            <a:r>
              <a:rPr lang="en-US" sz="2100" dirty="0" smtClean="0"/>
              <a:t>)</a:t>
            </a:r>
          </a:p>
          <a:p>
            <a:r>
              <a:rPr lang="en-US" sz="2100" dirty="0"/>
              <a:t>B: ???</a:t>
            </a:r>
          </a:p>
          <a:p>
            <a:r>
              <a:rPr lang="en-US" sz="2100" dirty="0"/>
              <a:t>D: </a:t>
            </a:r>
            <a:r>
              <a:rPr lang="en-US" sz="2100" dirty="0" err="1"/>
              <a:t>es</a:t>
            </a:r>
            <a:r>
              <a:rPr lang="en-US" sz="2100" dirty="0"/>
              <a:t> mi primo</a:t>
            </a:r>
          </a:p>
          <a:p>
            <a:r>
              <a:rPr lang="en-US" sz="2100" dirty="0"/>
              <a:t>(it's my cousin)</a:t>
            </a:r>
          </a:p>
          <a:p>
            <a:r>
              <a:rPr lang="en-US" sz="2100" dirty="0"/>
              <a:t>B: your cousin  </a:t>
            </a:r>
          </a:p>
          <a:p>
            <a:r>
              <a:rPr lang="en-US" sz="2100" dirty="0"/>
              <a:t>D: yeah </a:t>
            </a:r>
            <a:r>
              <a:rPr lang="en-US" sz="2100" dirty="0" smtClean="0"/>
              <a:t>??</a:t>
            </a:r>
            <a:endParaRPr lang="en-US" sz="2100" b="1" dirty="0"/>
          </a:p>
        </p:txBody>
      </p:sp>
      <p:sp>
        <p:nvSpPr>
          <p:cNvPr id="4" name="Rectangle 3"/>
          <p:cNvSpPr/>
          <p:nvPr/>
        </p:nvSpPr>
        <p:spPr>
          <a:xfrm>
            <a:off x="162543" y="157860"/>
            <a:ext cx="6096000" cy="6555641"/>
          </a:xfrm>
          <a:prstGeom prst="rect">
            <a:avLst/>
          </a:prstGeom>
          <a:solidFill>
            <a:schemeClr val="accent6"/>
          </a:solidFill>
        </p:spPr>
        <p:txBody>
          <a:bodyPr>
            <a:spAutoFit/>
          </a:bodyPr>
          <a:lstStyle/>
          <a:p>
            <a:r>
              <a:rPr lang="en-US" sz="2100" dirty="0"/>
              <a:t>B: hey we have this kind of couch</a:t>
            </a:r>
          </a:p>
          <a:p>
            <a:r>
              <a:rPr lang="en-US" sz="2100" dirty="0"/>
              <a:t>D: what?</a:t>
            </a:r>
          </a:p>
          <a:p>
            <a:r>
              <a:rPr lang="en-US" sz="2100" dirty="0"/>
              <a:t>B: we have those couch</a:t>
            </a:r>
          </a:p>
          <a:p>
            <a:r>
              <a:rPr lang="en-US" sz="2100" dirty="0"/>
              <a:t>D: </a:t>
            </a:r>
            <a:r>
              <a:rPr lang="en-US" sz="2100" dirty="0" err="1"/>
              <a:t>ustedes</a:t>
            </a:r>
            <a:r>
              <a:rPr lang="en-US" sz="2100" dirty="0"/>
              <a:t> </a:t>
            </a:r>
            <a:r>
              <a:rPr lang="en-US" sz="2100" dirty="0" err="1"/>
              <a:t>tienen</a:t>
            </a:r>
            <a:r>
              <a:rPr lang="en-US" sz="2100" dirty="0"/>
              <a:t> </a:t>
            </a:r>
            <a:r>
              <a:rPr lang="en-US" sz="2100" dirty="0" err="1"/>
              <a:t>estos</a:t>
            </a:r>
            <a:r>
              <a:rPr lang="en-US" sz="2100" dirty="0"/>
              <a:t> </a:t>
            </a:r>
            <a:r>
              <a:rPr lang="en-US" sz="2100" dirty="0" err="1"/>
              <a:t>sillones</a:t>
            </a:r>
            <a:r>
              <a:rPr lang="en-US" sz="2100" dirty="0"/>
              <a:t> the other ???... </a:t>
            </a:r>
            <a:r>
              <a:rPr lang="en-US" sz="2100" dirty="0" err="1"/>
              <a:t>alli</a:t>
            </a:r>
            <a:r>
              <a:rPr lang="en-US" sz="2100" dirty="0"/>
              <a:t> </a:t>
            </a:r>
            <a:r>
              <a:rPr lang="en-US" sz="2100" dirty="0" err="1"/>
              <a:t>donde</a:t>
            </a:r>
            <a:r>
              <a:rPr lang="en-US" sz="2100" dirty="0"/>
              <a:t> </a:t>
            </a:r>
            <a:r>
              <a:rPr lang="en-US" sz="2100" dirty="0" err="1"/>
              <a:t>ya</a:t>
            </a:r>
            <a:r>
              <a:rPr lang="en-US" sz="2100" dirty="0"/>
              <a:t> </a:t>
            </a:r>
            <a:r>
              <a:rPr lang="en-US" sz="2100" dirty="0" err="1"/>
              <a:t>ya</a:t>
            </a:r>
            <a:r>
              <a:rPr lang="en-US" sz="2100" dirty="0"/>
              <a:t> </a:t>
            </a:r>
          </a:p>
          <a:p>
            <a:r>
              <a:rPr lang="en-US" sz="2100" dirty="0"/>
              <a:t>(do you have those chairs the other... there where, there, there)</a:t>
            </a:r>
          </a:p>
          <a:p>
            <a:r>
              <a:rPr lang="en-US" sz="2100" dirty="0"/>
              <a:t>B: </a:t>
            </a:r>
            <a:r>
              <a:rPr lang="en-US" sz="2100" dirty="0" err="1"/>
              <a:t>en</a:t>
            </a:r>
            <a:r>
              <a:rPr lang="en-US" sz="2100" dirty="0"/>
              <a:t> ingles</a:t>
            </a:r>
          </a:p>
          <a:p>
            <a:r>
              <a:rPr lang="en-US" sz="2100" dirty="0"/>
              <a:t>(in English)</a:t>
            </a:r>
          </a:p>
          <a:p>
            <a:r>
              <a:rPr lang="en-US" sz="2100" dirty="0"/>
              <a:t>D: we um moving to my </a:t>
            </a:r>
            <a:r>
              <a:rPr lang="en-US" sz="2100" dirty="0" err="1"/>
              <a:t>my</a:t>
            </a:r>
            <a:r>
              <a:rPr lang="en-US" sz="2100" dirty="0"/>
              <a:t> dad </a:t>
            </a:r>
          </a:p>
          <a:p>
            <a:r>
              <a:rPr lang="en-US" sz="2100" dirty="0"/>
              <a:t>D: ¿</a:t>
            </a:r>
            <a:r>
              <a:rPr lang="en-US" sz="2100" dirty="0" err="1"/>
              <a:t>como</a:t>
            </a:r>
            <a:r>
              <a:rPr lang="en-US" sz="2100" dirty="0"/>
              <a:t> se dice mi </a:t>
            </a:r>
            <a:r>
              <a:rPr lang="en-US" sz="2100" dirty="0" err="1"/>
              <a:t>mi</a:t>
            </a:r>
            <a:r>
              <a:rPr lang="en-US" sz="2100" dirty="0"/>
              <a:t> </a:t>
            </a:r>
            <a:r>
              <a:rPr lang="en-US" sz="2100" dirty="0" err="1"/>
              <a:t>compro</a:t>
            </a:r>
            <a:r>
              <a:rPr lang="en-US" sz="2100" dirty="0"/>
              <a:t> </a:t>
            </a:r>
            <a:r>
              <a:rPr lang="en-US" sz="2100" dirty="0" err="1"/>
              <a:t>una</a:t>
            </a:r>
            <a:r>
              <a:rPr lang="en-US" sz="2100" dirty="0"/>
              <a:t> casa?</a:t>
            </a:r>
          </a:p>
          <a:p>
            <a:r>
              <a:rPr lang="en-US" sz="2100" dirty="0"/>
              <a:t>(how do you say he bought me a house?)</a:t>
            </a:r>
          </a:p>
          <a:p>
            <a:r>
              <a:rPr lang="en-US" sz="2100" dirty="0"/>
              <a:t>B: we buy a house</a:t>
            </a:r>
          </a:p>
          <a:p>
            <a:r>
              <a:rPr lang="en-US" sz="2100" dirty="0"/>
              <a:t>D: my dad buy the house un </a:t>
            </a:r>
            <a:r>
              <a:rPr lang="en-US" sz="2100" dirty="0" err="1"/>
              <a:t>perrito</a:t>
            </a:r>
            <a:endParaRPr lang="en-US" sz="2100" dirty="0"/>
          </a:p>
          <a:p>
            <a:r>
              <a:rPr lang="en-US" sz="2100" dirty="0"/>
              <a:t>(my dad buy the house a puppy)</a:t>
            </a:r>
          </a:p>
          <a:p>
            <a:r>
              <a:rPr lang="en-US" sz="2100" dirty="0"/>
              <a:t>B: who is that</a:t>
            </a:r>
          </a:p>
          <a:p>
            <a:r>
              <a:rPr lang="en-US" sz="2100" dirty="0"/>
              <a:t>D: me and my dog</a:t>
            </a:r>
          </a:p>
          <a:p>
            <a:r>
              <a:rPr lang="en-US" sz="2100" dirty="0"/>
              <a:t>B: right there these two</a:t>
            </a:r>
          </a:p>
          <a:p>
            <a:r>
              <a:rPr lang="en-US" sz="2100" dirty="0"/>
              <a:t>D: my sister and me</a:t>
            </a:r>
          </a:p>
          <a:p>
            <a:r>
              <a:rPr lang="en-US" sz="2100" dirty="0"/>
              <a:t>B: and her</a:t>
            </a:r>
          </a:p>
        </p:txBody>
      </p:sp>
      <p:sp>
        <p:nvSpPr>
          <p:cNvPr id="9" name="Rectangle 8"/>
          <p:cNvSpPr/>
          <p:nvPr/>
        </p:nvSpPr>
        <p:spPr>
          <a:xfrm>
            <a:off x="162543" y="250887"/>
            <a:ext cx="6096000" cy="6555641"/>
          </a:xfrm>
          <a:prstGeom prst="rect">
            <a:avLst/>
          </a:prstGeom>
          <a:solidFill>
            <a:schemeClr val="accent6"/>
          </a:solidFill>
        </p:spPr>
        <p:txBody>
          <a:bodyPr>
            <a:spAutoFit/>
          </a:bodyPr>
          <a:lstStyle/>
          <a:p>
            <a:r>
              <a:rPr lang="en-US" sz="2100" dirty="0"/>
              <a:t>D: my grandma   my dog is um </a:t>
            </a:r>
          </a:p>
          <a:p>
            <a:r>
              <a:rPr lang="en-US" sz="2100" dirty="0"/>
              <a:t>B: is fake</a:t>
            </a:r>
          </a:p>
          <a:p>
            <a:r>
              <a:rPr lang="en-US" sz="2100" dirty="0"/>
              <a:t>D: un </a:t>
            </a:r>
            <a:r>
              <a:rPr lang="en-US" sz="2100" dirty="0" err="1"/>
              <a:t>jugueta</a:t>
            </a:r>
            <a:r>
              <a:rPr lang="en-US" sz="2100" dirty="0"/>
              <a:t> </a:t>
            </a:r>
            <a:r>
              <a:rPr lang="en-US" sz="2100" dirty="0" err="1"/>
              <a:t>pelucha</a:t>
            </a:r>
            <a:r>
              <a:rPr lang="en-US" sz="2100" dirty="0"/>
              <a:t> </a:t>
            </a:r>
            <a:r>
              <a:rPr lang="en-US" sz="2100" dirty="0" err="1"/>
              <a:t>jugueta</a:t>
            </a:r>
            <a:r>
              <a:rPr lang="en-US" sz="2100" dirty="0"/>
              <a:t> </a:t>
            </a:r>
          </a:p>
          <a:p>
            <a:r>
              <a:rPr lang="en-US" sz="2100" dirty="0"/>
              <a:t>(a stuffed animal toy)</a:t>
            </a:r>
          </a:p>
          <a:p>
            <a:r>
              <a:rPr lang="en-US" sz="2100" dirty="0"/>
              <a:t>D: my mom and me my birthday</a:t>
            </a:r>
          </a:p>
          <a:p>
            <a:r>
              <a:rPr lang="en-US" sz="2100" dirty="0"/>
              <a:t>B: how old are you over there?</a:t>
            </a:r>
          </a:p>
          <a:p>
            <a:r>
              <a:rPr lang="en-US" sz="2100" dirty="0"/>
              <a:t>D: um four</a:t>
            </a:r>
          </a:p>
          <a:p>
            <a:r>
              <a:rPr lang="en-US" sz="2100" dirty="0"/>
              <a:t>B: here?</a:t>
            </a:r>
          </a:p>
          <a:p>
            <a:r>
              <a:rPr lang="en-US" sz="2100" dirty="0"/>
              <a:t>D: um</a:t>
            </a:r>
          </a:p>
          <a:p>
            <a:r>
              <a:rPr lang="en-US" sz="2100" dirty="0"/>
              <a:t>B: you and your cousin?</a:t>
            </a:r>
          </a:p>
          <a:p>
            <a:r>
              <a:rPr lang="en-US" sz="2100" dirty="0"/>
              <a:t>D: no yeah my cousin and me</a:t>
            </a:r>
          </a:p>
          <a:p>
            <a:r>
              <a:rPr lang="en-US" sz="2100" dirty="0"/>
              <a:t>B: you</a:t>
            </a:r>
          </a:p>
          <a:p>
            <a:r>
              <a:rPr lang="en-US" sz="2100" dirty="0"/>
              <a:t>D: </a:t>
            </a:r>
            <a:r>
              <a:rPr lang="en-US" sz="2100" dirty="0" err="1"/>
              <a:t>aqui</a:t>
            </a:r>
            <a:r>
              <a:rPr lang="en-US" sz="2100" dirty="0"/>
              <a:t> </a:t>
            </a:r>
            <a:r>
              <a:rPr lang="en-US" sz="2100" dirty="0" err="1"/>
              <a:t>yo</a:t>
            </a:r>
            <a:r>
              <a:rPr lang="en-US" sz="2100" dirty="0"/>
              <a:t> </a:t>
            </a:r>
            <a:r>
              <a:rPr lang="en-US" sz="2100" dirty="0" err="1"/>
              <a:t>tengo</a:t>
            </a:r>
            <a:r>
              <a:rPr lang="en-US" sz="2100" dirty="0"/>
              <a:t> one</a:t>
            </a:r>
          </a:p>
          <a:p>
            <a:r>
              <a:rPr lang="en-US" sz="2100" dirty="0"/>
              <a:t>(here I am one)</a:t>
            </a:r>
          </a:p>
          <a:p>
            <a:r>
              <a:rPr lang="en-US" sz="2100" dirty="0"/>
              <a:t>B: one year old?</a:t>
            </a:r>
          </a:p>
          <a:p>
            <a:r>
              <a:rPr lang="en-US" sz="2100" dirty="0"/>
              <a:t>D: and my cousin </a:t>
            </a:r>
            <a:r>
              <a:rPr lang="en-US" sz="2100" dirty="0" smtClean="0"/>
              <a:t>four</a:t>
            </a:r>
          </a:p>
          <a:p>
            <a:endParaRPr lang="en-US" sz="2100" dirty="0"/>
          </a:p>
          <a:p>
            <a:endParaRPr lang="en-US" sz="2100" dirty="0" smtClean="0"/>
          </a:p>
          <a:p>
            <a:endParaRPr lang="en-US" sz="2100" dirty="0"/>
          </a:p>
          <a:p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4093803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100000">
                <p:cTn id="28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6" grpId="0"/>
      <p:bldP spid="5" grpId="0" animBg="1"/>
      <p:bldP spid="4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4"/>
          <p:cNvSpPr txBox="1">
            <a:spLocks/>
          </p:cNvSpPr>
          <p:nvPr/>
        </p:nvSpPr>
        <p:spPr>
          <a:xfrm>
            <a:off x="820611" y="680019"/>
            <a:ext cx="9144000" cy="7931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defRPr>
            </a:lvl1pPr>
          </a:lstStyle>
          <a:p>
            <a:pPr algn="l"/>
            <a:r>
              <a:rPr lang="en-US" sz="4400" b="1" dirty="0" smtClean="0"/>
              <a:t>Thinking about your site(s)</a:t>
            </a:r>
          </a:p>
        </p:txBody>
      </p:sp>
      <p:sp>
        <p:nvSpPr>
          <p:cNvPr id="12" name="Subtitle 5"/>
          <p:cNvSpPr txBox="1">
            <a:spLocks/>
          </p:cNvSpPr>
          <p:nvPr/>
        </p:nvSpPr>
        <p:spPr>
          <a:xfrm>
            <a:off x="820611" y="1813387"/>
            <a:ext cx="10516174" cy="44748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dirty="0" smtClean="0"/>
              <a:t>What evidence do you see of centering communication?:</a:t>
            </a:r>
          </a:p>
          <a:p>
            <a:pPr algn="l"/>
            <a:r>
              <a:rPr lang="en-US" sz="3200" dirty="0" smtClean="0"/>
              <a:t>Examples: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 smtClean="0"/>
              <a:t>tasks </a:t>
            </a:r>
            <a:r>
              <a:rPr lang="en-US" sz="2800" dirty="0"/>
              <a:t>that focus on meaning (rather than standardized language production</a:t>
            </a:r>
            <a:r>
              <a:rPr lang="en-US" sz="2800" dirty="0" smtClean="0"/>
              <a:t>)</a:t>
            </a:r>
            <a:endParaRPr lang="en-US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 smtClean="0"/>
              <a:t>opportunities </a:t>
            </a:r>
            <a:r>
              <a:rPr lang="en-US" sz="2800" dirty="0"/>
              <a:t>to represent ideas through different </a:t>
            </a:r>
            <a:r>
              <a:rPr lang="en-US" sz="2800" dirty="0" smtClean="0"/>
              <a:t>modalities</a:t>
            </a:r>
            <a:endParaRPr lang="en-US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 smtClean="0"/>
              <a:t>students using </a:t>
            </a:r>
            <a:r>
              <a:rPr lang="en-US" sz="2800" b="1" dirty="0" smtClean="0"/>
              <a:t>all </a:t>
            </a:r>
            <a:r>
              <a:rPr lang="en-US" sz="2800" dirty="0"/>
              <a:t>their linguistic </a:t>
            </a:r>
            <a:r>
              <a:rPr lang="en-US" sz="2800" dirty="0" smtClean="0"/>
              <a:t>resources in service of meaning-making</a:t>
            </a:r>
            <a:endParaRPr lang="en-US" sz="2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01360-7CB3-A644-AE82-50D615F347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6" y="5246506"/>
            <a:ext cx="1428307" cy="1428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457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ubtitle 5"/>
          <p:cNvSpPr txBox="1">
            <a:spLocks/>
          </p:cNvSpPr>
          <p:nvPr/>
        </p:nvSpPr>
        <p:spPr>
          <a:xfrm>
            <a:off x="820611" y="1838325"/>
            <a:ext cx="10516174" cy="44748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01360-7CB3-A644-AE82-50D615F347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6" y="5246506"/>
            <a:ext cx="1428307" cy="1428307"/>
          </a:xfrm>
          <a:prstGeom prst="rect">
            <a:avLst/>
          </a:prstGeom>
        </p:spPr>
      </p:pic>
      <p:sp>
        <p:nvSpPr>
          <p:cNvPr id="11" name="Title 4"/>
          <p:cNvSpPr txBox="1">
            <a:spLocks/>
          </p:cNvSpPr>
          <p:nvPr/>
        </p:nvSpPr>
        <p:spPr>
          <a:xfrm>
            <a:off x="416851" y="933903"/>
            <a:ext cx="4677664" cy="50267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defRPr>
            </a:lvl1pPr>
          </a:lstStyle>
          <a:p>
            <a:pPr algn="l"/>
            <a:r>
              <a:rPr lang="en-US" sz="3600" b="1" dirty="0"/>
              <a:t>Language and literacy practices are . . . </a:t>
            </a:r>
            <a:endParaRPr lang="en-US" sz="4400" b="1" dirty="0"/>
          </a:p>
          <a:p>
            <a:pPr algn="l"/>
            <a:endParaRPr lang="en-US" sz="4400" b="1" dirty="0"/>
          </a:p>
          <a:p>
            <a:pPr algn="l"/>
            <a:endParaRPr lang="en-US" sz="4400" b="1" dirty="0"/>
          </a:p>
          <a:p>
            <a:pPr algn="l"/>
            <a:endParaRPr lang="en-US" sz="4400" b="1" dirty="0"/>
          </a:p>
          <a:p>
            <a:pPr algn="l"/>
            <a:endParaRPr lang="en-US" sz="4400" b="1" dirty="0"/>
          </a:p>
          <a:p>
            <a:pPr algn="l"/>
            <a:r>
              <a:rPr lang="en-US" sz="3600" b="1" dirty="0"/>
              <a:t>. . . . thinking practices</a:t>
            </a:r>
          </a:p>
        </p:txBody>
      </p:sp>
      <p:sp>
        <p:nvSpPr>
          <p:cNvPr id="13" name="Subtitle 5">
            <a:extLst>
              <a:ext uri="{FF2B5EF4-FFF2-40B4-BE49-F238E27FC236}">
                <a16:creationId xmlns:a16="http://schemas.microsoft.com/office/drawing/2014/main" id="{16A5011C-49BB-D44A-A297-1F1DEA254A52}"/>
              </a:ext>
            </a:extLst>
          </p:cNvPr>
          <p:cNvSpPr txBox="1">
            <a:spLocks/>
          </p:cNvSpPr>
          <p:nvPr/>
        </p:nvSpPr>
        <p:spPr>
          <a:xfrm>
            <a:off x="6078698" y="681951"/>
            <a:ext cx="5474524" cy="61760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 dirty="0"/>
              <a:t>Talk </a:t>
            </a:r>
            <a:r>
              <a:rPr lang="en-US" sz="2800" dirty="0" smtClean="0"/>
              <a:t>is at the heart of learning. </a:t>
            </a:r>
          </a:p>
          <a:p>
            <a:pPr algn="l"/>
            <a:endParaRPr lang="en-US" sz="2800" dirty="0"/>
          </a:p>
          <a:p>
            <a:pPr algn="l"/>
            <a:r>
              <a:rPr lang="en-US" sz="2800" dirty="0"/>
              <a:t>This might look like: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Multiple, extended opportunities to engage in talk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Different kinds of talk opportunities (e.g., pairs, whole class</a:t>
            </a:r>
            <a:r>
              <a:rPr lang="en-US" sz="2800" dirty="0" smtClean="0"/>
              <a:t>)</a:t>
            </a:r>
            <a:endParaRPr lang="en-US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 smtClean="0"/>
              <a:t>Scaffolding academic language</a:t>
            </a:r>
            <a:endParaRPr lang="en-US" sz="2800" dirty="0"/>
          </a:p>
          <a:p>
            <a:pPr algn="l"/>
            <a:endParaRPr lang="en-US" sz="2800" dirty="0"/>
          </a:p>
        </p:txBody>
      </p:sp>
      <p:sp>
        <p:nvSpPr>
          <p:cNvPr id="10" name="Rectangle 9"/>
          <p:cNvSpPr/>
          <p:nvPr/>
        </p:nvSpPr>
        <p:spPr>
          <a:xfrm>
            <a:off x="508151" y="2376135"/>
            <a:ext cx="4586364" cy="16995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842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ubtitle 5"/>
          <p:cNvSpPr txBox="1">
            <a:spLocks/>
          </p:cNvSpPr>
          <p:nvPr/>
        </p:nvSpPr>
        <p:spPr>
          <a:xfrm>
            <a:off x="820611" y="1697648"/>
            <a:ext cx="10516174" cy="44748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dirty="0"/>
              <a:t>What evidence do you see </a:t>
            </a:r>
            <a:r>
              <a:rPr lang="en-US" sz="3200" dirty="0" smtClean="0"/>
              <a:t>of centering talk?</a:t>
            </a:r>
          </a:p>
          <a:p>
            <a:pPr algn="l"/>
            <a:r>
              <a:rPr lang="en-US" sz="3200" dirty="0" smtClean="0"/>
              <a:t>Some examples:</a:t>
            </a:r>
            <a:endParaRPr lang="en-US" sz="3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dirty="0" smtClean="0"/>
              <a:t>Multiple</a:t>
            </a:r>
            <a:r>
              <a:rPr lang="en-US" sz="3200" dirty="0"/>
              <a:t>, extended opportunities to engage in talk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dirty="0"/>
              <a:t>Different kinds of talk opportunities (e.g., pairs, whole class</a:t>
            </a:r>
            <a:r>
              <a:rPr lang="en-US" sz="3200" dirty="0" smtClean="0"/>
              <a:t>)</a:t>
            </a:r>
            <a:endParaRPr lang="en-US" sz="3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dirty="0" smtClean="0"/>
              <a:t>Scaffolding academic language</a:t>
            </a:r>
            <a:endParaRPr lang="en-US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01360-7CB3-A644-AE82-50D615F347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6" y="5246506"/>
            <a:ext cx="1428307" cy="1428307"/>
          </a:xfrm>
          <a:prstGeom prst="rect">
            <a:avLst/>
          </a:prstGeom>
        </p:spPr>
      </p:pic>
      <p:sp>
        <p:nvSpPr>
          <p:cNvPr id="5" name="Title 4"/>
          <p:cNvSpPr txBox="1">
            <a:spLocks/>
          </p:cNvSpPr>
          <p:nvPr/>
        </p:nvSpPr>
        <p:spPr>
          <a:xfrm>
            <a:off x="820611" y="683501"/>
            <a:ext cx="9144000" cy="7931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defRPr>
            </a:lvl1pPr>
          </a:lstStyle>
          <a:p>
            <a:pPr algn="l"/>
            <a:r>
              <a:rPr lang="en-US" sz="4400" b="1" dirty="0" smtClean="0"/>
              <a:t>Thinking about your site(s)</a:t>
            </a:r>
          </a:p>
        </p:txBody>
      </p:sp>
    </p:spTree>
    <p:extLst>
      <p:ext uri="{BB962C8B-B14F-4D97-AF65-F5344CB8AC3E}">
        <p14:creationId xmlns:p14="http://schemas.microsoft.com/office/powerpoint/2010/main" val="2804793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4"/>
          <p:cNvSpPr txBox="1">
            <a:spLocks/>
          </p:cNvSpPr>
          <p:nvPr/>
        </p:nvSpPr>
        <p:spPr>
          <a:xfrm>
            <a:off x="820611" y="680019"/>
            <a:ext cx="9144000" cy="79314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defRPr>
            </a:lvl1pPr>
          </a:lstStyle>
          <a:p>
            <a:pPr algn="l"/>
            <a:r>
              <a:rPr lang="en-US" sz="4400" b="1" dirty="0"/>
              <a:t>Language &amp; literacy learning is sociocultural.</a:t>
            </a:r>
          </a:p>
        </p:txBody>
      </p:sp>
      <p:sp>
        <p:nvSpPr>
          <p:cNvPr id="12" name="Subtitle 5"/>
          <p:cNvSpPr txBox="1">
            <a:spLocks/>
          </p:cNvSpPr>
          <p:nvPr/>
        </p:nvSpPr>
        <p:spPr>
          <a:xfrm>
            <a:off x="5891375" y="1674420"/>
            <a:ext cx="5626548" cy="49045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dirty="0"/>
              <a:t>E</a:t>
            </a:r>
            <a:r>
              <a:rPr lang="en-US" dirty="0" smtClean="0"/>
              <a:t>ngage </a:t>
            </a:r>
            <a:r>
              <a:rPr lang="en-US" dirty="0"/>
              <a:t>students’ languages, cultures, experiences and interests. </a:t>
            </a:r>
          </a:p>
          <a:p>
            <a:pPr algn="l"/>
            <a:r>
              <a:rPr lang="en-US" dirty="0"/>
              <a:t>This might look like: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Teaching reading in the student’s </a:t>
            </a:r>
            <a:r>
              <a:rPr lang="en-US" dirty="0" smtClean="0"/>
              <a:t>heritage </a:t>
            </a:r>
            <a:r>
              <a:rPr lang="en-US" dirty="0"/>
              <a:t>language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 smtClean="0"/>
              <a:t>Texts </a:t>
            </a:r>
            <a:r>
              <a:rPr lang="en-US" dirty="0"/>
              <a:t>and activities that connect to students’ lives </a:t>
            </a:r>
            <a:endParaRPr lang="en-US" dirty="0" smtClean="0"/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Opportunities for student voice and choice</a:t>
            </a:r>
          </a:p>
          <a:p>
            <a:pPr algn="l">
              <a:lnSpc>
                <a:spcPct val="100000"/>
              </a:lnSpc>
            </a:pPr>
            <a:endParaRPr lang="en-US" dirty="0"/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0B170110-8ED7-BB47-B09A-FDC063F625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610" y="1674419"/>
            <a:ext cx="13448483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01360-7CB3-A644-AE82-50D615F347C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6" y="5246506"/>
            <a:ext cx="1428307" cy="142830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799" y="1720138"/>
            <a:ext cx="5098775" cy="4801314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4"/>
              </a:rPr>
              <a:t>Reading comprehension graphic available here: </a:t>
            </a:r>
          </a:p>
          <a:p>
            <a:endParaRPr lang="en-US" dirty="0">
              <a:hlinkClick r:id="rId4"/>
            </a:endParaRPr>
          </a:p>
          <a:p>
            <a:r>
              <a:rPr lang="en-US" dirty="0" smtClean="0">
                <a:hlinkClick r:id="rId4"/>
              </a:rPr>
              <a:t>https</a:t>
            </a:r>
            <a:r>
              <a:rPr lang="en-US" dirty="0">
                <a:hlinkClick r:id="rId4"/>
              </a:rPr>
              <a:t>://</a:t>
            </a:r>
            <a:r>
              <a:rPr lang="en-US" dirty="0" smtClean="0">
                <a:hlinkClick r:id="rId4"/>
              </a:rPr>
              <a:t>www.rand.org/pubs/research_briefs/RB8024/index1.html</a:t>
            </a: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3831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lympic hills final .mov">
            <a:hlinkClick r:id="" action="ppaction://media"/>
            <a:extLst>
              <a:ext uri="{FF2B5EF4-FFF2-40B4-BE49-F238E27FC236}">
                <a16:creationId xmlns:a16="http://schemas.microsoft.com/office/drawing/2014/main" id="{82A6D143-FB1E-584A-ABE6-F5CF6E39E3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2938" y="229117"/>
            <a:ext cx="8919014" cy="501890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321904" y="6102626"/>
            <a:ext cx="8726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To reveal the play button, hover over over the bottom of the rectangle.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740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1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4"/>
          <p:cNvSpPr txBox="1">
            <a:spLocks/>
          </p:cNvSpPr>
          <p:nvPr/>
        </p:nvSpPr>
        <p:spPr>
          <a:xfrm>
            <a:off x="820611" y="680019"/>
            <a:ext cx="9144000" cy="7931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defRPr>
            </a:lvl1pPr>
          </a:lstStyle>
          <a:p>
            <a:pPr algn="l"/>
            <a:r>
              <a:rPr lang="en-US" sz="4400" b="1" dirty="0"/>
              <a:t>Thinking about your site(s</a:t>
            </a:r>
            <a:r>
              <a:rPr lang="en-US" sz="4400" b="1" dirty="0" smtClean="0"/>
              <a:t>)</a:t>
            </a:r>
            <a:endParaRPr lang="en-US" sz="4400" b="1" dirty="0"/>
          </a:p>
        </p:txBody>
      </p:sp>
      <p:sp>
        <p:nvSpPr>
          <p:cNvPr id="12" name="Subtitle 5"/>
          <p:cNvSpPr txBox="1">
            <a:spLocks/>
          </p:cNvSpPr>
          <p:nvPr/>
        </p:nvSpPr>
        <p:spPr>
          <a:xfrm>
            <a:off x="820611" y="1838325"/>
            <a:ext cx="10516174" cy="44748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dirty="0"/>
              <a:t>What evidence do you see </a:t>
            </a:r>
            <a:r>
              <a:rPr lang="en-US" dirty="0" smtClean="0"/>
              <a:t>of engaging </a:t>
            </a:r>
            <a:r>
              <a:rPr lang="en-US" dirty="0"/>
              <a:t>students’ languages, cultures, experiences </a:t>
            </a:r>
            <a:r>
              <a:rPr lang="en-US" dirty="0" smtClean="0"/>
              <a:t>and interests?. </a:t>
            </a:r>
            <a:endParaRPr lang="en-US" dirty="0"/>
          </a:p>
          <a:p>
            <a:pPr algn="l"/>
            <a:r>
              <a:rPr lang="en-US" dirty="0"/>
              <a:t>This might look like: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Teaching reading in the student’s heritage language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Texts and activities that connect to students’ lives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Opportunities for student voice and choice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01360-7CB3-A644-AE82-50D615F347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6" y="5246506"/>
            <a:ext cx="1428307" cy="1428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748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4"/>
          <p:cNvSpPr txBox="1">
            <a:spLocks/>
          </p:cNvSpPr>
          <p:nvPr/>
        </p:nvSpPr>
        <p:spPr>
          <a:xfrm>
            <a:off x="649527" y="463137"/>
            <a:ext cx="5125108" cy="5253517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defRPr>
            </a:lvl1pPr>
          </a:lstStyle>
          <a:p>
            <a:pPr algn="l"/>
            <a:r>
              <a:rPr lang="en-US" sz="3600" b="1" dirty="0" smtClean="0"/>
              <a:t>Curriculum continuity . </a:t>
            </a:r>
            <a:r>
              <a:rPr lang="en-US" sz="3600" b="1" dirty="0"/>
              <a:t>. .</a:t>
            </a:r>
          </a:p>
          <a:p>
            <a:pPr algn="l"/>
            <a:endParaRPr lang="en-US" sz="3600" b="1" dirty="0"/>
          </a:p>
          <a:p>
            <a:pPr algn="l"/>
            <a:endParaRPr lang="en-US" sz="3600" b="1" dirty="0"/>
          </a:p>
          <a:p>
            <a:pPr algn="l"/>
            <a:endParaRPr lang="en-US" sz="3600" b="1" dirty="0"/>
          </a:p>
          <a:p>
            <a:pPr algn="l"/>
            <a:endParaRPr lang="en-US" sz="3600" b="1" dirty="0"/>
          </a:p>
          <a:p>
            <a:pPr algn="l"/>
            <a:endParaRPr lang="en-US" sz="3600" b="1" dirty="0"/>
          </a:p>
          <a:p>
            <a:pPr algn="l"/>
            <a:endParaRPr lang="en-US" sz="3600" b="1" dirty="0"/>
          </a:p>
          <a:p>
            <a:pPr algn="l"/>
            <a:endParaRPr lang="en-US" sz="3600" b="1" dirty="0"/>
          </a:p>
          <a:p>
            <a:pPr algn="l"/>
            <a:endParaRPr lang="en-US" sz="3600" b="1" dirty="0"/>
          </a:p>
          <a:p>
            <a:pPr algn="r"/>
            <a:r>
              <a:rPr lang="en-US" sz="3600" b="1" dirty="0"/>
              <a:t>. . . scaffolds language &amp; literacy learning.</a:t>
            </a:r>
          </a:p>
        </p:txBody>
      </p:sp>
      <p:sp>
        <p:nvSpPr>
          <p:cNvPr id="12" name="Subtitle 5"/>
          <p:cNvSpPr txBox="1">
            <a:spLocks/>
          </p:cNvSpPr>
          <p:nvPr/>
        </p:nvSpPr>
        <p:spPr>
          <a:xfrm>
            <a:off x="5849244" y="463137"/>
            <a:ext cx="5467940" cy="62116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01360-7CB3-A644-AE82-50D615F347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6" y="5246506"/>
            <a:ext cx="1428307" cy="1428307"/>
          </a:xfrm>
          <a:prstGeom prst="rect">
            <a:avLst/>
          </a:prstGeom>
        </p:spPr>
      </p:pic>
      <p:sp>
        <p:nvSpPr>
          <p:cNvPr id="7" name="Subtitle 5">
            <a:extLst>
              <a:ext uri="{FF2B5EF4-FFF2-40B4-BE49-F238E27FC236}">
                <a16:creationId xmlns:a16="http://schemas.microsoft.com/office/drawing/2014/main" id="{FA5ABD4A-00CF-814E-B269-361990E7BF49}"/>
              </a:ext>
            </a:extLst>
          </p:cNvPr>
          <p:cNvSpPr txBox="1">
            <a:spLocks/>
          </p:cNvSpPr>
          <p:nvPr/>
        </p:nvSpPr>
        <p:spPr>
          <a:xfrm>
            <a:off x="5973288" y="308758"/>
            <a:ext cx="5343896" cy="6366056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dirty="0" smtClean="0"/>
              <a:t>Curriculum continuity within and across contexts helps students to deepen their learning. </a:t>
            </a:r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dirty="0"/>
              <a:t>This might look like: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Unit organized by a big idea</a:t>
            </a:r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Shared language across classes &amp; grades</a:t>
            </a:r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Co-teaching &amp; collaboration across core teachers, specialists &amp; paraprofessionals.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dirty="0"/>
              <a:t>Across grades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dirty="0"/>
              <a:t>Across departments</a:t>
            </a:r>
          </a:p>
          <a:p>
            <a:pPr lvl="1" algn="l"/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924339" y="1133061"/>
            <a:ext cx="4661452" cy="30214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23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4"/>
          <p:cNvSpPr txBox="1">
            <a:spLocks/>
          </p:cNvSpPr>
          <p:nvPr/>
        </p:nvSpPr>
        <p:spPr>
          <a:xfrm>
            <a:off x="688769" y="683501"/>
            <a:ext cx="10747169" cy="7931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defRPr>
            </a:lvl1pPr>
          </a:lstStyle>
          <a:p>
            <a:pPr algn="l"/>
            <a:r>
              <a:rPr lang="en-US" sz="4400" b="1" dirty="0"/>
              <a:t>Thinking about your site(s)</a:t>
            </a:r>
          </a:p>
        </p:txBody>
      </p:sp>
      <p:sp>
        <p:nvSpPr>
          <p:cNvPr id="12" name="Subtitle 5"/>
          <p:cNvSpPr txBox="1">
            <a:spLocks/>
          </p:cNvSpPr>
          <p:nvPr/>
        </p:nvSpPr>
        <p:spPr>
          <a:xfrm>
            <a:off x="820611" y="1838325"/>
            <a:ext cx="10516174" cy="44748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dirty="0"/>
              <a:t>What evidence </a:t>
            </a:r>
            <a:r>
              <a:rPr lang="en-US" dirty="0" smtClean="0"/>
              <a:t>of continuity do you see: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 smtClean="0"/>
              <a:t>Within classrooms?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 smtClean="0"/>
              <a:t> Across subject-matter or grade-level teams?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 smtClean="0"/>
              <a:t>School-wide?  </a:t>
            </a:r>
          </a:p>
          <a:p>
            <a:pPr algn="l">
              <a:lnSpc>
                <a:spcPct val="100000"/>
              </a:lnSpc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01360-7CB3-A644-AE82-50D615F347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6" y="5246506"/>
            <a:ext cx="1428307" cy="1428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117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/>
          </a:bodyPr>
          <a:lstStyle/>
          <a:p>
            <a:r>
              <a:rPr lang="en-US" sz="4000" b="1" dirty="0"/>
              <a:t>It’s a Best Practice!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89" t="1147" r="1036" b="1213"/>
          <a:stretch/>
        </p:blipFill>
        <p:spPr>
          <a:xfrm>
            <a:off x="6044665" y="577516"/>
            <a:ext cx="4533500" cy="5804033"/>
          </a:xfrm>
          <a:prstGeom prst="rect">
            <a:avLst/>
          </a:prstGeom>
          <a:ln w="25400">
            <a:solidFill>
              <a:srgbClr val="244A5F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198723" y="5925202"/>
            <a:ext cx="5576435" cy="3737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244A5F"/>
                </a:solidFill>
                <a:hlinkClick r:id="rId3"/>
              </a:rPr>
              <a:t>http://www.k12.wa.us/SSEO/ELAMenuBestPractices.aspx</a:t>
            </a:r>
            <a:r>
              <a:rPr lang="en-US" dirty="0">
                <a:solidFill>
                  <a:srgbClr val="244A5F"/>
                </a:solidFill>
              </a:rPr>
              <a:t>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29389" y="1930761"/>
            <a:ext cx="4630236" cy="16312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endParaRPr lang="en-US" sz="2000" dirty="0"/>
          </a:p>
          <a:p>
            <a:r>
              <a:rPr lang="en-US" sz="2000" i="1" dirty="0">
                <a:solidFill>
                  <a:srgbClr val="244A5F"/>
                </a:solidFill>
              </a:rPr>
              <a:t>Specialized Literacy Instruction for ELs</a:t>
            </a:r>
          </a:p>
          <a:p>
            <a:pPr algn="ctr"/>
            <a:endParaRPr lang="en-US" sz="2000" i="1" dirty="0">
              <a:solidFill>
                <a:srgbClr val="244A5F"/>
              </a:solidFill>
            </a:endParaRPr>
          </a:p>
          <a:p>
            <a:pPr algn="ctr"/>
            <a:r>
              <a:rPr lang="en-US" sz="2000" dirty="0"/>
              <a:t>See pages 106-114</a:t>
            </a:r>
          </a:p>
          <a:p>
            <a:pPr algn="ctr"/>
            <a:endParaRPr lang="en-US" sz="2000" i="1" dirty="0">
              <a:solidFill>
                <a:srgbClr val="244A5F"/>
              </a:solidFill>
            </a:endParaRP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4294967295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fld id="{49CFBD13-CC0A-4D21-973F-712511F27E6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504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6379"/>
            <a:ext cx="12192000" cy="6252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672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9117"/>
            <a:ext cx="12192000" cy="629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106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0469"/>
            <a:ext cx="12192000" cy="6297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483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2629"/>
            <a:ext cx="12192000" cy="6252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65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6333"/>
            <a:ext cx="12192000" cy="6265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1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9920"/>
            <a:ext cx="12192000" cy="6278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96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1447"/>
            <a:ext cx="12192000" cy="6295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23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0566"/>
            <a:ext cx="12192000" cy="6256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0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4"/>
          <p:cNvSpPr txBox="1">
            <a:spLocks/>
          </p:cNvSpPr>
          <p:nvPr/>
        </p:nvSpPr>
        <p:spPr>
          <a:xfrm>
            <a:off x="820611" y="680019"/>
            <a:ext cx="9144000" cy="79314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defRPr>
            </a:lvl1pPr>
          </a:lstStyle>
          <a:p>
            <a:r>
              <a:rPr lang="en-US" dirty="0"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LOOKING AT THE ELA GROWTH  REPORT</a:t>
            </a:r>
          </a:p>
        </p:txBody>
      </p:sp>
      <p:sp>
        <p:nvSpPr>
          <p:cNvPr id="12" name="Subtitle 5"/>
          <p:cNvSpPr txBox="1">
            <a:spLocks/>
          </p:cNvSpPr>
          <p:nvPr/>
        </p:nvSpPr>
        <p:spPr>
          <a:xfrm>
            <a:off x="820611" y="1838325"/>
            <a:ext cx="10516174" cy="44748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dirty="0"/>
              <a:t>​How do schools in your district identify students to serve through LAP? How might this impact students in the migrant &amp;/or bilingual programs?</a:t>
            </a:r>
          </a:p>
          <a:p>
            <a:pPr lvl="0" algn="l"/>
            <a:endParaRPr lang="en-US" dirty="0"/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dirty="0"/>
              <a:t>How is their progress monitored? How might this impact students in the migrant &amp;/or bilingual programs?</a:t>
            </a:r>
          </a:p>
          <a:p>
            <a:pPr lvl="0" algn="l"/>
            <a:endParaRPr lang="en-US" dirty="0"/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dirty="0"/>
              <a:t>How are the interventions evaluated (i.e., how do you know that the services are effective)? How might this impact students in the migrant &amp;/or bilingual programs?​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endParaRPr lang="en-US" dirty="0"/>
          </a:p>
          <a:p>
            <a:pPr lvl="2" algn="l"/>
            <a:r>
              <a:rPr lang="en-US" sz="2000" i="1" dirty="0"/>
              <a:t>Note: For information about each school's process, you can create a report with the Academic Growth and Progress Monitoring tab.*</a:t>
            </a:r>
            <a:endParaRPr lang="en-US" sz="2000" dirty="0"/>
          </a:p>
          <a:p>
            <a:pPr lvl="2" algn="l"/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01360-7CB3-A644-AE82-50D615F347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6" y="5246506"/>
            <a:ext cx="1428307" cy="1428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82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">
      <a:dk1>
        <a:srgbClr val="244A5F"/>
      </a:dk1>
      <a:lt1>
        <a:srgbClr val="06997E"/>
      </a:lt1>
      <a:dk2>
        <a:srgbClr val="3C85C6"/>
      </a:dk2>
      <a:lt2>
        <a:srgbClr val="FFFFFF"/>
      </a:lt2>
      <a:accent1>
        <a:srgbClr val="848382"/>
      </a:accent1>
      <a:accent2>
        <a:srgbClr val="49473B"/>
      </a:accent2>
      <a:accent3>
        <a:srgbClr val="F2C660"/>
      </a:accent3>
      <a:accent4>
        <a:srgbClr val="EF4759"/>
      </a:accent4>
      <a:accent5>
        <a:srgbClr val="FFFFFF"/>
      </a:accent5>
      <a:accent6>
        <a:srgbClr val="FFFFFF"/>
      </a:accent6>
      <a:hlink>
        <a:srgbClr val="3C85C6"/>
      </a:hlink>
      <a:folHlink>
        <a:srgbClr val="F2C66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DE9A79CABB504F9298A94928D08125" ma:contentTypeVersion="1" ma:contentTypeDescription="Create a new document." ma:contentTypeScope="" ma:versionID="7c06e61c39eafb3624237f99f3534577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48c5b5cd9b8d25ff6dd15848836f4270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148C3029-1FA2-4406-860F-06D2059660F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AB4D3AE-6630-4311-824A-E112BCE65A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CF67784-D90B-4416-9BE5-C88ECF5059A2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sharepoint/v3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1790</TotalTime>
  <Words>1287</Words>
  <Application>Microsoft Office PowerPoint</Application>
  <PresentationFormat>Widescreen</PresentationFormat>
  <Paragraphs>291</Paragraphs>
  <Slides>29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Arial Unicode MS</vt:lpstr>
      <vt:lpstr>Calibri</vt:lpstr>
      <vt:lpstr>Palatino Linotype</vt:lpstr>
      <vt:lpstr>Segoe UI</vt:lpstr>
      <vt:lpstr>Segoe UI Historic</vt:lpstr>
      <vt:lpstr>Segoe UI Light</vt:lpstr>
      <vt:lpstr>Office Theme</vt:lpstr>
      <vt:lpstr>Language &amp; Literacy Instruction  for Multilingual Learners</vt:lpstr>
      <vt:lpstr>You asked for it!</vt:lpstr>
      <vt:lpstr>You asked for it!</vt:lpstr>
      <vt:lpstr>Today’s agenda</vt:lpstr>
      <vt:lpstr>Title III Required Reporting Data WAMS under File Downloads&gt; 2017 Administration&gt; 8. Non-Assessment Files&gt; DistrictSD_2017SYT3TBIPRpt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It’s a Best Practice!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Nathan Olson</dc:creator>
  <cp:lastModifiedBy>Jennifer Longchamps</cp:lastModifiedBy>
  <cp:revision>107</cp:revision>
  <dcterms:created xsi:type="dcterms:W3CDTF">2018-07-25T20:53:30Z</dcterms:created>
  <dcterms:modified xsi:type="dcterms:W3CDTF">2019-01-09T23:52:27Z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0x0101002FDE9A79CABB504F9298A94928D08125</vt:lpwstr>
  </property>
</Properties>
</file>