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0" r:id="rId1"/>
    <p:sldMasterId id="2147483671" r:id="rId2"/>
  </p:sldMasterIdLst>
  <p:notesMasterIdLst>
    <p:notesMasterId r:id="rId5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Lst>
  <p:sldSz cx="9144000" cy="5143500" type="screen16x9"/>
  <p:notesSz cx="6858000" cy="9144000"/>
  <p:embeddedFontLst>
    <p:embeddedFont>
      <p:font typeface="Comic Sans MS" panose="030F0702030302020204" pitchFamily="66" charset="0"/>
      <p:regular r:id="rId57"/>
      <p:bold r:id="rId58"/>
      <p:italic r:id="rId59"/>
      <p:boldItalic r:id="rId60"/>
    </p:embeddedFont>
    <p:embeddedFont>
      <p:font typeface="Century Gothic" panose="020B050202020202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020272-5DFC-4B61-BFB2-523555F321AF}">
  <a:tblStyle styleId="{F2020272-5DFC-4B61-BFB2-523555F321AF}" styleName="Table_0">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E60BBEF-AF97-4491-9EA8-7B32E72F67A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7.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8f429d0fa_0_5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8f429d0fa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d736a67a6_2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d736a67a6_2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d736a67a6_1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d736a67a6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d736a67a6_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d736a67a6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Sarah</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d736a67a6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d736a67a6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a:p>
            <a:pPr marL="0" lvl="0" indent="0" algn="l" rtl="0">
              <a:spcBef>
                <a:spcPts val="0"/>
              </a:spcBef>
              <a:spcAft>
                <a:spcPts val="0"/>
              </a:spcAft>
              <a:buNone/>
            </a:pPr>
            <a:r>
              <a:rPr lang="en"/>
              <a:t> Just a quick reminder of the 5 stages of language acquisition.  You may remember this from last year.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d736a67a6_1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d736a67a6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a:p>
            <a:pPr marL="0" lvl="0" indent="0" algn="l" rtl="0">
              <a:spcBef>
                <a:spcPts val="0"/>
              </a:spcBef>
              <a:spcAft>
                <a:spcPts val="0"/>
              </a:spcAft>
              <a:buNone/>
            </a:pPr>
            <a:r>
              <a:rPr lang="en"/>
              <a:t> Find someone who has the same version of the grid as you.  In pairs, use pencil to complete empty squares in your grid.  We provide 4 versions of “incomplete” grid.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0a659e9e1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0a659e9e1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SArah</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How did you do?  What surprised you?  Make any adjustments to your grid, based on this information.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d736a67a6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d736a67a6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a:p>
            <a:pPr marL="0" lvl="0" indent="0" algn="l" rtl="0">
              <a:spcBef>
                <a:spcPts val="0"/>
              </a:spcBef>
              <a:spcAft>
                <a:spcPts val="0"/>
              </a:spcAft>
              <a:buNone/>
            </a:pPr>
            <a:r>
              <a:rPr lang="en"/>
              <a:t>This the same information, broken down by BICS and CALP.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438f4615d6_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438f4615d6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d736a67a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d736a67a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f093adc2a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f093adc2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AMANDA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38f4615d6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38f4615d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a:p>
            <a:pPr marL="0" lvl="0" indent="0" algn="l" rtl="0">
              <a:spcBef>
                <a:spcPts val="0"/>
              </a:spcBef>
              <a:spcAft>
                <a:spcPts val="0"/>
              </a:spcAft>
              <a:buNone/>
            </a:pPr>
            <a:endParaRPr/>
          </a:p>
          <a:p>
            <a:pPr marL="0" lvl="0" indent="0" algn="l" rtl="0">
              <a:spcBef>
                <a:spcPts val="0"/>
              </a:spcBef>
              <a:spcAft>
                <a:spcPts val="0"/>
              </a:spcAft>
              <a:buNone/>
            </a:pPr>
            <a:r>
              <a:rPr lang="en"/>
              <a:t>Welcome and introductions</a:t>
            </a:r>
            <a:endParaRPr/>
          </a:p>
          <a:p>
            <a:pPr marL="0" lvl="0" indent="0" algn="l" rtl="0">
              <a:spcBef>
                <a:spcPts val="0"/>
              </a:spcBef>
              <a:spcAft>
                <a:spcPts val="0"/>
              </a:spcAft>
              <a:buNone/>
            </a:pPr>
            <a:endParaRPr/>
          </a:p>
          <a:p>
            <a:pPr marL="0" lvl="0" indent="0" algn="l" rtl="0">
              <a:spcBef>
                <a:spcPts val="0"/>
              </a:spcBef>
              <a:spcAft>
                <a:spcPts val="0"/>
              </a:spcAft>
              <a:buNone/>
            </a:pPr>
            <a:r>
              <a:rPr lang="en"/>
              <a:t> Topics are aligned with NEW Specialist/Teacher training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0a659e9e1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40a659e9e1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d736a67a6_1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d736a67a6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SArah - AManda hands out schedule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d736a67a6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d736a67a6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Sarah</a:t>
            </a:r>
            <a:endParaRPr>
              <a:solidFill>
                <a:schemeClr val="dk1"/>
              </a:solidFill>
            </a:endParaRPr>
          </a:p>
          <a:p>
            <a:pPr marL="0" lvl="0" indent="0" algn="l" rtl="0">
              <a:spcBef>
                <a:spcPts val="0"/>
              </a:spcBef>
              <a:spcAft>
                <a:spcPts val="0"/>
              </a:spcAft>
              <a:buNone/>
            </a:pPr>
            <a:r>
              <a:rPr lang="en"/>
              <a:t>What are some questions that you might ask to get the information that you need?</a:t>
            </a:r>
            <a:endParaRPr/>
          </a:p>
          <a:p>
            <a:pPr marL="0" lvl="0" indent="0" algn="l" rtl="0">
              <a:spcBef>
                <a:spcPts val="0"/>
              </a:spcBef>
              <a:spcAft>
                <a:spcPts val="0"/>
              </a:spcAft>
              <a:buNone/>
            </a:pPr>
            <a:r>
              <a:rPr lang="en"/>
              <a:t>PUt name on sticky</a:t>
            </a:r>
            <a:endParaRPr/>
          </a:p>
          <a:p>
            <a:pPr marL="0" lvl="0" indent="0" algn="l" rtl="0">
              <a:spcBef>
                <a:spcPts val="0"/>
              </a:spcBef>
              <a:spcAft>
                <a:spcPts val="0"/>
              </a:spcAft>
              <a:buNone/>
            </a:pPr>
            <a:r>
              <a:rPr lang="en"/>
              <a:t>Amanda and Sarah categorize during break</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d736a67a6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d736a67a6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AMANDA &amp; SARAH</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40a659e9e1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40a659e9e1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AMANDA</a:t>
            </a:r>
            <a:endParaRPr>
              <a:solidFill>
                <a:schemeClr val="dk1"/>
              </a:solidFill>
            </a:endParaRPr>
          </a:p>
          <a:p>
            <a:pPr marL="0" lvl="0" indent="0" algn="l" rtl="0">
              <a:spcBef>
                <a:spcPts val="0"/>
              </a:spcBef>
              <a:spcAft>
                <a:spcPts val="0"/>
              </a:spcAft>
              <a:buNone/>
            </a:pPr>
            <a:r>
              <a:rPr lang="en"/>
              <a:t>Look at your grid, with students’ names.  Look at the sample schedule and/or your schedule.  Given all of this, what questions do you have about serving your students. </a:t>
            </a:r>
            <a:endParaRPr/>
          </a:p>
          <a:p>
            <a:pPr marL="0" lvl="0" indent="0" algn="l" rtl="0">
              <a:spcBef>
                <a:spcPts val="0"/>
              </a:spcBef>
              <a:spcAft>
                <a:spcPts val="0"/>
              </a:spcAft>
              <a:buNone/>
            </a:pPr>
            <a:endParaRPr/>
          </a:p>
          <a:p>
            <a:pPr marL="0" lvl="0" indent="0" algn="l" rtl="0">
              <a:spcBef>
                <a:spcPts val="0"/>
              </a:spcBef>
              <a:spcAft>
                <a:spcPts val="0"/>
              </a:spcAft>
              <a:buNone/>
            </a:pPr>
            <a:r>
              <a:rPr lang="en" b="1"/>
              <a:t>At 5 minutes hand out “Potential Questions” page</a:t>
            </a:r>
            <a:endParaRPr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d736a67a6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d736a67a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AMANDA</a:t>
            </a:r>
            <a:endParaRPr>
              <a:solidFill>
                <a:schemeClr val="dk1"/>
              </a:solidFill>
            </a:endParaRPr>
          </a:p>
          <a:p>
            <a:pPr marL="0" lvl="0" indent="0" algn="l" rtl="0">
              <a:spcBef>
                <a:spcPts val="0"/>
              </a:spcBef>
              <a:spcAft>
                <a:spcPts val="0"/>
              </a:spcAft>
              <a:buNone/>
            </a:pPr>
            <a:r>
              <a:rPr lang="en"/>
              <a:t>Some questions might be more simple and easily answered. </a:t>
            </a:r>
            <a:endParaRPr/>
          </a:p>
          <a:p>
            <a:pPr marL="0" lvl="0" indent="0" algn="l" rtl="0">
              <a:spcBef>
                <a:spcPts val="0"/>
              </a:spcBef>
              <a:spcAft>
                <a:spcPts val="0"/>
              </a:spcAft>
              <a:buNone/>
            </a:pPr>
            <a:r>
              <a:rPr lang="en"/>
              <a:t>Look at their questions on the blue paper that they would like to ask in their context.  Check the questions that are easier to get answers for and that you can address more quickly.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d736a67a6_2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3d736a67a6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AMANDA</a:t>
            </a:r>
            <a:endParaRPr>
              <a:solidFill>
                <a:schemeClr val="dk1"/>
              </a:solidFill>
            </a:endParaRPr>
          </a:p>
          <a:p>
            <a:pPr marL="0" lvl="0" indent="0" algn="l" rtl="0">
              <a:spcBef>
                <a:spcPts val="0"/>
              </a:spcBef>
              <a:spcAft>
                <a:spcPts val="0"/>
              </a:spcAft>
              <a:buNone/>
            </a:pPr>
            <a:r>
              <a:rPr lang="en"/>
              <a:t>Some questions might be more complex and require a deeper conversation.  These questions, we want to support, because they’re important and difficult to broach.  Students will benefit from you having these conversations in meaningful ways with your colleagues.  </a:t>
            </a:r>
            <a:endParaRPr/>
          </a:p>
          <a:p>
            <a:pPr marL="0" lvl="0" indent="0" algn="l" rtl="0">
              <a:spcBef>
                <a:spcPts val="0"/>
              </a:spcBef>
              <a:spcAft>
                <a:spcPts val="0"/>
              </a:spcAft>
              <a:buNone/>
            </a:pPr>
            <a:endParaRPr/>
          </a:p>
          <a:p>
            <a:pPr marL="0" lvl="0" indent="0" algn="l" rtl="0">
              <a:spcBef>
                <a:spcPts val="0"/>
              </a:spcBef>
              <a:spcAft>
                <a:spcPts val="0"/>
              </a:spcAft>
              <a:buNone/>
            </a:pPr>
            <a:r>
              <a:rPr lang="en"/>
              <a:t>Look at the questions that you wrote down,that you would like to ask of your colleagues.  Put a star next to the questions that you expect to more complex or take more time.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40a659e9e1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40a659e9e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AMANDA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8f90cceb8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8f90cceb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AMANDA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40a659e9e1_2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40a659e9e1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AMANDA</a:t>
            </a:r>
            <a:endParaRPr>
              <a:solidFill>
                <a:schemeClr val="dk1"/>
              </a:solidFill>
            </a:endParaRPr>
          </a:p>
          <a:p>
            <a:pPr marL="0" lvl="0" indent="0" algn="l" rtl="0">
              <a:spcBef>
                <a:spcPts val="0"/>
              </a:spcBef>
              <a:spcAft>
                <a:spcPts val="0"/>
              </a:spcAft>
              <a:buNone/>
            </a:pPr>
            <a:r>
              <a:rPr lang="en"/>
              <a:t>Ask participants to show fist to five, how well to the feel like they can do the first learning target/success criterion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8f429d0fa_0_4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8f429d0fa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a:p>
            <a:pPr marL="0" lvl="0" indent="0" algn="l" rtl="0">
              <a:spcBef>
                <a:spcPts val="0"/>
              </a:spcBef>
              <a:spcAft>
                <a:spcPts val="0"/>
              </a:spcAft>
              <a:buNone/>
            </a:pPr>
            <a:endParaRPr/>
          </a:p>
          <a:p>
            <a:pPr marL="0" lvl="0" indent="0" algn="l" rtl="0">
              <a:spcBef>
                <a:spcPts val="0"/>
              </a:spcBef>
              <a:spcAft>
                <a:spcPts val="0"/>
              </a:spcAft>
              <a:buNone/>
            </a:pPr>
            <a:r>
              <a:rPr lang="en"/>
              <a:t>Welcome and introductions</a:t>
            </a:r>
            <a:endParaRPr/>
          </a:p>
          <a:p>
            <a:pPr marL="0" lvl="0" indent="0" algn="l" rtl="0">
              <a:spcBef>
                <a:spcPts val="0"/>
              </a:spcBef>
              <a:spcAft>
                <a:spcPts val="0"/>
              </a:spcAft>
              <a:buNone/>
            </a:pPr>
            <a:endParaRPr/>
          </a:p>
          <a:p>
            <a:pPr marL="0" lvl="0" indent="0" algn="l" rtl="0">
              <a:spcBef>
                <a:spcPts val="0"/>
              </a:spcBef>
              <a:spcAft>
                <a:spcPts val="0"/>
              </a:spcAft>
              <a:buNone/>
            </a:pPr>
            <a:r>
              <a:rPr lang="en"/>
              <a:t> Topics are aligned with NEW Specialist/Teacher training</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d736a67a6_1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d736a67a6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AMANDA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d736a67a6_1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d736a67a6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r>
              <a:rPr lang="en">
                <a:solidFill>
                  <a:schemeClr val="dk1"/>
                </a:solidFill>
              </a:rPr>
              <a:t>AMANDA</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d736b3183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d736b318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AMANDA</a:t>
            </a:r>
            <a:endParaRPr>
              <a:solidFill>
                <a:schemeClr val="dk1"/>
              </a:solidFill>
            </a:endParaRPr>
          </a:p>
          <a:p>
            <a:pPr marL="0" lvl="0" indent="0" algn="l" rtl="0">
              <a:spcBef>
                <a:spcPts val="0"/>
              </a:spcBef>
              <a:spcAft>
                <a:spcPts val="0"/>
              </a:spcAft>
              <a:buNone/>
            </a:pPr>
            <a:r>
              <a:rPr lang="en">
                <a:solidFill>
                  <a:schemeClr val="dk1"/>
                </a:solidFill>
              </a:rPr>
              <a:t>2 minute graffiti wall with “Beyond the Single Story” in the middle.  Each person gets a different pan and writes any thoughts or examples of these 5 things.</a:t>
            </a:r>
            <a:endParaRPr>
              <a:solidFill>
                <a:schemeClr val="dk1"/>
              </a:solidFill>
            </a:endParaRPr>
          </a:p>
          <a:p>
            <a:pPr marL="0" lvl="0" indent="0" algn="l" rtl="0">
              <a:spcBef>
                <a:spcPts val="0"/>
              </a:spcBef>
              <a:spcAft>
                <a:spcPts val="0"/>
              </a:spcAft>
              <a:buNone/>
            </a:pPr>
            <a:r>
              <a:rPr lang="en">
                <a:solidFill>
                  <a:schemeClr val="dk1"/>
                </a:solidFill>
              </a:rPr>
              <a:t>2 minute share out with in group</a:t>
            </a:r>
            <a:endParaRPr>
              <a:solidFill>
                <a:schemeClr val="dk1"/>
              </a:solidFill>
            </a:endParaRPr>
          </a:p>
          <a:p>
            <a:pPr marL="0" lvl="0" indent="0" algn="l" rtl="0">
              <a:spcBef>
                <a:spcPts val="0"/>
              </a:spcBef>
              <a:spcAft>
                <a:spcPts val="0"/>
              </a:spcAft>
              <a:buNone/>
            </a:pPr>
            <a:r>
              <a:rPr lang="en">
                <a:solidFill>
                  <a:schemeClr val="dk1"/>
                </a:solidFill>
              </a:rPr>
              <a:t>Share out to whole group</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d736b3183_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d736b3183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AMANDA</a:t>
            </a:r>
            <a:endParaRPr/>
          </a:p>
          <a:p>
            <a:pPr marL="0" lvl="0" indent="0" algn="l" rtl="0">
              <a:spcBef>
                <a:spcPts val="0"/>
              </a:spcBef>
              <a:spcAft>
                <a:spcPts val="0"/>
              </a:spcAft>
              <a:buNone/>
            </a:pPr>
            <a:r>
              <a:rPr lang="en"/>
              <a:t>Yes worth sharing but enhance learning for all</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d736b3183_1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d736b3183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d736b3183_1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d736b3183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AMANDA</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d736b3183_1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3d736b3183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AMANDA</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d736a67a6_1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d736a67a6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Sarah</a:t>
            </a: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d736a67a6_1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d736a67a6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a:p>
            <a:pPr marL="0" lvl="0" indent="0" algn="l" rtl="0">
              <a:spcBef>
                <a:spcPts val="0"/>
              </a:spcBef>
              <a:spcAft>
                <a:spcPts val="0"/>
              </a:spcAft>
              <a:buNone/>
            </a:pPr>
            <a:r>
              <a:rPr lang="en"/>
              <a:t> Think of a student you have right now - share an example with an elbow partner</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d736b3183_1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d736b3183_1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Sarah share some background about Maslow’s hierarchy - look for a video about this phenomenon- try for secondary newcomer example (maybe about refugees.  At very least a quick reference or article to show where this comes from.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ac35b3cef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ac35b3cef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424679ee30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424679ee3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40a659e9e1_1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40a659e9e1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a:p>
            <a:pPr marL="0" lvl="0" indent="0" algn="l" rtl="0">
              <a:spcBef>
                <a:spcPts val="0"/>
              </a:spcBef>
              <a:spcAft>
                <a:spcPts val="0"/>
              </a:spcAft>
              <a:buNone/>
            </a:pPr>
            <a:r>
              <a:rPr lang="en"/>
              <a:t>During the 7 hours a day we are with our students, what can I do to ensure that their basic needs are met and they are moving into a place where they can learn.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d736a67a6_1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3d736a67a6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a:p>
            <a:pPr marL="0" lvl="0" indent="0" algn="l" rtl="0">
              <a:spcBef>
                <a:spcPts val="0"/>
              </a:spcBef>
              <a:spcAft>
                <a:spcPts val="0"/>
              </a:spcAft>
              <a:buNone/>
            </a:pPr>
            <a:r>
              <a:rPr lang="en"/>
              <a:t>Discuss at your table what are some of the things that you’re thinking about now.  Be prepared to share your ideas about what you want to do when you get back to school.</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438f4615d6_2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438f4615d6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40a659e9e1_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40a659e9e1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a:p>
            <a:pPr marL="0" lvl="0" indent="0" algn="l" rtl="0">
              <a:spcBef>
                <a:spcPts val="0"/>
              </a:spcBef>
              <a:spcAft>
                <a:spcPts val="0"/>
              </a:spcAft>
              <a:buNone/>
            </a:pPr>
            <a:r>
              <a:rPr lang="en"/>
              <a:t>Ask participants to show fist to five, how well to the feel like they can do the second learning target/success criterion</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d736a67a6_1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d736a67a6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AMANDA</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d736a67a6_1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d736a67a6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r>
              <a:rPr lang="en">
                <a:solidFill>
                  <a:schemeClr val="dk1"/>
                </a:solidFill>
              </a:rPr>
              <a:t>AMANDA</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d736a67a6_1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d736a67a6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AMANDA</a:t>
            </a:r>
            <a:r>
              <a:rPr lang="en"/>
              <a:t> </a:t>
            </a:r>
            <a:endParaRPr/>
          </a:p>
          <a:p>
            <a:pPr marL="0" lvl="0" indent="0" algn="l" rtl="0">
              <a:spcBef>
                <a:spcPts val="0"/>
              </a:spcBef>
              <a:spcAft>
                <a:spcPts val="0"/>
              </a:spcAft>
              <a:buNone/>
            </a:pPr>
            <a:r>
              <a:rPr lang="en"/>
              <a:t>Find a partner based on our grouping, then they trade one business card and share your name, your role, and what you’re good at.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40a659e9e1_1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40a659e9e1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AMANDA</a:t>
            </a:r>
            <a:endParaRPr>
              <a:solidFill>
                <a:schemeClr val="dk1"/>
              </a:solidFill>
            </a:endParaRPr>
          </a:p>
          <a:p>
            <a:pPr marL="0" lvl="0" indent="0" algn="l" rtl="0">
              <a:spcBef>
                <a:spcPts val="0"/>
              </a:spcBef>
              <a:spcAft>
                <a:spcPts val="0"/>
              </a:spcAft>
              <a:buNone/>
            </a:pPr>
            <a:r>
              <a:rPr lang="en"/>
              <a:t>Ask participants to show fist to five, how well to the feel like they can do the second learning target/success criterion</a:t>
            </a:r>
            <a:endParaRPr/>
          </a:p>
          <a:p>
            <a:pPr marL="0" lvl="0" indent="0" algn="l" rtl="0">
              <a:spcBef>
                <a:spcPts val="0"/>
              </a:spcBef>
              <a:spcAft>
                <a:spcPts val="0"/>
              </a:spcAft>
              <a:buNone/>
            </a:pPr>
            <a:endParaRPr/>
          </a:p>
          <a:p>
            <a:pPr marL="0" lvl="0" indent="0" algn="l" rtl="0">
              <a:spcBef>
                <a:spcPts val="0"/>
              </a:spcBef>
              <a:spcAft>
                <a:spcPts val="0"/>
              </a:spcAft>
              <a:buNone/>
            </a:pPr>
            <a:r>
              <a:rPr lang="en"/>
              <a:t>Additional questions as needed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d736a67a6_1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d736a67a6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Sarah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d736a67a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d736a67a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a:p>
            <a:pPr marL="0" lvl="0" indent="0" algn="l" rtl="0">
              <a:spcBef>
                <a:spcPts val="0"/>
              </a:spcBef>
              <a:spcAft>
                <a:spcPts val="0"/>
              </a:spcAft>
              <a:buNone/>
            </a:pPr>
            <a:r>
              <a:rPr lang="en"/>
              <a:t>Welcome and introductions</a:t>
            </a:r>
            <a:endParaRPr/>
          </a:p>
          <a:p>
            <a:pPr marL="0" lvl="0" indent="0" algn="l" rtl="0">
              <a:spcBef>
                <a:spcPts val="0"/>
              </a:spcBef>
              <a:spcAft>
                <a:spcPts val="0"/>
              </a:spcAft>
              <a:buNone/>
            </a:pPr>
            <a:endParaRPr/>
          </a:p>
          <a:p>
            <a:pPr marL="0" lvl="0" indent="0" algn="l" rtl="0">
              <a:spcBef>
                <a:spcPts val="0"/>
              </a:spcBef>
              <a:spcAft>
                <a:spcPts val="0"/>
              </a:spcAft>
              <a:buNone/>
            </a:pPr>
            <a:r>
              <a:rPr lang="en"/>
              <a:t> Topics are aligned with NEW Specialist/Teacher training</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d736a67a6_1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3d736a67a6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d736a67a6_1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3d736a67a6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bc1134339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bc113433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31aaa6fdc_0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31aaa6fdc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SArah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d736a67a6_1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d736a67a6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d736b3183_1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d736b3183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d736a67a6_2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d736a67a6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a:p>
            <a:pPr marL="0" lvl="0" indent="0" algn="l" rtl="0">
              <a:spcBef>
                <a:spcPts val="0"/>
              </a:spcBef>
              <a:spcAft>
                <a:spcPts val="0"/>
              </a:spcAft>
              <a:buNone/>
            </a:pPr>
            <a:r>
              <a:rPr lang="en"/>
              <a:t>Share out from wherever you ended up- could share what you contributed or something that you noticed that someone else did.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d736a67a6_2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d736a67a6_2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hyperlink" Target="http://www.youtube.com/watch?v=Z61W5d2ePpw"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ap-JvvU0xV4"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BQR8x3CCo0A"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IRVJopSUsdc"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 Id="rId9"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MxQWLbdGLfE"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7.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google.com/search?q=9+basic+human+needs&amp;rlz=1C1GGRV_enUS748US748&amp;source=lnms&amp;tbm=isch&amp;sa=X&amp;ved=0ahUKEwju3czU0tbdAhWeCTQIHQtODf0Q_AUIDigB&amp;biw=1024&amp;bih=679#imgrc=xTIdmYFfhYLddM"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www2.ed.gov/about/offices/list/oela/newcomers-toolkit/ncomertoolkit.pdf"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xr-Y4ER0c9c"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7.jp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hyperlink" Target="http://www.youtube.com/watch?v=xr-Y4ER0c9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5"/>
          <p:cNvSpPr txBox="1">
            <a:spLocks noGrp="1"/>
          </p:cNvSpPr>
          <p:nvPr>
            <p:ph type="ctrTitle"/>
          </p:nvPr>
        </p:nvSpPr>
        <p:spPr>
          <a:xfrm>
            <a:off x="311708" y="744575"/>
            <a:ext cx="8520600" cy="2052600"/>
          </a:xfrm>
          <a:prstGeom prst="rect">
            <a:avLst/>
          </a:prstGeom>
          <a:solidFill>
            <a:srgbClr val="D9D9D9"/>
          </a:solidFill>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5600">
                <a:latin typeface="Century Gothic"/>
                <a:ea typeface="Century Gothic"/>
                <a:cs typeface="Century Gothic"/>
                <a:sym typeface="Century Gothic"/>
              </a:rPr>
              <a:t>NWESD ELL Cooperative</a:t>
            </a:r>
            <a:r>
              <a:rPr lang="en">
                <a:latin typeface="Century Gothic"/>
                <a:ea typeface="Century Gothic"/>
                <a:cs typeface="Century Gothic"/>
                <a:sym typeface="Century Gothic"/>
              </a:rPr>
              <a:t> </a:t>
            </a:r>
            <a:r>
              <a:rPr lang="en" sz="3600">
                <a:latin typeface="Century Gothic"/>
                <a:ea typeface="Century Gothic"/>
                <a:cs typeface="Century Gothic"/>
                <a:sym typeface="Century Gothic"/>
              </a:rPr>
              <a:t>Year-2 Paraeducator Training #1</a:t>
            </a:r>
            <a:endParaRPr sz="3600">
              <a:latin typeface="Century Gothic"/>
              <a:ea typeface="Century Gothic"/>
              <a:cs typeface="Century Gothic"/>
              <a:sym typeface="Century Gothic"/>
            </a:endParaRPr>
          </a:p>
        </p:txBody>
      </p:sp>
      <p:sp>
        <p:nvSpPr>
          <p:cNvPr id="100" name="Google Shape;100;p25"/>
          <p:cNvSpPr txBox="1">
            <a:spLocks noGrp="1"/>
          </p:cNvSpPr>
          <p:nvPr>
            <p:ph type="subTitle" idx="1"/>
          </p:nvPr>
        </p:nvSpPr>
        <p:spPr>
          <a:xfrm>
            <a:off x="311700" y="2834125"/>
            <a:ext cx="8520600" cy="792600"/>
          </a:xfrm>
          <a:prstGeom prst="rect">
            <a:avLst/>
          </a:prstGeom>
          <a:solidFill>
            <a:srgbClr val="666666"/>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Century Gothic"/>
                <a:ea typeface="Century Gothic"/>
                <a:cs typeface="Century Gothic"/>
                <a:sym typeface="Century Gothic"/>
              </a:rPr>
              <a:t>October 3, 2018</a:t>
            </a:r>
            <a:endParaRPr>
              <a:solidFill>
                <a:srgbClr val="FFFFFF"/>
              </a:solidFill>
              <a:latin typeface="Century Gothic"/>
              <a:ea typeface="Century Gothic"/>
              <a:cs typeface="Century Gothic"/>
              <a:sym typeface="Century Gothic"/>
            </a:endParaRPr>
          </a:p>
        </p:txBody>
      </p:sp>
      <p:sp>
        <p:nvSpPr>
          <p:cNvPr id="101" name="Google Shape;101;p25"/>
          <p:cNvSpPr txBox="1"/>
          <p:nvPr/>
        </p:nvSpPr>
        <p:spPr>
          <a:xfrm>
            <a:off x="311700" y="3785100"/>
            <a:ext cx="8520600" cy="120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Century Gothic"/>
                <a:ea typeface="Century Gothic"/>
                <a:cs typeface="Century Gothic"/>
                <a:sym typeface="Century Gothic"/>
              </a:rPr>
              <a:t>Sarah Southard - NWESD 189</a:t>
            </a:r>
            <a:endParaRPr sz="2000">
              <a:latin typeface="Century Gothic"/>
              <a:ea typeface="Century Gothic"/>
              <a:cs typeface="Century Gothic"/>
              <a:sym typeface="Century Gothic"/>
            </a:endParaRPr>
          </a:p>
          <a:p>
            <a:pPr marL="0" lvl="0" indent="0" algn="ctr" rtl="0">
              <a:spcBef>
                <a:spcPts val="0"/>
              </a:spcBef>
              <a:spcAft>
                <a:spcPts val="0"/>
              </a:spcAft>
              <a:buNone/>
            </a:pPr>
            <a:r>
              <a:rPr lang="en" sz="2000">
                <a:latin typeface="Century Gothic"/>
                <a:ea typeface="Century Gothic"/>
                <a:cs typeface="Century Gothic"/>
                <a:sym typeface="Century Gothic"/>
              </a:rPr>
              <a:t>Amanda Rodriguez - MVSD</a:t>
            </a:r>
            <a:endParaRPr sz="2000">
              <a:latin typeface="Century Gothic"/>
              <a:ea typeface="Century Gothic"/>
              <a:cs typeface="Century Gothic"/>
              <a:sym typeface="Century Gothic"/>
            </a:endParaRPr>
          </a:p>
        </p:txBody>
      </p:sp>
      <p:pic>
        <p:nvPicPr>
          <p:cNvPr id="102" name="Google Shape;102;p25"/>
          <p:cNvPicPr preferRelativeResize="0"/>
          <p:nvPr/>
        </p:nvPicPr>
        <p:blipFill>
          <a:blip r:embed="rId3">
            <a:alphaModFix/>
          </a:blip>
          <a:stretch>
            <a:fillRect/>
          </a:stretch>
        </p:blipFill>
        <p:spPr>
          <a:xfrm>
            <a:off x="6889417" y="4415467"/>
            <a:ext cx="1880411" cy="569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4"/>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Poster #3</a:t>
            </a:r>
            <a:endParaRPr>
              <a:latin typeface="Century Gothic"/>
              <a:ea typeface="Century Gothic"/>
              <a:cs typeface="Century Gothic"/>
              <a:sym typeface="Century Gothic"/>
            </a:endParaRPr>
          </a:p>
        </p:txBody>
      </p:sp>
      <p:sp>
        <p:nvSpPr>
          <p:cNvPr id="174" name="Google Shape;174;p34"/>
          <p:cNvSpPr txBox="1">
            <a:spLocks noGrp="1"/>
          </p:cNvSpPr>
          <p:nvPr>
            <p:ph type="body" idx="1"/>
          </p:nvPr>
        </p:nvSpPr>
        <p:spPr>
          <a:xfrm>
            <a:off x="311700" y="1152475"/>
            <a:ext cx="4266300" cy="389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3000">
                <a:solidFill>
                  <a:schemeClr val="dk1"/>
                </a:solidFill>
                <a:latin typeface="Century Gothic"/>
                <a:ea typeface="Century Gothic"/>
                <a:cs typeface="Century Gothic"/>
                <a:sym typeface="Century Gothic"/>
              </a:rPr>
              <a:t>What did you notice?</a:t>
            </a:r>
            <a:endParaRPr sz="30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30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 sz="3000">
                <a:solidFill>
                  <a:schemeClr val="dk1"/>
                </a:solidFill>
                <a:latin typeface="Century Gothic"/>
                <a:ea typeface="Century Gothic"/>
                <a:cs typeface="Century Gothic"/>
                <a:sym typeface="Century Gothic"/>
              </a:rPr>
              <a:t>What connections did you make?</a:t>
            </a:r>
            <a:endParaRPr sz="30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30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 sz="3000">
                <a:solidFill>
                  <a:schemeClr val="dk1"/>
                </a:solidFill>
                <a:latin typeface="Century Gothic"/>
                <a:ea typeface="Century Gothic"/>
                <a:cs typeface="Century Gothic"/>
                <a:sym typeface="Century Gothic"/>
              </a:rPr>
              <a:t>What do you wonder?</a:t>
            </a:r>
            <a:endParaRPr sz="3000">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p:txBody>
      </p:sp>
      <p:sp>
        <p:nvSpPr>
          <p:cNvPr id="175" name="Google Shape;17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176" name="Google Shape;176;p34"/>
          <p:cNvPicPr preferRelativeResize="0"/>
          <p:nvPr/>
        </p:nvPicPr>
        <p:blipFill>
          <a:blip r:embed="rId3">
            <a:alphaModFix/>
          </a:blip>
          <a:stretch>
            <a:fillRect/>
          </a:stretch>
        </p:blipFill>
        <p:spPr>
          <a:xfrm>
            <a:off x="4578000" y="1251450"/>
            <a:ext cx="4160649" cy="365028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5"/>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Poster #4</a:t>
            </a:r>
            <a:endParaRPr>
              <a:latin typeface="Century Gothic"/>
              <a:ea typeface="Century Gothic"/>
              <a:cs typeface="Century Gothic"/>
              <a:sym typeface="Century Gothic"/>
            </a:endParaRPr>
          </a:p>
        </p:txBody>
      </p:sp>
      <p:sp>
        <p:nvSpPr>
          <p:cNvPr id="182" name="Google Shape;182;p35"/>
          <p:cNvSpPr txBox="1">
            <a:spLocks noGrp="1"/>
          </p:cNvSpPr>
          <p:nvPr>
            <p:ph type="body" idx="1"/>
          </p:nvPr>
        </p:nvSpPr>
        <p:spPr>
          <a:xfrm>
            <a:off x="311700" y="1152475"/>
            <a:ext cx="2710200" cy="389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400">
                <a:solidFill>
                  <a:schemeClr val="dk1"/>
                </a:solidFill>
                <a:latin typeface="Century Gothic"/>
                <a:ea typeface="Century Gothic"/>
                <a:cs typeface="Century Gothic"/>
                <a:sym typeface="Century Gothic"/>
              </a:rPr>
              <a:t>What did you notice?</a:t>
            </a:r>
            <a:endParaRPr sz="24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24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 sz="2400">
                <a:solidFill>
                  <a:schemeClr val="dk1"/>
                </a:solidFill>
                <a:latin typeface="Century Gothic"/>
                <a:ea typeface="Century Gothic"/>
                <a:cs typeface="Century Gothic"/>
                <a:sym typeface="Century Gothic"/>
              </a:rPr>
              <a:t>What connections did you make?</a:t>
            </a:r>
            <a:endParaRPr sz="24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24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 sz="2400">
                <a:solidFill>
                  <a:schemeClr val="dk1"/>
                </a:solidFill>
                <a:latin typeface="Century Gothic"/>
                <a:ea typeface="Century Gothic"/>
                <a:cs typeface="Century Gothic"/>
                <a:sym typeface="Century Gothic"/>
              </a:rPr>
              <a:t>What do you wonder?</a:t>
            </a:r>
            <a:endParaRPr sz="2400">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p:txBody>
      </p:sp>
      <p:sp>
        <p:nvSpPr>
          <p:cNvPr id="183" name="Google Shape;18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184" name="Google Shape;184;p35"/>
          <p:cNvPicPr preferRelativeResize="0"/>
          <p:nvPr/>
        </p:nvPicPr>
        <p:blipFill>
          <a:blip r:embed="rId3">
            <a:alphaModFix/>
          </a:blip>
          <a:stretch>
            <a:fillRect/>
          </a:stretch>
        </p:blipFill>
        <p:spPr>
          <a:xfrm>
            <a:off x="2876050" y="92275"/>
            <a:ext cx="6217625" cy="46632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6"/>
          <p:cNvSpPr txBox="1">
            <a:spLocks noGrp="1"/>
          </p:cNvSpPr>
          <p:nvPr>
            <p:ph type="ctrTitle"/>
          </p:nvPr>
        </p:nvSpPr>
        <p:spPr>
          <a:xfrm>
            <a:off x="311708" y="744575"/>
            <a:ext cx="8520600" cy="20526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4800">
                <a:latin typeface="Century Gothic"/>
                <a:ea typeface="Century Gothic"/>
                <a:cs typeface="Century Gothic"/>
                <a:sym typeface="Century Gothic"/>
              </a:rPr>
              <a:t>Stages of Language Acquisition Review</a:t>
            </a:r>
            <a:endParaRPr sz="4800">
              <a:latin typeface="Century Gothic"/>
              <a:ea typeface="Century Gothic"/>
              <a:cs typeface="Century Gothic"/>
              <a:sym typeface="Century Gothic"/>
            </a:endParaRPr>
          </a:p>
        </p:txBody>
      </p:sp>
      <p:sp>
        <p:nvSpPr>
          <p:cNvPr id="190" name="Google Shape;190;p3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7"/>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Review: Stages of Language Acquisition</a:t>
            </a:r>
            <a:endParaRPr>
              <a:latin typeface="Century Gothic"/>
              <a:ea typeface="Century Gothic"/>
              <a:cs typeface="Century Gothic"/>
              <a:sym typeface="Century Gothic"/>
            </a:endParaRPr>
          </a:p>
        </p:txBody>
      </p:sp>
      <p:sp>
        <p:nvSpPr>
          <p:cNvPr id="196" name="Google Shape;196;p37"/>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solidFill>
                <a:srgbClr val="000000"/>
              </a:solidFill>
              <a:latin typeface="Century Gothic"/>
              <a:ea typeface="Century Gothic"/>
              <a:cs typeface="Century Gothic"/>
              <a:sym typeface="Century Gothic"/>
            </a:endParaRPr>
          </a:p>
        </p:txBody>
      </p:sp>
      <p:sp>
        <p:nvSpPr>
          <p:cNvPr id="197" name="Google Shape;197;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198" name="Google Shape;198;p37"/>
          <p:cNvPicPr preferRelativeResize="0"/>
          <p:nvPr/>
        </p:nvPicPr>
        <p:blipFill>
          <a:blip r:embed="rId3">
            <a:alphaModFix/>
          </a:blip>
          <a:stretch>
            <a:fillRect/>
          </a:stretch>
        </p:blipFill>
        <p:spPr>
          <a:xfrm>
            <a:off x="1868862" y="1074525"/>
            <a:ext cx="5406267" cy="4054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8"/>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Language Acquisition Chart</a:t>
            </a:r>
            <a:endParaRPr>
              <a:latin typeface="Century Gothic"/>
              <a:ea typeface="Century Gothic"/>
              <a:cs typeface="Century Gothic"/>
              <a:sym typeface="Century Gothic"/>
            </a:endParaRPr>
          </a:p>
        </p:txBody>
      </p:sp>
      <p:sp>
        <p:nvSpPr>
          <p:cNvPr id="204" name="Google Shape;20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205" name="Google Shape;205;p38"/>
          <p:cNvSpPr txBox="1"/>
          <p:nvPr/>
        </p:nvSpPr>
        <p:spPr>
          <a:xfrm>
            <a:off x="614350" y="1427050"/>
            <a:ext cx="8370300" cy="246300"/>
          </a:xfrm>
          <a:prstGeom prst="rect">
            <a:avLst/>
          </a:prstGeom>
          <a:noFill/>
          <a:ln>
            <a:noFill/>
          </a:ln>
        </p:spPr>
        <p:txBody>
          <a:bodyPr spcFirstLastPara="1" wrap="square" lIns="91425" tIns="91425" rIns="91425" bIns="91425" anchor="ctr" anchorCtr="0">
            <a:noAutofit/>
          </a:bodyPr>
          <a:lstStyle/>
          <a:p>
            <a:pPr marL="0" marR="0" lvl="0" indent="0" algn="l" rtl="0">
              <a:lnSpc>
                <a:spcPct val="125000"/>
              </a:lnSpc>
              <a:spcBef>
                <a:spcPts val="0"/>
              </a:spcBef>
              <a:spcAft>
                <a:spcPts val="0"/>
              </a:spcAft>
              <a:buNone/>
            </a:pPr>
            <a:endParaRPr sz="1200"/>
          </a:p>
        </p:txBody>
      </p:sp>
      <p:graphicFrame>
        <p:nvGraphicFramePr>
          <p:cNvPr id="206" name="Google Shape;206;p38"/>
          <p:cNvGraphicFramePr/>
          <p:nvPr/>
        </p:nvGraphicFramePr>
        <p:xfrm>
          <a:off x="391075" y="1556525"/>
          <a:ext cx="3000000" cy="3000000"/>
        </p:xfrm>
        <a:graphic>
          <a:graphicData uri="http://schemas.openxmlformats.org/drawingml/2006/table">
            <a:tbl>
              <a:tblPr>
                <a:noFill/>
                <a:tableStyleId>{F2020272-5DFC-4B61-BFB2-523555F321AF}</a:tableStyleId>
              </a:tblPr>
              <a:tblGrid>
                <a:gridCol w="1614250">
                  <a:extLst>
                    <a:ext uri="{9D8B030D-6E8A-4147-A177-3AD203B41FA5}">
                      <a16:colId xmlns:a16="http://schemas.microsoft.com/office/drawing/2014/main" val="20000"/>
                    </a:ext>
                  </a:extLst>
                </a:gridCol>
                <a:gridCol w="2886875">
                  <a:extLst>
                    <a:ext uri="{9D8B030D-6E8A-4147-A177-3AD203B41FA5}">
                      <a16:colId xmlns:a16="http://schemas.microsoft.com/office/drawing/2014/main" val="20001"/>
                    </a:ext>
                  </a:extLst>
                </a:gridCol>
                <a:gridCol w="1555300">
                  <a:extLst>
                    <a:ext uri="{9D8B030D-6E8A-4147-A177-3AD203B41FA5}">
                      <a16:colId xmlns:a16="http://schemas.microsoft.com/office/drawing/2014/main" val="20002"/>
                    </a:ext>
                  </a:extLst>
                </a:gridCol>
                <a:gridCol w="2384825">
                  <a:extLst>
                    <a:ext uri="{9D8B030D-6E8A-4147-A177-3AD203B41FA5}">
                      <a16:colId xmlns:a16="http://schemas.microsoft.com/office/drawing/2014/main" val="20003"/>
                    </a:ext>
                  </a:extLst>
                </a:gridCol>
              </a:tblGrid>
              <a:tr h="497650">
                <a:tc>
                  <a:txBody>
                    <a:bodyPr/>
                    <a:lstStyle/>
                    <a:p>
                      <a:pPr marL="0" marR="0" lvl="0" indent="0" algn="ctr" rtl="0">
                        <a:lnSpc>
                          <a:spcPct val="145000"/>
                        </a:lnSpc>
                        <a:spcBef>
                          <a:spcPts val="600"/>
                        </a:spcBef>
                        <a:spcAft>
                          <a:spcPts val="800"/>
                        </a:spcAft>
                        <a:buNone/>
                      </a:pPr>
                      <a:r>
                        <a:rPr lang="en" sz="850" b="1">
                          <a:solidFill>
                            <a:srgbClr val="4A4A47"/>
                          </a:solidFill>
                          <a:latin typeface="Century Gothic"/>
                          <a:ea typeface="Century Gothic"/>
                          <a:cs typeface="Century Gothic"/>
                          <a:sym typeface="Century Gothic"/>
                        </a:rPr>
                        <a:t>Stage</a:t>
                      </a:r>
                      <a:endParaRPr sz="850" b="1">
                        <a:solidFill>
                          <a:srgbClr val="4A4A47"/>
                        </a:solidFill>
                        <a:latin typeface="Century Gothic"/>
                        <a:ea typeface="Century Gothic"/>
                        <a:cs typeface="Century Gothic"/>
                        <a:sym typeface="Century Gothic"/>
                      </a:endParaRPr>
                    </a:p>
                  </a:txBody>
                  <a:tcPr marL="63500" marR="63500" marT="50800" marB="50800" anchor="ctr">
                    <a:lnL w="10575" cap="flat" cmpd="sng">
                      <a:solidFill>
                        <a:srgbClr val="ADADAD"/>
                      </a:solidFill>
                      <a:prstDash val="solid"/>
                      <a:round/>
                      <a:headEnd type="none" w="sm" len="sm"/>
                      <a:tailEnd type="none" w="sm" len="sm"/>
                    </a:lnL>
                    <a:lnR w="10575" cap="flat" cmpd="sng">
                      <a:solidFill>
                        <a:srgbClr val="ADADAD"/>
                      </a:solidFill>
                      <a:prstDash val="solid"/>
                      <a:round/>
                      <a:headEnd type="none" w="sm" len="sm"/>
                      <a:tailEnd type="none" w="sm" len="sm"/>
                    </a:lnR>
                    <a:lnT w="10575" cap="flat" cmpd="sng">
                      <a:solidFill>
                        <a:srgbClr val="ADADAD"/>
                      </a:solidFill>
                      <a:prstDash val="solid"/>
                      <a:round/>
                      <a:headEnd type="none" w="sm" len="sm"/>
                      <a:tailEnd type="none" w="sm" len="sm"/>
                    </a:lnT>
                    <a:lnB w="10575" cap="flat" cmpd="sng">
                      <a:solidFill>
                        <a:srgbClr val="ADADAD"/>
                      </a:solidFill>
                      <a:prstDash val="solid"/>
                      <a:round/>
                      <a:headEnd type="none" w="sm" len="sm"/>
                      <a:tailEnd type="none" w="sm" len="sm"/>
                    </a:lnB>
                  </a:tcPr>
                </a:tc>
                <a:tc>
                  <a:txBody>
                    <a:bodyPr/>
                    <a:lstStyle/>
                    <a:p>
                      <a:pPr marL="47625" marR="0" lvl="0" indent="0" algn="ctr" rtl="0">
                        <a:lnSpc>
                          <a:spcPct val="145000"/>
                        </a:lnSpc>
                        <a:spcBef>
                          <a:spcPts val="600"/>
                        </a:spcBef>
                        <a:spcAft>
                          <a:spcPts val="800"/>
                        </a:spcAft>
                        <a:buNone/>
                      </a:pPr>
                      <a:r>
                        <a:rPr lang="en" sz="850" b="1">
                          <a:solidFill>
                            <a:srgbClr val="4A4A47"/>
                          </a:solidFill>
                          <a:latin typeface="Century Gothic"/>
                          <a:ea typeface="Century Gothic"/>
                          <a:cs typeface="Century Gothic"/>
                          <a:sym typeface="Century Gothic"/>
                        </a:rPr>
                        <a:t>Characteristics</a:t>
                      </a:r>
                      <a:endParaRPr sz="850" b="1">
                        <a:solidFill>
                          <a:srgbClr val="4A4A47"/>
                        </a:solidFill>
                        <a:latin typeface="Century Gothic"/>
                        <a:ea typeface="Century Gothic"/>
                        <a:cs typeface="Century Gothic"/>
                        <a:sym typeface="Century Gothic"/>
                      </a:endParaRPr>
                    </a:p>
                  </a:txBody>
                  <a:tcPr marL="63500" marR="63500" marT="50800" marB="50800" anchor="ctr">
                    <a:lnL w="10575" cap="flat" cmpd="sng">
                      <a:solidFill>
                        <a:srgbClr val="ADADAD"/>
                      </a:solidFill>
                      <a:prstDash val="solid"/>
                      <a:round/>
                      <a:headEnd type="none" w="sm" len="sm"/>
                      <a:tailEnd type="none" w="sm" len="sm"/>
                    </a:lnL>
                    <a:lnR w="10575" cap="flat" cmpd="sng">
                      <a:solidFill>
                        <a:srgbClr val="ADADAD"/>
                      </a:solidFill>
                      <a:prstDash val="solid"/>
                      <a:round/>
                      <a:headEnd type="none" w="sm" len="sm"/>
                      <a:tailEnd type="none" w="sm" len="sm"/>
                    </a:lnR>
                    <a:lnT w="10575" cap="flat" cmpd="sng">
                      <a:solidFill>
                        <a:srgbClr val="ADADAD"/>
                      </a:solidFill>
                      <a:prstDash val="solid"/>
                      <a:round/>
                      <a:headEnd type="none" w="sm" len="sm"/>
                      <a:tailEnd type="none" w="sm" len="sm"/>
                    </a:lnT>
                    <a:lnB w="10575" cap="flat" cmpd="sng">
                      <a:solidFill>
                        <a:srgbClr val="ADADAD"/>
                      </a:solidFill>
                      <a:prstDash val="solid"/>
                      <a:round/>
                      <a:headEnd type="none" w="sm" len="sm"/>
                      <a:tailEnd type="none" w="sm" len="sm"/>
                    </a:lnB>
                  </a:tcPr>
                </a:tc>
                <a:tc>
                  <a:txBody>
                    <a:bodyPr/>
                    <a:lstStyle/>
                    <a:p>
                      <a:pPr marL="47625" marR="0" lvl="0" indent="0" algn="ctr" rtl="0">
                        <a:lnSpc>
                          <a:spcPct val="145000"/>
                        </a:lnSpc>
                        <a:spcBef>
                          <a:spcPts val="600"/>
                        </a:spcBef>
                        <a:spcAft>
                          <a:spcPts val="800"/>
                        </a:spcAft>
                        <a:buNone/>
                      </a:pPr>
                      <a:r>
                        <a:rPr lang="en" sz="850" b="1">
                          <a:solidFill>
                            <a:srgbClr val="4A4A47"/>
                          </a:solidFill>
                          <a:latin typeface="Century Gothic"/>
                          <a:ea typeface="Century Gothic"/>
                          <a:cs typeface="Century Gothic"/>
                          <a:sym typeface="Century Gothic"/>
                        </a:rPr>
                        <a:t>Approximate Time Frame</a:t>
                      </a:r>
                      <a:endParaRPr sz="850" b="1">
                        <a:solidFill>
                          <a:srgbClr val="4A4A47"/>
                        </a:solidFill>
                        <a:latin typeface="Century Gothic"/>
                        <a:ea typeface="Century Gothic"/>
                        <a:cs typeface="Century Gothic"/>
                        <a:sym typeface="Century Gothic"/>
                      </a:endParaRPr>
                    </a:p>
                  </a:txBody>
                  <a:tcPr marL="63500" marR="63500" marT="50800" marB="50800" anchor="ctr">
                    <a:lnL w="10575" cap="flat" cmpd="sng">
                      <a:solidFill>
                        <a:srgbClr val="ADADAD"/>
                      </a:solidFill>
                      <a:prstDash val="solid"/>
                      <a:round/>
                      <a:headEnd type="none" w="sm" len="sm"/>
                      <a:tailEnd type="none" w="sm" len="sm"/>
                    </a:lnL>
                    <a:lnR w="10575" cap="flat" cmpd="sng">
                      <a:solidFill>
                        <a:srgbClr val="ADADAD"/>
                      </a:solidFill>
                      <a:prstDash val="solid"/>
                      <a:round/>
                      <a:headEnd type="none" w="sm" len="sm"/>
                      <a:tailEnd type="none" w="sm" len="sm"/>
                    </a:lnR>
                    <a:lnT w="10575" cap="flat" cmpd="sng">
                      <a:solidFill>
                        <a:srgbClr val="ADADAD"/>
                      </a:solidFill>
                      <a:prstDash val="solid"/>
                      <a:round/>
                      <a:headEnd type="none" w="sm" len="sm"/>
                      <a:tailEnd type="none" w="sm" len="sm"/>
                    </a:lnT>
                    <a:lnB w="10575" cap="flat" cmpd="sng">
                      <a:solidFill>
                        <a:srgbClr val="ADADAD"/>
                      </a:solidFill>
                      <a:prstDash val="solid"/>
                      <a:round/>
                      <a:headEnd type="none" w="sm" len="sm"/>
                      <a:tailEnd type="none" w="sm" len="sm"/>
                    </a:lnB>
                  </a:tcPr>
                </a:tc>
                <a:tc>
                  <a:txBody>
                    <a:bodyPr/>
                    <a:lstStyle/>
                    <a:p>
                      <a:pPr marL="47625" marR="0" lvl="0" indent="0" algn="ctr" rtl="0">
                        <a:lnSpc>
                          <a:spcPct val="145000"/>
                        </a:lnSpc>
                        <a:spcBef>
                          <a:spcPts val="600"/>
                        </a:spcBef>
                        <a:spcAft>
                          <a:spcPts val="800"/>
                        </a:spcAft>
                        <a:buNone/>
                      </a:pPr>
                      <a:r>
                        <a:rPr lang="en" sz="850" b="1">
                          <a:solidFill>
                            <a:srgbClr val="4A4A47"/>
                          </a:solidFill>
                          <a:latin typeface="Century Gothic"/>
                          <a:ea typeface="Century Gothic"/>
                          <a:cs typeface="Century Gothic"/>
                          <a:sym typeface="Century Gothic"/>
                        </a:rPr>
                        <a:t>Teacher Prompts</a:t>
                      </a:r>
                      <a:endParaRPr sz="850" b="1">
                        <a:solidFill>
                          <a:srgbClr val="4A4A47"/>
                        </a:solidFill>
                        <a:latin typeface="Century Gothic"/>
                        <a:ea typeface="Century Gothic"/>
                        <a:cs typeface="Century Gothic"/>
                        <a:sym typeface="Century Gothic"/>
                      </a:endParaRPr>
                    </a:p>
                  </a:txBody>
                  <a:tcPr marL="63500" marR="63500" marT="50800" marB="50800" anchor="ctr">
                    <a:lnL w="10575" cap="flat" cmpd="sng">
                      <a:solidFill>
                        <a:srgbClr val="ADADAD"/>
                      </a:solidFill>
                      <a:prstDash val="solid"/>
                      <a:round/>
                      <a:headEnd type="none" w="sm" len="sm"/>
                      <a:tailEnd type="none" w="sm" len="sm"/>
                    </a:lnL>
                    <a:lnR w="10575" cap="flat" cmpd="sng">
                      <a:solidFill>
                        <a:srgbClr val="ADADAD"/>
                      </a:solidFill>
                      <a:prstDash val="solid"/>
                      <a:round/>
                      <a:headEnd type="none" w="sm" len="sm"/>
                      <a:tailEnd type="none" w="sm" len="sm"/>
                    </a:lnR>
                    <a:lnT w="10575" cap="flat" cmpd="sng">
                      <a:solidFill>
                        <a:srgbClr val="ADADAD"/>
                      </a:solidFill>
                      <a:prstDash val="solid"/>
                      <a:round/>
                      <a:headEnd type="none" w="sm" len="sm"/>
                      <a:tailEnd type="none" w="sm" len="sm"/>
                    </a:lnT>
                    <a:lnB w="10575" cap="flat" cmpd="sng">
                      <a:solidFill>
                        <a:srgbClr val="ADADAD"/>
                      </a:solidFill>
                      <a:prstDash val="solid"/>
                      <a:round/>
                      <a:headEnd type="none" w="sm" len="sm"/>
                      <a:tailEnd type="none" w="sm" len="sm"/>
                    </a:lnB>
                  </a:tcPr>
                </a:tc>
                <a:extLst>
                  <a:ext uri="{0D108BD9-81ED-4DB2-BD59-A6C34878D82A}">
                    <a16:rowId xmlns:a16="http://schemas.microsoft.com/office/drawing/2014/main" val="10000"/>
                  </a:ext>
                </a:extLst>
              </a:tr>
              <a:tr h="1230575">
                <a:tc>
                  <a:txBody>
                    <a:bodyPr/>
                    <a:lstStyle/>
                    <a:p>
                      <a:pPr marL="0" marR="0" lvl="0" indent="0" algn="l" rtl="0">
                        <a:lnSpc>
                          <a:spcPct val="145000"/>
                        </a:lnSpc>
                        <a:spcBef>
                          <a:spcPts val="600"/>
                        </a:spcBef>
                        <a:spcAft>
                          <a:spcPts val="800"/>
                        </a:spcAft>
                        <a:buNone/>
                      </a:pPr>
                      <a:r>
                        <a:rPr lang="en" sz="1000">
                          <a:latin typeface="Century Gothic"/>
                          <a:ea typeface="Century Gothic"/>
                          <a:cs typeface="Century Gothic"/>
                          <a:sym typeface="Century Gothic"/>
                        </a:rPr>
                        <a:t>Pre-production</a:t>
                      </a:r>
                      <a:endParaRPr sz="1000">
                        <a:latin typeface="Century Gothic"/>
                        <a:ea typeface="Century Gothic"/>
                        <a:cs typeface="Century Gothic"/>
                        <a:sym typeface="Century Gothic"/>
                      </a:endParaRPr>
                    </a:p>
                  </a:txBody>
                  <a:tcPr marL="63500" marR="63500" marT="25400" marB="25400">
                    <a:lnL w="10575" cap="flat" cmpd="sng">
                      <a:solidFill>
                        <a:srgbClr val="ADADAD"/>
                      </a:solidFill>
                      <a:prstDash val="solid"/>
                      <a:round/>
                      <a:headEnd type="none" w="sm" len="sm"/>
                      <a:tailEnd type="none" w="sm" len="sm"/>
                    </a:lnL>
                    <a:lnR w="10575" cap="flat" cmpd="sng">
                      <a:solidFill>
                        <a:srgbClr val="ADADAD"/>
                      </a:solidFill>
                      <a:prstDash val="solid"/>
                      <a:round/>
                      <a:headEnd type="none" w="sm" len="sm"/>
                      <a:tailEnd type="none" w="sm" len="sm"/>
                    </a:lnR>
                    <a:lnT w="10575" cap="flat" cmpd="sng">
                      <a:solidFill>
                        <a:srgbClr val="ADADAD"/>
                      </a:solidFill>
                      <a:prstDash val="solid"/>
                      <a:round/>
                      <a:headEnd type="none" w="sm" len="sm"/>
                      <a:tailEnd type="none" w="sm" len="sm"/>
                    </a:lnT>
                    <a:lnB w="10575" cap="flat" cmpd="sng">
                      <a:solidFill>
                        <a:srgbClr val="ADADAD"/>
                      </a:solidFill>
                      <a:prstDash val="solid"/>
                      <a:round/>
                      <a:headEnd type="none" w="sm" len="sm"/>
                      <a:tailEnd type="none" w="sm" len="sm"/>
                    </a:lnB>
                  </a:tcPr>
                </a:tc>
                <a:tc>
                  <a:txBody>
                    <a:bodyPr/>
                    <a:lstStyle/>
                    <a:p>
                      <a:pPr marL="47625" marR="0" lvl="0" indent="0" algn="l" rtl="0">
                        <a:lnSpc>
                          <a:spcPct val="125000"/>
                        </a:lnSpc>
                        <a:spcBef>
                          <a:spcPts val="800"/>
                        </a:spcBef>
                        <a:spcAft>
                          <a:spcPts val="0"/>
                        </a:spcAft>
                        <a:buSzPts val="1000"/>
                        <a:buFont typeface="Century Gothic"/>
                        <a:buNone/>
                      </a:pPr>
                      <a:endParaRPr sz="1000">
                        <a:latin typeface="Century Gothic"/>
                        <a:ea typeface="Century Gothic"/>
                        <a:cs typeface="Century Gothic"/>
                        <a:sym typeface="Century Gothic"/>
                      </a:endParaRPr>
                    </a:p>
                  </a:txBody>
                  <a:tcPr marL="63500" marR="63500" marT="25400" marB="25400">
                    <a:lnL w="10575" cap="flat" cmpd="sng">
                      <a:solidFill>
                        <a:srgbClr val="ADADAD"/>
                      </a:solidFill>
                      <a:prstDash val="solid"/>
                      <a:round/>
                      <a:headEnd type="none" w="sm" len="sm"/>
                      <a:tailEnd type="none" w="sm" len="sm"/>
                    </a:lnL>
                    <a:lnR w="10575" cap="flat" cmpd="sng">
                      <a:solidFill>
                        <a:srgbClr val="ADADAD"/>
                      </a:solidFill>
                      <a:prstDash val="solid"/>
                      <a:round/>
                      <a:headEnd type="none" w="sm" len="sm"/>
                      <a:tailEnd type="none" w="sm" len="sm"/>
                    </a:lnR>
                    <a:lnT w="10575" cap="flat" cmpd="sng">
                      <a:solidFill>
                        <a:srgbClr val="ADADAD"/>
                      </a:solidFill>
                      <a:prstDash val="solid"/>
                      <a:round/>
                      <a:headEnd type="none" w="sm" len="sm"/>
                      <a:tailEnd type="none" w="sm" len="sm"/>
                    </a:lnT>
                    <a:lnB w="10575" cap="flat" cmpd="sng">
                      <a:solidFill>
                        <a:srgbClr val="ADADAD"/>
                      </a:solidFill>
                      <a:prstDash val="solid"/>
                      <a:round/>
                      <a:headEnd type="none" w="sm" len="sm"/>
                      <a:tailEnd type="none" w="sm" len="sm"/>
                    </a:lnB>
                  </a:tcPr>
                </a:tc>
                <a:tc>
                  <a:txBody>
                    <a:bodyPr/>
                    <a:lstStyle/>
                    <a:p>
                      <a:pPr marL="47625" marR="0" lvl="0" indent="0" algn="l" rtl="0">
                        <a:lnSpc>
                          <a:spcPct val="145000"/>
                        </a:lnSpc>
                        <a:spcBef>
                          <a:spcPts val="600"/>
                        </a:spcBef>
                        <a:spcAft>
                          <a:spcPts val="800"/>
                        </a:spcAft>
                        <a:buNone/>
                      </a:pPr>
                      <a:endParaRPr sz="1000">
                        <a:latin typeface="Century Gothic"/>
                        <a:ea typeface="Century Gothic"/>
                        <a:cs typeface="Century Gothic"/>
                        <a:sym typeface="Century Gothic"/>
                      </a:endParaRPr>
                    </a:p>
                  </a:txBody>
                  <a:tcPr marL="63500" marR="63500" marT="25400" marB="25400">
                    <a:lnL w="10575" cap="flat" cmpd="sng">
                      <a:solidFill>
                        <a:srgbClr val="ADADAD"/>
                      </a:solidFill>
                      <a:prstDash val="solid"/>
                      <a:round/>
                      <a:headEnd type="none" w="sm" len="sm"/>
                      <a:tailEnd type="none" w="sm" len="sm"/>
                    </a:lnL>
                    <a:lnR w="10575" cap="flat" cmpd="sng">
                      <a:solidFill>
                        <a:srgbClr val="ADADAD"/>
                      </a:solidFill>
                      <a:prstDash val="solid"/>
                      <a:round/>
                      <a:headEnd type="none" w="sm" len="sm"/>
                      <a:tailEnd type="none" w="sm" len="sm"/>
                    </a:lnR>
                    <a:lnT w="10575" cap="flat" cmpd="sng">
                      <a:solidFill>
                        <a:srgbClr val="ADADAD"/>
                      </a:solidFill>
                      <a:prstDash val="solid"/>
                      <a:round/>
                      <a:headEnd type="none" w="sm" len="sm"/>
                      <a:tailEnd type="none" w="sm" len="sm"/>
                    </a:lnT>
                    <a:lnB w="10575" cap="flat" cmpd="sng">
                      <a:solidFill>
                        <a:srgbClr val="ADADAD"/>
                      </a:solidFill>
                      <a:prstDash val="solid"/>
                      <a:round/>
                      <a:headEnd type="none" w="sm" len="sm"/>
                      <a:tailEnd type="none" w="sm" len="sm"/>
                    </a:lnB>
                  </a:tcPr>
                </a:tc>
                <a:tc>
                  <a:txBody>
                    <a:bodyPr/>
                    <a:lstStyle/>
                    <a:p>
                      <a:pPr marL="47625" marR="0" lvl="0" indent="0" algn="l" rtl="0">
                        <a:lnSpc>
                          <a:spcPct val="125000"/>
                        </a:lnSpc>
                        <a:spcBef>
                          <a:spcPts val="800"/>
                        </a:spcBef>
                        <a:spcAft>
                          <a:spcPts val="0"/>
                        </a:spcAft>
                        <a:buSzPts val="1000"/>
                        <a:buFont typeface="Century Gothic"/>
                        <a:buNone/>
                      </a:pPr>
                      <a:r>
                        <a:rPr lang="en" sz="1000">
                          <a:latin typeface="Century Gothic"/>
                          <a:ea typeface="Century Gothic"/>
                          <a:cs typeface="Century Gothic"/>
                          <a:sym typeface="Century Gothic"/>
                        </a:rPr>
                        <a:t>Show me …</a:t>
                      </a:r>
                      <a:endParaRPr sz="1000">
                        <a:latin typeface="Century Gothic"/>
                        <a:ea typeface="Century Gothic"/>
                        <a:cs typeface="Century Gothic"/>
                        <a:sym typeface="Century Gothic"/>
                      </a:endParaRPr>
                    </a:p>
                    <a:p>
                      <a:pPr marL="47625" marR="0" lvl="0" indent="0" algn="l" rtl="0">
                        <a:lnSpc>
                          <a:spcPct val="125000"/>
                        </a:lnSpc>
                        <a:spcBef>
                          <a:spcPts val="0"/>
                        </a:spcBef>
                        <a:spcAft>
                          <a:spcPts val="0"/>
                        </a:spcAft>
                        <a:buSzPts val="1000"/>
                        <a:buFont typeface="Century Gothic"/>
                        <a:buNone/>
                      </a:pPr>
                      <a:r>
                        <a:rPr lang="en" sz="1000">
                          <a:latin typeface="Century Gothic"/>
                          <a:ea typeface="Century Gothic"/>
                          <a:cs typeface="Century Gothic"/>
                          <a:sym typeface="Century Gothic"/>
                        </a:rPr>
                        <a:t>Circle the …</a:t>
                      </a:r>
                      <a:endParaRPr sz="1000">
                        <a:latin typeface="Century Gothic"/>
                        <a:ea typeface="Century Gothic"/>
                        <a:cs typeface="Century Gothic"/>
                        <a:sym typeface="Century Gothic"/>
                      </a:endParaRPr>
                    </a:p>
                    <a:p>
                      <a:pPr marL="47625" marR="0" lvl="0" indent="0" algn="l" rtl="0">
                        <a:lnSpc>
                          <a:spcPct val="125000"/>
                        </a:lnSpc>
                        <a:spcBef>
                          <a:spcPts val="0"/>
                        </a:spcBef>
                        <a:spcAft>
                          <a:spcPts val="0"/>
                        </a:spcAft>
                        <a:buSzPts val="1000"/>
                        <a:buFont typeface="Century Gothic"/>
                        <a:buNone/>
                      </a:pPr>
                      <a:r>
                        <a:rPr lang="en" sz="1000">
                          <a:latin typeface="Century Gothic"/>
                          <a:ea typeface="Century Gothic"/>
                          <a:cs typeface="Century Gothic"/>
                          <a:sym typeface="Century Gothic"/>
                        </a:rPr>
                        <a:t>Where is …?</a:t>
                      </a:r>
                      <a:endParaRPr sz="1000">
                        <a:latin typeface="Century Gothic"/>
                        <a:ea typeface="Century Gothic"/>
                        <a:cs typeface="Century Gothic"/>
                        <a:sym typeface="Century Gothic"/>
                      </a:endParaRPr>
                    </a:p>
                    <a:p>
                      <a:pPr marL="47625" marR="0" lvl="0" indent="0" algn="l" rtl="0">
                        <a:lnSpc>
                          <a:spcPct val="125000"/>
                        </a:lnSpc>
                        <a:spcBef>
                          <a:spcPts val="0"/>
                        </a:spcBef>
                        <a:spcAft>
                          <a:spcPts val="0"/>
                        </a:spcAft>
                        <a:buSzPts val="1000"/>
                        <a:buFont typeface="Century Gothic"/>
                        <a:buNone/>
                      </a:pPr>
                      <a:r>
                        <a:rPr lang="en" sz="1000">
                          <a:latin typeface="Century Gothic"/>
                          <a:ea typeface="Century Gothic"/>
                          <a:cs typeface="Century Gothic"/>
                          <a:sym typeface="Century Gothic"/>
                        </a:rPr>
                        <a:t>Who has …?</a:t>
                      </a:r>
                      <a:endParaRPr sz="1000">
                        <a:latin typeface="Century Gothic"/>
                        <a:ea typeface="Century Gothic"/>
                        <a:cs typeface="Century Gothic"/>
                        <a:sym typeface="Century Gothic"/>
                      </a:endParaRPr>
                    </a:p>
                  </a:txBody>
                  <a:tcPr marL="63500" marR="63500" marT="25400" marB="25400">
                    <a:lnL w="10575" cap="flat" cmpd="sng">
                      <a:solidFill>
                        <a:srgbClr val="ADADAD"/>
                      </a:solidFill>
                      <a:prstDash val="solid"/>
                      <a:round/>
                      <a:headEnd type="none" w="sm" len="sm"/>
                      <a:tailEnd type="none" w="sm" len="sm"/>
                    </a:lnL>
                    <a:lnR w="10575" cap="flat" cmpd="sng">
                      <a:solidFill>
                        <a:srgbClr val="ADADAD"/>
                      </a:solidFill>
                      <a:prstDash val="solid"/>
                      <a:round/>
                      <a:headEnd type="none" w="sm" len="sm"/>
                      <a:tailEnd type="none" w="sm" len="sm"/>
                    </a:lnR>
                    <a:lnT w="10575" cap="flat" cmpd="sng">
                      <a:solidFill>
                        <a:srgbClr val="ADADAD"/>
                      </a:solidFill>
                      <a:prstDash val="solid"/>
                      <a:round/>
                      <a:headEnd type="none" w="sm" len="sm"/>
                      <a:tailEnd type="none" w="sm" len="sm"/>
                    </a:lnT>
                    <a:lnB w="10575" cap="flat" cmpd="sng">
                      <a:solidFill>
                        <a:srgbClr val="ADADAD"/>
                      </a:solidFill>
                      <a:prstDash val="solid"/>
                      <a:round/>
                      <a:headEnd type="none" w="sm" len="sm"/>
                      <a:tailEnd type="none" w="sm" len="sm"/>
                    </a:lnB>
                  </a:tcPr>
                </a:tc>
                <a:extLst>
                  <a:ext uri="{0D108BD9-81ED-4DB2-BD59-A6C34878D82A}">
                    <a16:rowId xmlns:a16="http://schemas.microsoft.com/office/drawing/2014/main" val="10001"/>
                  </a:ext>
                </a:extLst>
              </a:tr>
              <a:tr h="1281375">
                <a:tc>
                  <a:txBody>
                    <a:bodyPr/>
                    <a:lstStyle/>
                    <a:p>
                      <a:pPr marL="0" marR="0" lvl="0" indent="0" algn="l" rtl="0">
                        <a:lnSpc>
                          <a:spcPct val="145000"/>
                        </a:lnSpc>
                        <a:spcBef>
                          <a:spcPts val="600"/>
                        </a:spcBef>
                        <a:spcAft>
                          <a:spcPts val="800"/>
                        </a:spcAft>
                        <a:buNone/>
                      </a:pPr>
                      <a:endParaRPr sz="1000">
                        <a:latin typeface="Century Gothic"/>
                        <a:ea typeface="Century Gothic"/>
                        <a:cs typeface="Century Gothic"/>
                        <a:sym typeface="Century Gothic"/>
                      </a:endParaRPr>
                    </a:p>
                  </a:txBody>
                  <a:tcPr marL="63500" marR="63500" marT="25400" marB="25400">
                    <a:lnL w="10575" cap="flat" cmpd="sng">
                      <a:solidFill>
                        <a:srgbClr val="ADADAD"/>
                      </a:solidFill>
                      <a:prstDash val="solid"/>
                      <a:round/>
                      <a:headEnd type="none" w="sm" len="sm"/>
                      <a:tailEnd type="none" w="sm" len="sm"/>
                    </a:lnL>
                    <a:lnR w="10575" cap="flat" cmpd="sng">
                      <a:solidFill>
                        <a:srgbClr val="ADADAD"/>
                      </a:solidFill>
                      <a:prstDash val="solid"/>
                      <a:round/>
                      <a:headEnd type="none" w="sm" len="sm"/>
                      <a:tailEnd type="none" w="sm" len="sm"/>
                    </a:lnR>
                    <a:lnT w="10575" cap="flat" cmpd="sng">
                      <a:solidFill>
                        <a:srgbClr val="ADADAD"/>
                      </a:solidFill>
                      <a:prstDash val="solid"/>
                      <a:round/>
                      <a:headEnd type="none" w="sm" len="sm"/>
                      <a:tailEnd type="none" w="sm" len="sm"/>
                    </a:lnT>
                    <a:lnB w="10575" cap="flat" cmpd="sng">
                      <a:solidFill>
                        <a:srgbClr val="ADADAD"/>
                      </a:solidFill>
                      <a:prstDash val="solid"/>
                      <a:round/>
                      <a:headEnd type="none" w="sm" len="sm"/>
                      <a:tailEnd type="none" w="sm" len="sm"/>
                    </a:lnB>
                  </a:tcPr>
                </a:tc>
                <a:tc>
                  <a:txBody>
                    <a:bodyPr/>
                    <a:lstStyle/>
                    <a:p>
                      <a:pPr marL="47625" marR="0" lvl="0" indent="0" algn="l" rtl="0">
                        <a:lnSpc>
                          <a:spcPct val="145000"/>
                        </a:lnSpc>
                        <a:spcBef>
                          <a:spcPts val="600"/>
                        </a:spcBef>
                        <a:spcAft>
                          <a:spcPts val="0"/>
                        </a:spcAft>
                        <a:buNone/>
                      </a:pPr>
                      <a:r>
                        <a:rPr lang="en" sz="1000">
                          <a:latin typeface="Century Gothic"/>
                          <a:ea typeface="Century Gothic"/>
                          <a:cs typeface="Century Gothic"/>
                          <a:sym typeface="Century Gothic"/>
                        </a:rPr>
                        <a:t>The student</a:t>
                      </a:r>
                      <a:endParaRPr sz="1000">
                        <a:latin typeface="Century Gothic"/>
                        <a:ea typeface="Century Gothic"/>
                        <a:cs typeface="Century Gothic"/>
                        <a:sym typeface="Century Gothic"/>
                      </a:endParaRPr>
                    </a:p>
                    <a:p>
                      <a:pPr marL="47625" marR="0" lvl="0" indent="0" algn="l" rtl="0">
                        <a:lnSpc>
                          <a:spcPct val="125000"/>
                        </a:lnSpc>
                        <a:spcBef>
                          <a:spcPts val="800"/>
                        </a:spcBef>
                        <a:spcAft>
                          <a:spcPts val="0"/>
                        </a:spcAft>
                        <a:buSzPts val="1000"/>
                        <a:buFont typeface="Century Gothic"/>
                        <a:buNone/>
                      </a:pPr>
                      <a:r>
                        <a:rPr lang="en" sz="1000">
                          <a:latin typeface="Century Gothic"/>
                          <a:ea typeface="Century Gothic"/>
                          <a:cs typeface="Century Gothic"/>
                          <a:sym typeface="Century Gothic"/>
                        </a:rPr>
                        <a:t>Has limited comprehension</a:t>
                      </a:r>
                      <a:endParaRPr sz="1000">
                        <a:latin typeface="Century Gothic"/>
                        <a:ea typeface="Century Gothic"/>
                        <a:cs typeface="Century Gothic"/>
                        <a:sym typeface="Century Gothic"/>
                      </a:endParaRPr>
                    </a:p>
                    <a:p>
                      <a:pPr marL="47625" marR="0" lvl="0" indent="0" algn="l" rtl="0">
                        <a:lnSpc>
                          <a:spcPct val="125000"/>
                        </a:lnSpc>
                        <a:spcBef>
                          <a:spcPts val="0"/>
                        </a:spcBef>
                        <a:spcAft>
                          <a:spcPts val="0"/>
                        </a:spcAft>
                        <a:buSzPts val="1000"/>
                        <a:buFont typeface="Century Gothic"/>
                        <a:buNone/>
                      </a:pPr>
                      <a:r>
                        <a:rPr lang="en" sz="1000">
                          <a:latin typeface="Century Gothic"/>
                          <a:ea typeface="Century Gothic"/>
                          <a:cs typeface="Century Gothic"/>
                          <a:sym typeface="Century Gothic"/>
                        </a:rPr>
                        <a:t>Produces one- or two-word responses.</a:t>
                      </a:r>
                      <a:endParaRPr sz="1000">
                        <a:latin typeface="Century Gothic"/>
                        <a:ea typeface="Century Gothic"/>
                        <a:cs typeface="Century Gothic"/>
                        <a:sym typeface="Century Gothic"/>
                      </a:endParaRPr>
                    </a:p>
                    <a:p>
                      <a:pPr marL="47625" marR="0" lvl="0" indent="0" algn="l" rtl="0">
                        <a:lnSpc>
                          <a:spcPct val="125000"/>
                        </a:lnSpc>
                        <a:spcBef>
                          <a:spcPts val="0"/>
                        </a:spcBef>
                        <a:spcAft>
                          <a:spcPts val="0"/>
                        </a:spcAft>
                        <a:buSzPts val="1000"/>
                        <a:buFont typeface="Century Gothic"/>
                        <a:buNone/>
                      </a:pPr>
                      <a:r>
                        <a:rPr lang="en" sz="1000">
                          <a:latin typeface="Century Gothic"/>
                          <a:ea typeface="Century Gothic"/>
                          <a:cs typeface="Century Gothic"/>
                          <a:sym typeface="Century Gothic"/>
                        </a:rPr>
                        <a:t>Uses key words and familiar phrases.</a:t>
                      </a:r>
                      <a:endParaRPr sz="1000">
                        <a:latin typeface="Century Gothic"/>
                        <a:ea typeface="Century Gothic"/>
                        <a:cs typeface="Century Gothic"/>
                        <a:sym typeface="Century Gothic"/>
                      </a:endParaRPr>
                    </a:p>
                    <a:p>
                      <a:pPr marL="47625" marR="0" lvl="0" indent="0" algn="l" rtl="0">
                        <a:lnSpc>
                          <a:spcPct val="125000"/>
                        </a:lnSpc>
                        <a:spcBef>
                          <a:spcPts val="0"/>
                        </a:spcBef>
                        <a:spcAft>
                          <a:spcPts val="0"/>
                        </a:spcAft>
                        <a:buSzPts val="1000"/>
                        <a:buFont typeface="Century Gothic"/>
                        <a:buNone/>
                      </a:pPr>
                      <a:r>
                        <a:rPr lang="en" sz="1000">
                          <a:latin typeface="Century Gothic"/>
                          <a:ea typeface="Century Gothic"/>
                          <a:cs typeface="Century Gothic"/>
                          <a:sym typeface="Century Gothic"/>
                        </a:rPr>
                        <a:t>Uses present-tense verbs.</a:t>
                      </a:r>
                      <a:endParaRPr sz="1000">
                        <a:latin typeface="Century Gothic"/>
                        <a:ea typeface="Century Gothic"/>
                        <a:cs typeface="Century Gothic"/>
                        <a:sym typeface="Century Gothic"/>
                      </a:endParaRPr>
                    </a:p>
                  </a:txBody>
                  <a:tcPr marL="63500" marR="63500" marT="25400" marB="25400">
                    <a:lnL w="10575" cap="flat" cmpd="sng">
                      <a:solidFill>
                        <a:srgbClr val="ADADAD"/>
                      </a:solidFill>
                      <a:prstDash val="solid"/>
                      <a:round/>
                      <a:headEnd type="none" w="sm" len="sm"/>
                      <a:tailEnd type="none" w="sm" len="sm"/>
                    </a:lnL>
                    <a:lnR w="10575" cap="flat" cmpd="sng">
                      <a:solidFill>
                        <a:srgbClr val="ADADAD"/>
                      </a:solidFill>
                      <a:prstDash val="solid"/>
                      <a:round/>
                      <a:headEnd type="none" w="sm" len="sm"/>
                      <a:tailEnd type="none" w="sm" len="sm"/>
                    </a:lnR>
                    <a:lnT w="10575" cap="flat" cmpd="sng">
                      <a:solidFill>
                        <a:srgbClr val="ADADAD"/>
                      </a:solidFill>
                      <a:prstDash val="solid"/>
                      <a:round/>
                      <a:headEnd type="none" w="sm" len="sm"/>
                      <a:tailEnd type="none" w="sm" len="sm"/>
                    </a:lnT>
                    <a:lnB w="10575" cap="flat" cmpd="sng">
                      <a:solidFill>
                        <a:srgbClr val="ADADAD"/>
                      </a:solidFill>
                      <a:prstDash val="solid"/>
                      <a:round/>
                      <a:headEnd type="none" w="sm" len="sm"/>
                      <a:tailEnd type="none" w="sm" len="sm"/>
                    </a:lnB>
                  </a:tcPr>
                </a:tc>
                <a:tc>
                  <a:txBody>
                    <a:bodyPr/>
                    <a:lstStyle/>
                    <a:p>
                      <a:pPr marL="47625" marR="0" lvl="0" indent="0" algn="l" rtl="0">
                        <a:lnSpc>
                          <a:spcPct val="145000"/>
                        </a:lnSpc>
                        <a:spcBef>
                          <a:spcPts val="600"/>
                        </a:spcBef>
                        <a:spcAft>
                          <a:spcPts val="800"/>
                        </a:spcAft>
                        <a:buNone/>
                      </a:pPr>
                      <a:endParaRPr sz="1000">
                        <a:latin typeface="Century Gothic"/>
                        <a:ea typeface="Century Gothic"/>
                        <a:cs typeface="Century Gothic"/>
                        <a:sym typeface="Century Gothic"/>
                      </a:endParaRPr>
                    </a:p>
                  </a:txBody>
                  <a:tcPr marL="63500" marR="63500" marT="25400" marB="25400">
                    <a:lnL w="10575" cap="flat" cmpd="sng">
                      <a:solidFill>
                        <a:srgbClr val="ADADAD"/>
                      </a:solidFill>
                      <a:prstDash val="solid"/>
                      <a:round/>
                      <a:headEnd type="none" w="sm" len="sm"/>
                      <a:tailEnd type="none" w="sm" len="sm"/>
                    </a:lnL>
                    <a:lnR w="10575" cap="flat" cmpd="sng">
                      <a:solidFill>
                        <a:srgbClr val="ADADAD"/>
                      </a:solidFill>
                      <a:prstDash val="solid"/>
                      <a:round/>
                      <a:headEnd type="none" w="sm" len="sm"/>
                      <a:tailEnd type="none" w="sm" len="sm"/>
                    </a:lnR>
                    <a:lnT w="10575" cap="flat" cmpd="sng">
                      <a:solidFill>
                        <a:srgbClr val="ADADAD"/>
                      </a:solidFill>
                      <a:prstDash val="solid"/>
                      <a:round/>
                      <a:headEnd type="none" w="sm" len="sm"/>
                      <a:tailEnd type="none" w="sm" len="sm"/>
                    </a:lnT>
                    <a:lnB w="10575" cap="flat" cmpd="sng">
                      <a:solidFill>
                        <a:srgbClr val="ADADAD"/>
                      </a:solidFill>
                      <a:prstDash val="solid"/>
                      <a:round/>
                      <a:headEnd type="none" w="sm" len="sm"/>
                      <a:tailEnd type="none" w="sm" len="sm"/>
                    </a:lnB>
                  </a:tcPr>
                </a:tc>
                <a:tc>
                  <a:txBody>
                    <a:bodyPr/>
                    <a:lstStyle/>
                    <a:p>
                      <a:pPr marL="47625" marR="0" lvl="0" indent="0" algn="l" rtl="0">
                        <a:lnSpc>
                          <a:spcPct val="125000"/>
                        </a:lnSpc>
                        <a:spcBef>
                          <a:spcPts val="800"/>
                        </a:spcBef>
                        <a:spcAft>
                          <a:spcPts val="0"/>
                        </a:spcAft>
                        <a:buSzPts val="1000"/>
                        <a:buFont typeface="Century Gothic"/>
                        <a:buNone/>
                      </a:pPr>
                      <a:endParaRPr sz="1000">
                        <a:latin typeface="Century Gothic"/>
                        <a:ea typeface="Century Gothic"/>
                        <a:cs typeface="Century Gothic"/>
                        <a:sym typeface="Century Gothic"/>
                      </a:endParaRPr>
                    </a:p>
                  </a:txBody>
                  <a:tcPr marL="63500" marR="63500" marT="25400" marB="25400">
                    <a:lnL w="10575" cap="flat" cmpd="sng">
                      <a:solidFill>
                        <a:srgbClr val="ADADAD"/>
                      </a:solidFill>
                      <a:prstDash val="solid"/>
                      <a:round/>
                      <a:headEnd type="none" w="sm" len="sm"/>
                      <a:tailEnd type="none" w="sm" len="sm"/>
                    </a:lnL>
                    <a:lnR w="10575" cap="flat" cmpd="sng">
                      <a:solidFill>
                        <a:srgbClr val="ADADAD"/>
                      </a:solidFill>
                      <a:prstDash val="solid"/>
                      <a:round/>
                      <a:headEnd type="none" w="sm" len="sm"/>
                      <a:tailEnd type="none" w="sm" len="sm"/>
                    </a:lnR>
                    <a:lnT w="10575" cap="flat" cmpd="sng">
                      <a:solidFill>
                        <a:srgbClr val="ADADAD"/>
                      </a:solidFill>
                      <a:prstDash val="solid"/>
                      <a:round/>
                      <a:headEnd type="none" w="sm" len="sm"/>
                      <a:tailEnd type="none" w="sm" len="sm"/>
                    </a:lnT>
                    <a:lnB w="10575" cap="flat" cmpd="sng">
                      <a:solidFill>
                        <a:srgbClr val="ADADAD"/>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207" name="Google Shape;207;p38"/>
          <p:cNvPicPr preferRelativeResize="0"/>
          <p:nvPr/>
        </p:nvPicPr>
        <p:blipFill>
          <a:blip r:embed="rId3">
            <a:alphaModFix/>
          </a:blip>
          <a:stretch>
            <a:fillRect/>
          </a:stretch>
        </p:blipFill>
        <p:spPr>
          <a:xfrm>
            <a:off x="7313125" y="124038"/>
            <a:ext cx="1051650" cy="1378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9"/>
          <p:cNvSpPr txBox="1">
            <a:spLocks noGrp="1"/>
          </p:cNvSpPr>
          <p:nvPr>
            <p:ph type="title"/>
          </p:nvPr>
        </p:nvSpPr>
        <p:spPr>
          <a:xfrm>
            <a:off x="311700" y="408850"/>
            <a:ext cx="8520600" cy="10389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Language Acquisition Chart - </a:t>
            </a:r>
            <a:endParaRPr>
              <a:latin typeface="Century Gothic"/>
              <a:ea typeface="Century Gothic"/>
              <a:cs typeface="Century Gothic"/>
              <a:sym typeface="Century Gothic"/>
            </a:endParaRPr>
          </a:p>
          <a:p>
            <a:pPr marL="0" lvl="0" indent="0" algn="l" rtl="0">
              <a:spcBef>
                <a:spcPts val="0"/>
              </a:spcBef>
              <a:spcAft>
                <a:spcPts val="0"/>
              </a:spcAft>
              <a:buNone/>
            </a:pPr>
            <a:r>
              <a:rPr lang="en">
                <a:latin typeface="Century Gothic"/>
                <a:ea typeface="Century Gothic"/>
                <a:cs typeface="Century Gothic"/>
                <a:sym typeface="Century Gothic"/>
              </a:rPr>
              <a:t>Completed version</a:t>
            </a:r>
            <a:endParaRPr>
              <a:latin typeface="Century Gothic"/>
              <a:ea typeface="Century Gothic"/>
              <a:cs typeface="Century Gothic"/>
              <a:sym typeface="Century Gothic"/>
            </a:endParaRPr>
          </a:p>
        </p:txBody>
      </p:sp>
      <p:sp>
        <p:nvSpPr>
          <p:cNvPr id="213" name="Google Shape;21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214" name="Google Shape;214;p39"/>
          <p:cNvSpPr txBox="1"/>
          <p:nvPr/>
        </p:nvSpPr>
        <p:spPr>
          <a:xfrm>
            <a:off x="311700" y="1629175"/>
            <a:ext cx="8399400" cy="3427500"/>
          </a:xfrm>
          <a:prstGeom prst="rect">
            <a:avLst/>
          </a:prstGeom>
          <a:noFill/>
          <a:ln>
            <a:noFill/>
          </a:ln>
        </p:spPr>
        <p:txBody>
          <a:bodyPr spcFirstLastPara="1" wrap="square" lIns="91425" tIns="91425" rIns="91425" bIns="91425" anchor="ctr" anchorCtr="0">
            <a:noAutofit/>
          </a:bodyPr>
          <a:lstStyle/>
          <a:p>
            <a:pPr marL="457200" marR="0" lvl="0" indent="0" algn="l" rtl="0">
              <a:lnSpc>
                <a:spcPct val="150000"/>
              </a:lnSpc>
              <a:spcBef>
                <a:spcPts val="0"/>
              </a:spcBef>
              <a:spcAft>
                <a:spcPts val="0"/>
              </a:spcAft>
              <a:buNone/>
            </a:pPr>
            <a:endParaRPr sz="2400">
              <a:latin typeface="Century Gothic"/>
              <a:ea typeface="Century Gothic"/>
              <a:cs typeface="Century Gothic"/>
              <a:sym typeface="Century Gothic"/>
            </a:endParaRPr>
          </a:p>
          <a:p>
            <a:pPr marL="457200" marR="0" lvl="0" indent="0" algn="l" rtl="0">
              <a:lnSpc>
                <a:spcPct val="150000"/>
              </a:lnSpc>
              <a:spcBef>
                <a:spcPts val="0"/>
              </a:spcBef>
              <a:spcAft>
                <a:spcPts val="0"/>
              </a:spcAft>
              <a:buNone/>
            </a:pPr>
            <a:r>
              <a:rPr lang="en" sz="2400">
                <a:latin typeface="Century Gothic"/>
                <a:ea typeface="Century Gothic"/>
                <a:cs typeface="Century Gothic"/>
                <a:sym typeface="Century Gothic"/>
              </a:rPr>
              <a:t>Look at the completed version and discuss:</a:t>
            </a:r>
            <a:endParaRPr sz="2400">
              <a:latin typeface="Century Gothic"/>
              <a:ea typeface="Century Gothic"/>
              <a:cs typeface="Century Gothic"/>
              <a:sym typeface="Century Gothic"/>
            </a:endParaRPr>
          </a:p>
          <a:p>
            <a:pPr marL="914400" lvl="1" indent="-381000" algn="l" rtl="0">
              <a:lnSpc>
                <a:spcPct val="150000"/>
              </a:lnSpc>
              <a:spcBef>
                <a:spcPts val="0"/>
              </a:spcBef>
              <a:spcAft>
                <a:spcPts val="0"/>
              </a:spcAft>
              <a:buSzPts val="2400"/>
              <a:buFont typeface="Century Gothic"/>
              <a:buChar char="○"/>
            </a:pPr>
            <a:r>
              <a:rPr lang="en" sz="2400">
                <a:solidFill>
                  <a:schemeClr val="dk1"/>
                </a:solidFill>
                <a:latin typeface="Century Gothic"/>
                <a:ea typeface="Century Gothic"/>
                <a:cs typeface="Century Gothic"/>
                <a:sym typeface="Century Gothic"/>
              </a:rPr>
              <a:t>How did you do?  </a:t>
            </a:r>
            <a:endParaRPr sz="2400">
              <a:solidFill>
                <a:schemeClr val="dk1"/>
              </a:solidFill>
              <a:latin typeface="Century Gothic"/>
              <a:ea typeface="Century Gothic"/>
              <a:cs typeface="Century Gothic"/>
              <a:sym typeface="Century Gothic"/>
            </a:endParaRPr>
          </a:p>
          <a:p>
            <a:pPr marL="914400" lvl="1" indent="-381000" algn="l" rtl="0">
              <a:lnSpc>
                <a:spcPct val="150000"/>
              </a:lnSpc>
              <a:spcBef>
                <a:spcPts val="0"/>
              </a:spcBef>
              <a:spcAft>
                <a:spcPts val="0"/>
              </a:spcAft>
              <a:buSzPts val="2400"/>
              <a:buFont typeface="Century Gothic"/>
              <a:buChar char="○"/>
            </a:pPr>
            <a:r>
              <a:rPr lang="en" sz="2400">
                <a:solidFill>
                  <a:schemeClr val="dk1"/>
                </a:solidFill>
                <a:latin typeface="Century Gothic"/>
                <a:ea typeface="Century Gothic"/>
                <a:cs typeface="Century Gothic"/>
                <a:sym typeface="Century Gothic"/>
              </a:rPr>
              <a:t>What surprised you?  </a:t>
            </a:r>
            <a:endParaRPr sz="2400">
              <a:solidFill>
                <a:schemeClr val="dk1"/>
              </a:solidFill>
              <a:latin typeface="Century Gothic"/>
              <a:ea typeface="Century Gothic"/>
              <a:cs typeface="Century Gothic"/>
              <a:sym typeface="Century Gothic"/>
            </a:endParaRPr>
          </a:p>
          <a:p>
            <a:pPr marL="914400" lvl="1" indent="-381000" algn="l" rtl="0">
              <a:lnSpc>
                <a:spcPct val="150000"/>
              </a:lnSpc>
              <a:spcBef>
                <a:spcPts val="0"/>
              </a:spcBef>
              <a:spcAft>
                <a:spcPts val="0"/>
              </a:spcAft>
              <a:buSzPts val="2400"/>
              <a:buFont typeface="Century Gothic"/>
              <a:buChar char="○"/>
            </a:pPr>
            <a:r>
              <a:rPr lang="en" sz="2400">
                <a:solidFill>
                  <a:schemeClr val="dk1"/>
                </a:solidFill>
                <a:latin typeface="Century Gothic"/>
                <a:ea typeface="Century Gothic"/>
                <a:cs typeface="Century Gothic"/>
                <a:sym typeface="Century Gothic"/>
              </a:rPr>
              <a:t>Make any adjustments to your grid, based on this information</a:t>
            </a:r>
            <a:endParaRPr sz="2400">
              <a:solidFill>
                <a:schemeClr val="dk1"/>
              </a:solidFill>
              <a:latin typeface="Century Gothic"/>
              <a:ea typeface="Century Gothic"/>
              <a:cs typeface="Century Gothic"/>
              <a:sym typeface="Century Gothic"/>
            </a:endParaRPr>
          </a:p>
          <a:p>
            <a:pPr marL="0" lvl="0" indent="0" algn="l" rtl="0">
              <a:lnSpc>
                <a:spcPct val="150000"/>
              </a:lnSpc>
              <a:spcBef>
                <a:spcPts val="0"/>
              </a:spcBef>
              <a:spcAft>
                <a:spcPts val="0"/>
              </a:spcAft>
              <a:buNone/>
            </a:pPr>
            <a:r>
              <a:rPr lang="en" sz="2400">
                <a:solidFill>
                  <a:schemeClr val="dk1"/>
                </a:solidFill>
                <a:latin typeface="Century Gothic"/>
                <a:ea typeface="Century Gothic"/>
                <a:cs typeface="Century Gothic"/>
                <a:sym typeface="Century Gothic"/>
              </a:rPr>
              <a:t>Please thank your partner and head back to your seat.</a:t>
            </a:r>
            <a:endParaRPr sz="2400">
              <a:solidFill>
                <a:schemeClr val="dk1"/>
              </a:solidFill>
              <a:latin typeface="Century Gothic"/>
              <a:ea typeface="Century Gothic"/>
              <a:cs typeface="Century Gothic"/>
              <a:sym typeface="Century Gothic"/>
            </a:endParaRPr>
          </a:p>
          <a:p>
            <a:pPr marL="914400" lvl="0" indent="0" algn="l" rtl="0">
              <a:lnSpc>
                <a:spcPct val="150000"/>
              </a:lnSpc>
              <a:spcBef>
                <a:spcPts val="0"/>
              </a:spcBef>
              <a:spcAft>
                <a:spcPts val="0"/>
              </a:spcAft>
              <a:buNone/>
            </a:pPr>
            <a:endParaRPr sz="2400">
              <a:solidFill>
                <a:schemeClr val="dk1"/>
              </a:solidFill>
              <a:latin typeface="Century Gothic"/>
              <a:ea typeface="Century Gothic"/>
              <a:cs typeface="Century Gothic"/>
              <a:sym typeface="Century Gothic"/>
            </a:endParaRPr>
          </a:p>
          <a:p>
            <a:pPr marL="457200" lvl="0" indent="0" algn="l" rtl="0">
              <a:lnSpc>
                <a:spcPct val="150000"/>
              </a:lnSpc>
              <a:spcBef>
                <a:spcPts val="0"/>
              </a:spcBef>
              <a:spcAft>
                <a:spcPts val="0"/>
              </a:spcAft>
              <a:buNone/>
            </a:pPr>
            <a:endParaRPr sz="1800"/>
          </a:p>
        </p:txBody>
      </p:sp>
      <p:pic>
        <p:nvPicPr>
          <p:cNvPr id="215" name="Google Shape;215;p39"/>
          <p:cNvPicPr preferRelativeResize="0"/>
          <p:nvPr/>
        </p:nvPicPr>
        <p:blipFill>
          <a:blip r:embed="rId3">
            <a:alphaModFix/>
          </a:blip>
          <a:stretch>
            <a:fillRect/>
          </a:stretch>
        </p:blipFill>
        <p:spPr>
          <a:xfrm>
            <a:off x="7659393" y="1629175"/>
            <a:ext cx="1051650" cy="1378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animEffect transition="in" filter="fade">
                                      <p:cBhvr>
                                        <p:cTn id="7" dur="1000"/>
                                        <p:tgtEl>
                                          <p:spTgt spid="2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
                                            <p:txEl>
                                              <p:pRg st="1" end="1"/>
                                            </p:txEl>
                                          </p:spTgt>
                                        </p:tgtEl>
                                        <p:attrNameLst>
                                          <p:attrName>style.visibility</p:attrName>
                                        </p:attrNameLst>
                                      </p:cBhvr>
                                      <p:to>
                                        <p:strVal val="visible"/>
                                      </p:to>
                                    </p:set>
                                    <p:animEffect transition="in" filter="fade">
                                      <p:cBhvr>
                                        <p:cTn id="12" dur="1000"/>
                                        <p:tgtEl>
                                          <p:spTgt spid="2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
                                            <p:txEl>
                                              <p:pRg st="2" end="2"/>
                                            </p:txEl>
                                          </p:spTgt>
                                        </p:tgtEl>
                                        <p:attrNameLst>
                                          <p:attrName>style.visibility</p:attrName>
                                        </p:attrNameLst>
                                      </p:cBhvr>
                                      <p:to>
                                        <p:strVal val="visible"/>
                                      </p:to>
                                    </p:set>
                                    <p:animEffect transition="in" filter="fade">
                                      <p:cBhvr>
                                        <p:cTn id="17" dur="1000"/>
                                        <p:tgtEl>
                                          <p:spTgt spid="2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4">
                                            <p:txEl>
                                              <p:pRg st="3" end="3"/>
                                            </p:txEl>
                                          </p:spTgt>
                                        </p:tgtEl>
                                        <p:attrNameLst>
                                          <p:attrName>style.visibility</p:attrName>
                                        </p:attrNameLst>
                                      </p:cBhvr>
                                      <p:to>
                                        <p:strVal val="visible"/>
                                      </p:to>
                                    </p:set>
                                    <p:animEffect transition="in" filter="fade">
                                      <p:cBhvr>
                                        <p:cTn id="22" dur="1000"/>
                                        <p:tgtEl>
                                          <p:spTgt spid="2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4">
                                            <p:txEl>
                                              <p:pRg st="4" end="4"/>
                                            </p:txEl>
                                          </p:spTgt>
                                        </p:tgtEl>
                                        <p:attrNameLst>
                                          <p:attrName>style.visibility</p:attrName>
                                        </p:attrNameLst>
                                      </p:cBhvr>
                                      <p:to>
                                        <p:strVal val="visible"/>
                                      </p:to>
                                    </p:set>
                                    <p:animEffect transition="in" filter="fade">
                                      <p:cBhvr>
                                        <p:cTn id="27" dur="1000"/>
                                        <p:tgtEl>
                                          <p:spTgt spid="2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4">
                                            <p:txEl>
                                              <p:pRg st="5" end="5"/>
                                            </p:txEl>
                                          </p:spTgt>
                                        </p:tgtEl>
                                        <p:attrNameLst>
                                          <p:attrName>style.visibility</p:attrName>
                                        </p:attrNameLst>
                                      </p:cBhvr>
                                      <p:to>
                                        <p:strVal val="visible"/>
                                      </p:to>
                                    </p:set>
                                    <p:animEffect transition="in" filter="fade">
                                      <p:cBhvr>
                                        <p:cTn id="32" dur="1000"/>
                                        <p:tgtEl>
                                          <p:spTgt spid="2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4">
                                            <p:txEl>
                                              <p:pRg st="6" end="6"/>
                                            </p:txEl>
                                          </p:spTgt>
                                        </p:tgtEl>
                                        <p:attrNameLst>
                                          <p:attrName>style.visibility</p:attrName>
                                        </p:attrNameLst>
                                      </p:cBhvr>
                                      <p:to>
                                        <p:strVal val="visible"/>
                                      </p:to>
                                    </p:set>
                                    <p:animEffect transition="in" filter="fade">
                                      <p:cBhvr>
                                        <p:cTn id="37" dur="1000"/>
                                        <p:tgtEl>
                                          <p:spTgt spid="2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4">
                                            <p:txEl>
                                              <p:pRg st="7" end="7"/>
                                            </p:txEl>
                                          </p:spTgt>
                                        </p:tgtEl>
                                        <p:attrNameLst>
                                          <p:attrName>style.visibility</p:attrName>
                                        </p:attrNameLst>
                                      </p:cBhvr>
                                      <p:to>
                                        <p:strVal val="visible"/>
                                      </p:to>
                                    </p:set>
                                    <p:animEffect transition="in" filter="fade">
                                      <p:cBhvr>
                                        <p:cTn id="42" dur="1000"/>
                                        <p:tgtEl>
                                          <p:spTgt spid="2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0"/>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221" name="Google Shape;221;p40"/>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p:txBody>
      </p:sp>
      <p:sp>
        <p:nvSpPr>
          <p:cNvPr id="222" name="Google Shape;222;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223" name="Google Shape;223;p40"/>
          <p:cNvPicPr preferRelativeResize="0"/>
          <p:nvPr/>
        </p:nvPicPr>
        <p:blipFill>
          <a:blip r:embed="rId3">
            <a:alphaModFix/>
          </a:blip>
          <a:stretch>
            <a:fillRect/>
          </a:stretch>
        </p:blipFill>
        <p:spPr>
          <a:xfrm>
            <a:off x="1143013" y="64850"/>
            <a:ext cx="6857974"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Sentence Stem</a:t>
            </a:r>
            <a:endParaRPr/>
          </a:p>
        </p:txBody>
      </p:sp>
      <p:sp>
        <p:nvSpPr>
          <p:cNvPr id="229" name="Google Shape;229;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I used to think_________.</a:t>
            </a:r>
            <a:endParaRPr sz="2400"/>
          </a:p>
          <a:p>
            <a:pPr marL="0" lvl="0" indent="0" algn="l" rtl="0">
              <a:spcBef>
                <a:spcPts val="1600"/>
              </a:spcBef>
              <a:spcAft>
                <a:spcPts val="1600"/>
              </a:spcAft>
              <a:buNone/>
            </a:pPr>
            <a:r>
              <a:rPr lang="en" sz="2400"/>
              <a:t>Now I think _________.</a:t>
            </a:r>
            <a:endParaRPr sz="2400"/>
          </a:p>
        </p:txBody>
      </p:sp>
      <p:sp>
        <p:nvSpPr>
          <p:cNvPr id="230" name="Google Shape;230;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2"/>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Century Gothic"/>
                <a:ea typeface="Century Gothic"/>
                <a:cs typeface="Century Gothic"/>
                <a:sym typeface="Century Gothic"/>
              </a:rPr>
              <a:t>YOUR </a:t>
            </a:r>
            <a:r>
              <a:rPr lang="en">
                <a:latin typeface="Century Gothic"/>
                <a:ea typeface="Century Gothic"/>
                <a:cs typeface="Century Gothic"/>
                <a:sym typeface="Century Gothic"/>
              </a:rPr>
              <a:t>Students</a:t>
            </a:r>
            <a:endParaRPr>
              <a:latin typeface="Century Gothic"/>
              <a:ea typeface="Century Gothic"/>
              <a:cs typeface="Century Gothic"/>
              <a:sym typeface="Century Gothic"/>
            </a:endParaRPr>
          </a:p>
        </p:txBody>
      </p:sp>
      <p:sp>
        <p:nvSpPr>
          <p:cNvPr id="236" name="Google Shape;236;p42"/>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000000"/>
              </a:buClr>
              <a:buSzPts val="1100"/>
              <a:buFont typeface="Arial"/>
              <a:buNone/>
            </a:pPr>
            <a:r>
              <a:rPr lang="en" sz="2400">
                <a:solidFill>
                  <a:srgbClr val="000000"/>
                </a:solidFill>
                <a:latin typeface="Century Gothic"/>
                <a:ea typeface="Century Gothic"/>
                <a:cs typeface="Century Gothic"/>
                <a:sym typeface="Century Gothic"/>
              </a:rPr>
              <a:t>Based on this information, where do you think your students might be in their language development?  </a:t>
            </a:r>
            <a:endParaRPr sz="2400">
              <a:solidFill>
                <a:srgbClr val="000000"/>
              </a:solidFill>
              <a:latin typeface="Century Gothic"/>
              <a:ea typeface="Century Gothic"/>
              <a:cs typeface="Century Gothic"/>
              <a:sym typeface="Century Gothic"/>
            </a:endParaRPr>
          </a:p>
          <a:p>
            <a:pPr marL="0" lvl="0" indent="0" algn="l" rtl="0">
              <a:lnSpc>
                <a:spcPct val="150000"/>
              </a:lnSpc>
              <a:spcBef>
                <a:spcPts val="0"/>
              </a:spcBef>
              <a:spcAft>
                <a:spcPts val="0"/>
              </a:spcAft>
              <a:buClr>
                <a:srgbClr val="000000"/>
              </a:buClr>
              <a:buSzPts val="1100"/>
              <a:buFont typeface="Arial"/>
              <a:buNone/>
            </a:pPr>
            <a:r>
              <a:rPr lang="en" sz="2400">
                <a:solidFill>
                  <a:srgbClr val="000000"/>
                </a:solidFill>
                <a:latin typeface="Century Gothic"/>
                <a:ea typeface="Century Gothic"/>
                <a:cs typeface="Century Gothic"/>
                <a:sym typeface="Century Gothic"/>
              </a:rPr>
              <a:t>Add students’ names into your chart.</a:t>
            </a:r>
            <a:endParaRPr sz="1400">
              <a:solidFill>
                <a:srgbClr val="000000"/>
              </a:solidFill>
              <a:latin typeface="Century Gothic"/>
              <a:ea typeface="Century Gothic"/>
              <a:cs typeface="Century Gothic"/>
              <a:sym typeface="Century Gothic"/>
            </a:endParaRPr>
          </a:p>
          <a:p>
            <a:pPr marL="457200" lvl="0" indent="0" algn="l" rtl="0">
              <a:spcBef>
                <a:spcPts val="0"/>
              </a:spcBef>
              <a:spcAft>
                <a:spcPts val="0"/>
              </a:spcAft>
              <a:buClr>
                <a:srgbClr val="000000"/>
              </a:buClr>
              <a:buSzPts val="1100"/>
              <a:buFont typeface="Arial"/>
              <a:buNone/>
            </a:pPr>
            <a:r>
              <a:rPr lang="en" sz="1400">
                <a:solidFill>
                  <a:srgbClr val="000000"/>
                </a:solidFill>
                <a:latin typeface="Century Gothic"/>
                <a:ea typeface="Century Gothic"/>
                <a:cs typeface="Century Gothic"/>
                <a:sym typeface="Century Gothic"/>
              </a:rPr>
              <a:t>Overall Language Categories:</a:t>
            </a:r>
            <a:endParaRPr sz="1400">
              <a:solidFill>
                <a:srgbClr val="000000"/>
              </a:solidFill>
              <a:latin typeface="Century Gothic"/>
              <a:ea typeface="Century Gothic"/>
              <a:cs typeface="Century Gothic"/>
              <a:sym typeface="Century Gothic"/>
            </a:endParaRPr>
          </a:p>
          <a:p>
            <a:pPr marL="914400" lvl="0" indent="-317500" algn="l" rtl="0">
              <a:spcBef>
                <a:spcPts val="1600"/>
              </a:spcBef>
              <a:spcAft>
                <a:spcPts val="0"/>
              </a:spcAft>
              <a:buClr>
                <a:srgbClr val="000000"/>
              </a:buClr>
              <a:buSzPts val="1400"/>
              <a:buFont typeface="Century Gothic"/>
              <a:buChar char="●"/>
            </a:pPr>
            <a:r>
              <a:rPr lang="en" sz="1400">
                <a:solidFill>
                  <a:srgbClr val="000000"/>
                </a:solidFill>
                <a:latin typeface="Century Gothic"/>
                <a:ea typeface="Century Gothic"/>
                <a:cs typeface="Century Gothic"/>
                <a:sym typeface="Century Gothic"/>
              </a:rPr>
              <a:t>Emerging</a:t>
            </a:r>
            <a:endParaRPr sz="1400">
              <a:solidFill>
                <a:srgbClr val="000000"/>
              </a:solidFill>
              <a:latin typeface="Century Gothic"/>
              <a:ea typeface="Century Gothic"/>
              <a:cs typeface="Century Gothic"/>
              <a:sym typeface="Century Gothic"/>
            </a:endParaRPr>
          </a:p>
          <a:p>
            <a:pPr marL="1371600" lvl="1" indent="-304800" algn="l" rtl="0">
              <a:spcBef>
                <a:spcPts val="0"/>
              </a:spcBef>
              <a:spcAft>
                <a:spcPts val="0"/>
              </a:spcAft>
              <a:buClr>
                <a:srgbClr val="000000"/>
              </a:buClr>
              <a:buSzPts val="1200"/>
              <a:buFont typeface="Century Gothic"/>
              <a:buChar char="○"/>
            </a:pPr>
            <a:r>
              <a:rPr lang="en" sz="1200">
                <a:solidFill>
                  <a:srgbClr val="000000"/>
                </a:solidFill>
                <a:latin typeface="Century Gothic"/>
                <a:ea typeface="Century Gothic"/>
                <a:cs typeface="Century Gothic"/>
                <a:sym typeface="Century Gothic"/>
              </a:rPr>
              <a:t>(Level 1’s and 2’s in each domain)</a:t>
            </a:r>
            <a:endParaRPr sz="1200">
              <a:solidFill>
                <a:srgbClr val="000000"/>
              </a:solidFill>
              <a:latin typeface="Century Gothic"/>
              <a:ea typeface="Century Gothic"/>
              <a:cs typeface="Century Gothic"/>
              <a:sym typeface="Century Gothic"/>
            </a:endParaRPr>
          </a:p>
          <a:p>
            <a:pPr marL="914400" lvl="0" indent="-317500" algn="l" rtl="0">
              <a:spcBef>
                <a:spcPts val="0"/>
              </a:spcBef>
              <a:spcAft>
                <a:spcPts val="0"/>
              </a:spcAft>
              <a:buClr>
                <a:srgbClr val="000000"/>
              </a:buClr>
              <a:buSzPts val="1400"/>
              <a:buFont typeface="Century Gothic"/>
              <a:buChar char="●"/>
            </a:pPr>
            <a:r>
              <a:rPr lang="en" sz="1400">
                <a:solidFill>
                  <a:srgbClr val="000000"/>
                </a:solidFill>
                <a:latin typeface="Century Gothic"/>
                <a:ea typeface="Century Gothic"/>
                <a:cs typeface="Century Gothic"/>
                <a:sym typeface="Century Gothic"/>
              </a:rPr>
              <a:t>Progressing</a:t>
            </a:r>
            <a:endParaRPr sz="1400">
              <a:solidFill>
                <a:srgbClr val="000000"/>
              </a:solidFill>
              <a:latin typeface="Century Gothic"/>
              <a:ea typeface="Century Gothic"/>
              <a:cs typeface="Century Gothic"/>
              <a:sym typeface="Century Gothic"/>
            </a:endParaRPr>
          </a:p>
          <a:p>
            <a:pPr marL="1371600" lvl="1" indent="-304800" algn="l" rtl="0">
              <a:spcBef>
                <a:spcPts val="0"/>
              </a:spcBef>
              <a:spcAft>
                <a:spcPts val="0"/>
              </a:spcAft>
              <a:buClr>
                <a:srgbClr val="000000"/>
              </a:buClr>
              <a:buSzPts val="1200"/>
              <a:buFont typeface="Century Gothic"/>
              <a:buChar char="○"/>
            </a:pPr>
            <a:r>
              <a:rPr lang="en" sz="1200">
                <a:solidFill>
                  <a:srgbClr val="000000"/>
                </a:solidFill>
                <a:latin typeface="Century Gothic"/>
                <a:ea typeface="Century Gothic"/>
                <a:cs typeface="Century Gothic"/>
                <a:sym typeface="Century Gothic"/>
              </a:rPr>
              <a:t>(Combination of domain levels)</a:t>
            </a:r>
            <a:endParaRPr sz="1200">
              <a:solidFill>
                <a:srgbClr val="000000"/>
              </a:solidFill>
              <a:latin typeface="Century Gothic"/>
              <a:ea typeface="Century Gothic"/>
              <a:cs typeface="Century Gothic"/>
              <a:sym typeface="Century Gothic"/>
            </a:endParaRPr>
          </a:p>
          <a:p>
            <a:pPr marL="914400" lvl="0" indent="-317500" algn="l" rtl="0">
              <a:spcBef>
                <a:spcPts val="0"/>
              </a:spcBef>
              <a:spcAft>
                <a:spcPts val="0"/>
              </a:spcAft>
              <a:buClr>
                <a:srgbClr val="000000"/>
              </a:buClr>
              <a:buSzPts val="1400"/>
              <a:buFont typeface="Century Gothic"/>
              <a:buChar char="●"/>
            </a:pPr>
            <a:r>
              <a:rPr lang="en" sz="1400">
                <a:solidFill>
                  <a:srgbClr val="000000"/>
                </a:solidFill>
                <a:latin typeface="Century Gothic"/>
                <a:ea typeface="Century Gothic"/>
                <a:cs typeface="Century Gothic"/>
                <a:sym typeface="Century Gothic"/>
              </a:rPr>
              <a:t>Proficient</a:t>
            </a:r>
            <a:endParaRPr sz="1400">
              <a:solidFill>
                <a:srgbClr val="000000"/>
              </a:solidFill>
              <a:latin typeface="Century Gothic"/>
              <a:ea typeface="Century Gothic"/>
              <a:cs typeface="Century Gothic"/>
              <a:sym typeface="Century Gothic"/>
            </a:endParaRPr>
          </a:p>
          <a:p>
            <a:pPr marL="1371600" lvl="1" indent="-304800" algn="l" rtl="0">
              <a:spcBef>
                <a:spcPts val="0"/>
              </a:spcBef>
              <a:spcAft>
                <a:spcPts val="0"/>
              </a:spcAft>
              <a:buClr>
                <a:srgbClr val="000000"/>
              </a:buClr>
              <a:buSzPts val="1200"/>
              <a:buFont typeface="Century Gothic"/>
              <a:buChar char="○"/>
            </a:pPr>
            <a:r>
              <a:rPr lang="en" sz="1200">
                <a:solidFill>
                  <a:srgbClr val="000000"/>
                </a:solidFill>
                <a:latin typeface="Century Gothic"/>
                <a:ea typeface="Century Gothic"/>
                <a:cs typeface="Century Gothic"/>
                <a:sym typeface="Century Gothic"/>
              </a:rPr>
              <a:t>(Level 4’s and 5’s in each domain)</a:t>
            </a:r>
            <a:endParaRPr sz="1200">
              <a:solidFill>
                <a:srgbClr val="000000"/>
              </a:solidFill>
              <a:latin typeface="Century Gothic"/>
              <a:ea typeface="Century Gothic"/>
              <a:cs typeface="Century Gothic"/>
              <a:sym typeface="Century Gothic"/>
            </a:endParaRPr>
          </a:p>
          <a:p>
            <a:pPr marL="0" lvl="0" indent="0" algn="l" rtl="0">
              <a:spcBef>
                <a:spcPts val="1600"/>
              </a:spcBef>
              <a:spcAft>
                <a:spcPts val="0"/>
              </a:spcAft>
              <a:buNone/>
            </a:pPr>
            <a:endParaRPr sz="1200">
              <a:solidFill>
                <a:srgbClr val="000000"/>
              </a:solidFill>
              <a:latin typeface="Century Gothic"/>
              <a:ea typeface="Century Gothic"/>
              <a:cs typeface="Century Gothic"/>
              <a:sym typeface="Century Gothic"/>
            </a:endParaRPr>
          </a:p>
          <a:p>
            <a:pPr marL="0" lvl="0" indent="0" algn="l" rtl="0">
              <a:lnSpc>
                <a:spcPct val="150000"/>
              </a:lnSpc>
              <a:spcBef>
                <a:spcPts val="1600"/>
              </a:spcBef>
              <a:spcAft>
                <a:spcPts val="0"/>
              </a:spcAft>
              <a:buNone/>
            </a:pPr>
            <a:endParaRPr>
              <a:solidFill>
                <a:srgbClr val="000000"/>
              </a:solidFill>
              <a:latin typeface="Century Gothic"/>
              <a:ea typeface="Century Gothic"/>
              <a:cs typeface="Century Gothic"/>
              <a:sym typeface="Century Gothic"/>
            </a:endParaRPr>
          </a:p>
        </p:txBody>
      </p:sp>
      <p:sp>
        <p:nvSpPr>
          <p:cNvPr id="237" name="Google Shape;237;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238" name="Google Shape;238;p42"/>
          <p:cNvPicPr preferRelativeResize="0"/>
          <p:nvPr/>
        </p:nvPicPr>
        <p:blipFill>
          <a:blip r:embed="rId3">
            <a:alphaModFix/>
          </a:blip>
          <a:stretch>
            <a:fillRect/>
          </a:stretch>
        </p:blipFill>
        <p:spPr>
          <a:xfrm>
            <a:off x="5294776" y="2815599"/>
            <a:ext cx="2876447" cy="207662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3"/>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l" rtl="0">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l" rtl="0">
              <a:lnSpc>
                <a:spcPct val="100000"/>
              </a:lnSpc>
              <a:spcBef>
                <a:spcPts val="1600"/>
              </a:spcBef>
              <a:spcAft>
                <a:spcPts val="0"/>
              </a:spcAft>
              <a:buNone/>
            </a:pP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p:txBody>
      </p:sp>
      <p:pic>
        <p:nvPicPr>
          <p:cNvPr id="244" name="Google Shape;244;p43"/>
          <p:cNvPicPr preferRelativeResize="0"/>
          <p:nvPr/>
        </p:nvPicPr>
        <p:blipFill>
          <a:blip r:embed="rId3">
            <a:alphaModFix/>
          </a:blip>
          <a:stretch>
            <a:fillRect/>
          </a:stretch>
        </p:blipFill>
        <p:spPr>
          <a:xfrm>
            <a:off x="909111" y="26937"/>
            <a:ext cx="7325767" cy="5089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6"/>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Welcome!!!</a:t>
            </a:r>
            <a:endParaRPr>
              <a:latin typeface="Century Gothic"/>
              <a:ea typeface="Century Gothic"/>
              <a:cs typeface="Century Gothic"/>
              <a:sym typeface="Century Gothic"/>
            </a:endParaRPr>
          </a:p>
        </p:txBody>
      </p:sp>
      <p:sp>
        <p:nvSpPr>
          <p:cNvPr id="108" name="Google Shape;108;p26"/>
          <p:cNvSpPr txBox="1">
            <a:spLocks noGrp="1"/>
          </p:cNvSpPr>
          <p:nvPr>
            <p:ph type="body" idx="1"/>
          </p:nvPr>
        </p:nvSpPr>
        <p:spPr>
          <a:xfrm>
            <a:off x="311700" y="1152475"/>
            <a:ext cx="4104900" cy="389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a:solidFill>
                  <a:srgbClr val="000000"/>
                </a:solidFill>
                <a:latin typeface="Century Gothic"/>
                <a:ea typeface="Century Gothic"/>
                <a:cs typeface="Century Gothic"/>
                <a:sym typeface="Century Gothic"/>
              </a:rPr>
              <a:t>Introductions - Stand up if...</a:t>
            </a:r>
            <a:endParaRPr sz="2000">
              <a:solidFill>
                <a:srgbClr val="000000"/>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 sz="2000">
                <a:solidFill>
                  <a:srgbClr val="000000"/>
                </a:solidFill>
                <a:latin typeface="Century Gothic"/>
                <a:ea typeface="Century Gothic"/>
                <a:cs typeface="Century Gothic"/>
                <a:sym typeface="Century Gothic"/>
              </a:rPr>
              <a:t>In your table groups, please share:</a:t>
            </a:r>
            <a:endParaRPr sz="2000">
              <a:solidFill>
                <a:srgbClr val="000000"/>
              </a:solidFill>
              <a:latin typeface="Century Gothic"/>
              <a:ea typeface="Century Gothic"/>
              <a:cs typeface="Century Gothic"/>
              <a:sym typeface="Century Gothic"/>
            </a:endParaRPr>
          </a:p>
          <a:p>
            <a:pPr marL="914400" lvl="0" indent="-355600" algn="l" rtl="0">
              <a:lnSpc>
                <a:spcPct val="100000"/>
              </a:lnSpc>
              <a:spcBef>
                <a:spcPts val="0"/>
              </a:spcBef>
              <a:spcAft>
                <a:spcPts val="0"/>
              </a:spcAft>
              <a:buClr>
                <a:srgbClr val="000000"/>
              </a:buClr>
              <a:buSzPts val="2000"/>
              <a:buFont typeface="Century Gothic"/>
              <a:buChar char="●"/>
            </a:pPr>
            <a:r>
              <a:rPr lang="en" sz="2000">
                <a:solidFill>
                  <a:srgbClr val="000000"/>
                </a:solidFill>
                <a:latin typeface="Century Gothic"/>
                <a:ea typeface="Century Gothic"/>
                <a:cs typeface="Century Gothic"/>
                <a:sym typeface="Century Gothic"/>
              </a:rPr>
              <a:t>Your name</a:t>
            </a:r>
            <a:endParaRPr sz="2000">
              <a:solidFill>
                <a:srgbClr val="000000"/>
              </a:solidFill>
              <a:latin typeface="Century Gothic"/>
              <a:ea typeface="Century Gothic"/>
              <a:cs typeface="Century Gothic"/>
              <a:sym typeface="Century Gothic"/>
            </a:endParaRPr>
          </a:p>
          <a:p>
            <a:pPr marL="914400" lvl="0" indent="-355600" algn="l" rtl="0">
              <a:lnSpc>
                <a:spcPct val="100000"/>
              </a:lnSpc>
              <a:spcBef>
                <a:spcPts val="0"/>
              </a:spcBef>
              <a:spcAft>
                <a:spcPts val="0"/>
              </a:spcAft>
              <a:buClr>
                <a:srgbClr val="000000"/>
              </a:buClr>
              <a:buSzPts val="2000"/>
              <a:buFont typeface="Century Gothic"/>
              <a:buChar char="●"/>
            </a:pPr>
            <a:r>
              <a:rPr lang="en" sz="2000">
                <a:solidFill>
                  <a:srgbClr val="000000"/>
                </a:solidFill>
                <a:latin typeface="Century Gothic"/>
                <a:ea typeface="Century Gothic"/>
                <a:cs typeface="Century Gothic"/>
                <a:sym typeface="Century Gothic"/>
              </a:rPr>
              <a:t>Your school</a:t>
            </a:r>
            <a:endParaRPr sz="2000">
              <a:solidFill>
                <a:srgbClr val="000000"/>
              </a:solidFill>
              <a:latin typeface="Century Gothic"/>
              <a:ea typeface="Century Gothic"/>
              <a:cs typeface="Century Gothic"/>
              <a:sym typeface="Century Gothic"/>
            </a:endParaRPr>
          </a:p>
          <a:p>
            <a:pPr marL="914400" lvl="0" indent="-355600" algn="l" rtl="0">
              <a:lnSpc>
                <a:spcPct val="100000"/>
              </a:lnSpc>
              <a:spcBef>
                <a:spcPts val="0"/>
              </a:spcBef>
              <a:spcAft>
                <a:spcPts val="0"/>
              </a:spcAft>
              <a:buClr>
                <a:srgbClr val="000000"/>
              </a:buClr>
              <a:buSzPts val="2000"/>
              <a:buFont typeface="Century Gothic"/>
              <a:buChar char="●"/>
            </a:pPr>
            <a:r>
              <a:rPr lang="en" sz="2000">
                <a:solidFill>
                  <a:srgbClr val="000000"/>
                </a:solidFill>
                <a:latin typeface="Century Gothic"/>
                <a:ea typeface="Century Gothic"/>
                <a:cs typeface="Century Gothic"/>
                <a:sym typeface="Century Gothic"/>
              </a:rPr>
              <a:t>Your role</a:t>
            </a:r>
            <a:endParaRPr sz="2000">
              <a:solidFill>
                <a:srgbClr val="000000"/>
              </a:solidFill>
              <a:latin typeface="Century Gothic"/>
              <a:ea typeface="Century Gothic"/>
              <a:cs typeface="Century Gothic"/>
              <a:sym typeface="Century Gothic"/>
            </a:endParaRPr>
          </a:p>
          <a:p>
            <a:pPr marL="914400" lvl="0" indent="-355600" algn="l" rtl="0">
              <a:lnSpc>
                <a:spcPct val="100000"/>
              </a:lnSpc>
              <a:spcBef>
                <a:spcPts val="0"/>
              </a:spcBef>
              <a:spcAft>
                <a:spcPts val="0"/>
              </a:spcAft>
              <a:buClr>
                <a:srgbClr val="000000"/>
              </a:buClr>
              <a:buSzPts val="2000"/>
              <a:buFont typeface="Century Gothic"/>
              <a:buChar char="●"/>
            </a:pPr>
            <a:r>
              <a:rPr lang="en" sz="2000">
                <a:solidFill>
                  <a:srgbClr val="000000"/>
                </a:solidFill>
                <a:latin typeface="Century Gothic"/>
                <a:ea typeface="Century Gothic"/>
                <a:cs typeface="Century Gothic"/>
                <a:sym typeface="Century Gothic"/>
              </a:rPr>
              <a:t>How does this video connect or not connect to your work?</a:t>
            </a: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endParaRPr>
              <a:solidFill>
                <a:srgbClr val="00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000">
              <a:solidFill>
                <a:srgbClr val="000000"/>
              </a:solidFill>
              <a:latin typeface="Century Gothic"/>
              <a:ea typeface="Century Gothic"/>
              <a:cs typeface="Century Gothic"/>
              <a:sym typeface="Century Gothic"/>
            </a:endParaRPr>
          </a:p>
        </p:txBody>
      </p:sp>
      <p:pic>
        <p:nvPicPr>
          <p:cNvPr id="109" name="Google Shape;109;p26"/>
          <p:cNvPicPr preferRelativeResize="0"/>
          <p:nvPr/>
        </p:nvPicPr>
        <p:blipFill>
          <a:blip r:embed="rId3">
            <a:alphaModFix/>
          </a:blip>
          <a:stretch>
            <a:fillRect/>
          </a:stretch>
        </p:blipFill>
        <p:spPr>
          <a:xfrm>
            <a:off x="4254575" y="174725"/>
            <a:ext cx="4795401" cy="1929175"/>
          </a:xfrm>
          <a:prstGeom prst="rect">
            <a:avLst/>
          </a:prstGeom>
          <a:noFill/>
          <a:ln>
            <a:noFill/>
          </a:ln>
        </p:spPr>
      </p:pic>
      <p:sp>
        <p:nvSpPr>
          <p:cNvPr id="110" name="Google Shape;110;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111" name="Google Shape;111;p26" descr="Leadership Lessons from Dancing Guy: The First Follower &#10;Today, we are going to be learning some lessons about leadership from a shirtless dancing guy. We will watch dancing guy create a movement, from start to finish, in under 3 minutes, and during this, we will hear from Derek Sivers as he dissects some fascinating lessons about leadership." title="Leadership Lessons from Dancing Guy: The First Follower">
            <a:hlinkClick r:id="rId4"/>
          </p:cNvPr>
          <p:cNvPicPr preferRelativeResize="0"/>
          <p:nvPr/>
        </p:nvPicPr>
        <p:blipFill>
          <a:blip r:embed="rId5">
            <a:alphaModFix/>
          </a:blip>
          <a:stretch>
            <a:fillRect/>
          </a:stretch>
        </p:blipFill>
        <p:spPr>
          <a:xfrm>
            <a:off x="4739900" y="2188275"/>
            <a:ext cx="3824750" cy="2868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4"/>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200">
                <a:latin typeface="Century Gothic"/>
                <a:ea typeface="Century Gothic"/>
                <a:cs typeface="Century Gothic"/>
                <a:sym typeface="Century Gothic"/>
              </a:rPr>
              <a:t>Session #1 - Who are my students and what do they need?</a:t>
            </a:r>
            <a:endParaRPr sz="2200">
              <a:latin typeface="Century Gothic"/>
              <a:ea typeface="Century Gothic"/>
              <a:cs typeface="Century Gothic"/>
              <a:sym typeface="Century Gothic"/>
            </a:endParaRPr>
          </a:p>
        </p:txBody>
      </p:sp>
      <p:sp>
        <p:nvSpPr>
          <p:cNvPr id="250" name="Google Shape;250;p44"/>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b="1">
                <a:solidFill>
                  <a:schemeClr val="dk1"/>
                </a:solidFill>
                <a:latin typeface="Century Gothic"/>
                <a:ea typeface="Century Gothic"/>
                <a:cs typeface="Century Gothic"/>
                <a:sym typeface="Century Gothic"/>
              </a:rPr>
              <a:t>I can identify stages of, and approaches to, language acquisition through the lens of my own students.  </a:t>
            </a:r>
            <a:endParaRPr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a:solidFill>
                  <a:schemeClr val="dk1"/>
                </a:solidFill>
                <a:latin typeface="Century Gothic"/>
                <a:ea typeface="Century Gothic"/>
                <a:cs typeface="Century Gothic"/>
                <a:sym typeface="Century Gothic"/>
              </a:rPr>
              <a:t>I have a plan to engage with my students and their families in a way that prepares them for success for the school year. </a:t>
            </a: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a:solidFill>
                  <a:schemeClr val="dk1"/>
                </a:solidFill>
                <a:latin typeface="Century Gothic"/>
                <a:ea typeface="Century Gothic"/>
                <a:cs typeface="Century Gothic"/>
                <a:sym typeface="Century Gothic"/>
              </a:rPr>
              <a:t>I am developing a professional network with one another to support ongoing learning, sharing, and collaboration.</a:t>
            </a:r>
            <a:endParaRPr>
              <a:solidFill>
                <a:srgbClr val="000000"/>
              </a:solidFill>
              <a:latin typeface="Century Gothic"/>
              <a:ea typeface="Century Gothic"/>
              <a:cs typeface="Century Gothic"/>
              <a:sym typeface="Century Gothic"/>
            </a:endParaRPr>
          </a:p>
        </p:txBody>
      </p:sp>
      <p:sp>
        <p:nvSpPr>
          <p:cNvPr id="251" name="Google Shape;251;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252" name="Google Shape;252;p44" descr="C:\Users\ssouthard.ESD189.001\AppData\Local\Microsoft\Windows\Temporary Internet Files\Content.IE5\SF30F071\large-target-with-arrow-66.6-3178[1].gif"/>
          <p:cNvPicPr preferRelativeResize="0"/>
          <p:nvPr/>
        </p:nvPicPr>
        <p:blipFill rotWithShape="1">
          <a:blip r:embed="rId3">
            <a:alphaModFix/>
          </a:blip>
          <a:srcRect/>
          <a:stretch/>
        </p:blipFill>
        <p:spPr>
          <a:xfrm>
            <a:off x="7159050" y="3952975"/>
            <a:ext cx="1313400" cy="1098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5"/>
          <p:cNvSpPr txBox="1">
            <a:spLocks noGrp="1"/>
          </p:cNvSpPr>
          <p:nvPr>
            <p:ph type="ctrTitle"/>
          </p:nvPr>
        </p:nvSpPr>
        <p:spPr>
          <a:xfrm>
            <a:off x="311708" y="744575"/>
            <a:ext cx="8520600" cy="20526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457200" lvl="0" indent="0" algn="ctr" rtl="0">
              <a:lnSpc>
                <a:spcPct val="115000"/>
              </a:lnSpc>
              <a:spcBef>
                <a:spcPts val="0"/>
              </a:spcBef>
              <a:spcAft>
                <a:spcPts val="0"/>
              </a:spcAft>
              <a:buNone/>
            </a:pPr>
            <a:endParaRPr sz="1400">
              <a:latin typeface="Century Gothic"/>
              <a:ea typeface="Century Gothic"/>
              <a:cs typeface="Century Gothic"/>
              <a:sym typeface="Century Gothic"/>
            </a:endParaRPr>
          </a:p>
          <a:p>
            <a:pPr marL="0" lvl="0" indent="0" algn="ctr" rtl="0">
              <a:lnSpc>
                <a:spcPct val="115000"/>
              </a:lnSpc>
              <a:spcBef>
                <a:spcPts val="0"/>
              </a:spcBef>
              <a:spcAft>
                <a:spcPts val="0"/>
              </a:spcAft>
              <a:buNone/>
            </a:pPr>
            <a:r>
              <a:rPr lang="en" sz="4800">
                <a:latin typeface="Century Gothic"/>
                <a:ea typeface="Century Gothic"/>
                <a:cs typeface="Century Gothic"/>
                <a:sym typeface="Century Gothic"/>
              </a:rPr>
              <a:t>How can my schedule best serve my students?  </a:t>
            </a:r>
            <a:endParaRPr sz="4800">
              <a:latin typeface="Century Gothic"/>
              <a:ea typeface="Century Gothic"/>
              <a:cs typeface="Century Gothic"/>
              <a:sym typeface="Century Gothic"/>
            </a:endParaRPr>
          </a:p>
        </p:txBody>
      </p:sp>
      <p:sp>
        <p:nvSpPr>
          <p:cNvPr id="258" name="Google Shape;258;p4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6"/>
          <p:cNvSpPr txBox="1">
            <a:spLocks noGrp="1"/>
          </p:cNvSpPr>
          <p:nvPr>
            <p:ph type="title"/>
          </p:nvPr>
        </p:nvSpPr>
        <p:spPr>
          <a:xfrm>
            <a:off x="311700" y="445025"/>
            <a:ext cx="8520600" cy="5727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What Do You Notice &amp; Wonder?</a:t>
            </a:r>
            <a:endParaRPr>
              <a:latin typeface="Century Gothic"/>
              <a:ea typeface="Century Gothic"/>
              <a:cs typeface="Century Gothic"/>
              <a:sym typeface="Century Gothic"/>
            </a:endParaRPr>
          </a:p>
        </p:txBody>
      </p:sp>
      <p:sp>
        <p:nvSpPr>
          <p:cNvPr id="264" name="Google Shape;26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265" name="Google Shape;265;p46"/>
          <p:cNvSpPr txBox="1"/>
          <p:nvPr/>
        </p:nvSpPr>
        <p:spPr>
          <a:xfrm>
            <a:off x="311700" y="1311350"/>
            <a:ext cx="8520600" cy="36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dk1"/>
                </a:solidFill>
                <a:latin typeface="Century Gothic"/>
                <a:ea typeface="Century Gothic"/>
                <a:cs typeface="Century Gothic"/>
                <a:sym typeface="Century Gothic"/>
              </a:rPr>
              <a:t>What do you notice about this schedule?</a:t>
            </a:r>
            <a:endParaRPr sz="30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3000" b="1">
                <a:solidFill>
                  <a:schemeClr val="dk1"/>
                </a:solidFill>
                <a:latin typeface="Century Gothic"/>
                <a:ea typeface="Century Gothic"/>
                <a:cs typeface="Century Gothic"/>
                <a:sym typeface="Century Gothic"/>
              </a:rPr>
              <a:t>What are some questions about this schedule and/or the students being served?</a:t>
            </a:r>
            <a:endParaRPr sz="30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30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3000" b="1">
                <a:solidFill>
                  <a:schemeClr val="dk1"/>
                </a:solidFill>
                <a:latin typeface="Century Gothic"/>
                <a:ea typeface="Century Gothic"/>
                <a:cs typeface="Century Gothic"/>
                <a:sym typeface="Century Gothic"/>
              </a:rPr>
              <a:t>Write your question(s) on a sticky note and have a runner bring them to the front.  </a:t>
            </a:r>
            <a:endParaRPr sz="3000" b="1">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endParaRPr sz="2400" b="1" i="1">
              <a:solidFill>
                <a:schemeClr val="accent5"/>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3600" b="1" i="1">
                <a:solidFill>
                  <a:schemeClr val="accent5"/>
                </a:solidFill>
                <a:latin typeface="Century Gothic"/>
                <a:ea typeface="Century Gothic"/>
                <a:cs typeface="Century Gothic"/>
                <a:sym typeface="Century Gothic"/>
              </a:rPr>
              <a:t>Enjoy your break!</a:t>
            </a:r>
            <a:endParaRPr sz="3600" b="1" i="1">
              <a:solidFill>
                <a:schemeClr val="accent5"/>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7"/>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Questions and Answers</a:t>
            </a:r>
            <a:endParaRPr>
              <a:latin typeface="Century Gothic"/>
              <a:ea typeface="Century Gothic"/>
              <a:cs typeface="Century Gothic"/>
              <a:sym typeface="Century Gothic"/>
            </a:endParaRPr>
          </a:p>
        </p:txBody>
      </p:sp>
      <p:sp>
        <p:nvSpPr>
          <p:cNvPr id="271" name="Google Shape;271;p47"/>
          <p:cNvSpPr txBox="1">
            <a:spLocks noGrp="1"/>
          </p:cNvSpPr>
          <p:nvPr>
            <p:ph type="body" idx="1"/>
          </p:nvPr>
        </p:nvSpPr>
        <p:spPr>
          <a:xfrm>
            <a:off x="311700" y="1152475"/>
            <a:ext cx="5755500" cy="389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solidFill>
                  <a:srgbClr val="000000"/>
                </a:solidFill>
                <a:latin typeface="Century Gothic"/>
                <a:ea typeface="Century Gothic"/>
                <a:cs typeface="Century Gothic"/>
                <a:sym typeface="Century Gothic"/>
              </a:rPr>
              <a:t>Questions that we can attempt to answer:</a:t>
            </a:r>
            <a:endParaRPr sz="16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16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16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16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 sz="1600">
                <a:solidFill>
                  <a:srgbClr val="000000"/>
                </a:solidFill>
                <a:latin typeface="Century Gothic"/>
                <a:ea typeface="Century Gothic"/>
                <a:cs typeface="Century Gothic"/>
                <a:sym typeface="Century Gothic"/>
              </a:rPr>
              <a:t>If you didn’t hear your question, feel free to retrieve your sticky and ask the question in your district.  It may be a question that can only be answered locally by:</a:t>
            </a:r>
            <a:endParaRPr sz="1600">
              <a:solidFill>
                <a:srgbClr val="000000"/>
              </a:solidFill>
              <a:latin typeface="Century Gothic"/>
              <a:ea typeface="Century Gothic"/>
              <a:cs typeface="Century Gothic"/>
              <a:sym typeface="Century Gothic"/>
            </a:endParaRPr>
          </a:p>
          <a:p>
            <a:pPr marL="457200" lvl="0" indent="-330200" algn="l" rtl="0">
              <a:lnSpc>
                <a:spcPct val="100000"/>
              </a:lnSpc>
              <a:spcBef>
                <a:spcPts val="0"/>
              </a:spcBef>
              <a:spcAft>
                <a:spcPts val="0"/>
              </a:spcAft>
              <a:buClr>
                <a:srgbClr val="000000"/>
              </a:buClr>
              <a:buSzPts val="1600"/>
              <a:buFont typeface="Century Gothic"/>
              <a:buChar char="●"/>
            </a:pPr>
            <a:r>
              <a:rPr lang="en" sz="1600">
                <a:solidFill>
                  <a:srgbClr val="000000"/>
                </a:solidFill>
                <a:latin typeface="Century Gothic"/>
                <a:ea typeface="Century Gothic"/>
                <a:cs typeface="Century Gothic"/>
                <a:sym typeface="Century Gothic"/>
              </a:rPr>
              <a:t>EL Specialist</a:t>
            </a:r>
            <a:endParaRPr sz="1600">
              <a:solidFill>
                <a:srgbClr val="000000"/>
              </a:solidFill>
              <a:latin typeface="Century Gothic"/>
              <a:ea typeface="Century Gothic"/>
              <a:cs typeface="Century Gothic"/>
              <a:sym typeface="Century Gothic"/>
            </a:endParaRPr>
          </a:p>
          <a:p>
            <a:pPr marL="457200" lvl="0" indent="-330200" algn="l" rtl="0">
              <a:lnSpc>
                <a:spcPct val="100000"/>
              </a:lnSpc>
              <a:spcBef>
                <a:spcPts val="0"/>
              </a:spcBef>
              <a:spcAft>
                <a:spcPts val="0"/>
              </a:spcAft>
              <a:buClr>
                <a:srgbClr val="000000"/>
              </a:buClr>
              <a:buSzPts val="1600"/>
              <a:buFont typeface="Century Gothic"/>
              <a:buChar char="●"/>
            </a:pPr>
            <a:r>
              <a:rPr lang="en" sz="1600">
                <a:solidFill>
                  <a:srgbClr val="000000"/>
                </a:solidFill>
                <a:latin typeface="Century Gothic"/>
                <a:ea typeface="Century Gothic"/>
                <a:cs typeface="Century Gothic"/>
                <a:sym typeface="Century Gothic"/>
              </a:rPr>
              <a:t>Classroom Teacher</a:t>
            </a:r>
            <a:endParaRPr sz="1600">
              <a:solidFill>
                <a:srgbClr val="000000"/>
              </a:solidFill>
              <a:latin typeface="Century Gothic"/>
              <a:ea typeface="Century Gothic"/>
              <a:cs typeface="Century Gothic"/>
              <a:sym typeface="Century Gothic"/>
            </a:endParaRPr>
          </a:p>
          <a:p>
            <a:pPr marL="457200" lvl="0" indent="-330200" algn="l" rtl="0">
              <a:lnSpc>
                <a:spcPct val="100000"/>
              </a:lnSpc>
              <a:spcBef>
                <a:spcPts val="0"/>
              </a:spcBef>
              <a:spcAft>
                <a:spcPts val="0"/>
              </a:spcAft>
              <a:buClr>
                <a:srgbClr val="000000"/>
              </a:buClr>
              <a:buSzPts val="1600"/>
              <a:buFont typeface="Century Gothic"/>
              <a:buChar char="●"/>
            </a:pPr>
            <a:r>
              <a:rPr lang="en" sz="1600">
                <a:solidFill>
                  <a:srgbClr val="000000"/>
                </a:solidFill>
                <a:latin typeface="Century Gothic"/>
                <a:ea typeface="Century Gothic"/>
                <a:cs typeface="Century Gothic"/>
                <a:sym typeface="Century Gothic"/>
              </a:rPr>
              <a:t>Principal</a:t>
            </a:r>
            <a:endParaRPr sz="1600">
              <a:solidFill>
                <a:srgbClr val="000000"/>
              </a:solidFill>
              <a:latin typeface="Century Gothic"/>
              <a:ea typeface="Century Gothic"/>
              <a:cs typeface="Century Gothic"/>
              <a:sym typeface="Century Gothic"/>
            </a:endParaRPr>
          </a:p>
          <a:p>
            <a:pPr marL="457200" lvl="0" indent="-330200" algn="l" rtl="0">
              <a:lnSpc>
                <a:spcPct val="100000"/>
              </a:lnSpc>
              <a:spcBef>
                <a:spcPts val="0"/>
              </a:spcBef>
              <a:spcAft>
                <a:spcPts val="0"/>
              </a:spcAft>
              <a:buClr>
                <a:srgbClr val="000000"/>
              </a:buClr>
              <a:buSzPts val="1600"/>
              <a:buFont typeface="Century Gothic"/>
              <a:buChar char="●"/>
            </a:pPr>
            <a:r>
              <a:rPr lang="en" sz="1600">
                <a:solidFill>
                  <a:srgbClr val="000000"/>
                </a:solidFill>
                <a:latin typeface="Century Gothic"/>
                <a:ea typeface="Century Gothic"/>
                <a:cs typeface="Century Gothic"/>
                <a:sym typeface="Century Gothic"/>
              </a:rPr>
              <a:t>EL Director</a:t>
            </a:r>
            <a:endParaRPr sz="1600">
              <a:solidFill>
                <a:srgbClr val="000000"/>
              </a:solidFill>
              <a:latin typeface="Century Gothic"/>
              <a:ea typeface="Century Gothic"/>
              <a:cs typeface="Century Gothic"/>
              <a:sym typeface="Century Gothic"/>
            </a:endParaRPr>
          </a:p>
          <a:p>
            <a:pPr marL="457200" lvl="0" indent="-330200" algn="l" rtl="0">
              <a:lnSpc>
                <a:spcPct val="100000"/>
              </a:lnSpc>
              <a:spcBef>
                <a:spcPts val="0"/>
              </a:spcBef>
              <a:spcAft>
                <a:spcPts val="0"/>
              </a:spcAft>
              <a:buClr>
                <a:srgbClr val="000000"/>
              </a:buClr>
              <a:buSzPts val="1600"/>
              <a:buFont typeface="Century Gothic"/>
              <a:buChar char="●"/>
            </a:pPr>
            <a:r>
              <a:rPr lang="en" sz="1600">
                <a:solidFill>
                  <a:srgbClr val="000000"/>
                </a:solidFill>
                <a:latin typeface="Century Gothic"/>
                <a:ea typeface="Century Gothic"/>
                <a:cs typeface="Century Gothic"/>
                <a:sym typeface="Century Gothic"/>
              </a:rPr>
              <a:t>Assessment Coordinator</a:t>
            </a:r>
            <a:endParaRPr sz="1600">
              <a:solidFill>
                <a:srgbClr val="000000"/>
              </a:solidFill>
              <a:latin typeface="Century Gothic"/>
              <a:ea typeface="Century Gothic"/>
              <a:cs typeface="Century Gothic"/>
              <a:sym typeface="Century Gothic"/>
            </a:endParaRPr>
          </a:p>
          <a:p>
            <a:pPr marL="457200" lvl="0" indent="-330200" algn="l" rtl="0">
              <a:lnSpc>
                <a:spcPct val="100000"/>
              </a:lnSpc>
              <a:spcBef>
                <a:spcPts val="0"/>
              </a:spcBef>
              <a:spcAft>
                <a:spcPts val="0"/>
              </a:spcAft>
              <a:buClr>
                <a:srgbClr val="000000"/>
              </a:buClr>
              <a:buSzPts val="1600"/>
              <a:buFont typeface="Century Gothic"/>
              <a:buChar char="●"/>
            </a:pPr>
            <a:r>
              <a:rPr lang="en" sz="1600">
                <a:solidFill>
                  <a:srgbClr val="000000"/>
                </a:solidFill>
                <a:latin typeface="Century Gothic"/>
                <a:ea typeface="Century Gothic"/>
                <a:cs typeface="Century Gothic"/>
                <a:sym typeface="Century Gothic"/>
              </a:rPr>
              <a:t>Other Paraeducator</a:t>
            </a:r>
            <a:endParaRPr sz="1600">
              <a:solidFill>
                <a:srgbClr val="000000"/>
              </a:solidFill>
              <a:latin typeface="Century Gothic"/>
              <a:ea typeface="Century Gothic"/>
              <a:cs typeface="Century Gothic"/>
              <a:sym typeface="Century Gothic"/>
            </a:endParaRPr>
          </a:p>
        </p:txBody>
      </p:sp>
      <p:sp>
        <p:nvSpPr>
          <p:cNvPr id="272" name="Google Shape;272;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273" name="Google Shape;273;p47"/>
          <p:cNvPicPr preferRelativeResize="0"/>
          <p:nvPr/>
        </p:nvPicPr>
        <p:blipFill>
          <a:blip r:embed="rId3">
            <a:alphaModFix/>
          </a:blip>
          <a:stretch>
            <a:fillRect/>
          </a:stretch>
        </p:blipFill>
        <p:spPr>
          <a:xfrm>
            <a:off x="6156249" y="1232925"/>
            <a:ext cx="2676050" cy="33932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8"/>
          <p:cNvSpPr txBox="1">
            <a:spLocks noGrp="1"/>
          </p:cNvSpPr>
          <p:nvPr>
            <p:ph type="title"/>
          </p:nvPr>
        </p:nvSpPr>
        <p:spPr>
          <a:xfrm>
            <a:off x="311700" y="445025"/>
            <a:ext cx="8520600" cy="5727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What I Need to Know...</a:t>
            </a:r>
            <a:endParaRPr>
              <a:latin typeface="Century Gothic"/>
              <a:ea typeface="Century Gothic"/>
              <a:cs typeface="Century Gothic"/>
              <a:sym typeface="Century Gothic"/>
            </a:endParaRPr>
          </a:p>
        </p:txBody>
      </p:sp>
      <p:sp>
        <p:nvSpPr>
          <p:cNvPr id="279" name="Google Shape;279;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280" name="Google Shape;280;p48"/>
          <p:cNvSpPr txBox="1"/>
          <p:nvPr/>
        </p:nvSpPr>
        <p:spPr>
          <a:xfrm>
            <a:off x="311700" y="1408125"/>
            <a:ext cx="8520600" cy="3129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Century Gothic"/>
              <a:buAutoNum type="arabicPeriod"/>
            </a:pPr>
            <a:r>
              <a:rPr lang="en" sz="2400">
                <a:solidFill>
                  <a:schemeClr val="dk1"/>
                </a:solidFill>
                <a:latin typeface="Century Gothic"/>
                <a:ea typeface="Century Gothic"/>
                <a:cs typeface="Century Gothic"/>
                <a:sym typeface="Century Gothic"/>
              </a:rPr>
              <a:t>Look at your grid, with students’ names.  </a:t>
            </a:r>
            <a:endParaRPr sz="2400">
              <a:solidFill>
                <a:schemeClr val="dk1"/>
              </a:solidFill>
              <a:latin typeface="Century Gothic"/>
              <a:ea typeface="Century Gothic"/>
              <a:cs typeface="Century Gothic"/>
              <a:sym typeface="Century Gothic"/>
            </a:endParaRPr>
          </a:p>
          <a:p>
            <a:pPr marL="457200" lvl="0" indent="-381000" algn="l" rtl="0">
              <a:spcBef>
                <a:spcPts val="0"/>
              </a:spcBef>
              <a:spcAft>
                <a:spcPts val="0"/>
              </a:spcAft>
              <a:buClr>
                <a:schemeClr val="dk1"/>
              </a:buClr>
              <a:buSzPts val="2400"/>
              <a:buFont typeface="Century Gothic"/>
              <a:buAutoNum type="arabicPeriod"/>
            </a:pPr>
            <a:r>
              <a:rPr lang="en" sz="2400">
                <a:solidFill>
                  <a:schemeClr val="dk1"/>
                </a:solidFill>
                <a:latin typeface="Century Gothic"/>
                <a:ea typeface="Century Gothic"/>
                <a:cs typeface="Century Gothic"/>
                <a:sym typeface="Century Gothic"/>
              </a:rPr>
              <a:t>Look at the sample schedule or your schedule (if you have it).  </a:t>
            </a:r>
            <a:endParaRPr sz="2400">
              <a:solidFill>
                <a:schemeClr val="dk1"/>
              </a:solidFill>
              <a:latin typeface="Century Gothic"/>
              <a:ea typeface="Century Gothic"/>
              <a:cs typeface="Century Gothic"/>
              <a:sym typeface="Century Gothic"/>
            </a:endParaRPr>
          </a:p>
          <a:p>
            <a:pPr marL="457200" lvl="0" indent="-381000" algn="l" rtl="0">
              <a:spcBef>
                <a:spcPts val="0"/>
              </a:spcBef>
              <a:spcAft>
                <a:spcPts val="0"/>
              </a:spcAft>
              <a:buClr>
                <a:schemeClr val="dk1"/>
              </a:buClr>
              <a:buSzPts val="2400"/>
              <a:buFont typeface="Century Gothic"/>
              <a:buAutoNum type="arabicPeriod"/>
            </a:pPr>
            <a:r>
              <a:rPr lang="en" sz="2400">
                <a:solidFill>
                  <a:schemeClr val="dk1"/>
                </a:solidFill>
                <a:latin typeface="Century Gothic"/>
                <a:ea typeface="Century Gothic"/>
                <a:cs typeface="Century Gothic"/>
                <a:sym typeface="Century Gothic"/>
              </a:rPr>
              <a:t>Considering all of this information:</a:t>
            </a:r>
            <a:endParaRPr sz="24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24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2400" b="1">
                <a:solidFill>
                  <a:schemeClr val="dk1"/>
                </a:solidFill>
                <a:latin typeface="Century Gothic"/>
                <a:ea typeface="Century Gothic"/>
                <a:cs typeface="Century Gothic"/>
                <a:sym typeface="Century Gothic"/>
              </a:rPr>
              <a:t>What are some questions you have about your schedule and/or the students you are serving?  Capture your questions on the blue paper.</a:t>
            </a:r>
            <a:endParaRPr sz="24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24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400" b="1" i="1">
              <a:solidFill>
                <a:schemeClr val="accent5"/>
              </a:solidFill>
              <a:latin typeface="Century Gothic"/>
              <a:ea typeface="Century Gothic"/>
              <a:cs typeface="Century Gothic"/>
              <a:sym typeface="Century Gothic"/>
            </a:endParaRPr>
          </a:p>
        </p:txBody>
      </p:sp>
      <p:pic>
        <p:nvPicPr>
          <p:cNvPr id="281" name="Google Shape;281;p48" descr="A colourful ten minute counter where the hoops slowly wipe away 1 minute at a time.  There is a beep every minute and a different beep after 10 minutes.&#10;&#10;You can download the After Effects Template and two .wav audio files from my public Drop Box: https://www.dropbox.com/sh/pt1kmn3yo13142g/Y29Hp8Sl5h" title="10 Minute Countdown Radial Timer with Beeps">
            <a:hlinkClick r:id="rId3"/>
          </p:cNvPr>
          <p:cNvPicPr preferRelativeResize="0"/>
          <p:nvPr/>
        </p:nvPicPr>
        <p:blipFill>
          <a:blip r:embed="rId4">
            <a:alphaModFix/>
          </a:blip>
          <a:stretch>
            <a:fillRect/>
          </a:stretch>
        </p:blipFill>
        <p:spPr>
          <a:xfrm>
            <a:off x="6701950" y="42650"/>
            <a:ext cx="1688075" cy="1266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9"/>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Who?  What?  Where?  When?  How?  Why?</a:t>
            </a:r>
            <a:endParaRPr>
              <a:latin typeface="Century Gothic"/>
              <a:ea typeface="Century Gothic"/>
              <a:cs typeface="Century Gothic"/>
              <a:sym typeface="Century Gothic"/>
            </a:endParaRPr>
          </a:p>
        </p:txBody>
      </p:sp>
      <p:sp>
        <p:nvSpPr>
          <p:cNvPr id="287" name="Google Shape;287;p49"/>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
                <a:solidFill>
                  <a:srgbClr val="000000"/>
                </a:solidFill>
                <a:latin typeface="Century Gothic"/>
                <a:ea typeface="Century Gothic"/>
                <a:cs typeface="Century Gothic"/>
                <a:sym typeface="Century Gothic"/>
              </a:rPr>
              <a:t>Potential Questions:</a:t>
            </a:r>
            <a:endParaRPr>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a:p>
            <a:pPr marL="457200" lvl="0" indent="-342900" algn="l" rtl="0">
              <a:lnSpc>
                <a:spcPct val="100000"/>
              </a:lnSpc>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How might I find information about my students’ ELPA levels in each language domain (</a:t>
            </a:r>
            <a:r>
              <a:rPr lang="en">
                <a:solidFill>
                  <a:schemeClr val="dk1"/>
                </a:solidFill>
                <a:latin typeface="Century Gothic"/>
                <a:ea typeface="Century Gothic"/>
                <a:cs typeface="Century Gothic"/>
                <a:sym typeface="Century Gothic"/>
              </a:rPr>
              <a:t>Listening, </a:t>
            </a:r>
            <a:r>
              <a:rPr lang="en">
                <a:solidFill>
                  <a:srgbClr val="000000"/>
                </a:solidFill>
                <a:latin typeface="Century Gothic"/>
                <a:ea typeface="Century Gothic"/>
                <a:cs typeface="Century Gothic"/>
                <a:sym typeface="Century Gothic"/>
              </a:rPr>
              <a:t>Speaking, Reading, and Writing)?</a:t>
            </a:r>
            <a:endParaRPr>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a:p>
            <a:pPr marL="457200" lvl="0" indent="-342900" algn="l" rtl="0">
              <a:lnSpc>
                <a:spcPct val="100000"/>
              </a:lnSpc>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When looking at my schedule, how many hours of my day should be dedicated to each funding source (EL, Migrant, LAP, Title, SpEd, Gen Ed, etc.)?</a:t>
            </a:r>
            <a:endParaRPr>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a:p>
            <a:pPr marL="457200" lvl="0" indent="-342900" algn="l" rtl="0">
              <a:lnSpc>
                <a:spcPct val="100000"/>
              </a:lnSpc>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What is the focus for serving our EL students?  Which types of students are we serving in this program?  (Only newcomers?  Oral language focus? Pushing in during reading?, etc.).</a:t>
            </a:r>
            <a:endParaRPr>
              <a:solidFill>
                <a:srgbClr val="000000"/>
              </a:solidFill>
              <a:latin typeface="Century Gothic"/>
              <a:ea typeface="Century Gothic"/>
              <a:cs typeface="Century Gothic"/>
              <a:sym typeface="Century Gothic"/>
            </a:endParaRPr>
          </a:p>
        </p:txBody>
      </p:sp>
      <p:sp>
        <p:nvSpPr>
          <p:cNvPr id="288" name="Google Shape;288;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289" name="Google Shape;289;p49"/>
          <p:cNvPicPr preferRelativeResize="0"/>
          <p:nvPr/>
        </p:nvPicPr>
        <p:blipFill>
          <a:blip r:embed="rId3">
            <a:alphaModFix/>
          </a:blip>
          <a:stretch>
            <a:fillRect/>
          </a:stretch>
        </p:blipFill>
        <p:spPr>
          <a:xfrm>
            <a:off x="7712900" y="409898"/>
            <a:ext cx="1308249" cy="16317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50"/>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Century Gothic"/>
                <a:ea typeface="Century Gothic"/>
                <a:cs typeface="Century Gothic"/>
                <a:sym typeface="Century Gothic"/>
              </a:rPr>
              <a:t>Who?  What?  Where?  When?  How?  Why?</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295" name="Google Shape;295;p50"/>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000000"/>
                </a:solidFill>
                <a:latin typeface="Century Gothic"/>
                <a:ea typeface="Century Gothic"/>
                <a:cs typeface="Century Gothic"/>
                <a:sym typeface="Century Gothic"/>
              </a:rPr>
              <a:t>Potential </a:t>
            </a:r>
            <a:r>
              <a:rPr lang="en">
                <a:solidFill>
                  <a:schemeClr val="dk1"/>
                </a:solidFill>
                <a:latin typeface="Century Gothic"/>
                <a:ea typeface="Century Gothic"/>
                <a:cs typeface="Century Gothic"/>
                <a:sym typeface="Century Gothic"/>
              </a:rPr>
              <a:t>Questions:</a:t>
            </a:r>
            <a:endParaRPr>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a:p>
            <a:pPr marL="457200" lvl="0" indent="-342900" algn="l" rtl="0">
              <a:lnSpc>
                <a:spcPct val="100000"/>
              </a:lnSpc>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Who is responsible for directing and supporting my work (not necessarily an evaluator)?</a:t>
            </a:r>
            <a:endParaRPr>
              <a:solidFill>
                <a:srgbClr val="000000"/>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a:p>
            <a:pPr marL="457200" lvl="0" indent="-342900" algn="l" rtl="0">
              <a:lnSpc>
                <a:spcPct val="100000"/>
              </a:lnSpc>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When looking at my schedule, how many hours of my day should be dedicated to each funding source (EL, Migrant, LAP, Title, SpEd, Gen Ed, etc.)?</a:t>
            </a:r>
            <a:endParaRPr>
              <a:solidFill>
                <a:srgbClr val="000000"/>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a:p>
            <a:pPr marL="457200" lvl="0" indent="-342900" algn="l" rtl="0">
              <a:lnSpc>
                <a:spcPct val="100000"/>
              </a:lnSpc>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How is it decided which students we are serving in different capacities? (Only newcomers?  Oral language focus? Pushing in during reading?, etc.).</a:t>
            </a:r>
            <a:endParaRPr>
              <a:solidFill>
                <a:srgbClr val="000000"/>
              </a:solidFill>
              <a:latin typeface="Century Gothic"/>
              <a:ea typeface="Century Gothic"/>
              <a:cs typeface="Century Gothic"/>
              <a:sym typeface="Century Gothic"/>
            </a:endParaRPr>
          </a:p>
        </p:txBody>
      </p:sp>
      <p:sp>
        <p:nvSpPr>
          <p:cNvPr id="296" name="Google Shape;296;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pic>
        <p:nvPicPr>
          <p:cNvPr id="297" name="Google Shape;297;p50"/>
          <p:cNvPicPr preferRelativeResize="0"/>
          <p:nvPr/>
        </p:nvPicPr>
        <p:blipFill>
          <a:blip r:embed="rId3">
            <a:alphaModFix/>
          </a:blip>
          <a:stretch>
            <a:fillRect/>
          </a:stretch>
        </p:blipFill>
        <p:spPr>
          <a:xfrm>
            <a:off x="7317201" y="811800"/>
            <a:ext cx="1739902" cy="16550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1"/>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“Sole Mate”</a:t>
            </a:r>
            <a:endParaRPr>
              <a:latin typeface="Century Gothic"/>
              <a:ea typeface="Century Gothic"/>
              <a:cs typeface="Century Gothic"/>
              <a:sym typeface="Century Gothic"/>
            </a:endParaRPr>
          </a:p>
        </p:txBody>
      </p:sp>
      <p:sp>
        <p:nvSpPr>
          <p:cNvPr id="303" name="Google Shape;303;p51"/>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0000"/>
              </a:buClr>
              <a:buSzPts val="2400"/>
              <a:buFont typeface="Century Gothic"/>
              <a:buChar char="●"/>
            </a:pPr>
            <a:r>
              <a:rPr lang="en" sz="2400">
                <a:solidFill>
                  <a:srgbClr val="000000"/>
                </a:solidFill>
                <a:latin typeface="Century Gothic"/>
                <a:ea typeface="Century Gothic"/>
                <a:cs typeface="Century Gothic"/>
                <a:sym typeface="Century Gothic"/>
              </a:rPr>
              <a:t>Choose your top 3 questions that you want to try out</a:t>
            </a:r>
            <a:endParaRPr sz="2400">
              <a:solidFill>
                <a:srgbClr val="000000"/>
              </a:solidFill>
              <a:latin typeface="Century Gothic"/>
              <a:ea typeface="Century Gothic"/>
              <a:cs typeface="Century Gothic"/>
              <a:sym typeface="Century Gothic"/>
            </a:endParaRPr>
          </a:p>
          <a:p>
            <a:pPr marL="0" lvl="0" indent="0" algn="l" rtl="0">
              <a:lnSpc>
                <a:spcPct val="115000"/>
              </a:lnSpc>
              <a:spcBef>
                <a:spcPts val="1000"/>
              </a:spcBef>
              <a:spcAft>
                <a:spcPts val="0"/>
              </a:spcAft>
              <a:buNone/>
            </a:pPr>
            <a:endParaRPr sz="1400">
              <a:solidFill>
                <a:srgbClr val="000000"/>
              </a:solidFill>
              <a:latin typeface="Century Gothic"/>
              <a:ea typeface="Century Gothic"/>
              <a:cs typeface="Century Gothic"/>
              <a:sym typeface="Century Gothic"/>
            </a:endParaRPr>
          </a:p>
          <a:p>
            <a:pPr marL="457200" lvl="0" indent="-381000" algn="l" rtl="0">
              <a:lnSpc>
                <a:spcPct val="115000"/>
              </a:lnSpc>
              <a:spcBef>
                <a:spcPts val="1000"/>
              </a:spcBef>
              <a:spcAft>
                <a:spcPts val="1000"/>
              </a:spcAft>
              <a:buClr>
                <a:srgbClr val="000000"/>
              </a:buClr>
              <a:buSzPts val="2400"/>
              <a:buFont typeface="Century Gothic"/>
              <a:buChar char="●"/>
            </a:pPr>
            <a:r>
              <a:rPr lang="en" sz="2400">
                <a:solidFill>
                  <a:srgbClr val="000000"/>
                </a:solidFill>
                <a:latin typeface="Century Gothic"/>
                <a:ea typeface="Century Gothic"/>
                <a:cs typeface="Century Gothic"/>
                <a:sym typeface="Century Gothic"/>
              </a:rPr>
              <a:t>Find a “sole mate” and take turns sharing and giving feedback on the questions. </a:t>
            </a:r>
            <a:endParaRPr sz="2400">
              <a:solidFill>
                <a:srgbClr val="000000"/>
              </a:solidFill>
              <a:latin typeface="Century Gothic"/>
              <a:ea typeface="Century Gothic"/>
              <a:cs typeface="Century Gothic"/>
              <a:sym typeface="Century Gothic"/>
            </a:endParaRPr>
          </a:p>
        </p:txBody>
      </p:sp>
      <p:sp>
        <p:nvSpPr>
          <p:cNvPr id="304" name="Google Shape;304;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305" name="Google Shape;305;p51"/>
          <p:cNvPicPr preferRelativeResize="0"/>
          <p:nvPr/>
        </p:nvPicPr>
        <p:blipFill>
          <a:blip r:embed="rId3">
            <a:alphaModFix/>
          </a:blip>
          <a:stretch>
            <a:fillRect/>
          </a:stretch>
        </p:blipFill>
        <p:spPr>
          <a:xfrm>
            <a:off x="2380638" y="3015150"/>
            <a:ext cx="4382728" cy="20712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12" name="Google Shape;312;p52" descr="Free illustration: Time, Eat, Breakfast, Lunch, Hand - Free Image ..."/>
          <p:cNvPicPr preferRelativeResize="0"/>
          <p:nvPr/>
        </p:nvPicPr>
        <p:blipFill>
          <a:blip r:embed="rId3">
            <a:alphaModFix/>
          </a:blip>
          <a:stretch>
            <a:fillRect/>
          </a:stretch>
        </p:blipFill>
        <p:spPr>
          <a:xfrm>
            <a:off x="0" y="0"/>
            <a:ext cx="9186775" cy="5143500"/>
          </a:xfrm>
          <a:prstGeom prst="rect">
            <a:avLst/>
          </a:prstGeom>
          <a:noFill/>
          <a:ln>
            <a:noFill/>
          </a:ln>
        </p:spPr>
      </p:pic>
      <p:sp>
        <p:nvSpPr>
          <p:cNvPr id="313" name="Google Shape;313;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3"/>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200">
                <a:latin typeface="Century Gothic"/>
                <a:ea typeface="Century Gothic"/>
                <a:cs typeface="Century Gothic"/>
                <a:sym typeface="Century Gothic"/>
              </a:rPr>
              <a:t>Session #1 - Who are my students and what do they need?</a:t>
            </a:r>
            <a:endParaRPr sz="2200">
              <a:latin typeface="Century Gothic"/>
              <a:ea typeface="Century Gothic"/>
              <a:cs typeface="Century Gothic"/>
              <a:sym typeface="Century Gothic"/>
            </a:endParaRPr>
          </a:p>
        </p:txBody>
      </p:sp>
      <p:sp>
        <p:nvSpPr>
          <p:cNvPr id="319" name="Google Shape;319;p53"/>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a:solidFill>
                  <a:schemeClr val="dk1"/>
                </a:solidFill>
                <a:latin typeface="Century Gothic"/>
                <a:ea typeface="Century Gothic"/>
                <a:cs typeface="Century Gothic"/>
                <a:sym typeface="Century Gothic"/>
              </a:rPr>
              <a:t>I can identify stages of, and approaches to, language acquisition through the lens of my own students.  </a:t>
            </a: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b="1">
                <a:solidFill>
                  <a:schemeClr val="dk1"/>
                </a:solidFill>
                <a:latin typeface="Century Gothic"/>
                <a:ea typeface="Century Gothic"/>
                <a:cs typeface="Century Gothic"/>
                <a:sym typeface="Century Gothic"/>
              </a:rPr>
              <a:t>I have a plan to engage with my students and their families in a way that prepares them for success for the school year. </a:t>
            </a:r>
            <a:endParaRPr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a:solidFill>
                  <a:schemeClr val="dk1"/>
                </a:solidFill>
                <a:latin typeface="Century Gothic"/>
                <a:ea typeface="Century Gothic"/>
                <a:cs typeface="Century Gothic"/>
                <a:sym typeface="Century Gothic"/>
              </a:rPr>
              <a:t>I am developing a professional network with one another to support ongoing learning, sharing, and collaboration.</a:t>
            </a:r>
            <a:endParaRPr>
              <a:solidFill>
                <a:srgbClr val="000000"/>
              </a:solidFill>
              <a:latin typeface="Century Gothic"/>
              <a:ea typeface="Century Gothic"/>
              <a:cs typeface="Century Gothic"/>
              <a:sym typeface="Century Gothic"/>
            </a:endParaRPr>
          </a:p>
        </p:txBody>
      </p:sp>
      <p:sp>
        <p:nvSpPr>
          <p:cNvPr id="320" name="Google Shape;320;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pic>
        <p:nvPicPr>
          <p:cNvPr id="321" name="Google Shape;321;p53" descr="C:\Users\ssouthard.ESD189.001\AppData\Local\Microsoft\Windows\Temporary Internet Files\Content.IE5\SF30F071\large-target-with-arrow-66.6-3178[1].gif"/>
          <p:cNvPicPr preferRelativeResize="0"/>
          <p:nvPr/>
        </p:nvPicPr>
        <p:blipFill rotWithShape="1">
          <a:blip r:embed="rId3">
            <a:alphaModFix/>
          </a:blip>
          <a:srcRect/>
          <a:stretch/>
        </p:blipFill>
        <p:spPr>
          <a:xfrm>
            <a:off x="7159050" y="3952975"/>
            <a:ext cx="1313400" cy="1098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7"/>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Welcome!!!</a:t>
            </a:r>
            <a:endParaRPr>
              <a:latin typeface="Century Gothic"/>
              <a:ea typeface="Century Gothic"/>
              <a:cs typeface="Century Gothic"/>
              <a:sym typeface="Century Gothic"/>
            </a:endParaRPr>
          </a:p>
        </p:txBody>
      </p:sp>
      <p:sp>
        <p:nvSpPr>
          <p:cNvPr id="117" name="Google Shape;117;p27"/>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a:solidFill>
                  <a:srgbClr val="000000"/>
                </a:solidFill>
                <a:latin typeface="Century Gothic"/>
                <a:ea typeface="Century Gothic"/>
                <a:cs typeface="Century Gothic"/>
                <a:sym typeface="Century Gothic"/>
              </a:rPr>
              <a:t>Introductions</a:t>
            </a: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endParaRPr>
              <a:solidFill>
                <a:srgbClr val="00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 b="1">
                <a:solidFill>
                  <a:srgbClr val="000000"/>
                </a:solidFill>
                <a:latin typeface="Century Gothic"/>
                <a:ea typeface="Century Gothic"/>
                <a:cs typeface="Century Gothic"/>
                <a:sym typeface="Century Gothic"/>
              </a:rPr>
              <a:t>Wednesday, October 3rd, 2018</a:t>
            </a:r>
            <a:endParaRPr b="1">
              <a:solidFill>
                <a:srgbClr val="00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 b="1">
                <a:solidFill>
                  <a:srgbClr val="000000"/>
                </a:solidFill>
                <a:latin typeface="Century Gothic"/>
                <a:ea typeface="Century Gothic"/>
                <a:cs typeface="Century Gothic"/>
                <a:sym typeface="Century Gothic"/>
              </a:rPr>
              <a:t>9-2:30pm	“</a:t>
            </a:r>
            <a:r>
              <a:rPr lang="en" b="1">
                <a:solidFill>
                  <a:schemeClr val="dk1"/>
                </a:solidFill>
                <a:latin typeface="Century Gothic"/>
                <a:ea typeface="Century Gothic"/>
                <a:cs typeface="Century Gothic"/>
                <a:sym typeface="Century Gothic"/>
              </a:rPr>
              <a:t>Who are my students and what do they need?</a:t>
            </a:r>
            <a:r>
              <a:rPr lang="en" b="1">
                <a:solidFill>
                  <a:srgbClr val="000000"/>
                </a:solidFill>
                <a:latin typeface="Century Gothic"/>
                <a:ea typeface="Century Gothic"/>
                <a:cs typeface="Century Gothic"/>
                <a:sym typeface="Century Gothic"/>
              </a:rPr>
              <a:t>”</a:t>
            </a:r>
            <a:endParaRPr b="1">
              <a:solidFill>
                <a:srgbClr val="00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a:solidFill>
                <a:srgbClr val="00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
                <a:solidFill>
                  <a:srgbClr val="000000"/>
                </a:solidFill>
                <a:latin typeface="Century Gothic"/>
                <a:ea typeface="Century Gothic"/>
                <a:cs typeface="Century Gothic"/>
                <a:sym typeface="Century Gothic"/>
              </a:rPr>
              <a:t>Tuesday, January 22nd, 2019		</a:t>
            </a:r>
            <a:endParaRPr>
              <a:solidFill>
                <a:srgbClr val="00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
                <a:solidFill>
                  <a:srgbClr val="000000"/>
                </a:solidFill>
                <a:latin typeface="Century Gothic"/>
                <a:ea typeface="Century Gothic"/>
                <a:cs typeface="Century Gothic"/>
                <a:sym typeface="Century Gothic"/>
              </a:rPr>
              <a:t>9-2:30 pm	</a:t>
            </a:r>
            <a:r>
              <a:rPr lang="en" sz="1400">
                <a:solidFill>
                  <a:schemeClr val="dk1"/>
                </a:solidFill>
                <a:latin typeface="Century Gothic"/>
                <a:ea typeface="Century Gothic"/>
                <a:cs typeface="Century Gothic"/>
                <a:sym typeface="Century Gothic"/>
              </a:rPr>
              <a:t> “</a:t>
            </a:r>
            <a:r>
              <a:rPr lang="en">
                <a:solidFill>
                  <a:schemeClr val="dk1"/>
                </a:solidFill>
                <a:latin typeface="Century Gothic"/>
                <a:ea typeface="Century Gothic"/>
                <a:cs typeface="Century Gothic"/>
                <a:sym typeface="Century Gothic"/>
              </a:rPr>
              <a:t>What is oracy and why is it so important?”</a:t>
            </a:r>
            <a:endParaRPr>
              <a:solidFill>
                <a:srgbClr val="00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a:solidFill>
                <a:srgbClr val="00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
                <a:solidFill>
                  <a:srgbClr val="000000"/>
                </a:solidFill>
                <a:latin typeface="Century Gothic"/>
                <a:ea typeface="Century Gothic"/>
                <a:cs typeface="Century Gothic"/>
                <a:sym typeface="Century Gothic"/>
              </a:rPr>
              <a:t>Tuesday, March 19th, 2019		</a:t>
            </a:r>
            <a:endParaRPr>
              <a:solidFill>
                <a:srgbClr val="00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
                <a:solidFill>
                  <a:srgbClr val="000000"/>
                </a:solidFill>
                <a:latin typeface="Century Gothic"/>
                <a:ea typeface="Century Gothic"/>
                <a:cs typeface="Century Gothic"/>
                <a:sym typeface="Century Gothic"/>
              </a:rPr>
              <a:t>9-2:30 pm	“</a:t>
            </a:r>
            <a:r>
              <a:rPr lang="en">
                <a:solidFill>
                  <a:schemeClr val="dk1"/>
                </a:solidFill>
                <a:latin typeface="Century Gothic"/>
                <a:ea typeface="Century Gothic"/>
                <a:cs typeface="Century Gothic"/>
                <a:sym typeface="Century Gothic"/>
              </a:rPr>
              <a:t>Which words are the most important to learn?</a:t>
            </a:r>
            <a:r>
              <a:rPr lang="en">
                <a:solidFill>
                  <a:srgbClr val="000000"/>
                </a:solidFill>
                <a:latin typeface="Century Gothic"/>
                <a:ea typeface="Century Gothic"/>
                <a:cs typeface="Century Gothic"/>
                <a:sym typeface="Century Gothic"/>
              </a:rPr>
              <a:t>”</a:t>
            </a:r>
            <a:endParaRPr sz="2000">
              <a:solidFill>
                <a:srgbClr val="000000"/>
              </a:solidFill>
              <a:latin typeface="Century Gothic"/>
              <a:ea typeface="Century Gothic"/>
              <a:cs typeface="Century Gothic"/>
              <a:sym typeface="Century Gothic"/>
            </a:endParaRPr>
          </a:p>
        </p:txBody>
      </p:sp>
      <p:pic>
        <p:nvPicPr>
          <p:cNvPr id="118" name="Google Shape;118;p27"/>
          <p:cNvPicPr preferRelativeResize="0"/>
          <p:nvPr/>
        </p:nvPicPr>
        <p:blipFill>
          <a:blip r:embed="rId3">
            <a:alphaModFix/>
          </a:blip>
          <a:stretch>
            <a:fillRect/>
          </a:stretch>
        </p:blipFill>
        <p:spPr>
          <a:xfrm>
            <a:off x="4254575" y="174725"/>
            <a:ext cx="4795401" cy="1929175"/>
          </a:xfrm>
          <a:prstGeom prst="rect">
            <a:avLst/>
          </a:prstGeom>
          <a:noFill/>
          <a:ln>
            <a:noFill/>
          </a:ln>
        </p:spPr>
      </p:pic>
      <p:sp>
        <p:nvSpPr>
          <p:cNvPr id="119" name="Google Shape;119;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animEffect transition="in" filter="fade">
                                      <p:cBhvr>
                                        <p:cTn id="7" dur="1000"/>
                                        <p:tgtEl>
                                          <p:spTgt spid="1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
                                            <p:txEl>
                                              <p:pRg st="1" end="1"/>
                                            </p:txEl>
                                          </p:spTgt>
                                        </p:tgtEl>
                                        <p:attrNameLst>
                                          <p:attrName>style.visibility</p:attrName>
                                        </p:attrNameLst>
                                      </p:cBhvr>
                                      <p:to>
                                        <p:strVal val="visible"/>
                                      </p:to>
                                    </p:set>
                                    <p:animEffect transition="in" filter="fade">
                                      <p:cBhvr>
                                        <p:cTn id="12" dur="1000"/>
                                        <p:tgtEl>
                                          <p:spTgt spid="1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
                                            <p:txEl>
                                              <p:pRg st="2" end="2"/>
                                            </p:txEl>
                                          </p:spTgt>
                                        </p:tgtEl>
                                        <p:attrNameLst>
                                          <p:attrName>style.visibility</p:attrName>
                                        </p:attrNameLst>
                                      </p:cBhvr>
                                      <p:to>
                                        <p:strVal val="visible"/>
                                      </p:to>
                                    </p:set>
                                    <p:animEffect transition="in" filter="fade">
                                      <p:cBhvr>
                                        <p:cTn id="17" dur="1000"/>
                                        <p:tgtEl>
                                          <p:spTgt spid="1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7">
                                            <p:txEl>
                                              <p:pRg st="3" end="3"/>
                                            </p:txEl>
                                          </p:spTgt>
                                        </p:tgtEl>
                                        <p:attrNameLst>
                                          <p:attrName>style.visibility</p:attrName>
                                        </p:attrNameLst>
                                      </p:cBhvr>
                                      <p:to>
                                        <p:strVal val="visible"/>
                                      </p:to>
                                    </p:set>
                                    <p:animEffect transition="in" filter="fade">
                                      <p:cBhvr>
                                        <p:cTn id="22" dur="1000"/>
                                        <p:tgtEl>
                                          <p:spTgt spid="1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7">
                                            <p:txEl>
                                              <p:pRg st="4" end="4"/>
                                            </p:txEl>
                                          </p:spTgt>
                                        </p:tgtEl>
                                        <p:attrNameLst>
                                          <p:attrName>style.visibility</p:attrName>
                                        </p:attrNameLst>
                                      </p:cBhvr>
                                      <p:to>
                                        <p:strVal val="visible"/>
                                      </p:to>
                                    </p:set>
                                    <p:animEffect transition="in" filter="fade">
                                      <p:cBhvr>
                                        <p:cTn id="27" dur="1000"/>
                                        <p:tgtEl>
                                          <p:spTgt spid="1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7">
                                            <p:txEl>
                                              <p:pRg st="5" end="5"/>
                                            </p:txEl>
                                          </p:spTgt>
                                        </p:tgtEl>
                                        <p:attrNameLst>
                                          <p:attrName>style.visibility</p:attrName>
                                        </p:attrNameLst>
                                      </p:cBhvr>
                                      <p:to>
                                        <p:strVal val="visible"/>
                                      </p:to>
                                    </p:set>
                                    <p:animEffect transition="in" filter="fade">
                                      <p:cBhvr>
                                        <p:cTn id="32" dur="1000"/>
                                        <p:tgtEl>
                                          <p:spTgt spid="11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7">
                                            <p:txEl>
                                              <p:pRg st="6" end="6"/>
                                            </p:txEl>
                                          </p:spTgt>
                                        </p:tgtEl>
                                        <p:attrNameLst>
                                          <p:attrName>style.visibility</p:attrName>
                                        </p:attrNameLst>
                                      </p:cBhvr>
                                      <p:to>
                                        <p:strVal val="visible"/>
                                      </p:to>
                                    </p:set>
                                    <p:animEffect transition="in" filter="fade">
                                      <p:cBhvr>
                                        <p:cTn id="37" dur="1000"/>
                                        <p:tgtEl>
                                          <p:spTgt spid="11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7">
                                            <p:txEl>
                                              <p:pRg st="7" end="7"/>
                                            </p:txEl>
                                          </p:spTgt>
                                        </p:tgtEl>
                                        <p:attrNameLst>
                                          <p:attrName>style.visibility</p:attrName>
                                        </p:attrNameLst>
                                      </p:cBhvr>
                                      <p:to>
                                        <p:strVal val="visible"/>
                                      </p:to>
                                    </p:set>
                                    <p:animEffect transition="in" filter="fade">
                                      <p:cBhvr>
                                        <p:cTn id="42" dur="1000"/>
                                        <p:tgtEl>
                                          <p:spTgt spid="11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7">
                                            <p:txEl>
                                              <p:pRg st="8" end="8"/>
                                            </p:txEl>
                                          </p:spTgt>
                                        </p:tgtEl>
                                        <p:attrNameLst>
                                          <p:attrName>style.visibility</p:attrName>
                                        </p:attrNameLst>
                                      </p:cBhvr>
                                      <p:to>
                                        <p:strVal val="visible"/>
                                      </p:to>
                                    </p:set>
                                    <p:animEffect transition="in" filter="fade">
                                      <p:cBhvr>
                                        <p:cTn id="47" dur="1000"/>
                                        <p:tgtEl>
                                          <p:spTgt spid="11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7">
                                            <p:txEl>
                                              <p:pRg st="9" end="9"/>
                                            </p:txEl>
                                          </p:spTgt>
                                        </p:tgtEl>
                                        <p:attrNameLst>
                                          <p:attrName>style.visibility</p:attrName>
                                        </p:attrNameLst>
                                      </p:cBhvr>
                                      <p:to>
                                        <p:strVal val="visible"/>
                                      </p:to>
                                    </p:set>
                                    <p:animEffect transition="in" filter="fade">
                                      <p:cBhvr>
                                        <p:cTn id="52" dur="1000"/>
                                        <p:tgtEl>
                                          <p:spTgt spid="11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7">
                                            <p:txEl>
                                              <p:pRg st="10" end="10"/>
                                            </p:txEl>
                                          </p:spTgt>
                                        </p:tgtEl>
                                        <p:attrNameLst>
                                          <p:attrName>style.visibility</p:attrName>
                                        </p:attrNameLst>
                                      </p:cBhvr>
                                      <p:to>
                                        <p:strVal val="visible"/>
                                      </p:to>
                                    </p:set>
                                    <p:animEffect transition="in" filter="fade">
                                      <p:cBhvr>
                                        <p:cTn id="57" dur="1000"/>
                                        <p:tgtEl>
                                          <p:spTgt spid="11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4"/>
          <p:cNvSpPr txBox="1">
            <a:spLocks noGrp="1"/>
          </p:cNvSpPr>
          <p:nvPr>
            <p:ph type="ctrTitle"/>
          </p:nvPr>
        </p:nvSpPr>
        <p:spPr>
          <a:xfrm>
            <a:off x="311708" y="744575"/>
            <a:ext cx="8520600" cy="20526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457200" lvl="0" indent="0" algn="ctr" rtl="0">
              <a:lnSpc>
                <a:spcPct val="115000"/>
              </a:lnSpc>
              <a:spcBef>
                <a:spcPts val="0"/>
              </a:spcBef>
              <a:spcAft>
                <a:spcPts val="0"/>
              </a:spcAft>
              <a:buNone/>
            </a:pPr>
            <a:endParaRPr sz="1400">
              <a:latin typeface="Century Gothic"/>
              <a:ea typeface="Century Gothic"/>
              <a:cs typeface="Century Gothic"/>
              <a:sym typeface="Century Gothic"/>
            </a:endParaRPr>
          </a:p>
          <a:p>
            <a:pPr marL="0" lvl="0" indent="0" algn="ctr" rtl="0">
              <a:lnSpc>
                <a:spcPct val="115000"/>
              </a:lnSpc>
              <a:spcBef>
                <a:spcPts val="0"/>
              </a:spcBef>
              <a:spcAft>
                <a:spcPts val="0"/>
              </a:spcAft>
              <a:buNone/>
            </a:pPr>
            <a:r>
              <a:rPr lang="en" sz="4800">
                <a:latin typeface="Century Gothic"/>
                <a:ea typeface="Century Gothic"/>
                <a:cs typeface="Century Gothic"/>
                <a:sym typeface="Century Gothic"/>
              </a:rPr>
              <a:t>Getting to know your students and families. </a:t>
            </a:r>
            <a:endParaRPr sz="4800">
              <a:latin typeface="Century Gothic"/>
              <a:ea typeface="Century Gothic"/>
              <a:cs typeface="Century Gothic"/>
              <a:sym typeface="Century Gothic"/>
            </a:endParaRPr>
          </a:p>
        </p:txBody>
      </p:sp>
      <p:sp>
        <p:nvSpPr>
          <p:cNvPr id="327" name="Google Shape;327;p5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5"/>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“The Danger of a Single Story”</a:t>
            </a:r>
            <a:endParaRPr>
              <a:latin typeface="Century Gothic"/>
              <a:ea typeface="Century Gothic"/>
              <a:cs typeface="Century Gothic"/>
              <a:sym typeface="Century Gothic"/>
            </a:endParaRPr>
          </a:p>
        </p:txBody>
      </p:sp>
      <p:sp>
        <p:nvSpPr>
          <p:cNvPr id="333" name="Google Shape;333;p55"/>
          <p:cNvSpPr txBox="1">
            <a:spLocks noGrp="1"/>
          </p:cNvSpPr>
          <p:nvPr>
            <p:ph type="body" idx="1"/>
          </p:nvPr>
        </p:nvSpPr>
        <p:spPr>
          <a:xfrm>
            <a:off x="4883700" y="1069450"/>
            <a:ext cx="3948600" cy="3981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solidFill>
                  <a:srgbClr val="000000"/>
                </a:solidFill>
                <a:latin typeface="Century Gothic"/>
                <a:ea typeface="Century Gothic"/>
                <a:cs typeface="Century Gothic"/>
                <a:sym typeface="Century Gothic"/>
              </a:rPr>
              <a:t>Think to Yourself</a:t>
            </a:r>
            <a:endParaRPr sz="1600">
              <a:solidFill>
                <a:srgbClr val="000000"/>
              </a:solidFill>
              <a:latin typeface="Century Gothic"/>
              <a:ea typeface="Century Gothic"/>
              <a:cs typeface="Century Gothic"/>
              <a:sym typeface="Century Gothic"/>
            </a:endParaRPr>
          </a:p>
          <a:p>
            <a:pPr marL="457200" lvl="0" indent="-330200" algn="l" rtl="0">
              <a:lnSpc>
                <a:spcPct val="100000"/>
              </a:lnSpc>
              <a:spcBef>
                <a:spcPts val="0"/>
              </a:spcBef>
              <a:spcAft>
                <a:spcPts val="0"/>
              </a:spcAft>
              <a:buClr>
                <a:srgbClr val="000000"/>
              </a:buClr>
              <a:buSzPts val="1600"/>
              <a:buFont typeface="Century Gothic"/>
              <a:buChar char="●"/>
            </a:pPr>
            <a:r>
              <a:rPr lang="en" sz="1600">
                <a:solidFill>
                  <a:srgbClr val="000000"/>
                </a:solidFill>
                <a:latin typeface="Century Gothic"/>
                <a:ea typeface="Century Gothic"/>
                <a:cs typeface="Century Gothic"/>
                <a:sym typeface="Century Gothic"/>
              </a:rPr>
              <a:t>What are some single stories that I might currently believe?</a:t>
            </a:r>
            <a:endParaRPr sz="1600">
              <a:solidFill>
                <a:srgbClr val="000000"/>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endParaRPr sz="1600">
              <a:solidFill>
                <a:srgbClr val="000000"/>
              </a:solidFill>
              <a:latin typeface="Century Gothic"/>
              <a:ea typeface="Century Gothic"/>
              <a:cs typeface="Century Gothic"/>
              <a:sym typeface="Century Gothic"/>
            </a:endParaRPr>
          </a:p>
          <a:p>
            <a:pPr marL="457200" lvl="0" indent="-330200" algn="l" rtl="0">
              <a:lnSpc>
                <a:spcPct val="100000"/>
              </a:lnSpc>
              <a:spcBef>
                <a:spcPts val="0"/>
              </a:spcBef>
              <a:spcAft>
                <a:spcPts val="0"/>
              </a:spcAft>
              <a:buClr>
                <a:srgbClr val="000000"/>
              </a:buClr>
              <a:buSzPts val="1600"/>
              <a:buFont typeface="Century Gothic"/>
              <a:buChar char="●"/>
            </a:pPr>
            <a:r>
              <a:rPr lang="en" sz="1600">
                <a:solidFill>
                  <a:srgbClr val="000000"/>
                </a:solidFill>
                <a:latin typeface="Century Gothic"/>
                <a:ea typeface="Century Gothic"/>
                <a:cs typeface="Century Gothic"/>
                <a:sym typeface="Century Gothic"/>
              </a:rPr>
              <a:t>How are we unintentionally contributing to the idea of a single story about our students?</a:t>
            </a:r>
            <a:endParaRPr sz="16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16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16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 sz="1600">
                <a:solidFill>
                  <a:srgbClr val="000000"/>
                </a:solidFill>
                <a:latin typeface="Century Gothic"/>
                <a:ea typeface="Century Gothic"/>
                <a:cs typeface="Century Gothic"/>
                <a:sym typeface="Century Gothic"/>
              </a:rPr>
              <a:t>Turn and talk with your table group:</a:t>
            </a:r>
            <a:endParaRPr sz="1600">
              <a:solidFill>
                <a:srgbClr val="000000"/>
              </a:solidFill>
              <a:latin typeface="Century Gothic"/>
              <a:ea typeface="Century Gothic"/>
              <a:cs typeface="Century Gothic"/>
              <a:sym typeface="Century Gothic"/>
            </a:endParaRPr>
          </a:p>
          <a:p>
            <a:pPr marL="457200" lvl="0" indent="-330200" algn="l" rtl="0">
              <a:lnSpc>
                <a:spcPct val="100000"/>
              </a:lnSpc>
              <a:spcBef>
                <a:spcPts val="0"/>
              </a:spcBef>
              <a:spcAft>
                <a:spcPts val="0"/>
              </a:spcAft>
              <a:buClr>
                <a:srgbClr val="000000"/>
              </a:buClr>
              <a:buSzPts val="1600"/>
              <a:buFont typeface="Century Gothic"/>
              <a:buChar char="●"/>
            </a:pPr>
            <a:r>
              <a:rPr lang="en" sz="1600">
                <a:solidFill>
                  <a:srgbClr val="000000"/>
                </a:solidFill>
                <a:latin typeface="Century Gothic"/>
                <a:ea typeface="Century Gothic"/>
                <a:cs typeface="Century Gothic"/>
                <a:sym typeface="Century Gothic"/>
              </a:rPr>
              <a:t>How can we stop reinforcing the single story about the EL students that we work with?</a:t>
            </a:r>
            <a:endParaRPr sz="1600">
              <a:solidFill>
                <a:srgbClr val="000000"/>
              </a:solidFill>
              <a:latin typeface="Century Gothic"/>
              <a:ea typeface="Century Gothic"/>
              <a:cs typeface="Century Gothic"/>
              <a:sym typeface="Century Gothic"/>
            </a:endParaRPr>
          </a:p>
        </p:txBody>
      </p:sp>
      <p:sp>
        <p:nvSpPr>
          <p:cNvPr id="334" name="Google Shape;334;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pic>
        <p:nvPicPr>
          <p:cNvPr id="335" name="Google Shape;335;p55" title="The Danger of a Single Story   Chimamanda Ngozi Adichie   TED Talks 2">
            <a:hlinkClick r:id="rId3"/>
          </p:cNvPr>
          <p:cNvPicPr preferRelativeResize="0"/>
          <p:nvPr/>
        </p:nvPicPr>
        <p:blipFill>
          <a:blip r:embed="rId4">
            <a:alphaModFix/>
          </a:blip>
          <a:stretch>
            <a:fillRect/>
          </a:stretch>
        </p:blipFill>
        <p:spPr>
          <a:xfrm>
            <a:off x="110525" y="1152475"/>
            <a:ext cx="4773175" cy="3579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xEl>
                                              <p:pRg st="0" end="0"/>
                                            </p:txEl>
                                          </p:spTgt>
                                        </p:tgtEl>
                                        <p:attrNameLst>
                                          <p:attrName>style.visibility</p:attrName>
                                        </p:attrNameLst>
                                      </p:cBhvr>
                                      <p:to>
                                        <p:strVal val="visible"/>
                                      </p:to>
                                    </p:set>
                                    <p:animEffect transition="in" filter="fade">
                                      <p:cBhvr>
                                        <p:cTn id="7" dur="1000"/>
                                        <p:tgtEl>
                                          <p:spTgt spid="3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
                                            <p:txEl>
                                              <p:pRg st="1" end="1"/>
                                            </p:txEl>
                                          </p:spTgt>
                                        </p:tgtEl>
                                        <p:attrNameLst>
                                          <p:attrName>style.visibility</p:attrName>
                                        </p:attrNameLst>
                                      </p:cBhvr>
                                      <p:to>
                                        <p:strVal val="visible"/>
                                      </p:to>
                                    </p:set>
                                    <p:animEffect transition="in" filter="fade">
                                      <p:cBhvr>
                                        <p:cTn id="12" dur="1000"/>
                                        <p:tgtEl>
                                          <p:spTgt spid="3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3">
                                            <p:txEl>
                                              <p:pRg st="2" end="2"/>
                                            </p:txEl>
                                          </p:spTgt>
                                        </p:tgtEl>
                                        <p:attrNameLst>
                                          <p:attrName>style.visibility</p:attrName>
                                        </p:attrNameLst>
                                      </p:cBhvr>
                                      <p:to>
                                        <p:strVal val="visible"/>
                                      </p:to>
                                    </p:set>
                                    <p:animEffect transition="in" filter="fade">
                                      <p:cBhvr>
                                        <p:cTn id="17" dur="1000"/>
                                        <p:tgtEl>
                                          <p:spTgt spid="3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3">
                                            <p:txEl>
                                              <p:pRg st="3" end="3"/>
                                            </p:txEl>
                                          </p:spTgt>
                                        </p:tgtEl>
                                        <p:attrNameLst>
                                          <p:attrName>style.visibility</p:attrName>
                                        </p:attrNameLst>
                                      </p:cBhvr>
                                      <p:to>
                                        <p:strVal val="visible"/>
                                      </p:to>
                                    </p:set>
                                    <p:animEffect transition="in" filter="fade">
                                      <p:cBhvr>
                                        <p:cTn id="22" dur="1000"/>
                                        <p:tgtEl>
                                          <p:spTgt spid="3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3">
                                            <p:txEl>
                                              <p:pRg st="4" end="4"/>
                                            </p:txEl>
                                          </p:spTgt>
                                        </p:tgtEl>
                                        <p:attrNameLst>
                                          <p:attrName>style.visibility</p:attrName>
                                        </p:attrNameLst>
                                      </p:cBhvr>
                                      <p:to>
                                        <p:strVal val="visible"/>
                                      </p:to>
                                    </p:set>
                                    <p:animEffect transition="in" filter="fade">
                                      <p:cBhvr>
                                        <p:cTn id="27" dur="1000"/>
                                        <p:tgtEl>
                                          <p:spTgt spid="33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3">
                                            <p:txEl>
                                              <p:pRg st="5" end="5"/>
                                            </p:txEl>
                                          </p:spTgt>
                                        </p:tgtEl>
                                        <p:attrNameLst>
                                          <p:attrName>style.visibility</p:attrName>
                                        </p:attrNameLst>
                                      </p:cBhvr>
                                      <p:to>
                                        <p:strVal val="visible"/>
                                      </p:to>
                                    </p:set>
                                    <p:animEffect transition="in" filter="fade">
                                      <p:cBhvr>
                                        <p:cTn id="32" dur="1000"/>
                                        <p:tgtEl>
                                          <p:spTgt spid="33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3">
                                            <p:txEl>
                                              <p:pRg st="6" end="6"/>
                                            </p:txEl>
                                          </p:spTgt>
                                        </p:tgtEl>
                                        <p:attrNameLst>
                                          <p:attrName>style.visibility</p:attrName>
                                        </p:attrNameLst>
                                      </p:cBhvr>
                                      <p:to>
                                        <p:strVal val="visible"/>
                                      </p:to>
                                    </p:set>
                                    <p:animEffect transition="in" filter="fade">
                                      <p:cBhvr>
                                        <p:cTn id="37" dur="1000"/>
                                        <p:tgtEl>
                                          <p:spTgt spid="33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3">
                                            <p:txEl>
                                              <p:pRg st="7" end="7"/>
                                            </p:txEl>
                                          </p:spTgt>
                                        </p:tgtEl>
                                        <p:attrNameLst>
                                          <p:attrName>style.visibility</p:attrName>
                                        </p:attrNameLst>
                                      </p:cBhvr>
                                      <p:to>
                                        <p:strVal val="visible"/>
                                      </p:to>
                                    </p:set>
                                    <p:animEffect transition="in" filter="fade">
                                      <p:cBhvr>
                                        <p:cTn id="42" dur="1000"/>
                                        <p:tgtEl>
                                          <p:spTgt spid="33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6"/>
          <p:cNvSpPr txBox="1">
            <a:spLocks noGrp="1"/>
          </p:cNvSpPr>
          <p:nvPr>
            <p:ph type="title"/>
          </p:nvPr>
        </p:nvSpPr>
        <p:spPr>
          <a:xfrm>
            <a:off x="311700" y="408850"/>
            <a:ext cx="8520600" cy="10569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How do we go beyond a single story of our students?</a:t>
            </a:r>
            <a:endParaRPr>
              <a:latin typeface="Century Gothic"/>
              <a:ea typeface="Century Gothic"/>
              <a:cs typeface="Century Gothic"/>
              <a:sym typeface="Century Gothic"/>
            </a:endParaRPr>
          </a:p>
        </p:txBody>
      </p:sp>
      <p:sp>
        <p:nvSpPr>
          <p:cNvPr id="341" name="Google Shape;341;p56"/>
          <p:cNvSpPr txBox="1">
            <a:spLocks noGrp="1"/>
          </p:cNvSpPr>
          <p:nvPr>
            <p:ph type="body" idx="1"/>
          </p:nvPr>
        </p:nvSpPr>
        <p:spPr>
          <a:xfrm>
            <a:off x="311700" y="1537150"/>
            <a:ext cx="8520600" cy="35196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rgbClr val="000000"/>
              </a:buClr>
              <a:buSzPts val="2000"/>
              <a:buFont typeface="Century Gothic"/>
              <a:buChar char="●"/>
            </a:pPr>
            <a:r>
              <a:rPr lang="en" sz="2000">
                <a:solidFill>
                  <a:srgbClr val="000000"/>
                </a:solidFill>
                <a:latin typeface="Century Gothic"/>
                <a:ea typeface="Century Gothic"/>
                <a:cs typeface="Century Gothic"/>
                <a:sym typeface="Century Gothic"/>
              </a:rPr>
              <a:t>Supporting the use of home language</a:t>
            </a: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457200" lvl="0" indent="-355600" algn="l" rtl="0">
              <a:lnSpc>
                <a:spcPct val="100000"/>
              </a:lnSpc>
              <a:spcBef>
                <a:spcPts val="0"/>
              </a:spcBef>
              <a:spcAft>
                <a:spcPts val="0"/>
              </a:spcAft>
              <a:buClr>
                <a:srgbClr val="000000"/>
              </a:buClr>
              <a:buSzPts val="2000"/>
              <a:buFont typeface="Century Gothic"/>
              <a:buChar char="●"/>
            </a:pPr>
            <a:r>
              <a:rPr lang="en" sz="2000">
                <a:solidFill>
                  <a:srgbClr val="000000"/>
                </a:solidFill>
                <a:latin typeface="Century Gothic"/>
                <a:ea typeface="Century Gothic"/>
                <a:cs typeface="Century Gothic"/>
                <a:sym typeface="Century Gothic"/>
              </a:rPr>
              <a:t>Shared experiences to build background together (field trips, excursions, etc.)</a:t>
            </a: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457200" lvl="0" indent="-355600" algn="l" rtl="0">
              <a:lnSpc>
                <a:spcPct val="100000"/>
              </a:lnSpc>
              <a:spcBef>
                <a:spcPts val="0"/>
              </a:spcBef>
              <a:spcAft>
                <a:spcPts val="0"/>
              </a:spcAft>
              <a:buClr>
                <a:srgbClr val="000000"/>
              </a:buClr>
              <a:buSzPts val="2000"/>
              <a:buFont typeface="Century Gothic"/>
              <a:buChar char="●"/>
            </a:pPr>
            <a:r>
              <a:rPr lang="en" sz="2000">
                <a:solidFill>
                  <a:srgbClr val="000000"/>
                </a:solidFill>
                <a:latin typeface="Century Gothic"/>
                <a:ea typeface="Century Gothic"/>
                <a:cs typeface="Century Gothic"/>
                <a:sym typeface="Century Gothic"/>
              </a:rPr>
              <a:t>Encouraging &amp; shaping social interactions (among students and with other professionals)</a:t>
            </a: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457200" lvl="0" indent="-355600" algn="l" rtl="0">
              <a:lnSpc>
                <a:spcPct val="100000"/>
              </a:lnSpc>
              <a:spcBef>
                <a:spcPts val="0"/>
              </a:spcBef>
              <a:spcAft>
                <a:spcPts val="0"/>
              </a:spcAft>
              <a:buClr>
                <a:srgbClr val="000000"/>
              </a:buClr>
              <a:buSzPts val="2000"/>
              <a:buFont typeface="Century Gothic"/>
              <a:buChar char="●"/>
            </a:pPr>
            <a:r>
              <a:rPr lang="en" sz="2000">
                <a:solidFill>
                  <a:srgbClr val="000000"/>
                </a:solidFill>
                <a:latin typeface="Century Gothic"/>
                <a:ea typeface="Century Gothic"/>
                <a:cs typeface="Century Gothic"/>
                <a:sym typeface="Century Gothic"/>
              </a:rPr>
              <a:t>Academic support, including clubs/activities/sports</a:t>
            </a: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457200" lvl="0" indent="-355600" algn="l" rtl="0">
              <a:lnSpc>
                <a:spcPct val="100000"/>
              </a:lnSpc>
              <a:spcBef>
                <a:spcPts val="0"/>
              </a:spcBef>
              <a:spcAft>
                <a:spcPts val="0"/>
              </a:spcAft>
              <a:buClr>
                <a:srgbClr val="000000"/>
              </a:buClr>
              <a:buSzPts val="2000"/>
              <a:buFont typeface="Century Gothic"/>
              <a:buChar char="●"/>
            </a:pPr>
            <a:r>
              <a:rPr lang="en" sz="2000">
                <a:solidFill>
                  <a:srgbClr val="000000"/>
                </a:solidFill>
                <a:latin typeface="Century Gothic"/>
                <a:ea typeface="Century Gothic"/>
                <a:cs typeface="Century Gothic"/>
                <a:sym typeface="Century Gothic"/>
              </a:rPr>
              <a:t>Serving as a bridge or liaison with other students - ADVOCATE</a:t>
            </a: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p:txBody>
      </p:sp>
      <p:sp>
        <p:nvSpPr>
          <p:cNvPr id="342" name="Google Shape;342;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pic>
        <p:nvPicPr>
          <p:cNvPr id="343" name="Google Shape;343;p56" title="2 Minute Radial Timer">
            <a:hlinkClick r:id="rId3"/>
          </p:cNvPr>
          <p:cNvPicPr preferRelativeResize="0"/>
          <p:nvPr/>
        </p:nvPicPr>
        <p:blipFill>
          <a:blip r:embed="rId4">
            <a:alphaModFix/>
          </a:blip>
          <a:stretch>
            <a:fillRect/>
          </a:stretch>
        </p:blipFill>
        <p:spPr>
          <a:xfrm>
            <a:off x="7117775" y="961000"/>
            <a:ext cx="1625850" cy="12194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xEl>
                                              <p:pRg st="0" end="0"/>
                                            </p:txEl>
                                          </p:spTgt>
                                        </p:tgtEl>
                                        <p:attrNameLst>
                                          <p:attrName>style.visibility</p:attrName>
                                        </p:attrNameLst>
                                      </p:cBhvr>
                                      <p:to>
                                        <p:strVal val="visible"/>
                                      </p:to>
                                    </p:set>
                                    <p:animEffect transition="in" filter="fade">
                                      <p:cBhvr>
                                        <p:cTn id="7" dur="1000"/>
                                        <p:tgtEl>
                                          <p:spTgt spid="3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1">
                                            <p:txEl>
                                              <p:pRg st="1" end="1"/>
                                            </p:txEl>
                                          </p:spTgt>
                                        </p:tgtEl>
                                        <p:attrNameLst>
                                          <p:attrName>style.visibility</p:attrName>
                                        </p:attrNameLst>
                                      </p:cBhvr>
                                      <p:to>
                                        <p:strVal val="visible"/>
                                      </p:to>
                                    </p:set>
                                    <p:animEffect transition="in" filter="fade">
                                      <p:cBhvr>
                                        <p:cTn id="12" dur="1000"/>
                                        <p:tgtEl>
                                          <p:spTgt spid="3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1">
                                            <p:txEl>
                                              <p:pRg st="2" end="2"/>
                                            </p:txEl>
                                          </p:spTgt>
                                        </p:tgtEl>
                                        <p:attrNameLst>
                                          <p:attrName>style.visibility</p:attrName>
                                        </p:attrNameLst>
                                      </p:cBhvr>
                                      <p:to>
                                        <p:strVal val="visible"/>
                                      </p:to>
                                    </p:set>
                                    <p:animEffect transition="in" filter="fade">
                                      <p:cBhvr>
                                        <p:cTn id="17" dur="1000"/>
                                        <p:tgtEl>
                                          <p:spTgt spid="3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1">
                                            <p:txEl>
                                              <p:pRg st="3" end="3"/>
                                            </p:txEl>
                                          </p:spTgt>
                                        </p:tgtEl>
                                        <p:attrNameLst>
                                          <p:attrName>style.visibility</p:attrName>
                                        </p:attrNameLst>
                                      </p:cBhvr>
                                      <p:to>
                                        <p:strVal val="visible"/>
                                      </p:to>
                                    </p:set>
                                    <p:animEffect transition="in" filter="fade">
                                      <p:cBhvr>
                                        <p:cTn id="22" dur="1000"/>
                                        <p:tgtEl>
                                          <p:spTgt spid="3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1">
                                            <p:txEl>
                                              <p:pRg st="4" end="4"/>
                                            </p:txEl>
                                          </p:spTgt>
                                        </p:tgtEl>
                                        <p:attrNameLst>
                                          <p:attrName>style.visibility</p:attrName>
                                        </p:attrNameLst>
                                      </p:cBhvr>
                                      <p:to>
                                        <p:strVal val="visible"/>
                                      </p:to>
                                    </p:set>
                                    <p:animEffect transition="in" filter="fade">
                                      <p:cBhvr>
                                        <p:cTn id="27" dur="1000"/>
                                        <p:tgtEl>
                                          <p:spTgt spid="34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1">
                                            <p:txEl>
                                              <p:pRg st="5" end="5"/>
                                            </p:txEl>
                                          </p:spTgt>
                                        </p:tgtEl>
                                        <p:attrNameLst>
                                          <p:attrName>style.visibility</p:attrName>
                                        </p:attrNameLst>
                                      </p:cBhvr>
                                      <p:to>
                                        <p:strVal val="visible"/>
                                      </p:to>
                                    </p:set>
                                    <p:animEffect transition="in" filter="fade">
                                      <p:cBhvr>
                                        <p:cTn id="32" dur="1000"/>
                                        <p:tgtEl>
                                          <p:spTgt spid="34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1">
                                            <p:txEl>
                                              <p:pRg st="6" end="6"/>
                                            </p:txEl>
                                          </p:spTgt>
                                        </p:tgtEl>
                                        <p:attrNameLst>
                                          <p:attrName>style.visibility</p:attrName>
                                        </p:attrNameLst>
                                      </p:cBhvr>
                                      <p:to>
                                        <p:strVal val="visible"/>
                                      </p:to>
                                    </p:set>
                                    <p:animEffect transition="in" filter="fade">
                                      <p:cBhvr>
                                        <p:cTn id="37" dur="1000"/>
                                        <p:tgtEl>
                                          <p:spTgt spid="34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1">
                                            <p:txEl>
                                              <p:pRg st="7" end="7"/>
                                            </p:txEl>
                                          </p:spTgt>
                                        </p:tgtEl>
                                        <p:attrNameLst>
                                          <p:attrName>style.visibility</p:attrName>
                                        </p:attrNameLst>
                                      </p:cBhvr>
                                      <p:to>
                                        <p:strVal val="visible"/>
                                      </p:to>
                                    </p:set>
                                    <p:animEffect transition="in" filter="fade">
                                      <p:cBhvr>
                                        <p:cTn id="42" dur="1000"/>
                                        <p:tgtEl>
                                          <p:spTgt spid="34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41">
                                            <p:txEl>
                                              <p:pRg st="8" end="8"/>
                                            </p:txEl>
                                          </p:spTgt>
                                        </p:tgtEl>
                                        <p:attrNameLst>
                                          <p:attrName>style.visibility</p:attrName>
                                        </p:attrNameLst>
                                      </p:cBhvr>
                                      <p:to>
                                        <p:strVal val="visible"/>
                                      </p:to>
                                    </p:set>
                                    <p:animEffect transition="in" filter="fade">
                                      <p:cBhvr>
                                        <p:cTn id="47" dur="1000"/>
                                        <p:tgtEl>
                                          <p:spTgt spid="34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41">
                                            <p:txEl>
                                              <p:pRg st="9" end="9"/>
                                            </p:txEl>
                                          </p:spTgt>
                                        </p:tgtEl>
                                        <p:attrNameLst>
                                          <p:attrName>style.visibility</p:attrName>
                                        </p:attrNameLst>
                                      </p:cBhvr>
                                      <p:to>
                                        <p:strVal val="visible"/>
                                      </p:to>
                                    </p:set>
                                    <p:animEffect transition="in" filter="fade">
                                      <p:cBhvr>
                                        <p:cTn id="52" dur="1000"/>
                                        <p:tgtEl>
                                          <p:spTgt spid="34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41">
                                            <p:txEl>
                                              <p:pRg st="10" end="10"/>
                                            </p:txEl>
                                          </p:spTgt>
                                        </p:tgtEl>
                                        <p:attrNameLst>
                                          <p:attrName>style.visibility</p:attrName>
                                        </p:attrNameLst>
                                      </p:cBhvr>
                                      <p:to>
                                        <p:strVal val="visible"/>
                                      </p:to>
                                    </p:set>
                                    <p:animEffect transition="in" filter="fade">
                                      <p:cBhvr>
                                        <p:cTn id="57" dur="1000"/>
                                        <p:tgtEl>
                                          <p:spTgt spid="34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1">
                                            <p:txEl>
                                              <p:pRg st="11" end="11"/>
                                            </p:txEl>
                                          </p:spTgt>
                                        </p:tgtEl>
                                        <p:attrNameLst>
                                          <p:attrName>style.visibility</p:attrName>
                                        </p:attrNameLst>
                                      </p:cBhvr>
                                      <p:to>
                                        <p:strVal val="visible"/>
                                      </p:to>
                                    </p:set>
                                    <p:animEffect transition="in" filter="fade">
                                      <p:cBhvr>
                                        <p:cTn id="62" dur="1000"/>
                                        <p:tgtEl>
                                          <p:spTgt spid="34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7"/>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What is “Funds of Knowledge”?</a:t>
            </a:r>
            <a:endParaRPr>
              <a:latin typeface="Century Gothic"/>
              <a:ea typeface="Century Gothic"/>
              <a:cs typeface="Century Gothic"/>
              <a:sym typeface="Century Gothic"/>
            </a:endParaRPr>
          </a:p>
        </p:txBody>
      </p:sp>
      <p:sp>
        <p:nvSpPr>
          <p:cNvPr id="349" name="Google Shape;349;p57"/>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l" rtl="0">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l" rtl="0">
              <a:lnSpc>
                <a:spcPct val="100000"/>
              </a:lnSpc>
              <a:spcBef>
                <a:spcPts val="1600"/>
              </a:spcBef>
              <a:spcAft>
                <a:spcPts val="0"/>
              </a:spcAft>
              <a:buNone/>
            </a:pP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p:txBody>
      </p:sp>
      <p:pic>
        <p:nvPicPr>
          <p:cNvPr id="350" name="Google Shape;350;p57"/>
          <p:cNvPicPr preferRelativeResize="0"/>
          <p:nvPr/>
        </p:nvPicPr>
        <p:blipFill>
          <a:blip r:embed="rId3">
            <a:alphaModFix/>
          </a:blip>
          <a:stretch>
            <a:fillRect/>
          </a:stretch>
        </p:blipFill>
        <p:spPr>
          <a:xfrm>
            <a:off x="382338" y="1240900"/>
            <a:ext cx="4642925" cy="3721950"/>
          </a:xfrm>
          <a:prstGeom prst="rect">
            <a:avLst/>
          </a:prstGeom>
          <a:noFill/>
          <a:ln>
            <a:noFill/>
          </a:ln>
        </p:spPr>
      </p:pic>
      <p:sp>
        <p:nvSpPr>
          <p:cNvPr id="351" name="Google Shape;351;p57"/>
          <p:cNvSpPr txBox="1">
            <a:spLocks noGrp="1"/>
          </p:cNvSpPr>
          <p:nvPr>
            <p:ph type="body" idx="1"/>
          </p:nvPr>
        </p:nvSpPr>
        <p:spPr>
          <a:xfrm>
            <a:off x="5311200" y="1152475"/>
            <a:ext cx="3521100" cy="3810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400">
                <a:solidFill>
                  <a:srgbClr val="000000"/>
                </a:solidFill>
                <a:latin typeface="Century Gothic"/>
                <a:ea typeface="Century Gothic"/>
                <a:cs typeface="Century Gothic"/>
                <a:sym typeface="Century Gothic"/>
              </a:rPr>
              <a:t>The belief that all students come to school with valuable knowledge, abilities, and sets of information that are </a:t>
            </a:r>
            <a:r>
              <a:rPr lang="en" sz="2400" b="1" i="1">
                <a:solidFill>
                  <a:srgbClr val="000000"/>
                </a:solidFill>
                <a:latin typeface="Century Gothic"/>
                <a:ea typeface="Century Gothic"/>
                <a:cs typeface="Century Gothic"/>
                <a:sym typeface="Century Gothic"/>
              </a:rPr>
              <a:t>worth </a:t>
            </a:r>
            <a:r>
              <a:rPr lang="en" sz="2400">
                <a:solidFill>
                  <a:srgbClr val="000000"/>
                </a:solidFill>
                <a:latin typeface="Century Gothic"/>
                <a:ea typeface="Century Gothic"/>
                <a:cs typeface="Century Gothic"/>
                <a:sym typeface="Century Gothic"/>
              </a:rPr>
              <a:t>sharing with their school and community!</a:t>
            </a:r>
            <a:endParaRPr sz="2400">
              <a:solidFill>
                <a:srgbClr val="000000"/>
              </a:solidFill>
              <a:latin typeface="Century Gothic"/>
              <a:ea typeface="Century Gothic"/>
              <a:cs typeface="Century Gothic"/>
              <a:sym typeface="Century Gothic"/>
            </a:endParaRPr>
          </a:p>
        </p:txBody>
      </p:sp>
      <p:sp>
        <p:nvSpPr>
          <p:cNvPr id="352" name="Google Shape;352;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58" descr="File_001.jpeg"/>
          <p:cNvPicPr preferRelativeResize="0"/>
          <p:nvPr/>
        </p:nvPicPr>
        <p:blipFill>
          <a:blip r:embed="rId3">
            <a:alphaModFix/>
          </a:blip>
          <a:stretch>
            <a:fillRect/>
          </a:stretch>
        </p:blipFill>
        <p:spPr>
          <a:xfrm>
            <a:off x="2968677" y="1357025"/>
            <a:ext cx="2427448" cy="1820575"/>
          </a:xfrm>
          <a:prstGeom prst="rect">
            <a:avLst/>
          </a:prstGeom>
          <a:noFill/>
          <a:ln>
            <a:noFill/>
          </a:ln>
        </p:spPr>
      </p:pic>
      <p:pic>
        <p:nvPicPr>
          <p:cNvPr id="358" name="Google Shape;358;p58"/>
          <p:cNvPicPr preferRelativeResize="0"/>
          <p:nvPr/>
        </p:nvPicPr>
        <p:blipFill>
          <a:blip r:embed="rId4">
            <a:alphaModFix/>
          </a:blip>
          <a:stretch>
            <a:fillRect/>
          </a:stretch>
        </p:blipFill>
        <p:spPr>
          <a:xfrm>
            <a:off x="229668" y="1152475"/>
            <a:ext cx="2505549" cy="1871000"/>
          </a:xfrm>
          <a:prstGeom prst="rect">
            <a:avLst/>
          </a:prstGeom>
          <a:noFill/>
          <a:ln>
            <a:noFill/>
          </a:ln>
        </p:spPr>
      </p:pic>
      <p:pic>
        <p:nvPicPr>
          <p:cNvPr id="359" name="Google Shape;359;p58" descr="File_000.jpeg"/>
          <p:cNvPicPr preferRelativeResize="0"/>
          <p:nvPr/>
        </p:nvPicPr>
        <p:blipFill>
          <a:blip r:embed="rId5">
            <a:alphaModFix/>
          </a:blip>
          <a:stretch>
            <a:fillRect/>
          </a:stretch>
        </p:blipFill>
        <p:spPr>
          <a:xfrm>
            <a:off x="5629575" y="2282600"/>
            <a:ext cx="3408650" cy="2556499"/>
          </a:xfrm>
          <a:prstGeom prst="rect">
            <a:avLst/>
          </a:prstGeom>
          <a:noFill/>
          <a:ln>
            <a:noFill/>
          </a:ln>
        </p:spPr>
      </p:pic>
      <p:pic>
        <p:nvPicPr>
          <p:cNvPr id="360" name="Google Shape;360;p58" descr="File_000.jpeg"/>
          <p:cNvPicPr preferRelativeResize="0"/>
          <p:nvPr/>
        </p:nvPicPr>
        <p:blipFill>
          <a:blip r:embed="rId6">
            <a:alphaModFix/>
          </a:blip>
          <a:stretch>
            <a:fillRect/>
          </a:stretch>
        </p:blipFill>
        <p:spPr>
          <a:xfrm>
            <a:off x="6824625" y="1045300"/>
            <a:ext cx="2213600" cy="1660200"/>
          </a:xfrm>
          <a:prstGeom prst="rect">
            <a:avLst/>
          </a:prstGeom>
          <a:noFill/>
          <a:ln>
            <a:noFill/>
          </a:ln>
        </p:spPr>
      </p:pic>
      <p:pic>
        <p:nvPicPr>
          <p:cNvPr id="361" name="Google Shape;361;p58" descr="IMG_6578.JPG"/>
          <p:cNvPicPr preferRelativeResize="0"/>
          <p:nvPr/>
        </p:nvPicPr>
        <p:blipFill>
          <a:blip r:embed="rId7">
            <a:alphaModFix/>
          </a:blip>
          <a:stretch>
            <a:fillRect/>
          </a:stretch>
        </p:blipFill>
        <p:spPr>
          <a:xfrm>
            <a:off x="5470268" y="1105093"/>
            <a:ext cx="1280200" cy="1918376"/>
          </a:xfrm>
          <a:prstGeom prst="rect">
            <a:avLst/>
          </a:prstGeom>
          <a:noFill/>
          <a:ln>
            <a:noFill/>
          </a:ln>
        </p:spPr>
      </p:pic>
      <p:pic>
        <p:nvPicPr>
          <p:cNvPr id="362" name="Google Shape;362;p58" descr="IMG_6821.JPG"/>
          <p:cNvPicPr preferRelativeResize="0"/>
          <p:nvPr/>
        </p:nvPicPr>
        <p:blipFill>
          <a:blip r:embed="rId8">
            <a:alphaModFix/>
          </a:blip>
          <a:stretch>
            <a:fillRect/>
          </a:stretch>
        </p:blipFill>
        <p:spPr>
          <a:xfrm>
            <a:off x="580450" y="2925737"/>
            <a:ext cx="2505549" cy="1879162"/>
          </a:xfrm>
          <a:prstGeom prst="rect">
            <a:avLst/>
          </a:prstGeom>
          <a:noFill/>
          <a:ln>
            <a:noFill/>
          </a:ln>
        </p:spPr>
      </p:pic>
      <p:sp>
        <p:nvSpPr>
          <p:cNvPr id="363" name="Google Shape;363;p58"/>
          <p:cNvSpPr txBox="1"/>
          <p:nvPr/>
        </p:nvSpPr>
        <p:spPr>
          <a:xfrm>
            <a:off x="2411675" y="1311150"/>
            <a:ext cx="264900" cy="373500"/>
          </a:xfrm>
          <a:prstGeom prst="rect">
            <a:avLst/>
          </a:prstGeom>
          <a:solidFill>
            <a:srgbClr val="0ACFD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1</a:t>
            </a:r>
            <a:endParaRPr b="1"/>
          </a:p>
        </p:txBody>
      </p:sp>
      <p:sp>
        <p:nvSpPr>
          <p:cNvPr id="364" name="Google Shape;364;p58"/>
          <p:cNvSpPr txBox="1"/>
          <p:nvPr/>
        </p:nvSpPr>
        <p:spPr>
          <a:xfrm>
            <a:off x="2716475" y="4350775"/>
            <a:ext cx="264900" cy="373500"/>
          </a:xfrm>
          <a:prstGeom prst="rect">
            <a:avLst/>
          </a:prstGeom>
          <a:solidFill>
            <a:srgbClr val="0ACFD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2</a:t>
            </a:r>
            <a:endParaRPr b="1"/>
          </a:p>
        </p:txBody>
      </p:sp>
      <p:sp>
        <p:nvSpPr>
          <p:cNvPr id="365" name="Google Shape;365;p58"/>
          <p:cNvSpPr txBox="1"/>
          <p:nvPr/>
        </p:nvSpPr>
        <p:spPr>
          <a:xfrm>
            <a:off x="3086000" y="1475775"/>
            <a:ext cx="264900" cy="373500"/>
          </a:xfrm>
          <a:prstGeom prst="rect">
            <a:avLst/>
          </a:prstGeom>
          <a:solidFill>
            <a:srgbClr val="0ACFD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3</a:t>
            </a:r>
            <a:endParaRPr b="1"/>
          </a:p>
        </p:txBody>
      </p:sp>
      <p:sp>
        <p:nvSpPr>
          <p:cNvPr id="366" name="Google Shape;366;p58"/>
          <p:cNvSpPr txBox="1"/>
          <p:nvPr/>
        </p:nvSpPr>
        <p:spPr>
          <a:xfrm>
            <a:off x="8279625" y="1152475"/>
            <a:ext cx="264900" cy="373500"/>
          </a:xfrm>
          <a:prstGeom prst="rect">
            <a:avLst/>
          </a:prstGeom>
          <a:solidFill>
            <a:srgbClr val="0ACFD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5</a:t>
            </a:r>
            <a:endParaRPr b="1"/>
          </a:p>
        </p:txBody>
      </p:sp>
      <p:sp>
        <p:nvSpPr>
          <p:cNvPr id="367" name="Google Shape;367;p58"/>
          <p:cNvSpPr txBox="1"/>
          <p:nvPr/>
        </p:nvSpPr>
        <p:spPr>
          <a:xfrm>
            <a:off x="8506550" y="2925725"/>
            <a:ext cx="264900" cy="373500"/>
          </a:xfrm>
          <a:prstGeom prst="rect">
            <a:avLst/>
          </a:prstGeom>
          <a:solidFill>
            <a:srgbClr val="0ACFD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6</a:t>
            </a:r>
            <a:endParaRPr b="1"/>
          </a:p>
        </p:txBody>
      </p:sp>
      <p:sp>
        <p:nvSpPr>
          <p:cNvPr id="368" name="Google Shape;368;p58"/>
          <p:cNvSpPr txBox="1">
            <a:spLocks noGrp="1"/>
          </p:cNvSpPr>
          <p:nvPr>
            <p:ph type="title"/>
          </p:nvPr>
        </p:nvSpPr>
        <p:spPr>
          <a:xfrm>
            <a:off x="311700" y="3955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What is “Funds of Knowledge”?</a:t>
            </a:r>
            <a:endParaRPr>
              <a:latin typeface="Century Gothic"/>
              <a:ea typeface="Century Gothic"/>
              <a:cs typeface="Century Gothic"/>
              <a:sym typeface="Century Gothic"/>
            </a:endParaRPr>
          </a:p>
        </p:txBody>
      </p:sp>
      <p:pic>
        <p:nvPicPr>
          <p:cNvPr id="369" name="Google Shape;369;p58"/>
          <p:cNvPicPr preferRelativeResize="0"/>
          <p:nvPr/>
        </p:nvPicPr>
        <p:blipFill>
          <a:blip r:embed="rId9">
            <a:alphaModFix/>
          </a:blip>
          <a:stretch>
            <a:fillRect/>
          </a:stretch>
        </p:blipFill>
        <p:spPr>
          <a:xfrm>
            <a:off x="3422287" y="3121887"/>
            <a:ext cx="1871000" cy="1871000"/>
          </a:xfrm>
          <a:prstGeom prst="rect">
            <a:avLst/>
          </a:prstGeom>
          <a:noFill/>
          <a:ln>
            <a:noFill/>
          </a:ln>
        </p:spPr>
      </p:pic>
      <p:sp>
        <p:nvSpPr>
          <p:cNvPr id="370" name="Google Shape;370;p58"/>
          <p:cNvSpPr txBox="1"/>
          <p:nvPr/>
        </p:nvSpPr>
        <p:spPr>
          <a:xfrm>
            <a:off x="4855500" y="4537325"/>
            <a:ext cx="264900" cy="373500"/>
          </a:xfrm>
          <a:prstGeom prst="rect">
            <a:avLst/>
          </a:prstGeom>
          <a:solidFill>
            <a:srgbClr val="0ACFD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4</a:t>
            </a:r>
            <a:endParaRPr b="1"/>
          </a:p>
        </p:txBody>
      </p:sp>
      <p:sp>
        <p:nvSpPr>
          <p:cNvPr id="371" name="Google Shape;371;p58"/>
          <p:cNvSpPr txBox="1"/>
          <p:nvPr/>
        </p:nvSpPr>
        <p:spPr>
          <a:xfrm>
            <a:off x="6394775" y="2552213"/>
            <a:ext cx="264900" cy="373500"/>
          </a:xfrm>
          <a:prstGeom prst="rect">
            <a:avLst/>
          </a:prstGeom>
          <a:solidFill>
            <a:srgbClr val="0ACFD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7</a:t>
            </a:r>
            <a:endParaRPr b="1"/>
          </a:p>
        </p:txBody>
      </p:sp>
      <p:sp>
        <p:nvSpPr>
          <p:cNvPr id="372" name="Google Shape;372;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9"/>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Century Gothic"/>
                <a:ea typeface="Century Gothic"/>
                <a:cs typeface="Century Gothic"/>
                <a:sym typeface="Century Gothic"/>
              </a:rPr>
              <a:t>How do we learn our families’ stories?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378" name="Google Shape;378;p59"/>
          <p:cNvSpPr txBox="1">
            <a:spLocks noGrp="1"/>
          </p:cNvSpPr>
          <p:nvPr>
            <p:ph type="body" idx="1"/>
          </p:nvPr>
        </p:nvSpPr>
        <p:spPr>
          <a:xfrm>
            <a:off x="311700" y="1152475"/>
            <a:ext cx="5646600" cy="38988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Font typeface="Century Gothic"/>
              <a:buChar char="●"/>
            </a:pPr>
            <a:r>
              <a:rPr lang="en" sz="2400">
                <a:solidFill>
                  <a:srgbClr val="000000"/>
                </a:solidFill>
                <a:latin typeface="Century Gothic"/>
                <a:ea typeface="Century Gothic"/>
                <a:cs typeface="Century Gothic"/>
                <a:sym typeface="Century Gothic"/>
              </a:rPr>
              <a:t>Neighborhood visit</a:t>
            </a:r>
            <a:endParaRPr sz="2400">
              <a:solidFill>
                <a:srgbClr val="000000"/>
              </a:solidFill>
              <a:latin typeface="Century Gothic"/>
              <a:ea typeface="Century Gothic"/>
              <a:cs typeface="Century Gothic"/>
              <a:sym typeface="Century Gothic"/>
            </a:endParaRPr>
          </a:p>
          <a:p>
            <a:pPr marL="457200" lvl="0" indent="-381000" algn="l" rtl="0">
              <a:spcBef>
                <a:spcPts val="0"/>
              </a:spcBef>
              <a:spcAft>
                <a:spcPts val="0"/>
              </a:spcAft>
              <a:buClr>
                <a:srgbClr val="000000"/>
              </a:buClr>
              <a:buSzPts val="2400"/>
              <a:buFont typeface="Century Gothic"/>
              <a:buChar char="●"/>
            </a:pPr>
            <a:r>
              <a:rPr lang="en" sz="2400">
                <a:solidFill>
                  <a:srgbClr val="000000"/>
                </a:solidFill>
                <a:latin typeface="Century Gothic"/>
                <a:ea typeface="Century Gothic"/>
                <a:cs typeface="Century Gothic"/>
                <a:sym typeface="Century Gothic"/>
              </a:rPr>
              <a:t>Welcome families and students</a:t>
            </a:r>
            <a:endParaRPr sz="2400">
              <a:solidFill>
                <a:srgbClr val="000000"/>
              </a:solidFill>
              <a:latin typeface="Century Gothic"/>
              <a:ea typeface="Century Gothic"/>
              <a:cs typeface="Century Gothic"/>
              <a:sym typeface="Century Gothic"/>
            </a:endParaRPr>
          </a:p>
          <a:p>
            <a:pPr marL="457200" lvl="0" indent="-381000" algn="l" rtl="0">
              <a:spcBef>
                <a:spcPts val="0"/>
              </a:spcBef>
              <a:spcAft>
                <a:spcPts val="0"/>
              </a:spcAft>
              <a:buClr>
                <a:srgbClr val="000000"/>
              </a:buClr>
              <a:buSzPts val="2400"/>
              <a:buFont typeface="Century Gothic"/>
              <a:buChar char="●"/>
            </a:pPr>
            <a:r>
              <a:rPr lang="en" sz="2400">
                <a:solidFill>
                  <a:srgbClr val="000000"/>
                </a:solidFill>
                <a:latin typeface="Century Gothic"/>
                <a:ea typeface="Century Gothic"/>
                <a:cs typeface="Century Gothic"/>
                <a:sym typeface="Century Gothic"/>
              </a:rPr>
              <a:t>Invite families to a school event</a:t>
            </a:r>
            <a:endParaRPr sz="2400">
              <a:solidFill>
                <a:srgbClr val="000000"/>
              </a:solidFill>
              <a:latin typeface="Century Gothic"/>
              <a:ea typeface="Century Gothic"/>
              <a:cs typeface="Century Gothic"/>
              <a:sym typeface="Century Gothic"/>
            </a:endParaRPr>
          </a:p>
          <a:p>
            <a:pPr marL="457200" lvl="0" indent="-381000" algn="l" rtl="0">
              <a:spcBef>
                <a:spcPts val="0"/>
              </a:spcBef>
              <a:spcAft>
                <a:spcPts val="0"/>
              </a:spcAft>
              <a:buClr>
                <a:srgbClr val="000000"/>
              </a:buClr>
              <a:buSzPts val="2400"/>
              <a:buFont typeface="Century Gothic"/>
              <a:buChar char="●"/>
            </a:pPr>
            <a:r>
              <a:rPr lang="en" sz="2400">
                <a:solidFill>
                  <a:srgbClr val="000000"/>
                </a:solidFill>
                <a:latin typeface="Century Gothic"/>
                <a:ea typeface="Century Gothic"/>
                <a:cs typeface="Century Gothic"/>
                <a:sym typeface="Century Gothic"/>
              </a:rPr>
              <a:t>Deliver gifts during December</a:t>
            </a:r>
            <a:endParaRPr sz="2400">
              <a:solidFill>
                <a:srgbClr val="000000"/>
              </a:solidFill>
              <a:latin typeface="Century Gothic"/>
              <a:ea typeface="Century Gothic"/>
              <a:cs typeface="Century Gothic"/>
              <a:sym typeface="Century Gothic"/>
            </a:endParaRPr>
          </a:p>
          <a:p>
            <a:pPr marL="457200" lvl="0" indent="-381000" algn="l" rtl="0">
              <a:spcBef>
                <a:spcPts val="0"/>
              </a:spcBef>
              <a:spcAft>
                <a:spcPts val="0"/>
              </a:spcAft>
              <a:buClr>
                <a:srgbClr val="000000"/>
              </a:buClr>
              <a:buSzPts val="2400"/>
              <a:buFont typeface="Century Gothic"/>
              <a:buChar char="●"/>
            </a:pPr>
            <a:r>
              <a:rPr lang="en" sz="2400">
                <a:solidFill>
                  <a:srgbClr val="000000"/>
                </a:solidFill>
                <a:latin typeface="Century Gothic"/>
                <a:ea typeface="Century Gothic"/>
                <a:cs typeface="Century Gothic"/>
                <a:sym typeface="Century Gothic"/>
              </a:rPr>
              <a:t>Family visit to selected student(s)</a:t>
            </a:r>
            <a:endParaRPr sz="2400">
              <a:solidFill>
                <a:srgbClr val="000000"/>
              </a:solidFill>
              <a:latin typeface="Century Gothic"/>
              <a:ea typeface="Century Gothic"/>
              <a:cs typeface="Century Gothic"/>
              <a:sym typeface="Century Gothic"/>
            </a:endParaRPr>
          </a:p>
        </p:txBody>
      </p:sp>
      <p:pic>
        <p:nvPicPr>
          <p:cNvPr id="379" name="Google Shape;379;p59" descr="... Hands Cocoa Beans Family, ..."/>
          <p:cNvPicPr preferRelativeResize="0"/>
          <p:nvPr/>
        </p:nvPicPr>
        <p:blipFill>
          <a:blip r:embed="rId3">
            <a:alphaModFix/>
          </a:blip>
          <a:stretch>
            <a:fillRect/>
          </a:stretch>
        </p:blipFill>
        <p:spPr>
          <a:xfrm>
            <a:off x="5681500" y="1711625"/>
            <a:ext cx="3339648" cy="3339648"/>
          </a:xfrm>
          <a:prstGeom prst="rect">
            <a:avLst/>
          </a:prstGeom>
          <a:noFill/>
          <a:ln>
            <a:noFill/>
          </a:ln>
        </p:spPr>
      </p:pic>
      <p:pic>
        <p:nvPicPr>
          <p:cNvPr id="380" name="Google Shape;380;p59"/>
          <p:cNvPicPr preferRelativeResize="0"/>
          <p:nvPr/>
        </p:nvPicPr>
        <p:blipFill>
          <a:blip r:embed="rId4">
            <a:alphaModFix/>
          </a:blip>
          <a:stretch>
            <a:fillRect/>
          </a:stretch>
        </p:blipFill>
        <p:spPr>
          <a:xfrm>
            <a:off x="7162800" y="97075"/>
            <a:ext cx="1669500" cy="1669500"/>
          </a:xfrm>
          <a:prstGeom prst="rect">
            <a:avLst/>
          </a:prstGeom>
          <a:noFill/>
          <a:ln>
            <a:noFill/>
          </a:ln>
        </p:spPr>
      </p:pic>
      <p:sp>
        <p:nvSpPr>
          <p:cNvPr id="381" name="Google Shape;381;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pic>
        <p:nvPicPr>
          <p:cNvPr id="382" name="Google Shape;382;p59"/>
          <p:cNvPicPr preferRelativeResize="0"/>
          <p:nvPr/>
        </p:nvPicPr>
        <p:blipFill>
          <a:blip r:embed="rId5">
            <a:alphaModFix/>
          </a:blip>
          <a:stretch>
            <a:fillRect/>
          </a:stretch>
        </p:blipFill>
        <p:spPr>
          <a:xfrm>
            <a:off x="311700" y="3434375"/>
            <a:ext cx="2071350" cy="1547749"/>
          </a:xfrm>
          <a:prstGeom prst="rect">
            <a:avLst/>
          </a:prstGeom>
          <a:noFill/>
          <a:ln>
            <a:noFill/>
          </a:ln>
        </p:spPr>
      </p:pic>
      <p:pic>
        <p:nvPicPr>
          <p:cNvPr id="383" name="Google Shape;383;p59" descr="file2.jpeg"/>
          <p:cNvPicPr preferRelativeResize="0"/>
          <p:nvPr/>
        </p:nvPicPr>
        <p:blipFill>
          <a:blip r:embed="rId6">
            <a:alphaModFix/>
          </a:blip>
          <a:stretch>
            <a:fillRect/>
          </a:stretch>
        </p:blipFill>
        <p:spPr>
          <a:xfrm>
            <a:off x="2944825" y="3321675"/>
            <a:ext cx="2364201" cy="17731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0"/>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Reflection - How do you connect with families?</a:t>
            </a:r>
            <a:endParaRPr>
              <a:latin typeface="Century Gothic"/>
              <a:ea typeface="Century Gothic"/>
              <a:cs typeface="Century Gothic"/>
              <a:sym typeface="Century Gothic"/>
            </a:endParaRPr>
          </a:p>
        </p:txBody>
      </p:sp>
      <p:sp>
        <p:nvSpPr>
          <p:cNvPr id="389" name="Google Shape;389;p60"/>
          <p:cNvSpPr txBox="1">
            <a:spLocks noGrp="1"/>
          </p:cNvSpPr>
          <p:nvPr>
            <p:ph type="body" idx="1"/>
          </p:nvPr>
        </p:nvSpPr>
        <p:spPr>
          <a:xfrm>
            <a:off x="311700" y="1152475"/>
            <a:ext cx="6856200" cy="389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a:solidFill>
                  <a:srgbClr val="000000"/>
                </a:solidFill>
                <a:latin typeface="Century Gothic"/>
                <a:ea typeface="Century Gothic"/>
                <a:cs typeface="Century Gothic"/>
                <a:sym typeface="Century Gothic"/>
              </a:rPr>
              <a:t>Think of a particular family</a:t>
            </a:r>
            <a:endParaRPr sz="2000">
              <a:solidFill>
                <a:srgbClr val="000000"/>
              </a:solidFill>
              <a:latin typeface="Century Gothic"/>
              <a:ea typeface="Century Gothic"/>
              <a:cs typeface="Century Gothic"/>
              <a:sym typeface="Century Gothic"/>
            </a:endParaRPr>
          </a:p>
          <a:p>
            <a:pPr marL="914400" lvl="0" indent="-355600" algn="l" rtl="0">
              <a:lnSpc>
                <a:spcPct val="100000"/>
              </a:lnSpc>
              <a:spcBef>
                <a:spcPts val="0"/>
              </a:spcBef>
              <a:spcAft>
                <a:spcPts val="0"/>
              </a:spcAft>
              <a:buClr>
                <a:srgbClr val="000000"/>
              </a:buClr>
              <a:buSzPts val="2000"/>
              <a:buFont typeface="Century Gothic"/>
              <a:buAutoNum type="arabicPeriod"/>
            </a:pPr>
            <a:r>
              <a:rPr lang="en" sz="2000">
                <a:solidFill>
                  <a:srgbClr val="000000"/>
                </a:solidFill>
                <a:latin typeface="Century Gothic"/>
                <a:ea typeface="Century Gothic"/>
                <a:cs typeface="Century Gothic"/>
                <a:sym typeface="Century Gothic"/>
              </a:rPr>
              <a:t>What “Funds of Knowledge” do they bring to your school?</a:t>
            </a:r>
            <a:endParaRPr sz="2000">
              <a:solidFill>
                <a:srgbClr val="000000"/>
              </a:solidFill>
              <a:latin typeface="Century Gothic"/>
              <a:ea typeface="Century Gothic"/>
              <a:cs typeface="Century Gothic"/>
              <a:sym typeface="Century Gothic"/>
            </a:endParaRPr>
          </a:p>
          <a:p>
            <a:pPr marL="914400" lvl="0" indent="-355600" algn="l" rtl="0">
              <a:lnSpc>
                <a:spcPct val="100000"/>
              </a:lnSpc>
              <a:spcBef>
                <a:spcPts val="0"/>
              </a:spcBef>
              <a:spcAft>
                <a:spcPts val="0"/>
              </a:spcAft>
              <a:buClr>
                <a:srgbClr val="000000"/>
              </a:buClr>
              <a:buSzPts val="2000"/>
              <a:buFont typeface="Century Gothic"/>
              <a:buAutoNum type="arabicPeriod"/>
            </a:pPr>
            <a:r>
              <a:rPr lang="en" sz="2000">
                <a:solidFill>
                  <a:srgbClr val="000000"/>
                </a:solidFill>
                <a:latin typeface="Century Gothic"/>
                <a:ea typeface="Century Gothic"/>
                <a:cs typeface="Century Gothic"/>
                <a:sym typeface="Century Gothic"/>
              </a:rPr>
              <a:t>How do we use that knowledge and those assets to increase student learning?</a:t>
            </a:r>
            <a:endParaRPr sz="2000">
              <a:solidFill>
                <a:srgbClr val="000000"/>
              </a:solidFill>
              <a:latin typeface="Century Gothic"/>
              <a:ea typeface="Century Gothic"/>
              <a:cs typeface="Century Gothic"/>
              <a:sym typeface="Century Gothic"/>
            </a:endParaRPr>
          </a:p>
          <a:p>
            <a:pPr marL="914400" lvl="0" indent="-355600" algn="l" rtl="0">
              <a:lnSpc>
                <a:spcPct val="100000"/>
              </a:lnSpc>
              <a:spcBef>
                <a:spcPts val="0"/>
              </a:spcBef>
              <a:spcAft>
                <a:spcPts val="0"/>
              </a:spcAft>
              <a:buClr>
                <a:srgbClr val="000000"/>
              </a:buClr>
              <a:buSzPts val="2000"/>
              <a:buFont typeface="Century Gothic"/>
              <a:buAutoNum type="arabicPeriod"/>
            </a:pPr>
            <a:r>
              <a:rPr lang="en" sz="2000">
                <a:solidFill>
                  <a:srgbClr val="000000"/>
                </a:solidFill>
                <a:latin typeface="Century Gothic"/>
                <a:ea typeface="Century Gothic"/>
                <a:cs typeface="Century Gothic"/>
                <a:sym typeface="Century Gothic"/>
              </a:rPr>
              <a:t>What else would I still like to know about this student and/or their family?</a:t>
            </a: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l" rtl="0">
              <a:spcBef>
                <a:spcPts val="0"/>
              </a:spcBef>
              <a:spcAft>
                <a:spcPts val="0"/>
              </a:spcAft>
              <a:buNone/>
            </a:pPr>
            <a:r>
              <a:rPr lang="en" sz="2000" b="1" i="1">
                <a:solidFill>
                  <a:srgbClr val="000000"/>
                </a:solidFill>
                <a:latin typeface="Century Gothic"/>
                <a:ea typeface="Century Gothic"/>
                <a:cs typeface="Century Gothic"/>
                <a:sym typeface="Century Gothic"/>
              </a:rPr>
              <a:t>Share your favorite experience with a “stranger</a:t>
            </a:r>
            <a:endParaRPr sz="2000" b="1" i="1">
              <a:solidFill>
                <a:srgbClr val="000000"/>
              </a:solidFill>
              <a:latin typeface="Century Gothic"/>
              <a:ea typeface="Century Gothic"/>
              <a:cs typeface="Century Gothic"/>
              <a:sym typeface="Century Gothic"/>
            </a:endParaRPr>
          </a:p>
          <a:p>
            <a:pPr marL="0" lvl="0" indent="0" algn="l" rtl="0">
              <a:spcBef>
                <a:spcPts val="0"/>
              </a:spcBef>
              <a:spcAft>
                <a:spcPts val="0"/>
              </a:spcAft>
              <a:buNone/>
            </a:pPr>
            <a:r>
              <a:rPr lang="en" sz="2000" b="1" i="1">
                <a:solidFill>
                  <a:srgbClr val="000000"/>
                </a:solidFill>
                <a:latin typeface="Century Gothic"/>
                <a:ea typeface="Century Gothic"/>
                <a:cs typeface="Century Gothic"/>
                <a:sym typeface="Century Gothic"/>
              </a:rPr>
              <a:t>from across the crowded room” about this specific</a:t>
            </a:r>
            <a:endParaRPr sz="2000" b="1" i="1">
              <a:solidFill>
                <a:srgbClr val="000000"/>
              </a:solidFill>
              <a:latin typeface="Century Gothic"/>
              <a:ea typeface="Century Gothic"/>
              <a:cs typeface="Century Gothic"/>
              <a:sym typeface="Century Gothic"/>
            </a:endParaRPr>
          </a:p>
          <a:p>
            <a:pPr marL="0" lvl="0" indent="0" algn="l" rtl="0">
              <a:spcBef>
                <a:spcPts val="0"/>
              </a:spcBef>
              <a:spcAft>
                <a:spcPts val="0"/>
              </a:spcAft>
              <a:buNone/>
            </a:pPr>
            <a:r>
              <a:rPr lang="en" sz="2000" b="1" i="1">
                <a:solidFill>
                  <a:srgbClr val="000000"/>
                </a:solidFill>
                <a:latin typeface="Century Gothic"/>
                <a:ea typeface="Century Gothic"/>
                <a:cs typeface="Century Gothic"/>
                <a:sym typeface="Century Gothic"/>
              </a:rPr>
              <a:t>student and their FUNDS OF KNOWLEDGE.</a:t>
            </a:r>
            <a:endParaRPr sz="2000" b="1" i="1">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p:txBody>
      </p:sp>
      <p:pic>
        <p:nvPicPr>
          <p:cNvPr id="390" name="Google Shape;390;p60" descr="This countdown timer is silent until it reaches 0:00, then makes a gentle cricket sound." title="5 Minute Timer">
            <a:hlinkClick r:id="rId3"/>
          </p:cNvPr>
          <p:cNvPicPr preferRelativeResize="0"/>
          <p:nvPr/>
        </p:nvPicPr>
        <p:blipFill>
          <a:blip r:embed="rId4">
            <a:alphaModFix/>
          </a:blip>
          <a:stretch>
            <a:fillRect/>
          </a:stretch>
        </p:blipFill>
        <p:spPr>
          <a:xfrm>
            <a:off x="7090100" y="1407100"/>
            <a:ext cx="1669124" cy="1251825"/>
          </a:xfrm>
          <a:prstGeom prst="rect">
            <a:avLst/>
          </a:prstGeom>
          <a:noFill/>
          <a:ln>
            <a:noFill/>
          </a:ln>
        </p:spPr>
      </p:pic>
      <p:sp>
        <p:nvSpPr>
          <p:cNvPr id="391" name="Google Shape;391;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pic>
        <p:nvPicPr>
          <p:cNvPr id="392" name="Google Shape;392;p60"/>
          <p:cNvPicPr preferRelativeResize="0"/>
          <p:nvPr/>
        </p:nvPicPr>
        <p:blipFill>
          <a:blip r:embed="rId5">
            <a:alphaModFix/>
          </a:blip>
          <a:stretch>
            <a:fillRect/>
          </a:stretch>
        </p:blipFill>
        <p:spPr>
          <a:xfrm>
            <a:off x="6750224" y="3629425"/>
            <a:ext cx="2157025" cy="1421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1"/>
          <p:cNvSpPr txBox="1">
            <a:spLocks noGrp="1"/>
          </p:cNvSpPr>
          <p:nvPr>
            <p:ph type="ctrTitle"/>
          </p:nvPr>
        </p:nvSpPr>
        <p:spPr>
          <a:xfrm>
            <a:off x="311708" y="744575"/>
            <a:ext cx="8520600" cy="20526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4800">
                <a:latin typeface="Century Gothic"/>
                <a:ea typeface="Century Gothic"/>
                <a:cs typeface="Century Gothic"/>
                <a:sym typeface="Century Gothic"/>
              </a:rPr>
              <a:t>What do my NEWCOMERS need right now?</a:t>
            </a:r>
            <a:endParaRPr sz="4800">
              <a:latin typeface="Century Gothic"/>
              <a:ea typeface="Century Gothic"/>
              <a:cs typeface="Century Gothic"/>
              <a:sym typeface="Century Gothic"/>
            </a:endParaRPr>
          </a:p>
        </p:txBody>
      </p:sp>
      <p:sp>
        <p:nvSpPr>
          <p:cNvPr id="398" name="Google Shape;398;p6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2"/>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Stages of Culture Shock</a:t>
            </a:r>
            <a:endParaRPr>
              <a:latin typeface="Century Gothic"/>
              <a:ea typeface="Century Gothic"/>
              <a:cs typeface="Century Gothic"/>
              <a:sym typeface="Century Gothic"/>
            </a:endParaRPr>
          </a:p>
        </p:txBody>
      </p:sp>
      <p:sp>
        <p:nvSpPr>
          <p:cNvPr id="404" name="Google Shape;404;p62"/>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p:txBody>
      </p:sp>
      <p:sp>
        <p:nvSpPr>
          <p:cNvPr id="405" name="Google Shape;405;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pic>
        <p:nvPicPr>
          <p:cNvPr id="406" name="Google Shape;406;p62"/>
          <p:cNvPicPr preferRelativeResize="0"/>
          <p:nvPr/>
        </p:nvPicPr>
        <p:blipFill>
          <a:blip r:embed="rId3">
            <a:alphaModFix/>
          </a:blip>
          <a:stretch>
            <a:fillRect/>
          </a:stretch>
        </p:blipFill>
        <p:spPr>
          <a:xfrm>
            <a:off x="208825" y="1230425"/>
            <a:ext cx="8726326" cy="351375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3"/>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Where are my NEWCOMERS right now?</a:t>
            </a:r>
            <a:endParaRPr>
              <a:latin typeface="Century Gothic"/>
              <a:ea typeface="Century Gothic"/>
              <a:cs typeface="Century Gothic"/>
              <a:sym typeface="Century Gothic"/>
            </a:endParaRPr>
          </a:p>
        </p:txBody>
      </p:sp>
      <p:sp>
        <p:nvSpPr>
          <p:cNvPr id="412" name="Google Shape;412;p63"/>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p:txBody>
      </p:sp>
      <p:sp>
        <p:nvSpPr>
          <p:cNvPr id="413" name="Google Shape;413;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pic>
        <p:nvPicPr>
          <p:cNvPr id="414" name="Google Shape;414;p63"/>
          <p:cNvPicPr preferRelativeResize="0"/>
          <p:nvPr/>
        </p:nvPicPr>
        <p:blipFill>
          <a:blip r:embed="rId3">
            <a:alphaModFix/>
          </a:blip>
          <a:stretch>
            <a:fillRect/>
          </a:stretch>
        </p:blipFill>
        <p:spPr>
          <a:xfrm>
            <a:off x="1524000" y="1017838"/>
            <a:ext cx="6096000" cy="3990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8"/>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Today’s Agenda</a:t>
            </a:r>
            <a:endParaRPr>
              <a:latin typeface="Century Gothic"/>
              <a:ea typeface="Century Gothic"/>
              <a:cs typeface="Century Gothic"/>
              <a:sym typeface="Century Gothic"/>
            </a:endParaRPr>
          </a:p>
        </p:txBody>
      </p:sp>
      <p:sp>
        <p:nvSpPr>
          <p:cNvPr id="125" name="Google Shape;125;p28"/>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457200" lvl="0" indent="0" algn="l" rtl="0">
              <a:lnSpc>
                <a:spcPct val="100000"/>
              </a:lnSpc>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Stages of Language Acquisition</a:t>
            </a:r>
            <a:endParaRPr sz="2000">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endParaRPr sz="2000">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Scheduling</a:t>
            </a:r>
            <a:endParaRPr sz="2000">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endParaRPr sz="2000">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Getting to Know Students &amp; Families</a:t>
            </a:r>
            <a:endParaRPr sz="2000">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endParaRPr sz="2000">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Newcomer Focus</a:t>
            </a:r>
            <a:endParaRPr sz="2000">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endParaRPr sz="2000">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Collaboration &amp; Planning</a:t>
            </a:r>
            <a:endParaRPr sz="20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b="1">
              <a:solidFill>
                <a:srgbClr val="9900FF"/>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r>
              <a:rPr lang="en" sz="3600" b="1" i="1">
                <a:solidFill>
                  <a:srgbClr val="000000"/>
                </a:solidFill>
                <a:latin typeface="Century Gothic"/>
                <a:ea typeface="Century Gothic"/>
                <a:cs typeface="Century Gothic"/>
                <a:sym typeface="Century Gothic"/>
              </a:rPr>
              <a:t>We are our students’ BEST advocates!</a:t>
            </a:r>
            <a:endParaRPr sz="3600" b="1" i="1">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p:txBody>
      </p:sp>
      <p:sp>
        <p:nvSpPr>
          <p:cNvPr id="126" name="Google Shape;126;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127" name="Google Shape;127;p28"/>
          <p:cNvPicPr preferRelativeResize="0"/>
          <p:nvPr/>
        </p:nvPicPr>
        <p:blipFill>
          <a:blip r:embed="rId3">
            <a:alphaModFix/>
          </a:blip>
          <a:stretch>
            <a:fillRect/>
          </a:stretch>
        </p:blipFill>
        <p:spPr>
          <a:xfrm>
            <a:off x="5336500" y="1517437"/>
            <a:ext cx="3684646" cy="24472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Effect transition="in" filter="fade">
                                      <p:cBhvr>
                                        <p:cTn id="7" dur="1000"/>
                                        <p:tgtEl>
                                          <p:spTgt spid="1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
                                            <p:txEl>
                                              <p:pRg st="1" end="1"/>
                                            </p:txEl>
                                          </p:spTgt>
                                        </p:tgtEl>
                                        <p:attrNameLst>
                                          <p:attrName>style.visibility</p:attrName>
                                        </p:attrNameLst>
                                      </p:cBhvr>
                                      <p:to>
                                        <p:strVal val="visible"/>
                                      </p:to>
                                    </p:set>
                                    <p:animEffect transition="in" filter="fade">
                                      <p:cBhvr>
                                        <p:cTn id="12" dur="1000"/>
                                        <p:tgtEl>
                                          <p:spTgt spid="1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5">
                                            <p:txEl>
                                              <p:pRg st="2" end="2"/>
                                            </p:txEl>
                                          </p:spTgt>
                                        </p:tgtEl>
                                        <p:attrNameLst>
                                          <p:attrName>style.visibility</p:attrName>
                                        </p:attrNameLst>
                                      </p:cBhvr>
                                      <p:to>
                                        <p:strVal val="visible"/>
                                      </p:to>
                                    </p:set>
                                    <p:animEffect transition="in" filter="fade">
                                      <p:cBhvr>
                                        <p:cTn id="17" dur="1000"/>
                                        <p:tgtEl>
                                          <p:spTgt spid="1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5">
                                            <p:txEl>
                                              <p:pRg st="3" end="3"/>
                                            </p:txEl>
                                          </p:spTgt>
                                        </p:tgtEl>
                                        <p:attrNameLst>
                                          <p:attrName>style.visibility</p:attrName>
                                        </p:attrNameLst>
                                      </p:cBhvr>
                                      <p:to>
                                        <p:strVal val="visible"/>
                                      </p:to>
                                    </p:set>
                                    <p:animEffect transition="in" filter="fade">
                                      <p:cBhvr>
                                        <p:cTn id="22" dur="1000"/>
                                        <p:tgtEl>
                                          <p:spTgt spid="1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5">
                                            <p:txEl>
                                              <p:pRg st="4" end="4"/>
                                            </p:txEl>
                                          </p:spTgt>
                                        </p:tgtEl>
                                        <p:attrNameLst>
                                          <p:attrName>style.visibility</p:attrName>
                                        </p:attrNameLst>
                                      </p:cBhvr>
                                      <p:to>
                                        <p:strVal val="visible"/>
                                      </p:to>
                                    </p:set>
                                    <p:animEffect transition="in" filter="fade">
                                      <p:cBhvr>
                                        <p:cTn id="27" dur="1000"/>
                                        <p:tgtEl>
                                          <p:spTgt spid="1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5">
                                            <p:txEl>
                                              <p:pRg st="5" end="5"/>
                                            </p:txEl>
                                          </p:spTgt>
                                        </p:tgtEl>
                                        <p:attrNameLst>
                                          <p:attrName>style.visibility</p:attrName>
                                        </p:attrNameLst>
                                      </p:cBhvr>
                                      <p:to>
                                        <p:strVal val="visible"/>
                                      </p:to>
                                    </p:set>
                                    <p:animEffect transition="in" filter="fade">
                                      <p:cBhvr>
                                        <p:cTn id="32" dur="1000"/>
                                        <p:tgtEl>
                                          <p:spTgt spid="1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5">
                                            <p:txEl>
                                              <p:pRg st="6" end="6"/>
                                            </p:txEl>
                                          </p:spTgt>
                                        </p:tgtEl>
                                        <p:attrNameLst>
                                          <p:attrName>style.visibility</p:attrName>
                                        </p:attrNameLst>
                                      </p:cBhvr>
                                      <p:to>
                                        <p:strVal val="visible"/>
                                      </p:to>
                                    </p:set>
                                    <p:animEffect transition="in" filter="fade">
                                      <p:cBhvr>
                                        <p:cTn id="37" dur="1000"/>
                                        <p:tgtEl>
                                          <p:spTgt spid="12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5">
                                            <p:txEl>
                                              <p:pRg st="7" end="7"/>
                                            </p:txEl>
                                          </p:spTgt>
                                        </p:tgtEl>
                                        <p:attrNameLst>
                                          <p:attrName>style.visibility</p:attrName>
                                        </p:attrNameLst>
                                      </p:cBhvr>
                                      <p:to>
                                        <p:strVal val="visible"/>
                                      </p:to>
                                    </p:set>
                                    <p:animEffect transition="in" filter="fade">
                                      <p:cBhvr>
                                        <p:cTn id="42" dur="1000"/>
                                        <p:tgtEl>
                                          <p:spTgt spid="12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5">
                                            <p:txEl>
                                              <p:pRg st="8" end="8"/>
                                            </p:txEl>
                                          </p:spTgt>
                                        </p:tgtEl>
                                        <p:attrNameLst>
                                          <p:attrName>style.visibility</p:attrName>
                                        </p:attrNameLst>
                                      </p:cBhvr>
                                      <p:to>
                                        <p:strVal val="visible"/>
                                      </p:to>
                                    </p:set>
                                    <p:animEffect transition="in" filter="fade">
                                      <p:cBhvr>
                                        <p:cTn id="47" dur="1000"/>
                                        <p:tgtEl>
                                          <p:spTgt spid="12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5">
                                            <p:txEl>
                                              <p:pRg st="9" end="9"/>
                                            </p:txEl>
                                          </p:spTgt>
                                        </p:tgtEl>
                                        <p:attrNameLst>
                                          <p:attrName>style.visibility</p:attrName>
                                        </p:attrNameLst>
                                      </p:cBhvr>
                                      <p:to>
                                        <p:strVal val="visible"/>
                                      </p:to>
                                    </p:set>
                                    <p:animEffect transition="in" filter="fade">
                                      <p:cBhvr>
                                        <p:cTn id="52" dur="1000"/>
                                        <p:tgtEl>
                                          <p:spTgt spid="12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5">
                                            <p:txEl>
                                              <p:pRg st="10" end="10"/>
                                            </p:txEl>
                                          </p:spTgt>
                                        </p:tgtEl>
                                        <p:attrNameLst>
                                          <p:attrName>style.visibility</p:attrName>
                                        </p:attrNameLst>
                                      </p:cBhvr>
                                      <p:to>
                                        <p:strVal val="visible"/>
                                      </p:to>
                                    </p:set>
                                    <p:animEffect transition="in" filter="fade">
                                      <p:cBhvr>
                                        <p:cTn id="57" dur="1000"/>
                                        <p:tgtEl>
                                          <p:spTgt spid="12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5">
                                            <p:txEl>
                                              <p:pRg st="11" end="11"/>
                                            </p:txEl>
                                          </p:spTgt>
                                        </p:tgtEl>
                                        <p:attrNameLst>
                                          <p:attrName>style.visibility</p:attrName>
                                        </p:attrNameLst>
                                      </p:cBhvr>
                                      <p:to>
                                        <p:strVal val="visible"/>
                                      </p:to>
                                    </p:set>
                                    <p:animEffect transition="in" filter="fade">
                                      <p:cBhvr>
                                        <p:cTn id="62" dur="1000"/>
                                        <p:tgtEl>
                                          <p:spTgt spid="12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25">
                                            <p:txEl>
                                              <p:pRg st="12" end="12"/>
                                            </p:txEl>
                                          </p:spTgt>
                                        </p:tgtEl>
                                        <p:attrNameLst>
                                          <p:attrName>style.visibility</p:attrName>
                                        </p:attrNameLst>
                                      </p:cBhvr>
                                      <p:to>
                                        <p:strVal val="visible"/>
                                      </p:to>
                                    </p:set>
                                    <p:animEffect transition="in" filter="fade">
                                      <p:cBhvr>
                                        <p:cTn id="67" dur="1000"/>
                                        <p:tgtEl>
                                          <p:spTgt spid="12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4"/>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200">
                <a:latin typeface="Century Gothic"/>
                <a:ea typeface="Century Gothic"/>
                <a:cs typeface="Century Gothic"/>
                <a:sym typeface="Century Gothic"/>
              </a:rPr>
              <a:t>Another way to look at this!</a:t>
            </a:r>
            <a:endParaRPr sz="2200">
              <a:latin typeface="Century Gothic"/>
              <a:ea typeface="Century Gothic"/>
              <a:cs typeface="Century Gothic"/>
              <a:sym typeface="Century Gothic"/>
            </a:endParaRPr>
          </a:p>
        </p:txBody>
      </p:sp>
      <p:sp>
        <p:nvSpPr>
          <p:cNvPr id="420" name="Google Shape;420;p64"/>
          <p:cNvSpPr txBox="1">
            <a:spLocks noGrp="1"/>
          </p:cNvSpPr>
          <p:nvPr>
            <p:ph type="body" idx="1"/>
          </p:nvPr>
        </p:nvSpPr>
        <p:spPr>
          <a:xfrm>
            <a:off x="311700" y="1152475"/>
            <a:ext cx="4270800" cy="3898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There has been some additional thinking about Maslow’s hierarchy since its original conception.  </a:t>
            </a:r>
            <a:endParaRPr>
              <a:solidFill>
                <a:srgbClr val="000000"/>
              </a:solidFill>
              <a:latin typeface="Century Gothic"/>
              <a:ea typeface="Century Gothic"/>
              <a:cs typeface="Century Gothic"/>
              <a:sym typeface="Century Gothic"/>
            </a:endParaRPr>
          </a:p>
          <a:p>
            <a:pPr marL="457200" lvl="0" indent="-342900" algn="l" rtl="0">
              <a:spcBef>
                <a:spcPts val="160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What do you notice about this graphic, in contrast?</a:t>
            </a:r>
            <a:endParaRPr>
              <a:solidFill>
                <a:srgbClr val="000000"/>
              </a:solidFill>
              <a:latin typeface="Century Gothic"/>
              <a:ea typeface="Century Gothic"/>
              <a:cs typeface="Century Gothic"/>
              <a:sym typeface="Century Gothic"/>
            </a:endParaRPr>
          </a:p>
          <a:p>
            <a:pPr marL="457200" lvl="0" indent="-342900" algn="l" rtl="0">
              <a:spcBef>
                <a:spcPts val="1600"/>
              </a:spcBef>
              <a:spcAft>
                <a:spcPts val="160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Why do you think it’s organized in this way?</a:t>
            </a:r>
            <a:endParaRPr>
              <a:solidFill>
                <a:srgbClr val="000000"/>
              </a:solidFill>
              <a:latin typeface="Century Gothic"/>
              <a:ea typeface="Century Gothic"/>
              <a:cs typeface="Century Gothic"/>
              <a:sym typeface="Century Gothic"/>
            </a:endParaRPr>
          </a:p>
        </p:txBody>
      </p:sp>
      <p:sp>
        <p:nvSpPr>
          <p:cNvPr id="421" name="Google Shape;421;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422" name="Google Shape;422;p64"/>
          <p:cNvSpPr txBox="1"/>
          <p:nvPr/>
        </p:nvSpPr>
        <p:spPr>
          <a:xfrm>
            <a:off x="311700" y="4242925"/>
            <a:ext cx="3756300" cy="81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u="sng">
                <a:solidFill>
                  <a:schemeClr val="hlink"/>
                </a:solidFill>
                <a:latin typeface="Comic Sans MS"/>
                <a:ea typeface="Comic Sans MS"/>
                <a:cs typeface="Comic Sans MS"/>
                <a:sym typeface="Comic Sans MS"/>
                <a:hlinkClick r:id="rId3"/>
              </a:rPr>
              <a:t>https://www.google.com/search?q=9+basic+human+needs&amp;rlz=1C1GGRV_enUS748US748&amp;source=lnms&amp;tbm=isch&amp;sa=X&amp;ved=0ahUKEwju3czU0tbdAhWeCTQIHQtODf0Q_AUIDigB&amp;biw=1024&amp;bih=679#imgrc=xTIdmYFfhYLddM</a:t>
            </a:r>
            <a:endParaRPr sz="700"/>
          </a:p>
        </p:txBody>
      </p:sp>
      <p:pic>
        <p:nvPicPr>
          <p:cNvPr id="423" name="Google Shape;423;p64"/>
          <p:cNvPicPr preferRelativeResize="0"/>
          <p:nvPr/>
        </p:nvPicPr>
        <p:blipFill>
          <a:blip r:embed="rId4">
            <a:alphaModFix/>
          </a:blip>
          <a:stretch>
            <a:fillRect/>
          </a:stretch>
        </p:blipFill>
        <p:spPr>
          <a:xfrm>
            <a:off x="4700001" y="0"/>
            <a:ext cx="4001549"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5"/>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Next Steps…..</a:t>
            </a:r>
            <a:endParaRPr>
              <a:latin typeface="Century Gothic"/>
              <a:ea typeface="Century Gothic"/>
              <a:cs typeface="Century Gothic"/>
              <a:sym typeface="Century Gothic"/>
            </a:endParaRPr>
          </a:p>
        </p:txBody>
      </p:sp>
      <p:sp>
        <p:nvSpPr>
          <p:cNvPr id="429" name="Google Shape;429;p65"/>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p:txBody>
      </p:sp>
      <p:sp>
        <p:nvSpPr>
          <p:cNvPr id="430" name="Google Shape;430;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pic>
        <p:nvPicPr>
          <p:cNvPr id="431" name="Google Shape;431;p65"/>
          <p:cNvPicPr preferRelativeResize="0"/>
          <p:nvPr/>
        </p:nvPicPr>
        <p:blipFill>
          <a:blip r:embed="rId3">
            <a:alphaModFix/>
          </a:blip>
          <a:stretch>
            <a:fillRect/>
          </a:stretch>
        </p:blipFill>
        <p:spPr>
          <a:xfrm>
            <a:off x="1524000" y="1017838"/>
            <a:ext cx="6096000" cy="39909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6"/>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Reflection Questions</a:t>
            </a:r>
            <a:endParaRPr>
              <a:latin typeface="Century Gothic"/>
              <a:ea typeface="Century Gothic"/>
              <a:cs typeface="Century Gothic"/>
              <a:sym typeface="Century Gothic"/>
            </a:endParaRPr>
          </a:p>
        </p:txBody>
      </p:sp>
      <p:sp>
        <p:nvSpPr>
          <p:cNvPr id="437" name="Google Shape;437;p66"/>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Who are my Newcomers right now?</a:t>
            </a:r>
            <a:endParaRPr>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a:p>
            <a:pPr marL="457200" lvl="0" indent="-342900" algn="l" rtl="0">
              <a:lnSpc>
                <a:spcPct val="100000"/>
              </a:lnSpc>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What connections have I made with them within the last week?</a:t>
            </a:r>
            <a:endParaRPr>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a:p>
            <a:pPr marL="457200" lvl="0" indent="-342900" algn="l" rtl="0">
              <a:lnSpc>
                <a:spcPct val="100000"/>
              </a:lnSpc>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What are some areas of excitement for my students?</a:t>
            </a:r>
            <a:endParaRPr>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a:p>
            <a:pPr marL="457200" lvl="0" indent="-342900" algn="l" rtl="0">
              <a:lnSpc>
                <a:spcPct val="100000"/>
              </a:lnSpc>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What are some areas of needed support for my students?</a:t>
            </a:r>
            <a:endParaRPr>
              <a:solidFill>
                <a:srgbClr val="000000"/>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a:p>
            <a:pPr marL="457200" lvl="0" indent="-342900" algn="l" rtl="0">
              <a:lnSpc>
                <a:spcPct val="100000"/>
              </a:lnSpc>
              <a:spcBef>
                <a:spcPts val="0"/>
              </a:spcBef>
              <a:spcAft>
                <a:spcPts val="0"/>
              </a:spcAft>
              <a:buClr>
                <a:srgbClr val="000000"/>
              </a:buClr>
              <a:buSzPts val="1800"/>
              <a:buFont typeface="Century Gothic"/>
              <a:buAutoNum type="arabicPeriod"/>
            </a:pPr>
            <a:r>
              <a:rPr lang="en">
                <a:solidFill>
                  <a:srgbClr val="000000"/>
                </a:solidFill>
                <a:latin typeface="Century Gothic"/>
                <a:ea typeface="Century Gothic"/>
                <a:cs typeface="Century Gothic"/>
                <a:sym typeface="Century Gothic"/>
              </a:rPr>
              <a:t>Discuss at your table what are some of the things that you’re thinking about now.  </a:t>
            </a:r>
            <a:endParaRPr>
              <a:solidFill>
                <a:srgbClr val="000000"/>
              </a:solidFill>
              <a:latin typeface="Century Gothic"/>
              <a:ea typeface="Century Gothic"/>
              <a:cs typeface="Century Gothic"/>
              <a:sym typeface="Century Gothic"/>
            </a:endParaRPr>
          </a:p>
          <a:p>
            <a:pPr marL="457200" lvl="0" indent="-342900" algn="l" rtl="0">
              <a:lnSpc>
                <a:spcPct val="100000"/>
              </a:lnSpc>
              <a:spcBef>
                <a:spcPts val="0"/>
              </a:spcBef>
              <a:spcAft>
                <a:spcPts val="0"/>
              </a:spcAft>
              <a:buClr>
                <a:srgbClr val="000000"/>
              </a:buClr>
              <a:buSzPts val="1800"/>
              <a:buFont typeface="Century Gothic"/>
              <a:buAutoNum type="arabicPeriod"/>
            </a:pPr>
            <a:r>
              <a:rPr lang="en">
                <a:solidFill>
                  <a:srgbClr val="000000"/>
                </a:solidFill>
                <a:latin typeface="Century Gothic"/>
                <a:ea typeface="Century Gothic"/>
                <a:cs typeface="Century Gothic"/>
                <a:sym typeface="Century Gothic"/>
              </a:rPr>
              <a:t>Be prepared to share your ideas about what you want to do when you get back to school.</a:t>
            </a:r>
            <a:endParaRPr>
              <a:solidFill>
                <a:srgbClr val="000000"/>
              </a:solidFill>
              <a:latin typeface="Century Gothic"/>
              <a:ea typeface="Century Gothic"/>
              <a:cs typeface="Century Gothic"/>
              <a:sym typeface="Century Gothic"/>
            </a:endParaRPr>
          </a:p>
        </p:txBody>
      </p:sp>
      <p:sp>
        <p:nvSpPr>
          <p:cNvPr id="438" name="Google Shape;438;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7">
                                            <p:txEl>
                                              <p:pRg st="0" end="0"/>
                                            </p:txEl>
                                          </p:spTgt>
                                        </p:tgtEl>
                                        <p:attrNameLst>
                                          <p:attrName>style.visibility</p:attrName>
                                        </p:attrNameLst>
                                      </p:cBhvr>
                                      <p:to>
                                        <p:strVal val="visible"/>
                                      </p:to>
                                    </p:set>
                                    <p:animEffect transition="in" filter="fade">
                                      <p:cBhvr>
                                        <p:cTn id="7" dur="1000"/>
                                        <p:tgtEl>
                                          <p:spTgt spid="4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7">
                                            <p:txEl>
                                              <p:pRg st="1" end="1"/>
                                            </p:txEl>
                                          </p:spTgt>
                                        </p:tgtEl>
                                        <p:attrNameLst>
                                          <p:attrName>style.visibility</p:attrName>
                                        </p:attrNameLst>
                                      </p:cBhvr>
                                      <p:to>
                                        <p:strVal val="visible"/>
                                      </p:to>
                                    </p:set>
                                    <p:animEffect transition="in" filter="fade">
                                      <p:cBhvr>
                                        <p:cTn id="12" dur="1000"/>
                                        <p:tgtEl>
                                          <p:spTgt spid="4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7">
                                            <p:txEl>
                                              <p:pRg st="2" end="2"/>
                                            </p:txEl>
                                          </p:spTgt>
                                        </p:tgtEl>
                                        <p:attrNameLst>
                                          <p:attrName>style.visibility</p:attrName>
                                        </p:attrNameLst>
                                      </p:cBhvr>
                                      <p:to>
                                        <p:strVal val="visible"/>
                                      </p:to>
                                    </p:set>
                                    <p:animEffect transition="in" filter="fade">
                                      <p:cBhvr>
                                        <p:cTn id="17" dur="1000"/>
                                        <p:tgtEl>
                                          <p:spTgt spid="4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7">
                                            <p:txEl>
                                              <p:pRg st="3" end="3"/>
                                            </p:txEl>
                                          </p:spTgt>
                                        </p:tgtEl>
                                        <p:attrNameLst>
                                          <p:attrName>style.visibility</p:attrName>
                                        </p:attrNameLst>
                                      </p:cBhvr>
                                      <p:to>
                                        <p:strVal val="visible"/>
                                      </p:to>
                                    </p:set>
                                    <p:animEffect transition="in" filter="fade">
                                      <p:cBhvr>
                                        <p:cTn id="22" dur="1000"/>
                                        <p:tgtEl>
                                          <p:spTgt spid="4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7">
                                            <p:txEl>
                                              <p:pRg st="4" end="4"/>
                                            </p:txEl>
                                          </p:spTgt>
                                        </p:tgtEl>
                                        <p:attrNameLst>
                                          <p:attrName>style.visibility</p:attrName>
                                        </p:attrNameLst>
                                      </p:cBhvr>
                                      <p:to>
                                        <p:strVal val="visible"/>
                                      </p:to>
                                    </p:set>
                                    <p:animEffect transition="in" filter="fade">
                                      <p:cBhvr>
                                        <p:cTn id="27" dur="1000"/>
                                        <p:tgtEl>
                                          <p:spTgt spid="4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7">
                                            <p:txEl>
                                              <p:pRg st="5" end="5"/>
                                            </p:txEl>
                                          </p:spTgt>
                                        </p:tgtEl>
                                        <p:attrNameLst>
                                          <p:attrName>style.visibility</p:attrName>
                                        </p:attrNameLst>
                                      </p:cBhvr>
                                      <p:to>
                                        <p:strVal val="visible"/>
                                      </p:to>
                                    </p:set>
                                    <p:animEffect transition="in" filter="fade">
                                      <p:cBhvr>
                                        <p:cTn id="32" dur="1000"/>
                                        <p:tgtEl>
                                          <p:spTgt spid="43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7">
                                            <p:txEl>
                                              <p:pRg st="6" end="6"/>
                                            </p:txEl>
                                          </p:spTgt>
                                        </p:tgtEl>
                                        <p:attrNameLst>
                                          <p:attrName>style.visibility</p:attrName>
                                        </p:attrNameLst>
                                      </p:cBhvr>
                                      <p:to>
                                        <p:strVal val="visible"/>
                                      </p:to>
                                    </p:set>
                                    <p:animEffect transition="in" filter="fade">
                                      <p:cBhvr>
                                        <p:cTn id="37" dur="1000"/>
                                        <p:tgtEl>
                                          <p:spTgt spid="43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7">
                                            <p:txEl>
                                              <p:pRg st="7" end="7"/>
                                            </p:txEl>
                                          </p:spTgt>
                                        </p:tgtEl>
                                        <p:attrNameLst>
                                          <p:attrName>style.visibility</p:attrName>
                                        </p:attrNameLst>
                                      </p:cBhvr>
                                      <p:to>
                                        <p:strVal val="visible"/>
                                      </p:to>
                                    </p:set>
                                    <p:animEffect transition="in" filter="fade">
                                      <p:cBhvr>
                                        <p:cTn id="42" dur="1000"/>
                                        <p:tgtEl>
                                          <p:spTgt spid="43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37">
                                            <p:txEl>
                                              <p:pRg st="8" end="8"/>
                                            </p:txEl>
                                          </p:spTgt>
                                        </p:tgtEl>
                                        <p:attrNameLst>
                                          <p:attrName>style.visibility</p:attrName>
                                        </p:attrNameLst>
                                      </p:cBhvr>
                                      <p:to>
                                        <p:strVal val="visible"/>
                                      </p:to>
                                    </p:set>
                                    <p:animEffect transition="in" filter="fade">
                                      <p:cBhvr>
                                        <p:cTn id="47" dur="1000"/>
                                        <p:tgtEl>
                                          <p:spTgt spid="43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37">
                                            <p:txEl>
                                              <p:pRg st="9" end="9"/>
                                            </p:txEl>
                                          </p:spTgt>
                                        </p:tgtEl>
                                        <p:attrNameLst>
                                          <p:attrName>style.visibility</p:attrName>
                                        </p:attrNameLst>
                                      </p:cBhvr>
                                      <p:to>
                                        <p:strVal val="visible"/>
                                      </p:to>
                                    </p:set>
                                    <p:animEffect transition="in" filter="fade">
                                      <p:cBhvr>
                                        <p:cTn id="52" dur="1000"/>
                                        <p:tgtEl>
                                          <p:spTgt spid="43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37">
                                            <p:txEl>
                                              <p:pRg st="10" end="10"/>
                                            </p:txEl>
                                          </p:spTgt>
                                        </p:tgtEl>
                                        <p:attrNameLst>
                                          <p:attrName>style.visibility</p:attrName>
                                        </p:attrNameLst>
                                      </p:cBhvr>
                                      <p:to>
                                        <p:strVal val="visible"/>
                                      </p:to>
                                    </p:set>
                                    <p:animEffect transition="in" filter="fade">
                                      <p:cBhvr>
                                        <p:cTn id="57" dur="1000"/>
                                        <p:tgtEl>
                                          <p:spTgt spid="43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7"/>
          <p:cNvSpPr txBox="1">
            <a:spLocks noGrp="1"/>
          </p:cNvSpPr>
          <p:nvPr>
            <p:ph type="title"/>
          </p:nvPr>
        </p:nvSpPr>
        <p:spPr>
          <a:xfrm>
            <a:off x="311700" y="445025"/>
            <a:ext cx="8520600" cy="5727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a:latin typeface="Century Gothic"/>
                <a:ea typeface="Century Gothic"/>
                <a:cs typeface="Century Gothic"/>
                <a:sym typeface="Century Gothic"/>
              </a:rPr>
              <a:t>US DEA Newcomer Toolkit</a:t>
            </a:r>
            <a:endParaRPr>
              <a:latin typeface="Century Gothic"/>
              <a:ea typeface="Century Gothic"/>
              <a:cs typeface="Century Gothic"/>
              <a:sym typeface="Century Gothic"/>
            </a:endParaRPr>
          </a:p>
        </p:txBody>
      </p:sp>
      <p:sp>
        <p:nvSpPr>
          <p:cNvPr id="444" name="Google Shape;444;p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https://www2.ed.gov/about/offices/list/oela/newcomers-toolkit/ncomertoolkit.pdf</a:t>
            </a:r>
            <a:endParaRPr/>
          </a:p>
          <a:p>
            <a:pPr marL="0" lvl="0" indent="0" algn="l" rtl="0">
              <a:spcBef>
                <a:spcPts val="1600"/>
              </a:spcBef>
              <a:spcAft>
                <a:spcPts val="1600"/>
              </a:spcAft>
              <a:buNone/>
            </a:pPr>
            <a:endParaRPr/>
          </a:p>
        </p:txBody>
      </p:sp>
      <p:sp>
        <p:nvSpPr>
          <p:cNvPr id="445" name="Google Shape;445;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8"/>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200">
                <a:latin typeface="Century Gothic"/>
                <a:ea typeface="Century Gothic"/>
                <a:cs typeface="Century Gothic"/>
                <a:sym typeface="Century Gothic"/>
              </a:rPr>
              <a:t>Session #1 - Who are my students and what do they need?</a:t>
            </a:r>
            <a:endParaRPr sz="2200">
              <a:latin typeface="Century Gothic"/>
              <a:ea typeface="Century Gothic"/>
              <a:cs typeface="Century Gothic"/>
              <a:sym typeface="Century Gothic"/>
            </a:endParaRPr>
          </a:p>
        </p:txBody>
      </p:sp>
      <p:sp>
        <p:nvSpPr>
          <p:cNvPr id="451" name="Google Shape;451;p68"/>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a:solidFill>
                  <a:schemeClr val="dk1"/>
                </a:solidFill>
                <a:latin typeface="Century Gothic"/>
                <a:ea typeface="Century Gothic"/>
                <a:cs typeface="Century Gothic"/>
                <a:sym typeface="Century Gothic"/>
              </a:rPr>
              <a:t>I can identify stages of, and approaches to, language acquisition through the lens of my own students.  </a:t>
            </a: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a:solidFill>
                  <a:schemeClr val="dk1"/>
                </a:solidFill>
                <a:latin typeface="Century Gothic"/>
                <a:ea typeface="Century Gothic"/>
                <a:cs typeface="Century Gothic"/>
                <a:sym typeface="Century Gothic"/>
              </a:rPr>
              <a:t>I have a plan to engage with my students and their families in a way that prepares them for success for the school year. </a:t>
            </a: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b="1">
                <a:solidFill>
                  <a:schemeClr val="dk1"/>
                </a:solidFill>
                <a:latin typeface="Century Gothic"/>
                <a:ea typeface="Century Gothic"/>
                <a:cs typeface="Century Gothic"/>
                <a:sym typeface="Century Gothic"/>
              </a:rPr>
              <a:t>I am developing a professional network with one another to support ongoing learning, sharing, and collaboration.</a:t>
            </a:r>
            <a:endParaRPr b="1">
              <a:solidFill>
                <a:srgbClr val="000000"/>
              </a:solidFill>
              <a:latin typeface="Century Gothic"/>
              <a:ea typeface="Century Gothic"/>
              <a:cs typeface="Century Gothic"/>
              <a:sym typeface="Century Gothic"/>
            </a:endParaRPr>
          </a:p>
        </p:txBody>
      </p:sp>
      <p:sp>
        <p:nvSpPr>
          <p:cNvPr id="452" name="Google Shape;452;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pic>
        <p:nvPicPr>
          <p:cNvPr id="453" name="Google Shape;453;p68" descr="C:\Users\ssouthard.ESD189.001\AppData\Local\Microsoft\Windows\Temporary Internet Files\Content.IE5\SF30F071\large-target-with-arrow-66.6-3178[1].gif"/>
          <p:cNvPicPr preferRelativeResize="0"/>
          <p:nvPr/>
        </p:nvPicPr>
        <p:blipFill rotWithShape="1">
          <a:blip r:embed="rId3">
            <a:alphaModFix/>
          </a:blip>
          <a:srcRect/>
          <a:stretch/>
        </p:blipFill>
        <p:spPr>
          <a:xfrm>
            <a:off x="7159050" y="3952975"/>
            <a:ext cx="1313400" cy="10983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9"/>
          <p:cNvSpPr txBox="1">
            <a:spLocks noGrp="1"/>
          </p:cNvSpPr>
          <p:nvPr>
            <p:ph type="ctrTitle"/>
          </p:nvPr>
        </p:nvSpPr>
        <p:spPr>
          <a:xfrm>
            <a:off x="311708" y="744575"/>
            <a:ext cx="8520600" cy="20526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457200" lvl="0" indent="0" algn="ctr" rtl="0">
              <a:lnSpc>
                <a:spcPct val="115000"/>
              </a:lnSpc>
              <a:spcBef>
                <a:spcPts val="0"/>
              </a:spcBef>
              <a:spcAft>
                <a:spcPts val="0"/>
              </a:spcAft>
              <a:buNone/>
            </a:pPr>
            <a:endParaRPr sz="1400">
              <a:latin typeface="Century Gothic"/>
              <a:ea typeface="Century Gothic"/>
              <a:cs typeface="Century Gothic"/>
              <a:sym typeface="Century Gothic"/>
            </a:endParaRPr>
          </a:p>
          <a:p>
            <a:pPr marL="457200" lvl="0" indent="0" algn="ctr" rtl="0">
              <a:lnSpc>
                <a:spcPct val="115000"/>
              </a:lnSpc>
              <a:spcBef>
                <a:spcPts val="0"/>
              </a:spcBef>
              <a:spcAft>
                <a:spcPts val="0"/>
              </a:spcAft>
              <a:buNone/>
            </a:pPr>
            <a:r>
              <a:rPr lang="en" sz="4800">
                <a:latin typeface="Century Gothic"/>
                <a:ea typeface="Century Gothic"/>
                <a:cs typeface="Century Gothic"/>
                <a:sym typeface="Century Gothic"/>
              </a:rPr>
              <a:t>“Paraeducator Pen Pals”</a:t>
            </a:r>
            <a:endParaRPr sz="4800">
              <a:latin typeface="Century Gothic"/>
              <a:ea typeface="Century Gothic"/>
              <a:cs typeface="Century Gothic"/>
              <a:sym typeface="Century Gothic"/>
            </a:endParaRPr>
          </a:p>
        </p:txBody>
      </p:sp>
      <p:sp>
        <p:nvSpPr>
          <p:cNvPr id="459" name="Google Shape;459;p6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70"/>
          <p:cNvPicPr preferRelativeResize="0"/>
          <p:nvPr/>
        </p:nvPicPr>
        <p:blipFill rotWithShape="1">
          <a:blip r:embed="rId3">
            <a:alphaModFix/>
          </a:blip>
          <a:srcRect t="4430" b="-4430"/>
          <a:stretch/>
        </p:blipFill>
        <p:spPr>
          <a:xfrm>
            <a:off x="1317350" y="1103575"/>
            <a:ext cx="6247226" cy="4165774"/>
          </a:xfrm>
          <a:prstGeom prst="rect">
            <a:avLst/>
          </a:prstGeom>
          <a:noFill/>
          <a:ln>
            <a:noFill/>
          </a:ln>
        </p:spPr>
      </p:pic>
      <p:sp>
        <p:nvSpPr>
          <p:cNvPr id="465" name="Google Shape;465;p70"/>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Make 4 “Business Cards”</a:t>
            </a:r>
            <a:endParaRPr>
              <a:latin typeface="Century Gothic"/>
              <a:ea typeface="Century Gothic"/>
              <a:cs typeface="Century Gothic"/>
              <a:sym typeface="Century Gothic"/>
            </a:endParaRPr>
          </a:p>
        </p:txBody>
      </p:sp>
      <p:sp>
        <p:nvSpPr>
          <p:cNvPr id="466" name="Google Shape;466;p70"/>
          <p:cNvSpPr txBox="1">
            <a:spLocks noGrp="1"/>
          </p:cNvSpPr>
          <p:nvPr>
            <p:ph type="body" idx="1"/>
          </p:nvPr>
        </p:nvSpPr>
        <p:spPr>
          <a:xfrm rot="-139886">
            <a:off x="1958972" y="1578766"/>
            <a:ext cx="4778756" cy="2481548"/>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700" b="1">
                <a:solidFill>
                  <a:srgbClr val="000000"/>
                </a:solidFill>
                <a:latin typeface="Century Gothic"/>
                <a:ea typeface="Century Gothic"/>
                <a:cs typeface="Century Gothic"/>
                <a:sym typeface="Century Gothic"/>
              </a:rPr>
              <a:t>Name</a:t>
            </a:r>
            <a:endParaRPr sz="1700" b="1">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 sz="1700" b="1">
                <a:solidFill>
                  <a:srgbClr val="000000"/>
                </a:solidFill>
                <a:latin typeface="Century Gothic"/>
                <a:ea typeface="Century Gothic"/>
                <a:cs typeface="Century Gothic"/>
                <a:sym typeface="Century Gothic"/>
              </a:rPr>
              <a:t>Position</a:t>
            </a:r>
            <a:endParaRPr sz="1700" b="1">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 sz="1700" b="1">
                <a:solidFill>
                  <a:srgbClr val="000000"/>
                </a:solidFill>
                <a:latin typeface="Century Gothic"/>
                <a:ea typeface="Century Gothic"/>
                <a:cs typeface="Century Gothic"/>
                <a:sym typeface="Century Gothic"/>
              </a:rPr>
              <a:t>Grade Level(s)</a:t>
            </a:r>
            <a:endParaRPr sz="1700" b="1">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 sz="1700" b="1">
                <a:solidFill>
                  <a:srgbClr val="000000"/>
                </a:solidFill>
                <a:latin typeface="Century Gothic"/>
                <a:ea typeface="Century Gothic"/>
                <a:cs typeface="Century Gothic"/>
                <a:sym typeface="Century Gothic"/>
              </a:rPr>
              <a:t>School District</a:t>
            </a:r>
            <a:endParaRPr sz="1700" b="1">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 sz="1700" b="1">
                <a:solidFill>
                  <a:srgbClr val="000000"/>
                </a:solidFill>
                <a:latin typeface="Century Gothic"/>
                <a:ea typeface="Century Gothic"/>
                <a:cs typeface="Century Gothic"/>
                <a:sym typeface="Century Gothic"/>
              </a:rPr>
              <a:t>Email </a:t>
            </a:r>
            <a:endParaRPr sz="1700" b="1">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1700" b="1">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 sz="1700" b="1">
                <a:solidFill>
                  <a:srgbClr val="000000"/>
                </a:solidFill>
                <a:latin typeface="Century Gothic"/>
                <a:ea typeface="Century Gothic"/>
                <a:cs typeface="Century Gothic"/>
                <a:sym typeface="Century Gothic"/>
              </a:rPr>
              <a:t>When working with my EL students, I think I do a great job at _______________ and _______________________.</a:t>
            </a:r>
            <a:endParaRPr sz="1700" b="1">
              <a:solidFill>
                <a:srgbClr val="000000"/>
              </a:solidFill>
              <a:latin typeface="Century Gothic"/>
              <a:ea typeface="Century Gothic"/>
              <a:cs typeface="Century Gothic"/>
              <a:sym typeface="Century Gothic"/>
            </a:endParaRPr>
          </a:p>
        </p:txBody>
      </p:sp>
      <p:sp>
        <p:nvSpPr>
          <p:cNvPr id="467" name="Google Shape;467;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1"/>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Give One, Get One</a:t>
            </a:r>
            <a:endParaRPr>
              <a:latin typeface="Century Gothic"/>
              <a:ea typeface="Century Gothic"/>
              <a:cs typeface="Century Gothic"/>
              <a:sym typeface="Century Gothic"/>
            </a:endParaRPr>
          </a:p>
        </p:txBody>
      </p:sp>
      <p:sp>
        <p:nvSpPr>
          <p:cNvPr id="473" name="Google Shape;473;p71"/>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Century Gothic"/>
                <a:ea typeface="Century Gothic"/>
                <a:cs typeface="Century Gothic"/>
                <a:sym typeface="Century Gothic"/>
              </a:rPr>
              <a:t>Find someone, then trade business cards and share your name, your role, and what you’re good at…..</a:t>
            </a:r>
            <a:endParaRPr sz="24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457200" lvl="0" indent="-381000" algn="l" rtl="0">
              <a:spcBef>
                <a:spcPts val="0"/>
              </a:spcBef>
              <a:spcAft>
                <a:spcPts val="0"/>
              </a:spcAft>
              <a:buClr>
                <a:srgbClr val="000000"/>
              </a:buClr>
              <a:buSzPts val="2400"/>
              <a:buFont typeface="Century Gothic"/>
              <a:buChar char="●"/>
            </a:pPr>
            <a:r>
              <a:rPr lang="en" sz="2400">
                <a:solidFill>
                  <a:schemeClr val="dk1"/>
                </a:solidFill>
                <a:latin typeface="Century Gothic"/>
                <a:ea typeface="Century Gothic"/>
                <a:cs typeface="Century Gothic"/>
                <a:sym typeface="Century Gothic"/>
              </a:rPr>
              <a:t>From your district</a:t>
            </a:r>
            <a:endParaRPr sz="2400">
              <a:solidFill>
                <a:schemeClr val="dk1"/>
              </a:solidFill>
              <a:latin typeface="Century Gothic"/>
              <a:ea typeface="Century Gothic"/>
              <a:cs typeface="Century Gothic"/>
              <a:sym typeface="Century Gothic"/>
            </a:endParaRPr>
          </a:p>
          <a:p>
            <a:pPr marL="457200" lvl="0" indent="-381000" algn="l" rtl="0">
              <a:spcBef>
                <a:spcPts val="0"/>
              </a:spcBef>
              <a:spcAft>
                <a:spcPts val="0"/>
              </a:spcAft>
              <a:buClr>
                <a:srgbClr val="000000"/>
              </a:buClr>
              <a:buSzPts val="2400"/>
              <a:buFont typeface="Century Gothic"/>
              <a:buChar char="●"/>
            </a:pPr>
            <a:r>
              <a:rPr lang="en" sz="2400">
                <a:solidFill>
                  <a:schemeClr val="dk1"/>
                </a:solidFill>
                <a:latin typeface="Century Gothic"/>
                <a:ea typeface="Century Gothic"/>
                <a:cs typeface="Century Gothic"/>
                <a:sym typeface="Century Gothic"/>
              </a:rPr>
              <a:t>In the same position or role</a:t>
            </a:r>
            <a:endParaRPr sz="2400">
              <a:solidFill>
                <a:schemeClr val="dk1"/>
              </a:solidFill>
              <a:latin typeface="Century Gothic"/>
              <a:ea typeface="Century Gothic"/>
              <a:cs typeface="Century Gothic"/>
              <a:sym typeface="Century Gothic"/>
            </a:endParaRPr>
          </a:p>
          <a:p>
            <a:pPr marL="457200" lvl="0" indent="-381000" algn="l" rtl="0">
              <a:spcBef>
                <a:spcPts val="0"/>
              </a:spcBef>
              <a:spcAft>
                <a:spcPts val="0"/>
              </a:spcAft>
              <a:buClr>
                <a:srgbClr val="000000"/>
              </a:buClr>
              <a:buSzPts val="2400"/>
              <a:buFont typeface="Century Gothic"/>
              <a:buChar char="●"/>
            </a:pPr>
            <a:r>
              <a:rPr lang="en" sz="2400">
                <a:solidFill>
                  <a:schemeClr val="dk1"/>
                </a:solidFill>
                <a:latin typeface="Century Gothic"/>
                <a:ea typeface="Century Gothic"/>
                <a:cs typeface="Century Gothic"/>
                <a:sym typeface="Century Gothic"/>
              </a:rPr>
              <a:t>Same grade levels</a:t>
            </a:r>
            <a:endParaRPr sz="2400">
              <a:solidFill>
                <a:schemeClr val="dk1"/>
              </a:solidFill>
              <a:latin typeface="Century Gothic"/>
              <a:ea typeface="Century Gothic"/>
              <a:cs typeface="Century Gothic"/>
              <a:sym typeface="Century Gothic"/>
            </a:endParaRPr>
          </a:p>
          <a:p>
            <a:pPr marL="457200" lvl="0" indent="-381000" algn="l" rtl="0">
              <a:spcBef>
                <a:spcPts val="0"/>
              </a:spcBef>
              <a:spcAft>
                <a:spcPts val="0"/>
              </a:spcAft>
              <a:buClr>
                <a:srgbClr val="000000"/>
              </a:buClr>
              <a:buSzPts val="2400"/>
              <a:buFont typeface="Century Gothic"/>
              <a:buChar char="●"/>
            </a:pPr>
            <a:r>
              <a:rPr lang="en" sz="2400">
                <a:solidFill>
                  <a:schemeClr val="dk1"/>
                </a:solidFill>
                <a:latin typeface="Century Gothic"/>
                <a:ea typeface="Century Gothic"/>
                <a:cs typeface="Century Gothic"/>
                <a:sym typeface="Century Gothic"/>
              </a:rPr>
              <a:t>Open meet and greet </a:t>
            </a:r>
            <a:endParaRPr sz="2400">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endParaRPr sz="2400">
              <a:solidFill>
                <a:srgbClr val="000000"/>
              </a:solidFill>
              <a:latin typeface="Century Gothic"/>
              <a:ea typeface="Century Gothic"/>
              <a:cs typeface="Century Gothic"/>
              <a:sym typeface="Century Gothic"/>
            </a:endParaRPr>
          </a:p>
        </p:txBody>
      </p:sp>
      <p:sp>
        <p:nvSpPr>
          <p:cNvPr id="474" name="Google Shape;474;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pic>
        <p:nvPicPr>
          <p:cNvPr id="475" name="Google Shape;475;p71" descr="Plays a beep every 2 minute followed by another after 30 seconds rest .&#10;&#10;● Short Interval Timers (5sec - 60sec)&#10;https://www.youtube.com/playlist?list=PLaBahs_oEuPysngjHJdmnu0sphFUnkdZd&#10;&#10;● Long Interval Timers (1min - 30min)&#10;https://www.youtube.com/playlist?list=PLaBahs_oEuPwDiY47j3tsBP6URVP9Zxih&#10;&#10;● Short Interval Timers with Rest (15sec - 45sec)&#10;https://www.youtube.com/playlist?list=PLaBahs_oEuPzAuhKEZA6lgJMHmh_gDYwA&#10;&#10;● Long Interval Timers with Rest (1min+)&#10;https://www.youtube.com/playlist?list=PLaBahs_oEuPx4fNLoOf8GkkKQH_ffUEx4" title="2 Minute Interval Timer with 30 Seconds Rest">
            <a:hlinkClick r:id="rId3"/>
          </p:cNvPr>
          <p:cNvPicPr preferRelativeResize="0"/>
          <p:nvPr/>
        </p:nvPicPr>
        <p:blipFill>
          <a:blip r:embed="rId4">
            <a:alphaModFix/>
          </a:blip>
          <a:stretch>
            <a:fillRect/>
          </a:stretch>
        </p:blipFill>
        <p:spPr>
          <a:xfrm>
            <a:off x="7422950" y="1775350"/>
            <a:ext cx="1409350" cy="1057025"/>
          </a:xfrm>
          <a:prstGeom prst="rect">
            <a:avLst/>
          </a:prstGeom>
          <a:noFill/>
          <a:ln>
            <a:noFill/>
          </a:ln>
        </p:spPr>
      </p:pic>
      <p:pic>
        <p:nvPicPr>
          <p:cNvPr id="476" name="Google Shape;476;p71"/>
          <p:cNvPicPr preferRelativeResize="0"/>
          <p:nvPr/>
        </p:nvPicPr>
        <p:blipFill>
          <a:blip r:embed="rId5">
            <a:alphaModFix/>
          </a:blip>
          <a:stretch>
            <a:fillRect/>
          </a:stretch>
        </p:blipFill>
        <p:spPr>
          <a:xfrm>
            <a:off x="5066978" y="3019481"/>
            <a:ext cx="3186057" cy="21240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3">
                                            <p:txEl>
                                              <p:pRg st="0" end="0"/>
                                            </p:txEl>
                                          </p:spTgt>
                                        </p:tgtEl>
                                        <p:attrNameLst>
                                          <p:attrName>style.visibility</p:attrName>
                                        </p:attrNameLst>
                                      </p:cBhvr>
                                      <p:to>
                                        <p:strVal val="visible"/>
                                      </p:to>
                                    </p:set>
                                    <p:animEffect transition="in" filter="fade">
                                      <p:cBhvr>
                                        <p:cTn id="7" dur="1000"/>
                                        <p:tgtEl>
                                          <p:spTgt spid="4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3">
                                            <p:txEl>
                                              <p:pRg st="1" end="1"/>
                                            </p:txEl>
                                          </p:spTgt>
                                        </p:tgtEl>
                                        <p:attrNameLst>
                                          <p:attrName>style.visibility</p:attrName>
                                        </p:attrNameLst>
                                      </p:cBhvr>
                                      <p:to>
                                        <p:strVal val="visible"/>
                                      </p:to>
                                    </p:set>
                                    <p:animEffect transition="in" filter="fade">
                                      <p:cBhvr>
                                        <p:cTn id="12" dur="1000"/>
                                        <p:tgtEl>
                                          <p:spTgt spid="4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3">
                                            <p:txEl>
                                              <p:pRg st="2" end="2"/>
                                            </p:txEl>
                                          </p:spTgt>
                                        </p:tgtEl>
                                        <p:attrNameLst>
                                          <p:attrName>style.visibility</p:attrName>
                                        </p:attrNameLst>
                                      </p:cBhvr>
                                      <p:to>
                                        <p:strVal val="visible"/>
                                      </p:to>
                                    </p:set>
                                    <p:animEffect transition="in" filter="fade">
                                      <p:cBhvr>
                                        <p:cTn id="17" dur="1000"/>
                                        <p:tgtEl>
                                          <p:spTgt spid="47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3">
                                            <p:txEl>
                                              <p:pRg st="3" end="3"/>
                                            </p:txEl>
                                          </p:spTgt>
                                        </p:tgtEl>
                                        <p:attrNameLst>
                                          <p:attrName>style.visibility</p:attrName>
                                        </p:attrNameLst>
                                      </p:cBhvr>
                                      <p:to>
                                        <p:strVal val="visible"/>
                                      </p:to>
                                    </p:set>
                                    <p:animEffect transition="in" filter="fade">
                                      <p:cBhvr>
                                        <p:cTn id="22" dur="1000"/>
                                        <p:tgtEl>
                                          <p:spTgt spid="47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3">
                                            <p:txEl>
                                              <p:pRg st="4" end="4"/>
                                            </p:txEl>
                                          </p:spTgt>
                                        </p:tgtEl>
                                        <p:attrNameLst>
                                          <p:attrName>style.visibility</p:attrName>
                                        </p:attrNameLst>
                                      </p:cBhvr>
                                      <p:to>
                                        <p:strVal val="visible"/>
                                      </p:to>
                                    </p:set>
                                    <p:animEffect transition="in" filter="fade">
                                      <p:cBhvr>
                                        <p:cTn id="27" dur="1000"/>
                                        <p:tgtEl>
                                          <p:spTgt spid="47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3">
                                            <p:txEl>
                                              <p:pRg st="5" end="5"/>
                                            </p:txEl>
                                          </p:spTgt>
                                        </p:tgtEl>
                                        <p:attrNameLst>
                                          <p:attrName>style.visibility</p:attrName>
                                        </p:attrNameLst>
                                      </p:cBhvr>
                                      <p:to>
                                        <p:strVal val="visible"/>
                                      </p:to>
                                    </p:set>
                                    <p:animEffect transition="in" filter="fade">
                                      <p:cBhvr>
                                        <p:cTn id="32" dur="1000"/>
                                        <p:tgtEl>
                                          <p:spTgt spid="47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3">
                                            <p:txEl>
                                              <p:pRg st="6" end="6"/>
                                            </p:txEl>
                                          </p:spTgt>
                                        </p:tgtEl>
                                        <p:attrNameLst>
                                          <p:attrName>style.visibility</p:attrName>
                                        </p:attrNameLst>
                                      </p:cBhvr>
                                      <p:to>
                                        <p:strVal val="visible"/>
                                      </p:to>
                                    </p:set>
                                    <p:animEffect transition="in" filter="fade">
                                      <p:cBhvr>
                                        <p:cTn id="37" dur="1000"/>
                                        <p:tgtEl>
                                          <p:spTgt spid="47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72"/>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200">
                <a:latin typeface="Century Gothic"/>
                <a:ea typeface="Century Gothic"/>
                <a:cs typeface="Century Gothic"/>
                <a:sym typeface="Century Gothic"/>
              </a:rPr>
              <a:t>Session #1 - Who are my students and what do they need?</a:t>
            </a:r>
            <a:endParaRPr sz="2200">
              <a:latin typeface="Century Gothic"/>
              <a:ea typeface="Century Gothic"/>
              <a:cs typeface="Century Gothic"/>
              <a:sym typeface="Century Gothic"/>
            </a:endParaRPr>
          </a:p>
        </p:txBody>
      </p:sp>
      <p:sp>
        <p:nvSpPr>
          <p:cNvPr id="482" name="Google Shape;482;p72"/>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b="1">
                <a:solidFill>
                  <a:schemeClr val="dk1"/>
                </a:solidFill>
                <a:latin typeface="Century Gothic"/>
                <a:ea typeface="Century Gothic"/>
                <a:cs typeface="Century Gothic"/>
                <a:sym typeface="Century Gothic"/>
              </a:rPr>
              <a:t>I can identify stages of, and approaches to, language acquisition through the lens of my own students.  </a:t>
            </a:r>
            <a:endParaRPr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b="1">
                <a:solidFill>
                  <a:schemeClr val="dk1"/>
                </a:solidFill>
                <a:latin typeface="Century Gothic"/>
                <a:ea typeface="Century Gothic"/>
                <a:cs typeface="Century Gothic"/>
                <a:sym typeface="Century Gothic"/>
              </a:rPr>
              <a:t>I have a plan to engage with my students and their families in a way that prepares them for success for the school year. </a:t>
            </a:r>
            <a:endParaRPr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b="1">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b="1">
                <a:solidFill>
                  <a:schemeClr val="dk1"/>
                </a:solidFill>
                <a:latin typeface="Century Gothic"/>
                <a:ea typeface="Century Gothic"/>
                <a:cs typeface="Century Gothic"/>
                <a:sym typeface="Century Gothic"/>
              </a:rPr>
              <a:t>I am developing a professional network with one another to support ongoing learning, sharing, and collaboration.</a:t>
            </a:r>
            <a:endParaRPr b="1">
              <a:solidFill>
                <a:srgbClr val="000000"/>
              </a:solidFill>
              <a:latin typeface="Century Gothic"/>
              <a:ea typeface="Century Gothic"/>
              <a:cs typeface="Century Gothic"/>
              <a:sym typeface="Century Gothic"/>
            </a:endParaRPr>
          </a:p>
        </p:txBody>
      </p:sp>
      <p:sp>
        <p:nvSpPr>
          <p:cNvPr id="483" name="Google Shape;483;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pic>
        <p:nvPicPr>
          <p:cNvPr id="484" name="Google Shape;484;p72" descr="C:\Users\ssouthard.ESD189.001\AppData\Local\Microsoft\Windows\Temporary Internet Files\Content.IE5\SF30F071\large-target-with-arrow-66.6-3178[1].gif"/>
          <p:cNvPicPr preferRelativeResize="0"/>
          <p:nvPr/>
        </p:nvPicPr>
        <p:blipFill rotWithShape="1">
          <a:blip r:embed="rId3">
            <a:alphaModFix/>
          </a:blip>
          <a:srcRect/>
          <a:stretch/>
        </p:blipFill>
        <p:spPr>
          <a:xfrm>
            <a:off x="7159050" y="3952975"/>
            <a:ext cx="1313400" cy="1098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xEl>
                                              <p:pRg st="0" end="0"/>
                                            </p:txEl>
                                          </p:spTgt>
                                        </p:tgtEl>
                                        <p:attrNameLst>
                                          <p:attrName>style.visibility</p:attrName>
                                        </p:attrNameLst>
                                      </p:cBhvr>
                                      <p:to>
                                        <p:strVal val="visible"/>
                                      </p:to>
                                    </p:set>
                                    <p:animEffect transition="in" filter="fade">
                                      <p:cBhvr>
                                        <p:cTn id="7" dur="1000"/>
                                        <p:tgtEl>
                                          <p:spTgt spid="4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2">
                                            <p:txEl>
                                              <p:pRg st="1" end="1"/>
                                            </p:txEl>
                                          </p:spTgt>
                                        </p:tgtEl>
                                        <p:attrNameLst>
                                          <p:attrName>style.visibility</p:attrName>
                                        </p:attrNameLst>
                                      </p:cBhvr>
                                      <p:to>
                                        <p:strVal val="visible"/>
                                      </p:to>
                                    </p:set>
                                    <p:animEffect transition="in" filter="fade">
                                      <p:cBhvr>
                                        <p:cTn id="12" dur="1000"/>
                                        <p:tgtEl>
                                          <p:spTgt spid="4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2">
                                            <p:txEl>
                                              <p:pRg st="2" end="2"/>
                                            </p:txEl>
                                          </p:spTgt>
                                        </p:tgtEl>
                                        <p:attrNameLst>
                                          <p:attrName>style.visibility</p:attrName>
                                        </p:attrNameLst>
                                      </p:cBhvr>
                                      <p:to>
                                        <p:strVal val="visible"/>
                                      </p:to>
                                    </p:set>
                                    <p:animEffect transition="in" filter="fade">
                                      <p:cBhvr>
                                        <p:cTn id="17" dur="1000"/>
                                        <p:tgtEl>
                                          <p:spTgt spid="4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2">
                                            <p:txEl>
                                              <p:pRg st="3" end="3"/>
                                            </p:txEl>
                                          </p:spTgt>
                                        </p:tgtEl>
                                        <p:attrNameLst>
                                          <p:attrName>style.visibility</p:attrName>
                                        </p:attrNameLst>
                                      </p:cBhvr>
                                      <p:to>
                                        <p:strVal val="visible"/>
                                      </p:to>
                                    </p:set>
                                    <p:animEffect transition="in" filter="fade">
                                      <p:cBhvr>
                                        <p:cTn id="22" dur="1000"/>
                                        <p:tgtEl>
                                          <p:spTgt spid="4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2">
                                            <p:txEl>
                                              <p:pRg st="4" end="4"/>
                                            </p:txEl>
                                          </p:spTgt>
                                        </p:tgtEl>
                                        <p:attrNameLst>
                                          <p:attrName>style.visibility</p:attrName>
                                        </p:attrNameLst>
                                      </p:cBhvr>
                                      <p:to>
                                        <p:strVal val="visible"/>
                                      </p:to>
                                    </p:set>
                                    <p:animEffect transition="in" filter="fade">
                                      <p:cBhvr>
                                        <p:cTn id="27" dur="1000"/>
                                        <p:tgtEl>
                                          <p:spTgt spid="48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2">
                                            <p:txEl>
                                              <p:pRg st="5" end="5"/>
                                            </p:txEl>
                                          </p:spTgt>
                                        </p:tgtEl>
                                        <p:attrNameLst>
                                          <p:attrName>style.visibility</p:attrName>
                                        </p:attrNameLst>
                                      </p:cBhvr>
                                      <p:to>
                                        <p:strVal val="visible"/>
                                      </p:to>
                                    </p:set>
                                    <p:animEffect transition="in" filter="fade">
                                      <p:cBhvr>
                                        <p:cTn id="32" dur="1000"/>
                                        <p:tgtEl>
                                          <p:spTgt spid="4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3"/>
          <p:cNvSpPr txBox="1">
            <a:spLocks noGrp="1"/>
          </p:cNvSpPr>
          <p:nvPr>
            <p:ph type="ctrTitle"/>
          </p:nvPr>
        </p:nvSpPr>
        <p:spPr>
          <a:xfrm>
            <a:off x="311708" y="744575"/>
            <a:ext cx="8520600" cy="20526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457200" lvl="0" indent="0" algn="ctr" rtl="0">
              <a:lnSpc>
                <a:spcPct val="115000"/>
              </a:lnSpc>
              <a:spcBef>
                <a:spcPts val="0"/>
              </a:spcBef>
              <a:spcAft>
                <a:spcPts val="0"/>
              </a:spcAft>
              <a:buNone/>
            </a:pPr>
            <a:r>
              <a:rPr lang="en" sz="4800">
                <a:latin typeface="Century Gothic"/>
                <a:ea typeface="Century Gothic"/>
                <a:cs typeface="Century Gothic"/>
                <a:sym typeface="Century Gothic"/>
              </a:rPr>
              <a:t>Planning to share what I’ve learned. </a:t>
            </a:r>
            <a:endParaRPr sz="4800">
              <a:latin typeface="Century Gothic"/>
              <a:ea typeface="Century Gothic"/>
              <a:cs typeface="Century Gothic"/>
              <a:sym typeface="Century Gothic"/>
            </a:endParaRPr>
          </a:p>
        </p:txBody>
      </p:sp>
      <p:sp>
        <p:nvSpPr>
          <p:cNvPr id="490" name="Google Shape;490;p7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a:p>
            <a:pPr marL="0" lvl="0" indent="0" algn="ctr"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9"/>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200">
                <a:latin typeface="Century Gothic"/>
                <a:ea typeface="Century Gothic"/>
                <a:cs typeface="Century Gothic"/>
                <a:sym typeface="Century Gothic"/>
              </a:rPr>
              <a:t>Session #1 - Who are my students and what do they need?</a:t>
            </a:r>
            <a:endParaRPr sz="2200">
              <a:latin typeface="Century Gothic"/>
              <a:ea typeface="Century Gothic"/>
              <a:cs typeface="Century Gothic"/>
              <a:sym typeface="Century Gothic"/>
            </a:endParaRPr>
          </a:p>
        </p:txBody>
      </p:sp>
      <p:sp>
        <p:nvSpPr>
          <p:cNvPr id="133" name="Google Shape;133;p29"/>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a:solidFill>
                  <a:schemeClr val="dk1"/>
                </a:solidFill>
                <a:latin typeface="Century Gothic"/>
                <a:ea typeface="Century Gothic"/>
                <a:cs typeface="Century Gothic"/>
                <a:sym typeface="Century Gothic"/>
              </a:rPr>
              <a:t>I can identify stages of, and approaches to, language acquisition through the lens of my own students.  </a:t>
            </a: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a:solidFill>
                  <a:schemeClr val="dk1"/>
                </a:solidFill>
                <a:latin typeface="Century Gothic"/>
                <a:ea typeface="Century Gothic"/>
                <a:cs typeface="Century Gothic"/>
                <a:sym typeface="Century Gothic"/>
              </a:rPr>
              <a:t>I have a plan to engage with my students and their families in a way that prepares them for success for the school year. </a:t>
            </a: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solidFill>
                <a:schemeClr val="dk1"/>
              </a:solidFill>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a:solidFill>
                  <a:schemeClr val="dk1"/>
                </a:solidFill>
                <a:latin typeface="Century Gothic"/>
                <a:ea typeface="Century Gothic"/>
                <a:cs typeface="Century Gothic"/>
                <a:sym typeface="Century Gothic"/>
              </a:rPr>
              <a:t>I am developing a professional network with one another to support ongoing learning, sharing, and collaboration.</a:t>
            </a:r>
            <a:endParaRPr>
              <a:solidFill>
                <a:srgbClr val="000000"/>
              </a:solidFill>
              <a:latin typeface="Century Gothic"/>
              <a:ea typeface="Century Gothic"/>
              <a:cs typeface="Century Gothic"/>
              <a:sym typeface="Century Gothic"/>
            </a:endParaRPr>
          </a:p>
        </p:txBody>
      </p:sp>
      <p:sp>
        <p:nvSpPr>
          <p:cNvPr id="134" name="Google Shape;13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135" name="Google Shape;135;p29" descr="C:\Users\ssouthard.ESD189.001\AppData\Local\Microsoft\Windows\Temporary Internet Files\Content.IE5\SF30F071\large-target-with-arrow-66.6-3178[1].gif"/>
          <p:cNvPicPr preferRelativeResize="0"/>
          <p:nvPr/>
        </p:nvPicPr>
        <p:blipFill rotWithShape="1">
          <a:blip r:embed="rId3">
            <a:alphaModFix/>
          </a:blip>
          <a:srcRect/>
          <a:stretch/>
        </p:blipFill>
        <p:spPr>
          <a:xfrm>
            <a:off x="7159050" y="3952975"/>
            <a:ext cx="1313400" cy="1098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animEffect transition="in" filter="fade">
                                      <p:cBhvr>
                                        <p:cTn id="7" dur="1000"/>
                                        <p:tgtEl>
                                          <p:spTgt spid="1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
                                            <p:txEl>
                                              <p:pRg st="1" end="1"/>
                                            </p:txEl>
                                          </p:spTgt>
                                        </p:tgtEl>
                                        <p:attrNameLst>
                                          <p:attrName>style.visibility</p:attrName>
                                        </p:attrNameLst>
                                      </p:cBhvr>
                                      <p:to>
                                        <p:strVal val="visible"/>
                                      </p:to>
                                    </p:set>
                                    <p:animEffect transition="in" filter="fade">
                                      <p:cBhvr>
                                        <p:cTn id="12" dur="1000"/>
                                        <p:tgtEl>
                                          <p:spTgt spid="1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
                                            <p:txEl>
                                              <p:pRg st="2" end="2"/>
                                            </p:txEl>
                                          </p:spTgt>
                                        </p:tgtEl>
                                        <p:attrNameLst>
                                          <p:attrName>style.visibility</p:attrName>
                                        </p:attrNameLst>
                                      </p:cBhvr>
                                      <p:to>
                                        <p:strVal val="visible"/>
                                      </p:to>
                                    </p:set>
                                    <p:animEffect transition="in" filter="fade">
                                      <p:cBhvr>
                                        <p:cTn id="17" dur="1000"/>
                                        <p:tgtEl>
                                          <p:spTgt spid="1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
                                            <p:txEl>
                                              <p:pRg st="3" end="3"/>
                                            </p:txEl>
                                          </p:spTgt>
                                        </p:tgtEl>
                                        <p:attrNameLst>
                                          <p:attrName>style.visibility</p:attrName>
                                        </p:attrNameLst>
                                      </p:cBhvr>
                                      <p:to>
                                        <p:strVal val="visible"/>
                                      </p:to>
                                    </p:set>
                                    <p:animEffect transition="in" filter="fade">
                                      <p:cBhvr>
                                        <p:cTn id="22" dur="1000"/>
                                        <p:tgtEl>
                                          <p:spTgt spid="1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3">
                                            <p:txEl>
                                              <p:pRg st="4" end="4"/>
                                            </p:txEl>
                                          </p:spTgt>
                                        </p:tgtEl>
                                        <p:attrNameLst>
                                          <p:attrName>style.visibility</p:attrName>
                                        </p:attrNameLst>
                                      </p:cBhvr>
                                      <p:to>
                                        <p:strVal val="visible"/>
                                      </p:to>
                                    </p:set>
                                    <p:animEffect transition="in" filter="fade">
                                      <p:cBhvr>
                                        <p:cTn id="27" dur="1000"/>
                                        <p:tgtEl>
                                          <p:spTgt spid="13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3">
                                            <p:txEl>
                                              <p:pRg st="5" end="5"/>
                                            </p:txEl>
                                          </p:spTgt>
                                        </p:tgtEl>
                                        <p:attrNameLst>
                                          <p:attrName>style.visibility</p:attrName>
                                        </p:attrNameLst>
                                      </p:cBhvr>
                                      <p:to>
                                        <p:strVal val="visible"/>
                                      </p:to>
                                    </p:set>
                                    <p:animEffect transition="in" filter="fade">
                                      <p:cBhvr>
                                        <p:cTn id="32" dur="1000"/>
                                        <p:tgtEl>
                                          <p:spTgt spid="1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4"/>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List of Ideas</a:t>
            </a:r>
            <a:endParaRPr>
              <a:latin typeface="Century Gothic"/>
              <a:ea typeface="Century Gothic"/>
              <a:cs typeface="Century Gothic"/>
              <a:sym typeface="Century Gothic"/>
            </a:endParaRPr>
          </a:p>
        </p:txBody>
      </p:sp>
      <p:sp>
        <p:nvSpPr>
          <p:cNvPr id="496" name="Google Shape;496;p74"/>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Create and Distribute Student list with Data</a:t>
            </a:r>
            <a:endParaRPr>
              <a:solidFill>
                <a:srgbClr val="000000"/>
              </a:solidFill>
              <a:latin typeface="Century Gothic"/>
              <a:ea typeface="Century Gothic"/>
              <a:cs typeface="Century Gothic"/>
              <a:sym typeface="Century Gothic"/>
            </a:endParaRPr>
          </a:p>
          <a:p>
            <a:pPr marL="457200" lvl="0" indent="-342900" algn="l" rtl="0">
              <a:lnSpc>
                <a:spcPct val="150000"/>
              </a:lnSpc>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Share graphic of Language Acquisition Stages</a:t>
            </a:r>
            <a:endParaRPr>
              <a:solidFill>
                <a:srgbClr val="000000"/>
              </a:solidFill>
              <a:latin typeface="Century Gothic"/>
              <a:ea typeface="Century Gothic"/>
              <a:cs typeface="Century Gothic"/>
              <a:sym typeface="Century Gothic"/>
            </a:endParaRPr>
          </a:p>
          <a:p>
            <a:pPr marL="457200" lvl="0" indent="-342900" algn="l" rtl="0">
              <a:lnSpc>
                <a:spcPct val="150000"/>
              </a:lnSpc>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Share “The Danger of a Single Story” video</a:t>
            </a:r>
            <a:endParaRPr>
              <a:solidFill>
                <a:srgbClr val="000000"/>
              </a:solidFill>
              <a:latin typeface="Century Gothic"/>
              <a:ea typeface="Century Gothic"/>
              <a:cs typeface="Century Gothic"/>
              <a:sym typeface="Century Gothic"/>
            </a:endParaRPr>
          </a:p>
          <a:p>
            <a:pPr marL="914400" lvl="1" indent="-342900" algn="l" rtl="0">
              <a:lnSpc>
                <a:spcPct val="150000"/>
              </a:lnSpc>
              <a:spcBef>
                <a:spcPts val="0"/>
              </a:spcBef>
              <a:spcAft>
                <a:spcPts val="0"/>
              </a:spcAft>
              <a:buClr>
                <a:srgbClr val="000000"/>
              </a:buClr>
              <a:buSzPts val="1800"/>
              <a:buFont typeface="Century Gothic"/>
              <a:buChar char="○"/>
            </a:pPr>
            <a:r>
              <a:rPr lang="en" sz="1800">
                <a:solidFill>
                  <a:srgbClr val="000000"/>
                </a:solidFill>
                <a:latin typeface="Century Gothic"/>
                <a:ea typeface="Century Gothic"/>
                <a:cs typeface="Century Gothic"/>
                <a:sym typeface="Century Gothic"/>
              </a:rPr>
              <a:t>Staff meeting, email, conversations, discussion with individual(s)</a:t>
            </a:r>
            <a:endParaRPr sz="1800">
              <a:solidFill>
                <a:srgbClr val="000000"/>
              </a:solidFill>
              <a:latin typeface="Century Gothic"/>
              <a:ea typeface="Century Gothic"/>
              <a:cs typeface="Century Gothic"/>
              <a:sym typeface="Century Gothic"/>
            </a:endParaRPr>
          </a:p>
          <a:p>
            <a:pPr marL="457200" lvl="0" indent="-342900" algn="l" rtl="0">
              <a:lnSpc>
                <a:spcPct val="150000"/>
              </a:lnSpc>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Share ideas around “Funds of Knowledge” and what that means for your students</a:t>
            </a:r>
            <a:endParaRPr>
              <a:solidFill>
                <a:srgbClr val="000000"/>
              </a:solidFill>
              <a:latin typeface="Century Gothic"/>
              <a:ea typeface="Century Gothic"/>
              <a:cs typeface="Century Gothic"/>
              <a:sym typeface="Century Gothic"/>
            </a:endParaRPr>
          </a:p>
          <a:p>
            <a:pPr marL="457200" lvl="0" indent="-342900" algn="l" rtl="0">
              <a:lnSpc>
                <a:spcPct val="150000"/>
              </a:lnSpc>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Scheduling conversation with Supervisor or Work Director - utilize examples if needed</a:t>
            </a:r>
            <a:endParaRPr>
              <a:solidFill>
                <a:srgbClr val="000000"/>
              </a:solidFill>
              <a:latin typeface="Century Gothic"/>
              <a:ea typeface="Century Gothic"/>
              <a:cs typeface="Century Gothic"/>
              <a:sym typeface="Century Gothic"/>
            </a:endParaRPr>
          </a:p>
          <a:p>
            <a:pPr marL="457200" lvl="0" indent="-342900" algn="l" rtl="0">
              <a:lnSpc>
                <a:spcPct val="150000"/>
              </a:lnSpc>
              <a:spcBef>
                <a:spcPts val="0"/>
              </a:spcBef>
              <a:spcAft>
                <a:spcPts val="0"/>
              </a:spcAft>
              <a:buClr>
                <a:srgbClr val="000000"/>
              </a:buClr>
              <a:buSzPts val="1800"/>
              <a:buFont typeface="Century Gothic"/>
              <a:buChar char="●"/>
            </a:pPr>
            <a:r>
              <a:rPr lang="en">
                <a:solidFill>
                  <a:srgbClr val="000000"/>
                </a:solidFill>
                <a:latin typeface="Century Gothic"/>
                <a:ea typeface="Century Gothic"/>
                <a:cs typeface="Century Gothic"/>
                <a:sym typeface="Century Gothic"/>
              </a:rPr>
              <a:t>Support a colleague with a home visit</a:t>
            </a:r>
            <a:endParaRPr>
              <a:solidFill>
                <a:srgbClr val="000000"/>
              </a:solidFill>
              <a:latin typeface="Century Gothic"/>
              <a:ea typeface="Century Gothic"/>
              <a:cs typeface="Century Gothic"/>
              <a:sym typeface="Century Gothic"/>
            </a:endParaRPr>
          </a:p>
        </p:txBody>
      </p:sp>
      <p:sp>
        <p:nvSpPr>
          <p:cNvPr id="497" name="Google Shape;497;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pic>
        <p:nvPicPr>
          <p:cNvPr id="498" name="Google Shape;498;p74"/>
          <p:cNvPicPr preferRelativeResize="0"/>
          <p:nvPr/>
        </p:nvPicPr>
        <p:blipFill>
          <a:blip r:embed="rId3">
            <a:alphaModFix/>
          </a:blip>
          <a:stretch>
            <a:fillRect/>
          </a:stretch>
        </p:blipFill>
        <p:spPr>
          <a:xfrm>
            <a:off x="6577174" y="0"/>
            <a:ext cx="2255124" cy="22551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5"/>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Planning Template</a:t>
            </a:r>
            <a:endParaRPr>
              <a:latin typeface="Century Gothic"/>
              <a:ea typeface="Century Gothic"/>
              <a:cs typeface="Century Gothic"/>
              <a:sym typeface="Century Gothic"/>
            </a:endParaRPr>
          </a:p>
        </p:txBody>
      </p:sp>
      <p:sp>
        <p:nvSpPr>
          <p:cNvPr id="504" name="Google Shape;504;p75"/>
          <p:cNvSpPr txBox="1">
            <a:spLocks noGrp="1"/>
          </p:cNvSpPr>
          <p:nvPr>
            <p:ph type="body" idx="1"/>
          </p:nvPr>
        </p:nvSpPr>
        <p:spPr>
          <a:xfrm>
            <a:off x="311700" y="1152475"/>
            <a:ext cx="8520600" cy="3898800"/>
          </a:xfrm>
          <a:prstGeom prst="rect">
            <a:avLst/>
          </a:prstGeom>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a:solidFill>
                <a:srgbClr val="000000"/>
              </a:solidFill>
              <a:latin typeface="Century Gothic"/>
              <a:ea typeface="Century Gothic"/>
              <a:cs typeface="Century Gothic"/>
              <a:sym typeface="Century Gothic"/>
            </a:endParaRPr>
          </a:p>
        </p:txBody>
      </p:sp>
      <p:sp>
        <p:nvSpPr>
          <p:cNvPr id="505" name="Google Shape;505;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graphicFrame>
        <p:nvGraphicFramePr>
          <p:cNvPr id="506" name="Google Shape;506;p75"/>
          <p:cNvGraphicFramePr/>
          <p:nvPr/>
        </p:nvGraphicFramePr>
        <p:xfrm>
          <a:off x="311675" y="1957200"/>
          <a:ext cx="3000000" cy="3000000"/>
        </p:xfrm>
        <a:graphic>
          <a:graphicData uri="http://schemas.openxmlformats.org/drawingml/2006/table">
            <a:tbl>
              <a:tblPr>
                <a:noFill/>
                <a:tableStyleId>{BE60BBEF-AF97-4491-9EA8-7B32E72F67AC}</a:tableStyleId>
              </a:tblPr>
              <a:tblGrid>
                <a:gridCol w="1704125">
                  <a:extLst>
                    <a:ext uri="{9D8B030D-6E8A-4147-A177-3AD203B41FA5}">
                      <a16:colId xmlns:a16="http://schemas.microsoft.com/office/drawing/2014/main" val="20000"/>
                    </a:ext>
                  </a:extLst>
                </a:gridCol>
                <a:gridCol w="1704125">
                  <a:extLst>
                    <a:ext uri="{9D8B030D-6E8A-4147-A177-3AD203B41FA5}">
                      <a16:colId xmlns:a16="http://schemas.microsoft.com/office/drawing/2014/main" val="20001"/>
                    </a:ext>
                  </a:extLst>
                </a:gridCol>
                <a:gridCol w="1704125">
                  <a:extLst>
                    <a:ext uri="{9D8B030D-6E8A-4147-A177-3AD203B41FA5}">
                      <a16:colId xmlns:a16="http://schemas.microsoft.com/office/drawing/2014/main" val="20002"/>
                    </a:ext>
                  </a:extLst>
                </a:gridCol>
                <a:gridCol w="1704125">
                  <a:extLst>
                    <a:ext uri="{9D8B030D-6E8A-4147-A177-3AD203B41FA5}">
                      <a16:colId xmlns:a16="http://schemas.microsoft.com/office/drawing/2014/main" val="20003"/>
                    </a:ext>
                  </a:extLst>
                </a:gridCol>
                <a:gridCol w="1704125">
                  <a:extLst>
                    <a:ext uri="{9D8B030D-6E8A-4147-A177-3AD203B41FA5}">
                      <a16:colId xmlns:a16="http://schemas.microsoft.com/office/drawing/2014/main" val="20004"/>
                    </a:ext>
                  </a:extLst>
                </a:gridCol>
              </a:tblGrid>
              <a:tr h="1021450">
                <a:tc>
                  <a:txBody>
                    <a:bodyPr/>
                    <a:lstStyle/>
                    <a:p>
                      <a:pPr marL="0" lvl="0" indent="0" algn="ctr" rtl="0">
                        <a:spcBef>
                          <a:spcPts val="0"/>
                        </a:spcBef>
                        <a:spcAft>
                          <a:spcPts val="0"/>
                        </a:spcAft>
                        <a:buNone/>
                      </a:pPr>
                      <a:r>
                        <a:rPr lang="en" b="1">
                          <a:latin typeface="Century Gothic"/>
                          <a:ea typeface="Century Gothic"/>
                          <a:cs typeface="Century Gothic"/>
                          <a:sym typeface="Century Gothic"/>
                        </a:rPr>
                        <a:t>What action do I want to take?</a:t>
                      </a:r>
                      <a:endParaRPr b="1">
                        <a:latin typeface="Century Gothic"/>
                        <a:ea typeface="Century Gothic"/>
                        <a:cs typeface="Century Gothic"/>
                        <a:sym typeface="Century Gothic"/>
                      </a:endParaRPr>
                    </a:p>
                  </a:txBody>
                  <a:tcPr marL="91425" marR="91425" marT="91425" marB="91425"/>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Why do I want to do this?</a:t>
                      </a:r>
                      <a:endParaRPr b="1">
                        <a:latin typeface="Century Gothic"/>
                        <a:ea typeface="Century Gothic"/>
                        <a:cs typeface="Century Gothic"/>
                        <a:sym typeface="Century Gothic"/>
                      </a:endParaRPr>
                    </a:p>
                  </a:txBody>
                  <a:tcPr marL="91425" marR="91425" marT="91425" marB="91425"/>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Who do I need to connect with?</a:t>
                      </a:r>
                      <a:endParaRPr b="1">
                        <a:latin typeface="Century Gothic"/>
                        <a:ea typeface="Century Gothic"/>
                        <a:cs typeface="Century Gothic"/>
                        <a:sym typeface="Century Gothic"/>
                      </a:endParaRPr>
                    </a:p>
                  </a:txBody>
                  <a:tcPr marL="91425" marR="91425" marT="91425" marB="91425"/>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By when will I make this happen?</a:t>
                      </a:r>
                      <a:endParaRPr b="1">
                        <a:latin typeface="Century Gothic"/>
                        <a:ea typeface="Century Gothic"/>
                        <a:cs typeface="Century Gothic"/>
                        <a:sym typeface="Century Gothic"/>
                      </a:endParaRPr>
                    </a:p>
                  </a:txBody>
                  <a:tcPr marL="91425" marR="91425" marT="91425" marB="91425"/>
                </a:tc>
                <a:tc>
                  <a:txBody>
                    <a:bodyPr/>
                    <a:lstStyle/>
                    <a:p>
                      <a:pPr marL="0" lvl="0" indent="0" algn="ctr" rtl="0">
                        <a:spcBef>
                          <a:spcPts val="0"/>
                        </a:spcBef>
                        <a:spcAft>
                          <a:spcPts val="0"/>
                        </a:spcAft>
                        <a:buNone/>
                      </a:pPr>
                      <a:r>
                        <a:rPr lang="en" b="1">
                          <a:latin typeface="Century Gothic"/>
                          <a:ea typeface="Century Gothic"/>
                          <a:cs typeface="Century Gothic"/>
                          <a:sym typeface="Century Gothic"/>
                        </a:rPr>
                        <a:t>What will be the impact for students and families?</a:t>
                      </a:r>
                      <a:endParaRPr b="1">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0"/>
                  </a:ext>
                </a:extLst>
              </a:tr>
              <a:tr h="529750">
                <a:tc>
                  <a:txBody>
                    <a:bodyPr/>
                    <a:lstStyle/>
                    <a:p>
                      <a:pPr marL="0" lvl="0" indent="0" algn="l" rtl="0">
                        <a:spcBef>
                          <a:spcPts val="0"/>
                        </a:spcBef>
                        <a:spcAft>
                          <a:spcPts val="0"/>
                        </a:spcAft>
                        <a:buNone/>
                      </a:pP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endParaRPr>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1"/>
                  </a:ext>
                </a:extLst>
              </a:tr>
              <a:tr h="529750">
                <a:tc>
                  <a:txBody>
                    <a:bodyPr/>
                    <a:lstStyle/>
                    <a:p>
                      <a:pPr marL="0" lvl="0" indent="0" algn="l" rtl="0">
                        <a:spcBef>
                          <a:spcPts val="0"/>
                        </a:spcBef>
                        <a:spcAft>
                          <a:spcPts val="0"/>
                        </a:spcAft>
                        <a:buNone/>
                      </a:pP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endParaRPr>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2"/>
                  </a:ext>
                </a:extLst>
              </a:tr>
              <a:tr h="529750">
                <a:tc>
                  <a:txBody>
                    <a:bodyPr/>
                    <a:lstStyle/>
                    <a:p>
                      <a:pPr marL="0" lvl="0" indent="0" algn="l" rtl="0">
                        <a:spcBef>
                          <a:spcPts val="0"/>
                        </a:spcBef>
                        <a:spcAft>
                          <a:spcPts val="0"/>
                        </a:spcAft>
                        <a:buNone/>
                      </a:pP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endParaRPr>
                        <a:latin typeface="Century Gothic"/>
                        <a:ea typeface="Century Gothic"/>
                        <a:cs typeface="Century Gothic"/>
                        <a:sym typeface="Century Gothic"/>
                      </a:endParaRPr>
                    </a:p>
                  </a:txBody>
                  <a:tcPr marL="91425" marR="91425" marT="91425" marB="91425"/>
                </a:tc>
                <a:tc>
                  <a:txBody>
                    <a:bodyPr/>
                    <a:lstStyle/>
                    <a:p>
                      <a:pPr marL="0" lvl="0" indent="0" algn="l" rtl="0">
                        <a:spcBef>
                          <a:spcPts val="0"/>
                        </a:spcBef>
                        <a:spcAft>
                          <a:spcPts val="0"/>
                        </a:spcAft>
                        <a:buNone/>
                      </a:pPr>
                      <a:endParaRPr>
                        <a:latin typeface="Century Gothic"/>
                        <a:ea typeface="Century Gothic"/>
                        <a:cs typeface="Century Gothic"/>
                        <a:sym typeface="Century Gothic"/>
                      </a:endParaRPr>
                    </a:p>
                  </a:txBody>
                  <a:tcPr marL="91425" marR="91425" marT="91425" marB="91425"/>
                </a:tc>
                <a:extLst>
                  <a:ext uri="{0D108BD9-81ED-4DB2-BD59-A6C34878D82A}">
                    <a16:rowId xmlns:a16="http://schemas.microsoft.com/office/drawing/2014/main" val="10003"/>
                  </a:ext>
                </a:extLst>
              </a:tr>
            </a:tbl>
          </a:graphicData>
        </a:graphic>
      </p:graphicFrame>
      <p:pic>
        <p:nvPicPr>
          <p:cNvPr id="507" name="Google Shape;507;p75"/>
          <p:cNvPicPr preferRelativeResize="0"/>
          <p:nvPr/>
        </p:nvPicPr>
        <p:blipFill>
          <a:blip r:embed="rId3">
            <a:alphaModFix/>
          </a:blip>
          <a:stretch>
            <a:fillRect/>
          </a:stretch>
        </p:blipFill>
        <p:spPr>
          <a:xfrm rot="1112902">
            <a:off x="6883845" y="227364"/>
            <a:ext cx="1183784" cy="15783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6"/>
          <p:cNvSpPr txBox="1">
            <a:spLocks noGrp="1"/>
          </p:cNvSpPr>
          <p:nvPr>
            <p:ph type="title"/>
          </p:nvPr>
        </p:nvSpPr>
        <p:spPr>
          <a:xfrm>
            <a:off x="311700" y="408850"/>
            <a:ext cx="8520600" cy="6921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Century Gothic"/>
                <a:ea typeface="Century Gothic"/>
                <a:cs typeface="Century Gothic"/>
                <a:sym typeface="Century Gothic"/>
              </a:rPr>
              <a:t>THANK YOU!</a:t>
            </a:r>
            <a:endParaRPr sz="3600" b="1">
              <a:solidFill>
                <a:srgbClr val="000000"/>
              </a:solidFill>
              <a:latin typeface="Century Gothic"/>
              <a:ea typeface="Century Gothic"/>
              <a:cs typeface="Century Gothic"/>
              <a:sym typeface="Century Gothic"/>
            </a:endParaRPr>
          </a:p>
        </p:txBody>
      </p:sp>
      <p:sp>
        <p:nvSpPr>
          <p:cNvPr id="513" name="Google Shape;513;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pic>
        <p:nvPicPr>
          <p:cNvPr id="514" name="Google Shape;514;p76"/>
          <p:cNvPicPr preferRelativeResize="0"/>
          <p:nvPr/>
        </p:nvPicPr>
        <p:blipFill>
          <a:blip r:embed="rId3">
            <a:alphaModFix/>
          </a:blip>
          <a:stretch>
            <a:fillRect/>
          </a:stretch>
        </p:blipFill>
        <p:spPr>
          <a:xfrm>
            <a:off x="311700" y="1157025"/>
            <a:ext cx="3986475" cy="3986475"/>
          </a:xfrm>
          <a:prstGeom prst="rect">
            <a:avLst/>
          </a:prstGeom>
          <a:noFill/>
          <a:ln>
            <a:noFill/>
          </a:ln>
        </p:spPr>
      </p:pic>
      <p:sp>
        <p:nvSpPr>
          <p:cNvPr id="515" name="Google Shape;515;p76"/>
          <p:cNvSpPr txBox="1"/>
          <p:nvPr/>
        </p:nvSpPr>
        <p:spPr>
          <a:xfrm>
            <a:off x="4298175" y="1896225"/>
            <a:ext cx="4845600" cy="225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solidFill>
                  <a:schemeClr val="dk1"/>
                </a:solidFill>
                <a:latin typeface="Century Gothic"/>
                <a:ea typeface="Century Gothic"/>
                <a:cs typeface="Century Gothic"/>
                <a:sym typeface="Century Gothic"/>
              </a:rPr>
              <a:t>Sarah Southard - NWESD 189</a:t>
            </a:r>
            <a:endParaRPr sz="23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2300">
                <a:solidFill>
                  <a:schemeClr val="dk1"/>
                </a:solidFill>
                <a:latin typeface="Century Gothic"/>
                <a:ea typeface="Century Gothic"/>
                <a:cs typeface="Century Gothic"/>
                <a:sym typeface="Century Gothic"/>
              </a:rPr>
              <a:t>ssouthard@nwesd.org</a:t>
            </a:r>
            <a:endParaRPr sz="2300">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endParaRPr sz="23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2300" b="1">
                <a:solidFill>
                  <a:schemeClr val="dk1"/>
                </a:solidFill>
                <a:latin typeface="Century Gothic"/>
                <a:ea typeface="Century Gothic"/>
                <a:cs typeface="Century Gothic"/>
                <a:sym typeface="Century Gothic"/>
              </a:rPr>
              <a:t>Amanda Rodriguez - MVSD</a:t>
            </a:r>
            <a:endParaRPr sz="2300" b="1">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2300">
                <a:solidFill>
                  <a:schemeClr val="dk1"/>
                </a:solidFill>
                <a:latin typeface="Century Gothic"/>
                <a:ea typeface="Century Gothic"/>
                <a:cs typeface="Century Gothic"/>
                <a:sym typeface="Century Gothic"/>
              </a:rPr>
              <a:t>amandarodriguez@mvsd320.org</a:t>
            </a:r>
            <a:endParaRPr sz="2300">
              <a:solidFill>
                <a:schemeClr val="dk1"/>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7"/>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Exit Slip </a:t>
            </a:r>
            <a:endParaRPr>
              <a:latin typeface="Century Gothic"/>
              <a:ea typeface="Century Gothic"/>
              <a:cs typeface="Century Gothic"/>
              <a:sym typeface="Century Gothic"/>
            </a:endParaRPr>
          </a:p>
        </p:txBody>
      </p:sp>
      <p:sp>
        <p:nvSpPr>
          <p:cNvPr id="521" name="Google Shape;521;p77"/>
          <p:cNvSpPr txBox="1">
            <a:spLocks noGrp="1"/>
          </p:cNvSpPr>
          <p:nvPr>
            <p:ph type="body" idx="1"/>
          </p:nvPr>
        </p:nvSpPr>
        <p:spPr>
          <a:xfrm>
            <a:off x="311700" y="1152475"/>
            <a:ext cx="4513500" cy="3898800"/>
          </a:xfrm>
          <a:prstGeom prst="rect">
            <a:avLst/>
          </a:prstGeom>
        </p:spPr>
        <p:txBody>
          <a:bodyPr spcFirstLastPara="1" wrap="square" lIns="91425" tIns="91425" rIns="91425" bIns="91425" anchor="t" anchorCtr="0">
            <a:noAutofit/>
          </a:bodyPr>
          <a:lstStyle/>
          <a:p>
            <a:pPr marL="457200" lvl="0" indent="-368300" algn="l" rtl="0">
              <a:lnSpc>
                <a:spcPct val="100000"/>
              </a:lnSpc>
              <a:spcBef>
                <a:spcPts val="0"/>
              </a:spcBef>
              <a:spcAft>
                <a:spcPts val="0"/>
              </a:spcAft>
              <a:buClr>
                <a:srgbClr val="000000"/>
              </a:buClr>
              <a:buSzPts val="2200"/>
              <a:buFont typeface="Century Gothic"/>
              <a:buAutoNum type="arabicPeriod"/>
            </a:pPr>
            <a:r>
              <a:rPr lang="en" sz="2200">
                <a:solidFill>
                  <a:schemeClr val="dk1"/>
                </a:solidFill>
                <a:latin typeface="Century Gothic"/>
                <a:ea typeface="Century Gothic"/>
                <a:cs typeface="Century Gothic"/>
                <a:sym typeface="Century Gothic"/>
              </a:rPr>
              <a:t>Today I really enjoyed…..</a:t>
            </a:r>
            <a:endParaRPr sz="2200">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endParaRPr sz="2200">
              <a:solidFill>
                <a:schemeClr val="dk1"/>
              </a:solidFill>
              <a:latin typeface="Century Gothic"/>
              <a:ea typeface="Century Gothic"/>
              <a:cs typeface="Century Gothic"/>
              <a:sym typeface="Century Gothic"/>
            </a:endParaRPr>
          </a:p>
          <a:p>
            <a:pPr marL="457200" lvl="0" indent="-368300" algn="l" rtl="0">
              <a:lnSpc>
                <a:spcPct val="100000"/>
              </a:lnSpc>
              <a:spcBef>
                <a:spcPts val="0"/>
              </a:spcBef>
              <a:spcAft>
                <a:spcPts val="0"/>
              </a:spcAft>
              <a:buClr>
                <a:srgbClr val="000000"/>
              </a:buClr>
              <a:buSzPts val="2200"/>
              <a:buFont typeface="Century Gothic"/>
              <a:buAutoNum type="arabicPeriod"/>
            </a:pPr>
            <a:r>
              <a:rPr lang="en" sz="2200">
                <a:solidFill>
                  <a:schemeClr val="dk1"/>
                </a:solidFill>
                <a:latin typeface="Century Gothic"/>
                <a:ea typeface="Century Gothic"/>
                <a:cs typeface="Century Gothic"/>
                <a:sym typeface="Century Gothic"/>
              </a:rPr>
              <a:t>Today I was hoping to learn more about…..</a:t>
            </a:r>
            <a:endParaRPr sz="2200">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endParaRPr sz="2200">
              <a:solidFill>
                <a:schemeClr val="dk1"/>
              </a:solidFill>
              <a:latin typeface="Century Gothic"/>
              <a:ea typeface="Century Gothic"/>
              <a:cs typeface="Century Gothic"/>
              <a:sym typeface="Century Gothic"/>
            </a:endParaRPr>
          </a:p>
          <a:p>
            <a:pPr marL="457200" lvl="0" indent="-368300" algn="l" rtl="0">
              <a:lnSpc>
                <a:spcPct val="100000"/>
              </a:lnSpc>
              <a:spcBef>
                <a:spcPts val="0"/>
              </a:spcBef>
              <a:spcAft>
                <a:spcPts val="0"/>
              </a:spcAft>
              <a:buClr>
                <a:srgbClr val="000000"/>
              </a:buClr>
              <a:buSzPts val="2200"/>
              <a:buFont typeface="Century Gothic"/>
              <a:buAutoNum type="arabicPeriod"/>
            </a:pPr>
            <a:r>
              <a:rPr lang="en" sz="2200">
                <a:solidFill>
                  <a:schemeClr val="dk1"/>
                </a:solidFill>
                <a:latin typeface="Century Gothic"/>
                <a:ea typeface="Century Gothic"/>
                <a:cs typeface="Century Gothic"/>
                <a:sym typeface="Century Gothic"/>
              </a:rPr>
              <a:t>Something that got in the way of my learning was….. </a:t>
            </a:r>
            <a:endParaRPr sz="2200">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endParaRPr sz="2200">
              <a:solidFill>
                <a:schemeClr val="dk1"/>
              </a:solidFill>
              <a:latin typeface="Century Gothic"/>
              <a:ea typeface="Century Gothic"/>
              <a:cs typeface="Century Gothic"/>
              <a:sym typeface="Century Gothic"/>
            </a:endParaRPr>
          </a:p>
          <a:p>
            <a:pPr marL="457200" lvl="0" indent="-368300" algn="l" rtl="0">
              <a:lnSpc>
                <a:spcPct val="100000"/>
              </a:lnSpc>
              <a:spcBef>
                <a:spcPts val="0"/>
              </a:spcBef>
              <a:spcAft>
                <a:spcPts val="0"/>
              </a:spcAft>
              <a:buClr>
                <a:srgbClr val="000000"/>
              </a:buClr>
              <a:buSzPts val="2200"/>
              <a:buFont typeface="Century Gothic"/>
              <a:buAutoNum type="arabicPeriod"/>
            </a:pPr>
            <a:r>
              <a:rPr lang="en" sz="2200">
                <a:solidFill>
                  <a:schemeClr val="dk1"/>
                </a:solidFill>
                <a:latin typeface="Century Gothic"/>
                <a:ea typeface="Century Gothic"/>
                <a:cs typeface="Century Gothic"/>
                <a:sym typeface="Century Gothic"/>
              </a:rPr>
              <a:t>Something I want to try before our next session is…..</a:t>
            </a:r>
            <a:endParaRPr sz="2200">
              <a:solidFill>
                <a:schemeClr val="dk1"/>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endParaRPr sz="2000">
              <a:solidFill>
                <a:srgbClr val="000000"/>
              </a:solidFill>
              <a:latin typeface="Century Gothic"/>
              <a:ea typeface="Century Gothic"/>
              <a:cs typeface="Century Gothic"/>
              <a:sym typeface="Century Gothic"/>
            </a:endParaRPr>
          </a:p>
        </p:txBody>
      </p:sp>
      <p:sp>
        <p:nvSpPr>
          <p:cNvPr id="522" name="Google Shape;522;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pic>
        <p:nvPicPr>
          <p:cNvPr id="523" name="Google Shape;523;p77"/>
          <p:cNvPicPr preferRelativeResize="0"/>
          <p:nvPr/>
        </p:nvPicPr>
        <p:blipFill>
          <a:blip r:embed="rId3">
            <a:alphaModFix/>
          </a:blip>
          <a:stretch>
            <a:fillRect/>
          </a:stretch>
        </p:blipFill>
        <p:spPr>
          <a:xfrm>
            <a:off x="5158425" y="1738386"/>
            <a:ext cx="3985575" cy="2726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0"/>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Observation Charts</a:t>
            </a:r>
            <a:endParaRPr>
              <a:latin typeface="Century Gothic"/>
              <a:ea typeface="Century Gothic"/>
              <a:cs typeface="Century Gothic"/>
              <a:sym typeface="Century Gothic"/>
            </a:endParaRPr>
          </a:p>
        </p:txBody>
      </p:sp>
      <p:sp>
        <p:nvSpPr>
          <p:cNvPr id="141" name="Google Shape;141;p30"/>
          <p:cNvSpPr txBox="1">
            <a:spLocks noGrp="1"/>
          </p:cNvSpPr>
          <p:nvPr>
            <p:ph type="body" idx="1"/>
          </p:nvPr>
        </p:nvSpPr>
        <p:spPr>
          <a:xfrm>
            <a:off x="350050" y="1158025"/>
            <a:ext cx="6228300" cy="3898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Century Gothic"/>
              <a:buAutoNum type="arabicPeriod"/>
            </a:pPr>
            <a:r>
              <a:rPr lang="en">
                <a:solidFill>
                  <a:srgbClr val="000000"/>
                </a:solidFill>
                <a:latin typeface="Century Gothic"/>
                <a:ea typeface="Century Gothic"/>
                <a:cs typeface="Century Gothic"/>
                <a:sym typeface="Century Gothic"/>
              </a:rPr>
              <a:t>With a partner, look at each observation chart and connect what you see to your own students or your role.</a:t>
            </a:r>
            <a:endParaRPr>
              <a:solidFill>
                <a:srgbClr val="000000"/>
              </a:solidFill>
              <a:latin typeface="Century Gothic"/>
              <a:ea typeface="Century Gothic"/>
              <a:cs typeface="Century Gothic"/>
              <a:sym typeface="Century Gothic"/>
            </a:endParaRPr>
          </a:p>
          <a:p>
            <a:pPr marL="457200" lvl="0" indent="0" algn="l" rtl="0">
              <a:spcBef>
                <a:spcPts val="1600"/>
              </a:spcBef>
              <a:spcAft>
                <a:spcPts val="0"/>
              </a:spcAft>
              <a:buNone/>
            </a:pPr>
            <a:endParaRPr>
              <a:solidFill>
                <a:srgbClr val="000000"/>
              </a:solidFill>
              <a:latin typeface="Century Gothic"/>
              <a:ea typeface="Century Gothic"/>
              <a:cs typeface="Century Gothic"/>
              <a:sym typeface="Century Gothic"/>
            </a:endParaRPr>
          </a:p>
          <a:p>
            <a:pPr marL="457200" lvl="0" indent="-342900" algn="l" rtl="0">
              <a:spcBef>
                <a:spcPts val="1600"/>
              </a:spcBef>
              <a:spcAft>
                <a:spcPts val="0"/>
              </a:spcAft>
              <a:buClr>
                <a:srgbClr val="000000"/>
              </a:buClr>
              <a:buSzPts val="1800"/>
              <a:buFont typeface="Century Gothic"/>
              <a:buAutoNum type="arabicPeriod"/>
            </a:pPr>
            <a:r>
              <a:rPr lang="en">
                <a:solidFill>
                  <a:srgbClr val="000000"/>
                </a:solidFill>
                <a:latin typeface="Century Gothic"/>
                <a:ea typeface="Century Gothic"/>
                <a:cs typeface="Century Gothic"/>
                <a:sym typeface="Century Gothic"/>
              </a:rPr>
              <a:t>Share your reflection out loud in your language of choice and then choose one person to record your response for each chart (alternate with each chart). You may use words or images to record your response.</a:t>
            </a:r>
            <a:endParaRPr>
              <a:solidFill>
                <a:srgbClr val="000000"/>
              </a:solidFill>
              <a:latin typeface="Century Gothic"/>
              <a:ea typeface="Century Gothic"/>
              <a:cs typeface="Century Gothic"/>
              <a:sym typeface="Century Gothic"/>
            </a:endParaRPr>
          </a:p>
          <a:p>
            <a:pPr marL="457200" lvl="0" indent="0" algn="l" rtl="0">
              <a:spcBef>
                <a:spcPts val="1600"/>
              </a:spcBef>
              <a:spcAft>
                <a:spcPts val="1600"/>
              </a:spcAft>
              <a:buNone/>
            </a:pPr>
            <a:endParaRPr>
              <a:solidFill>
                <a:srgbClr val="000000"/>
              </a:solidFill>
              <a:latin typeface="Century Gothic"/>
              <a:ea typeface="Century Gothic"/>
              <a:cs typeface="Century Gothic"/>
              <a:sym typeface="Century Gothic"/>
            </a:endParaRPr>
          </a:p>
        </p:txBody>
      </p:sp>
      <p:sp>
        <p:nvSpPr>
          <p:cNvPr id="142" name="Google Shape;142;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43" name="Google Shape;143;p30"/>
          <p:cNvPicPr preferRelativeResize="0"/>
          <p:nvPr/>
        </p:nvPicPr>
        <p:blipFill>
          <a:blip r:embed="rId3">
            <a:alphaModFix/>
          </a:blip>
          <a:stretch>
            <a:fillRect/>
          </a:stretch>
        </p:blipFill>
        <p:spPr>
          <a:xfrm>
            <a:off x="6688873" y="0"/>
            <a:ext cx="2455125" cy="32723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fade">
                                      <p:cBhvr>
                                        <p:cTn id="7" dur="1000"/>
                                        <p:tgtEl>
                                          <p:spTgt spid="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1">
                                            <p:txEl>
                                              <p:pRg st="1" end="1"/>
                                            </p:txEl>
                                          </p:spTgt>
                                        </p:tgtEl>
                                        <p:attrNameLst>
                                          <p:attrName>style.visibility</p:attrName>
                                        </p:attrNameLst>
                                      </p:cBhvr>
                                      <p:to>
                                        <p:strVal val="visible"/>
                                      </p:to>
                                    </p:set>
                                    <p:animEffect transition="in" filter="fade">
                                      <p:cBhvr>
                                        <p:cTn id="12" dur="1000"/>
                                        <p:tgtEl>
                                          <p:spTgt spid="1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1">
                                            <p:txEl>
                                              <p:pRg st="2" end="2"/>
                                            </p:txEl>
                                          </p:spTgt>
                                        </p:tgtEl>
                                        <p:attrNameLst>
                                          <p:attrName>style.visibility</p:attrName>
                                        </p:attrNameLst>
                                      </p:cBhvr>
                                      <p:to>
                                        <p:strVal val="visible"/>
                                      </p:to>
                                    </p:set>
                                    <p:animEffect transition="in" filter="fade">
                                      <p:cBhvr>
                                        <p:cTn id="17" dur="1000"/>
                                        <p:tgtEl>
                                          <p:spTgt spid="1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1">
                                            <p:txEl>
                                              <p:pRg st="3" end="3"/>
                                            </p:txEl>
                                          </p:spTgt>
                                        </p:tgtEl>
                                        <p:attrNameLst>
                                          <p:attrName>style.visibility</p:attrName>
                                        </p:attrNameLst>
                                      </p:cBhvr>
                                      <p:to>
                                        <p:strVal val="visible"/>
                                      </p:to>
                                    </p:set>
                                    <p:animEffect transition="in" filter="fade">
                                      <p:cBhvr>
                                        <p:cTn id="22" dur="1000"/>
                                        <p:tgtEl>
                                          <p:spTgt spid="1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1">
                                            <p:txEl>
                                              <p:pRg st="0" end="0"/>
                                            </p:txEl>
                                          </p:spTgt>
                                        </p:tgtEl>
                                        <p:attrNameLst>
                                          <p:attrName>style.visibility</p:attrName>
                                        </p:attrNameLst>
                                      </p:cBhvr>
                                      <p:to>
                                        <p:strVal val="visible"/>
                                      </p:to>
                                    </p:set>
                                    <p:animEffect transition="in" filter="fade">
                                      <p:cBhvr>
                                        <p:cTn id="27" dur="1000"/>
                                        <p:tgtEl>
                                          <p:spTgt spid="14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1">
                                            <p:txEl>
                                              <p:pRg st="1" end="1"/>
                                            </p:txEl>
                                          </p:spTgt>
                                        </p:tgtEl>
                                        <p:attrNameLst>
                                          <p:attrName>style.visibility</p:attrName>
                                        </p:attrNameLst>
                                      </p:cBhvr>
                                      <p:to>
                                        <p:strVal val="visible"/>
                                      </p:to>
                                    </p:set>
                                    <p:animEffect transition="in" filter="fade">
                                      <p:cBhvr>
                                        <p:cTn id="32" dur="1000"/>
                                        <p:tgtEl>
                                          <p:spTgt spid="14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1">
                                            <p:txEl>
                                              <p:pRg st="2" end="2"/>
                                            </p:txEl>
                                          </p:spTgt>
                                        </p:tgtEl>
                                        <p:attrNameLst>
                                          <p:attrName>style.visibility</p:attrName>
                                        </p:attrNameLst>
                                      </p:cBhvr>
                                      <p:to>
                                        <p:strVal val="visible"/>
                                      </p:to>
                                    </p:set>
                                    <p:animEffect transition="in" filter="fade">
                                      <p:cBhvr>
                                        <p:cTn id="37" dur="1000"/>
                                        <p:tgtEl>
                                          <p:spTgt spid="14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1">
                                            <p:txEl>
                                              <p:pRg st="3" end="3"/>
                                            </p:txEl>
                                          </p:spTgt>
                                        </p:tgtEl>
                                        <p:attrNameLst>
                                          <p:attrName>style.visibility</p:attrName>
                                        </p:attrNameLst>
                                      </p:cBhvr>
                                      <p:to>
                                        <p:strVal val="visible"/>
                                      </p:to>
                                    </p:set>
                                    <p:animEffect transition="in" filter="fade">
                                      <p:cBhvr>
                                        <p:cTn id="42" dur="1000"/>
                                        <p:tgtEl>
                                          <p:spTgt spid="1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1"/>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Observation Charts</a:t>
            </a:r>
            <a:endParaRPr>
              <a:latin typeface="Century Gothic"/>
              <a:ea typeface="Century Gothic"/>
              <a:cs typeface="Century Gothic"/>
              <a:sym typeface="Century Gothic"/>
            </a:endParaRPr>
          </a:p>
        </p:txBody>
      </p:sp>
      <p:sp>
        <p:nvSpPr>
          <p:cNvPr id="149" name="Google Shape;149;p31"/>
          <p:cNvSpPr txBox="1">
            <a:spLocks noGrp="1"/>
          </p:cNvSpPr>
          <p:nvPr>
            <p:ph type="body" idx="1"/>
          </p:nvPr>
        </p:nvSpPr>
        <p:spPr>
          <a:xfrm>
            <a:off x="350050" y="1158025"/>
            <a:ext cx="8520600" cy="389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3000">
                <a:solidFill>
                  <a:schemeClr val="dk1"/>
                </a:solidFill>
                <a:latin typeface="Century Gothic"/>
                <a:ea typeface="Century Gothic"/>
                <a:cs typeface="Century Gothic"/>
                <a:sym typeface="Century Gothic"/>
              </a:rPr>
              <a:t>What do you notice?</a:t>
            </a:r>
            <a:endParaRPr sz="30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30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 sz="3000">
                <a:solidFill>
                  <a:schemeClr val="dk1"/>
                </a:solidFill>
                <a:latin typeface="Century Gothic"/>
                <a:ea typeface="Century Gothic"/>
                <a:cs typeface="Century Gothic"/>
                <a:sym typeface="Century Gothic"/>
              </a:rPr>
              <a:t>What connections do you make?</a:t>
            </a:r>
            <a:endParaRPr sz="30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30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 sz="3000">
                <a:solidFill>
                  <a:schemeClr val="dk1"/>
                </a:solidFill>
                <a:latin typeface="Century Gothic"/>
                <a:ea typeface="Century Gothic"/>
                <a:cs typeface="Century Gothic"/>
                <a:sym typeface="Century Gothic"/>
              </a:rPr>
              <a:t>What do you wonder?</a:t>
            </a:r>
            <a:endParaRPr sz="30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2400">
              <a:solidFill>
                <a:srgbClr val="000000"/>
              </a:solidFill>
              <a:latin typeface="Century Gothic"/>
              <a:ea typeface="Century Gothic"/>
              <a:cs typeface="Century Gothic"/>
              <a:sym typeface="Century Gothic"/>
            </a:endParaRPr>
          </a:p>
          <a:p>
            <a:pPr marL="0" lvl="0" indent="0" algn="l" rtl="0">
              <a:spcBef>
                <a:spcPts val="1600"/>
              </a:spcBef>
              <a:spcAft>
                <a:spcPts val="0"/>
              </a:spcAft>
              <a:buClr>
                <a:schemeClr val="dk1"/>
              </a:buClr>
              <a:buSzPts val="1100"/>
              <a:buFont typeface="Arial"/>
              <a:buNone/>
            </a:pPr>
            <a:endParaRPr>
              <a:solidFill>
                <a:srgbClr val="000000"/>
              </a:solidFill>
              <a:latin typeface="Century Gothic"/>
              <a:ea typeface="Century Gothic"/>
              <a:cs typeface="Century Gothic"/>
              <a:sym typeface="Century Gothic"/>
            </a:endParaRPr>
          </a:p>
        </p:txBody>
      </p:sp>
      <p:sp>
        <p:nvSpPr>
          <p:cNvPr id="150" name="Google Shape;15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151" name="Google Shape;151;p31"/>
          <p:cNvPicPr preferRelativeResize="0"/>
          <p:nvPr/>
        </p:nvPicPr>
        <p:blipFill>
          <a:blip r:embed="rId3">
            <a:alphaModFix/>
          </a:blip>
          <a:stretch>
            <a:fillRect/>
          </a:stretch>
        </p:blipFill>
        <p:spPr>
          <a:xfrm>
            <a:off x="6688873" y="-33575"/>
            <a:ext cx="2455125" cy="3272376"/>
          </a:xfrm>
          <a:prstGeom prst="rect">
            <a:avLst/>
          </a:prstGeom>
          <a:noFill/>
          <a:ln>
            <a:noFill/>
          </a:ln>
        </p:spPr>
      </p:pic>
      <p:pic>
        <p:nvPicPr>
          <p:cNvPr id="152" name="Google Shape;152;p31" descr="Plays a beep every 2 minute followed by another after 30 seconds rest .&#10;&#10;● Short Interval Timers (5sec - 60sec)&#10;https://www.youtube.com/playlist?list=PLaBahs_oEuPysngjHJdmnu0sphFUnkdZd&#10;&#10;● Long Interval Timers (1min - 30min)&#10;https://www.youtube.com/playlist?list=PLaBahs_oEuPwDiY47j3tsBP6URVP9Zxih&#10;&#10;● Short Interval Timers with Rest (15sec - 45sec)&#10;https://www.youtube.com/playlist?list=PLaBahs_oEuPzAuhKEZA6lgJMHmh_gDYwA&#10;&#10;● Long Interval Timers with Rest (1min+)&#10;https://www.youtube.com/playlist?list=PLaBahs_oEuPx4fNLoOf8GkkKQH_ffUEx4" title="2 Minute Interval Timer with 30 Seconds Rest">
            <a:hlinkClick r:id="rId4"/>
          </p:cNvPr>
          <p:cNvPicPr preferRelativeResize="0"/>
          <p:nvPr/>
        </p:nvPicPr>
        <p:blipFill>
          <a:blip r:embed="rId5">
            <a:alphaModFix/>
          </a:blip>
          <a:stretch>
            <a:fillRect/>
          </a:stretch>
        </p:blipFill>
        <p:spPr>
          <a:xfrm>
            <a:off x="6517800" y="3407150"/>
            <a:ext cx="2199550" cy="1649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2"/>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Poster #1</a:t>
            </a:r>
            <a:endParaRPr>
              <a:latin typeface="Century Gothic"/>
              <a:ea typeface="Century Gothic"/>
              <a:cs typeface="Century Gothic"/>
              <a:sym typeface="Century Gothic"/>
            </a:endParaRPr>
          </a:p>
        </p:txBody>
      </p:sp>
      <p:sp>
        <p:nvSpPr>
          <p:cNvPr id="158" name="Google Shape;158;p32"/>
          <p:cNvSpPr txBox="1">
            <a:spLocks noGrp="1"/>
          </p:cNvSpPr>
          <p:nvPr>
            <p:ph type="body" idx="1"/>
          </p:nvPr>
        </p:nvSpPr>
        <p:spPr>
          <a:xfrm>
            <a:off x="311700" y="1152475"/>
            <a:ext cx="4244700" cy="389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000">
                <a:solidFill>
                  <a:srgbClr val="000000"/>
                </a:solidFill>
                <a:latin typeface="Century Gothic"/>
                <a:ea typeface="Century Gothic"/>
                <a:cs typeface="Century Gothic"/>
                <a:sym typeface="Century Gothic"/>
              </a:rPr>
              <a:t>What did you notice?</a:t>
            </a:r>
            <a:endParaRPr sz="3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3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 sz="3000">
                <a:solidFill>
                  <a:srgbClr val="000000"/>
                </a:solidFill>
                <a:latin typeface="Century Gothic"/>
                <a:ea typeface="Century Gothic"/>
                <a:cs typeface="Century Gothic"/>
                <a:sym typeface="Century Gothic"/>
              </a:rPr>
              <a:t>What connections did you make?</a:t>
            </a:r>
            <a:endParaRPr sz="3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3000">
              <a:solidFill>
                <a:srgbClr val="00000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 sz="3000">
                <a:solidFill>
                  <a:srgbClr val="000000"/>
                </a:solidFill>
                <a:latin typeface="Century Gothic"/>
                <a:ea typeface="Century Gothic"/>
                <a:cs typeface="Century Gothic"/>
                <a:sym typeface="Century Gothic"/>
              </a:rPr>
              <a:t>What do you wonder?</a:t>
            </a:r>
            <a:endParaRPr sz="3000">
              <a:solidFill>
                <a:srgbClr val="000000"/>
              </a:solidFill>
              <a:latin typeface="Century Gothic"/>
              <a:ea typeface="Century Gothic"/>
              <a:cs typeface="Century Gothic"/>
              <a:sym typeface="Century Gothic"/>
            </a:endParaRPr>
          </a:p>
        </p:txBody>
      </p:sp>
      <p:sp>
        <p:nvSpPr>
          <p:cNvPr id="159" name="Google Shape;159;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60" name="Google Shape;160;p32" descr="... CollegeDegrees360 Learning ..."/>
          <p:cNvPicPr preferRelativeResize="0"/>
          <p:nvPr/>
        </p:nvPicPr>
        <p:blipFill>
          <a:blip r:embed="rId3">
            <a:alphaModFix/>
          </a:blip>
          <a:stretch>
            <a:fillRect/>
          </a:stretch>
        </p:blipFill>
        <p:spPr>
          <a:xfrm>
            <a:off x="4425625" y="1365050"/>
            <a:ext cx="4718374" cy="31471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3"/>
          <p:cNvSpPr txBox="1">
            <a:spLocks noGrp="1"/>
          </p:cNvSpPr>
          <p:nvPr>
            <p:ph type="title"/>
          </p:nvPr>
        </p:nvSpPr>
        <p:spPr>
          <a:xfrm>
            <a:off x="311700" y="408850"/>
            <a:ext cx="8520600" cy="609000"/>
          </a:xfrm>
          <a:prstGeom prst="rect">
            <a:avLst/>
          </a:prstGeom>
          <a:solidFill>
            <a:srgbClr val="B7B7B7"/>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entury Gothic"/>
                <a:ea typeface="Century Gothic"/>
                <a:cs typeface="Century Gothic"/>
                <a:sym typeface="Century Gothic"/>
              </a:rPr>
              <a:t>Poster #2</a:t>
            </a:r>
            <a:endParaRPr>
              <a:latin typeface="Century Gothic"/>
              <a:ea typeface="Century Gothic"/>
              <a:cs typeface="Century Gothic"/>
              <a:sym typeface="Century Gothic"/>
            </a:endParaRPr>
          </a:p>
        </p:txBody>
      </p:sp>
      <p:sp>
        <p:nvSpPr>
          <p:cNvPr id="166" name="Google Shape;166;p33"/>
          <p:cNvSpPr txBox="1">
            <a:spLocks noGrp="1"/>
          </p:cNvSpPr>
          <p:nvPr>
            <p:ph type="body" idx="1"/>
          </p:nvPr>
        </p:nvSpPr>
        <p:spPr>
          <a:xfrm>
            <a:off x="311700" y="1152475"/>
            <a:ext cx="4259100" cy="389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3000">
                <a:solidFill>
                  <a:schemeClr val="dk1"/>
                </a:solidFill>
                <a:latin typeface="Century Gothic"/>
                <a:ea typeface="Century Gothic"/>
                <a:cs typeface="Century Gothic"/>
                <a:sym typeface="Century Gothic"/>
              </a:rPr>
              <a:t>What did you notice?</a:t>
            </a:r>
            <a:endParaRPr sz="30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30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 sz="3000">
                <a:solidFill>
                  <a:schemeClr val="dk1"/>
                </a:solidFill>
                <a:latin typeface="Century Gothic"/>
                <a:ea typeface="Century Gothic"/>
                <a:cs typeface="Century Gothic"/>
                <a:sym typeface="Century Gothic"/>
              </a:rPr>
              <a:t>What connections did you make?</a:t>
            </a:r>
            <a:endParaRPr sz="30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30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 sz="3000">
                <a:solidFill>
                  <a:schemeClr val="dk1"/>
                </a:solidFill>
                <a:latin typeface="Century Gothic"/>
                <a:ea typeface="Century Gothic"/>
                <a:cs typeface="Century Gothic"/>
                <a:sym typeface="Century Gothic"/>
              </a:rPr>
              <a:t>What do you wonder?</a:t>
            </a:r>
            <a:endParaRPr sz="30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3000">
              <a:solidFill>
                <a:schemeClr val="dk1"/>
              </a:solidFill>
              <a:latin typeface="Century Gothic"/>
              <a:ea typeface="Century Gothic"/>
              <a:cs typeface="Century Gothic"/>
              <a:sym typeface="Century Gothic"/>
            </a:endParaRPr>
          </a:p>
        </p:txBody>
      </p:sp>
      <p:sp>
        <p:nvSpPr>
          <p:cNvPr id="167" name="Google Shape;167;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168" name="Google Shape;168;p33" descr="... in its confrontational ..."/>
          <p:cNvPicPr preferRelativeResize="0"/>
          <p:nvPr/>
        </p:nvPicPr>
        <p:blipFill>
          <a:blip r:embed="rId3">
            <a:alphaModFix/>
          </a:blip>
          <a:stretch>
            <a:fillRect/>
          </a:stretch>
        </p:blipFill>
        <p:spPr>
          <a:xfrm>
            <a:off x="4515100" y="1328074"/>
            <a:ext cx="4446875" cy="333515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2640</Words>
  <Application>Microsoft Office PowerPoint</Application>
  <PresentationFormat>On-screen Show (16:9)</PresentationFormat>
  <Paragraphs>470</Paragraphs>
  <Slides>53</Slides>
  <Notes>53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53</vt:i4>
      </vt:variant>
    </vt:vector>
  </HeadingPairs>
  <TitlesOfParts>
    <vt:vector size="58" baseType="lpstr">
      <vt:lpstr>Comic Sans MS</vt:lpstr>
      <vt:lpstr>Century Gothic</vt:lpstr>
      <vt:lpstr>Arial</vt:lpstr>
      <vt:lpstr>Simple Light</vt:lpstr>
      <vt:lpstr>Simple Light</vt:lpstr>
      <vt:lpstr>NWESD ELL Cooperative Year-2 Paraeducator Training #1</vt:lpstr>
      <vt:lpstr>Welcome!!!</vt:lpstr>
      <vt:lpstr>Welcome!!!</vt:lpstr>
      <vt:lpstr>Today’s Agenda</vt:lpstr>
      <vt:lpstr>Session #1 - Who are my students and what do they need?</vt:lpstr>
      <vt:lpstr>Observation Charts</vt:lpstr>
      <vt:lpstr>Observation Charts</vt:lpstr>
      <vt:lpstr>Poster #1</vt:lpstr>
      <vt:lpstr>Poster #2</vt:lpstr>
      <vt:lpstr>Poster #3</vt:lpstr>
      <vt:lpstr>Poster #4</vt:lpstr>
      <vt:lpstr>Stages of Language Acquisition Review</vt:lpstr>
      <vt:lpstr>Review: Stages of Language Acquisition</vt:lpstr>
      <vt:lpstr>Language Acquisition Chart</vt:lpstr>
      <vt:lpstr>Language Acquisition Chart -  Completed version</vt:lpstr>
      <vt:lpstr>PowerPoint Presentation</vt:lpstr>
      <vt:lpstr>Sentence Stem</vt:lpstr>
      <vt:lpstr>YOUR Students</vt:lpstr>
      <vt:lpstr>PowerPoint Presentation</vt:lpstr>
      <vt:lpstr>Session #1 - Who are my students and what do they need?</vt:lpstr>
      <vt:lpstr> How can my schedule best serve my students?  </vt:lpstr>
      <vt:lpstr>What Do You Notice &amp; Wonder?</vt:lpstr>
      <vt:lpstr>Questions and Answers</vt:lpstr>
      <vt:lpstr>What I Need to Know...</vt:lpstr>
      <vt:lpstr>Who?  What?  Where?  When?  How?  Why?</vt:lpstr>
      <vt:lpstr>Who?  What?  Where?  When?  How?  Why? </vt:lpstr>
      <vt:lpstr>“Sole Mate”</vt:lpstr>
      <vt:lpstr>PowerPoint Presentation</vt:lpstr>
      <vt:lpstr>Session #1 - Who are my students and what do they need?</vt:lpstr>
      <vt:lpstr> Getting to know your students and families. </vt:lpstr>
      <vt:lpstr>“The Danger of a Single Story”</vt:lpstr>
      <vt:lpstr>How do we go beyond a single story of our students?</vt:lpstr>
      <vt:lpstr>What is “Funds of Knowledge”?</vt:lpstr>
      <vt:lpstr>What is “Funds of Knowledge”?</vt:lpstr>
      <vt:lpstr>How do we learn our families’ stories? </vt:lpstr>
      <vt:lpstr>Reflection - How do you connect with families?</vt:lpstr>
      <vt:lpstr>What do my NEWCOMERS need right now?</vt:lpstr>
      <vt:lpstr>Stages of Culture Shock</vt:lpstr>
      <vt:lpstr>Where are my NEWCOMERS right now?</vt:lpstr>
      <vt:lpstr>Another way to look at this!</vt:lpstr>
      <vt:lpstr>Next Steps…..</vt:lpstr>
      <vt:lpstr>Reflection Questions</vt:lpstr>
      <vt:lpstr>US DEA Newcomer Toolkit</vt:lpstr>
      <vt:lpstr>Session #1 - Who are my students and what do they need?</vt:lpstr>
      <vt:lpstr> “Paraeducator Pen Pals”</vt:lpstr>
      <vt:lpstr>Make 4 “Business Cards”</vt:lpstr>
      <vt:lpstr>Give One, Get One</vt:lpstr>
      <vt:lpstr>Session #1 - Who are my students and what do they need?</vt:lpstr>
      <vt:lpstr>Planning to share what I’ve learned. </vt:lpstr>
      <vt:lpstr>List of Ideas</vt:lpstr>
      <vt:lpstr>Planning Template</vt:lpstr>
      <vt:lpstr>THANK YOU!</vt:lpstr>
      <vt:lpstr>Exit Slip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NWESD ELL Cooperative Year-2 Paraeducator Training #1</dc:title>
  <dc:creator>Jennifer Longchamps</dc:creator>
  <cp:lastModifiedBy>Jennifer Longchamps</cp:lastModifiedBy>
  <cp:revision>1</cp:revision>
  <dcterms:modified xsi:type="dcterms:W3CDTF">2018-12-14T18:38:29Z</dcterms:modified>
</cp:coreProperties>
</file>