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Open Sans"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Architects Daughter" panose="020B0604020202020204" charset="0"/>
      <p:regular r:id="rId41"/>
    </p:embeddedFont>
    <p:embeddedFont>
      <p:font typeface="PT Sans Narrow" panose="020B0604020202020204" charset="0"/>
      <p:regular r:id="rId42"/>
      <p:bold r:id="rId43"/>
    </p:embeddedFont>
    <p:embeddedFont>
      <p:font typeface="Coming Soon" panose="020B0604020202020204" charset="0"/>
      <p:regular r:id="rId44"/>
    </p:embeddedFont>
    <p:embeddedFont>
      <p:font typeface="Shadows Into Light Two"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4293F0-C284-450B-8C33-0C2DE07FC5CB}">
  <a:tblStyle styleId="{2F4293F0-C284-450B-8C33-0C2DE07FC5C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8:30-8:45</a:t>
            </a:r>
          </a:p>
          <a:p>
            <a:pPr lvl="0" rtl="0">
              <a:lnSpc>
                <a:spcPct val="115000"/>
              </a:lnSpc>
              <a:spcBef>
                <a:spcPts val="0"/>
              </a:spcBef>
              <a:buNone/>
            </a:pPr>
            <a:r>
              <a:rPr lang="en"/>
              <a:t>Anne, Sarah and Gayle model</a:t>
            </a:r>
          </a:p>
          <a:p>
            <a:pPr lvl="0" rtl="0">
              <a:lnSpc>
                <a:spcPct val="115000"/>
              </a:lnSpc>
              <a:spcBef>
                <a:spcPts val="0"/>
              </a:spcBef>
              <a:buNone/>
            </a:pPr>
            <a:r>
              <a:rPr lang="en"/>
              <a:t>ASk a few to share out</a:t>
            </a:r>
          </a:p>
          <a:p>
            <a:pPr lvl="0" rtl="0">
              <a:lnSpc>
                <a:spcPct val="115000"/>
              </a:lnSpc>
              <a:spcBef>
                <a:spcPts val="0"/>
              </a:spcBef>
              <a:buNone/>
            </a:pPr>
            <a:endParaRPr/>
          </a:p>
          <a:p>
            <a:pPr lvl="0">
              <a:lnSpc>
                <a:spcPct val="115000"/>
              </a:lnSpc>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8:45-8:50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9:20-9:25 Anne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9:25- 9:55 Anne - Ask people to include their district’s name next to strengths that they’re sharing to inform our planning for the next PLC.</a:t>
            </a:r>
          </a:p>
          <a:p>
            <a:pPr lvl="0">
              <a:spcBef>
                <a:spcPts val="0"/>
              </a:spcBef>
              <a:buNone/>
            </a:pPr>
            <a:endParaRPr/>
          </a:p>
          <a:p>
            <a:pPr lvl="0" rtl="0">
              <a:spcBef>
                <a:spcPts val="0"/>
              </a:spcBef>
              <a:buNone/>
            </a:pPr>
            <a:r>
              <a:rPr lang="en"/>
              <a:t>Spend as much time minutes at each poster, in your district team to read what’s there, reflect and record on the posters.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9:55-10:05 Anne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10:10-10:15 Anne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10:15-11:15 Anne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Gayle 11:15-11:30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11:30-12:00 All together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12:00-12:15 ESD personnel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Anne 12:15-12:20 Share out their take-aways from each of the categories whole group</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Record visually for them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12:20-12:25Share out their take-aways from each of the categories whole group</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Record visually for them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12:25-12:30 Share out their take-aways from each of the categories whole group</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Record visually for them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12:35-12:40 Share out their take-aways from each of the categories whole group</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Record visually for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12:45-12:50 Share out their take-aways from each of the categories whole group</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Record visually for them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12:50-1:20 Sarah</a:t>
            </a:r>
          </a:p>
          <a:p>
            <a:pPr lvl="0">
              <a:spcBef>
                <a:spcPts val="0"/>
              </a:spcBef>
              <a:buNone/>
            </a:pPr>
            <a:r>
              <a:rPr lang="en"/>
              <a:t>Meet in groups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1:20-1:55 Sarah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Sarah-2:25-2:30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a:t>8:45-8:50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8:30-8:45</a:t>
            </a:r>
          </a:p>
          <a:p>
            <a:pPr lvl="0" rtl="0">
              <a:lnSpc>
                <a:spcPct val="115000"/>
              </a:lnSpc>
              <a:spcBef>
                <a:spcPts val="0"/>
              </a:spcBef>
              <a:buNone/>
            </a:pPr>
            <a:r>
              <a:rPr lang="en"/>
              <a:t>Anne, Sarah and Gayle model</a:t>
            </a:r>
          </a:p>
          <a:p>
            <a:pPr lvl="0" rtl="0">
              <a:lnSpc>
                <a:spcPct val="115000"/>
              </a:lnSpc>
              <a:spcBef>
                <a:spcPts val="0"/>
              </a:spcBef>
              <a:buNone/>
            </a:pPr>
            <a:r>
              <a:rPr lang="en"/>
              <a:t>ASk a few to share out</a:t>
            </a:r>
          </a:p>
          <a:p>
            <a:pPr lvl="0" rtl="0">
              <a:lnSpc>
                <a:spcPct val="115000"/>
              </a:lnSpc>
              <a:spcBef>
                <a:spcPts val="0"/>
              </a:spcBef>
              <a:buNone/>
            </a:pPr>
            <a:endParaRPr/>
          </a:p>
          <a:p>
            <a:pPr lvl="0" rtl="0">
              <a:lnSpc>
                <a:spcPct val="115000"/>
              </a:lnSpc>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Sarah</a:t>
            </a:r>
          </a:p>
          <a:p>
            <a:pPr lvl="0">
              <a:spcBef>
                <a:spcPts val="0"/>
              </a:spcBef>
              <a:buNone/>
            </a:pPr>
            <a:r>
              <a:rPr lang="en"/>
              <a:t>8:50-9:20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2" name="Shape 192"/>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t>9</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6" name="Shape 86"/>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8" name="Shape 10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3" name="Shape 113"/>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3" name="Shape 133"/>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youtube.com/v/pSoLokZm53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hyperlink" Target="http://youtube.com/v/q_KqHg6Bukk"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latin typeface="Coming Soon"/>
                <a:ea typeface="Coming Soon"/>
                <a:cs typeface="Coming Soon"/>
                <a:sym typeface="Coming Soon"/>
              </a:rPr>
              <a:t>EL Cooperative PLC</a:t>
            </a:r>
          </a:p>
        </p:txBody>
      </p:sp>
      <p:sp>
        <p:nvSpPr>
          <p:cNvPr id="142" name="Shape 142"/>
          <p:cNvSpPr txBox="1">
            <a:spLocks noGrp="1"/>
          </p:cNvSpPr>
          <p:nvPr>
            <p:ph type="subTitle" idx="1"/>
          </p:nvPr>
        </p:nvSpPr>
        <p:spPr>
          <a:xfrm>
            <a:off x="311700" y="2834125"/>
            <a:ext cx="8439000" cy="18429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February 14th, 2017</a:t>
            </a:r>
          </a:p>
          <a:p>
            <a:pPr lvl="0">
              <a:spcBef>
                <a:spcPts val="0"/>
              </a:spcBef>
              <a:buNone/>
            </a:pPr>
            <a:r>
              <a:rPr lang="en">
                <a:latin typeface="Coming Soon"/>
                <a:ea typeface="Coming Soon"/>
                <a:cs typeface="Coming Soon"/>
                <a:sym typeface="Coming Soon"/>
              </a:rPr>
              <a:t>8:30-3:00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Introductions: </a:t>
            </a:r>
            <a:r>
              <a:rPr lang="en" sz="2400">
                <a:latin typeface="Coming Soon"/>
                <a:ea typeface="Coming Soon"/>
                <a:cs typeface="Coming Soon"/>
                <a:sym typeface="Coming Soon"/>
              </a:rPr>
              <a:t>CHECK &amp; CONNECT</a:t>
            </a:r>
          </a:p>
        </p:txBody>
      </p:sp>
      <p:sp>
        <p:nvSpPr>
          <p:cNvPr id="204" name="Shape 204"/>
          <p:cNvSpPr txBox="1">
            <a:spLocks noGrp="1"/>
          </p:cNvSpPr>
          <p:nvPr>
            <p:ph type="body" idx="1"/>
          </p:nvPr>
        </p:nvSpPr>
        <p:spPr>
          <a:xfrm>
            <a:off x="311700" y="1266325"/>
            <a:ext cx="8520600" cy="1321800"/>
          </a:xfrm>
          <a:prstGeom prst="rect">
            <a:avLst/>
          </a:prstGeom>
        </p:spPr>
        <p:txBody>
          <a:bodyPr lIns="91425" tIns="91425" rIns="91425" bIns="91425" anchor="t" anchorCtr="0">
            <a:noAutofit/>
          </a:bodyPr>
          <a:lstStyle/>
          <a:p>
            <a:pPr lvl="0" rtl="0">
              <a:spcBef>
                <a:spcPts val="0"/>
              </a:spcBef>
              <a:spcAft>
                <a:spcPts val="0"/>
              </a:spcAft>
              <a:buNone/>
            </a:pPr>
            <a:r>
              <a:rPr lang="en" sz="2400">
                <a:solidFill>
                  <a:srgbClr val="000000"/>
                </a:solidFill>
                <a:latin typeface="Coming Soon"/>
                <a:ea typeface="Coming Soon"/>
                <a:cs typeface="Coming Soon"/>
                <a:sym typeface="Coming Soon"/>
              </a:rPr>
              <a:t>At your tables take turns sharing your answer to the CHECK &amp; CONNECT question:</a:t>
            </a:r>
          </a:p>
          <a:p>
            <a:pPr lvl="0" rtl="0">
              <a:spcBef>
                <a:spcPts val="0"/>
              </a:spcBef>
              <a:spcAft>
                <a:spcPts val="0"/>
              </a:spcAft>
              <a:buNone/>
            </a:pPr>
            <a:endParaRPr sz="2400">
              <a:solidFill>
                <a:srgbClr val="000000"/>
              </a:solidFill>
              <a:latin typeface="Coming Soon"/>
              <a:ea typeface="Coming Soon"/>
              <a:cs typeface="Coming Soon"/>
              <a:sym typeface="Coming Soon"/>
            </a:endParaRPr>
          </a:p>
          <a:p>
            <a:pPr lvl="0" rtl="0">
              <a:spcBef>
                <a:spcPts val="0"/>
              </a:spcBef>
              <a:spcAft>
                <a:spcPts val="0"/>
              </a:spcAft>
              <a:buNone/>
            </a:pPr>
            <a:endParaRPr>
              <a:solidFill>
                <a:srgbClr val="666666"/>
              </a:solidFill>
              <a:latin typeface="Coming Soon"/>
              <a:ea typeface="Coming Soon"/>
              <a:cs typeface="Coming Soon"/>
              <a:sym typeface="Coming Soon"/>
            </a:endParaRPr>
          </a:p>
        </p:txBody>
      </p:sp>
      <p:sp>
        <p:nvSpPr>
          <p:cNvPr id="205" name="Shape 205"/>
          <p:cNvSpPr txBox="1"/>
          <p:nvPr/>
        </p:nvSpPr>
        <p:spPr>
          <a:xfrm>
            <a:off x="311700" y="2588125"/>
            <a:ext cx="4735500" cy="2265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3000">
                <a:latin typeface="Coming Soon"/>
                <a:ea typeface="Coming Soon"/>
                <a:cs typeface="Coming Soon"/>
                <a:sym typeface="Coming Soon"/>
              </a:rPr>
              <a:t>If you were stranded on a deserted island, what 3 OBJECTS would you bring with you?</a:t>
            </a:r>
          </a:p>
          <a:p>
            <a:pPr lvl="0" rtl="0">
              <a:lnSpc>
                <a:spcPct val="115000"/>
              </a:lnSpc>
              <a:spcBef>
                <a:spcPts val="0"/>
              </a:spcBef>
              <a:buNone/>
            </a:pPr>
            <a:endParaRPr sz="3000">
              <a:solidFill>
                <a:srgbClr val="666666"/>
              </a:solidFill>
              <a:latin typeface="Coming Soon"/>
              <a:ea typeface="Coming Soon"/>
              <a:cs typeface="Coming Soon"/>
              <a:sym typeface="Coming Soon"/>
            </a:endParaRPr>
          </a:p>
          <a:p>
            <a:pPr lvl="0" rtl="0">
              <a:lnSpc>
                <a:spcPct val="115000"/>
              </a:lnSpc>
              <a:spcBef>
                <a:spcPts val="0"/>
              </a:spcBef>
              <a:buNone/>
            </a:pPr>
            <a:endParaRPr sz="1800">
              <a:solidFill>
                <a:srgbClr val="666666"/>
              </a:solidFill>
              <a:latin typeface="Coming Soon"/>
              <a:ea typeface="Coming Soon"/>
              <a:cs typeface="Coming Soon"/>
              <a:sym typeface="Coming Soon"/>
            </a:endParaRPr>
          </a:p>
          <a:p>
            <a:pPr lvl="0">
              <a:spcBef>
                <a:spcPts val="0"/>
              </a:spcBef>
              <a:buNone/>
            </a:pPr>
            <a:endParaRPr/>
          </a:p>
        </p:txBody>
      </p:sp>
      <p:pic>
        <p:nvPicPr>
          <p:cNvPr id="206" name="Shape 206"/>
          <p:cNvPicPr preferRelativeResize="0"/>
          <p:nvPr/>
        </p:nvPicPr>
        <p:blipFill>
          <a:blip r:embed="rId3">
            <a:alphaModFix/>
          </a:blip>
          <a:stretch>
            <a:fillRect/>
          </a:stretch>
        </p:blipFill>
        <p:spPr>
          <a:xfrm>
            <a:off x="5143250" y="2345900"/>
            <a:ext cx="3854774" cy="2565175"/>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Agenda</a:t>
            </a:r>
          </a:p>
        </p:txBody>
      </p:sp>
      <p:sp>
        <p:nvSpPr>
          <p:cNvPr id="212" name="Shape 212"/>
          <p:cNvSpPr txBox="1">
            <a:spLocks noGrp="1"/>
          </p:cNvSpPr>
          <p:nvPr>
            <p:ph type="body" idx="1"/>
          </p:nvPr>
        </p:nvSpPr>
        <p:spPr>
          <a:xfrm>
            <a:off x="311700" y="967250"/>
            <a:ext cx="8520600" cy="185100"/>
          </a:xfrm>
          <a:prstGeom prst="rect">
            <a:avLst/>
          </a:prstGeom>
        </p:spPr>
        <p:txBody>
          <a:bodyPr lIns="91425" tIns="91425" rIns="91425" bIns="91425" anchor="t" anchorCtr="0">
            <a:noAutofit/>
          </a:bodyPr>
          <a:lstStyle/>
          <a:p>
            <a:pPr lvl="0" rtl="0">
              <a:spcBef>
                <a:spcPts val="0"/>
              </a:spcBef>
              <a:spcAft>
                <a:spcPts val="0"/>
              </a:spcAft>
              <a:buNone/>
            </a:pPr>
            <a:endParaRPr sz="1400" b="1">
              <a:solidFill>
                <a:srgbClr val="000000"/>
              </a:solidFill>
              <a:latin typeface="Arial"/>
              <a:ea typeface="Arial"/>
              <a:cs typeface="Arial"/>
              <a:sym typeface="Arial"/>
            </a:endParaRPr>
          </a:p>
          <a:p>
            <a:pPr lvl="0" rtl="0">
              <a:spcBef>
                <a:spcPts val="0"/>
              </a:spcBef>
              <a:buNone/>
            </a:pPr>
            <a:r>
              <a:rPr lang="en" sz="2200" b="1">
                <a:solidFill>
                  <a:srgbClr val="000000"/>
                </a:solidFill>
                <a:latin typeface="Coming Soon"/>
                <a:ea typeface="Coming Soon"/>
                <a:cs typeface="Coming Soon"/>
                <a:sym typeface="Coming Soon"/>
              </a:rPr>
              <a:t>8:30-11:30</a:t>
            </a:r>
            <a:r>
              <a:rPr lang="en" sz="2200">
                <a:solidFill>
                  <a:srgbClr val="000000"/>
                </a:solidFill>
                <a:latin typeface="Coming Soon"/>
                <a:ea typeface="Coming Soon"/>
                <a:cs typeface="Coming Soon"/>
                <a:sym typeface="Coming Soon"/>
              </a:rPr>
              <a:t>	</a:t>
            </a:r>
            <a:r>
              <a:rPr lang="en" sz="2200" b="1">
                <a:solidFill>
                  <a:srgbClr val="000000"/>
                </a:solidFill>
                <a:latin typeface="Coming Soon"/>
                <a:ea typeface="Coming Soon"/>
                <a:cs typeface="Coming Soon"/>
                <a:sym typeface="Coming Soon"/>
              </a:rPr>
              <a:t>Administrators and EL Specialists </a:t>
            </a:r>
          </a:p>
          <a:p>
            <a:pPr lvl="0" rtl="0">
              <a:spcBef>
                <a:spcPts val="0"/>
              </a:spcBef>
              <a:buNone/>
            </a:pPr>
            <a:r>
              <a:rPr lang="en" sz="2200" b="1">
                <a:solidFill>
                  <a:srgbClr val="000000"/>
                </a:solidFill>
                <a:latin typeface="Coming Soon"/>
                <a:ea typeface="Coming Soon"/>
                <a:cs typeface="Coming Soon"/>
                <a:sym typeface="Coming Soon"/>
              </a:rPr>
              <a:t>11:30-12:00	Lunch</a:t>
            </a:r>
          </a:p>
          <a:p>
            <a:pPr marL="0" lvl="0" indent="0" rtl="0">
              <a:spcBef>
                <a:spcPts val="0"/>
              </a:spcBef>
              <a:buNone/>
            </a:pPr>
            <a:r>
              <a:rPr lang="en" sz="2200" b="1">
                <a:solidFill>
                  <a:srgbClr val="000000"/>
                </a:solidFill>
                <a:latin typeface="Coming Soon"/>
                <a:ea typeface="Coming Soon"/>
                <a:cs typeface="Coming Soon"/>
                <a:sym typeface="Coming Soon"/>
              </a:rPr>
              <a:t>12:00-3:00	Administrators with Gayle Everly </a:t>
            </a:r>
          </a:p>
          <a:p>
            <a:pPr marL="1371600" lvl="0" indent="0" rtl="0">
              <a:spcBef>
                <a:spcPts val="0"/>
              </a:spcBef>
              <a:buNone/>
            </a:pPr>
            <a:r>
              <a:rPr lang="en" sz="2200" b="1">
                <a:solidFill>
                  <a:srgbClr val="000000"/>
                </a:solidFill>
                <a:latin typeface="Coming Soon"/>
                <a:ea typeface="Coming Soon"/>
                <a:cs typeface="Coming Soon"/>
                <a:sym typeface="Coming Soon"/>
              </a:rPr>
              <a:t>EL Specialists with Sarah Southard and Anne Jones	</a:t>
            </a:r>
          </a:p>
          <a:p>
            <a:pPr marL="0" lvl="0" indent="0" rtl="0">
              <a:spcBef>
                <a:spcPts val="0"/>
              </a:spcBef>
              <a:buNone/>
            </a:pPr>
            <a:r>
              <a:rPr lang="en" b="1">
                <a:solidFill>
                  <a:srgbClr val="000000"/>
                </a:solidFill>
                <a:latin typeface="Coming Soon"/>
                <a:ea typeface="Coming Soon"/>
                <a:cs typeface="Coming Soon"/>
                <a:sym typeface="Coming Soon"/>
              </a:rPr>
              <a:t>	</a:t>
            </a:r>
          </a:p>
        </p:txBody>
      </p:sp>
      <p:pic>
        <p:nvPicPr>
          <p:cNvPr id="213" name="Shape 213" descr="Notepad, Editor, Pencil ..."/>
          <p:cNvPicPr preferRelativeResize="0"/>
          <p:nvPr/>
        </p:nvPicPr>
        <p:blipFill>
          <a:blip r:embed="rId3">
            <a:alphaModFix/>
          </a:blip>
          <a:stretch>
            <a:fillRect/>
          </a:stretch>
        </p:blipFill>
        <p:spPr>
          <a:xfrm rot="1096615">
            <a:off x="6368651" y="331649"/>
            <a:ext cx="2481100" cy="22756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lnSpc>
                <a:spcPct val="115000"/>
              </a:lnSpc>
              <a:spcBef>
                <a:spcPts val="0"/>
              </a:spcBef>
              <a:buNone/>
            </a:pPr>
            <a:r>
              <a:rPr lang="en">
                <a:latin typeface="Coming Soon"/>
                <a:ea typeface="Coming Soon"/>
                <a:cs typeface="Coming Soon"/>
                <a:sym typeface="Coming Soon"/>
              </a:rPr>
              <a:t>EL COOP Review</a:t>
            </a:r>
          </a:p>
        </p:txBody>
      </p:sp>
      <p:sp>
        <p:nvSpPr>
          <p:cNvPr id="219" name="Shape 219"/>
          <p:cNvSpPr txBox="1">
            <a:spLocks noGrp="1"/>
          </p:cNvSpPr>
          <p:nvPr>
            <p:ph type="body" idx="1"/>
          </p:nvPr>
        </p:nvSpPr>
        <p:spPr>
          <a:xfrm>
            <a:off x="311700" y="1266175"/>
            <a:ext cx="4176300" cy="3687000"/>
          </a:xfrm>
          <a:prstGeom prst="rect">
            <a:avLst/>
          </a:prstGeom>
          <a:ln w="19050" cap="flat" cmpd="sng">
            <a:solidFill>
              <a:srgbClr val="FFFFFF"/>
            </a:solidFill>
            <a:prstDash val="dashDot"/>
            <a:round/>
            <a:headEnd type="none" w="med" len="med"/>
            <a:tailEnd type="none" w="med" len="med"/>
          </a:ln>
        </p:spPr>
        <p:txBody>
          <a:bodyPr lIns="91425" tIns="91425" rIns="91425" bIns="91425" anchor="t" anchorCtr="0">
            <a:noAutofit/>
          </a:bodyPr>
          <a:lstStyle/>
          <a:p>
            <a:pPr lvl="0" rtl="0">
              <a:spcBef>
                <a:spcPts val="0"/>
              </a:spcBef>
              <a:buNone/>
            </a:pPr>
            <a:r>
              <a:rPr lang="en" sz="1800" b="1">
                <a:solidFill>
                  <a:srgbClr val="000000"/>
                </a:solidFill>
                <a:latin typeface="Coming Soon"/>
                <a:ea typeface="Coming Soon"/>
                <a:cs typeface="Coming Soon"/>
                <a:sym typeface="Coming Soon"/>
              </a:rPr>
              <a:t>SO FAR THIS YEAR...</a:t>
            </a:r>
          </a:p>
          <a:p>
            <a:pPr marL="457200" lvl="0" indent="-342900" rtl="0">
              <a:spcBef>
                <a:spcPts val="0"/>
              </a:spcBef>
              <a:buClr>
                <a:schemeClr val="accent4"/>
              </a:buClr>
              <a:buSzPct val="100000"/>
              <a:buFont typeface="Coming Soon"/>
              <a:buChar char="❏"/>
            </a:pPr>
            <a:r>
              <a:rPr lang="en" sz="1800" b="1">
                <a:solidFill>
                  <a:schemeClr val="accent4"/>
                </a:solidFill>
                <a:latin typeface="Coming Soon"/>
                <a:ea typeface="Coming Soon"/>
                <a:cs typeface="Coming Soon"/>
                <a:sym typeface="Coming Soon"/>
              </a:rPr>
              <a:t>EL COOP PLC 1</a:t>
            </a:r>
          </a:p>
          <a:p>
            <a:pPr marL="457200" lvl="0" indent="-342900" rtl="0">
              <a:spcBef>
                <a:spcPts val="0"/>
              </a:spcBef>
              <a:buClr>
                <a:srgbClr val="FF0000"/>
              </a:buClr>
              <a:buSzPct val="100000"/>
              <a:buFont typeface="Coming Soon"/>
              <a:buChar char="❏"/>
            </a:pPr>
            <a:r>
              <a:rPr lang="en" sz="1800" b="1">
                <a:solidFill>
                  <a:srgbClr val="FF0000"/>
                </a:solidFill>
                <a:latin typeface="Coming Soon"/>
                <a:ea typeface="Coming Soon"/>
                <a:cs typeface="Coming Soon"/>
                <a:sym typeface="Coming Soon"/>
              </a:rPr>
              <a:t>EL Specialist Training 1: Language Acquisition &amp; Development</a:t>
            </a:r>
          </a:p>
          <a:p>
            <a:pPr marL="457200" lvl="0" indent="-342900" rtl="0">
              <a:spcBef>
                <a:spcPts val="0"/>
              </a:spcBef>
              <a:buClr>
                <a:srgbClr val="FF0000"/>
              </a:buClr>
              <a:buSzPct val="100000"/>
              <a:buFont typeface="Coming Soon"/>
              <a:buChar char="❏"/>
            </a:pPr>
            <a:r>
              <a:rPr lang="en" sz="1800" b="1">
                <a:solidFill>
                  <a:srgbClr val="FF0000"/>
                </a:solidFill>
                <a:latin typeface="Coming Soon"/>
                <a:ea typeface="Coming Soon"/>
                <a:cs typeface="Coming Soon"/>
                <a:sym typeface="Coming Soon"/>
              </a:rPr>
              <a:t>Teacher Training 1: Language Acquisition &amp; Development</a:t>
            </a:r>
          </a:p>
          <a:p>
            <a:pPr marL="457200" lvl="0" indent="-342900" rtl="0">
              <a:spcBef>
                <a:spcPts val="0"/>
              </a:spcBef>
              <a:buClr>
                <a:srgbClr val="6AA84F"/>
              </a:buClr>
              <a:buSzPct val="100000"/>
              <a:buFont typeface="Coming Soon"/>
              <a:buChar char="❏"/>
            </a:pPr>
            <a:r>
              <a:rPr lang="en" sz="1800" b="1">
                <a:solidFill>
                  <a:srgbClr val="6AA84F"/>
                </a:solidFill>
                <a:latin typeface="Coming Soon"/>
                <a:ea typeface="Coming Soon"/>
                <a:cs typeface="Coming Soon"/>
                <a:sym typeface="Coming Soon"/>
              </a:rPr>
              <a:t>EL Specialist Training 2: Student Engagement</a:t>
            </a:r>
          </a:p>
          <a:p>
            <a:pPr marL="457200" lvl="0" indent="-342900" rtl="0">
              <a:spcBef>
                <a:spcPts val="0"/>
              </a:spcBef>
              <a:buClr>
                <a:srgbClr val="6AA84F"/>
              </a:buClr>
              <a:buSzPct val="100000"/>
              <a:buFont typeface="Coming Soon"/>
              <a:buChar char="❏"/>
            </a:pPr>
            <a:r>
              <a:rPr lang="en" sz="1800" b="1">
                <a:solidFill>
                  <a:srgbClr val="6AA84F"/>
                </a:solidFill>
                <a:latin typeface="Coming Soon"/>
                <a:ea typeface="Coming Soon"/>
                <a:cs typeface="Coming Soon"/>
                <a:sym typeface="Coming Soon"/>
              </a:rPr>
              <a:t>Teacher Training 2: Student Engagement</a:t>
            </a:r>
          </a:p>
          <a:p>
            <a:pPr marL="457200" lvl="0" indent="-342900" rtl="0">
              <a:spcBef>
                <a:spcPts val="0"/>
              </a:spcBef>
              <a:buClr>
                <a:schemeClr val="accent4"/>
              </a:buClr>
              <a:buSzPct val="100000"/>
              <a:buFont typeface="Coming Soon"/>
              <a:buChar char="❏"/>
            </a:pPr>
            <a:r>
              <a:rPr lang="en" sz="1800" b="1">
                <a:solidFill>
                  <a:schemeClr val="accent4"/>
                </a:solidFill>
                <a:latin typeface="Coming Soon"/>
                <a:ea typeface="Coming Soon"/>
                <a:cs typeface="Coming Soon"/>
                <a:sym typeface="Coming Soon"/>
              </a:rPr>
              <a:t>EL COOP PLC 2</a:t>
            </a:r>
          </a:p>
        </p:txBody>
      </p:sp>
      <p:sp>
        <p:nvSpPr>
          <p:cNvPr id="220" name="Shape 220"/>
          <p:cNvSpPr txBox="1">
            <a:spLocks noGrp="1"/>
          </p:cNvSpPr>
          <p:nvPr>
            <p:ph type="body" idx="2"/>
          </p:nvPr>
        </p:nvSpPr>
        <p:spPr>
          <a:xfrm>
            <a:off x="4656000" y="1266175"/>
            <a:ext cx="4176300" cy="3687000"/>
          </a:xfrm>
          <a:prstGeom prst="rect">
            <a:avLst/>
          </a:prstGeom>
          <a:ln w="19050" cap="flat" cmpd="sng">
            <a:solidFill>
              <a:srgbClr val="FFFFFF"/>
            </a:solidFill>
            <a:prstDash val="dashDot"/>
            <a:round/>
            <a:headEnd type="none" w="med" len="med"/>
            <a:tailEnd type="none" w="med" len="med"/>
          </a:ln>
        </p:spPr>
        <p:txBody>
          <a:bodyPr lIns="91425" tIns="91425" rIns="91425" bIns="91425" anchor="t" anchorCtr="0">
            <a:noAutofit/>
          </a:bodyPr>
          <a:lstStyle/>
          <a:p>
            <a:pPr lvl="0" rtl="0">
              <a:spcBef>
                <a:spcPts val="0"/>
              </a:spcBef>
              <a:buNone/>
            </a:pPr>
            <a:r>
              <a:rPr lang="en" sz="1800" b="1">
                <a:solidFill>
                  <a:srgbClr val="000000"/>
                </a:solidFill>
                <a:latin typeface="Coming Soon"/>
                <a:ea typeface="Coming Soon"/>
                <a:cs typeface="Coming Soon"/>
                <a:sym typeface="Coming Soon"/>
              </a:rPr>
              <a:t>STILL TO COME...</a:t>
            </a:r>
          </a:p>
          <a:p>
            <a:pPr marL="457200" lvl="0" indent="-342900" rtl="0">
              <a:spcBef>
                <a:spcPts val="0"/>
              </a:spcBef>
              <a:buClr>
                <a:srgbClr val="0000FF"/>
              </a:buClr>
              <a:buSzPct val="100000"/>
              <a:buFont typeface="Coming Soon"/>
              <a:buChar char="❏"/>
            </a:pPr>
            <a:r>
              <a:rPr lang="en" sz="1800" b="1">
                <a:solidFill>
                  <a:srgbClr val="0000FF"/>
                </a:solidFill>
                <a:latin typeface="Coming Soon"/>
                <a:ea typeface="Coming Soon"/>
                <a:cs typeface="Coming Soon"/>
                <a:sym typeface="Coming Soon"/>
              </a:rPr>
              <a:t>EL Specialist Training 3: Academic language</a:t>
            </a:r>
          </a:p>
          <a:p>
            <a:pPr marL="457200" lvl="0" indent="-342900" rtl="0">
              <a:spcBef>
                <a:spcPts val="0"/>
              </a:spcBef>
              <a:buClr>
                <a:srgbClr val="0000FF"/>
              </a:buClr>
              <a:buSzPct val="100000"/>
              <a:buFont typeface="Coming Soon"/>
              <a:buChar char="❏"/>
            </a:pPr>
            <a:r>
              <a:rPr lang="en" sz="1800" b="1">
                <a:solidFill>
                  <a:srgbClr val="0000FF"/>
                </a:solidFill>
                <a:latin typeface="Coming Soon"/>
                <a:ea typeface="Coming Soon"/>
                <a:cs typeface="Coming Soon"/>
                <a:sym typeface="Coming Soon"/>
              </a:rPr>
              <a:t>Teacher Training 3: Academic Language</a:t>
            </a:r>
          </a:p>
          <a:p>
            <a:pPr marL="457200" lvl="0" indent="-342900" rtl="0">
              <a:spcBef>
                <a:spcPts val="0"/>
              </a:spcBef>
              <a:buClr>
                <a:schemeClr val="accent4"/>
              </a:buClr>
              <a:buSzPct val="100000"/>
              <a:buFont typeface="Coming Soon"/>
              <a:buChar char="❏"/>
            </a:pPr>
            <a:r>
              <a:rPr lang="en" sz="1800" b="1">
                <a:solidFill>
                  <a:schemeClr val="accent4"/>
                </a:solidFill>
                <a:latin typeface="Coming Soon"/>
                <a:ea typeface="Coming Soon"/>
                <a:cs typeface="Coming Soon"/>
                <a:sym typeface="Coming Soon"/>
              </a:rPr>
              <a:t>EL COOP PLC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19375"/>
            <a:ext cx="8520600" cy="707400"/>
          </a:xfrm>
          <a:prstGeom prst="rect">
            <a:avLst/>
          </a:prstGeom>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Needs and Strengths scenarios</a:t>
            </a:r>
          </a:p>
        </p:txBody>
      </p:sp>
      <p:sp>
        <p:nvSpPr>
          <p:cNvPr id="226" name="Shape 226"/>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buNone/>
            </a:pPr>
            <a:endParaRPr/>
          </a:p>
        </p:txBody>
      </p:sp>
      <p:pic>
        <p:nvPicPr>
          <p:cNvPr id="227" name="Shape 227"/>
          <p:cNvPicPr preferRelativeResize="0"/>
          <p:nvPr/>
        </p:nvPicPr>
        <p:blipFill>
          <a:blip r:embed="rId3">
            <a:alphaModFix/>
          </a:blip>
          <a:stretch>
            <a:fillRect/>
          </a:stretch>
        </p:blipFill>
        <p:spPr>
          <a:xfrm>
            <a:off x="372425" y="1454750"/>
            <a:ext cx="4388775" cy="2925850"/>
          </a:xfrm>
          <a:prstGeom prst="rect">
            <a:avLst/>
          </a:prstGeom>
          <a:noFill/>
          <a:ln w="76200" cap="flat" cmpd="sng">
            <a:solidFill>
              <a:schemeClr val="dk2"/>
            </a:solidFill>
            <a:prstDash val="solid"/>
            <a:round/>
            <a:headEnd type="none" w="med" len="med"/>
            <a:tailEnd type="none" w="med" len="med"/>
          </a:ln>
        </p:spPr>
      </p:pic>
      <p:pic>
        <p:nvPicPr>
          <p:cNvPr id="228" name="Shape 228"/>
          <p:cNvPicPr preferRelativeResize="0"/>
          <p:nvPr/>
        </p:nvPicPr>
        <p:blipFill>
          <a:blip r:embed="rId4">
            <a:alphaModFix/>
          </a:blip>
          <a:stretch>
            <a:fillRect/>
          </a:stretch>
        </p:blipFill>
        <p:spPr>
          <a:xfrm>
            <a:off x="5485449" y="1126775"/>
            <a:ext cx="2699075" cy="3711799"/>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Needs and Strengths Activity</a:t>
            </a:r>
          </a:p>
        </p:txBody>
      </p:sp>
      <p:graphicFrame>
        <p:nvGraphicFramePr>
          <p:cNvPr id="234" name="Shape 234"/>
          <p:cNvGraphicFramePr/>
          <p:nvPr/>
        </p:nvGraphicFramePr>
        <p:xfrm>
          <a:off x="322000" y="1266334"/>
          <a:ext cx="3000000" cy="3000000"/>
        </p:xfrm>
        <a:graphic>
          <a:graphicData uri="http://schemas.openxmlformats.org/drawingml/2006/table">
            <a:tbl>
              <a:tblPr>
                <a:noFill/>
                <a:tableStyleId>{2F4293F0-C284-450B-8C33-0C2DE07FC5CB}</a:tableStyleId>
              </a:tblPr>
              <a:tblGrid>
                <a:gridCol w="2125000">
                  <a:extLst>
                    <a:ext uri="{9D8B030D-6E8A-4147-A177-3AD203B41FA5}">
                      <a16:colId xmlns:a16="http://schemas.microsoft.com/office/drawing/2014/main" val="20000"/>
                    </a:ext>
                  </a:extLst>
                </a:gridCol>
                <a:gridCol w="2125000">
                  <a:extLst>
                    <a:ext uri="{9D8B030D-6E8A-4147-A177-3AD203B41FA5}">
                      <a16:colId xmlns:a16="http://schemas.microsoft.com/office/drawing/2014/main" val="20001"/>
                    </a:ext>
                  </a:extLst>
                </a:gridCol>
                <a:gridCol w="2125000">
                  <a:extLst>
                    <a:ext uri="{9D8B030D-6E8A-4147-A177-3AD203B41FA5}">
                      <a16:colId xmlns:a16="http://schemas.microsoft.com/office/drawing/2014/main" val="20002"/>
                    </a:ext>
                  </a:extLst>
                </a:gridCol>
                <a:gridCol w="2125000">
                  <a:extLst>
                    <a:ext uri="{9D8B030D-6E8A-4147-A177-3AD203B41FA5}">
                      <a16:colId xmlns:a16="http://schemas.microsoft.com/office/drawing/2014/main" val="20003"/>
                    </a:ext>
                  </a:extLst>
                </a:gridCol>
              </a:tblGrid>
              <a:tr h="758325">
                <a:tc>
                  <a:txBody>
                    <a:bodyPr/>
                    <a:lstStyle/>
                    <a:p>
                      <a:pPr lvl="0" algn="ctr">
                        <a:spcBef>
                          <a:spcPts val="0"/>
                        </a:spcBef>
                        <a:buNone/>
                      </a:pPr>
                      <a:r>
                        <a:rPr lang="en" sz="1800" b="1">
                          <a:latin typeface="Coming Soon"/>
                          <a:ea typeface="Coming Soon"/>
                          <a:cs typeface="Coming Soon"/>
                          <a:sym typeface="Coming Soon"/>
                        </a:rPr>
                        <a:t>What’s going well?</a:t>
                      </a: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a:spcBef>
                          <a:spcPts val="0"/>
                        </a:spcBef>
                        <a:buNone/>
                      </a:pPr>
                      <a:r>
                        <a:rPr lang="en" sz="1800" b="1">
                          <a:latin typeface="Coming Soon"/>
                          <a:ea typeface="Coming Soon"/>
                          <a:cs typeface="Coming Soon"/>
                          <a:sym typeface="Coming Soon"/>
                        </a:rPr>
                        <a:t>How do you know?</a:t>
                      </a: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a:spcBef>
                          <a:spcPts val="0"/>
                        </a:spcBef>
                        <a:buNone/>
                      </a:pPr>
                      <a:r>
                        <a:rPr lang="en" sz="1800" b="1">
                          <a:latin typeface="Coming Soon"/>
                          <a:ea typeface="Coming Soon"/>
                          <a:cs typeface="Coming Soon"/>
                          <a:sym typeface="Coming Soon"/>
                        </a:rPr>
                        <a:t>What is a need for you?</a:t>
                      </a: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lgn="ctr" rtl="0">
                        <a:spcBef>
                          <a:spcPts val="0"/>
                        </a:spcBef>
                        <a:buNone/>
                      </a:pPr>
                      <a:r>
                        <a:rPr lang="en" sz="1800" b="1">
                          <a:latin typeface="Coming Soon"/>
                          <a:ea typeface="Coming Soon"/>
                          <a:cs typeface="Coming Soon"/>
                          <a:sym typeface="Coming Soon"/>
                        </a:rPr>
                        <a:t>Why is that an area of concern?</a:t>
                      </a: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449375">
                <a:tc>
                  <a:txBody>
                    <a:bodyPr/>
                    <a:lstStyle/>
                    <a:p>
                      <a:pPr lvl="0">
                        <a:spcBef>
                          <a:spcPts val="0"/>
                        </a:spcBef>
                        <a:buNone/>
                      </a:pPr>
                      <a:endParaRP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spcBef>
                          <a:spcPts val="0"/>
                        </a:spcBef>
                        <a:buNone/>
                      </a:pPr>
                      <a:endParaRP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a:spcBef>
                          <a:spcPts val="0"/>
                        </a:spcBef>
                        <a:buNone/>
                      </a:pPr>
                      <a:endParaRP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35" name="Shape 235" descr="30 minute timer (with 5 beeps at the end)" title="30 minute timer">
            <a:hlinkClick r:id="rId3"/>
          </p:cNvPr>
          <p:cNvSpPr/>
          <p:nvPr/>
        </p:nvSpPr>
        <p:spPr>
          <a:xfrm>
            <a:off x="6072435" y="2730574"/>
            <a:ext cx="2989267" cy="2241950"/>
          </a:xfrm>
          <a:prstGeom prst="rect">
            <a:avLst/>
          </a:prstGeom>
          <a:blipFill>
            <a:blip r:embed="rId4">
              <a:alphaModFix/>
            </a:blip>
            <a:stretch>
              <a:fillRect/>
            </a:stretch>
          </a:blipFill>
          <a:ln w="38100" cap="flat" cmpd="sng">
            <a:solidFill>
              <a:schemeClr val="dk2"/>
            </a:solidFill>
            <a:prstDash val="solid"/>
            <a:round/>
            <a:headEnd type="none" w="med" len="med"/>
            <a:tailEnd type="none" w="med" len="med"/>
          </a:ln>
        </p:spPr>
      </p:sp>
      <p:sp>
        <p:nvSpPr>
          <p:cNvPr id="236" name="Shape 236"/>
          <p:cNvSpPr txBox="1"/>
          <p:nvPr/>
        </p:nvSpPr>
        <p:spPr>
          <a:xfrm>
            <a:off x="322000" y="2730575"/>
            <a:ext cx="6331800" cy="21657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Shadows Into Light Two"/>
              <a:buChar char="➔"/>
            </a:pPr>
            <a:r>
              <a:rPr lang="en" sz="2400">
                <a:latin typeface="Shadows Into Light Two"/>
                <a:ea typeface="Shadows Into Light Two"/>
                <a:cs typeface="Shadows Into Light Two"/>
                <a:sym typeface="Shadows Into Light Two"/>
              </a:rPr>
              <a:t>Family Engagement</a:t>
            </a:r>
          </a:p>
          <a:p>
            <a:pPr marL="457200" lvl="0" indent="-381000" rtl="0">
              <a:spcBef>
                <a:spcPts val="0"/>
              </a:spcBef>
              <a:buSzPct val="100000"/>
              <a:buFont typeface="Shadows Into Light Two"/>
              <a:buChar char="➔"/>
            </a:pPr>
            <a:r>
              <a:rPr lang="en" sz="2400">
                <a:latin typeface="Shadows Into Light Two"/>
                <a:ea typeface="Shadows Into Light Two"/>
                <a:cs typeface="Shadows Into Light Two"/>
                <a:sym typeface="Shadows Into Light Two"/>
              </a:rPr>
              <a:t>Interventions</a:t>
            </a:r>
          </a:p>
          <a:p>
            <a:pPr marL="457200" lvl="0" indent="-381000" rtl="0">
              <a:spcBef>
                <a:spcPts val="0"/>
              </a:spcBef>
              <a:buSzPct val="100000"/>
              <a:buFont typeface="Shadows Into Light Two"/>
              <a:buChar char="➔"/>
            </a:pPr>
            <a:r>
              <a:rPr lang="en" sz="2400">
                <a:latin typeface="Shadows Into Light Two"/>
                <a:ea typeface="Shadows Into Light Two"/>
                <a:cs typeface="Shadows Into Light Two"/>
                <a:sym typeface="Shadows Into Light Two"/>
              </a:rPr>
              <a:t>Primary Language</a:t>
            </a:r>
          </a:p>
          <a:p>
            <a:pPr marL="457200" lvl="0" indent="-381000" rtl="0">
              <a:spcBef>
                <a:spcPts val="0"/>
              </a:spcBef>
              <a:buSzPct val="100000"/>
              <a:buFont typeface="Shadows Into Light Two"/>
              <a:buChar char="➔"/>
            </a:pPr>
            <a:r>
              <a:rPr lang="en" sz="2400">
                <a:latin typeface="Shadows Into Light Two"/>
                <a:ea typeface="Shadows Into Light Two"/>
                <a:cs typeface="Shadows Into Light Two"/>
                <a:sym typeface="Shadows Into Light Two"/>
              </a:rPr>
              <a:t>Newcomers</a:t>
            </a:r>
          </a:p>
          <a:p>
            <a:pPr marL="457200" lvl="0" indent="-381000">
              <a:spcBef>
                <a:spcPts val="0"/>
              </a:spcBef>
              <a:buSzPct val="100000"/>
              <a:buFont typeface="Shadows Into Light Two"/>
              <a:buChar char="➔"/>
            </a:pPr>
            <a:r>
              <a:rPr lang="en" sz="2400">
                <a:latin typeface="Shadows Into Light Two"/>
                <a:ea typeface="Shadows Into Light Two"/>
                <a:cs typeface="Shadows Into Light Two"/>
                <a:sym typeface="Shadows Into Light Two"/>
              </a:rPr>
              <a:t>Professional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pic>
        <p:nvPicPr>
          <p:cNvPr id="243" name="Shape 243"/>
          <p:cNvPicPr preferRelativeResize="0"/>
          <p:nvPr/>
        </p:nvPicPr>
        <p:blipFill>
          <a:blip r:embed="rId3">
            <a:alphaModFix/>
          </a:blip>
          <a:stretch>
            <a:fillRect/>
          </a:stretch>
        </p:blipFill>
        <p:spPr>
          <a:xfrm>
            <a:off x="1259362" y="793337"/>
            <a:ext cx="6625275" cy="3556825"/>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Prioritize for Later</a:t>
            </a:r>
          </a:p>
        </p:txBody>
      </p:sp>
      <p:sp>
        <p:nvSpPr>
          <p:cNvPr id="249" name="Shape 249"/>
          <p:cNvSpPr txBox="1">
            <a:spLocks noGrp="1"/>
          </p:cNvSpPr>
          <p:nvPr>
            <p:ph type="body" idx="1"/>
          </p:nvPr>
        </p:nvSpPr>
        <p:spPr>
          <a:xfrm>
            <a:off x="311700" y="1294825"/>
            <a:ext cx="5002800" cy="3302700"/>
          </a:xfrm>
          <a:prstGeom prst="rect">
            <a:avLst/>
          </a:prstGeom>
        </p:spPr>
        <p:txBody>
          <a:bodyPr lIns="91425" tIns="91425" rIns="91425" bIns="91425" anchor="t" anchorCtr="0">
            <a:noAutofit/>
          </a:bodyPr>
          <a:lstStyle/>
          <a:p>
            <a:pPr lvl="0">
              <a:spcBef>
                <a:spcPts val="0"/>
              </a:spcBef>
              <a:buNone/>
            </a:pPr>
            <a:r>
              <a:rPr lang="en" sz="3400">
                <a:solidFill>
                  <a:srgbClr val="000000"/>
                </a:solidFill>
                <a:latin typeface="Coming Soon"/>
                <a:ea typeface="Coming Soon"/>
                <a:cs typeface="Coming Soon"/>
                <a:sym typeface="Coming Soon"/>
              </a:rPr>
              <a:t>With your team, decide which</a:t>
            </a:r>
            <a:r>
              <a:rPr lang="en" sz="3400" b="1">
                <a:solidFill>
                  <a:srgbClr val="000000"/>
                </a:solidFill>
                <a:latin typeface="Coming Soon"/>
                <a:ea typeface="Coming Soon"/>
                <a:cs typeface="Coming Soon"/>
                <a:sym typeface="Coming Soon"/>
              </a:rPr>
              <a:t> 3 areas</a:t>
            </a:r>
            <a:r>
              <a:rPr lang="en" sz="3400">
                <a:solidFill>
                  <a:srgbClr val="000000"/>
                </a:solidFill>
                <a:latin typeface="Coming Soon"/>
                <a:ea typeface="Coming Soon"/>
                <a:cs typeface="Coming Soon"/>
                <a:sym typeface="Coming Soon"/>
              </a:rPr>
              <a:t> are the most important for further exploration. </a:t>
            </a:r>
            <a:r>
              <a:rPr lang="en"/>
              <a:t> </a:t>
            </a:r>
          </a:p>
        </p:txBody>
      </p:sp>
      <p:pic>
        <p:nvPicPr>
          <p:cNvPr id="250" name="Shape 250"/>
          <p:cNvPicPr preferRelativeResize="0"/>
          <p:nvPr/>
        </p:nvPicPr>
        <p:blipFill>
          <a:blip r:embed="rId3">
            <a:alphaModFix/>
          </a:blip>
          <a:stretch>
            <a:fillRect/>
          </a:stretch>
        </p:blipFill>
        <p:spPr>
          <a:xfrm rot="588377">
            <a:off x="5251951" y="432439"/>
            <a:ext cx="3683972" cy="27594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Topic conversations</a:t>
            </a:r>
          </a:p>
        </p:txBody>
      </p:sp>
      <p:sp>
        <p:nvSpPr>
          <p:cNvPr id="256" name="Shape 256"/>
          <p:cNvSpPr txBox="1">
            <a:spLocks noGrp="1"/>
          </p:cNvSpPr>
          <p:nvPr>
            <p:ph type="body" idx="1"/>
          </p:nvPr>
        </p:nvSpPr>
        <p:spPr>
          <a:xfrm>
            <a:off x="311700" y="1266325"/>
            <a:ext cx="8520600" cy="1079700"/>
          </a:xfrm>
          <a:prstGeom prst="rect">
            <a:avLst/>
          </a:prstGeom>
        </p:spPr>
        <p:txBody>
          <a:bodyPr lIns="91425" tIns="91425" rIns="91425" bIns="91425" anchor="t" anchorCtr="0">
            <a:noAutofit/>
          </a:bodyPr>
          <a:lstStyle/>
          <a:p>
            <a:pPr marL="457200" lvl="0" indent="-368300">
              <a:spcBef>
                <a:spcPts val="0"/>
              </a:spcBef>
              <a:buClr>
                <a:srgbClr val="000000"/>
              </a:buClr>
              <a:buSzPct val="100000"/>
              <a:buFont typeface="Coming Soon"/>
              <a:buChar char="➔"/>
            </a:pPr>
            <a:r>
              <a:rPr lang="en" sz="2200">
                <a:solidFill>
                  <a:srgbClr val="000000"/>
                </a:solidFill>
                <a:latin typeface="Coming Soon"/>
                <a:ea typeface="Coming Soon"/>
                <a:cs typeface="Coming Soon"/>
                <a:sym typeface="Coming Soon"/>
              </a:rPr>
              <a:t>As a district team, choose 3 topics you would like to learn about.</a:t>
            </a:r>
          </a:p>
          <a:p>
            <a:pPr marL="457200" lvl="0" indent="-368300">
              <a:spcBef>
                <a:spcPts val="0"/>
              </a:spcBef>
              <a:buClr>
                <a:srgbClr val="000000"/>
              </a:buClr>
              <a:buSzPct val="100000"/>
              <a:buFont typeface="Coming Soon"/>
              <a:buChar char="➔"/>
            </a:pPr>
            <a:r>
              <a:rPr lang="en" sz="2200">
                <a:solidFill>
                  <a:srgbClr val="000000"/>
                </a:solidFill>
                <a:latin typeface="Coming Soon"/>
                <a:ea typeface="Coming Soon"/>
                <a:cs typeface="Coming Soon"/>
                <a:sym typeface="Coming Soon"/>
              </a:rPr>
              <a:t>Join a table discussion for the next 20 minutes. </a:t>
            </a:r>
          </a:p>
        </p:txBody>
      </p:sp>
      <p:sp>
        <p:nvSpPr>
          <p:cNvPr id="257" name="Shape 257"/>
          <p:cNvSpPr/>
          <p:nvPr/>
        </p:nvSpPr>
        <p:spPr>
          <a:xfrm rot="766968">
            <a:off x="5566086" y="2815483"/>
            <a:ext cx="3380978" cy="56660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dk1"/>
                </a:solidFill>
                <a:latin typeface="Shadows Into Light Two"/>
              </a:rPr>
              <a:t>Family Engagement</a:t>
            </a:r>
          </a:p>
        </p:txBody>
      </p:sp>
      <p:sp>
        <p:nvSpPr>
          <p:cNvPr id="258" name="Shape 258"/>
          <p:cNvSpPr/>
          <p:nvPr/>
        </p:nvSpPr>
        <p:spPr>
          <a:xfrm>
            <a:off x="4102000" y="3927522"/>
            <a:ext cx="4567529" cy="761875"/>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FF0000"/>
                </a:solidFill>
                <a:latin typeface="Arial"/>
              </a:rPr>
              <a:t>interventions</a:t>
            </a:r>
          </a:p>
        </p:txBody>
      </p:sp>
      <p:sp>
        <p:nvSpPr>
          <p:cNvPr id="259" name="Shape 259"/>
          <p:cNvSpPr/>
          <p:nvPr/>
        </p:nvSpPr>
        <p:spPr>
          <a:xfrm rot="-680021">
            <a:off x="351631" y="4127629"/>
            <a:ext cx="3385239" cy="428838"/>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6AA84F"/>
                </a:solidFill>
                <a:latin typeface="Architects Daughter"/>
              </a:rPr>
              <a:t>newcomers</a:t>
            </a:r>
          </a:p>
        </p:txBody>
      </p:sp>
      <p:sp>
        <p:nvSpPr>
          <p:cNvPr id="260" name="Shape 260"/>
          <p:cNvSpPr/>
          <p:nvPr/>
        </p:nvSpPr>
        <p:spPr>
          <a:xfrm>
            <a:off x="71250" y="2448463"/>
            <a:ext cx="3237804" cy="73395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9900FF"/>
                </a:solidFill>
                <a:latin typeface="Mountains of Christmas"/>
              </a:rPr>
              <a:t>Primary Language</a:t>
            </a:r>
          </a:p>
        </p:txBody>
      </p:sp>
      <p:sp>
        <p:nvSpPr>
          <p:cNvPr id="261" name="Shape 261"/>
          <p:cNvSpPr/>
          <p:nvPr/>
        </p:nvSpPr>
        <p:spPr>
          <a:xfrm>
            <a:off x="1490000" y="3284838"/>
            <a:ext cx="5847703" cy="37054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1155CC"/>
                </a:solidFill>
                <a:latin typeface="Amatic SC"/>
              </a:rPr>
              <a:t>Professional Learning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5 Topics - Artifact Box	</a:t>
            </a:r>
          </a:p>
        </p:txBody>
      </p:sp>
      <p:sp>
        <p:nvSpPr>
          <p:cNvPr id="267" name="Shape 26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Assign a timekeeper.</a:t>
            </a:r>
          </a:p>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Find a resource in the Artifact Box that you’d like to explore and work independently (5 minutes)</a:t>
            </a:r>
          </a:p>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Have a discussion in your group about your topic of choice, informed by the resources that you explored and the posters at your table.</a:t>
            </a:r>
          </a:p>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Create a visual representation of your group’s understanding.</a:t>
            </a:r>
          </a:p>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As a team, capture some big ideas about this area on your planning document</a:t>
            </a:r>
          </a:p>
          <a:p>
            <a:pPr marL="457200" lvl="0" indent="-361950">
              <a:spcBef>
                <a:spcPts val="0"/>
              </a:spcBef>
              <a:buClr>
                <a:srgbClr val="000000"/>
              </a:buClr>
              <a:buSzPct val="100000"/>
              <a:buFont typeface="Coming Soon"/>
              <a:buChar char="➔"/>
            </a:pPr>
            <a:r>
              <a:rPr lang="en" sz="2100" b="1">
                <a:solidFill>
                  <a:srgbClr val="000000"/>
                </a:solidFill>
                <a:latin typeface="Coming Soon"/>
                <a:ea typeface="Coming Soon"/>
                <a:cs typeface="Coming Soon"/>
                <a:sym typeface="Coming Soon"/>
              </a:rPr>
              <a:t>Find a new table topic.</a:t>
            </a:r>
          </a:p>
        </p:txBody>
      </p:sp>
      <p:pic>
        <p:nvPicPr>
          <p:cNvPr id="268" name="Shape 268"/>
          <p:cNvPicPr preferRelativeResize="0"/>
          <p:nvPr/>
        </p:nvPicPr>
        <p:blipFill>
          <a:blip r:embed="rId3">
            <a:alphaModFix/>
          </a:blip>
          <a:stretch>
            <a:fillRect/>
          </a:stretch>
        </p:blipFill>
        <p:spPr>
          <a:xfrm rot="816403">
            <a:off x="5480756" y="-14191"/>
            <a:ext cx="1964335" cy="14732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Reflection</a:t>
            </a:r>
          </a:p>
        </p:txBody>
      </p:sp>
      <p:sp>
        <p:nvSpPr>
          <p:cNvPr id="274" name="Shape 27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buNone/>
            </a:pPr>
            <a:r>
              <a:rPr lang="en" sz="3400" b="1">
                <a:solidFill>
                  <a:srgbClr val="000000"/>
                </a:solidFill>
                <a:latin typeface="Coming Soon"/>
                <a:ea typeface="Coming Soon"/>
                <a:cs typeface="Coming Soon"/>
                <a:sym typeface="Coming Soon"/>
              </a:rPr>
              <a:t>What are the next steps in each of these areas?</a:t>
            </a:r>
          </a:p>
        </p:txBody>
      </p:sp>
      <p:pic>
        <p:nvPicPr>
          <p:cNvPr id="275" name="Shape 275"/>
          <p:cNvPicPr preferRelativeResize="0"/>
          <p:nvPr/>
        </p:nvPicPr>
        <p:blipFill>
          <a:blip r:embed="rId3">
            <a:alphaModFix/>
          </a:blip>
          <a:stretch>
            <a:fillRect/>
          </a:stretch>
        </p:blipFill>
        <p:spPr>
          <a:xfrm>
            <a:off x="3661735" y="2039810"/>
            <a:ext cx="5411925" cy="2927774"/>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Buckle up your seatbelts!</a:t>
            </a:r>
          </a:p>
        </p:txBody>
      </p:sp>
      <p:pic>
        <p:nvPicPr>
          <p:cNvPr id="148" name="Shape 148" descr="... seat belt | by State Farm"/>
          <p:cNvPicPr preferRelativeResize="0"/>
          <p:nvPr/>
        </p:nvPicPr>
        <p:blipFill>
          <a:blip r:embed="rId3">
            <a:alphaModFix/>
          </a:blip>
          <a:stretch>
            <a:fillRect/>
          </a:stretch>
        </p:blipFill>
        <p:spPr>
          <a:xfrm>
            <a:off x="1989350" y="1267150"/>
            <a:ext cx="5526714" cy="3686275"/>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pic>
        <p:nvPicPr>
          <p:cNvPr id="282" name="Shape 282"/>
          <p:cNvPicPr preferRelativeResize="0"/>
          <p:nvPr/>
        </p:nvPicPr>
        <p:blipFill>
          <a:blip r:embed="rId3">
            <a:alphaModFix/>
          </a:blip>
          <a:stretch>
            <a:fillRect/>
          </a:stretch>
        </p:blipFill>
        <p:spPr>
          <a:xfrm>
            <a:off x="0" y="0"/>
            <a:ext cx="907592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Canvas Training</a:t>
            </a:r>
          </a:p>
        </p:txBody>
      </p:sp>
      <p:sp>
        <p:nvSpPr>
          <p:cNvPr id="288" name="Shape 28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pic>
        <p:nvPicPr>
          <p:cNvPr id="289" name="Shape 289"/>
          <p:cNvPicPr preferRelativeResize="0"/>
          <p:nvPr/>
        </p:nvPicPr>
        <p:blipFill>
          <a:blip r:embed="rId3">
            <a:alphaModFix/>
          </a:blip>
          <a:stretch>
            <a:fillRect/>
          </a:stretch>
        </p:blipFill>
        <p:spPr>
          <a:xfrm>
            <a:off x="596650" y="1585647"/>
            <a:ext cx="7574816" cy="2983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2800">
                <a:latin typeface="Coming Soon"/>
                <a:ea typeface="Coming Soon"/>
                <a:cs typeface="Coming Soon"/>
                <a:sym typeface="Coming Soon"/>
              </a:rPr>
              <a:t>Synthesizing our learning and building connections</a:t>
            </a:r>
          </a:p>
        </p:txBody>
      </p:sp>
      <p:graphicFrame>
        <p:nvGraphicFramePr>
          <p:cNvPr id="295" name="Shape 295"/>
          <p:cNvGraphicFramePr/>
          <p:nvPr/>
        </p:nvGraphicFramePr>
        <p:xfrm>
          <a:off x="275725" y="1512150"/>
          <a:ext cx="3000000" cy="3000000"/>
        </p:xfrm>
        <a:graphic>
          <a:graphicData uri="http://schemas.openxmlformats.org/drawingml/2006/table">
            <a:tbl>
              <a:tblPr>
                <a:noFill/>
                <a:tableStyleId>{2F4293F0-C284-450B-8C33-0C2DE07FC5CB}</a:tableStyleId>
              </a:tblPr>
              <a:tblGrid>
                <a:gridCol w="5942075">
                  <a:extLst>
                    <a:ext uri="{9D8B030D-6E8A-4147-A177-3AD203B41FA5}">
                      <a16:colId xmlns:a16="http://schemas.microsoft.com/office/drawing/2014/main" val="20000"/>
                    </a:ext>
                  </a:extLst>
                </a:gridCol>
                <a:gridCol w="2707475">
                  <a:extLst>
                    <a:ext uri="{9D8B030D-6E8A-4147-A177-3AD203B41FA5}">
                      <a16:colId xmlns:a16="http://schemas.microsoft.com/office/drawing/2014/main" val="20001"/>
                    </a:ext>
                  </a:extLst>
                </a:gridCol>
              </a:tblGrid>
              <a:tr h="485925">
                <a:tc>
                  <a:txBody>
                    <a:bodyPr/>
                    <a:lstStyle/>
                    <a:p>
                      <a:pPr lvl="0">
                        <a:spcBef>
                          <a:spcPts val="0"/>
                        </a:spcBef>
                        <a:buNone/>
                      </a:pPr>
                      <a:r>
                        <a:rPr lang="en" sz="1800" b="1">
                          <a:latin typeface="Coming Soon"/>
                          <a:ea typeface="Coming Soon"/>
                          <a:cs typeface="Coming Soon"/>
                          <a:sym typeface="Coming Soon"/>
                        </a:rPr>
                        <a:t>What we learned/What I am excited about...</a:t>
                      </a:r>
                    </a:p>
                  </a:txBody>
                  <a:tcPr marL="91425" marR="91425" marT="91425" marB="91425"/>
                </a:tc>
                <a:tc>
                  <a:txBody>
                    <a:bodyPr/>
                    <a:lstStyle/>
                    <a:p>
                      <a:pPr lvl="0">
                        <a:spcBef>
                          <a:spcPts val="0"/>
                        </a:spcBef>
                        <a:buNone/>
                      </a:pPr>
                      <a:r>
                        <a:rPr lang="en" sz="1800" b="1">
                          <a:latin typeface="Coming Soon"/>
                          <a:ea typeface="Coming Soon"/>
                          <a:cs typeface="Coming Soon"/>
                          <a:sym typeface="Coming Soon"/>
                        </a:rPr>
                        <a:t>Who is a resource?</a:t>
                      </a:r>
                    </a:p>
                  </a:txBody>
                  <a:tcPr marL="91425" marR="91425" marT="91425" marB="91425"/>
                </a:tc>
                <a:extLst>
                  <a:ext uri="{0D108BD9-81ED-4DB2-BD59-A6C34878D82A}">
                    <a16:rowId xmlns:a16="http://schemas.microsoft.com/office/drawing/2014/main" val="10000"/>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1"/>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2"/>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3"/>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4"/>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5"/>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6"/>
                  </a:ext>
                </a:extLst>
              </a:tr>
            </a:tbl>
          </a:graphicData>
        </a:graphic>
      </p:graphicFrame>
      <p:sp>
        <p:nvSpPr>
          <p:cNvPr id="296" name="Shape 296"/>
          <p:cNvSpPr txBox="1"/>
          <p:nvPr/>
        </p:nvSpPr>
        <p:spPr>
          <a:xfrm>
            <a:off x="3348250" y="949600"/>
            <a:ext cx="2464800" cy="459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97" name="Shape 297"/>
          <p:cNvSpPr/>
          <p:nvPr/>
        </p:nvSpPr>
        <p:spPr>
          <a:xfrm>
            <a:off x="2979825" y="1020848"/>
            <a:ext cx="3184342" cy="562551"/>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dk1"/>
                </a:solidFill>
                <a:latin typeface="Shadows Into Light Two"/>
              </a:rPr>
              <a:t>Family Engagement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2800">
                <a:latin typeface="Coming Soon"/>
                <a:ea typeface="Coming Soon"/>
                <a:cs typeface="Coming Soon"/>
                <a:sym typeface="Coming Soon"/>
              </a:rPr>
              <a:t>Synthesizing our learning and building connections</a:t>
            </a:r>
          </a:p>
        </p:txBody>
      </p:sp>
      <p:graphicFrame>
        <p:nvGraphicFramePr>
          <p:cNvPr id="303" name="Shape 303"/>
          <p:cNvGraphicFramePr/>
          <p:nvPr/>
        </p:nvGraphicFramePr>
        <p:xfrm>
          <a:off x="275725" y="1512150"/>
          <a:ext cx="3000000" cy="3000000"/>
        </p:xfrm>
        <a:graphic>
          <a:graphicData uri="http://schemas.openxmlformats.org/drawingml/2006/table">
            <a:tbl>
              <a:tblPr>
                <a:noFill/>
                <a:tableStyleId>{2F4293F0-C284-450B-8C33-0C2DE07FC5CB}</a:tableStyleId>
              </a:tblPr>
              <a:tblGrid>
                <a:gridCol w="5942075">
                  <a:extLst>
                    <a:ext uri="{9D8B030D-6E8A-4147-A177-3AD203B41FA5}">
                      <a16:colId xmlns:a16="http://schemas.microsoft.com/office/drawing/2014/main" val="20000"/>
                    </a:ext>
                  </a:extLst>
                </a:gridCol>
                <a:gridCol w="2707475">
                  <a:extLst>
                    <a:ext uri="{9D8B030D-6E8A-4147-A177-3AD203B41FA5}">
                      <a16:colId xmlns:a16="http://schemas.microsoft.com/office/drawing/2014/main" val="20001"/>
                    </a:ext>
                  </a:extLst>
                </a:gridCol>
              </a:tblGrid>
              <a:tr h="485925">
                <a:tc>
                  <a:txBody>
                    <a:bodyPr/>
                    <a:lstStyle/>
                    <a:p>
                      <a:pPr lvl="0" rtl="0">
                        <a:spcBef>
                          <a:spcPts val="0"/>
                        </a:spcBef>
                        <a:buNone/>
                      </a:pPr>
                      <a:r>
                        <a:rPr lang="en" sz="1800" b="1">
                          <a:latin typeface="Coming Soon"/>
                          <a:ea typeface="Coming Soon"/>
                          <a:cs typeface="Coming Soon"/>
                          <a:sym typeface="Coming Soon"/>
                        </a:rPr>
                        <a:t>What we learned/What I am excited about...</a:t>
                      </a:r>
                    </a:p>
                  </a:txBody>
                  <a:tcPr marL="91425" marR="91425" marT="91425" marB="91425"/>
                </a:tc>
                <a:tc>
                  <a:txBody>
                    <a:bodyPr/>
                    <a:lstStyle/>
                    <a:p>
                      <a:pPr lvl="0" rtl="0">
                        <a:spcBef>
                          <a:spcPts val="0"/>
                        </a:spcBef>
                        <a:buNone/>
                      </a:pPr>
                      <a:r>
                        <a:rPr lang="en" sz="1800" b="1">
                          <a:latin typeface="Coming Soon"/>
                          <a:ea typeface="Coming Soon"/>
                          <a:cs typeface="Coming Soon"/>
                          <a:sym typeface="Coming Soon"/>
                        </a:rPr>
                        <a:t>Who is a resource?</a:t>
                      </a:r>
                    </a:p>
                  </a:txBody>
                  <a:tcPr marL="91425" marR="91425" marT="91425" marB="91425"/>
                </a:tc>
                <a:extLst>
                  <a:ext uri="{0D108BD9-81ED-4DB2-BD59-A6C34878D82A}">
                    <a16:rowId xmlns:a16="http://schemas.microsoft.com/office/drawing/2014/main" val="10000"/>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1"/>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2"/>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3"/>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4"/>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5"/>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6"/>
                  </a:ext>
                </a:extLst>
              </a:tr>
            </a:tbl>
          </a:graphicData>
        </a:graphic>
      </p:graphicFrame>
      <p:sp>
        <p:nvSpPr>
          <p:cNvPr id="304" name="Shape 304"/>
          <p:cNvSpPr txBox="1"/>
          <p:nvPr/>
        </p:nvSpPr>
        <p:spPr>
          <a:xfrm>
            <a:off x="3348250" y="949600"/>
            <a:ext cx="2464800" cy="459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05" name="Shape 305"/>
          <p:cNvSpPr/>
          <p:nvPr/>
        </p:nvSpPr>
        <p:spPr>
          <a:xfrm rot="27">
            <a:off x="2949325" y="1127488"/>
            <a:ext cx="3395022" cy="30654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6AA84F"/>
                </a:solidFill>
                <a:latin typeface="Architects Daughter"/>
              </a:rPr>
              <a:t>newcomers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2800">
                <a:latin typeface="Coming Soon"/>
                <a:ea typeface="Coming Soon"/>
                <a:cs typeface="Coming Soon"/>
                <a:sym typeface="Coming Soon"/>
              </a:rPr>
              <a:t>Synthesizing our learning and building connections</a:t>
            </a:r>
          </a:p>
        </p:txBody>
      </p:sp>
      <p:graphicFrame>
        <p:nvGraphicFramePr>
          <p:cNvPr id="311" name="Shape 311"/>
          <p:cNvGraphicFramePr/>
          <p:nvPr/>
        </p:nvGraphicFramePr>
        <p:xfrm>
          <a:off x="275725" y="1512150"/>
          <a:ext cx="3000000" cy="3000000"/>
        </p:xfrm>
        <a:graphic>
          <a:graphicData uri="http://schemas.openxmlformats.org/drawingml/2006/table">
            <a:tbl>
              <a:tblPr>
                <a:noFill/>
                <a:tableStyleId>{2F4293F0-C284-450B-8C33-0C2DE07FC5CB}</a:tableStyleId>
              </a:tblPr>
              <a:tblGrid>
                <a:gridCol w="5942075">
                  <a:extLst>
                    <a:ext uri="{9D8B030D-6E8A-4147-A177-3AD203B41FA5}">
                      <a16:colId xmlns:a16="http://schemas.microsoft.com/office/drawing/2014/main" val="20000"/>
                    </a:ext>
                  </a:extLst>
                </a:gridCol>
                <a:gridCol w="2707475">
                  <a:extLst>
                    <a:ext uri="{9D8B030D-6E8A-4147-A177-3AD203B41FA5}">
                      <a16:colId xmlns:a16="http://schemas.microsoft.com/office/drawing/2014/main" val="20001"/>
                    </a:ext>
                  </a:extLst>
                </a:gridCol>
              </a:tblGrid>
              <a:tr h="485925">
                <a:tc>
                  <a:txBody>
                    <a:bodyPr/>
                    <a:lstStyle/>
                    <a:p>
                      <a:pPr lvl="0" rtl="0">
                        <a:spcBef>
                          <a:spcPts val="0"/>
                        </a:spcBef>
                        <a:buNone/>
                      </a:pPr>
                      <a:r>
                        <a:rPr lang="en" sz="1800" b="1">
                          <a:latin typeface="Coming Soon"/>
                          <a:ea typeface="Coming Soon"/>
                          <a:cs typeface="Coming Soon"/>
                          <a:sym typeface="Coming Soon"/>
                        </a:rPr>
                        <a:t>What we learned/What I am excited about...</a:t>
                      </a:r>
                    </a:p>
                  </a:txBody>
                  <a:tcPr marL="91425" marR="91425" marT="91425" marB="91425"/>
                </a:tc>
                <a:tc>
                  <a:txBody>
                    <a:bodyPr/>
                    <a:lstStyle/>
                    <a:p>
                      <a:pPr lvl="0" rtl="0">
                        <a:spcBef>
                          <a:spcPts val="0"/>
                        </a:spcBef>
                        <a:buNone/>
                      </a:pPr>
                      <a:r>
                        <a:rPr lang="en" sz="1800" b="1">
                          <a:latin typeface="Coming Soon"/>
                          <a:ea typeface="Coming Soon"/>
                          <a:cs typeface="Coming Soon"/>
                          <a:sym typeface="Coming Soon"/>
                        </a:rPr>
                        <a:t>Who is a resource?</a:t>
                      </a:r>
                    </a:p>
                  </a:txBody>
                  <a:tcPr marL="91425" marR="91425" marT="91425" marB="91425"/>
                </a:tc>
                <a:extLst>
                  <a:ext uri="{0D108BD9-81ED-4DB2-BD59-A6C34878D82A}">
                    <a16:rowId xmlns:a16="http://schemas.microsoft.com/office/drawing/2014/main" val="10000"/>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1"/>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2"/>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3"/>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4"/>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5"/>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6"/>
                  </a:ext>
                </a:extLst>
              </a:tr>
            </a:tbl>
          </a:graphicData>
        </a:graphic>
      </p:graphicFrame>
      <p:sp>
        <p:nvSpPr>
          <p:cNvPr id="312" name="Shape 312"/>
          <p:cNvSpPr txBox="1"/>
          <p:nvPr/>
        </p:nvSpPr>
        <p:spPr>
          <a:xfrm>
            <a:off x="3348250" y="949600"/>
            <a:ext cx="2464800" cy="459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13" name="Shape 313"/>
          <p:cNvSpPr/>
          <p:nvPr/>
        </p:nvSpPr>
        <p:spPr>
          <a:xfrm>
            <a:off x="2534725" y="1056475"/>
            <a:ext cx="3720105" cy="459000"/>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FF0000"/>
                </a:solidFill>
                <a:latin typeface="Arial"/>
              </a:rPr>
              <a:t>interventions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2800">
                <a:latin typeface="Coming Soon"/>
                <a:ea typeface="Coming Soon"/>
                <a:cs typeface="Coming Soon"/>
                <a:sym typeface="Coming Soon"/>
              </a:rPr>
              <a:t>Synthesizing our learning and building connections</a:t>
            </a:r>
          </a:p>
        </p:txBody>
      </p:sp>
      <p:graphicFrame>
        <p:nvGraphicFramePr>
          <p:cNvPr id="319" name="Shape 319"/>
          <p:cNvGraphicFramePr/>
          <p:nvPr/>
        </p:nvGraphicFramePr>
        <p:xfrm>
          <a:off x="275725" y="1512150"/>
          <a:ext cx="3000000" cy="3000000"/>
        </p:xfrm>
        <a:graphic>
          <a:graphicData uri="http://schemas.openxmlformats.org/drawingml/2006/table">
            <a:tbl>
              <a:tblPr>
                <a:noFill/>
                <a:tableStyleId>{2F4293F0-C284-450B-8C33-0C2DE07FC5CB}</a:tableStyleId>
              </a:tblPr>
              <a:tblGrid>
                <a:gridCol w="5942075">
                  <a:extLst>
                    <a:ext uri="{9D8B030D-6E8A-4147-A177-3AD203B41FA5}">
                      <a16:colId xmlns:a16="http://schemas.microsoft.com/office/drawing/2014/main" val="20000"/>
                    </a:ext>
                  </a:extLst>
                </a:gridCol>
                <a:gridCol w="2707475">
                  <a:extLst>
                    <a:ext uri="{9D8B030D-6E8A-4147-A177-3AD203B41FA5}">
                      <a16:colId xmlns:a16="http://schemas.microsoft.com/office/drawing/2014/main" val="20001"/>
                    </a:ext>
                  </a:extLst>
                </a:gridCol>
              </a:tblGrid>
              <a:tr h="485925">
                <a:tc>
                  <a:txBody>
                    <a:bodyPr/>
                    <a:lstStyle/>
                    <a:p>
                      <a:pPr lvl="0" rtl="0">
                        <a:spcBef>
                          <a:spcPts val="0"/>
                        </a:spcBef>
                        <a:buNone/>
                      </a:pPr>
                      <a:r>
                        <a:rPr lang="en" sz="1800" b="1">
                          <a:latin typeface="Coming Soon"/>
                          <a:ea typeface="Coming Soon"/>
                          <a:cs typeface="Coming Soon"/>
                          <a:sym typeface="Coming Soon"/>
                        </a:rPr>
                        <a:t>What we learned/What I am excited about...</a:t>
                      </a:r>
                    </a:p>
                  </a:txBody>
                  <a:tcPr marL="91425" marR="91425" marT="91425" marB="91425"/>
                </a:tc>
                <a:tc>
                  <a:txBody>
                    <a:bodyPr/>
                    <a:lstStyle/>
                    <a:p>
                      <a:pPr lvl="0" rtl="0">
                        <a:spcBef>
                          <a:spcPts val="0"/>
                        </a:spcBef>
                        <a:buNone/>
                      </a:pPr>
                      <a:r>
                        <a:rPr lang="en" sz="1800" b="1">
                          <a:latin typeface="Coming Soon"/>
                          <a:ea typeface="Coming Soon"/>
                          <a:cs typeface="Coming Soon"/>
                          <a:sym typeface="Coming Soon"/>
                        </a:rPr>
                        <a:t>Who is a resource?</a:t>
                      </a:r>
                    </a:p>
                  </a:txBody>
                  <a:tcPr marL="91425" marR="91425" marT="91425" marB="91425"/>
                </a:tc>
                <a:extLst>
                  <a:ext uri="{0D108BD9-81ED-4DB2-BD59-A6C34878D82A}">
                    <a16:rowId xmlns:a16="http://schemas.microsoft.com/office/drawing/2014/main" val="10000"/>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1"/>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2"/>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3"/>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4"/>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5"/>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6"/>
                  </a:ext>
                </a:extLst>
              </a:tr>
            </a:tbl>
          </a:graphicData>
        </a:graphic>
      </p:graphicFrame>
      <p:sp>
        <p:nvSpPr>
          <p:cNvPr id="320" name="Shape 320"/>
          <p:cNvSpPr txBox="1"/>
          <p:nvPr/>
        </p:nvSpPr>
        <p:spPr>
          <a:xfrm>
            <a:off x="3348250" y="949600"/>
            <a:ext cx="2464800" cy="459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21" name="Shape 321"/>
          <p:cNvSpPr/>
          <p:nvPr/>
        </p:nvSpPr>
        <p:spPr>
          <a:xfrm>
            <a:off x="3348250" y="949600"/>
            <a:ext cx="2915062" cy="620348"/>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9900FF"/>
                </a:solidFill>
                <a:latin typeface="Mountains of Christmas"/>
              </a:rPr>
              <a:t>Primary Language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2800">
                <a:latin typeface="Coming Soon"/>
                <a:ea typeface="Coming Soon"/>
                <a:cs typeface="Coming Soon"/>
                <a:sym typeface="Coming Soon"/>
              </a:rPr>
              <a:t>Synthesizing our learning and building connections</a:t>
            </a:r>
          </a:p>
        </p:txBody>
      </p:sp>
      <p:graphicFrame>
        <p:nvGraphicFramePr>
          <p:cNvPr id="327" name="Shape 327"/>
          <p:cNvGraphicFramePr/>
          <p:nvPr/>
        </p:nvGraphicFramePr>
        <p:xfrm>
          <a:off x="275725" y="1512150"/>
          <a:ext cx="3000000" cy="3000000"/>
        </p:xfrm>
        <a:graphic>
          <a:graphicData uri="http://schemas.openxmlformats.org/drawingml/2006/table">
            <a:tbl>
              <a:tblPr>
                <a:noFill/>
                <a:tableStyleId>{2F4293F0-C284-450B-8C33-0C2DE07FC5CB}</a:tableStyleId>
              </a:tblPr>
              <a:tblGrid>
                <a:gridCol w="5942075">
                  <a:extLst>
                    <a:ext uri="{9D8B030D-6E8A-4147-A177-3AD203B41FA5}">
                      <a16:colId xmlns:a16="http://schemas.microsoft.com/office/drawing/2014/main" val="20000"/>
                    </a:ext>
                  </a:extLst>
                </a:gridCol>
                <a:gridCol w="2707475">
                  <a:extLst>
                    <a:ext uri="{9D8B030D-6E8A-4147-A177-3AD203B41FA5}">
                      <a16:colId xmlns:a16="http://schemas.microsoft.com/office/drawing/2014/main" val="20001"/>
                    </a:ext>
                  </a:extLst>
                </a:gridCol>
              </a:tblGrid>
              <a:tr h="485925">
                <a:tc>
                  <a:txBody>
                    <a:bodyPr/>
                    <a:lstStyle/>
                    <a:p>
                      <a:pPr lvl="0" rtl="0">
                        <a:spcBef>
                          <a:spcPts val="0"/>
                        </a:spcBef>
                        <a:buNone/>
                      </a:pPr>
                      <a:r>
                        <a:rPr lang="en" sz="1800" b="1">
                          <a:latin typeface="Coming Soon"/>
                          <a:ea typeface="Coming Soon"/>
                          <a:cs typeface="Coming Soon"/>
                          <a:sym typeface="Coming Soon"/>
                        </a:rPr>
                        <a:t>What we learned/What I am excited about...</a:t>
                      </a:r>
                    </a:p>
                  </a:txBody>
                  <a:tcPr marL="91425" marR="91425" marT="91425" marB="91425"/>
                </a:tc>
                <a:tc>
                  <a:txBody>
                    <a:bodyPr/>
                    <a:lstStyle/>
                    <a:p>
                      <a:pPr lvl="0" rtl="0">
                        <a:spcBef>
                          <a:spcPts val="0"/>
                        </a:spcBef>
                        <a:buNone/>
                      </a:pPr>
                      <a:r>
                        <a:rPr lang="en" sz="1800" b="1">
                          <a:latin typeface="Coming Soon"/>
                          <a:ea typeface="Coming Soon"/>
                          <a:cs typeface="Coming Soon"/>
                          <a:sym typeface="Coming Soon"/>
                        </a:rPr>
                        <a:t>Who is a resource?</a:t>
                      </a:r>
                    </a:p>
                  </a:txBody>
                  <a:tcPr marL="91425" marR="91425" marT="91425" marB="91425"/>
                </a:tc>
                <a:extLst>
                  <a:ext uri="{0D108BD9-81ED-4DB2-BD59-A6C34878D82A}">
                    <a16:rowId xmlns:a16="http://schemas.microsoft.com/office/drawing/2014/main" val="10000"/>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1"/>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2"/>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3"/>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4"/>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5"/>
                  </a:ext>
                </a:extLst>
              </a:tr>
              <a:tr h="483925">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tc>
                  <a:txBody>
                    <a:bodyPr/>
                    <a:lstStyle/>
                    <a:p>
                      <a:pPr lvl="0" rtl="0">
                        <a:spcBef>
                          <a:spcPts val="0"/>
                        </a:spcBef>
                        <a:buNone/>
                      </a:pPr>
                      <a:endParaRPr sz="1800">
                        <a:latin typeface="Coming Soon"/>
                        <a:ea typeface="Coming Soon"/>
                        <a:cs typeface="Coming Soon"/>
                        <a:sym typeface="Coming Soon"/>
                      </a:endParaRPr>
                    </a:p>
                  </a:txBody>
                  <a:tcPr marL="91425" marR="91425" marT="91425" marB="91425"/>
                </a:tc>
                <a:extLst>
                  <a:ext uri="{0D108BD9-81ED-4DB2-BD59-A6C34878D82A}">
                    <a16:rowId xmlns:a16="http://schemas.microsoft.com/office/drawing/2014/main" val="10006"/>
                  </a:ext>
                </a:extLst>
              </a:tr>
            </a:tbl>
          </a:graphicData>
        </a:graphic>
      </p:graphicFrame>
      <p:sp>
        <p:nvSpPr>
          <p:cNvPr id="328" name="Shape 328"/>
          <p:cNvSpPr txBox="1"/>
          <p:nvPr/>
        </p:nvSpPr>
        <p:spPr>
          <a:xfrm>
            <a:off x="3348250" y="949600"/>
            <a:ext cx="2464800" cy="459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29" name="Shape 329"/>
          <p:cNvSpPr/>
          <p:nvPr/>
        </p:nvSpPr>
        <p:spPr>
          <a:xfrm>
            <a:off x="1571775" y="1060024"/>
            <a:ext cx="5791629" cy="45211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1155CC"/>
                </a:solidFill>
                <a:latin typeface="Amatic SC"/>
              </a:rPr>
              <a:t>Professional 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Deepening Conversations</a:t>
            </a:r>
          </a:p>
        </p:txBody>
      </p:sp>
      <p:sp>
        <p:nvSpPr>
          <p:cNvPr id="335" name="Shape 33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Take a card.</a:t>
            </a:r>
          </a:p>
          <a:p>
            <a:pPr lvl="0">
              <a:spcBef>
                <a:spcPts val="0"/>
              </a:spcBef>
              <a:buNone/>
            </a:pPr>
            <a:r>
              <a:rPr lang="en">
                <a:latin typeface="Coming Soon"/>
                <a:ea typeface="Coming Soon"/>
                <a:cs typeface="Coming Soon"/>
                <a:sym typeface="Coming Soon"/>
              </a:rPr>
              <a:t>If you have a black card you will be a learner first.  If you have a red card you will be a resource first.</a:t>
            </a:r>
          </a:p>
          <a:p>
            <a:pPr lvl="0">
              <a:spcBef>
                <a:spcPts val="0"/>
              </a:spcBef>
              <a:buNone/>
            </a:pPr>
            <a:r>
              <a:rPr lang="en">
                <a:latin typeface="Coming Soon"/>
                <a:ea typeface="Coming Soon"/>
                <a:cs typeface="Coming Soon"/>
                <a:sym typeface="Coming Soon"/>
              </a:rPr>
              <a:t>Go to the area where you want to learn or share.</a:t>
            </a:r>
          </a:p>
          <a:p>
            <a:pPr lvl="0">
              <a:spcBef>
                <a:spcPts val="0"/>
              </a:spcBef>
              <a:buNone/>
            </a:pPr>
            <a:r>
              <a:rPr lang="en">
                <a:latin typeface="Coming Soon"/>
                <a:ea typeface="Coming Soon"/>
                <a:cs typeface="Coming Soon"/>
                <a:sym typeface="Coming Soon"/>
              </a:rPr>
              <a:t>Share for 10 minutes, then switch to another group.  </a:t>
            </a:r>
            <a:br>
              <a:rPr lang="en">
                <a:latin typeface="Coming Soon"/>
                <a:ea typeface="Coming Soon"/>
                <a:cs typeface="Coming Soon"/>
                <a:sym typeface="Coming Soon"/>
              </a:rPr>
            </a:br>
            <a:endParaRPr lang="en">
              <a:latin typeface="Coming Soon"/>
              <a:ea typeface="Coming Soon"/>
              <a:cs typeface="Coming Soon"/>
              <a:sym typeface="Coming Soon"/>
            </a:endParaRPr>
          </a:p>
          <a:p>
            <a:pPr lvl="0">
              <a:spcBef>
                <a:spcPts val="0"/>
              </a:spcBef>
              <a:buNone/>
            </a:pPr>
            <a:r>
              <a:rPr lang="en">
                <a:latin typeface="Coming Soon"/>
                <a:ea typeface="Coming Soon"/>
                <a:cs typeface="Coming Soon"/>
                <a:sym typeface="Coming Soon"/>
              </a:rPr>
              <a:t>Now, if you are a red card you are a learner and if you have a black card you are a resource..</a:t>
            </a:r>
          </a:p>
          <a:p>
            <a:pPr lvl="0">
              <a:spcBef>
                <a:spcPts val="0"/>
              </a:spcBef>
              <a:buNone/>
            </a:pPr>
            <a:r>
              <a:rPr lang="en">
                <a:latin typeface="Coming Soon"/>
                <a:ea typeface="Coming Soon"/>
                <a:cs typeface="Coming Soon"/>
                <a:sym typeface="Coming Soon"/>
              </a:rPr>
              <a:t>FInd your group and share for 10 minutes.</a:t>
            </a:r>
          </a:p>
          <a:p>
            <a:pPr lvl="0">
              <a:spcBef>
                <a:spcPts val="0"/>
              </a:spcBef>
              <a:buNone/>
            </a:pPr>
            <a:endParaRPr>
              <a:latin typeface="Coming Soon"/>
              <a:ea typeface="Coming Soon"/>
              <a:cs typeface="Coming Soon"/>
              <a:sym typeface="Coming Soon"/>
            </a:endParaRPr>
          </a:p>
          <a:p>
            <a:pPr lvl="0">
              <a:spcBef>
                <a:spcPts val="0"/>
              </a:spcBef>
              <a:buNone/>
            </a:pPr>
            <a:r>
              <a:rPr lang="en">
                <a:latin typeface="Coming Soon"/>
                <a:ea typeface="Coming Soon"/>
                <a:cs typeface="Coming Soon"/>
                <a:sym typeface="Coming Soon"/>
              </a:rPr>
              <a:t>We will continue this for a total of 4 rounds.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Tuning Protocol</a:t>
            </a:r>
          </a:p>
        </p:txBody>
      </p:sp>
      <p:sp>
        <p:nvSpPr>
          <p:cNvPr id="341" name="Shape 34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Reflection</a:t>
            </a:r>
          </a:p>
        </p:txBody>
      </p:sp>
      <p:sp>
        <p:nvSpPr>
          <p:cNvPr id="347" name="Shape 347"/>
          <p:cNvSpPr txBox="1">
            <a:spLocks noGrp="1"/>
          </p:cNvSpPr>
          <p:nvPr>
            <p:ph type="body" idx="1"/>
          </p:nvPr>
        </p:nvSpPr>
        <p:spPr>
          <a:xfrm>
            <a:off x="311700" y="864850"/>
            <a:ext cx="4988400" cy="2768400"/>
          </a:xfrm>
          <a:prstGeom prst="rect">
            <a:avLst/>
          </a:prstGeom>
        </p:spPr>
        <p:txBody>
          <a:bodyPr lIns="91425" tIns="91425" rIns="91425" bIns="91425" anchor="t" anchorCtr="0">
            <a:noAutofit/>
          </a:bodyPr>
          <a:lstStyle/>
          <a:p>
            <a:pPr lvl="0" algn="ctr" rtl="0">
              <a:spcBef>
                <a:spcPts val="0"/>
              </a:spcBef>
              <a:spcAft>
                <a:spcPts val="0"/>
              </a:spcAft>
              <a:buNone/>
            </a:pPr>
            <a:endParaRPr>
              <a:solidFill>
                <a:srgbClr val="000000"/>
              </a:solidFill>
              <a:latin typeface="Coming Soon"/>
              <a:ea typeface="Coming Soon"/>
              <a:cs typeface="Coming Soon"/>
              <a:sym typeface="Coming Soon"/>
            </a:endParaRPr>
          </a:p>
          <a:p>
            <a:pPr lvl="0" rtl="0">
              <a:spcBef>
                <a:spcPts val="0"/>
              </a:spcBef>
              <a:spcAft>
                <a:spcPts val="0"/>
              </a:spcAft>
              <a:buNone/>
            </a:pPr>
            <a:r>
              <a:rPr lang="en" sz="2000" b="1">
                <a:solidFill>
                  <a:srgbClr val="000000"/>
                </a:solidFill>
                <a:latin typeface="Coming Soon"/>
                <a:ea typeface="Coming Soon"/>
                <a:cs typeface="Coming Soon"/>
                <a:sym typeface="Coming Soon"/>
              </a:rPr>
              <a:t>What is a takeaway from today that you can implement right away?</a:t>
            </a:r>
          </a:p>
          <a:p>
            <a:pPr lvl="0" rtl="0">
              <a:spcBef>
                <a:spcPts val="0"/>
              </a:spcBef>
              <a:spcAft>
                <a:spcPts val="0"/>
              </a:spcAft>
              <a:buNone/>
            </a:pPr>
            <a:endParaRPr sz="2000" b="1">
              <a:solidFill>
                <a:srgbClr val="000000"/>
              </a:solidFill>
              <a:latin typeface="Coming Soon"/>
              <a:ea typeface="Coming Soon"/>
              <a:cs typeface="Coming Soon"/>
              <a:sym typeface="Coming Soon"/>
            </a:endParaRPr>
          </a:p>
          <a:p>
            <a:pPr lvl="0" rtl="0">
              <a:spcBef>
                <a:spcPts val="0"/>
              </a:spcBef>
              <a:spcAft>
                <a:spcPts val="0"/>
              </a:spcAft>
              <a:buNone/>
            </a:pPr>
            <a:r>
              <a:rPr lang="en" sz="2000" b="1">
                <a:solidFill>
                  <a:srgbClr val="000000"/>
                </a:solidFill>
                <a:latin typeface="Coming Soon"/>
                <a:ea typeface="Coming Soon"/>
                <a:cs typeface="Coming Soon"/>
                <a:sym typeface="Coming Soon"/>
              </a:rPr>
              <a:t>What is something that you are eager to learn more about?</a:t>
            </a:r>
          </a:p>
          <a:p>
            <a:pPr lvl="0" rtl="0">
              <a:spcBef>
                <a:spcPts val="0"/>
              </a:spcBef>
              <a:spcAft>
                <a:spcPts val="0"/>
              </a:spcAft>
              <a:buNone/>
            </a:pPr>
            <a:endParaRPr sz="1100" b="1">
              <a:solidFill>
                <a:srgbClr val="000000"/>
              </a:solidFill>
              <a:latin typeface="Architects Daughter"/>
              <a:ea typeface="Architects Daughter"/>
              <a:cs typeface="Architects Daughter"/>
              <a:sym typeface="Architects Daughter"/>
            </a:endParaRPr>
          </a:p>
          <a:p>
            <a:pPr lvl="0" rtl="0">
              <a:spcBef>
                <a:spcPts val="0"/>
              </a:spcBef>
              <a:spcAft>
                <a:spcPts val="0"/>
              </a:spcAft>
              <a:buNone/>
            </a:pPr>
            <a:endParaRPr sz="1100" b="1">
              <a:solidFill>
                <a:srgbClr val="000000"/>
              </a:solidFill>
              <a:latin typeface="Architects Daughter"/>
              <a:ea typeface="Architects Daughter"/>
              <a:cs typeface="Architects Daughter"/>
              <a:sym typeface="Architects Daughter"/>
            </a:endParaRPr>
          </a:p>
          <a:p>
            <a:pPr lvl="0" rtl="0">
              <a:spcBef>
                <a:spcPts val="0"/>
              </a:spcBef>
              <a:spcAft>
                <a:spcPts val="0"/>
              </a:spcAft>
              <a:buNone/>
            </a:pPr>
            <a:endParaRPr sz="1100" b="1">
              <a:solidFill>
                <a:srgbClr val="000000"/>
              </a:solidFill>
              <a:latin typeface="Architects Daughter"/>
              <a:ea typeface="Architects Daughter"/>
              <a:cs typeface="Architects Daughter"/>
              <a:sym typeface="Architects Daughter"/>
            </a:endParaRPr>
          </a:p>
          <a:p>
            <a:pPr lvl="0" rtl="0">
              <a:spcBef>
                <a:spcPts val="0"/>
              </a:spcBef>
              <a:spcAft>
                <a:spcPts val="0"/>
              </a:spcAft>
              <a:buNone/>
            </a:pPr>
            <a:endParaRPr sz="1100" b="1">
              <a:solidFill>
                <a:srgbClr val="000000"/>
              </a:solidFill>
              <a:latin typeface="Architects Daughter"/>
              <a:ea typeface="Architects Daughter"/>
              <a:cs typeface="Architects Daughter"/>
              <a:sym typeface="Architects Daughter"/>
            </a:endParaRPr>
          </a:p>
          <a:p>
            <a:pPr lvl="0" rtl="0">
              <a:spcBef>
                <a:spcPts val="0"/>
              </a:spcBef>
              <a:spcAft>
                <a:spcPts val="0"/>
              </a:spcAft>
              <a:buNone/>
            </a:pPr>
            <a:endParaRPr sz="1100" b="1">
              <a:solidFill>
                <a:srgbClr val="000000"/>
              </a:solidFill>
              <a:latin typeface="Architects Daughter"/>
              <a:ea typeface="Architects Daughter"/>
              <a:cs typeface="Architects Daughter"/>
              <a:sym typeface="Architects Daughter"/>
            </a:endParaRPr>
          </a:p>
          <a:p>
            <a:pPr lvl="0">
              <a:spcBef>
                <a:spcPts val="0"/>
              </a:spcBef>
              <a:buNone/>
            </a:pPr>
            <a:endParaRPr sz="3000" b="1">
              <a:latin typeface="Coming Soon"/>
              <a:ea typeface="Coming Soon"/>
              <a:cs typeface="Coming Soon"/>
              <a:sym typeface="Coming Soon"/>
            </a:endParaRPr>
          </a:p>
        </p:txBody>
      </p:sp>
      <p:pic>
        <p:nvPicPr>
          <p:cNvPr id="348" name="Shape 348"/>
          <p:cNvPicPr preferRelativeResize="0"/>
          <p:nvPr/>
        </p:nvPicPr>
        <p:blipFill>
          <a:blip r:embed="rId3">
            <a:alphaModFix/>
          </a:blip>
          <a:stretch>
            <a:fillRect/>
          </a:stretch>
        </p:blipFill>
        <p:spPr>
          <a:xfrm>
            <a:off x="5300099" y="259800"/>
            <a:ext cx="3617550" cy="2214074"/>
          </a:xfrm>
          <a:prstGeom prst="rect">
            <a:avLst/>
          </a:prstGeom>
          <a:noFill/>
          <a:ln w="76200" cap="flat" cmpd="sng">
            <a:solidFill>
              <a:schemeClr val="dk2"/>
            </a:solidFill>
            <a:prstDash val="solid"/>
            <a:round/>
            <a:headEnd type="none" w="med" len="med"/>
            <a:tailEnd type="none" w="med" len="med"/>
          </a:ln>
        </p:spPr>
      </p:pic>
      <p:sp>
        <p:nvSpPr>
          <p:cNvPr id="349" name="Shape 349"/>
          <p:cNvSpPr txBox="1"/>
          <p:nvPr/>
        </p:nvSpPr>
        <p:spPr>
          <a:xfrm>
            <a:off x="311700" y="4511575"/>
            <a:ext cx="7781100" cy="4479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3000">
              <a:solidFill>
                <a:schemeClr val="dk2"/>
              </a:solidFill>
              <a:latin typeface="Coming Soon"/>
              <a:ea typeface="Coming Soon"/>
              <a:cs typeface="Coming Soon"/>
              <a:sym typeface="Coming Soon"/>
            </a:endParaRPr>
          </a:p>
        </p:txBody>
      </p:sp>
      <p:sp>
        <p:nvSpPr>
          <p:cNvPr id="350" name="Shape 350"/>
          <p:cNvSpPr txBox="1"/>
          <p:nvPr/>
        </p:nvSpPr>
        <p:spPr>
          <a:xfrm>
            <a:off x="311700" y="3436500"/>
            <a:ext cx="8251200" cy="1645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000" b="1">
                <a:latin typeface="Coming Soon"/>
                <a:ea typeface="Coming Soon"/>
                <a:cs typeface="Coming Soon"/>
                <a:sym typeface="Coming Soon"/>
              </a:rPr>
              <a:t>What feedback can you share with us about this PLC experience (what went particularly well or what would you like to see changed for the future)?</a:t>
            </a:r>
          </a:p>
          <a:p>
            <a:pPr lvl="0" rtl="0">
              <a:lnSpc>
                <a:spcPct val="115000"/>
              </a:lnSpc>
              <a:spcBef>
                <a:spcPts val="0"/>
              </a:spcBef>
              <a:buNone/>
            </a:pPr>
            <a:endParaRPr sz="1100">
              <a:latin typeface="Architects Daughter"/>
              <a:ea typeface="Architects Daughter"/>
              <a:cs typeface="Architects Daughter"/>
              <a:sym typeface="Architects Daughter"/>
            </a:endParaRPr>
          </a:p>
          <a:p>
            <a:pPr lvl="0" rtl="0">
              <a:lnSpc>
                <a:spcPct val="115000"/>
              </a:lnSpc>
              <a:spcBef>
                <a:spcPts val="0"/>
              </a:spcBef>
              <a:buNone/>
            </a:pPr>
            <a:endParaRPr sz="1100">
              <a:latin typeface="Architects Daughter"/>
              <a:ea typeface="Architects Daughter"/>
              <a:cs typeface="Architects Daughter"/>
              <a:sym typeface="Architects Daughter"/>
            </a:endParaRPr>
          </a:p>
          <a:p>
            <a:pPr lvl="0" rtl="0">
              <a:lnSpc>
                <a:spcPct val="115000"/>
              </a:lnSpc>
              <a:spcBef>
                <a:spcPts val="0"/>
              </a:spcBef>
              <a:buNone/>
            </a:pPr>
            <a:endParaRPr sz="1100">
              <a:latin typeface="Architects Daughter"/>
              <a:ea typeface="Architects Daughter"/>
              <a:cs typeface="Architects Daughter"/>
              <a:sym typeface="Architects Daughter"/>
            </a:endParaRPr>
          </a:p>
          <a:p>
            <a:pPr lvl="0" rtl="0">
              <a:lnSpc>
                <a:spcPct val="115000"/>
              </a:lnSpc>
              <a:spcBef>
                <a:spcPts val="0"/>
              </a:spcBef>
              <a:spcAft>
                <a:spcPts val="1600"/>
              </a:spcAft>
              <a:buNone/>
            </a:pPr>
            <a:endParaRPr sz="3000">
              <a:solidFill>
                <a:schemeClr val="dk2"/>
              </a:solidFill>
              <a:latin typeface="Coming Soon"/>
              <a:ea typeface="Coming Soon"/>
              <a:cs typeface="Coming Soon"/>
              <a:sym typeface="Coming Soon"/>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nSpc>
                <a:spcPct val="115000"/>
              </a:lnSpc>
              <a:spcBef>
                <a:spcPts val="0"/>
              </a:spcBef>
              <a:buNone/>
            </a:pPr>
            <a:r>
              <a:rPr lang="en">
                <a:latin typeface="Coming Soon"/>
                <a:ea typeface="Coming Soon"/>
                <a:cs typeface="Coming Soon"/>
                <a:sym typeface="Coming Soon"/>
              </a:rPr>
              <a:t>Revista del Cooperativo para EL </a:t>
            </a:r>
          </a:p>
        </p:txBody>
      </p:sp>
      <p:sp>
        <p:nvSpPr>
          <p:cNvPr id="154" name="Shape 154"/>
          <p:cNvSpPr txBox="1">
            <a:spLocks noGrp="1"/>
          </p:cNvSpPr>
          <p:nvPr>
            <p:ph type="body" idx="1"/>
          </p:nvPr>
        </p:nvSpPr>
        <p:spPr>
          <a:xfrm>
            <a:off x="311700" y="1266175"/>
            <a:ext cx="4176300" cy="3687000"/>
          </a:xfrm>
          <a:prstGeom prst="rect">
            <a:avLst/>
          </a:prstGeom>
          <a:ln w="19050" cap="flat" cmpd="sng">
            <a:solidFill>
              <a:srgbClr val="FFFFFF"/>
            </a:solidFill>
            <a:prstDash val="dashDot"/>
            <a:round/>
            <a:headEnd type="none" w="med" len="med"/>
            <a:tailEnd type="none" w="med" len="med"/>
          </a:ln>
        </p:spPr>
        <p:txBody>
          <a:bodyPr lIns="91425" tIns="91425" rIns="91425" bIns="91425" anchor="t" anchorCtr="0">
            <a:noAutofit/>
          </a:bodyPr>
          <a:lstStyle/>
          <a:p>
            <a:pPr lvl="0">
              <a:spcBef>
                <a:spcPts val="0"/>
              </a:spcBef>
              <a:buNone/>
            </a:pPr>
            <a:r>
              <a:rPr lang="en" sz="1600" b="1">
                <a:solidFill>
                  <a:srgbClr val="000000"/>
                </a:solidFill>
                <a:latin typeface="Coming Soon"/>
                <a:ea typeface="Coming Soon"/>
                <a:cs typeface="Coming Soon"/>
                <a:sym typeface="Coming Soon"/>
              </a:rPr>
              <a:t>Hasta ahora este año...</a:t>
            </a:r>
          </a:p>
          <a:p>
            <a:pPr marL="457200" lvl="0" indent="-330200">
              <a:spcBef>
                <a:spcPts val="0"/>
              </a:spcBef>
              <a:buClr>
                <a:schemeClr val="accent4"/>
              </a:buClr>
              <a:buSzPct val="100000"/>
              <a:buFont typeface="Coming Soon"/>
              <a:buChar char="❏"/>
            </a:pPr>
            <a:r>
              <a:rPr lang="en" sz="1600" b="1">
                <a:solidFill>
                  <a:schemeClr val="accent4"/>
                </a:solidFill>
                <a:latin typeface="Coming Soon"/>
                <a:ea typeface="Coming Soon"/>
                <a:cs typeface="Coming Soon"/>
                <a:sym typeface="Coming Soon"/>
              </a:rPr>
              <a:t>EL COOP PLC 1 </a:t>
            </a:r>
          </a:p>
          <a:p>
            <a:pPr marL="457200" lvl="0" indent="-330200" rtl="0">
              <a:spcBef>
                <a:spcPts val="0"/>
              </a:spcBef>
              <a:buClr>
                <a:srgbClr val="FF0000"/>
              </a:buClr>
              <a:buSzPct val="100000"/>
              <a:buFont typeface="Coming Soon"/>
              <a:buChar char="❏"/>
            </a:pPr>
            <a:r>
              <a:rPr lang="en" sz="1600" b="1">
                <a:solidFill>
                  <a:srgbClr val="FF0000"/>
                </a:solidFill>
                <a:latin typeface="Coming Soon"/>
                <a:ea typeface="Coming Soon"/>
                <a:cs typeface="Coming Soon"/>
                <a:sym typeface="Coming Soon"/>
              </a:rPr>
              <a:t>Formación de </a:t>
            </a:r>
            <a:r>
              <a:rPr lang="en" sz="1600" b="1" i="1">
                <a:solidFill>
                  <a:srgbClr val="FF0000"/>
                </a:solidFill>
                <a:latin typeface="Coming Soon"/>
                <a:ea typeface="Coming Soon"/>
                <a:cs typeface="Coming Soon"/>
                <a:sym typeface="Coming Soon"/>
              </a:rPr>
              <a:t>especialistas</a:t>
            </a:r>
            <a:r>
              <a:rPr lang="en" sz="1600" b="1">
                <a:solidFill>
                  <a:srgbClr val="FF0000"/>
                </a:solidFill>
                <a:latin typeface="Coming Soon"/>
                <a:ea typeface="Coming Soon"/>
                <a:cs typeface="Coming Soon"/>
                <a:sym typeface="Coming Soon"/>
              </a:rPr>
              <a:t> 1: Adquisición y desarrollo del idioma</a:t>
            </a:r>
          </a:p>
          <a:p>
            <a:pPr marL="457200" lvl="0" indent="-330200" rtl="0">
              <a:spcBef>
                <a:spcPts val="0"/>
              </a:spcBef>
              <a:buClr>
                <a:srgbClr val="FF0000"/>
              </a:buClr>
              <a:buSzPct val="100000"/>
              <a:buFont typeface="Coming Soon"/>
              <a:buChar char="❏"/>
            </a:pPr>
            <a:r>
              <a:rPr lang="en" sz="1600" b="1">
                <a:solidFill>
                  <a:srgbClr val="FF0000"/>
                </a:solidFill>
                <a:latin typeface="Coming Soon"/>
                <a:ea typeface="Coming Soon"/>
                <a:cs typeface="Coming Soon"/>
                <a:sym typeface="Coming Soon"/>
              </a:rPr>
              <a:t>Formación de </a:t>
            </a:r>
            <a:r>
              <a:rPr lang="en" sz="1600" b="1" i="1">
                <a:solidFill>
                  <a:srgbClr val="FF0000"/>
                </a:solidFill>
                <a:latin typeface="Coming Soon"/>
                <a:ea typeface="Coming Soon"/>
                <a:cs typeface="Coming Soon"/>
                <a:sym typeface="Coming Soon"/>
              </a:rPr>
              <a:t>maestros</a:t>
            </a:r>
            <a:r>
              <a:rPr lang="en" sz="1600" b="1">
                <a:solidFill>
                  <a:srgbClr val="FF0000"/>
                </a:solidFill>
                <a:latin typeface="Coming Soon"/>
                <a:ea typeface="Coming Soon"/>
                <a:cs typeface="Coming Soon"/>
                <a:sym typeface="Coming Soon"/>
              </a:rPr>
              <a:t> 1: Adquisición y desarrollo del idioma</a:t>
            </a:r>
          </a:p>
          <a:p>
            <a:pPr marL="457200" lvl="0" indent="-330200" rtl="0">
              <a:spcBef>
                <a:spcPts val="0"/>
              </a:spcBef>
              <a:buClr>
                <a:srgbClr val="6AA84F"/>
              </a:buClr>
              <a:buSzPct val="100000"/>
              <a:buFont typeface="Coming Soon"/>
              <a:buChar char="❏"/>
            </a:pPr>
            <a:r>
              <a:rPr lang="en" sz="1600" b="1">
                <a:solidFill>
                  <a:srgbClr val="6AA84F"/>
                </a:solidFill>
                <a:latin typeface="Coming Soon"/>
                <a:ea typeface="Coming Soon"/>
                <a:cs typeface="Coming Soon"/>
                <a:sym typeface="Coming Soon"/>
              </a:rPr>
              <a:t>Formación de </a:t>
            </a:r>
            <a:r>
              <a:rPr lang="en" sz="1600" b="1" i="1">
                <a:solidFill>
                  <a:srgbClr val="6AA84F"/>
                </a:solidFill>
                <a:latin typeface="Coming Soon"/>
                <a:ea typeface="Coming Soon"/>
                <a:cs typeface="Coming Soon"/>
                <a:sym typeface="Coming Soon"/>
              </a:rPr>
              <a:t>especialistas</a:t>
            </a:r>
            <a:r>
              <a:rPr lang="en" sz="1600" b="1">
                <a:solidFill>
                  <a:srgbClr val="6AA84F"/>
                </a:solidFill>
                <a:latin typeface="Coming Soon"/>
                <a:ea typeface="Coming Soon"/>
                <a:cs typeface="Coming Soon"/>
                <a:sym typeface="Coming Soon"/>
              </a:rPr>
              <a:t> 2: Participación estudiantil</a:t>
            </a:r>
          </a:p>
          <a:p>
            <a:pPr marL="457200" lvl="0" indent="-330200" rtl="0">
              <a:spcBef>
                <a:spcPts val="0"/>
              </a:spcBef>
              <a:buClr>
                <a:srgbClr val="6AA84F"/>
              </a:buClr>
              <a:buSzPct val="100000"/>
              <a:buFont typeface="Coming Soon"/>
              <a:buChar char="❏"/>
            </a:pPr>
            <a:r>
              <a:rPr lang="en" sz="1600" b="1">
                <a:solidFill>
                  <a:srgbClr val="6AA84F"/>
                </a:solidFill>
                <a:latin typeface="Coming Soon"/>
                <a:ea typeface="Coming Soon"/>
                <a:cs typeface="Coming Soon"/>
                <a:sym typeface="Coming Soon"/>
              </a:rPr>
              <a:t>Formación de </a:t>
            </a:r>
            <a:r>
              <a:rPr lang="en" sz="1600" b="1" i="1">
                <a:solidFill>
                  <a:srgbClr val="6AA84F"/>
                </a:solidFill>
                <a:latin typeface="Coming Soon"/>
                <a:ea typeface="Coming Soon"/>
                <a:cs typeface="Coming Soon"/>
                <a:sym typeface="Coming Soon"/>
              </a:rPr>
              <a:t>maestros</a:t>
            </a:r>
            <a:r>
              <a:rPr lang="en" sz="1600" b="1">
                <a:solidFill>
                  <a:srgbClr val="6AA84F"/>
                </a:solidFill>
                <a:latin typeface="Coming Soon"/>
                <a:ea typeface="Coming Soon"/>
                <a:cs typeface="Coming Soon"/>
                <a:sym typeface="Coming Soon"/>
              </a:rPr>
              <a:t> 2: Participación estudiantil</a:t>
            </a:r>
          </a:p>
          <a:p>
            <a:pPr marL="457200" lvl="0" indent="-381000">
              <a:spcBef>
                <a:spcPts val="0"/>
              </a:spcBef>
              <a:buClr>
                <a:srgbClr val="FF9900"/>
              </a:buClr>
              <a:buSzPct val="100000"/>
              <a:buFont typeface="Coming Soon"/>
              <a:buChar char="❏"/>
            </a:pPr>
            <a:r>
              <a:rPr lang="en" sz="2400" b="1">
                <a:solidFill>
                  <a:srgbClr val="FF9900"/>
                </a:solidFill>
                <a:latin typeface="Coming Soon"/>
                <a:ea typeface="Coming Soon"/>
                <a:cs typeface="Coming Soon"/>
                <a:sym typeface="Coming Soon"/>
              </a:rPr>
              <a:t>EL COOP PLC 2</a:t>
            </a:r>
          </a:p>
        </p:txBody>
      </p:sp>
      <p:sp>
        <p:nvSpPr>
          <p:cNvPr id="155" name="Shape 155"/>
          <p:cNvSpPr txBox="1">
            <a:spLocks noGrp="1"/>
          </p:cNvSpPr>
          <p:nvPr>
            <p:ph type="body" idx="2"/>
          </p:nvPr>
        </p:nvSpPr>
        <p:spPr>
          <a:xfrm>
            <a:off x="4656000" y="1266175"/>
            <a:ext cx="4176300" cy="3687000"/>
          </a:xfrm>
          <a:prstGeom prst="rect">
            <a:avLst/>
          </a:prstGeom>
          <a:ln w="19050" cap="flat" cmpd="sng">
            <a:solidFill>
              <a:srgbClr val="FFFFFF"/>
            </a:solidFill>
            <a:prstDash val="dashDot"/>
            <a:round/>
            <a:headEnd type="none" w="med" len="med"/>
            <a:tailEnd type="none" w="med" len="med"/>
          </a:ln>
        </p:spPr>
        <p:txBody>
          <a:bodyPr lIns="91425" tIns="91425" rIns="91425" bIns="91425" anchor="t" anchorCtr="0">
            <a:noAutofit/>
          </a:bodyPr>
          <a:lstStyle/>
          <a:p>
            <a:pPr lvl="0">
              <a:spcBef>
                <a:spcPts val="0"/>
              </a:spcBef>
              <a:buNone/>
            </a:pPr>
            <a:r>
              <a:rPr lang="en" sz="1600" b="1">
                <a:solidFill>
                  <a:srgbClr val="000000"/>
                </a:solidFill>
                <a:latin typeface="Coming Soon"/>
                <a:ea typeface="Coming Soon"/>
                <a:cs typeface="Coming Soon"/>
                <a:sym typeface="Coming Soon"/>
              </a:rPr>
              <a:t>Lo que todavia esperamos...</a:t>
            </a:r>
          </a:p>
          <a:p>
            <a:pPr marL="457200" lvl="0" indent="-330200">
              <a:spcBef>
                <a:spcPts val="0"/>
              </a:spcBef>
              <a:buClr>
                <a:srgbClr val="0000FF"/>
              </a:buClr>
              <a:buSzPct val="100000"/>
              <a:buFont typeface="Coming Soon"/>
              <a:buChar char="❏"/>
            </a:pPr>
            <a:r>
              <a:rPr lang="en" sz="1600" b="1">
                <a:solidFill>
                  <a:srgbClr val="0000FF"/>
                </a:solidFill>
                <a:latin typeface="Coming Soon"/>
                <a:ea typeface="Coming Soon"/>
                <a:cs typeface="Coming Soon"/>
                <a:sym typeface="Coming Soon"/>
              </a:rPr>
              <a:t>Formación de especialistas 3: Lenguaje académico</a:t>
            </a:r>
          </a:p>
          <a:p>
            <a:pPr marL="457200" lvl="0" indent="-330200">
              <a:spcBef>
                <a:spcPts val="0"/>
              </a:spcBef>
              <a:buClr>
                <a:srgbClr val="0000FF"/>
              </a:buClr>
              <a:buSzPct val="100000"/>
              <a:buFont typeface="Coming Soon"/>
              <a:buChar char="❏"/>
            </a:pPr>
            <a:r>
              <a:rPr lang="en" sz="1600" b="1">
                <a:solidFill>
                  <a:srgbClr val="0000FF"/>
                </a:solidFill>
                <a:latin typeface="Coming Soon"/>
                <a:ea typeface="Coming Soon"/>
                <a:cs typeface="Coming Soon"/>
                <a:sym typeface="Coming Soon"/>
              </a:rPr>
              <a:t>Formación de maestros 3: Lenguaje académico</a:t>
            </a:r>
          </a:p>
          <a:p>
            <a:pPr marL="457200" lvl="0" indent="-330200">
              <a:spcBef>
                <a:spcPts val="0"/>
              </a:spcBef>
              <a:buClr>
                <a:schemeClr val="accent4"/>
              </a:buClr>
              <a:buSzPct val="100000"/>
              <a:buFont typeface="Coming Soon"/>
              <a:buChar char="❏"/>
            </a:pPr>
            <a:r>
              <a:rPr lang="en" sz="1600" b="1">
                <a:solidFill>
                  <a:schemeClr val="accent4"/>
                </a:solidFill>
                <a:latin typeface="Coming Soon"/>
                <a:ea typeface="Coming Soon"/>
                <a:cs typeface="Coming Soon"/>
                <a:sym typeface="Coming Soon"/>
              </a:rPr>
              <a:t>EL COOP PLC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Agenda</a:t>
            </a:r>
          </a:p>
        </p:txBody>
      </p:sp>
      <p:sp>
        <p:nvSpPr>
          <p:cNvPr id="161" name="Shape 161"/>
          <p:cNvSpPr txBox="1">
            <a:spLocks noGrp="1"/>
          </p:cNvSpPr>
          <p:nvPr>
            <p:ph type="body" idx="1"/>
          </p:nvPr>
        </p:nvSpPr>
        <p:spPr>
          <a:xfrm>
            <a:off x="311700" y="967250"/>
            <a:ext cx="8520600" cy="185100"/>
          </a:xfrm>
          <a:prstGeom prst="rect">
            <a:avLst/>
          </a:prstGeom>
        </p:spPr>
        <p:txBody>
          <a:bodyPr lIns="91425" tIns="91425" rIns="91425" bIns="91425" anchor="t" anchorCtr="0">
            <a:noAutofit/>
          </a:bodyPr>
          <a:lstStyle/>
          <a:p>
            <a:pPr lvl="0" rtl="0">
              <a:spcBef>
                <a:spcPts val="0"/>
              </a:spcBef>
              <a:spcAft>
                <a:spcPts val="0"/>
              </a:spcAft>
              <a:buNone/>
            </a:pPr>
            <a:endParaRPr sz="1400" b="1">
              <a:solidFill>
                <a:srgbClr val="000000"/>
              </a:solidFill>
              <a:latin typeface="Arial"/>
              <a:ea typeface="Arial"/>
              <a:cs typeface="Arial"/>
              <a:sym typeface="Arial"/>
            </a:endParaRPr>
          </a:p>
          <a:p>
            <a:pPr lvl="0">
              <a:spcBef>
                <a:spcPts val="0"/>
              </a:spcBef>
              <a:buNone/>
            </a:pPr>
            <a:r>
              <a:rPr lang="en" sz="2200" b="1">
                <a:solidFill>
                  <a:srgbClr val="000000"/>
                </a:solidFill>
                <a:latin typeface="Coming Soon"/>
                <a:ea typeface="Coming Soon"/>
                <a:cs typeface="Coming Soon"/>
                <a:sym typeface="Coming Soon"/>
              </a:rPr>
              <a:t>8:30-11:30</a:t>
            </a:r>
            <a:r>
              <a:rPr lang="en" sz="2200">
                <a:solidFill>
                  <a:srgbClr val="000000"/>
                </a:solidFill>
                <a:latin typeface="Coming Soon"/>
                <a:ea typeface="Coming Soon"/>
                <a:cs typeface="Coming Soon"/>
                <a:sym typeface="Coming Soon"/>
              </a:rPr>
              <a:t>	</a:t>
            </a:r>
            <a:r>
              <a:rPr lang="en" sz="2200" b="1">
                <a:solidFill>
                  <a:srgbClr val="000000"/>
                </a:solidFill>
                <a:latin typeface="Coming Soon"/>
                <a:ea typeface="Coming Soon"/>
                <a:cs typeface="Coming Soon"/>
                <a:sym typeface="Coming Soon"/>
              </a:rPr>
              <a:t>Administradores y Especialistas </a:t>
            </a:r>
          </a:p>
          <a:p>
            <a:pPr lvl="0">
              <a:spcBef>
                <a:spcPts val="0"/>
              </a:spcBef>
              <a:buNone/>
            </a:pPr>
            <a:r>
              <a:rPr lang="en" sz="2200" b="1">
                <a:solidFill>
                  <a:srgbClr val="000000"/>
                </a:solidFill>
                <a:latin typeface="Coming Soon"/>
                <a:ea typeface="Coming Soon"/>
                <a:cs typeface="Coming Soon"/>
                <a:sym typeface="Coming Soon"/>
              </a:rPr>
              <a:t>11:30-12:00	Almuerzo</a:t>
            </a:r>
          </a:p>
          <a:p>
            <a:pPr marL="0" lvl="0" indent="0" rtl="0">
              <a:spcBef>
                <a:spcPts val="0"/>
              </a:spcBef>
              <a:spcAft>
                <a:spcPts val="0"/>
              </a:spcAft>
              <a:buNone/>
            </a:pPr>
            <a:r>
              <a:rPr lang="en" sz="2200" b="1">
                <a:solidFill>
                  <a:srgbClr val="000000"/>
                </a:solidFill>
                <a:latin typeface="Coming Soon"/>
                <a:ea typeface="Coming Soon"/>
                <a:cs typeface="Coming Soon"/>
                <a:sym typeface="Coming Soon"/>
              </a:rPr>
              <a:t>12:00-3:00	Administradores con Gayle Everly </a:t>
            </a:r>
          </a:p>
          <a:p>
            <a:pPr marL="0" lvl="0" indent="0" rtl="0">
              <a:spcBef>
                <a:spcPts val="0"/>
              </a:spcBef>
              <a:spcAft>
                <a:spcPts val="0"/>
              </a:spcAft>
              <a:buNone/>
            </a:pPr>
            <a:r>
              <a:rPr lang="en" sz="2200" b="1">
                <a:solidFill>
                  <a:srgbClr val="000000"/>
                </a:solidFill>
                <a:latin typeface="Coming Soon"/>
                <a:ea typeface="Coming Soon"/>
                <a:cs typeface="Coming Soon"/>
                <a:sym typeface="Coming Soon"/>
              </a:rPr>
              <a:t>			Reunión del Consejo de Cooperación</a:t>
            </a:r>
          </a:p>
          <a:p>
            <a:pPr marL="0" lvl="0" indent="0" rtl="0">
              <a:spcBef>
                <a:spcPts val="0"/>
              </a:spcBef>
              <a:spcAft>
                <a:spcPts val="0"/>
              </a:spcAft>
              <a:buNone/>
            </a:pPr>
            <a:endParaRPr sz="1000" b="1">
              <a:solidFill>
                <a:srgbClr val="000000"/>
              </a:solidFill>
              <a:latin typeface="Coming Soon"/>
              <a:ea typeface="Coming Soon"/>
              <a:cs typeface="Coming Soon"/>
              <a:sym typeface="Coming Soon"/>
            </a:endParaRPr>
          </a:p>
          <a:p>
            <a:pPr marL="1371600" lvl="0" indent="0" rtl="0">
              <a:spcBef>
                <a:spcPts val="0"/>
              </a:spcBef>
              <a:buNone/>
            </a:pPr>
            <a:r>
              <a:rPr lang="en" sz="2200" b="1">
                <a:solidFill>
                  <a:srgbClr val="000000"/>
                </a:solidFill>
                <a:latin typeface="Coming Soon"/>
                <a:ea typeface="Coming Soon"/>
                <a:cs typeface="Coming Soon"/>
                <a:sym typeface="Coming Soon"/>
              </a:rPr>
              <a:t>Especialistas con Sarah Southard y Anne Jones	</a:t>
            </a:r>
          </a:p>
          <a:p>
            <a:pPr marL="0" lvl="0" indent="0" rtl="0">
              <a:spcBef>
                <a:spcPts val="0"/>
              </a:spcBef>
              <a:buNone/>
            </a:pPr>
            <a:r>
              <a:rPr lang="en" b="1">
                <a:solidFill>
                  <a:srgbClr val="000000"/>
                </a:solidFill>
                <a:latin typeface="Coming Soon"/>
                <a:ea typeface="Coming Soon"/>
                <a:cs typeface="Coming Soon"/>
                <a:sym typeface="Coming Soon"/>
              </a:rPr>
              <a:t>	</a:t>
            </a:r>
          </a:p>
        </p:txBody>
      </p:sp>
      <p:pic>
        <p:nvPicPr>
          <p:cNvPr id="162" name="Shape 162" descr="Notepad, Editor, Pencil ..."/>
          <p:cNvPicPr preferRelativeResize="0"/>
          <p:nvPr/>
        </p:nvPicPr>
        <p:blipFill>
          <a:blip r:embed="rId3">
            <a:alphaModFix/>
          </a:blip>
          <a:stretch>
            <a:fillRect/>
          </a:stretch>
        </p:blipFill>
        <p:spPr>
          <a:xfrm rot="1096615">
            <a:off x="6368651" y="331649"/>
            <a:ext cx="2481100" cy="2275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Introducciones: </a:t>
            </a:r>
            <a:r>
              <a:rPr lang="en" sz="2400">
                <a:latin typeface="Coming Soon"/>
                <a:ea typeface="Coming Soon"/>
                <a:cs typeface="Coming Soon"/>
                <a:sym typeface="Coming Soon"/>
              </a:rPr>
              <a:t>CHEQUEA &amp; CONECTA</a:t>
            </a:r>
          </a:p>
        </p:txBody>
      </p:sp>
      <p:sp>
        <p:nvSpPr>
          <p:cNvPr id="168" name="Shape 168"/>
          <p:cNvSpPr txBox="1">
            <a:spLocks noGrp="1"/>
          </p:cNvSpPr>
          <p:nvPr>
            <p:ph type="body" idx="1"/>
          </p:nvPr>
        </p:nvSpPr>
        <p:spPr>
          <a:xfrm>
            <a:off x="311700" y="1266325"/>
            <a:ext cx="8520600" cy="1321800"/>
          </a:xfrm>
          <a:prstGeom prst="rect">
            <a:avLst/>
          </a:prstGeom>
        </p:spPr>
        <p:txBody>
          <a:bodyPr lIns="91425" tIns="91425" rIns="91425" bIns="91425" anchor="t" anchorCtr="0">
            <a:noAutofit/>
          </a:bodyPr>
          <a:lstStyle/>
          <a:p>
            <a:pPr lvl="0" rtl="0">
              <a:spcBef>
                <a:spcPts val="0"/>
              </a:spcBef>
              <a:spcAft>
                <a:spcPts val="0"/>
              </a:spcAft>
              <a:buNone/>
            </a:pPr>
            <a:r>
              <a:rPr lang="en" sz="2400">
                <a:solidFill>
                  <a:srgbClr val="000000"/>
                </a:solidFill>
                <a:latin typeface="Coming Soon"/>
                <a:ea typeface="Coming Soon"/>
                <a:cs typeface="Coming Soon"/>
                <a:sym typeface="Coming Soon"/>
              </a:rPr>
              <a:t>En las mesas, tomen turnos compartiendo su respuesta a la pregunta para chequea y conecta:</a:t>
            </a:r>
          </a:p>
          <a:p>
            <a:pPr lvl="0" rtl="0">
              <a:spcBef>
                <a:spcPts val="0"/>
              </a:spcBef>
              <a:spcAft>
                <a:spcPts val="0"/>
              </a:spcAft>
              <a:buNone/>
            </a:pPr>
            <a:endParaRPr>
              <a:solidFill>
                <a:srgbClr val="666666"/>
              </a:solidFill>
              <a:latin typeface="Coming Soon"/>
              <a:ea typeface="Coming Soon"/>
              <a:cs typeface="Coming Soon"/>
              <a:sym typeface="Coming Soon"/>
            </a:endParaRPr>
          </a:p>
        </p:txBody>
      </p:sp>
      <p:sp>
        <p:nvSpPr>
          <p:cNvPr id="169" name="Shape 169"/>
          <p:cNvSpPr txBox="1"/>
          <p:nvPr/>
        </p:nvSpPr>
        <p:spPr>
          <a:xfrm>
            <a:off x="311700" y="2588125"/>
            <a:ext cx="4716600" cy="2265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3000">
                <a:latin typeface="Coming Soon"/>
                <a:ea typeface="Coming Soon"/>
                <a:cs typeface="Coming Soon"/>
                <a:sym typeface="Coming Soon"/>
              </a:rPr>
              <a:t>Si estuvieras varado en una isla desierta, ¿cual 3 OBJETOS traerías contigo? </a:t>
            </a:r>
          </a:p>
          <a:p>
            <a:pPr lvl="0" rtl="0">
              <a:lnSpc>
                <a:spcPct val="115000"/>
              </a:lnSpc>
              <a:spcBef>
                <a:spcPts val="0"/>
              </a:spcBef>
              <a:buNone/>
            </a:pPr>
            <a:endParaRPr sz="3000">
              <a:solidFill>
                <a:srgbClr val="666666"/>
              </a:solidFill>
              <a:latin typeface="Coming Soon"/>
              <a:ea typeface="Coming Soon"/>
              <a:cs typeface="Coming Soon"/>
              <a:sym typeface="Coming Soon"/>
            </a:endParaRPr>
          </a:p>
          <a:p>
            <a:pPr lvl="0" rtl="0">
              <a:lnSpc>
                <a:spcPct val="115000"/>
              </a:lnSpc>
              <a:spcBef>
                <a:spcPts val="0"/>
              </a:spcBef>
              <a:buNone/>
            </a:pPr>
            <a:endParaRPr sz="1800">
              <a:solidFill>
                <a:srgbClr val="666666"/>
              </a:solidFill>
              <a:latin typeface="Coming Soon"/>
              <a:ea typeface="Coming Soon"/>
              <a:cs typeface="Coming Soon"/>
              <a:sym typeface="Coming Soon"/>
            </a:endParaRPr>
          </a:p>
          <a:p>
            <a:pPr lvl="0" rtl="0">
              <a:spcBef>
                <a:spcPts val="0"/>
              </a:spcBef>
              <a:buNone/>
            </a:pPr>
            <a:endParaRPr/>
          </a:p>
        </p:txBody>
      </p:sp>
      <p:pic>
        <p:nvPicPr>
          <p:cNvPr id="170" name="Shape 170"/>
          <p:cNvPicPr preferRelativeResize="0"/>
          <p:nvPr/>
        </p:nvPicPr>
        <p:blipFill>
          <a:blip r:embed="rId3">
            <a:alphaModFix/>
          </a:blip>
          <a:stretch>
            <a:fillRect/>
          </a:stretch>
        </p:blipFill>
        <p:spPr>
          <a:xfrm>
            <a:off x="5143250" y="2345900"/>
            <a:ext cx="3854774" cy="2565175"/>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508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Let’s Explore</a:t>
            </a:r>
          </a:p>
        </p:txBody>
      </p:sp>
      <p:sp>
        <p:nvSpPr>
          <p:cNvPr id="176" name="Shape 176"/>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Coming Soon"/>
                <a:ea typeface="Coming Soon"/>
                <a:cs typeface="Coming Soon"/>
                <a:sym typeface="Coming Soon"/>
              </a:rPr>
              <a:t>In your team, discuss whichever question(s) speak to you for the next 7 minutes:</a:t>
            </a:r>
          </a:p>
          <a:p>
            <a:pPr lvl="0">
              <a:lnSpc>
                <a:spcPct val="100000"/>
              </a:lnSpc>
              <a:spcBef>
                <a:spcPts val="0"/>
              </a:spcBef>
              <a:spcAft>
                <a:spcPts val="1000"/>
              </a:spcAft>
              <a:buNone/>
            </a:pPr>
            <a:r>
              <a:rPr lang="en" sz="1400">
                <a:solidFill>
                  <a:srgbClr val="000000"/>
                </a:solidFill>
                <a:latin typeface="Coming Soon"/>
                <a:ea typeface="Coming Soon"/>
                <a:cs typeface="Coming Soon"/>
                <a:sym typeface="Coming Soon"/>
              </a:rPr>
              <a:t>How well were you able to understand and participate in the opening of our workshop?  Why?</a:t>
            </a:r>
          </a:p>
          <a:p>
            <a:pPr lvl="0">
              <a:lnSpc>
                <a:spcPct val="100000"/>
              </a:lnSpc>
              <a:spcBef>
                <a:spcPts val="0"/>
              </a:spcBef>
              <a:spcAft>
                <a:spcPts val="1000"/>
              </a:spcAft>
              <a:buNone/>
            </a:pPr>
            <a:r>
              <a:rPr lang="en" sz="1400">
                <a:solidFill>
                  <a:srgbClr val="000000"/>
                </a:solidFill>
                <a:latin typeface="Coming Soon"/>
                <a:ea typeface="Coming Soon"/>
                <a:cs typeface="Coming Soon"/>
                <a:sym typeface="Coming Soon"/>
              </a:rPr>
              <a:t>How do you currently feel about your ability to speak, listen, read and write?  Why?  Is it different than how you felt before we started?</a:t>
            </a:r>
          </a:p>
          <a:p>
            <a:pPr lvl="0">
              <a:lnSpc>
                <a:spcPct val="100000"/>
              </a:lnSpc>
              <a:spcBef>
                <a:spcPts val="0"/>
              </a:spcBef>
              <a:spcAft>
                <a:spcPts val="1000"/>
              </a:spcAft>
              <a:buNone/>
            </a:pPr>
            <a:r>
              <a:rPr lang="en" sz="1400">
                <a:solidFill>
                  <a:srgbClr val="000000"/>
                </a:solidFill>
                <a:latin typeface="Coming Soon"/>
                <a:ea typeface="Coming Soon"/>
                <a:cs typeface="Coming Soon"/>
                <a:sym typeface="Coming Soon"/>
              </a:rPr>
              <a:t>What about the design and delivery made it easier or harder for you to understand and participate?</a:t>
            </a:r>
          </a:p>
          <a:p>
            <a:pPr lvl="0" rtl="0">
              <a:lnSpc>
                <a:spcPct val="100000"/>
              </a:lnSpc>
              <a:spcBef>
                <a:spcPts val="0"/>
              </a:spcBef>
              <a:spcAft>
                <a:spcPts val="1000"/>
              </a:spcAft>
              <a:buNone/>
            </a:pPr>
            <a:r>
              <a:rPr lang="en" sz="1400">
                <a:solidFill>
                  <a:srgbClr val="000000"/>
                </a:solidFill>
                <a:latin typeface="Coming Soon"/>
                <a:ea typeface="Coming Soon"/>
                <a:cs typeface="Coming Soon"/>
                <a:sym typeface="Coming Soon"/>
              </a:rPr>
              <a:t>Who had privilege in the context that we created?  Who was able to use their full linguistic repertoire?</a:t>
            </a:r>
          </a:p>
          <a:p>
            <a:pPr lvl="0">
              <a:lnSpc>
                <a:spcPct val="100000"/>
              </a:lnSpc>
              <a:spcBef>
                <a:spcPts val="0"/>
              </a:spcBef>
              <a:spcAft>
                <a:spcPts val="1000"/>
              </a:spcAft>
              <a:buNone/>
            </a:pPr>
            <a:r>
              <a:rPr lang="en" sz="1400">
                <a:solidFill>
                  <a:srgbClr val="000000"/>
                </a:solidFill>
                <a:latin typeface="Coming Soon"/>
                <a:ea typeface="Coming Soon"/>
                <a:cs typeface="Coming Soon"/>
                <a:sym typeface="Coming Soon"/>
              </a:rPr>
              <a:t>What else could we have done to ensure that everyone could understand and participate?</a:t>
            </a:r>
          </a:p>
          <a:p>
            <a:pPr lvl="0">
              <a:lnSpc>
                <a:spcPct val="100000"/>
              </a:lnSpc>
              <a:spcBef>
                <a:spcPts val="0"/>
              </a:spcBef>
              <a:spcAft>
                <a:spcPts val="1000"/>
              </a:spcAft>
              <a:buNone/>
            </a:pPr>
            <a:r>
              <a:rPr lang="en" sz="1400">
                <a:solidFill>
                  <a:srgbClr val="000000"/>
                </a:solidFill>
                <a:latin typeface="Coming Soon"/>
                <a:ea typeface="Coming Soon"/>
                <a:cs typeface="Coming Soon"/>
                <a:sym typeface="Coming Soon"/>
              </a:rPr>
              <a:t>How does this connect with the experiences of our English learners?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10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10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1000"/>
                                        <p:tgtEl>
                                          <p:spTgt spid="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Effect transition="in" filter="fade">
                                      <p:cBhvr>
                                        <p:cTn id="27" dur="1000"/>
                                        <p:tgtEl>
                                          <p:spTgt spid="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5" end="5"/>
                                            </p:txEl>
                                          </p:spTgt>
                                        </p:tgtEl>
                                        <p:attrNameLst>
                                          <p:attrName>style.visibility</p:attrName>
                                        </p:attrNameLst>
                                      </p:cBhvr>
                                      <p:to>
                                        <p:strVal val="visible"/>
                                      </p:to>
                                    </p:set>
                                    <p:animEffect transition="in" filter="fade">
                                      <p:cBhvr>
                                        <p:cTn id="32" dur="1000"/>
                                        <p:tgtEl>
                                          <p:spTgt spid="1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
                                            <p:txEl>
                                              <p:pRg st="6" end="6"/>
                                            </p:txEl>
                                          </p:spTgt>
                                        </p:tgtEl>
                                        <p:attrNameLst>
                                          <p:attrName>style.visibility</p:attrName>
                                        </p:attrNameLst>
                                      </p:cBhvr>
                                      <p:to>
                                        <p:strVal val="visible"/>
                                      </p:to>
                                    </p:set>
                                    <p:animEffect transition="in" filter="fade">
                                      <p:cBhvr>
                                        <p:cTn id="37" dur="1000"/>
                                        <p:tgtEl>
                                          <p:spTgt spid="1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Groups’ Reflections</a:t>
            </a:r>
          </a:p>
        </p:txBody>
      </p:sp>
      <p:sp>
        <p:nvSpPr>
          <p:cNvPr id="182" name="Shape 18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a:spcBef>
                <a:spcPts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latin typeface="Coming Soon"/>
                <a:ea typeface="Coming Soon"/>
                <a:cs typeface="Coming Soon"/>
                <a:sym typeface="Coming Soon"/>
              </a:rPr>
              <a:t>The Wisdom of Roberto Dansie</a:t>
            </a:r>
          </a:p>
        </p:txBody>
      </p:sp>
      <p:sp>
        <p:nvSpPr>
          <p:cNvPr id="188" name="Shape 188"/>
          <p:cNvSpPr txBox="1">
            <a:spLocks noGrp="1"/>
          </p:cNvSpPr>
          <p:nvPr>
            <p:ph type="body" idx="1"/>
          </p:nvPr>
        </p:nvSpPr>
        <p:spPr>
          <a:xfrm>
            <a:off x="311700" y="1266325"/>
            <a:ext cx="8520600" cy="3302700"/>
          </a:xfrm>
          <a:prstGeom prst="rect">
            <a:avLst/>
          </a:prstGeom>
        </p:spPr>
        <p:txBody>
          <a:bodyPr lIns="91425" tIns="91425" rIns="91425" bIns="91425" anchor="ctr" anchorCtr="0">
            <a:noAutofit/>
          </a:bodyPr>
          <a:lstStyle/>
          <a:p>
            <a:pPr lvl="0" algn="ctr">
              <a:spcBef>
                <a:spcPts val="0"/>
              </a:spcBef>
              <a:buNone/>
            </a:pPr>
            <a:r>
              <a:rPr lang="en" sz="6000">
                <a:latin typeface="Shadows Into Light Two"/>
                <a:ea typeface="Shadows Into Light Two"/>
                <a:cs typeface="Shadows Into Light Two"/>
                <a:sym typeface="Shadows Into Light Two"/>
              </a:rPr>
              <a:t>LOCAL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a:latin typeface="Coming Soon"/>
                <a:ea typeface="Coming Soon"/>
                <a:cs typeface="Coming Soon"/>
                <a:sym typeface="Coming Soon"/>
              </a:rPr>
              <a:t>How are these pictures like or unlike our school contexts for EL Students?</a:t>
            </a:r>
          </a:p>
        </p:txBody>
      </p:sp>
      <p:sp>
        <p:nvSpPr>
          <p:cNvPr id="195" name="Shape 195"/>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rtl="0">
              <a:spcBef>
                <a:spcPts val="0"/>
              </a:spcBef>
              <a:buNone/>
            </a:pPr>
            <a:endParaRPr/>
          </a:p>
        </p:txBody>
      </p:sp>
      <p:pic>
        <p:nvPicPr>
          <p:cNvPr id="196" name="Shape 196"/>
          <p:cNvPicPr preferRelativeResize="0"/>
          <p:nvPr/>
        </p:nvPicPr>
        <p:blipFill>
          <a:blip r:embed="rId3">
            <a:alphaModFix/>
          </a:blip>
          <a:stretch>
            <a:fillRect/>
          </a:stretch>
        </p:blipFill>
        <p:spPr>
          <a:xfrm>
            <a:off x="457200" y="1284867"/>
            <a:ext cx="3243827" cy="2021681"/>
          </a:xfrm>
          <a:prstGeom prst="rect">
            <a:avLst/>
          </a:prstGeom>
          <a:noFill/>
          <a:ln>
            <a:noFill/>
          </a:ln>
        </p:spPr>
      </p:pic>
      <p:pic>
        <p:nvPicPr>
          <p:cNvPr id="197" name="Shape 197"/>
          <p:cNvPicPr preferRelativeResize="0"/>
          <p:nvPr/>
        </p:nvPicPr>
        <p:blipFill>
          <a:blip r:embed="rId4">
            <a:alphaModFix/>
          </a:blip>
          <a:stretch>
            <a:fillRect/>
          </a:stretch>
        </p:blipFill>
        <p:spPr>
          <a:xfrm>
            <a:off x="5153450" y="2959446"/>
            <a:ext cx="2928375" cy="2091691"/>
          </a:xfrm>
          <a:prstGeom prst="rect">
            <a:avLst/>
          </a:prstGeom>
          <a:noFill/>
          <a:ln>
            <a:noFill/>
          </a:ln>
        </p:spPr>
      </p:pic>
      <p:sp>
        <p:nvSpPr>
          <p:cNvPr id="198" name="Shape 198" descr="Download today. Simple 5 minute countdown timer with vintage digital alarm. Perfect for corporate or school activities and presentations or just personal use at home or at work.  You can also use this timer in your video project!  Available in full 1080p HD. Check out our other countdown timers for other times and timers with sound alerts.  Let us know if there's a similar video that would help you or that you would like to see!" title="5 minute HD COUNTDOWN TIMER  - with alarm">
            <a:hlinkClick r:id="rId5"/>
          </p:cNvPr>
          <p:cNvSpPr/>
          <p:nvPr/>
        </p:nvSpPr>
        <p:spPr>
          <a:xfrm>
            <a:off x="91875" y="4225912"/>
            <a:ext cx="1867561" cy="857250"/>
          </a:xfrm>
          <a:prstGeom prst="rect">
            <a:avLst/>
          </a:prstGeom>
          <a:blipFill>
            <a:blip r:embed="rId6">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982</Words>
  <Application>Microsoft Office PowerPoint</Application>
  <PresentationFormat>On-screen Show (16:9)</PresentationFormat>
  <Paragraphs>174</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Open Sans</vt:lpstr>
      <vt:lpstr>Arial</vt:lpstr>
      <vt:lpstr>Calibri</vt:lpstr>
      <vt:lpstr>Mountains of Christmas</vt:lpstr>
      <vt:lpstr>Architects Daughter</vt:lpstr>
      <vt:lpstr>PT Sans Narrow</vt:lpstr>
      <vt:lpstr>Amatic SC</vt:lpstr>
      <vt:lpstr>Coming Soon</vt:lpstr>
      <vt:lpstr>Shadows Into Light Two</vt:lpstr>
      <vt:lpstr>tropic</vt:lpstr>
      <vt:lpstr>Office Theme</vt:lpstr>
      <vt:lpstr>EL Cooperative PLC</vt:lpstr>
      <vt:lpstr>Buckle up your seatbelts!</vt:lpstr>
      <vt:lpstr>Revista del Cooperativo para EL </vt:lpstr>
      <vt:lpstr>Agenda</vt:lpstr>
      <vt:lpstr>Introducciones: CHEQUEA &amp; CONECTA</vt:lpstr>
      <vt:lpstr>Let’s Explore</vt:lpstr>
      <vt:lpstr>Groups’ Reflections</vt:lpstr>
      <vt:lpstr>The Wisdom of Roberto Dansie</vt:lpstr>
      <vt:lpstr>How are these pictures like or unlike our school contexts for EL Students?</vt:lpstr>
      <vt:lpstr>Introductions: CHECK &amp; CONNECT</vt:lpstr>
      <vt:lpstr>Agenda</vt:lpstr>
      <vt:lpstr>EL COOP Review</vt:lpstr>
      <vt:lpstr>Needs and Strengths scenarios</vt:lpstr>
      <vt:lpstr>Needs and Strengths Activity</vt:lpstr>
      <vt:lpstr>PowerPoint Presentation</vt:lpstr>
      <vt:lpstr>Prioritize for Later</vt:lpstr>
      <vt:lpstr>Topic conversations</vt:lpstr>
      <vt:lpstr>5 Topics - Artifact Box </vt:lpstr>
      <vt:lpstr>Reflection</vt:lpstr>
      <vt:lpstr>PowerPoint Presentation</vt:lpstr>
      <vt:lpstr>Canvas Training</vt:lpstr>
      <vt:lpstr>Synthesizing our learning and building connections</vt:lpstr>
      <vt:lpstr>Synthesizing our learning and building connections</vt:lpstr>
      <vt:lpstr>Synthesizing our learning and building connections</vt:lpstr>
      <vt:lpstr>Synthesizing our learning and building connections</vt:lpstr>
      <vt:lpstr>Synthesizing our learning and building connections</vt:lpstr>
      <vt:lpstr>Deepening Conversations</vt:lpstr>
      <vt:lpstr>Tuning Protocol</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Cooperative PLC</dc:title>
  <dc:creator>Jennifer Longchamps</dc:creator>
  <cp:lastModifiedBy>Jennifer Longchamps</cp:lastModifiedBy>
  <cp:revision>1</cp:revision>
  <dcterms:modified xsi:type="dcterms:W3CDTF">2017-02-13T21:29:52Z</dcterms:modified>
</cp:coreProperties>
</file>