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86" r:id="rId3"/>
  </p:sldMasterIdLst>
  <p:notesMasterIdLst>
    <p:notesMasterId r:id="rId6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Lst>
  <p:sldSz cx="9144000" cy="6858000" type="screen4x3"/>
  <p:notesSz cx="6858000" cy="9144000"/>
  <p:embeddedFontLst>
    <p:embeddedFont>
      <p:font typeface="Questrial" panose="020B0604020202020204" charset="0"/>
      <p:regular r:id="rId68"/>
    </p:embeddedFont>
    <p:embeddedFont>
      <p:font typeface="Open Sans" panose="020B0604020202020204" charset="0"/>
      <p:regular r:id="rId69"/>
      <p:bold r:id="rId70"/>
      <p:italic r:id="rId71"/>
      <p:boldItalic r:id="rId72"/>
    </p:embeddedFont>
    <p:embeddedFont>
      <p:font typeface="Average" panose="020B0604020202020204" charset="0"/>
      <p:regular r:id="rId73"/>
    </p:embeddedFont>
    <p:embeddedFont>
      <p:font typeface="Calibri" panose="020F0502020204030204" pitchFamily="3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
      <p:font typeface="Source Sans Pro" panose="020B0604020202020204" charset="0"/>
      <p:regular r:id="rId82"/>
      <p:bold r:id="rId83"/>
      <p:italic r:id="rId84"/>
      <p:boldItalic r:id="rId85"/>
    </p:embeddedFont>
    <p:embeddedFont>
      <p:font typeface="Architects Daughter" panose="020B0604020202020204" charset="0"/>
      <p:regular r:id="rId86"/>
    </p:embeddedFont>
    <p:embeddedFont>
      <p:font typeface="Roboto" panose="020B0604020202020204" charset="0"/>
      <p:regular r:id="rId87"/>
      <p:bold r:id="rId88"/>
      <p:italic r:id="rId89"/>
      <p:boldItalic r:id="rId90"/>
    </p:embeddedFont>
    <p:embeddedFont>
      <p:font typeface="Shadows Into Light Two" panose="020B0604020202020204" charset="0"/>
      <p:regular r:id="rId91"/>
    </p:embeddedFont>
    <p:embeddedFont>
      <p:font typeface="Cantata One" panose="02060503070700060704" charset="0"/>
      <p:regular r:id="rId92"/>
    </p:embeddedFont>
    <p:embeddedFont>
      <p:font typeface="Merriweather" panose="020B0604020202020204" charset="0"/>
      <p:regular r:id="rId93"/>
      <p:bold r:id="rId94"/>
      <p:italic r:id="rId95"/>
      <p:boldItalic r:id="rId96"/>
    </p:embeddedFont>
    <p:embeddedFont>
      <p:font typeface="PT Sans Narrow" panose="020B0604020202020204" charset="0"/>
      <p:regular r:id="rId97"/>
      <p:bold r:id="rId98"/>
    </p:embeddedFont>
    <p:embeddedFont>
      <p:font typeface="Oswald" panose="020B0604020202020204" charset="0"/>
      <p:regular r:id="rId99"/>
      <p:bold r:id="rId100"/>
    </p:embeddedFont>
    <p:embeddedFont>
      <p:font typeface="Coming Soon" panose="020B0604020202020204" charset="0"/>
      <p:regular r:id="rId101"/>
    </p:embeddedFont>
    <p:embeddedFont>
      <p:font typeface="Overlock" panose="020B060402020202020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73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102" Type="http://schemas.openxmlformats.org/officeDocument/2006/relationships/font" Target="fonts/font35.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font" Target="fonts/font2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2.fntdata"/><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103" Type="http://schemas.openxmlformats.org/officeDocument/2006/relationships/font" Target="fonts/font36.fntdata"/><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 Target="slides/slide4.xml"/><Relationship Id="rId71" Type="http://schemas.openxmlformats.org/officeDocument/2006/relationships/font" Target="fonts/font4.fntdata"/><Relationship Id="rId9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witter.com/CPLHous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twitter.com/search?q=place:ab2f2fac83aa388d"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US"/>
              <a:t>Help people group by elementary or secondary, if that’s what they want.  Could table tent accordingly.</a:t>
            </a:r>
          </a:p>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a:t>
            </a:r>
          </a:p>
        </p:txBody>
      </p:sp>
      <p:sp>
        <p:nvSpPr>
          <p:cNvPr id="296" name="Shape 29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Sarah</a:t>
            </a:r>
          </a:p>
        </p:txBody>
      </p:sp>
      <p:sp>
        <p:nvSpPr>
          <p:cNvPr id="303" name="Shape 30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a:t>
            </a:r>
          </a:p>
        </p:txBody>
      </p:sp>
      <p:sp>
        <p:nvSpPr>
          <p:cNvPr id="318" name="Shape 31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Anne</a:t>
            </a:r>
          </a:p>
          <a:p>
            <a:pPr marL="0" marR="0" lvl="0" indent="0" algn="l" rtl="0">
              <a:spcBef>
                <a:spcPts val="0"/>
              </a:spcBef>
              <a:buSzPct val="25000"/>
              <a:buNone/>
            </a:pPr>
            <a:endParaRPr/>
          </a:p>
        </p:txBody>
      </p:sp>
      <p:sp>
        <p:nvSpPr>
          <p:cNvPr id="328" name="Shape 3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a:t>
            </a:r>
          </a:p>
        </p:txBody>
      </p:sp>
      <p:sp>
        <p:nvSpPr>
          <p:cNvPr id="343" name="Shape 34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457200" marR="0" lvl="1" indent="0" algn="l" rtl="0">
              <a:spcBef>
                <a:spcPts val="0"/>
              </a:spcBef>
              <a:buSzPct val="25000"/>
              <a:buNone/>
            </a:pPr>
            <a:r>
              <a:rPr lang="en-US"/>
              <a:t>Anne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Primary</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Intermediate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Middle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High</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Math </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ELA</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Science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Social Studies</a:t>
            </a:r>
          </a:p>
          <a:p>
            <a:pPr marL="457200" marR="0" lvl="1"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Specialists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Reflect on survey results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50" name="Shape 3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Anne</a:t>
            </a: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US"/>
              <a:t>Anne</a:t>
            </a:r>
          </a:p>
          <a:p>
            <a:pPr lvl="0" rtl="0">
              <a:spcBef>
                <a:spcPts val="0"/>
              </a:spcBef>
              <a:buNone/>
            </a:pPr>
            <a:r>
              <a:rPr lang="en-US"/>
              <a:t>norms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t>Anne talk, Sarah type (norms focus)</a:t>
            </a:r>
          </a:p>
          <a:p>
            <a:pPr marL="0" marR="0" lvl="0" indent="0" algn="l" rtl="0">
              <a:spcBef>
                <a:spcPts val="0"/>
              </a:spcBef>
              <a:buSzPct val="25000"/>
              <a:buNone/>
            </a:pPr>
            <a:r>
              <a:rPr lang="en-US" sz="1100" b="0" i="0" u="none" strike="noStrike" cap="none">
                <a:solidFill>
                  <a:schemeClr val="dk1"/>
                </a:solidFill>
                <a:latin typeface="Calibri"/>
                <a:ea typeface="Calibri"/>
                <a:cs typeface="Calibri"/>
                <a:sym typeface="Calibri"/>
              </a:rPr>
              <a:t>Which of these seems to be essential for your students’ success in the classroom?</a:t>
            </a:r>
          </a:p>
          <a:p>
            <a:pPr marL="0" marR="0" lvl="0" indent="0" algn="l" rtl="0">
              <a:spcBef>
                <a:spcPts val="0"/>
              </a:spcBef>
              <a:buSzPct val="25000"/>
              <a:buNone/>
            </a:pPr>
            <a:endParaRPr sz="1100"/>
          </a:p>
          <a:p>
            <a:pPr marL="342900" lvl="0" indent="-255270" rtl="0">
              <a:lnSpc>
                <a:spcPct val="80000"/>
              </a:lnSpc>
              <a:spcBef>
                <a:spcPts val="0"/>
              </a:spcBef>
              <a:buClr>
                <a:schemeClr val="dk1"/>
              </a:buClr>
              <a:buSzPct val="100000"/>
              <a:buFont typeface="Coming Soon"/>
              <a:buChar char="•"/>
            </a:pPr>
            <a:r>
              <a:rPr lang="en-US" sz="1100">
                <a:latin typeface="Coming Soon"/>
                <a:ea typeface="Coming Soon"/>
                <a:cs typeface="Coming Soon"/>
                <a:sym typeface="Coming Soon"/>
              </a:rPr>
              <a:t>Set up norms for respect for self and others (diversity of language, culture and individuals)</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Take time to build the community of learners</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Get to know your students as people and as learners</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Celebrate accomplishments- YEAH!!!!</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High expectations for ALL students to use academic language</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Share your own experiences, important things in your life</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Allow students time to share their experiences</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Try to connect with family members</a:t>
            </a:r>
          </a:p>
          <a:p>
            <a:pPr marL="342900" lvl="0" indent="-255270" rtl="0">
              <a:lnSpc>
                <a:spcPct val="80000"/>
              </a:lnSpc>
              <a:spcBef>
                <a:spcPts val="496"/>
              </a:spcBef>
              <a:buClr>
                <a:schemeClr val="dk1"/>
              </a:buClr>
              <a:buSzPct val="100000"/>
              <a:buFont typeface="Coming Soon"/>
              <a:buChar char="•"/>
            </a:pPr>
            <a:r>
              <a:rPr lang="en-US" sz="1100">
                <a:latin typeface="Coming Soon"/>
                <a:ea typeface="Coming Soon"/>
                <a:cs typeface="Coming Soon"/>
                <a:sym typeface="Coming Soon"/>
              </a:rPr>
              <a:t>Learn what is important to your students to try to connect them with their learning</a:t>
            </a:r>
          </a:p>
          <a:p>
            <a:pPr marL="0" marR="0" lvl="0" indent="0" algn="l" rtl="0">
              <a:spcBef>
                <a:spcPts val="0"/>
              </a:spcBef>
              <a:buSzPct val="25000"/>
              <a:buNone/>
            </a:pPr>
            <a:endParaRPr/>
          </a:p>
        </p:txBody>
      </p:sp>
      <p:sp>
        <p:nvSpPr>
          <p:cNvPr id="374" name="Shape 3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spcAft>
                <a:spcPts val="800"/>
              </a:spcAft>
              <a:buNone/>
            </a:pPr>
            <a:r>
              <a:rPr lang="en-US">
                <a:solidFill>
                  <a:srgbClr val="000000"/>
                </a:solidFill>
                <a:latin typeface="Coming Soon"/>
                <a:ea typeface="Coming Soon"/>
                <a:cs typeface="Coming Soon"/>
                <a:sym typeface="Coming Soon"/>
              </a:rPr>
              <a:t>Anne</a:t>
            </a:r>
          </a:p>
        </p:txBody>
      </p:sp>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a:t>
            </a:r>
          </a:p>
          <a:p>
            <a:pPr lvl="0">
              <a:spcBef>
                <a:spcPts val="0"/>
              </a:spcBef>
              <a:buNone/>
            </a:pPr>
            <a:r>
              <a:rPr lang="en-US"/>
              <a:t>-</a:t>
            </a:r>
            <a:r>
              <a:rPr lang="en-US" sz="1000">
                <a:latin typeface="Coming Soon"/>
                <a:ea typeface="Coming Soon"/>
                <a:cs typeface="Coming Soon"/>
                <a:sym typeface="Coming Soon"/>
              </a:rPr>
              <a:t>Community building/Relationships</a:t>
            </a:r>
            <a:r>
              <a:rPr lang="en-US"/>
              <a:t>Clozed choral reading---great for identifying vocabulary, building comprehension and fluency</a:t>
            </a:r>
          </a:p>
        </p:txBody>
      </p:sp>
      <p:sp>
        <p:nvSpPr>
          <p:cNvPr id="398" name="Shape 39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Anne-</a:t>
            </a:r>
            <a:r>
              <a:rPr lang="en-US" sz="1000">
                <a:solidFill>
                  <a:srgbClr val="000000"/>
                </a:solidFill>
                <a:latin typeface="Coming Soon"/>
                <a:ea typeface="Coming Soon"/>
                <a:cs typeface="Coming Soon"/>
                <a:sym typeface="Coming Soon"/>
              </a:rPr>
              <a:t>Community building/Relationships</a:t>
            </a:r>
          </a:p>
        </p:txBody>
      </p:sp>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Anne-</a:t>
            </a:r>
            <a:r>
              <a:rPr lang="en-US" sz="1000">
                <a:solidFill>
                  <a:srgbClr val="000000"/>
                </a:solidFill>
                <a:latin typeface="Coming Soon"/>
                <a:ea typeface="Coming Soon"/>
                <a:cs typeface="Coming Soon"/>
                <a:sym typeface="Coming Soon"/>
              </a:rPr>
              <a:t>Community building/Relationships</a:t>
            </a:r>
          </a:p>
        </p:txBody>
      </p:sp>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a:t>
            </a:r>
          </a:p>
        </p:txBody>
      </p:sp>
      <p:sp>
        <p:nvSpPr>
          <p:cNvPr id="432" name="Shape 43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1800"/>
              </a:spcBef>
              <a:spcAft>
                <a:spcPts val="800"/>
              </a:spcAft>
              <a:buNone/>
            </a:pPr>
            <a:r>
              <a:rPr lang="en-US" sz="900" b="1">
                <a:solidFill>
                  <a:srgbClr val="77745B"/>
                </a:solidFill>
                <a:highlight>
                  <a:srgbClr val="FFFEF7"/>
                </a:highlight>
                <a:latin typeface="Arial"/>
                <a:ea typeface="Arial"/>
                <a:cs typeface="Arial"/>
                <a:sym typeface="Arial"/>
              </a:rPr>
              <a:t>Anne</a:t>
            </a:r>
          </a:p>
          <a:p>
            <a:pPr lvl="0" rtl="0">
              <a:spcBef>
                <a:spcPts val="1800"/>
              </a:spcBef>
              <a:spcAft>
                <a:spcPts val="800"/>
              </a:spcAft>
              <a:buNone/>
            </a:pPr>
            <a:r>
              <a:rPr lang="en-US" sz="900" b="1">
                <a:solidFill>
                  <a:srgbClr val="77745B"/>
                </a:solidFill>
                <a:highlight>
                  <a:srgbClr val="FFFEF7"/>
                </a:highlight>
                <a:latin typeface="Arial"/>
                <a:ea typeface="Arial"/>
                <a:cs typeface="Arial"/>
                <a:sym typeface="Arial"/>
              </a:rPr>
              <a:t>Setting Goals for the Seminar Process</a:t>
            </a:r>
          </a:p>
          <a:p>
            <a:pPr lvl="0" rtl="0">
              <a:lnSpc>
                <a:spcPct val="140000"/>
              </a:lnSpc>
              <a:spcBef>
                <a:spcPts val="1400"/>
              </a:spcBef>
              <a:spcAft>
                <a:spcPts val="400"/>
              </a:spcAft>
              <a:buNone/>
            </a:pPr>
            <a:r>
              <a:rPr lang="en-US" sz="900" b="1">
                <a:solidFill>
                  <a:srgbClr val="6B96D2"/>
                </a:solidFill>
                <a:highlight>
                  <a:srgbClr val="FFFEF7"/>
                </a:highlight>
                <a:latin typeface="Arial"/>
                <a:ea typeface="Arial"/>
                <a:cs typeface="Arial"/>
                <a:sym typeface="Arial"/>
              </a:rPr>
              <a:t>GROUP GOALS</a:t>
            </a:r>
          </a:p>
          <a:p>
            <a:pPr lvl="0" rtl="0">
              <a:lnSpc>
                <a:spcPct val="150000"/>
              </a:lnSpc>
              <a:spcBef>
                <a:spcPts val="0"/>
              </a:spcBef>
              <a:buNone/>
            </a:pPr>
            <a:r>
              <a:rPr lang="en-US" sz="900">
                <a:solidFill>
                  <a:srgbClr val="444444"/>
                </a:solidFill>
                <a:highlight>
                  <a:srgbClr val="FFFEF7"/>
                </a:highlight>
                <a:latin typeface="Arial"/>
                <a:ea typeface="Arial"/>
                <a:cs typeface="Arial"/>
                <a:sym typeface="Arial"/>
              </a:rPr>
              <a:t>Before the seminar, ask the student to choose a group goal, such as:</a:t>
            </a:r>
          </a:p>
          <a:p>
            <a:pPr marL="812800" lvl="0" indent="-285750" rtl="0">
              <a:lnSpc>
                <a:spcPct val="160000"/>
              </a:lnSpc>
              <a:spcBef>
                <a:spcPts val="0"/>
              </a:spcBef>
              <a:spcAft>
                <a:spcPts val="1800"/>
              </a:spcAft>
              <a:buClr>
                <a:srgbClr val="444444"/>
              </a:buClr>
              <a:buSzPct val="100000"/>
              <a:buFont typeface="Arial"/>
              <a:buChar char="●"/>
            </a:pPr>
            <a:r>
              <a:rPr lang="en-US" sz="900">
                <a:solidFill>
                  <a:srgbClr val="444444"/>
                </a:solidFill>
                <a:highlight>
                  <a:srgbClr val="FFFEF7"/>
                </a:highlight>
                <a:latin typeface="Arial"/>
                <a:ea typeface="Arial"/>
                <a:cs typeface="Arial"/>
                <a:sym typeface="Arial"/>
              </a:rPr>
              <a:t>Focus on ideas and values in the text.</a:t>
            </a:r>
          </a:p>
          <a:p>
            <a:pPr marL="812800" lvl="0" indent="-285750" rtl="0">
              <a:lnSpc>
                <a:spcPct val="160000"/>
              </a:lnSpc>
              <a:spcBef>
                <a:spcPts val="0"/>
              </a:spcBef>
              <a:spcAft>
                <a:spcPts val="1800"/>
              </a:spcAft>
              <a:buClr>
                <a:srgbClr val="444444"/>
              </a:buClr>
              <a:buSzPct val="100000"/>
              <a:buFont typeface="Arial"/>
              <a:buChar char="●"/>
            </a:pPr>
            <a:r>
              <a:rPr lang="en-US" sz="900">
                <a:solidFill>
                  <a:srgbClr val="444444"/>
                </a:solidFill>
                <a:highlight>
                  <a:srgbClr val="FFFEF7"/>
                </a:highlight>
                <a:latin typeface="Arial"/>
                <a:ea typeface="Arial"/>
                <a:cs typeface="Arial"/>
                <a:sym typeface="Arial"/>
              </a:rPr>
              <a:t>Keep an open mind.</a:t>
            </a:r>
          </a:p>
          <a:p>
            <a:pPr marL="812800" lvl="0" indent="-285750" rtl="0">
              <a:lnSpc>
                <a:spcPct val="160000"/>
              </a:lnSpc>
              <a:spcBef>
                <a:spcPts val="0"/>
              </a:spcBef>
              <a:spcAft>
                <a:spcPts val="1800"/>
              </a:spcAft>
              <a:buClr>
                <a:srgbClr val="444444"/>
              </a:buClr>
              <a:buSzPct val="100000"/>
              <a:buFont typeface="Arial"/>
              <a:buChar char="●"/>
            </a:pPr>
            <a:r>
              <a:rPr lang="en-US" sz="900">
                <a:solidFill>
                  <a:srgbClr val="444444"/>
                </a:solidFill>
                <a:highlight>
                  <a:srgbClr val="FFFEF7"/>
                </a:highlight>
                <a:latin typeface="Arial"/>
                <a:ea typeface="Arial"/>
                <a:cs typeface="Arial"/>
                <a:sym typeface="Arial"/>
              </a:rPr>
              <a:t>Invite everyone to share their ideas.</a:t>
            </a:r>
          </a:p>
          <a:p>
            <a:pPr marL="812800" lvl="0" indent="-285750" rtl="0">
              <a:lnSpc>
                <a:spcPct val="160000"/>
              </a:lnSpc>
              <a:spcBef>
                <a:spcPts val="0"/>
              </a:spcBef>
              <a:spcAft>
                <a:spcPts val="1800"/>
              </a:spcAft>
              <a:buClr>
                <a:srgbClr val="444444"/>
              </a:buClr>
              <a:buSzPct val="100000"/>
              <a:buFont typeface="Arial"/>
              <a:buChar char="●"/>
            </a:pPr>
            <a:r>
              <a:rPr lang="en-US" sz="900">
                <a:solidFill>
                  <a:srgbClr val="444444"/>
                </a:solidFill>
                <a:highlight>
                  <a:srgbClr val="FFFEF7"/>
                </a:highlight>
                <a:latin typeface="Arial"/>
                <a:ea typeface="Arial"/>
                <a:cs typeface="Arial"/>
                <a:sym typeface="Arial"/>
              </a:rPr>
              <a:t>Use others’ names.</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Remember that one person speaks at a time.</a:t>
            </a:r>
          </a:p>
          <a:p>
            <a:pPr lvl="0" rtl="0">
              <a:lnSpc>
                <a:spcPct val="140000"/>
              </a:lnSpc>
              <a:spcBef>
                <a:spcPts val="1400"/>
              </a:spcBef>
              <a:spcAft>
                <a:spcPts val="400"/>
              </a:spcAft>
              <a:buNone/>
            </a:pPr>
            <a:r>
              <a:rPr lang="en-US" sz="1300" b="1">
                <a:solidFill>
                  <a:srgbClr val="6B96D2"/>
                </a:solidFill>
                <a:highlight>
                  <a:srgbClr val="FFFEF7"/>
                </a:highlight>
                <a:latin typeface="Arial"/>
                <a:ea typeface="Arial"/>
                <a:cs typeface="Arial"/>
                <a:sym typeface="Arial"/>
              </a:rPr>
              <a:t>NOVICE GOALS</a:t>
            </a:r>
          </a:p>
          <a:p>
            <a:pPr lvl="0" rtl="0">
              <a:lnSpc>
                <a:spcPct val="150000"/>
              </a:lnSpc>
              <a:spcBef>
                <a:spcPts val="0"/>
              </a:spcBef>
              <a:buNone/>
            </a:pPr>
            <a:r>
              <a:rPr lang="en-US" sz="1300">
                <a:solidFill>
                  <a:srgbClr val="444444"/>
                </a:solidFill>
                <a:highlight>
                  <a:srgbClr val="FFFEF7"/>
                </a:highlight>
                <a:latin typeface="Arial"/>
                <a:ea typeface="Arial"/>
                <a:cs typeface="Arial"/>
                <a:sym typeface="Arial"/>
              </a:rPr>
              <a:t>Then ask the students to each choose an individual goal. You can provide a list of goals for them to choose from. If your students are young or new to seminar, you might suggest goals like:</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Look at the speaker.</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Speak voluntarily at least twice.</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Make clear, accurate statements.</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Refer to the text.</a:t>
            </a:r>
          </a:p>
          <a:p>
            <a:pPr lvl="0" rtl="0">
              <a:lnSpc>
                <a:spcPct val="140000"/>
              </a:lnSpc>
              <a:spcBef>
                <a:spcPts val="1400"/>
              </a:spcBef>
              <a:spcAft>
                <a:spcPts val="400"/>
              </a:spcAft>
              <a:buNone/>
            </a:pPr>
            <a:r>
              <a:rPr lang="en-US" sz="1300" b="1">
                <a:solidFill>
                  <a:srgbClr val="6B96D2"/>
                </a:solidFill>
                <a:highlight>
                  <a:srgbClr val="FFFEF7"/>
                </a:highlight>
                <a:latin typeface="Arial"/>
                <a:ea typeface="Arial"/>
                <a:cs typeface="Arial"/>
                <a:sym typeface="Arial"/>
              </a:rPr>
              <a:t>ADVANCED GOALS</a:t>
            </a:r>
          </a:p>
          <a:p>
            <a:pPr lvl="0" rtl="0">
              <a:lnSpc>
                <a:spcPct val="150000"/>
              </a:lnSpc>
              <a:spcBef>
                <a:spcPts val="0"/>
              </a:spcBef>
              <a:buNone/>
            </a:pPr>
            <a:r>
              <a:rPr lang="en-US" sz="1300">
                <a:solidFill>
                  <a:srgbClr val="444444"/>
                </a:solidFill>
                <a:highlight>
                  <a:srgbClr val="FFFEF7"/>
                </a:highlight>
                <a:latin typeface="Arial"/>
                <a:ea typeface="Arial"/>
                <a:cs typeface="Arial"/>
                <a:sym typeface="Arial"/>
              </a:rPr>
              <a:t>If your students are more advanced, you can suggest more challenging individual goals like:</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Refer to the text and other relevant sources.</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Test assumptions and explore inferences.</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Acknowledge changes in your perspective.</a:t>
            </a:r>
          </a:p>
          <a:p>
            <a:pPr marL="812800" lvl="0" indent="-298450" rtl="0">
              <a:lnSpc>
                <a:spcPct val="160000"/>
              </a:lnSpc>
              <a:spcBef>
                <a:spcPts val="0"/>
              </a:spcBef>
              <a:spcAft>
                <a:spcPts val="1800"/>
              </a:spcAft>
              <a:buClr>
                <a:srgbClr val="444444"/>
              </a:buClr>
              <a:buSzPct val="100000"/>
              <a:buFont typeface="Arial"/>
              <a:buChar char="●"/>
            </a:pPr>
            <a:r>
              <a:rPr lang="en-US" sz="1100">
                <a:solidFill>
                  <a:srgbClr val="444444"/>
                </a:solidFill>
                <a:highlight>
                  <a:srgbClr val="FFFEF7"/>
                </a:highlight>
                <a:latin typeface="Arial"/>
                <a:ea typeface="Arial"/>
                <a:cs typeface="Arial"/>
                <a:sym typeface="Arial"/>
              </a:rPr>
              <a:t>Offer a more global interpretation of a previous statement.</a:t>
            </a:r>
          </a:p>
          <a:p>
            <a:pPr lvl="0" rtl="0">
              <a:spcBef>
                <a:spcPts val="0"/>
              </a:spcBef>
              <a:buNone/>
            </a:pPr>
            <a:endParaRPr/>
          </a:p>
        </p:txBody>
      </p:sp>
      <p:sp>
        <p:nvSpPr>
          <p:cNvPr id="441" name="Shape 44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a:t>
            </a:r>
            <a:r>
              <a:rPr lang="en-US" sz="1000">
                <a:solidFill>
                  <a:srgbClr val="000000"/>
                </a:solidFill>
                <a:latin typeface="Coming Soon"/>
                <a:ea typeface="Coming Soon"/>
                <a:cs typeface="Coming Soon"/>
                <a:sym typeface="Coming Soon"/>
              </a:rPr>
              <a:t>Community building/Relationships</a:t>
            </a:r>
          </a:p>
          <a:p>
            <a:pPr marR="50800" lvl="0" rtl="0">
              <a:spcBef>
                <a:spcPts val="0"/>
              </a:spcBef>
              <a:buNone/>
            </a:pPr>
            <a:r>
              <a:rPr lang="en-US" sz="1100" b="1">
                <a:solidFill>
                  <a:srgbClr val="000000"/>
                </a:solidFill>
                <a:highlight>
                  <a:srgbClr val="F5F8FA"/>
                </a:highlight>
                <a:latin typeface="Coming Soon"/>
                <a:ea typeface="Coming Soon"/>
                <a:cs typeface="Coming Soon"/>
                <a:sym typeface="Coming Soon"/>
                <a:hlinkClick r:id="rId3"/>
              </a:rPr>
              <a:t>Crystal Paul</a:t>
            </a:r>
          </a:p>
          <a:p>
            <a:pPr lvl="0" rtl="0">
              <a:spcBef>
                <a:spcPts val="0"/>
              </a:spcBef>
              <a:spcAft>
                <a:spcPts val="800"/>
              </a:spcAft>
              <a:buNone/>
            </a:pPr>
            <a:r>
              <a:rPr lang="en-US" sz="1100" b="1" u="sng">
                <a:solidFill>
                  <a:srgbClr val="000000"/>
                </a:solidFill>
                <a:highlight>
                  <a:srgbClr val="F5F8FA"/>
                </a:highlight>
                <a:latin typeface="Coming Soon"/>
                <a:ea typeface="Coming Soon"/>
                <a:cs typeface="Coming Soon"/>
                <a:sym typeface="Coming Soon"/>
                <a:hlinkClick r:id="rId3"/>
              </a:rPr>
              <a:t>@CPLHouse</a:t>
            </a:r>
            <a:r>
              <a:rPr lang="en-US" sz="1050">
                <a:solidFill>
                  <a:srgbClr val="000000"/>
                </a:solidFill>
                <a:highlight>
                  <a:srgbClr val="F5F8FA"/>
                </a:highlight>
                <a:latin typeface="Coming Soon"/>
                <a:ea typeface="Coming Soon"/>
                <a:cs typeface="Coming Soon"/>
                <a:sym typeface="Coming Soon"/>
              </a:rPr>
              <a:t>Freelance writer, editor, geek. </a:t>
            </a:r>
            <a:r>
              <a:rPr lang="en-US" sz="1050">
                <a:solidFill>
                  <a:srgbClr val="000000"/>
                </a:solidFill>
                <a:highlight>
                  <a:srgbClr val="F5F8FA"/>
                </a:highlight>
                <a:latin typeface="Coming Soon"/>
                <a:ea typeface="Coming Soon"/>
                <a:cs typeface="Coming Soon"/>
                <a:sym typeface="Coming Soon"/>
                <a:hlinkClick r:id="rId4"/>
              </a:rPr>
              <a:t>Oakland, CA</a:t>
            </a:r>
          </a:p>
          <a:p>
            <a:pPr lvl="0" rtl="0">
              <a:spcBef>
                <a:spcPts val="0"/>
              </a:spcBef>
              <a:buNone/>
            </a:pPr>
            <a:endParaRPr/>
          </a:p>
        </p:txBody>
      </p:sp>
      <p:sp>
        <p:nvSpPr>
          <p:cNvPr id="451" name="Shape 45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Do you feel like you understand the text at a deeper level? How was the process for us? Did you achieve your goals to participate? What was one thing you noticed about the seminar?</a:t>
            </a:r>
          </a:p>
          <a:p>
            <a:pPr lvl="0">
              <a:spcBef>
                <a:spcPts val="0"/>
              </a:spcBef>
              <a:buNone/>
            </a:pPr>
            <a:endParaRPr/>
          </a:p>
          <a:p>
            <a:pPr lvl="0" rtl="0">
              <a:lnSpc>
                <a:spcPct val="115000"/>
              </a:lnSpc>
              <a:spcBef>
                <a:spcPts val="520"/>
              </a:spcBef>
              <a:spcAft>
                <a:spcPts val="1600"/>
              </a:spcAft>
              <a:buNone/>
            </a:pPr>
            <a:r>
              <a:rPr lang="en-US" sz="900">
                <a:solidFill>
                  <a:srgbClr val="000000"/>
                </a:solidFill>
                <a:latin typeface="Coming Soon"/>
                <a:ea typeface="Coming Soon"/>
                <a:cs typeface="Coming Soon"/>
                <a:sym typeface="Coming Soon"/>
              </a:rPr>
              <a:t>Who has a different perspective? Who has not yet had a chance to speak? Where do you find evidence for that in the text? Can you clarify what you mean by that? How does that relate to what (someone else) said? Is there something in the text that is unclear to you?</a:t>
            </a:r>
          </a:p>
          <a:p>
            <a:pPr lvl="0" rtl="0">
              <a:lnSpc>
                <a:spcPct val="115000"/>
              </a:lnSpc>
              <a:spcBef>
                <a:spcPts val="520"/>
              </a:spcBef>
              <a:spcAft>
                <a:spcPts val="1600"/>
              </a:spcAft>
              <a:buNone/>
            </a:pPr>
            <a:endParaRPr sz="2400">
              <a:solidFill>
                <a:srgbClr val="000000"/>
              </a:solidFill>
              <a:latin typeface="Coming Soon"/>
              <a:ea typeface="Coming Soon"/>
              <a:cs typeface="Coming Soon"/>
              <a:sym typeface="Coming Soon"/>
            </a:endParaRPr>
          </a:p>
          <a:p>
            <a:pPr lvl="0" rtl="0">
              <a:spcBef>
                <a:spcPts val="0"/>
              </a:spcBef>
              <a:buNone/>
            </a:pPr>
            <a:endParaRPr/>
          </a:p>
        </p:txBody>
      </p:sp>
      <p:sp>
        <p:nvSpPr>
          <p:cNvPr id="459" name="Shape 45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Sarah</a:t>
            </a:r>
          </a:p>
          <a:p>
            <a:pPr lvl="0">
              <a:spcBef>
                <a:spcPts val="0"/>
              </a:spcBef>
              <a:buNone/>
            </a:pPr>
            <a:r>
              <a:rPr lang="en-US"/>
              <a:t>8:40-8:45</a:t>
            </a:r>
          </a:p>
          <a:p>
            <a:pPr lvl="0">
              <a:spcBef>
                <a:spcPts val="0"/>
              </a:spcBef>
              <a:buNone/>
            </a:pPr>
            <a:endParaRPr/>
          </a:p>
        </p:txBody>
      </p:sp>
      <p:sp>
        <p:nvSpPr>
          <p:cNvPr id="234" name="Shape 23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75" name="Shape 47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Sarah</a:t>
            </a:r>
          </a:p>
        </p:txBody>
      </p:sp>
      <p:sp>
        <p:nvSpPr>
          <p:cNvPr id="488" name="Shape 4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a:t>
            </a:r>
          </a:p>
        </p:txBody>
      </p:sp>
      <p:sp>
        <p:nvSpPr>
          <p:cNvPr id="501" name="Shape 50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510" name="Shape 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457200" marR="0" lvl="1" indent="0" algn="l" rtl="0">
              <a:spcBef>
                <a:spcPts val="0"/>
              </a:spcBef>
              <a:buSzPct val="25000"/>
              <a:buNone/>
            </a:pPr>
            <a:r>
              <a:rPr lang="en-US"/>
              <a:t>Sarah</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Primary</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Intermediate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Middle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High</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Math </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ELA</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Science</a:t>
            </a:r>
          </a:p>
          <a:p>
            <a:pPr marL="457200" marR="0" lvl="1" indent="0" algn="l" rtl="0">
              <a:spcBef>
                <a:spcPts val="0"/>
              </a:spcBef>
              <a:buSzPct val="25000"/>
              <a:buNone/>
            </a:pPr>
            <a:r>
              <a:rPr lang="en-US" sz="1200" b="0" i="0" u="none" strike="noStrike" cap="none">
                <a:solidFill>
                  <a:schemeClr val="dk1"/>
                </a:solidFill>
                <a:latin typeface="Calibri"/>
                <a:ea typeface="Calibri"/>
                <a:cs typeface="Calibri"/>
                <a:sym typeface="Calibri"/>
              </a:rPr>
              <a:t>Social Studies</a:t>
            </a:r>
          </a:p>
          <a:p>
            <a:pPr marL="457200" marR="0" lvl="1"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Specialists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Reflect on survey results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17" name="Shape 517"/>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 focus on status and Expectations</a:t>
            </a:r>
          </a:p>
        </p:txBody>
      </p:sp>
      <p:sp>
        <p:nvSpPr>
          <p:cNvPr id="525" name="Shape 52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Sarah-focus on status and expectations</a:t>
            </a:r>
          </a:p>
        </p:txBody>
      </p:sp>
      <p:sp>
        <p:nvSpPr>
          <p:cNvPr id="533" name="Shape 53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Sarah-status and expectations</a:t>
            </a: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555" name="Shape 55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a:t>
            </a: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80" name="Shape 5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Anne</a:t>
            </a:r>
          </a:p>
        </p:txBody>
      </p:sp>
      <p:sp>
        <p:nvSpPr>
          <p:cNvPr id="587" name="Shape 5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Sarah</a:t>
            </a:r>
          </a:p>
        </p:txBody>
      </p:sp>
      <p:sp>
        <p:nvSpPr>
          <p:cNvPr id="594" name="Shape 5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a:t>
            </a:r>
          </a:p>
        </p:txBody>
      </p:sp>
      <p:sp>
        <p:nvSpPr>
          <p:cNvPr id="603" name="Shape 60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 Remember to collect at the end</a:t>
            </a:r>
          </a:p>
        </p:txBody>
      </p:sp>
      <p:sp>
        <p:nvSpPr>
          <p:cNvPr id="619" name="Shape 61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Anne- Synectic:</a:t>
            </a:r>
          </a:p>
          <a:p>
            <a:pPr lvl="0">
              <a:spcBef>
                <a:spcPts val="0"/>
              </a:spcBef>
              <a:buNone/>
            </a:pPr>
            <a:r>
              <a:rPr lang="en-US"/>
              <a:t> Teams generate the list:</a:t>
            </a:r>
          </a:p>
          <a:p>
            <a:pPr lvl="0">
              <a:spcBef>
                <a:spcPts val="0"/>
              </a:spcBef>
              <a:buNone/>
            </a:pPr>
            <a:r>
              <a:rPr lang="en-US" sz="1400">
                <a:latin typeface="Coming Soon"/>
                <a:ea typeface="Coming Soon"/>
                <a:cs typeface="Coming Soon"/>
                <a:sym typeface="Coming Soon"/>
              </a:rPr>
              <a:t>-	-Pairs</a:t>
            </a:r>
          </a:p>
          <a:p>
            <a:pPr marL="742950" lvl="1" indent="-196850" rtl="0">
              <a:spcBef>
                <a:spcPts val="560"/>
              </a:spcBef>
              <a:buClr>
                <a:schemeClr val="dk1"/>
              </a:buClr>
              <a:buSzPct val="100000"/>
              <a:buFont typeface="Coming Soon"/>
              <a:buChar char="–"/>
            </a:pPr>
            <a:r>
              <a:rPr lang="en-US" sz="1400">
                <a:latin typeface="Coming Soon"/>
                <a:ea typeface="Coming Soon"/>
                <a:cs typeface="Coming Soon"/>
                <a:sym typeface="Coming Soon"/>
              </a:rPr>
              <a:t>Triads</a:t>
            </a:r>
          </a:p>
          <a:p>
            <a:pPr marL="742950" lvl="1" indent="-196850" rtl="0">
              <a:spcBef>
                <a:spcPts val="560"/>
              </a:spcBef>
              <a:buClr>
                <a:schemeClr val="dk1"/>
              </a:buClr>
              <a:buSzPct val="100000"/>
              <a:buFont typeface="Coming Soon"/>
              <a:buChar char="–"/>
            </a:pPr>
            <a:r>
              <a:rPr lang="en-US" sz="1400">
                <a:latin typeface="Coming Soon"/>
                <a:ea typeface="Coming Soon"/>
                <a:cs typeface="Coming Soon"/>
                <a:sym typeface="Coming Soon"/>
              </a:rPr>
              <a:t>Small Groups, Teams (4-6)</a:t>
            </a:r>
          </a:p>
          <a:p>
            <a:pPr marL="742950" lvl="1" indent="-196850" rtl="0">
              <a:spcBef>
                <a:spcPts val="560"/>
              </a:spcBef>
              <a:buClr>
                <a:schemeClr val="dk1"/>
              </a:buClr>
              <a:buSzPct val="100000"/>
              <a:buFont typeface="Coming Soon"/>
              <a:buChar char="–"/>
            </a:pPr>
            <a:r>
              <a:rPr lang="en-US" sz="1400">
                <a:latin typeface="Coming Soon"/>
                <a:ea typeface="Coming Soon"/>
                <a:cs typeface="Coming Soon"/>
                <a:sym typeface="Coming Soon"/>
              </a:rPr>
              <a:t>Whole group</a:t>
            </a:r>
          </a:p>
          <a:p>
            <a:pPr marL="742950" lvl="1" indent="-196850" rtl="0">
              <a:spcBef>
                <a:spcPts val="560"/>
              </a:spcBef>
              <a:buClr>
                <a:schemeClr val="dk1"/>
              </a:buClr>
              <a:buSzPct val="100000"/>
              <a:buFont typeface="Coming Soon"/>
              <a:buChar char="–"/>
            </a:pPr>
            <a:r>
              <a:rPr lang="en-US" sz="1400">
                <a:latin typeface="Coming Soon"/>
                <a:ea typeface="Coming Soon"/>
                <a:cs typeface="Coming Soon"/>
                <a:sym typeface="Coming Soon"/>
              </a:rPr>
              <a:t>1 on 1 with the teacher</a:t>
            </a:r>
          </a:p>
          <a:p>
            <a:pPr marL="742950" lvl="1" indent="-196850" rtl="0">
              <a:spcBef>
                <a:spcPts val="560"/>
              </a:spcBef>
              <a:buClr>
                <a:schemeClr val="dk1"/>
              </a:buClr>
              <a:buSzPct val="100000"/>
              <a:buFont typeface="Coming Soon"/>
              <a:buChar char="–"/>
            </a:pPr>
            <a:r>
              <a:rPr lang="en-US" sz="1400">
                <a:latin typeface="Coming Soon"/>
                <a:ea typeface="Coming Soon"/>
                <a:cs typeface="Coming Soon"/>
                <a:sym typeface="Coming Soon"/>
              </a:rPr>
              <a:t>Multiple partners in succession (stand up, hand up, pair up)</a:t>
            </a:r>
          </a:p>
          <a:p>
            <a:pPr marL="742950" lvl="1" indent="-196850" rtl="0">
              <a:spcBef>
                <a:spcPts val="560"/>
              </a:spcBef>
              <a:buClr>
                <a:schemeClr val="dk1"/>
              </a:buClr>
              <a:buSzPct val="100000"/>
              <a:buFont typeface="Coming Soon"/>
              <a:buChar char="–"/>
            </a:pPr>
            <a:r>
              <a:rPr lang="en-US" sz="1400">
                <a:solidFill>
                  <a:srgbClr val="434343"/>
                </a:solidFill>
                <a:latin typeface="Coming Soon"/>
                <a:ea typeface="Coming Soon"/>
                <a:cs typeface="Coming Soon"/>
                <a:sym typeface="Coming Soon"/>
              </a:rPr>
              <a:t> Individual to pair to quad.</a:t>
            </a:r>
          </a:p>
          <a:p>
            <a:pPr lvl="0">
              <a:spcBef>
                <a:spcPts val="0"/>
              </a:spcBef>
              <a:buNone/>
            </a:pPr>
            <a:endParaRPr/>
          </a:p>
        </p:txBody>
      </p:sp>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7" name="Shape 63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Anne</a:t>
            </a:r>
          </a:p>
          <a:p>
            <a:pPr marL="0" marR="0" lvl="0" indent="0" algn="l" rtl="0">
              <a:spcBef>
                <a:spcPts val="0"/>
              </a:spcBef>
              <a:buSzPct val="25000"/>
              <a:buNone/>
            </a:pPr>
            <a:r>
              <a:rPr lang="en-US"/>
              <a:t>specific modeling all steps ( at all age levels)- what does your body look like, what to your eyes do, what do your ears do</a:t>
            </a:r>
          </a:p>
          <a:p>
            <a:pPr marL="0" marR="0" lvl="0" indent="0" algn="l" rtl="0">
              <a:spcBef>
                <a:spcPts val="0"/>
              </a:spcBef>
              <a:buSzPct val="25000"/>
              <a:buNone/>
            </a:pPr>
            <a:r>
              <a:rPr lang="en-US"/>
              <a:t>Language scaffolds or sentence frames</a:t>
            </a:r>
          </a:p>
          <a:p>
            <a:pPr marL="0" marR="0" lvl="0" indent="0" algn="l" rtl="0">
              <a:spcBef>
                <a:spcPts val="0"/>
              </a:spcBef>
              <a:buSzPct val="25000"/>
              <a:buNone/>
            </a:pPr>
            <a:r>
              <a:rPr lang="en-US"/>
              <a:t>Focus on listening and paraphrasing</a:t>
            </a:r>
          </a:p>
          <a:p>
            <a:pPr marL="0" marR="0" lvl="0" indent="0" algn="l" rtl="0">
              <a:spcBef>
                <a:spcPts val="0"/>
              </a:spcBef>
              <a:buSzPct val="25000"/>
              <a:buNone/>
            </a:pPr>
            <a:r>
              <a:rPr lang="en-US"/>
              <a:t>accountability</a:t>
            </a:r>
          </a:p>
          <a:p>
            <a:pPr marL="0" marR="0" lvl="0" indent="0" algn="l" rtl="0">
              <a:spcBef>
                <a:spcPts val="0"/>
              </a:spcBef>
              <a:buSzPct val="25000"/>
              <a:buNone/>
            </a:pPr>
            <a:endParaRPr/>
          </a:p>
        </p:txBody>
      </p:sp>
      <p:sp>
        <p:nvSpPr>
          <p:cNvPr id="638" name="Shape 63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Sarah</a:t>
            </a:r>
          </a:p>
          <a:p>
            <a:pPr lvl="0">
              <a:spcBef>
                <a:spcPts val="0"/>
              </a:spcBef>
              <a:buNone/>
            </a:pPr>
            <a:r>
              <a:rPr lang="en-US"/>
              <a:t>8:45-8:50- use timer</a:t>
            </a:r>
          </a:p>
          <a:p>
            <a:pPr lvl="0">
              <a:spcBef>
                <a:spcPts val="0"/>
              </a:spcBef>
              <a:buNone/>
            </a:pPr>
            <a:r>
              <a:rPr lang="en-US"/>
              <a:t>Use name picker to get a couple people to share</a:t>
            </a:r>
          </a:p>
        </p:txBody>
      </p:sp>
      <p:sp>
        <p:nvSpPr>
          <p:cNvPr id="252" name="Shape 25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Anne</a:t>
            </a:r>
          </a:p>
        </p:txBody>
      </p:sp>
      <p:sp>
        <p:nvSpPr>
          <p:cNvPr id="658" name="Shape 6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5" name="Shape 685"/>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Use numbered heads together to have a participants from most groups share 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Write the strategy on the inventory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AWARD </a:t>
            </a:r>
            <a:r>
              <a:rPr lang="en-US" sz="1200" b="1" i="0" u="none" strike="noStrike" cap="none">
                <a:solidFill>
                  <a:srgbClr val="FF0000"/>
                </a:solidFill>
                <a:latin typeface="Calibri"/>
                <a:ea typeface="Calibri"/>
                <a:cs typeface="Calibri"/>
                <a:sym typeface="Calibri"/>
              </a:rPr>
              <a:t>TEAM POINTS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FIND SCOUTS </a:t>
            </a:r>
            <a:r>
              <a:rPr lang="en-US" sz="1200" b="0" i="0" u="none" strike="noStrike" cap="none">
                <a:solidFill>
                  <a:schemeClr val="dk1"/>
                </a:solidFill>
                <a:latin typeface="Calibri"/>
                <a:ea typeface="Calibri"/>
                <a:cs typeface="Calibri"/>
                <a:sym typeface="Calibri"/>
              </a:rPr>
              <a:t>for next whole group activity</a:t>
            </a:r>
          </a:p>
        </p:txBody>
      </p:sp>
      <p:sp>
        <p:nvSpPr>
          <p:cNvPr id="686" name="Shape 686"/>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Sarah</a:t>
            </a:r>
          </a:p>
        </p:txBody>
      </p:sp>
      <p:sp>
        <p:nvSpPr>
          <p:cNvPr id="694" name="Shape 69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Sarah</a:t>
            </a:r>
          </a:p>
        </p:txBody>
      </p:sp>
      <p:sp>
        <p:nvSpPr>
          <p:cNvPr id="704" name="Shape 7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Anne  TIMER responsibility- each lego should be worth a minute or less.  Each group needs a time keeper</a:t>
            </a:r>
          </a:p>
          <a:p>
            <a:pPr lvl="0">
              <a:spcBef>
                <a:spcPts val="0"/>
              </a:spcBef>
              <a:buNone/>
            </a:pPr>
            <a:r>
              <a:rPr lang="en-US"/>
              <a:t>Sentence frames connected to ELA and ELP’s-- claim, evidence, counter example</a:t>
            </a:r>
          </a:p>
          <a:p>
            <a:pPr lvl="0">
              <a:spcBef>
                <a:spcPts val="0"/>
              </a:spcBef>
              <a:buNone/>
            </a:pPr>
            <a:r>
              <a:rPr lang="en-US" b="1"/>
              <a:t>An ELL can . . . participate in grade appropriate oral and written exchanges of information, ideas, and analyses, responding to peer, audience, or reader comments and questions.</a:t>
            </a:r>
          </a:p>
          <a:p>
            <a:pPr lvl="0">
              <a:spcBef>
                <a:spcPts val="0"/>
              </a:spcBef>
              <a:buNone/>
            </a:pPr>
            <a:r>
              <a:rPr lang="en-US" b="1"/>
              <a:t>An ELL can...analyze and critique the arguments of others orally and in writing.</a:t>
            </a:r>
          </a:p>
        </p:txBody>
      </p:sp>
      <p:sp>
        <p:nvSpPr>
          <p:cNvPr id="712" name="Shape 7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a:t>
            </a:r>
          </a:p>
          <a:p>
            <a:pPr lvl="0" rtl="0">
              <a:spcBef>
                <a:spcPts val="0"/>
              </a:spcBef>
              <a:buNone/>
            </a:pPr>
            <a:endParaRPr/>
          </a:p>
        </p:txBody>
      </p:sp>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9" name="Shape 7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 Print this off for each participant</a:t>
            </a:r>
          </a:p>
        </p:txBody>
      </p:sp>
      <p:sp>
        <p:nvSpPr>
          <p:cNvPr id="730" name="Shape 73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Anne- 15 minutes</a:t>
            </a:r>
          </a:p>
          <a:p>
            <a:pPr lvl="0">
              <a:spcBef>
                <a:spcPts val="0"/>
              </a:spcBef>
              <a:buNone/>
            </a:pPr>
            <a:r>
              <a:rPr lang="en-US"/>
              <a:t>Group by grade level and content area, if desired or individually</a:t>
            </a:r>
          </a:p>
          <a:p>
            <a:pPr lvl="0">
              <a:spcBef>
                <a:spcPts val="0"/>
              </a:spcBef>
              <a:buNone/>
            </a:pPr>
            <a:r>
              <a:rPr lang="en-US"/>
              <a:t>We need resources for this--blank paper?</a:t>
            </a:r>
          </a:p>
          <a:p>
            <a:pPr lvl="0" rtl="0">
              <a:spcBef>
                <a:spcPts val="0"/>
              </a:spcBef>
              <a:buNone/>
            </a:pPr>
            <a:endParaRPr/>
          </a:p>
        </p:txBody>
      </p:sp>
      <p:sp>
        <p:nvSpPr>
          <p:cNvPr id="737" name="Shape 7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Anne</a:t>
            </a:r>
          </a:p>
        </p:txBody>
      </p:sp>
      <p:sp>
        <p:nvSpPr>
          <p:cNvPr id="745" name="Shape 7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 </a:t>
            </a:r>
          </a:p>
        </p:txBody>
      </p:sp>
      <p:sp>
        <p:nvSpPr>
          <p:cNvPr id="261" name="Shape 2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Anne</a:t>
            </a:r>
          </a:p>
        </p:txBody>
      </p:sp>
      <p:sp>
        <p:nvSpPr>
          <p:cNvPr id="751" name="Shape 7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7" name="Shape 7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Anne</a:t>
            </a:r>
          </a:p>
        </p:txBody>
      </p:sp>
      <p:sp>
        <p:nvSpPr>
          <p:cNvPr id="758" name="Shape 7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4" name="Shape 76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Sarah</a:t>
            </a:r>
          </a:p>
        </p:txBody>
      </p:sp>
      <p:sp>
        <p:nvSpPr>
          <p:cNvPr id="765" name="Shape 76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4" name="Shape 7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775" name="Shape 77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Juan is very popular with his peers, he plays sports and is very involved in school and extracurricular activities.  His teachers sometimes ask why he is still an “ELL” since his English doesn’t have an accent and he doesn’t speak in Spanish with his siblings or read or write in Spanish.  Juan is the 3rd child in his family and when he came to school, he had already been exposed to a lot of English from his older siblings, TV, and his neighborhood.  Spanish is starting to become a minority language in his home, making meaningful communication with his monolingual Spanish parents difficult.  You could say the Juan’s first language was really bilingual.</a:t>
            </a:r>
          </a:p>
        </p:txBody>
      </p:sp>
      <p:sp>
        <p:nvSpPr>
          <p:cNvPr id="269" name="Shape 26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7500"/>
              </a:lnSpc>
              <a:spcBef>
                <a:spcPts val="0"/>
              </a:spcBef>
              <a:spcAft>
                <a:spcPts val="200"/>
              </a:spcAft>
              <a:buClr>
                <a:schemeClr val="dk1"/>
              </a:buClr>
              <a:buSzPct val="100000"/>
              <a:buFont typeface="Arial"/>
              <a:buNone/>
            </a:pPr>
            <a:r>
              <a:rPr lang="en-US" sz="1100" b="1">
                <a:solidFill>
                  <a:srgbClr val="00539B"/>
                </a:solidFill>
                <a:latin typeface="Verdana"/>
                <a:ea typeface="Verdana"/>
                <a:cs typeface="Verdana"/>
                <a:sym typeface="Verdana"/>
              </a:rPr>
              <a:t>Classroom scenario</a:t>
            </a:r>
          </a:p>
          <a:p>
            <a:pPr lvl="0" rtl="0">
              <a:lnSpc>
                <a:spcPct val="115000"/>
              </a:lnSpc>
              <a:spcBef>
                <a:spcPts val="0"/>
              </a:spcBef>
              <a:buClr>
                <a:schemeClr val="dk1"/>
              </a:buClr>
              <a:buSzPct val="100000"/>
              <a:buFont typeface="Arial"/>
              <a:buNone/>
            </a:pPr>
            <a:r>
              <a:rPr lang="en-US" sz="1050">
                <a:latin typeface="Verdana"/>
                <a:ea typeface="Verdana"/>
                <a:cs typeface="Verdana"/>
                <a:sym typeface="Verdana"/>
              </a:rPr>
              <a:t>My classroom phone rang, and the secretary told me the custodian was bringing down an extra desk because I was getting a new student. The secretary came down with my new student, Mai, her mother, father, and two younger siblings. Mai looked nervous as the secretary introduced me to she and her parents in Vietnamese. I told her I was excited to have her in our classroom and asked her if she wanted to hang up her jacket and go see her new desk. Blank stares and no response. The secretary immediately translated, and we headed into the classroom. She explained to me that the parents wanted Mai in English instruction all day because they felt this was the best and fastest way to learn to speak English.</a:t>
            </a:r>
          </a:p>
          <a:p>
            <a:pPr lvl="0" rtl="0">
              <a:lnSpc>
                <a:spcPct val="115000"/>
              </a:lnSpc>
              <a:spcBef>
                <a:spcPts val="1400"/>
              </a:spcBef>
              <a:buClr>
                <a:schemeClr val="dk1"/>
              </a:buClr>
              <a:buSzPct val="100000"/>
              <a:buFont typeface="Arial"/>
              <a:buNone/>
            </a:pPr>
            <a:r>
              <a:rPr lang="en-US" sz="1050">
                <a:latin typeface="Verdana"/>
                <a:ea typeface="Verdana"/>
                <a:cs typeface="Verdana"/>
                <a:sym typeface="Verdana"/>
              </a:rPr>
              <a:t>I welcomed Mai into my room, and thankfully, even though she was in the silent stage, many of my students were fluent in Vietnamese so she was able to begin building relationships with her peers. During the first couple of weeks, she felt comfortable speaking in Vietnamese with her peers, and was only using English to meet his basic needs like using the bathroom.</a:t>
            </a:r>
          </a:p>
          <a:p>
            <a:pPr lvl="0" rtl="0">
              <a:lnSpc>
                <a:spcPct val="115000"/>
              </a:lnSpc>
              <a:spcBef>
                <a:spcPts val="1400"/>
              </a:spcBef>
              <a:buClr>
                <a:schemeClr val="dk1"/>
              </a:buClr>
              <a:buSzPct val="100000"/>
              <a:buFont typeface="Arial"/>
              <a:buNone/>
            </a:pPr>
            <a:r>
              <a:rPr lang="en-US" sz="1050">
                <a:latin typeface="Verdana"/>
                <a:ea typeface="Verdana"/>
                <a:cs typeface="Verdana"/>
                <a:sym typeface="Verdana"/>
              </a:rPr>
              <a:t>During literacy time, I continued reading aloud and facilitating discussion about books. I encouraged students to volunteer to participate in both discussions and reading aloud. Mai began sharing and talking with her peers in partner and small group discussions by the fourth week she was in my class.</a:t>
            </a:r>
          </a:p>
          <a:p>
            <a:pPr lvl="0" rtl="0">
              <a:lnSpc>
                <a:spcPct val="115000"/>
              </a:lnSpc>
              <a:spcBef>
                <a:spcPts val="1400"/>
              </a:spcBef>
              <a:buClr>
                <a:schemeClr val="dk1"/>
              </a:buClr>
              <a:buSzPct val="100000"/>
              <a:buFont typeface="Arial"/>
              <a:buNone/>
            </a:pPr>
            <a:r>
              <a:rPr lang="en-US" sz="1050">
                <a:latin typeface="Verdana"/>
                <a:ea typeface="Verdana"/>
                <a:cs typeface="Verdana"/>
                <a:sym typeface="Verdana"/>
              </a:rPr>
              <a:t>After a couple weeks of feeling comfortable sharing in small group and observing her peers share in a whole group setting, Mai also began contributing to the whole group discussion. In order to set her (and other students) up for success, the opportunities to share whole group were always preceded by discussion and practice with partners and/or small group. The ability to discuss and rehearse responses allowed for students to feel comfortable and confident during their whole group participation.</a:t>
            </a:r>
          </a:p>
          <a:p>
            <a:pPr lvl="0" rtl="0">
              <a:spcBef>
                <a:spcPts val="0"/>
              </a:spcBef>
              <a:buNone/>
            </a:pPr>
            <a:endParaRPr/>
          </a:p>
        </p:txBody>
      </p:sp>
      <p:sp>
        <p:nvSpPr>
          <p:cNvPr id="278" name="Shape 27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Anne</a:t>
            </a:r>
          </a:p>
          <a:p>
            <a:pPr marL="0" marR="0" lvl="0" indent="0" algn="l" rtl="0">
              <a:spcBef>
                <a:spcPts val="0"/>
              </a:spcBef>
              <a:buSzPct val="25000"/>
              <a:buNone/>
            </a:pPr>
            <a:r>
              <a:rPr lang="en-US"/>
              <a:t>till 9:10</a:t>
            </a:r>
          </a:p>
          <a:p>
            <a:pPr marL="0" marR="0" lvl="0" indent="0" algn="l" rtl="0">
              <a:spcBef>
                <a:spcPts val="0"/>
              </a:spcBef>
              <a:buSzPct val="25000"/>
              <a:buNone/>
            </a:pPr>
            <a:endParaRPr/>
          </a:p>
        </p:txBody>
      </p:sp>
      <p:sp>
        <p:nvSpPr>
          <p:cNvPr id="287" name="Shape 287"/>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8"/>
        <p:cNvGrpSpPr/>
        <p:nvPr/>
      </p:nvGrpSpPr>
      <p:grpSpPr>
        <a:xfrm>
          <a:off x="0" y="0"/>
          <a:ext cx="0" cy="0"/>
          <a:chOff x="0" y="0"/>
          <a:chExt cx="0" cy="0"/>
        </a:xfrm>
      </p:grpSpPr>
      <p:cxnSp>
        <p:nvCxnSpPr>
          <p:cNvPr id="89" name="Shape 89"/>
          <p:cNvCxnSpPr/>
          <p:nvPr/>
        </p:nvCxnSpPr>
        <p:spPr>
          <a:xfrm>
            <a:off x="7007735" y="4235850"/>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90" name="Shape 90"/>
          <p:cNvCxnSpPr/>
          <p:nvPr/>
        </p:nvCxnSpPr>
        <p:spPr>
          <a:xfrm>
            <a:off x="1575034" y="4211002"/>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91" name="Shape 91"/>
          <p:cNvGrpSpPr/>
          <p:nvPr/>
        </p:nvGrpSpPr>
        <p:grpSpPr>
          <a:xfrm>
            <a:off x="1004144" y="1362666"/>
            <a:ext cx="7136667" cy="203194"/>
            <a:chOff x="1346428" y="1011300"/>
            <a:chExt cx="6452100" cy="152400"/>
          </a:xfrm>
        </p:grpSpPr>
        <p:cxnSp>
          <p:nvCxnSpPr>
            <p:cNvPr id="92" name="Shape 92"/>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93" name="Shape 93"/>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94" name="Shape 94"/>
          <p:cNvGrpSpPr/>
          <p:nvPr/>
        </p:nvGrpSpPr>
        <p:grpSpPr>
          <a:xfrm>
            <a:off x="1004151" y="5292001"/>
            <a:ext cx="7136667" cy="203194"/>
            <a:chOff x="1346435" y="3969087"/>
            <a:chExt cx="6452100" cy="152400"/>
          </a:xfrm>
        </p:grpSpPr>
        <p:cxnSp>
          <p:nvCxnSpPr>
            <p:cNvPr id="95" name="Shape 95"/>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96" name="Shape 96"/>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97" name="Shape 97"/>
          <p:cNvSpPr txBox="1">
            <a:spLocks noGrp="1"/>
          </p:cNvSpPr>
          <p:nvPr>
            <p:ph type="ctrTitle"/>
          </p:nvPr>
        </p:nvSpPr>
        <p:spPr>
          <a:xfrm>
            <a:off x="1004150" y="2335685"/>
            <a:ext cx="7136700" cy="1363200"/>
          </a:xfrm>
          <a:prstGeom prst="rect">
            <a:avLst/>
          </a:prstGeom>
        </p:spPr>
        <p:txBody>
          <a:bodyPr lIns="91425" tIns="91425" rIns="91425" bIns="91425" anchor="b" anchorCtr="0"/>
          <a:lstStyle>
            <a:lvl1pPr lvl="0" algn="ctr" rtl="0">
              <a:spcBef>
                <a:spcPts val="0"/>
              </a:spcBef>
              <a:buSzPct val="100000"/>
              <a:defRPr sz="5400"/>
            </a:lvl1pPr>
            <a:lvl2pPr lvl="1" algn="ctr" rtl="0">
              <a:spcBef>
                <a:spcPts val="0"/>
              </a:spcBef>
              <a:buSzPct val="100000"/>
              <a:defRPr sz="5400"/>
            </a:lvl2pPr>
            <a:lvl3pPr lvl="2" algn="ctr" rtl="0">
              <a:spcBef>
                <a:spcPts val="0"/>
              </a:spcBef>
              <a:buSzPct val="100000"/>
              <a:defRPr sz="5400"/>
            </a:lvl3pPr>
            <a:lvl4pPr lvl="3" algn="ctr" rtl="0">
              <a:spcBef>
                <a:spcPts val="0"/>
              </a:spcBef>
              <a:buSzPct val="100000"/>
              <a:defRPr sz="5400"/>
            </a:lvl4pPr>
            <a:lvl5pPr lvl="4" algn="ctr" rtl="0">
              <a:spcBef>
                <a:spcPts val="0"/>
              </a:spcBef>
              <a:buSzPct val="100000"/>
              <a:defRPr sz="5400"/>
            </a:lvl5pPr>
            <a:lvl6pPr lvl="5" algn="ctr" rtl="0">
              <a:spcBef>
                <a:spcPts val="0"/>
              </a:spcBef>
              <a:buSzPct val="100000"/>
              <a:defRPr sz="5400"/>
            </a:lvl6pPr>
            <a:lvl7pPr lvl="6" algn="ctr" rtl="0">
              <a:spcBef>
                <a:spcPts val="0"/>
              </a:spcBef>
              <a:buSzPct val="100000"/>
              <a:defRPr sz="5400"/>
            </a:lvl7pPr>
            <a:lvl8pPr lvl="7" algn="ctr" rtl="0">
              <a:spcBef>
                <a:spcPts val="0"/>
              </a:spcBef>
              <a:buSzPct val="100000"/>
              <a:defRPr sz="5400"/>
            </a:lvl8pPr>
            <a:lvl9pPr lvl="8" algn="ctr" rtl="0">
              <a:spcBef>
                <a:spcPts val="0"/>
              </a:spcBef>
              <a:buSzPct val="100000"/>
              <a:defRPr sz="5400"/>
            </a:lvl9pPr>
          </a:lstStyle>
          <a:p>
            <a:endParaRPr/>
          </a:p>
        </p:txBody>
      </p:sp>
      <p:sp>
        <p:nvSpPr>
          <p:cNvPr id="98" name="Shape 98"/>
          <p:cNvSpPr txBox="1">
            <a:spLocks noGrp="1"/>
          </p:cNvSpPr>
          <p:nvPr>
            <p:ph type="subTitle" idx="1"/>
          </p:nvPr>
        </p:nvSpPr>
        <p:spPr>
          <a:xfrm>
            <a:off x="2137225" y="3800052"/>
            <a:ext cx="4870500" cy="10569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400"/>
            </a:lvl1pPr>
            <a:lvl2pPr lvl="1" algn="ctr" rtl="0">
              <a:lnSpc>
                <a:spcPct val="100000"/>
              </a:lnSpc>
              <a:spcBef>
                <a:spcPts val="0"/>
              </a:spcBef>
              <a:spcAft>
                <a:spcPts val="0"/>
              </a:spcAft>
              <a:buSzPct val="100000"/>
              <a:buNone/>
              <a:defRPr sz="2400"/>
            </a:lvl2pPr>
            <a:lvl3pPr lvl="2" algn="ctr" rtl="0">
              <a:lnSpc>
                <a:spcPct val="100000"/>
              </a:lnSpc>
              <a:spcBef>
                <a:spcPts val="0"/>
              </a:spcBef>
              <a:spcAft>
                <a:spcPts val="0"/>
              </a:spcAft>
              <a:buSzPct val="100000"/>
              <a:buNone/>
              <a:defRPr sz="2400"/>
            </a:lvl3pPr>
            <a:lvl4pPr lvl="3" algn="ctr" rtl="0">
              <a:lnSpc>
                <a:spcPct val="100000"/>
              </a:lnSpc>
              <a:spcBef>
                <a:spcPts val="0"/>
              </a:spcBef>
              <a:spcAft>
                <a:spcPts val="0"/>
              </a:spcAft>
              <a:buSzPct val="100000"/>
              <a:buNone/>
              <a:defRPr sz="2400"/>
            </a:lvl4pPr>
            <a:lvl5pPr lvl="4" algn="ctr" rtl="0">
              <a:lnSpc>
                <a:spcPct val="100000"/>
              </a:lnSpc>
              <a:spcBef>
                <a:spcPts val="0"/>
              </a:spcBef>
              <a:spcAft>
                <a:spcPts val="0"/>
              </a:spcAft>
              <a:buSzPct val="100000"/>
              <a:buNone/>
              <a:defRPr sz="2400"/>
            </a:lvl5pPr>
            <a:lvl6pPr lvl="5" algn="ctr" rtl="0">
              <a:lnSpc>
                <a:spcPct val="100000"/>
              </a:lnSpc>
              <a:spcBef>
                <a:spcPts val="0"/>
              </a:spcBef>
              <a:spcAft>
                <a:spcPts val="0"/>
              </a:spcAft>
              <a:buSzPct val="100000"/>
              <a:buNone/>
              <a:defRPr sz="2400"/>
            </a:lvl6pPr>
            <a:lvl7pPr lvl="6" algn="ctr" rtl="0">
              <a:lnSpc>
                <a:spcPct val="100000"/>
              </a:lnSpc>
              <a:spcBef>
                <a:spcPts val="0"/>
              </a:spcBef>
              <a:spcAft>
                <a:spcPts val="0"/>
              </a:spcAft>
              <a:buSzPct val="100000"/>
              <a:buNone/>
              <a:defRPr sz="2400"/>
            </a:lvl7pPr>
            <a:lvl8pPr lvl="7" algn="ctr" rtl="0">
              <a:lnSpc>
                <a:spcPct val="100000"/>
              </a:lnSpc>
              <a:spcBef>
                <a:spcPts val="0"/>
              </a:spcBef>
              <a:spcAft>
                <a:spcPts val="0"/>
              </a:spcAft>
              <a:buSzPct val="100000"/>
              <a:buNone/>
              <a:defRPr sz="2400"/>
            </a:lvl8pPr>
            <a:lvl9pPr lvl="8" algn="ctr" rtl="0">
              <a:lnSpc>
                <a:spcPct val="100000"/>
              </a:lnSpc>
              <a:spcBef>
                <a:spcPts val="0"/>
              </a:spcBef>
              <a:spcAft>
                <a:spcPts val="0"/>
              </a:spcAft>
              <a:buSzPct val="100000"/>
              <a:buNone/>
              <a:defRPr sz="2400"/>
            </a:lvl9pPr>
          </a:lstStyle>
          <a:p>
            <a:endParaRPr/>
          </a:p>
        </p:txBody>
      </p:sp>
      <p:sp>
        <p:nvSpPr>
          <p:cNvPr id="99" name="Shape 9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0"/>
        <p:cNvGrpSpPr/>
        <p:nvPr/>
      </p:nvGrpSpPr>
      <p:grpSpPr>
        <a:xfrm>
          <a:off x="0" y="0"/>
          <a:ext cx="0" cy="0"/>
          <a:chOff x="0" y="0"/>
          <a:chExt cx="0" cy="0"/>
        </a:xfrm>
      </p:grpSpPr>
      <p:sp>
        <p:nvSpPr>
          <p:cNvPr id="101" name="Shape 101"/>
          <p:cNvSpPr/>
          <p:nvPr/>
        </p:nvSpPr>
        <p:spPr>
          <a:xfrm>
            <a:off x="-50" y="3429200"/>
            <a:ext cx="9144000" cy="34287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02" name="Shape 102"/>
          <p:cNvSpPr txBox="1">
            <a:spLocks noGrp="1"/>
          </p:cNvSpPr>
          <p:nvPr>
            <p:ph type="title"/>
          </p:nvPr>
        </p:nvSpPr>
        <p:spPr>
          <a:xfrm>
            <a:off x="311700" y="1086400"/>
            <a:ext cx="8571300" cy="1256100"/>
          </a:xfrm>
          <a:prstGeom prst="rect">
            <a:avLst/>
          </a:prstGeom>
        </p:spPr>
        <p:txBody>
          <a:bodyPr lIns="91425" tIns="91425" rIns="91425" bIns="91425" anchor="ctr"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03" name="Shape 10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4"/>
        <p:cNvGrpSpPr/>
        <p:nvPr/>
      </p:nvGrpSpPr>
      <p:grpSpPr>
        <a:xfrm>
          <a:off x="0" y="0"/>
          <a:ext cx="0" cy="0"/>
          <a:chOff x="0" y="0"/>
          <a:chExt cx="0" cy="0"/>
        </a:xfrm>
      </p:grpSpPr>
      <p:sp>
        <p:nvSpPr>
          <p:cNvPr id="105" name="Shape 105"/>
          <p:cNvSpPr/>
          <p:nvPr/>
        </p:nvSpPr>
        <p:spPr>
          <a:xfrm>
            <a:off x="-75" y="6727600"/>
            <a:ext cx="9144000" cy="130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06" name="Shape 106"/>
          <p:cNvSpPr txBox="1">
            <a:spLocks noGrp="1"/>
          </p:cNvSpPr>
          <p:nvPr>
            <p:ph type="title"/>
          </p:nvPr>
        </p:nvSpPr>
        <p:spPr>
          <a:xfrm>
            <a:off x="311700" y="593366"/>
            <a:ext cx="8520600" cy="943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7" name="Shape 107"/>
          <p:cNvSpPr txBox="1">
            <a:spLocks noGrp="1"/>
          </p:cNvSpPr>
          <p:nvPr>
            <p:ph type="body" idx="1"/>
          </p:nvPr>
        </p:nvSpPr>
        <p:spPr>
          <a:xfrm>
            <a:off x="311700" y="1688433"/>
            <a:ext cx="8520600" cy="4403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8" name="Shape 10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593366"/>
            <a:ext cx="8520600" cy="943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1" name="Shape 111"/>
          <p:cNvSpPr txBox="1">
            <a:spLocks noGrp="1"/>
          </p:cNvSpPr>
          <p:nvPr>
            <p:ph type="body" idx="1"/>
          </p:nvPr>
        </p:nvSpPr>
        <p:spPr>
          <a:xfrm>
            <a:off x="311700" y="1688233"/>
            <a:ext cx="3999900" cy="4403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12" name="Shape 112"/>
          <p:cNvSpPr txBox="1">
            <a:spLocks noGrp="1"/>
          </p:cNvSpPr>
          <p:nvPr>
            <p:ph type="body" idx="2"/>
          </p:nvPr>
        </p:nvSpPr>
        <p:spPr>
          <a:xfrm>
            <a:off x="4832400" y="1688233"/>
            <a:ext cx="3999900" cy="4403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13" name="Shape 11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593366"/>
            <a:ext cx="8520600" cy="943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6" name="Shape 11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19" name="Shape 119"/>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20" name="Shape 12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90250" y="701800"/>
            <a:ext cx="5613600" cy="5454300"/>
          </a:xfrm>
          <a:prstGeom prst="rect">
            <a:avLst/>
          </a:prstGeom>
        </p:spPr>
        <p:txBody>
          <a:bodyPr lIns="91425" tIns="91425" rIns="91425" bIns="91425" anchor="ctr" anchorCtr="0"/>
          <a:lstStyle>
            <a:lvl1pPr lvl="0" rtl="0">
              <a:spcBef>
                <a:spcPts val="0"/>
              </a:spcBef>
              <a:buClr>
                <a:schemeClr val="dk2"/>
              </a:buClr>
              <a:buSzPct val="100000"/>
              <a:defRPr sz="5400" b="0">
                <a:solidFill>
                  <a:schemeClr val="dk2"/>
                </a:solidFill>
              </a:defRPr>
            </a:lvl1pPr>
            <a:lvl2pPr lvl="1" rtl="0">
              <a:spcBef>
                <a:spcPts val="0"/>
              </a:spcBef>
              <a:buClr>
                <a:schemeClr val="dk2"/>
              </a:buClr>
              <a:buSzPct val="100000"/>
              <a:defRPr sz="5400" b="0">
                <a:solidFill>
                  <a:schemeClr val="dk2"/>
                </a:solidFill>
              </a:defRPr>
            </a:lvl2pPr>
            <a:lvl3pPr lvl="2" rtl="0">
              <a:spcBef>
                <a:spcPts val="0"/>
              </a:spcBef>
              <a:buClr>
                <a:schemeClr val="dk2"/>
              </a:buClr>
              <a:buSzPct val="100000"/>
              <a:defRPr sz="5400" b="0">
                <a:solidFill>
                  <a:schemeClr val="dk2"/>
                </a:solidFill>
              </a:defRPr>
            </a:lvl3pPr>
            <a:lvl4pPr lvl="3" rtl="0">
              <a:spcBef>
                <a:spcPts val="0"/>
              </a:spcBef>
              <a:buClr>
                <a:schemeClr val="dk2"/>
              </a:buClr>
              <a:buSzPct val="100000"/>
              <a:defRPr sz="5400" b="0">
                <a:solidFill>
                  <a:schemeClr val="dk2"/>
                </a:solidFill>
              </a:defRPr>
            </a:lvl4pPr>
            <a:lvl5pPr lvl="4" rtl="0">
              <a:spcBef>
                <a:spcPts val="0"/>
              </a:spcBef>
              <a:buClr>
                <a:schemeClr val="dk2"/>
              </a:buClr>
              <a:buSzPct val="100000"/>
              <a:defRPr sz="5400" b="0">
                <a:solidFill>
                  <a:schemeClr val="dk2"/>
                </a:solidFill>
              </a:defRPr>
            </a:lvl5pPr>
            <a:lvl6pPr lvl="5" rtl="0">
              <a:spcBef>
                <a:spcPts val="0"/>
              </a:spcBef>
              <a:buClr>
                <a:schemeClr val="dk2"/>
              </a:buClr>
              <a:buSzPct val="100000"/>
              <a:defRPr sz="5400" b="0">
                <a:solidFill>
                  <a:schemeClr val="dk2"/>
                </a:solidFill>
              </a:defRPr>
            </a:lvl6pPr>
            <a:lvl7pPr lvl="6" rtl="0">
              <a:spcBef>
                <a:spcPts val="0"/>
              </a:spcBef>
              <a:buClr>
                <a:schemeClr val="dk2"/>
              </a:buClr>
              <a:buSzPct val="100000"/>
              <a:defRPr sz="5400" b="0">
                <a:solidFill>
                  <a:schemeClr val="dk2"/>
                </a:solidFill>
              </a:defRPr>
            </a:lvl7pPr>
            <a:lvl8pPr lvl="7" rtl="0">
              <a:spcBef>
                <a:spcPts val="0"/>
              </a:spcBef>
              <a:buClr>
                <a:schemeClr val="dk2"/>
              </a:buClr>
              <a:buSzPct val="100000"/>
              <a:defRPr sz="5400" b="0">
                <a:solidFill>
                  <a:schemeClr val="dk2"/>
                </a:solidFill>
              </a:defRPr>
            </a:lvl8pPr>
            <a:lvl9pPr lvl="8" rtl="0">
              <a:spcBef>
                <a:spcPts val="0"/>
              </a:spcBef>
              <a:buClr>
                <a:schemeClr val="dk2"/>
              </a:buClr>
              <a:buSzPct val="100000"/>
              <a:defRPr sz="5400" b="0">
                <a:solidFill>
                  <a:schemeClr val="dk2"/>
                </a:solidFill>
              </a:defRPr>
            </a:lvl9pPr>
          </a:lstStyle>
          <a:p>
            <a:endParaRPr/>
          </a:p>
        </p:txBody>
      </p:sp>
      <p:sp>
        <p:nvSpPr>
          <p:cNvPr id="123" name="Shape 12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24"/>
        <p:cNvGrpSpPr/>
        <p:nvPr/>
      </p:nvGrpSpPr>
      <p:grpSpPr>
        <a:xfrm>
          <a:off x="0" y="0"/>
          <a:ext cx="0" cy="0"/>
          <a:chOff x="0" y="0"/>
          <a:chExt cx="0" cy="0"/>
        </a:xfrm>
      </p:grpSpPr>
      <p:sp>
        <p:nvSpPr>
          <p:cNvPr id="125" name="Shape 125"/>
          <p:cNvSpPr/>
          <p:nvPr/>
        </p:nvSpPr>
        <p:spPr>
          <a:xfrm>
            <a:off x="4572000" y="0"/>
            <a:ext cx="4572000" cy="68580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126" name="Shape 126"/>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127" name="Shape 127"/>
          <p:cNvSpPr txBox="1">
            <a:spLocks noGrp="1"/>
          </p:cNvSpPr>
          <p:nvPr>
            <p:ph type="title"/>
          </p:nvPr>
        </p:nvSpPr>
        <p:spPr>
          <a:xfrm>
            <a:off x="265500" y="1386233"/>
            <a:ext cx="4045200" cy="22344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28" name="Shape 128"/>
          <p:cNvSpPr txBox="1">
            <a:spLocks noGrp="1"/>
          </p:cNvSpPr>
          <p:nvPr>
            <p:ph type="subTitle" idx="1"/>
          </p:nvPr>
        </p:nvSpPr>
        <p:spPr>
          <a:xfrm>
            <a:off x="265500" y="3635833"/>
            <a:ext cx="4045200" cy="16467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29" name="Shape 129"/>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30" name="Shape 13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311700" y="5640966"/>
            <a:ext cx="5998800" cy="798300"/>
          </a:xfrm>
          <a:prstGeom prst="rect">
            <a:avLst/>
          </a:prstGeom>
        </p:spPr>
        <p:txBody>
          <a:bodyPr lIns="91425" tIns="91425" rIns="91425" bIns="91425" anchor="ctr" anchorCtr="0"/>
          <a:lstStyle>
            <a:lvl1pPr lvl="0" rt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133" name="Shape 13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34"/>
        <p:cNvGrpSpPr/>
        <p:nvPr/>
      </p:nvGrpSpPr>
      <p:grpSpPr>
        <a:xfrm>
          <a:off x="0" y="0"/>
          <a:ext cx="0" cy="0"/>
          <a:chOff x="0" y="0"/>
          <a:chExt cx="0" cy="0"/>
        </a:xfrm>
      </p:grpSpPr>
      <p:sp>
        <p:nvSpPr>
          <p:cNvPr id="135" name="Shape 135"/>
          <p:cNvSpPr/>
          <p:nvPr/>
        </p:nvSpPr>
        <p:spPr>
          <a:xfrm>
            <a:off x="-75" y="6727600"/>
            <a:ext cx="9144000" cy="130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136" name="Shape 136"/>
          <p:cNvSpPr txBox="1">
            <a:spLocks noGrp="1"/>
          </p:cNvSpPr>
          <p:nvPr>
            <p:ph type="title"/>
          </p:nvPr>
        </p:nvSpPr>
        <p:spPr>
          <a:xfrm>
            <a:off x="311700" y="1739800"/>
            <a:ext cx="8520600" cy="2051100"/>
          </a:xfrm>
          <a:prstGeom prst="rect">
            <a:avLst/>
          </a:prstGeom>
        </p:spPr>
        <p:txBody>
          <a:bodyPr lIns="91425" tIns="91425" rIns="91425" bIns="91425" anchor="ctr" anchorCtr="0"/>
          <a:lstStyle>
            <a:lvl1pPr lvl="0" algn="ctr" rtl="0">
              <a:spcBef>
                <a:spcPts val="0"/>
              </a:spcBef>
              <a:buClr>
                <a:schemeClr val="accent3"/>
              </a:buClr>
              <a:buSzPct val="100000"/>
              <a:defRPr sz="13000">
                <a:solidFill>
                  <a:schemeClr val="accent3"/>
                </a:solidFill>
              </a:defRPr>
            </a:lvl1pPr>
            <a:lvl2pPr lvl="1" algn="ctr" rtl="0">
              <a:spcBef>
                <a:spcPts val="0"/>
              </a:spcBef>
              <a:buClr>
                <a:schemeClr val="accent3"/>
              </a:buClr>
              <a:buSzPct val="100000"/>
              <a:defRPr sz="13000">
                <a:solidFill>
                  <a:schemeClr val="accent3"/>
                </a:solidFill>
              </a:defRPr>
            </a:lvl2pPr>
            <a:lvl3pPr lvl="2" algn="ctr" rtl="0">
              <a:spcBef>
                <a:spcPts val="0"/>
              </a:spcBef>
              <a:buClr>
                <a:schemeClr val="accent3"/>
              </a:buClr>
              <a:buSzPct val="100000"/>
              <a:defRPr sz="13000">
                <a:solidFill>
                  <a:schemeClr val="accent3"/>
                </a:solidFill>
              </a:defRPr>
            </a:lvl3pPr>
            <a:lvl4pPr lvl="3" algn="ctr" rtl="0">
              <a:spcBef>
                <a:spcPts val="0"/>
              </a:spcBef>
              <a:buClr>
                <a:schemeClr val="accent3"/>
              </a:buClr>
              <a:buSzPct val="100000"/>
              <a:defRPr sz="13000">
                <a:solidFill>
                  <a:schemeClr val="accent3"/>
                </a:solidFill>
              </a:defRPr>
            </a:lvl4pPr>
            <a:lvl5pPr lvl="4" algn="ctr" rtl="0">
              <a:spcBef>
                <a:spcPts val="0"/>
              </a:spcBef>
              <a:buClr>
                <a:schemeClr val="accent3"/>
              </a:buClr>
              <a:buSzPct val="100000"/>
              <a:defRPr sz="13000">
                <a:solidFill>
                  <a:schemeClr val="accent3"/>
                </a:solidFill>
              </a:defRPr>
            </a:lvl5pPr>
            <a:lvl6pPr lvl="5" algn="ctr" rtl="0">
              <a:spcBef>
                <a:spcPts val="0"/>
              </a:spcBef>
              <a:buClr>
                <a:schemeClr val="accent3"/>
              </a:buClr>
              <a:buSzPct val="100000"/>
              <a:defRPr sz="13000">
                <a:solidFill>
                  <a:schemeClr val="accent3"/>
                </a:solidFill>
              </a:defRPr>
            </a:lvl6pPr>
            <a:lvl7pPr lvl="6" algn="ctr" rtl="0">
              <a:spcBef>
                <a:spcPts val="0"/>
              </a:spcBef>
              <a:buClr>
                <a:schemeClr val="accent3"/>
              </a:buClr>
              <a:buSzPct val="100000"/>
              <a:defRPr sz="13000">
                <a:solidFill>
                  <a:schemeClr val="accent3"/>
                </a:solidFill>
              </a:defRPr>
            </a:lvl7pPr>
            <a:lvl8pPr lvl="7" algn="ctr" rtl="0">
              <a:spcBef>
                <a:spcPts val="0"/>
              </a:spcBef>
              <a:buClr>
                <a:schemeClr val="accent3"/>
              </a:buClr>
              <a:buSzPct val="100000"/>
              <a:defRPr sz="13000">
                <a:solidFill>
                  <a:schemeClr val="accent3"/>
                </a:solidFill>
              </a:defRPr>
            </a:lvl8pPr>
            <a:lvl9pPr lvl="8" algn="ctr" rtl="0">
              <a:spcBef>
                <a:spcPts val="0"/>
              </a:spcBef>
              <a:buClr>
                <a:schemeClr val="accent3"/>
              </a:buClr>
              <a:buSzPct val="100000"/>
              <a:defRPr sz="13000">
                <a:solidFill>
                  <a:schemeClr val="accent3"/>
                </a:solidFill>
              </a:defRPr>
            </a:lvl9pPr>
          </a:lstStyle>
          <a:p>
            <a:endParaRPr/>
          </a:p>
        </p:txBody>
      </p:sp>
      <p:sp>
        <p:nvSpPr>
          <p:cNvPr id="137" name="Shape 137"/>
          <p:cNvSpPr txBox="1">
            <a:spLocks noGrp="1"/>
          </p:cNvSpPr>
          <p:nvPr>
            <p:ph type="body" idx="1"/>
          </p:nvPr>
        </p:nvSpPr>
        <p:spPr>
          <a:xfrm>
            <a:off x="311700" y="3994200"/>
            <a:ext cx="8520600" cy="14289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38" name="Shape 13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9"/>
        <p:cNvGrpSpPr/>
        <p:nvPr/>
      </p:nvGrpSpPr>
      <p:grpSpPr>
        <a:xfrm>
          <a:off x="0" y="0"/>
          <a:ext cx="0" cy="0"/>
          <a:chOff x="0" y="0"/>
          <a:chExt cx="0" cy="0"/>
        </a:xfrm>
      </p:grpSpPr>
      <p:sp>
        <p:nvSpPr>
          <p:cNvPr id="140" name="Shape 1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5"/>
        <p:cNvGrpSpPr/>
        <p:nvPr/>
      </p:nvGrpSpPr>
      <p:grpSpPr>
        <a:xfrm>
          <a:off x="0" y="0"/>
          <a:ext cx="0" cy="0"/>
          <a:chOff x="0" y="0"/>
          <a:chExt cx="0" cy="0"/>
        </a:xfrm>
      </p:grpSpPr>
      <p:grpSp>
        <p:nvGrpSpPr>
          <p:cNvPr id="146" name="Shape 146"/>
          <p:cNvGrpSpPr/>
          <p:nvPr/>
        </p:nvGrpSpPr>
        <p:grpSpPr>
          <a:xfrm>
            <a:off x="4350278" y="3807169"/>
            <a:ext cx="443588" cy="140842"/>
            <a:chOff x="4137525" y="2915950"/>
            <a:chExt cx="869100" cy="207000"/>
          </a:xfrm>
        </p:grpSpPr>
        <p:sp>
          <p:nvSpPr>
            <p:cNvPr id="147" name="Shape 147"/>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48" name="Shape 148"/>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49" name="Shape 149"/>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50" name="Shape 150"/>
          <p:cNvSpPr txBox="1">
            <a:spLocks noGrp="1"/>
          </p:cNvSpPr>
          <p:nvPr>
            <p:ph type="ctrTitle"/>
          </p:nvPr>
        </p:nvSpPr>
        <p:spPr>
          <a:xfrm>
            <a:off x="671257" y="1321066"/>
            <a:ext cx="7801500" cy="23067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51" name="Shape 151"/>
          <p:cNvSpPr txBox="1">
            <a:spLocks noGrp="1"/>
          </p:cNvSpPr>
          <p:nvPr>
            <p:ph type="subTitle" idx="1"/>
          </p:nvPr>
        </p:nvSpPr>
        <p:spPr>
          <a:xfrm>
            <a:off x="671250" y="4233167"/>
            <a:ext cx="7801500" cy="10569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52" name="Shape 152"/>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71250" y="2855000"/>
            <a:ext cx="7852200" cy="11481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55" name="Shape 155"/>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8" name="Shape 15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9" name="Shape 159"/>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2" name="Shape 16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63" name="Shape 16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64" name="Shape 164"/>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7" name="Shape 167"/>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70" name="Shape 17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71" name="Shape 171"/>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90250" y="701800"/>
            <a:ext cx="6227100" cy="54543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174" name="Shape 174"/>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75"/>
        <p:cNvGrpSpPr/>
        <p:nvPr/>
      </p:nvGrpSpPr>
      <p:grpSpPr>
        <a:xfrm>
          <a:off x="0" y="0"/>
          <a:ext cx="0" cy="0"/>
          <a:chOff x="0" y="0"/>
          <a:chExt cx="0" cy="0"/>
        </a:xfrm>
      </p:grpSpPr>
      <p:sp>
        <p:nvSpPr>
          <p:cNvPr id="176" name="Shape 176"/>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177" name="Shape 177"/>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178" name="Shape 178"/>
          <p:cNvSpPr txBox="1">
            <a:spLocks noGrp="1"/>
          </p:cNvSpPr>
          <p:nvPr>
            <p:ph type="title"/>
          </p:nvPr>
        </p:nvSpPr>
        <p:spPr>
          <a:xfrm>
            <a:off x="265500" y="1441866"/>
            <a:ext cx="4045200" cy="2280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79" name="Shape 179"/>
          <p:cNvSpPr txBox="1">
            <a:spLocks noGrp="1"/>
          </p:cNvSpPr>
          <p:nvPr>
            <p:ph type="subTitle" idx="1"/>
          </p:nvPr>
        </p:nvSpPr>
        <p:spPr>
          <a:xfrm>
            <a:off x="265500" y="3793601"/>
            <a:ext cx="4045200" cy="1794000"/>
          </a:xfrm>
          <a:prstGeom prst="rect">
            <a:avLst/>
          </a:prstGeom>
        </p:spPr>
        <p:txBody>
          <a:bodyPr lIns="91425" tIns="91425" rIns="91425" bIns="91425" anchor="t" anchorCtr="0"/>
          <a:lstStyle>
            <a:lvl1pPr lvl="0" algn="ctr" rtl="0">
              <a:lnSpc>
                <a:spcPct val="100000"/>
              </a:lnSpc>
              <a:spcBef>
                <a:spcPts val="0"/>
              </a:spcBef>
              <a:spcAft>
                <a:spcPts val="0"/>
              </a:spcAft>
              <a:buClr>
                <a:schemeClr val="dk1"/>
              </a:buClr>
              <a:buSzPct val="100000"/>
              <a:buNone/>
              <a:defRPr sz="2100">
                <a:solidFill>
                  <a:schemeClr val="dk1"/>
                </a:solidFill>
              </a:defRPr>
            </a:lvl1pPr>
            <a:lvl2pPr lvl="1" algn="ctr" rtl="0">
              <a:lnSpc>
                <a:spcPct val="100000"/>
              </a:lnSpc>
              <a:spcBef>
                <a:spcPts val="0"/>
              </a:spcBef>
              <a:spcAft>
                <a:spcPts val="0"/>
              </a:spcAft>
              <a:buClr>
                <a:schemeClr val="dk1"/>
              </a:buClr>
              <a:buSzPct val="100000"/>
              <a:buNone/>
              <a:defRPr sz="2100">
                <a:solidFill>
                  <a:schemeClr val="dk1"/>
                </a:solidFill>
              </a:defRPr>
            </a:lvl2pPr>
            <a:lvl3pPr lvl="2" algn="ctr" rtl="0">
              <a:lnSpc>
                <a:spcPct val="100000"/>
              </a:lnSpc>
              <a:spcBef>
                <a:spcPts val="0"/>
              </a:spcBef>
              <a:spcAft>
                <a:spcPts val="0"/>
              </a:spcAft>
              <a:buClr>
                <a:schemeClr val="dk1"/>
              </a:buClr>
              <a:buSzPct val="100000"/>
              <a:buNone/>
              <a:defRPr sz="2100">
                <a:solidFill>
                  <a:schemeClr val="dk1"/>
                </a:solidFill>
              </a:defRPr>
            </a:lvl3pPr>
            <a:lvl4pPr lvl="3" algn="ctr" rtl="0">
              <a:lnSpc>
                <a:spcPct val="100000"/>
              </a:lnSpc>
              <a:spcBef>
                <a:spcPts val="0"/>
              </a:spcBef>
              <a:spcAft>
                <a:spcPts val="0"/>
              </a:spcAft>
              <a:buClr>
                <a:schemeClr val="dk1"/>
              </a:buClr>
              <a:buSzPct val="100000"/>
              <a:buNone/>
              <a:defRPr sz="2100">
                <a:solidFill>
                  <a:schemeClr val="dk1"/>
                </a:solidFill>
              </a:defRPr>
            </a:lvl4pPr>
            <a:lvl5pPr lvl="4" algn="ctr" rtl="0">
              <a:lnSpc>
                <a:spcPct val="100000"/>
              </a:lnSpc>
              <a:spcBef>
                <a:spcPts val="0"/>
              </a:spcBef>
              <a:spcAft>
                <a:spcPts val="0"/>
              </a:spcAft>
              <a:buClr>
                <a:schemeClr val="dk1"/>
              </a:buClr>
              <a:buSzPct val="100000"/>
              <a:buNone/>
              <a:defRPr sz="2100">
                <a:solidFill>
                  <a:schemeClr val="dk1"/>
                </a:solidFill>
              </a:defRPr>
            </a:lvl5pPr>
            <a:lvl6pPr lvl="5" algn="ctr" rtl="0">
              <a:lnSpc>
                <a:spcPct val="100000"/>
              </a:lnSpc>
              <a:spcBef>
                <a:spcPts val="0"/>
              </a:spcBef>
              <a:spcAft>
                <a:spcPts val="0"/>
              </a:spcAft>
              <a:buClr>
                <a:schemeClr val="dk1"/>
              </a:buClr>
              <a:buSzPct val="100000"/>
              <a:buNone/>
              <a:defRPr sz="2100">
                <a:solidFill>
                  <a:schemeClr val="dk1"/>
                </a:solidFill>
              </a:defRPr>
            </a:lvl6pPr>
            <a:lvl7pPr lvl="6" algn="ctr" rtl="0">
              <a:lnSpc>
                <a:spcPct val="100000"/>
              </a:lnSpc>
              <a:spcBef>
                <a:spcPts val="0"/>
              </a:spcBef>
              <a:spcAft>
                <a:spcPts val="0"/>
              </a:spcAft>
              <a:buClr>
                <a:schemeClr val="dk1"/>
              </a:buClr>
              <a:buSzPct val="100000"/>
              <a:buNone/>
              <a:defRPr sz="2100">
                <a:solidFill>
                  <a:schemeClr val="dk1"/>
                </a:solidFill>
              </a:defRPr>
            </a:lvl7pPr>
            <a:lvl8pPr lvl="7" algn="ctr" rtl="0">
              <a:lnSpc>
                <a:spcPct val="100000"/>
              </a:lnSpc>
              <a:spcBef>
                <a:spcPts val="0"/>
              </a:spcBef>
              <a:spcAft>
                <a:spcPts val="0"/>
              </a:spcAft>
              <a:buClr>
                <a:schemeClr val="dk1"/>
              </a:buClr>
              <a:buSzPct val="100000"/>
              <a:buNone/>
              <a:defRPr sz="2100">
                <a:solidFill>
                  <a:schemeClr val="dk1"/>
                </a:solidFill>
              </a:defRPr>
            </a:lvl8pPr>
            <a:lvl9pPr lvl="8" algn="ctr" rtl="0">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180" name="Shape 180"/>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81" name="Shape 181"/>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rt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184" name="Shape 184"/>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g number">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1673700"/>
            <a:ext cx="8520600" cy="25209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187" name="Shape 187"/>
          <p:cNvSpPr txBox="1">
            <a:spLocks noGrp="1"/>
          </p:cNvSpPr>
          <p:nvPr>
            <p:ph type="body" idx="1"/>
          </p:nvPr>
        </p:nvSpPr>
        <p:spPr>
          <a:xfrm>
            <a:off x="311700" y="4304566"/>
            <a:ext cx="8520600" cy="17343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88" name="Shape 188"/>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89"/>
        <p:cNvGrpSpPr/>
        <p:nvPr/>
      </p:nvGrpSpPr>
      <p:grpSpPr>
        <a:xfrm>
          <a:off x="0" y="0"/>
          <a:ext cx="0" cy="0"/>
          <a:chOff x="0" y="0"/>
          <a:chExt cx="0" cy="0"/>
        </a:xfrm>
      </p:grpSpPr>
      <p:sp>
        <p:nvSpPr>
          <p:cNvPr id="190" name="Shape 190"/>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3050"/>
            <a:ext cx="5638800" cy="946500"/>
          </a:xfrm>
          <a:prstGeom prst="rect">
            <a:avLst/>
          </a:prstGeom>
          <a:noFill/>
          <a:ln>
            <a:noFill/>
          </a:ln>
        </p:spPr>
        <p:txBody>
          <a:bodyPr lIns="91425" tIns="91425" rIns="91425" bIns="91425" anchor="ctr" anchorCtr="0"/>
          <a:lstStyle>
            <a:lvl1pPr marL="0" marR="0" lvl="0" indent="0" algn="l" rtl="0">
              <a:spcBef>
                <a:spcPts val="0"/>
              </a:spcBef>
              <a:buClr>
                <a:srgbClr val="FFFFFF"/>
              </a:buClr>
              <a:buFont typeface="Cantata One"/>
              <a:buNone/>
              <a:defRPr sz="4000" b="0" i="0" u="none" strike="noStrike" cap="none">
                <a:solidFill>
                  <a:srgbClr val="FFFFFF"/>
                </a:solidFill>
                <a:latin typeface="Cantata One"/>
                <a:ea typeface="Cantata One"/>
                <a:cs typeface="Cantata One"/>
                <a:sym typeface="Cantata One"/>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3" name="Shape 193"/>
          <p:cNvSpPr txBox="1">
            <a:spLocks noGrp="1"/>
          </p:cNvSpPr>
          <p:nvPr>
            <p:ph type="body" idx="1"/>
          </p:nvPr>
        </p:nvSpPr>
        <p:spPr>
          <a:xfrm>
            <a:off x="438912" y="1719072"/>
            <a:ext cx="8247900" cy="4535700"/>
          </a:xfrm>
          <a:prstGeom prst="rect">
            <a:avLst/>
          </a:prstGeom>
          <a:noFill/>
          <a:ln>
            <a:noFill/>
          </a:ln>
        </p:spPr>
        <p:txBody>
          <a:bodyPr lIns="91425" tIns="91425" rIns="91425" bIns="91425" anchor="t" anchorCtr="0"/>
          <a:lstStyle>
            <a:lvl1pPr marL="342900" marR="0" lvl="0" indent="-190500" algn="l" rtl="0">
              <a:spcBef>
                <a:spcPts val="640"/>
              </a:spcBef>
              <a:buClr>
                <a:schemeClr val="accent1"/>
              </a:buClr>
              <a:buSzPct val="75000"/>
              <a:buFont typeface="Noto Sans Symbols"/>
              <a:buChar char="❧"/>
              <a:defRPr sz="3200" b="0" i="0" u="none" strike="noStrike" cap="none">
                <a:solidFill>
                  <a:schemeClr val="dk2"/>
                </a:solidFill>
                <a:latin typeface="Source Sans Pro"/>
                <a:ea typeface="Source Sans Pro"/>
                <a:cs typeface="Source Sans Pro"/>
                <a:sym typeface="Source Sans Pro"/>
              </a:defRPr>
            </a:lvl1pPr>
            <a:lvl2pPr marL="742950" marR="0" lvl="1" indent="-134619" algn="l" rtl="0">
              <a:spcBef>
                <a:spcPts val="560"/>
              </a:spcBef>
              <a:buClr>
                <a:schemeClr val="accent2"/>
              </a:buClr>
              <a:buSzPct val="85000"/>
              <a:buFont typeface="Courier New"/>
              <a:buChar char="o"/>
              <a:defRPr sz="2800" b="0" i="0" u="none" strike="noStrike" cap="none">
                <a:solidFill>
                  <a:schemeClr val="dk2"/>
                </a:solidFill>
                <a:latin typeface="Source Sans Pro"/>
                <a:ea typeface="Source Sans Pro"/>
                <a:cs typeface="Source Sans Pro"/>
                <a:sym typeface="Source Sans Pro"/>
              </a:defRPr>
            </a:lvl2pPr>
            <a:lvl3pPr marL="1143000" marR="0" lvl="2" indent="-76200" algn="l" rtl="0">
              <a:spcBef>
                <a:spcPts val="480"/>
              </a:spcBef>
              <a:buClr>
                <a:schemeClr val="accent3"/>
              </a:buClr>
              <a:buSzPct val="100000"/>
              <a:buFont typeface="Arial"/>
              <a:buChar char="•"/>
              <a:defRPr sz="2400" b="0" i="0" u="none" strike="noStrike" cap="none">
                <a:solidFill>
                  <a:schemeClr val="dk2"/>
                </a:solidFill>
                <a:latin typeface="Source Sans Pro"/>
                <a:ea typeface="Source Sans Pro"/>
                <a:cs typeface="Source Sans Pro"/>
                <a:sym typeface="Source Sans Pro"/>
              </a:defRPr>
            </a:lvl3pPr>
            <a:lvl4pPr marL="1600200" marR="0" lvl="3" indent="-101600" algn="l" rtl="0">
              <a:spcBef>
                <a:spcPts val="400"/>
              </a:spcBef>
              <a:buClr>
                <a:schemeClr val="accent4"/>
              </a:buClr>
              <a:buSzPct val="100000"/>
              <a:buFont typeface="Arial"/>
              <a:buChar char="•"/>
              <a:defRPr sz="2000" b="0" i="0" u="none" strike="noStrike" cap="none">
                <a:solidFill>
                  <a:schemeClr val="dk2"/>
                </a:solidFill>
                <a:latin typeface="Source Sans Pro"/>
                <a:ea typeface="Source Sans Pro"/>
                <a:cs typeface="Source Sans Pro"/>
                <a:sym typeface="Source Sans Pro"/>
              </a:defRPr>
            </a:lvl4pPr>
            <a:lvl5pPr marL="2057400" marR="0" lvl="4" indent="-101600" algn="l" rtl="0">
              <a:spcBef>
                <a:spcPts val="400"/>
              </a:spcBef>
              <a:buClr>
                <a:schemeClr val="accent5"/>
              </a:buClr>
              <a:buSzPct val="100000"/>
              <a:buFont typeface="Arial"/>
              <a:buChar char="•"/>
              <a:defRPr sz="2000" b="0" i="0" u="none" strike="noStrike" cap="none">
                <a:solidFill>
                  <a:schemeClr val="dk2"/>
                </a:solidFill>
                <a:latin typeface="Source Sans Pro"/>
                <a:ea typeface="Source Sans Pro"/>
                <a:cs typeface="Source Sans Pro"/>
                <a:sym typeface="Source Sans Pro"/>
              </a:defRPr>
            </a:lvl5pPr>
            <a:lvl6pPr marL="2514600" marR="0" lvl="5" indent="-101600" algn="l" rtl="0">
              <a:spcBef>
                <a:spcPts val="400"/>
              </a:spcBef>
              <a:buClr>
                <a:schemeClr val="accent6"/>
              </a:buClr>
              <a:buSzPct val="100000"/>
              <a:buFont typeface="Arial"/>
              <a:buChar char="•"/>
              <a:defRPr sz="2000" b="0" i="0" u="none" strike="noStrike" cap="none">
                <a:solidFill>
                  <a:schemeClr val="dk2"/>
                </a:solidFill>
                <a:latin typeface="Source Sans Pro"/>
                <a:ea typeface="Source Sans Pro"/>
                <a:cs typeface="Source Sans Pro"/>
                <a:sym typeface="Source Sans Pro"/>
              </a:defRPr>
            </a:lvl6pPr>
            <a:lvl7pPr marL="2971800" marR="0" lvl="6" indent="-101600" algn="l" rtl="0">
              <a:spcBef>
                <a:spcPts val="400"/>
              </a:spcBef>
              <a:buClr>
                <a:schemeClr val="accent1"/>
              </a:buClr>
              <a:buSzPct val="100000"/>
              <a:buFont typeface="Arial"/>
              <a:buChar char="•"/>
              <a:defRPr sz="2000" b="0" i="0" u="none" strike="noStrike" cap="none">
                <a:solidFill>
                  <a:schemeClr val="dk2"/>
                </a:solidFill>
                <a:latin typeface="Source Sans Pro"/>
                <a:ea typeface="Source Sans Pro"/>
                <a:cs typeface="Source Sans Pro"/>
                <a:sym typeface="Source Sans Pro"/>
              </a:defRPr>
            </a:lvl7pPr>
            <a:lvl8pPr marL="3429000" marR="0" lvl="7" indent="-101600" algn="l" rtl="0">
              <a:spcBef>
                <a:spcPts val="400"/>
              </a:spcBef>
              <a:buClr>
                <a:schemeClr val="accent4"/>
              </a:buClr>
              <a:buSzPct val="100000"/>
              <a:buFont typeface="Arial"/>
              <a:buChar char="•"/>
              <a:defRPr sz="2000" b="0" i="0" u="none" strike="noStrike" cap="none">
                <a:solidFill>
                  <a:schemeClr val="dk2"/>
                </a:solidFill>
                <a:latin typeface="Source Sans Pro"/>
                <a:ea typeface="Source Sans Pro"/>
                <a:cs typeface="Source Sans Pro"/>
                <a:sym typeface="Source Sans Pro"/>
              </a:defRPr>
            </a:lvl8pPr>
            <a:lvl9pPr marL="3886200" marR="0" lvl="8" indent="-101600" algn="l" rtl="0">
              <a:spcBef>
                <a:spcPts val="400"/>
              </a:spcBef>
              <a:buClr>
                <a:schemeClr val="accent5"/>
              </a:buClr>
              <a:buSzPct val="100000"/>
              <a:buFont typeface="Arial"/>
              <a:buChar char="•"/>
              <a:defRPr sz="2000" b="0" i="0" u="none" strike="noStrike" cap="none">
                <a:solidFill>
                  <a:schemeClr val="dk2"/>
                </a:solidFill>
                <a:latin typeface="Source Sans Pro"/>
                <a:ea typeface="Source Sans Pro"/>
                <a:cs typeface="Source Sans Pro"/>
                <a:sym typeface="Source Sans Pro"/>
              </a:defRPr>
            </a:lvl9pPr>
          </a:lstStyle>
          <a:p>
            <a:endParaRPr/>
          </a:p>
        </p:txBody>
      </p:sp>
      <p:sp>
        <p:nvSpPr>
          <p:cNvPr id="194" name="Shape 19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5" name="Shape 19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6" name="Shape 19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2"/>
                </a:solidFill>
                <a:latin typeface="Source Sans Pro"/>
                <a:ea typeface="Source Sans Pro"/>
                <a:cs typeface="Source Sans Pro"/>
                <a:sym typeface="Source Sans Pro"/>
              </a:rPr>
              <a:t>‹#›</a:t>
            </a:fld>
            <a:endParaRPr lang="en-US" sz="1200" b="0" i="0" u="none" strike="noStrike" cap="none">
              <a:solidFill>
                <a:schemeClr val="dk2"/>
              </a:solidFill>
              <a:latin typeface="Source Sans Pro"/>
              <a:ea typeface="Source Sans Pro"/>
              <a:cs typeface="Source Sans Pro"/>
              <a:sym typeface="Source Sans Pro"/>
            </a:endParaRPr>
          </a:p>
        </p:txBody>
      </p:sp>
      <p:sp>
        <p:nvSpPr>
          <p:cNvPr id="197" name="Shape 197"/>
          <p:cNvSpPr/>
          <p:nvPr/>
        </p:nvSpPr>
        <p:spPr>
          <a:xfrm>
            <a:off x="6172200" y="161543"/>
            <a:ext cx="2971800" cy="1152000"/>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98" name="Shape 198"/>
          <p:cNvSpPr txBox="1">
            <a:spLocks noGrp="1"/>
          </p:cNvSpPr>
          <p:nvPr>
            <p:ph type="body" idx="2"/>
          </p:nvPr>
        </p:nvSpPr>
        <p:spPr>
          <a:xfrm>
            <a:off x="6248400" y="274319"/>
            <a:ext cx="2743200" cy="945300"/>
          </a:xfrm>
          <a:prstGeom prst="rect">
            <a:avLst/>
          </a:prstGeom>
          <a:noFill/>
          <a:ln>
            <a:noFill/>
          </a:ln>
        </p:spPr>
        <p:txBody>
          <a:bodyPr lIns="91425" tIns="91425" rIns="91425" bIns="91425" anchor="ctr" anchorCtr="0"/>
          <a:lstStyle>
            <a:lvl1pPr marL="0" marR="0" lvl="0" indent="0" algn="l" rtl="0">
              <a:spcBef>
                <a:spcPts val="320"/>
              </a:spcBef>
              <a:buClr>
                <a:schemeClr val="accent1"/>
              </a:buClr>
              <a:buFont typeface="Noto Sans Symbols"/>
              <a:buNone/>
              <a:defRPr sz="16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240"/>
              </a:spcBef>
              <a:buClr>
                <a:schemeClr val="accent2"/>
              </a:buClr>
              <a:buFont typeface="Courier New"/>
              <a:buNone/>
              <a:defRPr sz="1200" b="0" i="0" u="none" strike="noStrike" cap="none">
                <a:solidFill>
                  <a:schemeClr val="dk2"/>
                </a:solidFill>
                <a:latin typeface="Source Sans Pro"/>
                <a:ea typeface="Source Sans Pro"/>
                <a:cs typeface="Source Sans Pro"/>
                <a:sym typeface="Source Sans Pro"/>
              </a:defRPr>
            </a:lvl2pPr>
            <a:lvl3pPr marL="914400" marR="0" lvl="2" indent="0" algn="l" rtl="0">
              <a:spcBef>
                <a:spcPts val="200"/>
              </a:spcBef>
              <a:buClr>
                <a:schemeClr val="accent3"/>
              </a:buClr>
              <a:buFont typeface="Arial"/>
              <a:buNone/>
              <a:defRPr sz="1000" b="0" i="0" u="none" strike="noStrike" cap="none">
                <a:solidFill>
                  <a:schemeClr val="dk2"/>
                </a:solidFill>
                <a:latin typeface="Source Sans Pro"/>
                <a:ea typeface="Source Sans Pro"/>
                <a:cs typeface="Source Sans Pro"/>
                <a:sym typeface="Source Sans Pro"/>
              </a:defRPr>
            </a:lvl3pPr>
            <a:lvl4pPr marL="1371600" marR="0" lvl="3" indent="0" algn="l" rtl="0">
              <a:spcBef>
                <a:spcPts val="180"/>
              </a:spcBef>
              <a:buClr>
                <a:schemeClr val="accent4"/>
              </a:buClr>
              <a:buFont typeface="Arial"/>
              <a:buNone/>
              <a:defRPr sz="900" b="0" i="0" u="none" strike="noStrike" cap="none">
                <a:solidFill>
                  <a:schemeClr val="dk2"/>
                </a:solidFill>
                <a:latin typeface="Source Sans Pro"/>
                <a:ea typeface="Source Sans Pro"/>
                <a:cs typeface="Source Sans Pro"/>
                <a:sym typeface="Source Sans Pro"/>
              </a:defRPr>
            </a:lvl4pPr>
            <a:lvl5pPr marL="1828800" marR="0" lvl="4" indent="0" algn="l" rtl="0">
              <a:spcBef>
                <a:spcPts val="180"/>
              </a:spcBef>
              <a:buClr>
                <a:schemeClr val="accent5"/>
              </a:buClr>
              <a:buFont typeface="Arial"/>
              <a:buNone/>
              <a:defRPr sz="900" b="0" i="0" u="none" strike="noStrike" cap="none">
                <a:solidFill>
                  <a:schemeClr val="dk2"/>
                </a:solidFill>
                <a:latin typeface="Source Sans Pro"/>
                <a:ea typeface="Source Sans Pro"/>
                <a:cs typeface="Source Sans Pro"/>
                <a:sym typeface="Source Sans Pro"/>
              </a:defRPr>
            </a:lvl5pPr>
            <a:lvl6pPr marL="2286000" marR="0" lvl="5" indent="0" algn="l" rtl="0">
              <a:spcBef>
                <a:spcPts val="180"/>
              </a:spcBef>
              <a:buClr>
                <a:schemeClr val="accent6"/>
              </a:buClr>
              <a:buFont typeface="Arial"/>
              <a:buNone/>
              <a:defRPr sz="900" b="0" i="0" u="none" strike="noStrike" cap="none">
                <a:solidFill>
                  <a:schemeClr val="dk2"/>
                </a:solidFill>
                <a:latin typeface="Source Sans Pro"/>
                <a:ea typeface="Source Sans Pro"/>
                <a:cs typeface="Source Sans Pro"/>
                <a:sym typeface="Source Sans Pro"/>
              </a:defRPr>
            </a:lvl6pPr>
            <a:lvl7pPr marL="2743200" marR="0" lvl="6" indent="0" algn="l" rtl="0">
              <a:spcBef>
                <a:spcPts val="180"/>
              </a:spcBef>
              <a:buClr>
                <a:schemeClr val="accent1"/>
              </a:buClr>
              <a:buFont typeface="Arial"/>
              <a:buNone/>
              <a:defRPr sz="900" b="0" i="0" u="none" strike="noStrike" cap="none">
                <a:solidFill>
                  <a:schemeClr val="dk2"/>
                </a:solidFill>
                <a:latin typeface="Source Sans Pro"/>
                <a:ea typeface="Source Sans Pro"/>
                <a:cs typeface="Source Sans Pro"/>
                <a:sym typeface="Source Sans Pro"/>
              </a:defRPr>
            </a:lvl7pPr>
            <a:lvl8pPr marL="3200400" marR="0" lvl="7" indent="0" algn="l" rtl="0">
              <a:spcBef>
                <a:spcPts val="180"/>
              </a:spcBef>
              <a:buClr>
                <a:schemeClr val="accent4"/>
              </a:buClr>
              <a:buFont typeface="Arial"/>
              <a:buNone/>
              <a:defRPr sz="900" b="0" i="0" u="none" strike="noStrike" cap="none">
                <a:solidFill>
                  <a:schemeClr val="dk2"/>
                </a:solidFill>
                <a:latin typeface="Source Sans Pro"/>
                <a:ea typeface="Source Sans Pro"/>
                <a:cs typeface="Source Sans Pro"/>
                <a:sym typeface="Source Sans Pro"/>
              </a:defRPr>
            </a:lvl8pPr>
            <a:lvl9pPr marL="3657600" marR="0" lvl="8" indent="0" algn="l" rtl="0">
              <a:spcBef>
                <a:spcPts val="180"/>
              </a:spcBef>
              <a:buClr>
                <a:schemeClr val="accent5"/>
              </a:buClr>
              <a:buFont typeface="Arial"/>
              <a:buNone/>
              <a:defRPr sz="900" b="0" i="0" u="none" strike="noStrike" cap="none">
                <a:solidFill>
                  <a:schemeClr val="dk2"/>
                </a:solidFill>
                <a:latin typeface="Source Sans Pro"/>
                <a:ea typeface="Source Sans Pro"/>
                <a:cs typeface="Source Sans Pro"/>
                <a:sym typeface="Source Sans Pro"/>
              </a:defRPr>
            </a:lvl9pPr>
          </a:lstStyle>
          <a:p>
            <a:endParaRPr/>
          </a:p>
        </p:txBody>
      </p:sp>
      <p:sp>
        <p:nvSpPr>
          <p:cNvPr id="199" name="Shape 199"/>
          <p:cNvSpPr/>
          <p:nvPr/>
        </p:nvSpPr>
        <p:spPr>
          <a:xfrm>
            <a:off x="6144767" y="134112"/>
            <a:ext cx="76200" cy="12192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200" name="Shape 200"/>
          <p:cNvSpPr/>
          <p:nvPr/>
        </p:nvSpPr>
        <p:spPr>
          <a:xfrm>
            <a:off x="6144767" y="134112"/>
            <a:ext cx="76200" cy="12192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704087"/>
            <a:ext cx="8229600" cy="11433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3" name="Shape 203"/>
          <p:cNvSpPr txBox="1">
            <a:spLocks noGrp="1"/>
          </p:cNvSpPr>
          <p:nvPr>
            <p:ph type="body" idx="1"/>
          </p:nvPr>
        </p:nvSpPr>
        <p:spPr>
          <a:xfrm>
            <a:off x="457200" y="1935480"/>
            <a:ext cx="8229600" cy="4389300"/>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Merriweather"/>
                <a:ea typeface="Merriweather"/>
                <a:cs typeface="Merriweather"/>
                <a:sym typeface="Merriweather"/>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Merriweather"/>
                <a:ea typeface="Merriweather"/>
                <a:cs typeface="Merriweather"/>
                <a:sym typeface="Merriweather"/>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dk1"/>
                </a:solidFill>
                <a:latin typeface="Merriweather"/>
                <a:ea typeface="Merriweather"/>
                <a:cs typeface="Merriweather"/>
                <a:sym typeface="Merriweather"/>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Merriweather"/>
                <a:ea typeface="Merriweather"/>
                <a:cs typeface="Merriweather"/>
                <a:sym typeface="Merriweather"/>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dk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Merriweather"/>
                <a:ea typeface="Merriweather"/>
                <a:cs typeface="Merriweather"/>
                <a:sym typeface="Merriweather"/>
              </a:defRPr>
            </a:lvl7pPr>
            <a:lvl8pPr marL="2194560" marR="0" lvl="7" indent="-86360" algn="l" rtl="0">
              <a:spcBef>
                <a:spcPts val="320"/>
              </a:spcBef>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93979" algn="l" rtl="0">
              <a:spcBef>
                <a:spcPts val="280"/>
              </a:spcBef>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204" name="Shape 204"/>
          <p:cNvSpPr txBox="1">
            <a:spLocks noGrp="1"/>
          </p:cNvSpPr>
          <p:nvPr>
            <p:ph type="dt" idx="10"/>
          </p:nvPr>
        </p:nvSpPr>
        <p:spPr>
          <a:xfrm>
            <a:off x="457200" y="6356350"/>
            <a:ext cx="2133600" cy="365100"/>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Merriweather"/>
                <a:ea typeface="Merriweather"/>
                <a:cs typeface="Merriweather"/>
                <a:sym typeface="Merriweather"/>
              </a:defRPr>
            </a:lvl1pPr>
            <a:lvl2pPr marL="457200" marR="0" lvl="1" indent="0" algn="l" rtl="0">
              <a:spcBef>
                <a:spcPts val="0"/>
              </a:spcBef>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205" name="Shape 205"/>
          <p:cNvSpPr txBox="1">
            <a:spLocks noGrp="1"/>
          </p:cNvSpPr>
          <p:nvPr>
            <p:ph type="ftr" idx="11"/>
          </p:nvPr>
        </p:nvSpPr>
        <p:spPr>
          <a:xfrm>
            <a:off x="2667000" y="6356350"/>
            <a:ext cx="3352800" cy="365100"/>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Merriweather"/>
                <a:ea typeface="Merriweather"/>
                <a:cs typeface="Merriweather"/>
                <a:sym typeface="Merriweather"/>
              </a:defRPr>
            </a:lvl1pPr>
            <a:lvl2pPr marL="457200" marR="0" lvl="1" indent="0" algn="l" rtl="0">
              <a:spcBef>
                <a:spcPts val="0"/>
              </a:spcBef>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206" name="Shape 206"/>
          <p:cNvSpPr txBox="1">
            <a:spLocks noGrp="1"/>
          </p:cNvSpPr>
          <p:nvPr>
            <p:ph type="sldNum" idx="12"/>
          </p:nvPr>
        </p:nvSpPr>
        <p:spPr>
          <a:xfrm>
            <a:off x="7924800" y="6356350"/>
            <a:ext cx="762000" cy="3651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57200" y="704087"/>
            <a:ext cx="8229600" cy="11433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9" name="Shape 209"/>
          <p:cNvSpPr txBox="1">
            <a:spLocks noGrp="1"/>
          </p:cNvSpPr>
          <p:nvPr>
            <p:ph type="body" idx="1"/>
          </p:nvPr>
        </p:nvSpPr>
        <p:spPr>
          <a:xfrm>
            <a:off x="457200" y="1920084"/>
            <a:ext cx="4038600" cy="4434900"/>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Merriweather"/>
                <a:ea typeface="Merriweather"/>
                <a:cs typeface="Merriweather"/>
                <a:sym typeface="Merriweather"/>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Merriweather"/>
                <a:ea typeface="Merriweather"/>
                <a:cs typeface="Merriweather"/>
                <a:sym typeface="Merriweather"/>
              </a:defRPr>
            </a:lvl2pPr>
            <a:lvl3pPr marL="914400" marR="0" lvl="2" indent="-165100" algn="l" rtl="0">
              <a:spcBef>
                <a:spcPts val="400"/>
              </a:spcBef>
              <a:buClr>
                <a:schemeClr val="accent2"/>
              </a:buClr>
              <a:buSzPct val="70000"/>
              <a:buFont typeface="Noto Sans Symbols"/>
              <a:buChar char="●"/>
              <a:defRPr sz="2000" b="0" i="0" u="none" strike="noStrike" cap="none">
                <a:solidFill>
                  <a:schemeClr val="dk1"/>
                </a:solidFill>
                <a:latin typeface="Merriweather"/>
                <a:ea typeface="Merriweather"/>
                <a:cs typeface="Merriweather"/>
                <a:sym typeface="Merriweather"/>
              </a:defRPr>
            </a:lvl3pPr>
            <a:lvl4pPr marL="1188720" marR="0" lvl="3" indent="-136525" algn="l" rtl="0">
              <a:spcBef>
                <a:spcPts val="360"/>
              </a:spcBef>
              <a:buClr>
                <a:schemeClr val="accent3"/>
              </a:buClr>
              <a:buSzPct val="64999"/>
              <a:buFont typeface="Noto Sans Symbols"/>
              <a:buChar char="●"/>
              <a:defRPr sz="1800" b="0" i="0" u="none" strike="noStrike" cap="none">
                <a:solidFill>
                  <a:schemeClr val="dk1"/>
                </a:solidFill>
                <a:latin typeface="Merriweather"/>
                <a:ea typeface="Merriweather"/>
                <a:cs typeface="Merriweather"/>
                <a:sym typeface="Merriweather"/>
              </a:defRPr>
            </a:lvl4pPr>
            <a:lvl5pPr marL="1463040" marR="0" lvl="4" indent="-144144" algn="l" rtl="0">
              <a:spcBef>
                <a:spcPts val="360"/>
              </a:spcBef>
              <a:buClr>
                <a:schemeClr val="accent4"/>
              </a:buClr>
              <a:buSzPct val="64999"/>
              <a:buFont typeface="Noto Sans Symbols"/>
              <a:buChar char="●"/>
              <a:defRPr sz="1800" b="0" i="0" u="none" strike="noStrike" cap="none">
                <a:solidFill>
                  <a:schemeClr val="dk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Merriweather"/>
                <a:ea typeface="Merriweather"/>
                <a:cs typeface="Merriweather"/>
                <a:sym typeface="Merriweather"/>
              </a:defRPr>
            </a:lvl7pPr>
            <a:lvl8pPr marL="2194560" marR="0" lvl="7" indent="-86360" algn="l" rtl="0">
              <a:spcBef>
                <a:spcPts val="320"/>
              </a:spcBef>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93979" algn="l" rtl="0">
              <a:spcBef>
                <a:spcPts val="280"/>
              </a:spcBef>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210" name="Shape 210"/>
          <p:cNvSpPr txBox="1">
            <a:spLocks noGrp="1"/>
          </p:cNvSpPr>
          <p:nvPr>
            <p:ph type="body" idx="2"/>
          </p:nvPr>
        </p:nvSpPr>
        <p:spPr>
          <a:xfrm>
            <a:off x="4648200" y="1920084"/>
            <a:ext cx="4038600" cy="4434900"/>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Merriweather"/>
                <a:ea typeface="Merriweather"/>
                <a:cs typeface="Merriweather"/>
                <a:sym typeface="Merriweather"/>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Merriweather"/>
                <a:ea typeface="Merriweather"/>
                <a:cs typeface="Merriweather"/>
                <a:sym typeface="Merriweather"/>
              </a:defRPr>
            </a:lvl2pPr>
            <a:lvl3pPr marL="914400" marR="0" lvl="2" indent="-165100" algn="l" rtl="0">
              <a:spcBef>
                <a:spcPts val="400"/>
              </a:spcBef>
              <a:buClr>
                <a:schemeClr val="accent2"/>
              </a:buClr>
              <a:buSzPct val="70000"/>
              <a:buFont typeface="Noto Sans Symbols"/>
              <a:buChar char="●"/>
              <a:defRPr sz="2000" b="0" i="0" u="none" strike="noStrike" cap="none">
                <a:solidFill>
                  <a:schemeClr val="dk1"/>
                </a:solidFill>
                <a:latin typeface="Merriweather"/>
                <a:ea typeface="Merriweather"/>
                <a:cs typeface="Merriweather"/>
                <a:sym typeface="Merriweather"/>
              </a:defRPr>
            </a:lvl3pPr>
            <a:lvl4pPr marL="1188720" marR="0" lvl="3" indent="-136525" algn="l" rtl="0">
              <a:spcBef>
                <a:spcPts val="360"/>
              </a:spcBef>
              <a:buClr>
                <a:schemeClr val="accent3"/>
              </a:buClr>
              <a:buSzPct val="64999"/>
              <a:buFont typeface="Noto Sans Symbols"/>
              <a:buChar char="●"/>
              <a:defRPr sz="1800" b="0" i="0" u="none" strike="noStrike" cap="none">
                <a:solidFill>
                  <a:schemeClr val="dk1"/>
                </a:solidFill>
                <a:latin typeface="Merriweather"/>
                <a:ea typeface="Merriweather"/>
                <a:cs typeface="Merriweather"/>
                <a:sym typeface="Merriweather"/>
              </a:defRPr>
            </a:lvl4pPr>
            <a:lvl5pPr marL="1463040" marR="0" lvl="4" indent="-144144" algn="l" rtl="0">
              <a:spcBef>
                <a:spcPts val="360"/>
              </a:spcBef>
              <a:buClr>
                <a:schemeClr val="accent4"/>
              </a:buClr>
              <a:buSzPct val="64999"/>
              <a:buFont typeface="Noto Sans Symbols"/>
              <a:buChar char="●"/>
              <a:defRPr sz="1800" b="0" i="0" u="none" strike="noStrike" cap="none">
                <a:solidFill>
                  <a:schemeClr val="dk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Merriweather"/>
                <a:ea typeface="Merriweather"/>
                <a:cs typeface="Merriweather"/>
                <a:sym typeface="Merriweather"/>
              </a:defRPr>
            </a:lvl7pPr>
            <a:lvl8pPr marL="2194560" marR="0" lvl="7" indent="-86360" algn="l" rtl="0">
              <a:spcBef>
                <a:spcPts val="320"/>
              </a:spcBef>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93979" algn="l" rtl="0">
              <a:spcBef>
                <a:spcPts val="280"/>
              </a:spcBef>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211" name="Shape 211"/>
          <p:cNvSpPr txBox="1">
            <a:spLocks noGrp="1"/>
          </p:cNvSpPr>
          <p:nvPr>
            <p:ph type="dt" idx="10"/>
          </p:nvPr>
        </p:nvSpPr>
        <p:spPr>
          <a:xfrm>
            <a:off x="457200" y="6356350"/>
            <a:ext cx="2133600" cy="365100"/>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Merriweather"/>
                <a:ea typeface="Merriweather"/>
                <a:cs typeface="Merriweather"/>
                <a:sym typeface="Merriweather"/>
              </a:defRPr>
            </a:lvl1pPr>
            <a:lvl2pPr marL="457200" marR="0" lvl="1" indent="0" algn="l" rtl="0">
              <a:spcBef>
                <a:spcPts val="0"/>
              </a:spcBef>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212" name="Shape 212"/>
          <p:cNvSpPr txBox="1">
            <a:spLocks noGrp="1"/>
          </p:cNvSpPr>
          <p:nvPr>
            <p:ph type="ftr" idx="11"/>
          </p:nvPr>
        </p:nvSpPr>
        <p:spPr>
          <a:xfrm>
            <a:off x="2667000" y="6356350"/>
            <a:ext cx="3352800" cy="365100"/>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Merriweather"/>
                <a:ea typeface="Merriweather"/>
                <a:cs typeface="Merriweather"/>
                <a:sym typeface="Merriweather"/>
              </a:defRPr>
            </a:lvl1pPr>
            <a:lvl2pPr marL="457200" marR="0" lvl="1" indent="0" algn="l" rtl="0">
              <a:spcBef>
                <a:spcPts val="0"/>
              </a:spcBef>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213" name="Shape 213"/>
          <p:cNvSpPr txBox="1">
            <a:spLocks noGrp="1"/>
          </p:cNvSpPr>
          <p:nvPr>
            <p:ph type="sldNum" idx="12"/>
          </p:nvPr>
        </p:nvSpPr>
        <p:spPr>
          <a:xfrm>
            <a:off x="7924800" y="6356350"/>
            <a:ext cx="762000" cy="365100"/>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593366"/>
            <a:ext cx="8520600" cy="943200"/>
          </a:xfrm>
          <a:prstGeom prst="rect">
            <a:avLst/>
          </a:prstGeom>
          <a:noFill/>
          <a:ln>
            <a:noFill/>
          </a:ln>
        </p:spPr>
        <p:txBody>
          <a:bodyPr lIns="91425" tIns="91425" rIns="91425" bIns="91425" anchor="t" anchorCtr="0"/>
          <a:lstStyle>
            <a:lvl1pPr lvl="0"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86" name="Shape 86"/>
          <p:cNvSpPr txBox="1">
            <a:spLocks noGrp="1"/>
          </p:cNvSpPr>
          <p:nvPr>
            <p:ph type="body" idx="1"/>
          </p:nvPr>
        </p:nvSpPr>
        <p:spPr>
          <a:xfrm>
            <a:off x="311700" y="1688433"/>
            <a:ext cx="8520600" cy="44037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7" name="Shape 87"/>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000">
                <a:solidFill>
                  <a:schemeClr val="dk2"/>
                </a:solidFill>
                <a:latin typeface="Open Sans"/>
                <a:ea typeface="Open Sans"/>
                <a:cs typeface="Open Sans"/>
                <a:sym typeface="Open Sans"/>
              </a:rPr>
              <a:t>‹#›</a:t>
            </a:fld>
            <a:endParaRPr lang="en-US"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rt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rtl="0">
              <a:spcBef>
                <a:spcPts val="0"/>
              </a:spcBef>
              <a:buClr>
                <a:schemeClr val="dk1"/>
              </a:buClr>
              <a:buSzPct val="100000"/>
              <a:buFont typeface="Oswald"/>
              <a:buNone/>
              <a:defRPr sz="3000">
                <a:solidFill>
                  <a:schemeClr val="dk1"/>
                </a:solidFill>
                <a:latin typeface="Oswald"/>
                <a:ea typeface="Oswald"/>
                <a:cs typeface="Oswald"/>
                <a:sym typeface="Oswald"/>
              </a:defRPr>
            </a:lvl2pPr>
            <a:lvl3pPr lvl="2" rtl="0">
              <a:spcBef>
                <a:spcPts val="0"/>
              </a:spcBef>
              <a:buClr>
                <a:schemeClr val="dk1"/>
              </a:buClr>
              <a:buSzPct val="100000"/>
              <a:buFont typeface="Oswald"/>
              <a:buNone/>
              <a:defRPr sz="3000">
                <a:solidFill>
                  <a:schemeClr val="dk1"/>
                </a:solidFill>
                <a:latin typeface="Oswald"/>
                <a:ea typeface="Oswald"/>
                <a:cs typeface="Oswald"/>
                <a:sym typeface="Oswald"/>
              </a:defRPr>
            </a:lvl3pPr>
            <a:lvl4pPr lvl="3" rtl="0">
              <a:spcBef>
                <a:spcPts val="0"/>
              </a:spcBef>
              <a:buClr>
                <a:schemeClr val="dk1"/>
              </a:buClr>
              <a:buSzPct val="100000"/>
              <a:buFont typeface="Oswald"/>
              <a:buNone/>
              <a:defRPr sz="3000">
                <a:solidFill>
                  <a:schemeClr val="dk1"/>
                </a:solidFill>
                <a:latin typeface="Oswald"/>
                <a:ea typeface="Oswald"/>
                <a:cs typeface="Oswald"/>
                <a:sym typeface="Oswald"/>
              </a:defRPr>
            </a:lvl4pPr>
            <a:lvl5pPr lvl="4" rtl="0">
              <a:spcBef>
                <a:spcPts val="0"/>
              </a:spcBef>
              <a:buClr>
                <a:schemeClr val="dk1"/>
              </a:buClr>
              <a:buSzPct val="100000"/>
              <a:buFont typeface="Oswald"/>
              <a:buNone/>
              <a:defRPr sz="3000">
                <a:solidFill>
                  <a:schemeClr val="dk1"/>
                </a:solidFill>
                <a:latin typeface="Oswald"/>
                <a:ea typeface="Oswald"/>
                <a:cs typeface="Oswald"/>
                <a:sym typeface="Oswald"/>
              </a:defRPr>
            </a:lvl5pPr>
            <a:lvl6pPr lvl="5" rtl="0">
              <a:spcBef>
                <a:spcPts val="0"/>
              </a:spcBef>
              <a:buClr>
                <a:schemeClr val="dk1"/>
              </a:buClr>
              <a:buSzPct val="100000"/>
              <a:buFont typeface="Oswald"/>
              <a:buNone/>
              <a:defRPr sz="3000">
                <a:solidFill>
                  <a:schemeClr val="dk1"/>
                </a:solidFill>
                <a:latin typeface="Oswald"/>
                <a:ea typeface="Oswald"/>
                <a:cs typeface="Oswald"/>
                <a:sym typeface="Oswald"/>
              </a:defRPr>
            </a:lvl6pPr>
            <a:lvl7pPr lvl="6" rtl="0">
              <a:spcBef>
                <a:spcPts val="0"/>
              </a:spcBef>
              <a:buClr>
                <a:schemeClr val="dk1"/>
              </a:buClr>
              <a:buSzPct val="100000"/>
              <a:buFont typeface="Oswald"/>
              <a:buNone/>
              <a:defRPr sz="3000">
                <a:solidFill>
                  <a:schemeClr val="dk1"/>
                </a:solidFill>
                <a:latin typeface="Oswald"/>
                <a:ea typeface="Oswald"/>
                <a:cs typeface="Oswald"/>
                <a:sym typeface="Oswald"/>
              </a:defRPr>
            </a:lvl7pPr>
            <a:lvl8pPr lvl="7" rtl="0">
              <a:spcBef>
                <a:spcPts val="0"/>
              </a:spcBef>
              <a:buClr>
                <a:schemeClr val="dk1"/>
              </a:buClr>
              <a:buSzPct val="100000"/>
              <a:buFont typeface="Oswald"/>
              <a:buNone/>
              <a:defRPr sz="3000">
                <a:solidFill>
                  <a:schemeClr val="dk1"/>
                </a:solidFill>
                <a:latin typeface="Oswald"/>
                <a:ea typeface="Oswald"/>
                <a:cs typeface="Oswald"/>
                <a:sym typeface="Oswald"/>
              </a:defRPr>
            </a:lvl8pPr>
            <a:lvl9pPr lvl="8" rtl="0">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143" name="Shape 143"/>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144" name="Shape 144"/>
          <p:cNvSpPr txBox="1">
            <a:spLocks noGrp="1"/>
          </p:cNvSpPr>
          <p:nvPr>
            <p:ph type="sldNum" idx="12"/>
          </p:nvPr>
        </p:nvSpPr>
        <p:spPr>
          <a:xfrm>
            <a:off x="8490250" y="6241345"/>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000">
                <a:solidFill>
                  <a:schemeClr val="accent3"/>
                </a:solidFill>
                <a:latin typeface="Average"/>
                <a:ea typeface="Average"/>
                <a:cs typeface="Average"/>
                <a:sym typeface="Average"/>
              </a:rPr>
              <a:t>‹#›</a:t>
            </a:fld>
            <a:endParaRPr lang="en-US"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hyperlink" Target="http://youtube.com/v/VgGIarQm04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youtube.com/v/iHdviZkM7S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youtube.com/v/26J0uDIGEr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hyperlink" Target="http://youtube.com/v/ggiPm8NrMx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18.jpg"/><Relationship Id="rId4" Type="http://schemas.openxmlformats.org/officeDocument/2006/relationships/hyperlink" Target="http://youtube.com/v/W9kVd-OKMz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21.jpg"/><Relationship Id="rId4" Type="http://schemas.openxmlformats.org/officeDocument/2006/relationships/hyperlink" Target="http://youtube.com/v/XTYbQA243s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youtube.com/v/kfpw5WNZZvw" TargetMode="External"/><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s://www.teachingchannel.org/videos/desk-arrangement-for-collaboration-nea" TargetMode="External"/><Relationship Id="rId7" Type="http://schemas.openxmlformats.org/officeDocument/2006/relationships/hyperlink" Target="http://youtube.com/v/_NAHmq_YEi8"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hyperlink" Target="http://youtube.com/v/uh19gewSNFg" TargetMode="Externa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6.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youtube.com/v/ggiPm8NrMxg" TargetMode="External"/><Relationship Id="rId5" Type="http://schemas.openxmlformats.org/officeDocument/2006/relationships/image" Target="../media/image4.jpg"/><Relationship Id="rId4" Type="http://schemas.openxmlformats.org/officeDocument/2006/relationships/hyperlink" Target="http://youtube.com/v/q_KqHg6Buk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hyperlink" Target="http://youtube.com/v/2dAorgAB0I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youtube.com/v/W9kVd-OKMz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hyperlink" Target="http://youtube.com/v/_W0bSen8Qjg" TargetMode="Externa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hyperlink" Target="http://youtube.com/v/ia-omGa2Oh4"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4.jpg"/><Relationship Id="rId4" Type="http://schemas.openxmlformats.org/officeDocument/2006/relationships/hyperlink" Target="http://youtube.com/v/q_KqHg6Bukk"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youtube.com/v/XTYbQA243sY" TargetMode="External"/><Relationship Id="rId4" Type="http://schemas.openxmlformats.org/officeDocument/2006/relationships/image" Target="../media/image5.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hyperlink" Target="http://youtube.com/v/ap-JvvU0xV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hyperlink" Target="http://youtube.com/v/kKJq65EIhSk"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youtube.com/v/q_KqHg6Buk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mailto:ajones@be.wednet.edu"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mailto:ssouthard@be.wednet.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youtube.com/v/uo9dAIQR3g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youtube.com/v/uo9dAIQR3g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youtube.com/v/_NAHmq_YEi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ctrTitle"/>
          </p:nvPr>
        </p:nvSpPr>
        <p:spPr>
          <a:xfrm>
            <a:off x="1004150" y="1703073"/>
            <a:ext cx="7136700" cy="1995899"/>
          </a:xfrm>
          <a:prstGeom prst="rect">
            <a:avLst/>
          </a:prstGeom>
        </p:spPr>
        <p:txBody>
          <a:bodyPr lIns="91425" tIns="91425" rIns="91425" bIns="91425" anchor="b" anchorCtr="0">
            <a:noAutofit/>
          </a:bodyPr>
          <a:lstStyle/>
          <a:p>
            <a:pPr lvl="0" rtl="0">
              <a:spcBef>
                <a:spcPts val="0"/>
              </a:spcBef>
              <a:buNone/>
            </a:pPr>
            <a:r>
              <a:rPr lang="en-US" sz="4800">
                <a:latin typeface="Shadows Into Light Two"/>
                <a:ea typeface="Shadows Into Light Two"/>
                <a:cs typeface="Shadows Into Light Two"/>
                <a:sym typeface="Shadows Into Light Two"/>
              </a:rPr>
              <a:t>Student Engagement</a:t>
            </a:r>
          </a:p>
          <a:p>
            <a:pPr lvl="0" rtl="0">
              <a:spcBef>
                <a:spcPts val="0"/>
              </a:spcBef>
              <a:buNone/>
            </a:pPr>
            <a:endParaRPr sz="1200">
              <a:latin typeface="Coming Soon"/>
              <a:ea typeface="Coming Soon"/>
              <a:cs typeface="Coming Soon"/>
              <a:sym typeface="Coming Soon"/>
            </a:endParaRPr>
          </a:p>
          <a:p>
            <a:pPr lvl="0" rtl="0">
              <a:spcBef>
                <a:spcPts val="0"/>
              </a:spcBef>
              <a:buNone/>
            </a:pPr>
            <a:r>
              <a:rPr lang="en-US" sz="2400" b="0">
                <a:solidFill>
                  <a:schemeClr val="dk2"/>
                </a:solidFill>
                <a:latin typeface="Coming Soon"/>
                <a:ea typeface="Coming Soon"/>
                <a:cs typeface="Coming Soon"/>
                <a:sym typeface="Coming Soon"/>
              </a:rPr>
              <a:t>Training of Trainers</a:t>
            </a:r>
          </a:p>
        </p:txBody>
      </p:sp>
      <p:sp>
        <p:nvSpPr>
          <p:cNvPr id="219" name="Shape 219"/>
          <p:cNvSpPr txBox="1">
            <a:spLocks noGrp="1"/>
          </p:cNvSpPr>
          <p:nvPr>
            <p:ph type="subTitle" idx="1"/>
          </p:nvPr>
        </p:nvSpPr>
        <p:spPr>
          <a:xfrm>
            <a:off x="1110025" y="3800066"/>
            <a:ext cx="7136700" cy="1641300"/>
          </a:xfrm>
          <a:prstGeom prst="rect">
            <a:avLst/>
          </a:prstGeom>
        </p:spPr>
        <p:txBody>
          <a:bodyPr lIns="91425" tIns="91425" rIns="91425" bIns="91425" anchor="t" anchorCtr="0">
            <a:noAutofit/>
          </a:bodyPr>
          <a:lstStyle/>
          <a:p>
            <a:pPr lvl="0" rtl="0">
              <a:spcBef>
                <a:spcPts val="0"/>
              </a:spcBef>
              <a:buNone/>
            </a:pPr>
            <a:r>
              <a:rPr lang="en-US" sz="3000">
                <a:latin typeface="Coming Soon"/>
                <a:ea typeface="Coming Soon"/>
                <a:cs typeface="Coming Soon"/>
                <a:sym typeface="Coming Soon"/>
              </a:rPr>
              <a:t>January 24th</a:t>
            </a:r>
          </a:p>
          <a:p>
            <a:pPr lvl="0" rtl="0">
              <a:spcBef>
                <a:spcPts val="0"/>
              </a:spcBef>
              <a:buNone/>
            </a:pPr>
            <a:r>
              <a:rPr lang="en-US" sz="3000">
                <a:latin typeface="Coming Soon"/>
                <a:ea typeface="Coming Soon"/>
                <a:cs typeface="Coming Soon"/>
                <a:sym typeface="Coming Soon"/>
              </a:rPr>
              <a:t>8:30-3:00PM</a:t>
            </a:r>
          </a:p>
        </p:txBody>
      </p:sp>
      <p:sp>
        <p:nvSpPr>
          <p:cNvPr id="220" name="Shape 220"/>
          <p:cNvSpPr txBox="1"/>
          <p:nvPr/>
        </p:nvSpPr>
        <p:spPr>
          <a:xfrm>
            <a:off x="0" y="0"/>
            <a:ext cx="3000000" cy="39999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
        <p:nvSpPr>
          <p:cNvPr id="221" name="Shape 221"/>
          <p:cNvSpPr txBox="1"/>
          <p:nvPr/>
        </p:nvSpPr>
        <p:spPr>
          <a:xfrm>
            <a:off x="152400" y="203200"/>
            <a:ext cx="3000000" cy="39999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a:spcBef>
                <a:spcPts val="0"/>
              </a:spcBef>
              <a:buNone/>
            </a:pPr>
            <a:r>
              <a:rPr lang="en-US">
                <a:latin typeface="Shadows Into Light Two"/>
                <a:ea typeface="Shadows Into Light Two"/>
                <a:cs typeface="Shadows Into Light Two"/>
                <a:sym typeface="Shadows Into Light Two"/>
              </a:rPr>
              <a:t>Student engagement looks like...</a:t>
            </a:r>
          </a:p>
        </p:txBody>
      </p:sp>
      <p:sp>
        <p:nvSpPr>
          <p:cNvPr id="299" name="Shape 299"/>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342900" rtl="0">
              <a:spcBef>
                <a:spcPts val="0"/>
              </a:spcBef>
              <a:buSzPct val="100000"/>
            </a:pPr>
            <a:r>
              <a:rPr lang="en-US" sz="1800"/>
              <a:t>Active listening, participation in various forms (pictorial, physical and written) and interacting with others relative to the topic</a:t>
            </a:r>
          </a:p>
          <a:p>
            <a:pPr marL="457200" lvl="0" indent="-342900" rtl="0">
              <a:spcBef>
                <a:spcPts val="0"/>
              </a:spcBef>
              <a:buSzPct val="100000"/>
            </a:pPr>
            <a:r>
              <a:rPr lang="en-US" sz="1800"/>
              <a:t>All students actively learning by listening questioning and sharing with each other.  Students are using different learning styles: visual, kinesthetic and auditory and they’re encouraging and helping each other.</a:t>
            </a:r>
          </a:p>
          <a:p>
            <a:pPr marL="457200" lvl="0" indent="-342900" rtl="0">
              <a:spcBef>
                <a:spcPts val="0"/>
              </a:spcBef>
              <a:buSzPct val="100000"/>
            </a:pPr>
            <a:r>
              <a:rPr lang="en-US" sz="1800"/>
              <a:t>students are happily participating with effortless focus and are shocked and disappointed when the bell rings.</a:t>
            </a:r>
          </a:p>
          <a:p>
            <a:pPr marL="457200" lvl="0" indent="-342900" rtl="0">
              <a:spcBef>
                <a:spcPts val="0"/>
              </a:spcBef>
              <a:buSzPct val="100000"/>
            </a:pPr>
            <a:r>
              <a:rPr lang="en-US" sz="1800"/>
              <a:t>contains speaking, listening, fun and intrinsic motivation, accepting different ideas in a safe space.</a:t>
            </a:r>
          </a:p>
          <a:p>
            <a:pPr marL="457200" lvl="0" indent="-342900" rtl="0">
              <a:spcBef>
                <a:spcPts val="0"/>
              </a:spcBef>
              <a:buSzPct val="100000"/>
            </a:pPr>
            <a:r>
              <a:rPr lang="en-US" sz="1800"/>
              <a:t>using all of your senses for cognitive and purposeful learning.  Students taking ownership of their learning and problem solving.</a:t>
            </a:r>
          </a:p>
          <a:p>
            <a:pPr marL="457200" lvl="0" indent="-342900" rtl="0">
              <a:spcBef>
                <a:spcPts val="0"/>
              </a:spcBef>
              <a:buSzPct val="100000"/>
            </a:pPr>
            <a:r>
              <a:rPr lang="en-US" sz="1800"/>
              <a:t>Active learning, targeted participation and differentiation.</a:t>
            </a:r>
          </a:p>
          <a:p>
            <a:pPr marL="457200" lvl="0" indent="-342900" rtl="0">
              <a:spcBef>
                <a:spcPts val="0"/>
              </a:spcBef>
              <a:buSzPct val="100000"/>
            </a:pPr>
            <a:r>
              <a:rPr lang="en-US" sz="1800"/>
              <a:t>On-task collaboration and/or reflection.</a:t>
            </a:r>
          </a:p>
          <a:p>
            <a:pPr marL="457200" lvl="0" indent="-342900" rtl="0">
              <a:spcBef>
                <a:spcPts val="0"/>
              </a:spcBef>
              <a:buSzPct val="100000"/>
            </a:pPr>
            <a:r>
              <a:rPr lang="en-US" sz="1800"/>
              <a:t>STudents collaborating by talking, sharing, doing, questioning, etc.  It’s messy and sometimes noisy.</a:t>
            </a:r>
          </a:p>
          <a:p>
            <a:pPr marL="457200" lvl="0" indent="-342900">
              <a:spcBef>
                <a:spcPts val="0"/>
              </a:spcBef>
              <a:buSzPct val="100000"/>
            </a:pPr>
            <a:r>
              <a:rPr lang="en-US" sz="1800"/>
              <a:t>When students are participating in their own wonderings.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a:spcBef>
                <a:spcPts val="0"/>
              </a:spcBef>
              <a:buNone/>
            </a:pPr>
            <a:r>
              <a:rPr lang="en-US" sz="3600">
                <a:latin typeface="Shadows Into Light Two"/>
                <a:ea typeface="Shadows Into Light Two"/>
                <a:cs typeface="Shadows Into Light Two"/>
                <a:sym typeface="Shadows Into Light Two"/>
              </a:rPr>
              <a:t>How can we know that Juan and Mai are actively engaged in learning?</a:t>
            </a:r>
          </a:p>
        </p:txBody>
      </p:sp>
      <p:sp>
        <p:nvSpPr>
          <p:cNvPr id="306" name="Shape 306"/>
          <p:cNvSpPr txBox="1">
            <a:spLocks noGrp="1"/>
          </p:cNvSpPr>
          <p:nvPr>
            <p:ph type="body" idx="1"/>
          </p:nvPr>
        </p:nvSpPr>
        <p:spPr>
          <a:xfrm>
            <a:off x="2404325" y="1793850"/>
            <a:ext cx="6282600" cy="4526100"/>
          </a:xfrm>
          <a:prstGeom prst="rect">
            <a:avLst/>
          </a:prstGeom>
        </p:spPr>
        <p:txBody>
          <a:bodyPr lIns="91425" tIns="91425" rIns="91425" bIns="91425" anchor="t" anchorCtr="0">
            <a:noAutofit/>
          </a:bodyPr>
          <a:lstStyle/>
          <a:p>
            <a:pPr lvl="0">
              <a:spcBef>
                <a:spcPts val="0"/>
              </a:spcBef>
              <a:buNone/>
            </a:pPr>
            <a:r>
              <a:rPr lang="en-US" sz="2400"/>
              <a:t>Depends on the learning target- need to decide ahead of time what the evidence of learning will be</a:t>
            </a:r>
          </a:p>
          <a:p>
            <a:pPr lvl="0">
              <a:spcBef>
                <a:spcPts val="0"/>
              </a:spcBef>
              <a:buNone/>
            </a:pPr>
            <a:r>
              <a:rPr lang="en-US" sz="2400"/>
              <a:t>Mai- actively listening, maybe talking with peers in her own language</a:t>
            </a:r>
          </a:p>
          <a:p>
            <a:pPr lvl="0">
              <a:spcBef>
                <a:spcPts val="0"/>
              </a:spcBef>
              <a:buNone/>
            </a:pPr>
            <a:r>
              <a:rPr lang="en-US" sz="2400"/>
              <a:t>Juan- actively participating </a:t>
            </a:r>
          </a:p>
          <a:p>
            <a:pPr lvl="0">
              <a:spcBef>
                <a:spcPts val="0"/>
              </a:spcBef>
              <a:buNone/>
            </a:pPr>
            <a:r>
              <a:rPr lang="en-US" sz="2400"/>
              <a:t>Mai- body language, cueing in to see if she’s nodding her head, eyes on the speaker and attentive</a:t>
            </a:r>
          </a:p>
          <a:p>
            <a:pPr lvl="0">
              <a:spcBef>
                <a:spcPts val="0"/>
              </a:spcBef>
              <a:buNone/>
            </a:pPr>
            <a:r>
              <a:rPr lang="en-US" sz="2400"/>
              <a:t>Juan- ask him for help.  </a:t>
            </a:r>
          </a:p>
          <a:p>
            <a:pPr lvl="0">
              <a:spcBef>
                <a:spcPts val="0"/>
              </a:spcBef>
              <a:buNone/>
            </a:pPr>
            <a:r>
              <a:rPr lang="en-US" sz="2400"/>
              <a:t>Mai- drawing pictures and talking to their peers.</a:t>
            </a:r>
          </a:p>
          <a:p>
            <a:pPr lvl="0">
              <a:spcBef>
                <a:spcPts val="0"/>
              </a:spcBef>
              <a:buNone/>
            </a:pPr>
            <a:endParaRPr/>
          </a:p>
        </p:txBody>
      </p:sp>
      <p:pic>
        <p:nvPicPr>
          <p:cNvPr id="307" name="Shape 307" descr="Basketball, Latino, Back To ..."/>
          <p:cNvPicPr preferRelativeResize="0"/>
          <p:nvPr/>
        </p:nvPicPr>
        <p:blipFill>
          <a:blip r:embed="rId3">
            <a:alphaModFix/>
          </a:blip>
          <a:stretch>
            <a:fillRect/>
          </a:stretch>
        </p:blipFill>
        <p:spPr>
          <a:xfrm>
            <a:off x="0" y="3243999"/>
            <a:ext cx="2404324" cy="361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1" i="0" u="none" strike="noStrike" cap="none">
                <a:solidFill>
                  <a:srgbClr val="000000"/>
                </a:solidFill>
                <a:latin typeface="Shadows Into Light Two"/>
                <a:ea typeface="Shadows Into Light Two"/>
                <a:cs typeface="Shadows Into Light Two"/>
                <a:sym typeface="Shadows Into Light Two"/>
              </a:rPr>
              <a:t>Reflect on your </a:t>
            </a:r>
            <a:r>
              <a:rPr lang="en-US" sz="3600" b="1">
                <a:solidFill>
                  <a:srgbClr val="000000"/>
                </a:solidFill>
                <a:latin typeface="Shadows Into Light Two"/>
                <a:ea typeface="Shadows Into Light Two"/>
                <a:cs typeface="Shadows Into Light Two"/>
                <a:sym typeface="Shadows Into Light Two"/>
              </a:rPr>
              <a:t>current practice (left side only) individually and share one thing with your group.</a:t>
            </a:r>
          </a:p>
        </p:txBody>
      </p:sp>
      <p:pic>
        <p:nvPicPr>
          <p:cNvPr id="313" name="Shape 313" descr="Reflection Sheet - Microsoft Word"/>
          <p:cNvPicPr preferRelativeResize="0">
            <a:picLocks noGrp="1"/>
          </p:cNvPicPr>
          <p:nvPr>
            <p:ph type="body" idx="1"/>
          </p:nvPr>
        </p:nvPicPr>
        <p:blipFill rotWithShape="1">
          <a:blip r:embed="rId3">
            <a:alphaModFix/>
          </a:blip>
          <a:srcRect l="17418" t="23270" r="19218" b="4233"/>
          <a:stretch/>
        </p:blipFill>
        <p:spPr>
          <a:xfrm>
            <a:off x="1219200" y="1960725"/>
            <a:ext cx="6553200" cy="4486800"/>
          </a:xfrm>
          <a:prstGeom prst="rect">
            <a:avLst/>
          </a:prstGeom>
          <a:noFill/>
          <a:ln>
            <a:noFill/>
          </a:ln>
        </p:spPr>
      </p:pic>
      <p:sp>
        <p:nvSpPr>
          <p:cNvPr id="314" name="Shape 314" descr="Seven minute countdown video with inspirational instrumental music for exercise or other purpose." title="7  Minute Countdown (with inspiring music)">
            <a:hlinkClick r:id="rId4"/>
          </p:cNvPr>
          <p:cNvSpPr/>
          <p:nvPr/>
        </p:nvSpPr>
        <p:spPr>
          <a:xfrm>
            <a:off x="7007550" y="5282250"/>
            <a:ext cx="1832875" cy="1374650"/>
          </a:xfrm>
          <a:prstGeom prst="rect">
            <a:avLst/>
          </a:prstGeom>
          <a:blipFill>
            <a:blip r:embed="rId5">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457200" y="304800"/>
            <a:ext cx="4023300" cy="5334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Learning Targets	</a:t>
            </a:r>
            <a:r>
              <a:rPr lang="en-US" sz="2400" b="1" i="0" u="none" strike="noStrike" cap="none">
                <a:solidFill>
                  <a:schemeClr val="dk1"/>
                </a:solidFill>
                <a:latin typeface="Shadows Into Light Two"/>
                <a:ea typeface="Shadows Into Light Two"/>
                <a:cs typeface="Shadows Into Light Two"/>
                <a:sym typeface="Shadows Into Light Two"/>
              </a:rPr>
              <a:t>	</a:t>
            </a:r>
          </a:p>
        </p:txBody>
      </p:sp>
      <p:sp>
        <p:nvSpPr>
          <p:cNvPr id="321" name="Shape 321"/>
          <p:cNvSpPr txBox="1">
            <a:spLocks noGrp="1"/>
          </p:cNvSpPr>
          <p:nvPr>
            <p:ph type="body" idx="2"/>
          </p:nvPr>
        </p:nvSpPr>
        <p:spPr>
          <a:xfrm>
            <a:off x="457200" y="838199"/>
            <a:ext cx="4023300" cy="5257800"/>
          </a:xfrm>
          <a:prstGeom prst="rect">
            <a:avLst/>
          </a:prstGeom>
          <a:noFill/>
          <a:ln>
            <a:noFill/>
          </a:ln>
        </p:spPr>
        <p:txBody>
          <a:bodyPr lIns="91425" tIns="45700" rIns="91425" bIns="45700" anchor="t" anchorCtr="0">
            <a:noAutofit/>
          </a:bodyPr>
          <a:lstStyle/>
          <a:p>
            <a:pPr marL="576072" marR="0" lvl="0" indent="-447802" algn="l" rtl="0">
              <a:lnSpc>
                <a:spcPct val="80000"/>
              </a:lnSpc>
              <a:spcBef>
                <a:spcPts val="444"/>
              </a:spcBef>
              <a:spcAft>
                <a:spcPts val="1000"/>
              </a:spcAft>
              <a:buClr>
                <a:srgbClr val="9900FF"/>
              </a:buClr>
              <a:buSzPct val="100000"/>
              <a:buFont typeface="Coming Soon"/>
              <a:buAutoNum type="arabicPeriod"/>
            </a:pPr>
            <a:r>
              <a:rPr lang="en-US" sz="2000">
                <a:solidFill>
                  <a:srgbClr val="9900FF"/>
                </a:solidFill>
                <a:latin typeface="Coming Soon"/>
                <a:ea typeface="Coming Soon"/>
                <a:cs typeface="Coming Soon"/>
                <a:sym typeface="Coming Soon"/>
              </a:rPr>
              <a:t>Deepen understanding of </a:t>
            </a:r>
            <a:r>
              <a:rPr lang="en-US" sz="2000" b="1">
                <a:solidFill>
                  <a:srgbClr val="9900FF"/>
                </a:solidFill>
                <a:latin typeface="Coming Soon"/>
                <a:ea typeface="Coming Soon"/>
                <a:cs typeface="Coming Soon"/>
                <a:sym typeface="Coming Soon"/>
              </a:rPr>
              <a:t>social/emotional classroom environments</a:t>
            </a:r>
            <a:r>
              <a:rPr lang="en-US" sz="2000">
                <a:solidFill>
                  <a:srgbClr val="9900FF"/>
                </a:solidFill>
                <a:latin typeface="Coming Soon"/>
                <a:ea typeface="Coming Soon"/>
                <a:cs typeface="Coming Soon"/>
                <a:sym typeface="Coming Soon"/>
              </a:rPr>
              <a:t> 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Deepen understanding of </a:t>
            </a:r>
            <a:r>
              <a:rPr lang="en-US" sz="2000" b="1" i="0" u="none" strike="noStrike" cap="none">
                <a:solidFill>
                  <a:schemeClr val="dk1"/>
                </a:solidFill>
                <a:latin typeface="Coming Soon"/>
                <a:ea typeface="Coming Soon"/>
                <a:cs typeface="Coming Soon"/>
                <a:sym typeface="Coming Soon"/>
              </a:rPr>
              <a:t>physical classroom environments</a:t>
            </a:r>
            <a:r>
              <a:rPr lang="en-US" sz="2000" b="0" i="0" u="none" strike="noStrike" cap="none">
                <a:solidFill>
                  <a:schemeClr val="dk1"/>
                </a:solidFill>
                <a:latin typeface="Coming Soon"/>
                <a:ea typeface="Coming Soon"/>
                <a:cs typeface="Coming Soon"/>
                <a:sym typeface="Coming Soon"/>
              </a:rPr>
              <a:t> </a:t>
            </a:r>
            <a:r>
              <a:rPr lang="en-US" sz="2000">
                <a:latin typeface="Coming Soon"/>
                <a:ea typeface="Coming Soon"/>
                <a:cs typeface="Coming Soon"/>
                <a:sym typeface="Coming Soon"/>
              </a:rPr>
              <a:t>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lvl="0" indent="-436372"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Improve awareness of the </a:t>
            </a:r>
            <a:r>
              <a:rPr lang="en-US" sz="2000" b="1">
                <a:latin typeface="Coming Soon"/>
                <a:ea typeface="Coming Soon"/>
                <a:cs typeface="Coming Soon"/>
                <a:sym typeface="Coming Soon"/>
              </a:rPr>
              <a:t>academic environments</a:t>
            </a:r>
            <a:r>
              <a:rPr lang="en-US" sz="2000">
                <a:latin typeface="Coming Soon"/>
                <a:ea typeface="Coming Soon"/>
                <a:cs typeface="Coming Soon"/>
                <a:sym typeface="Coming Soon"/>
              </a:rPr>
              <a:t> (and scaffolds) necessary  to actively engage EL students in classroom learning.</a:t>
            </a:r>
          </a:p>
          <a:p>
            <a:pPr marL="0" lvl="0" indent="0" rtl="0">
              <a:lnSpc>
                <a:spcPct val="80000"/>
              </a:lnSpc>
              <a:spcBef>
                <a:spcPts val="444"/>
              </a:spcBef>
              <a:spcAft>
                <a:spcPts val="1000"/>
              </a:spcAft>
              <a:buNone/>
            </a:pPr>
            <a:endParaRPr sz="2000">
              <a:latin typeface="Coming Soon"/>
              <a:ea typeface="Coming Soon"/>
              <a:cs typeface="Coming Soon"/>
              <a:sym typeface="Coming Soon"/>
            </a:endParaRPr>
          </a:p>
        </p:txBody>
      </p:sp>
      <p:sp>
        <p:nvSpPr>
          <p:cNvPr id="322" name="Shape 322"/>
          <p:cNvSpPr txBox="1">
            <a:spLocks noGrp="1"/>
          </p:cNvSpPr>
          <p:nvPr>
            <p:ph type="body" idx="3"/>
          </p:nvPr>
        </p:nvSpPr>
        <p:spPr>
          <a:xfrm>
            <a:off x="4724400" y="228600"/>
            <a:ext cx="4041900" cy="639900"/>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Success Criteria</a:t>
            </a:r>
          </a:p>
        </p:txBody>
      </p:sp>
      <p:sp>
        <p:nvSpPr>
          <p:cNvPr id="323" name="Shape 323"/>
          <p:cNvSpPr txBox="1">
            <a:spLocks noGrp="1"/>
          </p:cNvSpPr>
          <p:nvPr>
            <p:ph type="body" idx="4"/>
          </p:nvPr>
        </p:nvSpPr>
        <p:spPr>
          <a:xfrm>
            <a:off x="4549878" y="838200"/>
            <a:ext cx="4572000" cy="5059500"/>
          </a:xfrm>
          <a:prstGeom prst="rect">
            <a:avLst/>
          </a:prstGeom>
          <a:noFill/>
          <a:ln>
            <a:noFill/>
          </a:ln>
        </p:spPr>
        <p:txBody>
          <a:bodyPr lIns="91425" tIns="45700" rIns="91425" bIns="45700" anchor="t" anchorCtr="0">
            <a:noAutofit/>
          </a:bodyPr>
          <a:lstStyle/>
          <a:p>
            <a:pPr marL="576072" marR="0" lvl="0" indent="-449072" algn="l" rtl="0">
              <a:lnSpc>
                <a:spcPct val="80000"/>
              </a:lnSpc>
              <a:spcBef>
                <a:spcPts val="440"/>
              </a:spcBef>
              <a:spcAft>
                <a:spcPts val="0"/>
              </a:spcAft>
              <a:buClr>
                <a:srgbClr val="9900FF"/>
              </a:buClr>
              <a:buSzPct val="100000"/>
              <a:buFont typeface="Coming Soon"/>
              <a:buAutoNum type="arabicPeriod"/>
            </a:pPr>
            <a:r>
              <a:rPr lang="en-US" sz="2000">
                <a:solidFill>
                  <a:srgbClr val="9900FF"/>
                </a:solidFill>
                <a:latin typeface="Coming Soon"/>
                <a:ea typeface="Coming Soon"/>
                <a:cs typeface="Coming Soon"/>
                <a:sym typeface="Coming Soon"/>
              </a:rPr>
              <a:t>I can </a:t>
            </a:r>
            <a:r>
              <a:rPr lang="en-US" sz="2000" b="1">
                <a:solidFill>
                  <a:srgbClr val="9900FF"/>
                </a:solidFill>
                <a:latin typeface="Coming Soon"/>
                <a:ea typeface="Coming Soon"/>
                <a:cs typeface="Coming Soon"/>
                <a:sym typeface="Coming Soon"/>
              </a:rPr>
              <a:t>write a quick plan</a:t>
            </a:r>
            <a:r>
              <a:rPr lang="en-US" sz="2000">
                <a:solidFill>
                  <a:srgbClr val="9900FF"/>
                </a:solidFill>
                <a:latin typeface="Coming Soon"/>
                <a:ea typeface="Coming Soon"/>
                <a:cs typeface="Coming Soon"/>
                <a:sym typeface="Coming Soon"/>
              </a:rPr>
              <a:t> for making adjustments to the </a:t>
            </a:r>
            <a:r>
              <a:rPr lang="en-US" sz="2000" b="1">
                <a:solidFill>
                  <a:srgbClr val="9900FF"/>
                </a:solidFill>
                <a:latin typeface="Coming Soon"/>
                <a:ea typeface="Coming Soon"/>
                <a:cs typeface="Coming Soon"/>
                <a:sym typeface="Coming Soon"/>
              </a:rPr>
              <a:t>social/emotional environment</a:t>
            </a:r>
            <a:r>
              <a:rPr lang="en-US" sz="2000">
                <a:solidFill>
                  <a:srgbClr val="9900FF"/>
                </a:solidFill>
                <a:latin typeface="Coming Soon"/>
                <a:ea typeface="Coming Soon"/>
                <a:cs typeface="Coming Soon"/>
                <a:sym typeface="Coming Soon"/>
              </a:rPr>
              <a:t> in my classroom to improve active engagement of EL students..</a:t>
            </a:r>
          </a:p>
          <a:p>
            <a:pPr marL="0" marR="0" lvl="0" indent="0" algn="l" rtl="0">
              <a:lnSpc>
                <a:spcPct val="80000"/>
              </a:lnSpc>
              <a:spcBef>
                <a:spcPts val="440"/>
              </a:spcBef>
              <a:spcAft>
                <a:spcPts val="0"/>
              </a:spcAft>
              <a:buNone/>
            </a:pPr>
            <a:r>
              <a:rPr lang="en-US" sz="2000">
                <a:latin typeface="Coming Soon"/>
                <a:ea typeface="Coming Soon"/>
                <a:cs typeface="Coming Soon"/>
                <a:sym typeface="Coming Soon"/>
              </a:rPr>
              <a:t>.</a:t>
            </a: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I can </a:t>
            </a:r>
            <a:r>
              <a:rPr lang="en-US" sz="2000" b="1" i="0" u="none" strike="noStrike" cap="none">
                <a:solidFill>
                  <a:schemeClr val="dk1"/>
                </a:solidFill>
                <a:latin typeface="Coming Soon"/>
                <a:ea typeface="Coming Soon"/>
                <a:cs typeface="Coming Soon"/>
                <a:sym typeface="Coming Soon"/>
              </a:rPr>
              <a:t>explain</a:t>
            </a:r>
            <a:r>
              <a:rPr lang="en-US" sz="2000" b="0" i="0" u="none" strike="noStrike" cap="none">
                <a:solidFill>
                  <a:schemeClr val="dk1"/>
                </a:solidFill>
                <a:latin typeface="Coming Soon"/>
                <a:ea typeface="Coming Soon"/>
                <a:cs typeface="Coming Soon"/>
                <a:sym typeface="Coming Soon"/>
              </a:rPr>
              <a:t> one way in which I will </a:t>
            </a:r>
            <a:r>
              <a:rPr lang="en-US" sz="2000">
                <a:latin typeface="Coming Soon"/>
                <a:ea typeface="Coming Soon"/>
                <a:cs typeface="Coming Soon"/>
                <a:sym typeface="Coming Soon"/>
              </a:rPr>
              <a:t>adjust my </a:t>
            </a:r>
            <a:r>
              <a:rPr lang="en-US" sz="2000" b="1">
                <a:latin typeface="Coming Soon"/>
                <a:ea typeface="Coming Soon"/>
                <a:cs typeface="Coming Soon"/>
                <a:sym typeface="Coming Soon"/>
              </a:rPr>
              <a:t>physical</a:t>
            </a:r>
            <a:r>
              <a:rPr lang="en-US" sz="2000" b="1" i="0" u="none" strike="noStrike" cap="none">
                <a:solidFill>
                  <a:schemeClr val="dk1"/>
                </a:solidFill>
                <a:latin typeface="Coming Soon"/>
                <a:ea typeface="Coming Soon"/>
                <a:cs typeface="Coming Soon"/>
                <a:sym typeface="Coming Soon"/>
              </a:rPr>
              <a:t> classroom environment</a:t>
            </a:r>
            <a:r>
              <a:rPr lang="en-US" sz="2000">
                <a:latin typeface="Coming Soon"/>
                <a:ea typeface="Coming Soon"/>
                <a:cs typeface="Coming Soon"/>
                <a:sym typeface="Coming Soon"/>
              </a:rPr>
              <a:t> </a:t>
            </a:r>
            <a:r>
              <a:rPr lang="en-US" sz="2000" b="0" i="0" u="none" strike="noStrike" cap="none">
                <a:solidFill>
                  <a:schemeClr val="dk1"/>
                </a:solidFill>
                <a:latin typeface="Coming Soon"/>
                <a:ea typeface="Coming Soon"/>
                <a:cs typeface="Coming Soon"/>
                <a:sym typeface="Coming Soon"/>
              </a:rPr>
              <a:t>to better </a:t>
            </a:r>
            <a:r>
              <a:rPr lang="en-US" sz="2000">
                <a:latin typeface="Coming Soon"/>
                <a:ea typeface="Coming Soon"/>
                <a:cs typeface="Coming Soon"/>
                <a:sym typeface="Coming Soon"/>
              </a:rPr>
              <a:t>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engage in discussions  </a:t>
            </a:r>
            <a:r>
              <a:rPr lang="en-US" sz="2000">
                <a:latin typeface="Coming Soon"/>
                <a:ea typeface="Coming Soon"/>
                <a:cs typeface="Coming Soon"/>
                <a:sym typeface="Coming Soon"/>
              </a:rPr>
              <a:t>with my team about </a:t>
            </a:r>
            <a:r>
              <a:rPr lang="en-US" sz="2000" b="1">
                <a:latin typeface="Coming Soon"/>
                <a:ea typeface="Coming Soon"/>
                <a:cs typeface="Coming Soon"/>
                <a:sym typeface="Coming Soon"/>
              </a:rPr>
              <a:t>routines and scaffolds</a:t>
            </a:r>
            <a:r>
              <a:rPr lang="en-US" sz="2000">
                <a:latin typeface="Coming Soon"/>
                <a:ea typeface="Coming Soon"/>
                <a:cs typeface="Coming Soon"/>
                <a:sym typeface="Coming Soon"/>
              </a:rPr>
              <a:t> that are beneficial to actively 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0" marR="0" lvl="0" indent="0" algn="l" rtl="0">
              <a:lnSpc>
                <a:spcPct val="80000"/>
              </a:lnSpc>
              <a:spcBef>
                <a:spcPts val="440"/>
              </a:spcBef>
              <a:spcAft>
                <a:spcPts val="0"/>
              </a:spcAft>
              <a:buNone/>
            </a:pPr>
            <a:endParaRPr>
              <a:latin typeface="Coming Soon"/>
              <a:ea typeface="Coming Soon"/>
              <a:cs typeface="Coming Soon"/>
              <a:sym typeface="Coming Soon"/>
            </a:endParaRPr>
          </a:p>
          <a:p>
            <a:pPr marL="0" marR="0" lvl="0" indent="0" algn="l" rtl="0">
              <a:lnSpc>
                <a:spcPct val="80000"/>
              </a:lnSpc>
              <a:spcBef>
                <a:spcPts val="440"/>
              </a:spcBef>
              <a:buNone/>
            </a:pPr>
            <a:endParaRPr>
              <a:latin typeface="Coming Soon"/>
              <a:ea typeface="Coming Soon"/>
              <a:cs typeface="Coming Soon"/>
              <a:sym typeface="Coming Soon"/>
            </a:endParaRPr>
          </a:p>
        </p:txBody>
      </p:sp>
      <p:pic>
        <p:nvPicPr>
          <p:cNvPr id="324" name="Shape 324"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3700200" y="120662"/>
            <a:ext cx="1024200" cy="85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000" b="1" i="0" u="none" strike="noStrike" cap="none">
                <a:solidFill>
                  <a:schemeClr val="dk1"/>
                </a:solidFill>
                <a:latin typeface="Shadows Into Light Two"/>
                <a:ea typeface="Shadows Into Light Two"/>
                <a:cs typeface="Shadows Into Light Two"/>
                <a:sym typeface="Shadows Into Light Two"/>
              </a:rPr>
              <a:t>As </a:t>
            </a:r>
            <a:r>
              <a:rPr lang="en-US" sz="3000" b="1">
                <a:latin typeface="Shadows Into Light Two"/>
                <a:ea typeface="Shadows Into Light Two"/>
                <a:cs typeface="Shadows Into Light Two"/>
                <a:sym typeface="Shadows Into Light Two"/>
              </a:rPr>
              <a:t>we’re transitioning</a:t>
            </a:r>
            <a:r>
              <a:rPr lang="en-US" sz="3000" b="1" i="0" u="none" strike="noStrike" cap="none">
                <a:solidFill>
                  <a:schemeClr val="dk1"/>
                </a:solidFill>
                <a:latin typeface="Shadows Into Light Two"/>
                <a:ea typeface="Shadows Into Light Two"/>
                <a:cs typeface="Shadows Into Light Two"/>
                <a:sym typeface="Shadows Into Light Two"/>
              </a:rPr>
              <a:t>, please fill out your appointment sheet.  Be sure to share your middle name or nickn</a:t>
            </a:r>
            <a:r>
              <a:rPr lang="en-US" sz="3000" b="1">
                <a:latin typeface="Shadows Into Light Two"/>
                <a:ea typeface="Shadows Into Light Two"/>
                <a:cs typeface="Shadows Into Light Two"/>
                <a:sym typeface="Shadows Into Light Two"/>
              </a:rPr>
              <a:t>ame with each of your new partners.</a:t>
            </a:r>
            <a:r>
              <a:rPr lang="en-US" sz="3000" b="1" i="0" u="none" strike="noStrike" cap="none">
                <a:solidFill>
                  <a:schemeClr val="dk1"/>
                </a:solidFill>
                <a:latin typeface="Shadows Into Light Two"/>
                <a:ea typeface="Shadows Into Light Two"/>
                <a:cs typeface="Shadows Into Light Two"/>
                <a:sym typeface="Shadows Into Light Two"/>
              </a:rPr>
              <a:t> </a:t>
            </a:r>
          </a:p>
        </p:txBody>
      </p:sp>
      <p:pic>
        <p:nvPicPr>
          <p:cNvPr id="331" name="Shape 331" descr="clock.PNG"/>
          <p:cNvPicPr preferRelativeResize="0"/>
          <p:nvPr/>
        </p:nvPicPr>
        <p:blipFill>
          <a:blip r:embed="rId3">
            <a:alphaModFix/>
          </a:blip>
          <a:stretch>
            <a:fillRect/>
          </a:stretch>
        </p:blipFill>
        <p:spPr>
          <a:xfrm>
            <a:off x="1265987" y="1742402"/>
            <a:ext cx="6612025" cy="5115600"/>
          </a:xfrm>
          <a:prstGeom prst="rect">
            <a:avLst/>
          </a:prstGeom>
          <a:noFill/>
          <a:ln>
            <a:noFill/>
          </a:ln>
        </p:spPr>
      </p:pic>
      <p:sp>
        <p:nvSpPr>
          <p:cNvPr id="332" name="Shape 332" descr="This timer counts down silently until it reaches 0:00, then a police siren sounds to alert you that time is up." title="3 Minute Timer">
            <a:hlinkClick r:id="rId4"/>
          </p:cNvPr>
          <p:cNvSpPr/>
          <p:nvPr/>
        </p:nvSpPr>
        <p:spPr>
          <a:xfrm>
            <a:off x="252124" y="5113950"/>
            <a:ext cx="2060850" cy="1545624"/>
          </a:xfrm>
          <a:prstGeom prst="rect">
            <a:avLst/>
          </a:prstGeom>
          <a:blipFill>
            <a:blip r:embed="rId5">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Shadows Into Light Two"/>
              <a:ea typeface="Shadows Into Light Two"/>
              <a:cs typeface="Shadows Into Light Two"/>
              <a:sym typeface="Shadows Into Light Two"/>
            </a:endParaRPr>
          </a:p>
        </p:txBody>
      </p:sp>
      <p:sp>
        <p:nvSpPr>
          <p:cNvPr id="338" name="Shape 33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339" name="Shape 339" descr="C:\Users\ssouthard.ESD189.001\AppData\Local\Microsoft\Windows\Temporary Internet Files\Content.IE5\SF30F071\timthumb[1].gif"/>
          <p:cNvPicPr preferRelativeResize="0"/>
          <p:nvPr/>
        </p:nvPicPr>
        <p:blipFill rotWithShape="1">
          <a:blip r:embed="rId3">
            <a:alphaModFix/>
          </a:blip>
          <a:srcRect/>
          <a:stretch/>
        </p:blipFill>
        <p:spPr>
          <a:xfrm>
            <a:off x="47625" y="1304925"/>
            <a:ext cx="9048749" cy="4248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274663"/>
            <a:ext cx="8229600" cy="2453700"/>
          </a:xfrm>
          <a:prstGeom prst="rect">
            <a:avLst/>
          </a:prstGeom>
        </p:spPr>
        <p:txBody>
          <a:bodyPr lIns="91425" tIns="91425" rIns="91425" bIns="91425" anchor="ctr" anchorCtr="0">
            <a:noAutofit/>
          </a:bodyPr>
          <a:lstStyle/>
          <a:p>
            <a:pPr lvl="0">
              <a:spcBef>
                <a:spcPts val="0"/>
              </a:spcBef>
              <a:buNone/>
            </a:pPr>
            <a:r>
              <a:rPr lang="en-US" b="1">
                <a:latin typeface="Shadows Into Light Two"/>
                <a:ea typeface="Shadows Into Light Two"/>
                <a:cs typeface="Shadows Into Light Two"/>
                <a:sym typeface="Shadows Into Light Two"/>
              </a:rPr>
              <a:t>Please Thank Your Partner and Take a 10 minute break</a:t>
            </a:r>
          </a:p>
        </p:txBody>
      </p:sp>
      <p:pic>
        <p:nvPicPr>
          <p:cNvPr id="346" name="Shape 346"/>
          <p:cNvPicPr preferRelativeResize="0"/>
          <p:nvPr/>
        </p:nvPicPr>
        <p:blipFill>
          <a:blip r:embed="rId3">
            <a:alphaModFix/>
          </a:blip>
          <a:stretch>
            <a:fillRect/>
          </a:stretch>
        </p:blipFill>
        <p:spPr>
          <a:xfrm>
            <a:off x="604450" y="2207799"/>
            <a:ext cx="8082345" cy="4526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762000"/>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959" b="1">
                <a:latin typeface="Shadows Into Light Two"/>
                <a:ea typeface="Shadows Into Light Two"/>
                <a:cs typeface="Shadows Into Light Two"/>
                <a:sym typeface="Shadows Into Light Two"/>
              </a:rPr>
              <a:t>    </a:t>
            </a:r>
            <a:r>
              <a:rPr lang="en-US" sz="3959" b="1" i="0" u="none" strike="noStrike" cap="none">
                <a:solidFill>
                  <a:schemeClr val="dk1"/>
                </a:solidFill>
                <a:latin typeface="Shadows Into Light Two"/>
                <a:ea typeface="Shadows Into Light Two"/>
                <a:cs typeface="Shadows Into Light Two"/>
                <a:sym typeface="Shadows Into Light Two"/>
              </a:rPr>
              <a:t>	 Find your 9:00 partner		</a:t>
            </a:r>
          </a:p>
          <a:p>
            <a:pPr marL="0" marR="0" lvl="0" indent="0" algn="l" rtl="0">
              <a:spcBef>
                <a:spcPts val="0"/>
              </a:spcBef>
              <a:buClr>
                <a:schemeClr val="dk1"/>
              </a:buClr>
              <a:buSzPct val="25000"/>
              <a:buFont typeface="Calibri"/>
              <a:buNone/>
            </a:pPr>
            <a:r>
              <a:rPr lang="en-US" sz="3959" b="1">
                <a:latin typeface="Shadows Into Light Two"/>
                <a:ea typeface="Shadows Into Light Two"/>
                <a:cs typeface="Shadows Into Light Two"/>
                <a:sym typeface="Shadows Into Light Two"/>
              </a:rPr>
              <a:t>  </a:t>
            </a:r>
            <a:r>
              <a:rPr lang="en-US" sz="3959" b="1" i="0" u="none" strike="noStrike" cap="none">
                <a:solidFill>
                  <a:schemeClr val="dk1"/>
                </a:solidFill>
                <a:latin typeface="Shadows Into Light Two"/>
                <a:ea typeface="Shadows Into Light Two"/>
                <a:cs typeface="Shadows Into Light Two"/>
                <a:sym typeface="Shadows Into Light Two"/>
              </a:rPr>
              <a:t>	</a:t>
            </a:r>
          </a:p>
        </p:txBody>
      </p:sp>
      <p:sp>
        <p:nvSpPr>
          <p:cNvPr id="353" name="Shape 353"/>
          <p:cNvSpPr txBox="1">
            <a:spLocks noGrp="1"/>
          </p:cNvSpPr>
          <p:nvPr>
            <p:ph type="body" idx="1"/>
          </p:nvPr>
        </p:nvSpPr>
        <p:spPr>
          <a:xfrm>
            <a:off x="457200" y="2133600"/>
            <a:ext cx="8229600" cy="4525963"/>
          </a:xfrm>
          <a:prstGeom prst="rect">
            <a:avLst/>
          </a:prstGeom>
          <a:noFill/>
          <a:ln>
            <a:noFill/>
          </a:ln>
        </p:spPr>
        <p:txBody>
          <a:bodyPr lIns="91425" tIns="45700" rIns="91425" bIns="45700" anchor="t" anchorCtr="0">
            <a:noAutofit/>
          </a:bodyPr>
          <a:lstStyle/>
          <a:p>
            <a:pPr marL="0" lvl="0" indent="0" rtl="0">
              <a:spcBef>
                <a:spcPts val="0"/>
              </a:spcBef>
              <a:buNone/>
            </a:pPr>
            <a:endParaRPr sz="1400" b="1">
              <a:latin typeface="Arial"/>
              <a:ea typeface="Arial"/>
              <a:cs typeface="Arial"/>
              <a:sym typeface="Arial"/>
            </a:endParaRPr>
          </a:p>
        </p:txBody>
      </p:sp>
      <p:sp>
        <p:nvSpPr>
          <p:cNvPr id="354" name="Shape 354" descr="B-Net® Channel. The finest YouTube R'n'B Channel." title="Peaches &amp; Herb - Reunited">
            <a:hlinkClick r:id="rId3"/>
          </p:cNvPr>
          <p:cNvSpPr/>
          <p:nvPr/>
        </p:nvSpPr>
        <p:spPr>
          <a:xfrm>
            <a:off x="2083825" y="2379300"/>
            <a:ext cx="5302899" cy="3977174"/>
          </a:xfrm>
          <a:prstGeom prst="rect">
            <a:avLst/>
          </a:prstGeom>
          <a:blipFill>
            <a:blip r:embed="rId4">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Classroom Environment </a:t>
            </a:r>
          </a:p>
        </p:txBody>
      </p:sp>
      <p:sp>
        <p:nvSpPr>
          <p:cNvPr id="360" name="Shape 360"/>
          <p:cNvSpPr txBox="1">
            <a:spLocks noGrp="1"/>
          </p:cNvSpPr>
          <p:nvPr>
            <p:ph type="body" idx="1"/>
          </p:nvPr>
        </p:nvSpPr>
        <p:spPr>
          <a:xfrm>
            <a:off x="304800" y="1418783"/>
            <a:ext cx="8229600" cy="4525963"/>
          </a:xfrm>
          <a:prstGeom prst="rect">
            <a:avLst/>
          </a:prstGeom>
          <a:noFill/>
          <a:ln>
            <a:noFill/>
          </a:ln>
        </p:spPr>
        <p:txBody>
          <a:bodyPr lIns="91425" tIns="45700" rIns="91425" bIns="45700" anchor="t" anchorCtr="0">
            <a:noAutofit/>
          </a:bodyPr>
          <a:lstStyle/>
          <a:p>
            <a:pPr lvl="0" rtl="0">
              <a:lnSpc>
                <a:spcPct val="90000"/>
              </a:lnSpc>
              <a:spcBef>
                <a:spcPts val="0"/>
              </a:spcBef>
              <a:buClr>
                <a:srgbClr val="9900FF"/>
              </a:buClr>
              <a:buSzPct val="100000"/>
              <a:buFont typeface="Coming Soon"/>
              <a:buChar char="•"/>
            </a:pPr>
            <a:r>
              <a:rPr lang="en-US" sz="2000" b="1">
                <a:solidFill>
                  <a:srgbClr val="9900FF"/>
                </a:solidFill>
                <a:latin typeface="Coming Soon"/>
                <a:ea typeface="Coming Soon"/>
                <a:cs typeface="Coming Soon"/>
                <a:sym typeface="Coming Soon"/>
              </a:rPr>
              <a:t>Social/Emotional- Affective Filter</a:t>
            </a:r>
          </a:p>
          <a:p>
            <a:pPr lvl="1" rtl="0">
              <a:lnSpc>
                <a:spcPct val="90000"/>
              </a:lnSpc>
              <a:spcBef>
                <a:spcPts val="0"/>
              </a:spcBef>
              <a:buClr>
                <a:srgbClr val="9900FF"/>
              </a:buClr>
              <a:buSzPct val="100000"/>
              <a:buFont typeface="Coming Soon"/>
              <a:buChar char="–"/>
            </a:pPr>
            <a:r>
              <a:rPr lang="en-US" sz="2000" b="1">
                <a:solidFill>
                  <a:srgbClr val="9900FF"/>
                </a:solidFill>
                <a:latin typeface="Coming Soon"/>
                <a:ea typeface="Coming Soon"/>
                <a:cs typeface="Coming Soon"/>
                <a:sym typeface="Coming Soon"/>
              </a:rPr>
              <a:t>Norms</a:t>
            </a:r>
          </a:p>
          <a:p>
            <a:pPr lvl="1" rtl="0">
              <a:lnSpc>
                <a:spcPct val="90000"/>
              </a:lnSpc>
              <a:spcBef>
                <a:spcPts val="0"/>
              </a:spcBef>
              <a:buClr>
                <a:srgbClr val="9900FF"/>
              </a:buClr>
              <a:buSzPct val="100000"/>
              <a:buFont typeface="Coming Soon"/>
              <a:buChar char="–"/>
            </a:pPr>
            <a:r>
              <a:rPr lang="en-US" sz="2000" b="1">
                <a:solidFill>
                  <a:srgbClr val="9900FF"/>
                </a:solidFill>
                <a:latin typeface="Coming Soon"/>
                <a:ea typeface="Coming Soon"/>
                <a:cs typeface="Coming Soon"/>
                <a:sym typeface="Coming Soon"/>
              </a:rPr>
              <a:t>Status and Expectations</a:t>
            </a:r>
          </a:p>
          <a:p>
            <a:pPr lvl="1" rtl="0">
              <a:lnSpc>
                <a:spcPct val="90000"/>
              </a:lnSpc>
              <a:spcBef>
                <a:spcPts val="0"/>
              </a:spcBef>
              <a:buClr>
                <a:srgbClr val="9900FF"/>
              </a:buClr>
              <a:buSzPct val="100000"/>
              <a:buFont typeface="Coming Soon"/>
              <a:buChar char="–"/>
            </a:pPr>
            <a:r>
              <a:rPr lang="en-US" sz="2000" b="1">
                <a:solidFill>
                  <a:srgbClr val="9900FF"/>
                </a:solidFill>
                <a:latin typeface="Coming Soon"/>
                <a:ea typeface="Coming Soon"/>
                <a:cs typeface="Coming Soon"/>
                <a:sym typeface="Coming Soon"/>
              </a:rPr>
              <a:t>Community building/</a:t>
            </a:r>
          </a:p>
          <a:p>
            <a:pPr marL="457200" lvl="0" indent="0" rtl="0">
              <a:lnSpc>
                <a:spcPct val="90000"/>
              </a:lnSpc>
              <a:spcBef>
                <a:spcPts val="0"/>
              </a:spcBef>
              <a:buNone/>
            </a:pPr>
            <a:r>
              <a:rPr lang="en-US" sz="2000" b="1">
                <a:solidFill>
                  <a:srgbClr val="9900FF"/>
                </a:solidFill>
                <a:latin typeface="Coming Soon"/>
                <a:ea typeface="Coming Soon"/>
                <a:cs typeface="Coming Soon"/>
                <a:sym typeface="Coming Soon"/>
              </a:rPr>
              <a:t>   Relationships</a:t>
            </a:r>
          </a:p>
          <a:p>
            <a:pPr marL="342900" marR="0" lvl="0" indent="-266700" algn="l" rtl="0">
              <a:lnSpc>
                <a:spcPct val="90000"/>
              </a:lnSpc>
              <a:spcBef>
                <a:spcPts val="0"/>
              </a:spcBef>
              <a:spcAft>
                <a:spcPts val="0"/>
              </a:spcAft>
              <a:buClr>
                <a:srgbClr val="000000"/>
              </a:buClr>
              <a:buSzPct val="100000"/>
              <a:buFont typeface="Coming Soon"/>
              <a:buChar char="•"/>
            </a:pPr>
            <a:r>
              <a:rPr lang="en-US" sz="2000" i="0" u="none" strike="noStrike" cap="none">
                <a:solidFill>
                  <a:srgbClr val="000000"/>
                </a:solidFill>
                <a:latin typeface="Coming Soon"/>
                <a:ea typeface="Coming Soon"/>
                <a:cs typeface="Coming Soon"/>
                <a:sym typeface="Coming Soon"/>
              </a:rPr>
              <a:t>Physical</a:t>
            </a:r>
          </a:p>
          <a:p>
            <a:pPr marL="742950" marR="0" lvl="1" indent="-234950" algn="l" rtl="0">
              <a:lnSpc>
                <a:spcPct val="90000"/>
              </a:lnSpc>
              <a:spcBef>
                <a:spcPts val="560"/>
              </a:spcBef>
              <a:spcAft>
                <a:spcPts val="0"/>
              </a:spcAft>
              <a:buClr>
                <a:srgbClr val="000000"/>
              </a:buClr>
              <a:buSzPct val="100000"/>
              <a:buFont typeface="Coming Soon"/>
              <a:buChar char="–"/>
            </a:pPr>
            <a:r>
              <a:rPr lang="en-US" sz="2000" i="0" u="none" strike="noStrike" cap="none">
                <a:solidFill>
                  <a:srgbClr val="000000"/>
                </a:solidFill>
                <a:latin typeface="Coming Soon"/>
                <a:ea typeface="Coming Soon"/>
                <a:cs typeface="Coming Soon"/>
                <a:sym typeface="Coming Soon"/>
              </a:rPr>
              <a:t>Arrangement of furniture and a</a:t>
            </a:r>
            <a:r>
              <a:rPr lang="en-US" sz="2000">
                <a:solidFill>
                  <a:srgbClr val="000000"/>
                </a:solidFill>
                <a:latin typeface="Coming Soon"/>
                <a:ea typeface="Coming Soon"/>
                <a:cs typeface="Coming Soon"/>
                <a:sym typeface="Coming Soon"/>
              </a:rPr>
              <a:t>nchor charts</a:t>
            </a:r>
          </a:p>
          <a:p>
            <a:pPr marL="742950" marR="0" lvl="1" indent="-234950" algn="l" rtl="0">
              <a:lnSpc>
                <a:spcPct val="90000"/>
              </a:lnSpc>
              <a:spcBef>
                <a:spcPts val="560"/>
              </a:spcBef>
              <a:spcAft>
                <a:spcPts val="0"/>
              </a:spcAft>
              <a:buClr>
                <a:srgbClr val="000000"/>
              </a:buClr>
              <a:buSzPct val="100000"/>
              <a:buFont typeface="Coming Soon"/>
              <a:buChar char="–"/>
            </a:pPr>
            <a:r>
              <a:rPr lang="en-US" sz="2000" i="0" u="none" strike="noStrike" cap="none">
                <a:solidFill>
                  <a:srgbClr val="000000"/>
                </a:solidFill>
                <a:latin typeface="Coming Soon"/>
                <a:ea typeface="Coming Soon"/>
                <a:cs typeface="Coming Soon"/>
                <a:sym typeface="Coming Soon"/>
              </a:rPr>
              <a:t>Flexible seating (to facilitate flexible grouping)</a:t>
            </a:r>
          </a:p>
          <a:p>
            <a:pPr lvl="0" rtl="0">
              <a:lnSpc>
                <a:spcPct val="90000"/>
              </a:lnSpc>
              <a:spcBef>
                <a:spcPts val="0"/>
              </a:spcBef>
              <a:buClr>
                <a:srgbClr val="000000"/>
              </a:buClr>
              <a:buSzPct val="100000"/>
              <a:buFont typeface="Coming Soon"/>
              <a:buChar char="•"/>
            </a:pPr>
            <a:r>
              <a:rPr lang="en-US" sz="2000">
                <a:solidFill>
                  <a:srgbClr val="000000"/>
                </a:solidFill>
                <a:latin typeface="Coming Soon"/>
                <a:ea typeface="Coming Soon"/>
                <a:cs typeface="Coming Soon"/>
                <a:sym typeface="Coming Soon"/>
              </a:rPr>
              <a:t>Academic </a:t>
            </a:r>
          </a:p>
          <a:p>
            <a:pPr lvl="1" rtl="0">
              <a:lnSpc>
                <a:spcPct val="90000"/>
              </a:lnSpc>
              <a:spcBef>
                <a:spcPts val="0"/>
              </a:spcBef>
              <a:buClr>
                <a:srgbClr val="000000"/>
              </a:buClr>
              <a:buSzPct val="100000"/>
              <a:buFont typeface="Coming Soon"/>
              <a:buChar char="–"/>
            </a:pPr>
            <a:r>
              <a:rPr lang="en-US" sz="2000">
                <a:solidFill>
                  <a:srgbClr val="000000"/>
                </a:solidFill>
                <a:latin typeface="Coming Soon"/>
                <a:ea typeface="Coming Soon"/>
                <a:cs typeface="Coming Soon"/>
                <a:sym typeface="Coming Soon"/>
              </a:rPr>
              <a:t>Collaboration vs. Cooperation</a:t>
            </a:r>
          </a:p>
          <a:p>
            <a:pPr lvl="1" rtl="0">
              <a:lnSpc>
                <a:spcPct val="90000"/>
              </a:lnSpc>
              <a:spcBef>
                <a:spcPts val="0"/>
              </a:spcBef>
              <a:buClr>
                <a:srgbClr val="000000"/>
              </a:buClr>
              <a:buSzPct val="100000"/>
              <a:buFont typeface="Coming Soon"/>
              <a:buChar char="–"/>
            </a:pPr>
            <a:r>
              <a:rPr lang="en-US" sz="2000">
                <a:solidFill>
                  <a:srgbClr val="000000"/>
                </a:solidFill>
                <a:latin typeface="Coming Soon"/>
                <a:ea typeface="Coming Soon"/>
                <a:cs typeface="Coming Soon"/>
                <a:sym typeface="Coming Soon"/>
              </a:rPr>
              <a:t>Routines and Scaffolds</a:t>
            </a:r>
          </a:p>
          <a:p>
            <a:pPr lvl="1" rtl="0">
              <a:lnSpc>
                <a:spcPct val="90000"/>
              </a:lnSpc>
              <a:spcBef>
                <a:spcPts val="0"/>
              </a:spcBef>
              <a:buClr>
                <a:srgbClr val="000000"/>
              </a:buClr>
              <a:buSzPct val="100000"/>
              <a:buFont typeface="Coming Soon"/>
              <a:buChar char="–"/>
            </a:pPr>
            <a:r>
              <a:rPr lang="en-US" sz="2000">
                <a:solidFill>
                  <a:srgbClr val="000000"/>
                </a:solidFill>
                <a:latin typeface="Coming Soon"/>
                <a:ea typeface="Coming Soon"/>
                <a:cs typeface="Coming Soon"/>
                <a:sym typeface="Coming Soon"/>
              </a:rPr>
              <a:t>Grouping for conversations</a:t>
            </a:r>
          </a:p>
          <a:p>
            <a:pPr marL="0" marR="0" lvl="0" indent="0" algn="l" rtl="0">
              <a:lnSpc>
                <a:spcPct val="90000"/>
              </a:lnSpc>
              <a:spcBef>
                <a:spcPts val="640"/>
              </a:spcBef>
              <a:spcAft>
                <a:spcPts val="0"/>
              </a:spcAft>
              <a:buNone/>
            </a:pPr>
            <a:endParaRPr sz="2200">
              <a:latin typeface="Coming Soon"/>
              <a:ea typeface="Coming Soon"/>
              <a:cs typeface="Coming Soon"/>
              <a:sym typeface="Coming Soon"/>
            </a:endParaRPr>
          </a:p>
          <a:p>
            <a:pPr marL="342900" marR="0" lvl="0" indent="-342900" algn="l" rtl="0">
              <a:lnSpc>
                <a:spcPct val="90000"/>
              </a:lnSpc>
              <a:spcBef>
                <a:spcPts val="640"/>
              </a:spcBef>
              <a:buClr>
                <a:schemeClr val="dk1"/>
              </a:buClr>
              <a:buSzPct val="133333"/>
              <a:buFont typeface="Arial"/>
              <a:buNone/>
            </a:pPr>
            <a:endParaRPr sz="2400" b="0" i="0" u="none" strike="noStrike" cap="none">
              <a:solidFill>
                <a:schemeClr val="dk1"/>
              </a:solidFill>
              <a:latin typeface="Coming Soon"/>
              <a:ea typeface="Coming Soon"/>
              <a:cs typeface="Coming Soon"/>
              <a:sym typeface="Coming Soon"/>
            </a:endParaRPr>
          </a:p>
        </p:txBody>
      </p:sp>
      <p:sp>
        <p:nvSpPr>
          <p:cNvPr id="361" name="Shape 361"/>
          <p:cNvSpPr txBox="1"/>
          <p:nvPr/>
        </p:nvSpPr>
        <p:spPr>
          <a:xfrm>
            <a:off x="4921625" y="1259925"/>
            <a:ext cx="4034100" cy="2597100"/>
          </a:xfrm>
          <a:prstGeom prst="rect">
            <a:avLst/>
          </a:prstGeom>
          <a:noFill/>
          <a:ln w="19050" cap="flat" cmpd="sng">
            <a:solidFill>
              <a:srgbClr val="000000"/>
            </a:solidFill>
            <a:prstDash val="dashDot"/>
            <a:round/>
            <a:headEnd type="none" w="med" len="med"/>
            <a:tailEnd type="none" w="med" len="med"/>
          </a:ln>
        </p:spPr>
        <p:txBody>
          <a:bodyPr lIns="91425" tIns="91425" rIns="91425" bIns="91425" anchor="t" anchorCtr="0">
            <a:noAutofit/>
          </a:bodyPr>
          <a:lstStyle/>
          <a:p>
            <a:pPr lvl="0" rtl="0">
              <a:spcBef>
                <a:spcPts val="0"/>
              </a:spcBef>
              <a:buNone/>
            </a:pPr>
            <a:endParaRPr sz="1800" b="1">
              <a:solidFill>
                <a:schemeClr val="dk1"/>
              </a:solidFill>
              <a:latin typeface="Coming Soon"/>
              <a:ea typeface="Coming Soon"/>
              <a:cs typeface="Coming Soon"/>
              <a:sym typeface="Coming Soon"/>
            </a:endParaRPr>
          </a:p>
          <a:p>
            <a:pPr marL="457200" lvl="0" indent="-342900" rtl="0">
              <a:spcBef>
                <a:spcPts val="0"/>
              </a:spcBef>
              <a:buClr>
                <a:schemeClr val="dk1"/>
              </a:buClr>
              <a:buSzPct val="100000"/>
              <a:buFont typeface="Coming Soon"/>
              <a:buChar char="❖"/>
            </a:pPr>
            <a:r>
              <a:rPr lang="en-US" sz="1800" b="1">
                <a:solidFill>
                  <a:schemeClr val="dk1"/>
                </a:solidFill>
                <a:latin typeface="Coming Soon"/>
                <a:ea typeface="Coming Soon"/>
                <a:cs typeface="Coming Soon"/>
                <a:sym typeface="Coming Soon"/>
              </a:rPr>
              <a:t>_____would help students feel safe because ____________.</a:t>
            </a:r>
          </a:p>
          <a:p>
            <a:pPr lvl="0">
              <a:spcBef>
                <a:spcPts val="0"/>
              </a:spcBef>
              <a:buClr>
                <a:schemeClr val="dk1"/>
              </a:buClr>
              <a:buFont typeface="Arial"/>
              <a:buNone/>
            </a:pPr>
            <a:endParaRPr sz="1800" b="1">
              <a:solidFill>
                <a:schemeClr val="dk1"/>
              </a:solidFill>
              <a:latin typeface="Coming Soon"/>
              <a:ea typeface="Coming Soon"/>
              <a:cs typeface="Coming Soon"/>
              <a:sym typeface="Coming Soon"/>
            </a:endParaRPr>
          </a:p>
          <a:p>
            <a:pPr marL="457200" lvl="0" indent="-342900" rtl="0">
              <a:spcBef>
                <a:spcPts val="0"/>
              </a:spcBef>
              <a:buClr>
                <a:schemeClr val="dk1"/>
              </a:buClr>
              <a:buSzPct val="100000"/>
              <a:buFont typeface="Coming Soon"/>
              <a:buChar char="❖"/>
            </a:pPr>
            <a:r>
              <a:rPr lang="en-US" sz="1800" b="1">
                <a:solidFill>
                  <a:schemeClr val="dk1"/>
                </a:solidFill>
                <a:latin typeface="Coming Soon"/>
                <a:ea typeface="Coming Soon"/>
                <a:cs typeface="Coming Soon"/>
                <a:sym typeface="Coming Soon"/>
              </a:rPr>
              <a:t>The use of ______ creates conditions for students to safely engage because ___ .</a:t>
            </a:r>
          </a:p>
        </p:txBody>
      </p:sp>
      <p:sp>
        <p:nvSpPr>
          <p:cNvPr id="362" name="Shape 362" descr="3 minutes  Countdown Timer Clock The bomb will explode after 3 Minutes with a huge bang!  -~-~~-~~~-~~-~- Please watch: &quot;Top 10 most expensive cars of 2015 + specs!&quot;  ➨ https://www.youtube.com/watch?v=rKdMQEq6thU -~-~~-~~~-~~-~-" title="3 minutes Countdown Timer Alarm Clock">
            <a:hlinkClick r:id="rId3"/>
          </p:cNvPr>
          <p:cNvSpPr/>
          <p:nvPr/>
        </p:nvSpPr>
        <p:spPr>
          <a:xfrm>
            <a:off x="6599824" y="4949874"/>
            <a:ext cx="2544175" cy="1908125"/>
          </a:xfrm>
          <a:prstGeom prst="rect">
            <a:avLst/>
          </a:prstGeom>
          <a:blipFill>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xEl>
                                              <p:pRg st="0" end="0"/>
                                            </p:txEl>
                                          </p:spTgt>
                                        </p:tgtEl>
                                        <p:attrNameLst>
                                          <p:attrName>style.visibility</p:attrName>
                                        </p:attrNameLst>
                                      </p:cBhvr>
                                      <p:to>
                                        <p:strVal val="visible"/>
                                      </p:to>
                                    </p:set>
                                    <p:animEffect transition="in" filter="fade">
                                      <p:cBhvr>
                                        <p:cTn id="7" dur="1000"/>
                                        <p:tgtEl>
                                          <p:spTgt spid="3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
                                            <p:txEl>
                                              <p:pRg st="1" end="1"/>
                                            </p:txEl>
                                          </p:spTgt>
                                        </p:tgtEl>
                                        <p:attrNameLst>
                                          <p:attrName>style.visibility</p:attrName>
                                        </p:attrNameLst>
                                      </p:cBhvr>
                                      <p:to>
                                        <p:strVal val="visible"/>
                                      </p:to>
                                    </p:set>
                                    <p:animEffect transition="in" filter="fade">
                                      <p:cBhvr>
                                        <p:cTn id="12" dur="1000"/>
                                        <p:tgtEl>
                                          <p:spTgt spid="3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0">
                                            <p:txEl>
                                              <p:pRg st="2" end="2"/>
                                            </p:txEl>
                                          </p:spTgt>
                                        </p:tgtEl>
                                        <p:attrNameLst>
                                          <p:attrName>style.visibility</p:attrName>
                                        </p:attrNameLst>
                                      </p:cBhvr>
                                      <p:to>
                                        <p:strVal val="visible"/>
                                      </p:to>
                                    </p:set>
                                    <p:animEffect transition="in" filter="fade">
                                      <p:cBhvr>
                                        <p:cTn id="17" dur="1000"/>
                                        <p:tgtEl>
                                          <p:spTgt spid="3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0">
                                            <p:txEl>
                                              <p:pRg st="3" end="3"/>
                                            </p:txEl>
                                          </p:spTgt>
                                        </p:tgtEl>
                                        <p:attrNameLst>
                                          <p:attrName>style.visibility</p:attrName>
                                        </p:attrNameLst>
                                      </p:cBhvr>
                                      <p:to>
                                        <p:strVal val="visible"/>
                                      </p:to>
                                    </p:set>
                                    <p:animEffect transition="in" filter="fade">
                                      <p:cBhvr>
                                        <p:cTn id="22" dur="1000"/>
                                        <p:tgtEl>
                                          <p:spTgt spid="3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0">
                                            <p:txEl>
                                              <p:pRg st="4" end="4"/>
                                            </p:txEl>
                                          </p:spTgt>
                                        </p:tgtEl>
                                        <p:attrNameLst>
                                          <p:attrName>style.visibility</p:attrName>
                                        </p:attrNameLst>
                                      </p:cBhvr>
                                      <p:to>
                                        <p:strVal val="visible"/>
                                      </p:to>
                                    </p:set>
                                    <p:animEffect transition="in" filter="fade">
                                      <p:cBhvr>
                                        <p:cTn id="27" dur="1000"/>
                                        <p:tgtEl>
                                          <p:spTgt spid="3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0">
                                            <p:txEl>
                                              <p:pRg st="5" end="5"/>
                                            </p:txEl>
                                          </p:spTgt>
                                        </p:tgtEl>
                                        <p:attrNameLst>
                                          <p:attrName>style.visibility</p:attrName>
                                        </p:attrNameLst>
                                      </p:cBhvr>
                                      <p:to>
                                        <p:strVal val="visible"/>
                                      </p:to>
                                    </p:set>
                                    <p:animEffect transition="in" filter="fade">
                                      <p:cBhvr>
                                        <p:cTn id="32" dur="1000"/>
                                        <p:tgtEl>
                                          <p:spTgt spid="3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0">
                                            <p:txEl>
                                              <p:pRg st="6" end="6"/>
                                            </p:txEl>
                                          </p:spTgt>
                                        </p:tgtEl>
                                        <p:attrNameLst>
                                          <p:attrName>style.visibility</p:attrName>
                                        </p:attrNameLst>
                                      </p:cBhvr>
                                      <p:to>
                                        <p:strVal val="visible"/>
                                      </p:to>
                                    </p:set>
                                    <p:animEffect transition="in" filter="fade">
                                      <p:cBhvr>
                                        <p:cTn id="37" dur="1000"/>
                                        <p:tgtEl>
                                          <p:spTgt spid="36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0">
                                            <p:txEl>
                                              <p:pRg st="7" end="7"/>
                                            </p:txEl>
                                          </p:spTgt>
                                        </p:tgtEl>
                                        <p:attrNameLst>
                                          <p:attrName>style.visibility</p:attrName>
                                        </p:attrNameLst>
                                      </p:cBhvr>
                                      <p:to>
                                        <p:strVal val="visible"/>
                                      </p:to>
                                    </p:set>
                                    <p:animEffect transition="in" filter="fade">
                                      <p:cBhvr>
                                        <p:cTn id="42" dur="1000"/>
                                        <p:tgtEl>
                                          <p:spTgt spid="36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0">
                                            <p:txEl>
                                              <p:pRg st="8" end="8"/>
                                            </p:txEl>
                                          </p:spTgt>
                                        </p:tgtEl>
                                        <p:attrNameLst>
                                          <p:attrName>style.visibility</p:attrName>
                                        </p:attrNameLst>
                                      </p:cBhvr>
                                      <p:to>
                                        <p:strVal val="visible"/>
                                      </p:to>
                                    </p:set>
                                    <p:animEffect transition="in" filter="fade">
                                      <p:cBhvr>
                                        <p:cTn id="47" dur="1000"/>
                                        <p:tgtEl>
                                          <p:spTgt spid="36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0">
                                            <p:txEl>
                                              <p:pRg st="9" end="9"/>
                                            </p:txEl>
                                          </p:spTgt>
                                        </p:tgtEl>
                                        <p:attrNameLst>
                                          <p:attrName>style.visibility</p:attrName>
                                        </p:attrNameLst>
                                      </p:cBhvr>
                                      <p:to>
                                        <p:strVal val="visible"/>
                                      </p:to>
                                    </p:set>
                                    <p:animEffect transition="in" filter="fade">
                                      <p:cBhvr>
                                        <p:cTn id="52" dur="1000"/>
                                        <p:tgtEl>
                                          <p:spTgt spid="36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0">
                                            <p:txEl>
                                              <p:pRg st="10" end="10"/>
                                            </p:txEl>
                                          </p:spTgt>
                                        </p:tgtEl>
                                        <p:attrNameLst>
                                          <p:attrName>style.visibility</p:attrName>
                                        </p:attrNameLst>
                                      </p:cBhvr>
                                      <p:to>
                                        <p:strVal val="visible"/>
                                      </p:to>
                                    </p:set>
                                    <p:animEffect transition="in" filter="fade">
                                      <p:cBhvr>
                                        <p:cTn id="57" dur="1000"/>
                                        <p:tgtEl>
                                          <p:spTgt spid="36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0">
                                            <p:txEl>
                                              <p:pRg st="11" end="11"/>
                                            </p:txEl>
                                          </p:spTgt>
                                        </p:tgtEl>
                                        <p:attrNameLst>
                                          <p:attrName>style.visibility</p:attrName>
                                        </p:attrNameLst>
                                      </p:cBhvr>
                                      <p:to>
                                        <p:strVal val="visible"/>
                                      </p:to>
                                    </p:set>
                                    <p:animEffect transition="in" filter="fade">
                                      <p:cBhvr>
                                        <p:cTn id="62" dur="1000"/>
                                        <p:tgtEl>
                                          <p:spTgt spid="36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0">
                                            <p:txEl>
                                              <p:pRg st="12" end="12"/>
                                            </p:txEl>
                                          </p:spTgt>
                                        </p:tgtEl>
                                        <p:attrNameLst>
                                          <p:attrName>style.visibility</p:attrName>
                                        </p:attrNameLst>
                                      </p:cBhvr>
                                      <p:to>
                                        <p:strVal val="visible"/>
                                      </p:to>
                                    </p:set>
                                    <p:animEffect transition="in" filter="fade">
                                      <p:cBhvr>
                                        <p:cTn id="67" dur="1000"/>
                                        <p:tgtEl>
                                          <p:spTgt spid="360">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0">
                                            <p:txEl>
                                              <p:pRg st="13" end="13"/>
                                            </p:txEl>
                                          </p:spTgt>
                                        </p:tgtEl>
                                        <p:attrNameLst>
                                          <p:attrName>style.visibility</p:attrName>
                                        </p:attrNameLst>
                                      </p:cBhvr>
                                      <p:to>
                                        <p:strVal val="visible"/>
                                      </p:to>
                                    </p:set>
                                    <p:animEffect transition="in" filter="fade">
                                      <p:cBhvr>
                                        <p:cTn id="72" dur="1000"/>
                                        <p:tgtEl>
                                          <p:spTgt spid="360">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61"/>
                                        </p:tgtEl>
                                        <p:attrNameLst>
                                          <p:attrName>style.visibility</p:attrName>
                                        </p:attrNameLst>
                                      </p:cBhvr>
                                      <p:to>
                                        <p:strVal val="visible"/>
                                      </p:to>
                                    </p:set>
                                    <p:animEffect transition="in" filter="fade">
                                      <p:cBhvr>
                                        <p:cTn id="7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457200" y="520649"/>
            <a:ext cx="8229600" cy="1133100"/>
          </a:xfrm>
          <a:prstGeom prst="rect">
            <a:avLst/>
          </a:prstGeom>
        </p:spPr>
        <p:txBody>
          <a:bodyPr lIns="91425" tIns="91425" rIns="91425" bIns="91425" anchor="b" anchorCtr="0">
            <a:noAutofit/>
          </a:bodyPr>
          <a:lstStyle/>
          <a:p>
            <a:pPr lvl="0" rtl="0">
              <a:spcBef>
                <a:spcPts val="0"/>
              </a:spcBef>
              <a:buNone/>
            </a:pPr>
            <a:r>
              <a:rPr lang="en-US" b="1">
                <a:solidFill>
                  <a:srgbClr val="9900FF"/>
                </a:solidFill>
                <a:latin typeface="Shadows Into Light Two"/>
                <a:ea typeface="Shadows Into Light Two"/>
                <a:cs typeface="Shadows Into Light Two"/>
                <a:sym typeface="Shadows Into Light Two"/>
              </a:rPr>
              <a:t>Graffiti Wall</a:t>
            </a:r>
          </a:p>
        </p:txBody>
      </p:sp>
      <p:sp>
        <p:nvSpPr>
          <p:cNvPr id="368" name="Shape 368"/>
          <p:cNvSpPr txBox="1">
            <a:spLocks noGrp="1"/>
          </p:cNvSpPr>
          <p:nvPr>
            <p:ph type="body" idx="1"/>
          </p:nvPr>
        </p:nvSpPr>
        <p:spPr>
          <a:xfrm>
            <a:off x="496850" y="2169550"/>
            <a:ext cx="8229600" cy="4074000"/>
          </a:xfrm>
          <a:prstGeom prst="rect">
            <a:avLst/>
          </a:prstGeom>
        </p:spPr>
        <p:txBody>
          <a:bodyPr lIns="91425" tIns="91425" rIns="91425" bIns="91425" anchor="t" anchorCtr="0">
            <a:noAutofit/>
          </a:bodyPr>
          <a:lstStyle/>
          <a:p>
            <a:pPr marL="457200" lvl="0" indent="-228600" rtl="0">
              <a:spcBef>
                <a:spcPts val="0"/>
              </a:spcBef>
              <a:buClr>
                <a:srgbClr val="000000"/>
              </a:buClr>
              <a:buFont typeface="Coming Soon"/>
            </a:pPr>
            <a:r>
              <a:rPr lang="en-US">
                <a:solidFill>
                  <a:srgbClr val="000000"/>
                </a:solidFill>
                <a:latin typeface="Coming Soon"/>
                <a:ea typeface="Coming Soon"/>
                <a:cs typeface="Coming Soon"/>
                <a:sym typeface="Coming Soon"/>
              </a:rPr>
              <a:t>Work in teams of to create a graffiti wall.</a:t>
            </a:r>
          </a:p>
          <a:p>
            <a:pPr marL="457200" lvl="0" indent="-228600" rtl="0">
              <a:spcBef>
                <a:spcPts val="0"/>
              </a:spcBef>
              <a:buClr>
                <a:srgbClr val="000000"/>
              </a:buClr>
              <a:buFont typeface="Coming Soon"/>
            </a:pPr>
            <a:r>
              <a:rPr lang="en-US">
                <a:solidFill>
                  <a:srgbClr val="000000"/>
                </a:solidFill>
                <a:latin typeface="Coming Soon"/>
                <a:ea typeface="Coming Soon"/>
                <a:cs typeface="Coming Soon"/>
                <a:sym typeface="Coming Soon"/>
              </a:rPr>
              <a:t>Record your work independently-recording your thoughts using graphics, words etc.</a:t>
            </a:r>
          </a:p>
          <a:p>
            <a:pPr marL="457200" lvl="0" indent="-228600" rtl="0">
              <a:spcBef>
                <a:spcPts val="0"/>
              </a:spcBef>
              <a:buClr>
                <a:srgbClr val="000000"/>
              </a:buClr>
              <a:buFont typeface="Coming Soon"/>
            </a:pPr>
            <a:r>
              <a:rPr lang="en-US">
                <a:solidFill>
                  <a:srgbClr val="000000"/>
                </a:solidFill>
                <a:latin typeface="Coming Soon"/>
                <a:ea typeface="Coming Soon"/>
                <a:cs typeface="Coming Soon"/>
                <a:sym typeface="Coming Soon"/>
              </a:rPr>
              <a:t>When everyone has completed their part, share your thinking.</a:t>
            </a:r>
          </a:p>
          <a:p>
            <a:pPr marL="0" lvl="0" indent="0" rtl="0">
              <a:lnSpc>
                <a:spcPct val="100000"/>
              </a:lnSpc>
              <a:spcBef>
                <a:spcPts val="0"/>
              </a:spcBef>
              <a:spcAft>
                <a:spcPts val="0"/>
              </a:spcAft>
              <a:buClr>
                <a:srgbClr val="000000"/>
              </a:buClr>
              <a:buSzPct val="25000"/>
              <a:buFont typeface="Arial"/>
              <a:buNone/>
            </a:pPr>
            <a:r>
              <a:rPr lang="en-US" sz="3000">
                <a:solidFill>
                  <a:srgbClr val="000000"/>
                </a:solidFill>
                <a:latin typeface="Coming Soon"/>
                <a:ea typeface="Coming Soon"/>
                <a:cs typeface="Coming Soon"/>
                <a:sym typeface="Coming Soon"/>
              </a:rPr>
              <a:t>Which </a:t>
            </a:r>
            <a:r>
              <a:rPr lang="en-US" sz="3000" b="1">
                <a:solidFill>
                  <a:srgbClr val="000000"/>
                </a:solidFill>
                <a:latin typeface="Coming Soon"/>
                <a:ea typeface="Coming Soon"/>
                <a:cs typeface="Coming Soon"/>
                <a:sym typeface="Coming Soon"/>
              </a:rPr>
              <a:t>Supports for Developing a Social/Emotional Environment for engagement</a:t>
            </a:r>
            <a:r>
              <a:rPr lang="en-US" sz="3000">
                <a:solidFill>
                  <a:srgbClr val="000000"/>
                </a:solidFill>
                <a:latin typeface="Coming Soon"/>
                <a:ea typeface="Coming Soon"/>
                <a:cs typeface="Coming Soon"/>
                <a:sym typeface="Coming Soon"/>
              </a:rPr>
              <a:t> seems to be essential for your students’ success in the classroom?</a:t>
            </a:r>
          </a:p>
          <a:p>
            <a:pPr marL="0" lvl="0" indent="0" rtl="0">
              <a:spcBef>
                <a:spcPts val="0"/>
              </a:spcBef>
              <a:buNone/>
            </a:pPr>
            <a:endParaRPr sz="2400">
              <a:solidFill>
                <a:srgbClr val="000000"/>
              </a:solidFill>
              <a:latin typeface="Coming Soon"/>
              <a:ea typeface="Coming Soon"/>
              <a:cs typeface="Coming Soon"/>
              <a:sym typeface="Coming Soon"/>
            </a:endParaRPr>
          </a:p>
          <a:p>
            <a:pPr marL="0" lvl="0" indent="0" rtl="0">
              <a:spcBef>
                <a:spcPts val="0"/>
              </a:spcBef>
              <a:buNone/>
            </a:pPr>
            <a:endParaRPr>
              <a:solidFill>
                <a:srgbClr val="000000"/>
              </a:solidFill>
              <a:latin typeface="Coming Soon"/>
              <a:ea typeface="Coming Soon"/>
              <a:cs typeface="Coming Soon"/>
              <a:sym typeface="Coming Soon"/>
            </a:endParaRPr>
          </a:p>
        </p:txBody>
      </p:sp>
      <p:pic>
        <p:nvPicPr>
          <p:cNvPr id="369" name="Shape 369"/>
          <p:cNvPicPr preferRelativeResize="0"/>
          <p:nvPr/>
        </p:nvPicPr>
        <p:blipFill>
          <a:blip r:embed="rId3">
            <a:alphaModFix/>
          </a:blip>
          <a:stretch>
            <a:fillRect/>
          </a:stretch>
        </p:blipFill>
        <p:spPr>
          <a:xfrm rot="553835">
            <a:off x="5255219" y="344875"/>
            <a:ext cx="3399128" cy="2033101"/>
          </a:xfrm>
          <a:prstGeom prst="rect">
            <a:avLst/>
          </a:prstGeom>
          <a:noFill/>
          <a:ln>
            <a:noFill/>
          </a:ln>
        </p:spPr>
      </p:pic>
      <p:sp>
        <p:nvSpPr>
          <p:cNvPr id="370" name="Shape 370" descr="This timer counts down silently until it reaches 0:00, then a police siren sounds to alert you that time is up." title="7 Minute Timer">
            <a:hlinkClick r:id="rId4"/>
          </p:cNvPr>
          <p:cNvSpPr/>
          <p:nvPr/>
        </p:nvSpPr>
        <p:spPr>
          <a:xfrm>
            <a:off x="7052425" y="4323925"/>
            <a:ext cx="1977674" cy="1483250"/>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animEffect transition="in" filter="fade">
                                      <p:cBhvr>
                                        <p:cTn id="7" dur="1000"/>
                                        <p:tgtEl>
                                          <p:spTgt spid="3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
                                            <p:txEl>
                                              <p:pRg st="1" end="1"/>
                                            </p:txEl>
                                          </p:spTgt>
                                        </p:tgtEl>
                                        <p:attrNameLst>
                                          <p:attrName>style.visibility</p:attrName>
                                        </p:attrNameLst>
                                      </p:cBhvr>
                                      <p:to>
                                        <p:strVal val="visible"/>
                                      </p:to>
                                    </p:set>
                                    <p:animEffect transition="in" filter="fade">
                                      <p:cBhvr>
                                        <p:cTn id="12" dur="1000"/>
                                        <p:tgtEl>
                                          <p:spTgt spid="3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
                                            <p:txEl>
                                              <p:pRg st="2" end="2"/>
                                            </p:txEl>
                                          </p:spTgt>
                                        </p:tgtEl>
                                        <p:attrNameLst>
                                          <p:attrName>style.visibility</p:attrName>
                                        </p:attrNameLst>
                                      </p:cBhvr>
                                      <p:to>
                                        <p:strVal val="visible"/>
                                      </p:to>
                                    </p:set>
                                    <p:animEffect transition="in" filter="fade">
                                      <p:cBhvr>
                                        <p:cTn id="17" dur="1000"/>
                                        <p:tgtEl>
                                          <p:spTgt spid="3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8">
                                            <p:txEl>
                                              <p:pRg st="3" end="3"/>
                                            </p:txEl>
                                          </p:spTgt>
                                        </p:tgtEl>
                                        <p:attrNameLst>
                                          <p:attrName>style.visibility</p:attrName>
                                        </p:attrNameLst>
                                      </p:cBhvr>
                                      <p:to>
                                        <p:strVal val="visible"/>
                                      </p:to>
                                    </p:set>
                                    <p:animEffect transition="in" filter="fade">
                                      <p:cBhvr>
                                        <p:cTn id="22" dur="1000"/>
                                        <p:tgtEl>
                                          <p:spTgt spid="3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8">
                                            <p:txEl>
                                              <p:pRg st="4" end="4"/>
                                            </p:txEl>
                                          </p:spTgt>
                                        </p:tgtEl>
                                        <p:attrNameLst>
                                          <p:attrName>style.visibility</p:attrName>
                                        </p:attrNameLst>
                                      </p:cBhvr>
                                      <p:to>
                                        <p:strVal val="visible"/>
                                      </p:to>
                                    </p:set>
                                    <p:animEffect transition="in" filter="fade">
                                      <p:cBhvr>
                                        <p:cTn id="27" dur="1000"/>
                                        <p:tgtEl>
                                          <p:spTgt spid="3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8">
                                            <p:txEl>
                                              <p:pRg st="5" end="5"/>
                                            </p:txEl>
                                          </p:spTgt>
                                        </p:tgtEl>
                                        <p:attrNameLst>
                                          <p:attrName>style.visibility</p:attrName>
                                        </p:attrNameLst>
                                      </p:cBhvr>
                                      <p:to>
                                        <p:strVal val="visible"/>
                                      </p:to>
                                    </p:set>
                                    <p:animEffect transition="in" filter="fade">
                                      <p:cBhvr>
                                        <p:cTn id="32" dur="1000"/>
                                        <p:tgtEl>
                                          <p:spTgt spid="3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593366"/>
            <a:ext cx="8520600" cy="943200"/>
          </a:xfrm>
          <a:prstGeom prst="rect">
            <a:avLst/>
          </a:prstGeom>
        </p:spPr>
        <p:txBody>
          <a:bodyPr lIns="91425" tIns="91425" rIns="91425" bIns="91425" anchor="t" anchorCtr="0">
            <a:noAutofit/>
          </a:bodyPr>
          <a:lstStyle/>
          <a:p>
            <a:pPr lvl="0">
              <a:spcBef>
                <a:spcPts val="0"/>
              </a:spcBef>
              <a:buNone/>
            </a:pPr>
            <a:r>
              <a:rPr lang="en-US" sz="4200">
                <a:latin typeface="Shadows Into Light Two"/>
                <a:ea typeface="Shadows Into Light Two"/>
                <a:cs typeface="Shadows Into Light Two"/>
                <a:sym typeface="Shadows Into Light Two"/>
              </a:rPr>
              <a:t>Overview of Our Three Day Series</a:t>
            </a:r>
          </a:p>
        </p:txBody>
      </p:sp>
      <p:sp>
        <p:nvSpPr>
          <p:cNvPr id="228" name="Shape 228"/>
          <p:cNvSpPr txBox="1">
            <a:spLocks noGrp="1"/>
          </p:cNvSpPr>
          <p:nvPr>
            <p:ph type="body" idx="1"/>
          </p:nvPr>
        </p:nvSpPr>
        <p:spPr>
          <a:xfrm>
            <a:off x="311700" y="1227150"/>
            <a:ext cx="7793400" cy="4403700"/>
          </a:xfrm>
          <a:prstGeom prst="rect">
            <a:avLst/>
          </a:prstGeom>
        </p:spPr>
        <p:txBody>
          <a:bodyPr lIns="91425" tIns="91425" rIns="91425" bIns="91425" anchor="t" anchorCtr="0">
            <a:noAutofit/>
          </a:bodyPr>
          <a:lstStyle/>
          <a:p>
            <a:pPr lvl="0">
              <a:spcBef>
                <a:spcPts val="0"/>
              </a:spcBef>
              <a:buNone/>
            </a:pPr>
            <a:r>
              <a:rPr lang="en-US" b="1">
                <a:latin typeface="Coming Soon"/>
                <a:ea typeface="Coming Soon"/>
                <a:cs typeface="Coming Soon"/>
                <a:sym typeface="Coming Soon"/>
              </a:rPr>
              <a:t>Day 1: Enhancing our understanding of:</a:t>
            </a:r>
          </a:p>
          <a:p>
            <a:pPr marL="457200" lvl="0" indent="-228600" rtl="0">
              <a:spcBef>
                <a:spcPts val="0"/>
              </a:spcBef>
              <a:buFont typeface="Coming Soon"/>
            </a:pPr>
            <a:r>
              <a:rPr lang="en-US">
                <a:latin typeface="Coming Soon"/>
                <a:ea typeface="Coming Soon"/>
                <a:cs typeface="Coming Soon"/>
                <a:sym typeface="Coming Soon"/>
              </a:rPr>
              <a:t>How language is acquired and language levels</a:t>
            </a:r>
          </a:p>
          <a:p>
            <a:pPr marL="457200" lvl="0" indent="-228600" rtl="0">
              <a:spcBef>
                <a:spcPts val="0"/>
              </a:spcBef>
              <a:buFont typeface="Coming Soon"/>
            </a:pPr>
            <a:r>
              <a:rPr lang="en-US">
                <a:latin typeface="Coming Soon"/>
                <a:ea typeface="Coming Soon"/>
                <a:cs typeface="Coming Soon"/>
                <a:sym typeface="Coming Soon"/>
              </a:rPr>
              <a:t>How primary language can support development of content understanding and developing additional languages</a:t>
            </a:r>
          </a:p>
          <a:p>
            <a:pPr marL="457200" lvl="0" indent="-228600">
              <a:spcBef>
                <a:spcPts val="0"/>
              </a:spcBef>
              <a:buFont typeface="Coming Soon"/>
            </a:pPr>
            <a:r>
              <a:rPr lang="en-US">
                <a:latin typeface="Coming Soon"/>
                <a:ea typeface="Coming Soon"/>
                <a:cs typeface="Coming Soon"/>
                <a:sym typeface="Coming Soon"/>
              </a:rPr>
              <a:t>Comprehensible Input</a:t>
            </a:r>
          </a:p>
          <a:p>
            <a:pPr lvl="0">
              <a:spcBef>
                <a:spcPts val="0"/>
              </a:spcBef>
              <a:buNone/>
            </a:pPr>
            <a:r>
              <a:rPr lang="en-US" b="1">
                <a:latin typeface="Coming Soon"/>
                <a:ea typeface="Coming Soon"/>
                <a:cs typeface="Coming Soon"/>
                <a:sym typeface="Coming Soon"/>
              </a:rPr>
              <a:t>Day 2: Enhancing our understanding of:</a:t>
            </a:r>
          </a:p>
          <a:p>
            <a:pPr marL="457200" lvl="0" indent="-228600" rtl="0">
              <a:spcBef>
                <a:spcPts val="0"/>
              </a:spcBef>
              <a:buFont typeface="Coming Soon"/>
            </a:pPr>
            <a:r>
              <a:rPr lang="en-US">
                <a:latin typeface="Coming Soon"/>
                <a:ea typeface="Coming Soon"/>
                <a:cs typeface="Coming Soon"/>
                <a:sym typeface="Coming Soon"/>
              </a:rPr>
              <a:t>How to create environments where ELs are meaningfully engaged in classroom activities in which they can develop oral language and content area understandings.</a:t>
            </a:r>
          </a:p>
          <a:p>
            <a:pPr lvl="0">
              <a:spcBef>
                <a:spcPts val="0"/>
              </a:spcBef>
              <a:buNone/>
            </a:pPr>
            <a:r>
              <a:rPr lang="en-US" b="1">
                <a:latin typeface="Coming Soon"/>
                <a:ea typeface="Coming Soon"/>
                <a:cs typeface="Coming Soon"/>
                <a:sym typeface="Coming Soon"/>
              </a:rPr>
              <a:t>Day 3: Enhancing our understanding of:</a:t>
            </a:r>
          </a:p>
          <a:p>
            <a:pPr marL="457200" lvl="0" indent="-228600" rtl="0">
              <a:spcBef>
                <a:spcPts val="0"/>
              </a:spcBef>
              <a:buFont typeface="Coming Soon"/>
            </a:pPr>
            <a:r>
              <a:rPr lang="en-US">
                <a:latin typeface="Coming Soon"/>
                <a:ea typeface="Coming Soon"/>
                <a:cs typeface="Coming Soon"/>
                <a:sym typeface="Coming Soon"/>
              </a:rPr>
              <a:t>The language demands of classroom activities</a:t>
            </a:r>
          </a:p>
          <a:p>
            <a:pPr marL="457200" lvl="0" indent="-228600" rtl="0">
              <a:spcBef>
                <a:spcPts val="0"/>
              </a:spcBef>
              <a:buFont typeface="Coming Soon"/>
            </a:pPr>
            <a:r>
              <a:rPr lang="en-US">
                <a:latin typeface="Coming Soon"/>
                <a:ea typeface="Coming Soon"/>
                <a:cs typeface="Coming Soon"/>
                <a:sym typeface="Coming Soon"/>
              </a:rPr>
              <a:t>The language proficiencies of our students (ELPs) </a:t>
            </a:r>
          </a:p>
          <a:p>
            <a:pPr marL="457200" lvl="0" indent="-228600">
              <a:spcBef>
                <a:spcPts val="0"/>
              </a:spcBef>
              <a:buFont typeface="Coming Soon"/>
            </a:pPr>
            <a:r>
              <a:rPr lang="en-US">
                <a:latin typeface="Coming Soon"/>
                <a:ea typeface="Coming Soon"/>
                <a:cs typeface="Coming Soon"/>
                <a:sym typeface="Coming Soon"/>
              </a:rPr>
              <a:t>How to use scaffolds to support them in developing and using academic language in reading, writing, listening and speaking </a:t>
            </a:r>
          </a:p>
        </p:txBody>
      </p:sp>
      <p:sp>
        <p:nvSpPr>
          <p:cNvPr id="229" name="Shape 229"/>
          <p:cNvSpPr/>
          <p:nvPr/>
        </p:nvSpPr>
        <p:spPr>
          <a:xfrm>
            <a:off x="7280500" y="2386150"/>
            <a:ext cx="321900" cy="1144200"/>
          </a:xfrm>
          <a:prstGeom prst="downArrow">
            <a:avLst>
              <a:gd name="adj1" fmla="val 50000"/>
              <a:gd name="adj2" fmla="val 50000"/>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0" name="Shape 230"/>
          <p:cNvSpPr/>
          <p:nvPr/>
        </p:nvSpPr>
        <p:spPr>
          <a:xfrm>
            <a:off x="7381050" y="4768225"/>
            <a:ext cx="321900" cy="1144200"/>
          </a:xfrm>
          <a:prstGeom prst="downArrow">
            <a:avLst>
              <a:gd name="adj1" fmla="val 50000"/>
              <a:gd name="adj2" fmla="val 50000"/>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animEffect transition="in" filter="fade">
                                      <p:cBhvr>
                                        <p:cTn id="7" dur="1000"/>
                                        <p:tgtEl>
                                          <p:spTgt spid="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xEl>
                                              <p:pRg st="1" end="1"/>
                                            </p:txEl>
                                          </p:spTgt>
                                        </p:tgtEl>
                                        <p:attrNameLst>
                                          <p:attrName>style.visibility</p:attrName>
                                        </p:attrNameLst>
                                      </p:cBhvr>
                                      <p:to>
                                        <p:strVal val="visible"/>
                                      </p:to>
                                    </p:set>
                                    <p:animEffect transition="in" filter="fade">
                                      <p:cBhvr>
                                        <p:cTn id="12" dur="1000"/>
                                        <p:tgtEl>
                                          <p:spTgt spid="2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xEl>
                                              <p:pRg st="2" end="2"/>
                                            </p:txEl>
                                          </p:spTgt>
                                        </p:tgtEl>
                                        <p:attrNameLst>
                                          <p:attrName>style.visibility</p:attrName>
                                        </p:attrNameLst>
                                      </p:cBhvr>
                                      <p:to>
                                        <p:strVal val="visible"/>
                                      </p:to>
                                    </p:set>
                                    <p:animEffect transition="in" filter="fade">
                                      <p:cBhvr>
                                        <p:cTn id="17" dur="1000"/>
                                        <p:tgtEl>
                                          <p:spTgt spid="2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
                                            <p:txEl>
                                              <p:pRg st="3" end="3"/>
                                            </p:txEl>
                                          </p:spTgt>
                                        </p:tgtEl>
                                        <p:attrNameLst>
                                          <p:attrName>style.visibility</p:attrName>
                                        </p:attrNameLst>
                                      </p:cBhvr>
                                      <p:to>
                                        <p:strVal val="visible"/>
                                      </p:to>
                                    </p:set>
                                    <p:animEffect transition="in" filter="fade">
                                      <p:cBhvr>
                                        <p:cTn id="22" dur="1000"/>
                                        <p:tgtEl>
                                          <p:spTgt spid="2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xEl>
                                              <p:pRg st="4" end="4"/>
                                            </p:txEl>
                                          </p:spTgt>
                                        </p:tgtEl>
                                        <p:attrNameLst>
                                          <p:attrName>style.visibility</p:attrName>
                                        </p:attrNameLst>
                                      </p:cBhvr>
                                      <p:to>
                                        <p:strVal val="visible"/>
                                      </p:to>
                                    </p:set>
                                    <p:animEffect transition="in" filter="fade">
                                      <p:cBhvr>
                                        <p:cTn id="27" dur="1000"/>
                                        <p:tgtEl>
                                          <p:spTgt spid="2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8">
                                            <p:txEl>
                                              <p:pRg st="5" end="5"/>
                                            </p:txEl>
                                          </p:spTgt>
                                        </p:tgtEl>
                                        <p:attrNameLst>
                                          <p:attrName>style.visibility</p:attrName>
                                        </p:attrNameLst>
                                      </p:cBhvr>
                                      <p:to>
                                        <p:strVal val="visible"/>
                                      </p:to>
                                    </p:set>
                                    <p:animEffect transition="in" filter="fade">
                                      <p:cBhvr>
                                        <p:cTn id="32" dur="1000"/>
                                        <p:tgtEl>
                                          <p:spTgt spid="2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8">
                                            <p:txEl>
                                              <p:pRg st="6" end="6"/>
                                            </p:txEl>
                                          </p:spTgt>
                                        </p:tgtEl>
                                        <p:attrNameLst>
                                          <p:attrName>style.visibility</p:attrName>
                                        </p:attrNameLst>
                                      </p:cBhvr>
                                      <p:to>
                                        <p:strVal val="visible"/>
                                      </p:to>
                                    </p:set>
                                    <p:animEffect transition="in" filter="fade">
                                      <p:cBhvr>
                                        <p:cTn id="37" dur="1000"/>
                                        <p:tgtEl>
                                          <p:spTgt spid="2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8">
                                            <p:txEl>
                                              <p:pRg st="7" end="7"/>
                                            </p:txEl>
                                          </p:spTgt>
                                        </p:tgtEl>
                                        <p:attrNameLst>
                                          <p:attrName>style.visibility</p:attrName>
                                        </p:attrNameLst>
                                      </p:cBhvr>
                                      <p:to>
                                        <p:strVal val="visible"/>
                                      </p:to>
                                    </p:set>
                                    <p:animEffect transition="in" filter="fade">
                                      <p:cBhvr>
                                        <p:cTn id="42" dur="1000"/>
                                        <p:tgtEl>
                                          <p:spTgt spid="2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8">
                                            <p:txEl>
                                              <p:pRg st="8" end="8"/>
                                            </p:txEl>
                                          </p:spTgt>
                                        </p:tgtEl>
                                        <p:attrNameLst>
                                          <p:attrName>style.visibility</p:attrName>
                                        </p:attrNameLst>
                                      </p:cBhvr>
                                      <p:to>
                                        <p:strVal val="visible"/>
                                      </p:to>
                                    </p:set>
                                    <p:animEffect transition="in" filter="fade">
                                      <p:cBhvr>
                                        <p:cTn id="47" dur="1000"/>
                                        <p:tgtEl>
                                          <p:spTgt spid="2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8">
                                            <p:txEl>
                                              <p:pRg st="9" end="9"/>
                                            </p:txEl>
                                          </p:spTgt>
                                        </p:tgtEl>
                                        <p:attrNameLst>
                                          <p:attrName>style.visibility</p:attrName>
                                        </p:attrNameLst>
                                      </p:cBhvr>
                                      <p:to>
                                        <p:strVal val="visible"/>
                                      </p:to>
                                    </p:set>
                                    <p:animEffect transition="in" filter="fade">
                                      <p:cBhvr>
                                        <p:cTn id="52" dur="1000"/>
                                        <p:tgtEl>
                                          <p:spTgt spid="2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457200" y="23441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0" u="none" strike="noStrike" cap="none">
                <a:solidFill>
                  <a:srgbClr val="9900FF"/>
                </a:solidFill>
                <a:latin typeface="Shadows Into Light Two"/>
                <a:ea typeface="Shadows Into Light Two"/>
                <a:cs typeface="Shadows Into Light Two"/>
                <a:sym typeface="Shadows Into Light Two"/>
              </a:rPr>
              <a:t>Supports for Developing a Social Environment for Talk</a:t>
            </a:r>
          </a:p>
        </p:txBody>
      </p:sp>
      <p:sp>
        <p:nvSpPr>
          <p:cNvPr id="377" name="Shape 377"/>
          <p:cNvSpPr txBox="1">
            <a:spLocks noGrp="1"/>
          </p:cNvSpPr>
          <p:nvPr>
            <p:ph type="body" idx="1"/>
          </p:nvPr>
        </p:nvSpPr>
        <p:spPr>
          <a:xfrm>
            <a:off x="666625" y="1526100"/>
            <a:ext cx="8229600" cy="45261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-Explicit and well-practiced expectations around mistakes and approximations</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-Classroom norms are posted and referred to (with expectations for students)</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-Differentiating opportunities to produce language at a level that is appropriate for each student</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-Be accepting, as unconditionally as possible.  Invite all students to share without fear of judgement.</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-Fear of deportation in our communities right now is impacting our students.  How can we support that conversation in classrooms to support students in understanding their safety and advocacy.</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-Clean slate:  no grudges.  Today is a new day and I won’t hold what happened yesterday against you.</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-Give students a chance- treat them as individuals</a:t>
            </a:r>
          </a:p>
          <a:p>
            <a:pPr marL="342900" marR="0" lvl="0" indent="-342900" algn="l" rtl="0">
              <a:lnSpc>
                <a:spcPct val="80000"/>
              </a:lnSpc>
              <a:spcBef>
                <a:spcPts val="496"/>
              </a:spcBef>
              <a:spcAft>
                <a:spcPts val="0"/>
              </a:spcAft>
              <a:buClr>
                <a:schemeClr val="dk1"/>
              </a:buClr>
              <a:buSzPct val="137777"/>
              <a:buFont typeface="Arial"/>
              <a:buNone/>
            </a:pPr>
            <a:r>
              <a:rPr lang="en-US" sz="1800">
                <a:latin typeface="Coming Soon"/>
                <a:ea typeface="Coming Soon"/>
                <a:cs typeface="Coming Soon"/>
                <a:sym typeface="Coming Soon"/>
              </a:rPr>
              <a:t>-Use humor, be humble, learn about your students from your students</a:t>
            </a:r>
          </a:p>
          <a:p>
            <a:pPr marL="342900" marR="0" lvl="0" indent="-342900" algn="l" rtl="0">
              <a:lnSpc>
                <a:spcPct val="80000"/>
              </a:lnSpc>
              <a:spcBef>
                <a:spcPts val="496"/>
              </a:spcBef>
              <a:spcAft>
                <a:spcPts val="0"/>
              </a:spcAft>
              <a:buClr>
                <a:schemeClr val="dk1"/>
              </a:buClr>
              <a:buSzPct val="137777"/>
              <a:buFont typeface="Arial"/>
              <a:buNone/>
            </a:pPr>
            <a:endParaRPr sz="1800">
              <a:latin typeface="Coming Soon"/>
              <a:ea typeface="Coming Soon"/>
              <a:cs typeface="Coming Soon"/>
              <a:sym typeface="Coming Soon"/>
            </a:endParaRPr>
          </a:p>
          <a:p>
            <a:pPr marL="0" marR="0" lvl="0" indent="0" algn="l" rtl="0">
              <a:lnSpc>
                <a:spcPct val="80000"/>
              </a:lnSpc>
              <a:spcBef>
                <a:spcPts val="496"/>
              </a:spcBef>
              <a:spcAft>
                <a:spcPts val="0"/>
              </a:spcAft>
              <a:buClr>
                <a:schemeClr val="dk1"/>
              </a:buClr>
              <a:buSzPct val="25000"/>
              <a:buFont typeface="Arial"/>
              <a:buNone/>
            </a:pPr>
            <a:endParaRPr sz="2300" b="0" i="0" u="none" strike="noStrike" cap="none">
              <a:solidFill>
                <a:schemeClr val="dk1"/>
              </a:solidFill>
              <a:latin typeface="Coming Soon"/>
              <a:ea typeface="Coming Soon"/>
              <a:cs typeface="Coming Soon"/>
              <a:sym typeface="Coming Soon"/>
            </a:endParaRPr>
          </a:p>
          <a:p>
            <a:pPr marL="342900" marR="0" lvl="0" indent="-342900" algn="l" rtl="0">
              <a:lnSpc>
                <a:spcPct val="80000"/>
              </a:lnSpc>
              <a:spcBef>
                <a:spcPts val="496"/>
              </a:spcBef>
              <a:buClr>
                <a:schemeClr val="dk1"/>
              </a:buClr>
              <a:buSzPct val="107826"/>
              <a:buFont typeface="Arial"/>
              <a:buNone/>
            </a:pPr>
            <a:endParaRPr sz="2300" b="0" i="0" u="none" strike="noStrike" cap="none">
              <a:solidFill>
                <a:schemeClr val="dk1"/>
              </a:solidFill>
              <a:latin typeface="Coming Soon"/>
              <a:ea typeface="Coming Soon"/>
              <a:cs typeface="Coming Soon"/>
              <a:sym typeface="Coming So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animEffect transition="in" filter="fade">
                                      <p:cBhvr>
                                        <p:cTn id="7" dur="1000"/>
                                        <p:tgtEl>
                                          <p:spTgt spid="3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xEl>
                                              <p:pRg st="1" end="1"/>
                                            </p:txEl>
                                          </p:spTgt>
                                        </p:tgtEl>
                                        <p:attrNameLst>
                                          <p:attrName>style.visibility</p:attrName>
                                        </p:attrNameLst>
                                      </p:cBhvr>
                                      <p:to>
                                        <p:strVal val="visible"/>
                                      </p:to>
                                    </p:set>
                                    <p:animEffect transition="in" filter="fade">
                                      <p:cBhvr>
                                        <p:cTn id="12" dur="1000"/>
                                        <p:tgtEl>
                                          <p:spTgt spid="3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
                                            <p:txEl>
                                              <p:pRg st="2" end="2"/>
                                            </p:txEl>
                                          </p:spTgt>
                                        </p:tgtEl>
                                        <p:attrNameLst>
                                          <p:attrName>style.visibility</p:attrName>
                                        </p:attrNameLst>
                                      </p:cBhvr>
                                      <p:to>
                                        <p:strVal val="visible"/>
                                      </p:to>
                                    </p:set>
                                    <p:animEffect transition="in" filter="fade">
                                      <p:cBhvr>
                                        <p:cTn id="17" dur="1000"/>
                                        <p:tgtEl>
                                          <p:spTgt spid="3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7">
                                            <p:txEl>
                                              <p:pRg st="3" end="3"/>
                                            </p:txEl>
                                          </p:spTgt>
                                        </p:tgtEl>
                                        <p:attrNameLst>
                                          <p:attrName>style.visibility</p:attrName>
                                        </p:attrNameLst>
                                      </p:cBhvr>
                                      <p:to>
                                        <p:strVal val="visible"/>
                                      </p:to>
                                    </p:set>
                                    <p:animEffect transition="in" filter="fade">
                                      <p:cBhvr>
                                        <p:cTn id="22" dur="1000"/>
                                        <p:tgtEl>
                                          <p:spTgt spid="3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7">
                                            <p:txEl>
                                              <p:pRg st="4" end="4"/>
                                            </p:txEl>
                                          </p:spTgt>
                                        </p:tgtEl>
                                        <p:attrNameLst>
                                          <p:attrName>style.visibility</p:attrName>
                                        </p:attrNameLst>
                                      </p:cBhvr>
                                      <p:to>
                                        <p:strVal val="visible"/>
                                      </p:to>
                                    </p:set>
                                    <p:animEffect transition="in" filter="fade">
                                      <p:cBhvr>
                                        <p:cTn id="27" dur="1000"/>
                                        <p:tgtEl>
                                          <p:spTgt spid="3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7">
                                            <p:txEl>
                                              <p:pRg st="5" end="5"/>
                                            </p:txEl>
                                          </p:spTgt>
                                        </p:tgtEl>
                                        <p:attrNameLst>
                                          <p:attrName>style.visibility</p:attrName>
                                        </p:attrNameLst>
                                      </p:cBhvr>
                                      <p:to>
                                        <p:strVal val="visible"/>
                                      </p:to>
                                    </p:set>
                                    <p:animEffect transition="in" filter="fade">
                                      <p:cBhvr>
                                        <p:cTn id="32" dur="1000"/>
                                        <p:tgtEl>
                                          <p:spTgt spid="3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7">
                                            <p:txEl>
                                              <p:pRg st="6" end="6"/>
                                            </p:txEl>
                                          </p:spTgt>
                                        </p:tgtEl>
                                        <p:attrNameLst>
                                          <p:attrName>style.visibility</p:attrName>
                                        </p:attrNameLst>
                                      </p:cBhvr>
                                      <p:to>
                                        <p:strVal val="visible"/>
                                      </p:to>
                                    </p:set>
                                    <p:animEffect transition="in" filter="fade">
                                      <p:cBhvr>
                                        <p:cTn id="37" dur="1000"/>
                                        <p:tgtEl>
                                          <p:spTgt spid="37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7">
                                            <p:txEl>
                                              <p:pRg st="7" end="7"/>
                                            </p:txEl>
                                          </p:spTgt>
                                        </p:tgtEl>
                                        <p:attrNameLst>
                                          <p:attrName>style.visibility</p:attrName>
                                        </p:attrNameLst>
                                      </p:cBhvr>
                                      <p:to>
                                        <p:strVal val="visible"/>
                                      </p:to>
                                    </p:set>
                                    <p:animEffect transition="in" filter="fade">
                                      <p:cBhvr>
                                        <p:cTn id="42" dur="1000"/>
                                        <p:tgtEl>
                                          <p:spTgt spid="37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7">
                                            <p:txEl>
                                              <p:pRg st="8" end="8"/>
                                            </p:txEl>
                                          </p:spTgt>
                                        </p:tgtEl>
                                        <p:attrNameLst>
                                          <p:attrName>style.visibility</p:attrName>
                                        </p:attrNameLst>
                                      </p:cBhvr>
                                      <p:to>
                                        <p:strVal val="visible"/>
                                      </p:to>
                                    </p:set>
                                    <p:animEffect transition="in" filter="fade">
                                      <p:cBhvr>
                                        <p:cTn id="47" dur="1000"/>
                                        <p:tgtEl>
                                          <p:spTgt spid="37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7">
                                            <p:txEl>
                                              <p:pRg st="9" end="9"/>
                                            </p:txEl>
                                          </p:spTgt>
                                        </p:tgtEl>
                                        <p:attrNameLst>
                                          <p:attrName>style.visibility</p:attrName>
                                        </p:attrNameLst>
                                      </p:cBhvr>
                                      <p:to>
                                        <p:strVal val="visible"/>
                                      </p:to>
                                    </p:set>
                                    <p:animEffect transition="in" filter="fade">
                                      <p:cBhvr>
                                        <p:cTn id="52" dur="1000"/>
                                        <p:tgtEl>
                                          <p:spTgt spid="37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7">
                                            <p:txEl>
                                              <p:pRg st="10" end="10"/>
                                            </p:txEl>
                                          </p:spTgt>
                                        </p:tgtEl>
                                        <p:attrNameLst>
                                          <p:attrName>style.visibility</p:attrName>
                                        </p:attrNameLst>
                                      </p:cBhvr>
                                      <p:to>
                                        <p:strVal val="visible"/>
                                      </p:to>
                                    </p:set>
                                    <p:animEffect transition="in" filter="fade">
                                      <p:cBhvr>
                                        <p:cTn id="57" dur="1000"/>
                                        <p:tgtEl>
                                          <p:spTgt spid="37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0" y="676975"/>
            <a:ext cx="8987700" cy="846600"/>
          </a:xfrm>
          <a:prstGeom prst="rect">
            <a:avLst/>
          </a:prstGeom>
          <a:noFill/>
          <a:ln>
            <a:noFill/>
          </a:ln>
        </p:spPr>
        <p:txBody>
          <a:bodyPr lIns="0" tIns="45700" rIns="0" bIns="0" anchor="b" anchorCtr="0">
            <a:noAutofit/>
          </a:bodyPr>
          <a:lstStyle/>
          <a:p>
            <a:pPr marL="0" marR="0" lvl="0" indent="0" algn="ctr" rtl="0">
              <a:spcBef>
                <a:spcPts val="0"/>
              </a:spcBef>
              <a:buClr>
                <a:schemeClr val="dk2"/>
              </a:buClr>
              <a:buSzPct val="25000"/>
              <a:buFont typeface="Questrial"/>
              <a:buNone/>
            </a:pPr>
            <a:r>
              <a:rPr lang="en-US" sz="4800" b="0" i="0" u="none" strike="noStrike" cap="none">
                <a:solidFill>
                  <a:srgbClr val="9900FF"/>
                </a:solidFill>
                <a:latin typeface="Shadows Into Light Two"/>
                <a:ea typeface="Shadows Into Light Two"/>
                <a:cs typeface="Shadows Into Light Two"/>
                <a:sym typeface="Shadows Into Light Two"/>
              </a:rPr>
              <a:t> </a:t>
            </a:r>
            <a:r>
              <a:rPr lang="en-US" sz="4800" b="1" i="0" u="none" strike="noStrike" cap="none">
                <a:solidFill>
                  <a:srgbClr val="9900FF"/>
                </a:solidFill>
                <a:latin typeface="Shadows Into Light Two"/>
                <a:ea typeface="Shadows Into Light Two"/>
                <a:cs typeface="Shadows Into Light Two"/>
                <a:sym typeface="Shadows Into Light Two"/>
              </a:rPr>
              <a:t>Hopes and Dreams: </a:t>
            </a:r>
          </a:p>
          <a:p>
            <a:pPr marL="0" marR="0" lvl="0" indent="0" algn="ctr" rtl="0">
              <a:spcBef>
                <a:spcPts val="0"/>
              </a:spcBef>
              <a:buClr>
                <a:schemeClr val="dk2"/>
              </a:buClr>
              <a:buSzPct val="25000"/>
              <a:buFont typeface="Questrial"/>
              <a:buNone/>
            </a:pPr>
            <a:r>
              <a:rPr lang="en-US" sz="3600">
                <a:solidFill>
                  <a:srgbClr val="9900FF"/>
                </a:solidFill>
                <a:latin typeface="Shadows Into Light Two"/>
                <a:ea typeface="Shadows Into Light Two"/>
                <a:cs typeface="Shadows Into Light Two"/>
                <a:sym typeface="Shadows Into Light Two"/>
              </a:rPr>
              <a:t> An </a:t>
            </a:r>
            <a:r>
              <a:rPr lang="en-US" sz="3600" b="0" i="0" u="none" strike="noStrike" cap="none">
                <a:solidFill>
                  <a:srgbClr val="9900FF"/>
                </a:solidFill>
                <a:latin typeface="Shadows Into Light Two"/>
                <a:ea typeface="Shadows Into Light Two"/>
                <a:cs typeface="Shadows Into Light Two"/>
                <a:sym typeface="Shadows Into Light Two"/>
              </a:rPr>
              <a:t>Asset-Based Approach</a:t>
            </a:r>
          </a:p>
        </p:txBody>
      </p:sp>
      <p:sp>
        <p:nvSpPr>
          <p:cNvPr id="383" name="Shape 383"/>
          <p:cNvSpPr txBox="1">
            <a:spLocks noGrp="1"/>
          </p:cNvSpPr>
          <p:nvPr>
            <p:ph type="body" idx="1"/>
          </p:nvPr>
        </p:nvSpPr>
        <p:spPr>
          <a:xfrm>
            <a:off x="527700" y="1708362"/>
            <a:ext cx="7930500" cy="3092400"/>
          </a:xfrm>
          <a:prstGeom prst="rect">
            <a:avLst/>
          </a:prstGeom>
          <a:noFill/>
          <a:ln>
            <a:noFill/>
          </a:ln>
        </p:spPr>
        <p:txBody>
          <a:bodyPr lIns="91425" tIns="45700" rIns="91425" bIns="45700" anchor="t" anchorCtr="0">
            <a:noAutofit/>
          </a:bodyPr>
          <a:lstStyle/>
          <a:p>
            <a:pPr marL="274320" marR="0" lvl="0" indent="-363533" algn="l" rtl="0">
              <a:lnSpc>
                <a:spcPct val="80000"/>
              </a:lnSpc>
              <a:spcBef>
                <a:spcPts val="0"/>
              </a:spcBef>
              <a:spcAft>
                <a:spcPts val="0"/>
              </a:spcAft>
              <a:buClr>
                <a:srgbClr val="000000"/>
              </a:buClr>
              <a:buSzPct val="100000"/>
              <a:buFont typeface="Coming Soon"/>
              <a:buChar char="●"/>
            </a:pPr>
            <a:r>
              <a:rPr lang="en-US" sz="3000" b="0" i="0" u="none" strike="noStrike" cap="none">
                <a:solidFill>
                  <a:srgbClr val="000000"/>
                </a:solidFill>
                <a:latin typeface="Coming Soon"/>
                <a:ea typeface="Coming Soon"/>
                <a:cs typeface="Coming Soon"/>
                <a:sym typeface="Coming Soon"/>
              </a:rPr>
              <a:t>Valuing and respecting each other</a:t>
            </a:r>
          </a:p>
          <a:p>
            <a:pPr marL="274320" marR="0" lvl="0" indent="-363533" algn="l" rtl="0">
              <a:lnSpc>
                <a:spcPct val="80000"/>
              </a:lnSpc>
              <a:spcBef>
                <a:spcPts val="336"/>
              </a:spcBef>
              <a:spcAft>
                <a:spcPts val="0"/>
              </a:spcAft>
              <a:buClr>
                <a:srgbClr val="000000"/>
              </a:buClr>
              <a:buSzPct val="100000"/>
              <a:buFont typeface="Coming Soon"/>
              <a:buChar char="●"/>
            </a:pPr>
            <a:r>
              <a:rPr lang="en-US" sz="3000" b="0" i="0" u="none" strike="noStrike" cap="none">
                <a:solidFill>
                  <a:srgbClr val="000000"/>
                </a:solidFill>
                <a:latin typeface="Coming Soon"/>
                <a:ea typeface="Coming Soon"/>
                <a:cs typeface="Coming Soon"/>
                <a:sym typeface="Coming Soon"/>
              </a:rPr>
              <a:t>Valuing diversity</a:t>
            </a:r>
          </a:p>
          <a:p>
            <a:pPr marL="274320" marR="0" lvl="0" indent="-363533" algn="l" rtl="0">
              <a:lnSpc>
                <a:spcPct val="80000"/>
              </a:lnSpc>
              <a:spcBef>
                <a:spcPts val="336"/>
              </a:spcBef>
              <a:spcAft>
                <a:spcPts val="0"/>
              </a:spcAft>
              <a:buClr>
                <a:srgbClr val="000000"/>
              </a:buClr>
              <a:buSzPct val="100000"/>
              <a:buFont typeface="Coming Soon"/>
              <a:buChar char="●"/>
            </a:pPr>
            <a:r>
              <a:rPr lang="en-US" sz="3000" b="0" i="0" u="none" strike="noStrike" cap="none">
                <a:solidFill>
                  <a:srgbClr val="000000"/>
                </a:solidFill>
                <a:latin typeface="Coming Soon"/>
                <a:ea typeface="Coming Soon"/>
                <a:cs typeface="Coming Soon"/>
                <a:sym typeface="Coming Soon"/>
              </a:rPr>
              <a:t>Realizing that cultural context will affect an individual’s communication and participation in education  in a variety of ways </a:t>
            </a:r>
          </a:p>
          <a:p>
            <a:pPr marL="109728" marR="0" lvl="0" indent="-8128" algn="l" rtl="0">
              <a:lnSpc>
                <a:spcPct val="80000"/>
              </a:lnSpc>
              <a:spcBef>
                <a:spcPts val="336"/>
              </a:spcBef>
              <a:spcAft>
                <a:spcPts val="0"/>
              </a:spcAft>
              <a:buClr>
                <a:schemeClr val="accent3"/>
              </a:buClr>
              <a:buSzPct val="25000"/>
              <a:buFont typeface="Noto Sans Symbols"/>
              <a:buNone/>
            </a:pPr>
            <a:endParaRPr sz="3000">
              <a:solidFill>
                <a:srgbClr val="000000"/>
              </a:solidFill>
              <a:latin typeface="Coming Soon"/>
              <a:ea typeface="Coming Soon"/>
              <a:cs typeface="Coming Soon"/>
              <a:sym typeface="Coming Soon"/>
            </a:endParaRPr>
          </a:p>
          <a:p>
            <a:pPr marL="274320" marR="0" lvl="0" indent="-274320" algn="l" rtl="0">
              <a:lnSpc>
                <a:spcPct val="80000"/>
              </a:lnSpc>
              <a:spcBef>
                <a:spcPts val="336"/>
              </a:spcBef>
              <a:spcAft>
                <a:spcPts val="0"/>
              </a:spcAft>
              <a:buClr>
                <a:schemeClr val="accent3"/>
              </a:buClr>
              <a:buSzPct val="66500"/>
              <a:buFont typeface="Noto Sans Symbols"/>
              <a:buNone/>
            </a:pPr>
            <a:endParaRPr sz="2400">
              <a:solidFill>
                <a:srgbClr val="434343"/>
              </a:solidFill>
              <a:latin typeface="Coming Soon"/>
              <a:ea typeface="Coming Soon"/>
              <a:cs typeface="Coming Soon"/>
              <a:sym typeface="Coming Soon"/>
            </a:endParaRPr>
          </a:p>
          <a:p>
            <a:pPr marL="274320" marR="0" lvl="0" indent="-274320" algn="l" rtl="0">
              <a:lnSpc>
                <a:spcPct val="80000"/>
              </a:lnSpc>
              <a:spcBef>
                <a:spcPts val="336"/>
              </a:spcBef>
              <a:buClr>
                <a:schemeClr val="accent3"/>
              </a:buClr>
              <a:buSzPct val="93882"/>
              <a:buFont typeface="Noto Sans Symbols"/>
              <a:buNone/>
            </a:pPr>
            <a:endParaRPr sz="1679" b="0" i="0" u="none" strike="noStrike" cap="none">
              <a:solidFill>
                <a:srgbClr val="434343"/>
              </a:solidFill>
              <a:latin typeface="Coming Soon"/>
              <a:ea typeface="Coming Soon"/>
              <a:cs typeface="Coming Soon"/>
              <a:sym typeface="Coming Soon"/>
            </a:endParaRPr>
          </a:p>
        </p:txBody>
      </p:sp>
      <p:grpSp>
        <p:nvGrpSpPr>
          <p:cNvPr id="384" name="Shape 384"/>
          <p:cNvGrpSpPr/>
          <p:nvPr/>
        </p:nvGrpSpPr>
        <p:grpSpPr>
          <a:xfrm>
            <a:off x="616430" y="5000867"/>
            <a:ext cx="7749967" cy="1253534"/>
            <a:chOff x="6831" y="1800467"/>
            <a:chExt cx="7749967" cy="1253534"/>
          </a:xfrm>
        </p:grpSpPr>
        <p:sp>
          <p:nvSpPr>
            <p:cNvPr id="385" name="Shape 385"/>
            <p:cNvSpPr/>
            <p:nvPr/>
          </p:nvSpPr>
          <p:spPr>
            <a:xfrm>
              <a:off x="6830" y="1800467"/>
              <a:ext cx="2041800" cy="1225200"/>
            </a:xfrm>
            <a:prstGeom prst="roundRect">
              <a:avLst>
                <a:gd name="adj" fmla="val 10000"/>
              </a:avLst>
            </a:prstGeom>
            <a:solidFill>
              <a:schemeClr val="accent2"/>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6" name="Shape 386"/>
            <p:cNvSpPr txBox="1"/>
            <p:nvPr/>
          </p:nvSpPr>
          <p:spPr>
            <a:xfrm>
              <a:off x="42712" y="1836349"/>
              <a:ext cx="1970100" cy="1153200"/>
            </a:xfrm>
            <a:prstGeom prst="rect">
              <a:avLst/>
            </a:prstGeom>
            <a:noFill/>
            <a:ln>
              <a:noFill/>
            </a:ln>
          </p:spPr>
          <p:txBody>
            <a:bodyPr lIns="118100" tIns="118100" rIns="118100" bIns="118100" anchor="ctr" anchorCtr="0">
              <a:noAutofit/>
            </a:bodyPr>
            <a:lstStyle/>
            <a:p>
              <a:pPr marL="0" marR="0" lvl="0" indent="0" algn="ctr" rtl="0">
                <a:lnSpc>
                  <a:spcPct val="90000"/>
                </a:lnSpc>
                <a:spcBef>
                  <a:spcPts val="0"/>
                </a:spcBef>
                <a:spcAft>
                  <a:spcPts val="0"/>
                </a:spcAft>
                <a:buSzPct val="25000"/>
                <a:buNone/>
              </a:pPr>
              <a:r>
                <a:rPr lang="en-US" sz="3100">
                  <a:solidFill>
                    <a:schemeClr val="lt1"/>
                  </a:solidFill>
                  <a:latin typeface="Coming Soon"/>
                  <a:ea typeface="Coming Soon"/>
                  <a:cs typeface="Coming Soon"/>
                  <a:sym typeface="Coming Soon"/>
                </a:rPr>
                <a:t>Belonging</a:t>
              </a:r>
            </a:p>
          </p:txBody>
        </p:sp>
        <p:sp>
          <p:nvSpPr>
            <p:cNvPr id="387" name="Shape 387"/>
            <p:cNvSpPr/>
            <p:nvPr/>
          </p:nvSpPr>
          <p:spPr>
            <a:xfrm>
              <a:off x="2252781" y="2159819"/>
              <a:ext cx="432900" cy="506400"/>
            </a:xfrm>
            <a:prstGeom prst="rightArrow">
              <a:avLst>
                <a:gd name="adj1" fmla="val 60000"/>
                <a:gd name="adj2" fmla="val 50000"/>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388" name="Shape 388"/>
            <p:cNvSpPr txBox="1"/>
            <p:nvPr/>
          </p:nvSpPr>
          <p:spPr>
            <a:xfrm>
              <a:off x="2252781" y="2261091"/>
              <a:ext cx="303000" cy="3039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2100">
                <a:solidFill>
                  <a:schemeClr val="lt1"/>
                </a:solidFill>
                <a:latin typeface="Merriweather"/>
                <a:ea typeface="Merriweather"/>
                <a:cs typeface="Merriweather"/>
                <a:sym typeface="Merriweather"/>
              </a:endParaRPr>
            </a:p>
          </p:txBody>
        </p:sp>
        <p:sp>
          <p:nvSpPr>
            <p:cNvPr id="389" name="Shape 389"/>
            <p:cNvSpPr/>
            <p:nvPr/>
          </p:nvSpPr>
          <p:spPr>
            <a:xfrm>
              <a:off x="2865313" y="1800467"/>
              <a:ext cx="2041800" cy="1225200"/>
            </a:xfrm>
            <a:prstGeom prst="roundRect">
              <a:avLst>
                <a:gd name="adj" fmla="val 10000"/>
              </a:avLst>
            </a:prstGeom>
            <a:solidFill>
              <a:srgbClr val="05B6D8"/>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0" name="Shape 390"/>
            <p:cNvSpPr txBox="1"/>
            <p:nvPr/>
          </p:nvSpPr>
          <p:spPr>
            <a:xfrm>
              <a:off x="2901193" y="1836349"/>
              <a:ext cx="1970100" cy="1153200"/>
            </a:xfrm>
            <a:prstGeom prst="rect">
              <a:avLst/>
            </a:prstGeom>
            <a:noFill/>
            <a:ln>
              <a:noFill/>
            </a:ln>
          </p:spPr>
          <p:txBody>
            <a:bodyPr lIns="118100" tIns="118100" rIns="118100" bIns="118100" anchor="ctr" anchorCtr="0">
              <a:noAutofit/>
            </a:bodyPr>
            <a:lstStyle/>
            <a:p>
              <a:pPr marL="0" marR="0" lvl="0" indent="0" algn="ctr" rtl="0">
                <a:lnSpc>
                  <a:spcPct val="90000"/>
                </a:lnSpc>
                <a:spcBef>
                  <a:spcPts val="0"/>
                </a:spcBef>
                <a:spcAft>
                  <a:spcPts val="0"/>
                </a:spcAft>
                <a:buSzPct val="25000"/>
                <a:buNone/>
              </a:pPr>
              <a:r>
                <a:rPr lang="en-US" sz="2400">
                  <a:solidFill>
                    <a:schemeClr val="lt1"/>
                  </a:solidFill>
                  <a:latin typeface="Coming Soon"/>
                  <a:ea typeface="Coming Soon"/>
                  <a:cs typeface="Coming Soon"/>
                  <a:sym typeface="Coming Soon"/>
                </a:rPr>
                <a:t>Self-efficacy</a:t>
              </a:r>
            </a:p>
          </p:txBody>
        </p:sp>
        <p:sp>
          <p:nvSpPr>
            <p:cNvPr id="391" name="Shape 391"/>
            <p:cNvSpPr/>
            <p:nvPr/>
          </p:nvSpPr>
          <p:spPr>
            <a:xfrm rot="33726">
              <a:off x="5109021" y="2174078"/>
              <a:ext cx="428120" cy="506425"/>
            </a:xfrm>
            <a:prstGeom prst="rightArrow">
              <a:avLst>
                <a:gd name="adj1" fmla="val 60000"/>
                <a:gd name="adj2" fmla="val 50000"/>
              </a:avLst>
            </a:prstGeom>
            <a:solidFill>
              <a:srgbClr val="0ACFD8"/>
            </a:solidFill>
            <a:ln>
              <a:noFill/>
            </a:ln>
          </p:spPr>
          <p:txBody>
            <a:bodyPr lIns="91425" tIns="91425" rIns="91425" bIns="91425" anchor="ctr" anchorCtr="0">
              <a:noAutofit/>
            </a:bodyPr>
            <a:lstStyle/>
            <a:p>
              <a:pPr lvl="0">
                <a:spcBef>
                  <a:spcPts val="0"/>
                </a:spcBef>
                <a:buNone/>
              </a:pPr>
              <a:endParaRPr/>
            </a:p>
          </p:txBody>
        </p:sp>
        <p:sp>
          <p:nvSpPr>
            <p:cNvPr id="392" name="Shape 392"/>
            <p:cNvSpPr txBox="1"/>
            <p:nvPr/>
          </p:nvSpPr>
          <p:spPr>
            <a:xfrm rot="34411">
              <a:off x="5109067" y="2274750"/>
              <a:ext cx="299715" cy="30391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2100">
                <a:solidFill>
                  <a:schemeClr val="lt1"/>
                </a:solidFill>
                <a:latin typeface="Merriweather"/>
                <a:ea typeface="Merriweather"/>
                <a:cs typeface="Merriweather"/>
                <a:sym typeface="Merriweather"/>
              </a:endParaRPr>
            </a:p>
          </p:txBody>
        </p:sp>
        <p:sp>
          <p:nvSpPr>
            <p:cNvPr id="393" name="Shape 393"/>
            <p:cNvSpPr/>
            <p:nvPr/>
          </p:nvSpPr>
          <p:spPr>
            <a:xfrm>
              <a:off x="5714998" y="1828802"/>
              <a:ext cx="2041800" cy="1225200"/>
            </a:xfrm>
            <a:prstGeom prst="roundRect">
              <a:avLst>
                <a:gd name="adj" fmla="val 10000"/>
              </a:avLst>
            </a:prstGeom>
            <a:solidFill>
              <a:srgbClr val="0ACFD8"/>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4" name="Shape 394"/>
            <p:cNvSpPr txBox="1"/>
            <p:nvPr/>
          </p:nvSpPr>
          <p:spPr>
            <a:xfrm>
              <a:off x="5750880" y="1864683"/>
              <a:ext cx="1970100" cy="1153200"/>
            </a:xfrm>
            <a:prstGeom prst="rect">
              <a:avLst/>
            </a:prstGeom>
            <a:noFill/>
            <a:ln>
              <a:noFill/>
            </a:ln>
          </p:spPr>
          <p:txBody>
            <a:bodyPr lIns="118100" tIns="118100" rIns="118100" bIns="118100" anchor="ctr" anchorCtr="0">
              <a:noAutofit/>
            </a:bodyPr>
            <a:lstStyle/>
            <a:p>
              <a:pPr marL="0" marR="0" lvl="0" indent="0" algn="ctr" rtl="0">
                <a:lnSpc>
                  <a:spcPct val="90000"/>
                </a:lnSpc>
                <a:spcBef>
                  <a:spcPts val="0"/>
                </a:spcBef>
                <a:spcAft>
                  <a:spcPts val="0"/>
                </a:spcAft>
                <a:buSzPct val="25000"/>
                <a:buNone/>
              </a:pPr>
              <a:r>
                <a:rPr lang="en-US" sz="3100">
                  <a:solidFill>
                    <a:schemeClr val="lt1"/>
                  </a:solidFill>
                  <a:latin typeface="Coming Soon"/>
                  <a:ea typeface="Coming Soon"/>
                  <a:cs typeface="Coming Soon"/>
                  <a:sym typeface="Coming Soon"/>
                </a:rPr>
                <a:t>Resilience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xEl>
                                              <p:pRg st="0" end="0"/>
                                            </p:txEl>
                                          </p:spTgt>
                                        </p:tgtEl>
                                        <p:attrNameLst>
                                          <p:attrName>style.visibility</p:attrName>
                                        </p:attrNameLst>
                                      </p:cBhvr>
                                      <p:to>
                                        <p:strVal val="visible"/>
                                      </p:to>
                                    </p:set>
                                    <p:animEffect transition="in" filter="fade">
                                      <p:cBhvr>
                                        <p:cTn id="7" dur="1000"/>
                                        <p:tgtEl>
                                          <p:spTgt spid="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xEl>
                                              <p:pRg st="1" end="1"/>
                                            </p:txEl>
                                          </p:spTgt>
                                        </p:tgtEl>
                                        <p:attrNameLst>
                                          <p:attrName>style.visibility</p:attrName>
                                        </p:attrNameLst>
                                      </p:cBhvr>
                                      <p:to>
                                        <p:strVal val="visible"/>
                                      </p:to>
                                    </p:set>
                                    <p:animEffect transition="in" filter="fade">
                                      <p:cBhvr>
                                        <p:cTn id="12" dur="1000"/>
                                        <p:tgtEl>
                                          <p:spTgt spid="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3">
                                            <p:txEl>
                                              <p:pRg st="2" end="2"/>
                                            </p:txEl>
                                          </p:spTgt>
                                        </p:tgtEl>
                                        <p:attrNameLst>
                                          <p:attrName>style.visibility</p:attrName>
                                        </p:attrNameLst>
                                      </p:cBhvr>
                                      <p:to>
                                        <p:strVal val="visible"/>
                                      </p:to>
                                    </p:set>
                                    <p:animEffect transition="in" filter="fade">
                                      <p:cBhvr>
                                        <p:cTn id="17" dur="1000"/>
                                        <p:tgtEl>
                                          <p:spTgt spid="3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3">
                                            <p:txEl>
                                              <p:pRg st="3" end="3"/>
                                            </p:txEl>
                                          </p:spTgt>
                                        </p:tgtEl>
                                        <p:attrNameLst>
                                          <p:attrName>style.visibility</p:attrName>
                                        </p:attrNameLst>
                                      </p:cBhvr>
                                      <p:to>
                                        <p:strVal val="visible"/>
                                      </p:to>
                                    </p:set>
                                    <p:animEffect transition="in" filter="fade">
                                      <p:cBhvr>
                                        <p:cTn id="22" dur="1000"/>
                                        <p:tgtEl>
                                          <p:spTgt spid="3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3">
                                            <p:txEl>
                                              <p:pRg st="4" end="4"/>
                                            </p:txEl>
                                          </p:spTgt>
                                        </p:tgtEl>
                                        <p:attrNameLst>
                                          <p:attrName>style.visibility</p:attrName>
                                        </p:attrNameLst>
                                      </p:cBhvr>
                                      <p:to>
                                        <p:strVal val="visible"/>
                                      </p:to>
                                    </p:set>
                                    <p:animEffect transition="in" filter="fade">
                                      <p:cBhvr>
                                        <p:cTn id="27" dur="1000"/>
                                        <p:tgtEl>
                                          <p:spTgt spid="3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3">
                                            <p:txEl>
                                              <p:pRg st="5" end="5"/>
                                            </p:txEl>
                                          </p:spTgt>
                                        </p:tgtEl>
                                        <p:attrNameLst>
                                          <p:attrName>style.visibility</p:attrName>
                                        </p:attrNameLst>
                                      </p:cBhvr>
                                      <p:to>
                                        <p:strVal val="visible"/>
                                      </p:to>
                                    </p:set>
                                    <p:animEffect transition="in" filter="fade">
                                      <p:cBhvr>
                                        <p:cTn id="32" dur="1000"/>
                                        <p:tgtEl>
                                          <p:spTgt spid="3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b="1">
                <a:solidFill>
                  <a:srgbClr val="9900FF"/>
                </a:solidFill>
                <a:latin typeface="Shadows Into Light Two"/>
                <a:ea typeface="Shadows Into Light Two"/>
                <a:cs typeface="Shadows Into Light Two"/>
                <a:sym typeface="Shadows Into Light Two"/>
              </a:rPr>
              <a:t>Funds of Knowledge</a:t>
            </a:r>
          </a:p>
        </p:txBody>
      </p:sp>
      <p:sp>
        <p:nvSpPr>
          <p:cNvPr id="401" name="Shape 401"/>
          <p:cNvSpPr txBox="1">
            <a:spLocks noGrp="1"/>
          </p:cNvSpPr>
          <p:nvPr>
            <p:ph type="body" idx="1"/>
          </p:nvPr>
        </p:nvSpPr>
        <p:spPr>
          <a:xfrm>
            <a:off x="457200" y="1317875"/>
            <a:ext cx="8229600" cy="2290500"/>
          </a:xfrm>
          <a:prstGeom prst="rect">
            <a:avLst/>
          </a:prstGeom>
        </p:spPr>
        <p:txBody>
          <a:bodyPr lIns="91425" tIns="91425" rIns="91425" bIns="91425" anchor="t" anchorCtr="0">
            <a:noAutofit/>
          </a:bodyPr>
          <a:lstStyle/>
          <a:p>
            <a:pPr marL="203200" lvl="0" indent="0" rtl="0">
              <a:spcBef>
                <a:spcPts val="0"/>
              </a:spcBef>
              <a:buNone/>
            </a:pPr>
            <a:endParaRPr sz="2800">
              <a:solidFill>
                <a:srgbClr val="545454"/>
              </a:solidFill>
              <a:highlight>
                <a:srgbClr val="FFFFFF"/>
              </a:highlight>
              <a:latin typeface="Coming Soon"/>
              <a:ea typeface="Coming Soon"/>
              <a:cs typeface="Coming Soon"/>
              <a:sym typeface="Coming Soon"/>
            </a:endParaRPr>
          </a:p>
          <a:p>
            <a:pPr marL="203200" lvl="0" indent="0" rtl="0">
              <a:spcBef>
                <a:spcPts val="0"/>
              </a:spcBef>
              <a:buNone/>
            </a:pPr>
            <a:endParaRPr sz="1400">
              <a:solidFill>
                <a:srgbClr val="545454"/>
              </a:solidFill>
              <a:highlight>
                <a:srgbClr val="FFFFFF"/>
              </a:highlight>
              <a:latin typeface="Coming Soon"/>
              <a:ea typeface="Coming Soon"/>
              <a:cs typeface="Coming Soon"/>
              <a:sym typeface="Coming Soon"/>
            </a:endParaRPr>
          </a:p>
          <a:p>
            <a:pPr marL="203200" lvl="0" indent="0" rtl="0">
              <a:spcBef>
                <a:spcPts val="0"/>
              </a:spcBef>
              <a:buNone/>
            </a:pPr>
            <a:endParaRPr sz="3000">
              <a:highlight>
                <a:srgbClr val="FFFFFF"/>
              </a:highlight>
              <a:latin typeface="Coming Soon"/>
              <a:ea typeface="Coming Soon"/>
              <a:cs typeface="Coming Soon"/>
              <a:sym typeface="Coming Soon"/>
            </a:endParaRPr>
          </a:p>
          <a:p>
            <a:pPr marL="203200" lvl="0" indent="0" rtl="0">
              <a:spcBef>
                <a:spcPts val="0"/>
              </a:spcBef>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p:txBody>
      </p:sp>
      <p:sp>
        <p:nvSpPr>
          <p:cNvPr id="402" name="Shape 402"/>
          <p:cNvSpPr txBox="1"/>
          <p:nvPr/>
        </p:nvSpPr>
        <p:spPr>
          <a:xfrm>
            <a:off x="543150" y="3418725"/>
            <a:ext cx="4686000" cy="342900"/>
          </a:xfrm>
          <a:prstGeom prst="rect">
            <a:avLst/>
          </a:prstGeom>
          <a:noFill/>
          <a:ln w="19050" cap="flat" cmpd="sng">
            <a:solidFill>
              <a:srgbClr val="000000"/>
            </a:solidFill>
            <a:prstDash val="dot"/>
            <a:round/>
            <a:headEnd type="none" w="med" len="med"/>
            <a:tailEnd type="none" w="med" len="med"/>
          </a:ln>
        </p:spPr>
        <p:txBody>
          <a:bodyPr lIns="91425" tIns="91425" rIns="91425" bIns="91425" anchor="t" anchorCtr="0">
            <a:noAutofit/>
          </a:bodyPr>
          <a:lstStyle/>
          <a:p>
            <a:pPr marL="203200" lvl="0" indent="-69850" rtl="0">
              <a:spcBef>
                <a:spcPts val="640"/>
              </a:spcBef>
              <a:buClr>
                <a:schemeClr val="dk1"/>
              </a:buClr>
              <a:buSzPct val="100000"/>
              <a:buFont typeface="Arial"/>
              <a:buNone/>
            </a:pPr>
            <a:r>
              <a:rPr lang="en-US" sz="1100">
                <a:solidFill>
                  <a:srgbClr val="545454"/>
                </a:solidFill>
                <a:latin typeface="Roboto"/>
                <a:ea typeface="Roboto"/>
                <a:cs typeface="Roboto"/>
                <a:sym typeface="Roboto"/>
              </a:rPr>
              <a:t>Luis Moll, Cathy Amanti, Deborah Neff, and Norma Gonzalez (2001)</a:t>
            </a:r>
          </a:p>
        </p:txBody>
      </p:sp>
      <p:sp>
        <p:nvSpPr>
          <p:cNvPr id="403" name="Shape 403"/>
          <p:cNvSpPr txBox="1">
            <a:spLocks noGrp="1"/>
          </p:cNvSpPr>
          <p:nvPr>
            <p:ph type="body" idx="1"/>
          </p:nvPr>
        </p:nvSpPr>
        <p:spPr>
          <a:xfrm>
            <a:off x="543150" y="1470275"/>
            <a:ext cx="8295900" cy="2392500"/>
          </a:xfrm>
          <a:prstGeom prst="rect">
            <a:avLst/>
          </a:prstGeom>
        </p:spPr>
        <p:txBody>
          <a:bodyPr lIns="91425" tIns="91425" rIns="91425" bIns="91425" anchor="t" anchorCtr="0">
            <a:noAutofit/>
          </a:bodyPr>
          <a:lstStyle/>
          <a:p>
            <a:pPr marL="203200" lvl="0" indent="0" rtl="0">
              <a:spcBef>
                <a:spcPts val="0"/>
              </a:spcBef>
              <a:buNone/>
            </a:pPr>
            <a:endParaRPr sz="2800">
              <a:solidFill>
                <a:srgbClr val="545454"/>
              </a:solidFill>
              <a:highlight>
                <a:srgbClr val="FFFFFF"/>
              </a:highlight>
              <a:latin typeface="Coming Soon"/>
              <a:ea typeface="Coming Soon"/>
              <a:cs typeface="Coming Soon"/>
              <a:sym typeface="Coming Soon"/>
            </a:endParaRPr>
          </a:p>
          <a:p>
            <a:pPr marL="203200" lvl="0" indent="0" rtl="0">
              <a:spcBef>
                <a:spcPts val="0"/>
              </a:spcBef>
              <a:buNone/>
            </a:pPr>
            <a:endParaRPr sz="1400">
              <a:solidFill>
                <a:srgbClr val="545454"/>
              </a:solidFill>
              <a:highlight>
                <a:srgbClr val="FFFFFF"/>
              </a:highlight>
              <a:latin typeface="Coming Soon"/>
              <a:ea typeface="Coming Soon"/>
              <a:cs typeface="Coming Soon"/>
              <a:sym typeface="Coming Soon"/>
            </a:endParaRPr>
          </a:p>
          <a:p>
            <a:pPr marL="203200" lvl="0" indent="0" rtl="0">
              <a:spcBef>
                <a:spcPts val="0"/>
              </a:spcBef>
              <a:buNone/>
            </a:pPr>
            <a:endParaRPr sz="3000">
              <a:highlight>
                <a:srgbClr val="FFFFFF"/>
              </a:highlight>
              <a:latin typeface="Coming Soon"/>
              <a:ea typeface="Coming Soon"/>
              <a:cs typeface="Coming Soon"/>
              <a:sym typeface="Coming Soon"/>
            </a:endParaRPr>
          </a:p>
          <a:p>
            <a:pPr marL="203200" lvl="0" indent="0" rtl="0">
              <a:spcBef>
                <a:spcPts val="0"/>
              </a:spcBef>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a:p>
            <a:pPr marL="203200" lvl="0" rtl="0">
              <a:spcBef>
                <a:spcPts val="0"/>
              </a:spcBef>
              <a:buClr>
                <a:schemeClr val="dk1"/>
              </a:buClr>
              <a:buSzPct val="45833"/>
              <a:buFont typeface="Arial"/>
              <a:buNone/>
            </a:pPr>
            <a:endParaRPr sz="2400">
              <a:highlight>
                <a:srgbClr val="FFFFFF"/>
              </a:highlight>
              <a:latin typeface="Coming Soon"/>
              <a:ea typeface="Coming Soon"/>
              <a:cs typeface="Coming Soon"/>
              <a:sym typeface="Coming Soon"/>
            </a:endParaRPr>
          </a:p>
        </p:txBody>
      </p:sp>
      <p:sp>
        <p:nvSpPr>
          <p:cNvPr id="404" name="Shape 404"/>
          <p:cNvSpPr txBox="1">
            <a:spLocks noGrp="1"/>
          </p:cNvSpPr>
          <p:nvPr>
            <p:ph type="body" idx="1"/>
          </p:nvPr>
        </p:nvSpPr>
        <p:spPr>
          <a:xfrm>
            <a:off x="457200" y="1317875"/>
            <a:ext cx="8534400" cy="2146800"/>
          </a:xfrm>
          <a:prstGeom prst="rect">
            <a:avLst/>
          </a:prstGeom>
        </p:spPr>
        <p:txBody>
          <a:bodyPr lIns="91425" tIns="91425" rIns="91425" bIns="91425" anchor="t" anchorCtr="0">
            <a:noAutofit/>
          </a:bodyPr>
          <a:lstStyle/>
          <a:p>
            <a:pPr marL="0" lvl="0" indent="0" rtl="0">
              <a:spcBef>
                <a:spcPts val="0"/>
              </a:spcBef>
              <a:buClr>
                <a:srgbClr val="F4680B"/>
              </a:buClr>
              <a:buSzPct val="25000"/>
              <a:buFont typeface="Noto Sans Symbols"/>
              <a:buNone/>
            </a:pPr>
            <a:r>
              <a:rPr lang="en-US" sz="2400">
                <a:solidFill>
                  <a:srgbClr val="000000"/>
                </a:solidFill>
                <a:latin typeface="Coming Soon"/>
                <a:ea typeface="Coming Soon"/>
                <a:cs typeface="Coming Soon"/>
                <a:sym typeface="Coming Soon"/>
              </a:rPr>
              <a:t>LUIS MOLL invites educators </a:t>
            </a:r>
            <a:r>
              <a:rPr lang="en-US" sz="2400" b="1">
                <a:solidFill>
                  <a:srgbClr val="000000"/>
                </a:solidFill>
                <a:latin typeface="Coming Soon"/>
                <a:ea typeface="Coming Soon"/>
                <a:cs typeface="Coming Soon"/>
                <a:sym typeface="Coming Soon"/>
              </a:rPr>
              <a:t>outside</a:t>
            </a:r>
            <a:r>
              <a:rPr lang="en-US" sz="2400">
                <a:solidFill>
                  <a:srgbClr val="000000"/>
                </a:solidFill>
                <a:latin typeface="Coming Soon"/>
                <a:ea typeface="Coming Soon"/>
                <a:cs typeface="Coming Soon"/>
                <a:sym typeface="Coming Soon"/>
              </a:rPr>
              <a:t> the walls of the classroom to </a:t>
            </a:r>
            <a:r>
              <a:rPr lang="en-US" sz="2400" b="1">
                <a:solidFill>
                  <a:srgbClr val="000000"/>
                </a:solidFill>
                <a:latin typeface="Coming Soon"/>
                <a:ea typeface="Coming Soon"/>
                <a:cs typeface="Coming Soon"/>
                <a:sym typeface="Coming Soon"/>
              </a:rPr>
              <a:t>encounter</a:t>
            </a:r>
            <a:r>
              <a:rPr lang="en-US" sz="2400">
                <a:solidFill>
                  <a:srgbClr val="000000"/>
                </a:solidFill>
                <a:latin typeface="Coming Soon"/>
                <a:ea typeface="Coming Soon"/>
                <a:cs typeface="Coming Soon"/>
                <a:sym typeface="Coming Soon"/>
              </a:rPr>
              <a:t> the rich and </a:t>
            </a:r>
            <a:r>
              <a:rPr lang="en-US" sz="2400" b="1">
                <a:solidFill>
                  <a:srgbClr val="000000"/>
                </a:solidFill>
                <a:latin typeface="Coming Soon"/>
                <a:ea typeface="Coming Soon"/>
                <a:cs typeface="Coming Soon"/>
                <a:sym typeface="Coming Soon"/>
              </a:rPr>
              <a:t>varied</a:t>
            </a:r>
            <a:r>
              <a:rPr lang="en-US" sz="2400">
                <a:solidFill>
                  <a:srgbClr val="000000"/>
                </a:solidFill>
                <a:latin typeface="Coming Soon"/>
                <a:ea typeface="Coming Soon"/>
                <a:cs typeface="Coming Soon"/>
                <a:sym typeface="Coming Soon"/>
              </a:rPr>
              <a:t> cultural </a:t>
            </a:r>
            <a:r>
              <a:rPr lang="en-US" sz="2400" b="1">
                <a:solidFill>
                  <a:srgbClr val="000000"/>
                </a:solidFill>
                <a:latin typeface="Coming Soon"/>
                <a:ea typeface="Coming Soon"/>
                <a:cs typeface="Coming Soon"/>
                <a:sym typeface="Coming Soon"/>
              </a:rPr>
              <a:t>resources</a:t>
            </a:r>
            <a:r>
              <a:rPr lang="en-US" sz="2400">
                <a:solidFill>
                  <a:srgbClr val="000000"/>
                </a:solidFill>
                <a:latin typeface="Coming Soon"/>
                <a:ea typeface="Coming Soon"/>
                <a:cs typeface="Coming Soon"/>
                <a:sym typeface="Coming Soon"/>
              </a:rPr>
              <a:t> within their students’ </a:t>
            </a:r>
            <a:r>
              <a:rPr lang="en-US" sz="2400" b="1">
                <a:solidFill>
                  <a:srgbClr val="000000"/>
                </a:solidFill>
                <a:latin typeface="Coming Soon"/>
                <a:ea typeface="Coming Soon"/>
                <a:cs typeface="Coming Soon"/>
                <a:sym typeface="Coming Soon"/>
              </a:rPr>
              <a:t>communities</a:t>
            </a:r>
            <a:r>
              <a:rPr lang="en-US" sz="2400">
                <a:solidFill>
                  <a:srgbClr val="000000"/>
                </a:solidFill>
                <a:latin typeface="Coming Soon"/>
                <a:ea typeface="Coming Soon"/>
                <a:cs typeface="Coming Soon"/>
                <a:sym typeface="Coming Soon"/>
              </a:rPr>
              <a:t> in order to foster educators’ understanding of these resources as </a:t>
            </a:r>
            <a:r>
              <a:rPr lang="en-US" sz="2400" b="1">
                <a:solidFill>
                  <a:srgbClr val="000000"/>
                </a:solidFill>
                <a:latin typeface="Coming Soon"/>
                <a:ea typeface="Coming Soon"/>
                <a:cs typeface="Coming Soon"/>
                <a:sym typeface="Coming Soon"/>
              </a:rPr>
              <a:t>strengths</a:t>
            </a:r>
            <a:r>
              <a:rPr lang="en-US" sz="2400">
                <a:solidFill>
                  <a:srgbClr val="000000"/>
                </a:solidFill>
                <a:latin typeface="Coming Soon"/>
                <a:ea typeface="Coming Soon"/>
                <a:cs typeface="Coming Soon"/>
                <a:sym typeface="Coming Soon"/>
              </a:rPr>
              <a:t> rather than as cultural or </a:t>
            </a:r>
            <a:r>
              <a:rPr lang="en-US" sz="2400" b="1">
                <a:solidFill>
                  <a:srgbClr val="000000"/>
                </a:solidFill>
                <a:latin typeface="Coming Soon"/>
                <a:ea typeface="Coming Soon"/>
                <a:cs typeface="Coming Soon"/>
                <a:sym typeface="Coming Soon"/>
              </a:rPr>
              <a:t>cognitive</a:t>
            </a:r>
            <a:r>
              <a:rPr lang="en-US" sz="2400">
                <a:solidFill>
                  <a:srgbClr val="000000"/>
                </a:solidFill>
                <a:latin typeface="Coming Soon"/>
                <a:ea typeface="Coming Soon"/>
                <a:cs typeface="Coming Soon"/>
                <a:sym typeface="Coming Soon"/>
              </a:rPr>
              <a:t> deficits.</a:t>
            </a:r>
          </a:p>
          <a:p>
            <a:pPr marL="0" lvl="0" indent="-69850" rtl="0">
              <a:lnSpc>
                <a:spcPct val="90000"/>
              </a:lnSpc>
              <a:spcBef>
                <a:spcPts val="0"/>
              </a:spcBef>
              <a:buClr>
                <a:schemeClr val="dk1"/>
              </a:buClr>
              <a:buSzPct val="55000"/>
              <a:buFont typeface="Arial"/>
              <a:buNone/>
            </a:pPr>
            <a:r>
              <a:rPr lang="en-US" sz="2000" b="1">
                <a:solidFill>
                  <a:schemeClr val="lt1"/>
                </a:solidFill>
                <a:latin typeface="Coming Soon"/>
                <a:ea typeface="Coming Soon"/>
                <a:cs typeface="Coming Soon"/>
                <a:sym typeface="Coming Soon"/>
              </a:rPr>
              <a:t>nd cognitive resources</a:t>
            </a:r>
            <a:r>
              <a:rPr lang="en-US" sz="2000">
                <a:solidFill>
                  <a:schemeClr val="lt1"/>
                </a:solidFill>
                <a:latin typeface="Coming Soon"/>
                <a:ea typeface="Coming Soon"/>
                <a:cs typeface="Coming Soon"/>
                <a:sym typeface="Coming Soon"/>
              </a:rPr>
              <a:t> and that these </a:t>
            </a:r>
          </a:p>
          <a:p>
            <a:pPr marL="1371600" lvl="3" indent="0" rtl="0">
              <a:lnSpc>
                <a:spcPct val="115000"/>
              </a:lnSpc>
              <a:spcBef>
                <a:spcPts val="480"/>
              </a:spcBef>
              <a:buClr>
                <a:srgbClr val="78909C"/>
              </a:buClr>
              <a:buSzPct val="25000"/>
              <a:buFont typeface="Noto Sans Symbols"/>
              <a:buNone/>
            </a:pPr>
            <a:endParaRPr/>
          </a:p>
        </p:txBody>
      </p:sp>
      <p:pic>
        <p:nvPicPr>
          <p:cNvPr id="405" name="Shape 405"/>
          <p:cNvPicPr preferRelativeResize="0"/>
          <p:nvPr/>
        </p:nvPicPr>
        <p:blipFill rotWithShape="1">
          <a:blip r:embed="rId3">
            <a:alphaModFix/>
          </a:blip>
          <a:srcRect/>
          <a:stretch/>
        </p:blipFill>
        <p:spPr>
          <a:xfrm>
            <a:off x="5684750" y="4132450"/>
            <a:ext cx="3086100" cy="1994400"/>
          </a:xfrm>
          <a:prstGeom prst="rect">
            <a:avLst/>
          </a:prstGeom>
          <a:noFill/>
          <a:ln>
            <a:noFill/>
          </a:ln>
        </p:spPr>
      </p:pic>
      <p:sp>
        <p:nvSpPr>
          <p:cNvPr id="406" name="Shape 406"/>
          <p:cNvSpPr txBox="1"/>
          <p:nvPr/>
        </p:nvSpPr>
        <p:spPr>
          <a:xfrm>
            <a:off x="3157650" y="3464775"/>
            <a:ext cx="5028900" cy="250800"/>
          </a:xfrm>
          <a:prstGeom prst="rect">
            <a:avLst/>
          </a:prstGeom>
          <a:noFill/>
          <a:ln>
            <a:noFill/>
          </a:ln>
        </p:spPr>
        <p:txBody>
          <a:bodyPr lIns="91425" tIns="91425" rIns="91425" bIns="91425" anchor="t" anchorCtr="0">
            <a:noAutofit/>
          </a:bodyPr>
          <a:lstStyle/>
          <a:p>
            <a:pPr lvl="0" rtl="0">
              <a:lnSpc>
                <a:spcPct val="90000"/>
              </a:lnSpc>
              <a:spcBef>
                <a:spcPts val="0"/>
              </a:spcBef>
              <a:buNone/>
            </a:pPr>
            <a:endParaRPr/>
          </a:p>
        </p:txBody>
      </p:sp>
      <p:sp>
        <p:nvSpPr>
          <p:cNvPr id="407" name="Shape 407"/>
          <p:cNvSpPr txBox="1"/>
          <p:nvPr/>
        </p:nvSpPr>
        <p:spPr>
          <a:xfrm>
            <a:off x="388850" y="3862775"/>
            <a:ext cx="5295900" cy="2766900"/>
          </a:xfrm>
          <a:prstGeom prst="rect">
            <a:avLst/>
          </a:prstGeom>
          <a:noFill/>
          <a:ln>
            <a:noFill/>
          </a:ln>
        </p:spPr>
        <p:txBody>
          <a:bodyPr lIns="91425" tIns="91425" rIns="91425" bIns="91425" anchor="t" anchorCtr="0">
            <a:noAutofit/>
          </a:bodyPr>
          <a:lstStyle/>
          <a:p>
            <a:pPr marL="457200" lvl="1" indent="0" rtl="0">
              <a:lnSpc>
                <a:spcPct val="115000"/>
              </a:lnSpc>
              <a:spcBef>
                <a:spcPts val="640"/>
              </a:spcBef>
              <a:buClr>
                <a:srgbClr val="FFAB40"/>
              </a:buClr>
              <a:buSzPct val="25000"/>
              <a:buFont typeface="Noto Sans Symbols"/>
              <a:buNone/>
            </a:pPr>
            <a:r>
              <a:rPr lang="en-US" sz="2400">
                <a:solidFill>
                  <a:schemeClr val="dk1"/>
                </a:solidFill>
                <a:latin typeface="Coming Soon"/>
                <a:ea typeface="Coming Soon"/>
                <a:cs typeface="Coming Soon"/>
                <a:sym typeface="Coming Soon"/>
              </a:rPr>
              <a:t>“Debunks the pervasive idea that </a:t>
            </a:r>
            <a:r>
              <a:rPr lang="en-US" sz="2400" b="1">
                <a:solidFill>
                  <a:schemeClr val="dk1"/>
                </a:solidFill>
                <a:latin typeface="Coming Soon"/>
                <a:ea typeface="Coming Soon"/>
                <a:cs typeface="Coming Soon"/>
                <a:sym typeface="Coming Soon"/>
              </a:rPr>
              <a:t>linguistically</a:t>
            </a:r>
            <a:r>
              <a:rPr lang="en-US" sz="2400">
                <a:solidFill>
                  <a:schemeClr val="dk1"/>
                </a:solidFill>
                <a:latin typeface="Coming Soon"/>
                <a:ea typeface="Coming Soon"/>
                <a:cs typeface="Coming Soon"/>
                <a:sym typeface="Coming Soon"/>
              </a:rPr>
              <a:t> and culturally </a:t>
            </a:r>
            <a:r>
              <a:rPr lang="en-US" sz="2400" b="1">
                <a:solidFill>
                  <a:schemeClr val="dk1"/>
                </a:solidFill>
                <a:latin typeface="Coming Soon"/>
                <a:ea typeface="Coming Soon"/>
                <a:cs typeface="Coming Soon"/>
                <a:sym typeface="Coming Soon"/>
              </a:rPr>
              <a:t>diverse </a:t>
            </a:r>
            <a:r>
              <a:rPr lang="en-US" sz="2400">
                <a:solidFill>
                  <a:schemeClr val="dk1"/>
                </a:solidFill>
                <a:latin typeface="Coming Soon"/>
                <a:ea typeface="Coming Soon"/>
                <a:cs typeface="Coming Soon"/>
                <a:sym typeface="Coming Soon"/>
              </a:rPr>
              <a:t>working-class </a:t>
            </a:r>
            <a:r>
              <a:rPr lang="en-US" sz="2400" b="1">
                <a:solidFill>
                  <a:schemeClr val="dk1"/>
                </a:solidFill>
                <a:latin typeface="Coming Soon"/>
                <a:ea typeface="Coming Soon"/>
                <a:cs typeface="Coming Soon"/>
                <a:sym typeface="Coming Soon"/>
              </a:rPr>
              <a:t>minority</a:t>
            </a:r>
            <a:r>
              <a:rPr lang="en-US" sz="2400">
                <a:solidFill>
                  <a:schemeClr val="dk1"/>
                </a:solidFill>
                <a:latin typeface="Coming Soon"/>
                <a:ea typeface="Coming Soon"/>
                <a:cs typeface="Coming Soon"/>
                <a:sym typeface="Coming Soon"/>
              </a:rPr>
              <a:t> households lack worthwhile</a:t>
            </a:r>
            <a:r>
              <a:rPr lang="en-US" sz="2400" b="1">
                <a:solidFill>
                  <a:schemeClr val="dk1"/>
                </a:solidFill>
                <a:latin typeface="Coming Soon"/>
                <a:ea typeface="Coming Soon"/>
                <a:cs typeface="Coming Soon"/>
                <a:sym typeface="Coming Soon"/>
              </a:rPr>
              <a:t> knowledge </a:t>
            </a:r>
            <a:r>
              <a:rPr lang="en-US" sz="2400">
                <a:solidFill>
                  <a:schemeClr val="dk1"/>
                </a:solidFill>
                <a:latin typeface="Coming Soon"/>
                <a:ea typeface="Coming Soon"/>
                <a:cs typeface="Coming Soon"/>
                <a:sym typeface="Coming Soon"/>
              </a:rPr>
              <a:t>and experiences.”</a:t>
            </a:r>
          </a:p>
          <a:p>
            <a:pPr marL="1371600" lvl="3" indent="0" rtl="0">
              <a:lnSpc>
                <a:spcPct val="115000"/>
              </a:lnSpc>
              <a:spcBef>
                <a:spcPts val="480"/>
              </a:spcBef>
              <a:buClr>
                <a:srgbClr val="78909C"/>
              </a:buClr>
              <a:buSzPct val="25000"/>
              <a:buFont typeface="Noto Sans Symbols"/>
              <a:buNone/>
            </a:pPr>
            <a:r>
              <a:rPr lang="en-US" sz="2400">
                <a:solidFill>
                  <a:schemeClr val="dk1"/>
                </a:solidFill>
                <a:latin typeface="Coming Soon"/>
                <a:ea typeface="Coming Soon"/>
                <a:cs typeface="Coming Soon"/>
                <a:sym typeface="Coming Soon"/>
              </a:rPr>
              <a:t>-</a:t>
            </a:r>
            <a:r>
              <a:rPr lang="en-US" sz="1600">
                <a:solidFill>
                  <a:schemeClr val="dk1"/>
                </a:solidFill>
                <a:latin typeface="Coming Soon"/>
                <a:ea typeface="Coming Soon"/>
                <a:cs typeface="Coming Soon"/>
                <a:sym typeface="Coming Soon"/>
              </a:rPr>
              <a:t>Margery Ginsberg</a:t>
            </a:r>
          </a:p>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1000"/>
                                        <p:tgtEl>
                                          <p:spTgt spid="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1" end="1"/>
                                            </p:txEl>
                                          </p:spTgt>
                                        </p:tgtEl>
                                        <p:attrNameLst>
                                          <p:attrName>style.visibility</p:attrName>
                                        </p:attrNameLst>
                                      </p:cBhvr>
                                      <p:to>
                                        <p:strVal val="visible"/>
                                      </p:to>
                                    </p:set>
                                    <p:animEffect transition="in" filter="fade">
                                      <p:cBhvr>
                                        <p:cTn id="12" dur="1000"/>
                                        <p:tgtEl>
                                          <p:spTgt spid="4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xEl>
                                              <p:pRg st="2" end="2"/>
                                            </p:txEl>
                                          </p:spTgt>
                                        </p:tgtEl>
                                        <p:attrNameLst>
                                          <p:attrName>style.visibility</p:attrName>
                                        </p:attrNameLst>
                                      </p:cBhvr>
                                      <p:to>
                                        <p:strVal val="visible"/>
                                      </p:to>
                                    </p:set>
                                    <p:animEffect transition="in" filter="fade">
                                      <p:cBhvr>
                                        <p:cTn id="17" dur="1000"/>
                                        <p:tgtEl>
                                          <p:spTgt spid="4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7">
                                            <p:txEl>
                                              <p:pRg st="0" end="0"/>
                                            </p:txEl>
                                          </p:spTgt>
                                        </p:tgtEl>
                                        <p:attrNameLst>
                                          <p:attrName>style.visibility</p:attrName>
                                        </p:attrNameLst>
                                      </p:cBhvr>
                                      <p:to>
                                        <p:strVal val="visible"/>
                                      </p:to>
                                    </p:set>
                                    <p:animEffect transition="in" filter="fade">
                                      <p:cBhvr>
                                        <p:cTn id="22" dur="1000"/>
                                        <p:tgtEl>
                                          <p:spTgt spid="40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7">
                                            <p:txEl>
                                              <p:pRg st="1" end="1"/>
                                            </p:txEl>
                                          </p:spTgt>
                                        </p:tgtEl>
                                        <p:attrNameLst>
                                          <p:attrName>style.visibility</p:attrName>
                                        </p:attrNameLst>
                                      </p:cBhvr>
                                      <p:to>
                                        <p:strVal val="visible"/>
                                      </p:to>
                                    </p:set>
                                    <p:animEffect transition="in" filter="fade">
                                      <p:cBhvr>
                                        <p:cTn id="27" dur="1000"/>
                                        <p:tgtEl>
                                          <p:spTgt spid="4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7">
                                            <p:txEl>
                                              <p:pRg st="2" end="2"/>
                                            </p:txEl>
                                          </p:spTgt>
                                        </p:tgtEl>
                                        <p:attrNameLst>
                                          <p:attrName>style.visibility</p:attrName>
                                        </p:attrNameLst>
                                      </p:cBhvr>
                                      <p:to>
                                        <p:strVal val="visible"/>
                                      </p:to>
                                    </p:set>
                                    <p:animEffect transition="in" filter="fade">
                                      <p:cBhvr>
                                        <p:cTn id="32" dur="1000"/>
                                        <p:tgtEl>
                                          <p:spTgt spid="4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457200" y="381000"/>
            <a:ext cx="8229600" cy="762000"/>
          </a:xfrm>
          <a:prstGeom prst="rect">
            <a:avLst/>
          </a:prstGeom>
          <a:noFill/>
          <a:ln>
            <a:noFill/>
          </a:ln>
        </p:spPr>
        <p:txBody>
          <a:bodyPr lIns="0" tIns="45700" rIns="0" bIns="0" anchor="b" anchorCtr="0">
            <a:noAutofit/>
          </a:bodyPr>
          <a:lstStyle/>
          <a:p>
            <a:pPr marL="0" marR="0" lvl="0" indent="0" algn="l" rtl="0">
              <a:spcBef>
                <a:spcPts val="0"/>
              </a:spcBef>
              <a:buClr>
                <a:schemeClr val="dk2"/>
              </a:buClr>
              <a:buSzPct val="25000"/>
              <a:buFont typeface="Questrial"/>
              <a:buNone/>
            </a:pPr>
            <a:r>
              <a:rPr lang="en-US" sz="4500" b="1">
                <a:solidFill>
                  <a:srgbClr val="9900FF"/>
                </a:solidFill>
                <a:latin typeface="Shadows Into Light Two"/>
                <a:ea typeface="Shadows Into Light Two"/>
                <a:cs typeface="Shadows Into Light Two"/>
                <a:sym typeface="Shadows Into Light Two"/>
              </a:rPr>
              <a:t>Communal Experiences</a:t>
            </a:r>
          </a:p>
        </p:txBody>
      </p:sp>
      <p:pic>
        <p:nvPicPr>
          <p:cNvPr id="413" name="Shape 413"/>
          <p:cNvPicPr preferRelativeResize="0">
            <a:picLocks noGrp="1"/>
          </p:cNvPicPr>
          <p:nvPr>
            <p:ph type="body" idx="1"/>
          </p:nvPr>
        </p:nvPicPr>
        <p:blipFill rotWithShape="1">
          <a:blip r:embed="rId3">
            <a:alphaModFix/>
          </a:blip>
          <a:srcRect l="-4240" r="4240"/>
          <a:stretch/>
        </p:blipFill>
        <p:spPr>
          <a:xfrm>
            <a:off x="5711775" y="869875"/>
            <a:ext cx="3237300" cy="1821000"/>
          </a:xfrm>
          <a:prstGeom prst="rect">
            <a:avLst/>
          </a:prstGeom>
          <a:noFill/>
          <a:ln>
            <a:noFill/>
          </a:ln>
        </p:spPr>
      </p:pic>
      <p:sp>
        <p:nvSpPr>
          <p:cNvPr id="414" name="Shape 414"/>
          <p:cNvSpPr txBox="1">
            <a:spLocks noGrp="1"/>
          </p:cNvSpPr>
          <p:nvPr>
            <p:ph type="body" idx="1"/>
          </p:nvPr>
        </p:nvSpPr>
        <p:spPr>
          <a:xfrm flipH="1">
            <a:off x="9395400" y="340000"/>
            <a:ext cx="318600" cy="54864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None/>
            </a:pPr>
            <a:endParaRPr sz="2600" b="0" i="0" u="none" strike="noStrike" cap="none">
              <a:solidFill>
                <a:schemeClr val="dk1"/>
              </a:solidFill>
              <a:latin typeface="Questrial"/>
              <a:ea typeface="Questrial"/>
              <a:cs typeface="Questrial"/>
              <a:sym typeface="Questrial"/>
            </a:endParaRPr>
          </a:p>
          <a:p>
            <a:pPr marL="0" marR="0" lvl="0" indent="0" algn="l" rtl="0">
              <a:spcBef>
                <a:spcPts val="520"/>
              </a:spcBef>
              <a:buClr>
                <a:schemeClr val="accent3"/>
              </a:buClr>
              <a:buSzPct val="25000"/>
              <a:buFont typeface="Noto Sans Symbols"/>
              <a:buNone/>
            </a:pPr>
            <a:endParaRPr sz="2600" b="0" i="0" u="none" strike="noStrike" cap="none">
              <a:solidFill>
                <a:schemeClr val="dk1"/>
              </a:solidFill>
              <a:latin typeface="Questrial"/>
              <a:ea typeface="Questrial"/>
              <a:cs typeface="Questrial"/>
              <a:sym typeface="Questrial"/>
            </a:endParaRPr>
          </a:p>
        </p:txBody>
      </p:sp>
      <p:sp>
        <p:nvSpPr>
          <p:cNvPr id="415" name="Shape 415"/>
          <p:cNvSpPr/>
          <p:nvPr/>
        </p:nvSpPr>
        <p:spPr>
          <a:xfrm>
            <a:off x="457200" y="1299475"/>
            <a:ext cx="5496000" cy="1649700"/>
          </a:xfrm>
          <a:prstGeom prst="rect">
            <a:avLst/>
          </a:prstGeom>
          <a:noFill/>
          <a:ln>
            <a:noFill/>
          </a:ln>
        </p:spPr>
        <p:txBody>
          <a:bodyPr lIns="91425" tIns="45700" rIns="91425" bIns="45700" anchor="t" anchorCtr="0">
            <a:noAutofit/>
          </a:bodyPr>
          <a:lstStyle/>
          <a:p>
            <a:pPr marR="0" lvl="0" rtl="0">
              <a:spcBef>
                <a:spcPts val="0"/>
              </a:spcBef>
              <a:buNone/>
            </a:pPr>
            <a:r>
              <a:rPr lang="en-US" sz="2800" b="1">
                <a:latin typeface="Coming Soon"/>
                <a:ea typeface="Coming Soon"/>
                <a:cs typeface="Coming Soon"/>
                <a:sym typeface="Coming Soon"/>
              </a:rPr>
              <a:t>Classroom experience at the beginning of a unit to support equal access for all students.</a:t>
            </a:r>
          </a:p>
          <a:p>
            <a:pPr marR="0" lvl="0" rtl="0">
              <a:spcBef>
                <a:spcPts val="0"/>
              </a:spcBef>
              <a:buNone/>
            </a:pPr>
            <a:endParaRPr sz="2800" b="1">
              <a:latin typeface="Coming Soon"/>
              <a:ea typeface="Coming Soon"/>
              <a:cs typeface="Coming Soon"/>
              <a:sym typeface="Coming Soon"/>
            </a:endParaRPr>
          </a:p>
          <a:p>
            <a:pPr marR="0" lvl="0" rtl="0">
              <a:spcBef>
                <a:spcPts val="0"/>
              </a:spcBef>
              <a:buNone/>
            </a:pPr>
            <a:endParaRPr sz="2400" b="1">
              <a:latin typeface="Coming Soon"/>
              <a:ea typeface="Coming Soon"/>
              <a:cs typeface="Coming Soon"/>
              <a:sym typeface="Coming Soon"/>
            </a:endParaRPr>
          </a:p>
        </p:txBody>
      </p:sp>
      <p:sp>
        <p:nvSpPr>
          <p:cNvPr id="416" name="Shape 416"/>
          <p:cNvSpPr txBox="1"/>
          <p:nvPr/>
        </p:nvSpPr>
        <p:spPr>
          <a:xfrm>
            <a:off x="221400" y="4377200"/>
            <a:ext cx="8607600" cy="2180700"/>
          </a:xfrm>
          <a:prstGeom prst="rect">
            <a:avLst/>
          </a:prstGeom>
          <a:noFill/>
          <a:ln>
            <a:noFill/>
          </a:ln>
        </p:spPr>
        <p:txBody>
          <a:bodyPr lIns="91425" tIns="91425" rIns="91425" bIns="91425" anchor="t" anchorCtr="0">
            <a:noAutofit/>
          </a:bodyPr>
          <a:lstStyle/>
          <a:p>
            <a:pPr lvl="0">
              <a:spcBef>
                <a:spcPts val="0"/>
              </a:spcBef>
              <a:buNone/>
            </a:pPr>
            <a:r>
              <a:rPr lang="en-US" sz="2600" b="1">
                <a:latin typeface="Coming Soon"/>
                <a:ea typeface="Coming Soon"/>
                <a:cs typeface="Coming Soon"/>
                <a:sym typeface="Coming Soon"/>
              </a:rPr>
              <a:t>Think about a lesson or a unit you have taught or will be teaching soon.  How could you incorporate a communal experience to provide equitable access to the subject matter?</a:t>
            </a:r>
          </a:p>
          <a:p>
            <a:pPr lvl="0">
              <a:spcBef>
                <a:spcPts val="0"/>
              </a:spcBef>
              <a:buNone/>
            </a:pPr>
            <a:endParaRPr sz="2400" b="1">
              <a:latin typeface="Coming Soon"/>
              <a:ea typeface="Coming Soon"/>
              <a:cs typeface="Coming Soon"/>
              <a:sym typeface="Coming Soon"/>
            </a:endParaRPr>
          </a:p>
          <a:p>
            <a:pPr lvl="0" rtl="0">
              <a:spcBef>
                <a:spcPts val="0"/>
              </a:spcBef>
              <a:buNone/>
            </a:pPr>
            <a:r>
              <a:rPr lang="en-US" sz="2400" b="1">
                <a:latin typeface="Coming Soon"/>
                <a:ea typeface="Coming Soon"/>
                <a:cs typeface="Coming Soon"/>
                <a:sym typeface="Coming Soon"/>
              </a:rPr>
              <a:t>Think, write, pair, share your response.</a:t>
            </a:r>
          </a:p>
        </p:txBody>
      </p:sp>
      <p:sp>
        <p:nvSpPr>
          <p:cNvPr id="417" name="Shape 417"/>
          <p:cNvSpPr txBox="1"/>
          <p:nvPr/>
        </p:nvSpPr>
        <p:spPr>
          <a:xfrm>
            <a:off x="358125" y="3029750"/>
            <a:ext cx="8229600" cy="966900"/>
          </a:xfrm>
          <a:prstGeom prst="rect">
            <a:avLst/>
          </a:prstGeom>
          <a:solidFill>
            <a:srgbClr val="D9D2E9"/>
          </a:solidFill>
          <a:ln w="19050" cap="flat" cmpd="sng">
            <a:solidFill>
              <a:srgbClr val="000000"/>
            </a:solidFill>
            <a:prstDash val="lgDashDot"/>
            <a:round/>
            <a:headEnd type="none" w="med" len="med"/>
            <a:tailEnd type="none" w="med" len="med"/>
          </a:ln>
        </p:spPr>
        <p:txBody>
          <a:bodyPr lIns="91425" tIns="91425" rIns="91425" bIns="91425" anchor="t" anchorCtr="0">
            <a:noAutofit/>
          </a:bodyPr>
          <a:lstStyle/>
          <a:p>
            <a:pPr lvl="0">
              <a:spcBef>
                <a:spcPts val="0"/>
              </a:spcBef>
              <a:buNone/>
            </a:pPr>
            <a:r>
              <a:rPr lang="en-US" sz="1800">
                <a:latin typeface="Coming Soon"/>
                <a:ea typeface="Coming Soon"/>
                <a:cs typeface="Coming Soon"/>
                <a:sym typeface="Coming Soon"/>
              </a:rPr>
              <a:t>  Parent Learner			        Field Trips			Videos</a:t>
            </a:r>
          </a:p>
          <a:p>
            <a:pPr lvl="0">
              <a:spcBef>
                <a:spcPts val="0"/>
              </a:spcBef>
              <a:buNone/>
            </a:pPr>
            <a:endParaRPr sz="700">
              <a:latin typeface="Coming Soon"/>
              <a:ea typeface="Coming Soon"/>
              <a:cs typeface="Coming Soon"/>
              <a:sym typeface="Coming Soon"/>
            </a:endParaRPr>
          </a:p>
          <a:p>
            <a:pPr lvl="0">
              <a:spcBef>
                <a:spcPts val="0"/>
              </a:spcBef>
              <a:buNone/>
            </a:pPr>
            <a:r>
              <a:rPr lang="en-US" sz="1800">
                <a:latin typeface="Coming Soon"/>
                <a:ea typeface="Coming Soon"/>
                <a:cs typeface="Coming Soon"/>
                <a:sym typeface="Coming Soon"/>
              </a:rPr>
              <a:t>  Community Learner			Lesson focused on Home School Connection			</a:t>
            </a:r>
          </a:p>
        </p:txBody>
      </p:sp>
      <p:sp>
        <p:nvSpPr>
          <p:cNvPr id="418" name="Shape 418" title="Countdown timer 2 minutes">
            <a:hlinkClick r:id="rId4"/>
          </p:cNvPr>
          <p:cNvSpPr/>
          <p:nvPr/>
        </p:nvSpPr>
        <p:spPr>
          <a:xfrm>
            <a:off x="7614875" y="5711150"/>
            <a:ext cx="1529133" cy="1146850"/>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xEl>
                                              <p:pRg st="0" end="0"/>
                                            </p:txEl>
                                          </p:spTgt>
                                        </p:tgtEl>
                                        <p:attrNameLst>
                                          <p:attrName>style.visibility</p:attrName>
                                        </p:attrNameLst>
                                      </p:cBhvr>
                                      <p:to>
                                        <p:strVal val="visible"/>
                                      </p:to>
                                    </p:set>
                                    <p:animEffect transition="in" filter="fade">
                                      <p:cBhvr>
                                        <p:cTn id="7" dur="1000"/>
                                        <p:tgtEl>
                                          <p:spTgt spid="4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xEl>
                                              <p:pRg st="1" end="1"/>
                                            </p:txEl>
                                          </p:spTgt>
                                        </p:tgtEl>
                                        <p:attrNameLst>
                                          <p:attrName>style.visibility</p:attrName>
                                        </p:attrNameLst>
                                      </p:cBhvr>
                                      <p:to>
                                        <p:strVal val="visible"/>
                                      </p:to>
                                    </p:set>
                                    <p:animEffect transition="in" filter="fade">
                                      <p:cBhvr>
                                        <p:cTn id="12" dur="1000"/>
                                        <p:tgtEl>
                                          <p:spTgt spid="4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6">
                                            <p:txEl>
                                              <p:pRg st="2" end="2"/>
                                            </p:txEl>
                                          </p:spTgt>
                                        </p:tgtEl>
                                        <p:attrNameLst>
                                          <p:attrName>style.visibility</p:attrName>
                                        </p:attrNameLst>
                                      </p:cBhvr>
                                      <p:to>
                                        <p:strVal val="visible"/>
                                      </p:to>
                                    </p:set>
                                    <p:animEffect transition="in" filter="fade">
                                      <p:cBhvr>
                                        <p:cTn id="17" dur="1000"/>
                                        <p:tgtEl>
                                          <p:spTgt spid="4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457200" y="533400"/>
            <a:ext cx="8229600" cy="609600"/>
          </a:xfrm>
          <a:prstGeom prst="rect">
            <a:avLst/>
          </a:prstGeom>
          <a:noFill/>
          <a:ln>
            <a:noFill/>
          </a:ln>
        </p:spPr>
        <p:txBody>
          <a:bodyPr lIns="0" tIns="45700" rIns="0" bIns="0" anchor="b" anchorCtr="0">
            <a:noAutofit/>
          </a:bodyPr>
          <a:lstStyle/>
          <a:p>
            <a:pPr marL="0" marR="0" lvl="0" indent="0" algn="l" rtl="0">
              <a:spcBef>
                <a:spcPts val="0"/>
              </a:spcBef>
              <a:buClr>
                <a:schemeClr val="dk2"/>
              </a:buClr>
              <a:buSzPct val="25000"/>
              <a:buFont typeface="Questrial"/>
              <a:buNone/>
            </a:pPr>
            <a:r>
              <a:rPr lang="en-US" sz="3800" b="1" i="0" u="none" strike="noStrike" cap="none">
                <a:solidFill>
                  <a:srgbClr val="9900FF"/>
                </a:solidFill>
                <a:latin typeface="Shadows Into Light Two"/>
                <a:ea typeface="Shadows Into Light Two"/>
                <a:cs typeface="Shadows Into Light Two"/>
                <a:sym typeface="Shadows Into Light Two"/>
              </a:rPr>
              <a:t>C</a:t>
            </a:r>
            <a:r>
              <a:rPr lang="en-US" sz="3800" b="1">
                <a:solidFill>
                  <a:srgbClr val="9900FF"/>
                </a:solidFill>
                <a:latin typeface="Shadows Into Light Two"/>
                <a:ea typeface="Shadows Into Light Two"/>
                <a:cs typeface="Shadows Into Light Two"/>
                <a:sym typeface="Shadows Into Light Two"/>
              </a:rPr>
              <a:t>ulturally Sustaining Instruction</a:t>
            </a:r>
          </a:p>
        </p:txBody>
      </p:sp>
      <p:sp>
        <p:nvSpPr>
          <p:cNvPr id="424" name="Shape 424"/>
          <p:cNvSpPr txBox="1">
            <a:spLocks noGrp="1"/>
          </p:cNvSpPr>
          <p:nvPr>
            <p:ph type="body" idx="1"/>
          </p:nvPr>
        </p:nvSpPr>
        <p:spPr>
          <a:xfrm>
            <a:off x="457200" y="1449903"/>
            <a:ext cx="4038600" cy="25887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rgbClr val="434343"/>
              </a:buClr>
              <a:buSzPct val="95000"/>
              <a:buFont typeface="Coming Soon"/>
              <a:buChar char="●"/>
            </a:pPr>
            <a:r>
              <a:rPr lang="en-US" sz="2400" b="0" i="0" u="none" strike="noStrike" cap="none">
                <a:solidFill>
                  <a:srgbClr val="434343"/>
                </a:solidFill>
                <a:latin typeface="Coming Soon"/>
                <a:ea typeface="Coming Soon"/>
                <a:cs typeface="Coming Soon"/>
                <a:sym typeface="Coming Soon"/>
              </a:rPr>
              <a:t>Community</a:t>
            </a:r>
          </a:p>
          <a:p>
            <a:pPr marL="274320" marR="0" lvl="0" indent="-274320" algn="l" rtl="0">
              <a:spcBef>
                <a:spcPts val="480"/>
              </a:spcBef>
              <a:spcAft>
                <a:spcPts val="0"/>
              </a:spcAft>
              <a:buClr>
                <a:srgbClr val="434343"/>
              </a:buClr>
              <a:buSzPct val="95000"/>
              <a:buFont typeface="Coming Soon"/>
              <a:buChar char="●"/>
            </a:pPr>
            <a:r>
              <a:rPr lang="en-US" sz="2400" b="0" i="0" u="none" strike="noStrike" cap="none">
                <a:solidFill>
                  <a:srgbClr val="434343"/>
                </a:solidFill>
                <a:latin typeface="Coming Soon"/>
                <a:ea typeface="Coming Soon"/>
                <a:cs typeface="Coming Soon"/>
                <a:sym typeface="Coming Soon"/>
              </a:rPr>
              <a:t>Family</a:t>
            </a:r>
          </a:p>
          <a:p>
            <a:pPr marL="274320" marR="0" lvl="0" indent="-274320" algn="l" rtl="0">
              <a:spcBef>
                <a:spcPts val="480"/>
              </a:spcBef>
              <a:spcAft>
                <a:spcPts val="0"/>
              </a:spcAft>
              <a:buClr>
                <a:srgbClr val="434343"/>
              </a:buClr>
              <a:buSzPct val="95000"/>
              <a:buFont typeface="Coming Soon"/>
              <a:buChar char="●"/>
            </a:pPr>
            <a:r>
              <a:rPr lang="en-US" sz="2400" b="0" i="0" u="none" strike="noStrike" cap="none">
                <a:solidFill>
                  <a:srgbClr val="434343"/>
                </a:solidFill>
                <a:latin typeface="Coming Soon"/>
                <a:ea typeface="Coming Soon"/>
                <a:cs typeface="Coming Soon"/>
                <a:sym typeface="Coming Soon"/>
              </a:rPr>
              <a:t>Building on students’ background knowledge</a:t>
            </a:r>
          </a:p>
          <a:p>
            <a:pPr marL="274320" marR="0" lvl="0" indent="-274320" algn="l" rtl="0">
              <a:spcBef>
                <a:spcPts val="480"/>
              </a:spcBef>
              <a:spcAft>
                <a:spcPts val="0"/>
              </a:spcAft>
              <a:buClr>
                <a:srgbClr val="434343"/>
              </a:buClr>
              <a:buSzPct val="95000"/>
              <a:buFont typeface="Coming Soon"/>
              <a:buChar char="●"/>
            </a:pPr>
            <a:r>
              <a:rPr lang="en-US" sz="2400" b="0" i="0" u="none" strike="noStrike" cap="none">
                <a:solidFill>
                  <a:srgbClr val="434343"/>
                </a:solidFill>
                <a:latin typeface="Coming Soon"/>
                <a:ea typeface="Coming Soon"/>
                <a:cs typeface="Coming Soon"/>
                <a:sym typeface="Coming Soon"/>
              </a:rPr>
              <a:t>Asset based approach</a:t>
            </a:r>
          </a:p>
          <a:p>
            <a:pPr marL="274320" marR="0" lvl="0" indent="-274320" algn="l" rtl="0">
              <a:spcBef>
                <a:spcPts val="1020"/>
              </a:spcBef>
              <a:spcAft>
                <a:spcPts val="0"/>
              </a:spcAft>
              <a:buClr>
                <a:schemeClr val="accent3"/>
              </a:buClr>
              <a:buSzPct val="95000"/>
              <a:buFont typeface="Noto Sans Symbols"/>
              <a:buNone/>
            </a:pPr>
            <a:endParaRPr sz="5100" b="0" i="0" u="none" strike="noStrike" cap="none">
              <a:solidFill>
                <a:schemeClr val="dk1"/>
              </a:solidFill>
              <a:latin typeface="Coming Soon"/>
              <a:ea typeface="Coming Soon"/>
              <a:cs typeface="Coming Soon"/>
              <a:sym typeface="Coming Soon"/>
            </a:endParaRPr>
          </a:p>
          <a:p>
            <a:pPr marL="0" marR="0" lvl="0" indent="0" algn="l" rtl="0">
              <a:spcBef>
                <a:spcPts val="680"/>
              </a:spcBef>
              <a:spcAft>
                <a:spcPts val="0"/>
              </a:spcAft>
              <a:buClr>
                <a:schemeClr val="accent3"/>
              </a:buClr>
              <a:buSzPct val="25000"/>
              <a:buFont typeface="Noto Sans Symbols"/>
              <a:buNone/>
            </a:pPr>
            <a:endParaRPr sz="3400" b="0" i="0" u="none" strike="noStrike" cap="none">
              <a:solidFill>
                <a:schemeClr val="dk1"/>
              </a:solidFill>
              <a:latin typeface="Questrial"/>
              <a:ea typeface="Questrial"/>
              <a:cs typeface="Questrial"/>
              <a:sym typeface="Questrial"/>
            </a:endParaRPr>
          </a:p>
          <a:p>
            <a:pPr marL="0" marR="0" lvl="0" indent="0" algn="l" rtl="0">
              <a:spcBef>
                <a:spcPts val="680"/>
              </a:spcBef>
              <a:spcAft>
                <a:spcPts val="0"/>
              </a:spcAft>
              <a:buClr>
                <a:schemeClr val="accent3"/>
              </a:buClr>
              <a:buSzPct val="25000"/>
              <a:buFont typeface="Noto Sans Symbols"/>
              <a:buNone/>
            </a:pPr>
            <a:endParaRPr sz="3400" b="0" i="0" u="none" strike="noStrike" cap="none">
              <a:solidFill>
                <a:schemeClr val="dk1"/>
              </a:solidFill>
              <a:latin typeface="Questrial"/>
              <a:ea typeface="Questrial"/>
              <a:cs typeface="Questrial"/>
              <a:sym typeface="Questrial"/>
            </a:endParaRPr>
          </a:p>
          <a:p>
            <a:pPr marL="0" marR="0" lvl="0" indent="0" algn="l" rtl="0">
              <a:spcBef>
                <a:spcPts val="520"/>
              </a:spcBef>
              <a:spcAft>
                <a:spcPts val="0"/>
              </a:spcAft>
              <a:buClr>
                <a:schemeClr val="accent3"/>
              </a:buClr>
              <a:buSzPct val="25000"/>
              <a:buFont typeface="Noto Sans Symbols"/>
              <a:buNone/>
            </a:pPr>
            <a:endParaRPr sz="2600" b="0" i="0" u="none" strike="noStrike" cap="none">
              <a:solidFill>
                <a:schemeClr val="dk1"/>
              </a:solidFill>
              <a:latin typeface="Questrial"/>
              <a:ea typeface="Questrial"/>
              <a:cs typeface="Questrial"/>
              <a:sym typeface="Questrial"/>
            </a:endParaRPr>
          </a:p>
          <a:p>
            <a:pPr marL="274320" marR="0" lvl="0" indent="-274320" algn="l" rtl="0">
              <a:spcBef>
                <a:spcPts val="520"/>
              </a:spcBef>
              <a:spcAft>
                <a:spcPts val="0"/>
              </a:spcAft>
              <a:buClr>
                <a:schemeClr val="accent3"/>
              </a:buClr>
              <a:buSzPct val="95000"/>
              <a:buFont typeface="Noto Sans Symbols"/>
              <a:buNone/>
            </a:pPr>
            <a:endParaRPr sz="2600" b="0" i="0" u="none" strike="noStrike" cap="none">
              <a:solidFill>
                <a:schemeClr val="dk1"/>
              </a:solidFill>
              <a:latin typeface="Questrial"/>
              <a:ea typeface="Questrial"/>
              <a:cs typeface="Questrial"/>
              <a:sym typeface="Questrial"/>
            </a:endParaRPr>
          </a:p>
          <a:p>
            <a:pPr marL="0" marR="0" lvl="0" indent="0" algn="l" rtl="0">
              <a:spcBef>
                <a:spcPts val="520"/>
              </a:spcBef>
              <a:spcAft>
                <a:spcPts val="0"/>
              </a:spcAft>
              <a:buClr>
                <a:schemeClr val="accent3"/>
              </a:buClr>
              <a:buSzPct val="25000"/>
              <a:buFont typeface="Noto Sans Symbols"/>
              <a:buNone/>
            </a:pPr>
            <a:endParaRPr sz="2600" b="0" i="0" u="none" strike="noStrike" cap="none">
              <a:solidFill>
                <a:schemeClr val="dk1"/>
              </a:solidFill>
              <a:latin typeface="Merriweather"/>
              <a:ea typeface="Merriweather"/>
              <a:cs typeface="Merriweather"/>
              <a:sym typeface="Merriweather"/>
            </a:endParaRPr>
          </a:p>
          <a:p>
            <a:pPr marL="0" marR="0" lvl="0" indent="0" algn="l" rtl="0">
              <a:spcBef>
                <a:spcPts val="520"/>
              </a:spcBef>
              <a:buClr>
                <a:schemeClr val="accent3"/>
              </a:buClr>
              <a:buSzPct val="25000"/>
              <a:buFont typeface="Noto Sans Symbols"/>
              <a:buNone/>
            </a:pPr>
            <a:endParaRPr sz="2600" b="0" i="0" u="none" strike="noStrike" cap="none">
              <a:solidFill>
                <a:schemeClr val="dk1"/>
              </a:solidFill>
              <a:latin typeface="Merriweather"/>
              <a:ea typeface="Merriweather"/>
              <a:cs typeface="Merriweather"/>
              <a:sym typeface="Merriweather"/>
            </a:endParaRPr>
          </a:p>
        </p:txBody>
      </p:sp>
      <p:pic>
        <p:nvPicPr>
          <p:cNvPr id="425" name="Shape 425"/>
          <p:cNvPicPr preferRelativeResize="0">
            <a:picLocks noGrp="1"/>
          </p:cNvPicPr>
          <p:nvPr>
            <p:ph type="body" idx="2"/>
          </p:nvPr>
        </p:nvPicPr>
        <p:blipFill rotWithShape="1">
          <a:blip r:embed="rId3">
            <a:alphaModFix/>
          </a:blip>
          <a:srcRect/>
          <a:stretch/>
        </p:blipFill>
        <p:spPr>
          <a:xfrm>
            <a:off x="4267200" y="1219200"/>
            <a:ext cx="3050700" cy="3048600"/>
          </a:xfrm>
          <a:prstGeom prst="rect">
            <a:avLst/>
          </a:prstGeom>
          <a:noFill/>
          <a:ln>
            <a:noFill/>
          </a:ln>
        </p:spPr>
      </p:pic>
      <p:sp>
        <p:nvSpPr>
          <p:cNvPr id="426" name="Shape 426"/>
          <p:cNvSpPr txBox="1"/>
          <p:nvPr/>
        </p:nvSpPr>
        <p:spPr>
          <a:xfrm>
            <a:off x="990600" y="5791200"/>
            <a:ext cx="73914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pic>
        <p:nvPicPr>
          <p:cNvPr id="427" name="Shape 427"/>
          <p:cNvPicPr preferRelativeResize="0"/>
          <p:nvPr/>
        </p:nvPicPr>
        <p:blipFill rotWithShape="1">
          <a:blip r:embed="rId4">
            <a:alphaModFix/>
          </a:blip>
          <a:srcRect/>
          <a:stretch/>
        </p:blipFill>
        <p:spPr>
          <a:xfrm>
            <a:off x="334325" y="3853874"/>
            <a:ext cx="3543000" cy="2656800"/>
          </a:xfrm>
          <a:prstGeom prst="rect">
            <a:avLst/>
          </a:prstGeom>
          <a:noFill/>
          <a:ln>
            <a:noFill/>
          </a:ln>
        </p:spPr>
      </p:pic>
      <p:pic>
        <p:nvPicPr>
          <p:cNvPr id="428" name="Shape 428"/>
          <p:cNvPicPr preferRelativeResize="0"/>
          <p:nvPr/>
        </p:nvPicPr>
        <p:blipFill rotWithShape="1">
          <a:blip r:embed="rId5">
            <a:alphaModFix/>
          </a:blip>
          <a:srcRect/>
          <a:stretch/>
        </p:blipFill>
        <p:spPr>
          <a:xfrm>
            <a:off x="6477000" y="2807006"/>
            <a:ext cx="2545500" cy="400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animEffect transition="in" filter="fade">
                                      <p:cBhvr>
                                        <p:cTn id="7" dur="1000"/>
                                        <p:tgtEl>
                                          <p:spTgt spid="4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4">
                                            <p:txEl>
                                              <p:pRg st="1" end="1"/>
                                            </p:txEl>
                                          </p:spTgt>
                                        </p:tgtEl>
                                        <p:attrNameLst>
                                          <p:attrName>style.visibility</p:attrName>
                                        </p:attrNameLst>
                                      </p:cBhvr>
                                      <p:to>
                                        <p:strVal val="visible"/>
                                      </p:to>
                                    </p:set>
                                    <p:animEffect transition="in" filter="fade">
                                      <p:cBhvr>
                                        <p:cTn id="12" dur="1000"/>
                                        <p:tgtEl>
                                          <p:spTgt spid="4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4">
                                            <p:txEl>
                                              <p:pRg st="2" end="2"/>
                                            </p:txEl>
                                          </p:spTgt>
                                        </p:tgtEl>
                                        <p:attrNameLst>
                                          <p:attrName>style.visibility</p:attrName>
                                        </p:attrNameLst>
                                      </p:cBhvr>
                                      <p:to>
                                        <p:strVal val="visible"/>
                                      </p:to>
                                    </p:set>
                                    <p:animEffect transition="in" filter="fade">
                                      <p:cBhvr>
                                        <p:cTn id="17" dur="1000"/>
                                        <p:tgtEl>
                                          <p:spTgt spid="4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4">
                                            <p:txEl>
                                              <p:pRg st="3" end="3"/>
                                            </p:txEl>
                                          </p:spTgt>
                                        </p:tgtEl>
                                        <p:attrNameLst>
                                          <p:attrName>style.visibility</p:attrName>
                                        </p:attrNameLst>
                                      </p:cBhvr>
                                      <p:to>
                                        <p:strVal val="visible"/>
                                      </p:to>
                                    </p:set>
                                    <p:animEffect transition="in" filter="fade">
                                      <p:cBhvr>
                                        <p:cTn id="22" dur="1000"/>
                                        <p:tgtEl>
                                          <p:spTgt spid="4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4">
                                            <p:txEl>
                                              <p:pRg st="4" end="4"/>
                                            </p:txEl>
                                          </p:spTgt>
                                        </p:tgtEl>
                                        <p:attrNameLst>
                                          <p:attrName>style.visibility</p:attrName>
                                        </p:attrNameLst>
                                      </p:cBhvr>
                                      <p:to>
                                        <p:strVal val="visible"/>
                                      </p:to>
                                    </p:set>
                                    <p:animEffect transition="in" filter="fade">
                                      <p:cBhvr>
                                        <p:cTn id="27" dur="1000"/>
                                        <p:tgtEl>
                                          <p:spTgt spid="4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4">
                                            <p:txEl>
                                              <p:pRg st="5" end="5"/>
                                            </p:txEl>
                                          </p:spTgt>
                                        </p:tgtEl>
                                        <p:attrNameLst>
                                          <p:attrName>style.visibility</p:attrName>
                                        </p:attrNameLst>
                                      </p:cBhvr>
                                      <p:to>
                                        <p:strVal val="visible"/>
                                      </p:to>
                                    </p:set>
                                    <p:animEffect transition="in" filter="fade">
                                      <p:cBhvr>
                                        <p:cTn id="32" dur="1000"/>
                                        <p:tgtEl>
                                          <p:spTgt spid="4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4">
                                            <p:txEl>
                                              <p:pRg st="6" end="6"/>
                                            </p:txEl>
                                          </p:spTgt>
                                        </p:tgtEl>
                                        <p:attrNameLst>
                                          <p:attrName>style.visibility</p:attrName>
                                        </p:attrNameLst>
                                      </p:cBhvr>
                                      <p:to>
                                        <p:strVal val="visible"/>
                                      </p:to>
                                    </p:set>
                                    <p:animEffect transition="in" filter="fade">
                                      <p:cBhvr>
                                        <p:cTn id="37" dur="1000"/>
                                        <p:tgtEl>
                                          <p:spTgt spid="4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4">
                                            <p:txEl>
                                              <p:pRg st="7" end="7"/>
                                            </p:txEl>
                                          </p:spTgt>
                                        </p:tgtEl>
                                        <p:attrNameLst>
                                          <p:attrName>style.visibility</p:attrName>
                                        </p:attrNameLst>
                                      </p:cBhvr>
                                      <p:to>
                                        <p:strVal val="visible"/>
                                      </p:to>
                                    </p:set>
                                    <p:animEffect transition="in" filter="fade">
                                      <p:cBhvr>
                                        <p:cTn id="42" dur="1000"/>
                                        <p:tgtEl>
                                          <p:spTgt spid="4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4">
                                            <p:txEl>
                                              <p:pRg st="8" end="8"/>
                                            </p:txEl>
                                          </p:spTgt>
                                        </p:tgtEl>
                                        <p:attrNameLst>
                                          <p:attrName>style.visibility</p:attrName>
                                        </p:attrNameLst>
                                      </p:cBhvr>
                                      <p:to>
                                        <p:strVal val="visible"/>
                                      </p:to>
                                    </p:set>
                                    <p:animEffect transition="in" filter="fade">
                                      <p:cBhvr>
                                        <p:cTn id="47" dur="1000"/>
                                        <p:tgtEl>
                                          <p:spTgt spid="4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4">
                                            <p:txEl>
                                              <p:pRg st="9" end="9"/>
                                            </p:txEl>
                                          </p:spTgt>
                                        </p:tgtEl>
                                        <p:attrNameLst>
                                          <p:attrName>style.visibility</p:attrName>
                                        </p:attrNameLst>
                                      </p:cBhvr>
                                      <p:to>
                                        <p:strVal val="visible"/>
                                      </p:to>
                                    </p:set>
                                    <p:animEffect transition="in" filter="fade">
                                      <p:cBhvr>
                                        <p:cTn id="52" dur="1000"/>
                                        <p:tgtEl>
                                          <p:spTgt spid="42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4">
                                            <p:txEl>
                                              <p:pRg st="10" end="10"/>
                                            </p:txEl>
                                          </p:spTgt>
                                        </p:tgtEl>
                                        <p:attrNameLst>
                                          <p:attrName>style.visibility</p:attrName>
                                        </p:attrNameLst>
                                      </p:cBhvr>
                                      <p:to>
                                        <p:strVal val="visible"/>
                                      </p:to>
                                    </p:set>
                                    <p:animEffect transition="in" filter="fade">
                                      <p:cBhvr>
                                        <p:cTn id="57" dur="1000"/>
                                        <p:tgtEl>
                                          <p:spTgt spid="42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314700"/>
            <a:ext cx="8229600" cy="1166400"/>
          </a:xfrm>
          <a:prstGeom prst="rect">
            <a:avLst/>
          </a:prstGeom>
        </p:spPr>
        <p:txBody>
          <a:bodyPr lIns="91425" tIns="91425" rIns="91425" bIns="91425" anchor="b" anchorCtr="0">
            <a:noAutofit/>
          </a:bodyPr>
          <a:lstStyle/>
          <a:p>
            <a:pPr lvl="0" rtl="0">
              <a:spcBef>
                <a:spcPts val="0"/>
              </a:spcBef>
              <a:buNone/>
            </a:pPr>
            <a:r>
              <a:rPr lang="en-US" sz="4800">
                <a:solidFill>
                  <a:srgbClr val="9900FF"/>
                </a:solidFill>
                <a:latin typeface="Shadows Into Light Two"/>
                <a:ea typeface="Shadows Into Light Two"/>
                <a:cs typeface="Shadows Into Light Two"/>
                <a:sym typeface="Shadows Into Light Two"/>
              </a:rPr>
              <a:t>Socratic Seminar</a:t>
            </a:r>
          </a:p>
        </p:txBody>
      </p:sp>
      <p:sp>
        <p:nvSpPr>
          <p:cNvPr id="435" name="Shape 435"/>
          <p:cNvSpPr txBox="1">
            <a:spLocks noGrp="1"/>
          </p:cNvSpPr>
          <p:nvPr>
            <p:ph type="body" idx="1"/>
          </p:nvPr>
        </p:nvSpPr>
        <p:spPr>
          <a:xfrm>
            <a:off x="457200" y="1481099"/>
            <a:ext cx="8229600" cy="2828700"/>
          </a:xfrm>
          <a:prstGeom prst="rect">
            <a:avLst/>
          </a:prstGeom>
        </p:spPr>
        <p:txBody>
          <a:bodyPr lIns="91425" tIns="91425" rIns="91425" bIns="91425" anchor="t" anchorCtr="0">
            <a:noAutofit/>
          </a:bodyPr>
          <a:lstStyle/>
          <a:p>
            <a:pPr lvl="0" algn="ctr">
              <a:spcBef>
                <a:spcPts val="0"/>
              </a:spcBef>
              <a:buNone/>
            </a:pPr>
            <a:r>
              <a:rPr lang="en-US" sz="2400">
                <a:solidFill>
                  <a:srgbClr val="222222"/>
                </a:solidFill>
                <a:highlight>
                  <a:srgbClr val="FFFFFF"/>
                </a:highlight>
                <a:latin typeface="Coming Soon"/>
                <a:ea typeface="Coming Soon"/>
                <a:cs typeface="Coming Soon"/>
                <a:sym typeface="Coming Soon"/>
              </a:rPr>
              <a:t>The </a:t>
            </a:r>
            <a:r>
              <a:rPr lang="en-US" sz="2400" b="1">
                <a:solidFill>
                  <a:srgbClr val="222222"/>
                </a:solidFill>
                <a:highlight>
                  <a:srgbClr val="FFFFFF"/>
                </a:highlight>
                <a:latin typeface="Coming Soon"/>
                <a:ea typeface="Coming Soon"/>
                <a:cs typeface="Coming Soon"/>
                <a:sym typeface="Coming Soon"/>
              </a:rPr>
              <a:t>Socratic seminar</a:t>
            </a:r>
            <a:r>
              <a:rPr lang="en-US" sz="2400">
                <a:solidFill>
                  <a:srgbClr val="222222"/>
                </a:solidFill>
                <a:highlight>
                  <a:srgbClr val="FFFFFF"/>
                </a:highlight>
                <a:latin typeface="Coming Soon"/>
                <a:ea typeface="Coming Soon"/>
                <a:cs typeface="Coming Soon"/>
                <a:sym typeface="Coming Soon"/>
              </a:rPr>
              <a:t> is a </a:t>
            </a:r>
            <a:r>
              <a:rPr lang="en-US" sz="2400" b="1">
                <a:solidFill>
                  <a:srgbClr val="222222"/>
                </a:solidFill>
                <a:highlight>
                  <a:srgbClr val="FFFFFF"/>
                </a:highlight>
                <a:latin typeface="Coming Soon"/>
                <a:ea typeface="Coming Soon"/>
                <a:cs typeface="Coming Soon"/>
                <a:sym typeface="Coming Soon"/>
              </a:rPr>
              <a:t>formal discussion</a:t>
            </a:r>
            <a:r>
              <a:rPr lang="en-US" sz="2400">
                <a:solidFill>
                  <a:srgbClr val="222222"/>
                </a:solidFill>
                <a:highlight>
                  <a:srgbClr val="FFFFFF"/>
                </a:highlight>
                <a:latin typeface="Coming Soon"/>
                <a:ea typeface="Coming Soon"/>
                <a:cs typeface="Coming Soon"/>
                <a:sym typeface="Coming Soon"/>
              </a:rPr>
              <a:t>, based on a text, in which the leader asks </a:t>
            </a:r>
            <a:r>
              <a:rPr lang="en-US" sz="2400" b="1">
                <a:solidFill>
                  <a:srgbClr val="222222"/>
                </a:solidFill>
                <a:highlight>
                  <a:srgbClr val="FFFFFF"/>
                </a:highlight>
                <a:latin typeface="Coming Soon"/>
                <a:ea typeface="Coming Soon"/>
                <a:cs typeface="Coming Soon"/>
                <a:sym typeface="Coming Soon"/>
              </a:rPr>
              <a:t>open-ended</a:t>
            </a:r>
            <a:r>
              <a:rPr lang="en-US" sz="2400">
                <a:solidFill>
                  <a:srgbClr val="222222"/>
                </a:solidFill>
                <a:highlight>
                  <a:srgbClr val="FFFFFF"/>
                </a:highlight>
                <a:latin typeface="Coming Soon"/>
                <a:ea typeface="Coming Soon"/>
                <a:cs typeface="Coming Soon"/>
                <a:sym typeface="Coming Soon"/>
              </a:rPr>
              <a:t> questions. Within the context of the discussion, students </a:t>
            </a:r>
            <a:r>
              <a:rPr lang="en-US" sz="2400" b="1">
                <a:solidFill>
                  <a:srgbClr val="222222"/>
                </a:solidFill>
                <a:highlight>
                  <a:srgbClr val="FFFFFF"/>
                </a:highlight>
                <a:latin typeface="Coming Soon"/>
                <a:ea typeface="Coming Soon"/>
                <a:cs typeface="Coming Soon"/>
                <a:sym typeface="Coming Soon"/>
              </a:rPr>
              <a:t>listen </a:t>
            </a:r>
            <a:r>
              <a:rPr lang="en-US" sz="2400">
                <a:solidFill>
                  <a:srgbClr val="222222"/>
                </a:solidFill>
                <a:highlight>
                  <a:srgbClr val="FFFFFF"/>
                </a:highlight>
                <a:latin typeface="Coming Soon"/>
                <a:ea typeface="Coming Soon"/>
                <a:cs typeface="Coming Soon"/>
                <a:sym typeface="Coming Soon"/>
              </a:rPr>
              <a:t>closely to the comments of others, thinking</a:t>
            </a:r>
            <a:r>
              <a:rPr lang="en-US" sz="2400" b="1">
                <a:solidFill>
                  <a:srgbClr val="222222"/>
                </a:solidFill>
                <a:highlight>
                  <a:srgbClr val="FFFFFF"/>
                </a:highlight>
                <a:latin typeface="Coming Soon"/>
                <a:ea typeface="Coming Soon"/>
                <a:cs typeface="Coming Soon"/>
                <a:sym typeface="Coming Soon"/>
              </a:rPr>
              <a:t> critically</a:t>
            </a:r>
            <a:r>
              <a:rPr lang="en-US" sz="2400">
                <a:solidFill>
                  <a:srgbClr val="222222"/>
                </a:solidFill>
                <a:highlight>
                  <a:srgbClr val="FFFFFF"/>
                </a:highlight>
                <a:latin typeface="Coming Soon"/>
                <a:ea typeface="Coming Soon"/>
                <a:cs typeface="Coming Soon"/>
                <a:sym typeface="Coming Soon"/>
              </a:rPr>
              <a:t> for themselves, and </a:t>
            </a:r>
            <a:r>
              <a:rPr lang="en-US" sz="2400" b="1">
                <a:solidFill>
                  <a:srgbClr val="222222"/>
                </a:solidFill>
                <a:highlight>
                  <a:srgbClr val="FFFFFF"/>
                </a:highlight>
                <a:latin typeface="Coming Soon"/>
                <a:ea typeface="Coming Soon"/>
                <a:cs typeface="Coming Soon"/>
                <a:sym typeface="Coming Soon"/>
              </a:rPr>
              <a:t>articulate</a:t>
            </a:r>
            <a:r>
              <a:rPr lang="en-US" sz="2400">
                <a:solidFill>
                  <a:srgbClr val="222222"/>
                </a:solidFill>
                <a:highlight>
                  <a:srgbClr val="FFFFFF"/>
                </a:highlight>
                <a:latin typeface="Coming Soon"/>
                <a:ea typeface="Coming Soon"/>
                <a:cs typeface="Coming Soon"/>
                <a:sym typeface="Coming Soon"/>
              </a:rPr>
              <a:t> their own thoughts and their responses to the thoughts of others.</a:t>
            </a:r>
          </a:p>
        </p:txBody>
      </p:sp>
      <p:sp>
        <p:nvSpPr>
          <p:cNvPr id="436" name="Shape 436"/>
          <p:cNvSpPr txBox="1"/>
          <p:nvPr/>
        </p:nvSpPr>
        <p:spPr>
          <a:xfrm>
            <a:off x="457200" y="5141450"/>
            <a:ext cx="6385800" cy="1408200"/>
          </a:xfrm>
          <a:prstGeom prst="rect">
            <a:avLst/>
          </a:prstGeom>
          <a:solidFill>
            <a:srgbClr val="D9D2E9"/>
          </a:solidFill>
          <a:ln w="19050" cap="flat" cmpd="sng">
            <a:solidFill>
              <a:srgbClr val="9900FF"/>
            </a:solidFill>
            <a:prstDash val="dot"/>
            <a:round/>
            <a:headEnd type="none" w="med" len="med"/>
            <a:tailEnd type="none" w="med" len="med"/>
          </a:ln>
        </p:spPr>
        <p:txBody>
          <a:bodyPr lIns="91425" tIns="91425" rIns="91425" bIns="91425" anchor="t" anchorCtr="0">
            <a:noAutofit/>
          </a:bodyPr>
          <a:lstStyle/>
          <a:p>
            <a:pPr marL="457200" lvl="0" indent="0" algn="ctr" rtl="0">
              <a:spcBef>
                <a:spcPts val="0"/>
              </a:spcBef>
              <a:buNone/>
            </a:pPr>
            <a:r>
              <a:rPr lang="en-US" sz="2400">
                <a:latin typeface="Coming Soon"/>
                <a:ea typeface="Coming Soon"/>
                <a:cs typeface="Coming Soon"/>
                <a:sym typeface="Coming Soon"/>
              </a:rPr>
              <a:t>“to facilitate a deeper understanding of the ideas and values in the text through shared discussion•” </a:t>
            </a:r>
          </a:p>
        </p:txBody>
      </p:sp>
      <p:pic>
        <p:nvPicPr>
          <p:cNvPr id="437" name="Shape 437"/>
          <p:cNvPicPr preferRelativeResize="0"/>
          <p:nvPr/>
        </p:nvPicPr>
        <p:blipFill>
          <a:blip r:embed="rId3">
            <a:alphaModFix/>
          </a:blip>
          <a:stretch>
            <a:fillRect/>
          </a:stretch>
        </p:blipFill>
        <p:spPr>
          <a:xfrm rot="794389">
            <a:off x="7005972" y="4252625"/>
            <a:ext cx="1813655" cy="21416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314700"/>
            <a:ext cx="8229600" cy="1166400"/>
          </a:xfrm>
          <a:prstGeom prst="rect">
            <a:avLst/>
          </a:prstGeom>
        </p:spPr>
        <p:txBody>
          <a:bodyPr lIns="91425" tIns="91425" rIns="91425" bIns="91425" anchor="b" anchorCtr="0">
            <a:noAutofit/>
          </a:bodyPr>
          <a:lstStyle/>
          <a:p>
            <a:pPr lvl="0" rtl="0">
              <a:spcBef>
                <a:spcPts val="0"/>
              </a:spcBef>
              <a:buNone/>
            </a:pPr>
            <a:r>
              <a:rPr lang="en-US" sz="4800">
                <a:solidFill>
                  <a:srgbClr val="9900FF"/>
                </a:solidFill>
                <a:latin typeface="Shadows Into Light Two"/>
                <a:ea typeface="Shadows Into Light Two"/>
                <a:cs typeface="Shadows Into Light Two"/>
                <a:sym typeface="Shadows Into Light Two"/>
              </a:rPr>
              <a:t>Socratic Seminar</a:t>
            </a:r>
          </a:p>
        </p:txBody>
      </p:sp>
      <p:sp>
        <p:nvSpPr>
          <p:cNvPr id="444" name="Shape 444"/>
          <p:cNvSpPr txBox="1">
            <a:spLocks noGrp="1"/>
          </p:cNvSpPr>
          <p:nvPr>
            <p:ph type="body" idx="1"/>
          </p:nvPr>
        </p:nvSpPr>
        <p:spPr>
          <a:xfrm>
            <a:off x="457200" y="1481100"/>
            <a:ext cx="8229600" cy="3298200"/>
          </a:xfrm>
          <a:prstGeom prst="rect">
            <a:avLst/>
          </a:prstGeom>
        </p:spPr>
        <p:txBody>
          <a:bodyPr lIns="91425" tIns="91425" rIns="91425" bIns="91425" anchor="t" anchorCtr="0">
            <a:noAutofit/>
          </a:bodyPr>
          <a:lstStyle/>
          <a:p>
            <a:pPr lvl="0" algn="ctr" rtl="0">
              <a:spcBef>
                <a:spcPts val="0"/>
              </a:spcBef>
              <a:buNone/>
            </a:pPr>
            <a:r>
              <a:rPr lang="en-US" sz="2400">
                <a:latin typeface="Coming Soon"/>
                <a:ea typeface="Coming Soon"/>
                <a:cs typeface="Coming Soon"/>
                <a:sym typeface="Coming Soon"/>
              </a:rPr>
              <a:t>PrPro</a:t>
            </a:r>
          </a:p>
        </p:txBody>
      </p:sp>
      <p:sp>
        <p:nvSpPr>
          <p:cNvPr id="445" name="Shape 445"/>
          <p:cNvSpPr txBox="1"/>
          <p:nvPr/>
        </p:nvSpPr>
        <p:spPr>
          <a:xfrm>
            <a:off x="301850" y="1481100"/>
            <a:ext cx="8587800" cy="5068500"/>
          </a:xfrm>
          <a:prstGeom prst="rect">
            <a:avLst/>
          </a:prstGeom>
          <a:noFill/>
          <a:ln>
            <a:noFill/>
          </a:ln>
        </p:spPr>
        <p:txBody>
          <a:bodyPr lIns="91425" tIns="91425" rIns="91425" bIns="91425" anchor="t" anchorCtr="0">
            <a:noAutofit/>
          </a:bodyPr>
          <a:lstStyle/>
          <a:p>
            <a:pPr marL="0" lvl="0" indent="0" rtl="0">
              <a:spcBef>
                <a:spcPts val="0"/>
              </a:spcBef>
              <a:buNone/>
            </a:pPr>
            <a:r>
              <a:rPr lang="en-US" sz="2400" b="1">
                <a:latin typeface="Coming Soon"/>
                <a:ea typeface="Coming Soon"/>
                <a:cs typeface="Coming Soon"/>
                <a:sym typeface="Coming Soon"/>
              </a:rPr>
              <a:t>Before the Seminar</a:t>
            </a:r>
            <a:r>
              <a:rPr lang="en-US" sz="2400">
                <a:latin typeface="Coming Soon"/>
                <a:ea typeface="Coming Soon"/>
                <a:cs typeface="Coming Soon"/>
                <a:sym typeface="Coming Soon"/>
              </a:rPr>
              <a:t> </a:t>
            </a:r>
          </a:p>
          <a:p>
            <a:pPr marL="457200" lvl="0" indent="-381000" rtl="0">
              <a:spcBef>
                <a:spcPts val="0"/>
              </a:spcBef>
              <a:buSzPct val="100000"/>
              <a:buFont typeface="Coming Soon"/>
              <a:buChar char="●"/>
            </a:pPr>
            <a:r>
              <a:rPr lang="en-US" sz="2400">
                <a:latin typeface="Coming Soon"/>
                <a:ea typeface="Coming Soon"/>
                <a:cs typeface="Coming Soon"/>
                <a:sym typeface="Coming Soon"/>
              </a:rPr>
              <a:t>Teacher introduces purpose </a:t>
            </a:r>
          </a:p>
          <a:p>
            <a:pPr marL="457200" lvl="0" indent="-381000" rtl="0">
              <a:spcBef>
                <a:spcPts val="0"/>
              </a:spcBef>
              <a:buSzPct val="100000"/>
              <a:buFont typeface="Coming Soon"/>
              <a:buChar char="●"/>
            </a:pPr>
            <a:r>
              <a:rPr lang="en-US" sz="2400">
                <a:latin typeface="Coming Soon"/>
                <a:ea typeface="Coming Soon"/>
                <a:cs typeface="Coming Soon"/>
                <a:sym typeface="Coming Soon"/>
              </a:rPr>
              <a:t>Students read the text</a:t>
            </a:r>
          </a:p>
          <a:p>
            <a:pPr marL="457200" lvl="0" indent="-381000" rtl="0">
              <a:spcBef>
                <a:spcPts val="0"/>
              </a:spcBef>
              <a:buSzPct val="100000"/>
              <a:buFont typeface="Coming Soon"/>
              <a:buChar char="●"/>
            </a:pPr>
            <a:r>
              <a:rPr lang="en-US" sz="2400">
                <a:latin typeface="Coming Soon"/>
                <a:ea typeface="Coming Soon"/>
                <a:cs typeface="Coming Soon"/>
                <a:sym typeface="Coming Soon"/>
              </a:rPr>
              <a:t>Review norms </a:t>
            </a:r>
          </a:p>
          <a:p>
            <a:pPr marL="0" lvl="0" indent="0" rtl="0">
              <a:spcBef>
                <a:spcPts val="0"/>
              </a:spcBef>
              <a:buNone/>
            </a:pPr>
            <a:r>
              <a:rPr lang="en-US" sz="2400" b="1">
                <a:latin typeface="Coming Soon"/>
                <a:ea typeface="Coming Soon"/>
                <a:cs typeface="Coming Soon"/>
                <a:sym typeface="Coming Soon"/>
              </a:rPr>
              <a:t>During the Seminar</a:t>
            </a:r>
            <a:r>
              <a:rPr lang="en-US" sz="2400">
                <a:latin typeface="Coming Soon"/>
                <a:ea typeface="Coming Soon"/>
                <a:cs typeface="Coming Soon"/>
                <a:sym typeface="Coming Soon"/>
              </a:rPr>
              <a:t> </a:t>
            </a:r>
          </a:p>
          <a:p>
            <a:pPr marL="457200" lvl="0" indent="-381000" rtl="0">
              <a:spcBef>
                <a:spcPts val="0"/>
              </a:spcBef>
              <a:buSzPct val="100000"/>
              <a:buFont typeface="Coming Soon"/>
              <a:buChar char="●"/>
            </a:pPr>
            <a:r>
              <a:rPr lang="en-US" sz="2400">
                <a:latin typeface="Coming Soon"/>
                <a:ea typeface="Coming Soon"/>
                <a:cs typeface="Coming Soon"/>
                <a:sym typeface="Coming Soon"/>
              </a:rPr>
              <a:t>Teacher is seated at the level of the students</a:t>
            </a:r>
          </a:p>
          <a:p>
            <a:pPr marL="457200" lvl="0" indent="-381000" rtl="0">
              <a:spcBef>
                <a:spcPts val="0"/>
              </a:spcBef>
              <a:buSzPct val="100000"/>
              <a:buFont typeface="Coming Soon"/>
              <a:buChar char="●"/>
            </a:pPr>
            <a:r>
              <a:rPr lang="en-US" sz="2400">
                <a:latin typeface="Coming Soon"/>
                <a:ea typeface="Coming Soon"/>
                <a:cs typeface="Coming Soon"/>
                <a:sym typeface="Coming Soon"/>
              </a:rPr>
              <a:t>Teacher poses the key/or first question. </a:t>
            </a:r>
          </a:p>
          <a:p>
            <a:pPr marL="457200" lvl="0" indent="-381000" rtl="0">
              <a:spcBef>
                <a:spcPts val="0"/>
              </a:spcBef>
              <a:buSzPct val="100000"/>
              <a:buFont typeface="Coming Soon"/>
              <a:buChar char="●"/>
            </a:pPr>
            <a:r>
              <a:rPr lang="en-US" sz="2400">
                <a:latin typeface="Coming Soon"/>
                <a:ea typeface="Coming Soon"/>
                <a:cs typeface="Coming Soon"/>
                <a:sym typeface="Coming Soon"/>
              </a:rPr>
              <a:t>Participants relate their statements to particular passages, clarify, and elaborate (sentence frames)</a:t>
            </a:r>
          </a:p>
          <a:p>
            <a:pPr marL="457200" lvl="0" indent="-381000" rtl="0">
              <a:spcBef>
                <a:spcPts val="0"/>
              </a:spcBef>
              <a:buSzPct val="100000"/>
              <a:buFont typeface="Coming Soon"/>
              <a:buChar char="●"/>
            </a:pPr>
            <a:r>
              <a:rPr lang="en-US" sz="2400">
                <a:latin typeface="Coming Soon"/>
                <a:ea typeface="Coming Soon"/>
                <a:cs typeface="Coming Soon"/>
                <a:sym typeface="Coming Soon"/>
              </a:rPr>
              <a:t>Use Talking Legos or chips for equal voice</a:t>
            </a:r>
          </a:p>
          <a:p>
            <a:pPr marL="457200" lvl="0" indent="-381000" rtl="0">
              <a:spcBef>
                <a:spcPts val="0"/>
              </a:spcBef>
              <a:buSzPct val="100000"/>
              <a:buFont typeface="Coming Soon"/>
              <a:buChar char="●"/>
            </a:pPr>
            <a:r>
              <a:rPr lang="en-US" sz="2400">
                <a:latin typeface="Coming Soon"/>
                <a:ea typeface="Coming Soon"/>
                <a:cs typeface="Coming Soon"/>
                <a:sym typeface="Coming Soon"/>
              </a:rPr>
              <a:t>Summarize the main points if needed</a:t>
            </a:r>
          </a:p>
          <a:p>
            <a:pPr marL="0" lvl="0" indent="0" rtl="0">
              <a:spcBef>
                <a:spcPts val="0"/>
              </a:spcBef>
              <a:buNone/>
            </a:pPr>
            <a:r>
              <a:rPr lang="en-US" sz="2400" b="1">
                <a:latin typeface="Coming Soon"/>
                <a:ea typeface="Coming Soon"/>
                <a:cs typeface="Coming Soon"/>
                <a:sym typeface="Coming Soon"/>
              </a:rPr>
              <a:t>After the Seminar</a:t>
            </a:r>
            <a:r>
              <a:rPr lang="en-US" sz="2400">
                <a:latin typeface="Coming Soon"/>
                <a:ea typeface="Coming Soon"/>
                <a:cs typeface="Coming Soon"/>
                <a:sym typeface="Coming Soon"/>
              </a:rPr>
              <a:t> </a:t>
            </a:r>
          </a:p>
          <a:p>
            <a:pPr marL="457200" lvl="0" indent="-381000" rtl="0">
              <a:spcBef>
                <a:spcPts val="0"/>
              </a:spcBef>
              <a:buSzPct val="100000"/>
              <a:buFont typeface="Coming Soon"/>
              <a:buChar char="●"/>
            </a:pPr>
            <a:r>
              <a:rPr lang="en-US" sz="2400">
                <a:latin typeface="Coming Soon"/>
                <a:ea typeface="Coming Soon"/>
                <a:cs typeface="Coming Soon"/>
                <a:sym typeface="Coming Soon"/>
              </a:rPr>
              <a:t>Ask debriefing questions </a:t>
            </a:r>
          </a:p>
          <a:p>
            <a:pPr marL="0" lvl="0" indent="0" rtl="0">
              <a:spcBef>
                <a:spcPts val="0"/>
              </a:spcBef>
              <a:buNone/>
            </a:pPr>
            <a:endParaRPr sz="2400">
              <a:latin typeface="Coming Soon"/>
              <a:ea typeface="Coming Soon"/>
              <a:cs typeface="Coming Soon"/>
              <a:sym typeface="Coming Soon"/>
            </a:endParaRPr>
          </a:p>
          <a:p>
            <a:pPr marL="0" lvl="0" indent="0">
              <a:spcBef>
                <a:spcPts val="0"/>
              </a:spcBef>
              <a:buNone/>
            </a:pPr>
            <a:endParaRPr sz="2400">
              <a:latin typeface="Coming Soon"/>
              <a:ea typeface="Coming Soon"/>
              <a:cs typeface="Coming Soon"/>
              <a:sym typeface="Coming Soon"/>
            </a:endParaRPr>
          </a:p>
          <a:p>
            <a:pPr lvl="0">
              <a:spcBef>
                <a:spcPts val="0"/>
              </a:spcBef>
              <a:buNone/>
            </a:pPr>
            <a:endParaRPr sz="2400">
              <a:latin typeface="Coming Soon"/>
              <a:ea typeface="Coming Soon"/>
              <a:cs typeface="Coming Soon"/>
              <a:sym typeface="Coming Soon"/>
            </a:endParaRPr>
          </a:p>
        </p:txBody>
      </p:sp>
      <p:pic>
        <p:nvPicPr>
          <p:cNvPr id="446" name="Shape 446"/>
          <p:cNvPicPr preferRelativeResize="0"/>
          <p:nvPr/>
        </p:nvPicPr>
        <p:blipFill>
          <a:blip r:embed="rId3">
            <a:alphaModFix/>
          </a:blip>
          <a:stretch>
            <a:fillRect/>
          </a:stretch>
        </p:blipFill>
        <p:spPr>
          <a:xfrm>
            <a:off x="6430500" y="5317224"/>
            <a:ext cx="2592825" cy="1399999"/>
          </a:xfrm>
          <a:prstGeom prst="rect">
            <a:avLst/>
          </a:prstGeom>
          <a:noFill/>
          <a:ln>
            <a:noFill/>
          </a:ln>
        </p:spPr>
      </p:pic>
      <p:pic>
        <p:nvPicPr>
          <p:cNvPr id="447" name="Shape 447"/>
          <p:cNvPicPr preferRelativeResize="0"/>
          <p:nvPr/>
        </p:nvPicPr>
        <p:blipFill>
          <a:blip r:embed="rId4">
            <a:alphaModFix/>
          </a:blip>
          <a:stretch>
            <a:fillRect/>
          </a:stretch>
        </p:blipFill>
        <p:spPr>
          <a:xfrm>
            <a:off x="5340325" y="990249"/>
            <a:ext cx="3346475" cy="19590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xEl>
                                              <p:pRg st="0" end="0"/>
                                            </p:txEl>
                                          </p:spTgt>
                                        </p:tgtEl>
                                        <p:attrNameLst>
                                          <p:attrName>style.visibility</p:attrName>
                                        </p:attrNameLst>
                                      </p:cBhvr>
                                      <p:to>
                                        <p:strVal val="visible"/>
                                      </p:to>
                                    </p:set>
                                    <p:animEffect transition="in" filter="fade">
                                      <p:cBhvr>
                                        <p:cTn id="7" dur="1000"/>
                                        <p:tgtEl>
                                          <p:spTgt spid="4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
                                            <p:txEl>
                                              <p:pRg st="1" end="1"/>
                                            </p:txEl>
                                          </p:spTgt>
                                        </p:tgtEl>
                                        <p:attrNameLst>
                                          <p:attrName>style.visibility</p:attrName>
                                        </p:attrNameLst>
                                      </p:cBhvr>
                                      <p:to>
                                        <p:strVal val="visible"/>
                                      </p:to>
                                    </p:set>
                                    <p:animEffect transition="in" filter="fade">
                                      <p:cBhvr>
                                        <p:cTn id="12" dur="1000"/>
                                        <p:tgtEl>
                                          <p:spTgt spid="4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5">
                                            <p:txEl>
                                              <p:pRg st="2" end="2"/>
                                            </p:txEl>
                                          </p:spTgt>
                                        </p:tgtEl>
                                        <p:attrNameLst>
                                          <p:attrName>style.visibility</p:attrName>
                                        </p:attrNameLst>
                                      </p:cBhvr>
                                      <p:to>
                                        <p:strVal val="visible"/>
                                      </p:to>
                                    </p:set>
                                    <p:animEffect transition="in" filter="fade">
                                      <p:cBhvr>
                                        <p:cTn id="17" dur="1000"/>
                                        <p:tgtEl>
                                          <p:spTgt spid="4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5">
                                            <p:txEl>
                                              <p:pRg st="3" end="3"/>
                                            </p:txEl>
                                          </p:spTgt>
                                        </p:tgtEl>
                                        <p:attrNameLst>
                                          <p:attrName>style.visibility</p:attrName>
                                        </p:attrNameLst>
                                      </p:cBhvr>
                                      <p:to>
                                        <p:strVal val="visible"/>
                                      </p:to>
                                    </p:set>
                                    <p:animEffect transition="in" filter="fade">
                                      <p:cBhvr>
                                        <p:cTn id="22" dur="1000"/>
                                        <p:tgtEl>
                                          <p:spTgt spid="4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5">
                                            <p:txEl>
                                              <p:pRg st="4" end="4"/>
                                            </p:txEl>
                                          </p:spTgt>
                                        </p:tgtEl>
                                        <p:attrNameLst>
                                          <p:attrName>style.visibility</p:attrName>
                                        </p:attrNameLst>
                                      </p:cBhvr>
                                      <p:to>
                                        <p:strVal val="visible"/>
                                      </p:to>
                                    </p:set>
                                    <p:animEffect transition="in" filter="fade">
                                      <p:cBhvr>
                                        <p:cTn id="27" dur="1000"/>
                                        <p:tgtEl>
                                          <p:spTgt spid="4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5">
                                            <p:txEl>
                                              <p:pRg st="5" end="5"/>
                                            </p:txEl>
                                          </p:spTgt>
                                        </p:tgtEl>
                                        <p:attrNameLst>
                                          <p:attrName>style.visibility</p:attrName>
                                        </p:attrNameLst>
                                      </p:cBhvr>
                                      <p:to>
                                        <p:strVal val="visible"/>
                                      </p:to>
                                    </p:set>
                                    <p:animEffect transition="in" filter="fade">
                                      <p:cBhvr>
                                        <p:cTn id="32" dur="1000"/>
                                        <p:tgtEl>
                                          <p:spTgt spid="44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5">
                                            <p:txEl>
                                              <p:pRg st="6" end="6"/>
                                            </p:txEl>
                                          </p:spTgt>
                                        </p:tgtEl>
                                        <p:attrNameLst>
                                          <p:attrName>style.visibility</p:attrName>
                                        </p:attrNameLst>
                                      </p:cBhvr>
                                      <p:to>
                                        <p:strVal val="visible"/>
                                      </p:to>
                                    </p:set>
                                    <p:animEffect transition="in" filter="fade">
                                      <p:cBhvr>
                                        <p:cTn id="37" dur="1000"/>
                                        <p:tgtEl>
                                          <p:spTgt spid="44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5">
                                            <p:txEl>
                                              <p:pRg st="7" end="7"/>
                                            </p:txEl>
                                          </p:spTgt>
                                        </p:tgtEl>
                                        <p:attrNameLst>
                                          <p:attrName>style.visibility</p:attrName>
                                        </p:attrNameLst>
                                      </p:cBhvr>
                                      <p:to>
                                        <p:strVal val="visible"/>
                                      </p:to>
                                    </p:set>
                                    <p:animEffect transition="in" filter="fade">
                                      <p:cBhvr>
                                        <p:cTn id="42" dur="1000"/>
                                        <p:tgtEl>
                                          <p:spTgt spid="44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5">
                                            <p:txEl>
                                              <p:pRg st="8" end="8"/>
                                            </p:txEl>
                                          </p:spTgt>
                                        </p:tgtEl>
                                        <p:attrNameLst>
                                          <p:attrName>style.visibility</p:attrName>
                                        </p:attrNameLst>
                                      </p:cBhvr>
                                      <p:to>
                                        <p:strVal val="visible"/>
                                      </p:to>
                                    </p:set>
                                    <p:animEffect transition="in" filter="fade">
                                      <p:cBhvr>
                                        <p:cTn id="47" dur="1000"/>
                                        <p:tgtEl>
                                          <p:spTgt spid="44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5">
                                            <p:txEl>
                                              <p:pRg st="9" end="9"/>
                                            </p:txEl>
                                          </p:spTgt>
                                        </p:tgtEl>
                                        <p:attrNameLst>
                                          <p:attrName>style.visibility</p:attrName>
                                        </p:attrNameLst>
                                      </p:cBhvr>
                                      <p:to>
                                        <p:strVal val="visible"/>
                                      </p:to>
                                    </p:set>
                                    <p:animEffect transition="in" filter="fade">
                                      <p:cBhvr>
                                        <p:cTn id="52" dur="1000"/>
                                        <p:tgtEl>
                                          <p:spTgt spid="44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45">
                                            <p:txEl>
                                              <p:pRg st="10" end="10"/>
                                            </p:txEl>
                                          </p:spTgt>
                                        </p:tgtEl>
                                        <p:attrNameLst>
                                          <p:attrName>style.visibility</p:attrName>
                                        </p:attrNameLst>
                                      </p:cBhvr>
                                      <p:to>
                                        <p:strVal val="visible"/>
                                      </p:to>
                                    </p:set>
                                    <p:animEffect transition="in" filter="fade">
                                      <p:cBhvr>
                                        <p:cTn id="57" dur="1000"/>
                                        <p:tgtEl>
                                          <p:spTgt spid="44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45">
                                            <p:txEl>
                                              <p:pRg st="11" end="11"/>
                                            </p:txEl>
                                          </p:spTgt>
                                        </p:tgtEl>
                                        <p:attrNameLst>
                                          <p:attrName>style.visibility</p:attrName>
                                        </p:attrNameLst>
                                      </p:cBhvr>
                                      <p:to>
                                        <p:strVal val="visible"/>
                                      </p:to>
                                    </p:set>
                                    <p:animEffect transition="in" filter="fade">
                                      <p:cBhvr>
                                        <p:cTn id="62" dur="1000"/>
                                        <p:tgtEl>
                                          <p:spTgt spid="44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45">
                                            <p:txEl>
                                              <p:pRg st="12" end="12"/>
                                            </p:txEl>
                                          </p:spTgt>
                                        </p:tgtEl>
                                        <p:attrNameLst>
                                          <p:attrName>style.visibility</p:attrName>
                                        </p:attrNameLst>
                                      </p:cBhvr>
                                      <p:to>
                                        <p:strVal val="visible"/>
                                      </p:to>
                                    </p:set>
                                    <p:animEffect transition="in" filter="fade">
                                      <p:cBhvr>
                                        <p:cTn id="67" dur="1000"/>
                                        <p:tgtEl>
                                          <p:spTgt spid="44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45">
                                            <p:txEl>
                                              <p:pRg st="13" end="13"/>
                                            </p:txEl>
                                          </p:spTgt>
                                        </p:tgtEl>
                                        <p:attrNameLst>
                                          <p:attrName>style.visibility</p:attrName>
                                        </p:attrNameLst>
                                      </p:cBhvr>
                                      <p:to>
                                        <p:strVal val="visible"/>
                                      </p:to>
                                    </p:set>
                                    <p:animEffect transition="in" filter="fade">
                                      <p:cBhvr>
                                        <p:cTn id="72" dur="1000"/>
                                        <p:tgtEl>
                                          <p:spTgt spid="445">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45">
                                            <p:txEl>
                                              <p:pRg st="14" end="14"/>
                                            </p:txEl>
                                          </p:spTgt>
                                        </p:tgtEl>
                                        <p:attrNameLst>
                                          <p:attrName>style.visibility</p:attrName>
                                        </p:attrNameLst>
                                      </p:cBhvr>
                                      <p:to>
                                        <p:strVal val="visible"/>
                                      </p:to>
                                    </p:set>
                                    <p:animEffect transition="in" filter="fade">
                                      <p:cBhvr>
                                        <p:cTn id="77" dur="1000"/>
                                        <p:tgtEl>
                                          <p:spTgt spid="44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457200" y="314700"/>
            <a:ext cx="8229600" cy="1166400"/>
          </a:xfrm>
          <a:prstGeom prst="rect">
            <a:avLst/>
          </a:prstGeom>
        </p:spPr>
        <p:txBody>
          <a:bodyPr lIns="91425" tIns="91425" rIns="91425" bIns="91425" anchor="b" anchorCtr="0">
            <a:noAutofit/>
          </a:bodyPr>
          <a:lstStyle/>
          <a:p>
            <a:pPr lvl="0" rtl="0">
              <a:spcBef>
                <a:spcPts val="0"/>
              </a:spcBef>
              <a:buNone/>
            </a:pPr>
            <a:r>
              <a:rPr lang="en-US" sz="4800">
                <a:solidFill>
                  <a:srgbClr val="9900FF"/>
                </a:solidFill>
                <a:latin typeface="Shadows Into Light Two"/>
                <a:ea typeface="Shadows Into Light Two"/>
                <a:cs typeface="Shadows Into Light Two"/>
                <a:sym typeface="Shadows Into Light Two"/>
              </a:rPr>
              <a:t>Socratic Seminar</a:t>
            </a:r>
          </a:p>
        </p:txBody>
      </p:sp>
      <p:sp>
        <p:nvSpPr>
          <p:cNvPr id="454" name="Shape 454"/>
          <p:cNvSpPr txBox="1">
            <a:spLocks noGrp="1"/>
          </p:cNvSpPr>
          <p:nvPr>
            <p:ph type="body" idx="1"/>
          </p:nvPr>
        </p:nvSpPr>
        <p:spPr>
          <a:xfrm>
            <a:off x="457200" y="1481100"/>
            <a:ext cx="8229600" cy="3399000"/>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Break up into 4 groups</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Decide roles (timekeeper, teacher)</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Create your environment</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Read the article, </a:t>
            </a:r>
            <a:r>
              <a:rPr lang="en-US" sz="3000" b="1">
                <a:solidFill>
                  <a:srgbClr val="000000"/>
                </a:solidFill>
                <a:latin typeface="Coming Soon"/>
                <a:ea typeface="Coming Soon"/>
                <a:cs typeface="Coming Soon"/>
                <a:sym typeface="Coming Soon"/>
              </a:rPr>
              <a:t>“Ten Books I Wish My White Teacher Had Read.”</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Use the questions and sentence frames to support your discussion.</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Use Talking Legos if desired</a:t>
            </a:r>
          </a:p>
          <a:p>
            <a:pPr marL="0" lvl="0" indent="0" rtl="0">
              <a:spcBef>
                <a:spcPts val="0"/>
              </a:spcBef>
              <a:buNone/>
            </a:pPr>
            <a:endParaRPr sz="2400">
              <a:solidFill>
                <a:srgbClr val="000000"/>
              </a:solidFill>
              <a:latin typeface="Coming Soon"/>
              <a:ea typeface="Coming Soon"/>
              <a:cs typeface="Coming Soon"/>
              <a:sym typeface="Coming Soon"/>
            </a:endParaRPr>
          </a:p>
        </p:txBody>
      </p:sp>
      <p:sp>
        <p:nvSpPr>
          <p:cNvPr id="455" name="Shape 455"/>
          <p:cNvSpPr txBox="1"/>
          <p:nvPr/>
        </p:nvSpPr>
        <p:spPr>
          <a:xfrm>
            <a:off x="120850" y="5181675"/>
            <a:ext cx="8808900" cy="1428300"/>
          </a:xfrm>
          <a:prstGeom prst="rect">
            <a:avLst/>
          </a:prstGeom>
          <a:noFill/>
          <a:ln>
            <a:noFill/>
          </a:ln>
        </p:spPr>
        <p:txBody>
          <a:bodyPr lIns="91425" tIns="91425" rIns="91425" bIns="91425" anchor="t" anchorCtr="0">
            <a:noAutofit/>
          </a:bodyPr>
          <a:lstStyle/>
          <a:p>
            <a:pPr lvl="0" rtl="0">
              <a:spcBef>
                <a:spcPts val="0"/>
              </a:spcBef>
              <a:buNone/>
            </a:pPr>
            <a:endParaRPr sz="2400" b="1">
              <a:latin typeface="Shadows Into Light Two"/>
              <a:ea typeface="Shadows Into Light Two"/>
              <a:cs typeface="Shadows Into Light Two"/>
              <a:sym typeface="Shadows Into Light Tw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animEffect transition="in" filter="fade">
                                      <p:cBhvr>
                                        <p:cTn id="7" dur="1000"/>
                                        <p:tgtEl>
                                          <p:spTgt spid="4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4">
                                            <p:txEl>
                                              <p:pRg st="1" end="1"/>
                                            </p:txEl>
                                          </p:spTgt>
                                        </p:tgtEl>
                                        <p:attrNameLst>
                                          <p:attrName>style.visibility</p:attrName>
                                        </p:attrNameLst>
                                      </p:cBhvr>
                                      <p:to>
                                        <p:strVal val="visible"/>
                                      </p:to>
                                    </p:set>
                                    <p:animEffect transition="in" filter="fade">
                                      <p:cBhvr>
                                        <p:cTn id="12" dur="1000"/>
                                        <p:tgtEl>
                                          <p:spTgt spid="4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4">
                                            <p:txEl>
                                              <p:pRg st="2" end="2"/>
                                            </p:txEl>
                                          </p:spTgt>
                                        </p:tgtEl>
                                        <p:attrNameLst>
                                          <p:attrName>style.visibility</p:attrName>
                                        </p:attrNameLst>
                                      </p:cBhvr>
                                      <p:to>
                                        <p:strVal val="visible"/>
                                      </p:to>
                                    </p:set>
                                    <p:animEffect transition="in" filter="fade">
                                      <p:cBhvr>
                                        <p:cTn id="17" dur="1000"/>
                                        <p:tgtEl>
                                          <p:spTgt spid="4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4">
                                            <p:txEl>
                                              <p:pRg st="3" end="3"/>
                                            </p:txEl>
                                          </p:spTgt>
                                        </p:tgtEl>
                                        <p:attrNameLst>
                                          <p:attrName>style.visibility</p:attrName>
                                        </p:attrNameLst>
                                      </p:cBhvr>
                                      <p:to>
                                        <p:strVal val="visible"/>
                                      </p:to>
                                    </p:set>
                                    <p:animEffect transition="in" filter="fade">
                                      <p:cBhvr>
                                        <p:cTn id="22" dur="1000"/>
                                        <p:tgtEl>
                                          <p:spTgt spid="4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4">
                                            <p:txEl>
                                              <p:pRg st="4" end="4"/>
                                            </p:txEl>
                                          </p:spTgt>
                                        </p:tgtEl>
                                        <p:attrNameLst>
                                          <p:attrName>style.visibility</p:attrName>
                                        </p:attrNameLst>
                                      </p:cBhvr>
                                      <p:to>
                                        <p:strVal val="visible"/>
                                      </p:to>
                                    </p:set>
                                    <p:animEffect transition="in" filter="fade">
                                      <p:cBhvr>
                                        <p:cTn id="27" dur="1000"/>
                                        <p:tgtEl>
                                          <p:spTgt spid="4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4">
                                            <p:txEl>
                                              <p:pRg st="5" end="5"/>
                                            </p:txEl>
                                          </p:spTgt>
                                        </p:tgtEl>
                                        <p:attrNameLst>
                                          <p:attrName>style.visibility</p:attrName>
                                        </p:attrNameLst>
                                      </p:cBhvr>
                                      <p:to>
                                        <p:strVal val="visible"/>
                                      </p:to>
                                    </p:set>
                                    <p:animEffect transition="in" filter="fade">
                                      <p:cBhvr>
                                        <p:cTn id="32" dur="1000"/>
                                        <p:tgtEl>
                                          <p:spTgt spid="4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4">
                                            <p:txEl>
                                              <p:pRg st="6" end="6"/>
                                            </p:txEl>
                                          </p:spTgt>
                                        </p:tgtEl>
                                        <p:attrNameLst>
                                          <p:attrName>style.visibility</p:attrName>
                                        </p:attrNameLst>
                                      </p:cBhvr>
                                      <p:to>
                                        <p:strVal val="visible"/>
                                      </p:to>
                                    </p:set>
                                    <p:animEffect transition="in" filter="fade">
                                      <p:cBhvr>
                                        <p:cTn id="37" dur="1000"/>
                                        <p:tgtEl>
                                          <p:spTgt spid="4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457200" y="314700"/>
            <a:ext cx="8229600" cy="98699"/>
          </a:xfrm>
          <a:prstGeom prst="rect">
            <a:avLst/>
          </a:prstGeom>
        </p:spPr>
        <p:txBody>
          <a:bodyPr lIns="91425" tIns="91425" rIns="91425" bIns="91425" anchor="b" anchorCtr="0">
            <a:noAutofit/>
          </a:bodyPr>
          <a:lstStyle/>
          <a:p>
            <a:pPr lvl="0" rtl="0">
              <a:spcBef>
                <a:spcPts val="0"/>
              </a:spcBef>
              <a:buNone/>
            </a:pPr>
            <a:endParaRPr sz="4800">
              <a:solidFill>
                <a:srgbClr val="9900FF"/>
              </a:solidFill>
              <a:latin typeface="Shadows Into Light Two"/>
              <a:ea typeface="Shadows Into Light Two"/>
              <a:cs typeface="Shadows Into Light Two"/>
              <a:sym typeface="Shadows Into Light Two"/>
            </a:endParaRPr>
          </a:p>
        </p:txBody>
      </p:sp>
      <p:sp>
        <p:nvSpPr>
          <p:cNvPr id="462" name="Shape 462"/>
          <p:cNvSpPr txBox="1">
            <a:spLocks noGrp="1"/>
          </p:cNvSpPr>
          <p:nvPr>
            <p:ph type="body" idx="1"/>
          </p:nvPr>
        </p:nvSpPr>
        <p:spPr>
          <a:xfrm>
            <a:off x="221400" y="314700"/>
            <a:ext cx="8465400" cy="6543300"/>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How do the ideas in the text relate to our lives? </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What do they mean for us personally? </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Why is this material important? </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Do you agree with the author? Why or why not.</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What is the main idea or underlying value in the text? </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What is the author’s purpose or perspective?</a:t>
            </a:r>
          </a:p>
          <a:p>
            <a:pPr marL="457200" lvl="0" indent="-419100" rtl="0">
              <a:spcBef>
                <a:spcPts val="0"/>
              </a:spcBef>
              <a:buClr>
                <a:srgbClr val="000000"/>
              </a:buClr>
              <a:buSzPct val="100000"/>
              <a:buFont typeface="Coming Soon"/>
            </a:pPr>
            <a:r>
              <a:rPr lang="en-US" sz="3000">
                <a:solidFill>
                  <a:srgbClr val="000000"/>
                </a:solidFill>
                <a:latin typeface="Coming Soon"/>
                <a:ea typeface="Coming Soon"/>
                <a:cs typeface="Coming Soon"/>
                <a:sym typeface="Coming Soon"/>
              </a:rPr>
              <a:t>What is the most important word, sentence or paragraph?</a:t>
            </a:r>
          </a:p>
          <a:p>
            <a:pPr marL="0" lvl="0" indent="0" rtl="0">
              <a:spcBef>
                <a:spcPts val="0"/>
              </a:spcBef>
              <a:buNone/>
            </a:pPr>
            <a:endParaRPr sz="2400">
              <a:solidFill>
                <a:srgbClr val="000000"/>
              </a:solidFill>
              <a:latin typeface="Coming Soon"/>
              <a:ea typeface="Coming Soon"/>
              <a:cs typeface="Coming Soon"/>
              <a:sym typeface="Coming Soon"/>
            </a:endParaRPr>
          </a:p>
        </p:txBody>
      </p:sp>
      <p:sp>
        <p:nvSpPr>
          <p:cNvPr id="463" name="Shape 463"/>
          <p:cNvSpPr txBox="1"/>
          <p:nvPr/>
        </p:nvSpPr>
        <p:spPr>
          <a:xfrm flipH="1">
            <a:off x="8808850" y="6006225"/>
            <a:ext cx="1367700" cy="543300"/>
          </a:xfrm>
          <a:prstGeom prst="rect">
            <a:avLst/>
          </a:prstGeom>
          <a:noFill/>
          <a:ln>
            <a:noFill/>
          </a:ln>
        </p:spPr>
        <p:txBody>
          <a:bodyPr lIns="91425" tIns="91425" rIns="91425" bIns="91425" anchor="t" anchorCtr="0">
            <a:noAutofit/>
          </a:bodyPr>
          <a:lstStyle/>
          <a:p>
            <a:pPr lvl="0" rtl="0">
              <a:spcBef>
                <a:spcPts val="0"/>
              </a:spcBef>
              <a:buNone/>
            </a:pPr>
            <a:endParaRPr sz="2400" b="1">
              <a:latin typeface="Shadows Into Light Two"/>
              <a:ea typeface="Shadows Into Light Two"/>
              <a:cs typeface="Shadows Into Light Two"/>
              <a:sym typeface="Shadows Into Light Two"/>
            </a:endParaRPr>
          </a:p>
        </p:txBody>
      </p:sp>
      <p:sp>
        <p:nvSpPr>
          <p:cNvPr id="464" name="Shape 464" descr="Some graphic design and motion graphics in Adobe After Effects." title="20 Minute Countdown Timer">
            <a:hlinkClick r:id="rId3"/>
          </p:cNvPr>
          <p:cNvSpPr/>
          <p:nvPr/>
        </p:nvSpPr>
        <p:spPr>
          <a:xfrm>
            <a:off x="6830250" y="4187150"/>
            <a:ext cx="1856550" cy="1392399"/>
          </a:xfrm>
          <a:prstGeom prst="rect">
            <a:avLst/>
          </a:prstGeom>
          <a:blipFill>
            <a:blip r:embed="rId4">
              <a:alphaModFix/>
            </a:blip>
            <a:stretch>
              <a:fillRect/>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471" name="Shape 471"/>
          <p:cNvPicPr preferRelativeResize="0"/>
          <p:nvPr/>
        </p:nvPicPr>
        <p:blipFill>
          <a:blip r:embed="rId3">
            <a:alphaModFix/>
          </a:blip>
          <a:stretch>
            <a:fillRect/>
          </a:stretch>
        </p:blipFill>
        <p:spPr>
          <a:xfrm>
            <a:off x="606475" y="1236149"/>
            <a:ext cx="7931025" cy="4385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740800"/>
            <a:ext cx="8484000" cy="639900"/>
          </a:xfrm>
          <a:prstGeom prst="rect">
            <a:avLst/>
          </a:prstGeom>
        </p:spPr>
        <p:txBody>
          <a:bodyPr lIns="91425" tIns="91425" rIns="91425" bIns="91425" anchor="b" anchorCtr="0">
            <a:noAutofit/>
          </a:bodyPr>
          <a:lstStyle/>
          <a:p>
            <a:pPr lvl="0">
              <a:spcBef>
                <a:spcPts val="0"/>
              </a:spcBef>
              <a:buNone/>
            </a:pPr>
            <a:r>
              <a:rPr lang="en-US" sz="4800">
                <a:solidFill>
                  <a:srgbClr val="FF9900"/>
                </a:solidFill>
                <a:latin typeface="Shadows Into Light Two"/>
                <a:ea typeface="Shadows Into Light Two"/>
                <a:cs typeface="Shadows Into Light Two"/>
                <a:sym typeface="Shadows Into Light Two"/>
              </a:rPr>
              <a:t>Agenda:</a:t>
            </a:r>
          </a:p>
        </p:txBody>
      </p:sp>
      <p:sp>
        <p:nvSpPr>
          <p:cNvPr id="237" name="Shape 237"/>
          <p:cNvSpPr txBox="1">
            <a:spLocks noGrp="1"/>
          </p:cNvSpPr>
          <p:nvPr>
            <p:ph type="body" idx="1"/>
          </p:nvPr>
        </p:nvSpPr>
        <p:spPr>
          <a:xfrm>
            <a:off x="311700" y="1380700"/>
            <a:ext cx="8988600" cy="4711500"/>
          </a:xfrm>
          <a:prstGeom prst="rect">
            <a:avLst/>
          </a:prstGeom>
        </p:spPr>
        <p:txBody>
          <a:bodyPr lIns="91425" tIns="91425" rIns="91425" bIns="91425" anchor="t" anchorCtr="0">
            <a:noAutofit/>
          </a:bodyPr>
          <a:lstStyle/>
          <a:p>
            <a:pPr marL="457200" lvl="0" indent="-381000" rtl="0">
              <a:lnSpc>
                <a:spcPct val="150000"/>
              </a:lnSpc>
              <a:spcBef>
                <a:spcPts val="0"/>
              </a:spcBef>
              <a:buSzPct val="100000"/>
              <a:buFont typeface="Coming Soon"/>
            </a:pPr>
            <a:r>
              <a:rPr lang="en-US" sz="2400">
                <a:latin typeface="Coming Soon"/>
                <a:ea typeface="Coming Soon"/>
                <a:cs typeface="Coming Soon"/>
                <a:sym typeface="Coming Soon"/>
              </a:rPr>
              <a:t>Welcome Introductions</a:t>
            </a:r>
          </a:p>
          <a:p>
            <a:pPr marL="457200" lvl="0" indent="-381000" rtl="0">
              <a:lnSpc>
                <a:spcPct val="150000"/>
              </a:lnSpc>
              <a:spcBef>
                <a:spcPts val="0"/>
              </a:spcBef>
              <a:buSzPct val="100000"/>
              <a:buFont typeface="Coming Soon"/>
            </a:pPr>
            <a:r>
              <a:rPr lang="en-US" sz="2400">
                <a:latin typeface="Coming Soon"/>
                <a:ea typeface="Coming Soon"/>
                <a:cs typeface="Coming Soon"/>
                <a:sym typeface="Coming Soon"/>
              </a:rPr>
              <a:t>Learning Targets &amp; Success Criteria</a:t>
            </a:r>
          </a:p>
          <a:p>
            <a:pPr marL="457200" lvl="0" indent="-381000" rtl="0">
              <a:lnSpc>
                <a:spcPct val="150000"/>
              </a:lnSpc>
              <a:spcBef>
                <a:spcPts val="0"/>
              </a:spcBef>
              <a:buSzPct val="100000"/>
              <a:buFont typeface="Coming Soon"/>
            </a:pPr>
            <a:r>
              <a:rPr lang="en-US" sz="2400">
                <a:latin typeface="Coming Soon"/>
                <a:ea typeface="Coming Soon"/>
                <a:cs typeface="Coming Soon"/>
                <a:sym typeface="Coming Soon"/>
              </a:rPr>
              <a:t>The importance or Oral Language Development</a:t>
            </a:r>
          </a:p>
          <a:p>
            <a:pPr marL="457200" lvl="0" indent="-381000" rtl="0">
              <a:lnSpc>
                <a:spcPct val="150000"/>
              </a:lnSpc>
              <a:spcBef>
                <a:spcPts val="0"/>
              </a:spcBef>
              <a:buSzPct val="100000"/>
              <a:buFont typeface="Coming Soon"/>
            </a:pPr>
            <a:r>
              <a:rPr lang="en-US" sz="2400">
                <a:latin typeface="Coming Soon"/>
                <a:ea typeface="Coming Soon"/>
                <a:cs typeface="Coming Soon"/>
                <a:sym typeface="Coming Soon"/>
              </a:rPr>
              <a:t>Promoting Student Engagement-</a:t>
            </a:r>
            <a:r>
              <a:rPr lang="en-US" sz="2400" b="1">
                <a:solidFill>
                  <a:srgbClr val="9900FF"/>
                </a:solidFill>
                <a:latin typeface="Coming Soon"/>
                <a:ea typeface="Coming Soon"/>
                <a:cs typeface="Coming Soon"/>
                <a:sym typeface="Coming Soon"/>
              </a:rPr>
              <a:t>Social/Emotional Environment</a:t>
            </a:r>
          </a:p>
          <a:p>
            <a:pPr marL="457200" lvl="0" indent="-381000">
              <a:lnSpc>
                <a:spcPct val="150000"/>
              </a:lnSpc>
              <a:spcBef>
                <a:spcPts val="0"/>
              </a:spcBef>
              <a:buClr>
                <a:srgbClr val="000000"/>
              </a:buClr>
              <a:buSzPct val="100000"/>
              <a:buFont typeface="Coming Soon"/>
            </a:pPr>
            <a:r>
              <a:rPr lang="en-US" sz="2400" b="1">
                <a:solidFill>
                  <a:srgbClr val="000000"/>
                </a:solidFill>
                <a:latin typeface="Coming Soon"/>
                <a:ea typeface="Coming Soon"/>
                <a:cs typeface="Coming Soon"/>
                <a:sym typeface="Coming Soon"/>
              </a:rPr>
              <a:t>Lunch 11:45-12:15</a:t>
            </a:r>
          </a:p>
          <a:p>
            <a:pPr marL="457200" lvl="0" indent="-381000">
              <a:lnSpc>
                <a:spcPct val="150000"/>
              </a:lnSpc>
              <a:spcBef>
                <a:spcPts val="0"/>
              </a:spcBef>
              <a:buSzPct val="100000"/>
              <a:buFont typeface="Coming Soon"/>
            </a:pPr>
            <a:r>
              <a:rPr lang="en-US" sz="2400">
                <a:latin typeface="Coming Soon"/>
                <a:ea typeface="Coming Soon"/>
                <a:cs typeface="Coming Soon"/>
                <a:sym typeface="Coming Soon"/>
              </a:rPr>
              <a:t>Promoting Student Engagement-</a:t>
            </a:r>
            <a:r>
              <a:rPr lang="en-US" sz="2400" b="1">
                <a:solidFill>
                  <a:srgbClr val="00FF00"/>
                </a:solidFill>
                <a:latin typeface="Coming Soon"/>
                <a:ea typeface="Coming Soon"/>
                <a:cs typeface="Coming Soon"/>
                <a:sym typeface="Coming Soon"/>
              </a:rPr>
              <a:t>Physical Environment</a:t>
            </a:r>
          </a:p>
          <a:p>
            <a:pPr marL="457200" lvl="0" indent="-381000">
              <a:lnSpc>
                <a:spcPct val="150000"/>
              </a:lnSpc>
              <a:spcBef>
                <a:spcPts val="0"/>
              </a:spcBef>
              <a:buSzPct val="100000"/>
              <a:buFont typeface="Coming Soon"/>
            </a:pPr>
            <a:r>
              <a:rPr lang="en-US" sz="2400">
                <a:latin typeface="Coming Soon"/>
                <a:ea typeface="Coming Soon"/>
                <a:cs typeface="Coming Soon"/>
                <a:sym typeface="Coming Soon"/>
              </a:rPr>
              <a:t>Promoting Student Engagement-</a:t>
            </a:r>
            <a:r>
              <a:rPr lang="en-US" sz="2400" b="1">
                <a:solidFill>
                  <a:srgbClr val="FF0000"/>
                </a:solidFill>
                <a:latin typeface="Coming Soon"/>
                <a:ea typeface="Coming Soon"/>
                <a:cs typeface="Coming Soon"/>
                <a:sym typeface="Coming Soon"/>
              </a:rPr>
              <a:t>Academic  Environment</a:t>
            </a:r>
          </a:p>
        </p:txBody>
      </p:sp>
      <p:pic>
        <p:nvPicPr>
          <p:cNvPr id="238" name="Shape 238"/>
          <p:cNvPicPr preferRelativeResize="0"/>
          <p:nvPr/>
        </p:nvPicPr>
        <p:blipFill>
          <a:blip r:embed="rId3">
            <a:alphaModFix/>
          </a:blip>
          <a:stretch>
            <a:fillRect/>
          </a:stretch>
        </p:blipFill>
        <p:spPr>
          <a:xfrm rot="508318">
            <a:off x="6381137" y="368812"/>
            <a:ext cx="2143124" cy="214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xEl>
                                              <p:pRg st="0" end="0"/>
                                            </p:txEl>
                                          </p:spTgt>
                                        </p:tgtEl>
                                        <p:attrNameLst>
                                          <p:attrName>style.visibility</p:attrName>
                                        </p:attrNameLst>
                                      </p:cBhvr>
                                      <p:to>
                                        <p:strVal val="visible"/>
                                      </p:to>
                                    </p:set>
                                    <p:animEffect transition="in" filter="fade">
                                      <p:cBhvr>
                                        <p:cTn id="7" dur="1000"/>
                                        <p:tgtEl>
                                          <p:spTgt spid="2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xEl>
                                              <p:pRg st="1" end="1"/>
                                            </p:txEl>
                                          </p:spTgt>
                                        </p:tgtEl>
                                        <p:attrNameLst>
                                          <p:attrName>style.visibility</p:attrName>
                                        </p:attrNameLst>
                                      </p:cBhvr>
                                      <p:to>
                                        <p:strVal val="visible"/>
                                      </p:to>
                                    </p:set>
                                    <p:animEffect transition="in" filter="fade">
                                      <p:cBhvr>
                                        <p:cTn id="12" dur="1000"/>
                                        <p:tgtEl>
                                          <p:spTgt spid="2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
                                            <p:txEl>
                                              <p:pRg st="2" end="2"/>
                                            </p:txEl>
                                          </p:spTgt>
                                        </p:tgtEl>
                                        <p:attrNameLst>
                                          <p:attrName>style.visibility</p:attrName>
                                        </p:attrNameLst>
                                      </p:cBhvr>
                                      <p:to>
                                        <p:strVal val="visible"/>
                                      </p:to>
                                    </p:set>
                                    <p:animEffect transition="in" filter="fade">
                                      <p:cBhvr>
                                        <p:cTn id="17" dur="1000"/>
                                        <p:tgtEl>
                                          <p:spTgt spid="2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
                                            <p:txEl>
                                              <p:pRg st="3" end="3"/>
                                            </p:txEl>
                                          </p:spTgt>
                                        </p:tgtEl>
                                        <p:attrNameLst>
                                          <p:attrName>style.visibility</p:attrName>
                                        </p:attrNameLst>
                                      </p:cBhvr>
                                      <p:to>
                                        <p:strVal val="visible"/>
                                      </p:to>
                                    </p:set>
                                    <p:animEffect transition="in" filter="fade">
                                      <p:cBhvr>
                                        <p:cTn id="22" dur="1000"/>
                                        <p:tgtEl>
                                          <p:spTgt spid="2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7">
                                            <p:txEl>
                                              <p:pRg st="4" end="4"/>
                                            </p:txEl>
                                          </p:spTgt>
                                        </p:tgtEl>
                                        <p:attrNameLst>
                                          <p:attrName>style.visibility</p:attrName>
                                        </p:attrNameLst>
                                      </p:cBhvr>
                                      <p:to>
                                        <p:strVal val="visible"/>
                                      </p:to>
                                    </p:set>
                                    <p:animEffect transition="in" filter="fade">
                                      <p:cBhvr>
                                        <p:cTn id="27" dur="1000"/>
                                        <p:tgtEl>
                                          <p:spTgt spid="2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7">
                                            <p:txEl>
                                              <p:pRg st="5" end="5"/>
                                            </p:txEl>
                                          </p:spTgt>
                                        </p:tgtEl>
                                        <p:attrNameLst>
                                          <p:attrName>style.visibility</p:attrName>
                                        </p:attrNameLst>
                                      </p:cBhvr>
                                      <p:to>
                                        <p:strVal val="visible"/>
                                      </p:to>
                                    </p:set>
                                    <p:animEffect transition="in" filter="fade">
                                      <p:cBhvr>
                                        <p:cTn id="32" dur="1000"/>
                                        <p:tgtEl>
                                          <p:spTgt spid="2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7">
                                            <p:txEl>
                                              <p:pRg st="6" end="6"/>
                                            </p:txEl>
                                          </p:spTgt>
                                        </p:tgtEl>
                                        <p:attrNameLst>
                                          <p:attrName>style.visibility</p:attrName>
                                        </p:attrNameLst>
                                      </p:cBhvr>
                                      <p:to>
                                        <p:strVal val="visible"/>
                                      </p:to>
                                    </p:set>
                                    <p:animEffect transition="in" filter="fade">
                                      <p:cBhvr>
                                        <p:cTn id="37" dur="1000"/>
                                        <p:tgtEl>
                                          <p:spTgt spid="2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314700"/>
            <a:ext cx="8229600" cy="1166400"/>
          </a:xfrm>
          <a:prstGeom prst="rect">
            <a:avLst/>
          </a:prstGeom>
        </p:spPr>
        <p:txBody>
          <a:bodyPr lIns="91425" tIns="91425" rIns="91425" bIns="91425" anchor="b" anchorCtr="0">
            <a:noAutofit/>
          </a:bodyPr>
          <a:lstStyle/>
          <a:p>
            <a:pPr lvl="0" rtl="0">
              <a:spcBef>
                <a:spcPts val="0"/>
              </a:spcBef>
              <a:buNone/>
            </a:pPr>
            <a:r>
              <a:rPr lang="en-US" sz="4800">
                <a:solidFill>
                  <a:srgbClr val="9900FF"/>
                </a:solidFill>
                <a:latin typeface="Shadows Into Light Two"/>
                <a:ea typeface="Shadows Into Light Two"/>
                <a:cs typeface="Shadows Into Light Two"/>
                <a:sym typeface="Shadows Into Light Two"/>
              </a:rPr>
              <a:t>Socratic Seminar vs. Fishbowl</a:t>
            </a:r>
          </a:p>
        </p:txBody>
      </p:sp>
      <p:sp>
        <p:nvSpPr>
          <p:cNvPr id="478" name="Shape 478"/>
          <p:cNvSpPr txBox="1"/>
          <p:nvPr/>
        </p:nvSpPr>
        <p:spPr>
          <a:xfrm>
            <a:off x="457200" y="4309875"/>
            <a:ext cx="8017200" cy="22398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479" name="Shape 479"/>
          <p:cNvSpPr txBox="1"/>
          <p:nvPr/>
        </p:nvSpPr>
        <p:spPr>
          <a:xfrm>
            <a:off x="4387275" y="5107550"/>
            <a:ext cx="4225500" cy="6257700"/>
          </a:xfrm>
          <a:prstGeom prst="rect">
            <a:avLst/>
          </a:prstGeom>
          <a:noFill/>
          <a:ln>
            <a:noFill/>
          </a:ln>
        </p:spPr>
        <p:txBody>
          <a:bodyPr lIns="91425" tIns="91425" rIns="91425" bIns="91425" anchor="t" anchorCtr="0">
            <a:noAutofit/>
          </a:bodyPr>
          <a:lstStyle/>
          <a:p>
            <a:pPr lvl="0">
              <a:spcBef>
                <a:spcPts val="0"/>
              </a:spcBef>
              <a:buNone/>
            </a:pPr>
            <a:endParaRPr sz="1800">
              <a:latin typeface="Coming Soon"/>
              <a:ea typeface="Coming Soon"/>
              <a:cs typeface="Coming Soon"/>
              <a:sym typeface="Coming Soon"/>
            </a:endParaRPr>
          </a:p>
          <a:p>
            <a:pPr lvl="0">
              <a:spcBef>
                <a:spcPts val="0"/>
              </a:spcBef>
              <a:buNone/>
            </a:pPr>
            <a:endParaRPr sz="1800">
              <a:latin typeface="Coming Soon"/>
              <a:ea typeface="Coming Soon"/>
              <a:cs typeface="Coming Soon"/>
              <a:sym typeface="Coming Soon"/>
            </a:endParaRPr>
          </a:p>
        </p:txBody>
      </p:sp>
      <p:pic>
        <p:nvPicPr>
          <p:cNvPr id="480" name="Shape 480"/>
          <p:cNvPicPr preferRelativeResize="0"/>
          <p:nvPr/>
        </p:nvPicPr>
        <p:blipFill>
          <a:blip r:embed="rId3">
            <a:alphaModFix/>
          </a:blip>
          <a:stretch>
            <a:fillRect/>
          </a:stretch>
        </p:blipFill>
        <p:spPr>
          <a:xfrm>
            <a:off x="623400" y="1481099"/>
            <a:ext cx="8017200" cy="5452882"/>
          </a:xfrm>
          <a:prstGeom prst="rect">
            <a:avLst/>
          </a:prstGeom>
          <a:noFill/>
          <a:ln>
            <a:noFill/>
          </a:ln>
        </p:spPr>
      </p:pic>
      <p:sp>
        <p:nvSpPr>
          <p:cNvPr id="481" name="Shape 481"/>
          <p:cNvSpPr txBox="1"/>
          <p:nvPr/>
        </p:nvSpPr>
        <p:spPr>
          <a:xfrm>
            <a:off x="885075" y="1481100"/>
            <a:ext cx="3502200" cy="5452799"/>
          </a:xfrm>
          <a:prstGeom prst="rect">
            <a:avLst/>
          </a:prstGeom>
          <a:noFill/>
          <a:ln>
            <a:noFill/>
          </a:ln>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sz="1800"/>
          </a:p>
          <a:p>
            <a:pPr lvl="0">
              <a:spcBef>
                <a:spcPts val="0"/>
              </a:spcBef>
              <a:buNone/>
            </a:pPr>
            <a:r>
              <a:rPr lang="en-US" sz="1800"/>
              <a:t>            </a:t>
            </a:r>
            <a:r>
              <a:rPr lang="en-US" sz="1800">
                <a:latin typeface="Shadows Into Light Two"/>
                <a:ea typeface="Shadows Into Light Two"/>
                <a:cs typeface="Shadows Into Light Two"/>
                <a:sym typeface="Shadows Into Light Two"/>
              </a:rPr>
              <a:t>  </a:t>
            </a:r>
          </a:p>
          <a:p>
            <a:pPr lvl="0">
              <a:spcBef>
                <a:spcPts val="0"/>
              </a:spcBef>
              <a:buNone/>
            </a:pPr>
            <a:r>
              <a:rPr lang="en-US" sz="1800">
                <a:latin typeface="Shadows Into Light Two"/>
                <a:ea typeface="Shadows Into Light Two"/>
                <a:cs typeface="Shadows Into Light Two"/>
                <a:sym typeface="Shadows Into Light Two"/>
              </a:rPr>
              <a:t>     </a:t>
            </a:r>
          </a:p>
          <a:p>
            <a:pPr lvl="0">
              <a:spcBef>
                <a:spcPts val="0"/>
              </a:spcBef>
              <a:buNone/>
            </a:pPr>
            <a:r>
              <a:rPr lang="en-US">
                <a:latin typeface="Shadows Into Light Two"/>
                <a:ea typeface="Shadows Into Light Two"/>
                <a:cs typeface="Shadows Into Light Two"/>
                <a:sym typeface="Shadows Into Light Two"/>
              </a:rPr>
              <a:t>   </a:t>
            </a:r>
            <a:r>
              <a:rPr lang="en-US" sz="1800">
                <a:latin typeface="Shadows Into Light Two"/>
                <a:ea typeface="Shadows Into Light Two"/>
                <a:cs typeface="Shadows Into Light Two"/>
                <a:sym typeface="Shadows Into Light Two"/>
              </a:rPr>
              <a:t>   All students face </a:t>
            </a:r>
          </a:p>
          <a:p>
            <a:pPr lvl="0">
              <a:spcBef>
                <a:spcPts val="0"/>
              </a:spcBef>
              <a:buNone/>
            </a:pPr>
            <a:r>
              <a:rPr lang="en-US" sz="1800">
                <a:latin typeface="Shadows Into Light Two"/>
                <a:ea typeface="Shadows Into Light Two"/>
                <a:cs typeface="Shadows Into Light Two"/>
                <a:sym typeface="Shadows Into Light Two"/>
              </a:rPr>
              <a:t>each other and participate </a:t>
            </a:r>
          </a:p>
          <a:p>
            <a:pPr lvl="0">
              <a:spcBef>
                <a:spcPts val="0"/>
              </a:spcBef>
              <a:buNone/>
            </a:pPr>
            <a:r>
              <a:rPr lang="en-US" sz="1800">
                <a:latin typeface="Shadows Into Light Two"/>
                <a:ea typeface="Shadows Into Light Two"/>
                <a:cs typeface="Shadows Into Light Two"/>
                <a:sym typeface="Shadows Into Light Two"/>
              </a:rPr>
              <a:t>in the discussion</a:t>
            </a:r>
          </a:p>
          <a:p>
            <a:pPr lvl="0">
              <a:spcBef>
                <a:spcPts val="0"/>
              </a:spcBef>
              <a:buNone/>
            </a:pPr>
            <a:endParaRPr>
              <a:latin typeface="Shadows Into Light Two"/>
              <a:ea typeface="Shadows Into Light Two"/>
              <a:cs typeface="Shadows Into Light Two"/>
              <a:sym typeface="Shadows Into Light Two"/>
            </a:endParaRPr>
          </a:p>
          <a:p>
            <a:pPr lvl="0">
              <a:spcBef>
                <a:spcPts val="0"/>
              </a:spcBef>
              <a:buNone/>
            </a:pPr>
            <a:r>
              <a:rPr lang="en-US" sz="1800">
                <a:latin typeface="Shadows Into Light Two"/>
                <a:ea typeface="Shadows Into Light Two"/>
                <a:cs typeface="Shadows Into Light Two"/>
                <a:sym typeface="Shadows Into Light Two"/>
              </a:rPr>
              <a:t>related to text</a:t>
            </a:r>
          </a:p>
          <a:p>
            <a:pPr lvl="0">
              <a:spcBef>
                <a:spcPts val="0"/>
              </a:spcBef>
              <a:buNone/>
            </a:pPr>
            <a:endParaRPr>
              <a:latin typeface="Shadows Into Light Two"/>
              <a:ea typeface="Shadows Into Light Two"/>
              <a:cs typeface="Shadows Into Light Two"/>
              <a:sym typeface="Shadows Into Light Two"/>
            </a:endParaRPr>
          </a:p>
          <a:p>
            <a:pPr lvl="0">
              <a:spcBef>
                <a:spcPts val="0"/>
              </a:spcBef>
              <a:buNone/>
            </a:pPr>
            <a:endParaRPr sz="1800">
              <a:latin typeface="Shadows Into Light Two"/>
              <a:ea typeface="Shadows Into Light Two"/>
              <a:cs typeface="Shadows Into Light Two"/>
              <a:sym typeface="Shadows Into Light Two"/>
            </a:endParaRPr>
          </a:p>
          <a:p>
            <a:pPr lvl="0">
              <a:spcBef>
                <a:spcPts val="0"/>
              </a:spcBef>
              <a:buNone/>
            </a:pPr>
            <a:endParaRPr sz="1800">
              <a:latin typeface="Shadows Into Light Two"/>
              <a:ea typeface="Shadows Into Light Two"/>
              <a:cs typeface="Shadows Into Light Two"/>
              <a:sym typeface="Shadows Into Light Two"/>
            </a:endParaRPr>
          </a:p>
          <a:p>
            <a:pPr lvl="0">
              <a:spcBef>
                <a:spcPts val="0"/>
              </a:spcBef>
              <a:buNone/>
            </a:pPr>
            <a:r>
              <a:rPr lang="en-US" sz="1800">
                <a:latin typeface="Shadows Into Light Two"/>
                <a:ea typeface="Shadows Into Light Two"/>
                <a:cs typeface="Shadows Into Light Two"/>
                <a:sym typeface="Shadows Into Light Two"/>
              </a:rPr>
              <a:t>     Teacher prepares </a:t>
            </a:r>
          </a:p>
          <a:p>
            <a:pPr lvl="0">
              <a:spcBef>
                <a:spcPts val="0"/>
              </a:spcBef>
              <a:buNone/>
            </a:pPr>
            <a:r>
              <a:rPr lang="en-US" sz="1800">
                <a:latin typeface="Shadows Into Light Two"/>
                <a:ea typeface="Shadows Into Light Two"/>
                <a:cs typeface="Shadows Into Light Two"/>
                <a:sym typeface="Shadows Into Light Two"/>
              </a:rPr>
              <a:t>         questions and</a:t>
            </a:r>
          </a:p>
          <a:p>
            <a:pPr lvl="0">
              <a:spcBef>
                <a:spcPts val="0"/>
              </a:spcBef>
              <a:buNone/>
            </a:pPr>
            <a:r>
              <a:rPr lang="en-US" sz="1800">
                <a:latin typeface="Shadows Into Light Two"/>
                <a:ea typeface="Shadows Into Light Two"/>
                <a:cs typeface="Shadows Into Light Two"/>
                <a:sym typeface="Shadows Into Light Two"/>
              </a:rPr>
              <a:t>        then the students</a:t>
            </a:r>
          </a:p>
          <a:p>
            <a:pPr lvl="0">
              <a:spcBef>
                <a:spcPts val="0"/>
              </a:spcBef>
              <a:buNone/>
            </a:pPr>
            <a:r>
              <a:rPr lang="en-US" sz="1800">
                <a:latin typeface="Shadows Into Light Two"/>
                <a:ea typeface="Shadows Into Light Two"/>
                <a:cs typeface="Shadows Into Light Two"/>
                <a:sym typeface="Shadows Into Light Two"/>
              </a:rPr>
              <a:t>        add </a:t>
            </a:r>
          </a:p>
          <a:p>
            <a:pPr lvl="0">
              <a:spcBef>
                <a:spcPts val="0"/>
              </a:spcBef>
              <a:buNone/>
            </a:pPr>
            <a:endParaRPr>
              <a:latin typeface="Shadows Into Light Two"/>
              <a:ea typeface="Shadows Into Light Two"/>
              <a:cs typeface="Shadows Into Light Two"/>
              <a:sym typeface="Shadows Into Light Two"/>
            </a:endParaRPr>
          </a:p>
          <a:p>
            <a:pPr lvl="0">
              <a:spcBef>
                <a:spcPts val="0"/>
              </a:spcBef>
              <a:buNone/>
            </a:pPr>
            <a:endParaRPr>
              <a:latin typeface="Shadows Into Light Two"/>
              <a:ea typeface="Shadows Into Light Two"/>
              <a:cs typeface="Shadows Into Light Two"/>
              <a:sym typeface="Shadows Into Light Two"/>
            </a:endParaRPr>
          </a:p>
          <a:p>
            <a:pPr lvl="0">
              <a:spcBef>
                <a:spcPts val="0"/>
              </a:spcBef>
              <a:buNone/>
            </a:pPr>
            <a:endParaRPr/>
          </a:p>
          <a:p>
            <a:pPr lvl="0">
              <a:spcBef>
                <a:spcPts val="0"/>
              </a:spcBef>
              <a:buNone/>
            </a:pPr>
            <a:endParaRPr/>
          </a:p>
        </p:txBody>
      </p:sp>
      <p:sp>
        <p:nvSpPr>
          <p:cNvPr id="482" name="Shape 482"/>
          <p:cNvSpPr txBox="1"/>
          <p:nvPr/>
        </p:nvSpPr>
        <p:spPr>
          <a:xfrm>
            <a:off x="5184600" y="1903500"/>
            <a:ext cx="3502200" cy="5148600"/>
          </a:xfrm>
          <a:prstGeom prst="rect">
            <a:avLst/>
          </a:prstGeom>
          <a:noFill/>
          <a:ln>
            <a:noFill/>
          </a:ln>
        </p:spPr>
        <p:txBody>
          <a:bodyPr lIns="91425" tIns="91425" rIns="91425" bIns="91425" anchor="t" anchorCtr="0">
            <a:noAutofit/>
          </a:bodyPr>
          <a:lstStyle/>
          <a:p>
            <a:pPr lvl="0">
              <a:spcBef>
                <a:spcPts val="0"/>
              </a:spcBef>
              <a:buNone/>
            </a:pPr>
            <a:r>
              <a:rPr lang="en-US" sz="1800">
                <a:latin typeface="Shadows Into Light Two"/>
                <a:ea typeface="Shadows Into Light Two"/>
                <a:cs typeface="Shadows Into Light Two"/>
                <a:sym typeface="Shadows Into Light Two"/>
              </a:rPr>
              <a:t>students sit in a</a:t>
            </a:r>
          </a:p>
          <a:p>
            <a:pPr lvl="0">
              <a:spcBef>
                <a:spcPts val="0"/>
              </a:spcBef>
              <a:buNone/>
            </a:pPr>
            <a:r>
              <a:rPr lang="en-US" sz="1800">
                <a:latin typeface="Shadows Into Light Two"/>
                <a:ea typeface="Shadows Into Light Two"/>
                <a:cs typeface="Shadows Into Light Two"/>
                <a:sym typeface="Shadows Into Light Two"/>
              </a:rPr>
              <a:t>  fishbowl configuration</a:t>
            </a:r>
          </a:p>
          <a:p>
            <a:pPr lvl="0">
              <a:spcBef>
                <a:spcPts val="0"/>
              </a:spcBef>
              <a:buNone/>
            </a:pPr>
            <a:r>
              <a:rPr lang="en-US">
                <a:latin typeface="Shadows Into Light Two"/>
                <a:ea typeface="Shadows Into Light Two"/>
                <a:cs typeface="Shadows Into Light Two"/>
                <a:sym typeface="Shadows Into Light Two"/>
              </a:rPr>
              <a:t> 	</a:t>
            </a:r>
          </a:p>
          <a:p>
            <a:pPr lvl="0">
              <a:spcBef>
                <a:spcPts val="0"/>
              </a:spcBef>
              <a:buNone/>
            </a:pPr>
            <a:r>
              <a:rPr lang="en-US">
                <a:latin typeface="Shadows Into Light Two"/>
                <a:ea typeface="Shadows Into Light Two"/>
                <a:cs typeface="Shadows Into Light Two"/>
                <a:sym typeface="Shadows Into Light Two"/>
              </a:rPr>
              <a:t>	 </a:t>
            </a:r>
            <a:r>
              <a:rPr lang="en-US" sz="1800">
                <a:latin typeface="Shadows Into Light Two"/>
                <a:ea typeface="Shadows Into Light Two"/>
                <a:cs typeface="Shadows Into Light Two"/>
                <a:sym typeface="Shadows Into Light Two"/>
              </a:rPr>
              <a:t>One group talks while </a:t>
            </a:r>
          </a:p>
          <a:p>
            <a:pPr lvl="0">
              <a:spcBef>
                <a:spcPts val="0"/>
              </a:spcBef>
              <a:buNone/>
            </a:pPr>
            <a:r>
              <a:rPr lang="en-US" sz="1800">
                <a:latin typeface="Shadows Into Light Two"/>
                <a:ea typeface="Shadows Into Light Two"/>
                <a:cs typeface="Shadows Into Light Two"/>
                <a:sym typeface="Shadows Into Light Two"/>
              </a:rPr>
              <a:t>        another group listens,</a:t>
            </a:r>
          </a:p>
          <a:p>
            <a:pPr lvl="0">
              <a:spcBef>
                <a:spcPts val="0"/>
              </a:spcBef>
              <a:buNone/>
            </a:pPr>
            <a:r>
              <a:rPr lang="en-US" sz="1800">
                <a:latin typeface="Shadows Into Light Two"/>
                <a:ea typeface="Shadows Into Light Two"/>
                <a:cs typeface="Shadows Into Light Two"/>
                <a:sym typeface="Shadows Into Light Two"/>
              </a:rPr>
              <a:t>         then switch</a:t>
            </a:r>
          </a:p>
          <a:p>
            <a:pPr lvl="0">
              <a:spcBef>
                <a:spcPts val="0"/>
              </a:spcBef>
              <a:buNone/>
            </a:pPr>
            <a:endParaRPr>
              <a:latin typeface="Shadows Into Light Two"/>
              <a:ea typeface="Shadows Into Light Two"/>
              <a:cs typeface="Shadows Into Light Two"/>
              <a:sym typeface="Shadows Into Light Two"/>
            </a:endParaRPr>
          </a:p>
          <a:p>
            <a:pPr lvl="0">
              <a:spcBef>
                <a:spcPts val="0"/>
              </a:spcBef>
              <a:buNone/>
            </a:pPr>
            <a:r>
              <a:rPr lang="en-US">
                <a:latin typeface="Shadows Into Light Two"/>
                <a:ea typeface="Shadows Into Light Two"/>
                <a:cs typeface="Shadows Into Light Two"/>
                <a:sym typeface="Shadows Into Light Two"/>
              </a:rPr>
              <a:t>          </a:t>
            </a:r>
            <a:r>
              <a:rPr lang="en-US" sz="1800">
                <a:latin typeface="Shadows Into Light Two"/>
                <a:ea typeface="Shadows Into Light Two"/>
                <a:cs typeface="Shadows Into Light Two"/>
                <a:sym typeface="Shadows Into Light Two"/>
              </a:rPr>
              <a:t> Usually related to a topic</a:t>
            </a:r>
          </a:p>
          <a:p>
            <a:pPr lvl="0">
              <a:spcBef>
                <a:spcPts val="0"/>
              </a:spcBef>
              <a:buNone/>
            </a:pPr>
            <a:endParaRPr sz="1800">
              <a:latin typeface="Shadows Into Light Two"/>
              <a:ea typeface="Shadows Into Light Two"/>
              <a:cs typeface="Shadows Into Light Two"/>
              <a:sym typeface="Shadows Into Light Two"/>
            </a:endParaRPr>
          </a:p>
          <a:p>
            <a:pPr lvl="0">
              <a:spcBef>
                <a:spcPts val="0"/>
              </a:spcBef>
              <a:buNone/>
            </a:pPr>
            <a:r>
              <a:rPr lang="en-US" sz="1800">
                <a:latin typeface="Shadows Into Light Two"/>
                <a:ea typeface="Shadows Into Light Two"/>
                <a:cs typeface="Shadows Into Light Two"/>
                <a:sym typeface="Shadows Into Light Two"/>
              </a:rPr>
              <a:t>		Students prepare questions</a:t>
            </a:r>
          </a:p>
          <a:p>
            <a:pPr lvl="0">
              <a:spcBef>
                <a:spcPts val="0"/>
              </a:spcBef>
              <a:buNone/>
            </a:pPr>
            <a:endParaRPr sz="1800">
              <a:latin typeface="Shadows Into Light Two"/>
              <a:ea typeface="Shadows Into Light Two"/>
              <a:cs typeface="Shadows Into Light Two"/>
              <a:sym typeface="Shadows Into Light Two"/>
            </a:endParaRPr>
          </a:p>
          <a:p>
            <a:pPr lvl="0">
              <a:spcBef>
                <a:spcPts val="0"/>
              </a:spcBef>
              <a:buNone/>
            </a:pPr>
            <a:endParaRPr sz="1800">
              <a:latin typeface="Shadows Into Light Two"/>
              <a:ea typeface="Shadows Into Light Two"/>
              <a:cs typeface="Shadows Into Light Two"/>
              <a:sym typeface="Shadows Into Light Two"/>
            </a:endParaRPr>
          </a:p>
          <a:p>
            <a:pPr lvl="0">
              <a:spcBef>
                <a:spcPts val="0"/>
              </a:spcBef>
              <a:buNone/>
            </a:pPr>
            <a:r>
              <a:rPr lang="en-US" sz="1800">
                <a:latin typeface="Shadows Into Light Two"/>
                <a:ea typeface="Shadows Into Light Two"/>
                <a:cs typeface="Shadows Into Light Two"/>
                <a:sym typeface="Shadows Into Light Two"/>
              </a:rPr>
              <a:t>       Provides </a:t>
            </a:r>
          </a:p>
          <a:p>
            <a:pPr lvl="0">
              <a:spcBef>
                <a:spcPts val="0"/>
              </a:spcBef>
              <a:buNone/>
            </a:pPr>
            <a:r>
              <a:rPr lang="en-US" sz="1800">
                <a:latin typeface="Shadows Into Light Two"/>
                <a:ea typeface="Shadows Into Light Two"/>
                <a:cs typeface="Shadows Into Light Two"/>
                <a:sym typeface="Shadows Into Light Two"/>
              </a:rPr>
              <a:t>     opportunity </a:t>
            </a:r>
          </a:p>
          <a:p>
            <a:pPr lvl="0">
              <a:spcBef>
                <a:spcPts val="0"/>
              </a:spcBef>
              <a:buNone/>
            </a:pPr>
            <a:r>
              <a:rPr lang="en-US" sz="1800">
                <a:latin typeface="Shadows Into Light Two"/>
                <a:ea typeface="Shadows Into Light Two"/>
                <a:cs typeface="Shadows Into Light Two"/>
                <a:sym typeface="Shadows Into Light Two"/>
              </a:rPr>
              <a:t>	to watch the</a:t>
            </a:r>
          </a:p>
          <a:p>
            <a:pPr lvl="0">
              <a:spcBef>
                <a:spcPts val="0"/>
              </a:spcBef>
              <a:buNone/>
            </a:pPr>
            <a:r>
              <a:rPr lang="en-US" sz="1800">
                <a:latin typeface="Shadows Into Light Two"/>
                <a:ea typeface="Shadows Into Light Two"/>
                <a:cs typeface="Shadows Into Light Two"/>
                <a:sym typeface="Shadows Into Light Two"/>
              </a:rPr>
              <a:t>	process before</a:t>
            </a:r>
          </a:p>
          <a:p>
            <a:pPr lvl="0">
              <a:spcBef>
                <a:spcPts val="0"/>
              </a:spcBef>
              <a:buNone/>
            </a:pPr>
            <a:r>
              <a:rPr lang="en-US" sz="1800">
                <a:latin typeface="Shadows Into Light Two"/>
                <a:ea typeface="Shadows Into Light Two"/>
                <a:cs typeface="Shadows Into Light Two"/>
                <a:sym typeface="Shadows Into Light Two"/>
              </a:rPr>
              <a:t> participating</a:t>
            </a:r>
          </a:p>
        </p:txBody>
      </p:sp>
      <p:sp>
        <p:nvSpPr>
          <p:cNvPr id="483" name="Shape 483"/>
          <p:cNvSpPr txBox="1"/>
          <p:nvPr/>
        </p:nvSpPr>
        <p:spPr>
          <a:xfrm>
            <a:off x="3318550" y="2305725"/>
            <a:ext cx="2835600" cy="4444500"/>
          </a:xfrm>
          <a:prstGeom prst="rect">
            <a:avLst/>
          </a:prstGeom>
          <a:noFill/>
          <a:ln>
            <a:noFill/>
          </a:ln>
        </p:spPr>
        <p:txBody>
          <a:bodyPr lIns="91425" tIns="91425" rIns="91425" bIns="91425" anchor="t" anchorCtr="0">
            <a:noAutofit/>
          </a:bodyPr>
          <a:lstStyle/>
          <a:p>
            <a:pPr lvl="0">
              <a:spcBef>
                <a:spcPts val="0"/>
              </a:spcBef>
              <a:buNone/>
            </a:pPr>
            <a:r>
              <a:rPr lang="en-US"/>
              <a:t>           </a:t>
            </a:r>
          </a:p>
          <a:p>
            <a:pPr lvl="0">
              <a:spcBef>
                <a:spcPts val="0"/>
              </a:spcBef>
              <a:buNone/>
            </a:pPr>
            <a:endParaRPr sz="1800">
              <a:latin typeface="Shadows Into Light Two"/>
              <a:ea typeface="Shadows Into Light Two"/>
              <a:cs typeface="Shadows Into Light Two"/>
              <a:sym typeface="Shadows Into Light Two"/>
            </a:endParaRPr>
          </a:p>
          <a:p>
            <a:pPr lvl="0">
              <a:spcBef>
                <a:spcPts val="0"/>
              </a:spcBef>
              <a:buNone/>
            </a:pPr>
            <a:r>
              <a:rPr lang="en-US" sz="1800">
                <a:latin typeface="Shadows Into Light Two"/>
                <a:ea typeface="Shadows Into Light Two"/>
                <a:cs typeface="Shadows Into Light Two"/>
                <a:sym typeface="Shadows Into Light Two"/>
              </a:rPr>
              <a:t>     use of open-</a:t>
            </a:r>
          </a:p>
          <a:p>
            <a:pPr lvl="0">
              <a:spcBef>
                <a:spcPts val="0"/>
              </a:spcBef>
              <a:buNone/>
            </a:pPr>
            <a:r>
              <a:rPr lang="en-US" sz="1800">
                <a:latin typeface="Shadows Into Light Two"/>
                <a:ea typeface="Shadows Into Light Two"/>
                <a:cs typeface="Shadows Into Light Two"/>
                <a:sym typeface="Shadows Into Light Two"/>
              </a:rPr>
              <a:t>     ended questions</a:t>
            </a:r>
          </a:p>
          <a:p>
            <a:pPr lvl="0">
              <a:spcBef>
                <a:spcPts val="0"/>
              </a:spcBef>
              <a:buNone/>
            </a:pPr>
            <a:endParaRPr sz="1800">
              <a:latin typeface="Shadows Into Light Two"/>
              <a:ea typeface="Shadows Into Light Two"/>
              <a:cs typeface="Shadows Into Light Two"/>
              <a:sym typeface="Shadows Into Light Two"/>
            </a:endParaRPr>
          </a:p>
          <a:p>
            <a:pPr lvl="0" algn="ctr">
              <a:spcBef>
                <a:spcPts val="0"/>
              </a:spcBef>
              <a:buNone/>
            </a:pPr>
            <a:r>
              <a:rPr lang="en-US" sz="1800">
                <a:latin typeface="Shadows Into Light Two"/>
                <a:ea typeface="Shadows Into Light Two"/>
                <a:cs typeface="Shadows Into Light Two"/>
                <a:sym typeface="Shadows Into Light Two"/>
              </a:rPr>
              <a:t> supports deeper </a:t>
            </a:r>
          </a:p>
          <a:p>
            <a:pPr lvl="0" algn="ctr" rtl="0">
              <a:spcBef>
                <a:spcPts val="0"/>
              </a:spcBef>
              <a:buNone/>
            </a:pPr>
            <a:r>
              <a:rPr lang="en-US" sz="1800">
                <a:latin typeface="Shadows Into Light Two"/>
                <a:ea typeface="Shadows Into Light Two"/>
                <a:cs typeface="Shadows Into Light Two"/>
                <a:sym typeface="Shadows Into Light Two"/>
              </a:rPr>
              <a:t>understanding of an idea </a:t>
            </a:r>
          </a:p>
          <a:p>
            <a:pPr lvl="0" algn="ctr" rtl="0">
              <a:spcBef>
                <a:spcPts val="0"/>
              </a:spcBef>
              <a:buNone/>
            </a:pPr>
            <a:endParaRPr sz="1800">
              <a:latin typeface="Shadows Into Light Two"/>
              <a:ea typeface="Shadows Into Light Two"/>
              <a:cs typeface="Shadows Into Light Two"/>
              <a:sym typeface="Shadows Into Light Two"/>
            </a:endParaRPr>
          </a:p>
          <a:p>
            <a:pPr lvl="0" algn="ctr" rtl="0">
              <a:spcBef>
                <a:spcPts val="0"/>
              </a:spcBef>
              <a:buNone/>
            </a:pPr>
            <a:r>
              <a:rPr lang="en-US" sz="1800">
                <a:latin typeface="Shadows Into Light Two"/>
                <a:ea typeface="Shadows Into Light Two"/>
                <a:cs typeface="Shadows Into Light Two"/>
                <a:sym typeface="Shadows Into Light Two"/>
              </a:rPr>
              <a:t>oral discussions</a:t>
            </a:r>
          </a:p>
          <a:p>
            <a:pPr lvl="0" algn="ctr" rtl="0">
              <a:spcBef>
                <a:spcPts val="0"/>
              </a:spcBef>
              <a:buNone/>
            </a:pPr>
            <a:endParaRPr sz="1800">
              <a:latin typeface="Shadows Into Light Two"/>
              <a:ea typeface="Shadows Into Light Two"/>
              <a:cs typeface="Shadows Into Light Two"/>
              <a:sym typeface="Shadows Into Light Two"/>
            </a:endParaRPr>
          </a:p>
          <a:p>
            <a:pPr lvl="0" algn="ctr">
              <a:spcBef>
                <a:spcPts val="0"/>
              </a:spcBef>
              <a:buNone/>
            </a:pPr>
            <a:endParaRPr sz="1800">
              <a:latin typeface="Shadows Into Light Two"/>
              <a:ea typeface="Shadows Into Light Two"/>
              <a:cs typeface="Shadows Into Light Two"/>
              <a:sym typeface="Shadows Into Light Two"/>
            </a:endParaRPr>
          </a:p>
        </p:txBody>
      </p:sp>
      <p:pic>
        <p:nvPicPr>
          <p:cNvPr id="484" name="Shape 484"/>
          <p:cNvPicPr preferRelativeResize="0"/>
          <p:nvPr/>
        </p:nvPicPr>
        <p:blipFill>
          <a:blip r:embed="rId4">
            <a:alphaModFix/>
          </a:blip>
          <a:stretch>
            <a:fillRect/>
          </a:stretch>
        </p:blipFill>
        <p:spPr>
          <a:xfrm>
            <a:off x="7042037" y="4885899"/>
            <a:ext cx="2101962" cy="1948600"/>
          </a:xfrm>
          <a:prstGeom prst="rect">
            <a:avLst/>
          </a:prstGeom>
          <a:noFill/>
          <a:ln>
            <a:noFill/>
          </a:ln>
        </p:spPr>
      </p:pic>
      <p:pic>
        <p:nvPicPr>
          <p:cNvPr id="485" name="Shape 485"/>
          <p:cNvPicPr preferRelativeResize="0"/>
          <p:nvPr/>
        </p:nvPicPr>
        <p:blipFill>
          <a:blip r:embed="rId5">
            <a:alphaModFix/>
          </a:blip>
          <a:stretch>
            <a:fillRect/>
          </a:stretch>
        </p:blipFill>
        <p:spPr>
          <a:xfrm>
            <a:off x="167350" y="4885901"/>
            <a:ext cx="1381399" cy="1839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1" i="0" u="none" strike="noStrike" cap="none">
                <a:solidFill>
                  <a:srgbClr val="000000"/>
                </a:solidFill>
                <a:latin typeface="Shadows Into Light Two"/>
                <a:ea typeface="Shadows Into Light Two"/>
                <a:cs typeface="Shadows Into Light Two"/>
                <a:sym typeface="Shadows Into Light Two"/>
              </a:rPr>
              <a:t>Reflect on your learnin</a:t>
            </a:r>
            <a:r>
              <a:rPr lang="en-US" sz="3600" b="1">
                <a:solidFill>
                  <a:srgbClr val="000000"/>
                </a:solidFill>
                <a:latin typeface="Shadows Into Light Two"/>
                <a:ea typeface="Shadows Into Light Two"/>
                <a:cs typeface="Shadows Into Light Two"/>
                <a:sym typeface="Shadows Into Light Two"/>
              </a:rPr>
              <a:t>g individually and share one thing with your group.</a:t>
            </a:r>
          </a:p>
        </p:txBody>
      </p:sp>
      <p:pic>
        <p:nvPicPr>
          <p:cNvPr id="491" name="Shape 491" descr="Reflection Sheet - Microsoft Word"/>
          <p:cNvPicPr preferRelativeResize="0">
            <a:picLocks noGrp="1"/>
          </p:cNvPicPr>
          <p:nvPr>
            <p:ph type="body" idx="1"/>
          </p:nvPr>
        </p:nvPicPr>
        <p:blipFill rotWithShape="1">
          <a:blip r:embed="rId3">
            <a:alphaModFix/>
          </a:blip>
          <a:srcRect l="17418" t="23270" r="19218" b="4233"/>
          <a:stretch/>
        </p:blipFill>
        <p:spPr>
          <a:xfrm>
            <a:off x="1219200" y="1960725"/>
            <a:ext cx="6553200" cy="4486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1">
                <a:solidFill>
                  <a:srgbClr val="000000"/>
                </a:solidFill>
                <a:latin typeface="Shadows Into Light Two"/>
                <a:ea typeface="Shadows Into Light Two"/>
                <a:cs typeface="Shadows Into Light Two"/>
                <a:sym typeface="Shadows Into Light Two"/>
              </a:rPr>
              <a:t>Strategy Check</a:t>
            </a:r>
          </a:p>
        </p:txBody>
      </p:sp>
      <p:pic>
        <p:nvPicPr>
          <p:cNvPr id="497" name="Shape 497" descr="Checkbox, Check Mark, Mark, ..."/>
          <p:cNvPicPr preferRelativeResize="0"/>
          <p:nvPr/>
        </p:nvPicPr>
        <p:blipFill>
          <a:blip r:embed="rId3">
            <a:alphaModFix/>
          </a:blip>
          <a:stretch>
            <a:fillRect/>
          </a:stretch>
        </p:blipFill>
        <p:spPr>
          <a:xfrm>
            <a:off x="1707500" y="1417637"/>
            <a:ext cx="5078500" cy="51355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457200" y="304800"/>
            <a:ext cx="4023300" cy="5334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Learning Targets	</a:t>
            </a:r>
            <a:r>
              <a:rPr lang="en-US" sz="2400" b="1" i="0" u="none" strike="noStrike" cap="none">
                <a:solidFill>
                  <a:schemeClr val="dk1"/>
                </a:solidFill>
                <a:latin typeface="Shadows Into Light Two"/>
                <a:ea typeface="Shadows Into Light Two"/>
                <a:cs typeface="Shadows Into Light Two"/>
                <a:sym typeface="Shadows Into Light Two"/>
              </a:rPr>
              <a:t>	</a:t>
            </a:r>
          </a:p>
        </p:txBody>
      </p:sp>
      <p:sp>
        <p:nvSpPr>
          <p:cNvPr id="504" name="Shape 504"/>
          <p:cNvSpPr txBox="1">
            <a:spLocks noGrp="1"/>
          </p:cNvSpPr>
          <p:nvPr>
            <p:ph type="body" idx="2"/>
          </p:nvPr>
        </p:nvSpPr>
        <p:spPr>
          <a:xfrm>
            <a:off x="457200" y="838199"/>
            <a:ext cx="4023300" cy="5257800"/>
          </a:xfrm>
          <a:prstGeom prst="rect">
            <a:avLst/>
          </a:prstGeom>
          <a:noFill/>
          <a:ln>
            <a:noFill/>
          </a:ln>
        </p:spPr>
        <p:txBody>
          <a:bodyPr lIns="91425" tIns="45700" rIns="91425" bIns="45700" anchor="t" anchorCtr="0">
            <a:noAutofit/>
          </a:bodyPr>
          <a:lstStyle/>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Deepen understanding of </a:t>
            </a:r>
            <a:r>
              <a:rPr lang="en-US" sz="2000" b="1">
                <a:latin typeface="Coming Soon"/>
                <a:ea typeface="Coming Soon"/>
                <a:cs typeface="Coming Soon"/>
                <a:sym typeface="Coming Soon"/>
              </a:rPr>
              <a:t>social/emotional classroom environments</a:t>
            </a:r>
            <a:r>
              <a:rPr lang="en-US" sz="2000">
                <a:latin typeface="Coming Soon"/>
                <a:ea typeface="Coming Soon"/>
                <a:cs typeface="Coming Soon"/>
                <a:sym typeface="Coming Soon"/>
              </a:rPr>
              <a:t> 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marR="0" lvl="0" indent="-447802" algn="l" rtl="0">
              <a:lnSpc>
                <a:spcPct val="80000"/>
              </a:lnSpc>
              <a:spcBef>
                <a:spcPts val="444"/>
              </a:spcBef>
              <a:spcAft>
                <a:spcPts val="1000"/>
              </a:spcAft>
              <a:buClr>
                <a:srgbClr val="00FF00"/>
              </a:buClr>
              <a:buSzPct val="100000"/>
              <a:buFont typeface="Coming Soon"/>
              <a:buAutoNum type="arabicPeriod"/>
            </a:pPr>
            <a:r>
              <a:rPr lang="en-US" sz="2000" b="0" i="0" u="none" strike="noStrike" cap="none">
                <a:solidFill>
                  <a:srgbClr val="00FF00"/>
                </a:solidFill>
                <a:latin typeface="Coming Soon"/>
                <a:ea typeface="Coming Soon"/>
                <a:cs typeface="Coming Soon"/>
                <a:sym typeface="Coming Soon"/>
              </a:rPr>
              <a:t>Deepen understanding of </a:t>
            </a:r>
            <a:r>
              <a:rPr lang="en-US" sz="2000" b="1" i="0" u="none" strike="noStrike" cap="none">
                <a:solidFill>
                  <a:srgbClr val="00FF00"/>
                </a:solidFill>
                <a:latin typeface="Coming Soon"/>
                <a:ea typeface="Coming Soon"/>
                <a:cs typeface="Coming Soon"/>
                <a:sym typeface="Coming Soon"/>
              </a:rPr>
              <a:t>physical classroom environments</a:t>
            </a:r>
            <a:r>
              <a:rPr lang="en-US" sz="2000" b="0" i="0" u="none" strike="noStrike" cap="none">
                <a:solidFill>
                  <a:srgbClr val="00FF00"/>
                </a:solidFill>
                <a:latin typeface="Coming Soon"/>
                <a:ea typeface="Coming Soon"/>
                <a:cs typeface="Coming Soon"/>
                <a:sym typeface="Coming Soon"/>
              </a:rPr>
              <a:t> </a:t>
            </a:r>
            <a:r>
              <a:rPr lang="en-US" sz="2000">
                <a:solidFill>
                  <a:srgbClr val="00FF00"/>
                </a:solidFill>
                <a:latin typeface="Coming Soon"/>
                <a:ea typeface="Coming Soon"/>
                <a:cs typeface="Coming Soon"/>
                <a:sym typeface="Coming Soon"/>
              </a:rPr>
              <a:t>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lvl="0" indent="-436372"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Improve awareness of the </a:t>
            </a:r>
            <a:r>
              <a:rPr lang="en-US" sz="2000" b="1">
                <a:latin typeface="Coming Soon"/>
                <a:ea typeface="Coming Soon"/>
                <a:cs typeface="Coming Soon"/>
                <a:sym typeface="Coming Soon"/>
              </a:rPr>
              <a:t>academic environments</a:t>
            </a:r>
            <a:r>
              <a:rPr lang="en-US" sz="2000">
                <a:latin typeface="Coming Soon"/>
                <a:ea typeface="Coming Soon"/>
                <a:cs typeface="Coming Soon"/>
                <a:sym typeface="Coming Soon"/>
              </a:rPr>
              <a:t> (and scaffolds) necessary  to actively engage EL students in classroom learning.</a:t>
            </a:r>
          </a:p>
          <a:p>
            <a:pPr marL="0" lvl="0" indent="0" rtl="0">
              <a:lnSpc>
                <a:spcPct val="80000"/>
              </a:lnSpc>
              <a:spcBef>
                <a:spcPts val="444"/>
              </a:spcBef>
              <a:spcAft>
                <a:spcPts val="1000"/>
              </a:spcAft>
              <a:buNone/>
            </a:pPr>
            <a:endParaRPr sz="2000">
              <a:latin typeface="Coming Soon"/>
              <a:ea typeface="Coming Soon"/>
              <a:cs typeface="Coming Soon"/>
              <a:sym typeface="Coming Soon"/>
            </a:endParaRPr>
          </a:p>
        </p:txBody>
      </p:sp>
      <p:sp>
        <p:nvSpPr>
          <p:cNvPr id="505" name="Shape 505"/>
          <p:cNvSpPr txBox="1">
            <a:spLocks noGrp="1"/>
          </p:cNvSpPr>
          <p:nvPr>
            <p:ph type="body" idx="3"/>
          </p:nvPr>
        </p:nvSpPr>
        <p:spPr>
          <a:xfrm>
            <a:off x="4724400" y="228600"/>
            <a:ext cx="4041900" cy="639900"/>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Success Criteria</a:t>
            </a:r>
          </a:p>
        </p:txBody>
      </p:sp>
      <p:sp>
        <p:nvSpPr>
          <p:cNvPr id="506" name="Shape 506"/>
          <p:cNvSpPr txBox="1">
            <a:spLocks noGrp="1"/>
          </p:cNvSpPr>
          <p:nvPr>
            <p:ph type="body" idx="4"/>
          </p:nvPr>
        </p:nvSpPr>
        <p:spPr>
          <a:xfrm>
            <a:off x="4549878" y="838200"/>
            <a:ext cx="4572000" cy="5059500"/>
          </a:xfrm>
          <a:prstGeom prst="rect">
            <a:avLst/>
          </a:prstGeom>
          <a:noFill/>
          <a:ln>
            <a:noFill/>
          </a:ln>
        </p:spPr>
        <p:txBody>
          <a:bodyPr lIns="91425" tIns="45700" rIns="91425" bIns="45700" anchor="t" anchorCtr="0">
            <a:noAutofit/>
          </a:bodyPr>
          <a:lstStyle/>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write a quick plan</a:t>
            </a:r>
            <a:r>
              <a:rPr lang="en-US" sz="2000">
                <a:latin typeface="Coming Soon"/>
                <a:ea typeface="Coming Soon"/>
                <a:cs typeface="Coming Soon"/>
                <a:sym typeface="Coming Soon"/>
              </a:rPr>
              <a:t> for making adjustments to the </a:t>
            </a:r>
            <a:r>
              <a:rPr lang="en-US" sz="2000" b="1">
                <a:latin typeface="Coming Soon"/>
                <a:ea typeface="Coming Soon"/>
                <a:cs typeface="Coming Soon"/>
                <a:sym typeface="Coming Soon"/>
              </a:rPr>
              <a:t>social/emotional environment</a:t>
            </a:r>
            <a:r>
              <a:rPr lang="en-US" sz="2000">
                <a:latin typeface="Coming Soon"/>
                <a:ea typeface="Coming Soon"/>
                <a:cs typeface="Coming Soon"/>
                <a:sym typeface="Coming Soon"/>
              </a:rPr>
              <a:t> in my classroom to improve active engagement of EL students..</a:t>
            </a:r>
          </a:p>
          <a:p>
            <a:pPr marL="0" marR="0" lvl="0" indent="0" algn="l" rtl="0">
              <a:lnSpc>
                <a:spcPct val="80000"/>
              </a:lnSpc>
              <a:spcBef>
                <a:spcPts val="440"/>
              </a:spcBef>
              <a:spcAft>
                <a:spcPts val="0"/>
              </a:spcAft>
              <a:buNone/>
            </a:pPr>
            <a:r>
              <a:rPr lang="en-US" sz="2000">
                <a:latin typeface="Coming Soon"/>
                <a:ea typeface="Coming Soon"/>
                <a:cs typeface="Coming Soon"/>
                <a:sym typeface="Coming Soon"/>
              </a:rPr>
              <a:t>.</a:t>
            </a:r>
          </a:p>
          <a:p>
            <a:pPr marL="576072" marR="0" lvl="0" indent="-449072" algn="l" rtl="0">
              <a:lnSpc>
                <a:spcPct val="80000"/>
              </a:lnSpc>
              <a:spcBef>
                <a:spcPts val="440"/>
              </a:spcBef>
              <a:spcAft>
                <a:spcPts val="0"/>
              </a:spcAft>
              <a:buClr>
                <a:srgbClr val="00FF00"/>
              </a:buClr>
              <a:buSzPct val="100000"/>
              <a:buFont typeface="Coming Soon"/>
              <a:buAutoNum type="arabicPeriod"/>
            </a:pPr>
            <a:r>
              <a:rPr lang="en-US" sz="2000" b="0" i="0" u="none" strike="noStrike" cap="none">
                <a:solidFill>
                  <a:srgbClr val="00FF00"/>
                </a:solidFill>
                <a:latin typeface="Coming Soon"/>
                <a:ea typeface="Coming Soon"/>
                <a:cs typeface="Coming Soon"/>
                <a:sym typeface="Coming Soon"/>
              </a:rPr>
              <a:t>I can </a:t>
            </a:r>
            <a:r>
              <a:rPr lang="en-US" sz="2000" b="1" i="0" u="none" strike="noStrike" cap="none">
                <a:solidFill>
                  <a:srgbClr val="00FF00"/>
                </a:solidFill>
                <a:latin typeface="Coming Soon"/>
                <a:ea typeface="Coming Soon"/>
                <a:cs typeface="Coming Soon"/>
                <a:sym typeface="Coming Soon"/>
              </a:rPr>
              <a:t>explain</a:t>
            </a:r>
            <a:r>
              <a:rPr lang="en-US" sz="2000" b="0" i="0" u="none" strike="noStrike" cap="none">
                <a:solidFill>
                  <a:srgbClr val="00FF00"/>
                </a:solidFill>
                <a:latin typeface="Coming Soon"/>
                <a:ea typeface="Coming Soon"/>
                <a:cs typeface="Coming Soon"/>
                <a:sym typeface="Coming Soon"/>
              </a:rPr>
              <a:t> one way in which I will </a:t>
            </a:r>
            <a:r>
              <a:rPr lang="en-US" sz="2000">
                <a:solidFill>
                  <a:srgbClr val="00FF00"/>
                </a:solidFill>
                <a:latin typeface="Coming Soon"/>
                <a:ea typeface="Coming Soon"/>
                <a:cs typeface="Coming Soon"/>
                <a:sym typeface="Coming Soon"/>
              </a:rPr>
              <a:t>adjust my </a:t>
            </a:r>
            <a:r>
              <a:rPr lang="en-US" sz="2000" b="1">
                <a:solidFill>
                  <a:srgbClr val="00FF00"/>
                </a:solidFill>
                <a:latin typeface="Coming Soon"/>
                <a:ea typeface="Coming Soon"/>
                <a:cs typeface="Coming Soon"/>
                <a:sym typeface="Coming Soon"/>
              </a:rPr>
              <a:t>physical</a:t>
            </a:r>
            <a:r>
              <a:rPr lang="en-US" sz="2000" b="1" i="0" u="none" strike="noStrike" cap="none">
                <a:solidFill>
                  <a:srgbClr val="00FF00"/>
                </a:solidFill>
                <a:latin typeface="Coming Soon"/>
                <a:ea typeface="Coming Soon"/>
                <a:cs typeface="Coming Soon"/>
                <a:sym typeface="Coming Soon"/>
              </a:rPr>
              <a:t> classroom environment</a:t>
            </a:r>
            <a:r>
              <a:rPr lang="en-US" sz="2000">
                <a:solidFill>
                  <a:srgbClr val="00FF00"/>
                </a:solidFill>
                <a:latin typeface="Coming Soon"/>
                <a:ea typeface="Coming Soon"/>
                <a:cs typeface="Coming Soon"/>
                <a:sym typeface="Coming Soon"/>
              </a:rPr>
              <a:t> </a:t>
            </a:r>
            <a:r>
              <a:rPr lang="en-US" sz="2000" b="0" i="0" u="none" strike="noStrike" cap="none">
                <a:solidFill>
                  <a:srgbClr val="00FF00"/>
                </a:solidFill>
                <a:latin typeface="Coming Soon"/>
                <a:ea typeface="Coming Soon"/>
                <a:cs typeface="Coming Soon"/>
                <a:sym typeface="Coming Soon"/>
              </a:rPr>
              <a:t>to better </a:t>
            </a:r>
            <a:r>
              <a:rPr lang="en-US" sz="2000">
                <a:solidFill>
                  <a:srgbClr val="00FF00"/>
                </a:solidFill>
                <a:latin typeface="Coming Soon"/>
                <a:ea typeface="Coming Soon"/>
                <a:cs typeface="Coming Soon"/>
                <a:sym typeface="Coming Soon"/>
              </a:rPr>
              <a:t>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engage in discussions  </a:t>
            </a:r>
            <a:r>
              <a:rPr lang="en-US" sz="2000">
                <a:latin typeface="Coming Soon"/>
                <a:ea typeface="Coming Soon"/>
                <a:cs typeface="Coming Soon"/>
                <a:sym typeface="Coming Soon"/>
              </a:rPr>
              <a:t>with my team about </a:t>
            </a:r>
            <a:r>
              <a:rPr lang="en-US" sz="2000" b="1">
                <a:latin typeface="Coming Soon"/>
                <a:ea typeface="Coming Soon"/>
                <a:cs typeface="Coming Soon"/>
                <a:sym typeface="Coming Soon"/>
              </a:rPr>
              <a:t>routines and scaffolds</a:t>
            </a:r>
            <a:r>
              <a:rPr lang="en-US" sz="2000">
                <a:latin typeface="Coming Soon"/>
                <a:ea typeface="Coming Soon"/>
                <a:cs typeface="Coming Soon"/>
                <a:sym typeface="Coming Soon"/>
              </a:rPr>
              <a:t> that are beneficial to actively 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0" marR="0" lvl="0" indent="0" algn="l" rtl="0">
              <a:lnSpc>
                <a:spcPct val="80000"/>
              </a:lnSpc>
              <a:spcBef>
                <a:spcPts val="440"/>
              </a:spcBef>
              <a:spcAft>
                <a:spcPts val="0"/>
              </a:spcAft>
              <a:buNone/>
            </a:pPr>
            <a:endParaRPr>
              <a:latin typeface="Coming Soon"/>
              <a:ea typeface="Coming Soon"/>
              <a:cs typeface="Coming Soon"/>
              <a:sym typeface="Coming Soon"/>
            </a:endParaRPr>
          </a:p>
          <a:p>
            <a:pPr marL="0" marR="0" lvl="0" indent="0" algn="l" rtl="0">
              <a:lnSpc>
                <a:spcPct val="80000"/>
              </a:lnSpc>
              <a:spcBef>
                <a:spcPts val="440"/>
              </a:spcBef>
              <a:buNone/>
            </a:pPr>
            <a:endParaRPr>
              <a:latin typeface="Coming Soon"/>
              <a:ea typeface="Coming Soon"/>
              <a:cs typeface="Coming Soon"/>
              <a:sym typeface="Coming Soon"/>
            </a:endParaRPr>
          </a:p>
        </p:txBody>
      </p:sp>
      <p:pic>
        <p:nvPicPr>
          <p:cNvPr id="507" name="Shape 507"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3700200" y="120662"/>
            <a:ext cx="1024200" cy="855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Classroom Environment </a:t>
            </a:r>
          </a:p>
        </p:txBody>
      </p:sp>
      <p:sp>
        <p:nvSpPr>
          <p:cNvPr id="513" name="Shape 513"/>
          <p:cNvSpPr txBox="1">
            <a:spLocks noGrp="1"/>
          </p:cNvSpPr>
          <p:nvPr>
            <p:ph type="body" idx="1"/>
          </p:nvPr>
        </p:nvSpPr>
        <p:spPr>
          <a:xfrm>
            <a:off x="304800" y="1418783"/>
            <a:ext cx="8229600" cy="4526100"/>
          </a:xfrm>
          <a:prstGeom prst="rect">
            <a:avLst/>
          </a:prstGeom>
          <a:noFill/>
          <a:ln>
            <a:noFill/>
          </a:ln>
        </p:spPr>
        <p:txBody>
          <a:bodyPr lIns="91425" tIns="45700" rIns="91425" bIns="45700" anchor="t" anchorCtr="0">
            <a:noAutofit/>
          </a:bodyPr>
          <a:lstStyle/>
          <a:p>
            <a:pPr lvl="0"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Social/Emotional- Affective Filter</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Norms</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Status and Expectations</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Community building/Relationships</a:t>
            </a:r>
          </a:p>
          <a:p>
            <a:pPr marL="342900" marR="0" lvl="0" indent="-292100" algn="l" rtl="0">
              <a:lnSpc>
                <a:spcPct val="90000"/>
              </a:lnSpc>
              <a:spcBef>
                <a:spcPts val="0"/>
              </a:spcBef>
              <a:spcAft>
                <a:spcPts val="0"/>
              </a:spcAft>
              <a:buClr>
                <a:srgbClr val="274E13"/>
              </a:buClr>
              <a:buSzPct val="100000"/>
              <a:buFont typeface="Coming Soon"/>
              <a:buChar char="•"/>
            </a:pPr>
            <a:r>
              <a:rPr lang="en-US" sz="2400" b="1" i="0" u="none" strike="noStrike" cap="none">
                <a:solidFill>
                  <a:srgbClr val="274E13"/>
                </a:solidFill>
                <a:latin typeface="Coming Soon"/>
                <a:ea typeface="Coming Soon"/>
                <a:cs typeface="Coming Soon"/>
                <a:sym typeface="Coming Soon"/>
              </a:rPr>
              <a:t>Physical</a:t>
            </a:r>
          </a:p>
          <a:p>
            <a:pPr marL="742950" marR="0" lvl="1" indent="-260350" algn="l" rtl="0">
              <a:lnSpc>
                <a:spcPct val="90000"/>
              </a:lnSpc>
              <a:spcBef>
                <a:spcPts val="560"/>
              </a:spcBef>
              <a:spcAft>
                <a:spcPts val="0"/>
              </a:spcAft>
              <a:buClr>
                <a:srgbClr val="274E13"/>
              </a:buClr>
              <a:buSzPct val="100000"/>
              <a:buFont typeface="Coming Soon"/>
              <a:buChar char="–"/>
            </a:pPr>
            <a:r>
              <a:rPr lang="en-US" sz="2400" b="1" i="0" u="none" strike="noStrike" cap="none">
                <a:solidFill>
                  <a:srgbClr val="274E13"/>
                </a:solidFill>
                <a:latin typeface="Coming Soon"/>
                <a:ea typeface="Coming Soon"/>
                <a:cs typeface="Coming Soon"/>
                <a:sym typeface="Coming Soon"/>
              </a:rPr>
              <a:t>Arrangement of furniture and a</a:t>
            </a:r>
            <a:r>
              <a:rPr lang="en-US" sz="2400" b="1">
                <a:solidFill>
                  <a:srgbClr val="274E13"/>
                </a:solidFill>
                <a:latin typeface="Coming Soon"/>
                <a:ea typeface="Coming Soon"/>
                <a:cs typeface="Coming Soon"/>
                <a:sym typeface="Coming Soon"/>
              </a:rPr>
              <a:t>nchor charts</a:t>
            </a:r>
          </a:p>
          <a:p>
            <a:pPr marL="742950" marR="0" lvl="1" indent="-260350" algn="l" rtl="0">
              <a:lnSpc>
                <a:spcPct val="90000"/>
              </a:lnSpc>
              <a:spcBef>
                <a:spcPts val="560"/>
              </a:spcBef>
              <a:spcAft>
                <a:spcPts val="0"/>
              </a:spcAft>
              <a:buClr>
                <a:srgbClr val="274E13"/>
              </a:buClr>
              <a:buSzPct val="100000"/>
              <a:buFont typeface="Coming Soon"/>
              <a:buChar char="–"/>
            </a:pPr>
            <a:r>
              <a:rPr lang="en-US" sz="2400" b="1" i="0" u="none" strike="noStrike" cap="none">
                <a:solidFill>
                  <a:srgbClr val="274E13"/>
                </a:solidFill>
                <a:latin typeface="Coming Soon"/>
                <a:ea typeface="Coming Soon"/>
                <a:cs typeface="Coming Soon"/>
                <a:sym typeface="Coming Soon"/>
              </a:rPr>
              <a:t>Flexible seating (to facilitate flexible grouping)</a:t>
            </a:r>
          </a:p>
          <a:p>
            <a:pPr lvl="0" rtl="0">
              <a:lnSpc>
                <a:spcPct val="90000"/>
              </a:lnSpc>
              <a:spcBef>
                <a:spcPts val="0"/>
              </a:spcBef>
              <a:buClr>
                <a:srgbClr val="274E13"/>
              </a:buClr>
              <a:buSzPct val="100000"/>
              <a:buFont typeface="Coming Soon"/>
              <a:buChar char="•"/>
            </a:pPr>
            <a:r>
              <a:rPr lang="en-US" sz="2400">
                <a:solidFill>
                  <a:srgbClr val="274E13"/>
                </a:solidFill>
                <a:latin typeface="Coming Soon"/>
                <a:ea typeface="Coming Soon"/>
                <a:cs typeface="Coming Soon"/>
                <a:sym typeface="Coming Soon"/>
              </a:rPr>
              <a:t>Academic </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Collaboration vs. Cooperation</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Routines and Scaffolds</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Grouping for conversations</a:t>
            </a:r>
          </a:p>
          <a:p>
            <a:pPr marL="0" marR="0" lvl="0" indent="0" algn="l" rtl="0">
              <a:lnSpc>
                <a:spcPct val="90000"/>
              </a:lnSpc>
              <a:spcBef>
                <a:spcPts val="640"/>
              </a:spcBef>
              <a:spcAft>
                <a:spcPts val="0"/>
              </a:spcAft>
              <a:buNone/>
            </a:pPr>
            <a:endParaRPr sz="2400">
              <a:latin typeface="Coming Soon"/>
              <a:ea typeface="Coming Soon"/>
              <a:cs typeface="Coming Soon"/>
              <a:sym typeface="Coming Soon"/>
            </a:endParaRPr>
          </a:p>
          <a:p>
            <a:pPr marL="342900" marR="0" lvl="0" indent="-342900" algn="l" rtl="0">
              <a:lnSpc>
                <a:spcPct val="90000"/>
              </a:lnSpc>
              <a:spcBef>
                <a:spcPts val="640"/>
              </a:spcBef>
              <a:buClr>
                <a:schemeClr val="dk1"/>
              </a:buClr>
              <a:buSzPct val="133333"/>
              <a:buFont typeface="Arial"/>
              <a:buNone/>
            </a:pPr>
            <a:endParaRPr sz="2400" b="0" i="0" u="none" strike="noStrike" cap="none">
              <a:solidFill>
                <a:schemeClr val="dk1"/>
              </a:solidFill>
              <a:latin typeface="Coming Soon"/>
              <a:ea typeface="Coming Soon"/>
              <a:cs typeface="Coming Soon"/>
              <a:sym typeface="Coming So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
                                            <p:txEl>
                                              <p:pRg st="0" end="0"/>
                                            </p:txEl>
                                          </p:spTgt>
                                        </p:tgtEl>
                                        <p:attrNameLst>
                                          <p:attrName>style.visibility</p:attrName>
                                        </p:attrNameLst>
                                      </p:cBhvr>
                                      <p:to>
                                        <p:strVal val="visible"/>
                                      </p:to>
                                    </p:set>
                                    <p:animEffect transition="in" filter="fade">
                                      <p:cBhvr>
                                        <p:cTn id="7" dur="1000"/>
                                        <p:tgtEl>
                                          <p:spTgt spid="5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3">
                                            <p:txEl>
                                              <p:pRg st="1" end="1"/>
                                            </p:txEl>
                                          </p:spTgt>
                                        </p:tgtEl>
                                        <p:attrNameLst>
                                          <p:attrName>style.visibility</p:attrName>
                                        </p:attrNameLst>
                                      </p:cBhvr>
                                      <p:to>
                                        <p:strVal val="visible"/>
                                      </p:to>
                                    </p:set>
                                    <p:animEffect transition="in" filter="fade">
                                      <p:cBhvr>
                                        <p:cTn id="12" dur="1000"/>
                                        <p:tgtEl>
                                          <p:spTgt spid="5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3">
                                            <p:txEl>
                                              <p:pRg st="2" end="2"/>
                                            </p:txEl>
                                          </p:spTgt>
                                        </p:tgtEl>
                                        <p:attrNameLst>
                                          <p:attrName>style.visibility</p:attrName>
                                        </p:attrNameLst>
                                      </p:cBhvr>
                                      <p:to>
                                        <p:strVal val="visible"/>
                                      </p:to>
                                    </p:set>
                                    <p:animEffect transition="in" filter="fade">
                                      <p:cBhvr>
                                        <p:cTn id="17" dur="1000"/>
                                        <p:tgtEl>
                                          <p:spTgt spid="5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
                                            <p:txEl>
                                              <p:pRg st="3" end="3"/>
                                            </p:txEl>
                                          </p:spTgt>
                                        </p:tgtEl>
                                        <p:attrNameLst>
                                          <p:attrName>style.visibility</p:attrName>
                                        </p:attrNameLst>
                                      </p:cBhvr>
                                      <p:to>
                                        <p:strVal val="visible"/>
                                      </p:to>
                                    </p:set>
                                    <p:animEffect transition="in" filter="fade">
                                      <p:cBhvr>
                                        <p:cTn id="22" dur="1000"/>
                                        <p:tgtEl>
                                          <p:spTgt spid="5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3">
                                            <p:txEl>
                                              <p:pRg st="4" end="4"/>
                                            </p:txEl>
                                          </p:spTgt>
                                        </p:tgtEl>
                                        <p:attrNameLst>
                                          <p:attrName>style.visibility</p:attrName>
                                        </p:attrNameLst>
                                      </p:cBhvr>
                                      <p:to>
                                        <p:strVal val="visible"/>
                                      </p:to>
                                    </p:set>
                                    <p:animEffect transition="in" filter="fade">
                                      <p:cBhvr>
                                        <p:cTn id="27" dur="1000"/>
                                        <p:tgtEl>
                                          <p:spTgt spid="5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3">
                                            <p:txEl>
                                              <p:pRg st="5" end="5"/>
                                            </p:txEl>
                                          </p:spTgt>
                                        </p:tgtEl>
                                        <p:attrNameLst>
                                          <p:attrName>style.visibility</p:attrName>
                                        </p:attrNameLst>
                                      </p:cBhvr>
                                      <p:to>
                                        <p:strVal val="visible"/>
                                      </p:to>
                                    </p:set>
                                    <p:animEffect transition="in" filter="fade">
                                      <p:cBhvr>
                                        <p:cTn id="32" dur="1000"/>
                                        <p:tgtEl>
                                          <p:spTgt spid="5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3">
                                            <p:txEl>
                                              <p:pRg st="6" end="6"/>
                                            </p:txEl>
                                          </p:spTgt>
                                        </p:tgtEl>
                                        <p:attrNameLst>
                                          <p:attrName>style.visibility</p:attrName>
                                        </p:attrNameLst>
                                      </p:cBhvr>
                                      <p:to>
                                        <p:strVal val="visible"/>
                                      </p:to>
                                    </p:set>
                                    <p:animEffect transition="in" filter="fade">
                                      <p:cBhvr>
                                        <p:cTn id="37" dur="1000"/>
                                        <p:tgtEl>
                                          <p:spTgt spid="5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3">
                                            <p:txEl>
                                              <p:pRg st="7" end="7"/>
                                            </p:txEl>
                                          </p:spTgt>
                                        </p:tgtEl>
                                        <p:attrNameLst>
                                          <p:attrName>style.visibility</p:attrName>
                                        </p:attrNameLst>
                                      </p:cBhvr>
                                      <p:to>
                                        <p:strVal val="visible"/>
                                      </p:to>
                                    </p:set>
                                    <p:animEffect transition="in" filter="fade">
                                      <p:cBhvr>
                                        <p:cTn id="42" dur="1000"/>
                                        <p:tgtEl>
                                          <p:spTgt spid="51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3">
                                            <p:txEl>
                                              <p:pRg st="8" end="8"/>
                                            </p:txEl>
                                          </p:spTgt>
                                        </p:tgtEl>
                                        <p:attrNameLst>
                                          <p:attrName>style.visibility</p:attrName>
                                        </p:attrNameLst>
                                      </p:cBhvr>
                                      <p:to>
                                        <p:strVal val="visible"/>
                                      </p:to>
                                    </p:set>
                                    <p:animEffect transition="in" filter="fade">
                                      <p:cBhvr>
                                        <p:cTn id="47" dur="1000"/>
                                        <p:tgtEl>
                                          <p:spTgt spid="51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3">
                                            <p:txEl>
                                              <p:pRg st="9" end="9"/>
                                            </p:txEl>
                                          </p:spTgt>
                                        </p:tgtEl>
                                        <p:attrNameLst>
                                          <p:attrName>style.visibility</p:attrName>
                                        </p:attrNameLst>
                                      </p:cBhvr>
                                      <p:to>
                                        <p:strVal val="visible"/>
                                      </p:to>
                                    </p:set>
                                    <p:animEffect transition="in" filter="fade">
                                      <p:cBhvr>
                                        <p:cTn id="52" dur="1000"/>
                                        <p:tgtEl>
                                          <p:spTgt spid="51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3">
                                            <p:txEl>
                                              <p:pRg st="10" end="10"/>
                                            </p:txEl>
                                          </p:spTgt>
                                        </p:tgtEl>
                                        <p:attrNameLst>
                                          <p:attrName>style.visibility</p:attrName>
                                        </p:attrNameLst>
                                      </p:cBhvr>
                                      <p:to>
                                        <p:strVal val="visible"/>
                                      </p:to>
                                    </p:set>
                                    <p:animEffect transition="in" filter="fade">
                                      <p:cBhvr>
                                        <p:cTn id="57" dur="1000"/>
                                        <p:tgtEl>
                                          <p:spTgt spid="51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3">
                                            <p:txEl>
                                              <p:pRg st="11" end="11"/>
                                            </p:txEl>
                                          </p:spTgt>
                                        </p:tgtEl>
                                        <p:attrNameLst>
                                          <p:attrName>style.visibility</p:attrName>
                                        </p:attrNameLst>
                                      </p:cBhvr>
                                      <p:to>
                                        <p:strVal val="visible"/>
                                      </p:to>
                                    </p:set>
                                    <p:animEffect transition="in" filter="fade">
                                      <p:cBhvr>
                                        <p:cTn id="62" dur="1000"/>
                                        <p:tgtEl>
                                          <p:spTgt spid="51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13">
                                            <p:txEl>
                                              <p:pRg st="12" end="12"/>
                                            </p:txEl>
                                          </p:spTgt>
                                        </p:tgtEl>
                                        <p:attrNameLst>
                                          <p:attrName>style.visibility</p:attrName>
                                        </p:attrNameLst>
                                      </p:cBhvr>
                                      <p:to>
                                        <p:strVal val="visible"/>
                                      </p:to>
                                    </p:set>
                                    <p:animEffect transition="in" filter="fade">
                                      <p:cBhvr>
                                        <p:cTn id="67" dur="1000"/>
                                        <p:tgtEl>
                                          <p:spTgt spid="5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762000"/>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959" b="1">
                <a:latin typeface="Shadows Into Light Two"/>
                <a:ea typeface="Shadows Into Light Two"/>
                <a:cs typeface="Shadows Into Light Two"/>
                <a:sym typeface="Shadows Into Light Two"/>
              </a:rPr>
              <a:t>    </a:t>
            </a:r>
            <a:r>
              <a:rPr lang="en-US" sz="3959" b="1" i="0" u="none" strike="noStrike" cap="none">
                <a:solidFill>
                  <a:schemeClr val="dk1"/>
                </a:solidFill>
                <a:latin typeface="Shadows Into Light Two"/>
                <a:ea typeface="Shadows Into Light Two"/>
                <a:cs typeface="Shadows Into Light Two"/>
                <a:sym typeface="Shadows Into Light Two"/>
              </a:rPr>
              <a:t>	 Find your </a:t>
            </a:r>
            <a:r>
              <a:rPr lang="en-US" sz="3959" b="1">
                <a:latin typeface="Shadows Into Light Two"/>
                <a:ea typeface="Shadows Into Light Two"/>
                <a:cs typeface="Shadows Into Light Two"/>
                <a:sym typeface="Shadows Into Light Two"/>
              </a:rPr>
              <a:t>3</a:t>
            </a:r>
            <a:r>
              <a:rPr lang="en-US" sz="3959" b="1" i="0" u="none" strike="noStrike" cap="none">
                <a:solidFill>
                  <a:schemeClr val="dk1"/>
                </a:solidFill>
                <a:latin typeface="Shadows Into Light Two"/>
                <a:ea typeface="Shadows Into Light Two"/>
                <a:cs typeface="Shadows Into Light Two"/>
                <a:sym typeface="Shadows Into Light Two"/>
              </a:rPr>
              <a:t>:00 partner		</a:t>
            </a:r>
          </a:p>
          <a:p>
            <a:pPr marL="0" marR="0" lvl="0" indent="0" algn="l" rtl="0">
              <a:spcBef>
                <a:spcPts val="0"/>
              </a:spcBef>
              <a:buClr>
                <a:schemeClr val="dk1"/>
              </a:buClr>
              <a:buSzPct val="25000"/>
              <a:buFont typeface="Calibri"/>
              <a:buNone/>
            </a:pPr>
            <a:r>
              <a:rPr lang="en-US" sz="3959" b="1">
                <a:latin typeface="Shadows Into Light Two"/>
                <a:ea typeface="Shadows Into Light Two"/>
                <a:cs typeface="Shadows Into Light Two"/>
                <a:sym typeface="Shadows Into Light Two"/>
              </a:rPr>
              <a:t>  </a:t>
            </a:r>
            <a:r>
              <a:rPr lang="en-US" sz="3959" b="1" i="0" u="none" strike="noStrike" cap="none">
                <a:solidFill>
                  <a:schemeClr val="dk1"/>
                </a:solidFill>
                <a:latin typeface="Shadows Into Light Two"/>
                <a:ea typeface="Shadows Into Light Two"/>
                <a:cs typeface="Shadows Into Light Two"/>
                <a:sym typeface="Shadows Into Light Two"/>
              </a:rPr>
              <a:t>	</a:t>
            </a:r>
          </a:p>
        </p:txBody>
      </p:sp>
      <p:sp>
        <p:nvSpPr>
          <p:cNvPr id="520" name="Shape 520"/>
          <p:cNvSpPr txBox="1">
            <a:spLocks noGrp="1"/>
          </p:cNvSpPr>
          <p:nvPr>
            <p:ph type="body" idx="1"/>
          </p:nvPr>
        </p:nvSpPr>
        <p:spPr>
          <a:xfrm>
            <a:off x="457200" y="2133600"/>
            <a:ext cx="8229600" cy="4526100"/>
          </a:xfrm>
          <a:prstGeom prst="rect">
            <a:avLst/>
          </a:prstGeom>
          <a:noFill/>
          <a:ln>
            <a:noFill/>
          </a:ln>
        </p:spPr>
        <p:txBody>
          <a:bodyPr lIns="91425" tIns="45700" rIns="91425" bIns="45700" anchor="t" anchorCtr="0">
            <a:noAutofit/>
          </a:bodyPr>
          <a:lstStyle/>
          <a:p>
            <a:pPr marL="0" lvl="0" indent="0" rtl="0">
              <a:spcBef>
                <a:spcPts val="0"/>
              </a:spcBef>
              <a:buNone/>
            </a:pPr>
            <a:endParaRPr sz="1400" b="1">
              <a:latin typeface="Arial"/>
              <a:ea typeface="Arial"/>
              <a:cs typeface="Arial"/>
              <a:sym typeface="Arial"/>
            </a:endParaRPr>
          </a:p>
        </p:txBody>
      </p:sp>
      <p:pic>
        <p:nvPicPr>
          <p:cNvPr id="521" name="Shape 521" descr="File:Divided Families Reunion ..."/>
          <p:cNvPicPr preferRelativeResize="0"/>
          <p:nvPr/>
        </p:nvPicPr>
        <p:blipFill>
          <a:blip r:embed="rId3">
            <a:alphaModFix/>
          </a:blip>
          <a:stretch>
            <a:fillRect/>
          </a:stretch>
        </p:blipFill>
        <p:spPr>
          <a:xfrm>
            <a:off x="457199" y="1605575"/>
            <a:ext cx="8359824" cy="5187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2404325" y="1372950"/>
            <a:ext cx="6282600" cy="4112100"/>
          </a:xfrm>
          <a:prstGeom prst="rect">
            <a:avLst/>
          </a:prstGeom>
        </p:spPr>
        <p:txBody>
          <a:bodyPr lIns="91425" tIns="91425" rIns="91425" bIns="91425" anchor="t" anchorCtr="0">
            <a:noAutofit/>
          </a:bodyPr>
          <a:lstStyle/>
          <a:p>
            <a:pPr marL="0" lvl="0" indent="-69850" rtl="0">
              <a:lnSpc>
                <a:spcPct val="115000"/>
              </a:lnSpc>
              <a:spcBef>
                <a:spcPts val="0"/>
              </a:spcBef>
              <a:spcAft>
                <a:spcPts val="1000"/>
              </a:spcAft>
              <a:buClr>
                <a:schemeClr val="dk1"/>
              </a:buClr>
              <a:buSzPct val="61111"/>
              <a:buFont typeface="Arial"/>
              <a:buNone/>
            </a:pPr>
            <a:r>
              <a:rPr lang="en-US" sz="1800" b="1">
                <a:highlight>
                  <a:srgbClr val="FFFFFF"/>
                </a:highlight>
                <a:latin typeface="Architects Daughter"/>
                <a:ea typeface="Architects Daughter"/>
                <a:cs typeface="Architects Daughter"/>
                <a:sym typeface="Architects Daughter"/>
              </a:rPr>
              <a:t>Conversation</a:t>
            </a:r>
            <a:r>
              <a:rPr lang="en-US" sz="1800">
                <a:highlight>
                  <a:srgbClr val="FFFFFF"/>
                </a:highlight>
                <a:latin typeface="Architects Daughter"/>
                <a:ea typeface="Architects Daughter"/>
                <a:cs typeface="Architects Daughter"/>
                <a:sym typeface="Architects Daughter"/>
              </a:rPr>
              <a:t>: Can students converse during this activity? About what? With whom? For how long? </a:t>
            </a:r>
          </a:p>
          <a:p>
            <a:pPr marL="0" lvl="0" indent="-69850" rtl="0">
              <a:lnSpc>
                <a:spcPct val="115000"/>
              </a:lnSpc>
              <a:spcBef>
                <a:spcPts val="0"/>
              </a:spcBef>
              <a:spcAft>
                <a:spcPts val="1000"/>
              </a:spcAft>
              <a:buClr>
                <a:schemeClr val="dk1"/>
              </a:buClr>
              <a:buSzPct val="61111"/>
              <a:buFont typeface="Arial"/>
              <a:buNone/>
            </a:pPr>
            <a:r>
              <a:rPr lang="en-US" sz="1800" b="1">
                <a:highlight>
                  <a:srgbClr val="FFFFFF"/>
                </a:highlight>
                <a:latin typeface="Architects Daughter"/>
                <a:ea typeface="Architects Daughter"/>
                <a:cs typeface="Architects Daughter"/>
                <a:sym typeface="Architects Daughter"/>
              </a:rPr>
              <a:t>Help</a:t>
            </a:r>
            <a:r>
              <a:rPr lang="en-US" sz="1800">
                <a:highlight>
                  <a:srgbClr val="FFFFFF"/>
                </a:highlight>
                <a:latin typeface="Architects Daughter"/>
                <a:ea typeface="Architects Daughter"/>
                <a:cs typeface="Architects Daughter"/>
                <a:sym typeface="Architects Daughter"/>
              </a:rPr>
              <a:t>: How do students get your attention for help? How do students get questions answered? What should they do while they wait for you? </a:t>
            </a:r>
          </a:p>
          <a:p>
            <a:pPr marL="0" lvl="0" indent="-69850" rtl="0">
              <a:lnSpc>
                <a:spcPct val="115000"/>
              </a:lnSpc>
              <a:spcBef>
                <a:spcPts val="0"/>
              </a:spcBef>
              <a:spcAft>
                <a:spcPts val="1000"/>
              </a:spcAft>
              <a:buClr>
                <a:schemeClr val="dk1"/>
              </a:buClr>
              <a:buSzPct val="61111"/>
              <a:buFont typeface="Arial"/>
              <a:buNone/>
            </a:pPr>
            <a:r>
              <a:rPr lang="en-US" sz="1800" b="1">
                <a:highlight>
                  <a:srgbClr val="FFFFFF"/>
                </a:highlight>
                <a:latin typeface="Architects Daughter"/>
                <a:ea typeface="Architects Daughter"/>
                <a:cs typeface="Architects Daughter"/>
                <a:sym typeface="Architects Daughter"/>
              </a:rPr>
              <a:t>Activity</a:t>
            </a:r>
            <a:r>
              <a:rPr lang="en-US" sz="1800">
                <a:highlight>
                  <a:srgbClr val="FFFFFF"/>
                </a:highlight>
                <a:latin typeface="Architects Daughter"/>
                <a:ea typeface="Architects Daughter"/>
                <a:cs typeface="Architects Daughter"/>
                <a:sym typeface="Architects Daughter"/>
              </a:rPr>
              <a:t>: What is the expected end product of this activity? What is the task or objective? </a:t>
            </a:r>
          </a:p>
          <a:p>
            <a:pPr marL="0" lvl="0" indent="-69850" rtl="0">
              <a:lnSpc>
                <a:spcPct val="115000"/>
              </a:lnSpc>
              <a:spcBef>
                <a:spcPts val="0"/>
              </a:spcBef>
              <a:spcAft>
                <a:spcPts val="1000"/>
              </a:spcAft>
              <a:buClr>
                <a:schemeClr val="dk1"/>
              </a:buClr>
              <a:buSzPct val="61111"/>
              <a:buFont typeface="Arial"/>
              <a:buNone/>
            </a:pPr>
            <a:r>
              <a:rPr lang="en-US" sz="1800" b="1">
                <a:highlight>
                  <a:srgbClr val="FFFFFF"/>
                </a:highlight>
                <a:latin typeface="Architects Daughter"/>
                <a:ea typeface="Architects Daughter"/>
                <a:cs typeface="Architects Daughter"/>
                <a:sym typeface="Architects Daughter"/>
              </a:rPr>
              <a:t>Movement</a:t>
            </a:r>
            <a:r>
              <a:rPr lang="en-US" sz="1800">
                <a:highlight>
                  <a:srgbClr val="FFFFFF"/>
                </a:highlight>
                <a:latin typeface="Architects Daughter"/>
                <a:ea typeface="Architects Daughter"/>
                <a:cs typeface="Architects Daughter"/>
                <a:sym typeface="Architects Daughter"/>
              </a:rPr>
              <a:t>: For what reasons can students get out of their seats during this activity? Do they need permission to do so? </a:t>
            </a:r>
          </a:p>
          <a:p>
            <a:pPr marL="0" lvl="0" indent="-69850" rtl="0">
              <a:lnSpc>
                <a:spcPct val="115000"/>
              </a:lnSpc>
              <a:spcBef>
                <a:spcPts val="0"/>
              </a:spcBef>
              <a:spcAft>
                <a:spcPts val="1000"/>
              </a:spcAft>
              <a:buClr>
                <a:schemeClr val="dk1"/>
              </a:buClr>
              <a:buSzPct val="61111"/>
              <a:buFont typeface="Arial"/>
              <a:buNone/>
            </a:pPr>
            <a:r>
              <a:rPr lang="en-US" sz="1800" b="1">
                <a:highlight>
                  <a:srgbClr val="FFFFFF"/>
                </a:highlight>
                <a:latin typeface="Architects Daughter"/>
                <a:ea typeface="Architects Daughter"/>
                <a:cs typeface="Architects Daughter"/>
                <a:sym typeface="Architects Daughter"/>
              </a:rPr>
              <a:t>Participation</a:t>
            </a:r>
            <a:r>
              <a:rPr lang="en-US" sz="1800">
                <a:highlight>
                  <a:srgbClr val="FFFFFF"/>
                </a:highlight>
                <a:latin typeface="Architects Daughter"/>
                <a:ea typeface="Architects Daughter"/>
                <a:cs typeface="Architects Daughter"/>
                <a:sym typeface="Architects Daughter"/>
              </a:rPr>
              <a:t>: What behavior shows that students are participating or not participating? </a:t>
            </a:r>
          </a:p>
          <a:p>
            <a:pPr marL="0" lvl="0" indent="-69850" rtl="0">
              <a:lnSpc>
                <a:spcPct val="115000"/>
              </a:lnSpc>
              <a:spcBef>
                <a:spcPts val="0"/>
              </a:spcBef>
              <a:spcAft>
                <a:spcPts val="1000"/>
              </a:spcAft>
              <a:buClr>
                <a:schemeClr val="dk1"/>
              </a:buClr>
              <a:buSzPct val="61111"/>
              <a:buFont typeface="Arial"/>
              <a:buNone/>
            </a:pPr>
            <a:r>
              <a:rPr lang="en-US" sz="1800" b="1">
                <a:highlight>
                  <a:srgbClr val="FFFFFF"/>
                </a:highlight>
                <a:latin typeface="Architects Daughter"/>
                <a:ea typeface="Architects Daughter"/>
                <a:cs typeface="Architects Daughter"/>
                <a:sym typeface="Architects Daughter"/>
              </a:rPr>
              <a:t>Success</a:t>
            </a:r>
            <a:r>
              <a:rPr lang="en-US" sz="1800">
                <a:highlight>
                  <a:srgbClr val="FFFFFF"/>
                </a:highlight>
                <a:latin typeface="Architects Daughter"/>
                <a:ea typeface="Architects Daughter"/>
                <a:cs typeface="Architects Daughter"/>
                <a:sym typeface="Architects Daughter"/>
              </a:rPr>
              <a:t>: There are no questions for this one. When CHAMPs expectations are met, students will be successful. </a:t>
            </a:r>
          </a:p>
          <a:p>
            <a:pPr lvl="0" rtl="0">
              <a:spcBef>
                <a:spcPts val="0"/>
              </a:spcBef>
              <a:buNone/>
            </a:pPr>
            <a:endParaRPr sz="2300">
              <a:latin typeface="Coming Soon"/>
              <a:ea typeface="Coming Soon"/>
              <a:cs typeface="Coming Soon"/>
              <a:sym typeface="Coming Soon"/>
            </a:endParaRPr>
          </a:p>
          <a:p>
            <a:pPr lvl="0" rtl="0">
              <a:spcBef>
                <a:spcPts val="0"/>
              </a:spcBef>
              <a:buNone/>
            </a:pPr>
            <a:endParaRPr/>
          </a:p>
        </p:txBody>
      </p:sp>
      <p:sp>
        <p:nvSpPr>
          <p:cNvPr id="528" name="Shape 528"/>
          <p:cNvSpPr txBox="1"/>
          <p:nvPr/>
        </p:nvSpPr>
        <p:spPr>
          <a:xfrm>
            <a:off x="457200" y="-287625"/>
            <a:ext cx="7901400" cy="1871700"/>
          </a:xfrm>
          <a:prstGeom prst="rect">
            <a:avLst/>
          </a:prstGeom>
          <a:noFill/>
          <a:ln>
            <a:noFill/>
          </a:ln>
        </p:spPr>
        <p:txBody>
          <a:bodyPr lIns="91425" tIns="91425" rIns="91425" bIns="91425" anchor="ctr" anchorCtr="0">
            <a:noAutofit/>
          </a:bodyPr>
          <a:lstStyle/>
          <a:p>
            <a:pPr marL="342900" lvl="0" indent="-139700" rtl="0">
              <a:spcBef>
                <a:spcPts val="640"/>
              </a:spcBef>
              <a:buNone/>
            </a:pPr>
            <a:r>
              <a:rPr lang="en-US" sz="2300" b="1">
                <a:solidFill>
                  <a:srgbClr val="38761D"/>
                </a:solidFill>
                <a:latin typeface="Shadows Into Light Two"/>
                <a:ea typeface="Shadows Into Light Two"/>
                <a:cs typeface="Shadows Into Light Two"/>
                <a:sym typeface="Shadows Into Light Two"/>
              </a:rPr>
              <a:t>How might clear expectations help students feel safe to engage in classroom activities and discussions?</a:t>
            </a:r>
          </a:p>
          <a:p>
            <a:pPr marL="342900" lvl="0" indent="-139700" rtl="0">
              <a:spcBef>
                <a:spcPts val="640"/>
              </a:spcBef>
              <a:buNone/>
            </a:pPr>
            <a:r>
              <a:rPr lang="en-US" sz="2300" b="1">
                <a:solidFill>
                  <a:srgbClr val="38761D"/>
                </a:solidFill>
                <a:latin typeface="Shadows Into Light Two"/>
                <a:ea typeface="Shadows Into Light Two"/>
                <a:cs typeface="Shadows Into Light Two"/>
                <a:sym typeface="Shadows Into Light Two"/>
              </a:rPr>
              <a:t>How might this be an equity and status issue in classrooms?</a:t>
            </a:r>
          </a:p>
        </p:txBody>
      </p:sp>
      <p:pic>
        <p:nvPicPr>
          <p:cNvPr id="529" name="Shape 529"/>
          <p:cNvPicPr preferRelativeResize="0"/>
          <p:nvPr/>
        </p:nvPicPr>
        <p:blipFill>
          <a:blip r:embed="rId3">
            <a:alphaModFix/>
          </a:blip>
          <a:stretch>
            <a:fillRect/>
          </a:stretch>
        </p:blipFill>
        <p:spPr>
          <a:xfrm>
            <a:off x="152400" y="1372950"/>
            <a:ext cx="2099525" cy="5485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animEffect transition="in" filter="fade">
                                      <p:cBhvr>
                                        <p:cTn id="7" dur="1000"/>
                                        <p:tgtEl>
                                          <p:spTgt spid="5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xEl>
                                              <p:pRg st="1" end="1"/>
                                            </p:txEl>
                                          </p:spTgt>
                                        </p:tgtEl>
                                        <p:attrNameLst>
                                          <p:attrName>style.visibility</p:attrName>
                                        </p:attrNameLst>
                                      </p:cBhvr>
                                      <p:to>
                                        <p:strVal val="visible"/>
                                      </p:to>
                                    </p:set>
                                    <p:animEffect transition="in" filter="fade">
                                      <p:cBhvr>
                                        <p:cTn id="12" dur="1000"/>
                                        <p:tgtEl>
                                          <p:spTgt spid="5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7">
                                            <p:txEl>
                                              <p:pRg st="0" end="0"/>
                                            </p:txEl>
                                          </p:spTgt>
                                        </p:tgtEl>
                                        <p:attrNameLst>
                                          <p:attrName>style.visibility</p:attrName>
                                        </p:attrNameLst>
                                      </p:cBhvr>
                                      <p:to>
                                        <p:strVal val="visible"/>
                                      </p:to>
                                    </p:set>
                                    <p:animEffect transition="in" filter="fade">
                                      <p:cBhvr>
                                        <p:cTn id="17" dur="1700"/>
                                        <p:tgtEl>
                                          <p:spTgt spid="5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7">
                                            <p:txEl>
                                              <p:pRg st="1" end="1"/>
                                            </p:txEl>
                                          </p:spTgt>
                                        </p:tgtEl>
                                        <p:attrNameLst>
                                          <p:attrName>style.visibility</p:attrName>
                                        </p:attrNameLst>
                                      </p:cBhvr>
                                      <p:to>
                                        <p:strVal val="visible"/>
                                      </p:to>
                                    </p:set>
                                    <p:animEffect transition="in" filter="fade">
                                      <p:cBhvr>
                                        <p:cTn id="22" dur="1700"/>
                                        <p:tgtEl>
                                          <p:spTgt spid="5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7">
                                            <p:txEl>
                                              <p:pRg st="2" end="2"/>
                                            </p:txEl>
                                          </p:spTgt>
                                        </p:tgtEl>
                                        <p:attrNameLst>
                                          <p:attrName>style.visibility</p:attrName>
                                        </p:attrNameLst>
                                      </p:cBhvr>
                                      <p:to>
                                        <p:strVal val="visible"/>
                                      </p:to>
                                    </p:set>
                                    <p:animEffect transition="in" filter="fade">
                                      <p:cBhvr>
                                        <p:cTn id="27" dur="1700"/>
                                        <p:tgtEl>
                                          <p:spTgt spid="5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7">
                                            <p:txEl>
                                              <p:pRg st="3" end="3"/>
                                            </p:txEl>
                                          </p:spTgt>
                                        </p:tgtEl>
                                        <p:attrNameLst>
                                          <p:attrName>style.visibility</p:attrName>
                                        </p:attrNameLst>
                                      </p:cBhvr>
                                      <p:to>
                                        <p:strVal val="visible"/>
                                      </p:to>
                                    </p:set>
                                    <p:animEffect transition="in" filter="fade">
                                      <p:cBhvr>
                                        <p:cTn id="32" dur="1700"/>
                                        <p:tgtEl>
                                          <p:spTgt spid="5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7">
                                            <p:txEl>
                                              <p:pRg st="4" end="4"/>
                                            </p:txEl>
                                          </p:spTgt>
                                        </p:tgtEl>
                                        <p:attrNameLst>
                                          <p:attrName>style.visibility</p:attrName>
                                        </p:attrNameLst>
                                      </p:cBhvr>
                                      <p:to>
                                        <p:strVal val="visible"/>
                                      </p:to>
                                    </p:set>
                                    <p:animEffect transition="in" filter="fade">
                                      <p:cBhvr>
                                        <p:cTn id="37" dur="1700"/>
                                        <p:tgtEl>
                                          <p:spTgt spid="52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7">
                                            <p:txEl>
                                              <p:pRg st="5" end="5"/>
                                            </p:txEl>
                                          </p:spTgt>
                                        </p:tgtEl>
                                        <p:attrNameLst>
                                          <p:attrName>style.visibility</p:attrName>
                                        </p:attrNameLst>
                                      </p:cBhvr>
                                      <p:to>
                                        <p:strVal val="visible"/>
                                      </p:to>
                                    </p:set>
                                    <p:animEffect transition="in" filter="fade">
                                      <p:cBhvr>
                                        <p:cTn id="42" dur="1700"/>
                                        <p:tgtEl>
                                          <p:spTgt spid="52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27">
                                            <p:txEl>
                                              <p:pRg st="6" end="6"/>
                                            </p:txEl>
                                          </p:spTgt>
                                        </p:tgtEl>
                                        <p:attrNameLst>
                                          <p:attrName>style.visibility</p:attrName>
                                        </p:attrNameLst>
                                      </p:cBhvr>
                                      <p:to>
                                        <p:strVal val="visible"/>
                                      </p:to>
                                    </p:set>
                                    <p:animEffect transition="in" filter="fade">
                                      <p:cBhvr>
                                        <p:cTn id="47" dur="1700"/>
                                        <p:tgtEl>
                                          <p:spTgt spid="52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7">
                                            <p:txEl>
                                              <p:pRg st="7" end="7"/>
                                            </p:txEl>
                                          </p:spTgt>
                                        </p:tgtEl>
                                        <p:attrNameLst>
                                          <p:attrName>style.visibility</p:attrName>
                                        </p:attrNameLst>
                                      </p:cBhvr>
                                      <p:to>
                                        <p:strVal val="visible"/>
                                      </p:to>
                                    </p:set>
                                    <p:animEffect transition="in" filter="fade">
                                      <p:cBhvr>
                                        <p:cTn id="52" dur="1700"/>
                                        <p:tgtEl>
                                          <p:spTgt spid="527">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8">
                                            <p:txEl>
                                              <p:pRg st="0" end="0"/>
                                            </p:txEl>
                                          </p:spTgt>
                                        </p:tgtEl>
                                        <p:attrNameLst>
                                          <p:attrName>style.visibility</p:attrName>
                                        </p:attrNameLst>
                                      </p:cBhvr>
                                      <p:to>
                                        <p:strVal val="visible"/>
                                      </p:to>
                                    </p:set>
                                    <p:animEffect transition="in" filter="fade">
                                      <p:cBhvr>
                                        <p:cTn id="57" dur="1000"/>
                                        <p:tgtEl>
                                          <p:spTgt spid="5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8">
                                            <p:txEl>
                                              <p:pRg st="1" end="1"/>
                                            </p:txEl>
                                          </p:spTgt>
                                        </p:tgtEl>
                                        <p:attrNameLst>
                                          <p:attrName>style.visibility</p:attrName>
                                        </p:attrNameLst>
                                      </p:cBhvr>
                                      <p:to>
                                        <p:strVal val="visible"/>
                                      </p:to>
                                    </p:set>
                                    <p:animEffect transition="in" filter="fade">
                                      <p:cBhvr>
                                        <p:cTn id="62" dur="1000"/>
                                        <p:tgtEl>
                                          <p:spTgt spid="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sz="3959" b="1">
                <a:solidFill>
                  <a:srgbClr val="38761D"/>
                </a:solidFill>
                <a:latin typeface="Shadows Into Light Two"/>
                <a:ea typeface="Shadows Into Light Two"/>
                <a:cs typeface="Shadows Into Light Two"/>
                <a:sym typeface="Shadows Into Light Two"/>
              </a:rPr>
              <a:t>Let’s try it out!</a:t>
            </a:r>
          </a:p>
          <a:p>
            <a:pPr lvl="0" rtl="0">
              <a:spcBef>
                <a:spcPts val="0"/>
              </a:spcBef>
              <a:buNone/>
            </a:pPr>
            <a:r>
              <a:rPr lang="en-US" sz="3959" b="1">
                <a:solidFill>
                  <a:srgbClr val="38761D"/>
                </a:solidFill>
                <a:latin typeface="Shadows Into Light Two"/>
                <a:ea typeface="Shadows Into Light Two"/>
                <a:cs typeface="Shadows Into Light Two"/>
                <a:sym typeface="Shadows Into Light Two"/>
              </a:rPr>
              <a:t>CHAMP for 3-Chart Activity</a:t>
            </a:r>
          </a:p>
        </p:txBody>
      </p:sp>
      <p:sp>
        <p:nvSpPr>
          <p:cNvPr id="536" name="Shape 536"/>
          <p:cNvSpPr txBox="1">
            <a:spLocks noGrp="1"/>
          </p:cNvSpPr>
          <p:nvPr>
            <p:ph type="body" idx="1"/>
          </p:nvPr>
        </p:nvSpPr>
        <p:spPr>
          <a:xfrm>
            <a:off x="1662050" y="1600200"/>
            <a:ext cx="7024800" cy="5144700"/>
          </a:xfrm>
          <a:prstGeom prst="rect">
            <a:avLst/>
          </a:prstGeom>
        </p:spPr>
        <p:txBody>
          <a:bodyPr lIns="91425" tIns="91425" rIns="91425" bIns="91425" anchor="t" anchorCtr="0">
            <a:noAutofit/>
          </a:bodyPr>
          <a:lstStyle/>
          <a:p>
            <a:pPr lvl="0" rtl="0">
              <a:lnSpc>
                <a:spcPct val="115000"/>
              </a:lnSpc>
              <a:spcBef>
                <a:spcPts val="0"/>
              </a:spcBef>
              <a:buNone/>
            </a:pPr>
            <a:r>
              <a:rPr lang="en-US" sz="1800" b="1">
                <a:latin typeface="Coming Soon"/>
                <a:ea typeface="Coming Soon"/>
                <a:cs typeface="Coming Soon"/>
                <a:sym typeface="Coming Soon"/>
              </a:rPr>
              <a:t>Conversation: Talk quickly </a:t>
            </a:r>
            <a:r>
              <a:rPr lang="en-US" sz="1800">
                <a:latin typeface="Coming Soon"/>
                <a:ea typeface="Coming Soon"/>
                <a:cs typeface="Coming Soon"/>
                <a:sym typeface="Coming Soon"/>
              </a:rPr>
              <a:t>with your partner to generate ideas. Use a </a:t>
            </a:r>
            <a:r>
              <a:rPr lang="en-US" sz="1800" b="1">
                <a:latin typeface="Coming Soon"/>
                <a:ea typeface="Coming Soon"/>
                <a:cs typeface="Coming Soon"/>
                <a:sym typeface="Coming Soon"/>
              </a:rPr>
              <a:t>level 2 </a:t>
            </a:r>
            <a:r>
              <a:rPr lang="en-US" sz="1800">
                <a:latin typeface="Coming Soon"/>
                <a:ea typeface="Coming Soon"/>
                <a:cs typeface="Coming Soon"/>
                <a:sym typeface="Coming Soon"/>
              </a:rPr>
              <a:t>voice.</a:t>
            </a:r>
          </a:p>
          <a:p>
            <a:pPr lvl="0" rtl="0">
              <a:lnSpc>
                <a:spcPct val="115000"/>
              </a:lnSpc>
              <a:spcBef>
                <a:spcPts val="0"/>
              </a:spcBef>
              <a:buNone/>
            </a:pPr>
            <a:r>
              <a:rPr lang="en-US" sz="1800" b="1">
                <a:latin typeface="Coming Soon"/>
                <a:ea typeface="Coming Soon"/>
                <a:cs typeface="Coming Soon"/>
                <a:sym typeface="Coming Soon"/>
              </a:rPr>
              <a:t>Help:</a:t>
            </a:r>
            <a:r>
              <a:rPr lang="en-US" sz="1800">
                <a:latin typeface="Coming Soon"/>
                <a:ea typeface="Coming Soon"/>
                <a:cs typeface="Coming Soon"/>
                <a:sym typeface="Coming Soon"/>
              </a:rPr>
              <a:t> Ask your </a:t>
            </a:r>
            <a:r>
              <a:rPr lang="en-US" sz="1800" b="1">
                <a:latin typeface="Coming Soon"/>
                <a:ea typeface="Coming Soon"/>
                <a:cs typeface="Coming Soon"/>
                <a:sym typeface="Coming Soon"/>
              </a:rPr>
              <a:t>partner</a:t>
            </a:r>
            <a:r>
              <a:rPr lang="en-US" sz="1800">
                <a:latin typeface="Coming Soon"/>
                <a:ea typeface="Coming Soon"/>
                <a:cs typeface="Coming Soon"/>
                <a:sym typeface="Coming Soon"/>
              </a:rPr>
              <a:t> first, then raise your hand, if teacher help is needed. While you’re waiting, continue to engage in the discussion.</a:t>
            </a:r>
          </a:p>
          <a:p>
            <a:pPr lvl="0" rtl="0">
              <a:lnSpc>
                <a:spcPct val="115000"/>
              </a:lnSpc>
              <a:spcBef>
                <a:spcPts val="0"/>
              </a:spcBef>
              <a:buNone/>
            </a:pPr>
            <a:r>
              <a:rPr lang="en-US" sz="1800" b="1">
                <a:latin typeface="Coming Soon"/>
                <a:ea typeface="Coming Soon"/>
                <a:cs typeface="Coming Soon"/>
                <a:sym typeface="Coming Soon"/>
              </a:rPr>
              <a:t>Activity:</a:t>
            </a:r>
            <a:r>
              <a:rPr lang="en-US" sz="1800">
                <a:latin typeface="Coming Soon"/>
                <a:ea typeface="Coming Soon"/>
                <a:cs typeface="Coming Soon"/>
                <a:sym typeface="Coming Soon"/>
              </a:rPr>
              <a:t> </a:t>
            </a:r>
            <a:r>
              <a:rPr lang="en-US" sz="1800" b="1">
                <a:latin typeface="Coming Soon"/>
                <a:ea typeface="Coming Soon"/>
                <a:cs typeface="Coming Soon"/>
                <a:sym typeface="Coming Soon"/>
              </a:rPr>
              <a:t>Generate ideas</a:t>
            </a:r>
            <a:r>
              <a:rPr lang="en-US" sz="1800">
                <a:latin typeface="Coming Soon"/>
                <a:ea typeface="Coming Soon"/>
                <a:cs typeface="Coming Soon"/>
                <a:sym typeface="Coming Soon"/>
              </a:rPr>
              <a:t> with your partner, </a:t>
            </a:r>
            <a:r>
              <a:rPr lang="en-US" sz="1800" b="1">
                <a:latin typeface="Coming Soon"/>
                <a:ea typeface="Coming Soon"/>
                <a:cs typeface="Coming Soon"/>
                <a:sym typeface="Coming Soon"/>
              </a:rPr>
              <a:t>individuals will report out</a:t>
            </a:r>
            <a:r>
              <a:rPr lang="en-US" sz="1800">
                <a:latin typeface="Coming Soon"/>
                <a:ea typeface="Coming Soon"/>
                <a:cs typeface="Coming Soon"/>
                <a:sym typeface="Coming Soon"/>
              </a:rPr>
              <a:t> when asked.</a:t>
            </a:r>
          </a:p>
          <a:p>
            <a:pPr lvl="0" rtl="0">
              <a:lnSpc>
                <a:spcPct val="115000"/>
              </a:lnSpc>
              <a:spcBef>
                <a:spcPts val="0"/>
              </a:spcBef>
              <a:buNone/>
            </a:pPr>
            <a:r>
              <a:rPr lang="en-US" sz="1800" b="1">
                <a:latin typeface="Coming Soon"/>
                <a:ea typeface="Coming Soon"/>
                <a:cs typeface="Coming Soon"/>
                <a:sym typeface="Coming Soon"/>
              </a:rPr>
              <a:t>Movement: </a:t>
            </a:r>
            <a:r>
              <a:rPr lang="en-US" sz="1800">
                <a:latin typeface="Coming Soon"/>
                <a:ea typeface="Coming Soon"/>
                <a:cs typeface="Coming Soon"/>
                <a:sym typeface="Coming Soon"/>
              </a:rPr>
              <a:t>Huddle with your partner.  You </a:t>
            </a:r>
            <a:r>
              <a:rPr lang="en-US" sz="1800" b="1">
                <a:latin typeface="Coming Soon"/>
                <a:ea typeface="Coming Soon"/>
                <a:cs typeface="Coming Soon"/>
                <a:sym typeface="Coming Soon"/>
              </a:rPr>
              <a:t>may leave the pair</a:t>
            </a:r>
            <a:r>
              <a:rPr lang="en-US" sz="1800">
                <a:latin typeface="Coming Soon"/>
                <a:ea typeface="Coming Soon"/>
                <a:cs typeface="Coming Soon"/>
                <a:sym typeface="Coming Soon"/>
              </a:rPr>
              <a:t> if you need to take care of </a:t>
            </a:r>
            <a:r>
              <a:rPr lang="en-US" sz="1800" b="1">
                <a:latin typeface="Coming Soon"/>
                <a:ea typeface="Coming Soon"/>
                <a:cs typeface="Coming Soon"/>
                <a:sym typeface="Coming Soon"/>
              </a:rPr>
              <a:t>personal needs</a:t>
            </a:r>
            <a:r>
              <a:rPr lang="en-US" sz="1800">
                <a:latin typeface="Coming Soon"/>
                <a:ea typeface="Coming Soon"/>
                <a:cs typeface="Coming Soon"/>
                <a:sym typeface="Coming Soon"/>
              </a:rPr>
              <a:t>.  You do not need to ask for permission.</a:t>
            </a:r>
          </a:p>
          <a:p>
            <a:pPr lvl="0" rtl="0">
              <a:lnSpc>
                <a:spcPct val="115000"/>
              </a:lnSpc>
              <a:spcBef>
                <a:spcPts val="0"/>
              </a:spcBef>
              <a:buNone/>
            </a:pPr>
            <a:r>
              <a:rPr lang="en-US" sz="1800" b="1">
                <a:latin typeface="Coming Soon"/>
                <a:ea typeface="Coming Soon"/>
                <a:cs typeface="Coming Soon"/>
                <a:sym typeface="Coming Soon"/>
              </a:rPr>
              <a:t>Participation: </a:t>
            </a:r>
            <a:r>
              <a:rPr lang="en-US" sz="1800">
                <a:latin typeface="Coming Soon"/>
                <a:ea typeface="Coming Soon"/>
                <a:cs typeface="Coming Soon"/>
                <a:sym typeface="Coming Soon"/>
              </a:rPr>
              <a:t> Engage in the </a:t>
            </a:r>
            <a:r>
              <a:rPr lang="en-US" sz="1800" b="1">
                <a:latin typeface="Coming Soon"/>
                <a:ea typeface="Coming Soon"/>
                <a:cs typeface="Coming Soon"/>
                <a:sym typeface="Coming Soon"/>
              </a:rPr>
              <a:t>discussion</a:t>
            </a:r>
            <a:r>
              <a:rPr lang="en-US" sz="1800">
                <a:latin typeface="Coming Soon"/>
                <a:ea typeface="Coming Soon"/>
                <a:cs typeface="Coming Soon"/>
                <a:sym typeface="Coming Soon"/>
              </a:rPr>
              <a:t> and share your ideas.  They’re worth sharing!  Everyone’s voice should be heard.</a:t>
            </a:r>
          </a:p>
          <a:p>
            <a:pPr lvl="0" rtl="0">
              <a:lnSpc>
                <a:spcPct val="115000"/>
              </a:lnSpc>
              <a:spcBef>
                <a:spcPts val="0"/>
              </a:spcBef>
              <a:buNone/>
            </a:pPr>
            <a:r>
              <a:rPr lang="en-US" sz="1800" b="1">
                <a:latin typeface="Coming Soon"/>
                <a:ea typeface="Coming Soon"/>
                <a:cs typeface="Coming Soon"/>
                <a:sym typeface="Coming Soon"/>
              </a:rPr>
              <a:t>SUCCESS:</a:t>
            </a:r>
            <a:r>
              <a:rPr lang="en-US" sz="1800">
                <a:latin typeface="Coming Soon"/>
                <a:ea typeface="Coming Soon"/>
                <a:cs typeface="Coming Soon"/>
                <a:sym typeface="Coming Soon"/>
              </a:rPr>
              <a:t>  You have a better understanding of what engaging classrooms are!</a:t>
            </a:r>
          </a:p>
        </p:txBody>
      </p:sp>
      <p:pic>
        <p:nvPicPr>
          <p:cNvPr id="537" name="Shape 537" descr="Crazy Couple"/>
          <p:cNvPicPr preferRelativeResize="0"/>
          <p:nvPr/>
        </p:nvPicPr>
        <p:blipFill>
          <a:blip r:embed="rId3">
            <a:alphaModFix/>
          </a:blip>
          <a:stretch>
            <a:fillRect/>
          </a:stretch>
        </p:blipFill>
        <p:spPr>
          <a:xfrm>
            <a:off x="705774" y="1600200"/>
            <a:ext cx="956275" cy="851699"/>
          </a:xfrm>
          <a:prstGeom prst="rect">
            <a:avLst/>
          </a:prstGeom>
          <a:noFill/>
          <a:ln>
            <a:noFill/>
          </a:ln>
        </p:spPr>
      </p:pic>
      <p:pic>
        <p:nvPicPr>
          <p:cNvPr id="538" name="Shape 538" descr="Hand, Fingers, Silhouette ..."/>
          <p:cNvPicPr preferRelativeResize="0"/>
          <p:nvPr/>
        </p:nvPicPr>
        <p:blipFill>
          <a:blip r:embed="rId4">
            <a:alphaModFix/>
          </a:blip>
          <a:stretch>
            <a:fillRect/>
          </a:stretch>
        </p:blipFill>
        <p:spPr>
          <a:xfrm>
            <a:off x="866937" y="2451900"/>
            <a:ext cx="633950" cy="952900"/>
          </a:xfrm>
          <a:prstGeom prst="rect">
            <a:avLst/>
          </a:prstGeom>
          <a:noFill/>
          <a:ln>
            <a:noFill/>
          </a:ln>
        </p:spPr>
      </p:pic>
      <p:sp>
        <p:nvSpPr>
          <p:cNvPr id="539" name="Shape 539"/>
          <p:cNvSpPr txBox="1"/>
          <p:nvPr/>
        </p:nvSpPr>
        <p:spPr>
          <a:xfrm>
            <a:off x="193650" y="1565250"/>
            <a:ext cx="512100" cy="5144700"/>
          </a:xfrm>
          <a:prstGeom prst="rect">
            <a:avLst/>
          </a:prstGeom>
          <a:noFill/>
          <a:ln>
            <a:noFill/>
          </a:ln>
        </p:spPr>
        <p:txBody>
          <a:bodyPr lIns="91425" tIns="91425" rIns="91425" bIns="91425" anchor="t" anchorCtr="0">
            <a:noAutofit/>
          </a:bodyPr>
          <a:lstStyle/>
          <a:p>
            <a:pPr lvl="0">
              <a:lnSpc>
                <a:spcPct val="115000"/>
              </a:lnSpc>
              <a:spcBef>
                <a:spcPts val="0"/>
              </a:spcBef>
              <a:buNone/>
            </a:pPr>
            <a:r>
              <a:rPr lang="en-US" sz="4800"/>
              <a:t>C</a:t>
            </a:r>
          </a:p>
          <a:p>
            <a:pPr lvl="0">
              <a:lnSpc>
                <a:spcPct val="115000"/>
              </a:lnSpc>
              <a:spcBef>
                <a:spcPts val="0"/>
              </a:spcBef>
              <a:buNone/>
            </a:pPr>
            <a:r>
              <a:rPr lang="en-US" sz="4800"/>
              <a:t>H</a:t>
            </a:r>
          </a:p>
          <a:p>
            <a:pPr lvl="0">
              <a:lnSpc>
                <a:spcPct val="115000"/>
              </a:lnSpc>
              <a:spcBef>
                <a:spcPts val="0"/>
              </a:spcBef>
              <a:buNone/>
            </a:pPr>
            <a:r>
              <a:rPr lang="en-US" sz="4800"/>
              <a:t>A</a:t>
            </a:r>
          </a:p>
          <a:p>
            <a:pPr lvl="0">
              <a:lnSpc>
                <a:spcPct val="115000"/>
              </a:lnSpc>
              <a:spcBef>
                <a:spcPts val="0"/>
              </a:spcBef>
              <a:buNone/>
            </a:pPr>
            <a:r>
              <a:rPr lang="en-US" sz="4800"/>
              <a:t>M</a:t>
            </a:r>
          </a:p>
          <a:p>
            <a:pPr lvl="0">
              <a:lnSpc>
                <a:spcPct val="115000"/>
              </a:lnSpc>
              <a:spcBef>
                <a:spcPts val="0"/>
              </a:spcBef>
              <a:buNone/>
            </a:pPr>
            <a:r>
              <a:rPr lang="en-US" sz="4800"/>
              <a:t>P</a:t>
            </a:r>
          </a:p>
          <a:p>
            <a:pPr lvl="0">
              <a:lnSpc>
                <a:spcPct val="115000"/>
              </a:lnSpc>
              <a:spcBef>
                <a:spcPts val="0"/>
              </a:spcBef>
              <a:buNone/>
            </a:pPr>
            <a:r>
              <a:rPr lang="en-US" sz="4800"/>
              <a:t>S</a:t>
            </a:r>
          </a:p>
        </p:txBody>
      </p:sp>
      <p:pic>
        <p:nvPicPr>
          <p:cNvPr id="540" name="Shape 540" descr="Brainstorming, Think, Class ..."/>
          <p:cNvPicPr preferRelativeResize="0"/>
          <p:nvPr/>
        </p:nvPicPr>
        <p:blipFill>
          <a:blip r:embed="rId5">
            <a:alphaModFix/>
          </a:blip>
          <a:stretch>
            <a:fillRect/>
          </a:stretch>
        </p:blipFill>
        <p:spPr>
          <a:xfrm>
            <a:off x="773425" y="3329595"/>
            <a:ext cx="956274" cy="930429"/>
          </a:xfrm>
          <a:prstGeom prst="rect">
            <a:avLst/>
          </a:prstGeom>
          <a:noFill/>
          <a:ln>
            <a:noFill/>
          </a:ln>
        </p:spPr>
      </p:pic>
      <p:pic>
        <p:nvPicPr>
          <p:cNvPr id="541" name="Shape 541" descr="... Huddle | by joncandy"/>
          <p:cNvPicPr preferRelativeResize="0"/>
          <p:nvPr/>
        </p:nvPicPr>
        <p:blipFill>
          <a:blip r:embed="rId6">
            <a:alphaModFix/>
          </a:blip>
          <a:stretch>
            <a:fillRect/>
          </a:stretch>
        </p:blipFill>
        <p:spPr>
          <a:xfrm>
            <a:off x="773425" y="4374112"/>
            <a:ext cx="956275" cy="670911"/>
          </a:xfrm>
          <a:prstGeom prst="rect">
            <a:avLst/>
          </a:prstGeom>
          <a:noFill/>
          <a:ln>
            <a:noFill/>
          </a:ln>
        </p:spPr>
      </p:pic>
      <p:pic>
        <p:nvPicPr>
          <p:cNvPr id="542" name="Shape 542" descr="... Ideas, Debate, Discussion, ..."/>
          <p:cNvPicPr preferRelativeResize="0"/>
          <p:nvPr/>
        </p:nvPicPr>
        <p:blipFill>
          <a:blip r:embed="rId7">
            <a:alphaModFix/>
          </a:blip>
          <a:stretch>
            <a:fillRect/>
          </a:stretch>
        </p:blipFill>
        <p:spPr>
          <a:xfrm>
            <a:off x="679724" y="5111825"/>
            <a:ext cx="1161825" cy="820547"/>
          </a:xfrm>
          <a:prstGeom prst="rect">
            <a:avLst/>
          </a:prstGeom>
          <a:noFill/>
          <a:ln>
            <a:noFill/>
          </a:ln>
        </p:spPr>
      </p:pic>
      <p:pic>
        <p:nvPicPr>
          <p:cNvPr id="543" name="Shape 543" descr="File:Exclamation mark.png"/>
          <p:cNvPicPr preferRelativeResize="0"/>
          <p:nvPr/>
        </p:nvPicPr>
        <p:blipFill>
          <a:blip r:embed="rId8">
            <a:alphaModFix/>
          </a:blip>
          <a:stretch>
            <a:fillRect/>
          </a:stretch>
        </p:blipFill>
        <p:spPr>
          <a:xfrm>
            <a:off x="826562" y="5967050"/>
            <a:ext cx="714674" cy="952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6">
                                            <p:txEl>
                                              <p:pRg st="0" end="0"/>
                                            </p:txEl>
                                          </p:spTgt>
                                        </p:tgtEl>
                                        <p:attrNameLst>
                                          <p:attrName>style.visibility</p:attrName>
                                        </p:attrNameLst>
                                      </p:cBhvr>
                                      <p:to>
                                        <p:strVal val="visible"/>
                                      </p:to>
                                    </p:set>
                                    <p:animEffect transition="in" filter="fade">
                                      <p:cBhvr>
                                        <p:cTn id="7" dur="1000"/>
                                        <p:tgtEl>
                                          <p:spTgt spid="5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6">
                                            <p:txEl>
                                              <p:pRg st="1" end="1"/>
                                            </p:txEl>
                                          </p:spTgt>
                                        </p:tgtEl>
                                        <p:attrNameLst>
                                          <p:attrName>style.visibility</p:attrName>
                                        </p:attrNameLst>
                                      </p:cBhvr>
                                      <p:to>
                                        <p:strVal val="visible"/>
                                      </p:to>
                                    </p:set>
                                    <p:animEffect transition="in" filter="fade">
                                      <p:cBhvr>
                                        <p:cTn id="12" dur="1000"/>
                                        <p:tgtEl>
                                          <p:spTgt spid="5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6">
                                            <p:txEl>
                                              <p:pRg st="2" end="2"/>
                                            </p:txEl>
                                          </p:spTgt>
                                        </p:tgtEl>
                                        <p:attrNameLst>
                                          <p:attrName>style.visibility</p:attrName>
                                        </p:attrNameLst>
                                      </p:cBhvr>
                                      <p:to>
                                        <p:strVal val="visible"/>
                                      </p:to>
                                    </p:set>
                                    <p:animEffect transition="in" filter="fade">
                                      <p:cBhvr>
                                        <p:cTn id="17" dur="1000"/>
                                        <p:tgtEl>
                                          <p:spTgt spid="5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6">
                                            <p:txEl>
                                              <p:pRg st="3" end="3"/>
                                            </p:txEl>
                                          </p:spTgt>
                                        </p:tgtEl>
                                        <p:attrNameLst>
                                          <p:attrName>style.visibility</p:attrName>
                                        </p:attrNameLst>
                                      </p:cBhvr>
                                      <p:to>
                                        <p:strVal val="visible"/>
                                      </p:to>
                                    </p:set>
                                    <p:animEffect transition="in" filter="fade">
                                      <p:cBhvr>
                                        <p:cTn id="22" dur="1000"/>
                                        <p:tgtEl>
                                          <p:spTgt spid="5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6">
                                            <p:txEl>
                                              <p:pRg st="4" end="4"/>
                                            </p:txEl>
                                          </p:spTgt>
                                        </p:tgtEl>
                                        <p:attrNameLst>
                                          <p:attrName>style.visibility</p:attrName>
                                        </p:attrNameLst>
                                      </p:cBhvr>
                                      <p:to>
                                        <p:strVal val="visible"/>
                                      </p:to>
                                    </p:set>
                                    <p:animEffect transition="in" filter="fade">
                                      <p:cBhvr>
                                        <p:cTn id="27" dur="1000"/>
                                        <p:tgtEl>
                                          <p:spTgt spid="53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6">
                                            <p:txEl>
                                              <p:pRg st="5" end="5"/>
                                            </p:txEl>
                                          </p:spTgt>
                                        </p:tgtEl>
                                        <p:attrNameLst>
                                          <p:attrName>style.visibility</p:attrName>
                                        </p:attrNameLst>
                                      </p:cBhvr>
                                      <p:to>
                                        <p:strVal val="visible"/>
                                      </p:to>
                                    </p:set>
                                    <p:animEffect transition="in" filter="fade">
                                      <p:cBhvr>
                                        <p:cTn id="32" dur="1000"/>
                                        <p:tgtEl>
                                          <p:spTgt spid="53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6">
                                            <p:txEl>
                                              <p:pRg st="0" end="0"/>
                                            </p:txEl>
                                          </p:spTgt>
                                        </p:tgtEl>
                                        <p:attrNameLst>
                                          <p:attrName>style.visibility</p:attrName>
                                        </p:attrNameLst>
                                      </p:cBhvr>
                                      <p:to>
                                        <p:strVal val="visible"/>
                                      </p:to>
                                    </p:set>
                                    <p:animEffect transition="in" filter="fade">
                                      <p:cBhvr>
                                        <p:cTn id="37" dur="1000"/>
                                        <p:tgtEl>
                                          <p:spTgt spid="53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6">
                                            <p:txEl>
                                              <p:pRg st="1" end="1"/>
                                            </p:txEl>
                                          </p:spTgt>
                                        </p:tgtEl>
                                        <p:attrNameLst>
                                          <p:attrName>style.visibility</p:attrName>
                                        </p:attrNameLst>
                                      </p:cBhvr>
                                      <p:to>
                                        <p:strVal val="visible"/>
                                      </p:to>
                                    </p:set>
                                    <p:animEffect transition="in" filter="fade">
                                      <p:cBhvr>
                                        <p:cTn id="42" dur="1000"/>
                                        <p:tgtEl>
                                          <p:spTgt spid="53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6">
                                            <p:txEl>
                                              <p:pRg st="2" end="2"/>
                                            </p:txEl>
                                          </p:spTgt>
                                        </p:tgtEl>
                                        <p:attrNameLst>
                                          <p:attrName>style.visibility</p:attrName>
                                        </p:attrNameLst>
                                      </p:cBhvr>
                                      <p:to>
                                        <p:strVal val="visible"/>
                                      </p:to>
                                    </p:set>
                                    <p:animEffect transition="in" filter="fade">
                                      <p:cBhvr>
                                        <p:cTn id="47" dur="1000"/>
                                        <p:tgtEl>
                                          <p:spTgt spid="53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6">
                                            <p:txEl>
                                              <p:pRg st="3" end="3"/>
                                            </p:txEl>
                                          </p:spTgt>
                                        </p:tgtEl>
                                        <p:attrNameLst>
                                          <p:attrName>style.visibility</p:attrName>
                                        </p:attrNameLst>
                                      </p:cBhvr>
                                      <p:to>
                                        <p:strVal val="visible"/>
                                      </p:to>
                                    </p:set>
                                    <p:animEffect transition="in" filter="fade">
                                      <p:cBhvr>
                                        <p:cTn id="52" dur="1000"/>
                                        <p:tgtEl>
                                          <p:spTgt spid="5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36">
                                            <p:txEl>
                                              <p:pRg st="4" end="4"/>
                                            </p:txEl>
                                          </p:spTgt>
                                        </p:tgtEl>
                                        <p:attrNameLst>
                                          <p:attrName>style.visibility</p:attrName>
                                        </p:attrNameLst>
                                      </p:cBhvr>
                                      <p:to>
                                        <p:strVal val="visible"/>
                                      </p:to>
                                    </p:set>
                                    <p:animEffect transition="in" filter="fade">
                                      <p:cBhvr>
                                        <p:cTn id="57" dur="1000"/>
                                        <p:tgtEl>
                                          <p:spTgt spid="53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36">
                                            <p:txEl>
                                              <p:pRg st="5" end="5"/>
                                            </p:txEl>
                                          </p:spTgt>
                                        </p:tgtEl>
                                        <p:attrNameLst>
                                          <p:attrName>style.visibility</p:attrName>
                                        </p:attrNameLst>
                                      </p:cBhvr>
                                      <p:to>
                                        <p:strVal val="visible"/>
                                      </p:to>
                                    </p:set>
                                    <p:animEffect transition="in" filter="fade">
                                      <p:cBhvr>
                                        <p:cTn id="62" dur="1000"/>
                                        <p:tgtEl>
                                          <p:spTgt spid="5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0" u="none" strike="noStrike" cap="none">
                <a:solidFill>
                  <a:srgbClr val="38761D"/>
                </a:solidFill>
                <a:latin typeface="Shadows Into Light Two"/>
                <a:ea typeface="Shadows Into Light Two"/>
                <a:cs typeface="Shadows Into Light Two"/>
                <a:sym typeface="Shadows Into Light Two"/>
              </a:rPr>
              <a:t>T-Chart for Social Skills-</a:t>
            </a:r>
            <a:br>
              <a:rPr lang="en-US" sz="3959" b="1" i="0" u="none" strike="noStrike" cap="none">
                <a:solidFill>
                  <a:srgbClr val="38761D"/>
                </a:solidFill>
                <a:latin typeface="Shadows Into Light Two"/>
                <a:ea typeface="Shadows Into Light Two"/>
                <a:cs typeface="Shadows Into Light Two"/>
                <a:sym typeface="Shadows Into Light Two"/>
              </a:rPr>
            </a:br>
            <a:r>
              <a:rPr lang="en-US" sz="3959" b="1">
                <a:solidFill>
                  <a:srgbClr val="38761D"/>
                </a:solidFill>
                <a:latin typeface="Shadows Into Light Two"/>
                <a:ea typeface="Shadows Into Light Two"/>
                <a:cs typeface="Shadows Into Light Two"/>
                <a:sym typeface="Shadows Into Light Two"/>
              </a:rPr>
              <a:t>Engaging Classrooms for ELLs</a:t>
            </a:r>
            <a:r>
              <a:rPr lang="en-US" sz="3959" b="1" i="0" u="none" strike="noStrike" cap="none">
                <a:solidFill>
                  <a:srgbClr val="38761D"/>
                </a:solidFill>
                <a:latin typeface="Shadows Into Light Two"/>
                <a:ea typeface="Shadows Into Light Two"/>
                <a:cs typeface="Shadows Into Light Two"/>
                <a:sym typeface="Shadows Into Light Two"/>
              </a:rPr>
              <a:t/>
            </a:r>
            <a:br>
              <a:rPr lang="en-US" sz="3959" b="1" i="0" u="none" strike="noStrike" cap="none">
                <a:solidFill>
                  <a:srgbClr val="38761D"/>
                </a:solidFill>
                <a:latin typeface="Shadows Into Light Two"/>
                <a:ea typeface="Shadows Into Light Two"/>
                <a:cs typeface="Shadows Into Light Two"/>
                <a:sym typeface="Shadows Into Light Two"/>
              </a:rPr>
            </a:br>
            <a:endParaRPr lang="en-US" sz="3959" b="1" i="0" u="none" strike="noStrike" cap="none">
              <a:solidFill>
                <a:srgbClr val="38761D"/>
              </a:solidFill>
              <a:latin typeface="Shadows Into Light Two"/>
              <a:ea typeface="Shadows Into Light Two"/>
              <a:cs typeface="Shadows Into Light Two"/>
              <a:sym typeface="Shadows Into Light Two"/>
            </a:endParaRPr>
          </a:p>
        </p:txBody>
      </p:sp>
      <p:sp>
        <p:nvSpPr>
          <p:cNvPr id="549" name="Shape 549"/>
          <p:cNvSpPr txBox="1">
            <a:spLocks noGrp="1"/>
          </p:cNvSpPr>
          <p:nvPr>
            <p:ph type="body" idx="1"/>
          </p:nvPr>
        </p:nvSpPr>
        <p:spPr>
          <a:xfrm>
            <a:off x="356650" y="1600200"/>
            <a:ext cx="2701800" cy="4526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800" b="0" i="0" u="none" strike="noStrike" cap="none">
                <a:solidFill>
                  <a:schemeClr val="dk1"/>
                </a:solidFill>
                <a:latin typeface="Shadows Into Light Two"/>
                <a:ea typeface="Shadows Into Light Two"/>
                <a:cs typeface="Shadows Into Light Two"/>
                <a:sym typeface="Shadows Into Light Two"/>
              </a:rPr>
              <a:t>Look Like:</a:t>
            </a:r>
          </a:p>
          <a:p>
            <a:pPr marL="457200" marR="0" lvl="0" indent="-342900" rtl="0">
              <a:spcBef>
                <a:spcPts val="0"/>
              </a:spcBef>
              <a:spcAft>
                <a:spcPts val="0"/>
              </a:spcAft>
              <a:buSzPct val="100000"/>
              <a:buFont typeface="Shadows Into Light Two"/>
            </a:pPr>
            <a:r>
              <a:rPr lang="en-US" sz="1800">
                <a:latin typeface="Shadows Into Light Two"/>
                <a:ea typeface="Shadows Into Light Two"/>
                <a:cs typeface="Shadows Into Light Two"/>
                <a:sym typeface="Shadows Into Light Two"/>
              </a:rPr>
              <a:t>heads together and mouths moving</a:t>
            </a:r>
          </a:p>
          <a:p>
            <a:pPr marL="457200" marR="0" lvl="0" indent="-342900" rtl="0">
              <a:spcBef>
                <a:spcPts val="0"/>
              </a:spcBef>
              <a:spcAft>
                <a:spcPts val="0"/>
              </a:spcAft>
              <a:buSzPct val="100000"/>
              <a:buFont typeface="Shadows Into Light Two"/>
            </a:pPr>
            <a:r>
              <a:rPr lang="en-US" sz="1800">
                <a:latin typeface="Shadows Into Light Two"/>
                <a:ea typeface="Shadows Into Light Two"/>
                <a:cs typeface="Shadows Into Light Two"/>
                <a:sym typeface="Shadows Into Light Two"/>
              </a:rPr>
              <a:t>laughing</a:t>
            </a:r>
          </a:p>
          <a:p>
            <a:pPr marL="457200" marR="0" lvl="0" indent="-342900" rtl="0">
              <a:spcBef>
                <a:spcPts val="0"/>
              </a:spcBef>
              <a:spcAft>
                <a:spcPts val="0"/>
              </a:spcAft>
              <a:buSzPct val="100000"/>
              <a:buFont typeface="Shadows Into Light Two"/>
            </a:pPr>
            <a:r>
              <a:rPr lang="en-US" sz="1800">
                <a:latin typeface="Shadows Into Light Two"/>
                <a:ea typeface="Shadows Into Light Two"/>
                <a:cs typeface="Shadows Into Light Two"/>
                <a:sym typeface="Shadows Into Light Two"/>
              </a:rPr>
              <a:t>order or process</a:t>
            </a:r>
          </a:p>
          <a:p>
            <a:pPr marL="457200" marR="0" lvl="0" indent="-342900" rtl="0">
              <a:spcBef>
                <a:spcPts val="0"/>
              </a:spcBef>
              <a:spcAft>
                <a:spcPts val="0"/>
              </a:spcAft>
              <a:buSzPct val="100000"/>
              <a:buFont typeface="Shadows Into Light Two"/>
            </a:pPr>
            <a:r>
              <a:rPr lang="en-US" sz="1800">
                <a:latin typeface="Shadows Into Light Two"/>
                <a:ea typeface="Shadows Into Light Two"/>
                <a:cs typeface="Shadows Into Light Two"/>
                <a:sym typeface="Shadows Into Light Two"/>
              </a:rPr>
              <a:t>teacher meeting with partnerships/checking in</a:t>
            </a:r>
          </a:p>
          <a:p>
            <a:pPr marL="457200" marR="0" lvl="0" indent="-342900" rtl="0">
              <a:spcBef>
                <a:spcPts val="0"/>
              </a:spcBef>
              <a:spcAft>
                <a:spcPts val="0"/>
              </a:spcAft>
              <a:buSzPct val="100000"/>
              <a:buFont typeface="Shadows Into Light Two"/>
            </a:pPr>
            <a:r>
              <a:rPr lang="en-US" sz="1800">
                <a:latin typeface="Shadows Into Light Two"/>
                <a:ea typeface="Shadows Into Light Two"/>
                <a:cs typeface="Shadows Into Light Two"/>
                <a:sym typeface="Shadows Into Light Two"/>
              </a:rPr>
              <a:t>aesthetically challenging</a:t>
            </a:r>
          </a:p>
          <a:p>
            <a:pPr marL="457200" marR="0" lvl="0" indent="-342900" rtl="0">
              <a:spcBef>
                <a:spcPts val="0"/>
              </a:spcBef>
              <a:spcAft>
                <a:spcPts val="0"/>
              </a:spcAft>
              <a:buSzPct val="100000"/>
              <a:buFont typeface="Shadows Into Light Two"/>
            </a:pPr>
            <a:r>
              <a:rPr lang="en-US" sz="1800">
                <a:latin typeface="Shadows Into Light Two"/>
                <a:ea typeface="Shadows Into Light Two"/>
                <a:cs typeface="Shadows Into Light Two"/>
                <a:sym typeface="Shadows Into Light Two"/>
              </a:rPr>
              <a:t>smiling</a:t>
            </a:r>
          </a:p>
          <a:p>
            <a:pPr marL="457200" marR="0" lvl="0" indent="-342900" rtl="0">
              <a:spcBef>
                <a:spcPts val="0"/>
              </a:spcBef>
              <a:spcAft>
                <a:spcPts val="0"/>
              </a:spcAft>
              <a:buSzPct val="100000"/>
              <a:buFont typeface="Shadows Into Light Two"/>
            </a:pPr>
            <a:endParaRPr sz="1800">
              <a:latin typeface="Shadows Into Light Two"/>
              <a:ea typeface="Shadows Into Light Two"/>
              <a:cs typeface="Shadows Into Light Two"/>
              <a:sym typeface="Shadows Into Light Two"/>
            </a:endParaRPr>
          </a:p>
          <a:p>
            <a:pPr marL="0" marR="0" lvl="0" indent="0" rtl="0">
              <a:spcBef>
                <a:spcPts val="0"/>
              </a:spcBef>
              <a:spcAft>
                <a:spcPts val="0"/>
              </a:spcAft>
              <a:buClr>
                <a:schemeClr val="dk1"/>
              </a:buClr>
              <a:buSzPct val="25000"/>
              <a:buFont typeface="Arial"/>
              <a:buNone/>
            </a:pPr>
            <a:endParaRPr sz="1800">
              <a:latin typeface="Shadows Into Light Two"/>
              <a:ea typeface="Shadows Into Light Two"/>
              <a:cs typeface="Shadows Into Light Two"/>
              <a:sym typeface="Shadows Into Light Two"/>
            </a:endParaRPr>
          </a:p>
          <a:p>
            <a:pPr marL="0" marR="0" lvl="0" indent="0" rtl="0">
              <a:spcBef>
                <a:spcPts val="56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ctr" rtl="0">
              <a:spcBef>
                <a:spcPts val="560"/>
              </a:spcBef>
              <a:buClr>
                <a:schemeClr val="dk1"/>
              </a:buClr>
              <a:buSzPct val="25000"/>
              <a:buFont typeface="Arial"/>
              <a:buNone/>
            </a:pPr>
            <a:endParaRPr/>
          </a:p>
        </p:txBody>
      </p:sp>
      <p:sp>
        <p:nvSpPr>
          <p:cNvPr id="550" name="Shape 550"/>
          <p:cNvSpPr txBox="1">
            <a:spLocks noGrp="1"/>
          </p:cNvSpPr>
          <p:nvPr>
            <p:ph type="body" idx="2"/>
          </p:nvPr>
        </p:nvSpPr>
        <p:spPr>
          <a:xfrm>
            <a:off x="3153550" y="1600200"/>
            <a:ext cx="2701800" cy="45261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800" b="0" i="0" u="none" strike="noStrike" cap="none">
                <a:solidFill>
                  <a:schemeClr val="dk1"/>
                </a:solidFill>
                <a:latin typeface="Calibri"/>
                <a:ea typeface="Calibri"/>
                <a:cs typeface="Calibri"/>
                <a:sym typeface="Calibri"/>
              </a:rPr>
              <a:t>	</a:t>
            </a:r>
            <a:r>
              <a:rPr lang="en-US" sz="2800" b="0" i="0" u="none" strike="noStrike" cap="none">
                <a:solidFill>
                  <a:schemeClr val="dk1"/>
                </a:solidFill>
                <a:latin typeface="Shadows Into Light Two"/>
                <a:ea typeface="Shadows Into Light Two"/>
                <a:cs typeface="Shadows Into Light Two"/>
                <a:sym typeface="Shadows Into Light Two"/>
              </a:rPr>
              <a:t>Sound </a:t>
            </a:r>
            <a:r>
              <a:rPr lang="en-US">
                <a:latin typeface="Shadows Into Light Two"/>
                <a:ea typeface="Shadows Into Light Two"/>
                <a:cs typeface="Shadows Into Light Two"/>
                <a:sym typeface="Shadows Into Light Two"/>
              </a:rPr>
              <a:t>Like:</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usage of sentence starters and frames…</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I agree with… etc.</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native languages</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chromebooks talking back</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repetition and social language</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one word answers</a:t>
            </a:r>
          </a:p>
          <a:p>
            <a:pPr marL="457200" marR="0" lvl="0" indent="-342900" algn="l" rtl="0">
              <a:spcBef>
                <a:spcPts val="0"/>
              </a:spcBef>
              <a:buSzPct val="100000"/>
              <a:buFont typeface="Shadows Into Light Two"/>
            </a:pPr>
            <a:r>
              <a:rPr lang="en-US" sz="1800">
                <a:latin typeface="Shadows Into Light Two"/>
                <a:ea typeface="Shadows Into Light Two"/>
                <a:cs typeface="Shadows Into Light Two"/>
                <a:sym typeface="Shadows Into Light Two"/>
              </a:rPr>
              <a:t>children engaged in conversation with each other rather than teacher talk</a:t>
            </a:r>
          </a:p>
          <a:p>
            <a:pPr marL="0" marR="0" lvl="0" indent="0" algn="l" rtl="0">
              <a:spcBef>
                <a:spcPts val="0"/>
              </a:spcBef>
              <a:buClr>
                <a:schemeClr val="dk1"/>
              </a:buClr>
              <a:buSzPct val="25000"/>
              <a:buFont typeface="Arial"/>
              <a:buNone/>
            </a:pPr>
            <a:endParaRPr>
              <a:latin typeface="Shadows Into Light Two"/>
              <a:ea typeface="Shadows Into Light Two"/>
              <a:cs typeface="Shadows Into Light Two"/>
              <a:sym typeface="Shadows Into Light Two"/>
            </a:endParaRPr>
          </a:p>
        </p:txBody>
      </p:sp>
      <p:sp>
        <p:nvSpPr>
          <p:cNvPr id="551" name="Shape 551"/>
          <p:cNvSpPr txBox="1"/>
          <p:nvPr/>
        </p:nvSpPr>
        <p:spPr>
          <a:xfrm>
            <a:off x="6307075" y="1600200"/>
            <a:ext cx="2507700" cy="4572000"/>
          </a:xfrm>
          <a:prstGeom prst="rect">
            <a:avLst/>
          </a:prstGeom>
          <a:noFill/>
          <a:ln>
            <a:noFill/>
          </a:ln>
        </p:spPr>
        <p:txBody>
          <a:bodyPr lIns="91425" tIns="91425" rIns="91425" bIns="91425" anchor="t" anchorCtr="0">
            <a:noAutofit/>
          </a:bodyPr>
          <a:lstStyle/>
          <a:p>
            <a:pPr lvl="0">
              <a:spcBef>
                <a:spcPts val="0"/>
              </a:spcBef>
              <a:buNone/>
            </a:pPr>
            <a:r>
              <a:rPr lang="en-US" sz="2800">
                <a:latin typeface="Shadows Into Light Two"/>
                <a:ea typeface="Shadows Into Light Two"/>
                <a:cs typeface="Shadows Into Light Two"/>
                <a:sym typeface="Shadows Into Light Two"/>
              </a:rPr>
              <a:t>Feel Like:</a:t>
            </a:r>
          </a:p>
          <a:p>
            <a:pPr marL="457200" lvl="0" indent="-342900" rtl="0">
              <a:spcBef>
                <a:spcPts val="0"/>
              </a:spcBef>
              <a:buSzPct val="100000"/>
              <a:buFont typeface="Shadows Into Light Two"/>
              <a:buChar char="●"/>
            </a:pPr>
            <a:r>
              <a:rPr lang="en-US" sz="1800">
                <a:latin typeface="Shadows Into Light Two"/>
                <a:ea typeface="Shadows Into Light Two"/>
                <a:cs typeface="Shadows Into Light Two"/>
                <a:sym typeface="Shadows Into Light Two"/>
              </a:rPr>
              <a:t>feeling safe</a:t>
            </a:r>
          </a:p>
          <a:p>
            <a:pPr lvl="0">
              <a:spcBef>
                <a:spcPts val="0"/>
              </a:spcBef>
              <a:buNone/>
            </a:pPr>
            <a:r>
              <a:rPr lang="en-US" sz="1800">
                <a:latin typeface="Shadows Into Light Two"/>
                <a:ea typeface="Shadows Into Light Two"/>
                <a:cs typeface="Shadows Into Light Two"/>
                <a:sym typeface="Shadows Into Light Two"/>
              </a:rPr>
              <a:t>respected</a:t>
            </a:r>
          </a:p>
          <a:p>
            <a:pPr lvl="0">
              <a:spcBef>
                <a:spcPts val="0"/>
              </a:spcBef>
              <a:buNone/>
            </a:pPr>
            <a:r>
              <a:rPr lang="en-US" sz="1800">
                <a:latin typeface="Shadows Into Light Two"/>
                <a:ea typeface="Shadows Into Light Two"/>
                <a:cs typeface="Shadows Into Light Two"/>
                <a:sym typeface="Shadows Into Light Two"/>
              </a:rPr>
              <a:t>feeling empowered and confident</a:t>
            </a:r>
          </a:p>
          <a:p>
            <a:pPr lvl="0">
              <a:spcBef>
                <a:spcPts val="0"/>
              </a:spcBef>
              <a:buNone/>
            </a:pPr>
            <a:r>
              <a:rPr lang="en-US" sz="1800">
                <a:latin typeface="Shadows Into Light Two"/>
                <a:ea typeface="Shadows Into Light Two"/>
                <a:cs typeface="Shadows Into Light Two"/>
                <a:sym typeface="Shadows Into Light Two"/>
              </a:rPr>
              <a:t>tired</a:t>
            </a:r>
          </a:p>
          <a:p>
            <a:pPr lvl="0">
              <a:spcBef>
                <a:spcPts val="0"/>
              </a:spcBef>
              <a:buNone/>
            </a:pPr>
            <a:r>
              <a:rPr lang="en-US" sz="1800">
                <a:latin typeface="Shadows Into Light Two"/>
                <a:ea typeface="Shadows Into Light Two"/>
                <a:cs typeface="Shadows Into Light Two"/>
                <a:sym typeface="Shadows Into Light Two"/>
              </a:rPr>
              <a:t>included</a:t>
            </a:r>
          </a:p>
          <a:p>
            <a:pPr lvl="0">
              <a:spcBef>
                <a:spcPts val="0"/>
              </a:spcBef>
              <a:buNone/>
            </a:pPr>
            <a:r>
              <a:rPr lang="en-US" sz="1800">
                <a:latin typeface="Shadows Into Light Two"/>
                <a:ea typeface="Shadows Into Light Two"/>
                <a:cs typeface="Shadows Into Light Two"/>
                <a:sym typeface="Shadows Into Light Two"/>
              </a:rPr>
              <a:t>giddy</a:t>
            </a:r>
          </a:p>
          <a:p>
            <a:pPr lvl="0" rtl="0">
              <a:spcBef>
                <a:spcPts val="0"/>
              </a:spcBef>
              <a:buNone/>
            </a:pPr>
            <a:endParaRPr sz="1800">
              <a:latin typeface="Shadows Into Light Two"/>
              <a:ea typeface="Shadows Into Light Two"/>
              <a:cs typeface="Shadows Into Light Two"/>
              <a:sym typeface="Shadows Into Light Tw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274663"/>
            <a:ext cx="8229600" cy="2453700"/>
          </a:xfrm>
          <a:prstGeom prst="rect">
            <a:avLst/>
          </a:prstGeom>
        </p:spPr>
        <p:txBody>
          <a:bodyPr lIns="91425" tIns="91425" rIns="91425" bIns="91425" anchor="ctr" anchorCtr="0">
            <a:noAutofit/>
          </a:bodyPr>
          <a:lstStyle/>
          <a:p>
            <a:pPr lvl="0" rtl="0">
              <a:spcBef>
                <a:spcPts val="0"/>
              </a:spcBef>
              <a:buNone/>
            </a:pPr>
            <a:r>
              <a:rPr lang="en-US" b="1">
                <a:latin typeface="Shadows Into Light Two"/>
                <a:ea typeface="Shadows Into Light Two"/>
                <a:cs typeface="Shadows Into Light Two"/>
                <a:sym typeface="Shadows Into Light Two"/>
              </a:rPr>
              <a:t>Please Thank Your Partner and Go Back to your Seat</a:t>
            </a:r>
          </a:p>
        </p:txBody>
      </p:sp>
      <p:pic>
        <p:nvPicPr>
          <p:cNvPr id="558" name="Shape 558" descr="Agree, Agreement, Asian, Black ..."/>
          <p:cNvPicPr preferRelativeResize="0"/>
          <p:nvPr/>
        </p:nvPicPr>
        <p:blipFill>
          <a:blip r:embed="rId3">
            <a:alphaModFix/>
          </a:blip>
          <a:stretch>
            <a:fillRect/>
          </a:stretch>
        </p:blipFill>
        <p:spPr>
          <a:xfrm>
            <a:off x="1620626" y="2541824"/>
            <a:ext cx="5902749" cy="3935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457200" y="304800"/>
            <a:ext cx="4023300" cy="5334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Learning Targets	</a:t>
            </a:r>
            <a:r>
              <a:rPr lang="en-US" sz="2400" b="1" i="0" u="none" strike="noStrike" cap="none">
                <a:solidFill>
                  <a:schemeClr val="dk1"/>
                </a:solidFill>
                <a:latin typeface="Shadows Into Light Two"/>
                <a:ea typeface="Shadows Into Light Two"/>
                <a:cs typeface="Shadows Into Light Two"/>
                <a:sym typeface="Shadows Into Light Two"/>
              </a:rPr>
              <a:t>	</a:t>
            </a:r>
          </a:p>
        </p:txBody>
      </p:sp>
      <p:sp>
        <p:nvSpPr>
          <p:cNvPr id="245" name="Shape 245"/>
          <p:cNvSpPr txBox="1">
            <a:spLocks noGrp="1"/>
          </p:cNvSpPr>
          <p:nvPr>
            <p:ph type="body" idx="2"/>
          </p:nvPr>
        </p:nvSpPr>
        <p:spPr>
          <a:xfrm>
            <a:off x="457200" y="838199"/>
            <a:ext cx="4023300" cy="5257800"/>
          </a:xfrm>
          <a:prstGeom prst="rect">
            <a:avLst/>
          </a:prstGeom>
          <a:noFill/>
          <a:ln>
            <a:noFill/>
          </a:ln>
        </p:spPr>
        <p:txBody>
          <a:bodyPr lIns="91425" tIns="45700" rIns="91425" bIns="45700" anchor="t" anchorCtr="0">
            <a:noAutofit/>
          </a:bodyPr>
          <a:lstStyle/>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Deepen understanding of </a:t>
            </a:r>
            <a:r>
              <a:rPr lang="en-US" sz="2000" b="1">
                <a:latin typeface="Coming Soon"/>
                <a:ea typeface="Coming Soon"/>
                <a:cs typeface="Coming Soon"/>
                <a:sym typeface="Coming Soon"/>
              </a:rPr>
              <a:t>social/emotional classroom environments</a:t>
            </a:r>
            <a:r>
              <a:rPr lang="en-US" sz="2000">
                <a:latin typeface="Coming Soon"/>
                <a:ea typeface="Coming Soon"/>
                <a:cs typeface="Coming Soon"/>
                <a:sym typeface="Coming Soon"/>
              </a:rPr>
              <a:t> 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Deepen understanding of </a:t>
            </a:r>
            <a:r>
              <a:rPr lang="en-US" sz="2000" b="1" i="0" u="none" strike="noStrike" cap="none">
                <a:solidFill>
                  <a:schemeClr val="dk1"/>
                </a:solidFill>
                <a:latin typeface="Coming Soon"/>
                <a:ea typeface="Coming Soon"/>
                <a:cs typeface="Coming Soon"/>
                <a:sym typeface="Coming Soon"/>
              </a:rPr>
              <a:t>physical classroom environments</a:t>
            </a:r>
            <a:r>
              <a:rPr lang="en-US" sz="2000" b="0" i="0" u="none" strike="noStrike" cap="none">
                <a:solidFill>
                  <a:schemeClr val="dk1"/>
                </a:solidFill>
                <a:latin typeface="Coming Soon"/>
                <a:ea typeface="Coming Soon"/>
                <a:cs typeface="Coming Soon"/>
                <a:sym typeface="Coming Soon"/>
              </a:rPr>
              <a:t> </a:t>
            </a:r>
            <a:r>
              <a:rPr lang="en-US" sz="2000">
                <a:latin typeface="Coming Soon"/>
                <a:ea typeface="Coming Soon"/>
                <a:cs typeface="Coming Soon"/>
                <a:sym typeface="Coming Soon"/>
              </a:rPr>
              <a:t>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lvl="0" indent="-436372"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Improve awareness of the </a:t>
            </a:r>
            <a:r>
              <a:rPr lang="en-US" sz="2000" b="1">
                <a:latin typeface="Coming Soon"/>
                <a:ea typeface="Coming Soon"/>
                <a:cs typeface="Coming Soon"/>
                <a:sym typeface="Coming Soon"/>
              </a:rPr>
              <a:t>academic environments</a:t>
            </a:r>
            <a:r>
              <a:rPr lang="en-US" sz="2000">
                <a:latin typeface="Coming Soon"/>
                <a:ea typeface="Coming Soon"/>
                <a:cs typeface="Coming Soon"/>
                <a:sym typeface="Coming Soon"/>
              </a:rPr>
              <a:t> (and scaffolds) necessary  to actively engage EL students in classroom learning.</a:t>
            </a:r>
          </a:p>
          <a:p>
            <a:pPr marL="0" lvl="0" indent="0" rtl="0">
              <a:lnSpc>
                <a:spcPct val="80000"/>
              </a:lnSpc>
              <a:spcBef>
                <a:spcPts val="444"/>
              </a:spcBef>
              <a:spcAft>
                <a:spcPts val="1000"/>
              </a:spcAft>
              <a:buNone/>
            </a:pPr>
            <a:endParaRPr sz="2000">
              <a:latin typeface="Coming Soon"/>
              <a:ea typeface="Coming Soon"/>
              <a:cs typeface="Coming Soon"/>
              <a:sym typeface="Coming Soon"/>
            </a:endParaRPr>
          </a:p>
        </p:txBody>
      </p:sp>
      <p:sp>
        <p:nvSpPr>
          <p:cNvPr id="246" name="Shape 246"/>
          <p:cNvSpPr txBox="1">
            <a:spLocks noGrp="1"/>
          </p:cNvSpPr>
          <p:nvPr>
            <p:ph type="body" idx="3"/>
          </p:nvPr>
        </p:nvSpPr>
        <p:spPr>
          <a:xfrm>
            <a:off x="4724400" y="228600"/>
            <a:ext cx="4041774" cy="639762"/>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Success Criteria</a:t>
            </a:r>
          </a:p>
        </p:txBody>
      </p:sp>
      <p:sp>
        <p:nvSpPr>
          <p:cNvPr id="247" name="Shape 247"/>
          <p:cNvSpPr txBox="1">
            <a:spLocks noGrp="1"/>
          </p:cNvSpPr>
          <p:nvPr>
            <p:ph type="body" idx="4"/>
          </p:nvPr>
        </p:nvSpPr>
        <p:spPr>
          <a:xfrm>
            <a:off x="4549878" y="838200"/>
            <a:ext cx="4571999" cy="5059362"/>
          </a:xfrm>
          <a:prstGeom prst="rect">
            <a:avLst/>
          </a:prstGeom>
          <a:noFill/>
          <a:ln>
            <a:noFill/>
          </a:ln>
        </p:spPr>
        <p:txBody>
          <a:bodyPr lIns="91425" tIns="45700" rIns="91425" bIns="45700" anchor="t" anchorCtr="0">
            <a:noAutofit/>
          </a:bodyPr>
          <a:lstStyle/>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write a quick plan</a:t>
            </a:r>
            <a:r>
              <a:rPr lang="en-US" sz="2000">
                <a:latin typeface="Coming Soon"/>
                <a:ea typeface="Coming Soon"/>
                <a:cs typeface="Coming Soon"/>
                <a:sym typeface="Coming Soon"/>
              </a:rPr>
              <a:t> for making adjustments to the </a:t>
            </a:r>
            <a:r>
              <a:rPr lang="en-US" sz="2000" b="1">
                <a:latin typeface="Coming Soon"/>
                <a:ea typeface="Coming Soon"/>
                <a:cs typeface="Coming Soon"/>
                <a:sym typeface="Coming Soon"/>
              </a:rPr>
              <a:t>social/emotional environment</a:t>
            </a:r>
            <a:r>
              <a:rPr lang="en-US" sz="2000">
                <a:latin typeface="Coming Soon"/>
                <a:ea typeface="Coming Soon"/>
                <a:cs typeface="Coming Soon"/>
                <a:sym typeface="Coming Soon"/>
              </a:rPr>
              <a:t> in my classroom to improve active engagement of EL students..</a:t>
            </a:r>
          </a:p>
          <a:p>
            <a:pPr marL="0" marR="0" lvl="0" indent="0" algn="l" rtl="0">
              <a:lnSpc>
                <a:spcPct val="80000"/>
              </a:lnSpc>
              <a:spcBef>
                <a:spcPts val="440"/>
              </a:spcBef>
              <a:spcAft>
                <a:spcPts val="0"/>
              </a:spcAft>
              <a:buNone/>
            </a:pPr>
            <a:r>
              <a:rPr lang="en-US" sz="2000">
                <a:latin typeface="Coming Soon"/>
                <a:ea typeface="Coming Soon"/>
                <a:cs typeface="Coming Soon"/>
                <a:sym typeface="Coming Soon"/>
              </a:rPr>
              <a:t>.</a:t>
            </a: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I can </a:t>
            </a:r>
            <a:r>
              <a:rPr lang="en-US" sz="2000" b="1" i="0" u="none" strike="noStrike" cap="none">
                <a:solidFill>
                  <a:schemeClr val="dk1"/>
                </a:solidFill>
                <a:latin typeface="Coming Soon"/>
                <a:ea typeface="Coming Soon"/>
                <a:cs typeface="Coming Soon"/>
                <a:sym typeface="Coming Soon"/>
              </a:rPr>
              <a:t>explain</a:t>
            </a:r>
            <a:r>
              <a:rPr lang="en-US" sz="2000" b="0" i="0" u="none" strike="noStrike" cap="none">
                <a:solidFill>
                  <a:schemeClr val="dk1"/>
                </a:solidFill>
                <a:latin typeface="Coming Soon"/>
                <a:ea typeface="Coming Soon"/>
                <a:cs typeface="Coming Soon"/>
                <a:sym typeface="Coming Soon"/>
              </a:rPr>
              <a:t> one way in which I will </a:t>
            </a:r>
            <a:r>
              <a:rPr lang="en-US" sz="2000">
                <a:latin typeface="Coming Soon"/>
                <a:ea typeface="Coming Soon"/>
                <a:cs typeface="Coming Soon"/>
                <a:sym typeface="Coming Soon"/>
              </a:rPr>
              <a:t>adjust my </a:t>
            </a:r>
            <a:r>
              <a:rPr lang="en-US" sz="2000" b="1">
                <a:latin typeface="Coming Soon"/>
                <a:ea typeface="Coming Soon"/>
                <a:cs typeface="Coming Soon"/>
                <a:sym typeface="Coming Soon"/>
              </a:rPr>
              <a:t>physical</a:t>
            </a:r>
            <a:r>
              <a:rPr lang="en-US" sz="2000" b="1" i="0" u="none" strike="noStrike" cap="none">
                <a:solidFill>
                  <a:schemeClr val="dk1"/>
                </a:solidFill>
                <a:latin typeface="Coming Soon"/>
                <a:ea typeface="Coming Soon"/>
                <a:cs typeface="Coming Soon"/>
                <a:sym typeface="Coming Soon"/>
              </a:rPr>
              <a:t> classroom environment</a:t>
            </a:r>
            <a:r>
              <a:rPr lang="en-US" sz="2000">
                <a:latin typeface="Coming Soon"/>
                <a:ea typeface="Coming Soon"/>
                <a:cs typeface="Coming Soon"/>
                <a:sym typeface="Coming Soon"/>
              </a:rPr>
              <a:t> </a:t>
            </a:r>
            <a:r>
              <a:rPr lang="en-US" sz="2000" b="0" i="0" u="none" strike="noStrike" cap="none">
                <a:solidFill>
                  <a:schemeClr val="dk1"/>
                </a:solidFill>
                <a:latin typeface="Coming Soon"/>
                <a:ea typeface="Coming Soon"/>
                <a:cs typeface="Coming Soon"/>
                <a:sym typeface="Coming Soon"/>
              </a:rPr>
              <a:t>to better </a:t>
            </a:r>
            <a:r>
              <a:rPr lang="en-US" sz="2000">
                <a:latin typeface="Coming Soon"/>
                <a:ea typeface="Coming Soon"/>
                <a:cs typeface="Coming Soon"/>
                <a:sym typeface="Coming Soon"/>
              </a:rPr>
              <a:t>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engage in discussions  </a:t>
            </a:r>
            <a:r>
              <a:rPr lang="en-US" sz="2000">
                <a:latin typeface="Coming Soon"/>
                <a:ea typeface="Coming Soon"/>
                <a:cs typeface="Coming Soon"/>
                <a:sym typeface="Coming Soon"/>
              </a:rPr>
              <a:t>with my team about </a:t>
            </a:r>
            <a:r>
              <a:rPr lang="en-US" sz="2000" b="1">
                <a:latin typeface="Coming Soon"/>
                <a:ea typeface="Coming Soon"/>
                <a:cs typeface="Coming Soon"/>
                <a:sym typeface="Coming Soon"/>
              </a:rPr>
              <a:t>routines and scaffolds</a:t>
            </a:r>
            <a:r>
              <a:rPr lang="en-US" sz="2000">
                <a:latin typeface="Coming Soon"/>
                <a:ea typeface="Coming Soon"/>
                <a:cs typeface="Coming Soon"/>
                <a:sym typeface="Coming Soon"/>
              </a:rPr>
              <a:t> that are beneficial to actively 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0" marR="0" lvl="0" indent="0" algn="l" rtl="0">
              <a:lnSpc>
                <a:spcPct val="80000"/>
              </a:lnSpc>
              <a:spcBef>
                <a:spcPts val="440"/>
              </a:spcBef>
              <a:spcAft>
                <a:spcPts val="0"/>
              </a:spcAft>
              <a:buNone/>
            </a:pPr>
            <a:endParaRPr>
              <a:latin typeface="Coming Soon"/>
              <a:ea typeface="Coming Soon"/>
              <a:cs typeface="Coming Soon"/>
              <a:sym typeface="Coming Soon"/>
            </a:endParaRPr>
          </a:p>
          <a:p>
            <a:pPr marL="0" marR="0" lvl="0" indent="0" algn="l" rtl="0">
              <a:lnSpc>
                <a:spcPct val="80000"/>
              </a:lnSpc>
              <a:spcBef>
                <a:spcPts val="440"/>
              </a:spcBef>
              <a:buNone/>
            </a:pPr>
            <a:endParaRPr>
              <a:latin typeface="Coming Soon"/>
              <a:ea typeface="Coming Soon"/>
              <a:cs typeface="Coming Soon"/>
              <a:sym typeface="Coming Soon"/>
            </a:endParaRPr>
          </a:p>
        </p:txBody>
      </p:sp>
      <p:pic>
        <p:nvPicPr>
          <p:cNvPr id="248" name="Shape 248"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3700200" y="120662"/>
            <a:ext cx="1024200" cy="855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0" u="none" strike="noStrike" cap="none">
                <a:solidFill>
                  <a:srgbClr val="38761D"/>
                </a:solidFill>
                <a:latin typeface="Shadows Into Light Two"/>
                <a:ea typeface="Shadows Into Light Two"/>
                <a:cs typeface="Shadows Into Light Two"/>
                <a:sym typeface="Shadows Into Light Two"/>
              </a:rPr>
              <a:t>Classroom Environments- </a:t>
            </a:r>
          </a:p>
          <a:p>
            <a:pPr marL="0" marR="0" lvl="0" indent="0" algn="ctr" rtl="0">
              <a:spcBef>
                <a:spcPts val="0"/>
              </a:spcBef>
              <a:buClr>
                <a:schemeClr val="dk1"/>
              </a:buClr>
              <a:buSzPct val="25000"/>
              <a:buFont typeface="Calibri"/>
              <a:buNone/>
            </a:pPr>
            <a:r>
              <a:rPr lang="en-US" sz="3959" b="1" i="0" u="none" strike="noStrike" cap="none">
                <a:solidFill>
                  <a:srgbClr val="38761D"/>
                </a:solidFill>
                <a:latin typeface="Shadows Into Light Two"/>
                <a:ea typeface="Shadows Into Light Two"/>
                <a:cs typeface="Shadows Into Light Two"/>
                <a:sym typeface="Shadows Into Light Two"/>
              </a:rPr>
              <a:t>Physical Arrangement</a:t>
            </a:r>
          </a:p>
        </p:txBody>
      </p:sp>
      <p:sp>
        <p:nvSpPr>
          <p:cNvPr id="564" name="Shape 564"/>
          <p:cNvSpPr txBox="1">
            <a:spLocks noGrp="1"/>
          </p:cNvSpPr>
          <p:nvPr>
            <p:ph type="body" idx="1"/>
          </p:nvPr>
        </p:nvSpPr>
        <p:spPr>
          <a:xfrm>
            <a:off x="457200" y="1600200"/>
            <a:ext cx="8229600" cy="2847600"/>
          </a:xfrm>
          <a:prstGeom prst="rect">
            <a:avLst/>
          </a:prstGeom>
          <a:noFill/>
          <a:ln>
            <a:noFill/>
          </a:ln>
        </p:spPr>
        <p:txBody>
          <a:bodyPr lIns="91425" tIns="45700" rIns="91425" bIns="45700" anchor="t" anchorCtr="0">
            <a:noAutofit/>
          </a:bodyPr>
          <a:lstStyle/>
          <a:p>
            <a:pPr marL="82296" marR="0" lvl="0" indent="-6096" algn="l" rtl="0">
              <a:lnSpc>
                <a:spcPct val="90000"/>
              </a:lnSpc>
              <a:spcBef>
                <a:spcPts val="640"/>
              </a:spcBef>
              <a:spcAft>
                <a:spcPts val="0"/>
              </a:spcAft>
              <a:buClr>
                <a:schemeClr val="dk1"/>
              </a:buClr>
              <a:buSzPct val="25000"/>
              <a:buFont typeface="Arial"/>
              <a:buNone/>
            </a:pPr>
            <a:r>
              <a:rPr lang="en-US" sz="2800">
                <a:latin typeface="Coming Soon"/>
                <a:ea typeface="Coming Soon"/>
                <a:cs typeface="Coming Soon"/>
                <a:sym typeface="Coming Soon"/>
              </a:rPr>
              <a:t>Find a question map that you want to explore and, with that group:</a:t>
            </a:r>
          </a:p>
          <a:p>
            <a:pPr marL="457200" marR="0" lvl="0" indent="-406400" algn="l" rtl="0">
              <a:lnSpc>
                <a:spcPct val="90000"/>
              </a:lnSpc>
              <a:spcBef>
                <a:spcPts val="640"/>
              </a:spcBef>
              <a:spcAft>
                <a:spcPts val="0"/>
              </a:spcAft>
              <a:buSzPct val="100000"/>
              <a:buFont typeface="Coming Soon"/>
              <a:buAutoNum type="arabicParenR"/>
            </a:pPr>
            <a:r>
              <a:rPr lang="en-US" sz="2800">
                <a:latin typeface="Coming Soon"/>
                <a:ea typeface="Coming Soon"/>
                <a:cs typeface="Coming Soon"/>
                <a:sym typeface="Coming Soon"/>
              </a:rPr>
              <a:t>Use videos, the handout, and your own research/understandings to develop a map.</a:t>
            </a:r>
          </a:p>
          <a:p>
            <a:pPr marL="457200" marR="0" lvl="0" indent="-406400" algn="l" rtl="0">
              <a:lnSpc>
                <a:spcPct val="90000"/>
              </a:lnSpc>
              <a:spcBef>
                <a:spcPts val="640"/>
              </a:spcBef>
              <a:spcAft>
                <a:spcPts val="0"/>
              </a:spcAft>
              <a:buSzPct val="100000"/>
              <a:buFont typeface="Coming Soon"/>
              <a:buAutoNum type="arabicParenR"/>
            </a:pPr>
            <a:r>
              <a:rPr lang="en-US" sz="2800">
                <a:latin typeface="Coming Soon"/>
                <a:ea typeface="Coming Soon"/>
                <a:cs typeface="Coming Soon"/>
                <a:sym typeface="Coming Soon"/>
              </a:rPr>
              <a:t>Share your ideas with your group.</a:t>
            </a:r>
          </a:p>
          <a:p>
            <a:pPr marL="0" marR="0" lvl="0" indent="0" algn="l" rtl="0">
              <a:lnSpc>
                <a:spcPct val="90000"/>
              </a:lnSpc>
              <a:spcBef>
                <a:spcPts val="640"/>
              </a:spcBef>
              <a:spcAft>
                <a:spcPts val="0"/>
              </a:spcAft>
              <a:buNone/>
            </a:pPr>
            <a:endParaRPr sz="2800">
              <a:latin typeface="Coming Soon"/>
              <a:ea typeface="Coming Soon"/>
              <a:cs typeface="Coming Soon"/>
              <a:sym typeface="Coming Soon"/>
            </a:endParaRPr>
          </a:p>
        </p:txBody>
      </p:sp>
      <p:sp>
        <p:nvSpPr>
          <p:cNvPr id="565" name="Shape 565"/>
          <p:cNvSpPr txBox="1"/>
          <p:nvPr/>
        </p:nvSpPr>
        <p:spPr>
          <a:xfrm>
            <a:off x="97650" y="6012700"/>
            <a:ext cx="8948700" cy="667800"/>
          </a:xfrm>
          <a:prstGeom prst="rect">
            <a:avLst/>
          </a:prstGeom>
          <a:noFill/>
          <a:ln>
            <a:noFill/>
          </a:ln>
        </p:spPr>
        <p:txBody>
          <a:bodyPr lIns="91425" tIns="91425" rIns="91425" bIns="91425" anchor="t" anchorCtr="0">
            <a:noAutofit/>
          </a:bodyPr>
          <a:lstStyle/>
          <a:p>
            <a:pPr lvl="0" rtl="0">
              <a:lnSpc>
                <a:spcPct val="90000"/>
              </a:lnSpc>
              <a:spcBef>
                <a:spcPts val="0"/>
              </a:spcBef>
              <a:buNone/>
            </a:pPr>
            <a:endParaRPr sz="1800">
              <a:solidFill>
                <a:schemeClr val="dk1"/>
              </a:solidFill>
              <a:latin typeface="Coming Soon"/>
              <a:ea typeface="Coming Soon"/>
              <a:cs typeface="Coming Soon"/>
              <a:sym typeface="Coming Soon"/>
            </a:endParaRPr>
          </a:p>
          <a:p>
            <a:pPr marL="342900" lvl="0" indent="-254000" rtl="0">
              <a:lnSpc>
                <a:spcPct val="90000"/>
              </a:lnSpc>
              <a:spcBef>
                <a:spcPts val="640"/>
              </a:spcBef>
              <a:buClr>
                <a:schemeClr val="dk1"/>
              </a:buClr>
              <a:buSzPct val="100000"/>
              <a:buFont typeface="Coming Soon"/>
              <a:buChar char="•"/>
            </a:pPr>
            <a:r>
              <a:rPr lang="en-US" sz="1800" u="sng">
                <a:solidFill>
                  <a:schemeClr val="hlink"/>
                </a:solidFill>
                <a:latin typeface="Coming Soon"/>
                <a:ea typeface="Coming Soon"/>
                <a:cs typeface="Coming Soon"/>
                <a:sym typeface="Coming Soon"/>
                <a:hlinkClick r:id="rId3"/>
              </a:rPr>
              <a:t>https://www.teachingchannel.org/videos/desk-arrangement-for-collaboration-nea</a:t>
            </a:r>
          </a:p>
          <a:p>
            <a:pPr lvl="0" rtl="0">
              <a:spcBef>
                <a:spcPts val="0"/>
              </a:spcBef>
              <a:buNone/>
            </a:pPr>
            <a:endParaRPr/>
          </a:p>
        </p:txBody>
      </p:sp>
      <p:pic>
        <p:nvPicPr>
          <p:cNvPr id="566" name="Shape 566"/>
          <p:cNvPicPr preferRelativeResize="0"/>
          <p:nvPr/>
        </p:nvPicPr>
        <p:blipFill>
          <a:blip r:embed="rId4">
            <a:alphaModFix/>
          </a:blip>
          <a:stretch>
            <a:fillRect/>
          </a:stretch>
        </p:blipFill>
        <p:spPr>
          <a:xfrm>
            <a:off x="2845025" y="4565800"/>
            <a:ext cx="3166050" cy="1787100"/>
          </a:xfrm>
          <a:prstGeom prst="rect">
            <a:avLst/>
          </a:prstGeom>
          <a:noFill/>
          <a:ln>
            <a:noFill/>
          </a:ln>
        </p:spPr>
      </p:pic>
      <p:sp>
        <p:nvSpPr>
          <p:cNvPr id="567" name="Shape 567" descr="ELL middle school teacher Amber Prentice describes strategies that teachers can use to create a welcoming classroom environment for ELLs." title="Tips for welcoming newcomers">
            <a:hlinkClick r:id="rId5"/>
          </p:cNvPr>
          <p:cNvSpPr/>
          <p:nvPr/>
        </p:nvSpPr>
        <p:spPr>
          <a:xfrm>
            <a:off x="365750" y="4565799"/>
            <a:ext cx="2382800" cy="1787100"/>
          </a:xfrm>
          <a:prstGeom prst="rect">
            <a:avLst/>
          </a:prstGeom>
          <a:blipFill>
            <a:blip r:embed="rId6">
              <a:alphaModFix/>
            </a:blip>
            <a:stretch>
              <a:fillRect/>
            </a:stretch>
          </a:blipFill>
          <a:ln>
            <a:noFill/>
          </a:ln>
        </p:spPr>
      </p:sp>
      <p:sp>
        <p:nvSpPr>
          <p:cNvPr id="568" name="Shape 568" descr="This timer silently counts down to 0:00, then has a gentle ringing bell to indicate that time is up." title="10 Minute Timer">
            <a:hlinkClick r:id="rId7"/>
          </p:cNvPr>
          <p:cNvSpPr/>
          <p:nvPr/>
        </p:nvSpPr>
        <p:spPr>
          <a:xfrm>
            <a:off x="6107550" y="4251150"/>
            <a:ext cx="2802350" cy="2101750"/>
          </a:xfrm>
          <a:prstGeom prst="rect">
            <a:avLst/>
          </a:prstGeom>
          <a:blipFill>
            <a:blip r:embed="rId8">
              <a:alphaModFix/>
            </a:blip>
            <a:stretch>
              <a:fillRect/>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b="1">
                <a:solidFill>
                  <a:srgbClr val="38761D"/>
                </a:solidFill>
                <a:latin typeface="Shadows Into Light Two"/>
                <a:ea typeface="Shadows Into Light Two"/>
                <a:cs typeface="Shadows Into Light Two"/>
                <a:sym typeface="Shadows Into Light Two"/>
              </a:rPr>
              <a:t>Gallery Walk/Treasure Hunt</a:t>
            </a:r>
          </a:p>
        </p:txBody>
      </p:sp>
      <p:sp>
        <p:nvSpPr>
          <p:cNvPr id="574" name="Shape 574"/>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457200" marR="0" lvl="0" indent="-381000" algn="l" rtl="0">
              <a:spcBef>
                <a:spcPts val="0"/>
              </a:spcBef>
              <a:spcAft>
                <a:spcPts val="0"/>
              </a:spcAft>
              <a:buSzPct val="100000"/>
              <a:buFont typeface="Coming Soon"/>
              <a:buAutoNum type="arabicPeriod"/>
            </a:pPr>
            <a:r>
              <a:rPr lang="en-US" sz="2400">
                <a:latin typeface="Coming Soon"/>
                <a:ea typeface="Coming Soon"/>
                <a:cs typeface="Coming Soon"/>
                <a:sym typeface="Coming Soon"/>
              </a:rPr>
              <a:t>With your “Elements of Physical Environment Reflection Sheet”, walk around the room and use the question maps from other groups to record ideas for each section. </a:t>
            </a:r>
          </a:p>
          <a:p>
            <a:pPr marL="0" marR="0" lvl="0" indent="0" algn="l" rtl="0">
              <a:spcBef>
                <a:spcPts val="0"/>
              </a:spcBef>
              <a:spcAft>
                <a:spcPts val="0"/>
              </a:spcAft>
              <a:buNone/>
            </a:pPr>
            <a:endParaRPr sz="2400">
              <a:latin typeface="Coming Soon"/>
              <a:ea typeface="Coming Soon"/>
              <a:cs typeface="Coming Soon"/>
              <a:sym typeface="Coming Soon"/>
            </a:endParaRPr>
          </a:p>
          <a:p>
            <a:pPr marL="457200" marR="0" lvl="0" indent="-381000" algn="l" rtl="0">
              <a:spcBef>
                <a:spcPts val="0"/>
              </a:spcBef>
              <a:spcAft>
                <a:spcPts val="0"/>
              </a:spcAft>
              <a:buSzPct val="100000"/>
              <a:buFont typeface="Coming Soon"/>
              <a:buAutoNum type="arabicPeriod"/>
            </a:pPr>
            <a:r>
              <a:rPr lang="en-US" sz="2400">
                <a:latin typeface="Coming Soon"/>
                <a:ea typeface="Coming Soon"/>
                <a:cs typeface="Coming Soon"/>
                <a:sym typeface="Coming Soon"/>
              </a:rPr>
              <a:t>Find your 6 o’clock partner and discuss</a:t>
            </a:r>
            <a:r>
              <a:rPr lang="en-US" sz="2400" b="0" i="0" u="none" strike="noStrike" cap="none">
                <a:solidFill>
                  <a:schemeClr val="dk1"/>
                </a:solidFill>
                <a:latin typeface="Coming Soon"/>
                <a:ea typeface="Coming Soon"/>
                <a:cs typeface="Coming Soon"/>
                <a:sym typeface="Coming Soon"/>
              </a:rPr>
              <a:t>: (3 minutes)</a:t>
            </a:r>
          </a:p>
          <a:p>
            <a:pPr marL="0" marR="0" lvl="0" indent="457200" algn="l" rtl="0">
              <a:spcBef>
                <a:spcPts val="640"/>
              </a:spcBef>
              <a:buClr>
                <a:schemeClr val="dk1"/>
              </a:buClr>
              <a:buSzPct val="25000"/>
              <a:buFont typeface="Arial"/>
              <a:buNone/>
            </a:pPr>
            <a:r>
              <a:rPr lang="en-US" sz="2400">
                <a:latin typeface="Coming Soon"/>
                <a:ea typeface="Coming Soon"/>
                <a:cs typeface="Coming Soon"/>
                <a:sym typeface="Coming Soon"/>
              </a:rPr>
              <a:t>Which element is an area of</a:t>
            </a:r>
            <a:r>
              <a:rPr lang="en-US">
                <a:latin typeface="Coming Soon"/>
                <a:ea typeface="Coming Soon"/>
                <a:cs typeface="Coming Soon"/>
                <a:sym typeface="Coming Soon"/>
              </a:rPr>
              <a:t> </a:t>
            </a:r>
            <a:r>
              <a:rPr lang="en-US" sz="2400">
                <a:latin typeface="Coming Soon"/>
                <a:ea typeface="Coming Soon"/>
                <a:cs typeface="Coming Soon"/>
                <a:sym typeface="Coming Soon"/>
              </a:rPr>
              <a:t>growth for you</a:t>
            </a:r>
            <a:r>
              <a:rPr lang="en-US" sz="2400" b="0" i="0" u="none" strike="noStrike" cap="none">
                <a:solidFill>
                  <a:schemeClr val="dk1"/>
                </a:solidFill>
                <a:latin typeface="Coming Soon"/>
                <a:ea typeface="Coming Soon"/>
                <a:cs typeface="Coming Soon"/>
                <a:sym typeface="Coming Soon"/>
              </a:rPr>
              <a:t>?</a:t>
            </a:r>
          </a:p>
          <a:p>
            <a:pPr marL="0" marR="0" lvl="0" indent="0" algn="l" rtl="0">
              <a:spcBef>
                <a:spcPts val="640"/>
              </a:spcBef>
              <a:buClr>
                <a:schemeClr val="dk1"/>
              </a:buClr>
              <a:buSzPct val="25000"/>
              <a:buFont typeface="Arial"/>
              <a:buNone/>
            </a:pPr>
            <a:endParaRPr sz="2400">
              <a:latin typeface="Coming Soon"/>
              <a:ea typeface="Coming Soon"/>
              <a:cs typeface="Coming Soon"/>
              <a:sym typeface="Coming Soon"/>
            </a:endParaRPr>
          </a:p>
          <a:p>
            <a:pPr marL="0" marR="0" lvl="0" indent="0" algn="l" rtl="0">
              <a:spcBef>
                <a:spcPts val="640"/>
              </a:spcBef>
              <a:buClr>
                <a:schemeClr val="dk1"/>
              </a:buClr>
              <a:buSzPct val="25000"/>
              <a:buFont typeface="Arial"/>
              <a:buNone/>
            </a:pPr>
            <a:r>
              <a:rPr lang="en-US" sz="2400">
                <a:latin typeface="Coming Soon"/>
                <a:ea typeface="Coming Soon"/>
                <a:cs typeface="Coming Soon"/>
                <a:sym typeface="Coming Soon"/>
              </a:rPr>
              <a:t>3. Return to your group.</a:t>
            </a:r>
          </a:p>
        </p:txBody>
      </p:sp>
      <p:pic>
        <p:nvPicPr>
          <p:cNvPr id="575" name="Shape 575" descr="Snip 1.PNG"/>
          <p:cNvPicPr preferRelativeResize="0"/>
          <p:nvPr/>
        </p:nvPicPr>
        <p:blipFill>
          <a:blip r:embed="rId3">
            <a:alphaModFix/>
          </a:blip>
          <a:stretch>
            <a:fillRect/>
          </a:stretch>
        </p:blipFill>
        <p:spPr>
          <a:xfrm>
            <a:off x="4450824" y="4711850"/>
            <a:ext cx="4499549" cy="6030475"/>
          </a:xfrm>
          <a:prstGeom prst="rect">
            <a:avLst/>
          </a:prstGeom>
          <a:noFill/>
          <a:ln w="28575" cap="flat" cmpd="sng">
            <a:solidFill>
              <a:srgbClr val="434343"/>
            </a:solidFill>
            <a:prstDash val="dot"/>
            <a:round/>
            <a:headEnd type="none" w="med" len="med"/>
            <a:tailEnd type="none" w="med" len="med"/>
          </a:ln>
        </p:spPr>
      </p:pic>
      <p:sp>
        <p:nvSpPr>
          <p:cNvPr id="576" name="Shape 576" descr="Download today. Simple 5 minute countdown timer with vintage digital alarm. Perfect for corporate or school activities and presentations or just personal use at home or at work.  You can also use this timer in your video project!  Available in full 1080p HD. Check out our other countdown timers for other times and timers with sound alerts.  Let us know if there's a similar video that would help you or that you would like to see!" title="5 minute HD COUNTDOWN TIMER  - with alarm">
            <a:hlinkClick r:id="rId4"/>
          </p:cNvPr>
          <p:cNvSpPr/>
          <p:nvPr/>
        </p:nvSpPr>
        <p:spPr>
          <a:xfrm>
            <a:off x="7662650" y="1032722"/>
            <a:ext cx="1608699" cy="984549"/>
          </a:xfrm>
          <a:prstGeom prst="rect">
            <a:avLst/>
          </a:prstGeom>
          <a:blipFill>
            <a:blip r:embed="rId5">
              <a:alphaModFix/>
            </a:blip>
            <a:stretch>
              <a:fillRect/>
            </a:stretch>
          </a:blipFill>
          <a:ln>
            <a:noFill/>
          </a:ln>
        </p:spPr>
      </p:sp>
      <p:sp>
        <p:nvSpPr>
          <p:cNvPr id="577" name="Shape 577" descr="3 minutes  Countdown Timer Clock The bomb will explode after 3 Minutes with a huge bang!  -~-~~-~~~-~~-~- Please watch: &quot;Top 10 most expensive cars of 2015 + specs!&quot;  ➨ https://www.youtube.com/watch?v=rKdMQEq6thU -~-~~-~~~-~~-~-" title="3 minutes Countdown Timer Alarm Clock">
            <a:hlinkClick r:id="rId6"/>
          </p:cNvPr>
          <p:cNvSpPr/>
          <p:nvPr/>
        </p:nvSpPr>
        <p:spPr>
          <a:xfrm>
            <a:off x="7535724" y="3852600"/>
            <a:ext cx="1418550" cy="1063899"/>
          </a:xfrm>
          <a:prstGeom prst="rect">
            <a:avLst/>
          </a:prstGeom>
          <a:blipFill>
            <a:blip r:embed="rId7">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animEffect transition="in" filter="fade">
                                      <p:cBhvr>
                                        <p:cTn id="7" dur="1000"/>
                                        <p:tgtEl>
                                          <p:spTgt spid="5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
                                            <p:txEl>
                                              <p:pRg st="1" end="1"/>
                                            </p:txEl>
                                          </p:spTgt>
                                        </p:tgtEl>
                                        <p:attrNameLst>
                                          <p:attrName>style.visibility</p:attrName>
                                        </p:attrNameLst>
                                      </p:cBhvr>
                                      <p:to>
                                        <p:strVal val="visible"/>
                                      </p:to>
                                    </p:set>
                                    <p:animEffect transition="in" filter="fade">
                                      <p:cBhvr>
                                        <p:cTn id="12" dur="1000"/>
                                        <p:tgtEl>
                                          <p:spTgt spid="5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4">
                                            <p:txEl>
                                              <p:pRg st="2" end="2"/>
                                            </p:txEl>
                                          </p:spTgt>
                                        </p:tgtEl>
                                        <p:attrNameLst>
                                          <p:attrName>style.visibility</p:attrName>
                                        </p:attrNameLst>
                                      </p:cBhvr>
                                      <p:to>
                                        <p:strVal val="visible"/>
                                      </p:to>
                                    </p:set>
                                    <p:animEffect transition="in" filter="fade">
                                      <p:cBhvr>
                                        <p:cTn id="17" dur="1000"/>
                                        <p:tgtEl>
                                          <p:spTgt spid="5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4">
                                            <p:txEl>
                                              <p:pRg st="3" end="3"/>
                                            </p:txEl>
                                          </p:spTgt>
                                        </p:tgtEl>
                                        <p:attrNameLst>
                                          <p:attrName>style.visibility</p:attrName>
                                        </p:attrNameLst>
                                      </p:cBhvr>
                                      <p:to>
                                        <p:strVal val="visible"/>
                                      </p:to>
                                    </p:set>
                                    <p:animEffect transition="in" filter="fade">
                                      <p:cBhvr>
                                        <p:cTn id="22" dur="1000"/>
                                        <p:tgtEl>
                                          <p:spTgt spid="5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4">
                                            <p:txEl>
                                              <p:pRg st="4" end="4"/>
                                            </p:txEl>
                                          </p:spTgt>
                                        </p:tgtEl>
                                        <p:attrNameLst>
                                          <p:attrName>style.visibility</p:attrName>
                                        </p:attrNameLst>
                                      </p:cBhvr>
                                      <p:to>
                                        <p:strVal val="visible"/>
                                      </p:to>
                                    </p:set>
                                    <p:animEffect transition="in" filter="fade">
                                      <p:cBhvr>
                                        <p:cTn id="27" dur="1000"/>
                                        <p:tgtEl>
                                          <p:spTgt spid="5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4">
                                            <p:txEl>
                                              <p:pRg st="5" end="5"/>
                                            </p:txEl>
                                          </p:spTgt>
                                        </p:tgtEl>
                                        <p:attrNameLst>
                                          <p:attrName>style.visibility</p:attrName>
                                        </p:attrNameLst>
                                      </p:cBhvr>
                                      <p:to>
                                        <p:strVal val="visible"/>
                                      </p:to>
                                    </p:set>
                                    <p:animEffect transition="in" filter="fade">
                                      <p:cBhvr>
                                        <p:cTn id="32" dur="1000"/>
                                        <p:tgtEl>
                                          <p:spTgt spid="5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Shadows Into Light Two"/>
              <a:ea typeface="Shadows Into Light Two"/>
              <a:cs typeface="Shadows Into Light Two"/>
              <a:sym typeface="Shadows Into Light Two"/>
            </a:endParaRPr>
          </a:p>
        </p:txBody>
      </p:sp>
      <p:sp>
        <p:nvSpPr>
          <p:cNvPr id="583" name="Shape 583"/>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584" name="Shape 584" descr="C:\Users\ssouthard.ESD189.001\AppData\Local\Microsoft\Windows\Temporary Internet Files\Content.IE5\SF30F071\timthumb[1].gif"/>
          <p:cNvPicPr preferRelativeResize="0"/>
          <p:nvPr/>
        </p:nvPicPr>
        <p:blipFill rotWithShape="1">
          <a:blip r:embed="rId3">
            <a:alphaModFix/>
          </a:blip>
          <a:srcRect/>
          <a:stretch/>
        </p:blipFill>
        <p:spPr>
          <a:xfrm>
            <a:off x="47625" y="1304925"/>
            <a:ext cx="9048600" cy="424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381000" y="3047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Reflect on your learning…</a:t>
            </a:r>
          </a:p>
        </p:txBody>
      </p:sp>
      <p:pic>
        <p:nvPicPr>
          <p:cNvPr id="590" name="Shape 590" descr="Reflection Sheet - Microsoft Word"/>
          <p:cNvPicPr preferRelativeResize="0">
            <a:picLocks noGrp="1"/>
          </p:cNvPicPr>
          <p:nvPr>
            <p:ph type="body" idx="1"/>
          </p:nvPr>
        </p:nvPicPr>
        <p:blipFill rotWithShape="1">
          <a:blip r:embed="rId3">
            <a:alphaModFix/>
          </a:blip>
          <a:srcRect l="17418" t="23270" r="19218" b="4233"/>
          <a:stretch/>
        </p:blipFill>
        <p:spPr>
          <a:xfrm>
            <a:off x="1219200" y="1447800"/>
            <a:ext cx="6553200" cy="4486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371250" y="2795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Ice Breaker</a:t>
            </a:r>
          </a:p>
        </p:txBody>
      </p:sp>
      <p:sp>
        <p:nvSpPr>
          <p:cNvPr id="597" name="Shape 597"/>
          <p:cNvSpPr txBox="1">
            <a:spLocks noGrp="1"/>
          </p:cNvSpPr>
          <p:nvPr>
            <p:ph type="body" idx="1"/>
          </p:nvPr>
        </p:nvSpPr>
        <p:spPr>
          <a:xfrm>
            <a:off x="214950" y="1245950"/>
            <a:ext cx="6643200" cy="5197200"/>
          </a:xfrm>
          <a:prstGeom prst="rect">
            <a:avLst/>
          </a:prstGeom>
          <a:noFill/>
          <a:ln>
            <a:noFill/>
          </a:ln>
        </p:spPr>
        <p:txBody>
          <a:bodyPr lIns="91425" tIns="45700" rIns="91425" bIns="45700" anchor="t" anchorCtr="0">
            <a:noAutofit/>
          </a:bodyPr>
          <a:lstStyle/>
          <a:p>
            <a:pPr marL="457200" marR="0" lvl="0" indent="-368300" algn="l" rtl="0">
              <a:spcBef>
                <a:spcPts val="640"/>
              </a:spcBef>
              <a:buSzPct val="100000"/>
              <a:buFont typeface="Coming Soon"/>
            </a:pPr>
            <a:r>
              <a:rPr lang="en-US" sz="2200">
                <a:latin typeface="Coming Soon"/>
                <a:ea typeface="Coming Soon"/>
                <a:cs typeface="Coming Soon"/>
                <a:sym typeface="Coming Soon"/>
              </a:rPr>
              <a:t>Use the number for the month that you were born.</a:t>
            </a:r>
          </a:p>
          <a:p>
            <a:pPr marL="457200" marR="0" lvl="0" indent="-368300" algn="l" rtl="0">
              <a:spcBef>
                <a:spcPts val="640"/>
              </a:spcBef>
              <a:buSzPct val="100000"/>
              <a:buFont typeface="Coming Soon"/>
            </a:pPr>
            <a:r>
              <a:rPr lang="en-US" sz="2200">
                <a:latin typeface="Coming Soon"/>
                <a:ea typeface="Coming Soon"/>
                <a:cs typeface="Coming Soon"/>
                <a:sym typeface="Coming Soon"/>
              </a:rPr>
              <a:t>Without talking, line up around the room beginning with January and ending with December.</a:t>
            </a:r>
          </a:p>
          <a:p>
            <a:pPr marL="457200" marR="0" lvl="0" indent="-368300" algn="l" rtl="0">
              <a:spcBef>
                <a:spcPts val="640"/>
              </a:spcBef>
              <a:buSzPct val="100000"/>
              <a:buFont typeface="Coming Soon"/>
            </a:pPr>
            <a:r>
              <a:rPr lang="en-US" sz="2200">
                <a:latin typeface="Coming Soon"/>
                <a:ea typeface="Coming Soon"/>
                <a:cs typeface="Coming Soon"/>
                <a:sym typeface="Coming Soon"/>
              </a:rPr>
              <a:t>SLIDE the LINE and find your partner</a:t>
            </a:r>
          </a:p>
          <a:p>
            <a:pPr marL="457200" marR="0" lvl="0" indent="-368300" algn="l" rtl="0">
              <a:spcBef>
                <a:spcPts val="640"/>
              </a:spcBef>
              <a:buSzPct val="100000"/>
              <a:buFont typeface="Coming Soon"/>
            </a:pPr>
            <a:r>
              <a:rPr lang="en-US" sz="2200">
                <a:latin typeface="Coming Soon"/>
                <a:ea typeface="Coming Soon"/>
                <a:cs typeface="Coming Soon"/>
                <a:sym typeface="Coming Soon"/>
              </a:rPr>
              <a:t>Share your response to the question below.</a:t>
            </a:r>
          </a:p>
          <a:p>
            <a:pPr marL="457200" marR="0" lvl="0" indent="-368300" algn="l" rtl="0">
              <a:spcBef>
                <a:spcPts val="640"/>
              </a:spcBef>
              <a:buSzPct val="100000"/>
              <a:buFont typeface="Coming Soon"/>
            </a:pPr>
            <a:r>
              <a:rPr lang="en-US" sz="2200">
                <a:latin typeface="Coming Soon"/>
                <a:ea typeface="Coming Soon"/>
                <a:cs typeface="Coming Soon"/>
                <a:sym typeface="Coming Soon"/>
              </a:rPr>
              <a:t>Continue down the line when indicated</a:t>
            </a:r>
          </a:p>
          <a:p>
            <a:pPr marL="0" marR="0" lvl="0" indent="0" algn="l" rtl="0">
              <a:spcBef>
                <a:spcPts val="640"/>
              </a:spcBef>
              <a:buNone/>
            </a:pPr>
            <a:endParaRPr sz="1200">
              <a:latin typeface="Coming Soon"/>
              <a:ea typeface="Coming Soon"/>
              <a:cs typeface="Coming Soon"/>
              <a:sym typeface="Coming Soon"/>
            </a:endParaRPr>
          </a:p>
          <a:p>
            <a:pPr marL="0" marR="0" lvl="0" indent="0" algn="l" rtl="0">
              <a:spcBef>
                <a:spcPts val="640"/>
              </a:spcBef>
              <a:buNone/>
            </a:pPr>
            <a:r>
              <a:rPr lang="en-US" sz="3600" b="1">
                <a:latin typeface="Coming Soon"/>
                <a:ea typeface="Coming Soon"/>
                <a:cs typeface="Coming Soon"/>
                <a:sym typeface="Coming Soon"/>
              </a:rPr>
              <a:t>Describe an environment in which you felt particularly safe or unsafe to participate in an activity.</a:t>
            </a:r>
          </a:p>
        </p:txBody>
      </p:sp>
      <p:pic>
        <p:nvPicPr>
          <p:cNvPr id="598" name="Shape 598"/>
          <p:cNvPicPr preferRelativeResize="0"/>
          <p:nvPr/>
        </p:nvPicPr>
        <p:blipFill>
          <a:blip r:embed="rId3">
            <a:alphaModFix/>
          </a:blip>
          <a:stretch>
            <a:fillRect/>
          </a:stretch>
        </p:blipFill>
        <p:spPr>
          <a:xfrm>
            <a:off x="6766875" y="1335100"/>
            <a:ext cx="2162175" cy="2742600"/>
          </a:xfrm>
          <a:prstGeom prst="rect">
            <a:avLst/>
          </a:prstGeom>
          <a:noFill/>
          <a:ln>
            <a:noFill/>
          </a:ln>
        </p:spPr>
      </p:pic>
      <p:sp>
        <p:nvSpPr>
          <p:cNvPr id="599" name="Shape 599" descr="Plays a beep every 2 minutes for 1 hour after a 10 second delay .  ● Short Interval Timers (5sec - 60sec) https://www.youtube.com/playlist?list=PLaBahs_oEuPysngjHJdmnu0sphFUnkdZd  ● Long Interval Timers (1min - 30min) https://www.youtube.com/playlist?list=PLaBahs_oEuPwDiY47j3tsBP6URVP9Zxih  ● Short Interval Timers with Rest (15sec - 45sec) https://www.youtube.com/playlist?list=PLaBahs_oEuPzAuhKEZA6lgJMHmh_gDYwA  ● Long Interval Timers with Rest (1min+) https://www.youtube.com/playlist?list=PLaBahs_oEuPx4fNLoOf8GkkKQH_ffUEx4" title="2 Minute Interval Timer">
            <a:hlinkClick r:id="rId4"/>
          </p:cNvPr>
          <p:cNvSpPr/>
          <p:nvPr/>
        </p:nvSpPr>
        <p:spPr>
          <a:xfrm>
            <a:off x="6112650" y="685925"/>
            <a:ext cx="2697600" cy="2023200"/>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
                                            <p:txEl>
                                              <p:pRg st="0" end="0"/>
                                            </p:txEl>
                                          </p:spTgt>
                                        </p:tgtEl>
                                        <p:attrNameLst>
                                          <p:attrName>style.visibility</p:attrName>
                                        </p:attrNameLst>
                                      </p:cBhvr>
                                      <p:to>
                                        <p:strVal val="visible"/>
                                      </p:to>
                                    </p:set>
                                    <p:animEffect transition="in" filter="fade">
                                      <p:cBhvr>
                                        <p:cTn id="7" dur="1000"/>
                                        <p:tgtEl>
                                          <p:spTgt spid="5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xEl>
                                              <p:pRg st="1" end="1"/>
                                            </p:txEl>
                                          </p:spTgt>
                                        </p:tgtEl>
                                        <p:attrNameLst>
                                          <p:attrName>style.visibility</p:attrName>
                                        </p:attrNameLst>
                                      </p:cBhvr>
                                      <p:to>
                                        <p:strVal val="visible"/>
                                      </p:to>
                                    </p:set>
                                    <p:animEffect transition="in" filter="fade">
                                      <p:cBhvr>
                                        <p:cTn id="12" dur="1000"/>
                                        <p:tgtEl>
                                          <p:spTgt spid="5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7">
                                            <p:txEl>
                                              <p:pRg st="2" end="2"/>
                                            </p:txEl>
                                          </p:spTgt>
                                        </p:tgtEl>
                                        <p:attrNameLst>
                                          <p:attrName>style.visibility</p:attrName>
                                        </p:attrNameLst>
                                      </p:cBhvr>
                                      <p:to>
                                        <p:strVal val="visible"/>
                                      </p:to>
                                    </p:set>
                                    <p:animEffect transition="in" filter="fade">
                                      <p:cBhvr>
                                        <p:cTn id="17" dur="1000"/>
                                        <p:tgtEl>
                                          <p:spTgt spid="5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7">
                                            <p:txEl>
                                              <p:pRg st="3" end="3"/>
                                            </p:txEl>
                                          </p:spTgt>
                                        </p:tgtEl>
                                        <p:attrNameLst>
                                          <p:attrName>style.visibility</p:attrName>
                                        </p:attrNameLst>
                                      </p:cBhvr>
                                      <p:to>
                                        <p:strVal val="visible"/>
                                      </p:to>
                                    </p:set>
                                    <p:animEffect transition="in" filter="fade">
                                      <p:cBhvr>
                                        <p:cTn id="22" dur="1000"/>
                                        <p:tgtEl>
                                          <p:spTgt spid="5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7">
                                            <p:txEl>
                                              <p:pRg st="4" end="4"/>
                                            </p:txEl>
                                          </p:spTgt>
                                        </p:tgtEl>
                                        <p:attrNameLst>
                                          <p:attrName>style.visibility</p:attrName>
                                        </p:attrNameLst>
                                      </p:cBhvr>
                                      <p:to>
                                        <p:strVal val="visible"/>
                                      </p:to>
                                    </p:set>
                                    <p:animEffect transition="in" filter="fade">
                                      <p:cBhvr>
                                        <p:cTn id="27" dur="1000"/>
                                        <p:tgtEl>
                                          <p:spTgt spid="5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7">
                                            <p:txEl>
                                              <p:pRg st="5" end="5"/>
                                            </p:txEl>
                                          </p:spTgt>
                                        </p:tgtEl>
                                        <p:attrNameLst>
                                          <p:attrName>style.visibility</p:attrName>
                                        </p:attrNameLst>
                                      </p:cBhvr>
                                      <p:to>
                                        <p:strVal val="visible"/>
                                      </p:to>
                                    </p:set>
                                    <p:animEffect transition="in" filter="fade">
                                      <p:cBhvr>
                                        <p:cTn id="32" dur="1000"/>
                                        <p:tgtEl>
                                          <p:spTgt spid="5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7">
                                            <p:txEl>
                                              <p:pRg st="6" end="6"/>
                                            </p:txEl>
                                          </p:spTgt>
                                        </p:tgtEl>
                                        <p:attrNameLst>
                                          <p:attrName>style.visibility</p:attrName>
                                        </p:attrNameLst>
                                      </p:cBhvr>
                                      <p:to>
                                        <p:strVal val="visible"/>
                                      </p:to>
                                    </p:set>
                                    <p:animEffect transition="in" filter="fade">
                                      <p:cBhvr>
                                        <p:cTn id="37" dur="1000"/>
                                        <p:tgtEl>
                                          <p:spTgt spid="5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457200" y="304800"/>
            <a:ext cx="4023300" cy="5334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Learning Targets	</a:t>
            </a:r>
            <a:r>
              <a:rPr lang="en-US" sz="2400" b="1" i="0" u="none" strike="noStrike" cap="none">
                <a:solidFill>
                  <a:schemeClr val="dk1"/>
                </a:solidFill>
                <a:latin typeface="Shadows Into Light Two"/>
                <a:ea typeface="Shadows Into Light Two"/>
                <a:cs typeface="Shadows Into Light Two"/>
                <a:sym typeface="Shadows Into Light Two"/>
              </a:rPr>
              <a:t>	</a:t>
            </a:r>
          </a:p>
        </p:txBody>
      </p:sp>
      <p:sp>
        <p:nvSpPr>
          <p:cNvPr id="606" name="Shape 606"/>
          <p:cNvSpPr txBox="1">
            <a:spLocks noGrp="1"/>
          </p:cNvSpPr>
          <p:nvPr>
            <p:ph type="body" idx="2"/>
          </p:nvPr>
        </p:nvSpPr>
        <p:spPr>
          <a:xfrm>
            <a:off x="457200" y="838199"/>
            <a:ext cx="4023300" cy="5257800"/>
          </a:xfrm>
          <a:prstGeom prst="rect">
            <a:avLst/>
          </a:prstGeom>
          <a:noFill/>
          <a:ln>
            <a:noFill/>
          </a:ln>
        </p:spPr>
        <p:txBody>
          <a:bodyPr lIns="91425" tIns="45700" rIns="91425" bIns="45700" anchor="t" anchorCtr="0">
            <a:noAutofit/>
          </a:bodyPr>
          <a:lstStyle/>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Deepen understanding of </a:t>
            </a:r>
            <a:r>
              <a:rPr lang="en-US" sz="2000" b="1">
                <a:latin typeface="Coming Soon"/>
                <a:ea typeface="Coming Soon"/>
                <a:cs typeface="Coming Soon"/>
                <a:sym typeface="Coming Soon"/>
              </a:rPr>
              <a:t>social/emotional classroom environments</a:t>
            </a:r>
            <a:r>
              <a:rPr lang="en-US" sz="2000">
                <a:latin typeface="Coming Soon"/>
                <a:ea typeface="Coming Soon"/>
                <a:cs typeface="Coming Soon"/>
                <a:sym typeface="Coming Soon"/>
              </a:rPr>
              <a:t> 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Deepen understanding of </a:t>
            </a:r>
            <a:r>
              <a:rPr lang="en-US" sz="2000" b="1" i="0" u="none" strike="noStrike" cap="none">
                <a:solidFill>
                  <a:schemeClr val="dk1"/>
                </a:solidFill>
                <a:latin typeface="Coming Soon"/>
                <a:ea typeface="Coming Soon"/>
                <a:cs typeface="Coming Soon"/>
                <a:sym typeface="Coming Soon"/>
              </a:rPr>
              <a:t>physical classroom environments</a:t>
            </a:r>
            <a:r>
              <a:rPr lang="en-US" sz="2000" b="0" i="0" u="none" strike="noStrike" cap="none">
                <a:solidFill>
                  <a:schemeClr val="dk1"/>
                </a:solidFill>
                <a:latin typeface="Coming Soon"/>
                <a:ea typeface="Coming Soon"/>
                <a:cs typeface="Coming Soon"/>
                <a:sym typeface="Coming Soon"/>
              </a:rPr>
              <a:t> </a:t>
            </a:r>
            <a:r>
              <a:rPr lang="en-US" sz="2000">
                <a:latin typeface="Coming Soon"/>
                <a:ea typeface="Coming Soon"/>
                <a:cs typeface="Coming Soon"/>
                <a:sym typeface="Coming Soon"/>
              </a:rPr>
              <a:t>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lvl="0" indent="-436372" rtl="0">
              <a:lnSpc>
                <a:spcPct val="80000"/>
              </a:lnSpc>
              <a:spcBef>
                <a:spcPts val="444"/>
              </a:spcBef>
              <a:spcAft>
                <a:spcPts val="1000"/>
              </a:spcAft>
              <a:buClr>
                <a:srgbClr val="FF0000"/>
              </a:buClr>
              <a:buSzPct val="100000"/>
              <a:buFont typeface="Coming Soon"/>
              <a:buAutoNum type="arabicPeriod"/>
            </a:pPr>
            <a:r>
              <a:rPr lang="en-US" sz="2000">
                <a:solidFill>
                  <a:srgbClr val="FF0000"/>
                </a:solidFill>
                <a:latin typeface="Coming Soon"/>
                <a:ea typeface="Coming Soon"/>
                <a:cs typeface="Coming Soon"/>
                <a:sym typeface="Coming Soon"/>
              </a:rPr>
              <a:t>Improve awareness of the </a:t>
            </a:r>
            <a:r>
              <a:rPr lang="en-US" sz="2000" b="1">
                <a:solidFill>
                  <a:srgbClr val="FF0000"/>
                </a:solidFill>
                <a:latin typeface="Coming Soon"/>
                <a:ea typeface="Coming Soon"/>
                <a:cs typeface="Coming Soon"/>
                <a:sym typeface="Coming Soon"/>
              </a:rPr>
              <a:t>academic environments</a:t>
            </a:r>
            <a:r>
              <a:rPr lang="en-US" sz="2000">
                <a:solidFill>
                  <a:srgbClr val="FF0000"/>
                </a:solidFill>
                <a:latin typeface="Coming Soon"/>
                <a:ea typeface="Coming Soon"/>
                <a:cs typeface="Coming Soon"/>
                <a:sym typeface="Coming Soon"/>
              </a:rPr>
              <a:t> (and scaffolds) necessary  to actively engage EL students in classroom learning.</a:t>
            </a:r>
          </a:p>
          <a:p>
            <a:pPr marL="0" lvl="0" indent="0" rtl="0">
              <a:lnSpc>
                <a:spcPct val="80000"/>
              </a:lnSpc>
              <a:spcBef>
                <a:spcPts val="444"/>
              </a:spcBef>
              <a:spcAft>
                <a:spcPts val="1000"/>
              </a:spcAft>
              <a:buNone/>
            </a:pPr>
            <a:endParaRPr sz="2000">
              <a:solidFill>
                <a:srgbClr val="FF0000"/>
              </a:solidFill>
              <a:latin typeface="Coming Soon"/>
              <a:ea typeface="Coming Soon"/>
              <a:cs typeface="Coming Soon"/>
              <a:sym typeface="Coming Soon"/>
            </a:endParaRPr>
          </a:p>
        </p:txBody>
      </p:sp>
      <p:sp>
        <p:nvSpPr>
          <p:cNvPr id="607" name="Shape 607"/>
          <p:cNvSpPr txBox="1">
            <a:spLocks noGrp="1"/>
          </p:cNvSpPr>
          <p:nvPr>
            <p:ph type="body" idx="3"/>
          </p:nvPr>
        </p:nvSpPr>
        <p:spPr>
          <a:xfrm>
            <a:off x="4724400" y="228600"/>
            <a:ext cx="4041900" cy="639900"/>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Success Criteria</a:t>
            </a:r>
          </a:p>
        </p:txBody>
      </p:sp>
      <p:sp>
        <p:nvSpPr>
          <p:cNvPr id="608" name="Shape 608"/>
          <p:cNvSpPr txBox="1">
            <a:spLocks noGrp="1"/>
          </p:cNvSpPr>
          <p:nvPr>
            <p:ph type="body" idx="4"/>
          </p:nvPr>
        </p:nvSpPr>
        <p:spPr>
          <a:xfrm>
            <a:off x="4549878" y="838200"/>
            <a:ext cx="4572000" cy="5059500"/>
          </a:xfrm>
          <a:prstGeom prst="rect">
            <a:avLst/>
          </a:prstGeom>
          <a:noFill/>
          <a:ln>
            <a:noFill/>
          </a:ln>
        </p:spPr>
        <p:txBody>
          <a:bodyPr lIns="91425" tIns="45700" rIns="91425" bIns="45700" anchor="t" anchorCtr="0">
            <a:noAutofit/>
          </a:bodyPr>
          <a:lstStyle/>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write a quick plan</a:t>
            </a:r>
            <a:r>
              <a:rPr lang="en-US" sz="2000">
                <a:latin typeface="Coming Soon"/>
                <a:ea typeface="Coming Soon"/>
                <a:cs typeface="Coming Soon"/>
                <a:sym typeface="Coming Soon"/>
              </a:rPr>
              <a:t> for making adjustments to the </a:t>
            </a:r>
            <a:r>
              <a:rPr lang="en-US" sz="2000" b="1">
                <a:latin typeface="Coming Soon"/>
                <a:ea typeface="Coming Soon"/>
                <a:cs typeface="Coming Soon"/>
                <a:sym typeface="Coming Soon"/>
              </a:rPr>
              <a:t>social/emotional environment</a:t>
            </a:r>
            <a:r>
              <a:rPr lang="en-US" sz="2000">
                <a:latin typeface="Coming Soon"/>
                <a:ea typeface="Coming Soon"/>
                <a:cs typeface="Coming Soon"/>
                <a:sym typeface="Coming Soon"/>
              </a:rPr>
              <a:t> in my classroom to improve active engagement of EL students..</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I can </a:t>
            </a:r>
            <a:r>
              <a:rPr lang="en-US" sz="2000" b="1" i="0" u="none" strike="noStrike" cap="none">
                <a:solidFill>
                  <a:schemeClr val="dk1"/>
                </a:solidFill>
                <a:latin typeface="Coming Soon"/>
                <a:ea typeface="Coming Soon"/>
                <a:cs typeface="Coming Soon"/>
                <a:sym typeface="Coming Soon"/>
              </a:rPr>
              <a:t>explain</a:t>
            </a:r>
            <a:r>
              <a:rPr lang="en-US" sz="2000" b="0" i="0" u="none" strike="noStrike" cap="none">
                <a:solidFill>
                  <a:schemeClr val="dk1"/>
                </a:solidFill>
                <a:latin typeface="Coming Soon"/>
                <a:ea typeface="Coming Soon"/>
                <a:cs typeface="Coming Soon"/>
                <a:sym typeface="Coming Soon"/>
              </a:rPr>
              <a:t> one way in which I will </a:t>
            </a:r>
            <a:r>
              <a:rPr lang="en-US" sz="2000">
                <a:latin typeface="Coming Soon"/>
                <a:ea typeface="Coming Soon"/>
                <a:cs typeface="Coming Soon"/>
                <a:sym typeface="Coming Soon"/>
              </a:rPr>
              <a:t>adjust my </a:t>
            </a:r>
            <a:r>
              <a:rPr lang="en-US" sz="2000" b="1">
                <a:latin typeface="Coming Soon"/>
                <a:ea typeface="Coming Soon"/>
                <a:cs typeface="Coming Soon"/>
                <a:sym typeface="Coming Soon"/>
              </a:rPr>
              <a:t>physical</a:t>
            </a:r>
            <a:r>
              <a:rPr lang="en-US" sz="2000" b="1" i="0" u="none" strike="noStrike" cap="none">
                <a:solidFill>
                  <a:schemeClr val="dk1"/>
                </a:solidFill>
                <a:latin typeface="Coming Soon"/>
                <a:ea typeface="Coming Soon"/>
                <a:cs typeface="Coming Soon"/>
                <a:sym typeface="Coming Soon"/>
              </a:rPr>
              <a:t> classroom environment</a:t>
            </a:r>
            <a:r>
              <a:rPr lang="en-US" sz="2000">
                <a:latin typeface="Coming Soon"/>
                <a:ea typeface="Coming Soon"/>
                <a:cs typeface="Coming Soon"/>
                <a:sym typeface="Coming Soon"/>
              </a:rPr>
              <a:t> </a:t>
            </a:r>
            <a:r>
              <a:rPr lang="en-US" sz="2000" b="0" i="0" u="none" strike="noStrike" cap="none">
                <a:solidFill>
                  <a:schemeClr val="dk1"/>
                </a:solidFill>
                <a:latin typeface="Coming Soon"/>
                <a:ea typeface="Coming Soon"/>
                <a:cs typeface="Coming Soon"/>
                <a:sym typeface="Coming Soon"/>
              </a:rPr>
              <a:t>to better </a:t>
            </a:r>
            <a:r>
              <a:rPr lang="en-US" sz="2000">
                <a:latin typeface="Coming Soon"/>
                <a:ea typeface="Coming Soon"/>
                <a:cs typeface="Coming Soon"/>
                <a:sym typeface="Coming Soon"/>
              </a:rPr>
              <a:t>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576072" marR="0" lvl="0" indent="-449072" algn="l" rtl="0">
              <a:lnSpc>
                <a:spcPct val="80000"/>
              </a:lnSpc>
              <a:spcBef>
                <a:spcPts val="440"/>
              </a:spcBef>
              <a:spcAft>
                <a:spcPts val="0"/>
              </a:spcAft>
              <a:buClr>
                <a:srgbClr val="FF0000"/>
              </a:buClr>
              <a:buSzPct val="100000"/>
              <a:buFont typeface="Coming Soon"/>
              <a:buAutoNum type="arabicPeriod"/>
            </a:pPr>
            <a:r>
              <a:rPr lang="en-US" sz="2000">
                <a:solidFill>
                  <a:srgbClr val="FF0000"/>
                </a:solidFill>
                <a:latin typeface="Coming Soon"/>
                <a:ea typeface="Coming Soon"/>
                <a:cs typeface="Coming Soon"/>
                <a:sym typeface="Coming Soon"/>
              </a:rPr>
              <a:t>I can </a:t>
            </a:r>
            <a:r>
              <a:rPr lang="en-US" sz="2000" b="1">
                <a:solidFill>
                  <a:srgbClr val="FF0000"/>
                </a:solidFill>
                <a:latin typeface="Coming Soon"/>
                <a:ea typeface="Coming Soon"/>
                <a:cs typeface="Coming Soon"/>
                <a:sym typeface="Coming Soon"/>
              </a:rPr>
              <a:t>engage in discussions  </a:t>
            </a:r>
            <a:r>
              <a:rPr lang="en-US" sz="2000">
                <a:solidFill>
                  <a:srgbClr val="FF0000"/>
                </a:solidFill>
                <a:latin typeface="Coming Soon"/>
                <a:ea typeface="Coming Soon"/>
                <a:cs typeface="Coming Soon"/>
                <a:sym typeface="Coming Soon"/>
              </a:rPr>
              <a:t>with my team about </a:t>
            </a:r>
            <a:r>
              <a:rPr lang="en-US" sz="2000" b="1">
                <a:solidFill>
                  <a:srgbClr val="FF0000"/>
                </a:solidFill>
                <a:latin typeface="Coming Soon"/>
                <a:ea typeface="Coming Soon"/>
                <a:cs typeface="Coming Soon"/>
                <a:sym typeface="Coming Soon"/>
              </a:rPr>
              <a:t>routines and scaffolds</a:t>
            </a:r>
            <a:r>
              <a:rPr lang="en-US" sz="2000">
                <a:solidFill>
                  <a:srgbClr val="FF0000"/>
                </a:solidFill>
                <a:latin typeface="Coming Soon"/>
                <a:ea typeface="Coming Soon"/>
                <a:cs typeface="Coming Soon"/>
                <a:sym typeface="Coming Soon"/>
              </a:rPr>
              <a:t> that are beneficial to actively engage EL students in classroom learning.</a:t>
            </a:r>
          </a:p>
          <a:p>
            <a:pPr marL="0" marR="0" lvl="0" indent="0" algn="l" rtl="0">
              <a:lnSpc>
                <a:spcPct val="80000"/>
              </a:lnSpc>
              <a:spcBef>
                <a:spcPts val="440"/>
              </a:spcBef>
              <a:spcAft>
                <a:spcPts val="0"/>
              </a:spcAft>
              <a:buNone/>
            </a:pPr>
            <a:endParaRPr sz="2000">
              <a:solidFill>
                <a:srgbClr val="FF0000"/>
              </a:solidFill>
              <a:latin typeface="Coming Soon"/>
              <a:ea typeface="Coming Soon"/>
              <a:cs typeface="Coming Soon"/>
              <a:sym typeface="Coming Soon"/>
            </a:endParaRPr>
          </a:p>
          <a:p>
            <a:pPr marL="0" marR="0" lvl="0" indent="0" algn="l" rtl="0">
              <a:lnSpc>
                <a:spcPct val="80000"/>
              </a:lnSpc>
              <a:spcBef>
                <a:spcPts val="440"/>
              </a:spcBef>
              <a:spcAft>
                <a:spcPts val="0"/>
              </a:spcAft>
              <a:buNone/>
            </a:pPr>
            <a:endParaRPr>
              <a:latin typeface="Coming Soon"/>
              <a:ea typeface="Coming Soon"/>
              <a:cs typeface="Coming Soon"/>
              <a:sym typeface="Coming Soon"/>
            </a:endParaRPr>
          </a:p>
          <a:p>
            <a:pPr marL="0" marR="0" lvl="0" indent="0" algn="l" rtl="0">
              <a:lnSpc>
                <a:spcPct val="80000"/>
              </a:lnSpc>
              <a:spcBef>
                <a:spcPts val="440"/>
              </a:spcBef>
              <a:buNone/>
            </a:pPr>
            <a:endParaRPr>
              <a:latin typeface="Coming Soon"/>
              <a:ea typeface="Coming Soon"/>
              <a:cs typeface="Coming Soon"/>
              <a:sym typeface="Coming Soon"/>
            </a:endParaRPr>
          </a:p>
        </p:txBody>
      </p:sp>
      <p:pic>
        <p:nvPicPr>
          <p:cNvPr id="609" name="Shape 609"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3700200" y="120662"/>
            <a:ext cx="1024200" cy="855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Classroom Environment </a:t>
            </a:r>
          </a:p>
        </p:txBody>
      </p:sp>
      <p:sp>
        <p:nvSpPr>
          <p:cNvPr id="615" name="Shape 615"/>
          <p:cNvSpPr txBox="1">
            <a:spLocks noGrp="1"/>
          </p:cNvSpPr>
          <p:nvPr>
            <p:ph type="body" idx="1"/>
          </p:nvPr>
        </p:nvSpPr>
        <p:spPr>
          <a:xfrm>
            <a:off x="304800" y="1418783"/>
            <a:ext cx="8229600" cy="4526100"/>
          </a:xfrm>
          <a:prstGeom prst="rect">
            <a:avLst/>
          </a:prstGeom>
          <a:noFill/>
          <a:ln>
            <a:noFill/>
          </a:ln>
        </p:spPr>
        <p:txBody>
          <a:bodyPr lIns="91425" tIns="45700" rIns="91425" bIns="45700" anchor="t" anchorCtr="0">
            <a:noAutofit/>
          </a:bodyPr>
          <a:lstStyle/>
          <a:p>
            <a:pPr lvl="0"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Social/Emotional- Affective Filter</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Norms</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Status and Expectations</a:t>
            </a:r>
          </a:p>
          <a:p>
            <a:pPr lvl="1" rtl="0">
              <a:lnSpc>
                <a:spcPct val="90000"/>
              </a:lnSpc>
              <a:spcBef>
                <a:spcPts val="0"/>
              </a:spcBef>
              <a:buClr>
                <a:srgbClr val="000000"/>
              </a:buClr>
              <a:buSzPct val="100000"/>
              <a:buFont typeface="Coming Soon"/>
              <a:buChar char="–"/>
            </a:pPr>
            <a:r>
              <a:rPr lang="en-US" sz="2400">
                <a:solidFill>
                  <a:srgbClr val="000000"/>
                </a:solidFill>
                <a:latin typeface="Coming Soon"/>
                <a:ea typeface="Coming Soon"/>
                <a:cs typeface="Coming Soon"/>
                <a:sym typeface="Coming Soon"/>
              </a:rPr>
              <a:t>Community building/Relationships</a:t>
            </a:r>
          </a:p>
          <a:p>
            <a:pPr marL="342900" marR="0" lvl="0" indent="-292100" algn="l" rtl="0">
              <a:lnSpc>
                <a:spcPct val="90000"/>
              </a:lnSpc>
              <a:spcBef>
                <a:spcPts val="0"/>
              </a:spcBef>
              <a:spcAft>
                <a:spcPts val="0"/>
              </a:spcAft>
              <a:buClr>
                <a:srgbClr val="000000"/>
              </a:buClr>
              <a:buSzPct val="100000"/>
              <a:buFont typeface="Coming Soon"/>
              <a:buChar char="•"/>
            </a:pPr>
            <a:r>
              <a:rPr lang="en-US" sz="2400" i="0" u="none" strike="noStrike" cap="none">
                <a:solidFill>
                  <a:srgbClr val="000000"/>
                </a:solidFill>
                <a:latin typeface="Coming Soon"/>
                <a:ea typeface="Coming Soon"/>
                <a:cs typeface="Coming Soon"/>
                <a:sym typeface="Coming Soon"/>
              </a:rPr>
              <a:t>Physical</a:t>
            </a:r>
          </a:p>
          <a:p>
            <a:pPr marL="742950" marR="0" lvl="1" indent="-260350" algn="l" rtl="0">
              <a:lnSpc>
                <a:spcPct val="90000"/>
              </a:lnSpc>
              <a:spcBef>
                <a:spcPts val="560"/>
              </a:spcBef>
              <a:spcAft>
                <a:spcPts val="0"/>
              </a:spcAft>
              <a:buClr>
                <a:srgbClr val="000000"/>
              </a:buClr>
              <a:buSzPct val="100000"/>
              <a:buFont typeface="Coming Soon"/>
              <a:buChar char="–"/>
            </a:pPr>
            <a:r>
              <a:rPr lang="en-US" sz="2400" i="0" u="none" strike="noStrike" cap="none">
                <a:solidFill>
                  <a:srgbClr val="000000"/>
                </a:solidFill>
                <a:latin typeface="Coming Soon"/>
                <a:ea typeface="Coming Soon"/>
                <a:cs typeface="Coming Soon"/>
                <a:sym typeface="Coming Soon"/>
              </a:rPr>
              <a:t>Arrangement of furniture and a</a:t>
            </a:r>
            <a:r>
              <a:rPr lang="en-US" sz="2400">
                <a:solidFill>
                  <a:srgbClr val="000000"/>
                </a:solidFill>
                <a:latin typeface="Coming Soon"/>
                <a:ea typeface="Coming Soon"/>
                <a:cs typeface="Coming Soon"/>
                <a:sym typeface="Coming Soon"/>
              </a:rPr>
              <a:t>nchor charts</a:t>
            </a:r>
          </a:p>
          <a:p>
            <a:pPr marL="742950" marR="0" lvl="1" indent="-260350" algn="l" rtl="0">
              <a:lnSpc>
                <a:spcPct val="90000"/>
              </a:lnSpc>
              <a:spcBef>
                <a:spcPts val="560"/>
              </a:spcBef>
              <a:spcAft>
                <a:spcPts val="0"/>
              </a:spcAft>
              <a:buClr>
                <a:srgbClr val="000000"/>
              </a:buClr>
              <a:buSzPct val="100000"/>
              <a:buFont typeface="Coming Soon"/>
              <a:buChar char="–"/>
            </a:pPr>
            <a:r>
              <a:rPr lang="en-US" sz="2400" i="0" u="none" strike="noStrike" cap="none">
                <a:solidFill>
                  <a:srgbClr val="000000"/>
                </a:solidFill>
                <a:latin typeface="Coming Soon"/>
                <a:ea typeface="Coming Soon"/>
                <a:cs typeface="Coming Soon"/>
                <a:sym typeface="Coming Soon"/>
              </a:rPr>
              <a:t>Flexible seating (to facilitate flexible grouping)</a:t>
            </a:r>
          </a:p>
          <a:p>
            <a:pPr lvl="0" rtl="0">
              <a:lnSpc>
                <a:spcPct val="90000"/>
              </a:lnSpc>
              <a:spcBef>
                <a:spcPts val="0"/>
              </a:spcBef>
              <a:buClr>
                <a:srgbClr val="FF0000"/>
              </a:buClr>
              <a:buSzPct val="100000"/>
              <a:buFont typeface="Coming Soon"/>
              <a:buChar char="•"/>
            </a:pPr>
            <a:r>
              <a:rPr lang="en-US" sz="2400" b="1">
                <a:solidFill>
                  <a:srgbClr val="FF0000"/>
                </a:solidFill>
                <a:latin typeface="Coming Soon"/>
                <a:ea typeface="Coming Soon"/>
                <a:cs typeface="Coming Soon"/>
                <a:sym typeface="Coming Soon"/>
              </a:rPr>
              <a:t>Academic </a:t>
            </a:r>
          </a:p>
          <a:p>
            <a:pPr lvl="1" rtl="0">
              <a:lnSpc>
                <a:spcPct val="90000"/>
              </a:lnSpc>
              <a:spcBef>
                <a:spcPts val="0"/>
              </a:spcBef>
              <a:buClr>
                <a:srgbClr val="FF0000"/>
              </a:buClr>
              <a:buSzPct val="100000"/>
              <a:buFont typeface="Coming Soon"/>
              <a:buChar char="–"/>
            </a:pPr>
            <a:r>
              <a:rPr lang="en-US" sz="2400" b="1">
                <a:solidFill>
                  <a:srgbClr val="FF0000"/>
                </a:solidFill>
                <a:latin typeface="Coming Soon"/>
                <a:ea typeface="Coming Soon"/>
                <a:cs typeface="Coming Soon"/>
                <a:sym typeface="Coming Soon"/>
              </a:rPr>
              <a:t>Collaboration vs. Cooperation</a:t>
            </a:r>
          </a:p>
          <a:p>
            <a:pPr lvl="1" rtl="0">
              <a:lnSpc>
                <a:spcPct val="90000"/>
              </a:lnSpc>
              <a:spcBef>
                <a:spcPts val="0"/>
              </a:spcBef>
              <a:buClr>
                <a:srgbClr val="FF0000"/>
              </a:buClr>
              <a:buSzPct val="100000"/>
              <a:buFont typeface="Coming Soon"/>
              <a:buChar char="–"/>
            </a:pPr>
            <a:r>
              <a:rPr lang="en-US" sz="2400" b="1">
                <a:solidFill>
                  <a:srgbClr val="FF0000"/>
                </a:solidFill>
                <a:latin typeface="Coming Soon"/>
                <a:ea typeface="Coming Soon"/>
                <a:cs typeface="Coming Soon"/>
                <a:sym typeface="Coming Soon"/>
              </a:rPr>
              <a:t>Routines and Scaffolds</a:t>
            </a:r>
          </a:p>
          <a:p>
            <a:pPr lvl="1" rtl="0">
              <a:lnSpc>
                <a:spcPct val="90000"/>
              </a:lnSpc>
              <a:spcBef>
                <a:spcPts val="0"/>
              </a:spcBef>
              <a:buClr>
                <a:srgbClr val="FF0000"/>
              </a:buClr>
              <a:buSzPct val="100000"/>
              <a:buFont typeface="Coming Soon"/>
              <a:buChar char="–"/>
            </a:pPr>
            <a:r>
              <a:rPr lang="en-US" sz="2400" b="1">
                <a:solidFill>
                  <a:srgbClr val="FF0000"/>
                </a:solidFill>
                <a:latin typeface="Coming Soon"/>
                <a:ea typeface="Coming Soon"/>
                <a:cs typeface="Coming Soon"/>
                <a:sym typeface="Coming Soon"/>
              </a:rPr>
              <a:t>Grouping for conversations</a:t>
            </a:r>
          </a:p>
          <a:p>
            <a:pPr marL="0" marR="0" lvl="0" indent="0" algn="l" rtl="0">
              <a:lnSpc>
                <a:spcPct val="90000"/>
              </a:lnSpc>
              <a:spcBef>
                <a:spcPts val="640"/>
              </a:spcBef>
              <a:spcAft>
                <a:spcPts val="0"/>
              </a:spcAft>
              <a:buNone/>
            </a:pPr>
            <a:endParaRPr sz="2400">
              <a:latin typeface="Coming Soon"/>
              <a:ea typeface="Coming Soon"/>
              <a:cs typeface="Coming Soon"/>
              <a:sym typeface="Coming Soon"/>
            </a:endParaRPr>
          </a:p>
          <a:p>
            <a:pPr marL="342900" marR="0" lvl="0" indent="-342900" algn="l" rtl="0">
              <a:lnSpc>
                <a:spcPct val="90000"/>
              </a:lnSpc>
              <a:spcBef>
                <a:spcPts val="640"/>
              </a:spcBef>
              <a:buClr>
                <a:schemeClr val="dk1"/>
              </a:buClr>
              <a:buSzPct val="133333"/>
              <a:buFont typeface="Arial"/>
              <a:buNone/>
            </a:pPr>
            <a:endParaRPr sz="2400" b="0" i="0" u="none" strike="noStrike" cap="none">
              <a:solidFill>
                <a:schemeClr val="dk1"/>
              </a:solidFill>
              <a:latin typeface="Coming Soon"/>
              <a:ea typeface="Coming Soon"/>
              <a:cs typeface="Coming Soon"/>
              <a:sym typeface="Coming So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animEffect transition="in" filter="fade">
                                      <p:cBhvr>
                                        <p:cTn id="7" dur="1000"/>
                                        <p:tgtEl>
                                          <p:spTgt spid="6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
                                            <p:txEl>
                                              <p:pRg st="1" end="1"/>
                                            </p:txEl>
                                          </p:spTgt>
                                        </p:tgtEl>
                                        <p:attrNameLst>
                                          <p:attrName>style.visibility</p:attrName>
                                        </p:attrNameLst>
                                      </p:cBhvr>
                                      <p:to>
                                        <p:strVal val="visible"/>
                                      </p:to>
                                    </p:set>
                                    <p:animEffect transition="in" filter="fade">
                                      <p:cBhvr>
                                        <p:cTn id="12" dur="1000"/>
                                        <p:tgtEl>
                                          <p:spTgt spid="6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
                                            <p:txEl>
                                              <p:pRg st="2" end="2"/>
                                            </p:txEl>
                                          </p:spTgt>
                                        </p:tgtEl>
                                        <p:attrNameLst>
                                          <p:attrName>style.visibility</p:attrName>
                                        </p:attrNameLst>
                                      </p:cBhvr>
                                      <p:to>
                                        <p:strVal val="visible"/>
                                      </p:to>
                                    </p:set>
                                    <p:animEffect transition="in" filter="fade">
                                      <p:cBhvr>
                                        <p:cTn id="17" dur="1000"/>
                                        <p:tgtEl>
                                          <p:spTgt spid="6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
                                            <p:txEl>
                                              <p:pRg st="3" end="3"/>
                                            </p:txEl>
                                          </p:spTgt>
                                        </p:tgtEl>
                                        <p:attrNameLst>
                                          <p:attrName>style.visibility</p:attrName>
                                        </p:attrNameLst>
                                      </p:cBhvr>
                                      <p:to>
                                        <p:strVal val="visible"/>
                                      </p:to>
                                    </p:set>
                                    <p:animEffect transition="in" filter="fade">
                                      <p:cBhvr>
                                        <p:cTn id="22" dur="1000"/>
                                        <p:tgtEl>
                                          <p:spTgt spid="6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
                                            <p:txEl>
                                              <p:pRg st="4" end="4"/>
                                            </p:txEl>
                                          </p:spTgt>
                                        </p:tgtEl>
                                        <p:attrNameLst>
                                          <p:attrName>style.visibility</p:attrName>
                                        </p:attrNameLst>
                                      </p:cBhvr>
                                      <p:to>
                                        <p:strVal val="visible"/>
                                      </p:to>
                                    </p:set>
                                    <p:animEffect transition="in" filter="fade">
                                      <p:cBhvr>
                                        <p:cTn id="27" dur="1000"/>
                                        <p:tgtEl>
                                          <p:spTgt spid="6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5">
                                            <p:txEl>
                                              <p:pRg st="5" end="5"/>
                                            </p:txEl>
                                          </p:spTgt>
                                        </p:tgtEl>
                                        <p:attrNameLst>
                                          <p:attrName>style.visibility</p:attrName>
                                        </p:attrNameLst>
                                      </p:cBhvr>
                                      <p:to>
                                        <p:strVal val="visible"/>
                                      </p:to>
                                    </p:set>
                                    <p:animEffect transition="in" filter="fade">
                                      <p:cBhvr>
                                        <p:cTn id="32" dur="1000"/>
                                        <p:tgtEl>
                                          <p:spTgt spid="6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5">
                                            <p:txEl>
                                              <p:pRg st="6" end="6"/>
                                            </p:txEl>
                                          </p:spTgt>
                                        </p:tgtEl>
                                        <p:attrNameLst>
                                          <p:attrName>style.visibility</p:attrName>
                                        </p:attrNameLst>
                                      </p:cBhvr>
                                      <p:to>
                                        <p:strVal val="visible"/>
                                      </p:to>
                                    </p:set>
                                    <p:animEffect transition="in" filter="fade">
                                      <p:cBhvr>
                                        <p:cTn id="37" dur="1000"/>
                                        <p:tgtEl>
                                          <p:spTgt spid="6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5">
                                            <p:txEl>
                                              <p:pRg st="7" end="7"/>
                                            </p:txEl>
                                          </p:spTgt>
                                        </p:tgtEl>
                                        <p:attrNameLst>
                                          <p:attrName>style.visibility</p:attrName>
                                        </p:attrNameLst>
                                      </p:cBhvr>
                                      <p:to>
                                        <p:strVal val="visible"/>
                                      </p:to>
                                    </p:set>
                                    <p:animEffect transition="in" filter="fade">
                                      <p:cBhvr>
                                        <p:cTn id="42" dur="1000"/>
                                        <p:tgtEl>
                                          <p:spTgt spid="6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5">
                                            <p:txEl>
                                              <p:pRg st="8" end="8"/>
                                            </p:txEl>
                                          </p:spTgt>
                                        </p:tgtEl>
                                        <p:attrNameLst>
                                          <p:attrName>style.visibility</p:attrName>
                                        </p:attrNameLst>
                                      </p:cBhvr>
                                      <p:to>
                                        <p:strVal val="visible"/>
                                      </p:to>
                                    </p:set>
                                    <p:animEffect transition="in" filter="fade">
                                      <p:cBhvr>
                                        <p:cTn id="47" dur="1000"/>
                                        <p:tgtEl>
                                          <p:spTgt spid="6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15">
                                            <p:txEl>
                                              <p:pRg st="9" end="9"/>
                                            </p:txEl>
                                          </p:spTgt>
                                        </p:tgtEl>
                                        <p:attrNameLst>
                                          <p:attrName>style.visibility</p:attrName>
                                        </p:attrNameLst>
                                      </p:cBhvr>
                                      <p:to>
                                        <p:strVal val="visible"/>
                                      </p:to>
                                    </p:set>
                                    <p:animEffect transition="in" filter="fade">
                                      <p:cBhvr>
                                        <p:cTn id="52" dur="1000"/>
                                        <p:tgtEl>
                                          <p:spTgt spid="61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15">
                                            <p:txEl>
                                              <p:pRg st="10" end="10"/>
                                            </p:txEl>
                                          </p:spTgt>
                                        </p:tgtEl>
                                        <p:attrNameLst>
                                          <p:attrName>style.visibility</p:attrName>
                                        </p:attrNameLst>
                                      </p:cBhvr>
                                      <p:to>
                                        <p:strVal val="visible"/>
                                      </p:to>
                                    </p:set>
                                    <p:animEffect transition="in" filter="fade">
                                      <p:cBhvr>
                                        <p:cTn id="57" dur="1000"/>
                                        <p:tgtEl>
                                          <p:spTgt spid="61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5">
                                            <p:txEl>
                                              <p:pRg st="11" end="11"/>
                                            </p:txEl>
                                          </p:spTgt>
                                        </p:tgtEl>
                                        <p:attrNameLst>
                                          <p:attrName>style.visibility</p:attrName>
                                        </p:attrNameLst>
                                      </p:cBhvr>
                                      <p:to>
                                        <p:strVal val="visible"/>
                                      </p:to>
                                    </p:set>
                                    <p:animEffect transition="in" filter="fade">
                                      <p:cBhvr>
                                        <p:cTn id="62" dur="1000"/>
                                        <p:tgtEl>
                                          <p:spTgt spid="61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5">
                                            <p:txEl>
                                              <p:pRg st="12" end="12"/>
                                            </p:txEl>
                                          </p:spTgt>
                                        </p:tgtEl>
                                        <p:attrNameLst>
                                          <p:attrName>style.visibility</p:attrName>
                                        </p:attrNameLst>
                                      </p:cBhvr>
                                      <p:to>
                                        <p:strVal val="visible"/>
                                      </p:to>
                                    </p:set>
                                    <p:animEffect transition="in" filter="fade">
                                      <p:cBhvr>
                                        <p:cTn id="67" dur="1000"/>
                                        <p:tgtEl>
                                          <p:spTgt spid="61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15">
                                            <p:txEl>
                                              <p:pRg st="0" end="0"/>
                                            </p:txEl>
                                          </p:spTgt>
                                        </p:tgtEl>
                                        <p:attrNameLst>
                                          <p:attrName>style.visibility</p:attrName>
                                        </p:attrNameLst>
                                      </p:cBhvr>
                                      <p:to>
                                        <p:strVal val="visible"/>
                                      </p:to>
                                    </p:set>
                                    <p:animEffect transition="in" filter="fade">
                                      <p:cBhvr>
                                        <p:cTn id="72" dur="1000"/>
                                        <p:tgtEl>
                                          <p:spTgt spid="61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15">
                                            <p:txEl>
                                              <p:pRg st="1" end="1"/>
                                            </p:txEl>
                                          </p:spTgt>
                                        </p:tgtEl>
                                        <p:attrNameLst>
                                          <p:attrName>style.visibility</p:attrName>
                                        </p:attrNameLst>
                                      </p:cBhvr>
                                      <p:to>
                                        <p:strVal val="visible"/>
                                      </p:to>
                                    </p:set>
                                    <p:animEffect transition="in" filter="fade">
                                      <p:cBhvr>
                                        <p:cTn id="77" dur="1000"/>
                                        <p:tgtEl>
                                          <p:spTgt spid="61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15">
                                            <p:txEl>
                                              <p:pRg st="2" end="2"/>
                                            </p:txEl>
                                          </p:spTgt>
                                        </p:tgtEl>
                                        <p:attrNameLst>
                                          <p:attrName>style.visibility</p:attrName>
                                        </p:attrNameLst>
                                      </p:cBhvr>
                                      <p:to>
                                        <p:strVal val="visible"/>
                                      </p:to>
                                    </p:set>
                                    <p:animEffect transition="in" filter="fade">
                                      <p:cBhvr>
                                        <p:cTn id="82" dur="1000"/>
                                        <p:tgtEl>
                                          <p:spTgt spid="615">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15">
                                            <p:txEl>
                                              <p:pRg st="3" end="3"/>
                                            </p:txEl>
                                          </p:spTgt>
                                        </p:tgtEl>
                                        <p:attrNameLst>
                                          <p:attrName>style.visibility</p:attrName>
                                        </p:attrNameLst>
                                      </p:cBhvr>
                                      <p:to>
                                        <p:strVal val="visible"/>
                                      </p:to>
                                    </p:set>
                                    <p:animEffect transition="in" filter="fade">
                                      <p:cBhvr>
                                        <p:cTn id="87" dur="1000"/>
                                        <p:tgtEl>
                                          <p:spTgt spid="615">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15">
                                            <p:txEl>
                                              <p:pRg st="4" end="4"/>
                                            </p:txEl>
                                          </p:spTgt>
                                        </p:tgtEl>
                                        <p:attrNameLst>
                                          <p:attrName>style.visibility</p:attrName>
                                        </p:attrNameLst>
                                      </p:cBhvr>
                                      <p:to>
                                        <p:strVal val="visible"/>
                                      </p:to>
                                    </p:set>
                                    <p:animEffect transition="in" filter="fade">
                                      <p:cBhvr>
                                        <p:cTn id="92" dur="1000"/>
                                        <p:tgtEl>
                                          <p:spTgt spid="615">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15">
                                            <p:txEl>
                                              <p:pRg st="5" end="5"/>
                                            </p:txEl>
                                          </p:spTgt>
                                        </p:tgtEl>
                                        <p:attrNameLst>
                                          <p:attrName>style.visibility</p:attrName>
                                        </p:attrNameLst>
                                      </p:cBhvr>
                                      <p:to>
                                        <p:strVal val="visible"/>
                                      </p:to>
                                    </p:set>
                                    <p:animEffect transition="in" filter="fade">
                                      <p:cBhvr>
                                        <p:cTn id="97" dur="1000"/>
                                        <p:tgtEl>
                                          <p:spTgt spid="615">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15">
                                            <p:txEl>
                                              <p:pRg st="6" end="6"/>
                                            </p:txEl>
                                          </p:spTgt>
                                        </p:tgtEl>
                                        <p:attrNameLst>
                                          <p:attrName>style.visibility</p:attrName>
                                        </p:attrNameLst>
                                      </p:cBhvr>
                                      <p:to>
                                        <p:strVal val="visible"/>
                                      </p:to>
                                    </p:set>
                                    <p:animEffect transition="in" filter="fade">
                                      <p:cBhvr>
                                        <p:cTn id="102" dur="1000"/>
                                        <p:tgtEl>
                                          <p:spTgt spid="615">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15">
                                            <p:txEl>
                                              <p:pRg st="7" end="7"/>
                                            </p:txEl>
                                          </p:spTgt>
                                        </p:tgtEl>
                                        <p:attrNameLst>
                                          <p:attrName>style.visibility</p:attrName>
                                        </p:attrNameLst>
                                      </p:cBhvr>
                                      <p:to>
                                        <p:strVal val="visible"/>
                                      </p:to>
                                    </p:set>
                                    <p:animEffect transition="in" filter="fade">
                                      <p:cBhvr>
                                        <p:cTn id="107" dur="1000"/>
                                        <p:tgtEl>
                                          <p:spTgt spid="615">
                                            <p:txEl>
                                              <p:pRg st="7" end="7"/>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615">
                                            <p:txEl>
                                              <p:pRg st="8" end="8"/>
                                            </p:txEl>
                                          </p:spTgt>
                                        </p:tgtEl>
                                        <p:attrNameLst>
                                          <p:attrName>style.visibility</p:attrName>
                                        </p:attrNameLst>
                                      </p:cBhvr>
                                      <p:to>
                                        <p:strVal val="visible"/>
                                      </p:to>
                                    </p:set>
                                    <p:animEffect transition="in" filter="fade">
                                      <p:cBhvr>
                                        <p:cTn id="112" dur="1000"/>
                                        <p:tgtEl>
                                          <p:spTgt spid="615">
                                            <p:txEl>
                                              <p:pRg st="8" end="8"/>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615">
                                            <p:txEl>
                                              <p:pRg st="9" end="9"/>
                                            </p:txEl>
                                          </p:spTgt>
                                        </p:tgtEl>
                                        <p:attrNameLst>
                                          <p:attrName>style.visibility</p:attrName>
                                        </p:attrNameLst>
                                      </p:cBhvr>
                                      <p:to>
                                        <p:strVal val="visible"/>
                                      </p:to>
                                    </p:set>
                                    <p:animEffect transition="in" filter="fade">
                                      <p:cBhvr>
                                        <p:cTn id="117" dur="1000"/>
                                        <p:tgtEl>
                                          <p:spTgt spid="615">
                                            <p:txEl>
                                              <p:pRg st="9" end="9"/>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615">
                                            <p:txEl>
                                              <p:pRg st="10" end="10"/>
                                            </p:txEl>
                                          </p:spTgt>
                                        </p:tgtEl>
                                        <p:attrNameLst>
                                          <p:attrName>style.visibility</p:attrName>
                                        </p:attrNameLst>
                                      </p:cBhvr>
                                      <p:to>
                                        <p:strVal val="visible"/>
                                      </p:to>
                                    </p:set>
                                    <p:animEffect transition="in" filter="fade">
                                      <p:cBhvr>
                                        <p:cTn id="122" dur="1000"/>
                                        <p:tgtEl>
                                          <p:spTgt spid="615">
                                            <p:txEl>
                                              <p:pRg st="10" end="1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615">
                                            <p:txEl>
                                              <p:pRg st="11" end="11"/>
                                            </p:txEl>
                                          </p:spTgt>
                                        </p:tgtEl>
                                        <p:attrNameLst>
                                          <p:attrName>style.visibility</p:attrName>
                                        </p:attrNameLst>
                                      </p:cBhvr>
                                      <p:to>
                                        <p:strVal val="visible"/>
                                      </p:to>
                                    </p:set>
                                    <p:animEffect transition="in" filter="fade">
                                      <p:cBhvr>
                                        <p:cTn id="127" dur="1000"/>
                                        <p:tgtEl>
                                          <p:spTgt spid="615">
                                            <p:txEl>
                                              <p:pRg st="11" end="11"/>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615">
                                            <p:txEl>
                                              <p:pRg st="12" end="12"/>
                                            </p:txEl>
                                          </p:spTgt>
                                        </p:tgtEl>
                                        <p:attrNameLst>
                                          <p:attrName>style.visibility</p:attrName>
                                        </p:attrNameLst>
                                      </p:cBhvr>
                                      <p:to>
                                        <p:strVal val="visible"/>
                                      </p:to>
                                    </p:set>
                                    <p:animEffect transition="in" filter="fade">
                                      <p:cBhvr>
                                        <p:cTn id="132" dur="1000"/>
                                        <p:tgtEl>
                                          <p:spTgt spid="6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457200" y="274650"/>
            <a:ext cx="4986000" cy="1143000"/>
          </a:xfrm>
          <a:prstGeom prst="rect">
            <a:avLst/>
          </a:prstGeom>
        </p:spPr>
        <p:txBody>
          <a:bodyPr lIns="91425" tIns="91425" rIns="91425" bIns="91425" anchor="ctr" anchorCtr="0">
            <a:noAutofit/>
          </a:bodyPr>
          <a:lstStyle/>
          <a:p>
            <a:pPr lvl="0">
              <a:spcBef>
                <a:spcPts val="0"/>
              </a:spcBef>
              <a:buNone/>
            </a:pPr>
            <a:r>
              <a:rPr lang="en-US" b="1">
                <a:latin typeface="Shadows Into Light Two"/>
                <a:ea typeface="Shadows Into Light Two"/>
                <a:cs typeface="Shadows Into Light Two"/>
                <a:sym typeface="Shadows Into Light Two"/>
              </a:rPr>
              <a:t>Surfacing Background Knowledge	</a:t>
            </a:r>
          </a:p>
        </p:txBody>
      </p:sp>
      <p:sp>
        <p:nvSpPr>
          <p:cNvPr id="622" name="Shape 622"/>
          <p:cNvSpPr txBox="1">
            <a:spLocks noGrp="1"/>
          </p:cNvSpPr>
          <p:nvPr>
            <p:ph type="body" idx="1"/>
          </p:nvPr>
        </p:nvSpPr>
        <p:spPr>
          <a:xfrm>
            <a:off x="457200" y="2426400"/>
            <a:ext cx="8331600" cy="4143000"/>
          </a:xfrm>
          <a:prstGeom prst="rect">
            <a:avLst/>
          </a:prstGeom>
        </p:spPr>
        <p:txBody>
          <a:bodyPr lIns="91425" tIns="91425" rIns="91425" bIns="91425" anchor="t" anchorCtr="0">
            <a:noAutofit/>
          </a:bodyPr>
          <a:lstStyle/>
          <a:p>
            <a:pPr marL="457200" lvl="0" indent="-393700" rtl="0">
              <a:spcBef>
                <a:spcPts val="0"/>
              </a:spcBef>
              <a:buSzPct val="100000"/>
              <a:buFont typeface="Coming Soon"/>
              <a:buAutoNum type="arabicPeriod"/>
            </a:pPr>
            <a:r>
              <a:rPr lang="en-US" sz="2600">
                <a:latin typeface="Coming Soon"/>
                <a:ea typeface="Coming Soon"/>
                <a:cs typeface="Coming Soon"/>
                <a:sym typeface="Coming Soon"/>
              </a:rPr>
              <a:t>On a sticky (of your table’s color) write down your favorite routine or scaffold that gets students talking in your classroom.</a:t>
            </a:r>
          </a:p>
          <a:p>
            <a:pPr marL="457200" lvl="0" indent="-393700" rtl="0">
              <a:spcBef>
                <a:spcPts val="0"/>
              </a:spcBef>
              <a:buSzPct val="100000"/>
              <a:buFont typeface="Coming Soon"/>
              <a:buAutoNum type="arabicPeriod"/>
            </a:pPr>
            <a:r>
              <a:rPr lang="en-US" sz="2600">
                <a:latin typeface="Coming Soon"/>
                <a:ea typeface="Coming Soon"/>
                <a:cs typeface="Coming Soon"/>
                <a:sym typeface="Coming Soon"/>
              </a:rPr>
              <a:t>Put your sticky on another team’s table ONLY if they don’t have a sticky of your color, or the same strategy, already. </a:t>
            </a:r>
          </a:p>
          <a:p>
            <a:pPr marL="457200" lvl="0" indent="-393700" rtl="0">
              <a:spcBef>
                <a:spcPts val="0"/>
              </a:spcBef>
              <a:buSzPct val="100000"/>
              <a:buFont typeface="Coming Soon"/>
              <a:buAutoNum type="arabicPeriod"/>
            </a:pPr>
            <a:r>
              <a:rPr lang="en-US" sz="2600">
                <a:latin typeface="Coming Soon"/>
                <a:ea typeface="Coming Soon"/>
                <a:cs typeface="Coming Soon"/>
                <a:sym typeface="Coming Soon"/>
              </a:rPr>
              <a:t>Return to your seat and talk with your teammates about which routine or scaffold you liked best and why.</a:t>
            </a:r>
          </a:p>
          <a:p>
            <a:pPr marL="457200" lvl="0" indent="-393700">
              <a:spcBef>
                <a:spcPts val="0"/>
              </a:spcBef>
              <a:buSzPct val="100000"/>
              <a:buFont typeface="Coming Soon"/>
              <a:buAutoNum type="arabicPeriod"/>
            </a:pPr>
            <a:r>
              <a:rPr lang="en-US" sz="2600" b="1">
                <a:latin typeface="Coming Soon"/>
                <a:ea typeface="Coming Soon"/>
                <a:cs typeface="Coming Soon"/>
                <a:sym typeface="Coming Soon"/>
              </a:rPr>
              <a:t>We’ll collect these to add to resources for teachers.</a:t>
            </a:r>
          </a:p>
        </p:txBody>
      </p:sp>
      <p:pic>
        <p:nvPicPr>
          <p:cNvPr id="623" name="Shape 623"/>
          <p:cNvPicPr preferRelativeResize="0"/>
          <p:nvPr/>
        </p:nvPicPr>
        <p:blipFill>
          <a:blip r:embed="rId3">
            <a:alphaModFix/>
          </a:blip>
          <a:stretch>
            <a:fillRect/>
          </a:stretch>
        </p:blipFill>
        <p:spPr>
          <a:xfrm rot="-1705038">
            <a:off x="509496" y="1067198"/>
            <a:ext cx="1235781" cy="1235781"/>
          </a:xfrm>
          <a:prstGeom prst="rect">
            <a:avLst/>
          </a:prstGeom>
          <a:noFill/>
          <a:ln>
            <a:noFill/>
          </a:ln>
        </p:spPr>
      </p:pic>
      <p:sp>
        <p:nvSpPr>
          <p:cNvPr id="624" name="Shape 624" descr="This timer counts down silently until it reaches 0:00, then a police siren sounds to alert you that time is up." title="7 Minute Timer">
            <a:hlinkClick r:id="rId4"/>
          </p:cNvPr>
          <p:cNvSpPr/>
          <p:nvPr/>
        </p:nvSpPr>
        <p:spPr>
          <a:xfrm>
            <a:off x="6098375" y="274650"/>
            <a:ext cx="2828799" cy="2121599"/>
          </a:xfrm>
          <a:prstGeom prst="rect">
            <a:avLst/>
          </a:prstGeom>
          <a:blipFill>
            <a:blip r:embed="rId5">
              <a:alphaModFix/>
            </a:blip>
            <a:stretch>
              <a:fillRect/>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199800" y="274650"/>
            <a:ext cx="71388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600" b="1" i="0" u="none" strike="noStrike" cap="none">
                <a:solidFill>
                  <a:srgbClr val="FF0000"/>
                </a:solidFill>
                <a:latin typeface="Shadows Into Light Two"/>
                <a:ea typeface="Shadows Into Light Two"/>
                <a:cs typeface="Shadows Into Light Two"/>
                <a:sym typeface="Shadows Into Light Two"/>
              </a:rPr>
              <a:t>Groupings for Academic Conversations</a:t>
            </a:r>
          </a:p>
        </p:txBody>
      </p:sp>
      <p:sp>
        <p:nvSpPr>
          <p:cNvPr id="630" name="Shape 630"/>
          <p:cNvSpPr txBox="1">
            <a:spLocks noGrp="1"/>
          </p:cNvSpPr>
          <p:nvPr>
            <p:ph type="body" idx="1"/>
          </p:nvPr>
        </p:nvSpPr>
        <p:spPr>
          <a:xfrm>
            <a:off x="321950" y="1219775"/>
            <a:ext cx="8580600" cy="3304500"/>
          </a:xfrm>
          <a:prstGeom prst="rect">
            <a:avLst/>
          </a:prstGeom>
          <a:noFill/>
          <a:ln>
            <a:noFill/>
          </a:ln>
        </p:spPr>
        <p:txBody>
          <a:bodyPr lIns="91425" tIns="45700" rIns="91425" bIns="45700" anchor="t" anchorCtr="0">
            <a:noAutofit/>
          </a:bodyPr>
          <a:lstStyle/>
          <a:p>
            <a:pPr marL="457200" marR="0" lvl="0" indent="-381000" algn="l" rtl="0">
              <a:spcBef>
                <a:spcPts val="560"/>
              </a:spcBef>
              <a:buSzPct val="100000"/>
              <a:buFont typeface="Coming Soon"/>
            </a:pPr>
            <a:r>
              <a:rPr lang="en-US" sz="2400">
                <a:latin typeface="Coming Soon"/>
                <a:ea typeface="Coming Soon"/>
                <a:cs typeface="Coming Soon"/>
                <a:sym typeface="Coming Soon"/>
              </a:rPr>
              <a:t>When are classroom conversations like a soccer game and when are they like a track meet?</a:t>
            </a:r>
          </a:p>
          <a:p>
            <a:pPr marL="0" marR="0" lvl="0" indent="0" algn="l" rtl="0">
              <a:spcBef>
                <a:spcPts val="560"/>
              </a:spcBef>
              <a:buNone/>
            </a:pPr>
            <a:endParaRPr sz="2400" b="1">
              <a:latin typeface="Coming Soon"/>
              <a:ea typeface="Coming Soon"/>
              <a:cs typeface="Coming Soon"/>
              <a:sym typeface="Coming Soon"/>
            </a:endParaRPr>
          </a:p>
        </p:txBody>
      </p:sp>
      <p:pic>
        <p:nvPicPr>
          <p:cNvPr id="631" name="Shape 631"/>
          <p:cNvPicPr preferRelativeResize="0"/>
          <p:nvPr/>
        </p:nvPicPr>
        <p:blipFill>
          <a:blip r:embed="rId3">
            <a:alphaModFix/>
          </a:blip>
          <a:stretch>
            <a:fillRect/>
          </a:stretch>
        </p:blipFill>
        <p:spPr>
          <a:xfrm>
            <a:off x="4888106" y="2888975"/>
            <a:ext cx="3926519" cy="2580475"/>
          </a:xfrm>
          <a:prstGeom prst="rect">
            <a:avLst/>
          </a:prstGeom>
          <a:noFill/>
          <a:ln>
            <a:noFill/>
          </a:ln>
        </p:spPr>
      </p:pic>
      <p:pic>
        <p:nvPicPr>
          <p:cNvPr id="632" name="Shape 632"/>
          <p:cNvPicPr preferRelativeResize="0"/>
          <p:nvPr/>
        </p:nvPicPr>
        <p:blipFill>
          <a:blip r:embed="rId4">
            <a:alphaModFix/>
          </a:blip>
          <a:stretch>
            <a:fillRect/>
          </a:stretch>
        </p:blipFill>
        <p:spPr>
          <a:xfrm>
            <a:off x="321950" y="2888975"/>
            <a:ext cx="4334024" cy="2580475"/>
          </a:xfrm>
          <a:prstGeom prst="rect">
            <a:avLst/>
          </a:prstGeom>
          <a:noFill/>
          <a:ln>
            <a:noFill/>
          </a:ln>
        </p:spPr>
      </p:pic>
      <p:sp>
        <p:nvSpPr>
          <p:cNvPr id="633" name="Shape 633"/>
          <p:cNvSpPr txBox="1"/>
          <p:nvPr/>
        </p:nvSpPr>
        <p:spPr>
          <a:xfrm>
            <a:off x="321950" y="5684450"/>
            <a:ext cx="8487000" cy="945300"/>
          </a:xfrm>
          <a:prstGeom prst="rect">
            <a:avLst/>
          </a:prstGeom>
          <a:noFill/>
          <a:ln>
            <a:noFill/>
          </a:ln>
        </p:spPr>
        <p:txBody>
          <a:bodyPr lIns="91425" tIns="91425" rIns="91425" bIns="91425" anchor="t" anchorCtr="0">
            <a:noAutofit/>
          </a:bodyPr>
          <a:lstStyle/>
          <a:p>
            <a:pPr lvl="0" algn="ctr" rtl="0">
              <a:spcBef>
                <a:spcPts val="560"/>
              </a:spcBef>
              <a:buClr>
                <a:schemeClr val="dk1"/>
              </a:buClr>
              <a:buSzPct val="50000"/>
              <a:buFont typeface="Arial"/>
              <a:buNone/>
            </a:pPr>
            <a:r>
              <a:rPr lang="en-US" sz="2200" b="1">
                <a:solidFill>
                  <a:schemeClr val="dk1"/>
                </a:solidFill>
                <a:latin typeface="Coming Soon"/>
                <a:ea typeface="Coming Soon"/>
                <a:cs typeface="Coming Soon"/>
                <a:sym typeface="Coming Soon"/>
              </a:rPr>
              <a:t>Discuss the first synectics and then generate a list with your team of the groupings you use in your classroom.</a:t>
            </a:r>
          </a:p>
        </p:txBody>
      </p:sp>
      <p:sp>
        <p:nvSpPr>
          <p:cNvPr id="634" name="Shape 634" descr="This timer counts down silently until it reaches 0:00, then a police siren sounds to alert you that time is up." title="5 Minute Timer">
            <a:hlinkClick r:id="rId5"/>
          </p:cNvPr>
          <p:cNvSpPr/>
          <p:nvPr/>
        </p:nvSpPr>
        <p:spPr>
          <a:xfrm>
            <a:off x="7425703" y="167400"/>
            <a:ext cx="1524021" cy="1143000"/>
          </a:xfrm>
          <a:prstGeom prst="rect">
            <a:avLst/>
          </a:prstGeom>
          <a:blipFill>
            <a:blip r:embed="rId6">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xEl>
                                              <p:pRg st="0" end="0"/>
                                            </p:txEl>
                                          </p:spTgt>
                                        </p:tgtEl>
                                        <p:attrNameLst>
                                          <p:attrName>style.visibility</p:attrName>
                                        </p:attrNameLst>
                                      </p:cBhvr>
                                      <p:to>
                                        <p:strVal val="visible"/>
                                      </p:to>
                                    </p:set>
                                    <p:animEffect transition="in" filter="fade">
                                      <p:cBhvr>
                                        <p:cTn id="7" dur="1000"/>
                                        <p:tgtEl>
                                          <p:spTgt spid="6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0">
                                            <p:txEl>
                                              <p:pRg st="1" end="1"/>
                                            </p:txEl>
                                          </p:spTgt>
                                        </p:tgtEl>
                                        <p:attrNameLst>
                                          <p:attrName>style.visibility</p:attrName>
                                        </p:attrNameLst>
                                      </p:cBhvr>
                                      <p:to>
                                        <p:strVal val="visible"/>
                                      </p:to>
                                    </p:set>
                                    <p:animEffect transition="in" filter="fade">
                                      <p:cBhvr>
                                        <p:cTn id="12" dur="1000"/>
                                        <p:tgtEl>
                                          <p:spTgt spid="6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533400"/>
            <a:ext cx="8229600" cy="8841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800" b="1" i="0" u="none" strike="noStrike" cap="none">
                <a:solidFill>
                  <a:srgbClr val="FF0000"/>
                </a:solidFill>
                <a:latin typeface="Shadows Into Light Two"/>
                <a:ea typeface="Shadows Into Light Two"/>
                <a:cs typeface="Shadows Into Light Two"/>
                <a:sym typeface="Shadows Into Light Two"/>
              </a:rPr>
              <a:t>Random Participation Strategies</a:t>
            </a:r>
            <a:r>
              <a:rPr lang="en-US" sz="3600" b="1" i="0" u="none" strike="noStrike" cap="none">
                <a:solidFill>
                  <a:srgbClr val="FF9900"/>
                </a:solidFill>
                <a:latin typeface="Shadows Into Light Two"/>
                <a:ea typeface="Shadows Into Light Two"/>
                <a:cs typeface="Shadows Into Light Two"/>
                <a:sym typeface="Shadows Into Light Two"/>
              </a:rPr>
              <a:t/>
            </a:r>
            <a:br>
              <a:rPr lang="en-US" sz="3600" b="1" i="0" u="none" strike="noStrike" cap="none">
                <a:solidFill>
                  <a:srgbClr val="FF9900"/>
                </a:solidFill>
                <a:latin typeface="Shadows Into Light Two"/>
                <a:ea typeface="Shadows Into Light Two"/>
                <a:cs typeface="Shadows Into Light Two"/>
                <a:sym typeface="Shadows Into Light Two"/>
              </a:rPr>
            </a:br>
            <a:endParaRPr lang="en-US" sz="3600" b="1" i="0" u="none" strike="noStrike" cap="none">
              <a:solidFill>
                <a:srgbClr val="FF9900"/>
              </a:solidFill>
              <a:latin typeface="Shadows Into Light Two"/>
              <a:ea typeface="Shadows Into Light Two"/>
              <a:cs typeface="Shadows Into Light Two"/>
              <a:sym typeface="Shadows Into Light Two"/>
            </a:endParaRPr>
          </a:p>
        </p:txBody>
      </p:sp>
      <p:grpSp>
        <p:nvGrpSpPr>
          <p:cNvPr id="641" name="Shape 641"/>
          <p:cNvGrpSpPr/>
          <p:nvPr/>
        </p:nvGrpSpPr>
        <p:grpSpPr>
          <a:xfrm>
            <a:off x="380970" y="2332701"/>
            <a:ext cx="8215056" cy="1297200"/>
            <a:chOff x="7233" y="474764"/>
            <a:chExt cx="8215056" cy="1297199"/>
          </a:xfrm>
        </p:grpSpPr>
        <p:sp>
          <p:nvSpPr>
            <p:cNvPr id="642" name="Shape 642"/>
            <p:cNvSpPr/>
            <p:nvPr/>
          </p:nvSpPr>
          <p:spPr>
            <a:xfrm>
              <a:off x="7232" y="474764"/>
              <a:ext cx="2161800" cy="1297199"/>
            </a:xfrm>
            <a:prstGeom prst="roundRect">
              <a:avLst>
                <a:gd name="adj" fmla="val 1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3" name="Shape 643"/>
            <p:cNvSpPr txBox="1"/>
            <p:nvPr/>
          </p:nvSpPr>
          <p:spPr>
            <a:xfrm>
              <a:off x="71200" y="512856"/>
              <a:ext cx="2085900" cy="1221000"/>
            </a:xfrm>
            <a:prstGeom prst="rect">
              <a:avLst/>
            </a:prstGeom>
            <a:noFill/>
            <a:ln>
              <a:noFill/>
            </a:ln>
          </p:spPr>
          <p:txBody>
            <a:bodyPr lIns="213350" tIns="213350" rIns="213350" bIns="213350" anchor="ctr" anchorCtr="0">
              <a:noAutofit/>
            </a:bodyPr>
            <a:lstStyle/>
            <a:p>
              <a:pPr marL="0" marR="0" lvl="0" indent="0" algn="ctr" rtl="0">
                <a:lnSpc>
                  <a:spcPct val="90000"/>
                </a:lnSpc>
                <a:spcBef>
                  <a:spcPts val="0"/>
                </a:spcBef>
                <a:spcAft>
                  <a:spcPts val="0"/>
                </a:spcAft>
                <a:buSzPct val="25000"/>
                <a:buNone/>
              </a:pPr>
              <a:r>
                <a:rPr lang="en-US" sz="4800">
                  <a:solidFill>
                    <a:schemeClr val="lt1"/>
                  </a:solidFill>
                  <a:latin typeface="Coming Soon"/>
                  <a:ea typeface="Coming Soon"/>
                  <a:cs typeface="Coming Soon"/>
                  <a:sym typeface="Coming Soon"/>
                </a:rPr>
                <a:t>Think</a:t>
              </a:r>
            </a:p>
          </p:txBody>
        </p:sp>
        <p:sp>
          <p:nvSpPr>
            <p:cNvPr id="644" name="Shape 644"/>
            <p:cNvSpPr/>
            <p:nvPr/>
          </p:nvSpPr>
          <p:spPr>
            <a:xfrm>
              <a:off x="2385298" y="855254"/>
              <a:ext cx="458400" cy="536100"/>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645" name="Shape 645"/>
            <p:cNvSpPr txBox="1"/>
            <p:nvPr/>
          </p:nvSpPr>
          <p:spPr>
            <a:xfrm>
              <a:off x="2385298" y="962483"/>
              <a:ext cx="320700" cy="3216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2300">
                <a:solidFill>
                  <a:schemeClr val="lt1"/>
                </a:solidFill>
                <a:latin typeface="Calibri"/>
                <a:ea typeface="Calibri"/>
                <a:cs typeface="Calibri"/>
                <a:sym typeface="Calibri"/>
              </a:endParaRPr>
            </a:p>
          </p:txBody>
        </p:sp>
        <p:sp>
          <p:nvSpPr>
            <p:cNvPr id="646" name="Shape 646"/>
            <p:cNvSpPr/>
            <p:nvPr/>
          </p:nvSpPr>
          <p:spPr>
            <a:xfrm>
              <a:off x="3033860" y="474764"/>
              <a:ext cx="2161800" cy="1297199"/>
            </a:xfrm>
            <a:prstGeom prst="roundRect">
              <a:avLst>
                <a:gd name="adj" fmla="val 1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7" name="Shape 647"/>
            <p:cNvSpPr txBox="1"/>
            <p:nvPr/>
          </p:nvSpPr>
          <p:spPr>
            <a:xfrm>
              <a:off x="3071852" y="512756"/>
              <a:ext cx="2085899" cy="1221000"/>
            </a:xfrm>
            <a:prstGeom prst="rect">
              <a:avLst/>
            </a:prstGeom>
            <a:noFill/>
            <a:ln>
              <a:noFill/>
            </a:ln>
          </p:spPr>
          <p:txBody>
            <a:bodyPr lIns="213350" tIns="213350" rIns="213350" bIns="213350" anchor="ctr" anchorCtr="0">
              <a:noAutofit/>
            </a:bodyPr>
            <a:lstStyle/>
            <a:p>
              <a:pPr marL="0" marR="0" lvl="0" indent="0" algn="ctr" rtl="0">
                <a:lnSpc>
                  <a:spcPct val="90000"/>
                </a:lnSpc>
                <a:spcBef>
                  <a:spcPts val="0"/>
                </a:spcBef>
                <a:spcAft>
                  <a:spcPts val="0"/>
                </a:spcAft>
                <a:buSzPct val="25000"/>
                <a:buNone/>
              </a:pPr>
              <a:r>
                <a:rPr lang="en-US" sz="5600">
                  <a:solidFill>
                    <a:schemeClr val="lt1"/>
                  </a:solidFill>
                  <a:latin typeface="Coming Soon"/>
                  <a:ea typeface="Coming Soon"/>
                  <a:cs typeface="Coming Soon"/>
                  <a:sym typeface="Coming Soon"/>
                </a:rPr>
                <a:t>Pair</a:t>
              </a:r>
            </a:p>
          </p:txBody>
        </p:sp>
        <p:sp>
          <p:nvSpPr>
            <p:cNvPr id="648" name="Shape 648"/>
            <p:cNvSpPr/>
            <p:nvPr/>
          </p:nvSpPr>
          <p:spPr>
            <a:xfrm>
              <a:off x="5411926" y="855254"/>
              <a:ext cx="458400" cy="536100"/>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649" name="Shape 649"/>
            <p:cNvSpPr txBox="1"/>
            <p:nvPr/>
          </p:nvSpPr>
          <p:spPr>
            <a:xfrm>
              <a:off x="5411926" y="962483"/>
              <a:ext cx="320700" cy="3216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2300">
                <a:solidFill>
                  <a:schemeClr val="lt1"/>
                </a:solidFill>
                <a:latin typeface="Calibri"/>
                <a:ea typeface="Calibri"/>
                <a:cs typeface="Calibri"/>
                <a:sym typeface="Calibri"/>
              </a:endParaRPr>
            </a:p>
          </p:txBody>
        </p:sp>
        <p:sp>
          <p:nvSpPr>
            <p:cNvPr id="650" name="Shape 650"/>
            <p:cNvSpPr/>
            <p:nvPr/>
          </p:nvSpPr>
          <p:spPr>
            <a:xfrm>
              <a:off x="6060489" y="474764"/>
              <a:ext cx="2161800" cy="1297199"/>
            </a:xfrm>
            <a:prstGeom prst="roundRect">
              <a:avLst>
                <a:gd name="adj" fmla="val 1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1" name="Shape 651"/>
            <p:cNvSpPr txBox="1"/>
            <p:nvPr/>
          </p:nvSpPr>
          <p:spPr>
            <a:xfrm>
              <a:off x="6098480" y="512756"/>
              <a:ext cx="2085899" cy="1221000"/>
            </a:xfrm>
            <a:prstGeom prst="rect">
              <a:avLst/>
            </a:prstGeom>
            <a:noFill/>
            <a:ln>
              <a:noFill/>
            </a:ln>
          </p:spPr>
          <p:txBody>
            <a:bodyPr lIns="213350" tIns="213350" rIns="213350" bIns="213350" anchor="ctr" anchorCtr="0">
              <a:noAutofit/>
            </a:bodyPr>
            <a:lstStyle/>
            <a:p>
              <a:pPr marL="0" marR="0" lvl="0" indent="0" algn="ctr" rtl="0">
                <a:lnSpc>
                  <a:spcPct val="90000"/>
                </a:lnSpc>
                <a:spcBef>
                  <a:spcPts val="0"/>
                </a:spcBef>
                <a:spcAft>
                  <a:spcPts val="0"/>
                </a:spcAft>
                <a:buSzPct val="25000"/>
                <a:buNone/>
              </a:pPr>
              <a:r>
                <a:rPr lang="en-US" sz="4800">
                  <a:solidFill>
                    <a:schemeClr val="lt1"/>
                  </a:solidFill>
                  <a:latin typeface="Coming Soon"/>
                  <a:ea typeface="Coming Soon"/>
                  <a:cs typeface="Coming Soon"/>
                  <a:sym typeface="Coming Soon"/>
                </a:rPr>
                <a:t>Share</a:t>
              </a:r>
            </a:p>
          </p:txBody>
        </p:sp>
      </p:grpSp>
      <p:sp>
        <p:nvSpPr>
          <p:cNvPr id="652" name="Shape 652"/>
          <p:cNvSpPr txBox="1"/>
          <p:nvPr/>
        </p:nvSpPr>
        <p:spPr>
          <a:xfrm>
            <a:off x="297500" y="1127400"/>
            <a:ext cx="8382000" cy="1077900"/>
          </a:xfrm>
          <a:prstGeom prst="rect">
            <a:avLst/>
          </a:prstGeom>
          <a:noFill/>
          <a:ln>
            <a:noFill/>
          </a:ln>
        </p:spPr>
        <p:txBody>
          <a:bodyPr lIns="91425" tIns="45700" rIns="91425" bIns="45700" anchor="t" anchorCtr="0">
            <a:noAutofit/>
          </a:bodyPr>
          <a:lstStyle/>
          <a:p>
            <a:pPr marL="457200" marR="0" lvl="0" indent="-431800" rtl="0">
              <a:spcBef>
                <a:spcPts val="0"/>
              </a:spcBef>
              <a:buSzPct val="100000"/>
              <a:buFont typeface="Coming Soon"/>
              <a:buChar char="●"/>
            </a:pPr>
            <a:r>
              <a:rPr lang="en-US" sz="3200">
                <a:latin typeface="Coming Soon"/>
                <a:ea typeface="Coming Soon"/>
                <a:cs typeface="Coming Soon"/>
                <a:sym typeface="Coming Soon"/>
              </a:rPr>
              <a:t>When does TPS go wrong? </a:t>
            </a:r>
          </a:p>
          <a:p>
            <a:pPr marL="457200" marR="0" lvl="0" indent="-431800" rtl="0">
              <a:spcBef>
                <a:spcPts val="0"/>
              </a:spcBef>
              <a:buSzPct val="100000"/>
              <a:buFont typeface="Coming Soon"/>
              <a:buChar char="●"/>
            </a:pPr>
            <a:r>
              <a:rPr lang="en-US" sz="3200">
                <a:latin typeface="Coming Soon"/>
                <a:ea typeface="Coming Soon"/>
                <a:cs typeface="Coming Soon"/>
                <a:sym typeface="Coming Soon"/>
              </a:rPr>
              <a:t>What supports do students need?</a:t>
            </a:r>
          </a:p>
        </p:txBody>
      </p:sp>
      <p:cxnSp>
        <p:nvCxnSpPr>
          <p:cNvPr id="653" name="Shape 653"/>
          <p:cNvCxnSpPr/>
          <p:nvPr/>
        </p:nvCxnSpPr>
        <p:spPr>
          <a:xfrm>
            <a:off x="1569492" y="3200400"/>
            <a:ext cx="0" cy="278700"/>
          </a:xfrm>
          <a:prstGeom prst="straightConnector1">
            <a:avLst/>
          </a:prstGeom>
          <a:noFill/>
          <a:ln w="28575" cap="flat" cmpd="sng">
            <a:solidFill>
              <a:schemeClr val="dk1"/>
            </a:solidFill>
            <a:prstDash val="solid"/>
            <a:round/>
            <a:headEnd type="none" w="med" len="med"/>
            <a:tailEnd type="none" w="med" len="med"/>
          </a:ln>
        </p:spPr>
      </p:cxnSp>
      <p:sp>
        <p:nvSpPr>
          <p:cNvPr id="654" name="Shape 654"/>
          <p:cNvSpPr txBox="1"/>
          <p:nvPr/>
        </p:nvSpPr>
        <p:spPr>
          <a:xfrm>
            <a:off x="1977975" y="3940950"/>
            <a:ext cx="5175900" cy="2658300"/>
          </a:xfrm>
          <a:prstGeom prst="rect">
            <a:avLst/>
          </a:prstGeom>
          <a:solidFill>
            <a:srgbClr val="CFE2F3"/>
          </a:solidFill>
          <a:ln w="19050" cap="flat" cmpd="sng">
            <a:solidFill>
              <a:srgbClr val="000000"/>
            </a:solidFill>
            <a:prstDash val="lgDashDot"/>
            <a:round/>
            <a:headEnd type="none" w="med" len="med"/>
            <a:tailEnd type="none" w="med" len="med"/>
          </a:ln>
        </p:spPr>
        <p:txBody>
          <a:bodyPr lIns="91425" tIns="91425" rIns="91425" bIns="91425" anchor="t" anchorCtr="0">
            <a:noAutofit/>
          </a:bodyPr>
          <a:lstStyle/>
          <a:p>
            <a:pPr marL="457200" lvl="0" indent="-381000" rtl="0">
              <a:spcBef>
                <a:spcPts val="0"/>
              </a:spcBef>
              <a:buSzPct val="100000"/>
              <a:buFont typeface="Coming Soon"/>
              <a:buChar char="●"/>
            </a:pPr>
            <a:r>
              <a:rPr lang="en-US" sz="2400">
                <a:latin typeface="Coming Soon"/>
                <a:ea typeface="Coming Soon"/>
                <a:cs typeface="Coming Soon"/>
                <a:sym typeface="Coming Soon"/>
              </a:rPr>
              <a:t>Scaffolding for body</a:t>
            </a:r>
          </a:p>
          <a:p>
            <a:pPr marL="457200" lvl="0" indent="-381000" rtl="0">
              <a:spcBef>
                <a:spcPts val="0"/>
              </a:spcBef>
              <a:buSzPct val="100000"/>
              <a:buFont typeface="Coming Soon"/>
              <a:buChar char="●"/>
            </a:pPr>
            <a:r>
              <a:rPr lang="en-US" sz="2400">
                <a:latin typeface="Coming Soon"/>
                <a:ea typeface="Coming Soon"/>
                <a:cs typeface="Coming Soon"/>
                <a:sym typeface="Coming Soon"/>
              </a:rPr>
              <a:t>Language scaffolds for output </a:t>
            </a:r>
          </a:p>
          <a:p>
            <a:pPr lvl="0" indent="457200" rtl="0">
              <a:spcBef>
                <a:spcPts val="0"/>
              </a:spcBef>
              <a:buNone/>
            </a:pPr>
            <a:r>
              <a:rPr lang="en-US" sz="2400">
                <a:latin typeface="Coming Soon"/>
                <a:ea typeface="Coming Soon"/>
                <a:cs typeface="Coming Soon"/>
                <a:sym typeface="Coming Soon"/>
              </a:rPr>
              <a:t>(sentence frames)</a:t>
            </a:r>
          </a:p>
          <a:p>
            <a:pPr marL="457200" lvl="0" indent="-381000" rtl="0">
              <a:spcBef>
                <a:spcPts val="0"/>
              </a:spcBef>
              <a:buSzPct val="100000"/>
              <a:buFont typeface="Coming Soon"/>
              <a:buChar char="●"/>
            </a:pPr>
            <a:r>
              <a:rPr lang="en-US" sz="2400">
                <a:latin typeface="Coming Soon"/>
                <a:ea typeface="Coming Soon"/>
                <a:cs typeface="Coming Soon"/>
                <a:sym typeface="Coming Soon"/>
              </a:rPr>
              <a:t>Scaffold listening</a:t>
            </a:r>
          </a:p>
          <a:p>
            <a:pPr marL="914400" lvl="1" indent="-381000" rtl="0">
              <a:spcBef>
                <a:spcPts val="0"/>
              </a:spcBef>
              <a:buSzPct val="100000"/>
              <a:buFont typeface="Coming Soon"/>
              <a:buChar char="○"/>
            </a:pPr>
            <a:r>
              <a:rPr lang="en-US" sz="2400">
                <a:latin typeface="Coming Soon"/>
                <a:ea typeface="Coming Soon"/>
                <a:cs typeface="Coming Soon"/>
                <a:sym typeface="Coming Soon"/>
              </a:rPr>
              <a:t>paraphrasing</a:t>
            </a:r>
          </a:p>
          <a:p>
            <a:pPr marL="914400" lvl="1" indent="-381000" rtl="0">
              <a:spcBef>
                <a:spcPts val="0"/>
              </a:spcBef>
              <a:buSzPct val="100000"/>
              <a:buFont typeface="Coming Soon"/>
              <a:buChar char="○"/>
            </a:pPr>
            <a:r>
              <a:rPr lang="en-US" sz="2400">
                <a:latin typeface="Coming Soon"/>
                <a:ea typeface="Coming Soon"/>
                <a:cs typeface="Coming Soon"/>
                <a:sym typeface="Coming Soon"/>
              </a:rPr>
              <a:t>accountability</a:t>
            </a:r>
          </a:p>
          <a:p>
            <a:pPr lvl="0">
              <a:spcBef>
                <a:spcPts val="0"/>
              </a:spcBef>
              <a:buNone/>
            </a:pPr>
            <a:endParaRPr sz="2400">
              <a:latin typeface="Coming Soon"/>
              <a:ea typeface="Coming Soon"/>
              <a:cs typeface="Coming Soon"/>
              <a:sym typeface="Coming Soon"/>
            </a:endParaRPr>
          </a:p>
        </p:txBody>
      </p:sp>
      <p:sp>
        <p:nvSpPr>
          <p:cNvPr id="655" name="Shape 655" descr="2 Minute Countdown Timer The bomb will explode after 2 minutes with a huge bang!  -~-~~-~~~-~~-~- Please watch: &quot;Top 10 most expensive cars of 2015 + specs!&quot;  ➨ https://www.youtube.com/watch?v=rKdMQEq6thU -~-~~-~~~-~~-~-" title="2 Minute Countdown Timer Alarm Clock">
            <a:hlinkClick r:id="rId3"/>
          </p:cNvPr>
          <p:cNvSpPr/>
          <p:nvPr/>
        </p:nvSpPr>
        <p:spPr>
          <a:xfrm>
            <a:off x="7410250" y="996299"/>
            <a:ext cx="1478550" cy="1108912"/>
          </a:xfrm>
          <a:prstGeom prst="rect">
            <a:avLst/>
          </a:prstGeom>
          <a:blipFill>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xEl>
                                              <p:pRg st="0" end="0"/>
                                            </p:txEl>
                                          </p:spTgt>
                                        </p:tgtEl>
                                        <p:attrNameLst>
                                          <p:attrName>style.visibility</p:attrName>
                                        </p:attrNameLst>
                                      </p:cBhvr>
                                      <p:to>
                                        <p:strVal val="visible"/>
                                      </p:to>
                                    </p:set>
                                    <p:animEffect transition="in" filter="fade">
                                      <p:cBhvr>
                                        <p:cTn id="7" dur="1000"/>
                                        <p:tgtEl>
                                          <p:spTgt spid="6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2">
                                            <p:txEl>
                                              <p:pRg st="1" end="1"/>
                                            </p:txEl>
                                          </p:spTgt>
                                        </p:tgtEl>
                                        <p:attrNameLst>
                                          <p:attrName>style.visibility</p:attrName>
                                        </p:attrNameLst>
                                      </p:cBhvr>
                                      <p:to>
                                        <p:strVal val="visible"/>
                                      </p:to>
                                    </p:set>
                                    <p:animEffect transition="in" filter="fade">
                                      <p:cBhvr>
                                        <p:cTn id="12" dur="1000"/>
                                        <p:tgtEl>
                                          <p:spTgt spid="6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4">
                                            <p:txEl>
                                              <p:pRg st="0" end="0"/>
                                            </p:txEl>
                                          </p:spTgt>
                                        </p:tgtEl>
                                        <p:attrNameLst>
                                          <p:attrName>style.visibility</p:attrName>
                                        </p:attrNameLst>
                                      </p:cBhvr>
                                      <p:to>
                                        <p:strVal val="visible"/>
                                      </p:to>
                                    </p:set>
                                    <p:animEffect transition="in" filter="fade">
                                      <p:cBhvr>
                                        <p:cTn id="17" dur="1000"/>
                                        <p:tgtEl>
                                          <p:spTgt spid="6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4">
                                            <p:txEl>
                                              <p:pRg st="1" end="1"/>
                                            </p:txEl>
                                          </p:spTgt>
                                        </p:tgtEl>
                                        <p:attrNameLst>
                                          <p:attrName>style.visibility</p:attrName>
                                        </p:attrNameLst>
                                      </p:cBhvr>
                                      <p:to>
                                        <p:strVal val="visible"/>
                                      </p:to>
                                    </p:set>
                                    <p:animEffect transition="in" filter="fade">
                                      <p:cBhvr>
                                        <p:cTn id="22" dur="1000"/>
                                        <p:tgtEl>
                                          <p:spTgt spid="65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4">
                                            <p:txEl>
                                              <p:pRg st="2" end="2"/>
                                            </p:txEl>
                                          </p:spTgt>
                                        </p:tgtEl>
                                        <p:attrNameLst>
                                          <p:attrName>style.visibility</p:attrName>
                                        </p:attrNameLst>
                                      </p:cBhvr>
                                      <p:to>
                                        <p:strVal val="visible"/>
                                      </p:to>
                                    </p:set>
                                    <p:animEffect transition="in" filter="fade">
                                      <p:cBhvr>
                                        <p:cTn id="27" dur="1000"/>
                                        <p:tgtEl>
                                          <p:spTgt spid="65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4">
                                            <p:txEl>
                                              <p:pRg st="3" end="3"/>
                                            </p:txEl>
                                          </p:spTgt>
                                        </p:tgtEl>
                                        <p:attrNameLst>
                                          <p:attrName>style.visibility</p:attrName>
                                        </p:attrNameLst>
                                      </p:cBhvr>
                                      <p:to>
                                        <p:strVal val="visible"/>
                                      </p:to>
                                    </p:set>
                                    <p:animEffect transition="in" filter="fade">
                                      <p:cBhvr>
                                        <p:cTn id="32" dur="1000"/>
                                        <p:tgtEl>
                                          <p:spTgt spid="65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4">
                                            <p:txEl>
                                              <p:pRg st="4" end="4"/>
                                            </p:txEl>
                                          </p:spTgt>
                                        </p:tgtEl>
                                        <p:attrNameLst>
                                          <p:attrName>style.visibility</p:attrName>
                                        </p:attrNameLst>
                                      </p:cBhvr>
                                      <p:to>
                                        <p:strVal val="visible"/>
                                      </p:to>
                                    </p:set>
                                    <p:animEffect transition="in" filter="fade">
                                      <p:cBhvr>
                                        <p:cTn id="37" dur="1000"/>
                                        <p:tgtEl>
                                          <p:spTgt spid="65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4">
                                            <p:txEl>
                                              <p:pRg st="5" end="5"/>
                                            </p:txEl>
                                          </p:spTgt>
                                        </p:tgtEl>
                                        <p:attrNameLst>
                                          <p:attrName>style.visibility</p:attrName>
                                        </p:attrNameLst>
                                      </p:cBhvr>
                                      <p:to>
                                        <p:strVal val="visible"/>
                                      </p:to>
                                    </p:set>
                                    <p:animEffect transition="in" filter="fade">
                                      <p:cBhvr>
                                        <p:cTn id="42" dur="1000"/>
                                        <p:tgtEl>
                                          <p:spTgt spid="65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54">
                                            <p:txEl>
                                              <p:pRg st="6" end="6"/>
                                            </p:txEl>
                                          </p:spTgt>
                                        </p:tgtEl>
                                        <p:attrNameLst>
                                          <p:attrName>style.visibility</p:attrName>
                                        </p:attrNameLst>
                                      </p:cBhvr>
                                      <p:to>
                                        <p:strVal val="visible"/>
                                      </p:to>
                                    </p:set>
                                    <p:animEffect transition="in" filter="fade">
                                      <p:cBhvr>
                                        <p:cTn id="47" dur="1000"/>
                                        <p:tgtEl>
                                          <p:spTgt spid="6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11700" y="740800"/>
            <a:ext cx="8832300" cy="1007700"/>
          </a:xfrm>
          <a:prstGeom prst="rect">
            <a:avLst/>
          </a:prstGeom>
        </p:spPr>
        <p:txBody>
          <a:bodyPr lIns="91425" tIns="91425" rIns="91425" bIns="91425" anchor="b" anchorCtr="0">
            <a:noAutofit/>
          </a:bodyPr>
          <a:lstStyle/>
          <a:p>
            <a:pPr lvl="0">
              <a:spcBef>
                <a:spcPts val="0"/>
              </a:spcBef>
              <a:buNone/>
            </a:pPr>
            <a:r>
              <a:rPr lang="en-US" sz="6000">
                <a:solidFill>
                  <a:srgbClr val="000000"/>
                </a:solidFill>
                <a:latin typeface="Shadows Into Light Two"/>
                <a:ea typeface="Shadows Into Light Two"/>
                <a:cs typeface="Shadows Into Light Two"/>
                <a:sym typeface="Shadows Into Light Two"/>
              </a:rPr>
              <a:t>Introductions</a:t>
            </a:r>
            <a:r>
              <a:rPr lang="en-US" sz="4800">
                <a:solidFill>
                  <a:srgbClr val="000000"/>
                </a:solidFill>
                <a:latin typeface="Shadows Into Light Two"/>
                <a:ea typeface="Shadows Into Light Two"/>
                <a:cs typeface="Shadows Into Light Two"/>
                <a:sym typeface="Shadows Into Light Two"/>
              </a:rPr>
              <a:t> (in your group…)</a:t>
            </a:r>
          </a:p>
        </p:txBody>
      </p:sp>
      <p:sp>
        <p:nvSpPr>
          <p:cNvPr id="255" name="Shape 255"/>
          <p:cNvSpPr txBox="1">
            <a:spLocks noGrp="1"/>
          </p:cNvSpPr>
          <p:nvPr>
            <p:ph type="body" idx="1"/>
          </p:nvPr>
        </p:nvSpPr>
        <p:spPr>
          <a:xfrm>
            <a:off x="311700" y="1852800"/>
            <a:ext cx="8163600" cy="42393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US" sz="4800">
                <a:solidFill>
                  <a:srgbClr val="434343"/>
                </a:solidFill>
                <a:latin typeface="Coming Soon"/>
                <a:ea typeface="Coming Soon"/>
                <a:cs typeface="Coming Soon"/>
                <a:sym typeface="Coming Soon"/>
              </a:rPr>
              <a:t>If you could have a talent right now, without any practice, what would it be and why?</a:t>
            </a:r>
          </a:p>
        </p:txBody>
      </p:sp>
      <p:pic>
        <p:nvPicPr>
          <p:cNvPr id="256" name="Shape 256"/>
          <p:cNvPicPr preferRelativeResize="0"/>
          <p:nvPr/>
        </p:nvPicPr>
        <p:blipFill>
          <a:blip r:embed="rId3">
            <a:alphaModFix/>
          </a:blip>
          <a:stretch>
            <a:fillRect/>
          </a:stretch>
        </p:blipFill>
        <p:spPr>
          <a:xfrm>
            <a:off x="3670050" y="4214325"/>
            <a:ext cx="5571800" cy="2900275"/>
          </a:xfrm>
          <a:prstGeom prst="rect">
            <a:avLst/>
          </a:prstGeom>
          <a:noFill/>
          <a:ln>
            <a:noFill/>
          </a:ln>
        </p:spPr>
      </p:pic>
      <p:sp>
        <p:nvSpPr>
          <p:cNvPr id="257" name="Shape 257" descr="Download today. Simple 5 minute countdown timer with vintage digital alarm. Perfect for corporate or school activities and presentations or just personal use at home or at work.  You can also use this timer in your video project!  Available in full 1080p HD. Check out our other countdown timers for other times and timers with sound alerts.  Let us know if there's a similar video that would help you or that you would like to see!" title="5 minute HD COUNTDOWN TIMER  - with alarm">
            <a:hlinkClick r:id="rId4"/>
          </p:cNvPr>
          <p:cNvSpPr/>
          <p:nvPr/>
        </p:nvSpPr>
        <p:spPr>
          <a:xfrm>
            <a:off x="201125" y="5249075"/>
            <a:ext cx="2333100" cy="1427924"/>
          </a:xfrm>
          <a:prstGeom prst="rect">
            <a:avLst/>
          </a:prstGeom>
          <a:blipFill>
            <a:blip r:embed="rId5">
              <a:alphaModFix/>
            </a:blip>
            <a:stretch>
              <a:fillRect/>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rgbClr val="FF0000"/>
                </a:solidFill>
                <a:latin typeface="Shadows Into Light Two"/>
                <a:ea typeface="Shadows Into Light Two"/>
                <a:cs typeface="Shadows Into Light Two"/>
                <a:sym typeface="Shadows Into Light Two"/>
              </a:rPr>
              <a:t>Student Talk</a:t>
            </a:r>
          </a:p>
        </p:txBody>
      </p:sp>
      <p:cxnSp>
        <p:nvCxnSpPr>
          <p:cNvPr id="661" name="Shape 661"/>
          <p:cNvCxnSpPr/>
          <p:nvPr/>
        </p:nvCxnSpPr>
        <p:spPr>
          <a:xfrm>
            <a:off x="2895600" y="1143000"/>
            <a:ext cx="3352799" cy="0"/>
          </a:xfrm>
          <a:prstGeom prst="straightConnector1">
            <a:avLst/>
          </a:prstGeom>
          <a:noFill/>
          <a:ln w="28575" cap="flat" cmpd="sng">
            <a:solidFill>
              <a:schemeClr val="dk1"/>
            </a:solidFill>
            <a:prstDash val="solid"/>
            <a:round/>
            <a:headEnd type="none" w="med" len="med"/>
            <a:tailEnd type="none" w="med" len="med"/>
          </a:ln>
        </p:spPr>
      </p:cxnSp>
      <p:cxnSp>
        <p:nvCxnSpPr>
          <p:cNvPr id="662" name="Shape 662"/>
          <p:cNvCxnSpPr>
            <a:endCxn id="660" idx="2"/>
          </p:cNvCxnSpPr>
          <p:nvPr/>
        </p:nvCxnSpPr>
        <p:spPr>
          <a:xfrm>
            <a:off x="4572000" y="1143138"/>
            <a:ext cx="0" cy="274500"/>
          </a:xfrm>
          <a:prstGeom prst="straightConnector1">
            <a:avLst/>
          </a:prstGeom>
          <a:noFill/>
          <a:ln w="28575" cap="flat" cmpd="sng">
            <a:solidFill>
              <a:schemeClr val="dk1"/>
            </a:solidFill>
            <a:prstDash val="solid"/>
            <a:round/>
            <a:headEnd type="none" w="med" len="med"/>
            <a:tailEnd type="none" w="med" len="med"/>
          </a:ln>
        </p:spPr>
      </p:cxnSp>
      <p:cxnSp>
        <p:nvCxnSpPr>
          <p:cNvPr id="663" name="Shape 663"/>
          <p:cNvCxnSpPr/>
          <p:nvPr/>
        </p:nvCxnSpPr>
        <p:spPr>
          <a:xfrm>
            <a:off x="1524000" y="1417637"/>
            <a:ext cx="6172199" cy="0"/>
          </a:xfrm>
          <a:prstGeom prst="straightConnector1">
            <a:avLst/>
          </a:prstGeom>
          <a:noFill/>
          <a:ln w="28575" cap="flat" cmpd="sng">
            <a:solidFill>
              <a:schemeClr val="dk1"/>
            </a:solidFill>
            <a:prstDash val="solid"/>
            <a:round/>
            <a:headEnd type="none" w="med" len="med"/>
            <a:tailEnd type="none" w="med" len="med"/>
          </a:ln>
        </p:spPr>
      </p:cxnSp>
      <p:cxnSp>
        <p:nvCxnSpPr>
          <p:cNvPr id="664" name="Shape 664"/>
          <p:cNvCxnSpPr/>
          <p:nvPr/>
        </p:nvCxnSpPr>
        <p:spPr>
          <a:xfrm>
            <a:off x="1539921" y="1417637"/>
            <a:ext cx="0" cy="274637"/>
          </a:xfrm>
          <a:prstGeom prst="straightConnector1">
            <a:avLst/>
          </a:prstGeom>
          <a:noFill/>
          <a:ln w="28575" cap="flat" cmpd="sng">
            <a:solidFill>
              <a:schemeClr val="dk1"/>
            </a:solidFill>
            <a:prstDash val="solid"/>
            <a:round/>
            <a:headEnd type="none" w="med" len="med"/>
            <a:tailEnd type="none" w="med" len="med"/>
          </a:ln>
        </p:spPr>
      </p:cxnSp>
      <p:cxnSp>
        <p:nvCxnSpPr>
          <p:cNvPr id="665" name="Shape 665"/>
          <p:cNvCxnSpPr/>
          <p:nvPr/>
        </p:nvCxnSpPr>
        <p:spPr>
          <a:xfrm>
            <a:off x="4572000" y="1417637"/>
            <a:ext cx="0" cy="274637"/>
          </a:xfrm>
          <a:prstGeom prst="straightConnector1">
            <a:avLst/>
          </a:prstGeom>
          <a:noFill/>
          <a:ln w="28575" cap="flat" cmpd="sng">
            <a:solidFill>
              <a:schemeClr val="dk1"/>
            </a:solidFill>
            <a:prstDash val="solid"/>
            <a:round/>
            <a:headEnd type="none" w="med" len="med"/>
            <a:tailEnd type="none" w="med" len="med"/>
          </a:ln>
        </p:spPr>
      </p:cxnSp>
      <p:cxnSp>
        <p:nvCxnSpPr>
          <p:cNvPr id="666" name="Shape 666"/>
          <p:cNvCxnSpPr/>
          <p:nvPr/>
        </p:nvCxnSpPr>
        <p:spPr>
          <a:xfrm>
            <a:off x="7696200" y="1432719"/>
            <a:ext cx="0" cy="274637"/>
          </a:xfrm>
          <a:prstGeom prst="straightConnector1">
            <a:avLst/>
          </a:prstGeom>
          <a:noFill/>
          <a:ln w="28575" cap="flat" cmpd="sng">
            <a:solidFill>
              <a:schemeClr val="dk1"/>
            </a:solidFill>
            <a:prstDash val="solid"/>
            <a:round/>
            <a:headEnd type="none" w="med" len="med"/>
            <a:tailEnd type="none" w="med" len="med"/>
          </a:ln>
        </p:spPr>
      </p:cxnSp>
      <p:sp>
        <p:nvSpPr>
          <p:cNvPr id="667" name="Shape 667"/>
          <p:cNvSpPr/>
          <p:nvPr/>
        </p:nvSpPr>
        <p:spPr>
          <a:xfrm>
            <a:off x="457200" y="1707357"/>
            <a:ext cx="2133599" cy="921543"/>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000" b="1">
                <a:solidFill>
                  <a:schemeClr val="lt1"/>
                </a:solidFill>
                <a:latin typeface="Shadows Into Light Two"/>
                <a:ea typeface="Shadows Into Light Two"/>
                <a:cs typeface="Shadows Into Light Two"/>
                <a:sym typeface="Shadows Into Light Two"/>
              </a:rPr>
              <a:t>Activities</a:t>
            </a:r>
          </a:p>
        </p:txBody>
      </p:sp>
      <p:sp>
        <p:nvSpPr>
          <p:cNvPr id="668" name="Shape 668"/>
          <p:cNvSpPr/>
          <p:nvPr/>
        </p:nvSpPr>
        <p:spPr>
          <a:xfrm>
            <a:off x="3460844" y="1707357"/>
            <a:ext cx="2177954" cy="921543"/>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000" b="1">
                <a:solidFill>
                  <a:schemeClr val="lt1"/>
                </a:solidFill>
                <a:latin typeface="Shadows Into Light Two"/>
                <a:ea typeface="Shadows Into Light Two"/>
                <a:cs typeface="Shadows Into Light Two"/>
                <a:sym typeface="Shadows Into Light Two"/>
              </a:rPr>
              <a:t>Structure</a:t>
            </a:r>
          </a:p>
        </p:txBody>
      </p:sp>
      <p:sp>
        <p:nvSpPr>
          <p:cNvPr id="669" name="Shape 669"/>
          <p:cNvSpPr/>
          <p:nvPr/>
        </p:nvSpPr>
        <p:spPr>
          <a:xfrm>
            <a:off x="6515100" y="1707357"/>
            <a:ext cx="2209799" cy="921543"/>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000" b="1">
                <a:solidFill>
                  <a:schemeClr val="lt1"/>
                </a:solidFill>
                <a:latin typeface="Shadows Into Light Two"/>
                <a:ea typeface="Shadows Into Light Two"/>
                <a:cs typeface="Shadows Into Light Two"/>
                <a:sym typeface="Shadows Into Light Two"/>
              </a:rPr>
              <a:t>Scaffolding</a:t>
            </a:r>
          </a:p>
        </p:txBody>
      </p:sp>
      <p:sp>
        <p:nvSpPr>
          <p:cNvPr id="670" name="Shape 670"/>
          <p:cNvSpPr/>
          <p:nvPr/>
        </p:nvSpPr>
        <p:spPr>
          <a:xfrm>
            <a:off x="381000" y="2819400"/>
            <a:ext cx="2286000" cy="3429000"/>
          </a:xfrm>
          <a:prstGeom prst="roundRect">
            <a:avLst>
              <a:gd name="adj" fmla="val 16667"/>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a:solidFill>
                  <a:schemeClr val="dk1"/>
                </a:solidFill>
                <a:latin typeface="Coming Soon"/>
                <a:ea typeface="Coming Soon"/>
                <a:cs typeface="Coming Soon"/>
                <a:sym typeface="Coming Soon"/>
              </a:rPr>
              <a:t>Student </a:t>
            </a:r>
            <a:r>
              <a:rPr lang="en-US" sz="2400" b="1">
                <a:solidFill>
                  <a:schemeClr val="dk1"/>
                </a:solidFill>
                <a:latin typeface="Coming Soon"/>
                <a:ea typeface="Coming Soon"/>
                <a:cs typeface="Coming Soon"/>
                <a:sym typeface="Coming Soon"/>
              </a:rPr>
              <a:t>Task</a:t>
            </a:r>
          </a:p>
          <a:p>
            <a:pPr marL="0" marR="0" lvl="0" indent="0" algn="ctr" rtl="0">
              <a:spcBef>
                <a:spcPts val="0"/>
              </a:spcBef>
              <a:buNone/>
            </a:pPr>
            <a:endParaRPr sz="2400">
              <a:solidFill>
                <a:schemeClr val="dk1"/>
              </a:solidFill>
              <a:latin typeface="Coming Soon"/>
              <a:ea typeface="Coming Soon"/>
              <a:cs typeface="Coming Soon"/>
              <a:sym typeface="Coming Soon"/>
            </a:endParaRPr>
          </a:p>
          <a:p>
            <a:pPr marL="0" marR="0" lvl="0" indent="0" algn="ctr" rtl="0">
              <a:spcBef>
                <a:spcPts val="0"/>
              </a:spcBef>
              <a:buSzPct val="25000"/>
              <a:buNone/>
            </a:pPr>
            <a:r>
              <a:rPr lang="en-US" sz="2400">
                <a:solidFill>
                  <a:schemeClr val="dk1"/>
                </a:solidFill>
                <a:latin typeface="Coming Soon"/>
                <a:ea typeface="Coming Soon"/>
                <a:cs typeface="Coming Soon"/>
                <a:sym typeface="Coming Soon"/>
              </a:rPr>
              <a:t>The </a:t>
            </a:r>
            <a:r>
              <a:rPr lang="en-US" sz="2400" b="1">
                <a:solidFill>
                  <a:schemeClr val="dk1"/>
                </a:solidFill>
                <a:latin typeface="Coming Soon"/>
                <a:ea typeface="Coming Soon"/>
                <a:cs typeface="Coming Soon"/>
                <a:sym typeface="Coming Soon"/>
              </a:rPr>
              <a:t>opportunity</a:t>
            </a:r>
            <a:r>
              <a:rPr lang="en-US" sz="2400">
                <a:solidFill>
                  <a:schemeClr val="dk1"/>
                </a:solidFill>
                <a:latin typeface="Coming Soon"/>
                <a:ea typeface="Coming Soon"/>
                <a:cs typeface="Coming Soon"/>
                <a:sym typeface="Coming Soon"/>
              </a:rPr>
              <a:t> for student talk</a:t>
            </a:r>
          </a:p>
          <a:p>
            <a:pPr marL="0" marR="0" lvl="0" indent="0" algn="ctr" rtl="0">
              <a:spcBef>
                <a:spcPts val="0"/>
              </a:spcBef>
              <a:buNone/>
            </a:pPr>
            <a:endParaRPr sz="2400">
              <a:solidFill>
                <a:schemeClr val="dk1"/>
              </a:solidFill>
              <a:latin typeface="Coming Soon"/>
              <a:ea typeface="Coming Soon"/>
              <a:cs typeface="Coming Soon"/>
              <a:sym typeface="Coming Soon"/>
            </a:endParaRPr>
          </a:p>
        </p:txBody>
      </p:sp>
      <p:sp>
        <p:nvSpPr>
          <p:cNvPr id="671" name="Shape 671"/>
          <p:cNvSpPr/>
          <p:nvPr/>
        </p:nvSpPr>
        <p:spPr>
          <a:xfrm>
            <a:off x="3448335" y="2819400"/>
            <a:ext cx="2286000" cy="3429000"/>
          </a:xfrm>
          <a:prstGeom prst="roundRect">
            <a:avLst>
              <a:gd name="adj" fmla="val 16667"/>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000">
                <a:solidFill>
                  <a:schemeClr val="dk1"/>
                </a:solidFill>
                <a:latin typeface="Coming Soon"/>
                <a:ea typeface="Coming Soon"/>
                <a:cs typeface="Coming Soon"/>
                <a:sym typeface="Coming Soon"/>
              </a:rPr>
              <a:t>Time</a:t>
            </a:r>
          </a:p>
          <a:p>
            <a:pPr marL="0" marR="0" lvl="0" indent="0" algn="ctr" rtl="0">
              <a:spcBef>
                <a:spcPts val="0"/>
              </a:spcBef>
              <a:buNone/>
            </a:pPr>
            <a:endParaRPr sz="3000">
              <a:solidFill>
                <a:schemeClr val="dk1"/>
              </a:solidFill>
              <a:latin typeface="Coming Soon"/>
              <a:ea typeface="Coming Soon"/>
              <a:cs typeface="Coming Soon"/>
              <a:sym typeface="Coming Soon"/>
            </a:endParaRPr>
          </a:p>
          <a:p>
            <a:pPr marL="0" marR="0" lvl="0" indent="0" algn="ctr" rtl="0">
              <a:spcBef>
                <a:spcPts val="0"/>
              </a:spcBef>
              <a:buSzPct val="25000"/>
              <a:buNone/>
            </a:pPr>
            <a:r>
              <a:rPr lang="en-US" sz="3000">
                <a:solidFill>
                  <a:schemeClr val="dk1"/>
                </a:solidFill>
                <a:latin typeface="Coming Soon"/>
                <a:ea typeface="Coming Soon"/>
                <a:cs typeface="Coming Soon"/>
                <a:sym typeface="Coming Soon"/>
              </a:rPr>
              <a:t>Turns</a:t>
            </a:r>
          </a:p>
          <a:p>
            <a:pPr marL="0" marR="0" lvl="0" indent="0" algn="ctr" rtl="0">
              <a:spcBef>
                <a:spcPts val="0"/>
              </a:spcBef>
              <a:buNone/>
            </a:pPr>
            <a:endParaRPr sz="3000">
              <a:solidFill>
                <a:schemeClr val="dk1"/>
              </a:solidFill>
              <a:latin typeface="Coming Soon"/>
              <a:ea typeface="Coming Soon"/>
              <a:cs typeface="Coming Soon"/>
              <a:sym typeface="Coming Soon"/>
            </a:endParaRPr>
          </a:p>
          <a:p>
            <a:pPr marL="0" marR="0" lvl="0" indent="0" algn="ctr" rtl="0">
              <a:spcBef>
                <a:spcPts val="0"/>
              </a:spcBef>
              <a:buSzPct val="25000"/>
              <a:buNone/>
            </a:pPr>
            <a:r>
              <a:rPr lang="en-US" sz="3000">
                <a:solidFill>
                  <a:schemeClr val="dk1"/>
                </a:solidFill>
                <a:latin typeface="Coming Soon"/>
                <a:ea typeface="Coming Soon"/>
                <a:cs typeface="Coming Soon"/>
                <a:sym typeface="Coming Soon"/>
              </a:rPr>
              <a:t>Assess</a:t>
            </a:r>
          </a:p>
        </p:txBody>
      </p:sp>
      <p:sp>
        <p:nvSpPr>
          <p:cNvPr id="672" name="Shape 672"/>
          <p:cNvSpPr/>
          <p:nvPr/>
        </p:nvSpPr>
        <p:spPr>
          <a:xfrm>
            <a:off x="6438900" y="2829635"/>
            <a:ext cx="2286000" cy="3429000"/>
          </a:xfrm>
          <a:prstGeom prst="roundRect">
            <a:avLst>
              <a:gd name="adj" fmla="val 16667"/>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200">
                <a:solidFill>
                  <a:schemeClr val="dk1"/>
                </a:solidFill>
                <a:latin typeface="Coming Soon"/>
                <a:ea typeface="Coming Soon"/>
                <a:cs typeface="Coming Soon"/>
                <a:sym typeface="Coming Soon"/>
              </a:rPr>
              <a:t>Must be clear:</a:t>
            </a:r>
          </a:p>
          <a:p>
            <a:pPr marL="0" marR="0" lvl="0" indent="0" algn="ctr" rtl="0">
              <a:spcBef>
                <a:spcPts val="0"/>
              </a:spcBef>
              <a:buSzPct val="25000"/>
              <a:buNone/>
            </a:pPr>
            <a:r>
              <a:rPr lang="en-US" sz="2200">
                <a:solidFill>
                  <a:schemeClr val="dk1"/>
                </a:solidFill>
                <a:latin typeface="Coming Soon"/>
                <a:ea typeface="Coming Soon"/>
                <a:cs typeface="Coming Soon"/>
                <a:sym typeface="Coming Soon"/>
              </a:rPr>
              <a:t> </a:t>
            </a:r>
          </a:p>
          <a:p>
            <a:pPr marL="0" marR="0" lvl="0" indent="0" algn="ctr" rtl="0">
              <a:spcBef>
                <a:spcPts val="0"/>
              </a:spcBef>
              <a:buSzPct val="25000"/>
              <a:buNone/>
            </a:pPr>
            <a:r>
              <a:rPr lang="en-US" sz="2200" b="1">
                <a:solidFill>
                  <a:schemeClr val="dk1"/>
                </a:solidFill>
                <a:latin typeface="Coming Soon"/>
                <a:ea typeface="Coming Soon"/>
                <a:cs typeface="Coming Soon"/>
                <a:sym typeface="Coming Soon"/>
              </a:rPr>
              <a:t>What</a:t>
            </a:r>
            <a:r>
              <a:rPr lang="en-US" sz="2200">
                <a:solidFill>
                  <a:schemeClr val="dk1"/>
                </a:solidFill>
                <a:latin typeface="Coming Soon"/>
                <a:ea typeface="Coming Soon"/>
                <a:cs typeface="Coming Soon"/>
                <a:sym typeface="Coming Soon"/>
              </a:rPr>
              <a:t> to talk about </a:t>
            </a:r>
          </a:p>
          <a:p>
            <a:pPr marL="0" marR="0" lvl="0" indent="0" algn="ctr" rtl="0">
              <a:spcBef>
                <a:spcPts val="0"/>
              </a:spcBef>
              <a:buSzPct val="25000"/>
              <a:buNone/>
            </a:pPr>
            <a:r>
              <a:rPr lang="en-US" sz="2200">
                <a:solidFill>
                  <a:schemeClr val="dk1"/>
                </a:solidFill>
                <a:latin typeface="Coming Soon"/>
                <a:ea typeface="Coming Soon"/>
                <a:cs typeface="Coming Soon"/>
                <a:sym typeface="Coming Soon"/>
              </a:rPr>
              <a:t>&amp;</a:t>
            </a:r>
          </a:p>
          <a:p>
            <a:pPr marL="0" marR="0" lvl="0" indent="0" algn="ctr" rtl="0">
              <a:spcBef>
                <a:spcPts val="0"/>
              </a:spcBef>
              <a:buSzPct val="25000"/>
              <a:buNone/>
            </a:pPr>
            <a:r>
              <a:rPr lang="en-US" sz="2200" b="1">
                <a:solidFill>
                  <a:schemeClr val="dk1"/>
                </a:solidFill>
                <a:latin typeface="Coming Soon"/>
                <a:ea typeface="Coming Soon"/>
                <a:cs typeface="Coming Soon"/>
                <a:sym typeface="Coming Soon"/>
              </a:rPr>
              <a:t>How</a:t>
            </a:r>
            <a:r>
              <a:rPr lang="en-US" sz="2200">
                <a:solidFill>
                  <a:schemeClr val="dk1"/>
                </a:solidFill>
                <a:latin typeface="Coming Soon"/>
                <a:ea typeface="Coming Soon"/>
                <a:cs typeface="Coming Soon"/>
                <a:sym typeface="Coming Soon"/>
              </a:rPr>
              <a:t> to talk about it</a:t>
            </a:r>
          </a:p>
          <a:p>
            <a:pPr marL="0" marR="0" lvl="0" indent="0" algn="ctr" rtl="0">
              <a:spcBef>
                <a:spcPts val="0"/>
              </a:spcBef>
              <a:buSzPct val="25000"/>
              <a:buNone/>
            </a:pPr>
            <a:r>
              <a:rPr lang="en-US" sz="2200">
                <a:solidFill>
                  <a:schemeClr val="dk1"/>
                </a:solidFill>
                <a:latin typeface="Coming Soon"/>
                <a:ea typeface="Coming Soon"/>
                <a:cs typeface="Coming Soon"/>
                <a:sym typeface="Coming Soon"/>
              </a:rPr>
              <a:t>&amp;</a:t>
            </a:r>
          </a:p>
          <a:p>
            <a:pPr marL="0" marR="0" lvl="0" indent="0" algn="ctr" rtl="0">
              <a:spcBef>
                <a:spcPts val="0"/>
              </a:spcBef>
              <a:buSzPct val="25000"/>
              <a:buNone/>
            </a:pPr>
            <a:r>
              <a:rPr lang="en-US" sz="2200" b="1">
                <a:solidFill>
                  <a:schemeClr val="dk1"/>
                </a:solidFill>
                <a:latin typeface="Coming Soon"/>
                <a:ea typeface="Coming Soon"/>
                <a:cs typeface="Coming Soon"/>
                <a:sym typeface="Coming Soon"/>
              </a:rPr>
              <a:t>Who</a:t>
            </a:r>
            <a:r>
              <a:rPr lang="en-US" sz="2200">
                <a:solidFill>
                  <a:schemeClr val="dk1"/>
                </a:solidFill>
                <a:latin typeface="Coming Soon"/>
                <a:ea typeface="Coming Soon"/>
                <a:cs typeface="Coming Soon"/>
                <a:sym typeface="Coming Soon"/>
              </a:rPr>
              <a:t> to talk 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xEl>
                                              <p:pRg st="0" end="0"/>
                                            </p:txEl>
                                          </p:spTgt>
                                        </p:tgtEl>
                                        <p:attrNameLst>
                                          <p:attrName>style.visibility</p:attrName>
                                        </p:attrNameLst>
                                      </p:cBhvr>
                                      <p:to>
                                        <p:strVal val="visible"/>
                                      </p:to>
                                    </p:set>
                                    <p:animEffect transition="in" filter="fade">
                                      <p:cBhvr>
                                        <p:cTn id="7" dur="1000"/>
                                        <p:tgtEl>
                                          <p:spTgt spid="6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
                                            <p:txEl>
                                              <p:pRg st="1" end="1"/>
                                            </p:txEl>
                                          </p:spTgt>
                                        </p:tgtEl>
                                        <p:attrNameLst>
                                          <p:attrName>style.visibility</p:attrName>
                                        </p:attrNameLst>
                                      </p:cBhvr>
                                      <p:to>
                                        <p:strVal val="visible"/>
                                      </p:to>
                                    </p:set>
                                    <p:animEffect transition="in" filter="fade">
                                      <p:cBhvr>
                                        <p:cTn id="12" dur="1000"/>
                                        <p:tgtEl>
                                          <p:spTgt spid="6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0">
                                            <p:txEl>
                                              <p:pRg st="2" end="2"/>
                                            </p:txEl>
                                          </p:spTgt>
                                        </p:tgtEl>
                                        <p:attrNameLst>
                                          <p:attrName>style.visibility</p:attrName>
                                        </p:attrNameLst>
                                      </p:cBhvr>
                                      <p:to>
                                        <p:strVal val="visible"/>
                                      </p:to>
                                    </p:set>
                                    <p:animEffect transition="in" filter="fade">
                                      <p:cBhvr>
                                        <p:cTn id="17" dur="1000"/>
                                        <p:tgtEl>
                                          <p:spTgt spid="6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xEl>
                                              <p:pRg st="3" end="3"/>
                                            </p:txEl>
                                          </p:spTgt>
                                        </p:tgtEl>
                                        <p:attrNameLst>
                                          <p:attrName>style.visibility</p:attrName>
                                        </p:attrNameLst>
                                      </p:cBhvr>
                                      <p:to>
                                        <p:strVal val="visible"/>
                                      </p:to>
                                    </p:set>
                                    <p:animEffect transition="in" filter="fade">
                                      <p:cBhvr>
                                        <p:cTn id="22" dur="1000"/>
                                        <p:tgtEl>
                                          <p:spTgt spid="6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1">
                                            <p:txEl>
                                              <p:pRg st="0" end="0"/>
                                            </p:txEl>
                                          </p:spTgt>
                                        </p:tgtEl>
                                        <p:attrNameLst>
                                          <p:attrName>style.visibility</p:attrName>
                                        </p:attrNameLst>
                                      </p:cBhvr>
                                      <p:to>
                                        <p:strVal val="visible"/>
                                      </p:to>
                                    </p:set>
                                    <p:animEffect transition="in" filter="fade">
                                      <p:cBhvr>
                                        <p:cTn id="27" dur="1000"/>
                                        <p:tgtEl>
                                          <p:spTgt spid="67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1">
                                            <p:txEl>
                                              <p:pRg st="1" end="1"/>
                                            </p:txEl>
                                          </p:spTgt>
                                        </p:tgtEl>
                                        <p:attrNameLst>
                                          <p:attrName>style.visibility</p:attrName>
                                        </p:attrNameLst>
                                      </p:cBhvr>
                                      <p:to>
                                        <p:strVal val="visible"/>
                                      </p:to>
                                    </p:set>
                                    <p:animEffect transition="in" filter="fade">
                                      <p:cBhvr>
                                        <p:cTn id="32" dur="1000"/>
                                        <p:tgtEl>
                                          <p:spTgt spid="67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1">
                                            <p:txEl>
                                              <p:pRg st="2" end="2"/>
                                            </p:txEl>
                                          </p:spTgt>
                                        </p:tgtEl>
                                        <p:attrNameLst>
                                          <p:attrName>style.visibility</p:attrName>
                                        </p:attrNameLst>
                                      </p:cBhvr>
                                      <p:to>
                                        <p:strVal val="visible"/>
                                      </p:to>
                                    </p:set>
                                    <p:animEffect transition="in" filter="fade">
                                      <p:cBhvr>
                                        <p:cTn id="37" dur="1000"/>
                                        <p:tgtEl>
                                          <p:spTgt spid="67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1">
                                            <p:txEl>
                                              <p:pRg st="3" end="3"/>
                                            </p:txEl>
                                          </p:spTgt>
                                        </p:tgtEl>
                                        <p:attrNameLst>
                                          <p:attrName>style.visibility</p:attrName>
                                        </p:attrNameLst>
                                      </p:cBhvr>
                                      <p:to>
                                        <p:strVal val="visible"/>
                                      </p:to>
                                    </p:set>
                                    <p:animEffect transition="in" filter="fade">
                                      <p:cBhvr>
                                        <p:cTn id="42" dur="1000"/>
                                        <p:tgtEl>
                                          <p:spTgt spid="67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1">
                                            <p:txEl>
                                              <p:pRg st="4" end="4"/>
                                            </p:txEl>
                                          </p:spTgt>
                                        </p:tgtEl>
                                        <p:attrNameLst>
                                          <p:attrName>style.visibility</p:attrName>
                                        </p:attrNameLst>
                                      </p:cBhvr>
                                      <p:to>
                                        <p:strVal val="visible"/>
                                      </p:to>
                                    </p:set>
                                    <p:animEffect transition="in" filter="fade">
                                      <p:cBhvr>
                                        <p:cTn id="47" dur="1000"/>
                                        <p:tgtEl>
                                          <p:spTgt spid="67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2">
                                            <p:txEl>
                                              <p:pRg st="0" end="0"/>
                                            </p:txEl>
                                          </p:spTgt>
                                        </p:tgtEl>
                                        <p:attrNameLst>
                                          <p:attrName>style.visibility</p:attrName>
                                        </p:attrNameLst>
                                      </p:cBhvr>
                                      <p:to>
                                        <p:strVal val="visible"/>
                                      </p:to>
                                    </p:set>
                                    <p:animEffect transition="in" filter="fade">
                                      <p:cBhvr>
                                        <p:cTn id="52" dur="1000"/>
                                        <p:tgtEl>
                                          <p:spTgt spid="67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72">
                                            <p:txEl>
                                              <p:pRg st="1" end="1"/>
                                            </p:txEl>
                                          </p:spTgt>
                                        </p:tgtEl>
                                        <p:attrNameLst>
                                          <p:attrName>style.visibility</p:attrName>
                                        </p:attrNameLst>
                                      </p:cBhvr>
                                      <p:to>
                                        <p:strVal val="visible"/>
                                      </p:to>
                                    </p:set>
                                    <p:animEffect transition="in" filter="fade">
                                      <p:cBhvr>
                                        <p:cTn id="57" dur="1000"/>
                                        <p:tgtEl>
                                          <p:spTgt spid="67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2">
                                            <p:txEl>
                                              <p:pRg st="2" end="2"/>
                                            </p:txEl>
                                          </p:spTgt>
                                        </p:tgtEl>
                                        <p:attrNameLst>
                                          <p:attrName>style.visibility</p:attrName>
                                        </p:attrNameLst>
                                      </p:cBhvr>
                                      <p:to>
                                        <p:strVal val="visible"/>
                                      </p:to>
                                    </p:set>
                                    <p:animEffect transition="in" filter="fade">
                                      <p:cBhvr>
                                        <p:cTn id="62" dur="1000"/>
                                        <p:tgtEl>
                                          <p:spTgt spid="67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72">
                                            <p:txEl>
                                              <p:pRg st="3" end="3"/>
                                            </p:txEl>
                                          </p:spTgt>
                                        </p:tgtEl>
                                        <p:attrNameLst>
                                          <p:attrName>style.visibility</p:attrName>
                                        </p:attrNameLst>
                                      </p:cBhvr>
                                      <p:to>
                                        <p:strVal val="visible"/>
                                      </p:to>
                                    </p:set>
                                    <p:animEffect transition="in" filter="fade">
                                      <p:cBhvr>
                                        <p:cTn id="67" dur="1000"/>
                                        <p:tgtEl>
                                          <p:spTgt spid="67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72">
                                            <p:txEl>
                                              <p:pRg st="4" end="4"/>
                                            </p:txEl>
                                          </p:spTgt>
                                        </p:tgtEl>
                                        <p:attrNameLst>
                                          <p:attrName>style.visibility</p:attrName>
                                        </p:attrNameLst>
                                      </p:cBhvr>
                                      <p:to>
                                        <p:strVal val="visible"/>
                                      </p:to>
                                    </p:set>
                                    <p:animEffect transition="in" filter="fade">
                                      <p:cBhvr>
                                        <p:cTn id="72" dur="1000"/>
                                        <p:tgtEl>
                                          <p:spTgt spid="672">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72">
                                            <p:txEl>
                                              <p:pRg st="5" end="5"/>
                                            </p:txEl>
                                          </p:spTgt>
                                        </p:tgtEl>
                                        <p:attrNameLst>
                                          <p:attrName>style.visibility</p:attrName>
                                        </p:attrNameLst>
                                      </p:cBhvr>
                                      <p:to>
                                        <p:strVal val="visible"/>
                                      </p:to>
                                    </p:set>
                                    <p:animEffect transition="in" filter="fade">
                                      <p:cBhvr>
                                        <p:cTn id="77" dur="1000"/>
                                        <p:tgtEl>
                                          <p:spTgt spid="67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72">
                                            <p:txEl>
                                              <p:pRg st="6" end="6"/>
                                            </p:txEl>
                                          </p:spTgt>
                                        </p:tgtEl>
                                        <p:attrNameLst>
                                          <p:attrName>style.visibility</p:attrName>
                                        </p:attrNameLst>
                                      </p:cBhvr>
                                      <p:to>
                                        <p:strVal val="visible"/>
                                      </p:to>
                                    </p:set>
                                    <p:animEffect transition="in" filter="fade">
                                      <p:cBhvr>
                                        <p:cTn id="82" dur="1000"/>
                                        <p:tgtEl>
                                          <p:spTgt spid="6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title"/>
          </p:nvPr>
        </p:nvSpPr>
        <p:spPr>
          <a:xfrm>
            <a:off x="457200" y="274637"/>
            <a:ext cx="8229600" cy="11433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US" sz="4200" b="1">
                <a:solidFill>
                  <a:srgbClr val="FF0000"/>
                </a:solidFill>
                <a:latin typeface="Shadows Into Light Two"/>
                <a:ea typeface="Shadows Into Light Two"/>
                <a:cs typeface="Shadows Into Light Two"/>
                <a:sym typeface="Shadows Into Light Two"/>
              </a:rPr>
              <a:t>Individual Accountability: </a:t>
            </a:r>
          </a:p>
          <a:p>
            <a:pPr marL="0" marR="0" lvl="0" indent="0" rtl="0">
              <a:spcBef>
                <a:spcPts val="0"/>
              </a:spcBef>
              <a:buClr>
                <a:schemeClr val="dk1"/>
              </a:buClr>
              <a:buSzPct val="25000"/>
              <a:buFont typeface="Calibri"/>
              <a:buNone/>
            </a:pPr>
            <a:r>
              <a:rPr lang="en-US" sz="4200" b="1">
                <a:solidFill>
                  <a:srgbClr val="FF0000"/>
                </a:solidFill>
                <a:latin typeface="Shadows Into Light Two"/>
                <a:ea typeface="Shadows Into Light Two"/>
                <a:cs typeface="Shadows Into Light Two"/>
                <a:sym typeface="Shadows Into Light Two"/>
              </a:rPr>
              <a:t>Purpose and  Options for Support</a:t>
            </a:r>
          </a:p>
        </p:txBody>
      </p:sp>
      <p:sp>
        <p:nvSpPr>
          <p:cNvPr id="678" name="Shape 678"/>
          <p:cNvSpPr txBox="1">
            <a:spLocks noGrp="1"/>
          </p:cNvSpPr>
          <p:nvPr>
            <p:ph type="body" idx="1"/>
          </p:nvPr>
        </p:nvSpPr>
        <p:spPr>
          <a:xfrm>
            <a:off x="457200" y="1676400"/>
            <a:ext cx="8229600" cy="4449900"/>
          </a:xfrm>
          <a:prstGeom prst="rect">
            <a:avLst/>
          </a:prstGeom>
          <a:noFill/>
          <a:ln>
            <a:noFill/>
          </a:ln>
        </p:spPr>
        <p:txBody>
          <a:bodyPr lIns="91425" tIns="45700" rIns="91425" bIns="45700" anchor="t" anchorCtr="0">
            <a:noAutofit/>
          </a:bodyPr>
          <a:lstStyle/>
          <a:p>
            <a:pPr marL="342900" marR="0" lvl="0" indent="-368300" algn="l" rtl="0">
              <a:spcBef>
                <a:spcPts val="640"/>
              </a:spcBef>
              <a:spcAft>
                <a:spcPts val="0"/>
              </a:spcAft>
              <a:buClr>
                <a:srgbClr val="434343"/>
              </a:buClr>
              <a:buSzPct val="100000"/>
              <a:buFont typeface="Coming Soon"/>
              <a:buChar char="•"/>
            </a:pPr>
            <a:r>
              <a:rPr lang="en-US" sz="3600">
                <a:solidFill>
                  <a:srgbClr val="434343"/>
                </a:solidFill>
                <a:latin typeface="Coming Soon"/>
                <a:ea typeface="Coming Soon"/>
                <a:cs typeface="Coming Soon"/>
                <a:sym typeface="Coming Soon"/>
              </a:rPr>
              <a:t>Numbered Heads Together</a:t>
            </a:r>
          </a:p>
          <a:p>
            <a:pPr marL="342900" marR="0" lvl="0" indent="-368300" algn="l" rtl="0">
              <a:spcBef>
                <a:spcPts val="640"/>
              </a:spcBef>
              <a:spcAft>
                <a:spcPts val="0"/>
              </a:spcAft>
              <a:buClr>
                <a:srgbClr val="434343"/>
              </a:buClr>
              <a:buSzPct val="100000"/>
              <a:buFont typeface="Coming Soon"/>
              <a:buChar char="•"/>
            </a:pPr>
            <a:r>
              <a:rPr lang="en-US" sz="3600">
                <a:solidFill>
                  <a:srgbClr val="434343"/>
                </a:solidFill>
                <a:latin typeface="Coming Soon"/>
                <a:ea typeface="Coming Soon"/>
                <a:cs typeface="Coming Soon"/>
                <a:sym typeface="Coming Soon"/>
              </a:rPr>
              <a:t>Popsicle sticks</a:t>
            </a:r>
          </a:p>
          <a:p>
            <a:pPr marL="342900" marR="0" lvl="0" indent="-368300" algn="l" rtl="0">
              <a:spcBef>
                <a:spcPts val="640"/>
              </a:spcBef>
              <a:spcAft>
                <a:spcPts val="0"/>
              </a:spcAft>
              <a:buClr>
                <a:srgbClr val="434343"/>
              </a:buClr>
              <a:buSzPct val="100000"/>
              <a:buFont typeface="Coming Soon"/>
              <a:buChar char="•"/>
            </a:pPr>
            <a:r>
              <a:rPr lang="en-US" sz="3600">
                <a:solidFill>
                  <a:srgbClr val="434343"/>
                </a:solidFill>
                <a:latin typeface="Coming Soon"/>
                <a:ea typeface="Coming Soon"/>
                <a:cs typeface="Coming Soon"/>
                <a:sym typeface="Coming Soon"/>
              </a:rPr>
              <a:t>Random Name Picker (app)</a:t>
            </a:r>
          </a:p>
          <a:p>
            <a:pPr marL="342900" marR="0" lvl="0" indent="-368300" algn="l" rtl="0">
              <a:spcBef>
                <a:spcPts val="640"/>
              </a:spcBef>
              <a:spcAft>
                <a:spcPts val="0"/>
              </a:spcAft>
              <a:buClr>
                <a:srgbClr val="434343"/>
              </a:buClr>
              <a:buSzPct val="100000"/>
              <a:buFont typeface="Coming Soon"/>
              <a:buChar char="•"/>
            </a:pPr>
            <a:r>
              <a:rPr lang="en-US" sz="3600">
                <a:solidFill>
                  <a:srgbClr val="434343"/>
                </a:solidFill>
                <a:latin typeface="Coming Soon"/>
                <a:ea typeface="Coming Soon"/>
                <a:cs typeface="Coming Soon"/>
                <a:sym typeface="Coming Soon"/>
              </a:rPr>
              <a:t>Cards</a:t>
            </a:r>
          </a:p>
          <a:p>
            <a:pPr marL="342900" marR="0" lvl="0" indent="-368300" algn="l" rtl="0">
              <a:spcBef>
                <a:spcPts val="640"/>
              </a:spcBef>
              <a:spcAft>
                <a:spcPts val="0"/>
              </a:spcAft>
              <a:buClr>
                <a:srgbClr val="434343"/>
              </a:buClr>
              <a:buSzPct val="100000"/>
              <a:buFont typeface="Coming Soon"/>
              <a:buChar char="•"/>
            </a:pPr>
            <a:r>
              <a:rPr lang="en-US" sz="3600">
                <a:solidFill>
                  <a:srgbClr val="434343"/>
                </a:solidFill>
                <a:latin typeface="Coming Soon"/>
                <a:ea typeface="Coming Soon"/>
                <a:cs typeface="Coming Soon"/>
                <a:sym typeface="Coming Soon"/>
              </a:rPr>
              <a:t>Dice</a:t>
            </a:r>
          </a:p>
          <a:p>
            <a:pPr marL="0" marR="0" lvl="0" indent="0" algn="l" rtl="0">
              <a:spcBef>
                <a:spcPts val="640"/>
              </a:spcBef>
              <a:spcAft>
                <a:spcPts val="0"/>
              </a:spcAft>
              <a:buNone/>
            </a:pPr>
            <a:endParaRPr sz="3600">
              <a:solidFill>
                <a:srgbClr val="434343"/>
              </a:solidFill>
              <a:latin typeface="Coming Soon"/>
              <a:ea typeface="Coming Soon"/>
              <a:cs typeface="Coming Soon"/>
              <a:sym typeface="Coming Soon"/>
            </a:endParaRPr>
          </a:p>
          <a:p>
            <a:pPr marL="0" marR="0" lvl="0" indent="0" algn="l" rtl="0">
              <a:spcBef>
                <a:spcPts val="640"/>
              </a:spcBef>
              <a:spcAft>
                <a:spcPts val="0"/>
              </a:spcAft>
              <a:buNone/>
            </a:pPr>
            <a:endParaRPr sz="3600">
              <a:solidFill>
                <a:srgbClr val="434343"/>
              </a:solidFill>
              <a:latin typeface="Coming Soon"/>
              <a:ea typeface="Coming Soon"/>
              <a:cs typeface="Coming Soon"/>
              <a:sym typeface="Coming Soon"/>
            </a:endParaRPr>
          </a:p>
          <a:p>
            <a:pPr marL="0" marR="0" lvl="0" indent="0" algn="l" rtl="0">
              <a:spcBef>
                <a:spcPts val="640"/>
              </a:spcBef>
              <a:spcAft>
                <a:spcPts val="0"/>
              </a:spcAft>
              <a:buNone/>
            </a:pPr>
            <a:endParaRPr sz="3600">
              <a:solidFill>
                <a:srgbClr val="434343"/>
              </a:solidFill>
              <a:latin typeface="Coming Soon"/>
              <a:ea typeface="Coming Soon"/>
              <a:cs typeface="Coming Soon"/>
              <a:sym typeface="Coming Soon"/>
            </a:endParaRP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
        <p:nvSpPr>
          <p:cNvPr id="679" name="Shape 679"/>
          <p:cNvSpPr txBox="1"/>
          <p:nvPr/>
        </p:nvSpPr>
        <p:spPr>
          <a:xfrm>
            <a:off x="381000" y="5486400"/>
            <a:ext cx="8312700" cy="600300"/>
          </a:xfrm>
          <a:prstGeom prst="rect">
            <a:avLst/>
          </a:prstGeom>
          <a:noFill/>
          <a:ln>
            <a:noFill/>
          </a:ln>
        </p:spPr>
        <p:txBody>
          <a:bodyPr lIns="91425" tIns="45700" rIns="91425" bIns="45700" anchor="t" anchorCtr="0">
            <a:noAutofit/>
          </a:bodyPr>
          <a:lstStyle/>
          <a:p>
            <a:pPr marL="0" marR="0" lvl="0" indent="0" algn="ctr" rtl="0">
              <a:spcBef>
                <a:spcPts val="0"/>
              </a:spcBef>
              <a:buNone/>
            </a:pPr>
            <a:endParaRPr sz="3300" b="1">
              <a:solidFill>
                <a:srgbClr val="FF0000"/>
              </a:solidFill>
              <a:latin typeface="Overlock"/>
              <a:ea typeface="Overlock"/>
              <a:cs typeface="Overlock"/>
              <a:sym typeface="Overlock"/>
            </a:endParaRPr>
          </a:p>
        </p:txBody>
      </p:sp>
      <p:pic>
        <p:nvPicPr>
          <p:cNvPr id="680" name="Shape 680"/>
          <p:cNvPicPr preferRelativeResize="0"/>
          <p:nvPr/>
        </p:nvPicPr>
        <p:blipFill>
          <a:blip r:embed="rId3">
            <a:alphaModFix/>
          </a:blip>
          <a:stretch>
            <a:fillRect/>
          </a:stretch>
        </p:blipFill>
        <p:spPr>
          <a:xfrm>
            <a:off x="5530324" y="3803124"/>
            <a:ext cx="3242596" cy="2722699"/>
          </a:xfrm>
          <a:prstGeom prst="rect">
            <a:avLst/>
          </a:prstGeom>
          <a:noFill/>
          <a:ln>
            <a:noFill/>
          </a:ln>
        </p:spPr>
      </p:pic>
      <p:pic>
        <p:nvPicPr>
          <p:cNvPr id="681" name="Shape 681"/>
          <p:cNvPicPr preferRelativeResize="0"/>
          <p:nvPr/>
        </p:nvPicPr>
        <p:blipFill>
          <a:blip r:embed="rId4">
            <a:alphaModFix/>
          </a:blip>
          <a:stretch>
            <a:fillRect/>
          </a:stretch>
        </p:blipFill>
        <p:spPr>
          <a:xfrm>
            <a:off x="2652324" y="3900799"/>
            <a:ext cx="2585952" cy="2547150"/>
          </a:xfrm>
          <a:prstGeom prst="rect">
            <a:avLst/>
          </a:prstGeom>
          <a:noFill/>
          <a:ln>
            <a:noFill/>
          </a:ln>
        </p:spPr>
      </p:pic>
      <p:pic>
        <p:nvPicPr>
          <p:cNvPr id="682" name="Shape 682"/>
          <p:cNvPicPr preferRelativeResize="0"/>
          <p:nvPr/>
        </p:nvPicPr>
        <p:blipFill>
          <a:blip r:embed="rId5">
            <a:alphaModFix/>
          </a:blip>
          <a:stretch>
            <a:fillRect/>
          </a:stretch>
        </p:blipFill>
        <p:spPr>
          <a:xfrm rot="1271461">
            <a:off x="6345875" y="1734183"/>
            <a:ext cx="2585950" cy="16575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xEl>
                                              <p:pRg st="0" end="0"/>
                                            </p:txEl>
                                          </p:spTgt>
                                        </p:tgtEl>
                                        <p:attrNameLst>
                                          <p:attrName>style.visibility</p:attrName>
                                        </p:attrNameLst>
                                      </p:cBhvr>
                                      <p:to>
                                        <p:strVal val="visible"/>
                                      </p:to>
                                    </p:set>
                                    <p:animEffect transition="in" filter="fade">
                                      <p:cBhvr>
                                        <p:cTn id="7" dur="1000"/>
                                        <p:tgtEl>
                                          <p:spTgt spid="6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8">
                                            <p:txEl>
                                              <p:pRg st="1" end="1"/>
                                            </p:txEl>
                                          </p:spTgt>
                                        </p:tgtEl>
                                        <p:attrNameLst>
                                          <p:attrName>style.visibility</p:attrName>
                                        </p:attrNameLst>
                                      </p:cBhvr>
                                      <p:to>
                                        <p:strVal val="visible"/>
                                      </p:to>
                                    </p:set>
                                    <p:animEffect transition="in" filter="fade">
                                      <p:cBhvr>
                                        <p:cTn id="12" dur="1000"/>
                                        <p:tgtEl>
                                          <p:spTgt spid="6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8">
                                            <p:txEl>
                                              <p:pRg st="2" end="2"/>
                                            </p:txEl>
                                          </p:spTgt>
                                        </p:tgtEl>
                                        <p:attrNameLst>
                                          <p:attrName>style.visibility</p:attrName>
                                        </p:attrNameLst>
                                      </p:cBhvr>
                                      <p:to>
                                        <p:strVal val="visible"/>
                                      </p:to>
                                    </p:set>
                                    <p:animEffect transition="in" filter="fade">
                                      <p:cBhvr>
                                        <p:cTn id="17" dur="1000"/>
                                        <p:tgtEl>
                                          <p:spTgt spid="6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8">
                                            <p:txEl>
                                              <p:pRg st="3" end="3"/>
                                            </p:txEl>
                                          </p:spTgt>
                                        </p:tgtEl>
                                        <p:attrNameLst>
                                          <p:attrName>style.visibility</p:attrName>
                                        </p:attrNameLst>
                                      </p:cBhvr>
                                      <p:to>
                                        <p:strVal val="visible"/>
                                      </p:to>
                                    </p:set>
                                    <p:animEffect transition="in" filter="fade">
                                      <p:cBhvr>
                                        <p:cTn id="22" dur="1000"/>
                                        <p:tgtEl>
                                          <p:spTgt spid="6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8">
                                            <p:txEl>
                                              <p:pRg st="4" end="4"/>
                                            </p:txEl>
                                          </p:spTgt>
                                        </p:tgtEl>
                                        <p:attrNameLst>
                                          <p:attrName>style.visibility</p:attrName>
                                        </p:attrNameLst>
                                      </p:cBhvr>
                                      <p:to>
                                        <p:strVal val="visible"/>
                                      </p:to>
                                    </p:set>
                                    <p:animEffect transition="in" filter="fade">
                                      <p:cBhvr>
                                        <p:cTn id="27" dur="1000"/>
                                        <p:tgtEl>
                                          <p:spTgt spid="6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8">
                                            <p:txEl>
                                              <p:pRg st="5" end="5"/>
                                            </p:txEl>
                                          </p:spTgt>
                                        </p:tgtEl>
                                        <p:attrNameLst>
                                          <p:attrName>style.visibility</p:attrName>
                                        </p:attrNameLst>
                                      </p:cBhvr>
                                      <p:to>
                                        <p:strVal val="visible"/>
                                      </p:to>
                                    </p:set>
                                    <p:animEffect transition="in" filter="fade">
                                      <p:cBhvr>
                                        <p:cTn id="32" dur="1000"/>
                                        <p:tgtEl>
                                          <p:spTgt spid="6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8">
                                            <p:txEl>
                                              <p:pRg st="6" end="6"/>
                                            </p:txEl>
                                          </p:spTgt>
                                        </p:tgtEl>
                                        <p:attrNameLst>
                                          <p:attrName>style.visibility</p:attrName>
                                        </p:attrNameLst>
                                      </p:cBhvr>
                                      <p:to>
                                        <p:strVal val="visible"/>
                                      </p:to>
                                    </p:set>
                                    <p:animEffect transition="in" filter="fade">
                                      <p:cBhvr>
                                        <p:cTn id="37" dur="1000"/>
                                        <p:tgtEl>
                                          <p:spTgt spid="6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8">
                                            <p:txEl>
                                              <p:pRg st="7" end="7"/>
                                            </p:txEl>
                                          </p:spTgt>
                                        </p:tgtEl>
                                        <p:attrNameLst>
                                          <p:attrName>style.visibility</p:attrName>
                                        </p:attrNameLst>
                                      </p:cBhvr>
                                      <p:to>
                                        <p:strVal val="visible"/>
                                      </p:to>
                                    </p:set>
                                    <p:animEffect transition="in" filter="fade">
                                      <p:cBhvr>
                                        <p:cTn id="42" dur="1000"/>
                                        <p:tgtEl>
                                          <p:spTgt spid="6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8">
                                            <p:txEl>
                                              <p:pRg st="8" end="8"/>
                                            </p:txEl>
                                          </p:spTgt>
                                        </p:tgtEl>
                                        <p:attrNameLst>
                                          <p:attrName>style.visibility</p:attrName>
                                        </p:attrNameLst>
                                      </p:cBhvr>
                                      <p:to>
                                        <p:strVal val="visible"/>
                                      </p:to>
                                    </p:set>
                                    <p:animEffect transition="in" filter="fade">
                                      <p:cBhvr>
                                        <p:cTn id="47" dur="1000"/>
                                        <p:tgtEl>
                                          <p:spTgt spid="6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457200" y="274637"/>
            <a:ext cx="8229600" cy="11433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US" sz="4400" b="1" i="0" u="none" strike="noStrike" cap="none">
                <a:solidFill>
                  <a:srgbClr val="FF0000"/>
                </a:solidFill>
                <a:latin typeface="Shadows Into Light Two"/>
                <a:ea typeface="Shadows Into Light Two"/>
                <a:cs typeface="Shadows Into Light Two"/>
                <a:sym typeface="Shadows Into Light Two"/>
              </a:rPr>
              <a:t>Numbered Heads Together</a:t>
            </a:r>
          </a:p>
        </p:txBody>
      </p:sp>
      <p:sp>
        <p:nvSpPr>
          <p:cNvPr id="689" name="Shape 689"/>
          <p:cNvSpPr txBox="1">
            <a:spLocks noGrp="1"/>
          </p:cNvSpPr>
          <p:nvPr>
            <p:ph type="body" idx="1"/>
          </p:nvPr>
        </p:nvSpPr>
        <p:spPr>
          <a:xfrm>
            <a:off x="533400" y="1600200"/>
            <a:ext cx="4390500" cy="5153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434343"/>
              </a:buClr>
              <a:buSzPct val="100000"/>
              <a:buFont typeface="Coming Soon"/>
              <a:buChar char="•"/>
            </a:pPr>
            <a:r>
              <a:rPr lang="en-US" sz="2800" b="1" i="0" u="none" strike="noStrike" cap="none">
                <a:solidFill>
                  <a:srgbClr val="434343"/>
                </a:solidFill>
                <a:latin typeface="Coming Soon"/>
                <a:ea typeface="Coming Soon"/>
                <a:cs typeface="Coming Soon"/>
                <a:sym typeface="Coming Soon"/>
              </a:rPr>
              <a:t>Number off in your teams 1-4</a:t>
            </a:r>
            <a:r>
              <a:rPr lang="en-US" sz="2800" b="0" i="0" u="none" strike="noStrike" cap="none">
                <a:solidFill>
                  <a:srgbClr val="434343"/>
                </a:solidFill>
                <a:latin typeface="Coming Soon"/>
                <a:ea typeface="Coming Soon"/>
                <a:cs typeface="Coming Soon"/>
                <a:sym typeface="Coming Soon"/>
              </a:rPr>
              <a:t>.</a:t>
            </a:r>
          </a:p>
          <a:p>
            <a:pPr marL="342900" marR="0" lvl="0" indent="-342900" algn="l" rtl="0">
              <a:spcBef>
                <a:spcPts val="560"/>
              </a:spcBef>
              <a:spcAft>
                <a:spcPts val="0"/>
              </a:spcAft>
              <a:buClr>
                <a:srgbClr val="434343"/>
              </a:buClr>
              <a:buSzPct val="100000"/>
              <a:buFont typeface="Coming Soon"/>
              <a:buChar char="•"/>
            </a:pPr>
            <a:r>
              <a:rPr lang="en-US" sz="2800" b="1" i="0" u="none" strike="noStrike" cap="none">
                <a:solidFill>
                  <a:srgbClr val="434343"/>
                </a:solidFill>
                <a:latin typeface="Coming Soon"/>
                <a:ea typeface="Coming Soon"/>
                <a:cs typeface="Coming Soon"/>
                <a:sym typeface="Coming Soon"/>
              </a:rPr>
              <a:t>Write your number </a:t>
            </a:r>
            <a:r>
              <a:rPr lang="en-US" sz="2800" b="0" i="0" u="none" strike="noStrike" cap="none">
                <a:solidFill>
                  <a:srgbClr val="434343"/>
                </a:solidFill>
                <a:latin typeface="Coming Soon"/>
                <a:ea typeface="Coming Soon"/>
                <a:cs typeface="Coming Soon"/>
                <a:sym typeface="Coming Soon"/>
              </a:rPr>
              <a:t>down to remember it.</a:t>
            </a:r>
          </a:p>
          <a:p>
            <a:pPr marL="342900" marR="0" lvl="0" indent="-342900" algn="l" rtl="0">
              <a:spcBef>
                <a:spcPts val="560"/>
              </a:spcBef>
              <a:spcAft>
                <a:spcPts val="0"/>
              </a:spcAft>
              <a:buClr>
                <a:srgbClr val="434343"/>
              </a:buClr>
              <a:buSzPct val="100000"/>
              <a:buFont typeface="Coming Soon"/>
              <a:buChar char="•"/>
            </a:pPr>
            <a:r>
              <a:rPr lang="en-US" sz="2800" b="0" i="0" u="none" strike="noStrike" cap="none">
                <a:solidFill>
                  <a:srgbClr val="434343"/>
                </a:solidFill>
                <a:latin typeface="Coming Soon"/>
                <a:ea typeface="Coming Soon"/>
                <a:cs typeface="Coming Soon"/>
                <a:sym typeface="Coming Soon"/>
              </a:rPr>
              <a:t>When it’s your team’s turn to share out, </a:t>
            </a:r>
            <a:r>
              <a:rPr lang="en-US" sz="2800" b="1" i="0" u="none" strike="noStrike" cap="none">
                <a:solidFill>
                  <a:srgbClr val="434343"/>
                </a:solidFill>
                <a:latin typeface="Coming Soon"/>
                <a:ea typeface="Coming Soon"/>
                <a:cs typeface="Coming Soon"/>
                <a:sym typeface="Coming Soon"/>
              </a:rPr>
              <a:t>I will call a number and that person will share the team’s contribution.</a:t>
            </a:r>
          </a:p>
          <a:p>
            <a:pPr marL="342900" marR="0" lvl="0" indent="-342900" algn="l" rtl="0">
              <a:spcBef>
                <a:spcPts val="640"/>
              </a:spcBef>
              <a:buClr>
                <a:schemeClr val="dk1"/>
              </a:buClr>
              <a:buSzPct val="100000"/>
              <a:buFont typeface="Arial"/>
              <a:buNone/>
            </a:pPr>
            <a:endParaRPr sz="3200" b="0" i="0" u="none" strike="noStrike" cap="none">
              <a:solidFill>
                <a:srgbClr val="434343"/>
              </a:solidFill>
              <a:latin typeface="Coming Soon"/>
              <a:ea typeface="Coming Soon"/>
              <a:cs typeface="Coming Soon"/>
              <a:sym typeface="Coming Soon"/>
            </a:endParaRPr>
          </a:p>
        </p:txBody>
      </p:sp>
      <p:pic>
        <p:nvPicPr>
          <p:cNvPr id="690" name="Shape 690"/>
          <p:cNvPicPr preferRelativeResize="0"/>
          <p:nvPr/>
        </p:nvPicPr>
        <p:blipFill>
          <a:blip r:embed="rId3">
            <a:alphaModFix/>
          </a:blip>
          <a:stretch>
            <a:fillRect/>
          </a:stretch>
        </p:blipFill>
        <p:spPr>
          <a:xfrm>
            <a:off x="5115300" y="1600200"/>
            <a:ext cx="4028699" cy="53715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414150" y="226227"/>
            <a:ext cx="8315700" cy="1419599"/>
          </a:xfrm>
          <a:prstGeom prst="rect">
            <a:avLst/>
          </a:prstGeom>
        </p:spPr>
        <p:txBody>
          <a:bodyPr lIns="91425" tIns="91425" rIns="91425" bIns="91425" anchor="ctr" anchorCtr="0">
            <a:noAutofit/>
          </a:bodyPr>
          <a:lstStyle/>
          <a:p>
            <a:pPr lvl="0">
              <a:spcBef>
                <a:spcPts val="0"/>
              </a:spcBef>
              <a:buNone/>
            </a:pPr>
            <a:r>
              <a:rPr lang="en-US" sz="3600">
                <a:solidFill>
                  <a:srgbClr val="FF0000"/>
                </a:solidFill>
                <a:latin typeface="Shadows Into Light Two"/>
                <a:ea typeface="Shadows Into Light Two"/>
                <a:cs typeface="Shadows Into Light Two"/>
                <a:sym typeface="Shadows Into Light Two"/>
              </a:rPr>
              <a:t>How can we know that Juan and Mai are actively engaged in learning?</a:t>
            </a:r>
          </a:p>
          <a:p>
            <a:pPr lvl="0" rtl="0">
              <a:spcBef>
                <a:spcPts val="0"/>
              </a:spcBef>
              <a:buNone/>
            </a:pPr>
            <a:endParaRPr sz="3600">
              <a:latin typeface="Shadows Into Light Two"/>
              <a:ea typeface="Shadows Into Light Two"/>
              <a:cs typeface="Shadows Into Light Two"/>
              <a:sym typeface="Shadows Into Light Two"/>
            </a:endParaRPr>
          </a:p>
        </p:txBody>
      </p:sp>
      <p:pic>
        <p:nvPicPr>
          <p:cNvPr id="697" name="Shape 697" descr="... Girl - Chau Doc - Vietnam ..."/>
          <p:cNvPicPr preferRelativeResize="0"/>
          <p:nvPr/>
        </p:nvPicPr>
        <p:blipFill>
          <a:blip r:embed="rId3">
            <a:alphaModFix/>
          </a:blip>
          <a:stretch>
            <a:fillRect/>
          </a:stretch>
        </p:blipFill>
        <p:spPr>
          <a:xfrm>
            <a:off x="6712775" y="3695250"/>
            <a:ext cx="2431224" cy="3162749"/>
          </a:xfrm>
          <a:prstGeom prst="rect">
            <a:avLst/>
          </a:prstGeom>
          <a:noFill/>
          <a:ln>
            <a:noFill/>
          </a:ln>
        </p:spPr>
      </p:pic>
      <p:pic>
        <p:nvPicPr>
          <p:cNvPr id="698" name="Shape 698" descr="Basketball, Latino, Back To ..."/>
          <p:cNvPicPr preferRelativeResize="0"/>
          <p:nvPr/>
        </p:nvPicPr>
        <p:blipFill>
          <a:blip r:embed="rId4">
            <a:alphaModFix/>
          </a:blip>
          <a:stretch>
            <a:fillRect/>
          </a:stretch>
        </p:blipFill>
        <p:spPr>
          <a:xfrm>
            <a:off x="0" y="3630700"/>
            <a:ext cx="2162275" cy="3227299"/>
          </a:xfrm>
          <a:prstGeom prst="rect">
            <a:avLst/>
          </a:prstGeom>
          <a:noFill/>
          <a:ln>
            <a:noFill/>
          </a:ln>
        </p:spPr>
      </p:pic>
      <p:sp>
        <p:nvSpPr>
          <p:cNvPr id="699" name="Shape 699"/>
          <p:cNvSpPr txBox="1"/>
          <p:nvPr/>
        </p:nvSpPr>
        <p:spPr>
          <a:xfrm>
            <a:off x="693875" y="1645925"/>
            <a:ext cx="7422900" cy="2243100"/>
          </a:xfrm>
          <a:prstGeom prst="rect">
            <a:avLst/>
          </a:prstGeom>
          <a:noFill/>
          <a:ln>
            <a:noFill/>
          </a:ln>
        </p:spPr>
        <p:txBody>
          <a:bodyPr lIns="91425" tIns="91425" rIns="91425" bIns="91425" anchor="t" anchorCtr="0">
            <a:noAutofit/>
          </a:bodyPr>
          <a:lstStyle/>
          <a:p>
            <a:pPr lvl="0">
              <a:spcBef>
                <a:spcPts val="0"/>
              </a:spcBef>
              <a:buNone/>
            </a:pPr>
            <a:r>
              <a:rPr lang="en-US" sz="3000">
                <a:latin typeface="Coming Soon"/>
                <a:ea typeface="Coming Soon"/>
                <a:cs typeface="Coming Soon"/>
                <a:sym typeface="Coming Soon"/>
              </a:rPr>
              <a:t>In your group, discuss the following question:</a:t>
            </a:r>
          </a:p>
          <a:p>
            <a:pPr lvl="0" algn="ctr" rtl="0">
              <a:spcBef>
                <a:spcPts val="0"/>
              </a:spcBef>
              <a:buClr>
                <a:schemeClr val="dk1"/>
              </a:buClr>
              <a:buSzPct val="36666"/>
              <a:buFont typeface="Arial"/>
              <a:buNone/>
            </a:pPr>
            <a:r>
              <a:rPr lang="en-US" sz="3000">
                <a:solidFill>
                  <a:schemeClr val="dk1"/>
                </a:solidFill>
                <a:latin typeface="Coming Soon"/>
                <a:ea typeface="Coming Soon"/>
                <a:cs typeface="Coming Soon"/>
                <a:sym typeface="Coming Soon"/>
              </a:rPr>
              <a:t>How can it be acceptable to use random participation and individual accountability with all students?</a:t>
            </a:r>
          </a:p>
          <a:p>
            <a:pPr lvl="0">
              <a:spcBef>
                <a:spcPts val="0"/>
              </a:spcBef>
              <a:buNone/>
            </a:pPr>
            <a:endParaRPr sz="3000">
              <a:latin typeface="Coming Soon"/>
              <a:ea typeface="Coming Soon"/>
              <a:cs typeface="Coming Soon"/>
              <a:sym typeface="Coming Soon"/>
            </a:endParaRPr>
          </a:p>
        </p:txBody>
      </p:sp>
      <p:sp>
        <p:nvSpPr>
          <p:cNvPr id="700" name="Shape 700" title="Countdown timer 2 minutes">
            <a:hlinkClick r:id="rId5"/>
          </p:cNvPr>
          <p:cNvSpPr/>
          <p:nvPr/>
        </p:nvSpPr>
        <p:spPr>
          <a:xfrm>
            <a:off x="2564124" y="5711150"/>
            <a:ext cx="1529133" cy="1146850"/>
          </a:xfrm>
          <a:prstGeom prst="rect">
            <a:avLst/>
          </a:prstGeom>
          <a:blipFill>
            <a:blip r:embed="rId6">
              <a:alphaModFix/>
            </a:blip>
            <a:stretch>
              <a:fillRect/>
            </a:stretch>
          </a:blipFill>
          <a:ln>
            <a:noFill/>
          </a:ln>
        </p:spPr>
      </p:sp>
      <p:sp>
        <p:nvSpPr>
          <p:cNvPr id="701" name="Shape 701" title="Countdown timer 2 minutes">
            <a:hlinkClick r:id="rId5"/>
          </p:cNvPr>
          <p:cNvSpPr/>
          <p:nvPr/>
        </p:nvSpPr>
        <p:spPr>
          <a:xfrm>
            <a:off x="4701350" y="5711150"/>
            <a:ext cx="1529133" cy="1146850"/>
          </a:xfrm>
          <a:prstGeom prst="rect">
            <a:avLst/>
          </a:prstGeom>
          <a:blipFill>
            <a:blip r:embed="rId6">
              <a:alphaModFix/>
            </a:blip>
            <a:stretch>
              <a:fillRect/>
            </a:stretch>
          </a:blipFill>
          <a:ln>
            <a:noFill/>
          </a:ln>
        </p:spPr>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US" sz="3959" b="1" i="0" u="none" strike="noStrike" cap="none">
                <a:solidFill>
                  <a:srgbClr val="FF0000"/>
                </a:solidFill>
                <a:latin typeface="Shadows Into Light Two"/>
                <a:ea typeface="Shadows Into Light Two"/>
                <a:cs typeface="Shadows Into Light Two"/>
                <a:sym typeface="Shadows Into Light Two"/>
              </a:rPr>
              <a:t>Routines for </a:t>
            </a:r>
            <a:r>
              <a:rPr lang="en-US" sz="3959" b="1">
                <a:solidFill>
                  <a:srgbClr val="FF0000"/>
                </a:solidFill>
                <a:latin typeface="Shadows Into Light Two"/>
                <a:ea typeface="Shadows Into Light Two"/>
                <a:cs typeface="Shadows Into Light Two"/>
                <a:sym typeface="Shadows Into Light Two"/>
              </a:rPr>
              <a:t>Student Engagement- </a:t>
            </a:r>
          </a:p>
          <a:p>
            <a:pPr marL="0" marR="0" lvl="0" indent="0" rtl="0">
              <a:spcBef>
                <a:spcPts val="0"/>
              </a:spcBef>
              <a:buClr>
                <a:schemeClr val="dk1"/>
              </a:buClr>
              <a:buSzPct val="25000"/>
              <a:buFont typeface="Calibri"/>
              <a:buNone/>
            </a:pPr>
            <a:r>
              <a:rPr lang="en-US" sz="3959" b="1">
                <a:solidFill>
                  <a:srgbClr val="FF0000"/>
                </a:solidFill>
                <a:latin typeface="Shadows Into Light Two"/>
                <a:ea typeface="Shadows Into Light Two"/>
                <a:cs typeface="Shadows Into Light Two"/>
                <a:sym typeface="Shadows Into Light Two"/>
              </a:rPr>
              <a:t>Stand Up</a:t>
            </a:r>
          </a:p>
        </p:txBody>
      </p:sp>
      <p:sp>
        <p:nvSpPr>
          <p:cNvPr id="707" name="Shape 707"/>
          <p:cNvSpPr txBox="1">
            <a:spLocks noGrp="1"/>
          </p:cNvSpPr>
          <p:nvPr>
            <p:ph type="body" idx="1"/>
          </p:nvPr>
        </p:nvSpPr>
        <p:spPr>
          <a:xfrm>
            <a:off x="457200" y="2614100"/>
            <a:ext cx="4388400" cy="3512100"/>
          </a:xfrm>
          <a:prstGeom prst="rect">
            <a:avLst/>
          </a:prstGeom>
          <a:noFill/>
          <a:ln>
            <a:noFill/>
          </a:ln>
        </p:spPr>
        <p:txBody>
          <a:bodyPr lIns="91425" tIns="45700" rIns="91425" bIns="45700" anchor="t" anchorCtr="0">
            <a:noAutofit/>
          </a:bodyPr>
          <a:lstStyle/>
          <a:p>
            <a:pPr marL="342900" marR="0" lvl="0" indent="-321310" algn="l" rtl="0">
              <a:lnSpc>
                <a:spcPct val="80000"/>
              </a:lnSpc>
              <a:spcBef>
                <a:spcPts val="0"/>
              </a:spcBef>
              <a:spcAft>
                <a:spcPts val="0"/>
              </a:spcAft>
              <a:buClr>
                <a:schemeClr val="dk1"/>
              </a:buClr>
              <a:buSzPct val="100000"/>
              <a:buFont typeface="Coming Soon"/>
              <a:buChar char="•"/>
            </a:pPr>
            <a:r>
              <a:rPr lang="en-US" sz="1900" b="0" i="0" u="none" strike="noStrike" cap="none">
                <a:solidFill>
                  <a:schemeClr val="dk1"/>
                </a:solidFill>
                <a:latin typeface="Coming Soon"/>
                <a:ea typeface="Coming Soon"/>
                <a:cs typeface="Coming Soon"/>
                <a:sym typeface="Coming Soon"/>
              </a:rPr>
              <a:t>Turn and Talk (pairs)</a:t>
            </a:r>
          </a:p>
          <a:p>
            <a:pPr marL="342900" marR="0" lvl="0" indent="-321310" algn="l" rtl="0">
              <a:lnSpc>
                <a:spcPct val="80000"/>
              </a:lnSpc>
              <a:spcBef>
                <a:spcPts val="448"/>
              </a:spcBef>
              <a:spcAft>
                <a:spcPts val="0"/>
              </a:spcAft>
              <a:buClr>
                <a:schemeClr val="dk1"/>
              </a:buClr>
              <a:buSzPct val="100000"/>
              <a:buFont typeface="Coming Soon"/>
              <a:buChar char="•"/>
            </a:pPr>
            <a:r>
              <a:rPr lang="en-US" sz="1900" b="0" i="0" u="none" strike="noStrike" cap="none">
                <a:solidFill>
                  <a:schemeClr val="dk1"/>
                </a:solidFill>
                <a:latin typeface="Coming Soon"/>
                <a:ea typeface="Coming Soon"/>
                <a:cs typeface="Coming Soon"/>
                <a:sym typeface="Coming Soon"/>
              </a:rPr>
              <a:t>A/B Partners (pairs)</a:t>
            </a:r>
          </a:p>
          <a:p>
            <a:pPr marL="342900" marR="0" lvl="0" indent="-321310" algn="l" rtl="0">
              <a:lnSpc>
                <a:spcPct val="80000"/>
              </a:lnSpc>
              <a:spcBef>
                <a:spcPts val="448"/>
              </a:spcBef>
              <a:spcAft>
                <a:spcPts val="0"/>
              </a:spcAft>
              <a:buClr>
                <a:schemeClr val="dk1"/>
              </a:buClr>
              <a:buSzPct val="100000"/>
              <a:buFont typeface="Coming Soon"/>
              <a:buChar char="•"/>
            </a:pPr>
            <a:r>
              <a:rPr lang="en-US" sz="1900" b="0" i="0" u="none" strike="noStrike" cap="none">
                <a:solidFill>
                  <a:schemeClr val="dk1"/>
                </a:solidFill>
                <a:latin typeface="Coming Soon"/>
                <a:ea typeface="Coming Soon"/>
                <a:cs typeface="Coming Soon"/>
                <a:sym typeface="Coming Soon"/>
              </a:rPr>
              <a:t>Inside/Outside Circle (multiple partners in succession)</a:t>
            </a:r>
          </a:p>
          <a:p>
            <a:pPr marL="342900" marR="0" lvl="0" indent="-321310" algn="l" rtl="0">
              <a:lnSpc>
                <a:spcPct val="80000"/>
              </a:lnSpc>
              <a:spcBef>
                <a:spcPts val="448"/>
              </a:spcBef>
              <a:spcAft>
                <a:spcPts val="0"/>
              </a:spcAft>
              <a:buClr>
                <a:schemeClr val="dk1"/>
              </a:buClr>
              <a:buSzPct val="100000"/>
              <a:buFont typeface="Coming Soon"/>
              <a:buChar char="•"/>
            </a:pPr>
            <a:r>
              <a:rPr lang="en-US" sz="1900">
                <a:latin typeface="Coming Soon"/>
                <a:ea typeface="Coming Soon"/>
                <a:cs typeface="Coming Soon"/>
                <a:sym typeface="Coming Soon"/>
              </a:rPr>
              <a:t>Fishbowl</a:t>
            </a:r>
            <a:r>
              <a:rPr lang="en-US" sz="1900" b="0" i="0" u="none" strike="noStrike" cap="none">
                <a:solidFill>
                  <a:schemeClr val="dk1"/>
                </a:solidFill>
                <a:latin typeface="Coming Soon"/>
                <a:ea typeface="Coming Soon"/>
                <a:cs typeface="Coming Soon"/>
                <a:sym typeface="Coming Soon"/>
              </a:rPr>
              <a:t> (Whole group)</a:t>
            </a:r>
          </a:p>
          <a:p>
            <a:pPr marL="342900" marR="0" lvl="0" indent="-321310" algn="l" rtl="0">
              <a:lnSpc>
                <a:spcPct val="80000"/>
              </a:lnSpc>
              <a:spcBef>
                <a:spcPts val="448"/>
              </a:spcBef>
              <a:spcAft>
                <a:spcPts val="0"/>
              </a:spcAft>
              <a:buClr>
                <a:schemeClr val="dk1"/>
              </a:buClr>
              <a:buSzPct val="100000"/>
              <a:buFont typeface="Coming Soon"/>
              <a:buChar char="•"/>
            </a:pPr>
            <a:r>
              <a:rPr lang="en-US" sz="1900" b="0" i="0" u="none" strike="noStrike" cap="none">
                <a:solidFill>
                  <a:schemeClr val="dk1"/>
                </a:solidFill>
                <a:latin typeface="Coming Soon"/>
                <a:ea typeface="Coming Soon"/>
                <a:cs typeface="Coming Soon"/>
                <a:sym typeface="Coming Soon"/>
              </a:rPr>
              <a:t>Socratic Seminar (Whole group)</a:t>
            </a:r>
          </a:p>
          <a:p>
            <a:pPr marL="342900" marR="0" lvl="0" indent="-321310" algn="l" rtl="0">
              <a:lnSpc>
                <a:spcPct val="80000"/>
              </a:lnSpc>
              <a:spcBef>
                <a:spcPts val="448"/>
              </a:spcBef>
              <a:spcAft>
                <a:spcPts val="0"/>
              </a:spcAft>
              <a:buClr>
                <a:schemeClr val="dk1"/>
              </a:buClr>
              <a:buSzPct val="100000"/>
              <a:buFont typeface="Coming Soon"/>
              <a:buChar char="•"/>
            </a:pPr>
            <a:r>
              <a:rPr lang="en-US" sz="1900" b="0" i="0" u="none" strike="noStrike" cap="none">
                <a:solidFill>
                  <a:schemeClr val="dk1"/>
                </a:solidFill>
                <a:latin typeface="Coming Soon"/>
                <a:ea typeface="Coming Soon"/>
                <a:cs typeface="Coming Soon"/>
                <a:sym typeface="Coming Soon"/>
              </a:rPr>
              <a:t>Talking Legos (Small Groups)</a:t>
            </a:r>
          </a:p>
          <a:p>
            <a:pPr marL="342900" marR="0" lvl="0" indent="-321310" algn="l" rtl="0">
              <a:lnSpc>
                <a:spcPct val="80000"/>
              </a:lnSpc>
              <a:spcBef>
                <a:spcPts val="448"/>
              </a:spcBef>
              <a:spcAft>
                <a:spcPts val="0"/>
              </a:spcAft>
              <a:buClr>
                <a:schemeClr val="dk1"/>
              </a:buClr>
              <a:buSzPct val="100000"/>
              <a:buFont typeface="Coming Soon"/>
              <a:buChar char="•"/>
            </a:pPr>
            <a:r>
              <a:rPr lang="en-US" sz="1900" b="0" i="0" u="none" strike="noStrike" cap="none">
                <a:solidFill>
                  <a:schemeClr val="dk1"/>
                </a:solidFill>
                <a:latin typeface="Coming Soon"/>
                <a:ea typeface="Coming Soon"/>
                <a:cs typeface="Coming Soon"/>
                <a:sym typeface="Coming Soon"/>
              </a:rPr>
              <a:t>Numbered Heads Together (Small Groups)</a:t>
            </a:r>
          </a:p>
          <a:p>
            <a:pPr lvl="0" rtl="0">
              <a:lnSpc>
                <a:spcPct val="80000"/>
              </a:lnSpc>
              <a:spcBef>
                <a:spcPts val="448"/>
              </a:spcBef>
              <a:buClr>
                <a:schemeClr val="dk1"/>
              </a:buClr>
              <a:buSzPct val="100000"/>
              <a:buFont typeface="Coming Soon"/>
              <a:buChar char="•"/>
            </a:pPr>
            <a:r>
              <a:rPr lang="en-US" sz="1900">
                <a:latin typeface="Coming Soon"/>
                <a:ea typeface="Coming Soon"/>
                <a:cs typeface="Coming Soon"/>
                <a:sym typeface="Coming Soon"/>
              </a:rPr>
              <a:t>Some Enchanted Evening</a:t>
            </a:r>
          </a:p>
          <a:p>
            <a:pPr marL="342900" marR="0" lvl="0" indent="-342900" algn="l" rtl="0">
              <a:lnSpc>
                <a:spcPct val="80000"/>
              </a:lnSpc>
              <a:spcBef>
                <a:spcPts val="448"/>
              </a:spcBef>
              <a:buClr>
                <a:schemeClr val="dk1"/>
              </a:buClr>
              <a:buSzPct val="117894"/>
              <a:buFont typeface="Arial"/>
              <a:buNone/>
            </a:pPr>
            <a:endParaRPr sz="1900" b="0" i="0" u="none" strike="noStrike" cap="none">
              <a:solidFill>
                <a:schemeClr val="dk1"/>
              </a:solidFill>
              <a:latin typeface="Coming Soon"/>
              <a:ea typeface="Coming Soon"/>
              <a:cs typeface="Coming Soon"/>
              <a:sym typeface="Coming Soon"/>
            </a:endParaRPr>
          </a:p>
        </p:txBody>
      </p:sp>
      <p:sp>
        <p:nvSpPr>
          <p:cNvPr id="708" name="Shape 708"/>
          <p:cNvSpPr txBox="1"/>
          <p:nvPr/>
        </p:nvSpPr>
        <p:spPr>
          <a:xfrm>
            <a:off x="586275" y="1417650"/>
            <a:ext cx="8686800" cy="1390200"/>
          </a:xfrm>
          <a:prstGeom prst="rect">
            <a:avLst/>
          </a:prstGeom>
          <a:noFill/>
          <a:ln>
            <a:noFill/>
          </a:ln>
        </p:spPr>
        <p:txBody>
          <a:bodyPr lIns="91425" tIns="91425" rIns="91425" bIns="91425" anchor="t" anchorCtr="0">
            <a:noAutofit/>
          </a:bodyPr>
          <a:lstStyle/>
          <a:p>
            <a:pPr lvl="0">
              <a:spcBef>
                <a:spcPts val="0"/>
              </a:spcBef>
              <a:buNone/>
            </a:pPr>
            <a:r>
              <a:rPr lang="en-US" sz="1800" b="1">
                <a:latin typeface="Coming Soon"/>
                <a:ea typeface="Coming Soon"/>
                <a:cs typeface="Coming Soon"/>
                <a:sym typeface="Coming Soon"/>
              </a:rPr>
              <a:t>For each routine, </a:t>
            </a:r>
          </a:p>
          <a:p>
            <a:pPr marL="457200" lvl="0" indent="-342900" rtl="0">
              <a:spcBef>
                <a:spcPts val="0"/>
              </a:spcBef>
              <a:buSzPct val="100000"/>
              <a:buFont typeface="Coming Soon"/>
              <a:buAutoNum type="arabicPeriod"/>
            </a:pPr>
            <a:r>
              <a:rPr lang="en-US" sz="1800" b="1">
                <a:latin typeface="Coming Soon"/>
                <a:ea typeface="Coming Soon"/>
                <a:cs typeface="Coming Soon"/>
                <a:sym typeface="Coming Soon"/>
              </a:rPr>
              <a:t>Quickly identify potential scaffolds for English learners.  </a:t>
            </a:r>
          </a:p>
          <a:p>
            <a:pPr marL="457200" lvl="0" indent="-342900" rtl="0">
              <a:spcBef>
                <a:spcPts val="0"/>
              </a:spcBef>
              <a:buSzPct val="100000"/>
              <a:buFont typeface="Coming Soon"/>
              <a:buAutoNum type="arabicPeriod"/>
            </a:pPr>
            <a:r>
              <a:rPr lang="en-US" sz="1800" b="1">
                <a:latin typeface="Coming Soon"/>
                <a:ea typeface="Coming Soon"/>
                <a:cs typeface="Coming Soon"/>
                <a:sym typeface="Coming Soon"/>
              </a:rPr>
              <a:t>When your group has an idea, everyone stand up.  </a:t>
            </a:r>
          </a:p>
          <a:p>
            <a:pPr lvl="0">
              <a:spcBef>
                <a:spcPts val="0"/>
              </a:spcBef>
              <a:buNone/>
            </a:pPr>
            <a:r>
              <a:rPr lang="en-US" sz="1800" b="1">
                <a:latin typeface="Coming Soon"/>
                <a:ea typeface="Coming Soon"/>
                <a:cs typeface="Coming Soon"/>
                <a:sym typeface="Coming Soon"/>
              </a:rPr>
              <a:t>Anyone in your group might have to share the answer, so pay attention.</a:t>
            </a:r>
          </a:p>
        </p:txBody>
      </p:sp>
      <p:sp>
        <p:nvSpPr>
          <p:cNvPr id="709" name="Shape 709"/>
          <p:cNvSpPr txBox="1"/>
          <p:nvPr/>
        </p:nvSpPr>
        <p:spPr>
          <a:xfrm>
            <a:off x="4779000" y="2664000"/>
            <a:ext cx="3907800" cy="3512100"/>
          </a:xfrm>
          <a:prstGeom prst="rect">
            <a:avLst/>
          </a:prstGeom>
          <a:noFill/>
          <a:ln>
            <a:noFill/>
          </a:ln>
        </p:spPr>
        <p:txBody>
          <a:bodyPr lIns="91425" tIns="91425" rIns="91425" bIns="91425" anchor="t" anchorCtr="0">
            <a:noAutofit/>
          </a:bodyPr>
          <a:lstStyle/>
          <a:p>
            <a:pPr marL="342900" lvl="0" indent="-321310" rtl="0">
              <a:lnSpc>
                <a:spcPct val="80000"/>
              </a:lnSpc>
              <a:spcBef>
                <a:spcPts val="448"/>
              </a:spcBef>
              <a:buClr>
                <a:schemeClr val="dk1"/>
              </a:buClr>
              <a:buSzPct val="100000"/>
              <a:buFont typeface="Coming Soon"/>
              <a:buChar char="•"/>
            </a:pPr>
            <a:r>
              <a:rPr lang="en-US" sz="1900">
                <a:solidFill>
                  <a:schemeClr val="dk1"/>
                </a:solidFill>
                <a:latin typeface="Coming Soon"/>
                <a:ea typeface="Coming Soon"/>
                <a:cs typeface="Coming Soon"/>
                <a:sym typeface="Coming Soon"/>
              </a:rPr>
              <a:t>Line up Fold up (Pairing)</a:t>
            </a:r>
          </a:p>
          <a:p>
            <a:pPr marL="342900" lvl="0" indent="-321310" rtl="0">
              <a:lnSpc>
                <a:spcPct val="80000"/>
              </a:lnSpc>
              <a:spcBef>
                <a:spcPts val="448"/>
              </a:spcBef>
              <a:buClr>
                <a:schemeClr val="dk1"/>
              </a:buClr>
              <a:buSzPct val="100000"/>
              <a:buFont typeface="Coming Soon"/>
              <a:buChar char="•"/>
            </a:pPr>
            <a:r>
              <a:rPr lang="en-US" sz="1900">
                <a:solidFill>
                  <a:schemeClr val="dk1"/>
                </a:solidFill>
                <a:latin typeface="Coming Soon"/>
                <a:ea typeface="Coming Soon"/>
                <a:cs typeface="Coming Soon"/>
                <a:sym typeface="Coming Soon"/>
              </a:rPr>
              <a:t>Stand up, hand up, pair up (Multiple partners in succession)</a:t>
            </a:r>
          </a:p>
          <a:p>
            <a:pPr marL="342900" lvl="0" indent="-321310" rtl="0">
              <a:lnSpc>
                <a:spcPct val="80000"/>
              </a:lnSpc>
              <a:spcBef>
                <a:spcPts val="448"/>
              </a:spcBef>
              <a:buClr>
                <a:schemeClr val="dk1"/>
              </a:buClr>
              <a:buSzPct val="100000"/>
              <a:buFont typeface="Coming Soon"/>
              <a:buChar char="•"/>
            </a:pPr>
            <a:r>
              <a:rPr lang="en-US" sz="1900">
                <a:solidFill>
                  <a:schemeClr val="dk1"/>
                </a:solidFill>
                <a:latin typeface="Coming Soon"/>
                <a:ea typeface="Coming Soon"/>
                <a:cs typeface="Coming Soon"/>
                <a:sym typeface="Coming Soon"/>
              </a:rPr>
              <a:t>Take a side (Whole group, small group, pairs)</a:t>
            </a:r>
          </a:p>
          <a:p>
            <a:pPr marL="342900" lvl="0" indent="-321310" rtl="0">
              <a:lnSpc>
                <a:spcPct val="80000"/>
              </a:lnSpc>
              <a:spcBef>
                <a:spcPts val="448"/>
              </a:spcBef>
              <a:buClr>
                <a:schemeClr val="dk1"/>
              </a:buClr>
              <a:buSzPct val="100000"/>
              <a:buFont typeface="Coming Soon"/>
              <a:buChar char="•"/>
            </a:pPr>
            <a:r>
              <a:rPr lang="en-US" sz="1900">
                <a:solidFill>
                  <a:schemeClr val="dk1"/>
                </a:solidFill>
                <a:latin typeface="Coming Soon"/>
                <a:ea typeface="Coming Soon"/>
                <a:cs typeface="Coming Soon"/>
                <a:sym typeface="Coming Soon"/>
              </a:rPr>
              <a:t>Four Corners (</a:t>
            </a:r>
          </a:p>
          <a:p>
            <a:pPr marL="342900" lvl="0" indent="-321310" rtl="0">
              <a:lnSpc>
                <a:spcPct val="80000"/>
              </a:lnSpc>
              <a:spcBef>
                <a:spcPts val="448"/>
              </a:spcBef>
              <a:buClr>
                <a:schemeClr val="dk1"/>
              </a:buClr>
              <a:buSzPct val="100000"/>
              <a:buFont typeface="Coming Soon"/>
              <a:buChar char="•"/>
            </a:pPr>
            <a:r>
              <a:rPr lang="en-US" sz="1900">
                <a:solidFill>
                  <a:schemeClr val="dk1"/>
                </a:solidFill>
                <a:latin typeface="Coming Soon"/>
                <a:ea typeface="Coming Soon"/>
                <a:cs typeface="Coming Soon"/>
                <a:sym typeface="Coming Soon"/>
              </a:rPr>
              <a:t> group, small group, pairs)</a:t>
            </a:r>
          </a:p>
          <a:p>
            <a:pPr marL="342900" lvl="0" indent="-321310" rtl="0">
              <a:lnSpc>
                <a:spcPct val="80000"/>
              </a:lnSpc>
              <a:spcBef>
                <a:spcPts val="448"/>
              </a:spcBef>
              <a:buClr>
                <a:schemeClr val="dk1"/>
              </a:buClr>
              <a:buSzPct val="100000"/>
              <a:buFont typeface="Coming Soon"/>
              <a:buChar char="•"/>
            </a:pPr>
            <a:r>
              <a:rPr lang="en-US" sz="1900">
                <a:solidFill>
                  <a:schemeClr val="dk1"/>
                </a:solidFill>
                <a:latin typeface="Coming Soon"/>
                <a:ea typeface="Coming Soon"/>
                <a:cs typeface="Coming Soon"/>
                <a:sym typeface="Coming Soon"/>
              </a:rPr>
              <a:t>Structured Academic Controversy</a:t>
            </a:r>
          </a:p>
          <a:p>
            <a:pPr marL="342900" lvl="0" indent="-200660" rtl="0">
              <a:lnSpc>
                <a:spcPct val="80000"/>
              </a:lnSpc>
              <a:spcBef>
                <a:spcPts val="448"/>
              </a:spcBef>
              <a:buNone/>
            </a:pPr>
            <a:endParaRPr sz="1900">
              <a:solidFill>
                <a:schemeClr val="dk1"/>
              </a:solidFill>
              <a:latin typeface="Coming Soon"/>
              <a:ea typeface="Coming Soon"/>
              <a:cs typeface="Coming Soon"/>
              <a:sym typeface="Coming Soon"/>
            </a:endParaRPr>
          </a:p>
          <a:p>
            <a:pPr marL="342900" lvl="0" indent="-342900" rtl="0">
              <a:lnSpc>
                <a:spcPct val="80000"/>
              </a:lnSpc>
              <a:spcBef>
                <a:spcPts val="448"/>
              </a:spcBef>
              <a:buClr>
                <a:schemeClr val="dk1"/>
              </a:buClr>
              <a:buFont typeface="Arial"/>
              <a:buNone/>
            </a:pPr>
            <a:endParaRPr sz="1900">
              <a:solidFill>
                <a:schemeClr val="dk1"/>
              </a:solidFill>
              <a:latin typeface="Coming Soon"/>
              <a:ea typeface="Coming Soon"/>
              <a:cs typeface="Coming Soon"/>
              <a:sym typeface="Coming So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8">
                                            <p:txEl>
                                              <p:pRg st="0" end="0"/>
                                            </p:txEl>
                                          </p:spTgt>
                                        </p:tgtEl>
                                        <p:attrNameLst>
                                          <p:attrName>style.visibility</p:attrName>
                                        </p:attrNameLst>
                                      </p:cBhvr>
                                      <p:to>
                                        <p:strVal val="visible"/>
                                      </p:to>
                                    </p:set>
                                    <p:animEffect transition="in" filter="fade">
                                      <p:cBhvr>
                                        <p:cTn id="7" dur="1000"/>
                                        <p:tgtEl>
                                          <p:spTgt spid="70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08">
                                            <p:txEl>
                                              <p:pRg st="1" end="1"/>
                                            </p:txEl>
                                          </p:spTgt>
                                        </p:tgtEl>
                                        <p:attrNameLst>
                                          <p:attrName>style.visibility</p:attrName>
                                        </p:attrNameLst>
                                      </p:cBhvr>
                                      <p:to>
                                        <p:strVal val="visible"/>
                                      </p:to>
                                    </p:set>
                                    <p:animEffect transition="in" filter="fade">
                                      <p:cBhvr>
                                        <p:cTn id="11" dur="1000"/>
                                        <p:tgtEl>
                                          <p:spTgt spid="70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8">
                                            <p:txEl>
                                              <p:pRg st="2" end="2"/>
                                            </p:txEl>
                                          </p:spTgt>
                                        </p:tgtEl>
                                        <p:attrNameLst>
                                          <p:attrName>style.visibility</p:attrName>
                                        </p:attrNameLst>
                                      </p:cBhvr>
                                      <p:to>
                                        <p:strVal val="visible"/>
                                      </p:to>
                                    </p:set>
                                    <p:animEffect transition="in" filter="fade">
                                      <p:cBhvr>
                                        <p:cTn id="15" dur="1000"/>
                                        <p:tgtEl>
                                          <p:spTgt spid="70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08">
                                            <p:txEl>
                                              <p:pRg st="3" end="3"/>
                                            </p:txEl>
                                          </p:spTgt>
                                        </p:tgtEl>
                                        <p:attrNameLst>
                                          <p:attrName>style.visibility</p:attrName>
                                        </p:attrNameLst>
                                      </p:cBhvr>
                                      <p:to>
                                        <p:strVal val="visible"/>
                                      </p:to>
                                    </p:set>
                                    <p:animEffect transition="in" filter="fade">
                                      <p:cBhvr>
                                        <p:cTn id="19" dur="1000"/>
                                        <p:tgtEl>
                                          <p:spTgt spid="708">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08"/>
                                        </p:tgtEl>
                                        <p:attrNameLst>
                                          <p:attrName>style.visibility</p:attrName>
                                        </p:attrNameLst>
                                      </p:cBhvr>
                                      <p:to>
                                        <p:strVal val="visible"/>
                                      </p:to>
                                    </p:set>
                                    <p:animEffect transition="in" filter="fade">
                                      <p:cBhvr>
                                        <p:cTn id="23" dur="1000"/>
                                        <p:tgtEl>
                                          <p:spTgt spid="70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07">
                                            <p:txEl>
                                              <p:pRg st="0" end="0"/>
                                            </p:txEl>
                                          </p:spTgt>
                                        </p:tgtEl>
                                        <p:attrNameLst>
                                          <p:attrName>style.visibility</p:attrName>
                                        </p:attrNameLst>
                                      </p:cBhvr>
                                      <p:to>
                                        <p:strVal val="visible"/>
                                      </p:to>
                                    </p:set>
                                    <p:animEffect transition="in" filter="fade">
                                      <p:cBhvr>
                                        <p:cTn id="28" dur="1000"/>
                                        <p:tgtEl>
                                          <p:spTgt spid="70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07">
                                            <p:txEl>
                                              <p:pRg st="1" end="1"/>
                                            </p:txEl>
                                          </p:spTgt>
                                        </p:tgtEl>
                                        <p:attrNameLst>
                                          <p:attrName>style.visibility</p:attrName>
                                        </p:attrNameLst>
                                      </p:cBhvr>
                                      <p:to>
                                        <p:strVal val="visible"/>
                                      </p:to>
                                    </p:set>
                                    <p:animEffect transition="in" filter="fade">
                                      <p:cBhvr>
                                        <p:cTn id="33" dur="1000"/>
                                        <p:tgtEl>
                                          <p:spTgt spid="70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07">
                                            <p:txEl>
                                              <p:pRg st="2" end="2"/>
                                            </p:txEl>
                                          </p:spTgt>
                                        </p:tgtEl>
                                        <p:attrNameLst>
                                          <p:attrName>style.visibility</p:attrName>
                                        </p:attrNameLst>
                                      </p:cBhvr>
                                      <p:to>
                                        <p:strVal val="visible"/>
                                      </p:to>
                                    </p:set>
                                    <p:animEffect transition="in" filter="fade">
                                      <p:cBhvr>
                                        <p:cTn id="38" dur="1000"/>
                                        <p:tgtEl>
                                          <p:spTgt spid="70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07">
                                            <p:txEl>
                                              <p:pRg st="3" end="3"/>
                                            </p:txEl>
                                          </p:spTgt>
                                        </p:tgtEl>
                                        <p:attrNameLst>
                                          <p:attrName>style.visibility</p:attrName>
                                        </p:attrNameLst>
                                      </p:cBhvr>
                                      <p:to>
                                        <p:strVal val="visible"/>
                                      </p:to>
                                    </p:set>
                                    <p:animEffect transition="in" filter="fade">
                                      <p:cBhvr>
                                        <p:cTn id="43" dur="1000"/>
                                        <p:tgtEl>
                                          <p:spTgt spid="70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07">
                                            <p:txEl>
                                              <p:pRg st="4" end="4"/>
                                            </p:txEl>
                                          </p:spTgt>
                                        </p:tgtEl>
                                        <p:attrNameLst>
                                          <p:attrName>style.visibility</p:attrName>
                                        </p:attrNameLst>
                                      </p:cBhvr>
                                      <p:to>
                                        <p:strVal val="visible"/>
                                      </p:to>
                                    </p:set>
                                    <p:animEffect transition="in" filter="fade">
                                      <p:cBhvr>
                                        <p:cTn id="48" dur="1000"/>
                                        <p:tgtEl>
                                          <p:spTgt spid="707">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07">
                                            <p:txEl>
                                              <p:pRg st="5" end="5"/>
                                            </p:txEl>
                                          </p:spTgt>
                                        </p:tgtEl>
                                        <p:attrNameLst>
                                          <p:attrName>style.visibility</p:attrName>
                                        </p:attrNameLst>
                                      </p:cBhvr>
                                      <p:to>
                                        <p:strVal val="visible"/>
                                      </p:to>
                                    </p:set>
                                    <p:animEffect transition="in" filter="fade">
                                      <p:cBhvr>
                                        <p:cTn id="53" dur="1000"/>
                                        <p:tgtEl>
                                          <p:spTgt spid="707">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07">
                                            <p:txEl>
                                              <p:pRg st="6" end="6"/>
                                            </p:txEl>
                                          </p:spTgt>
                                        </p:tgtEl>
                                        <p:attrNameLst>
                                          <p:attrName>style.visibility</p:attrName>
                                        </p:attrNameLst>
                                      </p:cBhvr>
                                      <p:to>
                                        <p:strVal val="visible"/>
                                      </p:to>
                                    </p:set>
                                    <p:animEffect transition="in" filter="fade">
                                      <p:cBhvr>
                                        <p:cTn id="58" dur="1000"/>
                                        <p:tgtEl>
                                          <p:spTgt spid="707">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07">
                                            <p:txEl>
                                              <p:pRg st="7" end="7"/>
                                            </p:txEl>
                                          </p:spTgt>
                                        </p:tgtEl>
                                        <p:attrNameLst>
                                          <p:attrName>style.visibility</p:attrName>
                                        </p:attrNameLst>
                                      </p:cBhvr>
                                      <p:to>
                                        <p:strVal val="visible"/>
                                      </p:to>
                                    </p:set>
                                    <p:animEffect transition="in" filter="fade">
                                      <p:cBhvr>
                                        <p:cTn id="63" dur="1000"/>
                                        <p:tgtEl>
                                          <p:spTgt spid="707">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07">
                                            <p:txEl>
                                              <p:pRg st="8" end="8"/>
                                            </p:txEl>
                                          </p:spTgt>
                                        </p:tgtEl>
                                        <p:attrNameLst>
                                          <p:attrName>style.visibility</p:attrName>
                                        </p:attrNameLst>
                                      </p:cBhvr>
                                      <p:to>
                                        <p:strVal val="visible"/>
                                      </p:to>
                                    </p:set>
                                    <p:animEffect transition="in" filter="fade">
                                      <p:cBhvr>
                                        <p:cTn id="68" dur="1000"/>
                                        <p:tgtEl>
                                          <p:spTgt spid="707">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09">
                                            <p:txEl>
                                              <p:pRg st="0" end="0"/>
                                            </p:txEl>
                                          </p:spTgt>
                                        </p:tgtEl>
                                        <p:attrNameLst>
                                          <p:attrName>style.visibility</p:attrName>
                                        </p:attrNameLst>
                                      </p:cBhvr>
                                      <p:to>
                                        <p:strVal val="visible"/>
                                      </p:to>
                                    </p:set>
                                    <p:animEffect transition="in" filter="fade">
                                      <p:cBhvr>
                                        <p:cTn id="73" dur="1000"/>
                                        <p:tgtEl>
                                          <p:spTgt spid="709">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09">
                                            <p:txEl>
                                              <p:pRg st="1" end="1"/>
                                            </p:txEl>
                                          </p:spTgt>
                                        </p:tgtEl>
                                        <p:attrNameLst>
                                          <p:attrName>style.visibility</p:attrName>
                                        </p:attrNameLst>
                                      </p:cBhvr>
                                      <p:to>
                                        <p:strVal val="visible"/>
                                      </p:to>
                                    </p:set>
                                    <p:animEffect transition="in" filter="fade">
                                      <p:cBhvr>
                                        <p:cTn id="78" dur="1000"/>
                                        <p:tgtEl>
                                          <p:spTgt spid="709">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09">
                                            <p:txEl>
                                              <p:pRg st="2" end="2"/>
                                            </p:txEl>
                                          </p:spTgt>
                                        </p:tgtEl>
                                        <p:attrNameLst>
                                          <p:attrName>style.visibility</p:attrName>
                                        </p:attrNameLst>
                                      </p:cBhvr>
                                      <p:to>
                                        <p:strVal val="visible"/>
                                      </p:to>
                                    </p:set>
                                    <p:animEffect transition="in" filter="fade">
                                      <p:cBhvr>
                                        <p:cTn id="83" dur="1000"/>
                                        <p:tgtEl>
                                          <p:spTgt spid="709">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09">
                                            <p:txEl>
                                              <p:pRg st="3" end="3"/>
                                            </p:txEl>
                                          </p:spTgt>
                                        </p:tgtEl>
                                        <p:attrNameLst>
                                          <p:attrName>style.visibility</p:attrName>
                                        </p:attrNameLst>
                                      </p:cBhvr>
                                      <p:to>
                                        <p:strVal val="visible"/>
                                      </p:to>
                                    </p:set>
                                    <p:animEffect transition="in" filter="fade">
                                      <p:cBhvr>
                                        <p:cTn id="88" dur="1000"/>
                                        <p:tgtEl>
                                          <p:spTgt spid="709">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09">
                                            <p:txEl>
                                              <p:pRg st="4" end="4"/>
                                            </p:txEl>
                                          </p:spTgt>
                                        </p:tgtEl>
                                        <p:attrNameLst>
                                          <p:attrName>style.visibility</p:attrName>
                                        </p:attrNameLst>
                                      </p:cBhvr>
                                      <p:to>
                                        <p:strVal val="visible"/>
                                      </p:to>
                                    </p:set>
                                    <p:animEffect transition="in" filter="fade">
                                      <p:cBhvr>
                                        <p:cTn id="93" dur="1000"/>
                                        <p:tgtEl>
                                          <p:spTgt spid="709">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709">
                                            <p:txEl>
                                              <p:pRg st="5" end="5"/>
                                            </p:txEl>
                                          </p:spTgt>
                                        </p:tgtEl>
                                        <p:attrNameLst>
                                          <p:attrName>style.visibility</p:attrName>
                                        </p:attrNameLst>
                                      </p:cBhvr>
                                      <p:to>
                                        <p:strVal val="visible"/>
                                      </p:to>
                                    </p:set>
                                    <p:animEffect transition="in" filter="fade">
                                      <p:cBhvr>
                                        <p:cTn id="98" dur="1000"/>
                                        <p:tgtEl>
                                          <p:spTgt spid="709">
                                            <p:txEl>
                                              <p:pRg st="5" end="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09">
                                            <p:txEl>
                                              <p:pRg st="6" end="6"/>
                                            </p:txEl>
                                          </p:spTgt>
                                        </p:tgtEl>
                                        <p:attrNameLst>
                                          <p:attrName>style.visibility</p:attrName>
                                        </p:attrNameLst>
                                      </p:cBhvr>
                                      <p:to>
                                        <p:strVal val="visible"/>
                                      </p:to>
                                    </p:set>
                                    <p:animEffect transition="in" filter="fade">
                                      <p:cBhvr>
                                        <p:cTn id="103" dur="1000"/>
                                        <p:tgtEl>
                                          <p:spTgt spid="709">
                                            <p:txEl>
                                              <p:pRg st="6" end="6"/>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09">
                                            <p:txEl>
                                              <p:pRg st="7" end="7"/>
                                            </p:txEl>
                                          </p:spTgt>
                                        </p:tgtEl>
                                        <p:attrNameLst>
                                          <p:attrName>style.visibility</p:attrName>
                                        </p:attrNameLst>
                                      </p:cBhvr>
                                      <p:to>
                                        <p:strVal val="visible"/>
                                      </p:to>
                                    </p:set>
                                    <p:animEffect transition="in" filter="fade">
                                      <p:cBhvr>
                                        <p:cTn id="108" dur="1000"/>
                                        <p:tgtEl>
                                          <p:spTgt spid="70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Shape 7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US" sz="4400" b="1" i="0" u="none" strike="noStrike" cap="none">
                <a:solidFill>
                  <a:srgbClr val="FF0000"/>
                </a:solidFill>
                <a:latin typeface="Shadows Into Light Two"/>
                <a:ea typeface="Shadows Into Light Two"/>
                <a:cs typeface="Shadows Into Light Two"/>
                <a:sym typeface="Shadows Into Light Two"/>
              </a:rPr>
              <a:t>Talking Legos Debate</a:t>
            </a:r>
          </a:p>
        </p:txBody>
      </p:sp>
      <p:sp>
        <p:nvSpPr>
          <p:cNvPr id="715" name="Shape 715"/>
          <p:cNvSpPr txBox="1">
            <a:spLocks noGrp="1"/>
          </p:cNvSpPr>
          <p:nvPr>
            <p:ph type="body" idx="1"/>
          </p:nvPr>
        </p:nvSpPr>
        <p:spPr>
          <a:xfrm>
            <a:off x="214525" y="1722500"/>
            <a:ext cx="8696700" cy="4766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2400">
                <a:latin typeface="Coming Soon"/>
                <a:ea typeface="Coming Soon"/>
                <a:cs typeface="Coming Soon"/>
                <a:sym typeface="Coming Soon"/>
              </a:rPr>
              <a:t>Make </a:t>
            </a:r>
            <a:r>
              <a:rPr lang="en-US" sz="2400" b="1">
                <a:latin typeface="Coming Soon"/>
                <a:ea typeface="Coming Soon"/>
                <a:cs typeface="Coming Soon"/>
                <a:sym typeface="Coming Soon"/>
              </a:rPr>
              <a:t>triads</a:t>
            </a:r>
            <a:r>
              <a:rPr lang="en-US" sz="2400">
                <a:latin typeface="Coming Soon"/>
                <a:ea typeface="Coming Soon"/>
                <a:cs typeface="Coming Soon"/>
                <a:sym typeface="Coming Soon"/>
              </a:rPr>
              <a:t> and discuss:</a:t>
            </a:r>
          </a:p>
          <a:p>
            <a:pPr marR="0" lvl="1" algn="l" rtl="0">
              <a:spcBef>
                <a:spcPts val="0"/>
              </a:spcBef>
              <a:spcAft>
                <a:spcPts val="0"/>
              </a:spcAft>
              <a:buClr>
                <a:schemeClr val="dk1"/>
              </a:buClr>
              <a:buSzPct val="100000"/>
              <a:buFont typeface="Coming Soon"/>
              <a:buChar char="–"/>
            </a:pPr>
            <a:r>
              <a:rPr lang="en-US" sz="2400" b="1" i="0" u="none" strike="noStrike" cap="none">
                <a:solidFill>
                  <a:schemeClr val="dk1"/>
                </a:solidFill>
                <a:latin typeface="Coming Soon"/>
                <a:ea typeface="Coming Soon"/>
                <a:cs typeface="Coming Soon"/>
                <a:sym typeface="Coming Soon"/>
              </a:rPr>
              <a:t>Which of the routines in the packet do you think is the most beneficial for English learners and why?</a:t>
            </a:r>
          </a:p>
          <a:p>
            <a:pPr marL="0" marR="0" lvl="0" indent="0" algn="l" rtl="0">
              <a:spcBef>
                <a:spcPts val="560"/>
              </a:spcBef>
              <a:spcAft>
                <a:spcPts val="0"/>
              </a:spcAft>
              <a:buNone/>
            </a:pPr>
            <a:endParaRPr sz="900">
              <a:latin typeface="Coming Soon"/>
              <a:ea typeface="Coming Soon"/>
              <a:cs typeface="Coming Soon"/>
              <a:sym typeface="Coming Soon"/>
            </a:endParaRPr>
          </a:p>
          <a:p>
            <a:pPr marL="0" marR="0" lvl="0" indent="0" algn="l" rtl="0">
              <a:spcBef>
                <a:spcPts val="560"/>
              </a:spcBef>
              <a:spcAft>
                <a:spcPts val="0"/>
              </a:spcAft>
              <a:buNone/>
            </a:pPr>
            <a:r>
              <a:rPr lang="en-US" sz="2400">
                <a:latin typeface="Coming Soon"/>
                <a:ea typeface="Coming Soon"/>
                <a:cs typeface="Coming Soon"/>
                <a:sym typeface="Coming Soon"/>
              </a:rPr>
              <a:t>Protocol:</a:t>
            </a:r>
          </a:p>
          <a:p>
            <a:pPr marL="742950" marR="0" lvl="1" indent="-260350" algn="l" rtl="0">
              <a:spcBef>
                <a:spcPts val="560"/>
              </a:spcBef>
              <a:spcAft>
                <a:spcPts val="0"/>
              </a:spcAft>
              <a:buClr>
                <a:schemeClr val="dk1"/>
              </a:buClr>
              <a:buSzPct val="100000"/>
              <a:buFont typeface="Coming Soon"/>
              <a:buChar char="–"/>
            </a:pPr>
            <a:r>
              <a:rPr lang="en-US" sz="2400" b="0" i="0" u="none" strike="noStrike" cap="none">
                <a:solidFill>
                  <a:schemeClr val="dk1"/>
                </a:solidFill>
                <a:latin typeface="Coming Soon"/>
                <a:ea typeface="Coming Soon"/>
                <a:cs typeface="Coming Soon"/>
                <a:sym typeface="Coming Soon"/>
              </a:rPr>
              <a:t>Choose one color of Legos </a:t>
            </a:r>
          </a:p>
          <a:p>
            <a:pPr marL="742950" marR="0" lvl="1" indent="-260350" algn="l" rtl="0">
              <a:spcBef>
                <a:spcPts val="560"/>
              </a:spcBef>
              <a:spcAft>
                <a:spcPts val="0"/>
              </a:spcAft>
              <a:buClr>
                <a:schemeClr val="dk1"/>
              </a:buClr>
              <a:buSzPct val="100000"/>
              <a:buFont typeface="Coming Soon"/>
              <a:buChar char="–"/>
            </a:pPr>
            <a:r>
              <a:rPr lang="en-US" sz="2400" b="0" i="0" u="none" strike="noStrike" cap="none">
                <a:solidFill>
                  <a:schemeClr val="dk1"/>
                </a:solidFill>
                <a:latin typeface="Coming Soon"/>
                <a:ea typeface="Coming Soon"/>
                <a:cs typeface="Coming Soon"/>
                <a:sym typeface="Coming Soon"/>
              </a:rPr>
              <a:t>Put a Lego in the center every time you speak..</a:t>
            </a:r>
          </a:p>
          <a:p>
            <a:pPr marL="742950" marR="0" lvl="1" indent="-260350" algn="l" rtl="0">
              <a:spcBef>
                <a:spcPts val="560"/>
              </a:spcBef>
              <a:buClr>
                <a:schemeClr val="dk1"/>
              </a:buClr>
              <a:buSzPct val="100000"/>
              <a:buFont typeface="Coming Soon"/>
              <a:buChar char="–"/>
            </a:pPr>
            <a:r>
              <a:rPr lang="en-US" sz="2400" b="0" i="0" u="none" strike="noStrike" cap="none">
                <a:solidFill>
                  <a:schemeClr val="dk1"/>
                </a:solidFill>
                <a:latin typeface="Coming Soon"/>
                <a:ea typeface="Coming Soon"/>
                <a:cs typeface="Coming Soon"/>
                <a:sym typeface="Coming Soon"/>
              </a:rPr>
              <a:t>When you’re out of Legos, just listen to the discussion. </a:t>
            </a:r>
          </a:p>
          <a:p>
            <a:pPr marL="457200" marR="0" lvl="0" indent="0" algn="l" rtl="0">
              <a:spcBef>
                <a:spcPts val="560"/>
              </a:spcBef>
              <a:buNone/>
            </a:pPr>
            <a:endParaRPr sz="1800">
              <a:latin typeface="Coming Soon"/>
              <a:ea typeface="Coming Soon"/>
              <a:cs typeface="Coming Soon"/>
              <a:sym typeface="Coming Soon"/>
            </a:endParaRPr>
          </a:p>
          <a:p>
            <a:pPr marL="457200" marR="0" lvl="0" indent="0" algn="l" rtl="0">
              <a:spcBef>
                <a:spcPts val="560"/>
              </a:spcBef>
              <a:buNone/>
            </a:pPr>
            <a:endParaRPr sz="900">
              <a:latin typeface="Coming Soon"/>
              <a:ea typeface="Coming Soon"/>
              <a:cs typeface="Coming Soon"/>
              <a:sym typeface="Coming Soon"/>
            </a:endParaRPr>
          </a:p>
          <a:p>
            <a:pPr marL="0" marR="0" lvl="0" indent="0" algn="l" rtl="0">
              <a:spcBef>
                <a:spcPts val="560"/>
              </a:spcBef>
              <a:buNone/>
            </a:pPr>
            <a:r>
              <a:rPr lang="en-US" sz="2800" b="1">
                <a:latin typeface="Coming Soon"/>
                <a:ea typeface="Coming Soon"/>
                <a:cs typeface="Coming Soon"/>
                <a:sym typeface="Coming Soon"/>
              </a:rPr>
              <a:t>Use the sentence frames posted or table tents to support your conversations.  </a:t>
            </a:r>
            <a:r>
              <a:rPr lang="en-US" sz="1400" b="1">
                <a:latin typeface="Coming Soon"/>
                <a:ea typeface="Coming Soon"/>
                <a:cs typeface="Coming Soon"/>
                <a:sym typeface="Coming Soon"/>
              </a:rPr>
              <a:t>(connected to 4-5 ELP standards)</a:t>
            </a:r>
          </a:p>
        </p:txBody>
      </p:sp>
      <p:pic>
        <p:nvPicPr>
          <p:cNvPr id="716" name="Shape 716" descr="C:\Users\ssouthard.ESD189.001\AppData\Local\Microsoft\Windows\Temporary Internet Files\Content.IE5\5ISB6CUA\55[1].jpg"/>
          <p:cNvPicPr preferRelativeResize="0"/>
          <p:nvPr/>
        </p:nvPicPr>
        <p:blipFill rotWithShape="1">
          <a:blip r:embed="rId3">
            <a:alphaModFix/>
          </a:blip>
          <a:srcRect/>
          <a:stretch/>
        </p:blipFill>
        <p:spPr>
          <a:xfrm>
            <a:off x="7111775" y="93900"/>
            <a:ext cx="2032800" cy="1349400"/>
          </a:xfrm>
          <a:prstGeom prst="rect">
            <a:avLst/>
          </a:prstGeom>
          <a:noFill/>
          <a:ln>
            <a:noFill/>
          </a:ln>
        </p:spPr>
      </p:pic>
      <p:sp>
        <p:nvSpPr>
          <p:cNvPr id="717" name="Shape 717" descr="A colourful ten minute counter where the hoops slowly wipe away 1 minute at a time.  There is a beep every minute and a different beep after 10 minutes.  You can download the After Effects Template and two .wav audio files from my public Drop Box: https://www.dropbox.com/sh/pt1kmn3yo13142g/Y29Hp8Sl5h" title="10 Minute Countdown Radial Timer with Beeps">
            <a:hlinkClick r:id="rId4"/>
          </p:cNvPr>
          <p:cNvSpPr/>
          <p:nvPr/>
        </p:nvSpPr>
        <p:spPr>
          <a:xfrm>
            <a:off x="93850" y="107625"/>
            <a:ext cx="1799400" cy="1349549"/>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xEl>
                                              <p:pRg st="0" end="0"/>
                                            </p:txEl>
                                          </p:spTgt>
                                        </p:tgtEl>
                                        <p:attrNameLst>
                                          <p:attrName>style.visibility</p:attrName>
                                        </p:attrNameLst>
                                      </p:cBhvr>
                                      <p:to>
                                        <p:strVal val="visible"/>
                                      </p:to>
                                    </p:set>
                                    <p:animEffect transition="in" filter="fade">
                                      <p:cBhvr>
                                        <p:cTn id="7" dur="1000"/>
                                        <p:tgtEl>
                                          <p:spTgt spid="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5">
                                            <p:txEl>
                                              <p:pRg st="1" end="1"/>
                                            </p:txEl>
                                          </p:spTgt>
                                        </p:tgtEl>
                                        <p:attrNameLst>
                                          <p:attrName>style.visibility</p:attrName>
                                        </p:attrNameLst>
                                      </p:cBhvr>
                                      <p:to>
                                        <p:strVal val="visible"/>
                                      </p:to>
                                    </p:set>
                                    <p:animEffect transition="in" filter="fade">
                                      <p:cBhvr>
                                        <p:cTn id="12" dur="1000"/>
                                        <p:tgtEl>
                                          <p:spTgt spid="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5">
                                            <p:txEl>
                                              <p:pRg st="2" end="2"/>
                                            </p:txEl>
                                          </p:spTgt>
                                        </p:tgtEl>
                                        <p:attrNameLst>
                                          <p:attrName>style.visibility</p:attrName>
                                        </p:attrNameLst>
                                      </p:cBhvr>
                                      <p:to>
                                        <p:strVal val="visible"/>
                                      </p:to>
                                    </p:set>
                                    <p:animEffect transition="in" filter="fade">
                                      <p:cBhvr>
                                        <p:cTn id="17" dur="1000"/>
                                        <p:tgtEl>
                                          <p:spTgt spid="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5">
                                            <p:txEl>
                                              <p:pRg st="3" end="3"/>
                                            </p:txEl>
                                          </p:spTgt>
                                        </p:tgtEl>
                                        <p:attrNameLst>
                                          <p:attrName>style.visibility</p:attrName>
                                        </p:attrNameLst>
                                      </p:cBhvr>
                                      <p:to>
                                        <p:strVal val="visible"/>
                                      </p:to>
                                    </p:set>
                                    <p:animEffect transition="in" filter="fade">
                                      <p:cBhvr>
                                        <p:cTn id="22" dur="1000"/>
                                        <p:tgtEl>
                                          <p:spTgt spid="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5">
                                            <p:txEl>
                                              <p:pRg st="4" end="4"/>
                                            </p:txEl>
                                          </p:spTgt>
                                        </p:tgtEl>
                                        <p:attrNameLst>
                                          <p:attrName>style.visibility</p:attrName>
                                        </p:attrNameLst>
                                      </p:cBhvr>
                                      <p:to>
                                        <p:strVal val="visible"/>
                                      </p:to>
                                    </p:set>
                                    <p:animEffect transition="in" filter="fade">
                                      <p:cBhvr>
                                        <p:cTn id="27" dur="1000"/>
                                        <p:tgtEl>
                                          <p:spTgt spid="7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5">
                                            <p:txEl>
                                              <p:pRg st="5" end="5"/>
                                            </p:txEl>
                                          </p:spTgt>
                                        </p:tgtEl>
                                        <p:attrNameLst>
                                          <p:attrName>style.visibility</p:attrName>
                                        </p:attrNameLst>
                                      </p:cBhvr>
                                      <p:to>
                                        <p:strVal val="visible"/>
                                      </p:to>
                                    </p:set>
                                    <p:animEffect transition="in" filter="fade">
                                      <p:cBhvr>
                                        <p:cTn id="32" dur="1000"/>
                                        <p:tgtEl>
                                          <p:spTgt spid="7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5">
                                            <p:txEl>
                                              <p:pRg st="6" end="6"/>
                                            </p:txEl>
                                          </p:spTgt>
                                        </p:tgtEl>
                                        <p:attrNameLst>
                                          <p:attrName>style.visibility</p:attrName>
                                        </p:attrNameLst>
                                      </p:cBhvr>
                                      <p:to>
                                        <p:strVal val="visible"/>
                                      </p:to>
                                    </p:set>
                                    <p:animEffect transition="in" filter="fade">
                                      <p:cBhvr>
                                        <p:cTn id="37" dur="1000"/>
                                        <p:tgtEl>
                                          <p:spTgt spid="7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5">
                                            <p:txEl>
                                              <p:pRg st="7" end="7"/>
                                            </p:txEl>
                                          </p:spTgt>
                                        </p:tgtEl>
                                        <p:attrNameLst>
                                          <p:attrName>style.visibility</p:attrName>
                                        </p:attrNameLst>
                                      </p:cBhvr>
                                      <p:to>
                                        <p:strVal val="visible"/>
                                      </p:to>
                                    </p:set>
                                    <p:animEffect transition="in" filter="fade">
                                      <p:cBhvr>
                                        <p:cTn id="42" dur="1000"/>
                                        <p:tgtEl>
                                          <p:spTgt spid="7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5">
                                            <p:txEl>
                                              <p:pRg st="8" end="8"/>
                                            </p:txEl>
                                          </p:spTgt>
                                        </p:tgtEl>
                                        <p:attrNameLst>
                                          <p:attrName>style.visibility</p:attrName>
                                        </p:attrNameLst>
                                      </p:cBhvr>
                                      <p:to>
                                        <p:strVal val="visible"/>
                                      </p:to>
                                    </p:set>
                                    <p:animEffect transition="in" filter="fade">
                                      <p:cBhvr>
                                        <p:cTn id="47" dur="1000"/>
                                        <p:tgtEl>
                                          <p:spTgt spid="7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5">
                                            <p:txEl>
                                              <p:pRg st="9" end="9"/>
                                            </p:txEl>
                                          </p:spTgt>
                                        </p:tgtEl>
                                        <p:attrNameLst>
                                          <p:attrName>style.visibility</p:attrName>
                                        </p:attrNameLst>
                                      </p:cBhvr>
                                      <p:to>
                                        <p:strVal val="visible"/>
                                      </p:to>
                                    </p:set>
                                    <p:animEffect transition="in" filter="fade">
                                      <p:cBhvr>
                                        <p:cTn id="52" dur="1000"/>
                                        <p:tgtEl>
                                          <p:spTgt spid="7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US" sz="3959" b="1" i="0" u="none" strike="noStrike" cap="none">
                <a:solidFill>
                  <a:srgbClr val="FF0000"/>
                </a:solidFill>
                <a:latin typeface="Shadows Into Light Two"/>
                <a:ea typeface="Shadows Into Light Two"/>
                <a:cs typeface="Shadows Into Light Two"/>
                <a:sym typeface="Shadows Into Light Two"/>
              </a:rPr>
              <a:t>Scaffolds for Student Discourse</a:t>
            </a:r>
          </a:p>
        </p:txBody>
      </p:sp>
      <p:sp>
        <p:nvSpPr>
          <p:cNvPr id="723" name="Shape 723"/>
          <p:cNvSpPr txBox="1">
            <a:spLocks noGrp="1"/>
          </p:cNvSpPr>
          <p:nvPr>
            <p:ph type="body" idx="1"/>
          </p:nvPr>
        </p:nvSpPr>
        <p:spPr>
          <a:xfrm>
            <a:off x="457200" y="1417650"/>
            <a:ext cx="8229600" cy="4708500"/>
          </a:xfrm>
          <a:prstGeom prst="rect">
            <a:avLst/>
          </a:prstGeom>
          <a:noFill/>
          <a:ln>
            <a:noFill/>
          </a:ln>
        </p:spPr>
        <p:txBody>
          <a:bodyPr lIns="91425" tIns="45700" rIns="91425" bIns="45700" anchor="t" anchorCtr="0">
            <a:noAutofit/>
          </a:bodyPr>
          <a:lstStyle/>
          <a:p>
            <a:pPr marL="342900" marR="0" lvl="0" indent="-292100" algn="l" rtl="0">
              <a:spcBef>
                <a:spcPts val="0"/>
              </a:spcBef>
              <a:spcAft>
                <a:spcPts val="0"/>
              </a:spcAft>
              <a:buClr>
                <a:schemeClr val="dk1"/>
              </a:buClr>
              <a:buSzPct val="100000"/>
              <a:buFont typeface="Coming Soon"/>
              <a:buChar char="•"/>
            </a:pPr>
            <a:r>
              <a:rPr lang="en-US" sz="2400" b="1" i="0" u="none" strike="noStrike" cap="none">
                <a:solidFill>
                  <a:schemeClr val="dk1"/>
                </a:solidFill>
                <a:latin typeface="Coming Soon"/>
                <a:ea typeface="Coming Soon"/>
                <a:cs typeface="Coming Soon"/>
                <a:sym typeface="Coming Soon"/>
              </a:rPr>
              <a:t>Frayer Model</a:t>
            </a:r>
          </a:p>
          <a:p>
            <a:pPr marL="342900" marR="0" lvl="0" indent="-292100" algn="l" rtl="0">
              <a:spcBef>
                <a:spcPts val="640"/>
              </a:spcBef>
              <a:spcAft>
                <a:spcPts val="0"/>
              </a:spcAft>
              <a:buClr>
                <a:schemeClr val="dk1"/>
              </a:buClr>
              <a:buSzPct val="100000"/>
              <a:buFont typeface="Coming Soon"/>
              <a:buChar char="•"/>
            </a:pPr>
            <a:r>
              <a:rPr lang="en-US" sz="2400" b="1" i="0" u="none" strike="noStrike" cap="none">
                <a:solidFill>
                  <a:schemeClr val="dk1"/>
                </a:solidFill>
                <a:latin typeface="Coming Soon"/>
                <a:ea typeface="Coming Soon"/>
                <a:cs typeface="Coming Soon"/>
                <a:sym typeface="Coming Soon"/>
              </a:rPr>
              <a:t>Ways We Express Our T</a:t>
            </a:r>
            <a:r>
              <a:rPr lang="en-US" sz="2400" b="1">
                <a:latin typeface="Coming Soon"/>
                <a:ea typeface="Coming Soon"/>
                <a:cs typeface="Coming Soon"/>
                <a:sym typeface="Coming Soon"/>
              </a:rPr>
              <a:t>hinking</a:t>
            </a:r>
          </a:p>
          <a:p>
            <a:pPr marL="342900" marR="0" lvl="0" indent="-292100" algn="l" rtl="0">
              <a:spcBef>
                <a:spcPts val="640"/>
              </a:spcBef>
              <a:spcAft>
                <a:spcPts val="0"/>
              </a:spcAft>
              <a:buClr>
                <a:schemeClr val="dk1"/>
              </a:buClr>
              <a:buSzPct val="100000"/>
              <a:buFont typeface="Coming Soon"/>
              <a:buChar char="•"/>
            </a:pPr>
            <a:r>
              <a:rPr lang="en-US" sz="2400" b="1" i="0" u="none" strike="noStrike" cap="none">
                <a:solidFill>
                  <a:schemeClr val="dk1"/>
                </a:solidFill>
                <a:latin typeface="Coming Soon"/>
                <a:ea typeface="Coming Soon"/>
                <a:cs typeface="Coming Soon"/>
                <a:sym typeface="Coming Soon"/>
              </a:rPr>
              <a:t>Discussion Cards- El Achieve</a:t>
            </a:r>
          </a:p>
          <a:p>
            <a:pPr marL="342900" marR="0" lvl="0" indent="-292100" algn="l" rtl="0">
              <a:spcBef>
                <a:spcPts val="640"/>
              </a:spcBef>
              <a:spcAft>
                <a:spcPts val="0"/>
              </a:spcAft>
              <a:buClr>
                <a:schemeClr val="dk1"/>
              </a:buClr>
              <a:buSzPct val="100000"/>
              <a:buFont typeface="Coming Soon"/>
              <a:buChar char="•"/>
            </a:pPr>
            <a:r>
              <a:rPr lang="en-US" sz="2400" b="1">
                <a:latin typeface="Coming Soon"/>
                <a:ea typeface="Coming Soon"/>
                <a:cs typeface="Coming Soon"/>
                <a:sym typeface="Coming Soon"/>
              </a:rPr>
              <a:t>Sentence Frames </a:t>
            </a:r>
          </a:p>
          <a:p>
            <a:pPr marL="342900" marR="0" lvl="0" indent="-292100" algn="l" rtl="0">
              <a:spcBef>
                <a:spcPts val="640"/>
              </a:spcBef>
              <a:spcAft>
                <a:spcPts val="0"/>
              </a:spcAft>
              <a:buClr>
                <a:schemeClr val="dk1"/>
              </a:buClr>
              <a:buSzPct val="100000"/>
              <a:buFont typeface="Coming Soon"/>
              <a:buChar char="•"/>
            </a:pPr>
            <a:r>
              <a:rPr lang="en-US" sz="2400" b="1">
                <a:latin typeface="Coming Soon"/>
                <a:ea typeface="Coming Soon"/>
                <a:cs typeface="Coming Soon"/>
                <a:sym typeface="Coming Soon"/>
              </a:rPr>
              <a:t>Sentence Stems </a:t>
            </a:r>
          </a:p>
          <a:p>
            <a:pPr marL="342900" marR="0" lvl="0" indent="-292100" algn="l" rtl="0">
              <a:spcBef>
                <a:spcPts val="640"/>
              </a:spcBef>
              <a:spcAft>
                <a:spcPts val="0"/>
              </a:spcAft>
              <a:buClr>
                <a:schemeClr val="dk1"/>
              </a:buClr>
              <a:buSzPct val="100000"/>
              <a:buFont typeface="Coming Soon"/>
              <a:buChar char="•"/>
            </a:pPr>
            <a:r>
              <a:rPr lang="en-US" sz="2400" b="1">
                <a:latin typeface="Coming Soon"/>
                <a:ea typeface="Coming Soon"/>
                <a:cs typeface="Coming Soon"/>
                <a:sym typeface="Coming Soon"/>
              </a:rPr>
              <a:t>Prompts</a:t>
            </a:r>
          </a:p>
          <a:p>
            <a:pPr marL="0" marR="0" lvl="0" indent="0" algn="l" rtl="0">
              <a:spcBef>
                <a:spcPts val="640"/>
              </a:spcBef>
              <a:spcAft>
                <a:spcPts val="0"/>
              </a:spcAft>
              <a:buNone/>
            </a:pPr>
            <a:endParaRPr sz="1400">
              <a:latin typeface="Coming Soon"/>
              <a:ea typeface="Coming Soon"/>
              <a:cs typeface="Coming Soon"/>
              <a:sym typeface="Coming Soon"/>
            </a:endParaRPr>
          </a:p>
          <a:p>
            <a:pPr marL="0" marR="0" lvl="0" indent="0" algn="l" rtl="0">
              <a:spcBef>
                <a:spcPts val="640"/>
              </a:spcBef>
              <a:buNone/>
            </a:pPr>
            <a:endParaRPr sz="2800" b="1" baseline="30000">
              <a:latin typeface="Coming Soon"/>
              <a:ea typeface="Coming Soon"/>
              <a:cs typeface="Coming Soon"/>
              <a:sym typeface="Coming Soon"/>
            </a:endParaRPr>
          </a:p>
        </p:txBody>
      </p:sp>
      <p:pic>
        <p:nvPicPr>
          <p:cNvPr id="724" name="Shape 724"/>
          <p:cNvPicPr preferRelativeResize="0"/>
          <p:nvPr/>
        </p:nvPicPr>
        <p:blipFill>
          <a:blip r:embed="rId3">
            <a:alphaModFix/>
          </a:blip>
          <a:stretch>
            <a:fillRect/>
          </a:stretch>
        </p:blipFill>
        <p:spPr>
          <a:xfrm rot="484933">
            <a:off x="3686060" y="3850829"/>
            <a:ext cx="2412152" cy="2756724"/>
          </a:xfrm>
          <a:prstGeom prst="rect">
            <a:avLst/>
          </a:prstGeom>
          <a:noFill/>
          <a:ln>
            <a:noFill/>
          </a:ln>
        </p:spPr>
      </p:pic>
      <p:pic>
        <p:nvPicPr>
          <p:cNvPr id="725" name="Shape 725"/>
          <p:cNvPicPr preferRelativeResize="0"/>
          <p:nvPr/>
        </p:nvPicPr>
        <p:blipFill>
          <a:blip r:embed="rId4">
            <a:alphaModFix/>
          </a:blip>
          <a:stretch>
            <a:fillRect/>
          </a:stretch>
        </p:blipFill>
        <p:spPr>
          <a:xfrm>
            <a:off x="6301250" y="1159549"/>
            <a:ext cx="2687425" cy="3579675"/>
          </a:xfrm>
          <a:prstGeom prst="rect">
            <a:avLst/>
          </a:prstGeom>
          <a:noFill/>
          <a:ln>
            <a:noFill/>
          </a:ln>
        </p:spPr>
      </p:pic>
      <p:pic>
        <p:nvPicPr>
          <p:cNvPr id="726" name="Shape 726"/>
          <p:cNvPicPr preferRelativeResize="0"/>
          <p:nvPr/>
        </p:nvPicPr>
        <p:blipFill>
          <a:blip r:embed="rId5">
            <a:alphaModFix/>
          </a:blip>
          <a:stretch>
            <a:fillRect/>
          </a:stretch>
        </p:blipFill>
        <p:spPr>
          <a:xfrm>
            <a:off x="213850" y="4311550"/>
            <a:ext cx="3269186" cy="24518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Shape 73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b="1">
                <a:solidFill>
                  <a:srgbClr val="FF0000"/>
                </a:solidFill>
                <a:latin typeface="Shadows Into Light Two"/>
                <a:ea typeface="Shadows Into Light Two"/>
                <a:cs typeface="Shadows Into Light Two"/>
                <a:sym typeface="Shadows Into Light Two"/>
              </a:rPr>
              <a:t>Modifying Scaffolds</a:t>
            </a:r>
          </a:p>
        </p:txBody>
      </p:sp>
      <p:sp>
        <p:nvSpPr>
          <p:cNvPr id="733" name="Shape 733"/>
          <p:cNvSpPr txBox="1">
            <a:spLocks noGrp="1"/>
          </p:cNvSpPr>
          <p:nvPr>
            <p:ph type="body" idx="1"/>
          </p:nvPr>
        </p:nvSpPr>
        <p:spPr>
          <a:xfrm>
            <a:off x="569625" y="3099225"/>
            <a:ext cx="8229600" cy="45261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p:txBody>
      </p:sp>
      <p:pic>
        <p:nvPicPr>
          <p:cNvPr id="734" name="Shape 734" descr="talk like a sciencetist.PNG"/>
          <p:cNvPicPr preferRelativeResize="0"/>
          <p:nvPr/>
        </p:nvPicPr>
        <p:blipFill>
          <a:blip r:embed="rId3">
            <a:alphaModFix/>
          </a:blip>
          <a:stretch>
            <a:fillRect/>
          </a:stretch>
        </p:blipFill>
        <p:spPr>
          <a:xfrm>
            <a:off x="1195850" y="1417649"/>
            <a:ext cx="6977150" cy="54734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Shape 73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rgbClr val="FF0000"/>
                </a:solidFill>
                <a:latin typeface="Shadows Into Light Two"/>
                <a:ea typeface="Shadows Into Light Two"/>
                <a:cs typeface="Shadows Into Light Two"/>
                <a:sym typeface="Shadows Into Light Two"/>
              </a:rPr>
              <a:t>Individually or with a par</a:t>
            </a:r>
            <a:r>
              <a:rPr lang="en-US" b="1">
                <a:solidFill>
                  <a:srgbClr val="FF0000"/>
                </a:solidFill>
                <a:latin typeface="Shadows Into Light Two"/>
                <a:ea typeface="Shadows Into Light Two"/>
                <a:cs typeface="Shadows Into Light Two"/>
                <a:sym typeface="Shadows Into Light Two"/>
              </a:rPr>
              <a:t>tner</a:t>
            </a:r>
          </a:p>
        </p:txBody>
      </p:sp>
      <p:sp>
        <p:nvSpPr>
          <p:cNvPr id="740" name="Shape 740"/>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Coming Soon"/>
              <a:buChar char="•"/>
            </a:pPr>
            <a:r>
              <a:rPr lang="en-US" sz="3200" b="0" i="0" u="none" strike="noStrike" cap="none">
                <a:solidFill>
                  <a:schemeClr val="dk1"/>
                </a:solidFill>
                <a:latin typeface="Coming Soon"/>
                <a:ea typeface="Coming Soon"/>
                <a:cs typeface="Coming Soon"/>
                <a:sym typeface="Coming Soon"/>
              </a:rPr>
              <a:t>Create some scaffolds that your students could use for academic conversations in your current unit:</a:t>
            </a:r>
          </a:p>
          <a:p>
            <a:pPr marL="742950" marR="0" lvl="1" indent="-285750" algn="l" rtl="0">
              <a:spcBef>
                <a:spcPts val="560"/>
              </a:spcBef>
              <a:spcAft>
                <a:spcPts val="0"/>
              </a:spcAft>
              <a:buClr>
                <a:schemeClr val="dk1"/>
              </a:buClr>
              <a:buSzPct val="100000"/>
              <a:buFont typeface="Coming Soon"/>
              <a:buChar char="–"/>
            </a:pPr>
            <a:r>
              <a:rPr lang="en-US" sz="2800" b="0" i="0" u="none" strike="noStrike" cap="none">
                <a:solidFill>
                  <a:schemeClr val="dk1"/>
                </a:solidFill>
                <a:latin typeface="Coming Soon"/>
                <a:ea typeface="Coming Soon"/>
                <a:cs typeface="Coming Soon"/>
                <a:sym typeface="Coming Soon"/>
              </a:rPr>
              <a:t>Sentence frames/sentence starters </a:t>
            </a:r>
          </a:p>
          <a:p>
            <a:pPr marL="742950" marR="0" lvl="1" indent="-285750" algn="l" rtl="0">
              <a:spcBef>
                <a:spcPts val="560"/>
              </a:spcBef>
              <a:spcAft>
                <a:spcPts val="0"/>
              </a:spcAft>
              <a:buClr>
                <a:schemeClr val="dk1"/>
              </a:buClr>
              <a:buSzPct val="100000"/>
              <a:buFont typeface="Coming Soon"/>
              <a:buChar char="–"/>
            </a:pPr>
            <a:r>
              <a:rPr lang="en-US" sz="2800" b="0" i="0" u="none" strike="noStrike" cap="none">
                <a:solidFill>
                  <a:schemeClr val="dk1"/>
                </a:solidFill>
                <a:latin typeface="Coming Soon"/>
                <a:ea typeface="Coming Soon"/>
                <a:cs typeface="Coming Soon"/>
                <a:sym typeface="Coming Soon"/>
              </a:rPr>
              <a:t>Graphic organizers</a:t>
            </a:r>
          </a:p>
          <a:p>
            <a:pPr marL="742950" marR="0" lvl="1" indent="-285750" algn="l" rtl="0">
              <a:spcBef>
                <a:spcPts val="560"/>
              </a:spcBef>
              <a:spcAft>
                <a:spcPts val="0"/>
              </a:spcAft>
              <a:buClr>
                <a:schemeClr val="dk1"/>
              </a:buClr>
              <a:buSzPct val="100000"/>
              <a:buFont typeface="Coming Soon"/>
              <a:buChar char="–"/>
            </a:pPr>
            <a:r>
              <a:rPr lang="en-US" sz="2800" b="0" i="0" u="none" strike="noStrike" cap="none">
                <a:solidFill>
                  <a:schemeClr val="dk1"/>
                </a:solidFill>
                <a:latin typeface="Coming Soon"/>
                <a:ea typeface="Coming Soon"/>
                <a:cs typeface="Coming Soon"/>
                <a:sym typeface="Coming Soon"/>
              </a:rPr>
              <a:t>Co-created posters</a:t>
            </a:r>
          </a:p>
          <a:p>
            <a:pPr marL="742950" marR="0" lvl="1" indent="-285750" algn="l" rtl="0">
              <a:spcBef>
                <a:spcPts val="560"/>
              </a:spcBef>
              <a:buClr>
                <a:schemeClr val="dk1"/>
              </a:buClr>
              <a:buSzPct val="100000"/>
              <a:buFont typeface="Coming Soon"/>
              <a:buChar char="–"/>
            </a:pPr>
            <a:r>
              <a:rPr lang="en-US" sz="2800" b="0" i="0" u="none" strike="noStrike" cap="none">
                <a:solidFill>
                  <a:schemeClr val="dk1"/>
                </a:solidFill>
                <a:latin typeface="Coming Soon"/>
                <a:ea typeface="Coming Soon"/>
                <a:cs typeface="Coming Soon"/>
                <a:sym typeface="Coming Soon"/>
              </a:rPr>
              <a:t>Prompts for discussions</a:t>
            </a:r>
          </a:p>
        </p:txBody>
      </p:sp>
      <p:pic>
        <p:nvPicPr>
          <p:cNvPr id="741" name="Shape 741" descr="C:\Users\ssouthard.ESD189.001\AppData\Local\Microsoft\Windows\Temporary Internet Files\Content.IE5\SF30F071\bamboo1[1].jpg"/>
          <p:cNvPicPr preferRelativeResize="0"/>
          <p:nvPr/>
        </p:nvPicPr>
        <p:blipFill rotWithShape="1">
          <a:blip r:embed="rId3">
            <a:alphaModFix/>
          </a:blip>
          <a:srcRect/>
          <a:stretch/>
        </p:blipFill>
        <p:spPr>
          <a:xfrm>
            <a:off x="5356900" y="3810000"/>
            <a:ext cx="3794100" cy="3041100"/>
          </a:xfrm>
          <a:prstGeom prst="rect">
            <a:avLst/>
          </a:prstGeom>
          <a:noFill/>
          <a:ln>
            <a:noFill/>
          </a:ln>
        </p:spPr>
      </p:pic>
      <p:sp>
        <p:nvSpPr>
          <p:cNvPr id="742" name="Shape 742" title="10 Minute Countdown Timer with Buzzer">
            <a:hlinkClick r:id="rId4"/>
          </p:cNvPr>
          <p:cNvSpPr/>
          <p:nvPr/>
        </p:nvSpPr>
        <p:spPr>
          <a:xfrm>
            <a:off x="0" y="5277250"/>
            <a:ext cx="2098474" cy="1573849"/>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xEl>
                                              <p:pRg st="0" end="0"/>
                                            </p:txEl>
                                          </p:spTgt>
                                        </p:tgtEl>
                                        <p:attrNameLst>
                                          <p:attrName>style.visibility</p:attrName>
                                        </p:attrNameLst>
                                      </p:cBhvr>
                                      <p:to>
                                        <p:strVal val="visible"/>
                                      </p:to>
                                    </p:set>
                                    <p:animEffect transition="in" filter="fade">
                                      <p:cBhvr>
                                        <p:cTn id="7" dur="1000"/>
                                        <p:tgtEl>
                                          <p:spTgt spid="7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0">
                                            <p:txEl>
                                              <p:pRg st="1" end="1"/>
                                            </p:txEl>
                                          </p:spTgt>
                                        </p:tgtEl>
                                        <p:attrNameLst>
                                          <p:attrName>style.visibility</p:attrName>
                                        </p:attrNameLst>
                                      </p:cBhvr>
                                      <p:to>
                                        <p:strVal val="visible"/>
                                      </p:to>
                                    </p:set>
                                    <p:animEffect transition="in" filter="fade">
                                      <p:cBhvr>
                                        <p:cTn id="12" dur="1000"/>
                                        <p:tgtEl>
                                          <p:spTgt spid="7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0">
                                            <p:txEl>
                                              <p:pRg st="2" end="2"/>
                                            </p:txEl>
                                          </p:spTgt>
                                        </p:tgtEl>
                                        <p:attrNameLst>
                                          <p:attrName>style.visibility</p:attrName>
                                        </p:attrNameLst>
                                      </p:cBhvr>
                                      <p:to>
                                        <p:strVal val="visible"/>
                                      </p:to>
                                    </p:set>
                                    <p:animEffect transition="in" filter="fade">
                                      <p:cBhvr>
                                        <p:cTn id="17" dur="1000"/>
                                        <p:tgtEl>
                                          <p:spTgt spid="7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0">
                                            <p:txEl>
                                              <p:pRg st="3" end="3"/>
                                            </p:txEl>
                                          </p:spTgt>
                                        </p:tgtEl>
                                        <p:attrNameLst>
                                          <p:attrName>style.visibility</p:attrName>
                                        </p:attrNameLst>
                                      </p:cBhvr>
                                      <p:to>
                                        <p:strVal val="visible"/>
                                      </p:to>
                                    </p:set>
                                    <p:animEffect transition="in" filter="fade">
                                      <p:cBhvr>
                                        <p:cTn id="22" dur="1000"/>
                                        <p:tgtEl>
                                          <p:spTgt spid="7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0">
                                            <p:txEl>
                                              <p:pRg st="4" end="4"/>
                                            </p:txEl>
                                          </p:spTgt>
                                        </p:tgtEl>
                                        <p:attrNameLst>
                                          <p:attrName>style.visibility</p:attrName>
                                        </p:attrNameLst>
                                      </p:cBhvr>
                                      <p:to>
                                        <p:strVal val="visible"/>
                                      </p:to>
                                    </p:set>
                                    <p:animEffect transition="in" filter="fade">
                                      <p:cBhvr>
                                        <p:cTn id="27" dur="1000"/>
                                        <p:tgtEl>
                                          <p:spTgt spid="7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381000" y="3047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Reflect on your learning…</a:t>
            </a:r>
          </a:p>
        </p:txBody>
      </p:sp>
      <p:pic>
        <p:nvPicPr>
          <p:cNvPr id="748" name="Shape 748" descr="Reflection Sheet - Microsoft Word"/>
          <p:cNvPicPr preferRelativeResize="0">
            <a:picLocks noGrp="1"/>
          </p:cNvPicPr>
          <p:nvPr>
            <p:ph type="body" idx="1"/>
          </p:nvPr>
        </p:nvPicPr>
        <p:blipFill rotWithShape="1">
          <a:blip r:embed="rId3">
            <a:alphaModFix/>
          </a:blip>
          <a:srcRect l="17418" t="23270" r="19218" b="4233"/>
          <a:stretch/>
        </p:blipFill>
        <p:spPr>
          <a:xfrm>
            <a:off x="1219200" y="1447800"/>
            <a:ext cx="6553200" cy="448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0" u="none" strike="noStrike" cap="none">
                <a:solidFill>
                  <a:srgbClr val="9900FF"/>
                </a:solidFill>
                <a:latin typeface="Shadows Into Light Two"/>
                <a:ea typeface="Shadows Into Light Two"/>
                <a:cs typeface="Shadows Into Light Two"/>
                <a:sym typeface="Shadows Into Light Two"/>
              </a:rPr>
              <a:t>Equity- Who has the language of leadership in the classroom?</a:t>
            </a:r>
          </a:p>
        </p:txBody>
      </p:sp>
      <p:sp>
        <p:nvSpPr>
          <p:cNvPr id="264" name="Shape 264"/>
          <p:cNvSpPr txBox="1">
            <a:spLocks noGrp="1"/>
          </p:cNvSpPr>
          <p:nvPr>
            <p:ph type="body" idx="1"/>
          </p:nvPr>
        </p:nvSpPr>
        <p:spPr>
          <a:xfrm>
            <a:off x="1959425" y="1600200"/>
            <a:ext cx="6727500" cy="4526100"/>
          </a:xfrm>
          <a:prstGeom prst="rect">
            <a:avLst/>
          </a:prstGeom>
          <a:noFill/>
          <a:ln>
            <a:noFill/>
          </a:ln>
        </p:spPr>
        <p:txBody>
          <a:bodyPr lIns="91425" tIns="45700" rIns="91425" bIns="45700" anchor="t" anchorCtr="0">
            <a:noAutofit/>
          </a:bodyPr>
          <a:lstStyle/>
          <a:p>
            <a:pPr marL="82296" marR="0" lvl="0" indent="-6096" algn="l" rtl="0">
              <a:lnSpc>
                <a:spcPct val="80000"/>
              </a:lnSpc>
              <a:spcBef>
                <a:spcPts val="0"/>
              </a:spcBef>
              <a:spcAft>
                <a:spcPts val="0"/>
              </a:spcAft>
              <a:buClr>
                <a:schemeClr val="dk1"/>
              </a:buClr>
              <a:buSzPct val="25000"/>
              <a:buFont typeface="Arial"/>
              <a:buNone/>
            </a:pPr>
            <a:r>
              <a:rPr lang="en-US" sz="2400">
                <a:latin typeface="Coming Soon"/>
                <a:ea typeface="Coming Soon"/>
                <a:cs typeface="Coming Soon"/>
                <a:sym typeface="Coming Soon"/>
              </a:rPr>
              <a:t>In your group</a:t>
            </a:r>
            <a:r>
              <a:rPr lang="en-US" sz="2400" b="0" i="0" u="none" strike="noStrike" cap="none">
                <a:solidFill>
                  <a:schemeClr val="dk1"/>
                </a:solidFill>
                <a:latin typeface="Coming Soon"/>
                <a:ea typeface="Coming Soon"/>
                <a:cs typeface="Coming Soon"/>
                <a:sym typeface="Coming Soon"/>
              </a:rPr>
              <a:t>, discuss how the reality </a:t>
            </a:r>
            <a:r>
              <a:rPr lang="en-US" sz="2400">
                <a:latin typeface="Coming Soon"/>
                <a:ea typeface="Coming Soon"/>
                <a:cs typeface="Coming Soon"/>
                <a:sym typeface="Coming Soon"/>
              </a:rPr>
              <a:t>of</a:t>
            </a:r>
            <a:r>
              <a:rPr lang="en-US" sz="2400" b="0" i="0" u="none" strike="noStrike" cap="none">
                <a:solidFill>
                  <a:schemeClr val="dk1"/>
                </a:solidFill>
                <a:latin typeface="Coming Soon"/>
                <a:ea typeface="Coming Soon"/>
                <a:cs typeface="Coming Soon"/>
                <a:sym typeface="Coming Soon"/>
              </a:rPr>
              <a:t> these two statements creates challenges for </a:t>
            </a:r>
            <a:r>
              <a:rPr lang="en-US" sz="2400">
                <a:latin typeface="Coming Soon"/>
                <a:ea typeface="Coming Soon"/>
                <a:cs typeface="Coming Soon"/>
                <a:sym typeface="Coming Soon"/>
              </a:rPr>
              <a:t>English learners</a:t>
            </a:r>
            <a:r>
              <a:rPr lang="en-US" sz="2400" b="0" i="0" u="none" strike="noStrike" cap="none">
                <a:solidFill>
                  <a:schemeClr val="dk1"/>
                </a:solidFill>
                <a:latin typeface="Coming Soon"/>
                <a:ea typeface="Coming Soon"/>
                <a:cs typeface="Coming Soon"/>
                <a:sym typeface="Coming Soon"/>
              </a:rPr>
              <a:t> in school and in their lives </a:t>
            </a:r>
            <a:r>
              <a:rPr lang="en-US" sz="2400">
                <a:latin typeface="Coming Soon"/>
                <a:ea typeface="Coming Soon"/>
                <a:cs typeface="Coming Soon"/>
                <a:sym typeface="Coming Soon"/>
              </a:rPr>
              <a:t>beyond k-12</a:t>
            </a:r>
            <a:r>
              <a:rPr lang="en-US" sz="2400" b="0" i="0" u="none" strike="noStrike" cap="none">
                <a:solidFill>
                  <a:schemeClr val="dk1"/>
                </a:solidFill>
                <a:latin typeface="Coming Soon"/>
                <a:ea typeface="Coming Soon"/>
                <a:cs typeface="Coming Soon"/>
                <a:sym typeface="Coming Soon"/>
              </a:rPr>
              <a:t>:</a:t>
            </a:r>
          </a:p>
          <a:p>
            <a:pPr marL="82296" marR="0" lvl="0" indent="-6096" algn="l" rtl="0">
              <a:lnSpc>
                <a:spcPct val="80000"/>
              </a:lnSpc>
              <a:spcBef>
                <a:spcPts val="592"/>
              </a:spcBef>
              <a:spcAft>
                <a:spcPts val="0"/>
              </a:spcAft>
              <a:buClr>
                <a:schemeClr val="dk1"/>
              </a:buClr>
              <a:buSzPct val="25000"/>
              <a:buFont typeface="Arial"/>
              <a:buNone/>
            </a:pPr>
            <a:endParaRPr sz="2400" b="0" i="0" u="none" strike="noStrike" cap="none">
              <a:solidFill>
                <a:schemeClr val="dk1"/>
              </a:solidFill>
              <a:latin typeface="Coming Soon"/>
              <a:ea typeface="Coming Soon"/>
              <a:cs typeface="Coming Soon"/>
              <a:sym typeface="Coming Soon"/>
            </a:endParaRPr>
          </a:p>
          <a:p>
            <a:pPr marL="82296" marR="0" lvl="0" indent="-6096" algn="l" rtl="0">
              <a:lnSpc>
                <a:spcPct val="80000"/>
              </a:lnSpc>
              <a:spcBef>
                <a:spcPts val="592"/>
              </a:spcBef>
              <a:spcAft>
                <a:spcPts val="0"/>
              </a:spcAft>
              <a:buClr>
                <a:schemeClr val="dk1"/>
              </a:buClr>
              <a:buSzPct val="25000"/>
              <a:buFont typeface="Arial"/>
              <a:buNone/>
            </a:pPr>
            <a:r>
              <a:rPr lang="en-US" sz="2400" b="0" i="0" u="none" strike="noStrike" cap="none">
                <a:solidFill>
                  <a:schemeClr val="dk1"/>
                </a:solidFill>
                <a:latin typeface="Coming Soon"/>
                <a:ea typeface="Coming Soon"/>
                <a:cs typeface="Coming Soon"/>
                <a:sym typeface="Coming Soon"/>
              </a:rPr>
              <a:t>“The art of communication is the language of leadership.” - James Humes 34</a:t>
            </a:r>
          </a:p>
          <a:p>
            <a:pPr marL="82296" marR="0" lvl="0" indent="-6096" algn="l" rtl="0">
              <a:lnSpc>
                <a:spcPct val="80000"/>
              </a:lnSpc>
              <a:spcBef>
                <a:spcPts val="592"/>
              </a:spcBef>
              <a:spcAft>
                <a:spcPts val="0"/>
              </a:spcAft>
              <a:buClr>
                <a:schemeClr val="dk1"/>
              </a:buClr>
              <a:buSzPct val="25000"/>
              <a:buFont typeface="Arial"/>
              <a:buNone/>
            </a:pPr>
            <a:endParaRPr sz="2400" b="0" i="0" u="none" strike="noStrike" cap="none">
              <a:solidFill>
                <a:schemeClr val="dk1"/>
              </a:solidFill>
              <a:latin typeface="Coming Soon"/>
              <a:ea typeface="Coming Soon"/>
              <a:cs typeface="Coming Soon"/>
              <a:sym typeface="Coming Soon"/>
            </a:endParaRPr>
          </a:p>
          <a:p>
            <a:pPr marL="82296" marR="0" lvl="0" indent="-6096" algn="l" rtl="0">
              <a:lnSpc>
                <a:spcPct val="80000"/>
              </a:lnSpc>
              <a:spcBef>
                <a:spcPts val="592"/>
              </a:spcBef>
              <a:buClr>
                <a:schemeClr val="dk1"/>
              </a:buClr>
              <a:buSzPct val="25000"/>
              <a:buFont typeface="Arial"/>
              <a:buNone/>
            </a:pPr>
            <a:r>
              <a:rPr lang="en-US" sz="2400" b="0" i="0" u="none" strike="noStrike" cap="none">
                <a:solidFill>
                  <a:schemeClr val="dk1"/>
                </a:solidFill>
                <a:latin typeface="Coming Soon"/>
                <a:ea typeface="Coming Soon"/>
                <a:cs typeface="Coming Soon"/>
                <a:sym typeface="Coming Soon"/>
              </a:rPr>
              <a:t>“It is virtually impossible to express oneself in a new language without making mistakes and being exposed to ridicule.” –Fisher, Frey, Rothenberg, 2008</a:t>
            </a:r>
          </a:p>
        </p:txBody>
      </p:sp>
      <p:sp>
        <p:nvSpPr>
          <p:cNvPr id="265" name="Shape 265" descr="Download today. Simple 5 minute countdown timer with vintage digital alarm. Perfect for corporate or school activities and presentations or just personal use at home or at work.  You can also use this timer in your video project!  Available in full 1080p HD. Check out our other countdown timers for other times and timers with sound alerts.  Let us know if there's a similar video that would help you or that you would like to see!" title="5 minute HD COUNTDOWN TIMER  - with alarm">
            <a:hlinkClick r:id="rId3"/>
          </p:cNvPr>
          <p:cNvSpPr/>
          <p:nvPr/>
        </p:nvSpPr>
        <p:spPr>
          <a:xfrm>
            <a:off x="91875" y="5634550"/>
            <a:ext cx="1867561" cy="1142999"/>
          </a:xfrm>
          <a:prstGeom prst="rect">
            <a:avLst/>
          </a:prstGeom>
          <a:blipFill>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Effect transition="in" filter="fade">
                                      <p:cBhvr>
                                        <p:cTn id="7" dur="1000"/>
                                        <p:tgtEl>
                                          <p:spTgt spid="2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
                                            <p:txEl>
                                              <p:pRg st="1" end="1"/>
                                            </p:txEl>
                                          </p:spTgt>
                                        </p:tgtEl>
                                        <p:attrNameLst>
                                          <p:attrName>style.visibility</p:attrName>
                                        </p:attrNameLst>
                                      </p:cBhvr>
                                      <p:to>
                                        <p:strVal val="visible"/>
                                      </p:to>
                                    </p:set>
                                    <p:animEffect transition="in" filter="fade">
                                      <p:cBhvr>
                                        <p:cTn id="12" dur="1000"/>
                                        <p:tgtEl>
                                          <p:spTgt spid="2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4">
                                            <p:txEl>
                                              <p:pRg st="2" end="2"/>
                                            </p:txEl>
                                          </p:spTgt>
                                        </p:tgtEl>
                                        <p:attrNameLst>
                                          <p:attrName>style.visibility</p:attrName>
                                        </p:attrNameLst>
                                      </p:cBhvr>
                                      <p:to>
                                        <p:strVal val="visible"/>
                                      </p:to>
                                    </p:set>
                                    <p:animEffect transition="in" filter="fade">
                                      <p:cBhvr>
                                        <p:cTn id="17" dur="1000"/>
                                        <p:tgtEl>
                                          <p:spTgt spid="2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xEl>
                                              <p:pRg st="3" end="3"/>
                                            </p:txEl>
                                          </p:spTgt>
                                        </p:tgtEl>
                                        <p:attrNameLst>
                                          <p:attrName>style.visibility</p:attrName>
                                        </p:attrNameLst>
                                      </p:cBhvr>
                                      <p:to>
                                        <p:strVal val="visible"/>
                                      </p:to>
                                    </p:set>
                                    <p:animEffect transition="in" filter="fade">
                                      <p:cBhvr>
                                        <p:cTn id="22" dur="1000"/>
                                        <p:tgtEl>
                                          <p:spTgt spid="2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4">
                                            <p:txEl>
                                              <p:pRg st="4" end="4"/>
                                            </p:txEl>
                                          </p:spTgt>
                                        </p:tgtEl>
                                        <p:attrNameLst>
                                          <p:attrName>style.visibility</p:attrName>
                                        </p:attrNameLst>
                                      </p:cBhvr>
                                      <p:to>
                                        <p:strVal val="visible"/>
                                      </p:to>
                                    </p:set>
                                    <p:animEffect transition="in" filter="fade">
                                      <p:cBhvr>
                                        <p:cTn id="27" dur="1000"/>
                                        <p:tgtEl>
                                          <p:spTgt spid="2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0" u="none" strike="noStrike" cap="none">
                <a:solidFill>
                  <a:schemeClr val="dk1"/>
                </a:solidFill>
                <a:latin typeface="Shadows Into Light Two"/>
                <a:ea typeface="Shadows Into Light Two"/>
                <a:cs typeface="Shadows Into Light Two"/>
                <a:sym typeface="Shadows Into Light Two"/>
              </a:rPr>
              <a:t>Culminating Activity- </a:t>
            </a:r>
          </a:p>
          <a:p>
            <a:pPr marL="0" marR="0" lvl="0" indent="0" algn="ctr" rtl="0">
              <a:spcBef>
                <a:spcPts val="0"/>
              </a:spcBef>
              <a:buClr>
                <a:schemeClr val="dk1"/>
              </a:buClr>
              <a:buSzPct val="25000"/>
              <a:buFont typeface="Calibri"/>
              <a:buNone/>
            </a:pPr>
            <a:r>
              <a:rPr lang="en-US" sz="3959" b="1" i="0" u="none" strike="noStrike" cap="none">
                <a:solidFill>
                  <a:schemeClr val="dk1"/>
                </a:solidFill>
                <a:latin typeface="Shadows Into Light Two"/>
                <a:ea typeface="Shadows Into Light Two"/>
                <a:cs typeface="Shadows Into Light Two"/>
                <a:sym typeface="Shadows Into Light Two"/>
              </a:rPr>
              <a:t>Reflecting on our learning collaboratively</a:t>
            </a:r>
          </a:p>
        </p:txBody>
      </p:sp>
      <p:sp>
        <p:nvSpPr>
          <p:cNvPr id="754" name="Shape 75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Coming Soon"/>
              <a:buChar char="•"/>
            </a:pPr>
            <a:r>
              <a:rPr lang="en-US" sz="3200" b="0" i="0" u="none" strike="noStrike" cap="none">
                <a:solidFill>
                  <a:schemeClr val="dk1"/>
                </a:solidFill>
                <a:latin typeface="Coming Soon"/>
                <a:ea typeface="Coming Soon"/>
                <a:cs typeface="Coming Soon"/>
                <a:sym typeface="Coming Soon"/>
              </a:rPr>
              <a:t>Think about which is the most important aspect of academic language development for your students:</a:t>
            </a:r>
          </a:p>
          <a:p>
            <a:pPr marL="742950" marR="0" lvl="1" indent="-285750" algn="l" rtl="0">
              <a:spcBef>
                <a:spcPts val="560"/>
              </a:spcBef>
              <a:spcAft>
                <a:spcPts val="0"/>
              </a:spcAft>
              <a:buClr>
                <a:schemeClr val="dk1"/>
              </a:buClr>
              <a:buSzPct val="100000"/>
              <a:buFont typeface="Coming Soon"/>
              <a:buChar char="–"/>
            </a:pPr>
            <a:r>
              <a:rPr lang="en-US" sz="2800" b="0" i="0" u="none" strike="noStrike" cap="none">
                <a:solidFill>
                  <a:schemeClr val="dk1"/>
                </a:solidFill>
                <a:latin typeface="Coming Soon"/>
                <a:ea typeface="Coming Soon"/>
                <a:cs typeface="Coming Soon"/>
                <a:sym typeface="Coming Soon"/>
              </a:rPr>
              <a:t>Physical Environment</a:t>
            </a:r>
          </a:p>
          <a:p>
            <a:pPr marL="742950" marR="0" lvl="1" indent="-285750" algn="l" rtl="0">
              <a:spcBef>
                <a:spcPts val="560"/>
              </a:spcBef>
              <a:spcAft>
                <a:spcPts val="0"/>
              </a:spcAft>
              <a:buClr>
                <a:schemeClr val="dk1"/>
              </a:buClr>
              <a:buSzPct val="100000"/>
              <a:buFont typeface="Coming Soon"/>
              <a:buChar char="–"/>
            </a:pPr>
            <a:r>
              <a:rPr lang="en-US" sz="2800" b="0" i="0" u="none" strike="noStrike" cap="none">
                <a:solidFill>
                  <a:schemeClr val="dk1"/>
                </a:solidFill>
                <a:latin typeface="Coming Soon"/>
                <a:ea typeface="Coming Soon"/>
                <a:cs typeface="Coming Soon"/>
                <a:sym typeface="Coming Soon"/>
              </a:rPr>
              <a:t>Social/Emotional Environment</a:t>
            </a:r>
          </a:p>
          <a:p>
            <a:pPr marL="742950" marR="0" lvl="1" indent="-285750" algn="l" rtl="0">
              <a:spcBef>
                <a:spcPts val="560"/>
              </a:spcBef>
              <a:spcAft>
                <a:spcPts val="0"/>
              </a:spcAft>
              <a:buClr>
                <a:schemeClr val="dk1"/>
              </a:buClr>
              <a:buSzPct val="100000"/>
              <a:buFont typeface="Coming Soon"/>
              <a:buChar char="–"/>
            </a:pPr>
            <a:r>
              <a:rPr lang="en-US">
                <a:latin typeface="Coming Soon"/>
                <a:ea typeface="Coming Soon"/>
                <a:cs typeface="Coming Soon"/>
                <a:sym typeface="Coming Soon"/>
              </a:rPr>
              <a:t>Academic Environment- </a:t>
            </a:r>
            <a:r>
              <a:rPr lang="en-US" sz="2800" b="0" i="0" u="none" strike="noStrike" cap="none">
                <a:solidFill>
                  <a:schemeClr val="dk1"/>
                </a:solidFill>
                <a:latin typeface="Coming Soon"/>
                <a:ea typeface="Coming Soon"/>
                <a:cs typeface="Coming Soon"/>
                <a:sym typeface="Coming Soon"/>
              </a:rPr>
              <a:t>Groupings/Strategies</a:t>
            </a:r>
          </a:p>
          <a:p>
            <a:pPr marL="742950" marR="0" lvl="1" indent="-285750" algn="l" rtl="0">
              <a:spcBef>
                <a:spcPts val="560"/>
              </a:spcBef>
              <a:buClr>
                <a:schemeClr val="dk1"/>
              </a:buClr>
              <a:buSzPct val="100000"/>
              <a:buFont typeface="Coming Soon"/>
              <a:buChar char="–"/>
            </a:pPr>
            <a:r>
              <a:rPr lang="en-US">
                <a:latin typeface="Coming Soon"/>
                <a:ea typeface="Coming Soon"/>
                <a:cs typeface="Coming Soon"/>
                <a:sym typeface="Coming Soon"/>
              </a:rPr>
              <a:t>Academic Environment- </a:t>
            </a:r>
            <a:r>
              <a:rPr lang="en-US" sz="2800" b="0" i="0" u="none" strike="noStrike" cap="none">
                <a:solidFill>
                  <a:schemeClr val="dk1"/>
                </a:solidFill>
                <a:latin typeface="Coming Soon"/>
                <a:ea typeface="Coming Soon"/>
                <a:cs typeface="Coming Soon"/>
                <a:sym typeface="Coming Soon"/>
              </a:rPr>
              <a:t>Scaffolds for productive language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Shadows Into Light Two"/>
                <a:ea typeface="Shadows Into Light Two"/>
                <a:cs typeface="Shadows Into Light Two"/>
                <a:sym typeface="Shadows Into Light Two"/>
              </a:rPr>
              <a:t>4 Corners Debate</a:t>
            </a:r>
            <a:r>
              <a:rPr lang="en-US" sz="4400" b="0" i="0" u="none" strike="noStrike" cap="none">
                <a:solidFill>
                  <a:schemeClr val="dk1"/>
                </a:solidFill>
                <a:latin typeface="Shadows Into Light Two"/>
                <a:ea typeface="Shadows Into Light Two"/>
                <a:cs typeface="Shadows Into Light Two"/>
                <a:sym typeface="Shadows Into Light Two"/>
              </a:rPr>
              <a:t>			</a:t>
            </a:r>
          </a:p>
        </p:txBody>
      </p:sp>
      <p:sp>
        <p:nvSpPr>
          <p:cNvPr id="761" name="Shape 76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30200" algn="l" rtl="0">
              <a:spcBef>
                <a:spcPts val="0"/>
              </a:spcBef>
              <a:spcAft>
                <a:spcPts val="0"/>
              </a:spcAft>
              <a:buClr>
                <a:schemeClr val="dk1"/>
              </a:buClr>
              <a:buSzPct val="100000"/>
              <a:buFont typeface="Coming Soon"/>
              <a:buChar char="•"/>
            </a:pPr>
            <a:r>
              <a:rPr lang="en-US" sz="3000" b="0" i="0" u="none" strike="noStrike" cap="none">
                <a:solidFill>
                  <a:schemeClr val="dk1"/>
                </a:solidFill>
                <a:latin typeface="Coming Soon"/>
                <a:ea typeface="Coming Soon"/>
                <a:cs typeface="Coming Soon"/>
                <a:sym typeface="Coming Soon"/>
              </a:rPr>
              <a:t>Go to the corner that represents your most important aspect (physical, social/emotional, academic en</a:t>
            </a:r>
            <a:r>
              <a:rPr lang="en-US" sz="3000">
                <a:latin typeface="Coming Soon"/>
                <a:ea typeface="Coming Soon"/>
                <a:cs typeface="Coming Soon"/>
                <a:sym typeface="Coming Soon"/>
              </a:rPr>
              <a:t>vironment or scaffolds)</a:t>
            </a:r>
          </a:p>
          <a:p>
            <a:pPr marL="342900" marR="0" lvl="0" indent="-330200" algn="l" rtl="0">
              <a:spcBef>
                <a:spcPts val="640"/>
              </a:spcBef>
              <a:spcAft>
                <a:spcPts val="0"/>
              </a:spcAft>
              <a:buClr>
                <a:schemeClr val="dk1"/>
              </a:buClr>
              <a:buSzPct val="100000"/>
              <a:buFont typeface="Coming Soon"/>
              <a:buChar char="•"/>
            </a:pPr>
            <a:r>
              <a:rPr lang="en-US" sz="3000" b="0" i="0" u="none" strike="noStrike" cap="none">
                <a:solidFill>
                  <a:schemeClr val="dk1"/>
                </a:solidFill>
                <a:latin typeface="Coming Soon"/>
                <a:ea typeface="Coming Soon"/>
                <a:cs typeface="Coming Soon"/>
                <a:sym typeface="Coming Soon"/>
              </a:rPr>
              <a:t>With your colleagues, capture the reasons for your belief that yours is the most important on your poster.</a:t>
            </a:r>
          </a:p>
          <a:p>
            <a:pPr marL="342900" marR="0" lvl="0" indent="-330200" algn="l" rtl="0">
              <a:spcBef>
                <a:spcPts val="640"/>
              </a:spcBef>
              <a:spcAft>
                <a:spcPts val="0"/>
              </a:spcAft>
              <a:buClr>
                <a:schemeClr val="dk1"/>
              </a:buClr>
              <a:buSzPct val="100000"/>
              <a:buFont typeface="Coming Soon"/>
              <a:buChar char="•"/>
            </a:pPr>
            <a:r>
              <a:rPr lang="en-US" sz="3000" b="0" i="0" u="none" strike="noStrike" cap="none">
                <a:solidFill>
                  <a:schemeClr val="dk1"/>
                </a:solidFill>
                <a:latin typeface="Coming Soon"/>
                <a:ea typeface="Coming Soon"/>
                <a:cs typeface="Coming Soon"/>
                <a:sym typeface="Coming Soon"/>
              </a:rPr>
              <a:t>Provide evidence for the reasons that you come up with.</a:t>
            </a:r>
          </a:p>
          <a:p>
            <a:pPr marL="342900" marR="0" lvl="0" indent="-330200" algn="l" rtl="0">
              <a:spcBef>
                <a:spcPts val="640"/>
              </a:spcBef>
              <a:buClr>
                <a:schemeClr val="dk1"/>
              </a:buClr>
              <a:buSzPct val="100000"/>
              <a:buFont typeface="Coming Soon"/>
              <a:buChar char="•"/>
            </a:pPr>
            <a:r>
              <a:rPr lang="en-US" sz="3000" b="0" i="0" u="none" strike="noStrike" cap="none">
                <a:solidFill>
                  <a:schemeClr val="dk1"/>
                </a:solidFill>
                <a:latin typeface="Coming Soon"/>
                <a:ea typeface="Coming Soon"/>
                <a:cs typeface="Coming Soon"/>
                <a:sym typeface="Coming Soon"/>
              </a:rPr>
              <a:t>Be ready to debate with the other corners.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body" idx="1"/>
          </p:nvPr>
        </p:nvSpPr>
        <p:spPr>
          <a:xfrm>
            <a:off x="457200" y="304800"/>
            <a:ext cx="4023300" cy="533400"/>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Learning Targets	</a:t>
            </a:r>
            <a:r>
              <a:rPr lang="en-US" sz="2400" b="1" i="0" u="none" strike="noStrike" cap="none">
                <a:solidFill>
                  <a:schemeClr val="dk1"/>
                </a:solidFill>
                <a:latin typeface="Shadows Into Light Two"/>
                <a:ea typeface="Shadows Into Light Two"/>
                <a:cs typeface="Shadows Into Light Two"/>
                <a:sym typeface="Shadows Into Light Two"/>
              </a:rPr>
              <a:t>	</a:t>
            </a:r>
          </a:p>
        </p:txBody>
      </p:sp>
      <p:sp>
        <p:nvSpPr>
          <p:cNvPr id="768" name="Shape 768"/>
          <p:cNvSpPr txBox="1">
            <a:spLocks noGrp="1"/>
          </p:cNvSpPr>
          <p:nvPr>
            <p:ph type="body" idx="2"/>
          </p:nvPr>
        </p:nvSpPr>
        <p:spPr>
          <a:xfrm>
            <a:off x="457200" y="838199"/>
            <a:ext cx="4023300" cy="5257800"/>
          </a:xfrm>
          <a:prstGeom prst="rect">
            <a:avLst/>
          </a:prstGeom>
          <a:noFill/>
          <a:ln>
            <a:noFill/>
          </a:ln>
        </p:spPr>
        <p:txBody>
          <a:bodyPr lIns="91425" tIns="45700" rIns="91425" bIns="45700" anchor="t" anchorCtr="0">
            <a:noAutofit/>
          </a:bodyPr>
          <a:lstStyle/>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Deepen understanding of </a:t>
            </a:r>
            <a:r>
              <a:rPr lang="en-US" sz="2000" b="1">
                <a:latin typeface="Coming Soon"/>
                <a:ea typeface="Coming Soon"/>
                <a:cs typeface="Coming Soon"/>
                <a:sym typeface="Coming Soon"/>
              </a:rPr>
              <a:t>social/emotional classroom environments</a:t>
            </a:r>
            <a:r>
              <a:rPr lang="en-US" sz="2000">
                <a:latin typeface="Coming Soon"/>
                <a:ea typeface="Coming Soon"/>
                <a:cs typeface="Coming Soon"/>
                <a:sym typeface="Coming Soon"/>
              </a:rPr>
              <a:t> 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marR="0" lvl="0" indent="-447802" algn="l" rtl="0">
              <a:lnSpc>
                <a:spcPct val="80000"/>
              </a:lnSpc>
              <a:spcBef>
                <a:spcPts val="444"/>
              </a:spcBef>
              <a:spcAft>
                <a:spcPts val="100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Deepen understanding of </a:t>
            </a:r>
            <a:r>
              <a:rPr lang="en-US" sz="2000" b="1" i="0" u="none" strike="noStrike" cap="none">
                <a:solidFill>
                  <a:schemeClr val="dk1"/>
                </a:solidFill>
                <a:latin typeface="Coming Soon"/>
                <a:ea typeface="Coming Soon"/>
                <a:cs typeface="Coming Soon"/>
                <a:sym typeface="Coming Soon"/>
              </a:rPr>
              <a:t>physical classroom environments</a:t>
            </a:r>
            <a:r>
              <a:rPr lang="en-US" sz="2000" b="0" i="0" u="none" strike="noStrike" cap="none">
                <a:solidFill>
                  <a:schemeClr val="dk1"/>
                </a:solidFill>
                <a:latin typeface="Coming Soon"/>
                <a:ea typeface="Coming Soon"/>
                <a:cs typeface="Coming Soon"/>
                <a:sym typeface="Coming Soon"/>
              </a:rPr>
              <a:t> </a:t>
            </a:r>
            <a:r>
              <a:rPr lang="en-US" sz="2000">
                <a:latin typeface="Coming Soon"/>
                <a:ea typeface="Coming Soon"/>
                <a:cs typeface="Coming Soon"/>
                <a:sym typeface="Coming Soon"/>
              </a:rPr>
              <a:t>necessary to actively engage EL students in classroom learning.</a:t>
            </a:r>
          </a:p>
          <a:p>
            <a:pPr marL="0" marR="0" lvl="0" indent="0" algn="l" rtl="0">
              <a:lnSpc>
                <a:spcPct val="80000"/>
              </a:lnSpc>
              <a:spcBef>
                <a:spcPts val="444"/>
              </a:spcBef>
              <a:spcAft>
                <a:spcPts val="1000"/>
              </a:spcAft>
              <a:buNone/>
            </a:pPr>
            <a:endParaRPr sz="1000">
              <a:latin typeface="Coming Soon"/>
              <a:ea typeface="Coming Soon"/>
              <a:cs typeface="Coming Soon"/>
              <a:sym typeface="Coming Soon"/>
            </a:endParaRPr>
          </a:p>
          <a:p>
            <a:pPr marL="576072" lvl="0" indent="-436372" rtl="0">
              <a:lnSpc>
                <a:spcPct val="80000"/>
              </a:lnSpc>
              <a:spcBef>
                <a:spcPts val="444"/>
              </a:spcBef>
              <a:spcAft>
                <a:spcPts val="1000"/>
              </a:spcAft>
              <a:buClr>
                <a:schemeClr val="dk1"/>
              </a:buClr>
              <a:buSzPct val="100000"/>
              <a:buFont typeface="Coming Soon"/>
              <a:buAutoNum type="arabicPeriod"/>
            </a:pPr>
            <a:r>
              <a:rPr lang="en-US" sz="2000">
                <a:latin typeface="Coming Soon"/>
                <a:ea typeface="Coming Soon"/>
                <a:cs typeface="Coming Soon"/>
                <a:sym typeface="Coming Soon"/>
              </a:rPr>
              <a:t>Improve awareness of the </a:t>
            </a:r>
            <a:r>
              <a:rPr lang="en-US" sz="2000" b="1">
                <a:latin typeface="Coming Soon"/>
                <a:ea typeface="Coming Soon"/>
                <a:cs typeface="Coming Soon"/>
                <a:sym typeface="Coming Soon"/>
              </a:rPr>
              <a:t>academic environments</a:t>
            </a:r>
            <a:r>
              <a:rPr lang="en-US" sz="2000">
                <a:latin typeface="Coming Soon"/>
                <a:ea typeface="Coming Soon"/>
                <a:cs typeface="Coming Soon"/>
                <a:sym typeface="Coming Soon"/>
              </a:rPr>
              <a:t> (and scaffolds) necessary  to actively engage EL students in classroom learning.</a:t>
            </a:r>
          </a:p>
          <a:p>
            <a:pPr marL="0" lvl="0" indent="0" rtl="0">
              <a:lnSpc>
                <a:spcPct val="80000"/>
              </a:lnSpc>
              <a:spcBef>
                <a:spcPts val="444"/>
              </a:spcBef>
              <a:spcAft>
                <a:spcPts val="1000"/>
              </a:spcAft>
              <a:buNone/>
            </a:pPr>
            <a:endParaRPr sz="2000">
              <a:latin typeface="Coming Soon"/>
              <a:ea typeface="Coming Soon"/>
              <a:cs typeface="Coming Soon"/>
              <a:sym typeface="Coming Soon"/>
            </a:endParaRPr>
          </a:p>
        </p:txBody>
      </p:sp>
      <p:sp>
        <p:nvSpPr>
          <p:cNvPr id="769" name="Shape 769"/>
          <p:cNvSpPr txBox="1">
            <a:spLocks noGrp="1"/>
          </p:cNvSpPr>
          <p:nvPr>
            <p:ph type="body" idx="3"/>
          </p:nvPr>
        </p:nvSpPr>
        <p:spPr>
          <a:xfrm>
            <a:off x="4724400" y="228600"/>
            <a:ext cx="4041900" cy="639900"/>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r>
              <a:rPr lang="en-US" sz="2800" b="1" i="0" u="none" strike="noStrike" cap="none">
                <a:solidFill>
                  <a:schemeClr val="dk1"/>
                </a:solidFill>
                <a:latin typeface="Shadows Into Light Two"/>
                <a:ea typeface="Shadows Into Light Two"/>
                <a:cs typeface="Shadows Into Light Two"/>
                <a:sym typeface="Shadows Into Light Two"/>
              </a:rPr>
              <a:t>Success Criteria</a:t>
            </a:r>
          </a:p>
        </p:txBody>
      </p:sp>
      <p:sp>
        <p:nvSpPr>
          <p:cNvPr id="770" name="Shape 770"/>
          <p:cNvSpPr txBox="1">
            <a:spLocks noGrp="1"/>
          </p:cNvSpPr>
          <p:nvPr>
            <p:ph type="body" idx="4"/>
          </p:nvPr>
        </p:nvSpPr>
        <p:spPr>
          <a:xfrm>
            <a:off x="4549878" y="838200"/>
            <a:ext cx="4572000" cy="5059500"/>
          </a:xfrm>
          <a:prstGeom prst="rect">
            <a:avLst/>
          </a:prstGeom>
          <a:noFill/>
          <a:ln>
            <a:noFill/>
          </a:ln>
        </p:spPr>
        <p:txBody>
          <a:bodyPr lIns="91425" tIns="45700" rIns="91425" bIns="45700" anchor="t" anchorCtr="0">
            <a:noAutofit/>
          </a:bodyPr>
          <a:lstStyle/>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write a quick plan</a:t>
            </a:r>
            <a:r>
              <a:rPr lang="en-US" sz="2000">
                <a:latin typeface="Coming Soon"/>
                <a:ea typeface="Coming Soon"/>
                <a:cs typeface="Coming Soon"/>
                <a:sym typeface="Coming Soon"/>
              </a:rPr>
              <a:t> for making adjustments to the </a:t>
            </a:r>
            <a:r>
              <a:rPr lang="en-US" sz="2000" b="1">
                <a:latin typeface="Coming Soon"/>
                <a:ea typeface="Coming Soon"/>
                <a:cs typeface="Coming Soon"/>
                <a:sym typeface="Coming Soon"/>
              </a:rPr>
              <a:t>social/emotional environment</a:t>
            </a:r>
            <a:r>
              <a:rPr lang="en-US" sz="2000">
                <a:latin typeface="Coming Soon"/>
                <a:ea typeface="Coming Soon"/>
                <a:cs typeface="Coming Soon"/>
                <a:sym typeface="Coming Soon"/>
              </a:rPr>
              <a:t> in my classroom to improve active engagement of EL students..</a:t>
            </a:r>
          </a:p>
          <a:p>
            <a:pPr marL="0" marR="0" lvl="0" indent="0" algn="l" rtl="0">
              <a:lnSpc>
                <a:spcPct val="80000"/>
              </a:lnSpc>
              <a:spcBef>
                <a:spcPts val="440"/>
              </a:spcBef>
              <a:spcAft>
                <a:spcPts val="0"/>
              </a:spcAft>
              <a:buNone/>
            </a:pPr>
            <a:r>
              <a:rPr lang="en-US" sz="2000">
                <a:latin typeface="Coming Soon"/>
                <a:ea typeface="Coming Soon"/>
                <a:cs typeface="Coming Soon"/>
                <a:sym typeface="Coming Soon"/>
              </a:rPr>
              <a:t>.</a:t>
            </a: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b="0" i="0" u="none" strike="noStrike" cap="none">
                <a:solidFill>
                  <a:schemeClr val="dk1"/>
                </a:solidFill>
                <a:latin typeface="Coming Soon"/>
                <a:ea typeface="Coming Soon"/>
                <a:cs typeface="Coming Soon"/>
                <a:sym typeface="Coming Soon"/>
              </a:rPr>
              <a:t>I can </a:t>
            </a:r>
            <a:r>
              <a:rPr lang="en-US" sz="2000" b="1" i="0" u="none" strike="noStrike" cap="none">
                <a:solidFill>
                  <a:schemeClr val="dk1"/>
                </a:solidFill>
                <a:latin typeface="Coming Soon"/>
                <a:ea typeface="Coming Soon"/>
                <a:cs typeface="Coming Soon"/>
                <a:sym typeface="Coming Soon"/>
              </a:rPr>
              <a:t>explain</a:t>
            </a:r>
            <a:r>
              <a:rPr lang="en-US" sz="2000" b="0" i="0" u="none" strike="noStrike" cap="none">
                <a:solidFill>
                  <a:schemeClr val="dk1"/>
                </a:solidFill>
                <a:latin typeface="Coming Soon"/>
                <a:ea typeface="Coming Soon"/>
                <a:cs typeface="Coming Soon"/>
                <a:sym typeface="Coming Soon"/>
              </a:rPr>
              <a:t> one way in which I will </a:t>
            </a:r>
            <a:r>
              <a:rPr lang="en-US" sz="2000">
                <a:latin typeface="Coming Soon"/>
                <a:ea typeface="Coming Soon"/>
                <a:cs typeface="Coming Soon"/>
                <a:sym typeface="Coming Soon"/>
              </a:rPr>
              <a:t>adjust my </a:t>
            </a:r>
            <a:r>
              <a:rPr lang="en-US" sz="2000" b="1">
                <a:latin typeface="Coming Soon"/>
                <a:ea typeface="Coming Soon"/>
                <a:cs typeface="Coming Soon"/>
                <a:sym typeface="Coming Soon"/>
              </a:rPr>
              <a:t>physical</a:t>
            </a:r>
            <a:r>
              <a:rPr lang="en-US" sz="2000" b="1" i="0" u="none" strike="noStrike" cap="none">
                <a:solidFill>
                  <a:schemeClr val="dk1"/>
                </a:solidFill>
                <a:latin typeface="Coming Soon"/>
                <a:ea typeface="Coming Soon"/>
                <a:cs typeface="Coming Soon"/>
                <a:sym typeface="Coming Soon"/>
              </a:rPr>
              <a:t> classroom environment</a:t>
            </a:r>
            <a:r>
              <a:rPr lang="en-US" sz="2000">
                <a:latin typeface="Coming Soon"/>
                <a:ea typeface="Coming Soon"/>
                <a:cs typeface="Coming Soon"/>
                <a:sym typeface="Coming Soon"/>
              </a:rPr>
              <a:t> </a:t>
            </a:r>
            <a:r>
              <a:rPr lang="en-US" sz="2000" b="0" i="0" u="none" strike="noStrike" cap="none">
                <a:solidFill>
                  <a:schemeClr val="dk1"/>
                </a:solidFill>
                <a:latin typeface="Coming Soon"/>
                <a:ea typeface="Coming Soon"/>
                <a:cs typeface="Coming Soon"/>
                <a:sym typeface="Coming Soon"/>
              </a:rPr>
              <a:t>to better </a:t>
            </a:r>
            <a:r>
              <a:rPr lang="en-US" sz="2000">
                <a:latin typeface="Coming Soon"/>
                <a:ea typeface="Coming Soon"/>
                <a:cs typeface="Coming Soon"/>
                <a:sym typeface="Coming Soon"/>
              </a:rPr>
              <a:t>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576072" marR="0" lvl="0" indent="-449072" algn="l" rtl="0">
              <a:lnSpc>
                <a:spcPct val="80000"/>
              </a:lnSpc>
              <a:spcBef>
                <a:spcPts val="440"/>
              </a:spcBef>
              <a:spcAft>
                <a:spcPts val="0"/>
              </a:spcAft>
              <a:buClr>
                <a:schemeClr val="dk1"/>
              </a:buClr>
              <a:buSzPct val="100000"/>
              <a:buFont typeface="Coming Soon"/>
              <a:buAutoNum type="arabicPeriod"/>
            </a:pPr>
            <a:r>
              <a:rPr lang="en-US" sz="2000">
                <a:latin typeface="Coming Soon"/>
                <a:ea typeface="Coming Soon"/>
                <a:cs typeface="Coming Soon"/>
                <a:sym typeface="Coming Soon"/>
              </a:rPr>
              <a:t>I can </a:t>
            </a:r>
            <a:r>
              <a:rPr lang="en-US" sz="2000" b="1">
                <a:latin typeface="Coming Soon"/>
                <a:ea typeface="Coming Soon"/>
                <a:cs typeface="Coming Soon"/>
                <a:sym typeface="Coming Soon"/>
              </a:rPr>
              <a:t>engage in discussions  </a:t>
            </a:r>
            <a:r>
              <a:rPr lang="en-US" sz="2000">
                <a:latin typeface="Coming Soon"/>
                <a:ea typeface="Coming Soon"/>
                <a:cs typeface="Coming Soon"/>
                <a:sym typeface="Coming Soon"/>
              </a:rPr>
              <a:t>with my team about </a:t>
            </a:r>
            <a:r>
              <a:rPr lang="en-US" sz="2000" b="1">
                <a:latin typeface="Coming Soon"/>
                <a:ea typeface="Coming Soon"/>
                <a:cs typeface="Coming Soon"/>
                <a:sym typeface="Coming Soon"/>
              </a:rPr>
              <a:t>routines and scaffolds</a:t>
            </a:r>
            <a:r>
              <a:rPr lang="en-US" sz="2000">
                <a:latin typeface="Coming Soon"/>
                <a:ea typeface="Coming Soon"/>
                <a:cs typeface="Coming Soon"/>
                <a:sym typeface="Coming Soon"/>
              </a:rPr>
              <a:t> that are beneficial to actively engage EL students in classroom learning.</a:t>
            </a:r>
          </a:p>
          <a:p>
            <a:pPr marL="0" marR="0" lvl="0" indent="0" algn="l" rtl="0">
              <a:lnSpc>
                <a:spcPct val="80000"/>
              </a:lnSpc>
              <a:spcBef>
                <a:spcPts val="440"/>
              </a:spcBef>
              <a:spcAft>
                <a:spcPts val="0"/>
              </a:spcAft>
              <a:buNone/>
            </a:pPr>
            <a:endParaRPr sz="2000">
              <a:latin typeface="Coming Soon"/>
              <a:ea typeface="Coming Soon"/>
              <a:cs typeface="Coming Soon"/>
              <a:sym typeface="Coming Soon"/>
            </a:endParaRPr>
          </a:p>
          <a:p>
            <a:pPr marL="0" marR="0" lvl="0" indent="0" algn="l" rtl="0">
              <a:lnSpc>
                <a:spcPct val="80000"/>
              </a:lnSpc>
              <a:spcBef>
                <a:spcPts val="440"/>
              </a:spcBef>
              <a:spcAft>
                <a:spcPts val="0"/>
              </a:spcAft>
              <a:buNone/>
            </a:pPr>
            <a:endParaRPr>
              <a:latin typeface="Coming Soon"/>
              <a:ea typeface="Coming Soon"/>
              <a:cs typeface="Coming Soon"/>
              <a:sym typeface="Coming Soon"/>
            </a:endParaRPr>
          </a:p>
          <a:p>
            <a:pPr marL="0" marR="0" lvl="0" indent="0" algn="l" rtl="0">
              <a:lnSpc>
                <a:spcPct val="80000"/>
              </a:lnSpc>
              <a:spcBef>
                <a:spcPts val="440"/>
              </a:spcBef>
              <a:buNone/>
            </a:pPr>
            <a:endParaRPr>
              <a:latin typeface="Coming Soon"/>
              <a:ea typeface="Coming Soon"/>
              <a:cs typeface="Coming Soon"/>
              <a:sym typeface="Coming Soon"/>
            </a:endParaRPr>
          </a:p>
        </p:txBody>
      </p:sp>
      <p:pic>
        <p:nvPicPr>
          <p:cNvPr id="771" name="Shape 771"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3700200" y="120662"/>
            <a:ext cx="1024200" cy="855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Thank you!</a:t>
            </a:r>
          </a:p>
        </p:txBody>
      </p:sp>
      <p:sp>
        <p:nvSpPr>
          <p:cNvPr id="778" name="Shape 778"/>
          <p:cNvSpPr txBox="1">
            <a:spLocks noGrp="1"/>
          </p:cNvSpPr>
          <p:nvPr>
            <p:ph type="body" idx="1"/>
          </p:nvPr>
        </p:nvSpPr>
        <p:spPr>
          <a:xfrm>
            <a:off x="457200" y="1535112"/>
            <a:ext cx="4040100" cy="639899"/>
          </a:xfrm>
          <a:prstGeom prst="rect">
            <a:avLst/>
          </a:prstGeom>
        </p:spPr>
        <p:txBody>
          <a:bodyPr lIns="91425" tIns="91425" rIns="91425" bIns="91425" anchor="b" anchorCtr="0">
            <a:noAutofit/>
          </a:bodyPr>
          <a:lstStyle/>
          <a:p>
            <a:pPr lvl="0">
              <a:spcBef>
                <a:spcPts val="0"/>
              </a:spcBef>
              <a:buNone/>
            </a:pPr>
            <a:r>
              <a:rPr lang="en-US"/>
              <a:t>Anne Jones			</a:t>
            </a:r>
          </a:p>
        </p:txBody>
      </p:sp>
      <p:sp>
        <p:nvSpPr>
          <p:cNvPr id="779" name="Shape 779"/>
          <p:cNvSpPr txBox="1">
            <a:spLocks noGrp="1"/>
          </p:cNvSpPr>
          <p:nvPr>
            <p:ph type="body" idx="2"/>
          </p:nvPr>
        </p:nvSpPr>
        <p:spPr>
          <a:xfrm>
            <a:off x="457200" y="2174875"/>
            <a:ext cx="4040100" cy="3951300"/>
          </a:xfrm>
          <a:prstGeom prst="rect">
            <a:avLst/>
          </a:prstGeom>
        </p:spPr>
        <p:txBody>
          <a:bodyPr lIns="91425" tIns="91425" rIns="91425" bIns="91425" anchor="t" anchorCtr="0">
            <a:noAutofit/>
          </a:bodyPr>
          <a:lstStyle/>
          <a:p>
            <a:pPr lvl="0">
              <a:spcBef>
                <a:spcPts val="0"/>
              </a:spcBef>
              <a:buNone/>
            </a:pPr>
            <a:r>
              <a:rPr lang="en-US" u="sng">
                <a:solidFill>
                  <a:schemeClr val="hlink"/>
                </a:solidFill>
                <a:hlinkClick r:id="rId3"/>
              </a:rPr>
              <a:t>ajones@be.wednet.edu</a:t>
            </a:r>
            <a:r>
              <a:rPr lang="en-US"/>
              <a:t>	</a:t>
            </a:r>
          </a:p>
        </p:txBody>
      </p:sp>
      <p:sp>
        <p:nvSpPr>
          <p:cNvPr id="780" name="Shape 780"/>
          <p:cNvSpPr txBox="1">
            <a:spLocks noGrp="1"/>
          </p:cNvSpPr>
          <p:nvPr>
            <p:ph type="body" idx="3"/>
          </p:nvPr>
        </p:nvSpPr>
        <p:spPr>
          <a:xfrm>
            <a:off x="4645025" y="1535112"/>
            <a:ext cx="4041900" cy="639899"/>
          </a:xfrm>
          <a:prstGeom prst="rect">
            <a:avLst/>
          </a:prstGeom>
        </p:spPr>
        <p:txBody>
          <a:bodyPr lIns="91425" tIns="91425" rIns="91425" bIns="91425" anchor="b" anchorCtr="0">
            <a:noAutofit/>
          </a:bodyPr>
          <a:lstStyle/>
          <a:p>
            <a:pPr lvl="0">
              <a:spcBef>
                <a:spcPts val="0"/>
              </a:spcBef>
              <a:buNone/>
            </a:pPr>
            <a:r>
              <a:rPr lang="en-US"/>
              <a:t>Sarah Southard</a:t>
            </a:r>
          </a:p>
        </p:txBody>
      </p:sp>
      <p:sp>
        <p:nvSpPr>
          <p:cNvPr id="781" name="Shape 781"/>
          <p:cNvSpPr txBox="1">
            <a:spLocks noGrp="1"/>
          </p:cNvSpPr>
          <p:nvPr>
            <p:ph type="body" idx="4"/>
          </p:nvPr>
        </p:nvSpPr>
        <p:spPr>
          <a:xfrm>
            <a:off x="4645025" y="2174875"/>
            <a:ext cx="4041900" cy="3951300"/>
          </a:xfrm>
          <a:prstGeom prst="rect">
            <a:avLst/>
          </a:prstGeom>
        </p:spPr>
        <p:txBody>
          <a:bodyPr lIns="91425" tIns="91425" rIns="91425" bIns="91425" anchor="t" anchorCtr="0">
            <a:noAutofit/>
          </a:bodyPr>
          <a:lstStyle/>
          <a:p>
            <a:pPr lvl="0">
              <a:spcBef>
                <a:spcPts val="0"/>
              </a:spcBef>
              <a:buNone/>
            </a:pPr>
            <a:r>
              <a:rPr lang="en-US" u="sng">
                <a:solidFill>
                  <a:schemeClr val="hlink"/>
                </a:solidFill>
                <a:hlinkClick r:id="rId4"/>
              </a:rPr>
              <a:t>ssouthard@be.wednet.ed</a:t>
            </a:r>
          </a:p>
          <a:p>
            <a:pPr lvl="0">
              <a:spcBef>
                <a:spcPts val="0"/>
              </a:spcBef>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latin typeface="Shadows Into Light Two"/>
                <a:ea typeface="Shadows Into Light Two"/>
                <a:cs typeface="Shadows Into Light Two"/>
                <a:sym typeface="Shadows Into Light Two"/>
              </a:rPr>
              <a:t>How do we support Juan to develop the language of leadership?</a:t>
            </a:r>
          </a:p>
        </p:txBody>
      </p:sp>
      <p:sp>
        <p:nvSpPr>
          <p:cNvPr id="272" name="Shape 272"/>
          <p:cNvSpPr txBox="1">
            <a:spLocks noGrp="1"/>
          </p:cNvSpPr>
          <p:nvPr>
            <p:ph type="body" idx="1"/>
          </p:nvPr>
        </p:nvSpPr>
        <p:spPr>
          <a:xfrm>
            <a:off x="228600" y="1600200"/>
            <a:ext cx="5534700" cy="4526100"/>
          </a:xfrm>
          <a:prstGeom prst="rect">
            <a:avLst/>
          </a:prstGeom>
        </p:spPr>
        <p:txBody>
          <a:bodyPr lIns="91425" tIns="91425" rIns="91425" bIns="91425" anchor="t" anchorCtr="0">
            <a:noAutofit/>
          </a:bodyPr>
          <a:lstStyle/>
          <a:p>
            <a:pPr lvl="0">
              <a:spcBef>
                <a:spcPts val="0"/>
              </a:spcBef>
              <a:buNone/>
            </a:pPr>
            <a:r>
              <a:rPr lang="en-US">
                <a:latin typeface="Coming Soon"/>
                <a:ea typeface="Coming Soon"/>
                <a:cs typeface="Coming Soon"/>
                <a:sym typeface="Coming Soon"/>
              </a:rPr>
              <a:t>Meet Juan.  He is:</a:t>
            </a:r>
          </a:p>
          <a:p>
            <a:pPr marL="457200" lvl="0" indent="-228600" rtl="0">
              <a:spcBef>
                <a:spcPts val="0"/>
              </a:spcBef>
              <a:buFont typeface="Coming Soon"/>
            </a:pPr>
            <a:r>
              <a:rPr lang="en-US">
                <a:latin typeface="Coming Soon"/>
                <a:ea typeface="Coming Soon"/>
                <a:cs typeface="Coming Soon"/>
                <a:sym typeface="Coming Soon"/>
              </a:rPr>
              <a:t>13 years old</a:t>
            </a:r>
          </a:p>
          <a:p>
            <a:pPr marL="457200" lvl="0" indent="-228600" rtl="0">
              <a:spcBef>
                <a:spcPts val="0"/>
              </a:spcBef>
              <a:buFont typeface="Coming Soon"/>
            </a:pPr>
            <a:r>
              <a:rPr lang="en-US">
                <a:latin typeface="Coming Soon"/>
                <a:ea typeface="Coming Soon"/>
                <a:cs typeface="Coming Soon"/>
                <a:sym typeface="Coming Soon"/>
              </a:rPr>
              <a:t>Was born in the US</a:t>
            </a:r>
          </a:p>
          <a:p>
            <a:pPr marL="457200" lvl="0" indent="-228600" rtl="0">
              <a:spcBef>
                <a:spcPts val="0"/>
              </a:spcBef>
              <a:buFont typeface="Coming Soon"/>
            </a:pPr>
            <a:r>
              <a:rPr lang="en-US">
                <a:latin typeface="Coming Soon"/>
                <a:ea typeface="Coming Soon"/>
                <a:cs typeface="Coming Soon"/>
                <a:sym typeface="Coming Soon"/>
              </a:rPr>
              <a:t>Speaks Spanish at home</a:t>
            </a:r>
          </a:p>
          <a:p>
            <a:pPr marL="457200" lvl="0" indent="-228600" rtl="0">
              <a:spcBef>
                <a:spcPts val="0"/>
              </a:spcBef>
              <a:buFont typeface="Coming Soon"/>
            </a:pPr>
            <a:r>
              <a:rPr lang="en-US">
                <a:latin typeface="Coming Soon"/>
                <a:ea typeface="Coming Soon"/>
                <a:cs typeface="Coming Soon"/>
                <a:sym typeface="Coming Soon"/>
              </a:rPr>
              <a:t> Scored 2s, 3s and 4s on his ELPA last Spring… </a:t>
            </a:r>
          </a:p>
          <a:p>
            <a:pPr marL="0" lvl="0" indent="0" rtl="0">
              <a:spcBef>
                <a:spcPts val="0"/>
              </a:spcBef>
              <a:buNone/>
            </a:pPr>
            <a:endParaRPr sz="3000">
              <a:latin typeface="Coming Soon"/>
              <a:ea typeface="Coming Soon"/>
              <a:cs typeface="Coming Soon"/>
              <a:sym typeface="Coming Soon"/>
            </a:endParaRPr>
          </a:p>
          <a:p>
            <a:pPr marL="0" lvl="0" indent="0">
              <a:spcBef>
                <a:spcPts val="0"/>
              </a:spcBef>
              <a:buNone/>
            </a:pPr>
            <a:r>
              <a:rPr lang="en-US" sz="3000">
                <a:latin typeface="Coming Soon"/>
                <a:ea typeface="Coming Soon"/>
                <a:cs typeface="Coming Soon"/>
                <a:sym typeface="Coming Soon"/>
              </a:rPr>
              <a:t>What are important aspects of learning environments that will engage him? </a:t>
            </a:r>
          </a:p>
        </p:txBody>
      </p:sp>
      <p:pic>
        <p:nvPicPr>
          <p:cNvPr id="273" name="Shape 273" descr="Basketball, Latino, Back To ..."/>
          <p:cNvPicPr preferRelativeResize="0"/>
          <p:nvPr/>
        </p:nvPicPr>
        <p:blipFill>
          <a:blip r:embed="rId3">
            <a:alphaModFix/>
          </a:blip>
          <a:stretch>
            <a:fillRect/>
          </a:stretch>
        </p:blipFill>
        <p:spPr>
          <a:xfrm>
            <a:off x="5991896" y="2120000"/>
            <a:ext cx="3152100" cy="4737999"/>
          </a:xfrm>
          <a:prstGeom prst="rect">
            <a:avLst/>
          </a:prstGeom>
          <a:noFill/>
          <a:ln>
            <a:noFill/>
          </a:ln>
        </p:spPr>
      </p:pic>
      <p:sp>
        <p:nvSpPr>
          <p:cNvPr id="274" name="Shape 274" descr="1 minute COUNTDOWN with Music Visualizer - Blue Sphere 60 to 0 - sound keys - Trapcode Particular my other videos here: EXPLOSION COUNTDOWN ShockWave ( v 202 ) TIMER with Sound Effects - here: https://www.youtube.com/watch?v=Nj6-Fn3UplQ  Countdown 3 to 0 CRUMBLE ( v 243 ) SMASH Timer with Sound Effects here: https://www.youtube.com/watch?v=V6k-OQFW61Q FIREBALL Countdown TIMER 10 sec ( v 235 ) Explosion with sound effects and voice - here: https://www.youtube.com/watch?v=Q51qWSNuu4I Shooting Countdown Timer ( v 236 ) 10 sec BIG-GUN with sound effects - here: https://www.youtube.com/watch?v=W0tjeF04HPE COUNTDOWN TIMER (v 237) Sparks Timer 10 sec sound effects and voice - here: https://www.youtube.com/watch?v=r2sLqFTbTN0 Countdown Timer 10 sec ( v 226 ) smash particle timer with SOUND EFFECTS - here: https://www.youtube.com/watch?v=sgBqleCGjJA 10 sec FIRE COUNTDOWN TIMER ( v 153 ) detonation with sound effects and voice - here: https://www.youtube.com/watch?v=nTFmGc0tYM0 Countdown Timer 10 sec Explosion (v 139) with SOUND EFFECTS and VOICE - here: https://www.youtube.com/watch?v=JFm05gg7WGo" title="Countdown Timer 60 seconds ( v 263 ) circle clock with sound effects HD 4k">
            <a:hlinkClick r:id="rId4"/>
          </p:cNvPr>
          <p:cNvSpPr/>
          <p:nvPr/>
        </p:nvSpPr>
        <p:spPr>
          <a:xfrm>
            <a:off x="7620000" y="5715000"/>
            <a:ext cx="1523994" cy="1142999"/>
          </a:xfrm>
          <a:prstGeom prst="rect">
            <a:avLst/>
          </a:prstGeom>
          <a:blipFill>
            <a:blip r:embed="rId5">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latin typeface="Shadows Into Light Two"/>
                <a:ea typeface="Shadows Into Light Two"/>
                <a:cs typeface="Shadows Into Light Two"/>
                <a:sym typeface="Shadows Into Light Two"/>
              </a:rPr>
              <a:t>How do we support Mai to develop the language of leadership?</a:t>
            </a:r>
          </a:p>
        </p:txBody>
      </p:sp>
      <p:sp>
        <p:nvSpPr>
          <p:cNvPr id="281" name="Shape 281"/>
          <p:cNvSpPr txBox="1">
            <a:spLocks noGrp="1"/>
          </p:cNvSpPr>
          <p:nvPr>
            <p:ph type="body" idx="1"/>
          </p:nvPr>
        </p:nvSpPr>
        <p:spPr>
          <a:xfrm>
            <a:off x="228600" y="1600200"/>
            <a:ext cx="5534700" cy="4526100"/>
          </a:xfrm>
          <a:prstGeom prst="rect">
            <a:avLst/>
          </a:prstGeom>
        </p:spPr>
        <p:txBody>
          <a:bodyPr lIns="91425" tIns="91425" rIns="91425" bIns="91425" anchor="t" anchorCtr="0">
            <a:noAutofit/>
          </a:bodyPr>
          <a:lstStyle/>
          <a:p>
            <a:pPr lvl="0" rtl="0">
              <a:spcBef>
                <a:spcPts val="0"/>
              </a:spcBef>
              <a:buNone/>
            </a:pPr>
            <a:r>
              <a:rPr lang="en-US">
                <a:latin typeface="Coming Soon"/>
                <a:ea typeface="Coming Soon"/>
                <a:cs typeface="Coming Soon"/>
                <a:sym typeface="Coming Soon"/>
              </a:rPr>
              <a:t>Meet Mai.  She is:</a:t>
            </a:r>
          </a:p>
          <a:p>
            <a:pPr marL="457200" lvl="0" indent="-228600" rtl="0">
              <a:spcBef>
                <a:spcPts val="0"/>
              </a:spcBef>
              <a:buFont typeface="Coming Soon"/>
            </a:pPr>
            <a:r>
              <a:rPr lang="en-US">
                <a:latin typeface="Coming Soon"/>
                <a:ea typeface="Coming Soon"/>
                <a:cs typeface="Coming Soon"/>
                <a:sym typeface="Coming Soon"/>
              </a:rPr>
              <a:t>10 years old</a:t>
            </a:r>
          </a:p>
          <a:p>
            <a:pPr marL="457200" lvl="0" indent="-228600" rtl="0">
              <a:spcBef>
                <a:spcPts val="0"/>
              </a:spcBef>
              <a:buFont typeface="Coming Soon"/>
            </a:pPr>
            <a:r>
              <a:rPr lang="en-US">
                <a:latin typeface="Coming Soon"/>
                <a:ea typeface="Coming Soon"/>
                <a:cs typeface="Coming Soon"/>
                <a:sym typeface="Coming Soon"/>
              </a:rPr>
              <a:t>In her first year in the US</a:t>
            </a:r>
          </a:p>
          <a:p>
            <a:pPr marL="457200" lvl="0" indent="-228600" rtl="0">
              <a:spcBef>
                <a:spcPts val="0"/>
              </a:spcBef>
              <a:buFont typeface="Coming Soon"/>
            </a:pPr>
            <a:r>
              <a:rPr lang="en-US">
                <a:latin typeface="Coming Soon"/>
                <a:ea typeface="Coming Soon"/>
                <a:cs typeface="Coming Soon"/>
                <a:sym typeface="Coming Soon"/>
              </a:rPr>
              <a:t>She speaks Vietnamese at home</a:t>
            </a:r>
          </a:p>
          <a:p>
            <a:pPr marL="457200" lvl="0" indent="-228600" rtl="0">
              <a:spcBef>
                <a:spcPts val="0"/>
              </a:spcBef>
              <a:buFont typeface="Coming Soon"/>
            </a:pPr>
            <a:r>
              <a:rPr lang="en-US">
                <a:latin typeface="Coming Soon"/>
                <a:ea typeface="Coming Soon"/>
                <a:cs typeface="Coming Soon"/>
                <a:sym typeface="Coming Soon"/>
              </a:rPr>
              <a:t>She scored 1s and 2s on her WELPA this fall… </a:t>
            </a:r>
          </a:p>
          <a:p>
            <a:pPr marL="0" lvl="0" indent="0" rtl="0">
              <a:spcBef>
                <a:spcPts val="0"/>
              </a:spcBef>
              <a:buNone/>
            </a:pPr>
            <a:r>
              <a:rPr lang="en-US" sz="2400">
                <a:latin typeface="Coming Soon"/>
                <a:ea typeface="Coming Soon"/>
                <a:cs typeface="Coming Soon"/>
                <a:sym typeface="Coming Soon"/>
              </a:rPr>
              <a:t>What are important aspects of learning environments that will engage her?</a:t>
            </a:r>
            <a:r>
              <a:rPr lang="en-US">
                <a:latin typeface="Coming Soon"/>
                <a:ea typeface="Coming Soon"/>
                <a:cs typeface="Coming Soon"/>
                <a:sym typeface="Coming Soon"/>
              </a:rPr>
              <a:t> </a:t>
            </a:r>
          </a:p>
          <a:p>
            <a:pPr marL="0" lvl="0" indent="0" rtl="0">
              <a:spcBef>
                <a:spcPts val="0"/>
              </a:spcBef>
              <a:buNone/>
            </a:pPr>
            <a:endParaRPr>
              <a:latin typeface="Coming Soon"/>
              <a:ea typeface="Coming Soon"/>
              <a:cs typeface="Coming Soon"/>
              <a:sym typeface="Coming Soon"/>
            </a:endParaRPr>
          </a:p>
        </p:txBody>
      </p:sp>
      <p:pic>
        <p:nvPicPr>
          <p:cNvPr id="282" name="Shape 282" descr="... Girl - Chau Doc - Vietnam ..."/>
          <p:cNvPicPr preferRelativeResize="0"/>
          <p:nvPr/>
        </p:nvPicPr>
        <p:blipFill>
          <a:blip r:embed="rId3">
            <a:alphaModFix/>
          </a:blip>
          <a:stretch>
            <a:fillRect/>
          </a:stretch>
        </p:blipFill>
        <p:spPr>
          <a:xfrm>
            <a:off x="6043524" y="2724024"/>
            <a:ext cx="3100475" cy="4133975"/>
          </a:xfrm>
          <a:prstGeom prst="rect">
            <a:avLst/>
          </a:prstGeom>
          <a:noFill/>
          <a:ln>
            <a:noFill/>
          </a:ln>
        </p:spPr>
      </p:pic>
      <p:sp>
        <p:nvSpPr>
          <p:cNvPr id="283" name="Shape 283" descr="1 minute COUNTDOWN with Music Visualizer - Blue Sphere 60 to 0 - sound keys - Trapcode Particular my other videos here: EXPLOSION COUNTDOWN ShockWave ( v 202 ) TIMER with Sound Effects - here: https://www.youtube.com/watch?v=Nj6-Fn3UplQ  Countdown 3 to 0 CRUMBLE ( v 243 ) SMASH Timer with Sound Effects here: https://www.youtube.com/watch?v=V6k-OQFW61Q FIREBALL Countdown TIMER 10 sec ( v 235 ) Explosion with sound effects and voice - here: https://www.youtube.com/watch?v=Q51qWSNuu4I Shooting Countdown Timer ( v 236 ) 10 sec BIG-GUN with sound effects - here: https://www.youtube.com/watch?v=W0tjeF04HPE COUNTDOWN TIMER (v 237) Sparks Timer 10 sec sound effects and voice - here: https://www.youtube.com/watch?v=r2sLqFTbTN0 Countdown Timer 10 sec ( v 226 ) smash particle timer with SOUND EFFECTS - here: https://www.youtube.com/watch?v=sgBqleCGjJA 10 sec FIRE COUNTDOWN TIMER ( v 153 ) detonation with sound effects and voice - here: https://www.youtube.com/watch?v=nTFmGc0tYM0 Countdown Timer 10 sec Explosion (v 139) with SOUND EFFECTS and VOICE - here: https://www.youtube.com/watch?v=JFm05gg7WGo" title="Countdown Timer 60 seconds ( v 263 ) circle clock with sound effects HD 4k">
            <a:hlinkClick r:id="rId4"/>
          </p:cNvPr>
          <p:cNvSpPr/>
          <p:nvPr/>
        </p:nvSpPr>
        <p:spPr>
          <a:xfrm>
            <a:off x="7620000" y="5715000"/>
            <a:ext cx="1523994" cy="1142999"/>
          </a:xfrm>
          <a:prstGeom prst="rect">
            <a:avLst/>
          </a:prstGeom>
          <a:blipFill>
            <a:blip r:embed="rId5">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229962"/>
            <a:ext cx="8229600" cy="1143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1" i="0" u="none" strike="noStrike" cap="none">
                <a:solidFill>
                  <a:srgbClr val="000000"/>
                </a:solidFill>
                <a:latin typeface="Shadows Into Light Two"/>
                <a:ea typeface="Shadows Into Light Two"/>
                <a:cs typeface="Shadows Into Light Two"/>
                <a:sym typeface="Shadows Into Light Two"/>
              </a:rPr>
              <a:t>What does student engagement look like?</a:t>
            </a:r>
          </a:p>
        </p:txBody>
      </p:sp>
      <p:sp>
        <p:nvSpPr>
          <p:cNvPr id="290" name="Shape 290"/>
          <p:cNvSpPr txBox="1"/>
          <p:nvPr/>
        </p:nvSpPr>
        <p:spPr>
          <a:xfrm>
            <a:off x="3657600" y="3429000"/>
            <a:ext cx="2069100" cy="1016100"/>
          </a:xfrm>
          <a:prstGeom prst="rect">
            <a:avLst/>
          </a:prstGeom>
          <a:noFill/>
          <a:ln>
            <a:noFill/>
          </a:ln>
        </p:spPr>
        <p:txBody>
          <a:bodyPr lIns="91425" tIns="45700" rIns="91425" bIns="45700" anchor="t" anchorCtr="0">
            <a:noAutofit/>
          </a:bodyPr>
          <a:lstStyle/>
          <a:p>
            <a:pPr marL="0" marR="0" lvl="0" indent="0" algn="l" rtl="0">
              <a:spcBef>
                <a:spcPts val="0"/>
              </a:spcBef>
              <a:buNone/>
            </a:pPr>
            <a:endParaRPr sz="2000" b="1">
              <a:solidFill>
                <a:schemeClr val="dk1"/>
              </a:solidFill>
              <a:latin typeface="Coming Soon"/>
              <a:ea typeface="Coming Soon"/>
              <a:cs typeface="Coming Soon"/>
              <a:sym typeface="Coming Soon"/>
            </a:endParaRPr>
          </a:p>
        </p:txBody>
      </p:sp>
      <p:sp>
        <p:nvSpPr>
          <p:cNvPr id="291" name="Shape 291"/>
          <p:cNvSpPr txBox="1"/>
          <p:nvPr/>
        </p:nvSpPr>
        <p:spPr>
          <a:xfrm>
            <a:off x="293250" y="1106800"/>
            <a:ext cx="8636100" cy="5541600"/>
          </a:xfrm>
          <a:prstGeom prst="rect">
            <a:avLst/>
          </a:prstGeom>
          <a:noFill/>
          <a:ln>
            <a:noFill/>
          </a:ln>
        </p:spPr>
        <p:txBody>
          <a:bodyPr lIns="91425" tIns="91425" rIns="91425" bIns="91425" anchor="t" anchorCtr="0">
            <a:noAutofit/>
          </a:bodyPr>
          <a:lstStyle/>
          <a:p>
            <a:pPr lvl="0">
              <a:spcBef>
                <a:spcPts val="0"/>
              </a:spcBef>
              <a:buNone/>
            </a:pPr>
            <a:r>
              <a:rPr lang="en-US" sz="2400" b="1">
                <a:latin typeface="Coming Soon"/>
                <a:ea typeface="Coming Soon"/>
                <a:cs typeface="Coming Soon"/>
                <a:sym typeface="Coming Soon"/>
              </a:rPr>
              <a:t>Consensus Board:</a:t>
            </a:r>
          </a:p>
          <a:p>
            <a:pPr lvl="0">
              <a:spcBef>
                <a:spcPts val="0"/>
              </a:spcBef>
              <a:buNone/>
            </a:pPr>
            <a:endParaRPr sz="1000">
              <a:latin typeface="Coming Soon"/>
              <a:ea typeface="Coming Soon"/>
              <a:cs typeface="Coming Soon"/>
              <a:sym typeface="Coming Soon"/>
            </a:endParaRPr>
          </a:p>
          <a:p>
            <a:pPr lvl="0">
              <a:spcBef>
                <a:spcPts val="0"/>
              </a:spcBef>
              <a:buNone/>
            </a:pPr>
            <a:r>
              <a:rPr lang="en-US" sz="1800" b="1">
                <a:latin typeface="Coming Soon"/>
                <a:ea typeface="Coming Soon"/>
                <a:cs typeface="Coming Soon"/>
                <a:sym typeface="Coming Soon"/>
              </a:rPr>
              <a:t>Set Up:</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Fold paper into Quadrants, fold middle into triangle, outline folds</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Title middle diamond: Group Consensus Statement</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Decide on A, B, C, D partners</a:t>
            </a:r>
          </a:p>
          <a:p>
            <a:pPr lvl="0" rtl="0">
              <a:lnSpc>
                <a:spcPct val="115000"/>
              </a:lnSpc>
              <a:spcBef>
                <a:spcPts val="0"/>
              </a:spcBef>
              <a:spcAft>
                <a:spcPts val="0"/>
              </a:spcAft>
              <a:buNone/>
            </a:pPr>
            <a:r>
              <a:rPr lang="en-US" sz="1800" b="1">
                <a:latin typeface="Coming Soon"/>
                <a:ea typeface="Coming Soon"/>
                <a:cs typeface="Coming Soon"/>
                <a:sym typeface="Coming Soon"/>
              </a:rPr>
              <a:t>Consensus Roles::</a:t>
            </a:r>
          </a:p>
          <a:p>
            <a:pPr marL="457200" lvl="0" indent="-342900" rtl="0">
              <a:lnSpc>
                <a:spcPct val="115000"/>
              </a:lnSpc>
              <a:spcBef>
                <a:spcPts val="0"/>
              </a:spcBef>
              <a:spcAft>
                <a:spcPts val="1600"/>
              </a:spcAft>
              <a:buSzPct val="100000"/>
              <a:buFont typeface="Coming Soon"/>
              <a:buChar char="●"/>
            </a:pPr>
            <a:r>
              <a:rPr lang="en-US" sz="1800">
                <a:latin typeface="Coming Soon"/>
                <a:ea typeface="Coming Soon"/>
                <a:cs typeface="Coming Soon"/>
                <a:sym typeface="Coming Soon"/>
              </a:rPr>
              <a:t>Partner A: Coordinator</a:t>
            </a:r>
          </a:p>
          <a:p>
            <a:pPr marL="457200" lvl="0" indent="-342900" rtl="0">
              <a:lnSpc>
                <a:spcPct val="115000"/>
              </a:lnSpc>
              <a:spcBef>
                <a:spcPts val="0"/>
              </a:spcBef>
              <a:spcAft>
                <a:spcPts val="1600"/>
              </a:spcAft>
              <a:buSzPct val="100000"/>
              <a:buFont typeface="Coming Soon"/>
              <a:buChar char="●"/>
            </a:pPr>
            <a:r>
              <a:rPr lang="en-US" sz="1800">
                <a:latin typeface="Coming Soon"/>
                <a:ea typeface="Coming Soon"/>
                <a:cs typeface="Coming Soon"/>
                <a:sym typeface="Coming Soon"/>
              </a:rPr>
              <a:t>Partner B: Encourager</a:t>
            </a:r>
          </a:p>
          <a:p>
            <a:pPr marL="457200" lvl="0" indent="-342900" rtl="0">
              <a:lnSpc>
                <a:spcPct val="115000"/>
              </a:lnSpc>
              <a:spcBef>
                <a:spcPts val="0"/>
              </a:spcBef>
              <a:spcAft>
                <a:spcPts val="1600"/>
              </a:spcAft>
              <a:buSzPct val="100000"/>
              <a:buFont typeface="Coming Soon"/>
              <a:buChar char="●"/>
            </a:pPr>
            <a:r>
              <a:rPr lang="en-US" sz="1800">
                <a:latin typeface="Coming Soon"/>
                <a:ea typeface="Coming Soon"/>
                <a:cs typeface="Coming Soon"/>
                <a:sym typeface="Coming Soon"/>
              </a:rPr>
              <a:t>Partner C: Recorder</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Partner D: Reporter</a:t>
            </a:r>
          </a:p>
          <a:p>
            <a:pPr lvl="0" rtl="0">
              <a:lnSpc>
                <a:spcPct val="115000"/>
              </a:lnSpc>
              <a:spcBef>
                <a:spcPts val="0"/>
              </a:spcBef>
              <a:spcAft>
                <a:spcPts val="0"/>
              </a:spcAft>
              <a:buNone/>
            </a:pPr>
            <a:r>
              <a:rPr lang="en-US" sz="1800" b="1">
                <a:latin typeface="Coming Soon"/>
                <a:ea typeface="Coming Soon"/>
                <a:cs typeface="Coming Soon"/>
                <a:sym typeface="Coming Soon"/>
              </a:rPr>
              <a:t>Consensus Process:</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Everyone shares out</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Using a sentence frame, the team decides on one sentence together</a:t>
            </a:r>
          </a:p>
          <a:p>
            <a:pPr marL="457200" lvl="0" indent="-342900" rtl="0">
              <a:lnSpc>
                <a:spcPct val="115000"/>
              </a:lnSpc>
              <a:spcBef>
                <a:spcPts val="0"/>
              </a:spcBef>
              <a:spcAft>
                <a:spcPts val="0"/>
              </a:spcAft>
              <a:buSzPct val="100000"/>
              <a:buFont typeface="Coming Soon"/>
              <a:buChar char="●"/>
            </a:pPr>
            <a:r>
              <a:rPr lang="en-US" sz="1800">
                <a:latin typeface="Coming Soon"/>
                <a:ea typeface="Coming Soon"/>
                <a:cs typeface="Coming Soon"/>
                <a:sym typeface="Coming Soon"/>
              </a:rPr>
              <a:t>Continue with new question and new roles</a:t>
            </a:r>
          </a:p>
          <a:p>
            <a:pPr lvl="0" rtl="0">
              <a:lnSpc>
                <a:spcPct val="115000"/>
              </a:lnSpc>
              <a:spcBef>
                <a:spcPts val="0"/>
              </a:spcBef>
              <a:spcAft>
                <a:spcPts val="0"/>
              </a:spcAft>
              <a:buNone/>
            </a:pPr>
            <a:endParaRPr sz="1000">
              <a:latin typeface="Coming Soon"/>
              <a:ea typeface="Coming Soon"/>
              <a:cs typeface="Coming Soon"/>
              <a:sym typeface="Coming Soon"/>
            </a:endParaRPr>
          </a:p>
          <a:p>
            <a:pPr lvl="0" rtl="0">
              <a:lnSpc>
                <a:spcPct val="115000"/>
              </a:lnSpc>
              <a:spcBef>
                <a:spcPts val="0"/>
              </a:spcBef>
              <a:spcAft>
                <a:spcPts val="0"/>
              </a:spcAft>
              <a:buNone/>
            </a:pPr>
            <a:r>
              <a:rPr lang="en-US" sz="2400" b="1">
                <a:latin typeface="Coming Soon"/>
                <a:ea typeface="Coming Soon"/>
                <a:cs typeface="Coming Soon"/>
                <a:sym typeface="Coming Soon"/>
              </a:rPr>
              <a:t>We have come to the consensus that student engagement looks like _____ .</a:t>
            </a:r>
          </a:p>
        </p:txBody>
      </p:sp>
      <p:sp>
        <p:nvSpPr>
          <p:cNvPr id="292" name="Shape 292" descr="This timer silently counts down to 0:00, then has a gentle ringing bell to indicate that time is up." title="10 Minute Timer">
            <a:hlinkClick r:id="rId3"/>
          </p:cNvPr>
          <p:cNvSpPr/>
          <p:nvPr/>
        </p:nvSpPr>
        <p:spPr>
          <a:xfrm>
            <a:off x="5182050" y="2826725"/>
            <a:ext cx="2802350" cy="2101750"/>
          </a:xfrm>
          <a:prstGeom prst="rect">
            <a:avLst/>
          </a:prstGeom>
          <a:blipFill>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animEffect transition="in" filter="fade">
                                      <p:cBhvr>
                                        <p:cTn id="7" dur="1000"/>
                                        <p:tgtEl>
                                          <p:spTgt spid="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xEl>
                                              <p:pRg st="1" end="1"/>
                                            </p:txEl>
                                          </p:spTgt>
                                        </p:tgtEl>
                                        <p:attrNameLst>
                                          <p:attrName>style.visibility</p:attrName>
                                        </p:attrNameLst>
                                      </p:cBhvr>
                                      <p:to>
                                        <p:strVal val="visible"/>
                                      </p:to>
                                    </p:set>
                                    <p:animEffect transition="in" filter="fade">
                                      <p:cBhvr>
                                        <p:cTn id="12" dur="1000"/>
                                        <p:tgtEl>
                                          <p:spTgt spid="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xEl>
                                              <p:pRg st="2" end="2"/>
                                            </p:txEl>
                                          </p:spTgt>
                                        </p:tgtEl>
                                        <p:attrNameLst>
                                          <p:attrName>style.visibility</p:attrName>
                                        </p:attrNameLst>
                                      </p:cBhvr>
                                      <p:to>
                                        <p:strVal val="visible"/>
                                      </p:to>
                                    </p:set>
                                    <p:animEffect transition="in" filter="fade">
                                      <p:cBhvr>
                                        <p:cTn id="17" dur="1000"/>
                                        <p:tgtEl>
                                          <p:spTgt spid="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1">
                                            <p:txEl>
                                              <p:pRg st="3" end="3"/>
                                            </p:txEl>
                                          </p:spTgt>
                                        </p:tgtEl>
                                        <p:attrNameLst>
                                          <p:attrName>style.visibility</p:attrName>
                                        </p:attrNameLst>
                                      </p:cBhvr>
                                      <p:to>
                                        <p:strVal val="visible"/>
                                      </p:to>
                                    </p:set>
                                    <p:animEffect transition="in" filter="fade">
                                      <p:cBhvr>
                                        <p:cTn id="22" dur="1000"/>
                                        <p:tgtEl>
                                          <p:spTgt spid="2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xEl>
                                              <p:pRg st="4" end="4"/>
                                            </p:txEl>
                                          </p:spTgt>
                                        </p:tgtEl>
                                        <p:attrNameLst>
                                          <p:attrName>style.visibility</p:attrName>
                                        </p:attrNameLst>
                                      </p:cBhvr>
                                      <p:to>
                                        <p:strVal val="visible"/>
                                      </p:to>
                                    </p:set>
                                    <p:animEffect transition="in" filter="fade">
                                      <p:cBhvr>
                                        <p:cTn id="27" dur="1000"/>
                                        <p:tgtEl>
                                          <p:spTgt spid="2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1">
                                            <p:txEl>
                                              <p:pRg st="5" end="5"/>
                                            </p:txEl>
                                          </p:spTgt>
                                        </p:tgtEl>
                                        <p:attrNameLst>
                                          <p:attrName>style.visibility</p:attrName>
                                        </p:attrNameLst>
                                      </p:cBhvr>
                                      <p:to>
                                        <p:strVal val="visible"/>
                                      </p:to>
                                    </p:set>
                                    <p:animEffect transition="in" filter="fade">
                                      <p:cBhvr>
                                        <p:cTn id="32" dur="1000"/>
                                        <p:tgtEl>
                                          <p:spTgt spid="2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1">
                                            <p:txEl>
                                              <p:pRg st="6" end="6"/>
                                            </p:txEl>
                                          </p:spTgt>
                                        </p:tgtEl>
                                        <p:attrNameLst>
                                          <p:attrName>style.visibility</p:attrName>
                                        </p:attrNameLst>
                                      </p:cBhvr>
                                      <p:to>
                                        <p:strVal val="visible"/>
                                      </p:to>
                                    </p:set>
                                    <p:animEffect transition="in" filter="fade">
                                      <p:cBhvr>
                                        <p:cTn id="37" dur="1000"/>
                                        <p:tgtEl>
                                          <p:spTgt spid="2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1">
                                            <p:txEl>
                                              <p:pRg st="7" end="7"/>
                                            </p:txEl>
                                          </p:spTgt>
                                        </p:tgtEl>
                                        <p:attrNameLst>
                                          <p:attrName>style.visibility</p:attrName>
                                        </p:attrNameLst>
                                      </p:cBhvr>
                                      <p:to>
                                        <p:strVal val="visible"/>
                                      </p:to>
                                    </p:set>
                                    <p:animEffect transition="in" filter="fade">
                                      <p:cBhvr>
                                        <p:cTn id="42" dur="1000"/>
                                        <p:tgtEl>
                                          <p:spTgt spid="29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1">
                                            <p:txEl>
                                              <p:pRg st="8" end="8"/>
                                            </p:txEl>
                                          </p:spTgt>
                                        </p:tgtEl>
                                        <p:attrNameLst>
                                          <p:attrName>style.visibility</p:attrName>
                                        </p:attrNameLst>
                                      </p:cBhvr>
                                      <p:to>
                                        <p:strVal val="visible"/>
                                      </p:to>
                                    </p:set>
                                    <p:animEffect transition="in" filter="fade">
                                      <p:cBhvr>
                                        <p:cTn id="47" dur="1000"/>
                                        <p:tgtEl>
                                          <p:spTgt spid="29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1">
                                            <p:txEl>
                                              <p:pRg st="9" end="9"/>
                                            </p:txEl>
                                          </p:spTgt>
                                        </p:tgtEl>
                                        <p:attrNameLst>
                                          <p:attrName>style.visibility</p:attrName>
                                        </p:attrNameLst>
                                      </p:cBhvr>
                                      <p:to>
                                        <p:strVal val="visible"/>
                                      </p:to>
                                    </p:set>
                                    <p:animEffect transition="in" filter="fade">
                                      <p:cBhvr>
                                        <p:cTn id="52" dur="1000"/>
                                        <p:tgtEl>
                                          <p:spTgt spid="29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1">
                                            <p:txEl>
                                              <p:pRg st="10" end="10"/>
                                            </p:txEl>
                                          </p:spTgt>
                                        </p:tgtEl>
                                        <p:attrNameLst>
                                          <p:attrName>style.visibility</p:attrName>
                                        </p:attrNameLst>
                                      </p:cBhvr>
                                      <p:to>
                                        <p:strVal val="visible"/>
                                      </p:to>
                                    </p:set>
                                    <p:animEffect transition="in" filter="fade">
                                      <p:cBhvr>
                                        <p:cTn id="57" dur="1000"/>
                                        <p:tgtEl>
                                          <p:spTgt spid="29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1">
                                            <p:txEl>
                                              <p:pRg st="11" end="11"/>
                                            </p:txEl>
                                          </p:spTgt>
                                        </p:tgtEl>
                                        <p:attrNameLst>
                                          <p:attrName>style.visibility</p:attrName>
                                        </p:attrNameLst>
                                      </p:cBhvr>
                                      <p:to>
                                        <p:strVal val="visible"/>
                                      </p:to>
                                    </p:set>
                                    <p:animEffect transition="in" filter="fade">
                                      <p:cBhvr>
                                        <p:cTn id="62" dur="1000"/>
                                        <p:tgtEl>
                                          <p:spTgt spid="29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1">
                                            <p:txEl>
                                              <p:pRg st="12" end="12"/>
                                            </p:txEl>
                                          </p:spTgt>
                                        </p:tgtEl>
                                        <p:attrNameLst>
                                          <p:attrName>style.visibility</p:attrName>
                                        </p:attrNameLst>
                                      </p:cBhvr>
                                      <p:to>
                                        <p:strVal val="visible"/>
                                      </p:to>
                                    </p:set>
                                    <p:animEffect transition="in" filter="fade">
                                      <p:cBhvr>
                                        <p:cTn id="67" dur="1000"/>
                                        <p:tgtEl>
                                          <p:spTgt spid="29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1">
                                            <p:txEl>
                                              <p:pRg st="13" end="13"/>
                                            </p:txEl>
                                          </p:spTgt>
                                        </p:tgtEl>
                                        <p:attrNameLst>
                                          <p:attrName>style.visibility</p:attrName>
                                        </p:attrNameLst>
                                      </p:cBhvr>
                                      <p:to>
                                        <p:strVal val="visible"/>
                                      </p:to>
                                    </p:set>
                                    <p:animEffect transition="in" filter="fade">
                                      <p:cBhvr>
                                        <p:cTn id="72" dur="1000"/>
                                        <p:tgtEl>
                                          <p:spTgt spid="29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1">
                                            <p:txEl>
                                              <p:pRg st="14" end="14"/>
                                            </p:txEl>
                                          </p:spTgt>
                                        </p:tgtEl>
                                        <p:attrNameLst>
                                          <p:attrName>style.visibility</p:attrName>
                                        </p:attrNameLst>
                                      </p:cBhvr>
                                      <p:to>
                                        <p:strVal val="visible"/>
                                      </p:to>
                                    </p:set>
                                    <p:animEffect transition="in" filter="fade">
                                      <p:cBhvr>
                                        <p:cTn id="77" dur="1000"/>
                                        <p:tgtEl>
                                          <p:spTgt spid="291">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1">
                                            <p:txEl>
                                              <p:pRg st="15" end="15"/>
                                            </p:txEl>
                                          </p:spTgt>
                                        </p:tgtEl>
                                        <p:attrNameLst>
                                          <p:attrName>style.visibility</p:attrName>
                                        </p:attrNameLst>
                                      </p:cBhvr>
                                      <p:to>
                                        <p:strVal val="visible"/>
                                      </p:to>
                                    </p:set>
                                    <p:animEffect transition="in" filter="fade">
                                      <p:cBhvr>
                                        <p:cTn id="82" dur="1000"/>
                                        <p:tgtEl>
                                          <p:spTgt spid="291">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1">
                                            <p:txEl>
                                              <p:pRg st="16" end="16"/>
                                            </p:txEl>
                                          </p:spTgt>
                                        </p:tgtEl>
                                        <p:attrNameLst>
                                          <p:attrName>style.visibility</p:attrName>
                                        </p:attrNameLst>
                                      </p:cBhvr>
                                      <p:to>
                                        <p:strVal val="visible"/>
                                      </p:to>
                                    </p:set>
                                    <p:animEffect transition="in" filter="fade">
                                      <p:cBhvr>
                                        <p:cTn id="87" dur="1000"/>
                                        <p:tgtEl>
                                          <p:spTgt spid="29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4717</Words>
  <Application>Microsoft Office PowerPoint</Application>
  <PresentationFormat>On-screen Show (4:3)</PresentationFormat>
  <Paragraphs>710</Paragraphs>
  <Slides>63</Slides>
  <Notes>63</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63</vt:i4>
      </vt:variant>
    </vt:vector>
  </HeadingPairs>
  <TitlesOfParts>
    <vt:vector size="84" baseType="lpstr">
      <vt:lpstr>Questrial</vt:lpstr>
      <vt:lpstr>Open Sans</vt:lpstr>
      <vt:lpstr>Average</vt:lpstr>
      <vt:lpstr>Calibri</vt:lpstr>
      <vt:lpstr>Verdana</vt:lpstr>
      <vt:lpstr>Source Sans Pro</vt:lpstr>
      <vt:lpstr>Architects Daughter</vt:lpstr>
      <vt:lpstr>Roboto</vt:lpstr>
      <vt:lpstr>Shadows Into Light Two</vt:lpstr>
      <vt:lpstr>Cantata One</vt:lpstr>
      <vt:lpstr>Merriweather</vt:lpstr>
      <vt:lpstr>PT Sans Narrow</vt:lpstr>
      <vt:lpstr>Oswald</vt:lpstr>
      <vt:lpstr>Coming Soon</vt:lpstr>
      <vt:lpstr>Courier New</vt:lpstr>
      <vt:lpstr>Overlock</vt:lpstr>
      <vt:lpstr>Noto Sans Symbols</vt:lpstr>
      <vt:lpstr>Arial</vt:lpstr>
      <vt:lpstr>Office Theme</vt:lpstr>
      <vt:lpstr>tropic</vt:lpstr>
      <vt:lpstr>slate</vt:lpstr>
      <vt:lpstr>Student Engagement  Training of Trainers</vt:lpstr>
      <vt:lpstr>Overview of Our Three Day Series</vt:lpstr>
      <vt:lpstr>Agenda:</vt:lpstr>
      <vt:lpstr>PowerPoint Presentation</vt:lpstr>
      <vt:lpstr>Introductions (in your group…)</vt:lpstr>
      <vt:lpstr>Equity- Who has the language of leadership in the classroom?</vt:lpstr>
      <vt:lpstr>How do we support Juan to develop the language of leadership?</vt:lpstr>
      <vt:lpstr>How do we support Mai to develop the language of leadership?</vt:lpstr>
      <vt:lpstr>What does student engagement look like?</vt:lpstr>
      <vt:lpstr>Student engagement looks like...</vt:lpstr>
      <vt:lpstr>How can we know that Juan and Mai are actively engaged in learning?</vt:lpstr>
      <vt:lpstr>Reflect on your current practice (left side only) individually and share one thing with your group.</vt:lpstr>
      <vt:lpstr>PowerPoint Presentation</vt:lpstr>
      <vt:lpstr>As we’re transitioning, please fill out your appointment sheet.  Be sure to share your middle name or nickname with each of your new partners. </vt:lpstr>
      <vt:lpstr>PowerPoint Presentation</vt:lpstr>
      <vt:lpstr>Please Thank Your Partner and Take a 10 minute break</vt:lpstr>
      <vt:lpstr>      Find your 9:00 partner      </vt:lpstr>
      <vt:lpstr>Classroom Environment </vt:lpstr>
      <vt:lpstr>Graffiti Wall</vt:lpstr>
      <vt:lpstr>Supports for Developing a Social Environment for Talk</vt:lpstr>
      <vt:lpstr> Hopes and Dreams:   An Asset-Based Approach</vt:lpstr>
      <vt:lpstr>Funds of Knowledge</vt:lpstr>
      <vt:lpstr>Communal Experiences</vt:lpstr>
      <vt:lpstr>Culturally Sustaining Instruction</vt:lpstr>
      <vt:lpstr>Socratic Seminar</vt:lpstr>
      <vt:lpstr>Socratic Seminar</vt:lpstr>
      <vt:lpstr>Socratic Seminar</vt:lpstr>
      <vt:lpstr>PowerPoint Presentation</vt:lpstr>
      <vt:lpstr>PowerPoint Presentation</vt:lpstr>
      <vt:lpstr>Socratic Seminar vs. Fishbowl</vt:lpstr>
      <vt:lpstr>Reflect on your learning individually and share one thing with your group.</vt:lpstr>
      <vt:lpstr>Strategy Check</vt:lpstr>
      <vt:lpstr>PowerPoint Presentation</vt:lpstr>
      <vt:lpstr>Classroom Environment </vt:lpstr>
      <vt:lpstr>      Find your 3:00 partner      </vt:lpstr>
      <vt:lpstr>PowerPoint Presentation</vt:lpstr>
      <vt:lpstr>Let’s try it out! CHAMP for 3-Chart Activity</vt:lpstr>
      <vt:lpstr>T-Chart for Social Skills- Engaging Classrooms for ELLs </vt:lpstr>
      <vt:lpstr>Please Thank Your Partner and Go Back to your Seat</vt:lpstr>
      <vt:lpstr>Classroom Environments-  Physical Arrangement</vt:lpstr>
      <vt:lpstr>Gallery Walk/Treasure Hunt</vt:lpstr>
      <vt:lpstr>PowerPoint Presentation</vt:lpstr>
      <vt:lpstr>Reflect on your learning…</vt:lpstr>
      <vt:lpstr>Ice Breaker</vt:lpstr>
      <vt:lpstr>PowerPoint Presentation</vt:lpstr>
      <vt:lpstr>Classroom Environment </vt:lpstr>
      <vt:lpstr>Surfacing Background Knowledge </vt:lpstr>
      <vt:lpstr>Groupings for Academic Conversations</vt:lpstr>
      <vt:lpstr>Random Participation Strategies </vt:lpstr>
      <vt:lpstr>Student Talk</vt:lpstr>
      <vt:lpstr>Individual Accountability:  Purpose and  Options for Support</vt:lpstr>
      <vt:lpstr>Numbered Heads Together</vt:lpstr>
      <vt:lpstr>How can we know that Juan and Mai are actively engaged in learning? </vt:lpstr>
      <vt:lpstr>Routines for Student Engagement-  Stand Up</vt:lpstr>
      <vt:lpstr>Talking Legos Debate</vt:lpstr>
      <vt:lpstr>Scaffolds for Student Discourse</vt:lpstr>
      <vt:lpstr>Modifying Scaffolds</vt:lpstr>
      <vt:lpstr>Individually or with a partner</vt:lpstr>
      <vt:lpstr>Reflect on your learning…</vt:lpstr>
      <vt:lpstr>Culminating Activity-  Reflecting on our learning collaboratively</vt:lpstr>
      <vt:lpstr>4 Corners Debate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Engagement  Training of Trainers</dc:title>
  <dc:creator>Jennifer Longchamps</dc:creator>
  <cp:lastModifiedBy>Jennifer Longchamps</cp:lastModifiedBy>
  <cp:revision>2</cp:revision>
  <dcterms:modified xsi:type="dcterms:W3CDTF">2017-01-26T23:36:03Z</dcterms:modified>
</cp:coreProperties>
</file>