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2" r:id="rId6"/>
    <p:sldId id="343" r:id="rId7"/>
    <p:sldId id="342" r:id="rId8"/>
    <p:sldId id="344" r:id="rId9"/>
    <p:sldId id="346" r:id="rId10"/>
    <p:sldId id="345" r:id="rId11"/>
    <p:sldId id="348" r:id="rId12"/>
    <p:sldId id="274" r:id="rId13"/>
    <p:sldId id="33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09A"/>
    <a:srgbClr val="582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80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1379C-67E0-49A9-916A-C0D02E8FBC08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2F3D-2910-4096-A403-AFE0CDC6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02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76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5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57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2.5</a:t>
            </a:r>
            <a:r>
              <a:rPr lang="en-US" baseline="0" dirty="0" smtClean="0"/>
              <a:t>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5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2.5</a:t>
            </a:r>
            <a:r>
              <a:rPr lang="en-US" baseline="0" dirty="0" smtClean="0"/>
              <a:t>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22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32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1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minutes per section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12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F2F3D-2910-4096-A403-AFE0CDC6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0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6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8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6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7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8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1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0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5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87FF-D025-4FE5-950E-E8AD8C328B72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C452-8F5D-4F3B-B4B0-4FD7D2E7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0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emil@nwesd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" y="307203"/>
            <a:ext cx="12192000" cy="313932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6600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Parent Advisory Council (PAC): How to Make it Happen</a:t>
            </a:r>
            <a:endParaRPr lang="en-US" sz="6600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07" y="6246897"/>
            <a:ext cx="353020" cy="3530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098" y="6246897"/>
            <a:ext cx="353020" cy="3530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678" y="6246897"/>
            <a:ext cx="353020" cy="35302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15020" y="6413572"/>
            <a:ext cx="9252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@NWESD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92445" y="6413572"/>
            <a:ext cx="1204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@NWESD189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42834" y="3938356"/>
            <a:ext cx="417133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7EA09A"/>
                </a:solidFill>
                <a:latin typeface="Century Gothic" panose="020B0502020202020204" pitchFamily="34" charset="0"/>
              </a:rPr>
              <a:t>By: Enrique Lopez </a:t>
            </a:r>
          </a:p>
          <a:p>
            <a:r>
              <a:rPr lang="en-US" dirty="0" smtClean="0">
                <a:solidFill>
                  <a:srgbClr val="7EA09A"/>
                </a:solidFill>
                <a:latin typeface="Century Gothic" panose="020B0502020202020204" pitchFamily="34" charset="0"/>
              </a:rPr>
              <a:t>Regional Migrant Coordinator</a:t>
            </a:r>
          </a:p>
          <a:p>
            <a:r>
              <a:rPr lang="en-US" dirty="0" smtClean="0">
                <a:solidFill>
                  <a:srgbClr val="7EA09A"/>
                </a:solidFill>
                <a:latin typeface="Century Gothic" panose="020B0502020202020204" pitchFamily="34" charset="0"/>
              </a:rPr>
              <a:t>NW Educational Service District 189 </a:t>
            </a:r>
            <a:endParaRPr lang="en-US" dirty="0">
              <a:solidFill>
                <a:srgbClr val="7EA09A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08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0" y="2067427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Contact</a:t>
            </a:r>
            <a:endParaRPr lang="en-US" sz="4800" dirty="0">
              <a:solidFill>
                <a:srgbClr val="582C5E"/>
              </a:solidFill>
              <a:latin typeface="Century Gothic" panose="020B0502020202020204" pitchFamily="34" charset="0"/>
            </a:endParaRPr>
          </a:p>
          <a:p>
            <a:pPr algn="ctr"/>
            <a:endParaRPr lang="en-US" sz="4800" dirty="0">
              <a:solidFill>
                <a:srgbClr val="582C5E"/>
              </a:solidFill>
              <a:latin typeface="Century Gothic" panose="020B0502020202020204" pitchFamily="34" charset="0"/>
            </a:endParaRPr>
          </a:p>
          <a:p>
            <a:pPr algn="ctr"/>
            <a:endParaRPr lang="en-US" sz="4800" dirty="0">
              <a:solidFill>
                <a:srgbClr val="582C5E"/>
              </a:solidFill>
              <a:latin typeface="Century Gothic" panose="020B0502020202020204" pitchFamily="34" charset="0"/>
            </a:endParaRPr>
          </a:p>
          <a:p>
            <a:pPr algn="ctr"/>
            <a:endParaRPr lang="en-US" sz="4800" dirty="0">
              <a:solidFill>
                <a:srgbClr val="7EA09A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9131" y="339049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solidFill>
                  <a:srgbClr val="582C5E"/>
                </a:solidFill>
                <a:latin typeface="Century Gothic" panose="020B0502020202020204" pitchFamily="34" charset="0"/>
              </a:rPr>
              <a:t>THANK YOU!</a:t>
            </a:r>
            <a:endParaRPr lang="en-US" sz="9600" dirty="0">
              <a:solidFill>
                <a:srgbClr val="7EA09A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02139" y="299075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Enrique Lopez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Regional Migrant Coordinator </a:t>
            </a:r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dirty="0" smtClean="0">
                <a:latin typeface="Century Gothic" panose="020B0502020202020204" pitchFamily="34" charset="0"/>
                <a:hlinkClick r:id="rId4"/>
              </a:rPr>
              <a:t>elopez@nwesd.org</a:t>
            </a:r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(360) </a:t>
            </a:r>
            <a:r>
              <a:rPr lang="en-US" dirty="0" smtClean="0">
                <a:latin typeface="Century Gothic" panose="020B0502020202020204" pitchFamily="34" charset="0"/>
              </a:rPr>
              <a:t>488-3103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07" y="6246897"/>
            <a:ext cx="353020" cy="3530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098" y="6246897"/>
            <a:ext cx="353020" cy="3530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678" y="6246897"/>
            <a:ext cx="353020" cy="35302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15020" y="6413572"/>
            <a:ext cx="9252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@NWESD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92445" y="6413572"/>
            <a:ext cx="1204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@NWESD189</a:t>
            </a:r>
          </a:p>
        </p:txBody>
      </p:sp>
    </p:spTree>
    <p:extLst>
      <p:ext uri="{BB962C8B-B14F-4D97-AF65-F5344CB8AC3E}">
        <p14:creationId xmlns:p14="http://schemas.microsoft.com/office/powerpoint/2010/main" val="177772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Agenda</a:t>
            </a:r>
            <a:r>
              <a:rPr lang="en-US" sz="4800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 </a:t>
            </a:r>
            <a:endParaRPr lang="en-US" sz="4800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we will cover: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Parent Advisory Council’s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 Updates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 to Cell Phone Learning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 Officer Meetings vs. PAC General Meetings Activity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Migrant PAC Carousel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 it! Need it! 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PAC’s? </a:t>
            </a:r>
            <a:r>
              <a:rPr lang="en-US" sz="6000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 </a:t>
            </a:r>
            <a:endParaRPr lang="en-US" sz="6000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Migrant Parent Advisory Council’s?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Plan, implement, evaluate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believe they have the answers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believe they are true leaders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Believe in their voice and input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 that their voices are making positive educational impacts to all migrant students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24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PAC Updates </a:t>
            </a:r>
            <a:endParaRPr lang="en-US" sz="60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 Officer Meetings Vs. PAC General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to upload PAC minutes on iGrants application, MSIS is not a priority at this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Upload minutes demonstrating elections of PAC officers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OSPI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equires 3 PAC officer meetings a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Agendas and Minutes: School District Staff 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9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PAC Updates Continued </a:t>
            </a:r>
            <a:endParaRPr lang="en-US" sz="60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 Officer Training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Update/Review PAC bylaws every 4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Options of: </a:t>
            </a:r>
            <a:r>
              <a:rPr lang="en-US" sz="3600" dirty="0"/>
              <a:t>Activities to support reading in the home, including primary language </a:t>
            </a:r>
            <a:r>
              <a:rPr lang="en-US" sz="3600" dirty="0" smtClean="0"/>
              <a:t>development</a:t>
            </a:r>
            <a:r>
              <a:rPr lang="en-US" sz="3600" dirty="0"/>
              <a:t> </a:t>
            </a:r>
            <a:r>
              <a:rPr lang="en-US" sz="3600" dirty="0" smtClean="0"/>
              <a:t>or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Activities to support math in the home.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51% Migrant Parents on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 Board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recommend a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student, teacher or someone from the community who works in non profits/public employee.</a:t>
            </a:r>
          </a:p>
          <a:p>
            <a:pPr lvl="1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2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PAC Officer vs. PAC General Meeting</a:t>
            </a:r>
          </a:p>
          <a:p>
            <a:pPr algn="ctr"/>
            <a:endParaRPr lang="en-US" sz="60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Officer meetings vs. General meetings</a:t>
            </a:r>
          </a:p>
          <a:p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 to Cell Phone Partner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 complete handout PAC activity and explore sample planning year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14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Migrant PAC Carousal Activity  </a:t>
            </a:r>
          </a:p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 </a:t>
            </a:r>
            <a:endParaRPr lang="en-US" sz="60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up: Four white large papers posted on wall with specific questions to answer.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Activity: collaborate and write down answers per section. Once time is over, move clock wise with your table group and initiate same process until you arrive to where you started.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hoose two answers and share with the group.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76447" y="244549"/>
            <a:ext cx="108129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Migrant PAC </a:t>
            </a:r>
          </a:p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Got it! Need it!</a:t>
            </a:r>
          </a:p>
          <a:p>
            <a:pPr algn="ctr"/>
            <a:r>
              <a:rPr lang="en-US" sz="6000" b="1" dirty="0" smtClean="0">
                <a:solidFill>
                  <a:srgbClr val="582C5E"/>
                </a:solidFill>
                <a:latin typeface="Century Gothic" panose="020B0502020202020204" pitchFamily="34" charset="0"/>
              </a:rPr>
              <a:t> </a:t>
            </a:r>
            <a:endParaRPr lang="en-US" sz="60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46" y="1075546"/>
            <a:ext cx="114901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buClr>
                <a:srgbClr val="FF0000"/>
              </a:buClr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1264356"/>
            <a:ext cx="107337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0768" y="2573594"/>
            <a:ext cx="103754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Sticky notes write down what you GOT and understand about Parent Advisory Council’s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Add sticky notes on the Got it section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Sticky notes write down what information you NEED for clarification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Add sticky notes on the Need it section </a:t>
            </a:r>
          </a:p>
        </p:txBody>
      </p:sp>
    </p:spTree>
    <p:extLst>
      <p:ext uri="{BB962C8B-B14F-4D97-AF65-F5344CB8AC3E}">
        <p14:creationId xmlns:p14="http://schemas.microsoft.com/office/powerpoint/2010/main" val="59163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51171"/>
            <a:ext cx="12192000" cy="6038328"/>
          </a:xfrm>
          <a:prstGeom prst="rect">
            <a:avLst/>
          </a:prstGeom>
          <a:solidFill>
            <a:srgbClr val="7EA0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0" y="5994654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994150" y="2679612"/>
            <a:ext cx="1165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>
                <a:solidFill>
                  <a:schemeClr val="bg1"/>
                </a:solidFill>
                <a:latin typeface="Century Gothic" panose="020B0502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9471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248B75FC630B4BA143348E9A7FE7B3" ma:contentTypeVersion="2" ma:contentTypeDescription="Create a new document." ma:contentTypeScope="" ma:versionID="95f64ad8001af46f0dbba7510bc75fb8">
  <xsd:schema xmlns:xsd="http://www.w3.org/2001/XMLSchema" xmlns:xs="http://www.w3.org/2001/XMLSchema" xmlns:p="http://schemas.microsoft.com/office/2006/metadata/properties" xmlns:ns2="522275cf-b3c9-4c97-a34b-73649da197ef" targetNamespace="http://schemas.microsoft.com/office/2006/metadata/properties" ma:root="true" ma:fieldsID="d6aabddb133b5b45f2443022d920ec71" ns2:_="">
    <xsd:import namespace="522275cf-b3c9-4c97-a34b-73649da197e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275cf-b3c9-4c97-a34b-73649da197e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997FF0-EBA7-47F9-A95E-905CE5BBF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275cf-b3c9-4c97-a34b-73649da197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9F0CCF-B132-4734-A276-CEF589D00D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EE7B5A-C718-49D7-8873-681DAD9BA58F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22275cf-b3c9-4c97-a34b-73649da197ef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369</Words>
  <Application>Microsoft Office PowerPoint</Application>
  <PresentationFormat>Widescreen</PresentationFormat>
  <Paragraphs>86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Haag</dc:creator>
  <cp:lastModifiedBy>Jennifer Longchamps</cp:lastModifiedBy>
  <cp:revision>80</cp:revision>
  <dcterms:modified xsi:type="dcterms:W3CDTF">2017-12-05T17:58:02Z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0x010100B5248B75FC630B4BA143348E9A7FE7B3</vt:lpwstr>
  </property>
</Properties>
</file>