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2" r:id="rId4"/>
    <p:sldId id="269" r:id="rId5"/>
    <p:sldId id="257" r:id="rId6"/>
    <p:sldId id="258" r:id="rId7"/>
    <p:sldId id="273" r:id="rId8"/>
    <p:sldId id="274" r:id="rId9"/>
    <p:sldId id="270" r:id="rId10"/>
    <p:sldId id="275" r:id="rId11"/>
    <p:sldId id="271" r:id="rId12"/>
    <p:sldId id="272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 Rojas" initials="TR" lastIdx="1" clrIdx="0">
    <p:extLst>
      <p:ext uri="{19B8F6BF-5375-455C-9EA6-DF929625EA0E}">
        <p15:presenceInfo xmlns:p15="http://schemas.microsoft.com/office/powerpoint/2012/main" userId="S-1-5-21-3152924-1258169623-1763644798-411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0A4"/>
    <a:srgbClr val="990000"/>
    <a:srgbClr val="8A6C8A"/>
    <a:srgbClr val="582C5E"/>
    <a:srgbClr val="225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8066" autoAdjust="0"/>
  </p:normalViewPr>
  <p:slideViewPr>
    <p:cSldViewPr snapToGrid="0">
      <p:cViewPr varScale="1">
        <p:scale>
          <a:sx n="78" d="100"/>
          <a:sy n="78" d="100"/>
        </p:scale>
        <p:origin x="17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 smtClean="0"/>
              <a:t>Identified</a:t>
            </a:r>
            <a:r>
              <a:rPr lang="en-US" dirty="0" smtClean="0"/>
              <a:t> Migrant Students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918-4851-9B88-2B172050EA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18-4851-9B88-2B172050EA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918-4851-9B88-2B172050EA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18-4851-9B88-2B172050EA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918-4851-9B88-2B172050EA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18-4851-9B88-2B172050EA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918-4851-9B88-2B172050EA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18-4851-9B88-2B172050EA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918-4851-9B88-2B172050EA0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18-4851-9B88-2B172050EA0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18-4851-9B88-2B172050EA0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18-4851-9B88-2B172050EA0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918-4851-9B88-2B172050EA0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C918-4851-9B88-2B172050EA0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918-4851-9B88-2B172050EA0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918-4851-9B88-2B172050EA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918-4851-9B88-2B172050EA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918-4851-9B88-2B172050EA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918-4851-9B88-2B172050EA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918-4851-9B88-2B172050EA0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918-4851-9B88-2B172050EA0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918-4851-9B88-2B172050EA0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918-4851-9B88-2B172050EA0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918-4851-9B88-2B172050EA0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918-4851-9B88-2B172050EA04}"/>
                </c:ext>
              </c:extLst>
            </c:dLbl>
            <c:dLbl>
              <c:idx val="9"/>
              <c:layout>
                <c:manualLayout>
                  <c:x val="-2.5681949280172374E-2"/>
                  <c:y val="2.86454168799093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18-4851-9B88-2B172050EA04}"/>
                </c:ext>
              </c:extLst>
            </c:dLbl>
            <c:dLbl>
              <c:idx val="10"/>
              <c:layout>
                <c:manualLayout>
                  <c:x val="-4.0640842152234978E-2"/>
                  <c:y val="-1.7187250127945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18-4851-9B88-2B172050EA04}"/>
                </c:ext>
              </c:extLst>
            </c:dLbl>
            <c:dLbl>
              <c:idx val="11"/>
              <c:layout>
                <c:manualLayout>
                  <c:x val="2.1401624400143645E-3"/>
                  <c:y val="-2.8645416879909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18-4851-9B88-2B172050EA04}"/>
                </c:ext>
              </c:extLst>
            </c:dLbl>
            <c:dLbl>
              <c:idx val="12"/>
              <c:layout>
                <c:manualLayout>
                  <c:x val="-4.280324880028729E-2"/>
                  <c:y val="-2.8645416879909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18-4851-9B88-2B172050EA0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918-4851-9B88-2B172050EA04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918-4851-9B88-2B172050EA04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918-4851-9B88-2B172050EA0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Sheet1!$A$2:$A$17</c:f>
              <c:strCache>
                <c:ptCount val="16"/>
                <c:pt idx="0">
                  <c:v>Aberdeen</c:v>
                </c:pt>
                <c:pt idx="1">
                  <c:v>Centralia</c:v>
                </c:pt>
                <c:pt idx="2">
                  <c:v>Chehalis</c:v>
                </c:pt>
                <c:pt idx="3">
                  <c:v>Mossyrock</c:v>
                </c:pt>
                <c:pt idx="4">
                  <c:v>Naselle-Grays</c:v>
                </c:pt>
                <c:pt idx="5">
                  <c:v>Ocosta</c:v>
                </c:pt>
                <c:pt idx="6">
                  <c:v>Winlock</c:v>
                </c:pt>
                <c:pt idx="7">
                  <c:v>Elma</c:v>
                </c:pt>
                <c:pt idx="8">
                  <c:v>Hood Canal</c:v>
                </c:pt>
                <c:pt idx="9">
                  <c:v>Hoquiam</c:v>
                </c:pt>
                <c:pt idx="10">
                  <c:v>North Mason</c:v>
                </c:pt>
                <c:pt idx="11">
                  <c:v>North Thurston</c:v>
                </c:pt>
                <c:pt idx="12">
                  <c:v>Olympia</c:v>
                </c:pt>
                <c:pt idx="13">
                  <c:v>Rochester </c:v>
                </c:pt>
                <c:pt idx="14">
                  <c:v>Shelton</c:v>
                </c:pt>
                <c:pt idx="15">
                  <c:v>Tenino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97</c:v>
                </c:pt>
                <c:pt idx="1">
                  <c:v>106</c:v>
                </c:pt>
                <c:pt idx="2">
                  <c:v>29</c:v>
                </c:pt>
                <c:pt idx="3">
                  <c:v>39</c:v>
                </c:pt>
                <c:pt idx="4">
                  <c:v>61</c:v>
                </c:pt>
                <c:pt idx="5">
                  <c:v>37</c:v>
                </c:pt>
                <c:pt idx="6">
                  <c:v>97</c:v>
                </c:pt>
                <c:pt idx="7">
                  <c:v>62</c:v>
                </c:pt>
                <c:pt idx="8">
                  <c:v>41</c:v>
                </c:pt>
                <c:pt idx="9">
                  <c:v>26</c:v>
                </c:pt>
                <c:pt idx="10">
                  <c:v>9</c:v>
                </c:pt>
                <c:pt idx="11">
                  <c:v>16</c:v>
                </c:pt>
                <c:pt idx="12">
                  <c:v>19</c:v>
                </c:pt>
                <c:pt idx="13">
                  <c:v>36</c:v>
                </c:pt>
                <c:pt idx="14">
                  <c:v>68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8-4851-9B88-2B172050EA0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Approximately:  </a:t>
            </a:r>
          </a:p>
          <a:p>
            <a:pPr>
              <a:defRPr/>
            </a:pPr>
            <a:r>
              <a:rPr lang="en-US" sz="3200" dirty="0"/>
              <a:t>755</a:t>
            </a:r>
            <a:r>
              <a:rPr lang="en-US" dirty="0"/>
              <a:t> Migrant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Approximately:  755 Migrant 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7EA0A4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B1-4F25-A000-CF14EDB50FF2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5B1-4F25-A000-CF14EDB50FF2}"/>
              </c:ext>
            </c:extLst>
          </c:dPt>
          <c:dLbls>
            <c:dLbl>
              <c:idx val="0"/>
              <c:layout>
                <c:manualLayout>
                  <c:x val="-0.23831601055134161"/>
                  <c:y val="2.95231852600565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BC1068-77C0-4CB0-91A6-836E9F1658F7}" type="CATEGORYNAME">
                      <a:rPr lang="en-US" sz="1800" b="1">
                        <a:solidFill>
                          <a:schemeClr val="bg1"/>
                        </a:solidFill>
                      </a:rPr>
                      <a:pPr>
                        <a:defRPr sz="1800" b="1"/>
                      </a:pPr>
                      <a:t>[CATEGORY NAME]</a:t>
                    </a:fld>
                    <a:r>
                      <a:rPr lang="en-US" sz="1800" b="1" baseline="0" dirty="0"/>
                      <a:t>
</a:t>
                    </a:r>
                    <a:r>
                      <a:rPr lang="en-US" sz="1800" b="1" baseline="0" dirty="0" smtClean="0">
                        <a:solidFill>
                          <a:schemeClr val="bg1"/>
                        </a:solidFill>
                      </a:rPr>
                      <a:t>289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35796515336647"/>
                      <c:h val="0.20609570010423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B1-4F25-A000-CF14EDB50FF2}"/>
                </c:ext>
              </c:extLst>
            </c:dLbl>
            <c:dLbl>
              <c:idx val="1"/>
              <c:layout>
                <c:manualLayout>
                  <c:x val="0.24619653951995446"/>
                  <c:y val="-5.58110126247589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D9C211-6687-4AF1-B09F-63B28FB6F693}" type="CATEGORYNAME">
                      <a:rPr lang="en-US" sz="1800" b="1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800" b="1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="1" baseline="0" dirty="0" smtClean="0">
                        <a:solidFill>
                          <a:schemeClr val="bg1"/>
                        </a:solidFill>
                      </a:rPr>
                      <a:t>466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21668277169548"/>
                      <c:h val="0.20609570010423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B1-4F25-A000-CF14EDB50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Non-Project</c:v>
                </c:pt>
                <c:pt idx="1">
                  <c:v>Project Districts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289</c:v>
                </c:pt>
                <c:pt idx="1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1-4F25-A000-CF14EDB50FF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A90DB-CD30-4D74-B2ED-9A362273190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34A5-9FE3-41BF-824C-BD552DED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Tanya</a:t>
            </a:r>
            <a:r>
              <a:rPr lang="en-US" baseline="0" dirty="0" smtClean="0"/>
              <a:t> Rojas</a:t>
            </a:r>
          </a:p>
          <a:p>
            <a:r>
              <a:rPr lang="en-US" baseline="0" dirty="0" smtClean="0"/>
              <a:t>Started Two Months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3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Read and highlight what stands out to you</a:t>
            </a:r>
            <a:r>
              <a:rPr lang="en-US" baseline="0" dirty="0" smtClean="0"/>
              <a:t> about their “why” “how” “what” (3 min)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Share with Notebook Partner ( 2 min)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Gather as a group Why, How and What (5 min)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Read Compiled list of Barriers in 113 from Enrique (2 min)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Highlights Top 4. Assign one to each table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Create Initiative with table group with aid of Unconventional community partners (13 min)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Transfer on Chart Paper to Present to whole group</a:t>
            </a:r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457200" lvl="1" indent="0">
              <a:buNone/>
            </a:pPr>
            <a:r>
              <a:rPr lang="en-US" baseline="0" dirty="0" smtClean="0"/>
              <a:t>Share your initiative (10)</a:t>
            </a:r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0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 of this</a:t>
            </a:r>
            <a:r>
              <a:rPr lang="en-US" baseline="0" dirty="0" smtClean="0"/>
              <a:t> session I’d like for all of us to share a common understanding …..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*Focus on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9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Relationships</a:t>
            </a:r>
          </a:p>
          <a:p>
            <a:r>
              <a:rPr lang="en-US" dirty="0" smtClean="0"/>
              <a:t>Establishing trust within community</a:t>
            </a:r>
          </a:p>
          <a:p>
            <a:r>
              <a:rPr lang="en-US" dirty="0" smtClean="0"/>
              <a:t>Strategic</a:t>
            </a:r>
          </a:p>
          <a:p>
            <a:r>
              <a:rPr lang="en-US" dirty="0" smtClean="0"/>
              <a:t>Trial</a:t>
            </a:r>
            <a:r>
              <a:rPr lang="en-US" baseline="0" dirty="0" smtClean="0"/>
              <a:t> and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Ages 0-2:</a:t>
            </a:r>
            <a:r>
              <a:rPr lang="en-US" baseline="0" dirty="0" smtClean="0"/>
              <a:t> 189 youth</a:t>
            </a:r>
          </a:p>
          <a:p>
            <a:r>
              <a:rPr lang="en-US" baseline="0" dirty="0" smtClean="0"/>
              <a:t>Ages 3-21: 4,102 youth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Process of Re-designing the program</a:t>
            </a:r>
          </a:p>
          <a:p>
            <a:r>
              <a:rPr lang="en-US" baseline="0" dirty="0" smtClean="0"/>
              <a:t>Supporting West side of Washington state</a:t>
            </a:r>
          </a:p>
          <a:p>
            <a:r>
              <a:rPr lang="en-US" baseline="0" dirty="0" smtClean="0"/>
              <a:t>Piloting initiatives to meet needs with Trial and Error</a:t>
            </a:r>
          </a:p>
          <a:p>
            <a:r>
              <a:rPr lang="en-US" baseline="0" dirty="0" smtClean="0"/>
              <a:t>Not experts, need strong collaboration with strong support from OSPI/ESD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8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2016-17</a:t>
            </a:r>
            <a:r>
              <a:rPr lang="en-US" baseline="0" dirty="0" smtClean="0"/>
              <a:t> Project and Non-Project district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9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34A5-9FE3-41BF-824C-BD552DED57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8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2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7CDC-A847-4E0E-A6C9-18A926D5CF1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88EB-3233-4C46-84E7-77E6DEB4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2" y="726141"/>
            <a:ext cx="9144000" cy="2145866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Migrant Out-Of-School </a:t>
            </a:r>
            <a:r>
              <a:rPr lang="en-US" sz="3600" dirty="0" smtClean="0">
                <a:solidFill>
                  <a:schemeClr val="bg1"/>
                </a:solidFill>
              </a:rPr>
              <a:t>Youth/ Health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Coordinator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3037262"/>
            <a:ext cx="9144000" cy="1507844"/>
          </a:xfr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Northwest Educational Service District 189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7" y="5331810"/>
            <a:ext cx="3361765" cy="9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8" b="-1120"/>
          <a:stretch/>
        </p:blipFill>
        <p:spPr>
          <a:xfrm>
            <a:off x="0" y="0"/>
            <a:ext cx="12192000" cy="72748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9657" y="517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0944" y="1479157"/>
            <a:ext cx="10650111" cy="3582700"/>
          </a:xfrm>
          <a:prstGeom prst="rect">
            <a:avLst/>
          </a:prstGeo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+mn-lt"/>
              </a:rPr>
              <a:t>Pack up, find </a:t>
            </a:r>
            <a:r>
              <a:rPr lang="en-US" sz="5400" b="1" i="1" dirty="0" smtClean="0">
                <a:solidFill>
                  <a:schemeClr val="bg1"/>
                </a:solidFill>
                <a:latin typeface="+mn-lt"/>
              </a:rPr>
              <a:t>Notebook</a:t>
            </a:r>
            <a:r>
              <a:rPr lang="en-US" sz="5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i="1" dirty="0" smtClean="0">
                <a:solidFill>
                  <a:schemeClr val="bg1"/>
                </a:solidFill>
                <a:latin typeface="+mn-lt"/>
              </a:rPr>
              <a:t>Partner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+mn-lt"/>
              </a:rPr>
              <a:t>&amp; join one of four table groups</a:t>
            </a:r>
            <a:endParaRPr lang="en-US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1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8" b="-1120"/>
          <a:stretch/>
        </p:blipFill>
        <p:spPr>
          <a:xfrm>
            <a:off x="0" y="0"/>
            <a:ext cx="12192000" cy="72748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9657" y="517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0944" y="336157"/>
            <a:ext cx="10650111" cy="1215057"/>
          </a:xfrm>
          <a:prstGeom prst="rect">
            <a:avLst/>
          </a:prstGeo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+mn-lt"/>
              </a:rPr>
              <a:t>Group Activity</a:t>
            </a:r>
            <a:endParaRPr lang="en-US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0944" y="1887371"/>
            <a:ext cx="4944056" cy="1507844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Read “</a:t>
            </a:r>
            <a:r>
              <a:rPr lang="en-US" dirty="0" err="1" smtClean="0">
                <a:solidFill>
                  <a:schemeClr val="bg1"/>
                </a:solidFill>
              </a:rPr>
              <a:t>Edutopia</a:t>
            </a:r>
            <a:r>
              <a:rPr lang="en-US" dirty="0" smtClean="0">
                <a:solidFill>
                  <a:schemeClr val="bg1"/>
                </a:solidFill>
              </a:rPr>
              <a:t>” article independently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1997" y="3637429"/>
            <a:ext cx="4944057" cy="1507844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Share with “Notebook” partner what stood out to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1997" y="5285254"/>
            <a:ext cx="4944057" cy="1507844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Gather the </a:t>
            </a:r>
            <a:r>
              <a:rPr lang="en-US" i="1" dirty="0" smtClean="0">
                <a:solidFill>
                  <a:schemeClr val="bg1"/>
                </a:solidFill>
              </a:rPr>
              <a:t>why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how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smtClean="0">
                <a:solidFill>
                  <a:schemeClr val="bg1"/>
                </a:solidFill>
              </a:rPr>
              <a:t>what</a:t>
            </a:r>
            <a:r>
              <a:rPr lang="en-US" dirty="0" smtClean="0">
                <a:solidFill>
                  <a:schemeClr val="bg1"/>
                </a:solidFill>
              </a:rPr>
              <a:t> of “Ready Freddy Initiative” as a 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476999" y="1887371"/>
            <a:ext cx="4944056" cy="1507844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Read compiled List of Resources &amp; Barriers in ESD 113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476999" y="3637429"/>
            <a:ext cx="4944056" cy="1507844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Create Initiative with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Table Group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468051" y="5350156"/>
            <a:ext cx="4944056" cy="1507844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Share initiative with whole group</a:t>
            </a:r>
          </a:p>
        </p:txBody>
      </p:sp>
    </p:spTree>
    <p:extLst>
      <p:ext uri="{BB962C8B-B14F-4D97-AF65-F5344CB8AC3E}">
        <p14:creationId xmlns:p14="http://schemas.microsoft.com/office/powerpoint/2010/main" val="14211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8" b="-1120"/>
          <a:stretch/>
        </p:blipFill>
        <p:spPr>
          <a:xfrm>
            <a:off x="0" y="0"/>
            <a:ext cx="12192000" cy="72748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9657" y="517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0944" y="1479157"/>
            <a:ext cx="10650111" cy="3582700"/>
          </a:xfrm>
          <a:prstGeom prst="rect">
            <a:avLst/>
          </a:prstGeo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+mn-lt"/>
              </a:rPr>
              <a:t>Questions?</a:t>
            </a:r>
            <a:endParaRPr lang="en-US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0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2" y="726141"/>
            <a:ext cx="9144000" cy="808745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anchor="ctr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Outcomes: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1677335"/>
            <a:ext cx="9144000" cy="3384521"/>
          </a:xfr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anchor="ctr"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Understand Migrant OSY/Health Coordinator plan for Entry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Gain a deeper understanding of current barriers to accessing health services for Migrant communities in    ESD 113.</a:t>
            </a:r>
          </a:p>
          <a:p>
            <a:pPr marL="514350" indent="-514350" algn="l"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7" b="21261"/>
          <a:stretch/>
        </p:blipFill>
        <p:spPr>
          <a:xfrm>
            <a:off x="5257800" y="5260227"/>
            <a:ext cx="2204749" cy="136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1" y="5564205"/>
            <a:ext cx="2968022" cy="836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89" y="5408300"/>
            <a:ext cx="2147058" cy="1053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49" y="5313050"/>
            <a:ext cx="1856751" cy="1280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23" y="5258149"/>
            <a:ext cx="1418077" cy="14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2" y="353786"/>
            <a:ext cx="9144000" cy="821693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anchor="ctr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Why?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1400293"/>
            <a:ext cx="4406152" cy="1076207"/>
          </a:xfr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Out-of-School Youth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70" y="1362193"/>
            <a:ext cx="4455460" cy="1114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8233" y="1477787"/>
            <a:ext cx="2141933" cy="95410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Family access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 healthcare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13" y="2704244"/>
            <a:ext cx="1657350" cy="3905885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31" y="3145408"/>
            <a:ext cx="3473666" cy="273969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2697942" y="5609381"/>
            <a:ext cx="1804021" cy="1087538"/>
          </a:xfrm>
          <a:prstGeom prst="ellipse">
            <a:avLst/>
          </a:prstGeom>
          <a:noFill/>
          <a:ln w="57150">
            <a:solidFill>
              <a:srgbClr val="225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57950" y="3671922"/>
            <a:ext cx="4156262" cy="2385978"/>
          </a:xfrm>
          <a:prstGeom prst="ellipse">
            <a:avLst/>
          </a:prstGeom>
          <a:noFill/>
          <a:ln w="57150">
            <a:solidFill>
              <a:srgbClr val="225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2" y="506186"/>
            <a:ext cx="9144000" cy="1712814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anchor="ctr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Step 1: Identify baseline resources and barriers by region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211" y="3642098"/>
            <a:ext cx="9144001" cy="1077218"/>
          </a:xfrm>
          <a:prstGeom prst="rect">
            <a:avLst/>
          </a:prstGeom>
          <a:solidFill>
            <a:srgbClr val="7EA0A4"/>
          </a:solidFill>
          <a:ln w="57150">
            <a:solidFill>
              <a:srgbClr val="22574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z="3200" dirty="0" smtClean="0"/>
              <a:t>Step 3: Identify initiatives and share plan for roll out</a:t>
            </a:r>
          </a:p>
          <a:p>
            <a:pPr algn="ctr"/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89262" y="2376833"/>
            <a:ext cx="9144000" cy="1077218"/>
          </a:xfrm>
          <a:prstGeom prst="rect">
            <a:avLst/>
          </a:prstGeom>
          <a:solidFill>
            <a:srgbClr val="7EA0A4"/>
          </a:solidFill>
          <a:ln w="57150">
            <a:solidFill>
              <a:srgbClr val="22574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3200" b="1" dirty="0"/>
              <a:t>Steps </a:t>
            </a:r>
            <a:r>
              <a:rPr lang="en-US" sz="3200" b="1" dirty="0" smtClean="0"/>
              <a:t>2: Analyze Data</a:t>
            </a:r>
          </a:p>
          <a:p>
            <a:pPr algn="l"/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7" b="21261"/>
          <a:stretch/>
        </p:blipFill>
        <p:spPr>
          <a:xfrm>
            <a:off x="5257800" y="5260227"/>
            <a:ext cx="2204749" cy="136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1" y="5564205"/>
            <a:ext cx="2968022" cy="836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89" y="5408300"/>
            <a:ext cx="2147058" cy="105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49" y="5313050"/>
            <a:ext cx="1856751" cy="1280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23" y="5258149"/>
            <a:ext cx="1418077" cy="14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812" y="1202391"/>
            <a:ext cx="4769223" cy="1780912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Western Washington</a:t>
            </a:r>
            <a:r>
              <a:rPr lang="en-US" sz="4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+mn-lt"/>
              </a:rPr>
            </a:br>
            <a:r>
              <a:rPr lang="en-US" sz="5400" dirty="0" smtClean="0">
                <a:solidFill>
                  <a:schemeClr val="bg1"/>
                </a:solidFill>
                <a:latin typeface="+mn-lt"/>
              </a:rPr>
              <a:t>Region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221" y="3236801"/>
            <a:ext cx="4769223" cy="2800203"/>
          </a:xfr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ESD 189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ESD 121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ESD 112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ESD 113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ESD 114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33" r="4389"/>
          <a:stretch/>
        </p:blipFill>
        <p:spPr>
          <a:xfrm>
            <a:off x="6417129" y="797380"/>
            <a:ext cx="5421085" cy="38477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58342" y="3402106"/>
            <a:ext cx="522034" cy="452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35671" y="1565671"/>
            <a:ext cx="510989" cy="466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64343" y="2921472"/>
            <a:ext cx="510989" cy="466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1011" y="3280701"/>
            <a:ext cx="510989" cy="466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81282" y="996380"/>
            <a:ext cx="3254389" cy="3392873"/>
          </a:xfrm>
          <a:custGeom>
            <a:avLst/>
            <a:gdLst>
              <a:gd name="connsiteX0" fmla="*/ 1393316 w 3057721"/>
              <a:gd name="connsiteY0" fmla="*/ 143706 h 3392873"/>
              <a:gd name="connsiteX1" fmla="*/ 2899386 w 3057721"/>
              <a:gd name="connsiteY1" fmla="*/ 197495 h 3392873"/>
              <a:gd name="connsiteX2" fmla="*/ 2307716 w 3057721"/>
              <a:gd name="connsiteY2" fmla="*/ 2219932 h 3392873"/>
              <a:gd name="connsiteX3" fmla="*/ 3049993 w 3057721"/>
              <a:gd name="connsiteY3" fmla="*/ 3112817 h 3392873"/>
              <a:gd name="connsiteX4" fmla="*/ 1737560 w 3057721"/>
              <a:gd name="connsiteY4" fmla="*/ 3360243 h 3392873"/>
              <a:gd name="connsiteX5" fmla="*/ 296036 w 3057721"/>
              <a:gd name="connsiteY5" fmla="*/ 2488874 h 3392873"/>
              <a:gd name="connsiteX6" fmla="*/ 91640 w 3057721"/>
              <a:gd name="connsiteY6" fmla="*/ 789165 h 3392873"/>
              <a:gd name="connsiteX7" fmla="*/ 1393316 w 3057721"/>
              <a:gd name="connsiteY7" fmla="*/ 143706 h 33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7721" h="3392873">
                <a:moveTo>
                  <a:pt x="1393316" y="143706"/>
                </a:moveTo>
                <a:cubicBezTo>
                  <a:pt x="1861274" y="45094"/>
                  <a:pt x="2746986" y="-148543"/>
                  <a:pt x="2899386" y="197495"/>
                </a:cubicBezTo>
                <a:cubicBezTo>
                  <a:pt x="3051786" y="543533"/>
                  <a:pt x="2282615" y="1734045"/>
                  <a:pt x="2307716" y="2219932"/>
                </a:cubicBezTo>
                <a:cubicBezTo>
                  <a:pt x="2332817" y="2705819"/>
                  <a:pt x="3145019" y="2922765"/>
                  <a:pt x="3049993" y="3112817"/>
                </a:cubicBezTo>
                <a:cubicBezTo>
                  <a:pt x="2954967" y="3302869"/>
                  <a:pt x="2196553" y="3464234"/>
                  <a:pt x="1737560" y="3360243"/>
                </a:cubicBezTo>
                <a:cubicBezTo>
                  <a:pt x="1278567" y="3256253"/>
                  <a:pt x="570356" y="2917387"/>
                  <a:pt x="296036" y="2488874"/>
                </a:cubicBezTo>
                <a:cubicBezTo>
                  <a:pt x="21716" y="2060361"/>
                  <a:pt x="-96619" y="1180026"/>
                  <a:pt x="91640" y="789165"/>
                </a:cubicBezTo>
                <a:cubicBezTo>
                  <a:pt x="279899" y="398304"/>
                  <a:pt x="925358" y="242318"/>
                  <a:pt x="1393316" y="143706"/>
                </a:cubicBezTo>
                <a:close/>
              </a:path>
            </a:pathLst>
          </a:custGeom>
          <a:noFill/>
          <a:ln w="76200">
            <a:solidFill>
              <a:srgbClr val="225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43059" y="4695441"/>
            <a:ext cx="4769223" cy="1677442"/>
          </a:xfrm>
          <a:prstGeom prst="rect">
            <a:avLst/>
          </a:prstGeo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Migrant Student List Report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4,291 Migrant Students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Between ages 0-21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83" y="2401341"/>
            <a:ext cx="2085954" cy="2085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319" y="554691"/>
            <a:ext cx="4084432" cy="2145866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n-lt"/>
              </a:rPr>
              <a:t>Migrant </a:t>
            </a:r>
            <a:br>
              <a:rPr lang="en-US" sz="4800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dirty="0" smtClean="0">
                <a:solidFill>
                  <a:schemeClr val="bg1"/>
                </a:solidFill>
                <a:latin typeface="+mn-lt"/>
              </a:rPr>
              <a:t>Project-Districts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19" y="2966439"/>
            <a:ext cx="2363498" cy="66607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78847"/>
              </p:ext>
            </p:extLst>
          </p:nvPr>
        </p:nvGraphicFramePr>
        <p:xfrm>
          <a:off x="6401333" y="207878"/>
          <a:ext cx="4921624" cy="6476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798">
                  <a:extLst>
                    <a:ext uri="{9D8B030D-6E8A-4147-A177-3AD203B41FA5}">
                      <a16:colId xmlns:a16="http://schemas.microsoft.com/office/drawing/2014/main" val="405709837"/>
                    </a:ext>
                  </a:extLst>
                </a:gridCol>
                <a:gridCol w="3251826">
                  <a:extLst>
                    <a:ext uri="{9D8B030D-6E8A-4147-A177-3AD203B41FA5}">
                      <a16:colId xmlns:a16="http://schemas.microsoft.com/office/drawing/2014/main" val="3895370746"/>
                    </a:ext>
                  </a:extLst>
                </a:gridCol>
              </a:tblGrid>
              <a:tr h="204349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189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582C5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Lynden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Nooksack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Ferndale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Burlington-Edison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Sedro-Woolley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La Connor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Mount Vernon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Conway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Stanwood</a:t>
                      </a: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8A6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54209"/>
                  </a:ext>
                </a:extLst>
              </a:tr>
              <a:tr h="60936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22574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Seattle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7EA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30690"/>
                  </a:ext>
                </a:extLst>
              </a:tr>
              <a:tr h="132018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582C5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Aberdeen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Ocosta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Centralia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Chehalis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Winlock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Mossyrock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Naselle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-Grays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8A6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20356"/>
                  </a:ext>
                </a:extLst>
              </a:tr>
              <a:tr h="94059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22574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Ocean Beach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Ridgefield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White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Salmon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7EA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9884"/>
                  </a:ext>
                </a:extLst>
              </a:tr>
              <a:tr h="60936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582C5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Quillayute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Valley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4" marR="44604" marT="0" marB="0">
                    <a:solidFill>
                      <a:srgbClr val="8A6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04214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873128" y="2852139"/>
            <a:ext cx="5518772" cy="2175076"/>
          </a:xfrm>
          <a:prstGeom prst="ellipse">
            <a:avLst/>
          </a:prstGeom>
          <a:noFill/>
          <a:ln w="57150">
            <a:solidFill>
              <a:srgbClr val="225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58" y="4357222"/>
            <a:ext cx="1763342" cy="865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4" y="5289181"/>
            <a:ext cx="1856751" cy="1280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1" y="4029289"/>
            <a:ext cx="1521210" cy="15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2" y="726141"/>
            <a:ext cx="4769223" cy="2145866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n-lt"/>
              </a:rPr>
              <a:t>Migrant </a:t>
            </a:r>
            <a:br>
              <a:rPr lang="en-US" sz="4800" dirty="0" smtClean="0">
                <a:solidFill>
                  <a:schemeClr val="bg1"/>
                </a:solidFill>
                <a:latin typeface="+mn-lt"/>
              </a:rPr>
            </a:b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Non-Project Districts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3037262"/>
            <a:ext cx="4769223" cy="2227314"/>
          </a:xfr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ESD 113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40" y="5429831"/>
            <a:ext cx="3361765" cy="9474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92862"/>
              </p:ext>
            </p:extLst>
          </p:nvPr>
        </p:nvGraphicFramePr>
        <p:xfrm>
          <a:off x="6555783" y="578921"/>
          <a:ext cx="4538041" cy="5798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843">
                  <a:extLst>
                    <a:ext uri="{9D8B030D-6E8A-4147-A177-3AD203B41FA5}">
                      <a16:colId xmlns:a16="http://schemas.microsoft.com/office/drawing/2014/main" val="405709837"/>
                    </a:ext>
                  </a:extLst>
                </a:gridCol>
                <a:gridCol w="2487198">
                  <a:extLst>
                    <a:ext uri="{9D8B030D-6E8A-4147-A177-3AD203B41FA5}">
                      <a16:colId xmlns:a16="http://schemas.microsoft.com/office/drawing/2014/main" val="3895370746"/>
                    </a:ext>
                  </a:extLst>
                </a:gridCol>
              </a:tblGrid>
              <a:tr h="57983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Grays Harbor 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Mason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Thurston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Lewis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</a:p>
                  </a:txBody>
                  <a:tcPr marL="44604" marR="44604" marT="0" marB="0" anchor="ctr">
                    <a:solidFill>
                      <a:srgbClr val="582C5E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Quinault Lake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Hood Canal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Mason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Shelton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Peninsula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Olympia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Thurston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Rochester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Tenino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Beach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Hoquiam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Satsop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Elma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Montesano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Raymond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Bend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Willapa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Valley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Onalaska</a:t>
                      </a:r>
                    </a:p>
                    <a:p>
                      <a:pPr marL="685800" marR="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Toledo</a:t>
                      </a:r>
                    </a:p>
                  </a:txBody>
                  <a:tcPr marL="44604" marR="44604" marT="0" marB="0" anchor="ctr">
                    <a:solidFill>
                      <a:srgbClr val="8A6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20356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617058" y="154982"/>
            <a:ext cx="2789694" cy="6571282"/>
          </a:xfrm>
          <a:prstGeom prst="ellipse">
            <a:avLst/>
          </a:prstGeom>
          <a:noFill/>
          <a:ln w="57150">
            <a:solidFill>
              <a:srgbClr val="225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49" y="553135"/>
            <a:ext cx="8151955" cy="971551"/>
          </a:xfr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anchor="ctr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3 Year COE/Enroll Comparison Summary Report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54456778"/>
              </p:ext>
            </p:extLst>
          </p:nvPr>
        </p:nvGraphicFramePr>
        <p:xfrm>
          <a:off x="5437267" y="1988295"/>
          <a:ext cx="6600557" cy="424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91615301"/>
              </p:ext>
            </p:extLst>
          </p:nvPr>
        </p:nvGraphicFramePr>
        <p:xfrm>
          <a:off x="-108493" y="1988296"/>
          <a:ext cx="5822198" cy="424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3" b="21004"/>
          <a:stretch/>
        </p:blipFill>
        <p:spPr>
          <a:xfrm>
            <a:off x="474805" y="283968"/>
            <a:ext cx="2781300" cy="15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8" b="-1120"/>
          <a:stretch/>
        </p:blipFill>
        <p:spPr>
          <a:xfrm>
            <a:off x="0" y="0"/>
            <a:ext cx="12192000" cy="72748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9657" y="517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0944" y="639567"/>
            <a:ext cx="10650111" cy="1797443"/>
          </a:xfrm>
          <a:prstGeom prst="rect">
            <a:avLst/>
          </a:prstGeom>
          <a:solidFill>
            <a:srgbClr val="582C5E"/>
          </a:solidFill>
          <a:ln w="53975" cmpd="sng">
            <a:solidFill>
              <a:srgbClr val="8A6C8A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+mn-lt"/>
              </a:rPr>
              <a:t>Individual Reflection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0944" y="3027080"/>
            <a:ext cx="4944056" cy="3564220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What is going well in your School District and community in meeting the health/wellness needs of Migrant Families?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76999" y="3008030"/>
            <a:ext cx="4944056" cy="3564220"/>
          </a:xfrm>
          <a:prstGeom prst="rect">
            <a:avLst/>
          </a:prstGeom>
          <a:solidFill>
            <a:srgbClr val="22574F"/>
          </a:solidFill>
          <a:ln w="50800" cmpd="sng">
            <a:solidFill>
              <a:srgbClr val="7EA0A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What are the barriers you see families face in accessing these health services and resources?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480</Words>
  <Application>Microsoft Office PowerPoint</Application>
  <PresentationFormat>Widescreen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Migrant Out-Of-School Youth/ Health Coordinator </vt:lpstr>
      <vt:lpstr>Outcomes: </vt:lpstr>
      <vt:lpstr>Why? </vt:lpstr>
      <vt:lpstr>Step 1: Identify baseline resources and barriers by region</vt:lpstr>
      <vt:lpstr>Western Washington Region</vt:lpstr>
      <vt:lpstr>Migrant  Project-Districts</vt:lpstr>
      <vt:lpstr>Migrant  Non-Project Districts</vt:lpstr>
      <vt:lpstr>3 Year COE/Enroll Comparison Summary Report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Tanya Rojas</dc:title>
  <dc:creator>Tanya Rojas</dc:creator>
  <cp:lastModifiedBy>Jennifer Longchamps</cp:lastModifiedBy>
  <cp:revision>71</cp:revision>
  <cp:lastPrinted>2017-10-30T15:26:49Z</cp:lastPrinted>
  <dcterms:created xsi:type="dcterms:W3CDTF">2017-09-18T22:57:06Z</dcterms:created>
  <dcterms:modified xsi:type="dcterms:W3CDTF">2017-12-05T21:48:36Z</dcterms:modified>
</cp:coreProperties>
</file>