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99"/>
  </p:notesMasterIdLst>
  <p:handoutMasterIdLst>
    <p:handoutMasterId r:id="rId200"/>
  </p:handoutMasterIdLst>
  <p:sldIdLst>
    <p:sldId id="256" r:id="rId3"/>
    <p:sldId id="968" r:id="rId4"/>
    <p:sldId id="969" r:id="rId5"/>
    <p:sldId id="432" r:id="rId6"/>
    <p:sldId id="431" r:id="rId7"/>
    <p:sldId id="575" r:id="rId8"/>
    <p:sldId id="433" r:id="rId9"/>
    <p:sldId id="257" r:id="rId10"/>
    <p:sldId id="389" r:id="rId11"/>
    <p:sldId id="387" r:id="rId12"/>
    <p:sldId id="390" r:id="rId13"/>
    <p:sldId id="417" r:id="rId14"/>
    <p:sldId id="397" r:id="rId15"/>
    <p:sldId id="422" r:id="rId16"/>
    <p:sldId id="423" r:id="rId17"/>
    <p:sldId id="424" r:id="rId18"/>
    <p:sldId id="425" r:id="rId19"/>
    <p:sldId id="426" r:id="rId20"/>
    <p:sldId id="427" r:id="rId21"/>
    <p:sldId id="428" r:id="rId22"/>
    <p:sldId id="429" r:id="rId23"/>
    <p:sldId id="676" r:id="rId24"/>
    <p:sldId id="323" r:id="rId25"/>
    <p:sldId id="391" r:id="rId26"/>
    <p:sldId id="392" r:id="rId27"/>
    <p:sldId id="393" r:id="rId28"/>
    <p:sldId id="394" r:id="rId29"/>
    <p:sldId id="395" r:id="rId30"/>
    <p:sldId id="430" r:id="rId31"/>
    <p:sldId id="418" r:id="rId32"/>
    <p:sldId id="408" r:id="rId33"/>
    <p:sldId id="409" r:id="rId34"/>
    <p:sldId id="410" r:id="rId35"/>
    <p:sldId id="411" r:id="rId36"/>
    <p:sldId id="966" r:id="rId37"/>
    <p:sldId id="421" r:id="rId38"/>
    <p:sldId id="413" r:id="rId39"/>
    <p:sldId id="726" r:id="rId40"/>
    <p:sldId id="436" r:id="rId41"/>
    <p:sldId id="434" r:id="rId42"/>
    <p:sldId id="438" r:id="rId43"/>
    <p:sldId id="437" r:id="rId44"/>
    <p:sldId id="439" r:id="rId45"/>
    <p:sldId id="440" r:id="rId46"/>
    <p:sldId id="442" r:id="rId47"/>
    <p:sldId id="443" r:id="rId48"/>
    <p:sldId id="444" r:id="rId49"/>
    <p:sldId id="445" r:id="rId50"/>
    <p:sldId id="925" r:id="rId51"/>
    <p:sldId id="760" r:id="rId52"/>
    <p:sldId id="446" r:id="rId53"/>
    <p:sldId id="448" r:id="rId54"/>
    <p:sldId id="449" r:id="rId55"/>
    <p:sldId id="450" r:id="rId56"/>
    <p:sldId id="451" r:id="rId57"/>
    <p:sldId id="452" r:id="rId58"/>
    <p:sldId id="453" r:id="rId59"/>
    <p:sldId id="454" r:id="rId60"/>
    <p:sldId id="926" r:id="rId61"/>
    <p:sldId id="544" r:id="rId62"/>
    <p:sldId id="455" r:id="rId63"/>
    <p:sldId id="722" r:id="rId64"/>
    <p:sldId id="721" r:id="rId65"/>
    <p:sldId id="580" r:id="rId66"/>
    <p:sldId id="705" r:id="rId67"/>
    <p:sldId id="458" r:id="rId68"/>
    <p:sldId id="704" r:id="rId69"/>
    <p:sldId id="464" r:id="rId70"/>
    <p:sldId id="465" r:id="rId71"/>
    <p:sldId id="467" r:id="rId72"/>
    <p:sldId id="749" r:id="rId73"/>
    <p:sldId id="546" r:id="rId74"/>
    <p:sldId id="751" r:id="rId75"/>
    <p:sldId id="752" r:id="rId76"/>
    <p:sldId id="753" r:id="rId77"/>
    <p:sldId id="581" r:id="rId78"/>
    <p:sldId id="755" r:id="rId79"/>
    <p:sldId id="929" r:id="rId80"/>
    <p:sldId id="930" r:id="rId81"/>
    <p:sldId id="931" r:id="rId82"/>
    <p:sldId id="932" r:id="rId83"/>
    <p:sldId id="933" r:id="rId84"/>
    <p:sldId id="934" r:id="rId85"/>
    <p:sldId id="935" r:id="rId86"/>
    <p:sldId id="936" r:id="rId87"/>
    <p:sldId id="937" r:id="rId88"/>
    <p:sldId id="938" r:id="rId89"/>
    <p:sldId id="939" r:id="rId90"/>
    <p:sldId id="940" r:id="rId91"/>
    <p:sldId id="750" r:id="rId92"/>
    <p:sldId id="941" r:id="rId93"/>
    <p:sldId id="942" r:id="rId94"/>
    <p:sldId id="761" r:id="rId95"/>
    <p:sldId id="695" r:id="rId96"/>
    <p:sldId id="572" r:id="rId97"/>
    <p:sldId id="756" r:id="rId98"/>
    <p:sldId id="757" r:id="rId99"/>
    <p:sldId id="667" r:id="rId100"/>
    <p:sldId id="714" r:id="rId101"/>
    <p:sldId id="668" r:id="rId102"/>
    <p:sldId id="734" r:id="rId103"/>
    <p:sldId id="758" r:id="rId104"/>
    <p:sldId id="669" r:id="rId105"/>
    <p:sldId id="729" r:id="rId106"/>
    <p:sldId id="759" r:id="rId107"/>
    <p:sldId id="696" r:id="rId108"/>
    <p:sldId id="730" r:id="rId109"/>
    <p:sldId id="731" r:id="rId110"/>
    <p:sldId id="732" r:id="rId111"/>
    <p:sldId id="595" r:id="rId112"/>
    <p:sldId id="762" r:id="rId113"/>
    <p:sldId id="763" r:id="rId114"/>
    <p:sldId id="764" r:id="rId115"/>
    <p:sldId id="765" r:id="rId116"/>
    <p:sldId id="892" r:id="rId117"/>
    <p:sldId id="766" r:id="rId118"/>
    <p:sldId id="919" r:id="rId119"/>
    <p:sldId id="774" r:id="rId120"/>
    <p:sldId id="777" r:id="rId121"/>
    <p:sldId id="792" r:id="rId122"/>
    <p:sldId id="928" r:id="rId123"/>
    <p:sldId id="778" r:id="rId124"/>
    <p:sldId id="779" r:id="rId125"/>
    <p:sldId id="780" r:id="rId126"/>
    <p:sldId id="781" r:id="rId127"/>
    <p:sldId id="884" r:id="rId128"/>
    <p:sldId id="885" r:id="rId129"/>
    <p:sldId id="787" r:id="rId130"/>
    <p:sldId id="788" r:id="rId131"/>
    <p:sldId id="789" r:id="rId132"/>
    <p:sldId id="866" r:id="rId133"/>
    <p:sldId id="790" r:id="rId134"/>
    <p:sldId id="791" r:id="rId135"/>
    <p:sldId id="793" r:id="rId136"/>
    <p:sldId id="963" r:id="rId137"/>
    <p:sldId id="894" r:id="rId138"/>
    <p:sldId id="896" r:id="rId139"/>
    <p:sldId id="898" r:id="rId140"/>
    <p:sldId id="899" r:id="rId141"/>
    <p:sldId id="901" r:id="rId142"/>
    <p:sldId id="798" r:id="rId143"/>
    <p:sldId id="964" r:id="rId144"/>
    <p:sldId id="902" r:id="rId145"/>
    <p:sldId id="903" r:id="rId146"/>
    <p:sldId id="904" r:id="rId147"/>
    <p:sldId id="802" r:id="rId148"/>
    <p:sldId id="965" r:id="rId149"/>
    <p:sldId id="924" r:id="rId150"/>
    <p:sldId id="921" r:id="rId151"/>
    <p:sldId id="923" r:id="rId152"/>
    <p:sldId id="922" r:id="rId153"/>
    <p:sldId id="906" r:id="rId154"/>
    <p:sldId id="911" r:id="rId155"/>
    <p:sldId id="913" r:id="rId156"/>
    <p:sldId id="914" r:id="rId157"/>
    <p:sldId id="917" r:id="rId158"/>
    <p:sldId id="812" r:id="rId159"/>
    <p:sldId id="915" r:id="rId160"/>
    <p:sldId id="916" r:id="rId161"/>
    <p:sldId id="813" r:id="rId162"/>
    <p:sldId id="815" r:id="rId163"/>
    <p:sldId id="814" r:id="rId164"/>
    <p:sldId id="816" r:id="rId165"/>
    <p:sldId id="817" r:id="rId166"/>
    <p:sldId id="875" r:id="rId167"/>
    <p:sldId id="819" r:id="rId168"/>
    <p:sldId id="943" r:id="rId169"/>
    <p:sldId id="944" r:id="rId170"/>
    <p:sldId id="945" r:id="rId171"/>
    <p:sldId id="946" r:id="rId172"/>
    <p:sldId id="947" r:id="rId173"/>
    <p:sldId id="948" r:id="rId174"/>
    <p:sldId id="949" r:id="rId175"/>
    <p:sldId id="950" r:id="rId176"/>
    <p:sldId id="951" r:id="rId177"/>
    <p:sldId id="952" r:id="rId178"/>
    <p:sldId id="953" r:id="rId179"/>
    <p:sldId id="954" r:id="rId180"/>
    <p:sldId id="955" r:id="rId181"/>
    <p:sldId id="956" r:id="rId182"/>
    <p:sldId id="957" r:id="rId183"/>
    <p:sldId id="958" r:id="rId184"/>
    <p:sldId id="959" r:id="rId185"/>
    <p:sldId id="960" r:id="rId186"/>
    <p:sldId id="961" r:id="rId187"/>
    <p:sldId id="844" r:id="rId188"/>
    <p:sldId id="856" r:id="rId189"/>
    <p:sldId id="857" r:id="rId190"/>
    <p:sldId id="859" r:id="rId191"/>
    <p:sldId id="860" r:id="rId192"/>
    <p:sldId id="962" r:id="rId193"/>
    <p:sldId id="858" r:id="rId194"/>
    <p:sldId id="862" r:id="rId195"/>
    <p:sldId id="863" r:id="rId196"/>
    <p:sldId id="864" r:id="rId197"/>
    <p:sldId id="967" r:id="rId19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nette Burns Woodruff" initials="LBW" lastIdx="2" clrIdx="0"/>
  <p:cmAuthor id="1" name="jagus" initials="j" lastIdx="21" clrIdx="1"/>
  <p:cmAuthor id="2" name="American Institutes for Research" initials="AIR" lastIdx="11" clrIdx="2"/>
  <p:cmAuthor id="3" name="Information Technology" initials="IT" lastIdx="8" clrIdx="3"/>
  <p:cmAuthor id="4" name="American Institutes for Research" initials="AIfR"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E005C"/>
    <a:srgbClr val="CC99FF"/>
    <a:srgbClr val="00B0F0"/>
    <a:srgbClr val="FF0000"/>
    <a:srgbClr val="6DB9C1"/>
    <a:srgbClr val="77D070"/>
    <a:srgbClr val="E55BD5"/>
    <a:srgbClr val="6750F0"/>
    <a:srgbClr val="EEF3C3"/>
    <a:srgbClr val="608F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50853" autoAdjust="0"/>
  </p:normalViewPr>
  <p:slideViewPr>
    <p:cSldViewPr>
      <p:cViewPr>
        <p:scale>
          <a:sx n="61" d="100"/>
          <a:sy n="61" d="100"/>
        </p:scale>
        <p:origin x="-1356" y="-60"/>
      </p:cViewPr>
      <p:guideLst>
        <p:guide orient="horz" pos="2160"/>
        <p:guide pos="2880"/>
      </p:guideLst>
    </p:cSldViewPr>
  </p:slideViewPr>
  <p:outlineViewPr>
    <p:cViewPr>
      <p:scale>
        <a:sx n="33" d="100"/>
        <a:sy n="33" d="100"/>
      </p:scale>
      <p:origin x="0" y="11820"/>
    </p:cViewPr>
  </p:outlineViewPr>
  <p:notesTextViewPr>
    <p:cViewPr>
      <p:scale>
        <a:sx n="100" d="100"/>
        <a:sy n="100" d="100"/>
      </p:scale>
      <p:origin x="0" y="0"/>
    </p:cViewPr>
  </p:notesTextViewPr>
  <p:sorterViewPr>
    <p:cViewPr>
      <p:scale>
        <a:sx n="50" d="100"/>
        <a:sy n="50" d="100"/>
      </p:scale>
      <p:origin x="0" y="6756"/>
    </p:cViewPr>
  </p:sorterViewPr>
  <p:notesViewPr>
    <p:cSldViewPr>
      <p:cViewPr varScale="1">
        <p:scale>
          <a:sx n="51" d="100"/>
          <a:sy n="51" d="100"/>
        </p:scale>
        <p:origin x="-1812"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1" Type="http://schemas.openxmlformats.org/officeDocument/2006/relationships/commentAuthors" Target="commentAuthor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notesMaster" Target="notesMasters/notesMaster1.xml"/><Relationship Id="rId203"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698" cy="464503"/>
          </a:xfrm>
          <a:prstGeom prst="rect">
            <a:avLst/>
          </a:prstGeom>
        </p:spPr>
        <p:txBody>
          <a:bodyPr vert="horz" lIns="92292" tIns="46145" rIns="92292" bIns="46145"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884754" y="0"/>
            <a:ext cx="2971698" cy="464503"/>
          </a:xfrm>
          <a:prstGeom prst="rect">
            <a:avLst/>
          </a:prstGeom>
        </p:spPr>
        <p:txBody>
          <a:bodyPr vert="horz" lIns="92292" tIns="46145" rIns="92292" bIns="46145" rtlCol="0"/>
          <a:lstStyle>
            <a:lvl1pPr algn="r">
              <a:defRPr sz="1200" smtClean="0"/>
            </a:lvl1pPr>
          </a:lstStyle>
          <a:p>
            <a:pPr>
              <a:defRPr/>
            </a:pPr>
            <a:fld id="{51DB67AF-B14E-48AC-8A51-7463AE03CB11}" type="datetimeFigureOut">
              <a:rPr lang="en-US"/>
              <a:pPr>
                <a:defRPr/>
              </a:pPr>
              <a:t>8/3/2011</a:t>
            </a:fld>
            <a:endParaRPr lang="en-US" dirty="0"/>
          </a:p>
        </p:txBody>
      </p:sp>
      <p:sp>
        <p:nvSpPr>
          <p:cNvPr id="4" name="Footer Placeholder 3"/>
          <p:cNvSpPr>
            <a:spLocks noGrp="1"/>
          </p:cNvSpPr>
          <p:nvPr>
            <p:ph type="ftr" sz="quarter" idx="2"/>
          </p:nvPr>
        </p:nvSpPr>
        <p:spPr>
          <a:xfrm>
            <a:off x="1" y="8830312"/>
            <a:ext cx="2971698" cy="464503"/>
          </a:xfrm>
          <a:prstGeom prst="rect">
            <a:avLst/>
          </a:prstGeom>
        </p:spPr>
        <p:txBody>
          <a:bodyPr vert="horz" lIns="92292" tIns="46145" rIns="92292" bIns="46145"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884754" y="8830312"/>
            <a:ext cx="2971698" cy="464503"/>
          </a:xfrm>
          <a:prstGeom prst="rect">
            <a:avLst/>
          </a:prstGeom>
        </p:spPr>
        <p:txBody>
          <a:bodyPr vert="horz" lIns="92292" tIns="46145" rIns="92292" bIns="46145" rtlCol="0" anchor="b"/>
          <a:lstStyle>
            <a:lvl1pPr algn="r">
              <a:defRPr sz="1200" smtClean="0"/>
            </a:lvl1pPr>
          </a:lstStyle>
          <a:p>
            <a:pPr>
              <a:defRPr/>
            </a:pPr>
            <a:fld id="{6B968ADE-385A-4E35-AC41-DB733D8BF49F}" type="slidenum">
              <a:rPr lang="en-US"/>
              <a:pPr>
                <a:defRPr/>
              </a:pPr>
              <a:t>‹#›</a:t>
            </a:fld>
            <a:endParaRPr lang="en-US" dirty="0"/>
          </a:p>
        </p:txBody>
      </p:sp>
    </p:spTree>
    <p:extLst>
      <p:ext uri="{BB962C8B-B14F-4D97-AF65-F5344CB8AC3E}">
        <p14:creationId xmlns="" xmlns:p14="http://schemas.microsoft.com/office/powerpoint/2010/main" val="4088727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71698" cy="464503"/>
          </a:xfrm>
          <a:prstGeom prst="rect">
            <a:avLst/>
          </a:prstGeom>
          <a:noFill/>
          <a:ln w="9525">
            <a:noFill/>
            <a:miter lim="800000"/>
            <a:headEnd/>
            <a:tailEnd/>
          </a:ln>
          <a:effectLst/>
        </p:spPr>
        <p:txBody>
          <a:bodyPr vert="horz" wrap="square" lIns="92292" tIns="46145" rIns="92292" bIns="46145"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20483" name="Rectangle 3"/>
          <p:cNvSpPr>
            <a:spLocks noGrp="1" noChangeArrowheads="1"/>
          </p:cNvSpPr>
          <p:nvPr>
            <p:ph type="dt" idx="1"/>
          </p:nvPr>
        </p:nvSpPr>
        <p:spPr bwMode="auto">
          <a:xfrm>
            <a:off x="3884754" y="0"/>
            <a:ext cx="2971698" cy="464503"/>
          </a:xfrm>
          <a:prstGeom prst="rect">
            <a:avLst/>
          </a:prstGeom>
          <a:noFill/>
          <a:ln w="9525">
            <a:noFill/>
            <a:miter lim="800000"/>
            <a:headEnd/>
            <a:tailEnd/>
          </a:ln>
          <a:effectLst/>
        </p:spPr>
        <p:txBody>
          <a:bodyPr vert="horz" wrap="square" lIns="92292" tIns="46145" rIns="92292" bIns="46145" numCol="1" anchor="t" anchorCtr="0" compatLnSpc="1">
            <a:prstTxWarp prst="textNoShape">
              <a:avLst/>
            </a:prstTxWarp>
          </a:bodyPr>
          <a:lstStyle>
            <a:lvl1pPr algn="r">
              <a:defRPr sz="1200">
                <a:latin typeface="Calibri" pitchFamily="34" charset="0"/>
              </a:defRPr>
            </a:lvl1pPr>
          </a:lstStyle>
          <a:p>
            <a:pPr>
              <a:defRPr/>
            </a:pPr>
            <a:fld id="{FB0B9A11-87B6-4E9D-A4C3-264C7D8DE39F}" type="datetimeFigureOut">
              <a:rPr lang="en-US"/>
              <a:pPr>
                <a:defRPr/>
              </a:pPr>
              <a:t>8/3/2011</a:t>
            </a:fld>
            <a:endParaRPr lang="en-US" dirty="0"/>
          </a:p>
        </p:txBody>
      </p:sp>
      <p:sp>
        <p:nvSpPr>
          <p:cNvPr id="3379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181" y="4415157"/>
            <a:ext cx="5487639" cy="4183697"/>
          </a:xfrm>
          <a:prstGeom prst="rect">
            <a:avLst/>
          </a:prstGeom>
          <a:noFill/>
          <a:ln w="9525">
            <a:noFill/>
            <a:miter lim="800000"/>
            <a:headEnd/>
            <a:tailEnd/>
          </a:ln>
          <a:effectLst/>
        </p:spPr>
        <p:txBody>
          <a:bodyPr vert="horz" wrap="square" lIns="92292" tIns="46145" rIns="92292"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1" y="8830312"/>
            <a:ext cx="2971698" cy="464503"/>
          </a:xfrm>
          <a:prstGeom prst="rect">
            <a:avLst/>
          </a:prstGeom>
          <a:noFill/>
          <a:ln w="9525">
            <a:noFill/>
            <a:miter lim="800000"/>
            <a:headEnd/>
            <a:tailEnd/>
          </a:ln>
          <a:effectLst/>
        </p:spPr>
        <p:txBody>
          <a:bodyPr vert="horz" wrap="square" lIns="92292" tIns="46145" rIns="92292" bIns="46145"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20487" name="Rectangle 7"/>
          <p:cNvSpPr>
            <a:spLocks noGrp="1" noChangeArrowheads="1"/>
          </p:cNvSpPr>
          <p:nvPr>
            <p:ph type="sldNum" sz="quarter" idx="5"/>
          </p:nvPr>
        </p:nvSpPr>
        <p:spPr bwMode="auto">
          <a:xfrm>
            <a:off x="3884754" y="8830312"/>
            <a:ext cx="2971698" cy="464503"/>
          </a:xfrm>
          <a:prstGeom prst="rect">
            <a:avLst/>
          </a:prstGeom>
          <a:noFill/>
          <a:ln w="9525">
            <a:noFill/>
            <a:miter lim="800000"/>
            <a:headEnd/>
            <a:tailEnd/>
          </a:ln>
          <a:effectLst/>
        </p:spPr>
        <p:txBody>
          <a:bodyPr vert="horz" wrap="square" lIns="92292" tIns="46145" rIns="92292" bIns="46145" numCol="1" anchor="b" anchorCtr="0" compatLnSpc="1">
            <a:prstTxWarp prst="textNoShape">
              <a:avLst/>
            </a:prstTxWarp>
          </a:bodyPr>
          <a:lstStyle>
            <a:lvl1pPr algn="r">
              <a:defRPr sz="1200">
                <a:latin typeface="Calibri" pitchFamily="34" charset="0"/>
              </a:defRPr>
            </a:lvl1pPr>
          </a:lstStyle>
          <a:p>
            <a:pPr>
              <a:defRPr/>
            </a:pPr>
            <a:fld id="{7699AF3B-6DEB-4270-BDE8-339DF4DA3D0A}" type="slidenum">
              <a:rPr lang="en-US"/>
              <a:pPr>
                <a:defRPr/>
              </a:pPr>
              <a:t>‹#›</a:t>
            </a:fld>
            <a:endParaRPr lang="en-US" dirty="0"/>
          </a:p>
        </p:txBody>
      </p:sp>
    </p:spTree>
    <p:extLst>
      <p:ext uri="{BB962C8B-B14F-4D97-AF65-F5344CB8AC3E}">
        <p14:creationId xmlns="" xmlns:p14="http://schemas.microsoft.com/office/powerpoint/2010/main" val="3066724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www.youtube.com/watch?v=l0lLkDicXZA"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www.youtube.com/watch?v=IWMapp3AIkA"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youtube.com/watch?v=HaHWoN-LVFc"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i="1" dirty="0" smtClean="0"/>
              <a:t>Welcome participants to the training on Screening </a:t>
            </a:r>
          </a:p>
          <a:p>
            <a:pPr defTabSz="891862"/>
            <a:endParaRPr lang="en-US" dirty="0" smtClean="0"/>
          </a:p>
          <a:p>
            <a:r>
              <a:rPr lang="en-US" dirty="0" smtClean="0"/>
              <a:t>This is the first of three modules developed by the National Center on Response to Intervention (NCRTI) aimed at district or school teams involved in initial planning for Response to Intervention (RTI) implementation.</a:t>
            </a:r>
          </a:p>
          <a:p>
            <a:endParaRPr lang="en-US" dirty="0" smtClean="0"/>
          </a:p>
          <a:p>
            <a:r>
              <a:rPr lang="en-US" i="1" dirty="0" smtClean="0"/>
              <a:t>Introduce yourself (or selves) as the facilitator(s) and briefly cite your professional experience in regards to RTI implementation.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Center has developed this graphic to highlight the RTI framework. Many of you probably associate the red, green and yellow triangle with RTI. In reality, the triangle does not represent the RTI framework; it only represents one component, the multi-level prevention system. The Center graphic takes into account all of the essential components and most importantly the use of data to make decisions, which is often absent from the traditional RTI triangle.</a:t>
            </a:r>
          </a:p>
          <a:p>
            <a:r>
              <a:rPr lang="en-US" dirty="0" smtClean="0"/>
              <a:t> </a:t>
            </a:r>
          </a:p>
          <a:p>
            <a:r>
              <a:rPr lang="en-US" dirty="0" smtClean="0"/>
              <a:t>If you look to the far left you see screening, to the far right, progress monitoring, and at the bottom, the multi-level prevention system. The three outer components require and are necessary parts of data-based decision making, which is why the arrows travel in both directions. If the 3 other components are in place, but data decision making is absent, then RTI is technically not being implemented. </a:t>
            </a:r>
          </a:p>
          <a:p>
            <a:endParaRPr lang="en-US" dirty="0" smtClean="0"/>
          </a:p>
          <a:p>
            <a:r>
              <a:rPr lang="en-US" dirty="0" smtClean="0"/>
              <a:t>In the center ring, you will see the phrase “culturally responsive”, meaning the screening tools, progress monitoring tools, core instruction, interventions, and data-based decision making procedures should all be culturally responsive. In the same ring, you will notice the phrase “evidence-based”, implying that all components are evidence-based. If these components are implemented through a cohesive model, we would expect to see improved student outcomes. I’m now going to talk about each essential component in a little more detail.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04433">
              <a:defRPr/>
            </a:pPr>
            <a:r>
              <a:rPr lang="en-US" sz="1100" dirty="0" smtClean="0"/>
              <a:t>So where do we set the cut score? </a:t>
            </a:r>
          </a:p>
          <a:p>
            <a:pPr defTabSz="904433">
              <a:defRPr/>
            </a:pPr>
            <a:r>
              <a:rPr lang="en-US" sz="1100" i="1" dirty="0" smtClean="0"/>
              <a:t>The lines represent options for the cut scores. </a:t>
            </a:r>
          </a:p>
          <a:p>
            <a:pPr defTabSz="904433">
              <a:defRPr/>
            </a:pPr>
            <a:r>
              <a:rPr lang="en-US" sz="1100" dirty="0" smtClean="0"/>
              <a:t>Typically the best cut score is the one that produces the most accurate representation of who is at-risk and who is not at risk, as shown with the center line. In this example, we are likely to identify students as at risk as accurately as we identify students not at risk. We know that follow up progress monitoring and screening will help increase the accuracy of the identification rate. </a:t>
            </a:r>
          </a:p>
          <a:p>
            <a:pPr defTabSz="904433">
              <a:defRPr/>
            </a:pPr>
            <a:endParaRPr lang="en-US" sz="1100" dirty="0" smtClean="0"/>
          </a:p>
          <a:p>
            <a:pPr defTabSz="904433">
              <a:defRPr/>
            </a:pPr>
            <a:r>
              <a:rPr lang="en-US" sz="1100" dirty="0" smtClean="0"/>
              <a:t>The cut score can be adjusted to meet the needs and priorities of schools or districts. They may ask themselves…</a:t>
            </a:r>
          </a:p>
          <a:p>
            <a:pPr lvl="0"/>
            <a:r>
              <a:rPr lang="en-US" sz="1100" i="1" dirty="0" smtClean="0"/>
              <a:t>(click for animation)</a:t>
            </a:r>
            <a:r>
              <a:rPr lang="en-US" sz="1100" dirty="0" smtClean="0"/>
              <a:t> Do we increase our accuracy by correctly identifying all students who are not at-risk but accept the possibility of missing a larger group of students who are at-risk?</a:t>
            </a:r>
          </a:p>
          <a:p>
            <a:endParaRPr lang="en-US" sz="1100" i="1" dirty="0" smtClean="0"/>
          </a:p>
          <a:p>
            <a:r>
              <a:rPr lang="en-US" sz="1100" i="1" dirty="0" smtClean="0"/>
              <a:t>Point to the line farthest to the “poor readers” side of the graph.</a:t>
            </a:r>
            <a:endParaRPr lang="en-US" sz="1100" dirty="0" smtClean="0"/>
          </a:p>
          <a:p>
            <a:pPr lvl="0"/>
            <a:r>
              <a:rPr lang="en-US" sz="1100" dirty="0" smtClean="0"/>
              <a:t>(</a:t>
            </a:r>
            <a:r>
              <a:rPr lang="en-US" sz="1100" i="1" dirty="0" smtClean="0"/>
              <a:t>click for animation</a:t>
            </a:r>
            <a:r>
              <a:rPr lang="en-US" sz="1100" dirty="0" smtClean="0"/>
              <a:t>) Or do we increase our accuracy in correctly identifying students at-risk while increasing the number of students we </a:t>
            </a:r>
            <a:r>
              <a:rPr lang="en-US" sz="1100" dirty="0" err="1" smtClean="0"/>
              <a:t>overidentify</a:t>
            </a:r>
            <a:r>
              <a:rPr lang="en-US" sz="1100" dirty="0" smtClean="0"/>
              <a:t>?</a:t>
            </a:r>
          </a:p>
          <a:p>
            <a:r>
              <a:rPr lang="en-US" sz="1100" i="1" dirty="0" smtClean="0"/>
              <a:t>Point to the line farthest to the “good readers” side of the graph.</a:t>
            </a:r>
            <a:endParaRPr lang="en-US" sz="1100" dirty="0" smtClean="0"/>
          </a:p>
          <a:p>
            <a:endParaRPr lang="en-US" sz="1100" dirty="0" smtClean="0"/>
          </a:p>
          <a:p>
            <a:r>
              <a:rPr lang="en-US" sz="1100" dirty="0" smtClean="0"/>
              <a:t>Regardless of what cut score is used, it is critical that those interpreting the data understand the reason for the selected cut score.  </a:t>
            </a:r>
          </a:p>
          <a:p>
            <a:endParaRPr lang="en-US" sz="1100" dirty="0" smtClean="0"/>
          </a:p>
          <a:p>
            <a:r>
              <a:rPr lang="en-US" sz="1100" i="1" dirty="0" smtClean="0"/>
              <a:t>The Think/Pair/Share activity is optional. The purpose of the activity is to engage the audience and conduct an informal assessment of the audience’s conclusions from the session. </a:t>
            </a:r>
            <a:endParaRPr lang="en-US" sz="1100" dirty="0" smtClean="0"/>
          </a:p>
          <a:p>
            <a:endParaRPr lang="en-US" sz="1100" b="1" dirty="0" smtClean="0"/>
          </a:p>
          <a:p>
            <a:r>
              <a:rPr lang="en-US" sz="1100" b="1" dirty="0" smtClean="0"/>
              <a:t>Think </a:t>
            </a:r>
            <a:r>
              <a:rPr lang="en-US" sz="1100" dirty="0" smtClean="0"/>
              <a:t>to yourself about the current cut score your school currently uses. Do you believe it over or under-identifies students?</a:t>
            </a:r>
          </a:p>
          <a:p>
            <a:r>
              <a:rPr lang="en-US" sz="1100" i="1" dirty="0" smtClean="0"/>
              <a:t>Give participants approximately 20 seconds.</a:t>
            </a:r>
            <a:endParaRPr lang="en-US" sz="1100" dirty="0" smtClean="0"/>
          </a:p>
          <a:p>
            <a:endParaRPr lang="en-US" sz="1100" b="1" dirty="0" smtClean="0"/>
          </a:p>
          <a:p>
            <a:r>
              <a:rPr lang="en-US" sz="1100" b="1" dirty="0" smtClean="0"/>
              <a:t>Pair</a:t>
            </a:r>
            <a:r>
              <a:rPr lang="en-US" sz="1100" dirty="0" smtClean="0"/>
              <a:t> and </a:t>
            </a:r>
            <a:r>
              <a:rPr lang="en-US" sz="1100" b="1" dirty="0" smtClean="0"/>
              <a:t>share</a:t>
            </a:r>
            <a:r>
              <a:rPr lang="en-US" sz="1100" dirty="0" smtClean="0"/>
              <a:t> with your neighbor/table and discuss.</a:t>
            </a:r>
          </a:p>
          <a:p>
            <a:r>
              <a:rPr lang="en-US" sz="1100" i="1" dirty="0" smtClean="0"/>
              <a:t>Give participants approximately 1 minute.</a:t>
            </a:r>
            <a:endParaRPr lang="en-US" sz="1100" dirty="0" smtClean="0"/>
          </a:p>
          <a:p>
            <a:endParaRPr lang="en-US" sz="1100" i="1" dirty="0" smtClean="0"/>
          </a:p>
          <a:p>
            <a:r>
              <a:rPr lang="en-US" sz="1100" i="1" dirty="0" smtClean="0"/>
              <a:t>Allow 2 or 3 pairs/tables to orally share their lists if time allows.</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102</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risks associated with the over and </a:t>
            </a:r>
            <a:r>
              <a:rPr lang="en-US" dirty="0" err="1" smtClean="0"/>
              <a:t>underidentification</a:t>
            </a:r>
            <a:r>
              <a:rPr lang="en-US" dirty="0" smtClean="0"/>
              <a:t> of students are similar to the risks found in Public Health.</a:t>
            </a:r>
          </a:p>
          <a:p>
            <a:endParaRPr lang="en-US" dirty="0" smtClean="0"/>
          </a:p>
          <a:p>
            <a:r>
              <a:rPr lang="en-US" i="1" dirty="0" smtClean="0"/>
              <a:t>Review the slide with participants.</a:t>
            </a:r>
          </a:p>
          <a:p>
            <a:endParaRPr lang="en-US" dirty="0" smtClean="0"/>
          </a:p>
          <a:p>
            <a:r>
              <a:rPr lang="en-US" dirty="0" smtClean="0"/>
              <a:t>To combat the costs associated with over</a:t>
            </a:r>
            <a:r>
              <a:rPr lang="en-US" baseline="0" dirty="0" smtClean="0"/>
              <a:t> </a:t>
            </a:r>
            <a:r>
              <a:rPr lang="en-US" dirty="0" smtClean="0"/>
              <a:t>identification, we use additional assessments, such as progress monitoring, to confirm or disconfirm</a:t>
            </a:r>
            <a:r>
              <a:rPr lang="en-US" baseline="0" dirty="0" smtClean="0"/>
              <a:t> the initial screening results.</a:t>
            </a:r>
            <a:r>
              <a:rPr lang="en-US" dirty="0" smtClean="0"/>
              <a:t> </a:t>
            </a:r>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103</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Establishing a cut score </a:t>
            </a:r>
            <a:r>
              <a:rPr lang="en-US" dirty="0" smtClean="0"/>
              <a:t>should be based on </a:t>
            </a:r>
            <a:r>
              <a:rPr lang="en-US" b="1" dirty="0" smtClean="0"/>
              <a:t>logical practices</a:t>
            </a:r>
            <a:r>
              <a:rPr lang="en-US" dirty="0" smtClean="0"/>
              <a:t> and be educationally relevant.</a:t>
            </a:r>
          </a:p>
          <a:p>
            <a:endParaRPr lang="en-US" dirty="0" smtClean="0"/>
          </a:p>
          <a:p>
            <a:pPr>
              <a:buFont typeface="Arial" pitchFamily="34" charset="0"/>
              <a:buChar char="•"/>
            </a:pPr>
            <a:r>
              <a:rPr lang="en-US" dirty="0" smtClean="0"/>
              <a:t>Some screening tools include </a:t>
            </a:r>
            <a:r>
              <a:rPr lang="en-US" b="1" dirty="0" smtClean="0"/>
              <a:t>national norms </a:t>
            </a:r>
            <a:r>
              <a:rPr lang="en-US" b="0" dirty="0" smtClean="0"/>
              <a:t>to establish </a:t>
            </a:r>
            <a:r>
              <a:rPr lang="en-US" u="sng" baseline="0" dirty="0" smtClean="0"/>
              <a:t>cut scores.</a:t>
            </a:r>
            <a:r>
              <a:rPr lang="en-US" u="none" baseline="0" dirty="0" smtClean="0"/>
              <a:t> </a:t>
            </a:r>
            <a:r>
              <a:rPr lang="en-US" i="1" u="none" baseline="0" dirty="0" smtClean="0">
                <a:solidFill>
                  <a:srgbClr val="C00000"/>
                </a:solidFill>
              </a:rPr>
              <a:t>See Hasbrouck and Tindal (2006) for additional information.</a:t>
            </a:r>
            <a:endParaRPr lang="en-US" i="1" u="sng" dirty="0" smtClean="0">
              <a:solidFill>
                <a:srgbClr val="C00000"/>
              </a:solidFill>
            </a:endParaRPr>
          </a:p>
          <a:p>
            <a:pPr>
              <a:buFont typeface="Arial" pitchFamily="34" charset="0"/>
              <a:buChar char="•"/>
            </a:pPr>
            <a:endParaRPr lang="en-US" i="1" dirty="0" smtClean="0"/>
          </a:p>
          <a:p>
            <a:pPr>
              <a:buFont typeface="Arial" pitchFamily="34" charset="0"/>
              <a:buChar char="•"/>
            </a:pPr>
            <a:r>
              <a:rPr lang="en-US" dirty="0" smtClean="0"/>
              <a:t>You could also</a:t>
            </a:r>
            <a:r>
              <a:rPr lang="en-US" baseline="0" dirty="0" smtClean="0"/>
              <a:t> </a:t>
            </a:r>
            <a:r>
              <a:rPr lang="en-US" dirty="0" smtClean="0"/>
              <a:t>use </a:t>
            </a:r>
            <a:r>
              <a:rPr lang="en-US" b="1" dirty="0" smtClean="0"/>
              <a:t>local norms </a:t>
            </a:r>
            <a:r>
              <a:rPr lang="en-US" b="0" u="none" dirty="0" smtClean="0"/>
              <a:t>as cut scores</a:t>
            </a:r>
            <a:r>
              <a:rPr lang="en-US" dirty="0" smtClean="0"/>
              <a:t>. Some data systems provide users the tools to develop local cut scores based on outcomes on high stakes tests.  Similar district assessment tools and cut scores allow for comparisons across schools.</a:t>
            </a:r>
          </a:p>
          <a:p>
            <a:pPr>
              <a:buFont typeface="Arial" pitchFamily="34" charset="0"/>
              <a:buChar char="•"/>
            </a:pPr>
            <a:endParaRPr lang="en-US" dirty="0" smtClean="0"/>
          </a:p>
          <a:p>
            <a:pPr>
              <a:buFont typeface="Arial" pitchFamily="34" charset="0"/>
              <a:buChar char="•"/>
            </a:pPr>
            <a:r>
              <a:rPr lang="en-US" dirty="0" smtClean="0"/>
              <a:t>You could also use </a:t>
            </a:r>
            <a:r>
              <a:rPr lang="en-US" b="1" dirty="0" smtClean="0"/>
              <a:t>cut scores based on the likelihood of demonstrated mastery on core testing. </a:t>
            </a:r>
            <a:r>
              <a:rPr lang="en-US" dirty="0" smtClean="0"/>
              <a:t>This is also known as benchmark testing. A benchmark is a pre-determined level of performance on a screening test that is considered representative of proficiency or mastery of a certain set of skills.</a:t>
            </a:r>
          </a:p>
          <a:p>
            <a:endParaRPr lang="en-US" dirty="0" smtClean="0"/>
          </a:p>
          <a:p>
            <a:r>
              <a:rPr lang="en-US" dirty="0" smtClean="0"/>
              <a:t>Cut scores, although consider arbitrary, are </a:t>
            </a:r>
            <a:r>
              <a:rPr lang="en-US" b="1" dirty="0" smtClean="0"/>
              <a:t>typically based</a:t>
            </a:r>
            <a:r>
              <a:rPr lang="en-US" b="1" baseline="0" dirty="0" smtClean="0"/>
              <a:t> on statistical analysis</a:t>
            </a:r>
            <a:r>
              <a:rPr lang="en-US" baseline="0" dirty="0" smtClean="0"/>
              <a:t> (e.g., ROC curves, correlations)</a:t>
            </a:r>
          </a:p>
          <a:p>
            <a:endParaRPr lang="en-US" baseline="0" dirty="0" smtClean="0"/>
          </a:p>
          <a:p>
            <a:r>
              <a:rPr lang="en-US" b="1" i="1" baseline="0" dirty="0" smtClean="0"/>
              <a:t>References</a:t>
            </a:r>
          </a:p>
          <a:p>
            <a:r>
              <a:rPr lang="en-US" b="0" i="1" baseline="0" dirty="0" smtClean="0"/>
              <a:t>Hasbrouck, J &amp; Tindal, G.A. (2006). Oral reading fluency norms: A valuable assessment tool for reading teachers. The Reading Teacher, 59, 636-644. </a:t>
            </a:r>
            <a:endParaRPr lang="en-US" b="0" i="1" dirty="0" smtClean="0"/>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104</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short clip of two principals discussing how they established their cut scores.</a:t>
            </a:r>
          </a:p>
          <a:p>
            <a:endParaRPr lang="en-US" dirty="0" smtClean="0"/>
          </a:p>
          <a:p>
            <a:r>
              <a:rPr lang="en-US" i="1" dirty="0" smtClean="0"/>
              <a:t>Play the video (1:13 minutes).</a:t>
            </a:r>
          </a:p>
          <a:p>
            <a:endParaRPr lang="en-US" dirty="0" smtClean="0"/>
          </a:p>
          <a:p>
            <a:r>
              <a:rPr lang="en-US" b="1" i="0" dirty="0" smtClean="0"/>
              <a:t>Establishing</a:t>
            </a:r>
            <a:r>
              <a:rPr lang="en-US" b="1" i="0" baseline="0" dirty="0" smtClean="0"/>
              <a:t> C</a:t>
            </a:r>
            <a:r>
              <a:rPr lang="en-US" b="1" i="0" dirty="0" smtClean="0"/>
              <a:t>ut Scores</a:t>
            </a:r>
            <a:r>
              <a:rPr lang="en-US" i="1" dirty="0" smtClean="0"/>
              <a:t>: </a:t>
            </a:r>
            <a:r>
              <a:rPr lang="en-US" u="sng" dirty="0" smtClean="0">
                <a:hlinkClick r:id="rId3"/>
              </a:rPr>
              <a:t>http://www.youtube.com/watch?v=l0lLkDicXZA</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105</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benefits for using district established cut scores as opposed to using school established cut scores. District established cut scores may lead to:</a:t>
            </a:r>
          </a:p>
          <a:p>
            <a:r>
              <a:rPr lang="en-US" b="1" dirty="0" smtClean="0"/>
              <a:t>More effective and efficient allocation of resources</a:t>
            </a:r>
            <a:endParaRPr lang="en-US" dirty="0" smtClean="0"/>
          </a:p>
          <a:p>
            <a:pPr marL="222965" indent="-222965">
              <a:buFont typeface="Arial" pitchFamily="34" charset="0"/>
              <a:buChar char="•"/>
            </a:pPr>
            <a:r>
              <a:rPr lang="en-US" dirty="0" smtClean="0"/>
              <a:t>Target schools with greatest need</a:t>
            </a:r>
          </a:p>
          <a:p>
            <a:pPr marL="222965" indent="-222965">
              <a:buFont typeface="Arial" pitchFamily="34" charset="0"/>
              <a:buChar char="•"/>
            </a:pPr>
            <a:r>
              <a:rPr lang="en-US" dirty="0" smtClean="0"/>
              <a:t>Identify effective approaches for scale up in other sites</a:t>
            </a:r>
          </a:p>
          <a:p>
            <a:pPr marL="222965" indent="-222965">
              <a:buFont typeface="Arial" pitchFamily="34" charset="0"/>
              <a:buChar char="•"/>
            </a:pPr>
            <a:r>
              <a:rPr lang="en-US" dirty="0" smtClean="0"/>
              <a:t>Decisions about resources are based on data</a:t>
            </a:r>
          </a:p>
          <a:p>
            <a:pPr marL="222965" indent="-222965">
              <a:buFont typeface="Arial" pitchFamily="34" charset="0"/>
              <a:buChar char="•"/>
            </a:pPr>
            <a:r>
              <a:rPr lang="en-US" dirty="0" smtClean="0"/>
              <a:t>Decisions about resource allocation are more relevant and timely </a:t>
            </a:r>
          </a:p>
          <a:p>
            <a:r>
              <a:rPr lang="en-US" b="1" dirty="0" smtClean="0"/>
              <a:t>Increased buy-in and use of data by schools/teachers</a:t>
            </a:r>
            <a:endParaRPr lang="en-US" dirty="0" smtClean="0"/>
          </a:p>
          <a:p>
            <a:pPr marL="222965" indent="-222965">
              <a:buFont typeface="Arial" pitchFamily="34" charset="0"/>
              <a:buChar char="•"/>
            </a:pPr>
            <a:r>
              <a:rPr lang="en-US" dirty="0" smtClean="0"/>
              <a:t>Districts can clearly justify why changes are being made (e.g., data demonstrate that new curriculum is not working at most sites, data demonstrate school X has greater need thus requires more resources) </a:t>
            </a:r>
          </a:p>
          <a:p>
            <a:r>
              <a:rPr lang="en-US" b="1" dirty="0" smtClean="0"/>
              <a:t>Common message and focused activities</a:t>
            </a:r>
            <a:endParaRPr lang="en-US" dirty="0" smtClean="0"/>
          </a:p>
          <a:p>
            <a:pPr marL="222965" indent="-222965">
              <a:buFont typeface="Arial" pitchFamily="34" charset="0"/>
              <a:buChar char="•"/>
            </a:pPr>
            <a:r>
              <a:rPr lang="en-US" dirty="0" smtClean="0"/>
              <a:t>Expectations across sites are clear and consistent</a:t>
            </a:r>
          </a:p>
          <a:p>
            <a:pPr marL="222965" indent="-222965">
              <a:buFont typeface="Arial" pitchFamily="34" charset="0"/>
              <a:buChar char="•"/>
            </a:pPr>
            <a:r>
              <a:rPr lang="en-US" dirty="0" smtClean="0"/>
              <a:t>Changes from performance on outcomes alone to progress (even in highest performing sites)</a:t>
            </a:r>
          </a:p>
          <a:p>
            <a:pPr marL="222965" indent="-222965">
              <a:buFont typeface="Arial" pitchFamily="34" charset="0"/>
              <a:buChar char="•"/>
            </a:pPr>
            <a:r>
              <a:rPr lang="en-US" dirty="0" smtClean="0"/>
              <a:t>TA and PD activities are based on data showing needs of sites </a:t>
            </a:r>
          </a:p>
          <a:p>
            <a:r>
              <a:rPr lang="en-US" b="1" dirty="0" smtClean="0"/>
              <a:t>Increase equity in access to supplemental supports</a:t>
            </a:r>
            <a:r>
              <a:rPr lang="en-US" dirty="0" smtClean="0"/>
              <a:t> </a:t>
            </a:r>
            <a:r>
              <a:rPr lang="en-US" i="1" dirty="0" smtClean="0"/>
              <a:t>This last bullet point will be illustrated by an example on the next slide.</a:t>
            </a:r>
            <a:r>
              <a:rPr lang="en-US" dirty="0" smtClean="0"/>
              <a:t>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106</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three schools in the same district. These schools all established their own cut scores.  From this table, which school appears to be doing the best? </a:t>
            </a:r>
            <a:r>
              <a:rPr lang="en-US" i="1" dirty="0" smtClean="0"/>
              <a:t>School 2. </a:t>
            </a:r>
            <a:r>
              <a:rPr lang="en-US" dirty="0" smtClean="0"/>
              <a:t> </a:t>
            </a:r>
          </a:p>
          <a:p>
            <a:endParaRPr lang="en-US" dirty="0" smtClean="0"/>
          </a:p>
          <a:p>
            <a:r>
              <a:rPr lang="en-US" dirty="0" smtClean="0"/>
              <a:t>Which school or schools appear to have the greatest needs? </a:t>
            </a:r>
            <a:r>
              <a:rPr lang="en-US" i="1" dirty="0" smtClean="0"/>
              <a:t>Schools 1 and 3.</a:t>
            </a:r>
          </a:p>
          <a:p>
            <a:endParaRPr lang="en-US" dirty="0" smtClean="0"/>
          </a:p>
          <a:p>
            <a:r>
              <a:rPr lang="en-US" dirty="0" smtClean="0"/>
              <a:t>Numbers alone can be deceiving. If districts allocate resources based on school based cut scores, students in school 1 and school 3 would receive equal amounts of resources. The question</a:t>
            </a:r>
            <a:r>
              <a:rPr lang="en-US" baseline="0" dirty="0" smtClean="0"/>
              <a:t> is are we comparing apples to apples? </a:t>
            </a: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107</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If we look at the actual performance comparisons graphically we notice that school 1 significantly out-performs school 3. While School 1 only has 50% of students at</a:t>
            </a:r>
            <a:r>
              <a:rPr lang="en-US" baseline="0" dirty="0" smtClean="0"/>
              <a:t> or above</a:t>
            </a:r>
            <a:r>
              <a:rPr lang="en-US" dirty="0" smtClean="0"/>
              <a:t> the cut score, their cut score is higher than the cut scores for school 2 or school 3. Since each school established its own cut score, it is difficult for districts to determine the actual number of students at-risk and make comparisons across schools.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108</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Using a district established cut score, it becomes clear that School 3 has a much lower percentage of students at or above the cut score (4%) than either School 1 (44%) or School 2 (20%).  School 3 would likely receive more intensive supports from the district since it demonstrates the greatest educational need. Even School 2, which had the highest percentage of students at</a:t>
            </a:r>
            <a:r>
              <a:rPr lang="en-US" baseline="0" dirty="0" smtClean="0"/>
              <a:t> or above the</a:t>
            </a:r>
            <a:r>
              <a:rPr lang="en-US" dirty="0" smtClean="0"/>
              <a:t> cut score in the school based example (63%), only has 20% at or above the district established cut score. A standard cut score</a:t>
            </a:r>
            <a:r>
              <a:rPr lang="en-US" baseline="0" dirty="0" smtClean="0"/>
              <a:t> or </a:t>
            </a:r>
            <a:r>
              <a:rPr lang="en-US" dirty="0" smtClean="0"/>
              <a:t>target (as seen in this graph) across the district provides a more accurate picture of performance across the district and provides more accurate data for allocating district resources and targeting district</a:t>
            </a:r>
            <a:r>
              <a:rPr lang="en-US" baseline="0" dirty="0" smtClean="0"/>
              <a:t> </a:t>
            </a:r>
            <a:r>
              <a:rPr lang="en-US" dirty="0" smtClean="0"/>
              <a:t>supports.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109</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team, take 5 minutes to discuss the following questions.</a:t>
            </a:r>
          </a:p>
          <a:p>
            <a:endParaRPr lang="en-US" dirty="0" smtClean="0"/>
          </a:p>
          <a:p>
            <a:r>
              <a:rPr lang="en-US" i="1" dirty="0" smtClean="0"/>
              <a:t>Read the slide aloud.</a:t>
            </a:r>
          </a:p>
          <a:p>
            <a:endParaRPr lang="en-US" dirty="0" smtClean="0"/>
          </a:p>
          <a:p>
            <a:r>
              <a:rPr lang="en-US" i="1" dirty="0" smtClean="0"/>
              <a:t>Give teams 5 minutes to discuss (you may adjust this time period based on time available, audience participation, etc.) You may want to ask 2 or 3 teams to share how their districts determine which students are at-risk.</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110</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recommend </a:t>
            </a:r>
            <a:r>
              <a:rPr lang="en-US" b="1" dirty="0" smtClean="0"/>
              <a:t>teams establish routines and procedures for conducting data reviews</a:t>
            </a:r>
            <a:r>
              <a:rPr lang="en-US" dirty="0" smtClean="0"/>
              <a:t>, establish</a:t>
            </a:r>
            <a:r>
              <a:rPr lang="en-US" b="1" dirty="0" smtClean="0"/>
              <a:t> decision-making processes</a:t>
            </a:r>
            <a:r>
              <a:rPr lang="en-US" dirty="0" smtClean="0"/>
              <a:t>, and establish</a:t>
            </a:r>
            <a:r>
              <a:rPr lang="en-US" b="1" dirty="0" smtClean="0"/>
              <a:t> explicit decision rules for assessing student progress</a:t>
            </a:r>
            <a:r>
              <a:rPr lang="en-US" dirty="0" smtClean="0"/>
              <a:t>.  This is an</a:t>
            </a:r>
            <a:r>
              <a:rPr lang="en-US" baseline="0" dirty="0" smtClean="0"/>
              <a:t> important task for district teams to accomplish so that there is some consistency across schools.</a:t>
            </a: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The first component we will discuss is </a:t>
            </a:r>
            <a:r>
              <a:rPr lang="en-US" b="1" dirty="0" smtClean="0"/>
              <a:t>Screening</a:t>
            </a:r>
            <a:r>
              <a:rPr lang="en-US" dirty="0" smtClean="0"/>
              <a:t>.</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develop routines and procedures for how your team will review data. We recommend that you:</a:t>
            </a:r>
          </a:p>
          <a:p>
            <a:endParaRPr lang="en-US" dirty="0" smtClean="0"/>
          </a:p>
          <a:p>
            <a:r>
              <a:rPr lang="en-US" i="1" dirty="0" smtClean="0"/>
              <a:t>Read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112</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 from several principals about the importance of general education teacher involvement in the data review process. </a:t>
            </a:r>
          </a:p>
          <a:p>
            <a:endParaRPr lang="en-US" dirty="0" smtClean="0"/>
          </a:p>
          <a:p>
            <a:r>
              <a:rPr lang="en-US" i="1" dirty="0" smtClean="0"/>
              <a:t>This</a:t>
            </a:r>
            <a:r>
              <a:rPr lang="en-US" i="1" baseline="0" dirty="0" smtClean="0"/>
              <a:t> video helps stress that the screening process is not pre-referral for special education, but is rather a preventative process for all students within general education.</a:t>
            </a:r>
            <a:endParaRPr lang="en-US" i="1" dirty="0" smtClean="0"/>
          </a:p>
          <a:p>
            <a:endParaRPr lang="en-US" dirty="0" smtClean="0"/>
          </a:p>
          <a:p>
            <a:pPr defTabSz="904433">
              <a:defRPr/>
            </a:pPr>
            <a:r>
              <a:rPr lang="en-US" i="1" dirty="0" smtClean="0"/>
              <a:t>Play video (4:51 minutes). General Education</a:t>
            </a:r>
            <a:r>
              <a:rPr lang="en-US" i="1" baseline="0" dirty="0" smtClean="0"/>
              <a:t> Teachers Video</a:t>
            </a:r>
            <a:r>
              <a:rPr lang="en-US" i="1" dirty="0" smtClean="0"/>
              <a:t>: </a:t>
            </a:r>
            <a:r>
              <a:rPr lang="en-US" u="sng" dirty="0" smtClean="0">
                <a:hlinkClick r:id="rId3"/>
              </a:rPr>
              <a:t>http://www.youtube.com/watch?v=IWMapp3AIkA</a:t>
            </a:r>
            <a:r>
              <a:rPr lang="en-US" dirty="0" smtClean="0"/>
              <a:t> </a:t>
            </a:r>
            <a:endParaRPr lang="en-US" i="1" dirty="0" smtClean="0"/>
          </a:p>
          <a:p>
            <a:endParaRPr lang="en-US" dirty="0" smtClean="0"/>
          </a:p>
          <a:p>
            <a:r>
              <a:rPr lang="en-US" i="1" dirty="0" smtClean="0"/>
              <a:t>If time is available, consider having teams discuss how general education teams are involved in data review in their schools/districts.</a:t>
            </a:r>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113</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recommend having established routines and procedures for data-based decision making. In other words, what steps are you going to follow in order to use the screening data to make decisions? </a:t>
            </a:r>
          </a:p>
          <a:p>
            <a:endParaRPr lang="en-US" dirty="0" smtClean="0"/>
          </a:p>
          <a:p>
            <a:r>
              <a:rPr lang="en-US" b="1" dirty="0" smtClean="0"/>
              <a:t>Articulating routines and procedures in writing</a:t>
            </a:r>
            <a:r>
              <a:rPr lang="en-US" dirty="0" smtClean="0"/>
              <a:t> helps ensure and assess if established routines and procedures are being </a:t>
            </a:r>
            <a:r>
              <a:rPr lang="en-US" b="1" dirty="0" smtClean="0"/>
              <a:t>implemented with integrity</a:t>
            </a:r>
            <a:r>
              <a:rPr lang="en-US" dirty="0" smtClean="0"/>
              <a:t>. Ongoing evaluation of the selected routines and procedures is necessary to</a:t>
            </a:r>
            <a:r>
              <a:rPr lang="en-US" b="1" dirty="0" smtClean="0"/>
              <a:t> ensure they are culturally and linguistically responsive </a:t>
            </a:r>
            <a:r>
              <a:rPr lang="en-US" dirty="0" smtClean="0"/>
              <a:t>and lead to the desired outcome.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114</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Consider clarifying the following points in writing</a:t>
            </a:r>
            <a:r>
              <a:rPr lang="en-US" dirty="0" smtClean="0"/>
              <a:t> prior to implementation.</a:t>
            </a:r>
          </a:p>
          <a:p>
            <a:r>
              <a:rPr lang="en-US" b="1" dirty="0" smtClean="0"/>
              <a:t>What are you looking for?</a:t>
            </a:r>
            <a:endParaRPr lang="en-US" dirty="0" smtClean="0"/>
          </a:p>
          <a:p>
            <a:pPr marL="222965" indent="-222965">
              <a:buFont typeface="Arial" pitchFamily="34" charset="0"/>
              <a:buChar char="•"/>
            </a:pPr>
            <a:r>
              <a:rPr lang="en-US" dirty="0" smtClean="0"/>
              <a:t>Data fishing can be fun, but may lead to problems. It can cause sites</a:t>
            </a:r>
            <a:r>
              <a:rPr lang="en-US" baseline="0" dirty="0" smtClean="0"/>
              <a:t> to</a:t>
            </a:r>
            <a:r>
              <a:rPr lang="en-US" dirty="0" smtClean="0"/>
              <a:t> delay the use of data (especially if there are a lot of data), change the focus of the analysis, and miss important trends or issues. Identify what you are interested in knowing prior to your data analysis. If you are unclear what you are looking for, conduct an analysis of the more critical outcomes first (graduation, reading performance) and then focus on outcomes in other areas. It is important to prioritize. </a:t>
            </a:r>
          </a:p>
          <a:p>
            <a:pPr marL="222965" indent="-222965">
              <a:buFont typeface="Arial" pitchFamily="34" charset="0"/>
              <a:buChar char="•"/>
            </a:pPr>
            <a:r>
              <a:rPr lang="en-US" dirty="0" smtClean="0"/>
              <a:t>Identify what you are looking for at all levels of analysis (district, school, grade, class, students) and levels of prevention (efficacy, struggling students) </a:t>
            </a:r>
          </a:p>
          <a:p>
            <a:r>
              <a:rPr lang="en-US" b="1" dirty="0" smtClean="0"/>
              <a:t>How will you look for it?</a:t>
            </a:r>
            <a:endParaRPr lang="en-US" dirty="0" smtClean="0"/>
          </a:p>
          <a:p>
            <a:pPr marL="222965" indent="-222965">
              <a:buFont typeface="Arial" pitchFamily="34" charset="0"/>
              <a:buChar char="•"/>
            </a:pPr>
            <a:r>
              <a:rPr lang="en-US" dirty="0" smtClean="0"/>
              <a:t>Develop a plan for how you will systematically analyze your data. This can increase the efficiency of your data analysis activities. It also helps manage the output many data systems offer. Only the most critical data are needed at first. It allows you to know where to delve deeper. </a:t>
            </a:r>
          </a:p>
          <a:p>
            <a:r>
              <a:rPr lang="en-US" b="1" dirty="0" smtClean="0"/>
              <a:t>How will you know if you found it?</a:t>
            </a:r>
            <a:endParaRPr lang="en-US" dirty="0" smtClean="0"/>
          </a:p>
          <a:p>
            <a:pPr marL="222965" indent="-222965">
              <a:buFont typeface="Arial" pitchFamily="34" charset="0"/>
              <a:buChar char="•"/>
            </a:pPr>
            <a:r>
              <a:rPr lang="en-US" dirty="0" smtClean="0"/>
              <a:t>Determine how much evidence is needed for the team to identify success or lack of success. Once identified the team can continue moving through the problem solving process in order to develop a plan of action.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115</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recommend that you have established decision rules. </a:t>
            </a:r>
          </a:p>
          <a:p>
            <a:endParaRPr lang="en-US" dirty="0" smtClean="0"/>
          </a:p>
          <a:p>
            <a:r>
              <a:rPr lang="en-US" b="1" dirty="0" smtClean="0"/>
              <a:t>Consider articulating in writing, what happens when certain things occur:</a:t>
            </a:r>
            <a:endParaRPr lang="en-US" dirty="0" smtClean="0"/>
          </a:p>
          <a:p>
            <a:pPr marL="222965" indent="-222965">
              <a:buFont typeface="Arial" pitchFamily="34" charset="0"/>
              <a:buChar char="•"/>
            </a:pPr>
            <a:r>
              <a:rPr lang="en-US" b="1" dirty="0" smtClean="0"/>
              <a:t>More than 80% of students are above cut score</a:t>
            </a:r>
            <a:endParaRPr lang="en-US" dirty="0" smtClean="0"/>
          </a:p>
          <a:p>
            <a:pPr marL="222965" indent="-222965">
              <a:buFont typeface="Arial" pitchFamily="34" charset="0"/>
              <a:buChar char="•"/>
            </a:pPr>
            <a:r>
              <a:rPr lang="en-US" b="1" dirty="0" smtClean="0"/>
              <a:t>Less than 80% have reached the cut score: </a:t>
            </a:r>
            <a:r>
              <a:rPr lang="en-US" b="0" u="none" dirty="0" smtClean="0"/>
              <a:t>Do we strengthen the core instruction and curriculum?  Do we add an intervention?</a:t>
            </a:r>
            <a:endParaRPr lang="en-US" u="none" dirty="0" smtClean="0"/>
          </a:p>
          <a:p>
            <a:pPr marL="222965" indent="-222965">
              <a:buFont typeface="Arial" pitchFamily="34" charset="0"/>
              <a:buChar char="•"/>
            </a:pPr>
            <a:r>
              <a:rPr lang="en-US" b="1" dirty="0" smtClean="0"/>
              <a:t>Lack of progress is evident: </a:t>
            </a:r>
            <a:r>
              <a:rPr lang="en-US" b="0" u="none" dirty="0" smtClean="0"/>
              <a:t>What do you do?  Do you make a plan?</a:t>
            </a:r>
          </a:p>
          <a:p>
            <a:pPr marL="222965" indent="-222965">
              <a:buFont typeface="Arial" pitchFamily="34" charset="0"/>
              <a:buChar char="•"/>
            </a:pPr>
            <a:r>
              <a:rPr lang="en-US" b="1" dirty="0" smtClean="0"/>
              <a:t>Student progress varies by target group (e.g., title 1, special education, low SES) </a:t>
            </a:r>
            <a:endParaRPr lang="en-US" dirty="0" smtClean="0"/>
          </a:p>
          <a:p>
            <a:r>
              <a:rPr lang="en-US" dirty="0" smtClean="0"/>
              <a:t> </a:t>
            </a:r>
          </a:p>
          <a:p>
            <a:r>
              <a:rPr lang="en-US" dirty="0" smtClean="0"/>
              <a:t>Decision rules should be established at all levels including class, grade, and school. </a:t>
            </a:r>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116</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collection is not nearly as difficult for teams as data analysis. Screening data can assist teams in answering many of the questions they are asking. However, data analysis can become overwhelming. </a:t>
            </a:r>
          </a:p>
          <a:p>
            <a:endParaRPr lang="en-US" dirty="0" smtClean="0"/>
          </a:p>
          <a:p>
            <a:r>
              <a:rPr lang="en-US" i="1" dirty="0" smtClean="0"/>
              <a:t>Click on slide for</a:t>
            </a:r>
            <a:r>
              <a:rPr lang="en-US" i="1" baseline="0" dirty="0" smtClean="0"/>
              <a:t> animation</a:t>
            </a:r>
            <a:r>
              <a:rPr lang="en-US" i="1" dirty="0" smtClean="0"/>
              <a:t>. </a:t>
            </a:r>
          </a:p>
          <a:p>
            <a:endParaRPr lang="en-US" dirty="0" smtClean="0"/>
          </a:p>
          <a:p>
            <a:r>
              <a:rPr lang="en-US" dirty="0" smtClean="0"/>
              <a:t>This graphic demonstrates how overwhelming data analysis can be. Many data systems provide users more outputs than they know what to do with. Teams struggle with where to start, what data are most important, and what data provide the information we are looking for. Data systems can help manage data; however, if we are unfamiliar with the data system and what it has to offer, we may be paralyzed by its outputs. We will discuss the different types of data analysis that can be done with screening data further in this section.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117</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Read the slide.</a:t>
            </a:r>
          </a:p>
          <a:p>
            <a:endParaRPr lang="en-US" dirty="0" smtClean="0"/>
          </a:p>
          <a:p>
            <a:r>
              <a:rPr lang="en-US" dirty="0" smtClean="0"/>
              <a:t>Identify what you are looking for at all levels of analysis (district, school, grade, class, students) and levels of prevention (efficacy, struggling students).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118</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Read the slide.</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119</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teams, you will now use </a:t>
            </a:r>
            <a:r>
              <a:rPr lang="en-US" u="sng" dirty="0" smtClean="0"/>
              <a:t>Handout 1:</a:t>
            </a:r>
            <a:r>
              <a:rPr lang="en-US" u="sng" baseline="0" dirty="0" smtClean="0"/>
              <a:t> Purpose for Screening</a:t>
            </a:r>
            <a:r>
              <a:rPr lang="en-US" u="none" baseline="0" dirty="0" smtClean="0"/>
              <a:t> </a:t>
            </a:r>
            <a:r>
              <a:rPr lang="en-US" dirty="0" smtClean="0"/>
              <a:t>to identify a shared purpose for screening. We will now pause so you can complete</a:t>
            </a:r>
            <a:r>
              <a:rPr lang="en-US" baseline="0" dirty="0" smtClean="0"/>
              <a:t> it.  </a:t>
            </a:r>
            <a:r>
              <a:rPr lang="en-US" dirty="0" smtClean="0"/>
              <a:t>As a team, discuss your purpose for screening and record your answers. </a:t>
            </a:r>
          </a:p>
          <a:p>
            <a:endParaRPr lang="en-US" dirty="0" smtClean="0"/>
          </a:p>
          <a:p>
            <a:r>
              <a:rPr lang="en-US" i="1" dirty="0" smtClean="0"/>
              <a:t>Directions</a:t>
            </a:r>
            <a:r>
              <a:rPr lang="en-US" i="1" baseline="0" dirty="0" smtClean="0"/>
              <a:t> for this activity are written on the top of the handout.  It may be helpful to review the directions with participants.</a:t>
            </a:r>
          </a:p>
          <a:p>
            <a:endParaRPr lang="en-US" i="1" dirty="0" smtClean="0"/>
          </a:p>
          <a:p>
            <a:r>
              <a:rPr lang="en-US" i="1" dirty="0" smtClean="0"/>
              <a:t>Allow 5 to 15 minutes for this activity. When approaching this activity, prompt teams to focus on the district level first and then school level second and so on. </a:t>
            </a:r>
          </a:p>
          <a:p>
            <a:endParaRPr lang="en-US" dirty="0" smtClean="0"/>
          </a:p>
          <a:p>
            <a:r>
              <a:rPr lang="en-US" i="1" dirty="0" smtClean="0"/>
              <a:t>Prompts you can use to encourage discussion among teams: What you are looking for (i.e., what do you want to know)? Why are you screening?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120</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of the more common, and sometimes confused, terms you may see while</a:t>
            </a:r>
            <a:r>
              <a:rPr lang="en-US" baseline="0" dirty="0" smtClean="0"/>
              <a:t> analyzing and interpreting data. You may have seen the terms used the interchangeably, especially by publishers of screening tools. For purposes of this presentation, we refer to these terms as follows. </a:t>
            </a:r>
          </a:p>
          <a:p>
            <a:endParaRPr lang="en-US" baseline="0" dirty="0" smtClean="0"/>
          </a:p>
          <a:p>
            <a:r>
              <a:rPr lang="en-US" i="1" baseline="0" dirty="0" smtClean="0"/>
              <a:t>Read the slide.</a:t>
            </a:r>
          </a:p>
          <a:p>
            <a:endParaRPr lang="en-US" i="1" baseline="0" dirty="0" smtClean="0"/>
          </a:p>
          <a:p>
            <a:r>
              <a:rPr lang="en-US" i="0" baseline="0" dirty="0" smtClean="0"/>
              <a:t>The target or benchmark is more often than not the same score as the cut score, especially when the cut score is predictive of the state test. However, it does not have to be. For example, schools or districts may choose to set higher benchmarks or targets that are predictive of higher standards while setting cut scores to be more predictive who is at-risk and not at-risk. This is why it is essential for teams to understand how the cut scores, targets and benchmarks were established. The term “cut score” is sometimes used to refer to criterion scores that separate students by performance levels – commonly viewed by green (e.g., primary), yellow (e.g., secondary), and red (e.g., tertiary) highlighted students. It is important to remember that the purposes of these two terms, cut score and criterion score, are very different. We will talk more about this in a bit. </a:t>
            </a:r>
            <a:endParaRPr lang="en-US" i="0"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sz="1000" dirty="0" smtClean="0"/>
              <a:t>The </a:t>
            </a:r>
            <a:r>
              <a:rPr lang="en-US" sz="1000" b="1" dirty="0" smtClean="0"/>
              <a:t>purpose of screening</a:t>
            </a:r>
            <a:r>
              <a:rPr lang="en-US" sz="1000" dirty="0" smtClean="0"/>
              <a:t> is to </a:t>
            </a:r>
            <a:r>
              <a:rPr lang="en-US" sz="1000" b="1" dirty="0" smtClean="0"/>
              <a:t>identify those students who are at-risk for poor learning outcomes</a:t>
            </a:r>
            <a:r>
              <a:rPr lang="en-US" sz="1000" dirty="0" smtClean="0"/>
              <a:t>. Since RTI is a framework for providing services, the outcomes you are concerned about could be anything: academic achievement, behavior, graduation, post-school outcomes. Sites typically identify what outcomes students are expected to achieve and then screen to see which students are not likely to achieve those outcomes. </a:t>
            </a:r>
          </a:p>
          <a:p>
            <a:endParaRPr lang="en-US" sz="1000" dirty="0" smtClean="0"/>
          </a:p>
          <a:p>
            <a:r>
              <a:rPr lang="en-US" sz="1000" dirty="0" smtClean="0"/>
              <a:t>For example, if the desired outcome is graduation, a quick screen of attendance and credits - predictors of graduation - can reveal which students are not likely to meet the requirements of graduation and need additional support. </a:t>
            </a:r>
          </a:p>
          <a:p>
            <a:endParaRPr lang="en-US" sz="1000" dirty="0" smtClean="0"/>
          </a:p>
          <a:p>
            <a:r>
              <a:rPr lang="en-US" sz="1000" dirty="0" smtClean="0"/>
              <a:t>Or if the desired outcome is mastery on end of year tests, student performance measures like curriculum based measurements (CBMs) can reveal which students are not likely to pass the test and need additional support.</a:t>
            </a:r>
          </a:p>
          <a:p>
            <a:endParaRPr lang="en-US" sz="1000" dirty="0" smtClean="0"/>
          </a:p>
          <a:p>
            <a:r>
              <a:rPr lang="en-US" sz="1000" dirty="0" smtClean="0"/>
              <a:t>The </a:t>
            </a:r>
            <a:r>
              <a:rPr lang="en-US" sz="1000" b="1" dirty="0" smtClean="0"/>
              <a:t>focus </a:t>
            </a:r>
            <a:r>
              <a:rPr lang="en-US" sz="1000" dirty="0" smtClean="0"/>
              <a:t>is on </a:t>
            </a:r>
            <a:r>
              <a:rPr lang="en-US" sz="1000" b="1" dirty="0" smtClean="0"/>
              <a:t>all students</a:t>
            </a:r>
            <a:r>
              <a:rPr lang="en-US" sz="1000" dirty="0" smtClean="0"/>
              <a:t>, not just those students we may believe are at-risk. Students may slip through the cracks unless there is a systematic process for screening in place. This is not diagnostic test; rather it is a brief, reliable, and valid assessment used to identify which students may need additional assessments, such as progress monitoring or diagnostic assessments, or additional instructional support. The tools should demonstrate Classification Accuracy for predicting learning or behavioral outcomes. In other words, they should be able to accurately identify who could be at-risk. </a:t>
            </a:r>
          </a:p>
          <a:p>
            <a:endParaRPr lang="en-US" sz="1000" dirty="0" smtClean="0"/>
          </a:p>
          <a:p>
            <a:r>
              <a:rPr lang="en-US" sz="1000" dirty="0" smtClean="0"/>
              <a:t>At a minimum, </a:t>
            </a:r>
            <a:r>
              <a:rPr lang="en-US" sz="1000" b="1" dirty="0" smtClean="0"/>
              <a:t>screening should be administered more than one time per year</a:t>
            </a:r>
            <a:r>
              <a:rPr lang="en-US" sz="1000" dirty="0" smtClean="0"/>
              <a:t>, such as once in the beginning  of the school year and once in the middle. However, we highly recommend conducting screening at least three times a year (fall, winter and spring) in order to evaluate program effectiveness, establish local norms and cut scores, and provide data for next year’s teachers. </a:t>
            </a:r>
          </a:p>
          <a:p>
            <a:pPr eaLnBrk="1" hangingPunct="1"/>
            <a:endParaRPr lang="en-US"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14</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begin analyzing some sample data, it is important to make sure everyone understands how screening data may be presented. Although we will be looking at fictitious data, </a:t>
            </a:r>
            <a:r>
              <a:rPr lang="en-US" u="sng" dirty="0" smtClean="0"/>
              <a:t>the procedures we will be using can be applied to almost any type of data.</a:t>
            </a:r>
            <a:r>
              <a:rPr lang="en-US" dirty="0" smtClean="0"/>
              <a:t>  </a:t>
            </a:r>
            <a:r>
              <a:rPr lang="en-US" i="1" dirty="0" smtClean="0"/>
              <a:t>(It is important to stress this point with the audience.)</a:t>
            </a:r>
          </a:p>
          <a:p>
            <a:endParaRPr lang="en-US" dirty="0" smtClean="0"/>
          </a:p>
          <a:p>
            <a:r>
              <a:rPr lang="en-US" dirty="0" smtClean="0"/>
              <a:t>Screening data can be interpreted in several different ways. What you are interested in (comparing students, determining the number of students at-risk) will determine what data you use (</a:t>
            </a:r>
            <a:r>
              <a:rPr lang="en-US" b="1" dirty="0" smtClean="0"/>
              <a:t>norm referenced, criterion referenced</a:t>
            </a:r>
            <a:r>
              <a:rPr lang="en-US" dirty="0" smtClean="0"/>
              <a:t>, or </a:t>
            </a:r>
            <a:r>
              <a:rPr lang="en-US" b="1" dirty="0" smtClean="0"/>
              <a:t>target</a:t>
            </a:r>
            <a:r>
              <a:rPr lang="en-US" dirty="0" smtClean="0"/>
              <a:t> </a:t>
            </a:r>
            <a:r>
              <a:rPr lang="en-US" b="1" dirty="0" smtClean="0"/>
              <a:t>scores</a:t>
            </a:r>
            <a:r>
              <a:rPr lang="en-US" dirty="0" smtClean="0"/>
              <a:t>) and how you choose to interpret your data. We will discuss each of these</a:t>
            </a:r>
            <a:r>
              <a:rPr lang="en-US" baseline="0" dirty="0" smtClean="0"/>
              <a:t> further.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122</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using norm-referenced data,</a:t>
            </a:r>
          </a:p>
          <a:p>
            <a:endParaRPr lang="en-US" dirty="0" smtClean="0"/>
          </a:p>
          <a:p>
            <a:r>
              <a:rPr lang="en-US" i="1" dirty="0" smtClean="0"/>
              <a:t>Read</a:t>
            </a:r>
            <a:r>
              <a:rPr lang="en-US" i="1" baseline="0" dirty="0" smtClean="0"/>
              <a:t> the slide</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123</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norm referenced data, we are comparing an individual against his or her peers. A common way these data are represented is through a bell curve.</a:t>
            </a:r>
          </a:p>
          <a:p>
            <a:endParaRPr lang="en-US" dirty="0" smtClean="0"/>
          </a:p>
          <a:p>
            <a:r>
              <a:rPr lang="en-US" dirty="0" smtClean="0"/>
              <a:t>In the middle, we find a mid-point (median) or the 50% percentile. Half of the population is to one side of the line and the other half is on the other. In a normal distribution, the majority of people fall near the middle (creating the perception of an average). The farther away from the middle the less people you will find. In the education field, we typically imagine students who are very high achievers on the right end and very low achievers on the left end. In a typical classroom, we would expect a similar distribution of skills among students, with very few high and low achievers, and the majority of students possessing similar skills.</a:t>
            </a:r>
            <a:r>
              <a:rPr lang="en-US" i="1" dirty="0" smtClean="0"/>
              <a:t> </a:t>
            </a: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124</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Box-plots are common ways to graphically present norm-referenced data. Think about the bell-curve turned on its side; what you end up getting is a box plot. </a:t>
            </a:r>
            <a:r>
              <a:rPr lang="en-US" u="none" dirty="0" smtClean="0"/>
              <a:t>Box plots are somewhat similar in shape and representation</a:t>
            </a:r>
            <a:r>
              <a:rPr lang="en-US" i="1" dirty="0" smtClean="0"/>
              <a:t>. </a:t>
            </a:r>
            <a:r>
              <a:rPr lang="en-US" dirty="0" smtClean="0"/>
              <a:t>In a bell curve, the middle line is the median score, or 50%tile; in the box plot, it is the middle line. The box represents the majority of the population, 25%-75%tiles, while the lines above and below represent the 75-90%tiles and 10-25%tiles, respectively.</a:t>
            </a:r>
            <a:r>
              <a:rPr lang="en-US" i="1" baseline="0" dirty="0" smtClean="0"/>
              <a:t>  </a:t>
            </a:r>
            <a:r>
              <a:rPr lang="en-US" i="0" baseline="0" dirty="0" smtClean="0"/>
              <a:t>Students who fall above or below the box are considered to be outliers.  </a:t>
            </a:r>
          </a:p>
          <a:p>
            <a:pPr defTabSz="891862"/>
            <a:endParaRPr lang="en-US" i="0" baseline="0" dirty="0" smtClean="0"/>
          </a:p>
          <a:p>
            <a:pPr defTabSz="891862"/>
            <a:r>
              <a:rPr lang="en-US" i="0" baseline="0" dirty="0" smtClean="0"/>
              <a:t>Box plots are helpful in comparing different groups or cohorts of students.  They focus on where the average students fall, instead of the outliers.</a:t>
            </a: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125</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All data presented in this presentation are fictitious but representative of data that a school or district may use.</a:t>
            </a:r>
          </a:p>
          <a:p>
            <a:endParaRPr lang="en-US" dirty="0" smtClean="0"/>
          </a:p>
          <a:p>
            <a:r>
              <a:rPr lang="en-US" dirty="0" smtClean="0"/>
              <a:t>This is an example of individual student data for a grade 2 screening measure.  This box plot compares an individual student to his peer group.  The class or grade is represented in the box plot. This level of analysis would be appropriate for identifying students in need of supplemental support.</a:t>
            </a:r>
          </a:p>
          <a:p>
            <a:endParaRPr lang="en-US" dirty="0" smtClean="0"/>
          </a:p>
          <a:p>
            <a:r>
              <a:rPr lang="en-US" i="1" dirty="0" smtClean="0"/>
              <a:t>Ask the audience to identify the average score (~45), what students in the 90</a:t>
            </a:r>
            <a:r>
              <a:rPr lang="en-US" i="1" baseline="30000" dirty="0" smtClean="0"/>
              <a:t>th</a:t>
            </a:r>
            <a:r>
              <a:rPr lang="en-US" i="1" dirty="0" smtClean="0"/>
              <a:t> percentile scored (70), what students in the 10</a:t>
            </a:r>
            <a:r>
              <a:rPr lang="en-US" i="1" baseline="30000" dirty="0" smtClean="0"/>
              <a:t>th</a:t>
            </a:r>
            <a:r>
              <a:rPr lang="en-US" i="1" dirty="0" smtClean="0"/>
              <a:t> percentile score (~15), and what the student in this case scored (~8).</a:t>
            </a:r>
            <a:endParaRPr lang="en-US" dirty="0" smtClean="0"/>
          </a:p>
          <a:p>
            <a:endParaRPr lang="en-US" dirty="0" smtClean="0"/>
          </a:p>
          <a:p>
            <a:pPr defTabSz="891862"/>
            <a:r>
              <a:rPr lang="en-US" dirty="0" smtClean="0"/>
              <a:t>In this example you can see that the student is performing well below his peer group.</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126</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Norm referenced data allows us to make comparisons of groups, in this case a school, to other schools. This type of analysis would be helpful in identifying which grades need additional support.</a:t>
            </a:r>
          </a:p>
          <a:p>
            <a:endParaRPr lang="en-US" dirty="0" smtClean="0"/>
          </a:p>
          <a:p>
            <a:endParaRPr lang="en-US" dirty="0" smtClean="0"/>
          </a:p>
          <a:p>
            <a:pPr defTabSz="904433">
              <a:defRPr/>
            </a:pPr>
            <a:r>
              <a:rPr lang="en-US" i="1" dirty="0" smtClean="0"/>
              <a:t>Note:</a:t>
            </a:r>
            <a:r>
              <a:rPr lang="en-US" i="1" baseline="0" dirty="0" smtClean="0"/>
              <a:t> For more advanced participants, consider a discussion about the data. </a:t>
            </a:r>
            <a:r>
              <a:rPr lang="en-US" i="1" dirty="0" smtClean="0"/>
              <a:t>The green box plot (or comparison group) provides a composite of all students in a state who have completed the same screening measure for that grade level in the Fall. The grey box is School</a:t>
            </a:r>
            <a:r>
              <a:rPr lang="en-US" i="1" baseline="0" dirty="0" smtClean="0"/>
              <a:t> A’s scores and t</a:t>
            </a:r>
            <a:r>
              <a:rPr lang="en-US" i="1" dirty="0" smtClean="0"/>
              <a:t>he black line is the target</a:t>
            </a:r>
            <a:r>
              <a:rPr lang="en-US" i="1" baseline="0" dirty="0" smtClean="0"/>
              <a:t> score</a:t>
            </a:r>
            <a:r>
              <a:rPr lang="en-US" i="1" dirty="0" smtClean="0"/>
              <a:t>.</a:t>
            </a:r>
            <a:r>
              <a:rPr lang="en-US" i="1" baseline="0" dirty="0" smtClean="0"/>
              <a:t> </a:t>
            </a:r>
            <a:r>
              <a:rPr lang="en-US" i="1" dirty="0" smtClean="0"/>
              <a:t>How does this school’s 1</a:t>
            </a:r>
            <a:r>
              <a:rPr lang="en-US" i="1" baseline="30000" dirty="0" smtClean="0"/>
              <a:t>st</a:t>
            </a:r>
            <a:r>
              <a:rPr lang="en-US" i="1" dirty="0" smtClean="0"/>
              <a:t> grade compare to the state’s composite norm for 1</a:t>
            </a:r>
            <a:r>
              <a:rPr lang="en-US" i="1" baseline="30000" dirty="0" smtClean="0"/>
              <a:t>st</a:t>
            </a:r>
            <a:r>
              <a:rPr lang="en-US" i="1" dirty="0" smtClean="0"/>
              <a:t> grade? </a:t>
            </a:r>
          </a:p>
          <a:p>
            <a:endParaRPr lang="en-US" i="1" dirty="0" smtClean="0"/>
          </a:p>
          <a:p>
            <a:r>
              <a:rPr lang="en-US" i="1" dirty="0" smtClean="0"/>
              <a:t>Although the median score for the state is below the target</a:t>
            </a:r>
            <a:r>
              <a:rPr lang="en-US" i="1" baseline="0" dirty="0" smtClean="0"/>
              <a:t> score</a:t>
            </a:r>
            <a:r>
              <a:rPr lang="en-US" i="1" dirty="0" smtClean="0"/>
              <a:t>, the majority of 1</a:t>
            </a:r>
            <a:r>
              <a:rPr lang="en-US" i="1" baseline="30000" dirty="0" smtClean="0"/>
              <a:t>st</a:t>
            </a:r>
            <a:r>
              <a:rPr lang="en-US" i="1" dirty="0" smtClean="0"/>
              <a:t> grade students in this school are below the target, this school performs much lower than the norm. However, in grade 2, the school is performing slightly better that the norm (the 25th, 50th and 75</a:t>
            </a:r>
            <a:r>
              <a:rPr lang="en-US" i="1" baseline="30000" dirty="0" smtClean="0"/>
              <a:t>th</a:t>
            </a:r>
            <a:r>
              <a:rPr lang="en-US" i="1" dirty="0" smtClean="0"/>
              <a:t> percentile are higher). </a:t>
            </a:r>
          </a:p>
          <a:p>
            <a:r>
              <a:rPr lang="en-US" i="1" dirty="0" smtClean="0"/>
              <a:t>What about third grade performance in comparison to their peers? </a:t>
            </a:r>
          </a:p>
          <a:p>
            <a:endParaRPr lang="en-US" i="1" dirty="0" smtClean="0"/>
          </a:p>
          <a:p>
            <a:r>
              <a:rPr lang="en-US" i="1" dirty="0" smtClean="0"/>
              <a:t>For grade</a:t>
            </a:r>
            <a:r>
              <a:rPr lang="en-US" i="1" baseline="0" dirty="0" smtClean="0"/>
              <a:t> 3, t</a:t>
            </a:r>
            <a:r>
              <a:rPr lang="en-US" i="1" dirty="0" smtClean="0"/>
              <a:t>he state norm is well below the target score. But even worse, is that all students in this school are performing below the target. I</a:t>
            </a:r>
            <a:r>
              <a:rPr lang="en-US" i="1" baseline="0" dirty="0" smtClean="0"/>
              <a:t>t may be worth noting here that s</a:t>
            </a:r>
            <a:r>
              <a:rPr lang="en-US" i="1" dirty="0" smtClean="0"/>
              <a:t>ince most students, including those in the comparison</a:t>
            </a:r>
            <a:r>
              <a:rPr lang="en-US" i="1" baseline="0" dirty="0" smtClean="0"/>
              <a:t> group, are performing below the target, teams may need to determine if </a:t>
            </a:r>
            <a:r>
              <a:rPr lang="en-US" i="1" dirty="0" smtClean="0"/>
              <a:t>larger systemic issues are affecting student performance (e.g., ineffective policies,</a:t>
            </a:r>
            <a:r>
              <a:rPr lang="en-US" i="1" baseline="0" dirty="0" smtClean="0"/>
              <a:t> district curriculum, or teacher training)</a:t>
            </a:r>
            <a:r>
              <a:rPr lang="en-US" i="1" dirty="0" smtClean="0"/>
              <a:t>.</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127</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using criterion-referenced data,</a:t>
            </a:r>
          </a:p>
          <a:p>
            <a:endParaRPr lang="en-US" i="1" dirty="0" smtClean="0"/>
          </a:p>
          <a:p>
            <a:r>
              <a:rPr lang="en-US" i="1" dirty="0" smtClean="0"/>
              <a:t>Read</a:t>
            </a:r>
            <a:r>
              <a:rPr lang="en-US" i="1" baseline="0" dirty="0" smtClean="0"/>
              <a:t> the slide</a:t>
            </a:r>
            <a:endParaRPr lang="en-US" i="1" dirty="0" smtClean="0"/>
          </a:p>
          <a:p>
            <a:pPr defTabSz="891862">
              <a:defRPr/>
            </a:pPr>
            <a:endParaRPr lang="en-US" dirty="0" smtClean="0"/>
          </a:p>
          <a:p>
            <a:r>
              <a:rPr lang="en-US" u="none" dirty="0" smtClean="0"/>
              <a:t>With norm-referenced</a:t>
            </a:r>
            <a:r>
              <a:rPr lang="en-US" u="none" baseline="0" dirty="0" smtClean="0"/>
              <a:t> data,</a:t>
            </a:r>
            <a:r>
              <a:rPr lang="en-US" u="none" dirty="0" smtClean="0"/>
              <a:t> we were</a:t>
            </a:r>
            <a:r>
              <a:rPr lang="en-US" u="none" baseline="0" dirty="0" smtClean="0"/>
              <a:t> comparing between students, but with criterion-referenced data we are comparing to a pre-set criterion.</a:t>
            </a:r>
            <a:endParaRPr lang="en-US" u="none"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128</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Read the</a:t>
            </a:r>
            <a:r>
              <a:rPr lang="en-US" i="1" baseline="0" dirty="0" smtClean="0"/>
              <a:t> slide</a:t>
            </a:r>
            <a:endParaRPr lang="en-US" i="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129</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This type of data representation is what we often associate with the triangle. In fact if you turn this upside down </a:t>
            </a:r>
            <a:r>
              <a:rPr lang="en-US" i="1" dirty="0" smtClean="0"/>
              <a:t>(click for animation),</a:t>
            </a:r>
            <a:r>
              <a:rPr lang="en-US" dirty="0" smtClean="0"/>
              <a:t> you will see where the triangle graphic originates.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130</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table shows how students could be grouped if we were using norm referenced data. In this output, students are compared to their grade-level peers. Some students fall in the upper performance level, others in the lower performance level. This type of data output allows the grade level teachers to see which students have the lowest and highest scores in the class and what is the “average” performance group in the class. This can assist with differentiation and grouping. </a:t>
            </a:r>
          </a:p>
          <a:p>
            <a:endParaRPr lang="en-US" dirty="0" smtClean="0"/>
          </a:p>
          <a:p>
            <a:r>
              <a:rPr lang="en-US" i="1" dirty="0" smtClean="0"/>
              <a:t>Click to add the criterion referenced table.</a:t>
            </a:r>
          </a:p>
          <a:p>
            <a:endParaRPr lang="en-US" dirty="0" smtClean="0"/>
          </a:p>
          <a:p>
            <a:r>
              <a:rPr lang="en-US" dirty="0" smtClean="0"/>
              <a:t>The second table presents the same data using criterion</a:t>
            </a:r>
            <a:r>
              <a:rPr lang="en-US" baseline="0" dirty="0" smtClean="0"/>
              <a:t> scores</a:t>
            </a:r>
            <a:r>
              <a:rPr lang="en-US" dirty="0" smtClean="0"/>
              <a:t> to identify students (or criterion referenced data). In this data output, you can see that all students are performing below the criteria (usually a national or local</a:t>
            </a:r>
            <a:r>
              <a:rPr lang="en-US" baseline="0" dirty="0" smtClean="0"/>
              <a:t>ly </a:t>
            </a:r>
            <a:r>
              <a:rPr lang="en-US" baseline="0" dirty="0" err="1" smtClean="0"/>
              <a:t>normed</a:t>
            </a:r>
            <a:r>
              <a:rPr lang="en-US" baseline="0" dirty="0" smtClean="0"/>
              <a:t> scores</a:t>
            </a:r>
            <a:r>
              <a:rPr lang="en-US" dirty="0" smtClean="0"/>
              <a:t>). These data can assist in evaluating the efficacy of the core program.</a:t>
            </a:r>
          </a:p>
          <a:p>
            <a:endParaRPr lang="en-US" dirty="0" smtClean="0"/>
          </a:p>
          <a:p>
            <a:r>
              <a:rPr lang="en-US" dirty="0" smtClean="0"/>
              <a:t>Analyzing the same data in multiple ways allows for different questions to be answered.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defTabSz="891862" eaLnBrk="1" hangingPunct="1">
              <a:defRPr/>
            </a:pPr>
            <a:r>
              <a:rPr lang="en-US" dirty="0" smtClean="0"/>
              <a:t>In summary, screening data can help answer questions about the overall program effectiveness - including the core </a:t>
            </a:r>
            <a:r>
              <a:rPr lang="en-US" b="1" dirty="0" smtClean="0"/>
              <a:t>instruction and the core curriculum </a:t>
            </a:r>
            <a:r>
              <a:rPr lang="en-US" dirty="0" smtClean="0"/>
              <a:t>– and </a:t>
            </a:r>
            <a:r>
              <a:rPr lang="en-US" b="1" dirty="0" smtClean="0"/>
              <a:t>which students need additional support or assessment</a:t>
            </a:r>
            <a:r>
              <a:rPr lang="en-US" dirty="0" smtClean="0"/>
              <a:t>. </a:t>
            </a:r>
          </a:p>
          <a:p>
            <a:pPr defTabSz="891862" eaLnBrk="1" hangingPunct="1">
              <a:defRPr/>
            </a:pPr>
            <a:endParaRPr lang="en-US"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15</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Data-based decisions can also be made using established benchmarks or </a:t>
            </a:r>
            <a:r>
              <a:rPr lang="en-US" b="1" dirty="0" smtClean="0"/>
              <a:t>target scores</a:t>
            </a:r>
            <a:r>
              <a:rPr lang="en-US" dirty="0" smtClean="0"/>
              <a:t>, not just the criterion referenced scores. These scores are </a:t>
            </a:r>
            <a:r>
              <a:rPr lang="en-US" b="1" dirty="0" smtClean="0"/>
              <a:t>typically based on statistical analysis </a:t>
            </a:r>
            <a:r>
              <a:rPr lang="en-US" b="0" dirty="0" smtClean="0"/>
              <a:t>and can </a:t>
            </a:r>
            <a:r>
              <a:rPr lang="en-US" dirty="0" smtClean="0"/>
              <a:t>be </a:t>
            </a:r>
            <a:r>
              <a:rPr lang="en-US" b="1" dirty="0" smtClean="0"/>
              <a:t>correlated with high stakes testing</a:t>
            </a:r>
            <a:r>
              <a:rPr lang="en-US" dirty="0" smtClean="0"/>
              <a:t> (</a:t>
            </a:r>
            <a:r>
              <a:rPr lang="en-US" b="1" dirty="0" smtClean="0"/>
              <a:t>e.g., students who reach the benchmark or target score have an 80% likelihood of scoring proficient on the state test</a:t>
            </a:r>
            <a:r>
              <a:rPr lang="en-US" dirty="0" smtClean="0"/>
              <a:t>).</a:t>
            </a:r>
            <a:r>
              <a:rPr lang="en-US" b="1" dirty="0" smtClean="0"/>
              <a:t> </a:t>
            </a:r>
            <a:r>
              <a:rPr lang="en-US" dirty="0" smtClean="0"/>
              <a:t>Using target</a:t>
            </a:r>
            <a:r>
              <a:rPr lang="en-US" baseline="0" dirty="0" smtClean="0"/>
              <a:t> </a:t>
            </a:r>
            <a:r>
              <a:rPr lang="en-US" dirty="0" smtClean="0"/>
              <a:t>scores can assist with determining overall efficacy of core curriculum and instruction while criterion referenced scores can help with grouping of students for instructional programming.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132</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The target score is typically a score where we feel confident that students have</a:t>
            </a:r>
            <a:r>
              <a:rPr lang="en-US" baseline="0" dirty="0" smtClean="0"/>
              <a:t> mastered or are proficient on the assessed skills. In other words, these are students we are confident will not need additional assistance. </a:t>
            </a:r>
            <a:r>
              <a:rPr lang="en-US" dirty="0" smtClean="0"/>
              <a:t>In this example, several students that</a:t>
            </a:r>
            <a:r>
              <a:rPr lang="en-US" baseline="0" dirty="0" smtClean="0"/>
              <a:t> met the established criteria fall below the target score</a:t>
            </a:r>
            <a:r>
              <a:rPr lang="en-US" dirty="0" smtClean="0"/>
              <a:t>. Although they are demonstrating</a:t>
            </a:r>
            <a:r>
              <a:rPr lang="en-US" baseline="0" dirty="0" smtClean="0"/>
              <a:t> established skills, we are not as confident that they have mastered these skills and, thus, will remain in the established range. S</a:t>
            </a:r>
            <a:r>
              <a:rPr lang="en-US" dirty="0" smtClean="0"/>
              <a:t>ites may consider progress monitoring these students to ensure they continue to make progress in the general education classroom. </a:t>
            </a:r>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133</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Based on time available, ask the following questions of the audience: What type of questions are you interested in answering at the district level? What data will you use?  You may consider allowing them to discuss the answers in teams. </a:t>
            </a:r>
            <a:endParaRPr lang="en-US" dirty="0" smtClean="0"/>
          </a:p>
          <a:p>
            <a:endParaRPr lang="en-US" i="1" dirty="0" smtClean="0"/>
          </a:p>
          <a:p>
            <a:r>
              <a:rPr lang="en-US" i="1" dirty="0" smtClean="0"/>
              <a:t>Sample Uses of District Data:</a:t>
            </a:r>
          </a:p>
          <a:p>
            <a:pPr>
              <a:buFont typeface="Arial" pitchFamily="34" charset="0"/>
              <a:buChar char="•"/>
            </a:pPr>
            <a:r>
              <a:rPr lang="en-US" i="1" dirty="0" smtClean="0"/>
              <a:t>Program Improvement and Curriculum Decisions</a:t>
            </a:r>
            <a:endParaRPr lang="en-US" dirty="0" smtClean="0"/>
          </a:p>
          <a:p>
            <a:pPr>
              <a:buFont typeface="Arial" pitchFamily="34" charset="0"/>
              <a:buChar char="•"/>
            </a:pPr>
            <a:r>
              <a:rPr lang="en-US" i="1" dirty="0" smtClean="0"/>
              <a:t>Innovation and Sustainability Decisions</a:t>
            </a:r>
            <a:endParaRPr lang="en-US" dirty="0" smtClean="0"/>
          </a:p>
          <a:p>
            <a:pPr>
              <a:buFont typeface="Arial" pitchFamily="34" charset="0"/>
              <a:buChar char="•"/>
            </a:pPr>
            <a:r>
              <a:rPr lang="en-US" i="1" dirty="0" smtClean="0"/>
              <a:t>Ensure equitable services and supports across schools</a:t>
            </a:r>
            <a:endParaRPr lang="en-US" dirty="0" smtClean="0"/>
          </a:p>
          <a:p>
            <a:pPr marL="675181" lvl="1" indent="-222965">
              <a:buFont typeface="Arial" pitchFamily="34" charset="0"/>
              <a:buChar char="•"/>
            </a:pPr>
            <a:r>
              <a:rPr lang="en-US" i="1" dirty="0" smtClean="0"/>
              <a:t>Access to supplemental supports</a:t>
            </a:r>
            <a:endParaRPr lang="en-US" dirty="0" smtClean="0"/>
          </a:p>
          <a:p>
            <a:pPr marL="675181" lvl="1" indent="-222965">
              <a:buFont typeface="Arial" pitchFamily="34" charset="0"/>
              <a:buChar char="•"/>
            </a:pPr>
            <a:r>
              <a:rPr lang="en-US" i="1" dirty="0" smtClean="0"/>
              <a:t>Access to effective instruction</a:t>
            </a:r>
            <a:endParaRPr lang="en-US" dirty="0" smtClean="0"/>
          </a:p>
          <a:p>
            <a:pPr>
              <a:buFont typeface="Arial" pitchFamily="34" charset="0"/>
              <a:buChar char="•"/>
            </a:pPr>
            <a:r>
              <a:rPr lang="en-US" i="1" dirty="0" smtClean="0"/>
              <a:t>SLD identification</a:t>
            </a:r>
            <a:endParaRPr lang="en-US" dirty="0" smtClean="0"/>
          </a:p>
          <a:p>
            <a:pPr>
              <a:buFont typeface="Arial" pitchFamily="34" charset="0"/>
              <a:buChar char="•"/>
            </a:pPr>
            <a:r>
              <a:rPr lang="en-US" i="1" dirty="0" smtClean="0"/>
              <a:t>Allocation of Resources and Professional Development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134</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another look at the district level decisions that can made using screening data. Let’s look at some district level data to see how we can use screening to assist in instruction decision making. </a:t>
            </a:r>
            <a:endParaRPr lang="en-US" dirty="0" smtClean="0"/>
          </a:p>
          <a:p>
            <a:pPr defTabSz="904433">
              <a:defRPr/>
            </a:pPr>
            <a:endParaRPr lang="en-US" b="0" i="1" u="none"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135</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Districts could use data presented in this</a:t>
            </a:r>
            <a:r>
              <a:rPr lang="en-US" baseline="0" dirty="0" smtClean="0"/>
              <a:t> manner to</a:t>
            </a:r>
            <a:r>
              <a:rPr lang="en-US" dirty="0" smtClean="0"/>
              <a:t> compare schools at different grade levels and answer questions about the effectiveness.</a:t>
            </a:r>
            <a:r>
              <a:rPr lang="en-US" baseline="0" dirty="0" smtClean="0"/>
              <a:t> F</a:t>
            </a:r>
            <a:r>
              <a:rPr lang="en-US" dirty="0" smtClean="0"/>
              <a:t>or example, is primary</a:t>
            </a:r>
            <a:r>
              <a:rPr lang="en-US" baseline="0" dirty="0" smtClean="0"/>
              <a:t> prevention (e.g., </a:t>
            </a:r>
            <a:r>
              <a:rPr lang="en-US" dirty="0" smtClean="0"/>
              <a:t>core curriculum</a:t>
            </a:r>
            <a:r>
              <a:rPr lang="en-US" baseline="0" dirty="0" smtClean="0"/>
              <a:t> and instruction) </a:t>
            </a:r>
            <a:r>
              <a:rPr lang="en-US" dirty="0" smtClean="0"/>
              <a:t>working for most students in the schools?  Districts can also use</a:t>
            </a:r>
            <a:r>
              <a:rPr lang="en-US" baseline="0" dirty="0" smtClean="0"/>
              <a:t> this data to make decisions about </a:t>
            </a:r>
            <a:r>
              <a:rPr lang="en-US" dirty="0" smtClean="0"/>
              <a:t>resource allocation (e.g., which schools appear to need additional support or further analysis?)</a:t>
            </a:r>
          </a:p>
          <a:p>
            <a:endParaRPr lang="en-US" dirty="0" smtClean="0"/>
          </a:p>
          <a:p>
            <a:r>
              <a:rPr lang="en-US" dirty="0" smtClean="0"/>
              <a:t>In looking closer at the schools in the district, the district might find School E seems to perform lower than the other schools. The district may consider analyzing the causes of the differences. They may ask themselves, what is School D doing that causes them to perform better than expected and what is happening at school E that causes them to perform lower across all three grades? Other things to consider is that school C scores above the cut score for both Grade 1 and Grade 3 but below the cut score for Grade 2. </a:t>
            </a:r>
          </a:p>
          <a:p>
            <a:endParaRPr lang="en-US" dirty="0" smtClean="0"/>
          </a:p>
          <a:p>
            <a:r>
              <a:rPr lang="en-US" dirty="0" smtClean="0"/>
              <a:t>There is also a lot of variation in performance. The district may also be interested in why there appears to be such variation in performance across schools</a:t>
            </a:r>
            <a:r>
              <a:rPr lang="en-US" baseline="0" dirty="0" smtClean="0"/>
              <a:t> despite a </a:t>
            </a:r>
            <a:r>
              <a:rPr lang="en-US" dirty="0" smtClean="0"/>
              <a:t>standardized district curriculum.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136</a:t>
            </a:fld>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Districts can also look at district-wide performance by grade level over the year. This chart shows changes in the percentage of students meeting the established criterion scores for each benchmark. This chart indicates that although only 55% of students met the criterion</a:t>
            </a:r>
            <a:r>
              <a:rPr lang="en-US" baseline="0" dirty="0" smtClean="0"/>
              <a:t> for “established” (or green section)</a:t>
            </a:r>
            <a:r>
              <a:rPr lang="en-US" dirty="0" smtClean="0"/>
              <a:t> at the beginning of the year, 80% met it by the end of year. In general, it appears that instruction in grade 2 is effective. The district may be concerned, though, that the majority of students did not enter 2 grade meeting the criteria for “established.”</a:t>
            </a:r>
          </a:p>
          <a:p>
            <a:endParaRPr lang="en-US" dirty="0" smtClean="0"/>
          </a:p>
          <a:p>
            <a:r>
              <a:rPr lang="en-US" u="none" dirty="0" smtClean="0"/>
              <a:t>Teams may ask themselves, “What happened in 1</a:t>
            </a:r>
            <a:r>
              <a:rPr lang="en-US" u="none" baseline="30000" dirty="0" smtClean="0"/>
              <a:t>st</a:t>
            </a:r>
            <a:r>
              <a:rPr lang="en-US" u="none" dirty="0" smtClean="0"/>
              <a:t> grade?”  “Why is second grade</a:t>
            </a:r>
            <a:r>
              <a:rPr lang="en-US" u="none" baseline="0" dirty="0" smtClean="0"/>
              <a:t> having to catch up?”</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137</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Districts can also analyze performance by subgroup. Are students in Title I performing similarly to other students? Are students with disabilities performing at similar rates as students without? It appears, based on these data, that students in the “other” category,</a:t>
            </a:r>
            <a:r>
              <a:rPr lang="en-US" baseline="0" dirty="0" smtClean="0"/>
              <a:t> who are not identified with a specific status,</a:t>
            </a:r>
            <a:r>
              <a:rPr lang="en-US" dirty="0" smtClean="0"/>
              <a:t> are outperforming the target group (based on national or locally developed targets or</a:t>
            </a:r>
            <a:r>
              <a:rPr lang="en-US" baseline="0" dirty="0" smtClean="0"/>
              <a:t> benchmarks</a:t>
            </a:r>
            <a:r>
              <a:rPr lang="en-US" dirty="0" smtClean="0"/>
              <a:t>) in this district yet both the Title I and Special Education populations fall below the target or benchmark scores score. It is also important to note that compared to other groups, students in special education are not making the same level of growth</a:t>
            </a:r>
            <a:r>
              <a:rPr lang="en-US" u="none" dirty="0" smtClean="0"/>
              <a:t>.  </a:t>
            </a:r>
          </a:p>
          <a:p>
            <a:endParaRPr lang="en-US" u="none" dirty="0" smtClean="0"/>
          </a:p>
          <a:p>
            <a:r>
              <a:rPr lang="en-US" b="0" u="none" dirty="0" smtClean="0"/>
              <a:t>The</a:t>
            </a:r>
            <a:r>
              <a:rPr lang="en-US" b="0" u="none" baseline="0" dirty="0" smtClean="0"/>
              <a:t> district would need to obtain more information about special education students to determine why they are not closing the gap.  </a:t>
            </a:r>
          </a:p>
          <a:p>
            <a:endParaRPr lang="en-US" b="0" u="none" baseline="0" dirty="0" smtClean="0"/>
          </a:p>
          <a:p>
            <a:r>
              <a:rPr lang="en-US" b="0" u="none" baseline="0" dirty="0" smtClean="0"/>
              <a:t>It’s important to look at the district level data first to identify district-wide trends, before looking at school and student level data.</a:t>
            </a:r>
          </a:p>
          <a:p>
            <a:endParaRPr lang="en-US" b="0" u="none" baseline="0" dirty="0" smtClean="0"/>
          </a:p>
          <a:p>
            <a:r>
              <a:rPr lang="en-US" b="0" i="1" u="none" baseline="0" dirty="0" smtClean="0"/>
              <a:t>Note: “Special education” here refers to students identified as having a learning disability.  Students in special education may still be receiving instruction within a general education setting.</a:t>
            </a:r>
          </a:p>
          <a:p>
            <a:endParaRPr lang="en-US" b="0" i="1" u="none" baseline="0" dirty="0" smtClean="0"/>
          </a:p>
          <a:p>
            <a:r>
              <a:rPr lang="en-US" b="0" i="1" u="none" baseline="0" dirty="0" smtClean="0"/>
              <a:t>Note:  For more advanced groups, consider emphasizing the differences in slope between groups and any gaps.</a:t>
            </a:r>
            <a:endParaRPr lang="en-US" b="0" i="1" u="none"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138</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Districts may also compare performance across ethnic groups. This graph shows that some ethnic groups are not performing at appropriate growth rates while others are. </a:t>
            </a:r>
          </a:p>
          <a:p>
            <a:endParaRPr lang="en-US" b="0" i="1" u="none" baseline="0" dirty="0" smtClean="0"/>
          </a:p>
          <a:p>
            <a:r>
              <a:rPr lang="en-US" b="0" i="1" u="none" baseline="0" dirty="0" smtClean="0"/>
              <a:t>Note:  For more advanced groups, consider emphasizing the differences in slope between groups and any gaps.</a:t>
            </a:r>
            <a:endParaRPr lang="en-US" b="0" i="1" u="none"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139</a:t>
            </a:fld>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beginning of the school year, this district was able to see that there was a gap in performance between English Language Learners (ELL) and non-English Language Learners. After analyzing for root causes and developing and implementing an action plan, the </a:t>
            </a:r>
            <a:r>
              <a:rPr lang="en-US" dirty="0" err="1" smtClean="0"/>
              <a:t>ELLs’</a:t>
            </a:r>
            <a:r>
              <a:rPr lang="en-US" dirty="0" smtClean="0"/>
              <a:t> performance improved significantly. Although their</a:t>
            </a:r>
            <a:r>
              <a:rPr lang="en-US" baseline="0" dirty="0" smtClean="0"/>
              <a:t> performance does not match the performance of </a:t>
            </a:r>
            <a:r>
              <a:rPr lang="en-US" dirty="0" smtClean="0"/>
              <a:t>same age peers in the school, their</a:t>
            </a:r>
            <a:r>
              <a:rPr lang="en-US" baseline="0" dirty="0" smtClean="0"/>
              <a:t> performance is closer </a:t>
            </a:r>
            <a:r>
              <a:rPr lang="en-US" dirty="0" smtClean="0"/>
              <a:t>to the national performance. </a:t>
            </a:r>
          </a:p>
          <a:p>
            <a:endParaRPr lang="en-US" dirty="0" smtClean="0"/>
          </a:p>
          <a:p>
            <a:r>
              <a:rPr lang="en-US" dirty="0" smtClean="0"/>
              <a:t>As you can see, depending on how your screening data are coded, districts can use this data to analyze performance differences across a variety of factors – socio-economic</a:t>
            </a:r>
            <a:r>
              <a:rPr lang="en-US" baseline="0" dirty="0" smtClean="0"/>
              <a:t> status</a:t>
            </a:r>
            <a:r>
              <a:rPr lang="en-US" dirty="0" smtClean="0"/>
              <a:t>, teacher characteristics, curriculum, and school schedule. </a:t>
            </a:r>
          </a:p>
          <a:p>
            <a:pPr defTabSz="904433">
              <a:defRPr/>
            </a:pPr>
            <a:endParaRPr lang="en-US" b="0" i="1" u="none" baseline="0" dirty="0" smtClean="0"/>
          </a:p>
          <a:p>
            <a:r>
              <a:rPr lang="en-US" b="0" i="1" u="none" baseline="0" dirty="0" smtClean="0"/>
              <a:t>Note:  For more advanced groups, consider emphasizing the differences in slope between groups and any gaps.</a:t>
            </a:r>
            <a:endParaRPr lang="en-US" b="0" i="1" u="none"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140</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Depending on time available, you may want to ask the audience the following questions:  What types of questions are you interested in answering at the school level? What data will you use? </a:t>
            </a:r>
            <a:endParaRPr lang="en-US" dirty="0" smtClean="0"/>
          </a:p>
          <a:p>
            <a:endParaRPr lang="en-US" i="1" dirty="0" smtClean="0"/>
          </a:p>
          <a:p>
            <a:r>
              <a:rPr lang="en-US" i="1" dirty="0" smtClean="0"/>
              <a:t>You may structure this as a think, pair, share activity.</a:t>
            </a:r>
            <a:endParaRPr lang="en-US" dirty="0" smtClean="0"/>
          </a:p>
          <a:p>
            <a:endParaRPr lang="en-US" i="1" dirty="0" smtClean="0"/>
          </a:p>
          <a:p>
            <a:r>
              <a:rPr lang="en-US" i="1" dirty="0" smtClean="0"/>
              <a:t>Possible answers:</a:t>
            </a:r>
            <a:endParaRPr lang="en-US" dirty="0" smtClean="0"/>
          </a:p>
          <a:p>
            <a:pPr>
              <a:buFont typeface="Arial" pitchFamily="34" charset="0"/>
              <a:buChar char="•"/>
            </a:pPr>
            <a:r>
              <a:rPr lang="en-US" i="1" dirty="0" smtClean="0"/>
              <a:t>General school trends or issues</a:t>
            </a:r>
            <a:endParaRPr lang="en-US" dirty="0" smtClean="0"/>
          </a:p>
          <a:p>
            <a:pPr marL="675181" lvl="1" indent="-222965">
              <a:buFont typeface="Arial" pitchFamily="34" charset="0"/>
              <a:buChar char="•"/>
            </a:pPr>
            <a:r>
              <a:rPr lang="en-US" i="1" dirty="0" smtClean="0"/>
              <a:t>Are there holes in grade level performance?</a:t>
            </a:r>
            <a:endParaRPr lang="en-US" dirty="0" smtClean="0"/>
          </a:p>
          <a:p>
            <a:pPr marL="675181" lvl="1" indent="-222965">
              <a:buFont typeface="Arial" pitchFamily="34" charset="0"/>
              <a:buChar char="•"/>
            </a:pPr>
            <a:r>
              <a:rPr lang="en-US" i="1" dirty="0" smtClean="0"/>
              <a:t>Do we lose groups of students at certain periods of time? </a:t>
            </a:r>
            <a:endParaRPr lang="en-US" dirty="0" smtClean="0"/>
          </a:p>
          <a:p>
            <a:pPr>
              <a:buFont typeface="Arial" pitchFamily="34" charset="0"/>
              <a:buChar char="•"/>
            </a:pPr>
            <a:r>
              <a:rPr lang="en-US" i="1" dirty="0" smtClean="0"/>
              <a:t>Effectiveness of school wide curriculum and instruction delivery</a:t>
            </a:r>
            <a:endParaRPr lang="en-US" dirty="0" smtClean="0"/>
          </a:p>
          <a:p>
            <a:pPr marL="675181" lvl="1" indent="-222965">
              <a:buFont typeface="Arial" pitchFamily="34" charset="0"/>
              <a:buChar char="•"/>
            </a:pPr>
            <a:r>
              <a:rPr lang="en-US" i="1" dirty="0" smtClean="0"/>
              <a:t>Is there consistent performance across grade levels? For example, data may indicate consistent growth from grades 1-4 and then a significant drop in performance when students reach 5</a:t>
            </a:r>
            <a:r>
              <a:rPr lang="en-US" i="1" baseline="30000" dirty="0" smtClean="0"/>
              <a:t>th</a:t>
            </a:r>
            <a:r>
              <a:rPr lang="en-US" i="1" dirty="0" smtClean="0"/>
              <a:t> grade. This may be an indication that 4</a:t>
            </a:r>
            <a:r>
              <a:rPr lang="en-US" i="1" baseline="30000" dirty="0" smtClean="0"/>
              <a:t>th</a:t>
            </a:r>
            <a:r>
              <a:rPr lang="en-US" i="1" dirty="0" smtClean="0"/>
              <a:t> grade instruction/curriculum is not adequately preparing students for 5</a:t>
            </a:r>
            <a:r>
              <a:rPr lang="en-US" i="1" baseline="30000" dirty="0" smtClean="0"/>
              <a:t>th</a:t>
            </a:r>
            <a:r>
              <a:rPr lang="en-US" i="1" dirty="0" smtClean="0"/>
              <a:t> grade expectations. </a:t>
            </a:r>
            <a:endParaRPr lang="en-US" dirty="0" smtClean="0"/>
          </a:p>
          <a:p>
            <a:pPr>
              <a:buFont typeface="Arial" pitchFamily="34" charset="0"/>
              <a:buChar char="•"/>
            </a:pPr>
            <a:r>
              <a:rPr lang="en-US" i="1" dirty="0" smtClean="0"/>
              <a:t>Areas of need and guidance on how to set measurable school wide goals.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The Center has developed a </a:t>
            </a:r>
            <a:r>
              <a:rPr lang="en-US" b="1" dirty="0" smtClean="0"/>
              <a:t>screening tools chart</a:t>
            </a:r>
            <a:r>
              <a:rPr lang="en-US" dirty="0" smtClean="0"/>
              <a:t> (http://www.rti4success.org/screeningTools)</a:t>
            </a:r>
            <a:r>
              <a:rPr lang="en-US" baseline="0" dirty="0" smtClean="0"/>
              <a:t> </a:t>
            </a:r>
            <a:r>
              <a:rPr lang="en-US" dirty="0" smtClean="0"/>
              <a:t>that can be accessed through their website at www.rti4success.org. Later in this training we will look in depth at the columns, which include both indictors of valid tools and efficiency factors to consider, as well as the user’s guide and glossary of terms. The tools chart does not recommend tools, but provides users with a “consumer report” on available tools, similar to what you may find when searching for consumer goods, such as a car. </a:t>
            </a:r>
          </a:p>
          <a:p>
            <a:pPr defTabSz="891862"/>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Here is</a:t>
            </a:r>
            <a:r>
              <a:rPr lang="en-US" baseline="0" dirty="0" smtClean="0"/>
              <a:t> another look at the district level decisions that can made using screening data. Let’s look at some district level data to see how we can use screening to assist in instruction decision making. </a:t>
            </a:r>
            <a:endParaRPr lang="en-US" dirty="0" smtClean="0"/>
          </a:p>
          <a:p>
            <a:endParaRPr lang="en-US" dirty="0" smtClean="0"/>
          </a:p>
          <a:p>
            <a:r>
              <a:rPr lang="en-US" dirty="0" smtClean="0"/>
              <a:t>School level decisions related to screening include identifying:</a:t>
            </a:r>
            <a:endParaRPr lang="en-US" sz="1100" dirty="0" smtClean="0"/>
          </a:p>
          <a:p>
            <a:pPr marL="222965" indent="-222965">
              <a:buFont typeface="Arial" pitchFamily="34" charset="0"/>
              <a:buChar char="•"/>
            </a:pPr>
            <a:r>
              <a:rPr lang="en-US" b="1" dirty="0" smtClean="0"/>
              <a:t>General school trends or issues,</a:t>
            </a:r>
            <a:r>
              <a:rPr lang="en-US" b="1" baseline="0" dirty="0" smtClean="0"/>
              <a:t> </a:t>
            </a:r>
            <a:r>
              <a:rPr lang="en-US" b="1" dirty="0" smtClean="0"/>
              <a:t>and then grade level</a:t>
            </a:r>
            <a:r>
              <a:rPr lang="en-US" b="1" baseline="0" dirty="0" smtClean="0"/>
              <a:t> trends</a:t>
            </a:r>
            <a:endParaRPr lang="en-US" sz="1100" dirty="0" smtClean="0"/>
          </a:p>
          <a:p>
            <a:pPr marL="668896" lvl="1" indent="-222965">
              <a:buFont typeface="Courier New" pitchFamily="49" charset="0"/>
              <a:buChar char="o"/>
            </a:pPr>
            <a:r>
              <a:rPr lang="en-US" dirty="0" smtClean="0"/>
              <a:t>Are there holes in grade level performance?</a:t>
            </a:r>
            <a:endParaRPr lang="en-US" sz="1100" dirty="0" smtClean="0"/>
          </a:p>
          <a:p>
            <a:pPr marL="668896" lvl="1" indent="-222965">
              <a:buFont typeface="Courier New" pitchFamily="49" charset="0"/>
              <a:buChar char="o"/>
            </a:pPr>
            <a:r>
              <a:rPr lang="en-US" dirty="0" smtClean="0"/>
              <a:t>Do we lose subgroups of students at certain times? </a:t>
            </a:r>
            <a:endParaRPr lang="en-US" sz="1100" dirty="0" smtClean="0"/>
          </a:p>
          <a:p>
            <a:pPr marL="222965" indent="-222965">
              <a:buFont typeface="Arial" pitchFamily="34" charset="0"/>
              <a:buChar char="•"/>
            </a:pPr>
            <a:r>
              <a:rPr lang="en-US" b="1" dirty="0" smtClean="0"/>
              <a:t>Effectiveness of school wide curriculum and instruction delivery</a:t>
            </a:r>
            <a:endParaRPr lang="en-US" sz="1100" dirty="0" smtClean="0"/>
          </a:p>
          <a:p>
            <a:pPr marL="668896" lvl="1" indent="-222965">
              <a:buFont typeface="Courier New" pitchFamily="49" charset="0"/>
              <a:buChar char="o"/>
            </a:pPr>
            <a:r>
              <a:rPr lang="en-US" dirty="0" smtClean="0"/>
              <a:t>Is there consistent performance across grade levels? For example, data may indicate consistent growth from grades 1-4 and then a significant drop in performance when students reach 5</a:t>
            </a:r>
            <a:r>
              <a:rPr lang="en-US" baseline="30000" dirty="0" smtClean="0"/>
              <a:t>th</a:t>
            </a:r>
            <a:r>
              <a:rPr lang="en-US" dirty="0" smtClean="0"/>
              <a:t> grade. This may be an indication that 4</a:t>
            </a:r>
            <a:r>
              <a:rPr lang="en-US" baseline="30000" dirty="0" smtClean="0"/>
              <a:t>th</a:t>
            </a:r>
            <a:r>
              <a:rPr lang="en-US" dirty="0" smtClean="0"/>
              <a:t> grade instruction/curriculum is not adequately preparing students for 5</a:t>
            </a:r>
            <a:r>
              <a:rPr lang="en-US" baseline="30000" dirty="0" smtClean="0"/>
              <a:t>th</a:t>
            </a:r>
            <a:r>
              <a:rPr lang="en-US" dirty="0" smtClean="0"/>
              <a:t> grade expectations. </a:t>
            </a:r>
            <a:endParaRPr lang="en-US" sz="1100" dirty="0" smtClean="0"/>
          </a:p>
          <a:p>
            <a:pPr marL="222965" indent="-222965">
              <a:buFont typeface="Arial" pitchFamily="34" charset="0"/>
              <a:buChar char="•"/>
            </a:pPr>
            <a:r>
              <a:rPr lang="en-US" b="1" dirty="0" smtClean="0"/>
              <a:t>Areas of need and guidance on how to set measurable school wide goals</a:t>
            </a:r>
            <a:endParaRPr lang="en-US" sz="1100" dirty="0" smtClean="0"/>
          </a:p>
          <a:p>
            <a:pPr eaLnBrk="1" hangingPunct="1">
              <a:spcBef>
                <a:spcPct val="0"/>
              </a:spcBef>
            </a:pPr>
            <a:endParaRPr lang="en-US" dirty="0" smtClean="0"/>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142</a:t>
            </a:fld>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Schools can analyze performance across grade levels. This graph indicates that Grade 2 (below cut score) and grade 3 (broad variation in performance displayed</a:t>
            </a:r>
            <a:r>
              <a:rPr lang="en-US" baseline="0" dirty="0" smtClean="0"/>
              <a:t> by the</a:t>
            </a:r>
            <a:r>
              <a:rPr lang="en-US" dirty="0" smtClean="0"/>
              <a:t> long box plot) may need additional support. </a:t>
            </a:r>
          </a:p>
          <a:p>
            <a:pPr defTabSz="904433">
              <a:defRPr/>
            </a:pPr>
            <a:endParaRPr lang="en-US" dirty="0" smtClean="0"/>
          </a:p>
          <a:p>
            <a:r>
              <a:rPr lang="en-US" u="none" dirty="0" smtClean="0"/>
              <a:t>A school with this data would </a:t>
            </a:r>
            <a:r>
              <a:rPr lang="en-US" dirty="0" smtClean="0"/>
              <a:t>1) Identify general trends and issues, 2) Analyze for causes, 3) Develop a plan, 4) Implement and monitor the plan, and 5) Evaluate and adjust the plan. This data </a:t>
            </a:r>
            <a:r>
              <a:rPr lang="en-US" u="none" baseline="0" dirty="0" smtClean="0"/>
              <a:t>could help to guide basic resource allocation.  </a:t>
            </a:r>
            <a:endParaRPr lang="en-US" u="none"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143</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Schools can look at growth by benchmark period by grade level by looking at the performance of an average student across grade levels. The average student appears to be making growth at all grade levels, with more growth in the earlier grades.</a:t>
            </a:r>
          </a:p>
          <a:p>
            <a:pPr defTabSz="891862"/>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144</a:t>
            </a:fld>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Schools, like districts, can also look at growth by target group (ethnicity, ELL status, SES, special education status). This will depend on what variables schools collect student data. In this school, African American and Latino students appear to be performing below the target scores. The decline in scores from winter to spring for African American students is also cause for</a:t>
            </a:r>
            <a:r>
              <a:rPr lang="en-US" baseline="0" dirty="0" smtClean="0"/>
              <a:t> concern and will likely need to be </a:t>
            </a:r>
            <a:r>
              <a:rPr lang="en-US" dirty="0" smtClean="0"/>
              <a:t>addressed. </a:t>
            </a:r>
          </a:p>
          <a:p>
            <a:endParaRPr lang="en-US" dirty="0" smtClean="0"/>
          </a:p>
          <a:p>
            <a:r>
              <a:rPr lang="en-US" b="0" i="1" u="none" baseline="0" dirty="0" smtClean="0"/>
              <a:t>Note:  For more advanced groups, consider emphasizing the differences in slope between groups and any gaps.</a:t>
            </a:r>
            <a:endParaRPr lang="en-US" b="0" i="1" u="none"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145</a:t>
            </a:fld>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Depending on time available, you may want to ask the audience the following questions:  What type of questions are you interested in answering at the grade or class level? What data will you use?</a:t>
            </a:r>
            <a:r>
              <a:rPr lang="en-US" dirty="0" smtClean="0"/>
              <a:t> </a:t>
            </a:r>
          </a:p>
          <a:p>
            <a:endParaRPr lang="en-US" i="1" dirty="0" smtClean="0"/>
          </a:p>
          <a:p>
            <a:r>
              <a:rPr lang="en-US" i="1" dirty="0" smtClean="0"/>
              <a:t>You may structure this as a think, pair, share activity.</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146</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look at the grade level decisions that can be addressed</a:t>
            </a:r>
            <a:r>
              <a:rPr lang="en-US" baseline="0" dirty="0" smtClean="0"/>
              <a:t> with screening data. </a:t>
            </a:r>
            <a:r>
              <a:rPr lang="en-US" dirty="0" smtClean="0"/>
              <a:t>Grade level decisions related to screening include identifying:</a:t>
            </a:r>
          </a:p>
          <a:p>
            <a:endParaRPr lang="en-US" b="0" i="1" dirty="0" smtClean="0"/>
          </a:p>
          <a:p>
            <a:r>
              <a:rPr lang="en-US" b="0" i="1" dirty="0" smtClean="0"/>
              <a:t>Read slide.</a:t>
            </a:r>
          </a:p>
          <a:p>
            <a:endParaRPr lang="en-US" b="0" i="1" dirty="0" smtClean="0"/>
          </a:p>
          <a:p>
            <a:r>
              <a:rPr lang="en-US" dirty="0" smtClean="0"/>
              <a:t>When analyzing data at the grade level, it is important to remember that the</a:t>
            </a:r>
          </a:p>
          <a:p>
            <a:pPr marL="222965" indent="-222965" defTabSz="904433">
              <a:buFont typeface="Arial" pitchFamily="34" charset="0"/>
              <a:buChar char="•"/>
              <a:defRPr/>
            </a:pPr>
            <a:r>
              <a:rPr lang="en-US" b="0" dirty="0" smtClean="0"/>
              <a:t>Focus is on grade level data, NOT individual students. </a:t>
            </a:r>
            <a:r>
              <a:rPr lang="en-US" u="none" dirty="0" smtClean="0"/>
              <a:t>Look at big</a:t>
            </a:r>
            <a:r>
              <a:rPr lang="en-US" u="none" baseline="0" dirty="0" smtClean="0"/>
              <a:t> picture first.  It should be an efficient and systematic process.  Remember – your model may look different to make it more efficient in you context.</a:t>
            </a:r>
            <a:endParaRPr lang="en-US" b="0" dirty="0" smtClean="0"/>
          </a:p>
          <a:p>
            <a:pPr marL="222965" indent="-222965">
              <a:buFont typeface="Arial" pitchFamily="34" charset="0"/>
              <a:buChar char="•"/>
            </a:pPr>
            <a:r>
              <a:rPr lang="en-US" b="0" dirty="0" smtClean="0"/>
              <a:t>Data analysis procedures should be efficient, systematic practices</a:t>
            </a:r>
          </a:p>
          <a:p>
            <a:pPr marL="222965" indent="-222965">
              <a:buFont typeface="Arial" pitchFamily="34" charset="0"/>
              <a:buChar char="•"/>
            </a:pPr>
            <a:r>
              <a:rPr lang="en-US" b="0" dirty="0" smtClean="0"/>
              <a:t>Analysis must guide and inform core instructional decisions </a:t>
            </a:r>
          </a:p>
          <a:p>
            <a:pPr eaLnBrk="1" hangingPunct="1">
              <a:spcBef>
                <a:spcPct val="0"/>
              </a:spcBef>
            </a:pPr>
            <a:endParaRPr lang="en-US" dirty="0" smtClean="0"/>
          </a:p>
          <a:p>
            <a:pPr eaLnBrk="1" hangingPunct="1">
              <a:spcBef>
                <a:spcPct val="0"/>
              </a:spcBef>
            </a:pPr>
            <a:r>
              <a:rPr lang="en-US" u="none" baseline="0" dirty="0" smtClean="0"/>
              <a:t>Grade level data analysis should not be about compliance, but rather about improving efficiency and instruction.</a:t>
            </a:r>
            <a:endParaRPr lang="en-US" u="none" dirty="0" smtClean="0"/>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147</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Grade level teams can also analyze the effectiveness of the core instruction and curriculum across grade levels. As you can see from this example, the percentage of students meeting the established</a:t>
            </a:r>
            <a:r>
              <a:rPr lang="en-US" baseline="0" dirty="0" smtClean="0"/>
              <a:t> criteria</a:t>
            </a:r>
            <a:r>
              <a:rPr lang="en-US" dirty="0" smtClean="0"/>
              <a:t> (shown</a:t>
            </a:r>
            <a:r>
              <a:rPr lang="en-US" baseline="0" dirty="0" smtClean="0"/>
              <a:t> in green) </a:t>
            </a:r>
            <a:r>
              <a:rPr lang="en-US" dirty="0" smtClean="0"/>
              <a:t>in this grade level increased from 45% to 75%</a:t>
            </a:r>
            <a:r>
              <a:rPr lang="en-US" baseline="0" dirty="0" smtClean="0"/>
              <a:t> between the fall and the winter. It appears that during this time, the core curriculum and instruction is effective for most students. There may be some concern about why only 45% of the students met the established criteria in the fall. This may indicate the need to look at the core curriculum and instruction in the previous year more closely. </a:t>
            </a:r>
            <a:endParaRPr lang="en-US" u="sng" baseline="0"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148</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u="none" baseline="0" dirty="0" smtClean="0"/>
              <a:t>By the spring you can see that 80% of students in this grade level met the criteria for “established.” Again this appears to indicate that the core curriculum and instruction is effective for most students. </a:t>
            </a:r>
            <a:endParaRPr lang="en-US" u="sng" baseline="0"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149</a:t>
            </a:fld>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Analysis of the core curriculum and instruction can also occur at the class level across the year.  For this class,</a:t>
            </a:r>
            <a:r>
              <a:rPr lang="en-US" baseline="0" dirty="0" smtClean="0"/>
              <a:t> 73% of students met the criteria for “established” </a:t>
            </a:r>
            <a:r>
              <a:rPr lang="en-US" dirty="0" smtClean="0"/>
              <a:t>in the fall</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150</a:t>
            </a:fld>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From</a:t>
            </a:r>
            <a:r>
              <a:rPr lang="en-US" baseline="0" dirty="0" smtClean="0"/>
              <a:t> fall to winter benchmark, the percentage of students meeting the “established” criteria decreased from 73% to 53%. It appears that during that time period the primary prevention system, including the core curriculum and instruction,  was not effective for many students in the class. Therefore, it is necessary to look more closely at the core curriculum and instruction and adjust as needed. </a:t>
            </a:r>
          </a:p>
          <a:p>
            <a:pPr defTabSz="891862"/>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questions do you have specific to screening? </a:t>
            </a:r>
          </a:p>
          <a:p>
            <a:endParaRPr lang="en-US" dirty="0" smtClean="0"/>
          </a:p>
          <a:p>
            <a:r>
              <a:rPr lang="en-US" i="1" dirty="0" smtClean="0"/>
              <a:t>Remind participants that you will discuss the topic in detail later in the training. Spend no more than 5 minutes answering these questions.</a:t>
            </a:r>
            <a:endParaRPr lang="en-US" dirty="0" smtClean="0"/>
          </a:p>
          <a:p>
            <a:pPr defTabSz="891862">
              <a:defRPr/>
            </a:pP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baseline="0" dirty="0" smtClean="0"/>
              <a:t>The data indicate that the change implemented by the teacher or school at the class level lead to improvements in the number of students meeting the established criteria. Between the winter and the spring, the percentage of students meeting the established criteria increased from 53% to 76%.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152</a:t>
            </a:fld>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defRPr/>
            </a:pPr>
            <a:r>
              <a:rPr lang="en-US" dirty="0" smtClean="0"/>
              <a:t>Growth, just like at the school and district, can be analyzed at the grade and class level. Given the large number of data (i.e., number of students in the analysis) at the district and school level, some gaps at the grade or class level may be missed. Class and grade levels should follow the same data analysis routine to identify potential gaps in performance. </a:t>
            </a:r>
          </a:p>
          <a:p>
            <a:pPr defTabSz="891862">
              <a:defRPr/>
            </a:pPr>
            <a:endParaRPr lang="en-US" b="0" i="1" u="none" baseline="0" dirty="0" smtClean="0"/>
          </a:p>
          <a:p>
            <a:r>
              <a:rPr lang="en-US" b="0" i="1" u="none" baseline="0" dirty="0" smtClean="0"/>
              <a:t>Note:  For more advanced groups, consider emphasizing the differences in slope between groups and any gaps.</a:t>
            </a:r>
            <a:endParaRPr lang="en-US" b="0" i="1" u="none" dirty="0" smtClean="0"/>
          </a:p>
          <a:p>
            <a:pPr defTabSz="891862"/>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153</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defRPr/>
            </a:pPr>
            <a:r>
              <a:rPr lang="en-US" dirty="0" smtClean="0"/>
              <a:t>Grades and classes can also look at growth by target group (e.g., general education and special education). In this class, the general education students are making progress above the target groups’ benchmark performance but the special education students remain below the target group and show little progress. </a:t>
            </a:r>
          </a:p>
          <a:p>
            <a:pPr defTabSz="891862">
              <a:defRPr/>
            </a:pPr>
            <a:endParaRPr lang="en-US" b="0" i="1" u="none" baseline="0" dirty="0" smtClean="0"/>
          </a:p>
          <a:p>
            <a:r>
              <a:rPr lang="en-US" b="0" i="1" u="none" baseline="0" dirty="0" smtClean="0"/>
              <a:t>Note:  For more advanced groups, consider emphasizing the differences in slope between groups and any gaps.</a:t>
            </a:r>
            <a:endParaRPr lang="en-US" b="0" i="1" u="none" dirty="0" smtClean="0"/>
          </a:p>
          <a:p>
            <a:pPr defTabSz="891862"/>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154</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 chart shows average student performance for four fictitious classes.  We can compare student performance across classrooms at different points in the year.</a:t>
            </a:r>
          </a:p>
          <a:p>
            <a:endParaRPr lang="en-US" u="none" dirty="0" smtClean="0"/>
          </a:p>
          <a:p>
            <a:r>
              <a:rPr lang="en-US" u="none" baseline="0" dirty="0" smtClean="0"/>
              <a:t>We look at the data to make decisions about resource allocation, instruction, and evaluation of the core curriculum; not to evaluate teachers. There should not be fear about the data.  The discussion should be open. </a:t>
            </a:r>
            <a:endParaRPr lang="en-US" u="none" dirty="0" smtClean="0"/>
          </a:p>
          <a:p>
            <a:endParaRPr lang="en-US" u="none" dirty="0" smtClean="0"/>
          </a:p>
          <a:p>
            <a:r>
              <a:rPr lang="en-US" u="none" dirty="0" smtClean="0"/>
              <a:t>We see that in the fall, the classes were performing at different levels</a:t>
            </a:r>
            <a:r>
              <a:rPr lang="en-US" u="none" baseline="0" dirty="0" smtClean="0"/>
              <a:t>. The school may need to allocate resources appropriately to ensure that class 1, 3, and 4 can close the gap.</a:t>
            </a:r>
          </a:p>
          <a:p>
            <a:endParaRPr lang="en-US" i="1" u="none" baseline="0" dirty="0" smtClean="0"/>
          </a:p>
          <a:p>
            <a:r>
              <a:rPr lang="en-US" i="1" u="none" baseline="0" dirty="0" smtClean="0"/>
              <a:t>Click for animation.</a:t>
            </a:r>
          </a:p>
          <a:p>
            <a:endParaRPr lang="en-US" i="1" u="none" baseline="0" dirty="0" smtClean="0"/>
          </a:p>
          <a:p>
            <a:r>
              <a:rPr lang="en-US" i="0" u="none" baseline="0" dirty="0" smtClean="0"/>
              <a:t>It looks like class 1 made a lot of gains.  This may be a result of additional resources, fidelity of implementation, teacher training, or other variables. Further analysis is needed to determine and address performance differences. </a:t>
            </a:r>
          </a:p>
          <a:p>
            <a:pPr defTabSz="904433">
              <a:defRPr/>
            </a:pPr>
            <a:endParaRPr lang="en-US" i="1" u="none" baseline="0" dirty="0" smtClean="0"/>
          </a:p>
          <a:p>
            <a:pPr defTabSz="904433">
              <a:defRPr/>
            </a:pPr>
            <a:r>
              <a:rPr lang="en-US" i="1" u="none" baseline="0" dirty="0" smtClean="0"/>
              <a:t>Click for animation.</a:t>
            </a:r>
          </a:p>
          <a:p>
            <a:pPr defTabSz="904433">
              <a:defRPr/>
            </a:pPr>
            <a:endParaRPr lang="en-US" i="1" u="none" baseline="0" dirty="0" smtClean="0"/>
          </a:p>
          <a:p>
            <a:pPr defTabSz="904433">
              <a:defRPr/>
            </a:pPr>
            <a:r>
              <a:rPr lang="en-US" i="0" u="none" baseline="0" dirty="0" smtClean="0"/>
              <a:t>Spring data indicate that, on average, students in classes 1, 3 and 4 are not performing similarly to class 2. Adjustments may need to be made in the following grade to account for differences. </a:t>
            </a:r>
          </a:p>
          <a:p>
            <a:endParaRPr lang="en-US" i="0" u="none" baseline="0" dirty="0" smtClean="0"/>
          </a:p>
          <a:p>
            <a:endParaRPr lang="en-US" i="0" u="none" baseline="0"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155</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also use ranking graphs to conduct student level analysis at the grade or class</a:t>
            </a:r>
            <a:r>
              <a:rPr lang="en-US" baseline="0" dirty="0" smtClean="0"/>
              <a:t> level</a:t>
            </a:r>
            <a:r>
              <a:rPr lang="en-US" dirty="0" smtClean="0"/>
              <a:t>. This type of analysis can allow us to see how individual students rank against other students in the class or grade. Teachers can use this information for differentiating instruction or to create small instructional groups (for example the students grouped in the black boxes). </a:t>
            </a:r>
          </a:p>
          <a:p>
            <a:pPr defTabSz="891862">
              <a:defRPr/>
            </a:pPr>
            <a:endParaRPr lang="en-US" b="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156</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Once class and grade level analysis is complete, data teams may be interested in looking at the performance of individual</a:t>
            </a:r>
            <a:r>
              <a:rPr lang="en-US" baseline="0" dirty="0" smtClean="0"/>
              <a:t> students to identify which students need additional support in comparison to his peers, the target score, or other performance criteria</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157</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baseline="0" dirty="0" smtClean="0"/>
              <a:t>With screening data, w</a:t>
            </a:r>
            <a:r>
              <a:rPr lang="en-US" dirty="0" smtClean="0"/>
              <a:t>e can compare individual student’s performance to the norm group (box plots) and the target</a:t>
            </a:r>
            <a:r>
              <a:rPr lang="en-US" baseline="0" dirty="0" smtClean="0"/>
              <a:t> score</a:t>
            </a:r>
            <a:r>
              <a:rPr lang="en-US" dirty="0" smtClean="0"/>
              <a:t> (black line). </a:t>
            </a:r>
          </a:p>
          <a:p>
            <a:pPr defTabSz="904433">
              <a:defRPr/>
            </a:pPr>
            <a:r>
              <a:rPr lang="en-US" u="none" dirty="0" smtClean="0"/>
              <a:t>If you look at the green</a:t>
            </a:r>
            <a:r>
              <a:rPr lang="en-US" u="none" baseline="0" dirty="0" smtClean="0"/>
              <a:t> boxes, you can see that the group appears to be making progress overtime. </a:t>
            </a:r>
            <a:r>
              <a:rPr lang="en-US" dirty="0" smtClean="0"/>
              <a:t>While this student (shown in blue) is making some progress across the year, his progress</a:t>
            </a:r>
            <a:r>
              <a:rPr lang="en-US" baseline="0" dirty="0" smtClean="0"/>
              <a:t> appears to be insufficient to close the gap with his peers. In fact, if you look closely, it appears the gap may actually be increasing as shown by the increasing difference between the 50</a:t>
            </a:r>
            <a:r>
              <a:rPr lang="en-US" baseline="30000" dirty="0" smtClean="0"/>
              <a:t>th</a:t>
            </a:r>
            <a:r>
              <a:rPr lang="en-US" baseline="0" dirty="0" smtClean="0"/>
              <a:t>%tile of the peer group and the student’s benchmark score</a:t>
            </a:r>
            <a:r>
              <a:rPr lang="en-US" dirty="0" smtClean="0"/>
              <a:t>. This may be a student</a:t>
            </a:r>
            <a:r>
              <a:rPr lang="en-US" baseline="0" dirty="0" smtClean="0"/>
              <a:t> who needs additional support.</a:t>
            </a:r>
            <a:r>
              <a:rPr lang="en-US" dirty="0" smtClean="0"/>
              <a:t> </a:t>
            </a:r>
          </a:p>
          <a:p>
            <a:endParaRPr lang="en-US" u="sng"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158</a:t>
            </a:fld>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Analyzing student data are important not just for students who are struggling. We also want to ensure high performers continue to make the appropriate level of progress throughout the school year. This may</a:t>
            </a:r>
            <a:r>
              <a:rPr lang="en-US" baseline="0" dirty="0" smtClean="0"/>
              <a:t> also be a student who is in need of additional support.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159</a:t>
            </a:fld>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a:t>
            </a:r>
            <a:r>
              <a:rPr lang="en-US" baseline="0" dirty="0" smtClean="0"/>
              <a:t> we use screening data to determine who will need supplemental support? </a:t>
            </a:r>
            <a:r>
              <a:rPr lang="en-US" dirty="0" smtClean="0"/>
              <a:t>After determining the effectiveness of primary</a:t>
            </a:r>
            <a:r>
              <a:rPr lang="en-US" baseline="0" dirty="0" smtClean="0"/>
              <a:t> prevention</a:t>
            </a:r>
            <a:r>
              <a:rPr lang="en-US" dirty="0" smtClean="0"/>
              <a:t> and establishing instructional plans for improving core instruction, teams can begin to analyze data to determine which students need additional support. </a:t>
            </a:r>
          </a:p>
          <a:p>
            <a:endParaRPr lang="en-US" i="1" dirty="0" smtClean="0"/>
          </a:p>
          <a:p>
            <a:pPr marL="0" lvl="1" defTabSz="904433">
              <a:defRPr/>
            </a:pPr>
            <a:r>
              <a:rPr lang="en-US" b="1" i="0" u="none" dirty="0" smtClean="0"/>
              <a:t>Identifying</a:t>
            </a:r>
            <a:r>
              <a:rPr lang="en-US" b="1" i="0" u="none" baseline="0" dirty="0" smtClean="0"/>
              <a:t> students in need of additional support </a:t>
            </a:r>
            <a:r>
              <a:rPr lang="en-US" i="0" u="none" baseline="0" dirty="0" smtClean="0"/>
              <a:t>is</a:t>
            </a:r>
            <a:r>
              <a:rPr lang="en-US" i="0" u="none" dirty="0" smtClean="0"/>
              <a:t> not always as</a:t>
            </a:r>
            <a:r>
              <a:rPr lang="en-US" i="0" u="none" baseline="0" dirty="0" smtClean="0"/>
              <a:t> simple as providing interventions for all students well above or well below the cut score or target score.  It </a:t>
            </a:r>
            <a:r>
              <a:rPr lang="en-US" b="1" i="0" u="none" baseline="0" dirty="0" smtClean="0"/>
              <a:t>m</a:t>
            </a:r>
            <a:r>
              <a:rPr lang="en-US" b="1" i="0" u="none" dirty="0" smtClean="0"/>
              <a:t>ay vary based on needs and resources of school</a:t>
            </a:r>
            <a:r>
              <a:rPr lang="en-US" i="0" u="none" dirty="0" smtClean="0"/>
              <a:t>,</a:t>
            </a:r>
            <a:r>
              <a:rPr lang="en-US" i="0" u="none" baseline="0" dirty="0" smtClean="0"/>
              <a:t> and the </a:t>
            </a:r>
            <a:r>
              <a:rPr lang="en-US" b="1" i="0" u="none" baseline="0" dirty="0" smtClean="0"/>
              <a:t>target or criterion scores</a:t>
            </a:r>
            <a:r>
              <a:rPr lang="en-US" i="0" u="none" baseline="0" dirty="0" smtClean="0"/>
              <a:t> chosen.  </a:t>
            </a:r>
          </a:p>
          <a:p>
            <a:pPr marL="0" lvl="1" defTabSz="904433">
              <a:defRPr/>
            </a:pPr>
            <a:endParaRPr lang="en-US" i="0" u="none" baseline="0" dirty="0" smtClean="0"/>
          </a:p>
          <a:p>
            <a:pPr marL="0" lvl="1" defTabSz="904433">
              <a:defRPr/>
            </a:pPr>
            <a:r>
              <a:rPr lang="en-US" i="0" u="none" baseline="0" dirty="0" smtClean="0"/>
              <a:t>There may be more students below the target score than can be served by the existing resources. We need to look at which students to allocate resources to, based on how much resources are available.  We may need to </a:t>
            </a:r>
            <a:r>
              <a:rPr lang="en-US" b="1" i="0" u="none" baseline="0" dirty="0" smtClean="0"/>
              <a:t>identify the l</a:t>
            </a:r>
            <a:r>
              <a:rPr lang="en-US" b="1" i="0" u="none" dirty="0" smtClean="0"/>
              <a:t>owest  percentage of students whose needs can be met by existing resources (e.g., 20%).</a:t>
            </a:r>
          </a:p>
          <a:p>
            <a:endParaRPr lang="en-US" i="0" u="none" baseline="0" dirty="0" smtClean="0"/>
          </a:p>
          <a:p>
            <a:r>
              <a:rPr lang="en-US" i="0" u="none" baseline="0" dirty="0" smtClean="0"/>
              <a:t>If there are many students below (</a:t>
            </a:r>
            <a:r>
              <a:rPr lang="en-US" b="1" i="0" u="none" baseline="0" dirty="0" smtClean="0"/>
              <a:t>more than 20%</a:t>
            </a:r>
            <a:r>
              <a:rPr lang="en-US" i="0" u="none" baseline="0" dirty="0" smtClean="0"/>
              <a:t>), there has to be some primary level of support and </a:t>
            </a:r>
            <a:r>
              <a:rPr lang="en-US" b="1" i="0" u="none" baseline="0" dirty="0" smtClean="0"/>
              <a:t>the </a:t>
            </a:r>
            <a:r>
              <a:rPr lang="en-US" b="1" i="0" u="none" dirty="0" smtClean="0"/>
              <a:t>focus should be on improving core instruction/curriculum</a:t>
            </a:r>
            <a:r>
              <a:rPr lang="en-US" i="0" u="none" baseline="0" dirty="0" smtClean="0"/>
              <a:t>.</a:t>
            </a:r>
          </a:p>
          <a:p>
            <a:endParaRPr lang="en-US" u="sng"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160</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Practitioners can use “criterion</a:t>
            </a:r>
            <a:r>
              <a:rPr lang="en-US" baseline="0" dirty="0" smtClean="0"/>
              <a:t> scores</a:t>
            </a:r>
            <a:r>
              <a:rPr lang="en-US" dirty="0" smtClean="0"/>
              <a:t>” from</a:t>
            </a:r>
            <a:r>
              <a:rPr lang="en-US" baseline="0" dirty="0" smtClean="0"/>
              <a:t> criteri</a:t>
            </a:r>
            <a:r>
              <a:rPr lang="en-US" dirty="0" smtClean="0"/>
              <a:t>on referenced scores to determine what level of instruction supports students may need. In this example, students in the yellow may need secondary support while students in the red may need tertiary. Although this method does provide established</a:t>
            </a:r>
            <a:r>
              <a:rPr lang="en-US" baseline="0" dirty="0" smtClean="0"/>
              <a:t> </a:t>
            </a:r>
            <a:r>
              <a:rPr lang="en-US" dirty="0" smtClean="0"/>
              <a:t>scores for grouping, it can lead to problems in schools where the majority of students fall into these two categories.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Let’s move on to the next essential component: </a:t>
            </a:r>
            <a:r>
              <a:rPr lang="en-US" b="1" dirty="0" smtClean="0"/>
              <a:t>progress monitoring</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18</a:t>
            </a:fld>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This graph provides</a:t>
            </a:r>
            <a:r>
              <a:rPr lang="en-US" baseline="0" dirty="0" smtClean="0"/>
              <a:t> an example of a situation where most students fall below the cut score or target score. </a:t>
            </a:r>
            <a:r>
              <a:rPr lang="en-US" dirty="0" smtClean="0"/>
              <a:t>If cut scores or target scores were used to determine supplemental intervention in this district, then School 3 would have significantly more students to support. This would be an issue of inequity in terms of resources. The focus for all of these schools, given the high numbers of students in need, should be on improving core instruction and curriculum.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162</a:t>
            </a:fld>
            <a:endParaRPr 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Another way to identify students in need of support is to use the target identification rate. This is different than the cut score or target score.</a:t>
            </a:r>
          </a:p>
          <a:p>
            <a:endParaRPr lang="en-US" dirty="0" smtClean="0"/>
          </a:p>
          <a:p>
            <a:r>
              <a:rPr lang="en-US" i="1" dirty="0" smtClean="0"/>
              <a:t>Read the slide.</a:t>
            </a:r>
            <a:endParaRPr lang="en-US" dirty="0" smtClean="0"/>
          </a:p>
          <a:p>
            <a:endParaRPr lang="en-US" u="sng" dirty="0" smtClean="0"/>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163</a:t>
            </a:fld>
            <a:endParaRPr 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an example of how the target identification rate may differ from school to school. School 1 has resources available to serve 20 percent of the students in secondary or tertiary; therefore, it sets it target identification rate as identifying the lowest 20 percent. In contrast, School 2 only has enough resources available to serve 15 percent of students in secondary and tertiary, so it’s target identification rate is set to identify the lowest 15 percent.</a:t>
            </a:r>
          </a:p>
          <a:p>
            <a:r>
              <a:rPr lang="en-US" dirty="0" smtClean="0"/>
              <a:t> </a:t>
            </a:r>
          </a:p>
          <a:p>
            <a:r>
              <a:rPr lang="en-US" dirty="0" smtClean="0"/>
              <a:t>Regardless of a school’s target identification rate, if more than 20 percent of the student population is identified as at-risk, the focus should be on improving core curriculum and instruction.  </a:t>
            </a:r>
          </a:p>
          <a:p>
            <a:endParaRPr lang="en-US" dirty="0" smtClean="0"/>
          </a:p>
          <a:p>
            <a:r>
              <a:rPr lang="en-US" u="none" dirty="0" smtClean="0"/>
              <a:t>The district should</a:t>
            </a:r>
            <a:r>
              <a:rPr lang="en-US" u="none" baseline="0" dirty="0" smtClean="0"/>
              <a:t> help identify resources available and help guide schools in allocating resources.</a:t>
            </a:r>
            <a:endParaRPr lang="en-US" u="none" dirty="0"/>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164</a:t>
            </a:fld>
            <a:endParaRPr 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defTabSz="891862" eaLnBrk="1" hangingPunct="1">
              <a:spcBef>
                <a:spcPct val="0"/>
              </a:spcBef>
            </a:pPr>
            <a:r>
              <a:rPr lang="en-US" i="1" dirty="0" smtClean="0"/>
              <a:t>Read the slide.</a:t>
            </a:r>
            <a:endParaRPr lang="en-US" dirty="0" smtClean="0"/>
          </a:p>
          <a:p>
            <a:pPr eaLnBrk="1" hangingPunct="1">
              <a:spcBef>
                <a:spcPct val="0"/>
              </a:spcBef>
            </a:pPr>
            <a:endParaRPr lang="en-US" dirty="0" smtClean="0"/>
          </a:p>
          <a:p>
            <a:pPr eaLnBrk="1" hangingPunct="1">
              <a:spcBef>
                <a:spcPct val="0"/>
              </a:spcBef>
            </a:pPr>
            <a:r>
              <a:rPr lang="en-US" u="none" dirty="0" smtClean="0"/>
              <a:t>Teachers and leaders</a:t>
            </a:r>
            <a:r>
              <a:rPr lang="en-US" u="none" baseline="0" dirty="0" smtClean="0"/>
              <a:t> need to be able to trust the data.    </a:t>
            </a:r>
          </a:p>
          <a:p>
            <a:pPr eaLnBrk="1" hangingPunct="1">
              <a:spcBef>
                <a:spcPct val="0"/>
              </a:spcBef>
            </a:pPr>
            <a:endParaRPr lang="en-US" u="none" baseline="0" dirty="0" smtClean="0"/>
          </a:p>
          <a:p>
            <a:pPr eaLnBrk="1" hangingPunct="1">
              <a:spcBef>
                <a:spcPct val="0"/>
              </a:spcBef>
            </a:pPr>
            <a:r>
              <a:rPr lang="en-US" u="none" baseline="0" dirty="0" smtClean="0"/>
              <a:t>When working with data, we should also think, “Is there a simpler way to do this?”  “Do we need these forms?”  “Are we getting to the point?”</a:t>
            </a:r>
            <a:endParaRPr lang="en-US" u="none" dirty="0" smtClean="0"/>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165</a:t>
            </a:fld>
            <a:endParaRPr lang="en-US"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teams, please answer the following questions.</a:t>
            </a:r>
            <a:endParaRPr lang="en-US" sz="1100" dirty="0" smtClean="0"/>
          </a:p>
          <a:p>
            <a:pPr marL="668896" lvl="1" indent="-222965">
              <a:buFont typeface="Arial" pitchFamily="34" charset="0"/>
              <a:buChar char="•"/>
            </a:pPr>
            <a:r>
              <a:rPr lang="en-US" dirty="0" smtClean="0"/>
              <a:t>What current practices exist for identifying students for secondary and tertiary instruction?</a:t>
            </a:r>
            <a:endParaRPr lang="en-US" sz="1100" dirty="0" smtClean="0"/>
          </a:p>
          <a:p>
            <a:pPr marL="668896" lvl="1" indent="-222965">
              <a:buFont typeface="Arial" pitchFamily="34" charset="0"/>
              <a:buChar char="•"/>
            </a:pPr>
            <a:r>
              <a:rPr lang="en-US" dirty="0" smtClean="0"/>
              <a:t>Are these practices effective? Why or why not?</a:t>
            </a:r>
          </a:p>
          <a:p>
            <a:pPr marL="668896" lvl="1" indent="-222965"/>
            <a:endParaRPr lang="en-US" sz="1100" dirty="0" smtClean="0"/>
          </a:p>
          <a:p>
            <a:r>
              <a:rPr lang="en-US" i="1" dirty="0" smtClean="0"/>
              <a:t>Give teams 5 minutes to discuss (you may adjust this time period based on time available, audience participation, etc.) You may want to ask 2 or 3 teams to share how their districts determine which students need supplemental support.</a:t>
            </a:r>
            <a:endParaRPr lang="en-US" sz="110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166</a:t>
            </a:fld>
            <a:endParaRPr lang="en-US"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1" y="4415157"/>
            <a:ext cx="5487639" cy="4570517"/>
          </a:xfrm>
        </p:spPr>
        <p:txBody>
          <a:bodyPr>
            <a:normAutofit fontScale="85000" lnSpcReduction="20000"/>
          </a:bodyPr>
          <a:lstStyle/>
          <a:p>
            <a:r>
              <a:rPr lang="en-US" dirty="0" smtClean="0"/>
              <a:t>Now we are going to discuss how to establish a screening process in your school or district.  </a:t>
            </a:r>
          </a:p>
          <a:p>
            <a:endParaRPr lang="en-US" dirty="0" smtClean="0"/>
          </a:p>
          <a:p>
            <a:r>
              <a:rPr lang="en-US" i="1" dirty="0" smtClean="0"/>
              <a:t>The Handouts 2 and 3, located in Appendix A</a:t>
            </a:r>
            <a:r>
              <a:rPr lang="en-US" i="1" baseline="0" dirty="0" smtClean="0"/>
              <a:t> of the Training Manual,</a:t>
            </a:r>
            <a:r>
              <a:rPr lang="en-US" i="1" dirty="0" smtClean="0"/>
              <a:t> are meant to be used during this part of the presentation.  Depending on time, presenters may stop after each section to have participants complete that particular section, or presenters may chose to review all sections and then have participants complete the handout all at once. Presenters may want to have teams assign roles such as timekeeper, note taker, and facilitator in order to facilitate the completion of this activity.  See the Facilitator’s Guide for additional information about how to use the handouts.  If you plan to use the Handouts during the Presentation:</a:t>
            </a:r>
          </a:p>
          <a:p>
            <a:endParaRPr lang="en-US" dirty="0" smtClean="0"/>
          </a:p>
          <a:p>
            <a:r>
              <a:rPr lang="en-US" dirty="0" smtClean="0"/>
              <a:t>During this section of the presentation, we will be using the Handouts 2 and 3.  Please take them out now, but do not complete them yet.  I will give you time to complete each section.</a:t>
            </a:r>
          </a:p>
          <a:p>
            <a:endParaRPr lang="en-US" i="1" dirty="0" smtClean="0"/>
          </a:p>
          <a:p>
            <a:r>
              <a:rPr lang="en-US" i="1" dirty="0" smtClean="0"/>
              <a:t>The following are key terms and main points that should be emphasized</a:t>
            </a:r>
            <a:r>
              <a:rPr lang="en-US" i="1" baseline="0" dirty="0" smtClean="0"/>
              <a:t> during this segment of the presentation.</a:t>
            </a:r>
          </a:p>
          <a:p>
            <a:endParaRPr lang="en-US" i="1" baseline="0" dirty="0" smtClean="0"/>
          </a:p>
          <a:p>
            <a:r>
              <a:rPr lang="en-US" i="1" dirty="0" smtClean="0"/>
              <a:t>Key Terms:</a:t>
            </a:r>
          </a:p>
          <a:p>
            <a:pPr>
              <a:buFont typeface="Arial" pitchFamily="34" charset="0"/>
              <a:buChar char="•"/>
            </a:pPr>
            <a:r>
              <a:rPr lang="en-US" b="0" i="1" dirty="0" smtClean="0"/>
              <a:t>Classification Accuracy</a:t>
            </a:r>
          </a:p>
          <a:p>
            <a:pPr>
              <a:buFont typeface="Arial" pitchFamily="34" charset="0"/>
              <a:buChar char="•"/>
            </a:pPr>
            <a:r>
              <a:rPr lang="en-US" b="0" i="1" dirty="0" err="1" smtClean="0"/>
              <a:t>Generalizability</a:t>
            </a:r>
            <a:endParaRPr lang="en-US" b="0" i="1" dirty="0" smtClean="0"/>
          </a:p>
          <a:p>
            <a:pPr>
              <a:buFont typeface="Arial" pitchFamily="34" charset="0"/>
              <a:buChar char="•"/>
            </a:pPr>
            <a:r>
              <a:rPr lang="en-US" b="0" i="1" dirty="0" smtClean="0"/>
              <a:t>Reliability</a:t>
            </a:r>
          </a:p>
          <a:p>
            <a:pPr>
              <a:buFont typeface="Arial" pitchFamily="34" charset="0"/>
              <a:buChar char="•"/>
            </a:pPr>
            <a:r>
              <a:rPr lang="en-US" b="0" i="1" dirty="0" smtClean="0"/>
              <a:t>Validity</a:t>
            </a:r>
          </a:p>
          <a:p>
            <a:pPr>
              <a:buFont typeface="Arial" pitchFamily="34" charset="0"/>
              <a:buChar char="•"/>
            </a:pPr>
            <a:r>
              <a:rPr lang="en-US" b="0" i="1" dirty="0" smtClean="0"/>
              <a:t>Disaggregated Data</a:t>
            </a:r>
          </a:p>
          <a:p>
            <a:endParaRPr lang="en-US" dirty="0" smtClean="0"/>
          </a:p>
          <a:p>
            <a:r>
              <a:rPr lang="en-US" i="1" dirty="0" smtClean="0"/>
              <a:t>Main</a:t>
            </a:r>
            <a:r>
              <a:rPr lang="en-US" i="1" baseline="0" dirty="0" smtClean="0"/>
              <a:t> Points:</a:t>
            </a:r>
          </a:p>
          <a:p>
            <a:pPr>
              <a:buFont typeface="Arial" pitchFamily="34" charset="0"/>
              <a:buChar char="•"/>
            </a:pPr>
            <a:r>
              <a:rPr lang="en-US" i="1" baseline="0" dirty="0" smtClean="0"/>
              <a:t>To establish a screening process, (1) d</a:t>
            </a:r>
            <a:r>
              <a:rPr lang="en-US" i="1" dirty="0" smtClean="0"/>
              <a:t>etermine needs, priorities, and logistics, (2) select a screening tool, and (3) establish procedures.</a:t>
            </a:r>
          </a:p>
          <a:p>
            <a:pPr>
              <a:buFont typeface="Arial" pitchFamily="34" charset="0"/>
              <a:buChar char="•"/>
            </a:pPr>
            <a:r>
              <a:rPr lang="en-US" i="1" baseline="0" dirty="0" smtClean="0"/>
              <a:t>Establishing a screening process is an activity that should be completed by a team of people with different viewpoints and expertise.</a:t>
            </a:r>
          </a:p>
          <a:p>
            <a:pPr>
              <a:buFont typeface="Arial" pitchFamily="34" charset="0"/>
              <a:buChar char="•"/>
            </a:pPr>
            <a:r>
              <a:rPr lang="en-US" i="1" baseline="0" dirty="0" smtClean="0"/>
              <a:t>Selecting a screening tool is a process that requires thought and discussion.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167</a:t>
            </a:fld>
            <a:endParaRPr lang="en-US"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recommend these steps for establishing a screening process.</a:t>
            </a:r>
          </a:p>
          <a:p>
            <a:endParaRPr lang="en-US" dirty="0" smtClean="0"/>
          </a:p>
          <a:p>
            <a:r>
              <a:rPr lang="en-US" i="1" dirty="0" smtClean="0"/>
              <a:t>Read the slide.</a:t>
            </a: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168</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step is to determine your needs, priorities, and logistics.  As</a:t>
            </a:r>
            <a:r>
              <a:rPr lang="en-US" baseline="0" dirty="0" smtClean="0"/>
              <a:t> a team, you</a:t>
            </a:r>
            <a:r>
              <a:rPr lang="en-US" dirty="0" smtClean="0"/>
              <a:t> already identified your purpose or purposes for screening in </a:t>
            </a:r>
            <a:r>
              <a:rPr lang="en-US" i="0" u="sng" dirty="0" smtClean="0"/>
              <a:t>Handout 1</a:t>
            </a:r>
            <a:r>
              <a:rPr lang="en-US" i="1" dirty="0" smtClean="0"/>
              <a:t>.</a:t>
            </a:r>
            <a:r>
              <a:rPr lang="en-US" i="1" baseline="0" dirty="0" smtClean="0"/>
              <a:t> </a:t>
            </a:r>
            <a:r>
              <a:rPr lang="en-US" dirty="0" smtClean="0"/>
              <a:t>Keeping that in mind, in a moment, your team will have an opportunity</a:t>
            </a:r>
            <a:r>
              <a:rPr lang="en-US" baseline="0" dirty="0" smtClean="0"/>
              <a:t> to discuss</a:t>
            </a:r>
            <a:r>
              <a:rPr lang="en-US" dirty="0" smtClean="0"/>
              <a:t> your school or districts’ needs, priorities, and logistics</a:t>
            </a:r>
            <a:r>
              <a:rPr lang="en-US" baseline="0" dirty="0" smtClean="0"/>
              <a:t> using </a:t>
            </a:r>
            <a:r>
              <a:rPr lang="en-US" u="sng" baseline="0" dirty="0" smtClean="0"/>
              <a:t>Handout 2</a:t>
            </a:r>
            <a:r>
              <a:rPr lang="en-US" baseline="0" dirty="0" smtClean="0"/>
              <a:t>. This tool is designed to be completed by the team. </a:t>
            </a:r>
            <a:endParaRPr lang="en-US" dirty="0" smtClean="0"/>
          </a:p>
          <a:p>
            <a:endParaRPr lang="en-US" u="none"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169</a:t>
            </a:fld>
            <a:endParaRPr 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6738398-E2E7-40C7-AE06-17CB7ACFA2EE}" type="slidenum">
              <a:rPr lang="en-US" smtClean="0"/>
              <a:pPr/>
              <a:t>170</a:t>
            </a:fld>
            <a:endParaRPr lang="en-US" dirty="0" smtClean="0"/>
          </a:p>
        </p:txBody>
      </p:sp>
      <p:sp>
        <p:nvSpPr>
          <p:cNvPr id="120835" name="Slide Image Placeholder 1"/>
          <p:cNvSpPr>
            <a:spLocks noGrp="1" noRot="1" noChangeAspect="1" noTextEdit="1"/>
          </p:cNvSpPr>
          <p:nvPr>
            <p:ph type="sldImg"/>
          </p:nvPr>
        </p:nvSpPr>
        <p:spPr>
          <a:solidFill>
            <a:srgbClr val="FFFFFF"/>
          </a:solidFill>
          <a:ln/>
        </p:spPr>
      </p:sp>
      <p:sp>
        <p:nvSpPr>
          <p:cNvPr id="120836"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dirty="0" smtClean="0"/>
              <a:t>One of the first decisions you need to make is what your </a:t>
            </a:r>
            <a:r>
              <a:rPr lang="en-US" b="1" dirty="0" smtClean="0"/>
              <a:t>outcome measure </a:t>
            </a:r>
            <a:r>
              <a:rPr lang="en-US" dirty="0" smtClean="0"/>
              <a:t>is.  </a:t>
            </a:r>
            <a:r>
              <a:rPr lang="en-US" b="1" dirty="0" smtClean="0"/>
              <a:t>What is the criterion? What are we predicting to</a:t>
            </a:r>
            <a:r>
              <a:rPr lang="en-US" dirty="0" smtClean="0"/>
              <a:t>? For example, are you predicting to performance on the state grade level assessment or are you predicting to performance on the SAT?</a:t>
            </a:r>
          </a:p>
          <a:p>
            <a:endParaRPr lang="en-US" b="1" dirty="0" smtClean="0"/>
          </a:p>
          <a:p>
            <a:r>
              <a:rPr lang="en-US" b="1" dirty="0" smtClean="0"/>
              <a:t>Should be an educationally valid outcome.</a:t>
            </a:r>
            <a:endParaRPr lang="en-US" dirty="0" smtClean="0"/>
          </a:p>
          <a:p>
            <a:endParaRPr lang="en-US" b="1" dirty="0" smtClean="0"/>
          </a:p>
          <a:p>
            <a:r>
              <a:rPr lang="en-US" b="1" dirty="0" smtClean="0"/>
              <a:t>Schools must choose age-appropriate outcome measures that capture student ability.</a:t>
            </a:r>
            <a:r>
              <a:rPr lang="en-US" dirty="0" smtClean="0"/>
              <a:t> For example, although oral reading fluency (ORF) is somewhat accurate, it may not provide the best information concerning which instructional supports a student may need.</a:t>
            </a:r>
          </a:p>
          <a:p>
            <a:endParaRPr lang="en-US" dirty="0" smtClean="0"/>
          </a:p>
          <a:p>
            <a:r>
              <a:rPr lang="en-US" dirty="0" smtClean="0"/>
              <a:t>Alternatively, measures of word reading fluency and listening comprehension may give a more comprehensive picture of reading ability.</a:t>
            </a:r>
          </a:p>
          <a:p>
            <a:endParaRPr lang="en-US" b="1" dirty="0" smtClean="0"/>
          </a:p>
          <a:p>
            <a:r>
              <a:rPr lang="en-US" b="1" dirty="0" smtClean="0"/>
              <a:t>You may have different screeners to assess different outcomes.</a:t>
            </a:r>
            <a:endParaRPr lang="en-US" dirty="0" smtClean="0"/>
          </a:p>
          <a:p>
            <a:pPr eaLnBrk="1" hangingPunct="1"/>
            <a:endParaRPr lang="en-US" dirty="0"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team, discuss </a:t>
            </a:r>
            <a:r>
              <a:rPr lang="en-US" i="0" dirty="0" smtClean="0"/>
              <a:t>the following and </a:t>
            </a:r>
            <a:r>
              <a:rPr lang="en-US" i="0" baseline="0" dirty="0" smtClean="0"/>
              <a:t>record your discussion</a:t>
            </a:r>
            <a:r>
              <a:rPr lang="en-US" dirty="0" smtClean="0"/>
              <a:t> in </a:t>
            </a:r>
            <a:r>
              <a:rPr lang="en-US" u="sng" dirty="0" smtClean="0"/>
              <a:t>Section 1: What are the outcomes we are focused on?</a:t>
            </a:r>
            <a:r>
              <a:rPr lang="en-US" i="1" dirty="0" smtClean="0"/>
              <a:t> </a:t>
            </a:r>
            <a:r>
              <a:rPr lang="en-US" dirty="0" smtClean="0"/>
              <a:t>On </a:t>
            </a:r>
            <a:r>
              <a:rPr lang="en-US" u="sng" dirty="0" smtClean="0"/>
              <a:t>Handout 2</a:t>
            </a:r>
            <a:r>
              <a:rPr lang="en-US" dirty="0" smtClean="0"/>
              <a:t>.  </a:t>
            </a:r>
          </a:p>
          <a:p>
            <a:endParaRPr lang="en-US" dirty="0" smtClean="0"/>
          </a:p>
          <a:p>
            <a:r>
              <a:rPr lang="en-US" i="1" dirty="0" smtClean="0"/>
              <a:t>Read the slide.</a:t>
            </a:r>
          </a:p>
          <a:p>
            <a:endParaRPr lang="en-US" dirty="0" smtClean="0"/>
          </a:p>
          <a:p>
            <a:r>
              <a:rPr lang="en-US" i="1" dirty="0" smtClean="0"/>
              <a:t>You may allow teams to answer the questions at this point (if so, set a specific time limit and remind them only to answer the questions for this section) or you may remind them that you are reviewing all the sections and questions and then the teams will have time to go back to complete all of the sections.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sz="1000" dirty="0" smtClean="0"/>
              <a:t>The </a:t>
            </a:r>
            <a:r>
              <a:rPr lang="en-US" sz="1000" b="1" dirty="0" smtClean="0"/>
              <a:t>purpose of progress monitoring</a:t>
            </a:r>
            <a:r>
              <a:rPr lang="en-US" sz="1000" dirty="0" smtClean="0"/>
              <a:t> is to </a:t>
            </a:r>
            <a:r>
              <a:rPr lang="en-US" sz="1000" b="1" dirty="0" smtClean="0"/>
              <a:t>monitor students’ response to primary, secondary and tertiary instruction</a:t>
            </a:r>
            <a:r>
              <a:rPr lang="en-US" sz="1000" dirty="0" smtClean="0"/>
              <a:t>. Progress monitoring data can be used to 1) </a:t>
            </a:r>
            <a:r>
              <a:rPr lang="en-US" sz="1000" b="1" dirty="0" smtClean="0"/>
              <a:t>estimate the rates of improvement </a:t>
            </a:r>
            <a:r>
              <a:rPr lang="en-US" sz="1000" dirty="0" smtClean="0"/>
              <a:t>which allows for comparison to peers; 2) </a:t>
            </a:r>
            <a:r>
              <a:rPr lang="en-US" sz="1000" b="1" dirty="0" smtClean="0"/>
              <a:t>identify students who are not demonstrating or making adequate progress</a:t>
            </a:r>
            <a:r>
              <a:rPr lang="en-US" sz="1000" dirty="0" smtClean="0"/>
              <a:t> so that instructional changes can be made, and 3) </a:t>
            </a:r>
            <a:r>
              <a:rPr lang="en-US" sz="1000" b="1" dirty="0" smtClean="0"/>
              <a:t>compare the efficiency of different forms of instruction</a:t>
            </a:r>
            <a:r>
              <a:rPr lang="en-US" sz="1000" dirty="0" smtClean="0"/>
              <a:t> – in other words, which instructional approach or intervention led to the greatest growth among students. </a:t>
            </a:r>
          </a:p>
          <a:p>
            <a:endParaRPr lang="en-US" sz="1000" dirty="0" smtClean="0"/>
          </a:p>
          <a:p>
            <a:r>
              <a:rPr lang="en-US" sz="1000" dirty="0" smtClean="0"/>
              <a:t>It is not just for those students identified for supplemental instruction. The </a:t>
            </a:r>
            <a:r>
              <a:rPr lang="en-US" sz="1000" b="1" dirty="0" smtClean="0"/>
              <a:t>focus</a:t>
            </a:r>
            <a:r>
              <a:rPr lang="en-US" sz="1000" dirty="0" smtClean="0"/>
              <a:t> is on </a:t>
            </a:r>
            <a:r>
              <a:rPr lang="en-US" sz="1000" b="1" dirty="0" smtClean="0"/>
              <a:t>students who have been identified through screening as at-risk for poor learning outcomes</a:t>
            </a:r>
            <a:r>
              <a:rPr lang="en-US" sz="1000" dirty="0" smtClean="0"/>
              <a:t>. This could include students just above the cut off score as well as those scoring below the cut off score. </a:t>
            </a:r>
          </a:p>
          <a:p>
            <a:endParaRPr lang="en-US" sz="1000" b="1" dirty="0" smtClean="0"/>
          </a:p>
          <a:p>
            <a:r>
              <a:rPr lang="en-US" sz="1000" b="1" dirty="0" smtClean="0"/>
              <a:t>Progress monitoring tools</a:t>
            </a:r>
            <a:r>
              <a:rPr lang="en-US" sz="1000" dirty="0" smtClean="0"/>
              <a:t>, just like screening tools, should be brief, </a:t>
            </a:r>
            <a:r>
              <a:rPr lang="en-US" sz="1000" b="1" dirty="0" smtClean="0"/>
              <a:t>valid, reliable, and evidence-based.</a:t>
            </a:r>
            <a:r>
              <a:rPr lang="en-US" sz="1000" dirty="0" smtClean="0"/>
              <a:t> Common progress monitoring tools include general outcome measurements, including curriculum based measurements, as well as mastery measurements.  </a:t>
            </a:r>
          </a:p>
          <a:p>
            <a:endParaRPr lang="en-US" sz="1000" dirty="0" smtClean="0"/>
          </a:p>
          <a:p>
            <a:r>
              <a:rPr lang="en-US" sz="1000" dirty="0" smtClean="0"/>
              <a:t>The </a:t>
            </a:r>
            <a:r>
              <a:rPr lang="en-US" sz="1000" b="1" dirty="0" smtClean="0"/>
              <a:t>timeframe</a:t>
            </a:r>
            <a:r>
              <a:rPr lang="en-US" sz="1000" dirty="0" smtClean="0"/>
              <a:t> for progress monitoring assessment is really dependent on the tools being used and the typical rate of growth for the student. </a:t>
            </a:r>
          </a:p>
          <a:p>
            <a:endParaRPr lang="en-US" sz="1000" dirty="0" smtClean="0"/>
          </a:p>
          <a:p>
            <a:r>
              <a:rPr lang="en-US" sz="1000" dirty="0" smtClean="0"/>
              <a:t>Progress monitoring can be used anytime throughout the school year. With progress monitoring, </a:t>
            </a:r>
            <a:r>
              <a:rPr lang="en-US" sz="1000" b="1" dirty="0" smtClean="0"/>
              <a:t>students are assessed at regular intervals</a:t>
            </a:r>
            <a:r>
              <a:rPr lang="en-US" sz="1000" dirty="0" smtClean="0"/>
              <a:t> (weekly, bi-weekly, monthly) to produce accurate and meaningful results that teachers can use to quantify short- and long-term student gains toward end-of-year goals. At a minimum, progress monitoring tools should be administered at least monthly. However, more frequent data collection is recommended given the amount of data needed for making decisions with confidence (6-9 data points for many tools). With progress monitoring, teachers establish long-term (i.e., end-of-year) goals indicating the level of proficiency students should demonstrate by the end of the school year.</a:t>
            </a:r>
          </a:p>
          <a:p>
            <a:pPr eaLnBrk="1" hangingPunct="1"/>
            <a:endParaRPr lang="en-US" sz="1000"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19</a:t>
            </a:fld>
            <a:endParaRPr 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you need to determine if you will have a </a:t>
            </a:r>
            <a:r>
              <a:rPr lang="en-US" b="1" dirty="0" smtClean="0"/>
              <a:t>focus on the district level or the school level</a:t>
            </a:r>
            <a:r>
              <a:rPr lang="en-US" dirty="0" smtClean="0"/>
              <a:t>. </a:t>
            </a:r>
          </a:p>
          <a:p>
            <a:endParaRPr lang="en-US" b="1" dirty="0" smtClean="0"/>
          </a:p>
          <a:p>
            <a:r>
              <a:rPr lang="en-US" b="1" dirty="0" smtClean="0"/>
              <a:t>Pros</a:t>
            </a:r>
            <a:r>
              <a:rPr lang="en-US" dirty="0" smtClean="0"/>
              <a:t> – An advantage of a district focus is that it provides the ability to evaluate district efforts. </a:t>
            </a:r>
          </a:p>
          <a:p>
            <a:endParaRPr lang="en-US" b="1" dirty="0" smtClean="0"/>
          </a:p>
          <a:p>
            <a:r>
              <a:rPr lang="en-US" b="1" dirty="0" smtClean="0"/>
              <a:t>Cons</a:t>
            </a:r>
            <a:r>
              <a:rPr lang="en-US" dirty="0" smtClean="0"/>
              <a:t> – A disadvantage of a school focus it that it makes it difficult to make comparisons across district (which is needed for allocation of resources)</a:t>
            </a:r>
          </a:p>
          <a:p>
            <a:endParaRPr lang="en-US" b="1" dirty="0" smtClean="0"/>
          </a:p>
          <a:p>
            <a:r>
              <a:rPr lang="en-US" b="1" dirty="0" smtClean="0"/>
              <a:t>Alignment of other initiatives, activities, and policies. </a:t>
            </a:r>
            <a:r>
              <a:rPr lang="en-US" dirty="0" smtClean="0"/>
              <a:t>When ‘adding something new,’ something must be removed. Screening should not be seen as an additional component but a component that can help align other activities. Remember, screening can assist with school improvement efforts, special education eligibility, allocating resources, etc.</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172</a:t>
            </a:fld>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team, discuss the following questions and record your discussion on </a:t>
            </a:r>
            <a:r>
              <a:rPr lang="en-US" u="sng" dirty="0" smtClean="0"/>
              <a:t>Section 2: What is our scope?</a:t>
            </a:r>
            <a:r>
              <a:rPr lang="en-US" i="1" dirty="0" smtClean="0"/>
              <a:t> </a:t>
            </a:r>
            <a:r>
              <a:rPr lang="en-US" dirty="0" smtClean="0"/>
              <a:t>On </a:t>
            </a:r>
            <a:r>
              <a:rPr lang="en-US" u="sng" dirty="0" smtClean="0"/>
              <a:t>Handout 2</a:t>
            </a:r>
            <a:r>
              <a:rPr lang="en-US" dirty="0" smtClean="0"/>
              <a:t>.</a:t>
            </a:r>
          </a:p>
          <a:p>
            <a:endParaRPr lang="en-US" dirty="0" smtClean="0"/>
          </a:p>
          <a:p>
            <a:r>
              <a:rPr lang="en-US" i="1" dirty="0" smtClean="0"/>
              <a:t>Read the slide.</a:t>
            </a:r>
          </a:p>
          <a:p>
            <a:endParaRPr lang="en-US" dirty="0" smtClean="0"/>
          </a:p>
          <a:p>
            <a:r>
              <a:rPr lang="en-US" i="1" dirty="0" smtClean="0"/>
              <a:t>You may allow teams to answer the questions at this point (if so, set a specific time limit and remind them only to answer the questions for this section) or you may remind them that you are reviewing all the sections and questions and then the teams will have time to go back to complete all of the sections.</a:t>
            </a:r>
            <a:endParaRPr lang="en-US" dirty="0" smtClean="0"/>
          </a:p>
          <a:p>
            <a:endParaRPr lang="en-US" i="1" dirty="0" smtClean="0"/>
          </a:p>
          <a:p>
            <a:r>
              <a:rPr lang="en-US" i="1" dirty="0" smtClean="0"/>
              <a:t>Inform the teams that they may not have answers to all the questions at this point in time. In those situations, instruct them to use this time to determine action steps for finding the answers.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173</a:t>
            </a:fld>
            <a:endParaRPr lang="en-US"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14B0EE3-E54D-42A5-BAD1-FA1F73469F7B}" type="slidenum">
              <a:rPr lang="en-US" smtClean="0"/>
              <a:pPr/>
              <a:t>174</a:t>
            </a:fld>
            <a:endParaRPr lang="en-US" dirty="0" smtClean="0"/>
          </a:p>
        </p:txBody>
      </p:sp>
      <p:sp>
        <p:nvSpPr>
          <p:cNvPr id="130051" name="Slide Image Placeholder 1"/>
          <p:cNvSpPr>
            <a:spLocks noGrp="1" noRot="1" noChangeAspect="1" noTextEdit="1"/>
          </p:cNvSpPr>
          <p:nvPr>
            <p:ph type="sldImg"/>
          </p:nvPr>
        </p:nvSpPr>
        <p:spPr>
          <a:solidFill>
            <a:srgbClr val="FFFFFF"/>
          </a:solidFill>
          <a:ln/>
        </p:spPr>
      </p:sp>
      <p:sp>
        <p:nvSpPr>
          <p:cNvPr id="130052"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pPr defTabSz="891862" eaLnBrk="1" hangingPunct="1"/>
            <a:r>
              <a:rPr lang="en-US" b="1" dirty="0" smtClean="0"/>
              <a:t>Screening tools may differ in their validity, reliability, and accuracy depending on the population</a:t>
            </a:r>
            <a:r>
              <a:rPr lang="en-US" dirty="0" smtClean="0"/>
              <a:t>. This is especially true for </a:t>
            </a:r>
            <a:r>
              <a:rPr lang="en-US" b="1" dirty="0" smtClean="0"/>
              <a:t>specific subgroups</a:t>
            </a:r>
            <a:r>
              <a:rPr lang="en-US" dirty="0" smtClean="0"/>
              <a:t>, like students in special education and English Language Learners.  In addition, not all tools are equally valid or accurate across different </a:t>
            </a:r>
            <a:r>
              <a:rPr lang="en-US" b="1" dirty="0" smtClean="0"/>
              <a:t>grade levels.</a:t>
            </a:r>
            <a:endParaRPr lang="en-US" dirty="0" smtClean="0"/>
          </a:p>
          <a:p>
            <a:pPr eaLnBrk="1" hangingPunct="1"/>
            <a:endParaRPr lang="en-US" dirty="0"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14B0EE3-E54D-42A5-BAD1-FA1F73469F7B}" type="slidenum">
              <a:rPr lang="en-US" smtClean="0"/>
              <a:pPr/>
              <a:t>175</a:t>
            </a:fld>
            <a:endParaRPr lang="en-US" dirty="0" smtClean="0"/>
          </a:p>
        </p:txBody>
      </p:sp>
      <p:sp>
        <p:nvSpPr>
          <p:cNvPr id="130051" name="Slide Image Placeholder 1"/>
          <p:cNvSpPr>
            <a:spLocks noGrp="1" noRot="1" noChangeAspect="1" noTextEdit="1"/>
          </p:cNvSpPr>
          <p:nvPr>
            <p:ph type="sldImg"/>
          </p:nvPr>
        </p:nvSpPr>
        <p:spPr>
          <a:solidFill>
            <a:srgbClr val="FFFFFF"/>
          </a:solidFill>
          <a:ln/>
        </p:spPr>
      </p:sp>
      <p:sp>
        <p:nvSpPr>
          <p:cNvPr id="130052"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dirty="0" smtClean="0"/>
              <a:t>As a team, discuss the following and record your responses on </a:t>
            </a:r>
            <a:r>
              <a:rPr lang="en-US" u="sng" dirty="0" smtClean="0"/>
              <a:t>Section 3: Who is the target population? </a:t>
            </a:r>
            <a:r>
              <a:rPr lang="en-US" dirty="0" smtClean="0"/>
              <a:t>On </a:t>
            </a:r>
            <a:r>
              <a:rPr lang="en-US" u="sng" dirty="0" smtClean="0"/>
              <a:t>Handout 2</a:t>
            </a:r>
            <a:r>
              <a:rPr lang="en-US" dirty="0" smtClean="0"/>
              <a:t>.</a:t>
            </a:r>
          </a:p>
          <a:p>
            <a:endParaRPr lang="en-US" dirty="0" smtClean="0"/>
          </a:p>
          <a:p>
            <a:r>
              <a:rPr lang="en-US" i="1" dirty="0" smtClean="0"/>
              <a:t>Read the slide.</a:t>
            </a:r>
          </a:p>
          <a:p>
            <a:endParaRPr lang="en-US" dirty="0" smtClean="0"/>
          </a:p>
          <a:p>
            <a:r>
              <a:rPr lang="en-US" i="1" dirty="0" smtClean="0"/>
              <a:t>You may allow teams to answer the questions at this point (if so, set a specific time limit and remind them only to answer the questions for this section) or you may remind them that you are reviewing all the sections and questions and then the teams will have time to go back to complete all of the sections.</a:t>
            </a:r>
            <a:endParaRPr lang="en-US" dirty="0" smtClean="0"/>
          </a:p>
          <a:p>
            <a:r>
              <a:rPr lang="en-US" i="1" dirty="0" smtClean="0"/>
              <a:t>If they have time, they may go back and answer questions from previous sections. Remind the teams that they may not have answers to all the questions at this point in time. In those situations, instruct them to use this time to determine action steps for finding the answers.</a:t>
            </a:r>
            <a:endParaRPr lang="en-US" dirty="0" smtClean="0"/>
          </a:p>
          <a:p>
            <a:pPr eaLnBrk="1" hangingPunct="1"/>
            <a:endParaRPr lang="en-US" dirty="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BFA6E5E-A344-4928-BE21-5DCB64A3E1A8}" type="slidenum">
              <a:rPr lang="en-US" smtClean="0"/>
              <a:pPr/>
              <a:t>176</a:t>
            </a:fld>
            <a:endParaRPr lang="en-US" dirty="0" smtClean="0"/>
          </a:p>
        </p:txBody>
      </p:sp>
      <p:sp>
        <p:nvSpPr>
          <p:cNvPr id="131075" name="Slide Image Placeholder 1"/>
          <p:cNvSpPr>
            <a:spLocks noGrp="1" noRot="1" noChangeAspect="1" noTextEdit="1"/>
          </p:cNvSpPr>
          <p:nvPr>
            <p:ph type="sldImg"/>
          </p:nvPr>
        </p:nvSpPr>
        <p:spPr>
          <a:solidFill>
            <a:srgbClr val="FFFFFF"/>
          </a:solidFill>
          <a:ln/>
        </p:spPr>
      </p:sp>
      <p:sp>
        <p:nvSpPr>
          <p:cNvPr id="131076"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dirty="0" smtClean="0"/>
              <a:t>In thinking about when screening will occur, it is important to remember that:</a:t>
            </a:r>
          </a:p>
          <a:p>
            <a:endParaRPr lang="en-US" b="1" dirty="0" smtClean="0"/>
          </a:p>
          <a:p>
            <a:r>
              <a:rPr lang="en-US" b="1" dirty="0" smtClean="0"/>
              <a:t>Screening should occur more than one time per year, but it is recommended that</a:t>
            </a:r>
            <a:r>
              <a:rPr lang="en-US" b="1" baseline="0" dirty="0" smtClean="0"/>
              <a:t> it occurs at least</a:t>
            </a:r>
            <a:r>
              <a:rPr lang="en-US" b="1" dirty="0" smtClean="0"/>
              <a:t> 3 times per year (fall, winter, spring). </a:t>
            </a:r>
            <a:endParaRPr lang="en-US" dirty="0" smtClean="0"/>
          </a:p>
          <a:p>
            <a:endParaRPr lang="en-US" b="1" dirty="0" smtClean="0"/>
          </a:p>
          <a:p>
            <a:r>
              <a:rPr lang="en-US" b="1" dirty="0" smtClean="0"/>
              <a:t>Teams should create a clear schedule before the year begins</a:t>
            </a:r>
            <a:r>
              <a:rPr lang="en-US" dirty="0" smtClean="0"/>
              <a:t> of when screening will occur.</a:t>
            </a:r>
          </a:p>
          <a:p>
            <a:endParaRPr lang="en-US" b="1" dirty="0" smtClean="0"/>
          </a:p>
          <a:p>
            <a:r>
              <a:rPr lang="en-US" b="1" dirty="0" smtClean="0"/>
              <a:t>Screeners must target skills pertinent to the grade and times the screen is administered</a:t>
            </a:r>
            <a:r>
              <a:rPr lang="en-US" dirty="0" smtClean="0"/>
              <a:t> (in other words, don’t screen students solely on skills that have not been taught yet or that are no longer that pertinent – such as a measure of phonemic awareness in 3</a:t>
            </a:r>
            <a:r>
              <a:rPr lang="en-US" baseline="30000" dirty="0" smtClean="0"/>
              <a:t>rd</a:t>
            </a:r>
            <a:r>
              <a:rPr lang="en-US" dirty="0" smtClean="0"/>
              <a:t> grade.) Children are developing the very skills we are interested in measuring—”moving target.”(</a:t>
            </a:r>
            <a:r>
              <a:rPr lang="en-US" dirty="0" err="1" smtClean="0"/>
              <a:t>Speece</a:t>
            </a:r>
            <a:r>
              <a:rPr lang="en-US" dirty="0" smtClean="0"/>
              <a:t>, 2005)</a:t>
            </a:r>
            <a:r>
              <a:rPr lang="en-US" baseline="0" dirty="0" smtClean="0"/>
              <a:t>  </a:t>
            </a:r>
            <a:r>
              <a:rPr lang="en-US" dirty="0" smtClean="0"/>
              <a:t>How we time the screen with this development can make a big difference in its accuracy.</a:t>
            </a:r>
          </a:p>
          <a:p>
            <a:endParaRPr lang="en-US" dirty="0" smtClean="0"/>
          </a:p>
          <a:p>
            <a:r>
              <a:rPr lang="en-US" dirty="0" smtClean="0"/>
              <a:t>You also should consider how the screener will be administered. There are two main </a:t>
            </a:r>
            <a:r>
              <a:rPr lang="en-US" b="1" dirty="0" smtClean="0"/>
              <a:t>delivery options</a:t>
            </a:r>
            <a:r>
              <a:rPr lang="en-US" dirty="0" smtClean="0"/>
              <a:t>:  individual and class-wide.</a:t>
            </a:r>
          </a:p>
          <a:p>
            <a:pPr eaLnBrk="1" hangingPunct="1"/>
            <a:endParaRPr lang="en-US" dirty="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BFA6E5E-A344-4928-BE21-5DCB64A3E1A8}" type="slidenum">
              <a:rPr lang="en-US" smtClean="0"/>
              <a:pPr/>
              <a:t>177</a:t>
            </a:fld>
            <a:endParaRPr lang="en-US" dirty="0" smtClean="0"/>
          </a:p>
        </p:txBody>
      </p:sp>
      <p:sp>
        <p:nvSpPr>
          <p:cNvPr id="131075" name="Slide Image Placeholder 1"/>
          <p:cNvSpPr>
            <a:spLocks noGrp="1" noRot="1" noChangeAspect="1" noTextEdit="1"/>
          </p:cNvSpPr>
          <p:nvPr>
            <p:ph type="sldImg"/>
          </p:nvPr>
        </p:nvSpPr>
        <p:spPr>
          <a:solidFill>
            <a:srgbClr val="FFFFFF"/>
          </a:solidFill>
          <a:ln/>
        </p:spPr>
      </p:sp>
      <p:sp>
        <p:nvSpPr>
          <p:cNvPr id="131076"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dirty="0" smtClean="0"/>
              <a:t>As a team, discuss</a:t>
            </a:r>
            <a:r>
              <a:rPr lang="en-US" baseline="0" dirty="0" smtClean="0"/>
              <a:t> the following and record your responses </a:t>
            </a:r>
            <a:r>
              <a:rPr lang="en-US" dirty="0" smtClean="0"/>
              <a:t>on </a:t>
            </a:r>
            <a:r>
              <a:rPr lang="en-US" u="sng" dirty="0" smtClean="0"/>
              <a:t>Section 4: What do we need to know about timing?</a:t>
            </a:r>
            <a:r>
              <a:rPr lang="en-US" dirty="0" smtClean="0"/>
              <a:t> On </a:t>
            </a:r>
            <a:r>
              <a:rPr lang="en-US" u="sng" dirty="0" smtClean="0"/>
              <a:t>Handout 2</a:t>
            </a:r>
            <a:r>
              <a:rPr lang="en-US" dirty="0" smtClean="0"/>
              <a:t>.</a:t>
            </a:r>
          </a:p>
          <a:p>
            <a:endParaRPr lang="en-US" dirty="0" smtClean="0"/>
          </a:p>
          <a:p>
            <a:r>
              <a:rPr lang="en-US" i="1" dirty="0" smtClean="0"/>
              <a:t>Read the slide.</a:t>
            </a:r>
          </a:p>
          <a:p>
            <a:endParaRPr lang="en-US" dirty="0" smtClean="0"/>
          </a:p>
          <a:p>
            <a:r>
              <a:rPr lang="en-US" i="1" dirty="0" smtClean="0"/>
              <a:t>You may allow teams to answer the questions at this point (if so, set a specific time limit and remind them only to answer the questions for this section) or you may remind them that you are reviewing all the sections and questions and then the teams will have time to go back to complete all of the sections.</a:t>
            </a:r>
            <a:endParaRPr lang="en-US" dirty="0" smtClean="0"/>
          </a:p>
          <a:p>
            <a:endParaRPr lang="en-US" i="1" dirty="0" smtClean="0"/>
          </a:p>
          <a:p>
            <a:r>
              <a:rPr lang="en-US" i="1" dirty="0" smtClean="0"/>
              <a:t>If they have time, they may go back and answer questions from previous sections. Remind the teams that they may not have answers to all the questions at this point in time. In those situations, instruct them to use this time to determine action steps for finding the answers.</a:t>
            </a:r>
            <a:endParaRPr lang="en-US" dirty="0" smtClean="0"/>
          </a:p>
          <a:p>
            <a:pPr eaLnBrk="1" hangingPunct="1"/>
            <a:endParaRPr lang="en-US" dirty="0"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Schools and districts need to consider who will be conducting the assessment and who will be serving on the data analysis team. These decisions need to be driven by identifying who has the prerequisite skills, who logistically has the time, etc.</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178</a:t>
            </a:fld>
            <a:endParaRPr lang="en-US"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team, discuss the following questions and record your responses on </a:t>
            </a:r>
            <a:r>
              <a:rPr lang="en-US" u="sng" dirty="0" smtClean="0"/>
              <a:t>Section 5: What are staff roles related to screening?</a:t>
            </a:r>
            <a:r>
              <a:rPr lang="en-US" dirty="0" smtClean="0"/>
              <a:t> On </a:t>
            </a:r>
            <a:r>
              <a:rPr lang="en-US" u="sng" dirty="0" smtClean="0"/>
              <a:t>Handout 2</a:t>
            </a:r>
            <a:r>
              <a:rPr lang="en-US" dirty="0" smtClean="0"/>
              <a:t>.</a:t>
            </a:r>
          </a:p>
          <a:p>
            <a:endParaRPr lang="en-US" dirty="0" smtClean="0"/>
          </a:p>
          <a:p>
            <a:r>
              <a:rPr lang="en-US" i="1" dirty="0" smtClean="0"/>
              <a:t>Read the slide.</a:t>
            </a:r>
          </a:p>
          <a:p>
            <a:endParaRPr lang="en-US" dirty="0" smtClean="0"/>
          </a:p>
          <a:p>
            <a:r>
              <a:rPr lang="en-US" i="1" dirty="0" smtClean="0"/>
              <a:t>You may allow teams to answer the questions at this point (if so, set a specific time limit and remind them only to answer the questions for this section) or you may remind them that you are reviewing all the sections and questions and then the teams will have time to go back to complete all of the sections.</a:t>
            </a:r>
            <a:endParaRPr lang="en-US" dirty="0" smtClean="0"/>
          </a:p>
          <a:p>
            <a:endParaRPr lang="en-US" i="1" dirty="0" smtClean="0"/>
          </a:p>
          <a:p>
            <a:r>
              <a:rPr lang="en-US" i="1" dirty="0" smtClean="0"/>
              <a:t>If they have time, they may go back and answer questions from previous sections. Remind the teams that they may not have answers to all the questions at this point in time. In those situations, instruct them to use this time to determine action steps for finding the answers.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179</a:t>
            </a:fld>
            <a:endParaRPr lang="en-US" dirty="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There are three main areas of focus regarding the logistics of administering the screener. You will need to consider the </a:t>
            </a:r>
            <a:r>
              <a:rPr lang="en-US" b="1" dirty="0" smtClean="0"/>
              <a:t>delivery options</a:t>
            </a:r>
            <a:r>
              <a:rPr lang="en-US" dirty="0" smtClean="0"/>
              <a:t>, the tools required for </a:t>
            </a:r>
            <a:r>
              <a:rPr lang="en-US" b="1" dirty="0" smtClean="0"/>
              <a:t>analysis</a:t>
            </a:r>
            <a:r>
              <a:rPr lang="en-US" dirty="0" smtClean="0"/>
              <a:t>, and the </a:t>
            </a:r>
            <a:r>
              <a:rPr lang="en-US" b="1" dirty="0" smtClean="0"/>
              <a:t>location </a:t>
            </a:r>
            <a:r>
              <a:rPr lang="en-US" dirty="0" smtClean="0"/>
              <a:t>where the screener can be administered.</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180</a:t>
            </a:fld>
            <a:endParaRPr lang="en-US" dirty="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DFEB5A3-65ED-4F5B-BE26-19E1321ED972}" type="slidenum">
              <a:rPr lang="en-US" smtClean="0"/>
              <a:pPr/>
              <a:t>181</a:t>
            </a:fld>
            <a:endParaRPr lang="en-US" dirty="0" smtClean="0"/>
          </a:p>
        </p:txBody>
      </p:sp>
      <p:sp>
        <p:nvSpPr>
          <p:cNvPr id="132099" name="Slide Image Placeholder 1"/>
          <p:cNvSpPr>
            <a:spLocks noGrp="1" noRot="1" noChangeAspect="1" noTextEdit="1"/>
          </p:cNvSpPr>
          <p:nvPr>
            <p:ph type="sldImg"/>
          </p:nvPr>
        </p:nvSpPr>
        <p:spPr>
          <a:solidFill>
            <a:srgbClr val="FFFFFF"/>
          </a:solidFill>
          <a:ln/>
        </p:spPr>
      </p:sp>
      <p:sp>
        <p:nvSpPr>
          <p:cNvPr id="132100"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dirty="0" smtClean="0"/>
              <a:t>As a team, you will answer the following questions on </a:t>
            </a:r>
            <a:r>
              <a:rPr lang="en-US" u="sng" dirty="0" smtClean="0"/>
              <a:t>Section 6: What do we need for administration of screening?</a:t>
            </a:r>
            <a:r>
              <a:rPr lang="en-US" dirty="0" smtClean="0"/>
              <a:t> On </a:t>
            </a:r>
            <a:r>
              <a:rPr lang="en-US" u="sng" dirty="0" smtClean="0"/>
              <a:t>Handout 2</a:t>
            </a:r>
            <a:r>
              <a:rPr lang="en-US" dirty="0" smtClean="0"/>
              <a:t>.</a:t>
            </a:r>
          </a:p>
          <a:p>
            <a:endParaRPr lang="en-US" i="1" dirty="0" smtClean="0"/>
          </a:p>
          <a:p>
            <a:r>
              <a:rPr lang="en-US" i="1" dirty="0" smtClean="0"/>
              <a:t>Read the slide.</a:t>
            </a:r>
            <a:endParaRPr lang="en-US" dirty="0" smtClean="0"/>
          </a:p>
          <a:p>
            <a:endParaRPr lang="en-US" i="1" dirty="0" smtClean="0"/>
          </a:p>
          <a:p>
            <a:r>
              <a:rPr lang="en-US" i="1" dirty="0" smtClean="0"/>
              <a:t>You may allow teams to answer the questions at this point (if so, set a specific time limit and remind them only to answer the questions for this section) or you may remind them that you are reviewing all the sections and questions and then the teams will have time to go back to complete all of the sections.</a:t>
            </a:r>
            <a:endParaRPr lang="en-US" dirty="0" smtClean="0"/>
          </a:p>
          <a:p>
            <a:endParaRPr lang="en-US" i="1" dirty="0" smtClean="0"/>
          </a:p>
          <a:p>
            <a:r>
              <a:rPr lang="en-US" i="1" dirty="0" smtClean="0"/>
              <a:t>If they have time, they may go back and answer questions from previous sections. Remind the teams that they may not have answers to all the questions at this point in time. In those situations, instruct them to use this time to determine action steps for finding the answers.</a:t>
            </a:r>
            <a:endParaRPr lang="en-US" b="1" dirty="0" smtClean="0"/>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In summary, progress monitoring data can help answer these questions: </a:t>
            </a:r>
          </a:p>
          <a:p>
            <a:pPr marL="222965" indent="-222965">
              <a:buFont typeface="+mj-lt"/>
              <a:buAutoNum type="arabicPeriod"/>
            </a:pPr>
            <a:r>
              <a:rPr lang="en-US" b="1" dirty="0" smtClean="0"/>
              <a:t>Are students meeting short term goals which will help them reach their long term goals</a:t>
            </a:r>
            <a:r>
              <a:rPr lang="en-US" dirty="0" smtClean="0"/>
              <a:t>?</a:t>
            </a:r>
          </a:p>
          <a:p>
            <a:pPr marL="222965" indent="-222965">
              <a:buFont typeface="+mj-lt"/>
              <a:buAutoNum type="arabicPeriod"/>
            </a:pPr>
            <a:r>
              <a:rPr lang="en-US" b="1" dirty="0" smtClean="0"/>
              <a:t>Are students making progress at an acceptable rate?</a:t>
            </a:r>
            <a:r>
              <a:rPr lang="en-US" dirty="0" smtClean="0"/>
              <a:t> It isn’t enough to just make progress. The progress must be meaningful and closing the gap between the student’s progress and his/her peers.</a:t>
            </a:r>
          </a:p>
          <a:p>
            <a:pPr marL="222965" indent="-222965">
              <a:buFont typeface="+mj-lt"/>
              <a:buAutoNum type="arabicPeriod"/>
            </a:pPr>
            <a:r>
              <a:rPr lang="en-US" b="1" dirty="0" smtClean="0"/>
              <a:t>Does the instruction need to be adjusted or changed?</a:t>
            </a:r>
            <a:r>
              <a:rPr lang="en-US" dirty="0" smtClean="0"/>
              <a:t> Using pre-established data decision rules, progress monitoring allows you to determine if the instruction is working for the student and evaluate the effectiveness of changes. </a:t>
            </a:r>
          </a:p>
          <a:p>
            <a:pPr defTabSz="891862" eaLnBrk="1" hangingPunct="1">
              <a:defRPr/>
            </a:pPr>
            <a:endParaRPr lang="en-US"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20</a:t>
            </a:fld>
            <a:endParaRPr lang="en-U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Schools and districts must, of course, also consider the related costs for screening. These costs include </a:t>
            </a:r>
            <a:r>
              <a:rPr lang="en-US" b="1" dirty="0" smtClean="0"/>
              <a:t>the cost of the tool</a:t>
            </a:r>
            <a:r>
              <a:rPr lang="en-US" dirty="0" smtClean="0"/>
              <a:t>, any </a:t>
            </a:r>
            <a:r>
              <a:rPr lang="en-US" b="1" dirty="0" smtClean="0"/>
              <a:t>necessary materials</a:t>
            </a:r>
            <a:r>
              <a:rPr lang="en-US" dirty="0" smtClean="0"/>
              <a:t> such as computers or number 2 pencils, the </a:t>
            </a:r>
            <a:r>
              <a:rPr lang="en-US" b="1" dirty="0" smtClean="0"/>
              <a:t>cost of training</a:t>
            </a:r>
            <a:r>
              <a:rPr lang="en-US" dirty="0" smtClean="0"/>
              <a:t> (for example, one screening tool in reading - Discovery Education Predictive Assessment-Reading - has on-site professional development for</a:t>
            </a:r>
            <a:r>
              <a:rPr lang="en-US" baseline="0" dirty="0" smtClean="0"/>
              <a:t> </a:t>
            </a:r>
            <a:r>
              <a:rPr lang="en-US" dirty="0" smtClean="0"/>
              <a:t>$2500/day or a Professional Development Webinar for $250), and the </a:t>
            </a:r>
            <a:r>
              <a:rPr lang="en-US" b="1" dirty="0" smtClean="0"/>
              <a:t>cost of instruction for the identified students. </a:t>
            </a:r>
            <a:r>
              <a:rPr lang="en-US" dirty="0" smtClean="0"/>
              <a:t>The cut score or targeted instruction rate you select for screening should be related to the amount of funds you have for instruction.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182</a:t>
            </a:fld>
            <a:endParaRPr lang="en-US"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0A7DDA2-1F6B-4A9D-9B05-B9EA9430724E}" type="slidenum">
              <a:rPr lang="en-US" smtClean="0"/>
              <a:pPr/>
              <a:t>183</a:t>
            </a:fld>
            <a:endParaRPr lang="en-US" dirty="0" smtClean="0"/>
          </a:p>
        </p:txBody>
      </p:sp>
      <p:sp>
        <p:nvSpPr>
          <p:cNvPr id="133123" name="Slide Image Placeholder 1"/>
          <p:cNvSpPr>
            <a:spLocks noGrp="1" noRot="1" noChangeAspect="1" noTextEdit="1"/>
          </p:cNvSpPr>
          <p:nvPr>
            <p:ph type="sldImg"/>
          </p:nvPr>
        </p:nvSpPr>
        <p:spPr>
          <a:solidFill>
            <a:srgbClr val="FFFFFF"/>
          </a:solidFill>
          <a:ln/>
        </p:spPr>
      </p:sp>
      <p:sp>
        <p:nvSpPr>
          <p:cNvPr id="133124"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dirty="0" smtClean="0"/>
              <a:t>As a team, discuss the following questions and record your response on </a:t>
            </a:r>
            <a:r>
              <a:rPr lang="en-US" u="sng" dirty="0" smtClean="0"/>
              <a:t>Section 7: What fund</a:t>
            </a:r>
            <a:r>
              <a:rPr lang="en-US" u="sng" baseline="0" dirty="0" smtClean="0"/>
              <a:t>s are available</a:t>
            </a:r>
            <a:r>
              <a:rPr lang="en-US" u="sng" dirty="0" smtClean="0"/>
              <a:t>?</a:t>
            </a:r>
            <a:r>
              <a:rPr lang="en-US" dirty="0" smtClean="0"/>
              <a:t> On </a:t>
            </a:r>
            <a:r>
              <a:rPr lang="en-US" u="sng" dirty="0" smtClean="0"/>
              <a:t>Handout 2</a:t>
            </a:r>
            <a:r>
              <a:rPr lang="en-US" dirty="0" smtClean="0"/>
              <a:t>.</a:t>
            </a:r>
          </a:p>
          <a:p>
            <a:endParaRPr lang="en-US" dirty="0" smtClean="0"/>
          </a:p>
          <a:p>
            <a:r>
              <a:rPr lang="en-US" i="1" dirty="0" smtClean="0"/>
              <a:t>Read the slide.</a:t>
            </a:r>
          </a:p>
          <a:p>
            <a:endParaRPr lang="en-US" dirty="0" smtClean="0"/>
          </a:p>
          <a:p>
            <a:r>
              <a:rPr lang="en-US" i="1" dirty="0" smtClean="0"/>
              <a:t>You may allow teams to answer the questions at this point (if so, set a specific time limit and remind them only to answer the questions for this section) or you may remind them that you are reviewing all the sections and questions and then the teams will have time to go back to complete all of the sections.</a:t>
            </a:r>
            <a:endParaRPr lang="en-US" dirty="0" smtClean="0"/>
          </a:p>
          <a:p>
            <a:r>
              <a:rPr lang="en-US" i="1" dirty="0" smtClean="0"/>
              <a:t> </a:t>
            </a:r>
          </a:p>
          <a:p>
            <a:r>
              <a:rPr lang="en-US" i="1" dirty="0" smtClean="0"/>
              <a:t>If they have time, they may go back and answer questions from previous sections. Remind the teams that they may not have answers to all the questions at this point in time. In those situations, instruct them to use this time to determine action steps for finding the answers.</a:t>
            </a:r>
            <a:endParaRPr lang="en-US" dirty="0" smtClean="0"/>
          </a:p>
          <a:p>
            <a:pPr eaLnBrk="1" hangingPunct="1"/>
            <a:endParaRPr lang="en-US" dirty="0"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help ensure that the measures are administered with integrity, anyone administering the screener must be trained. </a:t>
            </a:r>
          </a:p>
          <a:p>
            <a:endParaRPr lang="en-US" dirty="0" smtClean="0"/>
          </a:p>
          <a:p>
            <a:r>
              <a:rPr lang="en-US" i="1" dirty="0" smtClean="0"/>
              <a:t>Read the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184</a:t>
            </a:fld>
            <a:endParaRPr lang="en-US" dirty="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2FA8243-CD7D-4843-825E-C312EBF1D5F4}" type="slidenum">
              <a:rPr lang="en-US" smtClean="0"/>
              <a:pPr/>
              <a:t>185</a:t>
            </a:fld>
            <a:endParaRPr lang="en-US" dirty="0" smtClean="0"/>
          </a:p>
        </p:txBody>
      </p:sp>
      <p:sp>
        <p:nvSpPr>
          <p:cNvPr id="134147" name="Slide Image Placeholder 1"/>
          <p:cNvSpPr>
            <a:spLocks noGrp="1" noRot="1" noChangeAspect="1" noTextEdit="1"/>
          </p:cNvSpPr>
          <p:nvPr>
            <p:ph type="sldImg"/>
          </p:nvPr>
        </p:nvSpPr>
        <p:spPr>
          <a:solidFill>
            <a:srgbClr val="FFFFFF"/>
          </a:solidFill>
          <a:ln/>
        </p:spPr>
      </p:sp>
      <p:sp>
        <p:nvSpPr>
          <p:cNvPr id="134148"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dirty="0" smtClean="0"/>
              <a:t>As a team, discuss</a:t>
            </a:r>
            <a:r>
              <a:rPr lang="en-US" baseline="0" dirty="0" smtClean="0"/>
              <a:t> the </a:t>
            </a:r>
            <a:r>
              <a:rPr lang="en-US" dirty="0" smtClean="0"/>
              <a:t>following questions and record your responses on </a:t>
            </a:r>
            <a:r>
              <a:rPr lang="en-US" u="sng" dirty="0" smtClean="0"/>
              <a:t>Section 8: What do we need for training?</a:t>
            </a:r>
            <a:r>
              <a:rPr lang="en-US" dirty="0" smtClean="0"/>
              <a:t> On </a:t>
            </a:r>
            <a:r>
              <a:rPr lang="en-US" u="sng" dirty="0" smtClean="0"/>
              <a:t>Handout 2</a:t>
            </a:r>
            <a:r>
              <a:rPr lang="en-US" dirty="0" smtClean="0"/>
              <a:t>.</a:t>
            </a:r>
          </a:p>
          <a:p>
            <a:endParaRPr lang="en-US" dirty="0" smtClean="0"/>
          </a:p>
          <a:p>
            <a:r>
              <a:rPr lang="en-US" i="1" dirty="0" smtClean="0"/>
              <a:t>Read the slide.</a:t>
            </a:r>
          </a:p>
          <a:p>
            <a:endParaRPr lang="en-US" dirty="0" smtClean="0"/>
          </a:p>
          <a:p>
            <a:r>
              <a:rPr lang="en-US" i="1" dirty="0" smtClean="0"/>
              <a:t>Allow teams to answer the questions on Activity Handout-Step 1 at this point. Set a specific time limit (will vary depending on if they are only answering the training questions or if they are answering the questions in all the sections.) If they have time, they may go back and answer questions from previous sections. Remind the teams that they may not have answers to all the questions at this point in time. In those situations, instruct them to use this time to determine action steps for finding the answers.</a:t>
            </a:r>
            <a:endParaRPr lang="en-US" dirty="0" smtClean="0"/>
          </a:p>
          <a:p>
            <a:pPr eaLnBrk="1" hangingPunct="1"/>
            <a:endParaRPr lang="en-US" dirty="0"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you have determined your priorities, needs, and logistics, you are ready to select a tool. Use</a:t>
            </a:r>
            <a:r>
              <a:rPr lang="en-US" baseline="0" dirty="0" smtClean="0"/>
              <a:t> </a:t>
            </a:r>
            <a:r>
              <a:rPr lang="en-US" u="sng" dirty="0" smtClean="0"/>
              <a:t>Handout 3: Selecting a Screening Tool</a:t>
            </a:r>
            <a:r>
              <a:rPr lang="en-US" u="none" baseline="0" dirty="0" smtClean="0"/>
              <a:t> to guide discussions about the match between identified tools and your needs and priorities. </a:t>
            </a:r>
          </a:p>
          <a:p>
            <a:endParaRPr lang="en-US" u="none" baseline="0" dirty="0" smtClean="0"/>
          </a:p>
          <a:p>
            <a:r>
              <a:rPr lang="en-US" i="1" u="none" baseline="0" dirty="0" smtClean="0"/>
              <a:t>Note: Handout 3 is optional. For teams who are able to clearly define their needs and priorities or for teams that already have a tool, this activity may be appropriate. For many teams new to RTI, they may need to go back to their district or school to clarify the their needs, priorities, and logistics. Recommend that teams reconvene after the training to complete Handout 2 and move to Handout 3 when they are ready. </a:t>
            </a:r>
            <a:endParaRPr lang="en-US" i="1" u="sng" dirty="0" smtClean="0"/>
          </a:p>
          <a:p>
            <a:endParaRPr lang="en-US" dirty="0" smtClean="0"/>
          </a:p>
          <a:p>
            <a:endParaRPr lang="en-US" i="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186</a:t>
            </a:fld>
            <a:endParaRPr lang="en-US"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step process for establishing a screening process is to first determine needs, priorities, and logistics; next, you will select a screening tool; and last, you need to establish basic procedures. Some procedures that need to be established are:</a:t>
            </a:r>
          </a:p>
          <a:p>
            <a:endParaRPr lang="en-US" dirty="0" smtClean="0"/>
          </a:p>
          <a:p>
            <a:r>
              <a:rPr lang="en-US" i="1" dirty="0" smtClean="0"/>
              <a:t>Read the slide.</a:t>
            </a:r>
          </a:p>
          <a:p>
            <a:endParaRPr lang="en-US" dirty="0" smtClean="0"/>
          </a:p>
          <a:p>
            <a:r>
              <a:rPr lang="en-US" dirty="0" smtClean="0"/>
              <a:t>We’ve already spent time today on the first five. Let’s talk now about number 6: Reporting and sharing data.</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187</a:t>
            </a:fld>
            <a:endParaRPr lang="en-US" dirty="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things to think about when determining how you are going to share the screening data:</a:t>
            </a:r>
          </a:p>
          <a:p>
            <a:endParaRPr lang="en-US" dirty="0" smtClean="0"/>
          </a:p>
          <a:p>
            <a:r>
              <a:rPr lang="en-US" i="1" dirty="0" smtClean="0"/>
              <a:t>Read the slide.</a:t>
            </a:r>
            <a:endParaRPr lang="en-US" dirty="0" smtClean="0"/>
          </a:p>
          <a:p>
            <a:endParaRPr lang="en-US" dirty="0" smtClean="0"/>
          </a:p>
          <a:p>
            <a:r>
              <a:rPr lang="en-US" u="none" dirty="0" smtClean="0"/>
              <a:t>This is a great way for the district to demonstrate and model for the schools how sharing data can be done.</a:t>
            </a:r>
            <a:endParaRPr lang="en-US" u="none"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188</a:t>
            </a:fld>
            <a:endParaRPr lang="en-US" dirty="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Before we wrap up, lets</a:t>
            </a:r>
            <a:r>
              <a:rPr lang="en-US" baseline="0" dirty="0" smtClean="0"/>
              <a:t> see what you learned today and discuss next steps</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189</a:t>
            </a:fld>
            <a:endParaRPr lang="en-US"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Quickly turn to a partner and quiz each other on the following questions.</a:t>
            </a:r>
          </a:p>
          <a:p>
            <a:pPr defTabSz="904433">
              <a:defRPr/>
            </a:pPr>
            <a:endParaRPr lang="en-US" i="1" dirty="0" smtClean="0"/>
          </a:p>
          <a:p>
            <a:pPr defTabSz="904433">
              <a:defRPr/>
            </a:pPr>
            <a:r>
              <a:rPr lang="en-US" i="1" dirty="0" smtClean="0"/>
              <a:t>Note:</a:t>
            </a:r>
            <a:r>
              <a:rPr lang="en-US" i="1" baseline="0" dirty="0" smtClean="0"/>
              <a:t> </a:t>
            </a:r>
            <a:r>
              <a:rPr lang="en-US" i="1" dirty="0" smtClean="0"/>
              <a:t>Below is a simple way to conduct a review of today’s content. Feel free to change the format to meet the needs of the audience.</a:t>
            </a:r>
            <a:r>
              <a:rPr lang="en-US" i="1" baseline="0" dirty="0" smtClean="0"/>
              <a:t> </a:t>
            </a:r>
            <a:endParaRPr lang="en-US" dirty="0" smtClean="0"/>
          </a:p>
          <a:p>
            <a:endParaRPr lang="en-US" i="1" dirty="0" smtClean="0"/>
          </a:p>
          <a:p>
            <a:r>
              <a:rPr lang="en-US" i="1" dirty="0" smtClean="0"/>
              <a:t>Depending on time available, give pairs 5 – 10 minutes to answer questions. Review the questions and answers with the group.</a:t>
            </a:r>
          </a:p>
          <a:p>
            <a:endParaRPr lang="en-US" i="1" dirty="0" smtClean="0"/>
          </a:p>
          <a:p>
            <a:pPr lvl="0"/>
            <a:r>
              <a:rPr lang="en-US" b="1" i="1" dirty="0" smtClean="0"/>
              <a:t>List the four essential components of RTI:</a:t>
            </a:r>
            <a:r>
              <a:rPr lang="en-US" i="1" dirty="0" smtClean="0"/>
              <a:t> screening, progress monitoring, multi-level system of prevention, and data-based decision making</a:t>
            </a:r>
            <a:endParaRPr lang="en-US" dirty="0" smtClean="0"/>
          </a:p>
          <a:p>
            <a:pPr lvl="0"/>
            <a:r>
              <a:rPr lang="en-US" b="1" i="1" dirty="0" smtClean="0"/>
              <a:t>How often are screening assessments administered?</a:t>
            </a:r>
            <a:r>
              <a:rPr lang="en-US" i="1" dirty="0" smtClean="0"/>
              <a:t> At least once a year; we recommend at least 3 times per year.</a:t>
            </a:r>
            <a:endParaRPr lang="en-US" dirty="0" smtClean="0"/>
          </a:p>
          <a:p>
            <a:pPr lvl="0"/>
            <a:r>
              <a:rPr lang="en-US" b="1" i="1" dirty="0" smtClean="0"/>
              <a:t>Do screening tools tend to </a:t>
            </a:r>
            <a:r>
              <a:rPr lang="en-US" b="1" i="1" dirty="0" err="1" smtClean="0"/>
              <a:t>overidentify</a:t>
            </a:r>
            <a:r>
              <a:rPr lang="en-US" b="1" i="1" dirty="0" smtClean="0"/>
              <a:t> or </a:t>
            </a:r>
            <a:r>
              <a:rPr lang="en-US" b="1" i="1" dirty="0" err="1" smtClean="0"/>
              <a:t>underidentify</a:t>
            </a:r>
            <a:r>
              <a:rPr lang="en-US" b="1" i="1" dirty="0" smtClean="0"/>
              <a:t>?</a:t>
            </a:r>
            <a:r>
              <a:rPr lang="en-US" i="1" dirty="0" smtClean="0"/>
              <a:t> Why? </a:t>
            </a:r>
            <a:r>
              <a:rPr lang="en-US" i="1" dirty="0" err="1" smtClean="0"/>
              <a:t>Overidentify</a:t>
            </a:r>
            <a:r>
              <a:rPr lang="en-US" i="1" dirty="0" smtClean="0"/>
              <a:t> – we’d rather “catch” students who do not need extra help rather than “miss” students who do.</a:t>
            </a:r>
            <a:endParaRPr lang="en-US" dirty="0" smtClean="0"/>
          </a:p>
          <a:p>
            <a:pPr lvl="0"/>
            <a:r>
              <a:rPr lang="en-US" b="1" i="1" dirty="0" smtClean="0"/>
              <a:t>Provide three examples of questions you can answer based on screening data:</a:t>
            </a:r>
            <a:r>
              <a:rPr lang="en-US" i="1" dirty="0" smtClean="0"/>
              <a:t> Is your core curriculum effective? What students need additional support? What grades/schools need additional support? Are certain policies effective? </a:t>
            </a:r>
            <a:endParaRPr lang="en-US" dirty="0" smtClean="0"/>
          </a:p>
          <a:p>
            <a:pPr lvl="0"/>
            <a:r>
              <a:rPr lang="en-US" b="1" i="1" dirty="0" smtClean="0"/>
              <a:t>What is the difference between a summative and formative assessment? Provide an example of each.</a:t>
            </a:r>
            <a:r>
              <a:rPr lang="en-US" i="1" dirty="0" smtClean="0"/>
              <a:t> Summative assessments are typically administered after instruction and tell us what a student learned (ex. end of chapter tests, high stakes tests, final exams.) Formative assessments are administered during instruction and tell us how well students are responding to instruction (ex. mastery measures, general outcome measures.) </a:t>
            </a:r>
            <a:endParaRPr lang="en-US" dirty="0" smtClean="0"/>
          </a:p>
          <a:p>
            <a:pPr lvl="0"/>
            <a:r>
              <a:rPr lang="en-US" b="1" i="1" dirty="0" smtClean="0"/>
              <a:t>Who should receive a screening assessment?</a:t>
            </a:r>
            <a:r>
              <a:rPr lang="en-US" i="1" dirty="0" smtClean="0"/>
              <a:t> All students</a:t>
            </a:r>
            <a:endParaRPr lang="en-US" dirty="0" smtClean="0"/>
          </a:p>
          <a:p>
            <a:pPr lvl="0"/>
            <a:r>
              <a:rPr lang="en-US" b="1" i="1" dirty="0" smtClean="0"/>
              <a:t>What is classification accuracy?</a:t>
            </a:r>
            <a:r>
              <a:rPr lang="en-US" i="1" dirty="0" smtClean="0"/>
              <a:t> The classification accuracy indicates the extent to which a screening tool is able to accurately classify students into “at-risk “ and “not at-risk” categories.</a:t>
            </a:r>
            <a:endParaRPr lang="en-US" dirty="0" smtClean="0"/>
          </a:p>
          <a:p>
            <a:pPr lvl="0"/>
            <a:r>
              <a:rPr lang="en-US" b="1" i="1" dirty="0" smtClean="0"/>
              <a:t>What is a cut score?</a:t>
            </a:r>
            <a:r>
              <a:rPr lang="en-US" i="1" dirty="0" smtClean="0"/>
              <a:t> A cut score is a score on a screening test that divides students who are considered potentially at-risk from those who considered not at-risk.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190</a:t>
            </a:fld>
            <a:endParaRPr lang="en-US" dirty="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you learned how to…</a:t>
            </a:r>
          </a:p>
          <a:p>
            <a:endParaRPr lang="en-US" baseline="0" dirty="0" smtClean="0"/>
          </a:p>
          <a:p>
            <a:r>
              <a:rPr lang="en-US" i="1" baseline="0" dirty="0" smtClean="0"/>
              <a:t>Read the slide. </a:t>
            </a:r>
          </a:p>
          <a:p>
            <a:endParaRPr lang="en-US" i="1" baseline="0" dirty="0" smtClean="0"/>
          </a:p>
          <a:p>
            <a:endParaRPr lang="en-US" i="0"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191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screening, the National Center has developed a progress monitoring tools chart that can be accessed through the National Center on RTI’s website at www.rti4success.org. </a:t>
            </a:r>
          </a:p>
          <a:p>
            <a:r>
              <a:rPr lang="en-US" dirty="0" smtClean="0"/>
              <a:t> </a:t>
            </a:r>
          </a:p>
          <a:p>
            <a:r>
              <a:rPr lang="en-US" i="1" dirty="0" smtClean="0"/>
              <a:t>You will likely not want to share all of the information below, but rather use it as a reference if participants have questions about this slide.</a:t>
            </a:r>
            <a:endParaRPr lang="en-US" dirty="0" smtClean="0"/>
          </a:p>
          <a:p>
            <a:r>
              <a:rPr lang="en-US" i="1" dirty="0" smtClean="0"/>
              <a:t> </a:t>
            </a:r>
            <a:endParaRPr lang="en-US" dirty="0" smtClean="0"/>
          </a:p>
          <a:p>
            <a:r>
              <a:rPr lang="en-US" i="1" dirty="0" smtClean="0"/>
              <a:t>The PM tools chart began through the National Center on Student Progress Monitoring and has continued through the National Center on RTI. Given the extensive research being conducted in the area of PM, the PM tools chart has significantly more indicators (columns) and tools than the screening tools chart. This is discussed further in the Progress Monitoring Training Module. </a:t>
            </a: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21</a:t>
            </a:fld>
            <a:endParaRPr lang="en-US"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a:defRPr/>
            </a:pPr>
            <a:r>
              <a:rPr lang="en-US" dirty="0" smtClean="0"/>
              <a:t>Given what you learned today, what are your next steps? Consider your</a:t>
            </a:r>
            <a:r>
              <a:rPr lang="en-US" baseline="0" dirty="0" smtClean="0"/>
              <a:t> earlier team discussions. </a:t>
            </a:r>
          </a:p>
          <a:p>
            <a:pPr defTabSz="904433">
              <a:defRPr/>
            </a:pPr>
            <a:endParaRPr lang="en-US" baseline="0" dirty="0" smtClean="0"/>
          </a:p>
          <a:p>
            <a:pPr defTabSz="904433">
              <a:defRPr/>
            </a:pPr>
            <a:r>
              <a:rPr lang="en-US" baseline="0" dirty="0" smtClean="0"/>
              <a:t>The following are questions you may consider. Do we need to...</a:t>
            </a:r>
          </a:p>
          <a:p>
            <a:pPr defTabSz="904433">
              <a:defRPr/>
            </a:pPr>
            <a:endParaRPr lang="en-US" baseline="0" dirty="0" smtClean="0"/>
          </a:p>
          <a:p>
            <a:pPr defTabSz="904433">
              <a:defRPr/>
            </a:pPr>
            <a:r>
              <a:rPr lang="en-US" b="0" i="1" baseline="0" dirty="0" smtClean="0"/>
              <a:t>Read the slide. Allow teams 5-10 minutes. </a:t>
            </a:r>
            <a:endParaRPr lang="en-US" b="0" i="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192</a:t>
            </a:fld>
            <a:endParaRPr lang="en-US" dirty="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229211" indent="-229211" defTabSz="891862" eaLnBrk="1" hangingPunct="1"/>
            <a:r>
              <a:rPr lang="en-US" dirty="0" smtClean="0"/>
              <a:t>Here are three websites for additional information on screening and other RTI-related topics.</a:t>
            </a:r>
          </a:p>
          <a:p>
            <a:pPr marL="229211" indent="-229211" eaLnBrk="1" hangingPunct="1"/>
            <a:endParaRPr lang="en-US" sz="1000"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193</a:t>
            </a:fld>
            <a:endParaRPr lang="en-US" dirty="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194</a:t>
            </a:fld>
            <a:endParaRPr lang="en-US" dirty="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229211" indent="-229211" eaLnBrk="1" hangingPunct="1"/>
            <a:endParaRPr lang="en-US" sz="1000"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195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a:p>
            <a:pPr defTabSz="904433">
              <a:defRPr/>
            </a:pPr>
            <a:r>
              <a:rPr lang="en-US" i="1" dirty="0" smtClean="0"/>
              <a:t>Read slide to participants.</a:t>
            </a:r>
            <a:endParaRPr lang="en-US" dirty="0" smtClean="0"/>
          </a:p>
          <a:p>
            <a:endParaRPr lang="en-US" i="1" dirty="0" smtClean="0"/>
          </a:p>
          <a:p>
            <a:r>
              <a:rPr lang="en-US" i="1" dirty="0" smtClean="0"/>
              <a:t>The agenda may</a:t>
            </a:r>
            <a:r>
              <a:rPr lang="en-US" i="1" baseline="0" dirty="0" smtClean="0"/>
              <a:t> </a:t>
            </a:r>
            <a:r>
              <a:rPr lang="en-US" i="1" dirty="0" smtClean="0"/>
              <a:t>be changed to fit the timeframe and focus of the training. See the Facilitator’s Guide for suggested agendas and consideration</a:t>
            </a:r>
            <a:r>
              <a:rPr lang="en-US" i="1" baseline="0" dirty="0" smtClean="0"/>
              <a:t>s for adapting the presentation</a:t>
            </a:r>
            <a:r>
              <a:rPr lang="en-US" i="1" dirty="0" smtClean="0"/>
              <a:t>.</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questions do you have specific to progress monitoring? </a:t>
            </a:r>
          </a:p>
          <a:p>
            <a:endParaRPr lang="en-US" dirty="0" smtClean="0"/>
          </a:p>
          <a:p>
            <a:r>
              <a:rPr lang="en-US" i="1" dirty="0" smtClean="0"/>
              <a:t>Remind participants that this topic will be discussed in more detail in the progress monitoring module. Spend no more than 5 minutes answering these questions.</a:t>
            </a:r>
            <a:endParaRPr lang="en-US" dirty="0" smtClean="0"/>
          </a:p>
          <a:p>
            <a:pPr defTabSz="891862">
              <a:defRPr/>
            </a:pP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defRPr/>
            </a:pPr>
            <a:r>
              <a:rPr lang="en-US" dirty="0" smtClean="0"/>
              <a:t>The next essential component of an RTI framework is a </a:t>
            </a:r>
            <a:r>
              <a:rPr lang="en-US" b="1" dirty="0" smtClean="0"/>
              <a:t>school-wide, multi-level prevention system</a:t>
            </a:r>
            <a:r>
              <a:rPr lang="en-US" dirty="0" smtClean="0"/>
              <a:t>. </a:t>
            </a:r>
            <a:r>
              <a:rPr lang="en-US" u="sng" dirty="0" smtClean="0"/>
              <a:t>School-wide</a:t>
            </a:r>
            <a:r>
              <a:rPr lang="en-US" b="1" dirty="0" smtClean="0"/>
              <a:t> </a:t>
            </a:r>
            <a:r>
              <a:rPr lang="en-US" dirty="0" smtClean="0"/>
              <a:t>implies that we are referring to preventive instruction for all students not just providing a series of interventions for some students. This instructional system is also designed to be </a:t>
            </a:r>
            <a:r>
              <a:rPr lang="en-US" u="sng" dirty="0" smtClean="0"/>
              <a:t>preventive</a:t>
            </a:r>
            <a:r>
              <a:rPr lang="en-US" b="1" dirty="0" smtClean="0"/>
              <a:t>, </a:t>
            </a:r>
            <a:r>
              <a:rPr lang="en-US" dirty="0" smtClean="0"/>
              <a:t>meaning instructional supports are put in place BEFORE a child fails. It is important to remember that special education is not what we are trying to prevent. Instead, special education is another level of support designed to prevent general school failure.   </a:t>
            </a:r>
          </a:p>
          <a:p>
            <a:pPr defTabSz="891862">
              <a:defRPr/>
            </a:pP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many folks think of RTI, they imagine this triangle. This triangle represents the three levels of prevention and the percentage of students we would expect to benefit from those levels of prevention in an effective system. The first, or </a:t>
            </a:r>
            <a:r>
              <a:rPr lang="en-US" b="1" dirty="0" smtClean="0"/>
              <a:t>primary level</a:t>
            </a:r>
            <a:r>
              <a:rPr lang="en-US" dirty="0" smtClean="0"/>
              <a:t>, is indicated in green. We expect most students, at least 80%, to benefit from differentiated instruction within the core curriculum.</a:t>
            </a:r>
          </a:p>
          <a:p>
            <a:endParaRPr lang="en-US" dirty="0" smtClean="0"/>
          </a:p>
          <a:p>
            <a:r>
              <a:rPr lang="en-US" dirty="0" smtClean="0"/>
              <a:t>The next level, or </a:t>
            </a:r>
            <a:r>
              <a:rPr lang="en-US" b="1" dirty="0" smtClean="0"/>
              <a:t>secondary level</a:t>
            </a:r>
            <a:r>
              <a:rPr lang="en-US" dirty="0" smtClean="0"/>
              <a:t>, is supplemental to the primary level. We expect about 10-15% of students to need supplemental, small group instruction to benefit from core instruction and curriculum. </a:t>
            </a:r>
          </a:p>
          <a:p>
            <a:endParaRPr lang="en-US" dirty="0" smtClean="0"/>
          </a:p>
          <a:p>
            <a:r>
              <a:rPr lang="en-US" dirty="0" smtClean="0"/>
              <a:t>The top level, or </a:t>
            </a:r>
            <a:r>
              <a:rPr lang="en-US" b="1" dirty="0" smtClean="0"/>
              <a:t>tertiary level</a:t>
            </a:r>
            <a:r>
              <a:rPr lang="en-US" dirty="0" smtClean="0"/>
              <a:t>, is also supplemental instruction to primary instruction. It includes specialized, individualized systems for students with intensive needs. It typically involves small group instruction of 1-3 students who are significantly behind their peers. </a:t>
            </a:r>
          </a:p>
          <a:p>
            <a:endParaRPr lang="en-US" dirty="0" smtClean="0"/>
          </a:p>
          <a:p>
            <a:r>
              <a:rPr lang="en-US" dirty="0" smtClean="0"/>
              <a:t>If less than 80% of students are benefiting from the primary prevention system, consider focusing school improvement efforts on improving core instruction and curriculum. If there is a large percentage of students in the secondary or tertiary level, consider implementing large group instructional activities and system changes with the primary level in order to reduce the number of students requiring additional support.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defTabSz="904433">
              <a:defRPr/>
            </a:pPr>
            <a:r>
              <a:rPr lang="en-US" dirty="0" smtClean="0"/>
              <a:t>The </a:t>
            </a:r>
            <a:r>
              <a:rPr lang="en-US" b="1" dirty="0" smtClean="0"/>
              <a:t>focus </a:t>
            </a:r>
            <a:r>
              <a:rPr lang="en-US" dirty="0" smtClean="0"/>
              <a:t>of the primary level of prevention is on </a:t>
            </a:r>
            <a:r>
              <a:rPr lang="en-US" b="1" dirty="0" smtClean="0"/>
              <a:t>all students</a:t>
            </a:r>
            <a:r>
              <a:rPr lang="en-US" dirty="0" smtClean="0"/>
              <a:t>. The instruction is the </a:t>
            </a:r>
            <a:r>
              <a:rPr lang="en-US" b="1" dirty="0" smtClean="0"/>
              <a:t>d</a:t>
            </a:r>
            <a:r>
              <a:rPr lang="en-US" b="1" dirty="0" smtClean="0">
                <a:ea typeface="ＭＳ Ｐゴシック"/>
                <a:cs typeface="ＭＳ Ｐゴシック"/>
              </a:rPr>
              <a:t>istrict’s core curriculum and instructional practices that are evidence-based, aligned with state or district standards, and  incorporate differentiated instruction</a:t>
            </a:r>
            <a:r>
              <a:rPr lang="en-US" dirty="0" smtClean="0"/>
              <a:t>. Instruction is delivered within the </a:t>
            </a:r>
            <a:r>
              <a:rPr lang="en-US" b="1" dirty="0" smtClean="0"/>
              <a:t>general education classroom. </a:t>
            </a:r>
            <a:r>
              <a:rPr lang="en-US" dirty="0" smtClean="0"/>
              <a:t>The </a:t>
            </a:r>
            <a:r>
              <a:rPr lang="en-US" b="1" dirty="0" smtClean="0"/>
              <a:t>assessments </a:t>
            </a:r>
            <a:r>
              <a:rPr lang="en-US" dirty="0" smtClean="0"/>
              <a:t>administered within the primary level of prevention are </a:t>
            </a:r>
            <a:r>
              <a:rPr lang="en-US" b="1" dirty="0" smtClean="0"/>
              <a:t>screening, continuous progress monitoring and outcome measures. </a:t>
            </a:r>
            <a:r>
              <a:rPr lang="en-US" b="0" dirty="0" smtClean="0"/>
              <a:t>School-based</a:t>
            </a:r>
            <a:r>
              <a:rPr lang="en-US" b="1" baseline="0" dirty="0" smtClean="0"/>
              <a:t> </a:t>
            </a:r>
            <a:r>
              <a:rPr lang="en-US" dirty="0" smtClean="0"/>
              <a:t>professional development is institutionalized and structured so that all teachers continuously examine, reflect upon, and improve instructional practice.</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The </a:t>
            </a:r>
            <a:r>
              <a:rPr lang="en-US" b="1" dirty="0" smtClean="0"/>
              <a:t>focus </a:t>
            </a:r>
            <a:r>
              <a:rPr lang="en-US" dirty="0" smtClean="0"/>
              <a:t>of the secondary level of prevention is on </a:t>
            </a:r>
            <a:r>
              <a:rPr lang="en-US" b="1" dirty="0" smtClean="0"/>
              <a:t>students identified through screening as at-risk for poor learning outcomes</a:t>
            </a:r>
            <a:r>
              <a:rPr lang="en-US" dirty="0" smtClean="0"/>
              <a:t>. The instruction is </a:t>
            </a:r>
            <a:r>
              <a:rPr lang="en-US" b="1" dirty="0" smtClean="0"/>
              <a:t>targeted</a:t>
            </a:r>
            <a:r>
              <a:rPr lang="en-US" dirty="0" smtClean="0"/>
              <a:t> evidence-based interventions that are a </a:t>
            </a:r>
            <a:r>
              <a:rPr lang="en-US" b="1" dirty="0" smtClean="0"/>
              <a:t>supplement </a:t>
            </a:r>
            <a:r>
              <a:rPr lang="en-US" dirty="0" smtClean="0"/>
              <a:t>to primary instruction and closely aligned  and complementary to the core curriculum. Instruction is typically delivered within the </a:t>
            </a:r>
            <a:r>
              <a:rPr lang="en-US" b="1" dirty="0" smtClean="0"/>
              <a:t>general education classroom or other general education locations within the school</a:t>
            </a:r>
            <a:r>
              <a:rPr lang="en-US" dirty="0" smtClean="0"/>
              <a:t> to </a:t>
            </a:r>
            <a:r>
              <a:rPr lang="en-US" b="1" dirty="0" smtClean="0"/>
              <a:t>small groups of students  </a:t>
            </a:r>
            <a:r>
              <a:rPr lang="en-US" dirty="0" smtClean="0"/>
              <a:t>where the group size is optimal for the age and needs of the student. Procedures are in place to monitor the fidelity of implementation of the secondary level interventions. The </a:t>
            </a:r>
            <a:r>
              <a:rPr lang="en-US" b="1" dirty="0" smtClean="0"/>
              <a:t>assessments </a:t>
            </a:r>
            <a:r>
              <a:rPr lang="en-US" dirty="0" smtClean="0"/>
              <a:t>administered within the secondary level of prevention are </a:t>
            </a:r>
            <a:r>
              <a:rPr lang="en-US" b="1" dirty="0" smtClean="0"/>
              <a:t>progress monitoring and diagnostic  measures</a:t>
            </a:r>
            <a:r>
              <a:rPr lang="en-US" dirty="0" smtClean="0"/>
              <a:t>.</a:t>
            </a:r>
            <a:endParaRPr lang="en-US" dirty="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The </a:t>
            </a:r>
            <a:r>
              <a:rPr lang="en-US" b="1" dirty="0" smtClean="0"/>
              <a:t>focus </a:t>
            </a:r>
            <a:r>
              <a:rPr lang="en-US" dirty="0" smtClean="0"/>
              <a:t>of the tertiary level of prevention is on </a:t>
            </a:r>
            <a:r>
              <a:rPr lang="en-US" b="1" dirty="0" smtClean="0"/>
              <a:t>students who have not responded to primary or secondary level prevention</a:t>
            </a:r>
            <a:r>
              <a:rPr lang="en-US" dirty="0" smtClean="0"/>
              <a:t>. The instruction is evidence-based </a:t>
            </a:r>
            <a:r>
              <a:rPr lang="en-US" b="1" dirty="0" smtClean="0"/>
              <a:t>intensive supplemental instruction </a:t>
            </a:r>
            <a:r>
              <a:rPr lang="en-US" dirty="0" smtClean="0"/>
              <a:t>and continuously adjusted and individualized to address the needs of each student</a:t>
            </a:r>
            <a:r>
              <a:rPr lang="en-US" b="1" dirty="0" smtClean="0"/>
              <a:t>. </a:t>
            </a:r>
            <a:r>
              <a:rPr lang="en-US" dirty="0" smtClean="0"/>
              <a:t>The instruction is </a:t>
            </a:r>
            <a:r>
              <a:rPr lang="en-US" b="1" dirty="0" smtClean="0"/>
              <a:t>supplement </a:t>
            </a:r>
            <a:r>
              <a:rPr lang="en-US" dirty="0" smtClean="0"/>
              <a:t>to primary instruction and closely aligned and complementary to the core curriculum. It is typically delivered within the </a:t>
            </a:r>
            <a:r>
              <a:rPr lang="en-US" b="1" dirty="0" smtClean="0"/>
              <a:t>general education classroom or other general education locations within the school</a:t>
            </a:r>
            <a:r>
              <a:rPr lang="en-US" dirty="0" smtClean="0"/>
              <a:t> to </a:t>
            </a:r>
            <a:r>
              <a:rPr lang="en-US" b="1" dirty="0" smtClean="0"/>
              <a:t>small groups of students  or individually</a:t>
            </a:r>
            <a:r>
              <a:rPr lang="en-US" dirty="0" smtClean="0"/>
              <a:t>. Procedures are in place to monitor the fidelity of implementation of the tertiary level interventions. The </a:t>
            </a:r>
            <a:r>
              <a:rPr lang="en-US" b="1" dirty="0" smtClean="0"/>
              <a:t>assessments </a:t>
            </a:r>
            <a:r>
              <a:rPr lang="en-US" dirty="0" smtClean="0"/>
              <a:t>administered within </a:t>
            </a:r>
            <a:r>
              <a:rPr lang="en-US" smtClean="0"/>
              <a:t>the tertiary </a:t>
            </a:r>
            <a:r>
              <a:rPr lang="en-US" dirty="0" smtClean="0"/>
              <a:t>level of prevention are </a:t>
            </a:r>
            <a:r>
              <a:rPr lang="en-US" b="1" dirty="0" smtClean="0"/>
              <a:t>progress monitoring and diagnostic  measures</a:t>
            </a:r>
            <a:r>
              <a:rPr lang="en-US" dirty="0" smtClean="0"/>
              <a:t>.</a:t>
            </a:r>
            <a:endParaRPr lang="en-US" dirty="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sz="1000" dirty="0" smtClean="0"/>
              <a:t>Data should guide decisions about changing the level of support needed for students to be successful. Changing the intensity is a two-way street. In cases where students are responding, teams may consider decreasing the intensity. In cases where students are not responding or making adequate progress, the team may consider increasing the intensity. </a:t>
            </a:r>
          </a:p>
          <a:p>
            <a:endParaRPr lang="en-US" sz="1000" dirty="0" smtClean="0"/>
          </a:p>
          <a:p>
            <a:r>
              <a:rPr lang="en-US" sz="1000" dirty="0" smtClean="0"/>
              <a:t>There are 5 main approaches to changing the intensity of an intervention.</a:t>
            </a:r>
          </a:p>
          <a:p>
            <a:endParaRPr lang="en-US" sz="1000" dirty="0" smtClean="0"/>
          </a:p>
          <a:p>
            <a:r>
              <a:rPr lang="en-US" sz="1000" dirty="0" smtClean="0"/>
              <a:t>The first is to change the </a:t>
            </a:r>
            <a:r>
              <a:rPr lang="en-US" sz="1000" b="1" dirty="0" smtClean="0"/>
              <a:t>intervention</a:t>
            </a:r>
            <a:r>
              <a:rPr lang="en-US" sz="1000" dirty="0" smtClean="0"/>
              <a:t>  itself; in cases where the current intervention is believed to be ineffective for the student, the team may consider selecting a different intervention.   However, this may not always be necessary. If student data indicate a student is making some progress but not necessarily adequate progress, the data-based decision making team may decide to change the intensity of support by manipulating one or more factors of the intervention. </a:t>
            </a:r>
          </a:p>
          <a:p>
            <a:endParaRPr lang="en-US" sz="1000" dirty="0" smtClean="0"/>
          </a:p>
          <a:p>
            <a:r>
              <a:rPr lang="en-US" sz="1000" dirty="0" smtClean="0"/>
              <a:t>Another way to address the intensity is to increased or decrease the </a:t>
            </a:r>
            <a:r>
              <a:rPr lang="en-US" sz="1000" b="1" dirty="0" smtClean="0"/>
              <a:t>duration</a:t>
            </a:r>
            <a:r>
              <a:rPr lang="en-US" sz="1000" dirty="0" smtClean="0"/>
              <a:t> of the intervention, or how long the student is receiving the intervention each time. </a:t>
            </a:r>
          </a:p>
          <a:p>
            <a:endParaRPr lang="en-US" sz="1000" dirty="0" smtClean="0"/>
          </a:p>
          <a:p>
            <a:r>
              <a:rPr lang="en-US" sz="1000" dirty="0" smtClean="0"/>
              <a:t>The intensity may also be changed by increasing or decreasing the number of times a student participates in the intervention (or the </a:t>
            </a:r>
            <a:r>
              <a:rPr lang="en-US" sz="1000" b="1" dirty="0" smtClean="0"/>
              <a:t>frequency</a:t>
            </a:r>
            <a:r>
              <a:rPr lang="en-US" sz="1000" dirty="0" smtClean="0"/>
              <a:t> of the intervention). For example, the delivery of the intervention may increase from 3 to 5 times a week or increase the number of times per day.</a:t>
            </a:r>
          </a:p>
          <a:p>
            <a:endParaRPr lang="en-US" sz="1000" dirty="0" smtClean="0"/>
          </a:p>
          <a:p>
            <a:r>
              <a:rPr lang="en-US" sz="1000" dirty="0" smtClean="0"/>
              <a:t>In some cases, the intensity may be modified by changing the </a:t>
            </a:r>
            <a:r>
              <a:rPr lang="en-US" sz="1000" b="1" dirty="0" smtClean="0"/>
              <a:t>interventionist</a:t>
            </a:r>
            <a:r>
              <a:rPr lang="en-US" sz="1000" dirty="0" smtClean="0"/>
              <a:t>. For example, some schools use </a:t>
            </a:r>
            <a:r>
              <a:rPr lang="en-US" sz="1000" dirty="0" err="1" smtClean="0"/>
              <a:t>paraeducators</a:t>
            </a:r>
            <a:r>
              <a:rPr lang="en-US" sz="1000" dirty="0" smtClean="0"/>
              <a:t> to delivery supplemental interventions. The intensity of the intervention may be changed by using a content specialist, such as a reading coach, to deliver the intervention.</a:t>
            </a:r>
          </a:p>
          <a:p>
            <a:endParaRPr lang="en-US" sz="1000" dirty="0" smtClean="0"/>
          </a:p>
          <a:p>
            <a:r>
              <a:rPr lang="en-US" sz="1000" dirty="0" smtClean="0"/>
              <a:t>Another way to modify the intensity is to increase or decrease the number of students participating in the intervention. For example, the team may consider reducing the </a:t>
            </a:r>
            <a:r>
              <a:rPr lang="en-US" sz="1000" b="1" dirty="0" smtClean="0"/>
              <a:t>group size</a:t>
            </a:r>
            <a:r>
              <a:rPr lang="en-US" sz="1000" dirty="0" smtClean="0"/>
              <a:t> from 5 to 2 in order to provide the students more direct instruction and opportunities to respond.</a:t>
            </a:r>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defRPr/>
            </a:pPr>
            <a:r>
              <a:rPr lang="en-US" dirty="0" smtClean="0"/>
              <a:t>In 2010, the Center released its Instructional Tools Chart to help users determine the effectiveness of interventions used in secondary and tertiary prevention systems. We will discuss this tools chart in detail later today.</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questions do you have specific to a multi-level prevention system? </a:t>
            </a:r>
          </a:p>
          <a:p>
            <a:endParaRPr lang="en-US" dirty="0" smtClean="0"/>
          </a:p>
          <a:p>
            <a:r>
              <a:rPr lang="en-US" i="1" dirty="0" smtClean="0"/>
              <a:t>Remind participants we will discuss the topic in depth during the Multi-Level Prevention Training Module. Allow no more than 5 minutes for questions and answers.</a:t>
            </a:r>
          </a:p>
          <a:p>
            <a:endParaRPr lang="en-US" dirty="0" smtClean="0"/>
          </a:p>
          <a:p>
            <a:r>
              <a:rPr lang="en-US" dirty="0" smtClean="0"/>
              <a:t>Let’s move on to the next essential component, data-based decision making.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Implementation of screening, progress monitoring, and a multi-level prevention system alone is not sufficient for RTI. A systematic, comprehensive, data-based decision making process is necessary to connect the pieces.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for this training are: </a:t>
            </a:r>
          </a:p>
          <a:p>
            <a:r>
              <a:rPr lang="en-US" dirty="0" smtClean="0"/>
              <a:t> </a:t>
            </a:r>
          </a:p>
          <a:p>
            <a:r>
              <a:rPr lang="en-US" i="1" dirty="0" smtClean="0"/>
              <a:t>Read slide to participants.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685181" y="4415157"/>
            <a:ext cx="5720166" cy="4183697"/>
          </a:xfrm>
          <a:noFill/>
          <a:ln/>
        </p:spPr>
        <p:txBody>
          <a:bodyPr/>
          <a:lstStyle/>
          <a:p>
            <a:r>
              <a:rPr lang="en-US" sz="1000" dirty="0" smtClean="0"/>
              <a:t>In a comprehensive RTI framework, data analysis occurs at </a:t>
            </a:r>
            <a:r>
              <a:rPr lang="en-US" sz="1000" b="1" dirty="0" smtClean="0"/>
              <a:t>all levels of RTI implementation</a:t>
            </a:r>
            <a:r>
              <a:rPr lang="en-US" sz="1000" dirty="0" smtClean="0"/>
              <a:t>, not just at the student level. For example,</a:t>
            </a:r>
          </a:p>
          <a:p>
            <a:pPr marL="222965" indent="-222965">
              <a:buFont typeface="+mj-lt"/>
              <a:buAutoNum type="arabicPeriod"/>
            </a:pPr>
            <a:r>
              <a:rPr lang="en-US" sz="1000" dirty="0" smtClean="0"/>
              <a:t>States may use RTI data to establish policy and guidance and allocate resources</a:t>
            </a:r>
          </a:p>
          <a:p>
            <a:pPr marL="222965" indent="-222965">
              <a:buFont typeface="+mj-lt"/>
              <a:buAutoNum type="arabicPeriod"/>
            </a:pPr>
            <a:r>
              <a:rPr lang="en-US" sz="1000" dirty="0" smtClean="0"/>
              <a:t>Districts may use data to evaluate the effectiveness of RTI, establish policies and procedures, and allocate resources</a:t>
            </a:r>
          </a:p>
          <a:p>
            <a:pPr marL="222965" indent="-222965">
              <a:buFont typeface="+mj-lt"/>
              <a:buAutoNum type="arabicPeriod"/>
            </a:pPr>
            <a:r>
              <a:rPr lang="en-US" sz="1000" dirty="0" smtClean="0"/>
              <a:t>Schools may use data to evaluate the effectiveness of their overall framework and the essential components, assess alignment among grade levels, and allocate resources</a:t>
            </a:r>
          </a:p>
          <a:p>
            <a:pPr marL="222965" indent="-222965">
              <a:buFont typeface="+mj-lt"/>
              <a:buAutoNum type="arabicPeriod"/>
            </a:pPr>
            <a:r>
              <a:rPr lang="en-US" sz="1000" dirty="0" smtClean="0"/>
              <a:t>Grade level teams may use data to evaluate core curriculum and instruction, identify students for secondary and tertiary instruction, and allocate resources</a:t>
            </a:r>
          </a:p>
          <a:p>
            <a:r>
              <a:rPr lang="en-US" sz="1000" dirty="0" smtClean="0"/>
              <a:t> </a:t>
            </a:r>
          </a:p>
          <a:p>
            <a:r>
              <a:rPr lang="en-US" sz="1000" dirty="0" smtClean="0"/>
              <a:t>Data analysis and decision making occurs in </a:t>
            </a:r>
            <a:r>
              <a:rPr lang="en-US" sz="1000" b="1" dirty="0" smtClean="0"/>
              <a:t>all levels of prevention</a:t>
            </a:r>
            <a:r>
              <a:rPr lang="en-US" sz="1000" dirty="0" smtClean="0"/>
              <a:t>. For example, in primary, we are interested in the effectiveness of the core curriculum and instruction. With secondary and tertiary, we are looking at student level decisions, but  we are also looking at how well particular interventions work for the majority of students in the secondary and tertiary levels. </a:t>
            </a:r>
          </a:p>
          <a:p>
            <a:endParaRPr lang="en-US" sz="1000" dirty="0" smtClean="0"/>
          </a:p>
          <a:p>
            <a:r>
              <a:rPr lang="en-US" sz="1000" dirty="0" smtClean="0"/>
              <a:t>Districts and schools should have </a:t>
            </a:r>
            <a:r>
              <a:rPr lang="en-US" sz="1000" b="1" dirty="0" smtClean="0"/>
              <a:t>established routines and procedures</a:t>
            </a:r>
            <a:r>
              <a:rPr lang="en-US" sz="1000" dirty="0" smtClean="0"/>
              <a:t>, ideally in writing, </a:t>
            </a:r>
            <a:r>
              <a:rPr lang="en-US" sz="1000" b="1" dirty="0" smtClean="0"/>
              <a:t>for making decisions</a:t>
            </a:r>
            <a:r>
              <a:rPr lang="en-US" sz="1000" dirty="0" smtClean="0"/>
              <a:t>. Written procedures increase fidelity of the data-based decision making process; ensure equity of resources among students, classes and schools; and help train new teachers more efficiently. Teams should follow pre-established routines and procedures for making decisions. For example, data teams should meet at regularly scheduled intervals, such as monthly or bi-monthly, to systematically review data. </a:t>
            </a:r>
          </a:p>
          <a:p>
            <a:endParaRPr lang="en-US" sz="1000" dirty="0" smtClean="0"/>
          </a:p>
          <a:p>
            <a:r>
              <a:rPr lang="en-US" sz="1000" dirty="0" smtClean="0"/>
              <a:t>Districts/schools should also establish </a:t>
            </a:r>
            <a:r>
              <a:rPr lang="en-US" sz="1000" b="1" dirty="0" smtClean="0"/>
              <a:t>explicit decision rules for assessing student progress.</a:t>
            </a:r>
            <a:r>
              <a:rPr lang="en-US" sz="1000" dirty="0" smtClean="0"/>
              <a:t> This includes goals setting procedures, changing instruction/interventions, referring students to special programs, and moving students to more or less intensive tiers.</a:t>
            </a:r>
          </a:p>
          <a:p>
            <a:endParaRPr lang="en-US" sz="1000" dirty="0" smtClean="0"/>
          </a:p>
          <a:p>
            <a:r>
              <a:rPr lang="en-US" sz="1000" dirty="0" smtClean="0"/>
              <a:t>Schools can also use data to </a:t>
            </a:r>
            <a:r>
              <a:rPr lang="en-US" sz="1000" b="1" dirty="0" smtClean="0"/>
              <a:t>compare and contrast the adequacy of the core curriculum</a:t>
            </a:r>
            <a:r>
              <a:rPr lang="en-US" sz="1000" dirty="0" smtClean="0"/>
              <a:t> </a:t>
            </a:r>
            <a:r>
              <a:rPr lang="en-US" sz="1000" b="1" dirty="0" smtClean="0"/>
              <a:t>and the effectiveness of different instructional and behavioral strategies</a:t>
            </a:r>
            <a:r>
              <a:rPr lang="en-US" sz="1000" dirty="0" smtClean="0"/>
              <a:t> at all levels of prevention. </a:t>
            </a:r>
          </a:p>
          <a:p>
            <a:pPr eaLnBrk="1" hangingPunct="1">
              <a:buFont typeface="Arial" pitchFamily="34" charset="0"/>
              <a:buNone/>
            </a:pPr>
            <a:endParaRPr lang="en-US" sz="1000"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These are the more common types of decisions that schools make. </a:t>
            </a:r>
          </a:p>
          <a:p>
            <a:endParaRPr lang="en-US" dirty="0" smtClean="0"/>
          </a:p>
          <a:p>
            <a:pPr marL="222965" indent="-222965">
              <a:buFont typeface="+mj-lt"/>
              <a:buAutoNum type="arabicPeriod"/>
            </a:pPr>
            <a:r>
              <a:rPr lang="en-US" b="1" dirty="0" smtClean="0"/>
              <a:t>Instruction</a:t>
            </a:r>
            <a:r>
              <a:rPr lang="en-US" dirty="0" smtClean="0"/>
              <a:t> – how effective is the instruction? What instructional changes need to be made? </a:t>
            </a:r>
          </a:p>
          <a:p>
            <a:pPr marL="222965" indent="-222965">
              <a:buFont typeface="+mj-lt"/>
              <a:buAutoNum type="arabicPeriod"/>
            </a:pPr>
            <a:r>
              <a:rPr lang="en-US" b="1" dirty="0" smtClean="0"/>
              <a:t>Movement within the multi-level prevention system</a:t>
            </a:r>
            <a:r>
              <a:rPr lang="en-US" dirty="0" smtClean="0"/>
              <a:t>- How do we know when a student no longer needs secondary prevention or should move from secondary prevention to tertiary? </a:t>
            </a:r>
          </a:p>
          <a:p>
            <a:pPr marL="222965" indent="-222965">
              <a:buFont typeface="+mj-lt"/>
              <a:buAutoNum type="arabicPeriod"/>
            </a:pPr>
            <a:r>
              <a:rPr lang="en-US" b="1" dirty="0" smtClean="0"/>
              <a:t>Disability Identification</a:t>
            </a:r>
            <a:r>
              <a:rPr lang="en-US" dirty="0" smtClean="0"/>
              <a:t> - how do we know if the student should be referred and is eligible for disability identification? Decisions about disability identification should be made </a:t>
            </a:r>
            <a:r>
              <a:rPr lang="en-US" b="1" dirty="0" smtClean="0"/>
              <a:t>in accordance with your state law</a:t>
            </a:r>
            <a:r>
              <a:rPr lang="en-US" dirty="0" smtClean="0"/>
              <a:t>.</a:t>
            </a:r>
          </a:p>
          <a:p>
            <a:pPr marL="222965" indent="-222965">
              <a:buFont typeface="+mj-lt"/>
              <a:buAutoNum type="arabicPeriod"/>
            </a:pPr>
            <a:endParaRPr lang="en-US" dirty="0" smtClean="0"/>
          </a:p>
          <a:p>
            <a:r>
              <a:rPr lang="en-US" dirty="0" smtClean="0"/>
              <a:t>These decision rules should be outlined prior to the implementation of your RTI framework.</a:t>
            </a:r>
          </a:p>
          <a:p>
            <a:endParaRPr lang="en-US" dirty="0" smtClean="0"/>
          </a:p>
          <a:p>
            <a:pPr defTabSz="904433">
              <a:defRPr/>
            </a:pPr>
            <a:r>
              <a:rPr lang="en-US" i="1" dirty="0" smtClean="0"/>
              <a:t>Ask if</a:t>
            </a:r>
            <a:r>
              <a:rPr lang="en-US" i="1" baseline="0" dirty="0" smtClean="0"/>
              <a:t> there are any questions about data-based decision making.</a:t>
            </a:r>
            <a:endParaRPr lang="en-US" i="1" dirty="0" smtClean="0"/>
          </a:p>
          <a:p>
            <a:endParaRPr lang="en-US" dirty="0" smtClean="0"/>
          </a:p>
          <a:p>
            <a:pPr eaLnBrk="1" hangingPunct="1"/>
            <a:endParaRPr lang="en-US"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sz="1000" dirty="0" smtClean="0"/>
              <a:t>The National Center on RTI does not provide guidance on eligibility for special education. We recommend you contact your state department of special education and determine what the procedures are for your state. </a:t>
            </a:r>
          </a:p>
          <a:p>
            <a:r>
              <a:rPr lang="en-US" sz="1000" dirty="0" smtClean="0"/>
              <a:t>IDEA states that, “</a:t>
            </a:r>
            <a:r>
              <a:rPr lang="en-US" sz="1000" b="1" dirty="0" smtClean="0"/>
              <a:t>To ensure that underachievement in a child suspected of having a specific learning disability is not due to lack of appropriate instruction in reading or math, the group must consider</a:t>
            </a:r>
            <a:r>
              <a:rPr lang="en-US" sz="1000" dirty="0" smtClean="0"/>
              <a:t>” two things. The first one is that “</a:t>
            </a:r>
            <a:r>
              <a:rPr lang="en-US" sz="1000" b="1" dirty="0" smtClean="0"/>
              <a:t>Data that demonstrate that prior to, or as a part of, the referral process, the child was provided appropriate instruction in regular education settings.</a:t>
            </a:r>
            <a:r>
              <a:rPr lang="en-US" sz="1000" dirty="0" smtClean="0"/>
              <a:t>” Screening data that looks at the growth rate of all students can help you answer this question. Progress monitoring data that can be shared with parents can support the next piece, “</a:t>
            </a:r>
            <a:r>
              <a:rPr lang="en-US" sz="1000" b="1" dirty="0" smtClean="0"/>
              <a:t>data-based documentation of repeated assessments of achievement at reasonable intervals.”</a:t>
            </a:r>
            <a:endParaRPr lang="en-US" sz="1000" dirty="0" smtClean="0"/>
          </a:p>
          <a:p>
            <a:r>
              <a:rPr lang="en-US" sz="600" i="1" dirty="0" smtClean="0"/>
              <a:t>You will likely not want to share all of the information below, but rather use it as a reference if participants have questions about this slide.</a:t>
            </a:r>
            <a:endParaRPr lang="en-US" sz="600" dirty="0" smtClean="0"/>
          </a:p>
          <a:p>
            <a:r>
              <a:rPr lang="en-US" sz="600" i="1" dirty="0" smtClean="0"/>
              <a:t>A State must adopt, consistent with 34 CFR 300.309, criteria for determining whether a child has a specific learning disability as defined in 34 CFR 300.8(c)(10). In addition, the criteria adopted by the State:</a:t>
            </a:r>
            <a:endParaRPr lang="en-US" sz="600" dirty="0" smtClean="0"/>
          </a:p>
          <a:p>
            <a:r>
              <a:rPr lang="en-US" sz="600" i="1" dirty="0" smtClean="0"/>
              <a:t>Must not require the use of a severe discrepancy between intellectual ability and achievement for determining whether a child has a specific learning disability, as defined in 34 CFR 300.8(c)(10);</a:t>
            </a:r>
            <a:endParaRPr lang="en-US" sz="600" dirty="0" smtClean="0"/>
          </a:p>
          <a:p>
            <a:r>
              <a:rPr lang="en-US" sz="600" i="1" dirty="0" smtClean="0"/>
              <a:t>Must permit the use of a process based on the child’s response to scientific, research-based intervention; and</a:t>
            </a:r>
            <a:endParaRPr lang="en-US" sz="600" dirty="0" smtClean="0"/>
          </a:p>
          <a:p>
            <a:r>
              <a:rPr lang="en-US" sz="600" i="1" dirty="0" smtClean="0"/>
              <a:t>May permit the use of other alternative research-based procedures for determining whether a child has a specific learning disability, as defined in 34 CFR 300.8(c)(10).</a:t>
            </a:r>
            <a:endParaRPr lang="en-US" sz="600" dirty="0" smtClean="0"/>
          </a:p>
          <a:p>
            <a:r>
              <a:rPr lang="en-US" sz="600" i="1" dirty="0" smtClean="0"/>
              <a:t>A public agency must use the State criteria adopted pursuant to 34 CFR 300.307(a) in determining whether a child has a specific learning disability.</a:t>
            </a:r>
            <a:br>
              <a:rPr lang="en-US" sz="600" i="1" dirty="0" smtClean="0"/>
            </a:br>
            <a:r>
              <a:rPr lang="en-US" sz="600" i="1" dirty="0" smtClean="0"/>
              <a:t>[34 CFR 300.307] [20 U.S.C. 1221e-3; 1401(30); 1414(b)(6)]</a:t>
            </a:r>
            <a:br>
              <a:rPr lang="en-US" sz="600" i="1" dirty="0" smtClean="0"/>
            </a:br>
            <a:r>
              <a:rPr lang="en-US" sz="600" i="1" dirty="0" smtClean="0"/>
              <a:t> Include IDEA regulations</a:t>
            </a:r>
            <a:endParaRPr lang="en-US" sz="600" dirty="0" smtClean="0"/>
          </a:p>
          <a:p>
            <a:r>
              <a:rPr lang="en-US" sz="600" i="1" dirty="0" smtClean="0"/>
              <a:t>The child does not make sufficient progress to meet age or State-approved grade-level standards in one or more of the areas identified in 34 CFR 300.309(a)(1) when using a process based on the child’s response to scientific, research-based intervention; or the child exhibits a pattern of strengths and weaknesses in performance, achievement, or both, relative to age, State-approved grade-level standards, or intellectual development, that is determined by the group to be relevant to the identification of a specific learning disability, using appropriate assessments, consistent with 34 CFR 300.304 and 300.305; and the group determines that its findings under 34 CFR 300.309(a)(1) and (2) are not primarily the result of:</a:t>
            </a:r>
            <a:endParaRPr lang="en-US" sz="600" dirty="0" smtClean="0"/>
          </a:p>
          <a:p>
            <a:pPr lvl="0">
              <a:buFont typeface="Arial" pitchFamily="34" charset="0"/>
              <a:buChar char="•"/>
            </a:pPr>
            <a:r>
              <a:rPr lang="en-US" sz="600" i="1" dirty="0" smtClean="0"/>
              <a:t>A visual, hearing, or motor disability;</a:t>
            </a:r>
            <a:endParaRPr lang="en-US" sz="600" dirty="0" smtClean="0"/>
          </a:p>
          <a:p>
            <a:pPr lvl="0">
              <a:buFont typeface="Arial" pitchFamily="34" charset="0"/>
              <a:buChar char="•"/>
            </a:pPr>
            <a:r>
              <a:rPr lang="en-US" sz="600" i="1" dirty="0" smtClean="0"/>
              <a:t>Mental retardation;</a:t>
            </a:r>
            <a:endParaRPr lang="en-US" sz="600" dirty="0" smtClean="0"/>
          </a:p>
          <a:p>
            <a:pPr lvl="0">
              <a:buFont typeface="Arial" pitchFamily="34" charset="0"/>
              <a:buChar char="•"/>
            </a:pPr>
            <a:r>
              <a:rPr lang="en-US" sz="600" i="1" dirty="0" smtClean="0"/>
              <a:t>Emotional disturbance;</a:t>
            </a:r>
            <a:endParaRPr lang="en-US" sz="600" dirty="0" smtClean="0"/>
          </a:p>
          <a:p>
            <a:pPr lvl="0">
              <a:buFont typeface="Arial" pitchFamily="34" charset="0"/>
              <a:buChar char="•"/>
            </a:pPr>
            <a:r>
              <a:rPr lang="en-US" sz="600" i="1" dirty="0" smtClean="0"/>
              <a:t>Cultural factors;</a:t>
            </a:r>
            <a:endParaRPr lang="en-US" sz="600" dirty="0" smtClean="0"/>
          </a:p>
          <a:p>
            <a:pPr lvl="0">
              <a:buFont typeface="Arial" pitchFamily="34" charset="0"/>
              <a:buChar char="•"/>
            </a:pPr>
            <a:r>
              <a:rPr lang="en-US" sz="600" i="1" dirty="0" smtClean="0"/>
              <a:t>Environmental or economic disadvantage; or</a:t>
            </a:r>
            <a:endParaRPr lang="en-US" sz="600" dirty="0" smtClean="0"/>
          </a:p>
          <a:p>
            <a:pPr lvl="0">
              <a:buFont typeface="Arial" pitchFamily="34" charset="0"/>
              <a:buChar char="•"/>
            </a:pPr>
            <a:r>
              <a:rPr lang="en-US" sz="600" i="1" dirty="0" smtClean="0"/>
              <a:t>Limited English proficiency.</a:t>
            </a:r>
            <a:endParaRPr lang="en-US" sz="600" dirty="0" smtClean="0"/>
          </a:p>
          <a:p>
            <a:r>
              <a:rPr lang="en-US" sz="600" i="1" dirty="0" smtClean="0"/>
              <a:t>RTI provides a mechanism for states that wish to use movement between the levels to identify students who may have a disability.</a:t>
            </a:r>
            <a:endParaRPr lang="en-US" sz="600" dirty="0" smtClean="0"/>
          </a:p>
          <a:p>
            <a:r>
              <a:rPr lang="en-US" sz="600" i="1" dirty="0" smtClean="0"/>
              <a:t>The final regulations incorporate new requirements regarding identifying children with specific learning disabilities (SLD) and early intervening services (EIS). With regard to identifying children with SLD, the regulations: (1) allow a local educational agency (LEA) to consider a child’s response to scientific, research-based intervention as part of the SLD determination process; (2) allow States to use other alternative research-based procedures for determining whether a child has a SLD; (3) provide that States may not require the use of a severe discrepancy between intellectual ability and achievement to determine whether a child has a SLD; and (4) require a public agency to use the State criteria in determining whether a child has a SLD and discuss the role that response to scientific research-based interventions plays in a comprehensive evaluation process. </a:t>
            </a:r>
            <a:br>
              <a:rPr lang="en-US" sz="600" i="1" dirty="0" smtClean="0"/>
            </a:br>
            <a:r>
              <a:rPr lang="en-US" sz="600" i="1" dirty="0" smtClean="0"/>
              <a:t/>
            </a:r>
            <a:br>
              <a:rPr lang="en-US" sz="600" i="1" dirty="0" smtClean="0"/>
            </a:br>
            <a:r>
              <a:rPr lang="en-US" sz="600" i="1" dirty="0" smtClean="0"/>
              <a:t>The regulations regarding EIS permit an LEA to use not more than 15% of its IDEA Part B funds to develop and implement EIS. The regulations also indicate how EIS funds can be expended; on whom the EIS funds can be spent; the reporting requirements for EIS; special provisions regarding disproportionality based on race and ethnicity and how that affects an LEA’s use of EIS funds; and the relationship of EIS to maintenance of effort. The purpose of the questions and answers that follow is to provide additional guidance to States and LEAs in complying with the requirements regarding EIS and response to scientific research-based interventions to identify students with a SLD.</a:t>
            </a:r>
            <a:endParaRPr lang="en-US" sz="600"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Although</a:t>
            </a:r>
            <a:r>
              <a:rPr lang="en-US" baseline="0" dirty="0" smtClean="0"/>
              <a:t> u</a:t>
            </a:r>
            <a:r>
              <a:rPr lang="en-US" dirty="0" smtClean="0"/>
              <a:t>se of RTI for special education eligibility under the category of SLD </a:t>
            </a:r>
            <a:r>
              <a:rPr lang="en-US" baseline="0" dirty="0" smtClean="0"/>
              <a:t>is an option in Washington state, it goes beyond the intended scope of today’s presentation. These links will provide you with additional information regarding current state requirements.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35</a:t>
            </a:fld>
            <a:endParaRPr lang="en-US" dirty="0"/>
          </a:p>
        </p:txBody>
      </p:sp>
    </p:spTree>
    <p:extLst>
      <p:ext uri="{BB962C8B-B14F-4D97-AF65-F5344CB8AC3E}">
        <p14:creationId xmlns="" xmlns:p14="http://schemas.microsoft.com/office/powerpoint/2010/main" val="3528790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review, the essential components of RTI are:</a:t>
            </a:r>
          </a:p>
          <a:p>
            <a:pPr marL="222965" indent="-222965">
              <a:buFont typeface="+mj-lt"/>
              <a:buAutoNum type="arabicPeriod"/>
            </a:pPr>
            <a:r>
              <a:rPr lang="en-US" dirty="0" smtClean="0"/>
              <a:t>Screening or how we identify which students are at-risk and need additional assessment and instruction; </a:t>
            </a:r>
          </a:p>
          <a:p>
            <a:pPr marL="222965" indent="-222965">
              <a:buFont typeface="+mj-lt"/>
              <a:buAutoNum type="arabicPeriod"/>
            </a:pPr>
            <a:r>
              <a:rPr lang="en-US" dirty="0" smtClean="0"/>
              <a:t>Progress Monitoring or how we monitor whether students are responding to the instruction and supports we provide; </a:t>
            </a:r>
          </a:p>
          <a:p>
            <a:pPr marL="222965" indent="-222965">
              <a:buFont typeface="+mj-lt"/>
              <a:buAutoNum type="arabicPeriod"/>
            </a:pPr>
            <a:r>
              <a:rPr lang="en-US" dirty="0" smtClean="0"/>
              <a:t>Multi-Level Prevention System or how we provide increasingly intense levels of supports to meet student needs; </a:t>
            </a:r>
          </a:p>
          <a:p>
            <a:pPr marL="222965" indent="-222965">
              <a:buFont typeface="+mj-lt"/>
              <a:buAutoNum type="arabicPeriod"/>
            </a:pPr>
            <a:r>
              <a:rPr lang="en-US" dirty="0" smtClean="0"/>
              <a:t>Data-based Decision Making or how we use data from those particular components to make decisions about student supports and program effectiveness.  </a:t>
            </a:r>
          </a:p>
          <a:p>
            <a:pPr defTabSz="891862">
              <a:defRPr/>
            </a:pP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Implementation of RTI can be quite difficult and will most likely take at least two to four years to achieve full implementation. We recommend that you select and implement evidence-based practices and procedures. The tools charts available through the Center on RTI can help you do that. </a:t>
            </a:r>
          </a:p>
          <a:p>
            <a:endParaRPr lang="en-US" dirty="0" smtClean="0"/>
          </a:p>
          <a:p>
            <a:r>
              <a:rPr lang="en-US" dirty="0" smtClean="0"/>
              <a:t>You should also implement the essential components and identified framework with integrity. It’s not enough to deliver the core curriculum and interventions with integrity, you also must ensure that the screening and progress monitoring assessments are administered consistently and that data-based decision making procedures are implemented with integrity. </a:t>
            </a:r>
          </a:p>
          <a:p>
            <a:endParaRPr lang="en-US" dirty="0" smtClean="0"/>
          </a:p>
          <a:p>
            <a:r>
              <a:rPr lang="en-US" dirty="0" smtClean="0"/>
              <a:t>It is important to ensure that cultural and linguistic and socio-economic factors are reflected in the RTI framework and its components. District and schools teams should continually evaluate the efficacy of the model and model components for diverse populations. On the tools charts, there is a column that provides information about how these particular tools have been used with different groups. </a:t>
            </a:r>
          </a:p>
          <a:p>
            <a:pPr defTabSz="891862" eaLnBrk="1" hangingPunct="1">
              <a:defRPr/>
            </a:pPr>
            <a:endParaRPr lang="en-US" dirty="0" smtClean="0"/>
          </a:p>
          <a:p>
            <a:pPr defTabSz="891862" eaLnBrk="1" hangingPunct="1">
              <a:defRPr/>
            </a:pPr>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Think/Pair/Share activity is optional. The purpose of the activity is to engage the audience and conduct an informal assessment of the audience’s conclusions from the session.</a:t>
            </a:r>
            <a:r>
              <a:rPr lang="en-US" i="1" baseline="0" dirty="0" smtClean="0"/>
              <a:t>  Encourage participants to talk about misperceptions they may have had in the beginning.</a:t>
            </a:r>
            <a:endParaRPr lang="en-US" i="1" dirty="0" smtClean="0"/>
          </a:p>
          <a:p>
            <a:endParaRPr lang="en-US" dirty="0" smtClean="0"/>
          </a:p>
          <a:p>
            <a:r>
              <a:rPr lang="en-US" b="1" dirty="0" smtClean="0"/>
              <a:t>Think</a:t>
            </a:r>
            <a:r>
              <a:rPr lang="en-US" dirty="0" smtClean="0"/>
              <a:t> about your answers to the following two questions.</a:t>
            </a:r>
          </a:p>
          <a:p>
            <a:pPr marL="222965" indent="-222965">
              <a:buFont typeface="+mj-lt"/>
              <a:buAutoNum type="arabicPeriod"/>
            </a:pPr>
            <a:r>
              <a:rPr lang="en-US" b="1" dirty="0" smtClean="0"/>
              <a:t>What did you hear that confirmed your understanding of RTI?</a:t>
            </a:r>
            <a:endParaRPr lang="en-US" dirty="0" smtClean="0"/>
          </a:p>
          <a:p>
            <a:pPr marL="222965" indent="-222965">
              <a:buFont typeface="+mj-lt"/>
              <a:buAutoNum type="arabicPeriod"/>
            </a:pPr>
            <a:r>
              <a:rPr lang="en-US" b="1" dirty="0" smtClean="0"/>
              <a:t>What did you hear that challenged your understanding of RTI?</a:t>
            </a:r>
          </a:p>
          <a:p>
            <a:pPr marL="222965" indent="-222965">
              <a:buFont typeface="+mj-lt"/>
              <a:buAutoNum type="arabicPeriod"/>
            </a:pPr>
            <a:endParaRPr lang="en-US" dirty="0" smtClean="0"/>
          </a:p>
          <a:p>
            <a:r>
              <a:rPr lang="en-US" i="1" dirty="0" smtClean="0"/>
              <a:t>Give participants approximately 20 seconds.</a:t>
            </a:r>
          </a:p>
          <a:p>
            <a:endParaRPr lang="en-US" dirty="0" smtClean="0"/>
          </a:p>
          <a:p>
            <a:r>
              <a:rPr lang="en-US" b="1" dirty="0" smtClean="0"/>
              <a:t>Pair</a:t>
            </a:r>
            <a:r>
              <a:rPr lang="en-US" dirty="0" smtClean="0"/>
              <a:t> and </a:t>
            </a:r>
            <a:r>
              <a:rPr lang="en-US" b="1" dirty="0" smtClean="0"/>
              <a:t>share </a:t>
            </a:r>
            <a:r>
              <a:rPr lang="en-US" dirty="0" smtClean="0"/>
              <a:t>with your neighbor/table discuss.</a:t>
            </a:r>
          </a:p>
          <a:p>
            <a:endParaRPr lang="en-US" dirty="0" smtClean="0"/>
          </a:p>
          <a:p>
            <a:r>
              <a:rPr lang="en-US" i="1" dirty="0" smtClean="0"/>
              <a:t>Give participants approximately 2-3 minute.</a:t>
            </a:r>
          </a:p>
          <a:p>
            <a:endParaRPr lang="en-US" dirty="0" smtClean="0"/>
          </a:p>
          <a:p>
            <a:r>
              <a:rPr lang="en-US" i="1" dirty="0" smtClean="0"/>
              <a:t>Allow 2 or 3 pairs/tables to orally share their thoughts.</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91862"/>
            <a:r>
              <a:rPr lang="en-US" i="1" dirty="0" smtClean="0"/>
              <a:t>Refer participants to the </a:t>
            </a:r>
            <a:r>
              <a:rPr lang="en-US" i="1" u="sng" dirty="0" smtClean="0"/>
              <a:t>Screening Training Manual</a:t>
            </a:r>
            <a:r>
              <a:rPr lang="en-US" i="1" u="none" dirty="0" smtClean="0"/>
              <a:t> (pg 6-10) for more information and to view</a:t>
            </a:r>
            <a:r>
              <a:rPr lang="en-US" i="1" u="none" baseline="0" dirty="0" smtClean="0"/>
              <a:t> graphics more closely.</a:t>
            </a:r>
          </a:p>
          <a:p>
            <a:pPr defTabSz="891862"/>
            <a:endParaRPr lang="en-US" dirty="0" smtClean="0"/>
          </a:p>
          <a:p>
            <a:pPr defTabSz="891862"/>
            <a:r>
              <a:rPr lang="en-US" dirty="0" smtClean="0"/>
              <a:t>At this point, we are going to drill deeper into screening. First, we are going to discuss how to select appropriate assessments to use when screening.</a:t>
            </a:r>
          </a:p>
          <a:p>
            <a:pPr defTabSz="891862"/>
            <a:endParaRPr lang="en-US" dirty="0" smtClean="0"/>
          </a:p>
          <a:p>
            <a:pPr defTabSz="891862"/>
            <a:r>
              <a:rPr lang="en-US" i="1" u="none" dirty="0" smtClean="0"/>
              <a:t>This section is important because many participants</a:t>
            </a:r>
            <a:r>
              <a:rPr lang="en-US" i="1" u="none" baseline="0" dirty="0" smtClean="0"/>
              <a:t> may be trying to use summative or diagnostic assessments as screening assessments or they might be using several assessments, some of which are repetitive.  Screening assessments are typically formative assessments.</a:t>
            </a:r>
          </a:p>
          <a:p>
            <a:pPr defTabSz="891862"/>
            <a:endParaRPr lang="en-US" i="1" u="none" baseline="0" dirty="0" smtClean="0"/>
          </a:p>
          <a:p>
            <a:r>
              <a:rPr lang="en-US" i="1" dirty="0" smtClean="0"/>
              <a:t>The following are key terms and main points that should be focused</a:t>
            </a:r>
            <a:r>
              <a:rPr lang="en-US" i="1" baseline="0" dirty="0" smtClean="0"/>
              <a:t> on during this segment of the presentation.</a:t>
            </a:r>
          </a:p>
          <a:p>
            <a:endParaRPr lang="en-US" i="1" baseline="0" dirty="0" smtClean="0"/>
          </a:p>
          <a:p>
            <a:r>
              <a:rPr lang="en-US" i="1" dirty="0" smtClean="0"/>
              <a:t>Key Terms:</a:t>
            </a:r>
          </a:p>
          <a:p>
            <a:pPr>
              <a:buFont typeface="Arial" pitchFamily="34" charset="0"/>
              <a:buChar char="•"/>
            </a:pPr>
            <a:r>
              <a:rPr lang="en-US" i="1" dirty="0" smtClean="0"/>
              <a:t>Summative</a:t>
            </a:r>
          </a:p>
          <a:p>
            <a:pPr>
              <a:buFont typeface="Arial" pitchFamily="34" charset="0"/>
              <a:buChar char="•"/>
            </a:pPr>
            <a:r>
              <a:rPr lang="en-US" i="1" dirty="0" smtClean="0"/>
              <a:t>Diagnostic</a:t>
            </a:r>
          </a:p>
          <a:p>
            <a:pPr>
              <a:buFont typeface="Arial" pitchFamily="34" charset="0"/>
              <a:buChar char="•"/>
            </a:pPr>
            <a:r>
              <a:rPr lang="en-US" i="1" dirty="0" smtClean="0"/>
              <a:t>Formative</a:t>
            </a:r>
          </a:p>
          <a:p>
            <a:pPr>
              <a:buFont typeface="Arial" pitchFamily="34" charset="0"/>
              <a:buChar char="•"/>
            </a:pPr>
            <a:r>
              <a:rPr lang="en-US" i="1" dirty="0" smtClean="0"/>
              <a:t>Mastery</a:t>
            </a:r>
            <a:r>
              <a:rPr lang="en-US" i="1" baseline="0" dirty="0" smtClean="0"/>
              <a:t> Measures</a:t>
            </a:r>
            <a:endParaRPr lang="en-US" i="1" dirty="0" smtClean="0"/>
          </a:p>
          <a:p>
            <a:pPr>
              <a:buFont typeface="Arial" pitchFamily="34" charset="0"/>
              <a:buChar char="•"/>
            </a:pPr>
            <a:r>
              <a:rPr lang="en-US" i="1" dirty="0" smtClean="0"/>
              <a:t>General</a:t>
            </a:r>
            <a:r>
              <a:rPr lang="en-US" i="1" baseline="0" dirty="0" smtClean="0"/>
              <a:t> Outcome Measures</a:t>
            </a:r>
            <a:endParaRPr lang="en-US" i="1" dirty="0" smtClean="0"/>
          </a:p>
          <a:p>
            <a:endParaRPr lang="en-US" i="1" dirty="0" smtClean="0"/>
          </a:p>
          <a:p>
            <a:r>
              <a:rPr lang="en-US" i="1" dirty="0" smtClean="0"/>
              <a:t>Main</a:t>
            </a:r>
            <a:r>
              <a:rPr lang="en-US" i="1" baseline="0" dirty="0" smtClean="0"/>
              <a:t> Points:</a:t>
            </a:r>
          </a:p>
          <a:p>
            <a:pPr defTabSz="891862">
              <a:buFont typeface="Arial" pitchFamily="34" charset="0"/>
              <a:buChar char="•"/>
            </a:pPr>
            <a:r>
              <a:rPr lang="en-US" i="1" u="none" dirty="0" smtClean="0"/>
              <a:t>There</a:t>
            </a:r>
            <a:r>
              <a:rPr lang="en-US" i="1" u="none" baseline="0" dirty="0" smtClean="0"/>
              <a:t> is no perfect test, but it </a:t>
            </a:r>
            <a:r>
              <a:rPr lang="en-US" i="1" u="none" dirty="0" smtClean="0"/>
              <a:t>is important to</a:t>
            </a:r>
            <a:r>
              <a:rPr lang="en-US" i="1" u="none" baseline="0" dirty="0" smtClean="0"/>
              <a:t> find the right type of test to fit your purpose, and to be sure that you are using the test the way it was intended.</a:t>
            </a:r>
          </a:p>
          <a:p>
            <a:pPr defTabSz="891862">
              <a:buFont typeface="Arial" pitchFamily="34" charset="0"/>
              <a:buChar char="•"/>
            </a:pPr>
            <a:r>
              <a:rPr lang="en-US" i="1" u="none" baseline="0" dirty="0" smtClean="0"/>
              <a:t>Summative assessments are given after learning, diagnostics are given before learning, and formative assessments are given during learning.</a:t>
            </a:r>
          </a:p>
          <a:p>
            <a:pPr defTabSz="891862">
              <a:buFont typeface="Arial" pitchFamily="34" charset="0"/>
              <a:buChar char="•"/>
            </a:pPr>
            <a:r>
              <a:rPr lang="en-US" i="1" u="none" baseline="0" dirty="0" smtClean="0"/>
              <a:t>Screening assessments should always be formative because they are more efficient than diagnostic at quickly identifying students, and they do not require waiting for a student to fail, like summative.</a:t>
            </a:r>
          </a:p>
          <a:p>
            <a:pPr defTabSz="891862">
              <a:buFont typeface="Arial" pitchFamily="34" charset="0"/>
              <a:buChar char="•"/>
            </a:pPr>
            <a:r>
              <a:rPr lang="en-US" i="1" u="none" baseline="0" dirty="0" smtClean="0"/>
              <a:t>General outcome measures and mastery measures are two types of formative assessments.</a:t>
            </a:r>
            <a:endParaRPr lang="en-US" i="1" u="none"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Refer participants to the </a:t>
            </a:r>
            <a:r>
              <a:rPr lang="en-US" i="1" u="sng" dirty="0" smtClean="0"/>
              <a:t>Screening Training Manual</a:t>
            </a:r>
            <a:r>
              <a:rPr lang="en-US" i="1" u="none" dirty="0" smtClean="0"/>
              <a:t> (pg 6) for more information and to view</a:t>
            </a:r>
            <a:r>
              <a:rPr lang="en-US" i="1" u="none" baseline="0" dirty="0" smtClean="0"/>
              <a:t> this graphic more closely.</a:t>
            </a:r>
            <a:r>
              <a:rPr lang="en-US" u="none" baseline="0" dirty="0" smtClean="0"/>
              <a:t> </a:t>
            </a:r>
          </a:p>
          <a:p>
            <a:endParaRPr lang="en-US" u="sng" dirty="0" smtClean="0"/>
          </a:p>
          <a:p>
            <a:r>
              <a:rPr lang="en-US" dirty="0" smtClean="0"/>
              <a:t>There are three types of assessments commonly used within an RTI framework: </a:t>
            </a:r>
            <a:r>
              <a:rPr lang="en-US" b="1" dirty="0" smtClean="0"/>
              <a:t>summative</a:t>
            </a:r>
            <a:r>
              <a:rPr lang="en-US" dirty="0" smtClean="0"/>
              <a:t>, </a:t>
            </a:r>
            <a:r>
              <a:rPr lang="en-US" b="1" dirty="0" smtClean="0"/>
              <a:t>diagnostic</a:t>
            </a:r>
            <a:r>
              <a:rPr lang="en-US" dirty="0" smtClean="0"/>
              <a:t>, and </a:t>
            </a:r>
            <a:r>
              <a:rPr lang="en-US" b="1" dirty="0" smtClean="0"/>
              <a:t>formative</a:t>
            </a:r>
            <a:r>
              <a:rPr lang="en-US" dirty="0" smtClean="0"/>
              <a:t>. Summative assessments occur </a:t>
            </a:r>
            <a:r>
              <a:rPr lang="en-US" b="1" dirty="0" smtClean="0"/>
              <a:t>after </a:t>
            </a:r>
            <a:r>
              <a:rPr lang="en-US" dirty="0" smtClean="0"/>
              <a:t>instruction and are </a:t>
            </a:r>
            <a:r>
              <a:rPr lang="en-US" b="1" dirty="0" smtClean="0"/>
              <a:t>assessments </a:t>
            </a:r>
            <a:r>
              <a:rPr lang="en-US" b="1" u="sng" dirty="0" smtClean="0"/>
              <a:t>of</a:t>
            </a:r>
            <a:r>
              <a:rPr lang="en-US" b="1" dirty="0" smtClean="0"/>
              <a:t> learning</a:t>
            </a:r>
            <a:r>
              <a:rPr lang="en-US" dirty="0" smtClean="0"/>
              <a:t>. Diagnostic assessments occur </a:t>
            </a:r>
            <a:r>
              <a:rPr lang="en-US" b="1" dirty="0" smtClean="0"/>
              <a:t>before</a:t>
            </a:r>
            <a:r>
              <a:rPr lang="en-US" dirty="0" smtClean="0"/>
              <a:t> instruction and help to </a:t>
            </a:r>
            <a:r>
              <a:rPr lang="en-US" b="1" dirty="0" smtClean="0"/>
              <a:t>identify skill strengths and weakness</a:t>
            </a:r>
            <a:r>
              <a:rPr lang="en-US" dirty="0" smtClean="0"/>
              <a:t>. Formative assessments occur </a:t>
            </a:r>
            <a:r>
              <a:rPr lang="en-US" b="1" dirty="0" smtClean="0"/>
              <a:t>during</a:t>
            </a:r>
            <a:r>
              <a:rPr lang="en-US" dirty="0" smtClean="0"/>
              <a:t> instruction and are </a:t>
            </a:r>
            <a:r>
              <a:rPr lang="en-US" b="1" dirty="0" smtClean="0"/>
              <a:t>assessments </a:t>
            </a:r>
            <a:r>
              <a:rPr lang="en-US" b="1" u="sng" dirty="0" smtClean="0"/>
              <a:t>for</a:t>
            </a:r>
            <a:r>
              <a:rPr lang="en-US" b="1" dirty="0" smtClean="0"/>
              <a:t> learning</a:t>
            </a:r>
            <a:r>
              <a:rPr lang="en-US" dirty="0" smtClean="0"/>
              <a:t>. </a:t>
            </a:r>
          </a:p>
          <a:p>
            <a:endParaRPr lang="en-US" dirty="0" smtClean="0"/>
          </a:p>
          <a:p>
            <a:r>
              <a:rPr lang="en-US" dirty="0" smtClean="0"/>
              <a:t>We will now spend some more time on each type of assessment.</a:t>
            </a:r>
          </a:p>
          <a:p>
            <a:endParaRPr lang="en-US" b="0"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The first type of assessment is summative. </a:t>
            </a:r>
            <a:r>
              <a:rPr lang="en-US" b="1" dirty="0" smtClean="0"/>
              <a:t>Summative assessments</a:t>
            </a:r>
            <a:r>
              <a:rPr lang="en-US" dirty="0" smtClean="0"/>
              <a:t> measure</a:t>
            </a:r>
            <a:r>
              <a:rPr lang="en-US" b="1" dirty="0" smtClean="0"/>
              <a:t> what students learned over a period of time</a:t>
            </a:r>
            <a:r>
              <a:rPr lang="en-US" dirty="0" smtClean="0"/>
              <a:t>. They are typically </a:t>
            </a:r>
            <a:r>
              <a:rPr lang="en-US" b="1" dirty="0" smtClean="0"/>
              <a:t>administered</a:t>
            </a:r>
            <a:r>
              <a:rPr lang="en-US" b="1" u="none" dirty="0" smtClean="0"/>
              <a:t> </a:t>
            </a:r>
            <a:r>
              <a:rPr lang="en-US" b="1" u="sng" dirty="0" smtClean="0"/>
              <a:t>after</a:t>
            </a:r>
            <a:r>
              <a:rPr lang="en-US" b="1" u="none" dirty="0" smtClean="0"/>
              <a:t> </a:t>
            </a:r>
            <a:r>
              <a:rPr lang="en-US" b="1" dirty="0" smtClean="0"/>
              <a:t>instruction</a:t>
            </a:r>
            <a:r>
              <a:rPr lang="en-US" dirty="0" smtClean="0"/>
              <a:t> and can help to determine </a:t>
            </a:r>
            <a:r>
              <a:rPr lang="en-US" b="1" u="sng" dirty="0" smtClean="0"/>
              <a:t>what</a:t>
            </a:r>
            <a:r>
              <a:rPr lang="en-US" b="1" dirty="0" smtClean="0"/>
              <a:t> to teach but not </a:t>
            </a:r>
            <a:r>
              <a:rPr lang="en-US" b="1" u="sng" dirty="0" smtClean="0"/>
              <a:t>how</a:t>
            </a:r>
            <a:r>
              <a:rPr lang="en-US" b="1" dirty="0" smtClean="0"/>
              <a:t> to teach</a:t>
            </a:r>
            <a:r>
              <a:rPr lang="en-US" dirty="0" smtClean="0"/>
              <a:t>. Summative assessments are </a:t>
            </a:r>
            <a:r>
              <a:rPr lang="en-US" b="1" dirty="0" smtClean="0"/>
              <a:t>typically administered to </a:t>
            </a:r>
            <a:r>
              <a:rPr lang="en-US" b="1" u="sng" dirty="0" smtClean="0"/>
              <a:t>all</a:t>
            </a:r>
            <a:r>
              <a:rPr lang="en-US" b="1" dirty="0" smtClean="0"/>
              <a:t> students</a:t>
            </a:r>
            <a:r>
              <a:rPr lang="en-US" dirty="0" smtClean="0"/>
              <a:t> and are often used for </a:t>
            </a:r>
            <a:r>
              <a:rPr lang="en-US" b="1" dirty="0" smtClean="0"/>
              <a:t>accountability</a:t>
            </a:r>
            <a:r>
              <a:rPr lang="en-US" dirty="0" smtClean="0"/>
              <a:t> decisions and to determine the </a:t>
            </a:r>
            <a:r>
              <a:rPr lang="en-US" b="1" dirty="0" smtClean="0"/>
              <a:t>mastery</a:t>
            </a:r>
            <a:r>
              <a:rPr lang="en-US" dirty="0" smtClean="0"/>
              <a:t> of certain skills. While summative assessments can also be used to </a:t>
            </a:r>
            <a:r>
              <a:rPr lang="en-US" b="1" dirty="0" smtClean="0"/>
              <a:t>allocate resources</a:t>
            </a:r>
            <a:r>
              <a:rPr lang="en-US" dirty="0" smtClean="0"/>
              <a:t>, because they occur after instruction, the decision is </a:t>
            </a:r>
            <a:r>
              <a:rPr lang="en-US" b="1" dirty="0" smtClean="0"/>
              <a:t>reactive</a:t>
            </a:r>
            <a:r>
              <a:rPr lang="en-US" dirty="0" smtClean="0"/>
              <a:t>. </a:t>
            </a:r>
          </a:p>
          <a:p>
            <a:pPr defTabSz="891862"/>
            <a:endParaRPr lang="en-US" dirty="0" smtClean="0"/>
          </a:p>
          <a:p>
            <a:r>
              <a:rPr lang="en-US" dirty="0" smtClean="0"/>
              <a:t>If you only use summative</a:t>
            </a:r>
            <a:r>
              <a:rPr lang="en-US" baseline="0" dirty="0" smtClean="0"/>
              <a:t> assessments, you need to wait until the end of the year to make instructional decisions.  That may not always be efficient.  Our goal is to </a:t>
            </a:r>
            <a:r>
              <a:rPr lang="en-US" u="sng" baseline="0" dirty="0" smtClean="0"/>
              <a:t>prevent</a:t>
            </a:r>
            <a:r>
              <a:rPr lang="en-US" baseline="0" dirty="0" smtClean="0"/>
              <a:t> poor learning outcomes, not just identify them at the end of the year.</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000" dirty="0" smtClean="0"/>
              <a:t>Before we delve deeper into screening, it important to spend some time ensuring that everyone here today has a shared understanding of what RTI is, as well as a shared vocabulary for discussing RTI. The first part of our time together today will be spent on the National Center’s definition of RTI and a broad overview of the essential components of RTI.</a:t>
            </a:r>
          </a:p>
          <a:p>
            <a:endParaRPr lang="en-US" sz="1000" dirty="0" smtClean="0"/>
          </a:p>
          <a:p>
            <a:r>
              <a:rPr lang="en-US" sz="1000" i="1" dirty="0" smtClean="0"/>
              <a:t>The amount of time spent on RTI’s definition and essential components may vary according to audience need and time available.</a:t>
            </a:r>
          </a:p>
          <a:p>
            <a:endParaRPr lang="en-US" sz="1000" i="1" dirty="0" smtClean="0"/>
          </a:p>
          <a:p>
            <a:r>
              <a:rPr lang="en-US" sz="1000" i="1" dirty="0" smtClean="0"/>
              <a:t>The Think/Pair/Share activity is optional. The purpose of the activity is to engage the audience and conduct an informal assessment of the audience’s knowledge of RTI. </a:t>
            </a:r>
          </a:p>
          <a:p>
            <a:endParaRPr lang="en-US" sz="1000" dirty="0" smtClean="0"/>
          </a:p>
          <a:p>
            <a:r>
              <a:rPr lang="en-US" sz="1000" b="1" dirty="0" smtClean="0"/>
              <a:t>Think</a:t>
            </a:r>
            <a:r>
              <a:rPr lang="en-US" sz="1000" dirty="0" smtClean="0"/>
              <a:t> about what words come to mind when you hear RTI.</a:t>
            </a:r>
          </a:p>
          <a:p>
            <a:endParaRPr lang="en-US" sz="1000" dirty="0" smtClean="0"/>
          </a:p>
          <a:p>
            <a:r>
              <a:rPr lang="en-US" sz="1000" i="1" dirty="0" smtClean="0"/>
              <a:t>Give participants approximately 20 seconds.</a:t>
            </a:r>
          </a:p>
          <a:p>
            <a:endParaRPr lang="en-US" sz="1000" dirty="0" smtClean="0"/>
          </a:p>
          <a:p>
            <a:r>
              <a:rPr lang="en-US" sz="1000" b="1" dirty="0" smtClean="0"/>
              <a:t>Pair</a:t>
            </a:r>
            <a:r>
              <a:rPr lang="en-US" sz="1000" dirty="0" smtClean="0"/>
              <a:t> and </a:t>
            </a:r>
            <a:r>
              <a:rPr lang="en-US" sz="1000" b="1" dirty="0" smtClean="0"/>
              <a:t>share</a:t>
            </a:r>
            <a:r>
              <a:rPr lang="en-US" sz="1000" dirty="0" smtClean="0"/>
              <a:t> with your neighbor/table and list as many words as you can.</a:t>
            </a:r>
          </a:p>
          <a:p>
            <a:endParaRPr lang="en-US" sz="1000" dirty="0" smtClean="0"/>
          </a:p>
          <a:p>
            <a:r>
              <a:rPr lang="en-US" sz="1000" i="1" dirty="0" smtClean="0"/>
              <a:t>Give participants approximately 2-3 minute.</a:t>
            </a:r>
          </a:p>
          <a:p>
            <a:endParaRPr lang="en-US" sz="1000" dirty="0" smtClean="0"/>
          </a:p>
          <a:p>
            <a:r>
              <a:rPr lang="en-US" sz="1000" i="1" dirty="0" smtClean="0"/>
              <a:t>Allow 2 or 3 pairs/tables to orally share their lists.</a:t>
            </a:r>
          </a:p>
          <a:p>
            <a:endParaRPr lang="en-US" sz="1000" dirty="0" smtClean="0"/>
          </a:p>
          <a:p>
            <a:r>
              <a:rPr lang="en-US" sz="1000" dirty="0" smtClean="0"/>
              <a:t>Thank you to the pairs/tables that shared their lists. We heard a lot of the same terms repeated. We heard terms related to RTI as an innovation (</a:t>
            </a:r>
            <a:r>
              <a:rPr lang="en-US" sz="1000" i="1" dirty="0" smtClean="0"/>
              <a:t>possible terms include screening, progress monitoring, and interventions</a:t>
            </a:r>
            <a:r>
              <a:rPr lang="en-US" sz="1000" dirty="0" smtClean="0"/>
              <a:t>) and the implementation of RTI (</a:t>
            </a:r>
            <a:r>
              <a:rPr lang="en-US" sz="1000" i="1" dirty="0" smtClean="0"/>
              <a:t>possible terms include parent involvement, leadership, teams)</a:t>
            </a:r>
            <a:r>
              <a:rPr lang="en-US" sz="1000" dirty="0" smtClean="0"/>
              <a:t>. Today we will be focusing on RTI as an innovation. In other words, what needs to be in place in order for RTI to happen. We refer to the innovation as the essential components of RTI. We will briefly talk about the implementation of RTI and its components, but it is first important to understand what RTI is and why we should implement RTI.  </a:t>
            </a:r>
          </a:p>
          <a:p>
            <a:endParaRPr lang="en-US" u="sng" baseline="0" dirty="0" smtClean="0"/>
          </a:p>
          <a:p>
            <a:r>
              <a:rPr lang="en-US" i="1" dirty="0" smtClean="0"/>
              <a:t>The following are key terms and main points that should be focused</a:t>
            </a:r>
            <a:r>
              <a:rPr lang="en-US" i="1" baseline="0" dirty="0" smtClean="0"/>
              <a:t> on during this segment of the presentation.</a:t>
            </a:r>
          </a:p>
          <a:p>
            <a:endParaRPr lang="en-US" i="1" baseline="0" dirty="0" smtClean="0"/>
          </a:p>
          <a:p>
            <a:r>
              <a:rPr lang="en-US" i="1" dirty="0" smtClean="0"/>
              <a:t>Key Terms:</a:t>
            </a:r>
          </a:p>
          <a:p>
            <a:pPr>
              <a:buFont typeface="Arial" pitchFamily="34" charset="0"/>
              <a:buChar char="•"/>
            </a:pPr>
            <a:r>
              <a:rPr lang="en-US" i="1" dirty="0" smtClean="0"/>
              <a:t>Essential</a:t>
            </a:r>
            <a:r>
              <a:rPr lang="en-US" i="1" baseline="0" dirty="0" smtClean="0"/>
              <a:t> Components</a:t>
            </a:r>
          </a:p>
          <a:p>
            <a:pPr>
              <a:buFont typeface="Arial" pitchFamily="34" charset="0"/>
              <a:buChar char="•"/>
            </a:pPr>
            <a:r>
              <a:rPr lang="en-US" i="1" dirty="0" smtClean="0"/>
              <a:t>Screening</a:t>
            </a:r>
          </a:p>
          <a:p>
            <a:pPr>
              <a:buFont typeface="Arial" pitchFamily="34" charset="0"/>
              <a:buChar char="•"/>
            </a:pPr>
            <a:r>
              <a:rPr lang="en-US" i="1" dirty="0" smtClean="0"/>
              <a:t>Progress monitoring</a:t>
            </a:r>
          </a:p>
          <a:p>
            <a:pPr>
              <a:buFont typeface="Arial" pitchFamily="34" charset="0"/>
              <a:buChar char="•"/>
            </a:pPr>
            <a:r>
              <a:rPr lang="en-US" i="1" dirty="0" smtClean="0"/>
              <a:t>Multi-level</a:t>
            </a:r>
            <a:r>
              <a:rPr lang="en-US" i="1" baseline="0" dirty="0" smtClean="0"/>
              <a:t> prevention system</a:t>
            </a:r>
          </a:p>
          <a:p>
            <a:pPr>
              <a:buFont typeface="Arial" pitchFamily="34" charset="0"/>
              <a:buChar char="•"/>
            </a:pPr>
            <a:r>
              <a:rPr lang="en-US" i="1" baseline="0" dirty="0" smtClean="0"/>
              <a:t>Data-based decision making</a:t>
            </a:r>
            <a:endParaRPr lang="en-US" i="1" dirty="0" smtClean="0"/>
          </a:p>
          <a:p>
            <a:pPr>
              <a:buFont typeface="Arial" pitchFamily="34" charset="0"/>
              <a:buChar char="•"/>
            </a:pPr>
            <a:r>
              <a:rPr lang="en-US" i="1" dirty="0" smtClean="0"/>
              <a:t>Culturally responsive</a:t>
            </a:r>
          </a:p>
          <a:p>
            <a:pPr>
              <a:buFont typeface="Arial" pitchFamily="34" charset="0"/>
              <a:buChar char="•"/>
            </a:pPr>
            <a:r>
              <a:rPr lang="en-US" i="1" dirty="0" smtClean="0"/>
              <a:t>Evidence</a:t>
            </a:r>
            <a:r>
              <a:rPr lang="en-US" i="1" baseline="0" dirty="0" smtClean="0"/>
              <a:t>-based</a:t>
            </a:r>
          </a:p>
          <a:p>
            <a:endParaRPr lang="en-US" i="1" dirty="0" smtClean="0"/>
          </a:p>
          <a:p>
            <a:r>
              <a:rPr lang="en-US" i="1" dirty="0" smtClean="0"/>
              <a:t>Main</a:t>
            </a:r>
            <a:r>
              <a:rPr lang="en-US" i="1" baseline="0" dirty="0" smtClean="0"/>
              <a:t> Points:</a:t>
            </a:r>
          </a:p>
          <a:p>
            <a:pPr>
              <a:buFont typeface="Arial" pitchFamily="34" charset="0"/>
              <a:buChar char="•"/>
            </a:pPr>
            <a:r>
              <a:rPr lang="en-US" i="1" baseline="0" dirty="0" smtClean="0"/>
              <a:t>RTI is a school-wide, multi-level prevention system that integrates assessment and intervention.</a:t>
            </a:r>
          </a:p>
          <a:p>
            <a:pPr>
              <a:buFont typeface="Arial" pitchFamily="34" charset="0"/>
              <a:buChar char="•"/>
            </a:pPr>
            <a:r>
              <a:rPr lang="en-US" i="1" baseline="0" dirty="0" smtClean="0"/>
              <a:t>RTI is preventative, not pre-referral.  The primary purpose of RTI to </a:t>
            </a:r>
            <a:r>
              <a:rPr lang="en-US" i="1" u="sng" baseline="0" dirty="0" smtClean="0"/>
              <a:t>prevent</a:t>
            </a:r>
            <a:r>
              <a:rPr lang="en-US" i="1" baseline="0" dirty="0" smtClean="0"/>
              <a:t> poor learning outcomes, not to refer students to special education or comply with requirements.</a:t>
            </a:r>
          </a:p>
          <a:p>
            <a:pPr>
              <a:buFont typeface="Arial" pitchFamily="34" charset="0"/>
              <a:buChar char="•"/>
            </a:pPr>
            <a:r>
              <a:rPr lang="en-US" i="1" baseline="0" dirty="0" smtClean="0"/>
              <a:t>The 4 Essential Components of RTI are: screening, progress monitoring, multi-level prevention system, and data-based decision making.</a:t>
            </a:r>
            <a:endParaRPr lang="en-US" i="1" dirty="0" smtClean="0"/>
          </a:p>
          <a:p>
            <a:endParaRPr lang="en-US" u="sng"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1" dirty="0" smtClean="0"/>
              <a:t>Examples of Summative assessments</a:t>
            </a:r>
            <a:r>
              <a:rPr lang="en-US" dirty="0" smtClean="0"/>
              <a:t> include </a:t>
            </a:r>
            <a:r>
              <a:rPr lang="en-US" b="1" dirty="0" smtClean="0"/>
              <a:t>High-stakes tests; GRE, ACT, SAT, and GMAT; Praxis Tests; and Final Exams</a:t>
            </a:r>
            <a:endParaRPr lang="en-US" dirty="0" smtClean="0"/>
          </a:p>
          <a:p>
            <a:r>
              <a:rPr lang="en-US" dirty="0" smtClean="0"/>
              <a:t> </a:t>
            </a:r>
          </a:p>
          <a:p>
            <a:r>
              <a:rPr lang="en-US" dirty="0" smtClean="0"/>
              <a:t>Although summative assessments provide useful information, they: </a:t>
            </a:r>
          </a:p>
          <a:p>
            <a:r>
              <a:rPr lang="en-US" dirty="0" smtClean="0"/>
              <a:t>1. Usually require time away from instruction;</a:t>
            </a:r>
          </a:p>
          <a:p>
            <a:r>
              <a:rPr lang="en-US" dirty="0" smtClean="0"/>
              <a:t>2. Are not valid for individual decision making; and</a:t>
            </a:r>
          </a:p>
          <a:p>
            <a:r>
              <a:rPr lang="en-US" dirty="0" smtClean="0"/>
              <a:t>3. Don’t tell us how or why students achieved certain scores.</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b="1" dirty="0" smtClean="0"/>
              <a:t>Diagnostic assessments</a:t>
            </a:r>
            <a:r>
              <a:rPr lang="en-US" dirty="0" smtClean="0"/>
              <a:t> are </a:t>
            </a:r>
            <a:r>
              <a:rPr lang="en-US" b="1" dirty="0" smtClean="0"/>
              <a:t>measures of students’ current knowledge and skills</a:t>
            </a:r>
            <a:r>
              <a:rPr lang="en-US" dirty="0" smtClean="0"/>
              <a:t> and can be used to </a:t>
            </a:r>
            <a:r>
              <a:rPr lang="en-US" b="1" dirty="0" smtClean="0"/>
              <a:t>identify a suitable program of learning</a:t>
            </a:r>
            <a:r>
              <a:rPr lang="en-US" dirty="0" smtClean="0"/>
              <a:t>. They are </a:t>
            </a:r>
            <a:r>
              <a:rPr lang="en-US" b="1" dirty="0" smtClean="0"/>
              <a:t>administered</a:t>
            </a:r>
            <a:r>
              <a:rPr lang="en-US" b="1" u="none" dirty="0" smtClean="0"/>
              <a:t> </a:t>
            </a:r>
            <a:r>
              <a:rPr lang="en-US" b="1" u="sng" dirty="0" smtClean="0"/>
              <a:t>before</a:t>
            </a:r>
            <a:r>
              <a:rPr lang="en-US" b="1" dirty="0" smtClean="0"/>
              <a:t> instruction </a:t>
            </a:r>
            <a:r>
              <a:rPr lang="en-US" dirty="0" smtClean="0"/>
              <a:t>occurs to assist in identifying appropriate instruction and interventions. Since diagnostic assessments provide detailed information about individual student learning, they are most effective in understanding the needs of specific students rather than all students and are therefore </a:t>
            </a:r>
            <a:r>
              <a:rPr lang="en-US" b="1" dirty="0" smtClean="0"/>
              <a:t>typically administered to</a:t>
            </a:r>
            <a:r>
              <a:rPr lang="en-US" dirty="0" smtClean="0"/>
              <a:t> only </a:t>
            </a:r>
            <a:r>
              <a:rPr lang="en-US" b="1" u="sng" dirty="0" smtClean="0"/>
              <a:t>some</a:t>
            </a:r>
            <a:r>
              <a:rPr lang="en-US" b="1" dirty="0" smtClean="0"/>
              <a:t> students</a:t>
            </a:r>
            <a:r>
              <a:rPr lang="en-US" dirty="0" smtClean="0"/>
              <a:t>. Diagnostic assessments can help determine </a:t>
            </a:r>
            <a:r>
              <a:rPr lang="en-US" b="1" dirty="0" smtClean="0"/>
              <a:t>what to teach</a:t>
            </a:r>
            <a:r>
              <a:rPr lang="en-US" dirty="0" smtClean="0"/>
              <a:t> and in the selection of appropriate interventions. Diagnostic assessments provide useful information but should be used sparingly, as they can be very expensive and time consuming. </a:t>
            </a:r>
          </a:p>
          <a:p>
            <a:pPr defTabSz="891862"/>
            <a:endParaRPr lang="en-US" dirty="0" smtClean="0"/>
          </a:p>
          <a:p>
            <a:pPr defTabSz="891862"/>
            <a:r>
              <a:rPr lang="en-US" i="1" u="none" dirty="0" smtClean="0"/>
              <a:t>If you are familiar with the district, you may list types of diagnostics</a:t>
            </a:r>
            <a:r>
              <a:rPr lang="en-US" i="1" u="none" baseline="0" dirty="0" smtClean="0"/>
              <a:t> and ask participants to think about whether they are using these diagnostic tools the way they were intended.</a:t>
            </a:r>
            <a:endParaRPr lang="en-US" i="1" u="none"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b="1" dirty="0" smtClean="0"/>
              <a:t>Examples</a:t>
            </a:r>
            <a:r>
              <a:rPr lang="en-US" dirty="0" smtClean="0"/>
              <a:t> of diagnostic assessments include </a:t>
            </a:r>
            <a:r>
              <a:rPr lang="en-US" b="1" dirty="0" smtClean="0"/>
              <a:t>Qualitative Reading Inventory, Diagnostic Reading Assessment, Key Math, and Running Records with Error Analysis</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Formative assessment is a form of evaluation used to plan instruction in a recursive way. </a:t>
            </a:r>
            <a:r>
              <a:rPr lang="en-US" b="1" dirty="0" smtClean="0"/>
              <a:t>Formative assessments tell us how well students are responding to instruction</a:t>
            </a:r>
            <a:r>
              <a:rPr lang="en-US" dirty="0" smtClean="0"/>
              <a:t>. With formative assessment, student progress is systematically assessed </a:t>
            </a:r>
            <a:r>
              <a:rPr lang="en-US" b="1" dirty="0" smtClean="0"/>
              <a:t>during instruction</a:t>
            </a:r>
            <a:r>
              <a:rPr lang="en-US" dirty="0" smtClean="0"/>
              <a:t> to provide continuous feedback to both the student and the teacher concerning learning successes and failures. Formative assessments are </a:t>
            </a:r>
            <a:r>
              <a:rPr lang="en-US" b="1" dirty="0" smtClean="0"/>
              <a:t>typically administered to all students during benchmarking and some students for progress monitoring.</a:t>
            </a:r>
            <a:endParaRPr lang="en-US" dirty="0" smtClean="0"/>
          </a:p>
          <a:p>
            <a:endParaRPr lang="en-US" dirty="0" smtClean="0"/>
          </a:p>
          <a:p>
            <a:r>
              <a:rPr lang="en-US" dirty="0" smtClean="0"/>
              <a:t>Formative assessments may be </a:t>
            </a:r>
            <a:r>
              <a:rPr lang="en-US" b="1" dirty="0" smtClean="0"/>
              <a:t>informal or formal</a:t>
            </a:r>
            <a:r>
              <a:rPr lang="en-US" dirty="0" smtClean="0"/>
              <a:t>.</a:t>
            </a:r>
            <a:r>
              <a:rPr lang="en-US" b="1" dirty="0" smtClean="0"/>
              <a:t> </a:t>
            </a:r>
            <a:r>
              <a:rPr lang="en-US" dirty="0" smtClean="0"/>
              <a:t>Informal assessments are not data driven but rather content and performance driven. Examples include observations and teacher made assessments.</a:t>
            </a:r>
            <a:r>
              <a:rPr lang="en-US" b="1" dirty="0" smtClean="0"/>
              <a:t> </a:t>
            </a:r>
            <a:r>
              <a:rPr lang="en-US" dirty="0" smtClean="0"/>
              <a:t>Formal assessments have data which support the conclusions made from the test. We usually refer to these types of tests as standardized measures. These tests have been tried before on students and have statistics which support the conclusion such as the student is reading below average for his age. The data are often mathematically computed and summarized. Scores such as percentiles, </a:t>
            </a:r>
            <a:r>
              <a:rPr lang="en-US" dirty="0" err="1" smtClean="0"/>
              <a:t>stanines</a:t>
            </a:r>
            <a:r>
              <a:rPr lang="en-US" dirty="0" smtClean="0"/>
              <a:t>, or standard scores are commonly received from this type of assessment. Examples include (but are not limited to): CBM, CBA, pre/post tests, benchmark assessments, and quizzes.</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formative assessment, teachers diagnose skill, ability, and knowledge gaps; measure progress; and evaluate instruction.  Educational decisions that can be made using formative assessments include:</a:t>
            </a:r>
            <a:endParaRPr lang="en-US" sz="1300" b="1" dirty="0" smtClean="0"/>
          </a:p>
          <a:p>
            <a:pPr lvl="0">
              <a:buFont typeface="Arial" pitchFamily="34" charset="0"/>
              <a:buChar char="•"/>
            </a:pPr>
            <a:r>
              <a:rPr lang="en-US" b="1" dirty="0" smtClean="0"/>
              <a:t>Identification of students who are nonresponsive to instruction or interventions</a:t>
            </a:r>
            <a:r>
              <a:rPr lang="en-US" dirty="0" smtClean="0"/>
              <a:t> (screening and progress monitoring);</a:t>
            </a:r>
            <a:endParaRPr lang="en-US" sz="1100" dirty="0" smtClean="0"/>
          </a:p>
          <a:p>
            <a:pPr lvl="0">
              <a:buFont typeface="Arial" pitchFamily="34" charset="0"/>
              <a:buChar char="•"/>
            </a:pPr>
            <a:r>
              <a:rPr lang="en-US" b="1" dirty="0" smtClean="0"/>
              <a:t>Curriculum and instructional decisions;</a:t>
            </a:r>
            <a:endParaRPr lang="en-US" sz="1100" dirty="0" smtClean="0"/>
          </a:p>
          <a:p>
            <a:pPr lvl="0">
              <a:buFont typeface="Arial" pitchFamily="34" charset="0"/>
              <a:buChar char="•"/>
            </a:pPr>
            <a:r>
              <a:rPr lang="en-US" b="1" dirty="0" smtClean="0"/>
              <a:t>Program evaluation;</a:t>
            </a:r>
            <a:endParaRPr lang="en-US" sz="1100" dirty="0" smtClean="0"/>
          </a:p>
          <a:p>
            <a:pPr lvl="0">
              <a:buFont typeface="Arial" pitchFamily="34" charset="0"/>
              <a:buChar char="•"/>
            </a:pPr>
            <a:r>
              <a:rPr lang="en-US" b="1" dirty="0" smtClean="0"/>
              <a:t>Resource allocation (</a:t>
            </a:r>
            <a:r>
              <a:rPr lang="en-US" dirty="0" smtClean="0"/>
              <a:t>this is </a:t>
            </a:r>
            <a:r>
              <a:rPr lang="en-US" b="1" dirty="0" smtClean="0"/>
              <a:t>proactive </a:t>
            </a:r>
            <a:r>
              <a:rPr lang="en-US" dirty="0" smtClean="0"/>
              <a:t>as this information is provided as the instruction is occurring); and</a:t>
            </a:r>
            <a:endParaRPr lang="en-US" sz="1100" dirty="0" smtClean="0"/>
          </a:p>
          <a:p>
            <a:pPr lvl="0">
              <a:buFont typeface="Arial" pitchFamily="34" charset="0"/>
              <a:buChar char="•"/>
            </a:pPr>
            <a:r>
              <a:rPr lang="en-US" b="1" dirty="0" smtClean="0"/>
              <a:t>Comparison of instruction and intervention efficacy.</a:t>
            </a:r>
            <a:endParaRPr lang="en-US" sz="1100" dirty="0" smtClean="0"/>
          </a:p>
          <a:p>
            <a:r>
              <a:rPr lang="en-US" dirty="0" smtClean="0"/>
              <a:t> </a:t>
            </a:r>
            <a:endParaRPr lang="en-US" sz="1100" dirty="0" smtClean="0"/>
          </a:p>
          <a:p>
            <a:r>
              <a:rPr lang="en-US" dirty="0" smtClean="0"/>
              <a:t>Formative assessments are not necessarily used for grading purposes.</a:t>
            </a:r>
            <a:endParaRPr lang="en-US" sz="1100" dirty="0" smtClean="0"/>
          </a:p>
          <a:p>
            <a:pPr lvl="1" eaLnBrk="1" hangingPunct="1">
              <a:buClr>
                <a:schemeClr val="accent1"/>
              </a:buCl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types of formative assessments are:</a:t>
            </a:r>
          </a:p>
          <a:p>
            <a:endParaRPr lang="en-US" dirty="0" smtClean="0"/>
          </a:p>
          <a:p>
            <a:r>
              <a:rPr lang="en-US" b="1" dirty="0" smtClean="0"/>
              <a:t>Mastery Measures</a:t>
            </a:r>
            <a:r>
              <a:rPr lang="en-US" dirty="0" smtClean="0"/>
              <a:t> are measures</a:t>
            </a:r>
            <a:r>
              <a:rPr lang="en-US" baseline="0" dirty="0" smtClean="0"/>
              <a:t> </a:t>
            </a:r>
            <a:r>
              <a:rPr lang="en-US" dirty="0" smtClean="0"/>
              <a:t>which</a:t>
            </a:r>
            <a:r>
              <a:rPr lang="en-US" b="1" dirty="0" smtClean="0"/>
              <a:t> </a:t>
            </a:r>
            <a:r>
              <a:rPr lang="en-US" dirty="0" smtClean="0"/>
              <a:t>index a student’s successive mastery of a hierarchy of objectives and are </a:t>
            </a:r>
            <a:r>
              <a:rPr lang="en-US" b="1" dirty="0" smtClean="0"/>
              <a:t>intervention or curriculum dependent</a:t>
            </a:r>
            <a:r>
              <a:rPr lang="en-US" dirty="0" smtClean="0"/>
              <a:t>.</a:t>
            </a:r>
            <a:r>
              <a:rPr lang="en-US" b="1" dirty="0" smtClean="0"/>
              <a:t> </a:t>
            </a:r>
          </a:p>
          <a:p>
            <a:endParaRPr lang="en-US" dirty="0" smtClean="0"/>
          </a:p>
          <a:p>
            <a:r>
              <a:rPr lang="en-US" b="1" dirty="0" smtClean="0"/>
              <a:t>General Outcome Measures </a:t>
            </a:r>
            <a:r>
              <a:rPr lang="en-US" dirty="0" smtClean="0"/>
              <a:t>(GOM)</a:t>
            </a:r>
            <a:r>
              <a:rPr lang="en-US" b="1" dirty="0" smtClean="0"/>
              <a:t> </a:t>
            </a:r>
            <a:r>
              <a:rPr lang="en-US" dirty="0" smtClean="0"/>
              <a:t>are measures that reflect overall competence in the annual curriculum</a:t>
            </a:r>
            <a:r>
              <a:rPr lang="en-US" i="1" dirty="0" smtClean="0"/>
              <a:t>.</a:t>
            </a:r>
            <a:r>
              <a:rPr lang="en-US" dirty="0" smtClean="0"/>
              <a:t> Examples of general outcome measures include </a:t>
            </a:r>
            <a:r>
              <a:rPr lang="en-US" b="1" dirty="0" err="1" smtClean="0"/>
              <a:t>AIMSweb’s</a:t>
            </a:r>
            <a:r>
              <a:rPr lang="en-US" b="1" dirty="0" smtClean="0"/>
              <a:t>  R-CBM,</a:t>
            </a:r>
            <a:r>
              <a:rPr lang="en-US" b="1" baseline="0" dirty="0" smtClean="0"/>
              <a:t> Early Literacy and </a:t>
            </a:r>
            <a:r>
              <a:rPr lang="en-US" b="1" dirty="0" smtClean="0"/>
              <a:t>Early Numeracy, Dynamic Indicators of Basic Early Literacy Skills (DIBELS)’ Retell, and </a:t>
            </a:r>
            <a:r>
              <a:rPr lang="en-US" b="1" dirty="0" err="1" smtClean="0"/>
              <a:t>iSTEEP’s</a:t>
            </a:r>
            <a:r>
              <a:rPr lang="en-US" b="1" dirty="0" smtClean="0"/>
              <a:t> Oral Reading Fluency.</a:t>
            </a:r>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quote is helpful in thinking about the differences between summative and formative.</a:t>
            </a:r>
          </a:p>
          <a:p>
            <a:endParaRPr lang="en-US" dirty="0" smtClean="0"/>
          </a:p>
          <a:p>
            <a:r>
              <a:rPr lang="en-US" b="1" dirty="0" smtClean="0"/>
              <a:t>“ When the cook tastes the soup, that's formative. When the guests taste the soup, that's summative.” </a:t>
            </a:r>
            <a:r>
              <a:rPr lang="en-US" b="0" dirty="0" smtClean="0"/>
              <a:t>(</a:t>
            </a:r>
            <a:r>
              <a:rPr lang="en-US" b="0" dirty="0" err="1" smtClean="0"/>
              <a:t>Scriven</a:t>
            </a:r>
            <a:r>
              <a:rPr lang="en-US" b="0" dirty="0" smtClean="0"/>
              <a:t>,</a:t>
            </a:r>
            <a:r>
              <a:rPr lang="en-US" b="0" baseline="0" dirty="0" smtClean="0"/>
              <a:t> 1991, p169)</a:t>
            </a:r>
          </a:p>
          <a:p>
            <a:endParaRPr lang="en-US" b="0" baseline="0" dirty="0" smtClean="0"/>
          </a:p>
          <a:p>
            <a:pPr defTabSz="904433">
              <a:defRPr/>
            </a:pPr>
            <a:r>
              <a:rPr lang="en-US" i="1" dirty="0" err="1" smtClean="0"/>
              <a:t>Scriven</a:t>
            </a:r>
            <a:r>
              <a:rPr lang="en-US" i="1" dirty="0" smtClean="0"/>
              <a:t>, M. (1991) Evaluation thesaurus, (4th edition). Newbury Park, CA: Sage. </a:t>
            </a:r>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One</a:t>
            </a:r>
            <a:r>
              <a:rPr lang="en-US" baseline="0" dirty="0" smtClean="0"/>
              <a:t> final concept to think about in relation to assessments is whether tests are norm-referenced, criterion referenced, or possibly both.</a:t>
            </a:r>
          </a:p>
          <a:p>
            <a:r>
              <a:rPr lang="en-US" b="1" baseline="0" dirty="0" smtClean="0"/>
              <a:t>Norm referenced </a:t>
            </a:r>
            <a:r>
              <a:rPr lang="en-US" baseline="0" dirty="0" smtClean="0"/>
              <a:t>test include tests like the ACT, SAT, and GRE.  Students’ scores are </a:t>
            </a:r>
            <a:r>
              <a:rPr lang="en-US" b="1" baseline="0" dirty="0" smtClean="0"/>
              <a:t>compared to each other </a:t>
            </a:r>
            <a:r>
              <a:rPr lang="en-US" b="0" baseline="0" dirty="0" smtClean="0"/>
              <a:t>using </a:t>
            </a:r>
            <a:r>
              <a:rPr lang="en-US" b="1" baseline="0" dirty="0" smtClean="0"/>
              <a:t>percentile scores. </a:t>
            </a:r>
            <a:r>
              <a:rPr lang="en-US" baseline="0" dirty="0" smtClean="0"/>
              <a:t>For example, a student who scored in the 64</a:t>
            </a:r>
            <a:r>
              <a:rPr lang="en-US" baseline="30000" dirty="0" smtClean="0"/>
              <a:t>th</a:t>
            </a:r>
            <a:r>
              <a:rPr lang="en-US" baseline="0" dirty="0" smtClean="0"/>
              <a:t> percentile scored better than 64% of students who took the test.  S/he scored lower than 36% of students who took the test. </a:t>
            </a:r>
          </a:p>
          <a:p>
            <a:endParaRPr lang="en-US" baseline="0" dirty="0" smtClean="0"/>
          </a:p>
          <a:p>
            <a:r>
              <a:rPr lang="en-US" b="1" baseline="0" dirty="0" smtClean="0"/>
              <a:t>Criterion-referenced </a:t>
            </a:r>
            <a:r>
              <a:rPr lang="en-US" baseline="0" dirty="0" smtClean="0"/>
              <a:t>tests are often standards-based tests that compare a student’s performance to a </a:t>
            </a:r>
            <a:r>
              <a:rPr lang="en-US" b="1" baseline="0" dirty="0" smtClean="0"/>
              <a:t>criterion for mastery </a:t>
            </a:r>
            <a:r>
              <a:rPr lang="en-US" baseline="0" dirty="0" smtClean="0"/>
              <a:t>of a skill or objective.  The </a:t>
            </a:r>
            <a:r>
              <a:rPr lang="en-US" b="1" baseline="0" dirty="0" smtClean="0"/>
              <a:t>score indicates whether the student met the mastery criteria</a:t>
            </a:r>
            <a:r>
              <a:rPr lang="en-US" baseline="0" dirty="0" smtClean="0"/>
              <a:t>, and so it often looks like a </a:t>
            </a:r>
            <a:r>
              <a:rPr lang="en-US" b="1" baseline="0" dirty="0" smtClean="0"/>
              <a:t>pass/fail </a:t>
            </a:r>
            <a:r>
              <a:rPr lang="en-US" baseline="0" dirty="0" smtClean="0"/>
              <a:t>or proficiency score.</a:t>
            </a:r>
          </a:p>
          <a:p>
            <a:endParaRPr lang="en-US" baseline="0" dirty="0" smtClean="0"/>
          </a:p>
          <a:p>
            <a:r>
              <a:rPr lang="en-US" baseline="0" dirty="0" smtClean="0"/>
              <a:t>Assessments, including screening assessments, can be both norm-referenced and criterion-referenced depending on what information you are trying to gather. If you are interested in knowing how a student compares to other students in the screening process, you would be interested in norm-referenced assessment. If you want to screen for which students met or did not meet the set criteria, typically a score, then you would be interested in criterion-referenced. We will discuss this more later.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With your team </a:t>
            </a:r>
            <a:r>
              <a:rPr lang="en-US" b="1" dirty="0" smtClean="0"/>
              <a:t>list the assessments and data collected that are used at your school (quizzes, state-developed, CBM, etc). </a:t>
            </a:r>
          </a:p>
          <a:p>
            <a:r>
              <a:rPr lang="en-US" b="1" dirty="0" smtClean="0"/>
              <a:t> </a:t>
            </a:r>
            <a:endParaRPr lang="en-US" dirty="0" smtClean="0"/>
          </a:p>
          <a:p>
            <a:r>
              <a:rPr lang="en-US" dirty="0" smtClean="0"/>
              <a:t>Then answer the following questions: </a:t>
            </a:r>
            <a:r>
              <a:rPr lang="en-US" b="1" dirty="0" smtClean="0"/>
              <a:t>What questions are being answered with that assessment data? How is the data used?</a:t>
            </a:r>
            <a:r>
              <a:rPr lang="en-US" dirty="0" smtClean="0"/>
              <a:t>  Do the purposes of the assessments match the type of assessments? For example, are you using diagnostic tests when you should be using summative or vise versa?</a:t>
            </a:r>
          </a:p>
          <a:p>
            <a:endParaRPr lang="en-US" dirty="0" smtClean="0"/>
          </a:p>
          <a:p>
            <a:r>
              <a:rPr lang="en-US" i="1" dirty="0" smtClean="0"/>
              <a:t>Depending on time, this is an activity that can be used as a quick activity where participants are encouraged to continue the conversation at their site or as an expanded activity that is completed during extended team discussion time.  Facilitators may want to assign the first part of this activity as </a:t>
            </a:r>
            <a:r>
              <a:rPr lang="en-US" i="1" dirty="0" err="1" smtClean="0"/>
              <a:t>prework</a:t>
            </a:r>
            <a:r>
              <a:rPr lang="en-US" i="1" dirty="0" smtClean="0"/>
              <a:t> to be completed before they attend the training.</a:t>
            </a:r>
          </a:p>
          <a:p>
            <a:endParaRPr lang="en-US" dirty="0" smtClean="0"/>
          </a:p>
          <a:p>
            <a:r>
              <a:rPr lang="en-US" i="1" dirty="0" smtClean="0"/>
              <a:t>Possible follow-up questions: </a:t>
            </a:r>
            <a:endParaRPr lang="en-US" dirty="0" smtClean="0"/>
          </a:p>
          <a:p>
            <a:pPr marL="222965" indent="-222965">
              <a:buFont typeface="Arial" pitchFamily="34" charset="0"/>
              <a:buChar char="•"/>
            </a:pPr>
            <a:r>
              <a:rPr lang="en-US" i="1" dirty="0" smtClean="0"/>
              <a:t>Are you over assessing students?</a:t>
            </a:r>
            <a:endParaRPr lang="en-US" dirty="0" smtClean="0"/>
          </a:p>
          <a:p>
            <a:pPr marL="222965" indent="-222965">
              <a:buFont typeface="Arial" pitchFamily="34" charset="0"/>
              <a:buChar char="•"/>
            </a:pPr>
            <a:r>
              <a:rPr lang="en-US" i="1" dirty="0" smtClean="0"/>
              <a:t>Do you see any redundancy in your data collection?</a:t>
            </a:r>
            <a:endParaRPr lang="en-US" dirty="0" smtClean="0"/>
          </a:p>
          <a:p>
            <a:pPr marL="222965" indent="-222965">
              <a:buFont typeface="Arial" pitchFamily="34" charset="0"/>
              <a:buChar char="•"/>
            </a:pPr>
            <a:r>
              <a:rPr lang="en-US" i="1" dirty="0" smtClean="0"/>
              <a:t>Is all of the data being collected necessary or being used for education decision making? Why or why not? </a:t>
            </a:r>
          </a:p>
          <a:p>
            <a:pPr marL="222965" indent="-222965">
              <a:buFont typeface="Arial" pitchFamily="34" charset="0"/>
              <a:buChar char="•"/>
            </a:pPr>
            <a:endParaRPr lang="en-US" i="1" dirty="0" smtClean="0"/>
          </a:p>
          <a:p>
            <a:pPr marL="222965" indent="-222965" defTabSz="904433">
              <a:defRPr/>
            </a:pPr>
            <a:r>
              <a:rPr lang="en-US" i="1" u="none" dirty="0" smtClean="0"/>
              <a:t>This activity helps schools</a:t>
            </a:r>
            <a:r>
              <a:rPr lang="en-US" i="1" u="none" baseline="0" dirty="0" smtClean="0"/>
              <a:t> see that they may be using too many screeners, or using assessments in the wrong way. When you add assessments for RTI, you may need to reduce other assessments. Teams should think, “Why are we doing these assessments?”  “Can we be more efficient?”</a:t>
            </a:r>
            <a:endParaRPr lang="en-US" i="1" u="none" dirty="0" smtClean="0"/>
          </a:p>
          <a:p>
            <a:pPr marL="222965" indent="-222965"/>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now going to discuss in more detail the two common formats for formative assessments. Each type of measure has value although they are typically used for different reasons. </a:t>
            </a:r>
          </a:p>
          <a:p>
            <a:endParaRPr lang="en-US" dirty="0" smtClean="0"/>
          </a:p>
          <a:p>
            <a:r>
              <a:rPr lang="en-US" b="1" dirty="0" smtClean="0"/>
              <a:t>Mastery Measurement </a:t>
            </a:r>
            <a:r>
              <a:rPr lang="en-US" dirty="0" smtClean="0"/>
              <a:t>indexes a student’s successive mastery of a hierarchy of objectives.</a:t>
            </a:r>
            <a:r>
              <a:rPr lang="en-US" b="1" dirty="0" smtClean="0"/>
              <a:t> </a:t>
            </a:r>
          </a:p>
          <a:p>
            <a:endParaRPr lang="en-US" dirty="0" smtClean="0"/>
          </a:p>
          <a:p>
            <a:r>
              <a:rPr lang="en-US" b="1" dirty="0" smtClean="0"/>
              <a:t>General Outcome Measure </a:t>
            </a:r>
            <a:r>
              <a:rPr lang="en-US" dirty="0" smtClean="0"/>
              <a:t>reflects overall competence in the annual curriculum</a:t>
            </a:r>
            <a:r>
              <a:rPr lang="en-US" i="1" dirty="0" smtClean="0"/>
              <a:t>.</a:t>
            </a:r>
            <a:r>
              <a:rPr lang="en-US" dirty="0" smtClean="0"/>
              <a:t> </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1" dirty="0" smtClean="0"/>
              <a:t>Read slide to participants.</a:t>
            </a:r>
            <a:endParaRPr lang="en-US" dirty="0" smtClean="0"/>
          </a:p>
          <a:p>
            <a:r>
              <a:rPr lang="en-US" i="1" dirty="0" smtClean="0"/>
              <a:t> </a:t>
            </a:r>
            <a:endParaRPr lang="en-US" dirty="0" smtClean="0"/>
          </a:p>
          <a:p>
            <a:r>
              <a:rPr lang="en-US" i="1" dirty="0" smtClean="0"/>
              <a:t>The information below can be shared with the group or used as a reference if participants have questions about this slide.</a:t>
            </a:r>
            <a:endParaRPr lang="en-US" dirty="0" smtClean="0"/>
          </a:p>
          <a:p>
            <a:pPr lvl="0">
              <a:buFont typeface="Arial" pitchFamily="34" charset="0"/>
              <a:buChar char="•"/>
            </a:pPr>
            <a:r>
              <a:rPr lang="en-US" i="1" dirty="0" smtClean="0"/>
              <a:t>In a review of four RTI studies (research based and large scale implementation), Burns, Appleton,  and </a:t>
            </a:r>
            <a:r>
              <a:rPr lang="en-US" i="1" dirty="0" err="1" smtClean="0"/>
              <a:t>Stehouwer</a:t>
            </a:r>
            <a:r>
              <a:rPr lang="en-US" i="1" dirty="0" smtClean="0"/>
              <a:t> (2005) found strong effects on student academic outcomes and system outcomes (referrals to and/or placements in special education, student time in special education services, and number of students retained in a grade) when RTI was implemented.</a:t>
            </a:r>
            <a:endParaRPr lang="en-US" dirty="0" smtClean="0"/>
          </a:p>
          <a:p>
            <a:pPr lvl="0">
              <a:buFont typeface="Arial" pitchFamily="34" charset="0"/>
              <a:buChar char="•"/>
            </a:pPr>
            <a:r>
              <a:rPr lang="en-US" i="1" dirty="0" smtClean="0"/>
              <a:t>Dexter, Hughes and Farmer</a:t>
            </a:r>
            <a:r>
              <a:rPr lang="en-US" i="1" baseline="0" dirty="0" smtClean="0"/>
              <a:t> (</a:t>
            </a:r>
            <a:r>
              <a:rPr lang="en-US" i="1" dirty="0" smtClean="0"/>
              <a:t>2008)</a:t>
            </a:r>
            <a:r>
              <a:rPr lang="en-US" i="1" baseline="0" dirty="0" smtClean="0"/>
              <a:t> found i</a:t>
            </a:r>
            <a:r>
              <a:rPr lang="en-US" i="1" dirty="0" smtClean="0"/>
              <a:t>mproved academic performance and a slight decrease in special education referral and placement rates due to the implementation of RTI.</a:t>
            </a:r>
            <a:endParaRPr lang="en-US" dirty="0" smtClean="0"/>
          </a:p>
          <a:p>
            <a:pPr lvl="0">
              <a:buFont typeface="Arial" pitchFamily="34" charset="0"/>
              <a:buChar char="•"/>
            </a:pPr>
            <a:r>
              <a:rPr lang="en-US" i="1" dirty="0" smtClean="0"/>
              <a:t>Simmons, Coyne, Kwok, </a:t>
            </a:r>
            <a:r>
              <a:rPr lang="en-US" i="1" dirty="0" err="1" smtClean="0"/>
              <a:t>McDonagh</a:t>
            </a:r>
            <a:r>
              <a:rPr lang="en-US" i="1" dirty="0" smtClean="0"/>
              <a:t>, </a:t>
            </a:r>
            <a:r>
              <a:rPr lang="en-US" i="1" dirty="0" err="1" smtClean="0"/>
              <a:t>Harn</a:t>
            </a:r>
            <a:r>
              <a:rPr lang="en-US" i="1" dirty="0" smtClean="0"/>
              <a:t>, and </a:t>
            </a:r>
            <a:r>
              <a:rPr lang="en-US" i="1" dirty="0" err="1" smtClean="0"/>
              <a:t>Kame’enui</a:t>
            </a:r>
            <a:r>
              <a:rPr lang="en-US" i="1" dirty="0" smtClean="0"/>
              <a:t> (2008) found that students who were identified early as at-risk and were provided additional reading supports had improved performance that was sustained over time.</a:t>
            </a:r>
          </a:p>
          <a:p>
            <a:pPr lvl="0">
              <a:buFont typeface="Arial" pitchFamily="34" charset="0"/>
              <a:buChar char="•"/>
            </a:pPr>
            <a:endParaRPr lang="en-US" i="1" dirty="0" smtClean="0"/>
          </a:p>
          <a:p>
            <a:pPr lvl="0">
              <a:buFont typeface="Arial" pitchFamily="34" charset="0"/>
              <a:buNone/>
            </a:pPr>
            <a:r>
              <a:rPr lang="en-US" b="1" i="1" dirty="0" smtClean="0"/>
              <a:t>References</a:t>
            </a:r>
          </a:p>
          <a:p>
            <a:r>
              <a:rPr lang="en-US" i="1" dirty="0" smtClean="0">
                <a:effectLst/>
              </a:rPr>
              <a:t>Burns, M.K.,</a:t>
            </a:r>
            <a:r>
              <a:rPr lang="en-US" i="1" baseline="0" dirty="0" smtClean="0">
                <a:effectLst/>
              </a:rPr>
              <a:t> </a:t>
            </a:r>
            <a:r>
              <a:rPr lang="en-US" i="1" dirty="0" smtClean="0">
                <a:effectLst/>
              </a:rPr>
              <a:t>Appleton, J.J., </a:t>
            </a:r>
            <a:r>
              <a:rPr lang="en-US" i="1" dirty="0" err="1" smtClean="0">
                <a:effectLst/>
              </a:rPr>
              <a:t>Stehouwer</a:t>
            </a:r>
            <a:r>
              <a:rPr lang="en-US" i="1" dirty="0" smtClean="0">
                <a:effectLst/>
              </a:rPr>
              <a:t>, J.D. (2005).</a:t>
            </a:r>
            <a:r>
              <a:rPr lang="en-US" i="1" baseline="0" dirty="0" smtClean="0">
                <a:effectLst/>
              </a:rPr>
              <a:t> </a:t>
            </a:r>
            <a:r>
              <a:rPr lang="en-US" b="0" i="1" dirty="0" smtClean="0">
                <a:effectLst/>
              </a:rPr>
              <a:t>Meta-analytic review of Responsiveness-To- Intervention research: Examining field-based and research-implemented models.</a:t>
            </a:r>
            <a:r>
              <a:rPr lang="en-US" b="0" i="1" baseline="0" dirty="0" smtClean="0">
                <a:effectLst/>
              </a:rPr>
              <a:t> </a:t>
            </a:r>
            <a:r>
              <a:rPr lang="en-US" i="1" dirty="0" smtClean="0">
                <a:effectLst/>
              </a:rPr>
              <a:t>Journal of </a:t>
            </a:r>
            <a:r>
              <a:rPr lang="en-US" i="1" dirty="0" err="1" smtClean="0">
                <a:effectLst/>
              </a:rPr>
              <a:t>Psychoeducational</a:t>
            </a:r>
            <a:r>
              <a:rPr lang="en-US" i="1" dirty="0" smtClean="0">
                <a:effectLst/>
              </a:rPr>
              <a:t> Assessment, 23, 381-394.</a:t>
            </a:r>
          </a:p>
          <a:p>
            <a:endParaRPr lang="en-US" b="1" i="1" dirty="0" smtClean="0">
              <a:effectLst/>
            </a:endParaRPr>
          </a:p>
          <a:p>
            <a:pPr defTabSz="904433">
              <a:defRPr/>
            </a:pPr>
            <a:r>
              <a:rPr lang="en-US" b="0" i="1" dirty="0" smtClean="0">
                <a:effectLst/>
              </a:rPr>
              <a:t>Dexter, D. D., Hughes, C. A., &amp; Farmer, T. W. (2008). Responsiveness to intervention: A review of field studies and implications for rural special education. </a:t>
            </a:r>
            <a:r>
              <a:rPr lang="en-US" b="0" i="1" u="none" dirty="0" smtClean="0">
                <a:effectLst/>
              </a:rPr>
              <a:t>Rural Special Education Quarterly, 27(4</a:t>
            </a:r>
            <a:r>
              <a:rPr lang="en-US" b="0" i="1" dirty="0" smtClean="0">
                <a:effectLst/>
              </a:rPr>
              <a:t>), 3-9.</a:t>
            </a:r>
          </a:p>
          <a:p>
            <a:pPr defTabSz="904433">
              <a:defRPr/>
            </a:pPr>
            <a:endParaRPr lang="en-US" b="0" i="1" dirty="0" smtClean="0">
              <a:effectLst/>
            </a:endParaRPr>
          </a:p>
          <a:p>
            <a:pPr defTabSz="904433">
              <a:defRPr/>
            </a:pPr>
            <a:r>
              <a:rPr lang="en-US" i="1" dirty="0" smtClean="0"/>
              <a:t>Simmons, D. S., Coyne, M., Kwok, O., </a:t>
            </a:r>
            <a:r>
              <a:rPr lang="en-US" i="1" dirty="0" err="1" smtClean="0"/>
              <a:t>McDonagh</a:t>
            </a:r>
            <a:r>
              <a:rPr lang="en-US" i="1" dirty="0" smtClean="0"/>
              <a:t>, S.,</a:t>
            </a:r>
            <a:r>
              <a:rPr lang="en-US" i="1" baseline="0" dirty="0" smtClean="0"/>
              <a:t> </a:t>
            </a:r>
            <a:r>
              <a:rPr lang="en-US" i="1" baseline="0" dirty="0" err="1" smtClean="0"/>
              <a:t>Harn</a:t>
            </a:r>
            <a:r>
              <a:rPr lang="en-US" i="1" baseline="0" dirty="0" smtClean="0"/>
              <a:t>, B.A.</a:t>
            </a:r>
            <a:r>
              <a:rPr lang="en-US" i="1" dirty="0" smtClean="0">
                <a:solidFill>
                  <a:schemeClr val="tx1"/>
                </a:solidFill>
              </a:rPr>
              <a:t>, &amp; </a:t>
            </a:r>
            <a:r>
              <a:rPr lang="en-US" i="1" dirty="0" err="1" smtClean="0">
                <a:solidFill>
                  <a:schemeClr val="tx1"/>
                </a:solidFill>
              </a:rPr>
              <a:t>Kame’enui</a:t>
            </a:r>
            <a:r>
              <a:rPr lang="en-US" i="1" dirty="0" smtClean="0">
                <a:solidFill>
                  <a:schemeClr val="tx1"/>
                </a:solidFill>
              </a:rPr>
              <a:t>, E.</a:t>
            </a:r>
            <a:r>
              <a:rPr lang="en-US" i="1" dirty="0" smtClean="0"/>
              <a:t> (2008). Indexing response to intervention: A longitudinal study of reading risk from kindergarten through third grade. Journal of Learning Disabilities, 41(2), 158-173.</a:t>
            </a:r>
          </a:p>
          <a:p>
            <a:pPr defTabSz="904433">
              <a:defRPr/>
            </a:pPr>
            <a:endParaRPr lang="en-US" i="1" dirty="0" smtClean="0">
              <a:effectLst/>
            </a:endParaRPr>
          </a:p>
          <a:p>
            <a:endParaRPr lang="en-US" b="1" i="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Mastery Measure </a:t>
            </a:r>
            <a:endParaRPr lang="en-US" b="1" dirty="0" smtClean="0"/>
          </a:p>
          <a:p>
            <a:pPr marL="222965" indent="-222965"/>
            <a:endParaRPr lang="en-US" b="1" dirty="0" smtClean="0"/>
          </a:p>
          <a:p>
            <a:pPr marL="222965" indent="-222965"/>
            <a:r>
              <a:rPr lang="en-US" b="0" i="1" dirty="0" smtClean="0"/>
              <a:t>Read</a:t>
            </a:r>
            <a:r>
              <a:rPr lang="en-US" b="0" i="1" baseline="0" dirty="0" smtClean="0"/>
              <a:t> slide</a:t>
            </a:r>
            <a:endParaRPr lang="en-US" b="0" i="1" dirty="0" smtClean="0"/>
          </a:p>
          <a:p>
            <a:pPr eaLnBrk="1" hangingPunct="1">
              <a:spcBef>
                <a:spcPct val="0"/>
              </a:spcBef>
            </a:pPr>
            <a:endParaRPr lang="en-US" dirty="0"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E84496-872E-4DFE-98E2-269F506C0D36}" type="slidenum">
              <a:rPr lang="en-US" smtClean="0"/>
              <a:pPr fontAlgn="base">
                <a:spcBef>
                  <a:spcPct val="0"/>
                </a:spcBef>
                <a:spcAft>
                  <a:spcPct val="0"/>
                </a:spcAft>
                <a:defRPr/>
              </a:pPr>
              <a:t>52</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defTabSz="891862" eaLnBrk="1" hangingPunct="1">
              <a:spcBef>
                <a:spcPct val="0"/>
              </a:spcBef>
            </a:pPr>
            <a:r>
              <a:rPr lang="en-US" dirty="0" smtClean="0"/>
              <a:t>Here is an example of a typical fourth grade math computation curriculum, with 10 objectives the teacher plans to accomplish for the year.  The first objective is </a:t>
            </a:r>
            <a:r>
              <a:rPr lang="en-US" dirty="0" err="1" smtClean="0"/>
              <a:t>multidigit</a:t>
            </a:r>
            <a:r>
              <a:rPr lang="en-US" dirty="0" smtClean="0"/>
              <a:t> addition with regrouping.  </a:t>
            </a:r>
          </a:p>
          <a:p>
            <a:pPr eaLnBrk="1" hangingPunct="1">
              <a:spcBef>
                <a:spcPct val="0"/>
              </a:spcBef>
            </a:pPr>
            <a:endParaRPr lang="en-US" dirty="0"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AA1E20-6A57-4955-9981-5B1C09CA4A50}" type="slidenum">
              <a:rPr lang="en-US" smtClean="0"/>
              <a:pPr fontAlgn="base">
                <a:spcBef>
                  <a:spcPct val="0"/>
                </a:spcBef>
                <a:spcAft>
                  <a:spcPct val="0"/>
                </a:spcAft>
                <a:defRPr/>
              </a:pPr>
              <a:t>53</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defTabSz="891862" eaLnBrk="1" hangingPunct="1">
              <a:spcBef>
                <a:spcPct val="0"/>
              </a:spcBef>
            </a:pPr>
            <a:r>
              <a:rPr lang="en-US" dirty="0" smtClean="0"/>
              <a:t>While teaching </a:t>
            </a:r>
            <a:r>
              <a:rPr lang="en-US" dirty="0" err="1" smtClean="0"/>
              <a:t>multidigit</a:t>
            </a:r>
            <a:r>
              <a:rPr lang="en-US" dirty="0" smtClean="0"/>
              <a:t> addition with regrouping, the teacher may give assessments that look something like this.  There are 10 problems all dealing with </a:t>
            </a:r>
            <a:r>
              <a:rPr lang="en-US" dirty="0" err="1" smtClean="0"/>
              <a:t>multidigit</a:t>
            </a:r>
            <a:r>
              <a:rPr lang="en-US" dirty="0" smtClean="0"/>
              <a:t> addition with regrouping.  </a:t>
            </a:r>
          </a:p>
          <a:p>
            <a:pPr eaLnBrk="1" hangingPunct="1">
              <a:spcBef>
                <a:spcPct val="0"/>
              </a:spcBef>
            </a:pPr>
            <a:endParaRPr lang="en-US" dirty="0"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046F12-AC0C-4098-B37E-F176535F8868}" type="slidenum">
              <a:rPr lang="en-US" smtClean="0"/>
              <a:pPr fontAlgn="base">
                <a:spcBef>
                  <a:spcPct val="0"/>
                </a:spcBef>
                <a:spcAft>
                  <a:spcPct val="0"/>
                </a:spcAft>
                <a:defRPr/>
              </a:pPr>
              <a:t>54</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 the teacher gives this assessment, he or she could graph the student’s results.  In the first week of teaching the objective, the student did not get many answers correct.  But as the weeks go by, the student gets better until he or she has had three consecutive weeks of getting 80% or more of the problems correct.  </a:t>
            </a:r>
          </a:p>
          <a:p>
            <a:endParaRPr lang="en-US" dirty="0" smtClean="0"/>
          </a:p>
          <a:p>
            <a:r>
              <a:rPr lang="en-US" dirty="0" smtClean="0"/>
              <a:t>Once this happens, then the teacher moves on to the next objective.  </a:t>
            </a:r>
          </a:p>
          <a:p>
            <a:pPr eaLnBrk="1" hangingPunct="1">
              <a:spcBef>
                <a:spcPct val="0"/>
              </a:spcBef>
            </a:pPr>
            <a:endParaRPr lang="en-US" dirty="0"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28423D-F1BA-40C2-868C-02028E67B7B8}" type="slidenum">
              <a:rPr lang="en-US" smtClean="0"/>
              <a:pPr fontAlgn="base">
                <a:spcBef>
                  <a:spcPct val="0"/>
                </a:spcBef>
                <a:spcAft>
                  <a:spcPct val="0"/>
                </a:spcAft>
                <a:defRPr/>
              </a:pPr>
              <a:t>55</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defTabSz="891862" eaLnBrk="1" hangingPunct="1">
              <a:spcBef>
                <a:spcPct val="0"/>
              </a:spcBef>
            </a:pPr>
            <a:r>
              <a:rPr lang="en-US" dirty="0" smtClean="0"/>
              <a:t>The next objective in the curriculum</a:t>
            </a:r>
            <a:r>
              <a:rPr lang="en-US" baseline="0" dirty="0" smtClean="0"/>
              <a:t> </a:t>
            </a:r>
            <a:r>
              <a:rPr lang="en-US" dirty="0" smtClean="0"/>
              <a:t>is </a:t>
            </a:r>
            <a:r>
              <a:rPr lang="en-US" dirty="0" err="1" smtClean="0"/>
              <a:t>multidigit</a:t>
            </a:r>
            <a:r>
              <a:rPr lang="en-US" dirty="0" smtClean="0"/>
              <a:t> subtraction with regrouping.  </a:t>
            </a:r>
          </a:p>
          <a:p>
            <a:pPr eaLnBrk="1" hangingPunct="1">
              <a:spcBef>
                <a:spcPct val="0"/>
              </a:spcBef>
            </a:pPr>
            <a:endParaRPr lang="en-US" dirty="0"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3964A-79A2-4AF2-8669-71800B468F30}" type="slidenum">
              <a:rPr lang="en-US" smtClean="0"/>
              <a:pPr fontAlgn="base">
                <a:spcBef>
                  <a:spcPct val="0"/>
                </a:spcBef>
                <a:spcAft>
                  <a:spcPct val="0"/>
                </a:spcAft>
                <a:defRPr/>
              </a:pPr>
              <a:t>56</a:t>
            </a:fld>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defTabSz="891862" eaLnBrk="1" hangingPunct="1">
              <a:spcBef>
                <a:spcPct val="0"/>
              </a:spcBef>
            </a:pPr>
            <a:r>
              <a:rPr lang="en-US" dirty="0" smtClean="0"/>
              <a:t>Again, as the teacher is teaching this objective, he or she may give assessments that look like this - 10 problems all dealing with </a:t>
            </a:r>
            <a:r>
              <a:rPr lang="en-US" dirty="0" err="1" smtClean="0"/>
              <a:t>multidigit</a:t>
            </a:r>
            <a:r>
              <a:rPr lang="en-US" dirty="0" smtClean="0"/>
              <a:t> subtraction with regrouping.  </a:t>
            </a:r>
          </a:p>
          <a:p>
            <a:pPr eaLnBrk="1" hangingPunct="1">
              <a:spcBef>
                <a:spcPct val="0"/>
              </a:spcBef>
            </a:pPr>
            <a:endParaRPr lang="en-US" dirty="0"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4B0B1A-E1AA-43DE-9098-E1CD84294495}" type="slidenum">
              <a:rPr lang="en-US" smtClean="0"/>
              <a:pPr fontAlgn="base">
                <a:spcBef>
                  <a:spcPct val="0"/>
                </a:spcBef>
                <a:spcAft>
                  <a:spcPct val="0"/>
                </a:spcAft>
                <a:defRPr/>
              </a:pPr>
              <a:t>57</a:t>
            </a:fld>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Again, the student’s progress is charted.   </a:t>
            </a:r>
          </a:p>
          <a:p>
            <a:r>
              <a:rPr lang="en-US" dirty="0" smtClean="0"/>
              <a:t>A problem with this chart is that we cannot tell if the student is learning the objectives at a pace fast enough that will allow him or her to learn all the curriculum’s objectives in the span of the school year.  </a:t>
            </a:r>
            <a:endParaRPr lang="en-US" dirty="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B3CE48-6BA8-4DFE-959A-FEEEC779B282}" type="slidenum">
              <a:rPr lang="en-US" smtClean="0"/>
              <a:pPr fontAlgn="base">
                <a:spcBef>
                  <a:spcPct val="0"/>
                </a:spcBef>
                <a:spcAft>
                  <a:spcPct val="0"/>
                </a:spcAft>
                <a:defRPr/>
              </a:pPr>
              <a:t>58</a:t>
            </a:fld>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a:t>
            </a:r>
            <a:r>
              <a:rPr lang="en-US" baseline="0" dirty="0" smtClean="0"/>
              <a:t> some</a:t>
            </a:r>
            <a:r>
              <a:rPr lang="en-US" dirty="0" smtClean="0"/>
              <a:t> advantages of using mastery</a:t>
            </a:r>
            <a:r>
              <a:rPr lang="en-US" baseline="0" dirty="0" smtClean="0"/>
              <a:t> measures. By focusing on a single skill, practitioners can assess whether a student can learn target skills in isolation. Teachers can use the information from the ongoing progress monitoring data to make decisions about changing </a:t>
            </a:r>
            <a:r>
              <a:rPr lang="en-US" b="1" baseline="0" dirty="0" smtClean="0"/>
              <a:t>target skill instruction</a:t>
            </a:r>
            <a:r>
              <a:rPr lang="en-US" baseline="0" dirty="0" smtClean="0"/>
              <a:t>. Until recently, the psychometric properties of most mastery measures were not valid and reliable. However, as you can see by the addition to Mastery Measures to the NCRTI Progress Monitoring Tool Chart, there is </a:t>
            </a:r>
            <a:r>
              <a:rPr lang="en-US" b="1" baseline="0" dirty="0" smtClean="0"/>
              <a:t>increasing research demonstrating the validity and reliability of some tools. </a:t>
            </a:r>
            <a:r>
              <a:rPr lang="en-US" b="0" baseline="0" dirty="0" smtClean="0"/>
              <a:t>Mastery measure are typically not valid screening measures. They are often used for progress monitoring students identified through screening measures.</a:t>
            </a:r>
            <a:endParaRPr lang="en-US" b="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59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dirty="0" smtClean="0"/>
              <a:t>Despite</a:t>
            </a:r>
            <a:r>
              <a:rPr lang="en-US" baseline="0" dirty="0" smtClean="0"/>
              <a:t> the advantage, there are some </a:t>
            </a:r>
            <a:r>
              <a:rPr lang="en-US" b="1" dirty="0" smtClean="0"/>
              <a:t>problems associated with mastery measurement</a:t>
            </a:r>
            <a:r>
              <a:rPr lang="en-US" dirty="0" smtClean="0"/>
              <a:t>:  </a:t>
            </a:r>
          </a:p>
          <a:p>
            <a:pPr marL="222965" indent="-222965">
              <a:buFont typeface="Arial" pitchFamily="34" charset="0"/>
              <a:buChar char="•"/>
            </a:pPr>
            <a:r>
              <a:rPr lang="en-US" b="1" dirty="0" smtClean="0"/>
              <a:t>Hierarchy of skills is logical, not empirical</a:t>
            </a:r>
            <a:r>
              <a:rPr lang="en-US" dirty="0" smtClean="0"/>
              <a:t> – meaning that while it may seem logical to teach addition first  and then subtraction, there is no evidence-based research that says you have to do it that way.  </a:t>
            </a:r>
          </a:p>
          <a:p>
            <a:pPr marL="222965" indent="-222965">
              <a:buFont typeface="Arial" pitchFamily="34" charset="0"/>
              <a:buChar char="•"/>
            </a:pPr>
            <a:r>
              <a:rPr lang="en-US" b="1" dirty="0" smtClean="0"/>
              <a:t>Assessment does not reflect maintenance or generalization</a:t>
            </a:r>
            <a:r>
              <a:rPr lang="en-US" dirty="0" smtClean="0"/>
              <a:t>.  After teaching subtraction with regrouping, you don’t know if the student remembers how to do addition with regrouping.  </a:t>
            </a:r>
          </a:p>
          <a:p>
            <a:pPr marL="222965" indent="-222965">
              <a:buFont typeface="Arial" pitchFamily="34" charset="0"/>
              <a:buChar char="•"/>
            </a:pPr>
            <a:r>
              <a:rPr lang="en-US" b="1" dirty="0" smtClean="0"/>
              <a:t>Number of objectives mastered does not relate well to performance on criterion measures</a:t>
            </a:r>
            <a:r>
              <a:rPr lang="en-US" dirty="0" smtClean="0"/>
              <a:t> – meaning how a student does on these assessments does not indicate how he or she will do on standardized tests.  </a:t>
            </a:r>
          </a:p>
          <a:p>
            <a:pPr marL="222965" indent="-222965">
              <a:buFont typeface="Arial" pitchFamily="34" charset="0"/>
              <a:buChar char="•"/>
            </a:pPr>
            <a:r>
              <a:rPr lang="en-US" b="1" dirty="0" smtClean="0"/>
              <a:t>Measurement methods are often designed by teachers, with unknown reliability and validity.</a:t>
            </a:r>
          </a:p>
          <a:p>
            <a:pPr marL="222965" indent="-222965" defTabSz="904433">
              <a:buFont typeface="Arial" pitchFamily="34" charset="0"/>
              <a:buChar char="•"/>
              <a:defRPr/>
            </a:pPr>
            <a:r>
              <a:rPr lang="en-US" b="1" dirty="0" smtClean="0"/>
              <a:t>Cannot compare scores longitudinally. </a:t>
            </a:r>
            <a:r>
              <a:rPr lang="en-US" dirty="0" smtClean="0"/>
              <a:t>You will not be able to compare a student’s score on a mastery measure in September with their score in May. </a:t>
            </a:r>
          </a:p>
          <a:p>
            <a:pPr marL="222965" indent="-222965">
              <a:buFont typeface="Arial" pitchFamily="34" charset="0"/>
              <a:buChar char="•"/>
            </a:pPr>
            <a:endParaRPr lang="en-US" dirty="0" smtClean="0"/>
          </a:p>
          <a:p>
            <a:pPr eaLnBrk="1" hangingPunct="1">
              <a:spcBef>
                <a:spcPct val="0"/>
              </a:spcBef>
            </a:pPr>
            <a:endParaRPr lang="en-US" dirty="0" smtClean="0"/>
          </a:p>
        </p:txBody>
      </p:sp>
      <p:sp>
        <p:nvSpPr>
          <p:cNvPr id="111620" name="Slide Number Placeholder 3"/>
          <p:cNvSpPr>
            <a:spLocks noGrp="1"/>
          </p:cNvSpPr>
          <p:nvPr>
            <p:ph type="sldNum" sz="quarter" idx="5"/>
          </p:nvPr>
        </p:nvSpPr>
        <p:spPr>
          <a:noFill/>
        </p:spPr>
        <p:txBody>
          <a:bodyPr/>
          <a:lstStyle/>
          <a:p>
            <a:fld id="{95909C57-DA7E-4CA0-B67F-7A303051EA77}" type="slidenum">
              <a:rPr lang="en-US" smtClean="0"/>
              <a:pPr/>
              <a:t>60</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 outcome measures often address the problems associated with mastery measures.</a:t>
            </a:r>
          </a:p>
          <a:p>
            <a:r>
              <a:rPr lang="en-US" dirty="0" smtClean="0"/>
              <a:t>A General Outcome Measure:</a:t>
            </a:r>
          </a:p>
          <a:p>
            <a:pPr marL="222965" indent="-222965">
              <a:buFont typeface="Arial" pitchFamily="34" charset="0"/>
              <a:buChar char="•"/>
            </a:pPr>
            <a:r>
              <a:rPr lang="en-US" dirty="0" smtClean="0"/>
              <a:t>Is Program Independent –they </a:t>
            </a:r>
            <a:r>
              <a:rPr lang="en-US" b="1" dirty="0" smtClean="0"/>
              <a:t>reflect overall competence in the year-long curriculum</a:t>
            </a:r>
            <a:r>
              <a:rPr lang="en-US" dirty="0" smtClean="0"/>
              <a:t> as opposed to being dependent on a particular program;</a:t>
            </a:r>
          </a:p>
          <a:p>
            <a:pPr marL="222965" indent="-222965">
              <a:buFont typeface="Arial" pitchFamily="34" charset="0"/>
              <a:buChar char="•"/>
            </a:pPr>
            <a:r>
              <a:rPr lang="en-US" b="1" dirty="0" smtClean="0"/>
              <a:t>Describes individual children’s growth and development over time (both “current status” and “rate of development”)</a:t>
            </a:r>
            <a:r>
              <a:rPr lang="en-US" b="0" dirty="0" smtClean="0"/>
              <a:t>;</a:t>
            </a:r>
          </a:p>
          <a:p>
            <a:pPr marL="222965" indent="-222965">
              <a:buFont typeface="Arial" pitchFamily="34" charset="0"/>
              <a:buChar char="•"/>
            </a:pPr>
            <a:r>
              <a:rPr lang="en-US" b="1" dirty="0" smtClean="0"/>
              <a:t>Provides a decision-making model for designing and evaluating interventions</a:t>
            </a:r>
            <a:r>
              <a:rPr lang="en-US" b="0" dirty="0" smtClean="0"/>
              <a:t>;</a:t>
            </a:r>
            <a:endParaRPr lang="en-US" dirty="0" smtClean="0"/>
          </a:p>
          <a:p>
            <a:pPr marL="222965" indent="-222965">
              <a:buFont typeface="Arial" pitchFamily="34" charset="0"/>
              <a:buChar char="•"/>
            </a:pPr>
            <a:r>
              <a:rPr lang="en-US" b="1" dirty="0" smtClean="0"/>
              <a:t>Is used for individual children and for groups of children.</a:t>
            </a:r>
            <a:endParaRPr lang="en-US" dirty="0" smtClean="0"/>
          </a:p>
          <a:p>
            <a:r>
              <a:rPr lang="en-US" dirty="0" smtClean="0"/>
              <a:t> </a:t>
            </a:r>
          </a:p>
          <a:p>
            <a:pPr defTabSz="891862">
              <a:defRPr/>
            </a:pPr>
            <a:r>
              <a:rPr lang="en-US" dirty="0" smtClean="0"/>
              <a:t>As a result,</a:t>
            </a:r>
            <a:r>
              <a:rPr lang="en-US" baseline="0" dirty="0" smtClean="0"/>
              <a:t> GOM can serve as both screening and progress monitoring measures.</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i="1" dirty="0" smtClean="0"/>
              <a:t>Although not required, it is recommended that participants have access to the one page What is RTI?  Placemat (www.rti4success.org),</a:t>
            </a:r>
            <a:r>
              <a:rPr lang="en-US" i="1" baseline="0" dirty="0" smtClean="0"/>
              <a:t> a </a:t>
            </a:r>
            <a:r>
              <a:rPr lang="en-US" i="1" dirty="0" smtClean="0"/>
              <a:t>supplement to the RTI Essential Components Document,</a:t>
            </a:r>
            <a:r>
              <a:rPr lang="en-US" i="1" baseline="0" dirty="0" smtClean="0"/>
              <a:t> for easy reference. If not, refer participants to pages 2-7 of the Screening Training Manual. </a:t>
            </a:r>
            <a:endParaRPr lang="en-US" i="1" dirty="0" smtClean="0"/>
          </a:p>
          <a:p>
            <a:endParaRPr lang="en-US" dirty="0" smtClean="0"/>
          </a:p>
          <a:p>
            <a:r>
              <a:rPr lang="en-US" dirty="0" smtClean="0"/>
              <a:t>The National Center on RTI has a definition for RTI that includes what we consider to be the essential components.  </a:t>
            </a:r>
            <a:r>
              <a:rPr lang="en-US" b="1" dirty="0" smtClean="0"/>
              <a:t>Response to intervention integrates assessment and intervention within a school-wide, multi-level prevention system to maximize student achievement and reduce behavior problems.</a:t>
            </a:r>
            <a:r>
              <a:rPr lang="en-US" dirty="0" smtClean="0"/>
              <a:t> It is important to point out that RTI is a </a:t>
            </a:r>
            <a:r>
              <a:rPr lang="en-US" u="none" dirty="0" smtClean="0"/>
              <a:t>school-wide</a:t>
            </a:r>
            <a:r>
              <a:rPr lang="en-US" dirty="0" smtClean="0"/>
              <a:t> </a:t>
            </a:r>
            <a:r>
              <a:rPr lang="en-US" u="sng" dirty="0" smtClean="0"/>
              <a:t>prevention</a:t>
            </a:r>
            <a:r>
              <a:rPr lang="en-US" dirty="0" smtClean="0"/>
              <a:t> system, as opposed to a pre-referral process for special education and it is </a:t>
            </a:r>
            <a:r>
              <a:rPr lang="en-US" u="sng" dirty="0" smtClean="0"/>
              <a:t>multi-level</a:t>
            </a:r>
            <a:r>
              <a:rPr lang="en-US" dirty="0" smtClean="0"/>
              <a:t> as opposed to multi-tier. It is important to understand that there are three levels of prevention in a RTI framework and states, districts, and schools can have multiple tiers within those three levels of instruction in order to prevent poor learning outcomes. This will be discussed more in Module 3: Multi-Level</a:t>
            </a:r>
            <a:r>
              <a:rPr lang="en-US" baseline="0" dirty="0" smtClean="0"/>
              <a:t> Prevention System</a:t>
            </a:r>
            <a:r>
              <a:rPr lang="en-US" dirty="0" smtClean="0"/>
              <a:t>. </a:t>
            </a:r>
            <a:endParaRPr lang="en-US" dirty="0"/>
          </a:p>
        </p:txBody>
      </p:sp>
      <p:sp>
        <p:nvSpPr>
          <p:cNvPr id="8"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8</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69D51-6132-4F06-A9BB-8FEC23D5E92C}" type="slidenum">
              <a:rPr lang="en-US"/>
              <a:pPr/>
              <a:t>62</a:t>
            </a:fld>
            <a:endParaRPr lang="en-US" dirty="0"/>
          </a:p>
        </p:txBody>
      </p:sp>
      <p:sp>
        <p:nvSpPr>
          <p:cNvPr id="787458" name="Rectangle 2"/>
          <p:cNvSpPr>
            <a:spLocks noGrp="1" noRot="1" noChangeAspect="1" noChangeArrowheads="1" noTextEdit="1"/>
          </p:cNvSpPr>
          <p:nvPr>
            <p:ph type="sldImg"/>
          </p:nvPr>
        </p:nvSpPr>
        <p:spPr>
          <a:ln/>
        </p:spPr>
      </p:sp>
      <p:sp>
        <p:nvSpPr>
          <p:cNvPr id="787459" name="Rectangle 3"/>
          <p:cNvSpPr>
            <a:spLocks noGrp="1" noChangeArrowheads="1"/>
          </p:cNvSpPr>
          <p:nvPr>
            <p:ph type="body" idx="1"/>
          </p:nvPr>
        </p:nvSpPr>
        <p:spPr>
          <a:xfrm>
            <a:off x="914094" y="4415160"/>
            <a:ext cx="5029815" cy="4183696"/>
          </a:xfrm>
        </p:spPr>
        <p:txBody>
          <a:bodyPr/>
          <a:lstStyle/>
          <a:p>
            <a:r>
              <a:rPr lang="en-US" dirty="0" smtClean="0"/>
              <a:t>General Outcome Measures are</a:t>
            </a:r>
          </a:p>
          <a:p>
            <a:r>
              <a:rPr lang="en-US" dirty="0" smtClean="0"/>
              <a:t> </a:t>
            </a:r>
          </a:p>
          <a:p>
            <a:pPr marL="222965" indent="-222965">
              <a:buFont typeface="Arial" pitchFamily="34" charset="0"/>
              <a:buChar char="•"/>
            </a:pPr>
            <a:r>
              <a:rPr lang="en-US" b="1" dirty="0" smtClean="0"/>
              <a:t>Simple and efficient</a:t>
            </a:r>
            <a:r>
              <a:rPr lang="en-US" dirty="0" smtClean="0"/>
              <a:t> – these are brief assessments that typically take 1 – 10 minutes to administer. They provide you with enough information to be able to make quick decisions. </a:t>
            </a:r>
          </a:p>
          <a:p>
            <a:pPr marL="222965" indent="-222965">
              <a:buFont typeface="Arial" pitchFamily="34" charset="0"/>
              <a:buChar char="•"/>
            </a:pPr>
            <a:r>
              <a:rPr lang="en-US" b="1" dirty="0" smtClean="0"/>
              <a:t>Classification accuracy can be established. </a:t>
            </a:r>
            <a:r>
              <a:rPr lang="en-US" dirty="0" smtClean="0"/>
              <a:t>The classification accuracy indicates the extent to which a screening tool is able to accurately classify students into “at-risk” and “not at-risk” categories.  </a:t>
            </a:r>
          </a:p>
          <a:p>
            <a:pPr marL="222965" indent="-222965">
              <a:buFont typeface="Arial" pitchFamily="34" charset="0"/>
              <a:buChar char="•"/>
            </a:pPr>
            <a:r>
              <a:rPr lang="en-US" b="1" dirty="0" smtClean="0"/>
              <a:t>Sensitive to improvement </a:t>
            </a:r>
            <a:r>
              <a:rPr lang="en-US" dirty="0" smtClean="0"/>
              <a:t>Sensitivity is the extent to which a screening measure accurately identifies students at-risk for the outcome of interest. </a:t>
            </a:r>
          </a:p>
          <a:p>
            <a:pPr marL="222965" indent="-222965">
              <a:buFont typeface="Arial" pitchFamily="34" charset="0"/>
              <a:buChar char="•"/>
            </a:pPr>
            <a:r>
              <a:rPr lang="en-US" b="1" dirty="0" smtClean="0"/>
              <a:t>Provide performance data to guide and inform a variety of educational decisions</a:t>
            </a:r>
            <a:endParaRPr lang="en-US" dirty="0" smtClean="0"/>
          </a:p>
          <a:p>
            <a:pPr marL="222965" indent="-222965">
              <a:buFont typeface="Arial" pitchFamily="34" charset="0"/>
              <a:buChar char="•"/>
            </a:pPr>
            <a:r>
              <a:rPr lang="en-US" b="1" dirty="0" smtClean="0"/>
              <a:t>National/local norms allow for cross comparisons of data</a:t>
            </a:r>
            <a:endParaRPr lang="en-US" dirty="0" smtClean="0"/>
          </a:p>
          <a:p>
            <a:pPr>
              <a:lnSpc>
                <a:spcPct val="90000"/>
              </a:lnSpc>
              <a:spcBef>
                <a:spcPct val="20000"/>
              </a:spcBef>
              <a:buFontTx/>
              <a:buNone/>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900E7-5614-4AFA-9BE9-CF369D632B59}" type="slidenum">
              <a:rPr lang="en-US"/>
              <a:pPr/>
              <a:t>63</a:t>
            </a:fld>
            <a:endParaRPr lang="en-US" dirty="0"/>
          </a:p>
        </p:txBody>
      </p:sp>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a:lstStyle/>
          <a:p>
            <a:r>
              <a:rPr lang="en-US" b="1" dirty="0" smtClean="0"/>
              <a:t>The focus of general outcome measures is on repeated measures of performance</a:t>
            </a:r>
            <a:r>
              <a:rPr lang="en-US" dirty="0" smtClean="0"/>
              <a:t>. GOMs make </a:t>
            </a:r>
            <a:r>
              <a:rPr lang="en-US" b="1" dirty="0" smtClean="0"/>
              <a:t>no assumptions about instructional hierarchy for determining measurement</a:t>
            </a:r>
            <a:r>
              <a:rPr lang="en-US" dirty="0" smtClean="0"/>
              <a:t>.  In other words, GOMs fit with any instructional approach.  Also, GOMs </a:t>
            </a:r>
            <a:r>
              <a:rPr lang="en-US" b="1" dirty="0" smtClean="0"/>
              <a:t>incorporate automatic tests of retention and generalization.</a:t>
            </a:r>
            <a:r>
              <a:rPr lang="en-US" dirty="0" smtClean="0"/>
              <a:t>  Therefore the teacher is constantly able to assess whether the student is retaining what was taught earlier in the year.  </a:t>
            </a:r>
          </a:p>
          <a:p>
            <a:endParaRPr lang="en-US" dirty="0" smtClean="0"/>
          </a:p>
          <a:p>
            <a:r>
              <a:rPr lang="en-US" u="none" dirty="0" smtClean="0"/>
              <a:t>The point here is not to say that practitioners</a:t>
            </a:r>
            <a:r>
              <a:rPr lang="en-US" u="none" baseline="0" dirty="0" smtClean="0"/>
              <a:t> should always use GOM or Mastery measures, but that it is important to think about which measure is better for each objective. </a:t>
            </a:r>
          </a:p>
          <a:p>
            <a:endParaRPr lang="en-US" u="none" baseline="0" dirty="0" smtClean="0"/>
          </a:p>
          <a:p>
            <a:r>
              <a:rPr lang="en-US" u="none" baseline="0" dirty="0" smtClean="0"/>
              <a:t>For screening purposes, General Outcome Measures should always be used as GOMs work better to fulfill the objective of a screener.</a:t>
            </a:r>
            <a:endParaRPr lang="en-US" u="none"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type of a general outcome measure is </a:t>
            </a:r>
            <a:r>
              <a:rPr lang="en-US" b="1" dirty="0" smtClean="0"/>
              <a:t>curriculum based measure or CBM</a:t>
            </a:r>
            <a:r>
              <a:rPr lang="en-US" dirty="0" smtClean="0"/>
              <a:t>. </a:t>
            </a:r>
          </a:p>
          <a:p>
            <a:endParaRPr lang="en-US" b="1" dirty="0" smtClean="0"/>
          </a:p>
          <a:p>
            <a:r>
              <a:rPr lang="en-US" b="1" dirty="0" smtClean="0"/>
              <a:t>CBM is a general outcome measure of a student’s performance in either basic academic skills or content knowledge.</a:t>
            </a:r>
            <a:endParaRPr lang="en-US" dirty="0" smtClean="0"/>
          </a:p>
          <a:p>
            <a:endParaRPr lang="en-US" dirty="0" smtClean="0"/>
          </a:p>
          <a:p>
            <a:r>
              <a:rPr lang="en-US" dirty="0" smtClean="0"/>
              <a:t>CBM was initially developed more than 30 years ago by Stanley </a:t>
            </a:r>
            <a:r>
              <a:rPr lang="en-US" dirty="0" err="1" smtClean="0"/>
              <a:t>Deno</a:t>
            </a:r>
            <a:r>
              <a:rPr lang="en-US" dirty="0" smtClean="0"/>
              <a:t> and others at the University of Minnesota Institute for Research on Learning Disabilities as a reliable and valid measurement system for evaluating basic skills growth.</a:t>
            </a:r>
          </a:p>
          <a:p>
            <a:endParaRPr lang="en-US" dirty="0" smtClean="0"/>
          </a:p>
          <a:p>
            <a:r>
              <a:rPr lang="en-US" dirty="0" smtClean="0"/>
              <a:t>Research began in the area of reading and has expanded to additional tools in literacy, math, and writing as well as tools in Spanish.</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64</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A9CC2D2-2386-4D4E-B6DE-F3B23A2C7AD1}" type="slidenum">
              <a:rPr lang="en-US" smtClean="0"/>
              <a:pPr/>
              <a:t>65</a:t>
            </a:fld>
            <a:endParaRPr lang="en-US" dirty="0" smtClean="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xfrm>
            <a:off x="685800" y="4415791"/>
            <a:ext cx="5486400" cy="4183380"/>
          </a:xfrm>
          <a:noFill/>
          <a:ln>
            <a:noFill/>
          </a:ln>
        </p:spPr>
        <p:txBody>
          <a:bodyPr/>
          <a:lstStyle/>
          <a:p>
            <a:pPr defTabSz="891862" eaLnBrk="1" hangingPunct="1"/>
            <a:r>
              <a:rPr lang="en-US" dirty="0" smtClean="0"/>
              <a:t>Here is an example of a CBM for reading fluency. Students would be asked to read this passage aloud while being timed for one minute. The score would be based on the words correct per minute the student read aloud.</a:t>
            </a:r>
          </a:p>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In summary, both types of formative assessment provide useful, but different information. Mastery measurement data indicates progress towards mastery of specific </a:t>
            </a:r>
            <a:r>
              <a:rPr lang="en-US" dirty="0" err="1" smtClean="0"/>
              <a:t>subskills</a:t>
            </a:r>
            <a:r>
              <a:rPr lang="en-US" dirty="0" smtClean="0"/>
              <a:t> (e.g., decoding short vowel sounds, calculating 9 math facts) while GOMs indicate progress toward a broader outcome. The latter involves the application of all of the </a:t>
            </a:r>
            <a:r>
              <a:rPr lang="en-US" dirty="0" err="1" smtClean="0"/>
              <a:t>subskills</a:t>
            </a:r>
            <a:r>
              <a:rPr lang="en-US" dirty="0" smtClean="0"/>
              <a:t> learned over time.   </a:t>
            </a:r>
          </a:p>
          <a:p>
            <a:endParaRPr lang="en-US" dirty="0" smtClean="0"/>
          </a:p>
          <a:p>
            <a:r>
              <a:rPr lang="en-US" dirty="0" smtClean="0"/>
              <a:t>One key difference between Mastery Measures and General Outcome</a:t>
            </a:r>
            <a:r>
              <a:rPr lang="en-US" baseline="0" dirty="0" smtClean="0"/>
              <a:t> Measures is comparability of data longitudinally. With GOM you can compare the score a student received in May to a score they had in September. This cannot be done with Mastery Measures. </a:t>
            </a:r>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66</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Think/Pair/Share activity is optional. The purpose of the activity is to engage the audience and conduct an informal assessment of the audience’s conclusions from the session. </a:t>
            </a:r>
          </a:p>
          <a:p>
            <a:endParaRPr lang="en-US" dirty="0" smtClean="0"/>
          </a:p>
          <a:p>
            <a:r>
              <a:rPr lang="en-US" b="1" dirty="0" smtClean="0"/>
              <a:t>Think </a:t>
            </a:r>
            <a:r>
              <a:rPr lang="en-US" dirty="0" smtClean="0"/>
              <a:t>to yourself about the answers to the following questions:</a:t>
            </a:r>
          </a:p>
          <a:p>
            <a:pPr marL="222965" indent="-222965">
              <a:buFont typeface="+mj-lt"/>
              <a:buAutoNum type="arabicPeriod"/>
            </a:pPr>
            <a:r>
              <a:rPr lang="en-US" b="1" dirty="0" smtClean="0"/>
              <a:t>What mastery measures and GOMs are used in my district or school?</a:t>
            </a:r>
            <a:endParaRPr lang="en-US" dirty="0" smtClean="0"/>
          </a:p>
          <a:p>
            <a:pPr marL="222965" indent="-222965">
              <a:buFont typeface="+mj-lt"/>
              <a:buAutoNum type="arabicPeriod"/>
            </a:pPr>
            <a:r>
              <a:rPr lang="en-US" b="1" dirty="0" smtClean="0"/>
              <a:t>How are mastery measures and GOMs used to inform instruction?</a:t>
            </a:r>
            <a:endParaRPr lang="en-US" dirty="0" smtClean="0"/>
          </a:p>
          <a:p>
            <a:r>
              <a:rPr lang="en-US" b="1" dirty="0" smtClean="0"/>
              <a:t> </a:t>
            </a:r>
            <a:endParaRPr lang="en-US" dirty="0" smtClean="0"/>
          </a:p>
          <a:p>
            <a:r>
              <a:rPr lang="en-US" i="1" dirty="0" smtClean="0"/>
              <a:t>Give participants approximately 20 seconds.</a:t>
            </a:r>
          </a:p>
          <a:p>
            <a:endParaRPr lang="en-US" dirty="0" smtClean="0"/>
          </a:p>
          <a:p>
            <a:r>
              <a:rPr lang="en-US" b="1" dirty="0" smtClean="0"/>
              <a:t>Pair</a:t>
            </a:r>
            <a:r>
              <a:rPr lang="en-US" dirty="0" smtClean="0"/>
              <a:t> and </a:t>
            </a:r>
            <a:r>
              <a:rPr lang="en-US" b="1" dirty="0" smtClean="0"/>
              <a:t>share</a:t>
            </a:r>
            <a:r>
              <a:rPr lang="en-US" dirty="0" smtClean="0"/>
              <a:t> with your neighbor/table and discuss.</a:t>
            </a:r>
          </a:p>
          <a:p>
            <a:endParaRPr lang="en-US" dirty="0" smtClean="0"/>
          </a:p>
          <a:p>
            <a:r>
              <a:rPr lang="en-US" i="1" dirty="0" smtClean="0"/>
              <a:t>Give participants approximately 2-3 minute.</a:t>
            </a:r>
          </a:p>
          <a:p>
            <a:endParaRPr lang="en-US" dirty="0" smtClean="0"/>
          </a:p>
          <a:p>
            <a:r>
              <a:rPr lang="en-US" i="1" dirty="0" smtClean="0"/>
              <a:t>Allow 2 or 3 pairs/tables to orally share their thoughts.</a:t>
            </a:r>
          </a:p>
          <a:p>
            <a:endParaRPr lang="en-US" i="1" dirty="0" smtClean="0"/>
          </a:p>
          <a:p>
            <a:r>
              <a:rPr lang="en-US" i="1" u="none" dirty="0" smtClean="0"/>
              <a:t>This</a:t>
            </a:r>
            <a:r>
              <a:rPr lang="en-US" i="1" u="none" baseline="0" dirty="0" smtClean="0"/>
              <a:t> is more about making participants aware of what they are using, rather than showing that one is right and one is wrong.</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67</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following are key terms and main points that should be focused</a:t>
            </a:r>
            <a:r>
              <a:rPr lang="en-US" i="1" baseline="0" dirty="0" smtClean="0"/>
              <a:t> on during this segment of the presentation.</a:t>
            </a:r>
          </a:p>
          <a:p>
            <a:endParaRPr lang="en-US" i="1" baseline="0" dirty="0" smtClean="0"/>
          </a:p>
          <a:p>
            <a:r>
              <a:rPr lang="en-US" i="1" dirty="0" smtClean="0"/>
              <a:t>Key Terms:</a:t>
            </a:r>
          </a:p>
          <a:p>
            <a:pPr>
              <a:buFont typeface="Arial" pitchFamily="34" charset="0"/>
              <a:buChar char="•"/>
            </a:pPr>
            <a:r>
              <a:rPr lang="en-US" i="1" dirty="0" smtClean="0"/>
              <a:t>Universal screening</a:t>
            </a:r>
          </a:p>
          <a:p>
            <a:pPr>
              <a:buFont typeface="Arial" pitchFamily="34" charset="0"/>
              <a:buChar char="•"/>
            </a:pPr>
            <a:r>
              <a:rPr lang="en-US" i="1" dirty="0" smtClean="0"/>
              <a:t>Classification accuracy</a:t>
            </a:r>
            <a:endParaRPr lang="en-US" i="1" baseline="0" dirty="0" smtClean="0"/>
          </a:p>
          <a:p>
            <a:endParaRPr lang="en-US" i="1" dirty="0" smtClean="0"/>
          </a:p>
          <a:p>
            <a:r>
              <a:rPr lang="en-US" i="1" dirty="0" smtClean="0"/>
              <a:t>Main</a:t>
            </a:r>
            <a:r>
              <a:rPr lang="en-US" i="1" baseline="0" dirty="0" smtClean="0"/>
              <a:t> Points:</a:t>
            </a:r>
          </a:p>
          <a:p>
            <a:pPr defTabSz="904433">
              <a:buFont typeface="Arial" pitchFamily="34" charset="0"/>
              <a:buChar char="•"/>
              <a:defRPr/>
            </a:pPr>
            <a:r>
              <a:rPr lang="en-US" i="1" baseline="0" dirty="0" smtClean="0"/>
              <a:t>Screening is helpful in identifying students at-risk for poor learning outcomes and who need additional assessment and intervention.</a:t>
            </a:r>
          </a:p>
          <a:p>
            <a:pPr defTabSz="904433">
              <a:buFont typeface="Arial" pitchFamily="34" charset="0"/>
              <a:buChar char="•"/>
              <a:defRPr/>
            </a:pPr>
            <a:r>
              <a:rPr lang="en-US" i="1" dirty="0" smtClean="0"/>
              <a:t>S</a:t>
            </a:r>
            <a:r>
              <a:rPr lang="en-US" i="1" baseline="0" dirty="0" smtClean="0"/>
              <a:t>creening data is important and useful at the state, district, and school level.</a:t>
            </a:r>
          </a:p>
          <a:p>
            <a:pPr>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68</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This training focuses on the essential component of screening. Without screening, it is difficult to determine who should be progress monitored or who should receive supplemental instruction. Universal screening (the first part of the screening process) is necessary to make these initial data-based decisions.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69</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BDDF8C7-5565-49FD-AC25-55A5BC4147F1}" type="slidenum">
              <a:rPr lang="en-US" smtClean="0"/>
              <a:pPr/>
              <a:t>70</a:t>
            </a:fld>
            <a:endParaRPr lang="en-US" dirty="0" smtClean="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685800" y="4415791"/>
            <a:ext cx="5486400" cy="4183380"/>
          </a:xfrm>
          <a:noFill/>
          <a:ln>
            <a:noFill/>
          </a:ln>
        </p:spPr>
        <p:txBody>
          <a:bodyPr lIns="92294" tIns="46147" rIns="92294" bIns="46147"/>
          <a:lstStyle/>
          <a:p>
            <a:pPr defTabSz="891862" eaLnBrk="1" hangingPunct="1"/>
            <a:r>
              <a:rPr lang="en-US" dirty="0" smtClean="0"/>
              <a:t>A basic understanding of the purpose, focus, tools and timeframe for screening was introduced earlier. Now we will talk about each of these in more detail. </a:t>
            </a:r>
          </a:p>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000" dirty="0" smtClean="0"/>
              <a:t>The screening process is not unique to education. In fact, standardized screening processes are common in many other fields, such as cancer screenings, courtesy checks during oil changes, and vision screenings in the primary grades. In all cases, the purpose is to identify indicators that predict if more testing or further intervention is needed.   </a:t>
            </a:r>
          </a:p>
          <a:p>
            <a:endParaRPr lang="en-US" sz="1000" dirty="0" smtClean="0"/>
          </a:p>
          <a:p>
            <a:r>
              <a:rPr lang="en-US" sz="1000" dirty="0" smtClean="0"/>
              <a:t>The major thing all of the screening processes do is to identify and address potential problems early in order to prevent bigger problems in the future. </a:t>
            </a:r>
          </a:p>
          <a:p>
            <a:endParaRPr lang="en-US" sz="1000" i="1" dirty="0" smtClean="0"/>
          </a:p>
          <a:p>
            <a:r>
              <a:rPr lang="en-US" sz="1000" i="1" dirty="0" smtClean="0"/>
              <a:t>Depending on time available, you may or may not want to provide the following more in-depth explanations of other types of screening.</a:t>
            </a:r>
          </a:p>
          <a:p>
            <a:endParaRPr lang="en-US" sz="1000" dirty="0" smtClean="0"/>
          </a:p>
          <a:p>
            <a:pPr marL="222965" indent="-222965">
              <a:buAutoNum type="arabicPeriod"/>
            </a:pPr>
            <a:r>
              <a:rPr lang="en-US" sz="1000" i="1" dirty="0" smtClean="0"/>
              <a:t>For example, how many of you have participated in cancer screenings? These measures do not actually indicate if you have cancer. Instead, the results of these cost efficient and brief assessments indicate that more information is needed. Additional assessments (that are most likely more expensive and invasive) are needed to confirm the presence of the disease.</a:t>
            </a:r>
          </a:p>
          <a:p>
            <a:pPr marL="222965" indent="-222965">
              <a:buAutoNum type="arabicPeriod"/>
            </a:pPr>
            <a:r>
              <a:rPr lang="en-US" sz="1000" i="1" dirty="0" smtClean="0"/>
              <a:t>How many of you get regular oil changes? During the oil change, there is typically 17-21 point courtesy check. Aside from regular maintenance, the screening checks are designed to identify issues that may make the car at-risk for more expensive problems later on (e.g., leaks, worn brake pads). Although the car functions okay now, it is likely to experience issues in the future. We perform these check-ups for preventive purposes.</a:t>
            </a:r>
          </a:p>
          <a:p>
            <a:pPr marL="222965" indent="-222965">
              <a:buAutoNum type="arabicPeriod"/>
            </a:pPr>
            <a:r>
              <a:rPr lang="en-US" sz="1000" i="1" dirty="0" smtClean="0"/>
              <a:t>All of us have had eye exams, probably beginning in school. This very cheap screening process provided school nurses with sufficient data to refer a child for further assessment. Without this type of standardized eye screening in schools, many children may not have received appropriate vision supports until much later in their schooling. Many schools have or did have similar screening processes for hearing and scoliosis checks. </a:t>
            </a:r>
            <a:endParaRPr lang="en-US" sz="1000" dirty="0" smtClean="0"/>
          </a:p>
          <a:p>
            <a:endParaRPr lang="en-US" sz="1000" i="1" dirty="0" smtClean="0"/>
          </a:p>
          <a:p>
            <a:pPr eaLnBrk="1" hangingPunct="1">
              <a:spcBef>
                <a:spcPct val="0"/>
              </a:spcBef>
            </a:pPr>
            <a:endParaRPr lang="en-US" sz="1000" dirty="0" smtClean="0"/>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71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dirty="0" smtClean="0"/>
              <a:t>The second part of the definition highlights the essential components of an RTI framework. </a:t>
            </a:r>
          </a:p>
          <a:p>
            <a:endParaRPr lang="en-US" dirty="0" smtClean="0"/>
          </a:p>
          <a:p>
            <a:pPr lvl="0">
              <a:buFont typeface="Arial" pitchFamily="34" charset="0"/>
              <a:buChar char="•"/>
            </a:pPr>
            <a:r>
              <a:rPr lang="en-US" dirty="0" smtClean="0"/>
              <a:t>The first component involves </a:t>
            </a:r>
            <a:r>
              <a:rPr lang="en-US" b="1" dirty="0" smtClean="0"/>
              <a:t>schools identifying students at-risk for poor learning outcomes</a:t>
            </a:r>
            <a:r>
              <a:rPr lang="en-US" dirty="0" smtClean="0"/>
              <a:t>. We commonly refer to this process as universal</a:t>
            </a:r>
            <a:r>
              <a:rPr lang="en-US" b="1" dirty="0" smtClean="0"/>
              <a:t> </a:t>
            </a:r>
            <a:r>
              <a:rPr lang="en-US" dirty="0" smtClean="0"/>
              <a:t>screening. </a:t>
            </a:r>
          </a:p>
          <a:p>
            <a:pPr lvl="0">
              <a:buFont typeface="Arial" pitchFamily="34" charset="0"/>
              <a:buChar char="•"/>
            </a:pPr>
            <a:r>
              <a:rPr lang="en-US" dirty="0" smtClean="0"/>
              <a:t>The next component involves </a:t>
            </a:r>
            <a:r>
              <a:rPr lang="en-US" b="1" dirty="0" smtClean="0"/>
              <a:t>monitoring student progress</a:t>
            </a:r>
            <a:r>
              <a:rPr lang="en-US" dirty="0" smtClean="0"/>
              <a:t>, through progress monitoring.</a:t>
            </a:r>
          </a:p>
          <a:p>
            <a:pPr lvl="0">
              <a:buFont typeface="Arial" pitchFamily="34" charset="0"/>
              <a:buChar char="•"/>
            </a:pPr>
            <a:r>
              <a:rPr lang="en-US" dirty="0" smtClean="0"/>
              <a:t>The third component relates </a:t>
            </a:r>
            <a:r>
              <a:rPr lang="en-US" b="1" dirty="0" smtClean="0"/>
              <a:t>to providing evidence-based interventions based on a student’s responsiveness</a:t>
            </a:r>
            <a:r>
              <a:rPr lang="en-US" dirty="0" smtClean="0"/>
              <a:t>. It is not merely the delivery of interventions that is important, but that there is a multi-level prevention system</a:t>
            </a:r>
            <a:r>
              <a:rPr lang="en-US" b="1" dirty="0" smtClean="0"/>
              <a:t> </a:t>
            </a:r>
            <a:r>
              <a:rPr lang="en-US" dirty="0" smtClean="0"/>
              <a:t>in which students have access to increasingly intense levels of instruction and interventions. </a:t>
            </a:r>
          </a:p>
          <a:p>
            <a:pPr lvl="0">
              <a:buFont typeface="Arial" pitchFamily="34" charset="0"/>
              <a:buChar char="•"/>
            </a:pPr>
            <a:r>
              <a:rPr lang="en-US" dirty="0" smtClean="0"/>
              <a:t> The last component involves the use of data (e.g., screening, progress monitoring) to </a:t>
            </a:r>
            <a:r>
              <a:rPr lang="en-US" b="1" dirty="0" smtClean="0"/>
              <a:t>adjust the intensity and nature of those interventions based on student responsiveness. </a:t>
            </a:r>
            <a:r>
              <a:rPr lang="en-US" dirty="0" smtClean="0"/>
              <a:t>In other words, there is an explicit, systematic process for data-based decision making. </a:t>
            </a:r>
          </a:p>
          <a:p>
            <a:pPr lvl="0">
              <a:buFont typeface="Arial" pitchFamily="34" charset="0"/>
              <a:buNone/>
            </a:pPr>
            <a:endParaRPr lang="en-US" dirty="0" smtClean="0"/>
          </a:p>
          <a:p>
            <a:r>
              <a:rPr lang="en-US" dirty="0" smtClean="0"/>
              <a:t>Some people mistakenly believe that RTI involves only special education. It is important to remember that RTI is a school-wide, multi-level prevention system that results in data that may be used as part of the determination process for identifying students with specific learning disabilities or other disabilities in accordance with your state law. </a:t>
            </a:r>
          </a:p>
          <a:p>
            <a:pPr>
              <a:buFont typeface="Arial" pitchFamily="34" charset="0"/>
              <a:buNone/>
            </a:pPr>
            <a:endParaRPr lang="en-US" sz="1000"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9</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same process applies in learning environments. In addition to </a:t>
            </a:r>
            <a:r>
              <a:rPr lang="en-US" b="1" dirty="0" smtClean="0"/>
              <a:t>identifying students at-risk for poor learning outcomes and who need additional assessment and intervention</a:t>
            </a:r>
            <a:r>
              <a:rPr lang="en-US" dirty="0" smtClean="0"/>
              <a:t>, screening data can help to answer key questions about the </a:t>
            </a:r>
            <a:r>
              <a:rPr lang="en-US" b="1" dirty="0" smtClean="0"/>
              <a:t>effectiveness</a:t>
            </a:r>
            <a:r>
              <a:rPr lang="en-US" b="1" baseline="0" dirty="0" smtClean="0"/>
              <a:t> </a:t>
            </a:r>
            <a:r>
              <a:rPr lang="en-US" b="1" dirty="0" smtClean="0"/>
              <a:t>of your curriculum and instruction</a:t>
            </a:r>
            <a:r>
              <a:rPr lang="en-US" dirty="0" smtClean="0"/>
              <a:t>.</a:t>
            </a:r>
          </a:p>
          <a:p>
            <a:endParaRPr lang="en-US" dirty="0" smtClean="0"/>
          </a:p>
          <a:p>
            <a:r>
              <a:rPr lang="en-US" i="1" dirty="0" smtClean="0"/>
              <a:t>Read slides.</a:t>
            </a:r>
          </a:p>
          <a:p>
            <a:endParaRPr lang="en-US" dirty="0" smtClean="0"/>
          </a:p>
          <a:p>
            <a:pPr eaLnBrk="1" hangingPunct="1">
              <a:spcBef>
                <a:spcPct val="0"/>
              </a:spcBef>
            </a:pPr>
            <a:endParaRPr lang="en-US" dirty="0" smtClean="0"/>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72</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you will hear from several principals about why they believe screening is important.</a:t>
            </a:r>
          </a:p>
          <a:p>
            <a:endParaRPr lang="en-US" dirty="0" smtClean="0"/>
          </a:p>
          <a:p>
            <a:r>
              <a:rPr lang="en-US" i="1" dirty="0" smtClean="0"/>
              <a:t>Play the video (3:26).</a:t>
            </a:r>
          </a:p>
          <a:p>
            <a:endParaRPr lang="en-US" dirty="0" smtClean="0"/>
          </a:p>
          <a:p>
            <a:r>
              <a:rPr lang="en-US" i="1" dirty="0" smtClean="0"/>
              <a:t>Universal Screening:</a:t>
            </a:r>
            <a:r>
              <a:rPr lang="en-US" dirty="0" smtClean="0"/>
              <a:t> </a:t>
            </a:r>
            <a:r>
              <a:rPr lang="en-US" u="sng" dirty="0" smtClean="0">
                <a:hlinkClick r:id="rId3"/>
              </a:rPr>
              <a:t>http://www.youtube.com/watch?v=HaHWoN-LVFc</a:t>
            </a:r>
            <a:r>
              <a:rPr lang="en-US" dirty="0" smtClean="0"/>
              <a:t> </a:t>
            </a:r>
          </a:p>
          <a:p>
            <a:endParaRPr lang="en-US" i="1" dirty="0" smtClean="0"/>
          </a:p>
          <a:p>
            <a:r>
              <a:rPr lang="en-US" i="1" dirty="0" smtClean="0"/>
              <a:t>Skipping the video entirely is not recommended as it is valuable for the participants to hear a practitioner’s point of view on screening.</a:t>
            </a:r>
          </a:p>
          <a:p>
            <a:endParaRPr lang="en-US" b="1" i="1" dirty="0" smtClean="0"/>
          </a:p>
          <a:p>
            <a:r>
              <a:rPr lang="en-US" b="0" i="1" dirty="0" smtClean="0"/>
              <a:t>Note: This</a:t>
            </a:r>
            <a:r>
              <a:rPr lang="en-US" b="0" i="1" baseline="0" dirty="0" smtClean="0"/>
              <a:t> is a good opportunity to remind participants about the importance of coming to consensus as a team about why screening is important . This might be a good time to mention that teams will be given some time in the second half of the training to talk about the purpose of screening at their sites. </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73</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dirty="0" smtClean="0"/>
              <a:t>Who gets</a:t>
            </a:r>
            <a:r>
              <a:rPr lang="en-US" b="0" i="0" baseline="0" dirty="0" smtClean="0"/>
              <a:t> screened and what are they screened for?</a:t>
            </a:r>
          </a:p>
          <a:p>
            <a:endParaRPr lang="en-US" b="1" baseline="0" dirty="0" smtClean="0"/>
          </a:p>
          <a:p>
            <a:r>
              <a:rPr lang="en-US" b="1" dirty="0" smtClean="0"/>
              <a:t>Screening typically includes all students.</a:t>
            </a:r>
            <a:endParaRPr lang="en-US" dirty="0" smtClean="0"/>
          </a:p>
          <a:p>
            <a:pPr marL="222965" indent="-222965">
              <a:buFont typeface="Arial" pitchFamily="34" charset="0"/>
              <a:buChar char="•"/>
            </a:pPr>
            <a:r>
              <a:rPr lang="en-US" dirty="0" smtClean="0"/>
              <a:t>As mentioned in the video, regular screening is necessary throughout the year for ALL students. Through screening at the middle or end of the year, you may “catch” students who were doing well at the beginning of the year but are struggling as the demands increase.</a:t>
            </a:r>
          </a:p>
          <a:p>
            <a:pPr marL="222965" indent="-222965"/>
            <a:r>
              <a:rPr lang="en-US" b="1" dirty="0" smtClean="0"/>
              <a:t>Two-stage</a:t>
            </a:r>
            <a:r>
              <a:rPr lang="en-US" b="1" baseline="0" dirty="0" smtClean="0"/>
              <a:t> screening process</a:t>
            </a:r>
            <a:endParaRPr lang="en-US" b="1" dirty="0" smtClean="0"/>
          </a:p>
          <a:p>
            <a:pPr marL="222965" indent="-222965">
              <a:buFont typeface="Arial" pitchFamily="34" charset="0"/>
              <a:buChar char="•"/>
            </a:pPr>
            <a:r>
              <a:rPr lang="en-US" dirty="0" smtClean="0"/>
              <a:t>Struggling students are identified by implementing a 2-stage screening process. The first stage, </a:t>
            </a:r>
            <a:r>
              <a:rPr lang="en-US" b="1" dirty="0" smtClean="0"/>
              <a:t>universal screening</a:t>
            </a:r>
            <a:r>
              <a:rPr lang="en-US" dirty="0" smtClean="0"/>
              <a:t>, is a brief assessment for all students conducted at the beginning of the school year; however, many schools and districts use it 2-3 times throughout the school year. For students who score at or below the cut score on the universal screener, a second stage of screening is then conducted to more accurately predict which students are truly at-risk for poor learning outcomes. This </a:t>
            </a:r>
            <a:r>
              <a:rPr lang="en-US" b="1" dirty="0" smtClean="0"/>
              <a:t>second stage</a:t>
            </a:r>
            <a:r>
              <a:rPr lang="en-US" dirty="0" smtClean="0"/>
              <a:t> involves additional, </a:t>
            </a:r>
            <a:r>
              <a:rPr lang="en-US" b="1" dirty="0" smtClean="0"/>
              <a:t>more in-depth testing or short-term progress monitoring </a:t>
            </a:r>
            <a:r>
              <a:rPr lang="en-US" dirty="0" smtClean="0"/>
              <a:t>to confirm a student’s at-risk status. </a:t>
            </a:r>
          </a:p>
          <a:p>
            <a:pPr lvl="0"/>
            <a:r>
              <a:rPr lang="en-US" dirty="0" smtClean="0"/>
              <a:t> </a:t>
            </a:r>
          </a:p>
          <a:p>
            <a:r>
              <a:rPr lang="en-US" b="1" dirty="0" smtClean="0"/>
              <a:t>Should be an educationally valid outcome.</a:t>
            </a:r>
            <a:endParaRPr lang="en-US" dirty="0" smtClean="0"/>
          </a:p>
          <a:p>
            <a:pPr marL="222965" indent="-222965">
              <a:buFont typeface="Arial" pitchFamily="34" charset="0"/>
              <a:buChar char="•"/>
            </a:pPr>
            <a:r>
              <a:rPr lang="en-US" dirty="0" smtClean="0"/>
              <a:t>What is screened should be based on the needs and goals of the school. Schools typically screen in reading, math, and behavior but may also consider screening in other areas because of need. This may include language or writing.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74</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2965" indent="-222965"/>
            <a:r>
              <a:rPr lang="en-US" b="0" i="0" dirty="0" smtClean="0"/>
              <a:t>How do we screen?</a:t>
            </a:r>
          </a:p>
          <a:p>
            <a:pPr marL="222965" indent="-222965"/>
            <a:endParaRPr lang="en-US" b="0" dirty="0" smtClean="0"/>
          </a:p>
          <a:p>
            <a:pPr marL="222965" indent="-222965"/>
            <a:r>
              <a:rPr lang="en-US" b="0" dirty="0" smtClean="0"/>
              <a:t>When selecting screening tools you: </a:t>
            </a:r>
          </a:p>
          <a:p>
            <a:pPr marL="222965" indent="-222965">
              <a:buFont typeface="Arial" pitchFamily="34" charset="0"/>
              <a:buChar char="•"/>
            </a:pPr>
            <a:r>
              <a:rPr lang="en-US" b="1" dirty="0" smtClean="0"/>
              <a:t>Must choose reliable, valid tools that demonstrate Classification Accuracy </a:t>
            </a:r>
            <a:r>
              <a:rPr lang="en-US" dirty="0" smtClean="0"/>
              <a:t>for predicting which students will develop learning or behavioral difficulties. Since we are interested in predicting to an outcome, GOMs are commonly used as screeners. </a:t>
            </a:r>
            <a:endParaRPr lang="en-US" sz="1100" dirty="0" smtClean="0"/>
          </a:p>
          <a:p>
            <a:pPr marL="222965" indent="-222965">
              <a:buFont typeface="Arial" pitchFamily="34" charset="0"/>
              <a:buChar char="•"/>
            </a:pPr>
            <a:r>
              <a:rPr lang="en-US" b="1" dirty="0" smtClean="0"/>
              <a:t>Must choose age-appropriate outcome measures that capture student ability</a:t>
            </a:r>
            <a:r>
              <a:rPr lang="en-US" dirty="0" smtClean="0"/>
              <a:t>.</a:t>
            </a:r>
            <a:endParaRPr lang="en-US" sz="1100" dirty="0" smtClean="0"/>
          </a:p>
          <a:p>
            <a:pPr marL="222965" indent="-222965"/>
            <a:r>
              <a:rPr lang="en-US" dirty="0" smtClean="0"/>
              <a:t>	It is important</a:t>
            </a:r>
            <a:r>
              <a:rPr lang="en-US" baseline="0" dirty="0" smtClean="0"/>
              <a:t> that the screener you choose has strong </a:t>
            </a:r>
            <a:r>
              <a:rPr lang="en-US" u="sng" baseline="0" dirty="0" smtClean="0"/>
              <a:t>classification accuracy</a:t>
            </a:r>
            <a:r>
              <a:rPr lang="en-US" baseline="0" dirty="0" smtClean="0"/>
              <a:t>, meaning the </a:t>
            </a:r>
            <a:r>
              <a:rPr lang="en-US" dirty="0" smtClean="0"/>
              <a:t>screening tool is able to accurately classify students into “at-risk” and “not at-risk” categories.  For example, in reading, in order to have good classification accuracy, screeners must target reading or reading-related skills that are pertinent to the grade and time the screen is administered (Jenkins, Hudson, &amp; Johnson, 2007, pp. 585). </a:t>
            </a:r>
            <a:endParaRPr lang="en-US" sz="1100" dirty="0" smtClean="0"/>
          </a:p>
          <a:p>
            <a:pPr marL="668896" lvl="1" indent="-222965">
              <a:buFont typeface="Courier New" pitchFamily="49" charset="0"/>
              <a:buChar char="o"/>
            </a:pPr>
            <a:r>
              <a:rPr lang="en-US" dirty="0" smtClean="0"/>
              <a:t>In kindergarten, relevant skills could include phonemic awareness, letter and sound knowledge, and vocabulary.</a:t>
            </a:r>
            <a:endParaRPr lang="en-US" sz="1100" dirty="0" smtClean="0"/>
          </a:p>
          <a:p>
            <a:pPr marL="668896" lvl="1" indent="-222965">
              <a:buFont typeface="Courier New" pitchFamily="49" charset="0"/>
              <a:buChar char="o"/>
            </a:pPr>
            <a:r>
              <a:rPr lang="en-US" dirty="0" smtClean="0"/>
              <a:t>In 1</a:t>
            </a:r>
            <a:r>
              <a:rPr lang="en-US" baseline="30000" dirty="0" smtClean="0"/>
              <a:t>st</a:t>
            </a:r>
            <a:r>
              <a:rPr lang="en-US" dirty="0" smtClean="0"/>
              <a:t> grade, phonemic spelling, decoding, word identification, and text reading are important skills to assess.</a:t>
            </a:r>
            <a:endParaRPr lang="en-US" sz="1100" dirty="0" smtClean="0"/>
          </a:p>
          <a:p>
            <a:pPr marL="668896" lvl="1" indent="-222965">
              <a:buFont typeface="Courier New" pitchFamily="49" charset="0"/>
              <a:buChar char="o"/>
            </a:pPr>
            <a:r>
              <a:rPr lang="en-US" dirty="0" smtClean="0"/>
              <a:t>In 2</a:t>
            </a:r>
            <a:r>
              <a:rPr lang="en-US" baseline="30000" dirty="0" smtClean="0"/>
              <a:t>nd</a:t>
            </a:r>
            <a:r>
              <a:rPr lang="en-US" dirty="0" smtClean="0"/>
              <a:t> &amp; 3</a:t>
            </a:r>
            <a:r>
              <a:rPr lang="en-US" baseline="30000" dirty="0" smtClean="0"/>
              <a:t>rd</a:t>
            </a:r>
            <a:r>
              <a:rPr lang="en-US" dirty="0" smtClean="0"/>
              <a:t> grades, measures should assess number and type of words students can read and comprehend, and the fluency of those skills.</a:t>
            </a:r>
            <a:endParaRPr lang="en-US" sz="1100" dirty="0" smtClean="0"/>
          </a:p>
          <a:p>
            <a:pPr marL="668896" lvl="1" indent="-222965">
              <a:buFont typeface="Courier New" pitchFamily="49" charset="0"/>
              <a:buChar char="o"/>
            </a:pPr>
            <a:r>
              <a:rPr lang="en-US" dirty="0" smtClean="0"/>
              <a:t>In higher grades, comprehension of more difficult texts is an important relevant reading skill.</a:t>
            </a:r>
            <a:endParaRPr lang="en-US" sz="1100" dirty="0" smtClean="0"/>
          </a:p>
          <a:p>
            <a:pPr marL="222965" indent="-222965">
              <a:buFont typeface="Arial" pitchFamily="34" charset="0"/>
              <a:buChar char="•"/>
            </a:pPr>
            <a:r>
              <a:rPr lang="en-US" b="1" dirty="0" smtClean="0"/>
              <a:t>May have different screeners to assess different outcome measures</a:t>
            </a:r>
            <a:r>
              <a:rPr lang="en-US" dirty="0" smtClean="0"/>
              <a:t>.</a:t>
            </a:r>
            <a:endParaRPr lang="en-US" sz="1100" dirty="0" smtClean="0"/>
          </a:p>
          <a:p>
            <a:pPr marL="668896" lvl="1" indent="-222965">
              <a:buFont typeface="Courier New" pitchFamily="49" charset="0"/>
              <a:buChar char="o"/>
            </a:pPr>
            <a:r>
              <a:rPr lang="en-US" dirty="0" smtClean="0"/>
              <a:t>No one screener can screen for all areas. Different screeners may be necessary for different outcome areas.</a:t>
            </a:r>
            <a:endParaRPr lang="en-US" sz="1100"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75</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A9CC2D2-2386-4D4E-B6DE-F3B23A2C7AD1}" type="slidenum">
              <a:rPr lang="en-US" smtClean="0"/>
              <a:pPr/>
              <a:t>76</a:t>
            </a:fld>
            <a:endParaRPr lang="en-US" dirty="0" smtClean="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xfrm>
            <a:off x="685800" y="4415791"/>
            <a:ext cx="5486400" cy="4183380"/>
          </a:xfrm>
          <a:noFill/>
          <a:ln>
            <a:noFill/>
          </a:ln>
        </p:spPr>
        <p:txBody>
          <a:bodyPr/>
          <a:lstStyle/>
          <a:p>
            <a:r>
              <a:rPr lang="en-US" dirty="0" smtClean="0"/>
              <a:t>Here is an example screener. This copy is placed in front of the student.</a:t>
            </a:r>
          </a:p>
          <a:p>
            <a:r>
              <a:rPr lang="en-US" dirty="0" smtClean="0"/>
              <a:t>Students are provided standardized directions and asked to read aloud for one minute. To get an accurate score for CBM for reading at each screening period, students read three 1 minute passages and the median (middle) score is recorded. </a:t>
            </a:r>
            <a:r>
              <a:rPr lang="en-US" b="1" dirty="0" smtClean="0"/>
              <a:t>  </a:t>
            </a:r>
            <a:endParaRPr lang="en-US" dirty="0" smtClean="0"/>
          </a:p>
          <a:p>
            <a:pPr eaLnBrk="1" hangingPunct="1"/>
            <a:endParaRPr lang="en-US" b="1" dirty="0" smtClean="0"/>
          </a:p>
          <a:p>
            <a:pPr eaLnBrk="1" hangingPunct="1"/>
            <a:endParaRPr lang="en-US" b="1"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862"/>
            <a:r>
              <a:rPr lang="en-US" dirty="0" smtClean="0"/>
              <a:t>The Center has developed a screening tools chart that can be accessed through the National Center on RTI’s website at www.rti4success.org. We will look at the process</a:t>
            </a:r>
            <a:r>
              <a:rPr lang="en-US" baseline="0" dirty="0" smtClean="0"/>
              <a:t> for using the tools chart, recommended in the Users Guide.  We will also look </a:t>
            </a:r>
            <a:r>
              <a:rPr lang="en-US" dirty="0" smtClean="0"/>
              <a:t>in depth at the columns, which include both indictors of valid tools and efficiency factors to consider.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77</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tools chart includes a large amount of information designed to assist you in selecting a tool that is most appropriate for use in your classroom, school, or district. The “best” tool is not going to be the same for every user and is not determined by any single element on the chart. Users of the chart should review all of the different elements of the chart when making a decision. We recommend the following six steps for using the tools charts to select a screening tool:</a:t>
            </a:r>
            <a:r>
              <a:rPr lang="en-US" i="1" dirty="0" smtClean="0"/>
              <a:t> </a:t>
            </a:r>
          </a:p>
          <a:p>
            <a:endParaRPr lang="en-US" dirty="0" smtClean="0"/>
          </a:p>
          <a:p>
            <a:r>
              <a:rPr lang="en-US" i="1" dirty="0" smtClean="0"/>
              <a:t>Read the slide. </a:t>
            </a:r>
          </a:p>
          <a:p>
            <a:endParaRPr lang="en-US" i="1" dirty="0" smtClean="0"/>
          </a:p>
          <a:p>
            <a:pPr defTabSz="904433">
              <a:defRPr/>
            </a:pPr>
            <a:r>
              <a:rPr lang="en-US" dirty="0" smtClean="0"/>
              <a:t>For more information about the six recommended steps for using the screening tools chart and selecting a tool, check out the NCRTI Users Guide available for download on the NCRTI website, www.rti4success.org.</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78</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decisions about appropriate screening tools will involve the input of</a:t>
            </a:r>
          </a:p>
          <a:p>
            <a:r>
              <a:rPr lang="en-US" dirty="0" smtClean="0"/>
              <a:t>multiple teachers and staff. When using the tools chart, a team of key constituents</a:t>
            </a:r>
          </a:p>
          <a:p>
            <a:r>
              <a:rPr lang="en-US" dirty="0" smtClean="0"/>
              <a:t>in your school and district should review the information together.  In gathering this team, you should think about the following questions:</a:t>
            </a:r>
          </a:p>
          <a:p>
            <a:r>
              <a:rPr lang="en-US" dirty="0" smtClean="0"/>
              <a:t> </a:t>
            </a:r>
          </a:p>
          <a:p>
            <a:r>
              <a:rPr lang="en-US" i="1" dirty="0" smtClean="0"/>
              <a:t>Read the slide.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79</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appropriate screening tool for you will depend on your specific needs. In determining your needs, you should think about the following questions:</a:t>
            </a:r>
          </a:p>
          <a:p>
            <a:endParaRPr lang="en-US" dirty="0" smtClean="0"/>
          </a:p>
          <a:p>
            <a:r>
              <a:rPr lang="en-US" i="1" dirty="0" smtClean="0"/>
              <a:t>Read the slide. Refer participants</a:t>
            </a:r>
            <a:r>
              <a:rPr lang="en-US" i="1" baseline="0" dirty="0" smtClean="0"/>
              <a:t> to the Screening Tools Chart User’s Guide for the list of questions.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80</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a:defRPr/>
            </a:pPr>
            <a:r>
              <a:rPr lang="en-US" dirty="0" smtClean="0"/>
              <a:t>In addition to determining your needs for a screening tool, your team should also consider its priorities. Although you may want a tool that meets all of these criteria, such a tool may not exist. You will need to weigh your priorities carefully when making your selection. In determining your priorities, you should think about the following questions.</a:t>
            </a:r>
            <a:r>
              <a:rPr lang="en-US" baseline="0" dirty="0" smtClean="0"/>
              <a:t> For example, if cost is a priority ask, “</a:t>
            </a:r>
            <a:r>
              <a:rPr lang="en-US" b="1" dirty="0" smtClean="0"/>
              <a:t>Is it a tool that can be purchased for a reasonable cost?”</a:t>
            </a:r>
          </a:p>
          <a:p>
            <a:endParaRPr lang="en-US" dirty="0" smtClean="0"/>
          </a:p>
          <a:p>
            <a:r>
              <a:rPr lang="en-US" i="0" dirty="0" smtClean="0"/>
              <a:t>Other priorities may be administration time </a:t>
            </a:r>
            <a:r>
              <a:rPr lang="en-US" i="1" dirty="0" smtClean="0"/>
              <a:t>(read bullet 2</a:t>
            </a:r>
            <a:r>
              <a:rPr lang="en-US" i="1" baseline="0" dirty="0" smtClean="0"/>
              <a:t>), </a:t>
            </a:r>
            <a:r>
              <a:rPr lang="en-US" i="0" baseline="0" dirty="0" smtClean="0"/>
              <a:t>training required </a:t>
            </a:r>
            <a:r>
              <a:rPr lang="en-US" i="1" baseline="0" dirty="0" smtClean="0"/>
              <a:t>(read bullet 3), </a:t>
            </a:r>
            <a:r>
              <a:rPr lang="en-US" i="0" baseline="0" dirty="0" smtClean="0"/>
              <a:t>standard of technical rigor </a:t>
            </a:r>
            <a:r>
              <a:rPr lang="en-US" i="1" baseline="0" dirty="0" smtClean="0"/>
              <a:t>(read bullet 4), </a:t>
            </a:r>
            <a:r>
              <a:rPr lang="en-US" i="0" baseline="0" dirty="0" smtClean="0"/>
              <a:t>or demonstrated effectiveness </a:t>
            </a:r>
            <a:r>
              <a:rPr lang="en-US" i="1" baseline="0" dirty="0" smtClean="0"/>
              <a:t>(r</a:t>
            </a:r>
            <a:r>
              <a:rPr lang="en-US" i="1" dirty="0" smtClean="0"/>
              <a:t>ead bullet 4). </a:t>
            </a:r>
          </a:p>
          <a:p>
            <a:endParaRPr lang="en-US" i="1" dirty="0" smtClean="0"/>
          </a:p>
          <a:p>
            <a:r>
              <a:rPr lang="en-US" i="1" dirty="0" smtClean="0"/>
              <a:t>Refer participants</a:t>
            </a:r>
            <a:r>
              <a:rPr lang="en-US" i="1" baseline="0" dirty="0" smtClean="0"/>
              <a:t> to the Screening Tools Chart User’s Guide for the list of questions.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81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In summary, RTI is a </a:t>
            </a:r>
            <a:r>
              <a:rPr lang="en-US" u="sng" dirty="0" smtClean="0"/>
              <a:t>preventive</a:t>
            </a:r>
            <a:r>
              <a:rPr lang="en-US" b="1" dirty="0" smtClean="0"/>
              <a:t> </a:t>
            </a:r>
            <a:r>
              <a:rPr lang="en-US" dirty="0" smtClean="0"/>
              <a:t>framework. RTI is not the new name for a pre-referral process. The intent of RTI is to improve outcomes for all students while providing immediate supplemental supports to students at-risk for poor learning outcomes. And remember, RTI may be a component of a comprehensive evaluation for specific learning disability determination, but that is not the overarching purpose of RTI. </a:t>
            </a:r>
          </a:p>
          <a:p>
            <a:endParaRPr lang="en-US"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10</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B09A6A5-AA1D-4E44-A9DB-311FB8ED3D99}" type="slidenum">
              <a:rPr lang="en-US" smtClean="0"/>
              <a:pPr/>
              <a:t>82</a:t>
            </a:fld>
            <a:endParaRPr lang="en-US" dirty="0" smtClean="0"/>
          </a:p>
        </p:txBody>
      </p:sp>
      <p:sp>
        <p:nvSpPr>
          <p:cNvPr id="138243" name="Slide Image Placeholder 1"/>
          <p:cNvSpPr>
            <a:spLocks noGrp="1" noRot="1" noChangeAspect="1" noTextEdit="1"/>
          </p:cNvSpPr>
          <p:nvPr>
            <p:ph type="sldImg"/>
          </p:nvPr>
        </p:nvSpPr>
        <p:spPr>
          <a:solidFill>
            <a:srgbClr val="FFFFFF"/>
          </a:solidFill>
          <a:ln/>
        </p:spPr>
      </p:sp>
      <p:sp>
        <p:nvSpPr>
          <p:cNvPr id="138244"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pPr defTabSz="891862" eaLnBrk="1" hangingPunct="1"/>
            <a:r>
              <a:rPr lang="en-US" dirty="0" smtClean="0"/>
              <a:t>There are four main areas on which tools are evaluated: </a:t>
            </a:r>
            <a:r>
              <a:rPr lang="en-US" b="1" dirty="0" smtClean="0"/>
              <a:t>ratings of technical rigor</a:t>
            </a:r>
            <a:r>
              <a:rPr lang="en-US" dirty="0" smtClean="0"/>
              <a:t>, </a:t>
            </a:r>
            <a:r>
              <a:rPr lang="en-US" b="1" dirty="0" smtClean="0"/>
              <a:t>efficiency</a:t>
            </a:r>
            <a:r>
              <a:rPr lang="en-US" dirty="0" smtClean="0"/>
              <a:t>, </a:t>
            </a:r>
            <a:r>
              <a:rPr lang="en-US" b="1" dirty="0" smtClean="0"/>
              <a:t>implementation requirements</a:t>
            </a:r>
            <a:r>
              <a:rPr lang="en-US" dirty="0" smtClean="0"/>
              <a:t> (e.g., cost, training needs) and </a:t>
            </a:r>
            <a:r>
              <a:rPr lang="en-US" b="1" dirty="0" smtClean="0"/>
              <a:t>the data submitted by the vendor </a:t>
            </a:r>
            <a:r>
              <a:rPr lang="en-US" b="0" dirty="0" smtClean="0"/>
              <a:t>(</a:t>
            </a:r>
            <a:r>
              <a:rPr lang="en-US" dirty="0" smtClean="0"/>
              <a:t>e.g., reliability data, validity data). The ratings of technical rigor are represented with rating bubbles,</a:t>
            </a:r>
            <a:r>
              <a:rPr lang="en-US" baseline="0" dirty="0" smtClean="0"/>
              <a:t> </a:t>
            </a:r>
            <a:r>
              <a:rPr lang="en-US" dirty="0" smtClean="0"/>
              <a:t>similar to the symbols used in Consumer Reports. A full bubble indicates convincing evidence, while an empty bubble indicates unconvincing evidence. </a:t>
            </a:r>
          </a:p>
          <a:p>
            <a:pPr eaLnBrk="1" hangingPunct="1"/>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DFDBF18-1585-460A-B350-C124E35C0A79}" type="slidenum">
              <a:rPr lang="en-US" smtClean="0"/>
              <a:pPr/>
              <a:t>83</a:t>
            </a:fld>
            <a:endParaRPr lang="en-US" dirty="0" smtClean="0"/>
          </a:p>
        </p:txBody>
      </p:sp>
      <p:sp>
        <p:nvSpPr>
          <p:cNvPr id="142339" name="Slide Image Placeholder 1"/>
          <p:cNvSpPr>
            <a:spLocks noGrp="1" noRot="1" noChangeAspect="1" noTextEdit="1"/>
          </p:cNvSpPr>
          <p:nvPr>
            <p:ph type="sldImg"/>
          </p:nvPr>
        </p:nvSpPr>
        <p:spPr>
          <a:solidFill>
            <a:srgbClr val="FFFFFF"/>
          </a:solidFill>
          <a:ln/>
        </p:spPr>
      </p:sp>
      <p:sp>
        <p:nvSpPr>
          <p:cNvPr id="142340" name="Notes Placeholder 2"/>
          <p:cNvSpPr>
            <a:spLocks noGrp="1"/>
          </p:cNvSpPr>
          <p:nvPr>
            <p:ph type="body" idx="1"/>
          </p:nvPr>
        </p:nvSpPr>
        <p:spPr>
          <a:xfrm>
            <a:off x="685800" y="4415791"/>
            <a:ext cx="5486400" cy="4493788"/>
          </a:xfrm>
          <a:solidFill>
            <a:srgbClr val="FFFFFF"/>
          </a:solidFill>
          <a:ln>
            <a:noFill/>
          </a:ln>
        </p:spPr>
        <p:txBody>
          <a:bodyPr lIns="92294" tIns="46147" rIns="92294" bIns="46147"/>
          <a:lstStyle/>
          <a:p>
            <a:pPr defTabSz="904433">
              <a:defRPr/>
            </a:pPr>
            <a:r>
              <a:rPr lang="en-US" sz="1000" i="1" dirty="0" smtClean="0"/>
              <a:t>Ideally, demonstrate the most updated version of tools chart on the website instead of the following screenshots.   </a:t>
            </a:r>
          </a:p>
          <a:p>
            <a:endParaRPr lang="en-US" sz="1000" dirty="0" smtClean="0"/>
          </a:p>
          <a:p>
            <a:r>
              <a:rPr lang="en-US" sz="1000" dirty="0" smtClean="0"/>
              <a:t>The first area that is presented is the ratings of technical rigor. For each of these standards, the Technical Review Committee (TRC) reviewed data submitted by developers of the tools and gave a rating of “convincing,” “partially convincing,” “unconvincing,” or “no evidence.” If using the tools chart online, you can click on the name of the standard in the column heads of the chart to view a definition of the standard and a rubric describing the specific criteria used by the Technical Review Committee (TRC) to rate tools on that standard.</a:t>
            </a:r>
          </a:p>
          <a:p>
            <a:endParaRPr lang="en-US" sz="1000" b="1" dirty="0" smtClean="0"/>
          </a:p>
          <a:p>
            <a:r>
              <a:rPr lang="en-US" sz="1000" i="1" dirty="0" smtClean="0"/>
              <a:t>Refer participants to the tools chart and glossary of terms in the back of the training manual. </a:t>
            </a:r>
          </a:p>
          <a:p>
            <a:endParaRPr lang="en-US" sz="1000" i="1" dirty="0" smtClean="0"/>
          </a:p>
          <a:p>
            <a:r>
              <a:rPr lang="en-US" sz="1000" b="1" dirty="0" smtClean="0"/>
              <a:t>Classification Accuracy </a:t>
            </a:r>
            <a:r>
              <a:rPr lang="en-US" sz="1000" dirty="0" smtClean="0"/>
              <a:t>The classification accuracy indicates the extent to which a screening tool is able to accurately classify students into “at-risk for poor learning outcomes” and “not at-risk for poor learning outcomes” categories. </a:t>
            </a:r>
          </a:p>
          <a:p>
            <a:r>
              <a:rPr lang="en-US" sz="1000" b="1" dirty="0" err="1" smtClean="0"/>
              <a:t>Generalizability</a:t>
            </a:r>
            <a:r>
              <a:rPr lang="en-US" sz="1000" b="1" dirty="0" smtClean="0"/>
              <a:t>. </a:t>
            </a:r>
            <a:r>
              <a:rPr lang="en-US" sz="1000" dirty="0" err="1" smtClean="0"/>
              <a:t>Generalizability</a:t>
            </a:r>
            <a:r>
              <a:rPr lang="en-US" sz="1000" dirty="0" smtClean="0"/>
              <a:t> is the extent to which results generated from one population can be applied to another population. A tool is considered more </a:t>
            </a:r>
            <a:r>
              <a:rPr lang="en-US" sz="1000" dirty="0" err="1" smtClean="0"/>
              <a:t>generalizable</a:t>
            </a:r>
            <a:r>
              <a:rPr lang="en-US" sz="1000" dirty="0" smtClean="0"/>
              <a:t> if studies have been conducted on larger, more representative samples. </a:t>
            </a:r>
          </a:p>
          <a:p>
            <a:r>
              <a:rPr lang="en-US" sz="1000" b="1" dirty="0" smtClean="0"/>
              <a:t>Reliability. </a:t>
            </a:r>
            <a:r>
              <a:rPr lang="en-US" sz="1000" dirty="0" smtClean="0"/>
              <a:t>Reliability is the consistency with which a tool classifies students from one administration to the next. A tool is considered reliable if it produces the same results when administering the test under different conditions, at different times, or using different forms of the test. </a:t>
            </a:r>
          </a:p>
          <a:p>
            <a:r>
              <a:rPr lang="en-US" sz="1000" b="1" dirty="0" smtClean="0"/>
              <a:t>Validity. </a:t>
            </a:r>
            <a:r>
              <a:rPr lang="en-US" sz="1000" dirty="0" smtClean="0"/>
              <a:t>Validity is the extent to which a tool accurately measures the underlying construct that it is intended to measure. </a:t>
            </a:r>
          </a:p>
          <a:p>
            <a:r>
              <a:rPr lang="en-US" sz="1000" b="1" dirty="0" smtClean="0"/>
              <a:t>Disaggregated Data. </a:t>
            </a:r>
            <a:r>
              <a:rPr lang="en-US" sz="1000" dirty="0" smtClean="0"/>
              <a:t>Data are disaggregated when they are calculated and reported separately for specific sub-populations (e.g., race, economic status, academic performance, etc.). </a:t>
            </a:r>
          </a:p>
          <a:p>
            <a:pPr defTabSz="904433">
              <a:defRPr/>
            </a:pPr>
            <a:endParaRPr lang="en-US" sz="1000" dirty="0" smtClean="0"/>
          </a:p>
          <a:p>
            <a:pPr defTabSz="904433">
              <a:defRPr/>
            </a:pPr>
            <a:r>
              <a:rPr lang="en-US" sz="1000" dirty="0" smtClean="0"/>
              <a:t>If you don’t find the information you’re looking for it, ask the vendor.</a:t>
            </a:r>
          </a:p>
          <a:p>
            <a:endParaRPr lang="en-US" sz="1000" u="sng" dirty="0" smtClean="0"/>
          </a:p>
          <a:p>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F94F46D4-E493-4B8E-8669-ABC3DF1BB544}" type="slidenum">
              <a:rPr lang="en-US" smtClean="0"/>
              <a:pPr/>
              <a:t>84</a:t>
            </a:fld>
            <a:endParaRPr lang="en-US" dirty="0" smtClean="0"/>
          </a:p>
        </p:txBody>
      </p:sp>
      <p:sp>
        <p:nvSpPr>
          <p:cNvPr id="143363" name="Slide Image Placeholder 1"/>
          <p:cNvSpPr>
            <a:spLocks noGrp="1" noRot="1" noChangeAspect="1" noTextEdit="1"/>
          </p:cNvSpPr>
          <p:nvPr>
            <p:ph type="sldImg"/>
          </p:nvPr>
        </p:nvSpPr>
        <p:spPr>
          <a:solidFill>
            <a:srgbClr val="FFFFFF"/>
          </a:solidFill>
          <a:ln/>
        </p:spPr>
      </p:sp>
      <p:sp>
        <p:nvSpPr>
          <p:cNvPr id="143364"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i="1" dirty="0" smtClean="0"/>
              <a:t>Ideally, demonstrate the most updated version of tools chart on the website instead of the following screenshots. </a:t>
            </a:r>
          </a:p>
          <a:p>
            <a:endParaRPr lang="en-US" dirty="0" smtClean="0"/>
          </a:p>
          <a:p>
            <a:r>
              <a:rPr lang="en-US" dirty="0" smtClean="0"/>
              <a:t>The last four columns of the chart offer information about the efficiency of each screening tool:</a:t>
            </a:r>
          </a:p>
          <a:p>
            <a:pPr marL="222965" indent="-222965">
              <a:buFont typeface="Arial" pitchFamily="34" charset="0"/>
              <a:buChar char="•"/>
            </a:pPr>
            <a:r>
              <a:rPr lang="en-US" b="1" dirty="0" smtClean="0"/>
              <a:t>Administration format: </a:t>
            </a:r>
            <a:r>
              <a:rPr lang="en-US" dirty="0" smtClean="0"/>
              <a:t>Is the tool designed to be administered to an individual or to a group or both?</a:t>
            </a:r>
          </a:p>
          <a:p>
            <a:pPr marL="222965" indent="-222965">
              <a:buFont typeface="Arial" pitchFamily="34" charset="0"/>
              <a:buChar char="•"/>
            </a:pPr>
            <a:r>
              <a:rPr lang="en-US" b="1" dirty="0" smtClean="0"/>
              <a:t>Administration and scoring time: </a:t>
            </a:r>
            <a:r>
              <a:rPr lang="en-US" dirty="0" smtClean="0"/>
              <a:t>How long does it take to administer and score the tool?</a:t>
            </a:r>
          </a:p>
          <a:p>
            <a:pPr marL="222965" indent="-222965">
              <a:buFont typeface="Arial" pitchFamily="34" charset="0"/>
              <a:buChar char="•"/>
            </a:pPr>
            <a:r>
              <a:rPr lang="en-US" b="1" dirty="0" smtClean="0"/>
              <a:t>Scoring key: </a:t>
            </a:r>
            <a:r>
              <a:rPr lang="en-US" dirty="0" smtClean="0"/>
              <a:t>Is a scoring key provided? If not, is it scored by a computer?</a:t>
            </a:r>
          </a:p>
          <a:p>
            <a:pPr marL="222965" indent="-222965">
              <a:buFont typeface="Arial" pitchFamily="34" charset="0"/>
              <a:buChar char="•"/>
            </a:pPr>
            <a:r>
              <a:rPr lang="en-US" b="1" dirty="0" smtClean="0"/>
              <a:t>Norms/Benchmarks: </a:t>
            </a:r>
            <a:r>
              <a:rPr lang="en-US" dirty="0" smtClean="0"/>
              <a:t>Are benchmarks and/or norms available for reference?</a:t>
            </a:r>
          </a:p>
          <a:p>
            <a:pPr marL="222965" indent="-222965">
              <a:buFont typeface="Arial" pitchFamily="34" charset="0"/>
              <a:buChar char="•"/>
            </a:pPr>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B89B318-CD43-411C-BE93-846D73EAE522}" type="slidenum">
              <a:rPr lang="en-US" smtClean="0"/>
              <a:pPr/>
              <a:t>85</a:t>
            </a:fld>
            <a:endParaRPr lang="en-US" dirty="0" smtClean="0"/>
          </a:p>
        </p:txBody>
      </p:sp>
      <p:sp>
        <p:nvSpPr>
          <p:cNvPr id="144387" name="Slide Image Placeholder 1"/>
          <p:cNvSpPr>
            <a:spLocks noGrp="1" noRot="1" noChangeAspect="1" noTextEdit="1"/>
          </p:cNvSpPr>
          <p:nvPr>
            <p:ph type="sldImg"/>
          </p:nvPr>
        </p:nvSpPr>
        <p:spPr>
          <a:solidFill>
            <a:srgbClr val="FFFFFF"/>
          </a:solidFill>
          <a:ln/>
        </p:spPr>
      </p:sp>
      <p:sp>
        <p:nvSpPr>
          <p:cNvPr id="144388"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i="1" dirty="0" smtClean="0"/>
              <a:t>Ideally, demonstrate the most updated version of tools chart on the website instead of the following screenshots. </a:t>
            </a:r>
          </a:p>
          <a:p>
            <a:endParaRPr lang="en-US" dirty="0" smtClean="0"/>
          </a:p>
          <a:p>
            <a:r>
              <a:rPr lang="en-US" dirty="0" smtClean="0"/>
              <a:t>The tools chart offers an “implementation table” for each tool, which can be accessed by clicking on the name of the tool. The implementation table includes the following information:</a:t>
            </a:r>
          </a:p>
          <a:p>
            <a:pPr>
              <a:buFont typeface="Arial" pitchFamily="34" charset="0"/>
              <a:buChar char="•"/>
            </a:pPr>
            <a:r>
              <a:rPr lang="en-US" b="1" dirty="0" smtClean="0"/>
              <a:t>Cost of the tool</a:t>
            </a:r>
            <a:endParaRPr lang="en-US" dirty="0" smtClean="0"/>
          </a:p>
          <a:p>
            <a:pPr>
              <a:buFont typeface="Arial" pitchFamily="34" charset="0"/>
              <a:buChar char="•"/>
            </a:pPr>
            <a:r>
              <a:rPr lang="en-US" b="1" dirty="0" smtClean="0"/>
              <a:t>Training required to implement the tool</a:t>
            </a:r>
            <a:endParaRPr lang="en-US" dirty="0" smtClean="0"/>
          </a:p>
          <a:p>
            <a:pPr>
              <a:buFont typeface="Arial" pitchFamily="34" charset="0"/>
              <a:buChar char="•"/>
            </a:pPr>
            <a:r>
              <a:rPr lang="en-US" b="1" dirty="0" smtClean="0"/>
              <a:t>Level of staff expertise required to administer the tool</a:t>
            </a:r>
            <a:endParaRPr lang="en-US" dirty="0" smtClean="0"/>
          </a:p>
          <a:p>
            <a:pPr>
              <a:buFont typeface="Arial" pitchFamily="34" charset="0"/>
              <a:buChar char="•"/>
            </a:pPr>
            <a:r>
              <a:rPr lang="en-US" b="1" dirty="0" smtClean="0"/>
              <a:t>Where to go for training and technical support</a:t>
            </a:r>
            <a:endParaRPr lang="en-US" dirty="0" smtClean="0"/>
          </a:p>
          <a:p>
            <a:pPr>
              <a:buFont typeface="Arial" pitchFamily="34" charset="0"/>
              <a:buChar char="•"/>
            </a:pPr>
            <a:r>
              <a:rPr lang="en-US" b="1" dirty="0" smtClean="0"/>
              <a:t>How scores are reported</a:t>
            </a:r>
            <a:endParaRPr lang="en-US" dirty="0" smtClean="0"/>
          </a:p>
          <a:p>
            <a:pPr eaLnBrk="1" hangingPunct="1"/>
            <a:r>
              <a:rPr lang="en-US" u="none" dirty="0" smtClean="0"/>
              <a:t>This information</a:t>
            </a:r>
            <a:r>
              <a:rPr lang="en-US" u="none" baseline="0" dirty="0" smtClean="0"/>
              <a:t> is provided by the vendor.</a:t>
            </a:r>
            <a:endParaRPr lang="en-US" u="none"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061CC45-EF1E-4DFC-8FA6-3E89BF16041A}" type="slidenum">
              <a:rPr lang="en-US" smtClean="0"/>
              <a:pPr/>
              <a:t>86</a:t>
            </a:fld>
            <a:endParaRPr lang="en-US" dirty="0" smtClean="0"/>
          </a:p>
        </p:txBody>
      </p:sp>
      <p:sp>
        <p:nvSpPr>
          <p:cNvPr id="145411" name="Slide Image Placeholder 1"/>
          <p:cNvSpPr>
            <a:spLocks noGrp="1" noRot="1" noChangeAspect="1" noTextEdit="1"/>
          </p:cNvSpPr>
          <p:nvPr>
            <p:ph type="sldImg"/>
          </p:nvPr>
        </p:nvSpPr>
        <p:spPr>
          <a:solidFill>
            <a:srgbClr val="FFFFFF"/>
          </a:solidFill>
          <a:ln/>
        </p:spPr>
      </p:sp>
      <p:sp>
        <p:nvSpPr>
          <p:cNvPr id="145412"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i="1" dirty="0" smtClean="0"/>
              <a:t>Ideally, demonstrate the most updated version of tools chart on the website instead of the following screenshots. </a:t>
            </a:r>
          </a:p>
          <a:p>
            <a:endParaRPr lang="en-US" dirty="0" smtClean="0"/>
          </a:p>
          <a:p>
            <a:r>
              <a:rPr lang="en-US" dirty="0" smtClean="0"/>
              <a:t>The tools chart also includes </a:t>
            </a:r>
            <a:r>
              <a:rPr lang="en-US" b="1" dirty="0" smtClean="0"/>
              <a:t>detail about the actual data that were submitted to the TRC</a:t>
            </a:r>
            <a:r>
              <a:rPr lang="en-US" dirty="0" smtClean="0"/>
              <a:t> for review. These data can be viewed by clicking on any of the rating bubbles in the cells in the chart. </a:t>
            </a:r>
          </a:p>
          <a:p>
            <a:endParaRPr lang="en-US" dirty="0" smtClean="0"/>
          </a:p>
          <a:p>
            <a:r>
              <a:rPr lang="en-US" dirty="0" smtClean="0"/>
              <a:t>We recommend that you </a:t>
            </a:r>
            <a:r>
              <a:rPr lang="en-US" b="1" dirty="0" smtClean="0"/>
              <a:t>look for tools that conducted classification studies with outcome measures and samples similar to your population and outcome of interest. </a:t>
            </a:r>
            <a:endParaRPr lang="en-US" dirty="0" smtClean="0"/>
          </a:p>
          <a:p>
            <a:r>
              <a:rPr lang="en-US" dirty="0" smtClean="0"/>
              <a:t>By clicking on the rating bubble, you will obtain more information</a:t>
            </a:r>
            <a:r>
              <a:rPr lang="en-US" b="1" dirty="0" smtClean="0"/>
              <a:t> about which tool(s) is most appropriate for which populations of students. </a:t>
            </a:r>
            <a:endParaRPr lang="en-US" dirty="0" smtClean="0"/>
          </a:p>
          <a:p>
            <a:pPr eaLnBrk="1" hangingPunct="1"/>
            <a:endParaRPr lang="en-US" dirty="0" smtClean="0"/>
          </a:p>
          <a:p>
            <a:pPr eaLnBrk="1" hangingPunct="1"/>
            <a:r>
              <a:rPr lang="en-US" u="none" dirty="0" smtClean="0"/>
              <a:t>We recommend that</a:t>
            </a:r>
            <a:r>
              <a:rPr lang="en-US" u="none" baseline="0" dirty="0" smtClean="0"/>
              <a:t> someone on the team is familiar with data and can explain the ratings.</a:t>
            </a:r>
            <a:endParaRPr lang="en-US" u="none"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Ideally, demonstrate the most updated version of tools chart on the website instead of the following screenshots. </a:t>
            </a:r>
          </a:p>
          <a:p>
            <a:endParaRPr lang="en-US" i="1" dirty="0" smtClean="0"/>
          </a:p>
          <a:p>
            <a:r>
              <a:rPr lang="en-US" dirty="0" smtClean="0"/>
              <a:t>Examining these data can be useful for a number of reasons. You may see two or more tools that received the same rating for a particular standard. But in these cases, how do you know which one really best meets your needs? By clicking on the rating and viewing the actual data, you have more information to help you determine which tool is most appropriate. For example, for classification accuracy, the chart includes statistics about how well a tool classifies students, as well as the outcome measure and details about the sample that was used to generate such statistics. </a:t>
            </a:r>
          </a:p>
          <a:p>
            <a:endParaRPr lang="en-US" dirty="0" smtClean="0"/>
          </a:p>
          <a:p>
            <a:r>
              <a:rPr lang="en-US" dirty="0" smtClean="0"/>
              <a:t>The detailed data can also help you determine the tools that are most appropriate for certain subgroups of students. For example, your district or subgroup of interest may be comprised mostly of English language learners (ELLs). Therefore, you may be interested in how accurately the tool classifies students into risk categories, how reliable it is, and how valid it is, for only the ELL subgroup. By clicking on the bubble in the disaggregated data column, you will be able to see detailed data about how well the tool works among various subgroups.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87</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Ideally, demonstrate the most updated version of tools chart on the website instead of the following screenshots. </a:t>
            </a:r>
            <a:endParaRPr lang="en-US" dirty="0" smtClean="0"/>
          </a:p>
          <a:p>
            <a:endParaRPr lang="en-US" dirty="0" smtClean="0"/>
          </a:p>
          <a:p>
            <a:r>
              <a:rPr lang="en-US" dirty="0" smtClean="0"/>
              <a:t>You may find that the tools chart does not provide you with all the information you need. For example, what if a tool in which you are interested does not have disaggregated data for a particular subgroup that is important to you? We recommend you ask the vendor or developer. Developers who have chosen to submit their tools for review and publish them on the chart are interested in meeting the needs of their customers. As such, they are interested in doing more research to provide the data that you need. Similarly, if a tool that you currently use or are interested in learning about is not on the chart, call the developer of that tool. Let them know about the TRC review process and the tools chart, and ask them to consider submitting the tool for review.</a:t>
            </a:r>
          </a:p>
          <a:p>
            <a:endParaRPr lang="en-US" dirty="0" smtClean="0"/>
          </a:p>
          <a:p>
            <a:r>
              <a:rPr lang="en-US" dirty="0" smtClean="0"/>
              <a:t>The tools chart provides publisher contact information in the pop-ups found in the second column.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88</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1351" indent="-331351" defTabSz="891862" eaLnBrk="1" hangingPunct="1">
              <a:lnSpc>
                <a:spcPct val="90000"/>
              </a:lnSpc>
              <a:spcBef>
                <a:spcPts val="1170"/>
              </a:spcBef>
              <a:buClr>
                <a:schemeClr val="accent1"/>
              </a:buClr>
            </a:pPr>
            <a:r>
              <a:rPr lang="en-US" i="1" dirty="0" smtClean="0"/>
              <a:t>Ideally, demonstrate  where to find this on the website instead of the following screenshots. </a:t>
            </a:r>
            <a:endParaRPr lang="en-US" dirty="0" smtClean="0"/>
          </a:p>
          <a:p>
            <a:pPr marL="331351" indent="-331351" defTabSz="891862" eaLnBrk="1" hangingPunct="1">
              <a:lnSpc>
                <a:spcPct val="90000"/>
              </a:lnSpc>
              <a:spcBef>
                <a:spcPts val="1170"/>
              </a:spcBef>
              <a:buClr>
                <a:schemeClr val="accent1"/>
              </a:buClr>
            </a:pPr>
            <a:endParaRPr lang="en-US" dirty="0" smtClean="0"/>
          </a:p>
          <a:p>
            <a:pPr marL="331351" indent="-331351" defTabSz="891862" eaLnBrk="1" hangingPunct="1">
              <a:lnSpc>
                <a:spcPct val="90000"/>
              </a:lnSpc>
              <a:spcBef>
                <a:spcPts val="1170"/>
              </a:spcBef>
              <a:buClr>
                <a:schemeClr val="accent1"/>
              </a:buClr>
            </a:pPr>
            <a:r>
              <a:rPr lang="en-US" dirty="0" smtClean="0"/>
              <a:t>For more information about the six recommended steps for using the screening tool chart and selecting a tool, check out the NCRTI User Guide available for download on the NCRTI website, www.rti4success.org</a:t>
            </a:r>
          </a:p>
          <a:p>
            <a:pPr marL="331351" indent="-331351" eaLnBrk="1" hangingPunct="1">
              <a:lnSpc>
                <a:spcPct val="90000"/>
              </a:lnSpc>
              <a:spcBef>
                <a:spcPts val="1170"/>
              </a:spcBef>
              <a:buClr>
                <a:schemeClr val="accent1"/>
              </a:buCl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89</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BFA6E5E-A344-4928-BE21-5DCB64A3E1A8}" type="slidenum">
              <a:rPr lang="en-US" smtClean="0"/>
              <a:pPr/>
              <a:t>90</a:t>
            </a:fld>
            <a:endParaRPr lang="en-US" dirty="0" smtClean="0"/>
          </a:p>
        </p:txBody>
      </p:sp>
      <p:sp>
        <p:nvSpPr>
          <p:cNvPr id="131075" name="Slide Image Placeholder 1"/>
          <p:cNvSpPr>
            <a:spLocks noGrp="1" noRot="1" noChangeAspect="1" noTextEdit="1"/>
          </p:cNvSpPr>
          <p:nvPr>
            <p:ph type="sldImg"/>
          </p:nvPr>
        </p:nvSpPr>
        <p:spPr>
          <a:solidFill>
            <a:srgbClr val="FFFFFF"/>
          </a:solidFill>
          <a:ln/>
        </p:spPr>
      </p:sp>
      <p:sp>
        <p:nvSpPr>
          <p:cNvPr id="131076" name="Notes Placeholder 2"/>
          <p:cNvSpPr>
            <a:spLocks noGrp="1"/>
          </p:cNvSpPr>
          <p:nvPr>
            <p:ph type="body" idx="1"/>
          </p:nvPr>
        </p:nvSpPr>
        <p:spPr>
          <a:xfrm>
            <a:off x="685800" y="4415791"/>
            <a:ext cx="5486400" cy="4183380"/>
          </a:xfrm>
          <a:solidFill>
            <a:srgbClr val="FFFFFF"/>
          </a:solidFill>
          <a:ln>
            <a:noFill/>
          </a:ln>
        </p:spPr>
        <p:txBody>
          <a:bodyPr lIns="92294" tIns="46147" rIns="92294" bIns="46147"/>
          <a:lstStyle/>
          <a:p>
            <a:r>
              <a:rPr lang="en-US" b="0" i="0" dirty="0" smtClean="0"/>
              <a:t>When do we screen</a:t>
            </a:r>
            <a:r>
              <a:rPr lang="en-US" b="0" i="0" baseline="0" dirty="0" smtClean="0"/>
              <a:t> and how long does it take to screen?</a:t>
            </a:r>
            <a:endParaRPr lang="en-US" b="0" i="0" dirty="0" smtClean="0"/>
          </a:p>
          <a:p>
            <a:endParaRPr lang="en-US" b="1" dirty="0" smtClean="0"/>
          </a:p>
          <a:p>
            <a:r>
              <a:rPr lang="en-US" b="1" dirty="0" smtClean="0"/>
              <a:t>Screening typically occurs at least 3 times year</a:t>
            </a:r>
            <a:r>
              <a:rPr lang="en-US" dirty="0" smtClean="0"/>
              <a:t> in the </a:t>
            </a:r>
            <a:r>
              <a:rPr lang="en-US" b="1" dirty="0" smtClean="0"/>
              <a:t>fall, winter, </a:t>
            </a:r>
            <a:r>
              <a:rPr lang="en-US" dirty="0" smtClean="0"/>
              <a:t>and </a:t>
            </a:r>
            <a:r>
              <a:rPr lang="en-US" b="1" dirty="0" smtClean="0"/>
              <a:t>spring</a:t>
            </a:r>
            <a:r>
              <a:rPr lang="en-US" dirty="0" smtClean="0"/>
              <a:t>.  Screening </a:t>
            </a:r>
            <a:r>
              <a:rPr lang="en-US" b="1" dirty="0" smtClean="0"/>
              <a:t>should remain consistent across school years and sites</a:t>
            </a:r>
            <a:r>
              <a:rPr lang="en-US" dirty="0" smtClean="0"/>
              <a:t> and </a:t>
            </a:r>
            <a:r>
              <a:rPr lang="en-US" b="1" dirty="0" smtClean="0"/>
              <a:t>must target skills pertinent to the grade and time the screen is administered</a:t>
            </a:r>
            <a:r>
              <a:rPr lang="en-US" dirty="0" smtClean="0"/>
              <a:t>.  </a:t>
            </a:r>
          </a:p>
          <a:p>
            <a:endParaRPr lang="en-US" dirty="0" smtClean="0"/>
          </a:p>
          <a:p>
            <a:r>
              <a:rPr lang="en-US" dirty="0" smtClean="0"/>
              <a:t>Screeners can be delivered in two ways.  Screeners can </a:t>
            </a:r>
            <a:r>
              <a:rPr lang="en-US" b="1" dirty="0" smtClean="0"/>
              <a:t>be individually administered tests</a:t>
            </a:r>
            <a:r>
              <a:rPr lang="en-US" dirty="0" smtClean="0"/>
              <a:t>, which take </a:t>
            </a:r>
            <a:r>
              <a:rPr lang="en-US" b="1" dirty="0" smtClean="0"/>
              <a:t>approximately 1 </a:t>
            </a:r>
            <a:r>
              <a:rPr lang="en-US" dirty="0" smtClean="0"/>
              <a:t>to </a:t>
            </a:r>
            <a:r>
              <a:rPr lang="en-US" b="1" dirty="0" smtClean="0"/>
              <a:t>5 minutes</a:t>
            </a:r>
            <a:r>
              <a:rPr lang="en-US" dirty="0" smtClean="0"/>
              <a:t>.  They can also be </a:t>
            </a:r>
            <a:r>
              <a:rPr lang="en-US" b="1" dirty="0" smtClean="0"/>
              <a:t>class-wide tests</a:t>
            </a:r>
            <a:r>
              <a:rPr lang="en-US" dirty="0" smtClean="0"/>
              <a:t>, which</a:t>
            </a:r>
            <a:r>
              <a:rPr lang="en-US" b="1" dirty="0" smtClean="0"/>
              <a:t> range from 2 </a:t>
            </a:r>
            <a:r>
              <a:rPr lang="en-US" dirty="0" smtClean="0"/>
              <a:t>minutes to</a:t>
            </a:r>
            <a:r>
              <a:rPr lang="en-US" b="1" dirty="0" smtClean="0"/>
              <a:t> 60 minutes. </a:t>
            </a:r>
          </a:p>
          <a:p>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Read slides.</a:t>
            </a:r>
          </a:p>
          <a:p>
            <a:endParaRPr lang="en-US" i="1" baseline="0" dirty="0" smtClean="0"/>
          </a:p>
          <a:p>
            <a:r>
              <a:rPr lang="en-US" i="1" baseline="0" dirty="0" smtClean="0"/>
              <a:t>Allow 10-15 minutes for teams to look more closely at the screening tools chart, either online if computers are available, or printed copies. </a:t>
            </a:r>
            <a:r>
              <a:rPr lang="en-US" i="1" dirty="0" smtClean="0"/>
              <a:t>The time for this</a:t>
            </a:r>
            <a:r>
              <a:rPr lang="en-US" i="1" baseline="0" dirty="0" smtClean="0"/>
              <a:t> team time activity will depend of the needs of the group. If time allows, consider having two or three teams to share their tools and the evidence they found that supports its validity and reliability.</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t>So as you saw in the definition, the Center has identified four essential components for RTI. </a:t>
            </a:r>
          </a:p>
          <a:p>
            <a:endParaRPr lang="en-US" sz="1100" dirty="0" smtClean="0"/>
          </a:p>
          <a:p>
            <a:pPr marL="222965" indent="-222965">
              <a:buFont typeface="+mj-lt"/>
              <a:buAutoNum type="arabicPeriod"/>
            </a:pPr>
            <a:r>
              <a:rPr lang="en-US" b="1" dirty="0" smtClean="0"/>
              <a:t>Screening </a:t>
            </a:r>
            <a:r>
              <a:rPr lang="en-US" dirty="0" smtClean="0"/>
              <a:t>– a system for identifying students at-risk for poor learning outcomes.</a:t>
            </a:r>
            <a:endParaRPr lang="en-US" sz="1100" dirty="0" smtClean="0"/>
          </a:p>
          <a:p>
            <a:pPr marL="222965" indent="-222965">
              <a:buFont typeface="+mj-lt"/>
              <a:buAutoNum type="arabicPeriod"/>
            </a:pPr>
            <a:r>
              <a:rPr lang="en-US" b="1" dirty="0" smtClean="0"/>
              <a:t>Progress Monitoring</a:t>
            </a:r>
            <a:r>
              <a:rPr lang="en-US" dirty="0" smtClean="0"/>
              <a:t> – a system for monitoring the effectiveness of the supports provided to students.</a:t>
            </a:r>
            <a:endParaRPr lang="en-US" sz="1100" dirty="0" smtClean="0"/>
          </a:p>
          <a:p>
            <a:pPr marL="222965" indent="-222965">
              <a:buFont typeface="+mj-lt"/>
              <a:buAutoNum type="arabicPeriod"/>
            </a:pPr>
            <a:r>
              <a:rPr lang="en-US" b="1" dirty="0" smtClean="0"/>
              <a:t>School-wide,</a:t>
            </a:r>
            <a:r>
              <a:rPr lang="en-US" b="1" baseline="0" dirty="0" smtClean="0"/>
              <a:t> </a:t>
            </a:r>
            <a:r>
              <a:rPr lang="en-US" b="1" dirty="0" smtClean="0"/>
              <a:t>Multi-level Prevention System</a:t>
            </a:r>
            <a:r>
              <a:rPr lang="en-US" dirty="0" smtClean="0"/>
              <a:t> – at least three increasingly intense levels of instructional support. </a:t>
            </a:r>
            <a:endParaRPr lang="en-US" sz="1100" dirty="0" smtClean="0"/>
          </a:p>
          <a:p>
            <a:pPr marL="668896" lvl="1" indent="-222965">
              <a:buFont typeface="+mj-lt"/>
              <a:buAutoNum type="alphaLcParenR"/>
            </a:pPr>
            <a:r>
              <a:rPr lang="en-US" b="1" dirty="0" smtClean="0"/>
              <a:t>Primary</a:t>
            </a:r>
            <a:r>
              <a:rPr lang="en-US" dirty="0" smtClean="0"/>
              <a:t> – which is the core instruction and curriculum. </a:t>
            </a:r>
            <a:endParaRPr lang="en-US" sz="1100" dirty="0" smtClean="0"/>
          </a:p>
          <a:p>
            <a:pPr marL="668896" lvl="1" indent="-222965">
              <a:buFont typeface="+mj-lt"/>
              <a:buAutoNum type="alphaLcParenR"/>
            </a:pPr>
            <a:r>
              <a:rPr lang="en-US" b="1" dirty="0" smtClean="0"/>
              <a:t>Secondary</a:t>
            </a:r>
            <a:r>
              <a:rPr lang="en-US" dirty="0" smtClean="0"/>
              <a:t>  - which is in addition to the primary level and provides supports targeted to students’ needs</a:t>
            </a:r>
            <a:endParaRPr lang="en-US" sz="1100" dirty="0" smtClean="0"/>
          </a:p>
          <a:p>
            <a:pPr marL="668896" lvl="1" indent="-222965">
              <a:buFont typeface="+mj-lt"/>
              <a:buAutoNum type="alphaLcParenR"/>
            </a:pPr>
            <a:r>
              <a:rPr lang="en-US" b="1" dirty="0" smtClean="0"/>
              <a:t>Tertiary</a:t>
            </a:r>
            <a:r>
              <a:rPr lang="en-US" b="1" baseline="0" dirty="0" smtClean="0"/>
              <a:t> – </a:t>
            </a:r>
            <a:r>
              <a:rPr lang="en-US" dirty="0" smtClean="0"/>
              <a:t>also supplemental to primary, but more intense than secondary.</a:t>
            </a:r>
            <a:endParaRPr lang="en-US" sz="1100" dirty="0" smtClean="0"/>
          </a:p>
          <a:p>
            <a:pPr marL="222965" indent="-222965">
              <a:buFont typeface="+mj-lt"/>
              <a:buAutoNum type="arabicPeriod"/>
            </a:pPr>
            <a:r>
              <a:rPr lang="en-US" b="1" dirty="0" smtClean="0"/>
              <a:t>Data-Based Decision Making</a:t>
            </a:r>
            <a:r>
              <a:rPr lang="en-US" dirty="0" smtClean="0"/>
              <a:t> </a:t>
            </a:r>
            <a:r>
              <a:rPr lang="en-US" b="1" dirty="0" smtClean="0"/>
              <a:t>for </a:t>
            </a:r>
            <a:endParaRPr lang="en-US" sz="1100" dirty="0" smtClean="0"/>
          </a:p>
          <a:p>
            <a:pPr marL="668896" lvl="1" indent="-222965">
              <a:buFont typeface="+mj-lt"/>
              <a:buAutoNum type="alphaLcParenR"/>
            </a:pPr>
            <a:r>
              <a:rPr lang="en-US" b="1" dirty="0" smtClean="0"/>
              <a:t>Instruction</a:t>
            </a:r>
            <a:r>
              <a:rPr lang="en-US" dirty="0" smtClean="0"/>
              <a:t> –  determining who needs assistance, what type of instruction or assistance is needed, is the duration and intensity sufficient, etc.</a:t>
            </a:r>
            <a:endParaRPr lang="en-US" sz="1100" dirty="0" smtClean="0"/>
          </a:p>
          <a:p>
            <a:pPr marL="668896" lvl="1" indent="-222965">
              <a:buFont typeface="+mj-lt"/>
              <a:buAutoNum type="alphaLcParenR"/>
            </a:pPr>
            <a:r>
              <a:rPr lang="en-US" b="1" dirty="0" smtClean="0"/>
              <a:t>Movement</a:t>
            </a:r>
            <a:r>
              <a:rPr lang="en-US" dirty="0" smtClean="0"/>
              <a:t> </a:t>
            </a:r>
            <a:r>
              <a:rPr lang="en-US" b="1" dirty="0" smtClean="0"/>
              <a:t>within the multi-level system </a:t>
            </a:r>
            <a:r>
              <a:rPr lang="en-US" dirty="0" smtClean="0"/>
              <a:t>– when to move students to something more or less intense, who is responding and/or not responding, etc.</a:t>
            </a:r>
            <a:endParaRPr lang="en-US" sz="1100" dirty="0" smtClean="0"/>
          </a:p>
          <a:p>
            <a:pPr marL="668896" lvl="1" indent="-222965">
              <a:buFont typeface="+mj-lt"/>
              <a:buAutoNum type="alphaLcParenR"/>
            </a:pPr>
            <a:r>
              <a:rPr lang="en-US" b="1" dirty="0" smtClean="0"/>
              <a:t>Disability identification</a:t>
            </a:r>
            <a:r>
              <a:rPr lang="en-US" dirty="0" smtClean="0"/>
              <a:t> – when to refer for special education evaluation, how does the student compare to his/her peers, did he/she receive appropriate instruction, etc. This is, of course, in </a:t>
            </a:r>
            <a:r>
              <a:rPr lang="en-US" b="1" dirty="0" smtClean="0"/>
              <a:t>accordance with the state law.</a:t>
            </a:r>
            <a:r>
              <a:rPr lang="en-US" dirty="0" smtClean="0"/>
              <a:t> </a:t>
            </a:r>
          </a:p>
          <a:p>
            <a:pPr eaLnBrk="1" hangingPunct="1"/>
            <a:endParaRPr lang="en-US" dirty="0" smtClean="0"/>
          </a:p>
        </p:txBody>
      </p:sp>
      <p:sp>
        <p:nvSpPr>
          <p:cNvPr id="4"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11</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is a good activity to</a:t>
            </a:r>
            <a:r>
              <a:rPr lang="en-US" i="1" baseline="0" dirty="0" smtClean="0"/>
              <a:t> complete right before breaking. T</a:t>
            </a:r>
            <a:r>
              <a:rPr lang="en-US" i="1" dirty="0" smtClean="0"/>
              <a:t>he purpose of the activity is to engage the audience and allow them to think about what challenged or confirmed their thinking about screening </a:t>
            </a:r>
          </a:p>
          <a:p>
            <a:endParaRPr lang="en-US" dirty="0" smtClean="0"/>
          </a:p>
          <a:p>
            <a:r>
              <a:rPr lang="en-US" b="1" dirty="0" smtClean="0"/>
              <a:t>Think</a:t>
            </a:r>
            <a:r>
              <a:rPr lang="en-US" dirty="0" smtClean="0"/>
              <a:t> about….</a:t>
            </a:r>
          </a:p>
          <a:p>
            <a:pPr>
              <a:buClr>
                <a:schemeClr val="accent1"/>
              </a:buClr>
              <a:buFont typeface="Wingdings" pitchFamily="2" charset="2"/>
              <a:buChar char="§"/>
            </a:pPr>
            <a:r>
              <a:rPr lang="en-US" b="1" dirty="0" smtClean="0"/>
              <a:t>How has what you heard challenged your thinking about screening?</a:t>
            </a:r>
          </a:p>
          <a:p>
            <a:pPr>
              <a:buClr>
                <a:schemeClr val="accent1"/>
              </a:buClr>
              <a:buFont typeface="Wingdings" pitchFamily="2" charset="2"/>
              <a:buChar char="§"/>
            </a:pPr>
            <a:r>
              <a:rPr lang="en-US" b="1" dirty="0" smtClean="0"/>
              <a:t>How has it confirmed your thinking?</a:t>
            </a:r>
          </a:p>
          <a:p>
            <a:endParaRPr lang="en-US" dirty="0" smtClean="0"/>
          </a:p>
          <a:p>
            <a:r>
              <a:rPr lang="en-US" i="1" dirty="0" smtClean="0"/>
              <a:t>Give participants approximately 20 seconds.</a:t>
            </a:r>
          </a:p>
          <a:p>
            <a:endParaRPr lang="en-US" dirty="0" smtClean="0"/>
          </a:p>
          <a:p>
            <a:r>
              <a:rPr lang="en-US" b="1" dirty="0" smtClean="0"/>
              <a:t>Pair</a:t>
            </a:r>
            <a:r>
              <a:rPr lang="en-US" dirty="0" smtClean="0"/>
              <a:t> and </a:t>
            </a:r>
            <a:r>
              <a:rPr lang="en-US" b="1" dirty="0" smtClean="0"/>
              <a:t>share</a:t>
            </a:r>
            <a:r>
              <a:rPr lang="en-US" dirty="0" smtClean="0"/>
              <a:t> with your neighbor/table.</a:t>
            </a:r>
          </a:p>
          <a:p>
            <a:endParaRPr lang="en-US" dirty="0" smtClean="0"/>
          </a:p>
          <a:p>
            <a:r>
              <a:rPr lang="en-US" i="1" dirty="0" smtClean="0"/>
              <a:t>Give participants approximately 2-3 minutes.</a:t>
            </a:r>
          </a:p>
          <a:p>
            <a:endParaRPr lang="en-US" dirty="0" smtClean="0"/>
          </a:p>
          <a:p>
            <a:r>
              <a:rPr lang="en-US" i="1" dirty="0" smtClean="0"/>
              <a:t>If time allows, consider having several partners share with the larger group.  </a:t>
            </a:r>
            <a:endParaRPr lang="en-US" i="1"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92</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91862"/>
            <a:r>
              <a:rPr lang="en-US" dirty="0" smtClean="0"/>
              <a:t>Decision making is an essential part of any RTI model. As we saw</a:t>
            </a:r>
            <a:r>
              <a:rPr lang="en-US" baseline="0" dirty="0" smtClean="0"/>
              <a:t> earlier in the diagram of the RTI fra</a:t>
            </a:r>
            <a:r>
              <a:rPr lang="en-US" dirty="0" smtClean="0"/>
              <a:t>mework, data-based decision making is part of the screening process, and data from the screening process are used for a variety of educational decisions. Data-based decision making is not just for student-level</a:t>
            </a:r>
            <a:r>
              <a:rPr lang="en-US" baseline="0" dirty="0" smtClean="0"/>
              <a:t> decisions</a:t>
            </a:r>
            <a:r>
              <a:rPr lang="en-US" dirty="0" smtClean="0"/>
              <a:t>.</a:t>
            </a:r>
            <a:r>
              <a:rPr lang="en-US" baseline="0" dirty="0" smtClean="0"/>
              <a:t> RTI asks entire systems (schools, districts, states) to use data-based procedures at all levels of implementation. </a:t>
            </a:r>
            <a:endParaRPr lang="en-US" dirty="0" smtClean="0"/>
          </a:p>
          <a:p>
            <a:endParaRPr lang="en-US" dirty="0" smtClean="0"/>
          </a:p>
          <a:p>
            <a:r>
              <a:rPr lang="en-US" i="1" dirty="0" smtClean="0"/>
              <a:t>The following are key terms and main points that should be focused</a:t>
            </a:r>
            <a:r>
              <a:rPr lang="en-US" i="1" baseline="0" dirty="0" smtClean="0"/>
              <a:t> on during this segment of the presentation.</a:t>
            </a:r>
          </a:p>
          <a:p>
            <a:endParaRPr lang="en-US" i="1" baseline="0" dirty="0" smtClean="0"/>
          </a:p>
          <a:p>
            <a:r>
              <a:rPr lang="en-US" i="1" dirty="0" smtClean="0"/>
              <a:t>Key Terms:</a:t>
            </a:r>
          </a:p>
          <a:p>
            <a:pPr defTabSz="904433">
              <a:buFont typeface="Arial" pitchFamily="34" charset="0"/>
              <a:buChar char="•"/>
              <a:defRPr/>
            </a:pPr>
            <a:r>
              <a:rPr lang="en-US" b="0" i="1" dirty="0" smtClean="0"/>
              <a:t>Cut scores,</a:t>
            </a:r>
            <a:r>
              <a:rPr lang="en-US" b="0" i="1" baseline="0" dirty="0" smtClean="0"/>
              <a:t> benchmarks, and targets</a:t>
            </a:r>
            <a:endParaRPr lang="en-US" b="0" i="1" dirty="0" smtClean="0"/>
          </a:p>
          <a:p>
            <a:pPr defTabSz="904433">
              <a:buFont typeface="Arial" pitchFamily="34" charset="0"/>
              <a:buChar char="•"/>
              <a:defRPr/>
            </a:pPr>
            <a:r>
              <a:rPr lang="en-US" b="0" i="1" dirty="0" smtClean="0"/>
              <a:t>Norm referenced</a:t>
            </a:r>
          </a:p>
          <a:p>
            <a:pPr defTabSz="904433">
              <a:buFont typeface="Arial" pitchFamily="34" charset="0"/>
              <a:buChar char="•"/>
              <a:defRPr/>
            </a:pPr>
            <a:r>
              <a:rPr lang="en-US" b="0" i="1" dirty="0" smtClean="0"/>
              <a:t>Criterion referenced</a:t>
            </a:r>
          </a:p>
          <a:p>
            <a:pPr defTabSz="904433">
              <a:buFont typeface="Arial" pitchFamily="34" charset="0"/>
              <a:buChar char="•"/>
              <a:defRPr/>
            </a:pPr>
            <a:r>
              <a:rPr lang="en-US" b="0" i="1" dirty="0" smtClean="0"/>
              <a:t>Box and whisker plots</a:t>
            </a:r>
          </a:p>
          <a:p>
            <a:pPr defTabSz="904433">
              <a:buFont typeface="Arial" pitchFamily="34" charset="0"/>
              <a:buChar char="•"/>
              <a:defRPr/>
            </a:pPr>
            <a:r>
              <a:rPr lang="en-US" i="1" dirty="0" smtClean="0"/>
              <a:t>Target identification rate</a:t>
            </a:r>
            <a:endParaRPr lang="en-US" b="0" i="1" dirty="0" smtClean="0"/>
          </a:p>
          <a:p>
            <a:endParaRPr lang="en-US" dirty="0"/>
          </a:p>
          <a:p>
            <a:r>
              <a:rPr lang="en-US" i="1" dirty="0" smtClean="0"/>
              <a:t>Main</a:t>
            </a:r>
            <a:r>
              <a:rPr lang="en-US" i="1" baseline="0" dirty="0" smtClean="0"/>
              <a:t> Points:</a:t>
            </a:r>
          </a:p>
          <a:p>
            <a:pPr defTabSz="904433">
              <a:buFont typeface="Arial" pitchFamily="34" charset="0"/>
              <a:buChar char="•"/>
              <a:defRPr/>
            </a:pPr>
            <a:r>
              <a:rPr lang="en-US" i="1" baseline="0" dirty="0" smtClean="0"/>
              <a:t>Screening data can help answer key questions about the effectiveness of curriculum and instruction, and inform allocation of resources.</a:t>
            </a:r>
          </a:p>
          <a:p>
            <a:pPr defTabSz="904433">
              <a:buFont typeface="Arial" pitchFamily="34" charset="0"/>
              <a:buChar char="•"/>
              <a:defRPr/>
            </a:pPr>
            <a:r>
              <a:rPr lang="en-US" i="1" baseline="0" dirty="0" smtClean="0"/>
              <a:t>Screening measures are not perfect, so you need to be aware of screeners’ strengths and weaknesses as you select and use them.</a:t>
            </a:r>
          </a:p>
          <a:p>
            <a:pPr defTabSz="904433">
              <a:buFont typeface="Arial" pitchFamily="34" charset="0"/>
              <a:buChar char="•"/>
              <a:defRPr/>
            </a:pPr>
            <a:r>
              <a:rPr lang="en-US" i="1" baseline="0" dirty="0" smtClean="0"/>
              <a:t>If possible, districts should establish cut scores, so there is consistency and comparability within the district.</a:t>
            </a:r>
          </a:p>
          <a:p>
            <a:pPr>
              <a:buFont typeface="Arial" pitchFamily="34" charset="0"/>
              <a:buChar char="•"/>
            </a:pPr>
            <a:r>
              <a:rPr lang="en-US" b="0" i="1" dirty="0" smtClean="0"/>
              <a:t>Teams should establish routines and procedures for conducting data reviews, establish decision-making processes, and establish explicit decision rules for assessing student progress. </a:t>
            </a:r>
          </a:p>
          <a:p>
            <a:pPr>
              <a:buFont typeface="Arial" pitchFamily="34" charset="0"/>
              <a:buChar char="•"/>
            </a:pPr>
            <a:r>
              <a:rPr lang="en-US" b="0" i="1" dirty="0" smtClean="0"/>
              <a:t>Data</a:t>
            </a:r>
            <a:r>
              <a:rPr lang="en-US" b="0" i="1" baseline="0" dirty="0" smtClean="0"/>
              <a:t> analysis is important for i</a:t>
            </a:r>
            <a:r>
              <a:rPr lang="en-US" i="1" dirty="0" smtClean="0"/>
              <a:t>dentifying students who need additional assessment and instruction,</a:t>
            </a:r>
            <a:r>
              <a:rPr lang="en-US" i="1" baseline="0" dirty="0" smtClean="0"/>
              <a:t> evaluating </a:t>
            </a:r>
            <a:r>
              <a:rPr lang="en-US" i="1" dirty="0" smtClean="0"/>
              <a:t>effectiveness of core curriculum and instruction,</a:t>
            </a:r>
            <a:r>
              <a:rPr lang="en-US" i="1" baseline="0" dirty="0" smtClean="0"/>
              <a:t> a</a:t>
            </a:r>
            <a:r>
              <a:rPr lang="en-US" i="1" dirty="0" smtClean="0"/>
              <a:t>llocating resources,</a:t>
            </a:r>
            <a:r>
              <a:rPr lang="en-US" i="1" baseline="0" dirty="0" smtClean="0"/>
              <a:t> and e</a:t>
            </a:r>
            <a:r>
              <a:rPr lang="en-US" i="1" dirty="0" smtClean="0"/>
              <a:t>valuating effectiveness of instruction programs for target groups (e.g., ELL, Title 1).</a:t>
            </a:r>
          </a:p>
          <a:p>
            <a:pPr defTabSz="904433">
              <a:buFont typeface="Arial" pitchFamily="34" charset="0"/>
              <a:buChar char="•"/>
              <a:defRPr/>
            </a:pPr>
            <a:r>
              <a:rPr lang="en-US" b="0" i="1" dirty="0" smtClean="0"/>
              <a:t>Be purposeful</a:t>
            </a:r>
            <a:r>
              <a:rPr lang="en-US" b="0" i="1" baseline="0" dirty="0" smtClean="0"/>
              <a:t> in data analysis – determine what you are looking for at all levels (school, district, state).</a:t>
            </a:r>
            <a:endParaRPr lang="en-US" b="0" i="1" dirty="0" smtClean="0"/>
          </a:p>
          <a:p>
            <a:pPr defTabSz="904433">
              <a:buFont typeface="Arial" pitchFamily="34" charset="0"/>
              <a:buChar char="•"/>
              <a:defRPr/>
            </a:pPr>
            <a:r>
              <a:rPr lang="en-US" b="0" i="1" dirty="0" smtClean="0"/>
              <a:t>Your purpose should determine what data you use</a:t>
            </a:r>
            <a:r>
              <a:rPr lang="en-US" b="0" i="1" baseline="0" dirty="0" smtClean="0"/>
              <a:t> </a:t>
            </a:r>
            <a:r>
              <a:rPr lang="en-US" b="0" i="1" dirty="0" smtClean="0"/>
              <a:t>and how you choose to interpret your data. </a:t>
            </a:r>
          </a:p>
          <a:p>
            <a:pPr>
              <a:buFont typeface="Arial" pitchFamily="34" charset="0"/>
              <a:buChar char="•"/>
            </a:pPr>
            <a:endParaRPr lang="en-US" i="1" dirty="0" smtClean="0"/>
          </a:p>
          <a:p>
            <a:pPr>
              <a:buFont typeface="Arial" pitchFamily="34" charset="0"/>
              <a:buChar char="•"/>
            </a:pPr>
            <a:endParaRPr lang="en-US" b="0" i="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93</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a:defRPr/>
            </a:pPr>
            <a:r>
              <a:rPr lang="en-US" b="0" i="1" u="none" dirty="0" smtClean="0"/>
              <a:t>This slide should</a:t>
            </a:r>
            <a:r>
              <a:rPr lang="en-US" b="0" i="1" u="none" baseline="0" dirty="0" smtClean="0"/>
              <a:t> help explain why screening is important for districts.  Screening is more than just determining who needs interventions; the data informs district level decisions about support and allocation.</a:t>
            </a:r>
            <a:endParaRPr lang="en-US" b="0" i="1" u="none" dirty="0" smtClean="0"/>
          </a:p>
          <a:p>
            <a:endParaRPr lang="en-US" dirty="0" smtClean="0"/>
          </a:p>
          <a:p>
            <a:r>
              <a:rPr lang="en-US" dirty="0" smtClean="0"/>
              <a:t>District level decisions related to screening include: </a:t>
            </a:r>
            <a:endParaRPr lang="en-US" sz="1100" dirty="0" smtClean="0"/>
          </a:p>
          <a:p>
            <a:pPr marL="222965" indent="-222965"/>
            <a:endParaRPr lang="en-US" b="0" i="1" dirty="0" smtClean="0"/>
          </a:p>
          <a:p>
            <a:pPr marL="222965" indent="-222965"/>
            <a:r>
              <a:rPr lang="en-US" b="0" i="1" dirty="0" smtClean="0"/>
              <a:t>Read slide.</a:t>
            </a:r>
          </a:p>
          <a:p>
            <a:pPr marL="222965" indent="-222965">
              <a:buFont typeface="Arial" pitchFamily="34" charset="0"/>
              <a:buChar char="•"/>
            </a:pPr>
            <a:endParaRPr lang="en-US" b="1"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94</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defTabSz="904433">
              <a:defRPr/>
            </a:pPr>
            <a:r>
              <a:rPr lang="en-US" i="1" dirty="0" smtClean="0"/>
              <a:t>This helps answer</a:t>
            </a:r>
            <a:r>
              <a:rPr lang="en-US" i="1" baseline="0" dirty="0" smtClean="0"/>
              <a:t> the question why screening</a:t>
            </a:r>
            <a:r>
              <a:rPr lang="en-US" b="0" i="1" u="none" baseline="0" dirty="0" smtClean="0"/>
              <a:t> is important for schools</a:t>
            </a:r>
            <a:r>
              <a:rPr lang="en-US" i="1" baseline="0" dirty="0" smtClean="0"/>
              <a:t>. </a:t>
            </a:r>
            <a:endParaRPr lang="en-US" i="1" dirty="0" smtClean="0"/>
          </a:p>
          <a:p>
            <a:endParaRPr lang="en-US" dirty="0" smtClean="0"/>
          </a:p>
          <a:p>
            <a:r>
              <a:rPr lang="en-US" dirty="0" smtClean="0"/>
              <a:t>School level decisions related to screening include identifying:</a:t>
            </a:r>
          </a:p>
          <a:p>
            <a:pPr marL="222965" indent="-222965">
              <a:buFont typeface="Arial" pitchFamily="34" charset="0"/>
              <a:buChar char="•"/>
            </a:pPr>
            <a:r>
              <a:rPr lang="en-US" b="1" dirty="0" smtClean="0"/>
              <a:t>General school trends or issues, and then grade level trends</a:t>
            </a:r>
            <a:endParaRPr lang="en-US" dirty="0" smtClean="0"/>
          </a:p>
          <a:p>
            <a:pPr marL="668896" lvl="1" indent="-222965">
              <a:buFont typeface="Courier New" pitchFamily="49" charset="0"/>
              <a:buChar char="o"/>
            </a:pPr>
            <a:r>
              <a:rPr lang="en-US" dirty="0" smtClean="0"/>
              <a:t>Are there holes in grade level performance?</a:t>
            </a:r>
          </a:p>
          <a:p>
            <a:pPr marL="668896" lvl="1" indent="-222965">
              <a:buFont typeface="Courier New" pitchFamily="49" charset="0"/>
              <a:buChar char="o"/>
            </a:pPr>
            <a:r>
              <a:rPr lang="en-US" dirty="0" smtClean="0"/>
              <a:t>Do we lose subgroups of students at certain times? </a:t>
            </a:r>
          </a:p>
          <a:p>
            <a:pPr marL="222965" indent="-222965">
              <a:buFont typeface="Arial" pitchFamily="34" charset="0"/>
              <a:buChar char="•"/>
            </a:pPr>
            <a:r>
              <a:rPr lang="en-US" b="1" dirty="0" smtClean="0"/>
              <a:t>Effectiveness of school wide curriculum and instruction delivery</a:t>
            </a:r>
            <a:endParaRPr lang="en-US" dirty="0" smtClean="0"/>
          </a:p>
          <a:p>
            <a:pPr marL="668896" lvl="1" indent="-222965">
              <a:buFont typeface="Courier New" pitchFamily="49" charset="0"/>
              <a:buChar char="o"/>
            </a:pPr>
            <a:r>
              <a:rPr lang="en-US" dirty="0" smtClean="0"/>
              <a:t>Is there consistent performance across grade levels? For example, data may indicate consistent growth from grades 1-4 and then a significant drop in performance when students reach 5</a:t>
            </a:r>
            <a:r>
              <a:rPr lang="en-US" baseline="30000" dirty="0" smtClean="0"/>
              <a:t>th</a:t>
            </a:r>
            <a:r>
              <a:rPr lang="en-US" dirty="0" smtClean="0"/>
              <a:t> grade. This may be an indication that 4</a:t>
            </a:r>
            <a:r>
              <a:rPr lang="en-US" baseline="30000" dirty="0" smtClean="0"/>
              <a:t>th</a:t>
            </a:r>
            <a:r>
              <a:rPr lang="en-US" dirty="0" smtClean="0"/>
              <a:t> grade instruction/curriculum is not adequately preparing students for 5</a:t>
            </a:r>
            <a:r>
              <a:rPr lang="en-US" baseline="30000" dirty="0" smtClean="0"/>
              <a:t>th</a:t>
            </a:r>
            <a:r>
              <a:rPr lang="en-US" dirty="0" smtClean="0"/>
              <a:t> grade expectations. </a:t>
            </a:r>
          </a:p>
          <a:p>
            <a:pPr marL="222965" indent="-222965">
              <a:buFont typeface="Arial" pitchFamily="34" charset="0"/>
              <a:buChar char="•"/>
            </a:pPr>
            <a:r>
              <a:rPr lang="en-US" b="1" dirty="0" smtClean="0"/>
              <a:t>Areas of need and guidance on how to set measurable school wide goals</a:t>
            </a:r>
            <a:endParaRPr lang="en-US" dirty="0" smtClean="0"/>
          </a:p>
          <a:p>
            <a:pPr eaLnBrk="1" hangingPunct="1">
              <a:spcBef>
                <a:spcPct val="0"/>
              </a:spcBef>
            </a:pPr>
            <a:endParaRPr lang="en-US" dirty="0" smtClean="0"/>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95</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a:defRPr/>
            </a:pPr>
            <a:r>
              <a:rPr lang="en-US" i="1" dirty="0" smtClean="0"/>
              <a:t>This helps answer</a:t>
            </a:r>
            <a:r>
              <a:rPr lang="en-US" i="1" baseline="0" dirty="0" smtClean="0"/>
              <a:t> the question why screening is important at the grade level. </a:t>
            </a:r>
            <a:endParaRPr lang="en-US" i="1" dirty="0" smtClean="0"/>
          </a:p>
          <a:p>
            <a:endParaRPr lang="en-US" dirty="0" smtClean="0"/>
          </a:p>
          <a:p>
            <a:r>
              <a:rPr lang="en-US" dirty="0" smtClean="0"/>
              <a:t>Grade level decisions related to screening include identifying:</a:t>
            </a:r>
          </a:p>
          <a:p>
            <a:endParaRPr lang="en-US" b="0" i="1" dirty="0" smtClean="0"/>
          </a:p>
          <a:p>
            <a:r>
              <a:rPr lang="en-US" b="0" i="1" dirty="0" smtClean="0"/>
              <a:t>Read slide.</a:t>
            </a:r>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96</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i="1" dirty="0" smtClean="0"/>
              <a:t>Depending on time available, you may chose to have the audience participate in the following activity. If time is not available, you may omit the audience participation aspect of this slide.</a:t>
            </a:r>
          </a:p>
          <a:p>
            <a:endParaRPr lang="en-US" dirty="0" smtClean="0"/>
          </a:p>
          <a:p>
            <a:r>
              <a:rPr lang="en-US" b="1" dirty="0" smtClean="0"/>
              <a:t>Think</a:t>
            </a:r>
            <a:r>
              <a:rPr lang="en-US" dirty="0" smtClean="0"/>
              <a:t> how you know who is at-risk.</a:t>
            </a:r>
          </a:p>
          <a:p>
            <a:pPr marL="222965" indent="-222965"/>
            <a:endParaRPr lang="en-US" dirty="0" smtClean="0"/>
          </a:p>
          <a:p>
            <a:r>
              <a:rPr lang="en-US" i="1" dirty="0" smtClean="0"/>
              <a:t>Give participants approximately 20 seconds.</a:t>
            </a:r>
          </a:p>
          <a:p>
            <a:endParaRPr lang="en-US" dirty="0" smtClean="0"/>
          </a:p>
          <a:p>
            <a:r>
              <a:rPr lang="en-US" b="1" dirty="0" smtClean="0"/>
              <a:t>Pair  </a:t>
            </a:r>
            <a:r>
              <a:rPr lang="en-US" b="0" dirty="0" smtClean="0"/>
              <a:t>and </a:t>
            </a:r>
            <a:r>
              <a:rPr lang="en-US" b="1" dirty="0" smtClean="0"/>
              <a:t>Share</a:t>
            </a:r>
            <a:r>
              <a:rPr lang="en-US" dirty="0" smtClean="0"/>
              <a:t> with your neighbor/table discuss.</a:t>
            </a:r>
          </a:p>
          <a:p>
            <a:endParaRPr lang="en-US" dirty="0" smtClean="0"/>
          </a:p>
          <a:p>
            <a:r>
              <a:rPr lang="en-US" i="1" dirty="0" smtClean="0"/>
              <a:t>Give participants approximately 2-3 minute. </a:t>
            </a:r>
          </a:p>
          <a:p>
            <a:endParaRPr lang="en-US" i="1" dirty="0" smtClean="0"/>
          </a:p>
          <a:p>
            <a:r>
              <a:rPr lang="en-US" i="1" dirty="0" smtClean="0"/>
              <a:t>If</a:t>
            </a:r>
            <a:r>
              <a:rPr lang="en-US" i="1" baseline="0" dirty="0" smtClean="0"/>
              <a:t> time allows consider having  several partners share with the larger group</a:t>
            </a:r>
            <a:endParaRPr lang="en-US" i="1" dirty="0" smtClean="0"/>
          </a:p>
          <a:p>
            <a:endParaRPr lang="en-US" dirty="0" smtClean="0"/>
          </a:p>
          <a:p>
            <a:endParaRPr lang="en-US" dirty="0" smtClean="0"/>
          </a:p>
          <a:p>
            <a:r>
              <a:rPr lang="en-US" b="1" dirty="0" smtClean="0"/>
              <a:t>A cut score is a score on a screening test that divides students who are considered potentially at-risk from those who are considered not at-risk.</a:t>
            </a:r>
            <a:r>
              <a:rPr lang="en-US" dirty="0" smtClean="0"/>
              <a:t> Cut scores might also be referred to as cut-points</a:t>
            </a:r>
            <a:r>
              <a:rPr lang="en-US" baseline="0" dirty="0" smtClean="0"/>
              <a:t> or targets depending on the tool. </a:t>
            </a:r>
            <a:r>
              <a:rPr lang="en-US" dirty="0" smtClean="0"/>
              <a:t>It is important to remember that cut scores used to identify students as at-risk may not be the same way you identify students for supplemental support. We refer to this as target identification rate and will talk in more detail about this later</a:t>
            </a:r>
            <a:r>
              <a:rPr lang="en-US" i="1" dirty="0" smtClean="0"/>
              <a:t>. </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97</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8CD849D-7B85-4E94-A632-37C9BA7B594A}" type="slidenum">
              <a:rPr lang="en-US" smtClean="0"/>
              <a:pPr/>
              <a:t>98</a:t>
            </a:fld>
            <a:endParaRPr lang="en-US" dirty="0" smtClean="0"/>
          </a:p>
        </p:txBody>
      </p:sp>
      <p:sp>
        <p:nvSpPr>
          <p:cNvPr id="118787" name="Slide Image Placeholder 1"/>
          <p:cNvSpPr>
            <a:spLocks noGrp="1" noRot="1" noChangeAspect="1" noTextEdit="1"/>
          </p:cNvSpPr>
          <p:nvPr>
            <p:ph type="sldImg"/>
          </p:nvPr>
        </p:nvSpPr>
        <p:spPr>
          <a:noFill/>
          <a:ln/>
        </p:spPr>
      </p:sp>
      <p:sp>
        <p:nvSpPr>
          <p:cNvPr id="118788" name="Notes Placeholder 2"/>
          <p:cNvSpPr>
            <a:spLocks noGrp="1"/>
          </p:cNvSpPr>
          <p:nvPr>
            <p:ph type="body" idx="1"/>
          </p:nvPr>
        </p:nvSpPr>
        <p:spPr>
          <a:xfrm>
            <a:off x="685800" y="4415791"/>
            <a:ext cx="5486400" cy="4183380"/>
          </a:xfrm>
          <a:noFill/>
          <a:ln>
            <a:noFill/>
          </a:ln>
        </p:spPr>
        <p:txBody>
          <a:bodyPr lIns="92294" tIns="46147" rIns="92294" bIns="46147"/>
          <a:lstStyle/>
          <a:p>
            <a:r>
              <a:rPr lang="en-US" b="1" dirty="0" smtClean="0"/>
              <a:t>RTI success depends on accurate identification of the students identified as at-risk.</a:t>
            </a:r>
            <a:r>
              <a:rPr lang="en-US" dirty="0" smtClean="0"/>
              <a:t> This is essential for preventing costly identification errors.</a:t>
            </a:r>
          </a:p>
          <a:p>
            <a:endParaRPr lang="en-US" dirty="0" smtClean="0"/>
          </a:p>
          <a:p>
            <a:r>
              <a:rPr lang="en-US" b="1" dirty="0" smtClean="0"/>
              <a:t>Perfect screening would result in 100% accurate identification of “True Positives” (those who need additional support) and “True Negatives” (those who do not need additional support).</a:t>
            </a:r>
          </a:p>
          <a:p>
            <a:endParaRPr lang="en-US" dirty="0" smtClean="0"/>
          </a:p>
          <a:p>
            <a:r>
              <a:rPr lang="en-US" b="1" u="none" dirty="0" smtClean="0"/>
              <a:t>Cut scores</a:t>
            </a:r>
            <a:r>
              <a:rPr lang="en-US" b="1" u="none" baseline="0" dirty="0" smtClean="0"/>
              <a:t> are often set to </a:t>
            </a:r>
            <a:r>
              <a:rPr lang="en-US" b="1" dirty="0" smtClean="0"/>
              <a:t>over-identify students as at-risk.  </a:t>
            </a:r>
            <a:r>
              <a:rPr lang="en-US" dirty="0" smtClean="0"/>
              <a:t>Your choice of cut score will affect classification accuracy (sensitivity and specificity).</a:t>
            </a:r>
            <a:r>
              <a:rPr lang="en-US" baseline="0" dirty="0" smtClean="0"/>
              <a:t>  In order to avoid inappropriately identifying students who do not need interventions, progress monitoring may need to be conducted on identified students before moving them into an intervention.  </a:t>
            </a:r>
            <a:r>
              <a:rPr lang="en-US" i="1" baseline="0" dirty="0" smtClean="0"/>
              <a:t>This will be explained in more detail in the Progress Monitoring Module.  </a:t>
            </a:r>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Risk can be identified in two ways</a:t>
            </a:r>
          </a:p>
          <a:p>
            <a:pPr marL="222965" indent="-222965">
              <a:buFont typeface="+mj-lt"/>
              <a:buAutoNum type="arabicPeriod"/>
            </a:pPr>
            <a:r>
              <a:rPr lang="en-US" dirty="0" smtClean="0"/>
              <a:t>The first way is </a:t>
            </a:r>
            <a:r>
              <a:rPr lang="en-US" b="1" dirty="0" smtClean="0"/>
              <a:t>categorical</a:t>
            </a:r>
            <a:r>
              <a:rPr lang="en-US" dirty="0" smtClean="0"/>
              <a:t> – meaning the screener clearly indicates risk. For example, given the results of a particular test, you are either diabetic or you are not.</a:t>
            </a:r>
          </a:p>
          <a:p>
            <a:pPr marL="222965" indent="-222965">
              <a:buFont typeface="+mj-lt"/>
              <a:buAutoNum type="arabicPeriod"/>
            </a:pPr>
            <a:r>
              <a:rPr lang="en-US" dirty="0" smtClean="0"/>
              <a:t>The other way is </a:t>
            </a:r>
            <a:r>
              <a:rPr lang="en-US" b="1" dirty="0" smtClean="0"/>
              <a:t>continuous</a:t>
            </a:r>
            <a:r>
              <a:rPr lang="en-US" dirty="0" smtClean="0"/>
              <a:t> – meaning that a student’s performance falls along a bell curve (some kids will do well, and others will not). However, his/her performance on the screener does not 100% accurately predict risk status. The cut score is the best guess (based on existing data) of who may or may not be at-risk. However, other factors may lead to the over identification or under identification of students (e.g., student was sick on test day, student is a word caller but lacks comprehension). </a:t>
            </a:r>
          </a:p>
          <a:p>
            <a:pPr marL="222965" indent="-222965"/>
            <a:endParaRPr lang="en-US" dirty="0" smtClean="0"/>
          </a:p>
          <a:p>
            <a:pPr marL="222965" indent="-222965"/>
            <a:r>
              <a:rPr lang="en-US" dirty="0" smtClean="0"/>
              <a:t>The establishment of a logical cut score is essential for accurately identifying students for additional assessment and supports and evaluating the effectiveness of the support system. </a:t>
            </a:r>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99</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000" dirty="0" smtClean="0"/>
              <a:t>Screening tools in education are rarely 100% accurate since there are so many variables that can affect performance. </a:t>
            </a:r>
          </a:p>
          <a:p>
            <a:r>
              <a:rPr lang="en-US" sz="1000" dirty="0" smtClean="0"/>
              <a:t>Ideally, the screener would only indicate that a student is at-risk if she is at-risk.  When </a:t>
            </a:r>
            <a:r>
              <a:rPr lang="en-US" sz="1000" b="1" dirty="0" smtClean="0"/>
              <a:t>students</a:t>
            </a:r>
            <a:r>
              <a:rPr lang="en-US" sz="1000" dirty="0" smtClean="0"/>
              <a:t> are </a:t>
            </a:r>
            <a:r>
              <a:rPr lang="en-US" sz="1000" b="1" dirty="0" smtClean="0"/>
              <a:t>correctly identified at-risk</a:t>
            </a:r>
            <a:r>
              <a:rPr lang="en-US" sz="1000" dirty="0" smtClean="0"/>
              <a:t>, it is called a</a:t>
            </a:r>
            <a:r>
              <a:rPr lang="en-US" sz="1000" b="1" dirty="0" smtClean="0"/>
              <a:t> true positive</a:t>
            </a:r>
            <a:r>
              <a:rPr lang="en-US" sz="1000" dirty="0" smtClean="0"/>
              <a:t>.  </a:t>
            </a:r>
            <a:endParaRPr lang="en-US" sz="1000" i="1" dirty="0" smtClean="0"/>
          </a:p>
          <a:p>
            <a:r>
              <a:rPr lang="en-US" sz="1000" i="1" dirty="0" smtClean="0"/>
              <a:t>Point to the chart to show the boxes where students are screened as “at-risk” and the outcome is “at-risk.”</a:t>
            </a:r>
            <a:endParaRPr lang="en-US" sz="1000" dirty="0" smtClean="0"/>
          </a:p>
          <a:p>
            <a:r>
              <a:rPr lang="en-US" sz="1000" dirty="0" smtClean="0"/>
              <a:t>We also would like the screener to indicate that a student is not at-risk if she is not at-risk.  When </a:t>
            </a:r>
            <a:r>
              <a:rPr lang="en-US" sz="1000" b="1" dirty="0" smtClean="0"/>
              <a:t>students</a:t>
            </a:r>
            <a:r>
              <a:rPr lang="en-US" sz="1000" dirty="0" smtClean="0"/>
              <a:t> are </a:t>
            </a:r>
            <a:r>
              <a:rPr lang="en-US" sz="1000" b="1" dirty="0" smtClean="0"/>
              <a:t>correctly identified as not at-risk</a:t>
            </a:r>
            <a:r>
              <a:rPr lang="en-US" sz="1000" dirty="0" smtClean="0"/>
              <a:t>, it is called a </a:t>
            </a:r>
            <a:r>
              <a:rPr lang="en-US" sz="1000" b="1" dirty="0" smtClean="0"/>
              <a:t>true negative</a:t>
            </a:r>
            <a:r>
              <a:rPr lang="en-US" sz="1000" dirty="0" smtClean="0"/>
              <a:t>.</a:t>
            </a:r>
            <a:endParaRPr lang="en-US" sz="1000" i="1" dirty="0" smtClean="0"/>
          </a:p>
          <a:p>
            <a:r>
              <a:rPr lang="en-US" sz="1000" i="1" dirty="0" smtClean="0"/>
              <a:t>Point to the chart to show the boxes where students are screened as “not at-risk” and the outcome is “not at-risk.”</a:t>
            </a:r>
            <a:endParaRPr lang="en-US" sz="1000" dirty="0" smtClean="0"/>
          </a:p>
          <a:p>
            <a:r>
              <a:rPr lang="en-US" sz="1000" dirty="0" smtClean="0"/>
              <a:t>Unfortunately screeners are not perfect.  The screening tool might indicate that a student will be at-risk when in fact he was not at-risk.  A case where the screener indicates that a student is </a:t>
            </a:r>
            <a:r>
              <a:rPr lang="en-US" sz="1000" b="1" dirty="0" smtClean="0"/>
              <a:t>at-risk</a:t>
            </a:r>
            <a:r>
              <a:rPr lang="en-US" sz="1000" dirty="0" smtClean="0"/>
              <a:t> and the actual </a:t>
            </a:r>
            <a:r>
              <a:rPr lang="en-US" sz="1000" b="1" dirty="0" smtClean="0"/>
              <a:t>outcome</a:t>
            </a:r>
            <a:r>
              <a:rPr lang="en-US" sz="1000" dirty="0" smtClean="0"/>
              <a:t> shows that the student was </a:t>
            </a:r>
            <a:r>
              <a:rPr lang="en-US" sz="1000" b="1" dirty="0" smtClean="0"/>
              <a:t>not at-risk</a:t>
            </a:r>
            <a:r>
              <a:rPr lang="en-US" sz="1000" dirty="0" smtClean="0"/>
              <a:t>, is called a </a:t>
            </a:r>
            <a:r>
              <a:rPr lang="en-US" sz="1000" b="1" dirty="0" smtClean="0"/>
              <a:t>false positive </a:t>
            </a:r>
            <a:r>
              <a:rPr lang="en-US" sz="1000" dirty="0" smtClean="0"/>
              <a:t>(or a false alarm); </a:t>
            </a:r>
            <a:r>
              <a:rPr lang="en-US" sz="1000" b="1" dirty="0" smtClean="0"/>
              <a:t>students </a:t>
            </a:r>
            <a:r>
              <a:rPr lang="en-US" sz="1000" dirty="0" smtClean="0"/>
              <a:t>are </a:t>
            </a:r>
            <a:r>
              <a:rPr lang="en-US" sz="1000" b="1" dirty="0" smtClean="0"/>
              <a:t>incorrectly identified at-risk</a:t>
            </a:r>
            <a:r>
              <a:rPr lang="en-US" sz="1000" dirty="0" smtClean="0"/>
              <a:t>. </a:t>
            </a:r>
            <a:endParaRPr lang="en-US" sz="1000" i="1" dirty="0" smtClean="0"/>
          </a:p>
          <a:p>
            <a:r>
              <a:rPr lang="en-US" sz="1000" i="1" dirty="0" smtClean="0"/>
              <a:t>Point to the chart to show the boxes where students are screened as “at-risk” and the outcome is “not at-risk.”</a:t>
            </a:r>
            <a:endParaRPr lang="en-US" sz="1000" dirty="0" smtClean="0"/>
          </a:p>
          <a:p>
            <a:r>
              <a:rPr lang="en-US" sz="1000" dirty="0" smtClean="0"/>
              <a:t>Alternatively, the screening tool might show that the student was</a:t>
            </a:r>
            <a:r>
              <a:rPr lang="en-US" sz="1000" b="1" dirty="0" smtClean="0"/>
              <a:t> </a:t>
            </a:r>
            <a:r>
              <a:rPr lang="en-US" sz="1000" dirty="0" smtClean="0"/>
              <a:t>not at-risk</a:t>
            </a:r>
            <a:r>
              <a:rPr lang="en-US" sz="1000" b="1" dirty="0" smtClean="0"/>
              <a:t> </a:t>
            </a:r>
            <a:r>
              <a:rPr lang="en-US" sz="1000" dirty="0" smtClean="0"/>
              <a:t>when in fact he was.  This is called a </a:t>
            </a:r>
            <a:r>
              <a:rPr lang="en-US" sz="1000" b="1" dirty="0" smtClean="0"/>
              <a:t>false negative</a:t>
            </a:r>
            <a:r>
              <a:rPr lang="en-US" sz="1000" dirty="0" smtClean="0"/>
              <a:t> because the screener indicated that he was </a:t>
            </a:r>
            <a:r>
              <a:rPr lang="en-US" sz="1000" b="1" dirty="0" smtClean="0"/>
              <a:t>not at-risk</a:t>
            </a:r>
            <a:r>
              <a:rPr lang="en-US" sz="1000" dirty="0" smtClean="0"/>
              <a:t> when the </a:t>
            </a:r>
            <a:r>
              <a:rPr lang="en-US" sz="1000" b="1" dirty="0" smtClean="0"/>
              <a:t>outcome</a:t>
            </a:r>
            <a:r>
              <a:rPr lang="en-US" sz="1000" dirty="0" smtClean="0"/>
              <a:t> shows that he was </a:t>
            </a:r>
            <a:r>
              <a:rPr lang="en-US" sz="1000" b="1" dirty="0" smtClean="0"/>
              <a:t>at-risk</a:t>
            </a:r>
            <a:r>
              <a:rPr lang="en-US" sz="1000" dirty="0" smtClean="0"/>
              <a:t>.  In this case, </a:t>
            </a:r>
            <a:r>
              <a:rPr lang="en-US" sz="1000" b="1" dirty="0" smtClean="0"/>
              <a:t>students </a:t>
            </a:r>
            <a:r>
              <a:rPr lang="en-US" sz="1000" dirty="0" smtClean="0"/>
              <a:t>are </a:t>
            </a:r>
            <a:r>
              <a:rPr lang="en-US" sz="1000" b="1" dirty="0" smtClean="0"/>
              <a:t>incorrectly identified</a:t>
            </a:r>
            <a:r>
              <a:rPr lang="en-US" sz="1000" dirty="0" smtClean="0"/>
              <a:t> </a:t>
            </a:r>
            <a:r>
              <a:rPr lang="en-US" sz="1000" b="1" dirty="0" smtClean="0"/>
              <a:t>as not at-risk</a:t>
            </a:r>
            <a:r>
              <a:rPr lang="en-US" sz="1000" dirty="0" smtClean="0"/>
              <a:t>. </a:t>
            </a:r>
            <a:endParaRPr lang="en-US" sz="1000" i="1" dirty="0" smtClean="0"/>
          </a:p>
          <a:p>
            <a:r>
              <a:rPr lang="en-US" sz="1000" i="1" dirty="0" smtClean="0"/>
              <a:t>Point to the chart to show the boxes where students are screened as “not at-risk” and the outcome is “at-risk.”</a:t>
            </a:r>
            <a:endParaRPr lang="en-US" sz="1000" dirty="0" smtClean="0"/>
          </a:p>
          <a:p>
            <a:endParaRPr lang="en-US" sz="1000" dirty="0" smtClean="0"/>
          </a:p>
          <a:p>
            <a:r>
              <a:rPr lang="en-US" sz="1000" dirty="0" smtClean="0"/>
              <a:t>We use additional screenings (e.g., winter) and follow up assessment (e.g., progress monitoring) to verify the accuracy of these results.</a:t>
            </a:r>
          </a:p>
          <a:p>
            <a:r>
              <a:rPr lang="en-US" sz="1000" dirty="0" smtClean="0"/>
              <a:t>Screening tools vary in their sensitivity and specificity.  </a:t>
            </a:r>
            <a:r>
              <a:rPr lang="en-US" sz="1000" u="sng" dirty="0" smtClean="0"/>
              <a:t>Sensitivity</a:t>
            </a:r>
            <a:r>
              <a:rPr lang="en-US" sz="1000" dirty="0" smtClean="0"/>
              <a:t> is the extent to which a screening measure accurately identifies students at-risk for the outcome of interest. </a:t>
            </a:r>
            <a:r>
              <a:rPr lang="en-US" sz="1000" u="sng" dirty="0" smtClean="0"/>
              <a:t>Specificity</a:t>
            </a:r>
            <a:r>
              <a:rPr lang="en-US" sz="1000" dirty="0" smtClean="0"/>
              <a:t> is the extent to which a screening measure accurately identifies students not at-risk for the outcome of interest.</a:t>
            </a:r>
          </a:p>
        </p:txBody>
      </p:sp>
      <p:sp>
        <p:nvSpPr>
          <p:cNvPr id="5" name="Slide Number Placeholder 3"/>
          <p:cNvSpPr>
            <a:spLocks noGrp="1"/>
          </p:cNvSpPr>
          <p:nvPr>
            <p:ph type="sldNum" sz="quarter" idx="5"/>
          </p:nvPr>
        </p:nvSpPr>
        <p:spPr>
          <a:xfrm>
            <a:off x="3884754" y="8830312"/>
            <a:ext cx="2971698" cy="464503"/>
          </a:xfrm>
        </p:spPr>
        <p:txBody>
          <a:bodyPr/>
          <a:lstStyle/>
          <a:p>
            <a:pPr>
              <a:defRPr/>
            </a:pPr>
            <a:fld id="{7699AF3B-6DEB-4270-BDE8-339DF4DA3D0A}" type="slidenum">
              <a:rPr lang="en-US" smtClean="0"/>
              <a:pPr>
                <a:defRPr/>
              </a:pPr>
              <a:t>100</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Regardless of the type of cut score (e.g., local norm, national norm), if you change the cut score you influence the number of students accurately identified or inaccurately identified.</a:t>
            </a:r>
          </a:p>
          <a:p>
            <a:endParaRPr lang="en-US" dirty="0" smtClean="0"/>
          </a:p>
          <a:p>
            <a:r>
              <a:rPr lang="en-US" dirty="0" smtClean="0"/>
              <a:t>Example 1: In the example on the left, we accurately predicted 80% of the true positives (screened at-risk and were at-risk) and 80% of the true negatives (screened as not at-risk and were not at-risk) while over identifying about 20% and under identifying 20% of students. In other words, our data indicated 20% of students needed support when they really did not while not identifying 20% who actually needed it.</a:t>
            </a:r>
            <a:endParaRPr lang="en-US" i="1" dirty="0" smtClean="0"/>
          </a:p>
          <a:p>
            <a:endParaRPr lang="en-US" dirty="0" smtClean="0"/>
          </a:p>
          <a:p>
            <a:r>
              <a:rPr lang="en-US" dirty="0" smtClean="0"/>
              <a:t>Example 2: In this example, the cut score was lowered. With the new cut score, we accurately predicted 95% of the students at-risk and incorrectly identified about 5% as at-risk when they were not (false positive). In changing our accuracy we misidentified 35% of students who actually needed services as not at-risk. </a:t>
            </a:r>
          </a:p>
          <a:p>
            <a:endParaRPr lang="en-US" dirty="0" smtClean="0"/>
          </a:p>
          <a:p>
            <a:r>
              <a:rPr lang="en-US" dirty="0" smtClean="0"/>
              <a:t>With</a:t>
            </a:r>
            <a:r>
              <a:rPr lang="en-US" baseline="0" dirty="0" smtClean="0"/>
              <a:t> most screening assessments, the typical goal is to minimize the number of false negative classifications (consistent with Example 1). This means that screening measures will often OVER-IDENTIFY students who may be at-risk so that teachers do not miss those who require extra support. At the same time, over-identification can be expensive so it is important to monitor students who are initially  identified as at-risk with diagnostic and/or progress monitoring assessments to verify their low achievement. This issue will be addressed in greater detail during Module 2.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699AF3B-6DEB-4270-BDE8-339DF4DA3D0A}" type="slidenum">
              <a:rPr lang="en-US" smtClean="0"/>
              <a:pPr>
                <a:defRPr/>
              </a:pPr>
              <a:t>101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TI Title Slide">
    <p:spTree>
      <p:nvGrpSpPr>
        <p:cNvPr id="1" name=""/>
        <p:cNvGrpSpPr/>
        <p:nvPr/>
      </p:nvGrpSpPr>
      <p:grpSpPr>
        <a:xfrm>
          <a:off x="0" y="0"/>
          <a:ext cx="0" cy="0"/>
          <a:chOff x="0" y="0"/>
          <a:chExt cx="0" cy="0"/>
        </a:xfrm>
      </p:grpSpPr>
      <p:pic>
        <p:nvPicPr>
          <p:cNvPr id="5" name="Picture 3" descr="ideaswork"/>
          <p:cNvPicPr>
            <a:picLocks noChangeArrowheads="1"/>
          </p:cNvPicPr>
          <p:nvPr/>
        </p:nvPicPr>
        <p:blipFill>
          <a:blip r:embed="rId2" cstate="print"/>
          <a:srcRect/>
          <a:stretch>
            <a:fillRect/>
          </a:stretch>
        </p:blipFill>
        <p:spPr bwMode="auto">
          <a:xfrm>
            <a:off x="3810000" y="6110959"/>
            <a:ext cx="762000" cy="645441"/>
          </a:xfrm>
          <a:prstGeom prst="rect">
            <a:avLst/>
          </a:prstGeom>
          <a:noFill/>
          <a:ln w="9525" algn="in">
            <a:noFill/>
            <a:miter lim="800000"/>
            <a:headEnd/>
            <a:tailEnd/>
          </a:ln>
        </p:spPr>
      </p:pic>
      <p:cxnSp>
        <p:nvCxnSpPr>
          <p:cNvPr id="6" name="Straight Connector 6"/>
          <p:cNvCxnSpPr/>
          <p:nvPr/>
        </p:nvCxnSpPr>
        <p:spPr>
          <a:xfrm>
            <a:off x="1333500" y="3352800"/>
            <a:ext cx="6477000" cy="1753"/>
          </a:xfrm>
          <a:prstGeom prst="line">
            <a:avLst/>
          </a:prstGeom>
          <a:ln w="76200">
            <a:solidFill>
              <a:srgbClr val="B4D8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333500" y="3657600"/>
            <a:ext cx="6477000" cy="1066800"/>
          </a:xfrm>
          <a:prstGeom prst="rect">
            <a:avLst/>
          </a:prstGeom>
        </p:spPr>
        <p:txBody>
          <a:bodyPr anchor="t" anchorCtr="0"/>
          <a:lstStyle>
            <a:lvl1pPr marL="0" indent="0" algn="ctr">
              <a:buNone/>
              <a:defRPr sz="3600" baseline="0">
                <a:solidFill>
                  <a:srgbClr val="0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LeftStacked_color.png"/>
          <p:cNvPicPr>
            <a:picLocks noChangeAspect="1"/>
          </p:cNvPicPr>
          <p:nvPr/>
        </p:nvPicPr>
        <p:blipFill>
          <a:blip r:embed="rId3" cstate="print"/>
          <a:stretch>
            <a:fillRect/>
          </a:stretch>
        </p:blipFill>
        <p:spPr>
          <a:xfrm>
            <a:off x="5943600" y="6210300"/>
            <a:ext cx="1524000" cy="445155"/>
          </a:xfrm>
          <a:prstGeom prst="rect">
            <a:avLst/>
          </a:prstGeom>
        </p:spPr>
      </p:pic>
      <p:sp>
        <p:nvSpPr>
          <p:cNvPr id="10" name="Title 9"/>
          <p:cNvSpPr>
            <a:spLocks noGrp="1"/>
          </p:cNvSpPr>
          <p:nvPr>
            <p:ph type="title"/>
          </p:nvPr>
        </p:nvSpPr>
        <p:spPr>
          <a:xfrm>
            <a:off x="457200" y="1219200"/>
            <a:ext cx="8229600" cy="1828800"/>
          </a:xfrm>
          <a:prstGeom prst="rect">
            <a:avLst/>
          </a:prstGeom>
        </p:spPr>
        <p:txBody>
          <a:bodyPr anchor="b" anchorCtr="0"/>
          <a:lstStyle>
            <a:lvl1pPr>
              <a:defRPr b="1">
                <a:solidFill>
                  <a:srgbClr val="2E005C"/>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0"/>
          </p:nvPr>
        </p:nvSpPr>
        <p:spPr>
          <a:xfrm>
            <a:off x="8153400" y="6356350"/>
            <a:ext cx="533400" cy="365125"/>
          </a:xfrm>
        </p:spPr>
        <p:txBody>
          <a:bodyPr/>
          <a:lstStyle/>
          <a:p>
            <a:pPr>
              <a:defRPr/>
            </a:pPr>
            <a:fld id="{A8E8EB9D-BFAE-44E1-ABA3-E42523F21FDD}"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2752" cy="987552"/>
          </a:xfrm>
          <a:prstGeom prst="rect">
            <a:avLst/>
          </a:prstGeom>
        </p:spPr>
        <p:txBody>
          <a:bodyPr anchor="b" anchorCtr="0"/>
          <a:lstStyle>
            <a:lvl1pPr algn="l">
              <a:lnSpc>
                <a:spcPct val="90000"/>
              </a:lnSpc>
              <a:defRPr b="1">
                <a:solidFill>
                  <a:srgbClr val="2E005C"/>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65A1791-4B10-4E06-9480-3A21AE6841E2}" type="slidenum">
              <a:rPr lang="en-US"/>
              <a:pPr>
                <a:defRPr/>
              </a:pPr>
              <a:t>‹#›</a:t>
            </a:fld>
            <a:endParaRPr lang="en-US" dirty="0"/>
          </a:p>
        </p:txBody>
      </p:sp>
      <p:cxnSp>
        <p:nvCxnSpPr>
          <p:cNvPr id="6" name="Straight Connector 5"/>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TI Title Slide">
    <p:spTree>
      <p:nvGrpSpPr>
        <p:cNvPr id="1" name=""/>
        <p:cNvGrpSpPr/>
        <p:nvPr/>
      </p:nvGrpSpPr>
      <p:grpSpPr>
        <a:xfrm>
          <a:off x="0" y="0"/>
          <a:ext cx="0" cy="0"/>
          <a:chOff x="0" y="0"/>
          <a:chExt cx="0" cy="0"/>
        </a:xfrm>
      </p:grpSpPr>
      <p:pic>
        <p:nvPicPr>
          <p:cNvPr id="5" name="Picture 3" descr="ideaswork"/>
          <p:cNvPicPr>
            <a:picLocks noChangeArrowheads="1"/>
          </p:cNvPicPr>
          <p:nvPr/>
        </p:nvPicPr>
        <p:blipFill>
          <a:blip r:embed="rId2" cstate="print"/>
          <a:srcRect/>
          <a:stretch>
            <a:fillRect/>
          </a:stretch>
        </p:blipFill>
        <p:spPr bwMode="auto">
          <a:xfrm>
            <a:off x="4191000" y="6110959"/>
            <a:ext cx="762000" cy="645441"/>
          </a:xfrm>
          <a:prstGeom prst="rect">
            <a:avLst/>
          </a:prstGeom>
          <a:noFill/>
          <a:ln w="9525" algn="in">
            <a:noFill/>
            <a:miter lim="800000"/>
            <a:headEnd/>
            <a:tailEnd/>
          </a:ln>
        </p:spPr>
      </p:pic>
      <p:cxnSp>
        <p:nvCxnSpPr>
          <p:cNvPr id="6" name="Straight Connector 6"/>
          <p:cNvCxnSpPr/>
          <p:nvPr/>
        </p:nvCxnSpPr>
        <p:spPr>
          <a:xfrm>
            <a:off x="1333500" y="3352800"/>
            <a:ext cx="6477000" cy="1753"/>
          </a:xfrm>
          <a:prstGeom prst="line">
            <a:avLst/>
          </a:prstGeom>
          <a:ln w="76200">
            <a:solidFill>
              <a:srgbClr val="B4D8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333500" y="3657600"/>
            <a:ext cx="6477000" cy="1066800"/>
          </a:xfrm>
          <a:prstGeom prst="rect">
            <a:avLst/>
          </a:prstGeom>
        </p:spPr>
        <p:txBody>
          <a:bodyPr anchor="t" anchorCtr="0"/>
          <a:lstStyle>
            <a:lvl1pPr marL="0" indent="0" algn="ctr">
              <a:buNone/>
              <a:defRPr sz="3600" baseline="0">
                <a:solidFill>
                  <a:srgbClr val="0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LeftStacked_color.png"/>
          <p:cNvPicPr>
            <a:picLocks noChangeAspect="1"/>
          </p:cNvPicPr>
          <p:nvPr/>
        </p:nvPicPr>
        <p:blipFill>
          <a:blip r:embed="rId3" cstate="print"/>
          <a:stretch>
            <a:fillRect/>
          </a:stretch>
        </p:blipFill>
        <p:spPr>
          <a:xfrm>
            <a:off x="7315200" y="6210300"/>
            <a:ext cx="1524000" cy="445155"/>
          </a:xfrm>
          <a:prstGeom prst="rect">
            <a:avLst/>
          </a:prstGeom>
        </p:spPr>
      </p:pic>
      <p:sp>
        <p:nvSpPr>
          <p:cNvPr id="10" name="Title 9"/>
          <p:cNvSpPr>
            <a:spLocks noGrp="1"/>
          </p:cNvSpPr>
          <p:nvPr>
            <p:ph type="title"/>
          </p:nvPr>
        </p:nvSpPr>
        <p:spPr>
          <a:xfrm>
            <a:off x="457200" y="1219200"/>
            <a:ext cx="8229600" cy="1828800"/>
          </a:xfrm>
          <a:prstGeom prst="rect">
            <a:avLst/>
          </a:prstGeom>
        </p:spPr>
        <p:txBody>
          <a:bodyPr anchor="b" anchorCtr="0"/>
          <a:lstStyle>
            <a:lvl1pPr>
              <a:defRPr b="1">
                <a:solidFill>
                  <a:srgbClr val="2E005C"/>
                </a:solidFill>
              </a:defRPr>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381000" y="1828800"/>
            <a:ext cx="8305800" cy="239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762000"/>
            <a:ext cx="8305800" cy="990600"/>
          </a:xfrm>
          <a:prstGeom prst="rect">
            <a:avLst/>
          </a:prstGeom>
        </p:spPr>
        <p:txBody>
          <a:bodyPr anchor="b" anchorCtr="0"/>
          <a:lstStyle>
            <a:lvl1pPr algn="l">
              <a:lnSpc>
                <a:spcPct val="90000"/>
              </a:lnSpc>
              <a:defRPr sz="4400" b="1" baseline="0">
                <a:solidFill>
                  <a:srgbClr val="2E005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2058988"/>
            <a:ext cx="8305800" cy="3657600"/>
          </a:xfrm>
          <a:prstGeom prst="rect">
            <a:avLst/>
          </a:prstGeom>
        </p:spPr>
        <p:txBody>
          <a:bodyPr/>
          <a:lstStyle>
            <a:lvl1pPr marL="457200" indent="-457200">
              <a:lnSpc>
                <a:spcPct val="90000"/>
              </a:lnSpc>
              <a:spcBef>
                <a:spcPts val="1200"/>
              </a:spcBef>
              <a:buClr>
                <a:srgbClr val="92D050"/>
              </a:buClr>
              <a:buFontTx/>
              <a:buBlip>
                <a:blip r:embed="rId2"/>
              </a:buBlip>
              <a:defRPr baseline="0">
                <a:solidFill>
                  <a:srgbClr val="000000"/>
                </a:solidFill>
              </a:defRPr>
            </a:lvl1pPr>
            <a:lvl2pPr marL="863600" indent="-406400">
              <a:lnSpc>
                <a:spcPct val="90000"/>
              </a:lnSpc>
              <a:spcBef>
                <a:spcPts val="1200"/>
              </a:spcBef>
              <a:buClr>
                <a:srgbClr val="92D050"/>
              </a:buClr>
              <a:buFontTx/>
              <a:buBlip>
                <a:blip r:embed="rId2"/>
              </a:buBlip>
              <a:defRPr baseline="0">
                <a:solidFill>
                  <a:srgbClr val="000000"/>
                </a:solidFill>
              </a:defRPr>
            </a:lvl2pPr>
            <a:lvl3pPr marL="1257300" indent="-342900">
              <a:lnSpc>
                <a:spcPct val="90000"/>
              </a:lnSpc>
              <a:spcBef>
                <a:spcPts val="1200"/>
              </a:spcBef>
              <a:buClr>
                <a:srgbClr val="92D050"/>
              </a:buClr>
              <a:buFontTx/>
              <a:buBlip>
                <a:blip r:embed="rId2"/>
              </a:buBlip>
              <a:defRPr baseline="0">
                <a:solidFill>
                  <a:srgbClr val="000000"/>
                </a:solidFill>
              </a:defRPr>
            </a:lvl3pPr>
            <a:lvl4pPr marL="1663700" indent="-292100">
              <a:lnSpc>
                <a:spcPct val="90000"/>
              </a:lnSpc>
              <a:spcBef>
                <a:spcPts val="1200"/>
              </a:spcBef>
              <a:buClr>
                <a:srgbClr val="92D050"/>
              </a:buClr>
              <a:buFontTx/>
              <a:buBlip>
                <a:blip r:embed="rId2"/>
              </a:buBlip>
              <a:defRPr baseline="0">
                <a:solidFill>
                  <a:srgbClr val="000000"/>
                </a:solidFill>
              </a:defRPr>
            </a:lvl4pPr>
            <a:lvl5pPr marL="2120900" indent="-292100">
              <a:lnSpc>
                <a:spcPct val="90000"/>
              </a:lnSpc>
              <a:spcBef>
                <a:spcPts val="1200"/>
              </a:spcBef>
              <a:buClr>
                <a:srgbClr val="92D050"/>
              </a:buClr>
              <a:buFontTx/>
              <a:buBlip>
                <a:blip r:embed="rId2"/>
              </a:buBlip>
              <a:defRPr baseline="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Text with Bylin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244AB6C2-154B-45C3-8991-3A52E1AF0D4A}" type="slidenum">
              <a:rPr lang="en-US" smtClean="0"/>
              <a:pPr>
                <a:defRPr/>
              </a:pPr>
              <a:t>‹#›</a:t>
            </a:fld>
            <a:endParaRPr lang="en-US" dirty="0"/>
          </a:p>
        </p:txBody>
      </p:sp>
      <p:cxnSp>
        <p:nvCxnSpPr>
          <p:cNvPr id="8" name="Straight Connector 7"/>
          <p:cNvCxnSpPr/>
          <p:nvPr/>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381000" y="2057400"/>
            <a:ext cx="8305800" cy="3200400"/>
          </a:xfrm>
          <a:prstGeom prst="rect">
            <a:avLst/>
          </a:prstGeom>
        </p:spPr>
        <p:txBody>
          <a:bodyPr/>
          <a:lstStyle>
            <a:lvl1pPr marL="0" indent="0">
              <a:buFontTx/>
              <a:buNone/>
              <a:defRPr/>
            </a:lvl1pPr>
            <a:lvl2pPr marL="403225" indent="-403225">
              <a:buFontTx/>
              <a:buBlip>
                <a:blip r:embed="rId2"/>
              </a:buBlip>
              <a:defRPr/>
            </a:lvl2pPr>
            <a:lvl3pPr marL="700088" indent="-346075">
              <a:buFontTx/>
              <a:buBlip>
                <a:blip r:embed="rId2"/>
              </a:buBlip>
              <a:defRPr/>
            </a:lvl3pPr>
            <a:lvl4pPr marL="1031875" indent="-338138">
              <a:buFontTx/>
              <a:buBlip>
                <a:blip r:embed="rId2"/>
              </a:buBlip>
              <a:defRPr/>
            </a:lvl4pPr>
            <a:lvl5pPr marL="1377950" indent="-346075">
              <a:buFontTx/>
              <a:buBlip>
                <a:blip r:embed="rId2"/>
              </a:buBlip>
              <a:defRPr/>
            </a:lvl5pPr>
          </a:lstStyle>
          <a:p>
            <a:pPr lvl="0"/>
            <a:r>
              <a:rPr lang="en-US" smtClean="0"/>
              <a:t>Click to edit Master text styles</a:t>
            </a:r>
          </a:p>
        </p:txBody>
      </p:sp>
      <p:sp>
        <p:nvSpPr>
          <p:cNvPr id="10" name="Title 9"/>
          <p:cNvSpPr>
            <a:spLocks noGrp="1"/>
          </p:cNvSpPr>
          <p:nvPr>
            <p:ph type="title"/>
          </p:nvPr>
        </p:nvSpPr>
        <p:spPr>
          <a:xfrm>
            <a:off x="384048" y="758952"/>
            <a:ext cx="8229600" cy="987552"/>
          </a:xfrm>
          <a:prstGeom prst="rect">
            <a:avLst/>
          </a:prstGeom>
        </p:spPr>
        <p:txBody>
          <a:bodyPr anchor="b" anchorCtr="0"/>
          <a:lstStyle>
            <a:lvl1pPr algn="l">
              <a:lnSpc>
                <a:spcPct val="90000"/>
              </a:lnSpc>
              <a:defRPr b="1">
                <a:solidFill>
                  <a:srgbClr val="2E005C"/>
                </a:solidFill>
              </a:defRPr>
            </a:lvl1pPr>
          </a:lstStyle>
          <a:p>
            <a:r>
              <a:rPr lang="en-US" smtClean="0"/>
              <a:t>Click to edit Master title style</a:t>
            </a:r>
            <a:endParaRPr lang="en-US" dirty="0"/>
          </a:p>
        </p:txBody>
      </p:sp>
      <p:sp>
        <p:nvSpPr>
          <p:cNvPr id="13" name="Text Placeholder 12"/>
          <p:cNvSpPr>
            <a:spLocks noGrp="1"/>
          </p:cNvSpPr>
          <p:nvPr>
            <p:ph type="body" sz="quarter" idx="14"/>
          </p:nvPr>
        </p:nvSpPr>
        <p:spPr>
          <a:xfrm>
            <a:off x="381000" y="5334000"/>
            <a:ext cx="8305800" cy="457200"/>
          </a:xfrm>
          <a:prstGeom prst="rect">
            <a:avLst/>
          </a:prstGeom>
        </p:spPr>
        <p:txBody>
          <a:bodyPr/>
          <a:lstStyle>
            <a:lvl1pPr algn="r">
              <a:buFontTx/>
              <a:buNone/>
              <a:defRPr sz="1600"/>
            </a:lvl1pPr>
          </a:lstStyle>
          <a:p>
            <a:pPr lvl="0"/>
            <a:r>
              <a:rPr lang="en-US" smtClean="0"/>
              <a:t>Click to edit Master text styles</a:t>
            </a:r>
          </a:p>
        </p:txBody>
      </p:sp>
      <p:cxnSp>
        <p:nvCxnSpPr>
          <p:cNvPr id="7" name="Straight Connector 6"/>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8A154422-C016-4BC6-BDD2-758D7314B92A}" type="slidenum">
              <a:rPr lang="en-US" smtClean="0"/>
              <a:pPr>
                <a:defRPr/>
              </a:pPr>
              <a:t>‹#›</a:t>
            </a:fld>
            <a:endParaRPr lang="en-US" dirty="0"/>
          </a:p>
        </p:txBody>
      </p:sp>
      <p:sp>
        <p:nvSpPr>
          <p:cNvPr id="7" name="Title 6"/>
          <p:cNvSpPr>
            <a:spLocks noGrp="1"/>
          </p:cNvSpPr>
          <p:nvPr>
            <p:ph type="title"/>
          </p:nvPr>
        </p:nvSpPr>
        <p:spPr>
          <a:xfrm>
            <a:off x="457200" y="579438"/>
            <a:ext cx="8229600" cy="868362"/>
          </a:xfrm>
          <a:prstGeom prst="rect">
            <a:avLst/>
          </a:prstGeom>
        </p:spPr>
        <p:txBody>
          <a:bodyPr/>
          <a:lstStyle>
            <a:lvl1pPr>
              <a:defRPr sz="3200" b="1">
                <a:solidFill>
                  <a:srgbClr val="2E005C"/>
                </a:solidFill>
              </a:defRPr>
            </a:lvl1p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28987"/>
            <a:ext cx="7772400" cy="2233613"/>
          </a:xfrm>
          <a:prstGeom prst="rect">
            <a:avLst/>
          </a:prstGeom>
        </p:spPr>
        <p:txBody>
          <a:bodyPr anchor="t"/>
          <a:lstStyle>
            <a:lvl1pPr algn="l">
              <a:defRPr sz="4000" b="1" cap="all">
                <a:solidFill>
                  <a:srgbClr val="2E005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524000"/>
            <a:ext cx="7772400" cy="1500187"/>
          </a:xfrm>
          <a:prstGeom prst="rect">
            <a:avLst/>
          </a:prstGeom>
        </p:spPr>
        <p:txBody>
          <a:bodyPr anchor="b"/>
          <a:lstStyle>
            <a:lvl1pPr marL="0" indent="0">
              <a:buNone/>
              <a:defRPr sz="32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55A5DE50-F2A3-4E2B-ACE4-AFF6EF62F9A3}" type="slidenum">
              <a:rPr lang="en-US" smtClean="0"/>
              <a:pPr>
                <a:defRPr/>
              </a:pPr>
              <a:t>‹#›</a:t>
            </a:fld>
            <a:endParaRPr lang="en-US" dirty="0"/>
          </a:p>
        </p:txBody>
      </p:sp>
      <p:cxnSp>
        <p:nvCxnSpPr>
          <p:cNvPr id="5" name="Straight Connector 4"/>
          <p:cNvCxnSpPr/>
          <p:nvPr/>
        </p:nvCxnSpPr>
        <p:spPr>
          <a:xfrm>
            <a:off x="715296" y="3169316"/>
            <a:ext cx="7772400"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15296" y="3169316"/>
            <a:ext cx="7772400"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58952"/>
            <a:ext cx="8302752" cy="987552"/>
          </a:xfrm>
          <a:prstGeom prst="rect">
            <a:avLst/>
          </a:prstGeom>
        </p:spPr>
        <p:txBody>
          <a:bodyPr anchor="b" anchorCtr="0"/>
          <a:lstStyle>
            <a:lvl1pPr algn="l">
              <a:lnSpc>
                <a:spcPct val="90000"/>
              </a:lnSpc>
              <a:defRPr b="1">
                <a:solidFill>
                  <a:srgbClr val="2E005C"/>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072640"/>
            <a:ext cx="3886200" cy="3718560"/>
          </a:xfrm>
          <a:prstGeom prst="rect">
            <a:avLst/>
          </a:prstGeom>
          <a:ln>
            <a:noFill/>
          </a:ln>
        </p:spPr>
        <p:txBody>
          <a:bodyPr/>
          <a:lstStyle>
            <a:lvl1pPr marL="406400" indent="-406400">
              <a:buClr>
                <a:schemeClr val="accent1"/>
              </a:buClr>
              <a:buFontTx/>
              <a:buBlip>
                <a:blip r:embed="rId2"/>
              </a:buBlip>
              <a:defRPr sz="2800"/>
            </a:lvl1pPr>
            <a:lvl2pPr marL="800100" indent="-342900">
              <a:buClr>
                <a:schemeClr val="accent1"/>
              </a:buClr>
              <a:buFontTx/>
              <a:buBlip>
                <a:blip r:embed="rId2"/>
              </a:buBlip>
              <a:defRPr sz="2400"/>
            </a:lvl2pPr>
            <a:lvl3pPr marL="1206500" indent="-228600">
              <a:buClr>
                <a:schemeClr val="accent1"/>
              </a:buClr>
              <a:buFontTx/>
              <a:buBlip>
                <a:blip r:embed="rId2"/>
              </a:buBlip>
              <a:defRPr sz="2000"/>
            </a:lvl3pPr>
            <a:lvl4pPr marL="1663700" indent="-292100">
              <a:buClr>
                <a:schemeClr val="accent1"/>
              </a:buClr>
              <a:buFontTx/>
              <a:buBlip>
                <a:blip r:embed="rId2"/>
              </a:buBlip>
              <a:defRPr sz="1800"/>
            </a:lvl4pPr>
            <a:lvl5pPr marL="2120900" indent="-292100">
              <a:buClr>
                <a:schemeClr val="accent1"/>
              </a:buClr>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72640"/>
            <a:ext cx="3886200" cy="3718560"/>
          </a:xfrm>
          <a:prstGeom prst="rect">
            <a:avLst/>
          </a:prstGeom>
          <a:ln>
            <a:noFill/>
          </a:ln>
        </p:spPr>
        <p:txBody>
          <a:bodyPr/>
          <a:lstStyle>
            <a:lvl1pPr marL="406400" indent="-406400">
              <a:buClr>
                <a:schemeClr val="accent1"/>
              </a:buClr>
              <a:buFontTx/>
              <a:buBlip>
                <a:blip r:embed="rId2"/>
              </a:buBlip>
              <a:defRPr sz="2800"/>
            </a:lvl1pPr>
            <a:lvl2pPr marL="793750" indent="-336550">
              <a:buClr>
                <a:schemeClr val="accent1"/>
              </a:buClr>
              <a:buFontTx/>
              <a:buBlip>
                <a:blip r:embed="rId2"/>
              </a:buBlip>
              <a:defRPr sz="2400"/>
            </a:lvl2pPr>
            <a:lvl3pPr marL="1206500" indent="-292100">
              <a:buClr>
                <a:schemeClr val="accent1"/>
              </a:buClr>
              <a:buFontTx/>
              <a:buBlip>
                <a:blip r:embed="rId2"/>
              </a:buBlip>
              <a:defRPr sz="2000"/>
            </a:lvl3pPr>
            <a:lvl4pPr marL="1663700" indent="-292100">
              <a:buClr>
                <a:schemeClr val="accent1"/>
              </a:buClr>
              <a:buFontTx/>
              <a:buBlip>
                <a:blip r:embed="rId2"/>
              </a:buBlip>
              <a:defRPr sz="1800"/>
            </a:lvl4pPr>
            <a:lvl5pPr marL="2120900" indent="-292100">
              <a:buClr>
                <a:schemeClr val="accent1"/>
              </a:buClr>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704A1040-FC65-4B4B-94A2-B814865480B2}" type="slidenum">
              <a:rPr lang="en-US" smtClean="0"/>
              <a:pPr/>
              <a:t>‹#›</a:t>
            </a:fld>
            <a:endParaRPr lang="en-US" dirty="0"/>
          </a:p>
        </p:txBody>
      </p:sp>
      <p:cxnSp>
        <p:nvCxnSpPr>
          <p:cNvPr id="8" name="Straight Connector 7"/>
          <p:cNvCxnSpPr/>
          <p:nvPr/>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2752" cy="987552"/>
          </a:xfrm>
          <a:prstGeom prst="rect">
            <a:avLst/>
          </a:prstGeom>
        </p:spPr>
        <p:txBody>
          <a:bodyPr anchor="b" anchorCtr="0"/>
          <a:lstStyle>
            <a:lvl1pPr algn="l">
              <a:lnSpc>
                <a:spcPct val="90000"/>
              </a:lnSpc>
              <a:defRPr b="1">
                <a:solidFill>
                  <a:srgbClr val="2E005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92176" y="1839913"/>
            <a:ext cx="3886200" cy="598487"/>
          </a:xfrm>
          <a:prstGeom prst="rect">
            <a:avLst/>
          </a:prstGeom>
        </p:spPr>
        <p:txBody>
          <a:bodyPr anchor="b"/>
          <a:lstStyle>
            <a:lvl1pPr marL="0" indent="0">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2176" y="2514600"/>
            <a:ext cx="3886200" cy="3200400"/>
          </a:xfrm>
          <a:prstGeom prst="rect">
            <a:avLst/>
          </a:prstGeom>
          <a:ln>
            <a:solidFill>
              <a:srgbClr val="608F2D"/>
            </a:solidFill>
          </a:ln>
        </p:spPr>
        <p:txBody>
          <a:bodyPr/>
          <a:lstStyle>
            <a:lvl1pPr marL="406400" indent="-406400">
              <a:buClr>
                <a:schemeClr val="accent1"/>
              </a:buClr>
              <a:buFontTx/>
              <a:buBlip>
                <a:blip r:embed="rId2"/>
              </a:buBlip>
              <a:defRPr sz="2400"/>
            </a:lvl1pPr>
            <a:lvl2pPr marL="793750" indent="-336550">
              <a:buClr>
                <a:schemeClr val="accent1"/>
              </a:buClr>
              <a:buFontTx/>
              <a:buBlip>
                <a:blip r:embed="rId2"/>
              </a:buBlip>
              <a:defRPr sz="2000"/>
            </a:lvl2pPr>
            <a:lvl3pPr marL="1206500" indent="-292100">
              <a:buClr>
                <a:schemeClr val="accent1"/>
              </a:buClr>
              <a:buFontTx/>
              <a:buBlip>
                <a:blip r:embed="rId2"/>
              </a:buBlip>
              <a:defRPr sz="1800"/>
            </a:lvl3pPr>
            <a:lvl4pPr marL="1663700" indent="-292100">
              <a:buClr>
                <a:schemeClr val="accent1"/>
              </a:buClr>
              <a:buFontTx/>
              <a:buBlip>
                <a:blip r:embed="rId2"/>
              </a:buBlip>
              <a:defRPr sz="1600"/>
            </a:lvl4pPr>
            <a:lvl5pPr marL="2120900" indent="-292100">
              <a:buClr>
                <a:schemeClr val="accent1"/>
              </a:buClr>
              <a:buFontTx/>
              <a:buBlip>
                <a:blip r:embed="rId2"/>
              </a:buBlip>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1839912"/>
            <a:ext cx="3886200" cy="603504"/>
          </a:xfrm>
          <a:prstGeom prst="rect">
            <a:avLst/>
          </a:prstGeom>
        </p:spPr>
        <p:txBody>
          <a:bodyPr anchor="b"/>
          <a:lstStyle>
            <a:lvl1pPr marL="0" indent="0">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514600"/>
            <a:ext cx="3886200" cy="3200400"/>
          </a:xfrm>
          <a:prstGeom prst="rect">
            <a:avLst/>
          </a:prstGeom>
          <a:ln>
            <a:solidFill>
              <a:srgbClr val="608F2D"/>
            </a:solidFill>
          </a:ln>
        </p:spPr>
        <p:txBody>
          <a:bodyPr/>
          <a:lstStyle>
            <a:lvl1pPr marL="406400" indent="-406400">
              <a:buClr>
                <a:schemeClr val="accent1"/>
              </a:buClr>
              <a:buFontTx/>
              <a:buBlip>
                <a:blip r:embed="rId2"/>
              </a:buBlip>
              <a:defRPr sz="2400"/>
            </a:lvl1pPr>
            <a:lvl2pPr marL="800100" indent="-342900">
              <a:buClr>
                <a:schemeClr val="accent1"/>
              </a:buClr>
              <a:buFontTx/>
              <a:buBlip>
                <a:blip r:embed="rId2"/>
              </a:buBlip>
              <a:defRPr sz="2000"/>
            </a:lvl2pPr>
            <a:lvl3pPr marL="1206500" indent="-292100">
              <a:buClr>
                <a:schemeClr val="accent1"/>
              </a:buClr>
              <a:buFontTx/>
              <a:buBlip>
                <a:blip r:embed="rId2"/>
              </a:buBlip>
              <a:defRPr sz="1800"/>
            </a:lvl3pPr>
            <a:lvl4pPr marL="1663700" indent="-292100">
              <a:buClr>
                <a:schemeClr val="accent1"/>
              </a:buClr>
              <a:buFontTx/>
              <a:buBlip>
                <a:blip r:embed="rId2"/>
              </a:buBlip>
              <a:defRPr sz="1600"/>
            </a:lvl4pPr>
            <a:lvl5pPr marL="2120900" indent="-292100">
              <a:buClr>
                <a:schemeClr val="accent1"/>
              </a:buClr>
              <a:buFontTx/>
              <a:buBlip>
                <a:blip r:embed="rId2"/>
              </a:buBlip>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3124200" cy="9334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7600" y="762000"/>
            <a:ext cx="5029200" cy="5029200"/>
          </a:xfrm>
          <a:prstGeom prst="rect">
            <a:avLst/>
          </a:prstGeom>
        </p:spPr>
        <p:txBody>
          <a:bodyPr/>
          <a:lstStyle>
            <a:lvl1pPr marL="457200" indent="-457200">
              <a:buClr>
                <a:schemeClr val="accent1"/>
              </a:buClr>
              <a:buFontTx/>
              <a:buBlip>
                <a:blip r:embed="rId2"/>
              </a:buBlip>
              <a:defRPr sz="3200"/>
            </a:lvl1pPr>
            <a:lvl2pPr marL="863600" indent="-406400">
              <a:buClr>
                <a:schemeClr val="accent1"/>
              </a:buClr>
              <a:buFontTx/>
              <a:buBlip>
                <a:blip r:embed="rId2"/>
              </a:buBlip>
              <a:defRPr sz="2800"/>
            </a:lvl2pPr>
            <a:lvl3pPr marL="1257300" indent="-342900">
              <a:buClr>
                <a:schemeClr val="accent1"/>
              </a:buClr>
              <a:buFontTx/>
              <a:buBlip>
                <a:blip r:embed="rId2"/>
              </a:buBlip>
              <a:defRPr sz="2400"/>
            </a:lvl3pPr>
            <a:lvl4pPr marL="1663700" indent="-292100">
              <a:buClr>
                <a:schemeClr val="accent1"/>
              </a:buClr>
              <a:buFontTx/>
              <a:buBlip>
                <a:blip r:embed="rId2"/>
              </a:buBlip>
              <a:defRPr sz="2000"/>
            </a:lvl4pPr>
            <a:lvl5pPr marL="2120900" indent="-292100">
              <a:buClr>
                <a:schemeClr val="accent1"/>
              </a:buClr>
              <a:buFontTx/>
              <a:buBlip>
                <a:blip r:embed="rId2"/>
              </a:buBlip>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95452"/>
            <a:ext cx="3124200" cy="40957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8302752" cy="566738"/>
          </a:xfrm>
          <a:prstGeom prst="rect">
            <a:avLst/>
          </a:prstGeom>
        </p:spPr>
        <p:txBody>
          <a:bodyPr anchor="t" anchorCtr="0"/>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81000" y="761999"/>
            <a:ext cx="8302752" cy="3965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5367338"/>
            <a:ext cx="8302752" cy="5000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381000" y="1828800"/>
            <a:ext cx="8305800" cy="239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762000"/>
            <a:ext cx="8305800" cy="990600"/>
          </a:xfrm>
          <a:prstGeom prst="rect">
            <a:avLst/>
          </a:prstGeom>
        </p:spPr>
        <p:txBody>
          <a:bodyPr anchor="b" anchorCtr="0"/>
          <a:lstStyle>
            <a:lvl1pPr algn="l">
              <a:lnSpc>
                <a:spcPct val="90000"/>
              </a:lnSpc>
              <a:defRPr sz="4400" b="1" baseline="0">
                <a:solidFill>
                  <a:srgbClr val="2E005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8988"/>
            <a:ext cx="8305800" cy="3657600"/>
          </a:xfrm>
          <a:prstGeom prst="rect">
            <a:avLst/>
          </a:prstGeom>
        </p:spPr>
        <p:txBody>
          <a:bodyPr/>
          <a:lstStyle>
            <a:lvl1pPr marL="457200" indent="-457200">
              <a:lnSpc>
                <a:spcPct val="90000"/>
              </a:lnSpc>
              <a:spcBef>
                <a:spcPts val="1200"/>
              </a:spcBef>
              <a:buClr>
                <a:srgbClr val="92D050"/>
              </a:buClr>
              <a:buFontTx/>
              <a:buBlip>
                <a:blip r:embed="rId2"/>
              </a:buBlip>
              <a:defRPr baseline="0">
                <a:solidFill>
                  <a:srgbClr val="000000"/>
                </a:solidFill>
              </a:defRPr>
            </a:lvl1pPr>
            <a:lvl2pPr marL="863600" indent="-406400">
              <a:lnSpc>
                <a:spcPct val="90000"/>
              </a:lnSpc>
              <a:spcBef>
                <a:spcPts val="1200"/>
              </a:spcBef>
              <a:buClr>
                <a:srgbClr val="92D050"/>
              </a:buClr>
              <a:buFontTx/>
              <a:buBlip>
                <a:blip r:embed="rId2"/>
              </a:buBlip>
              <a:defRPr baseline="0">
                <a:solidFill>
                  <a:srgbClr val="000000"/>
                </a:solidFill>
              </a:defRPr>
            </a:lvl2pPr>
            <a:lvl3pPr marL="1257300" indent="-342900">
              <a:lnSpc>
                <a:spcPct val="90000"/>
              </a:lnSpc>
              <a:spcBef>
                <a:spcPts val="1200"/>
              </a:spcBef>
              <a:buClr>
                <a:srgbClr val="92D050"/>
              </a:buClr>
              <a:buFontTx/>
              <a:buBlip>
                <a:blip r:embed="rId2"/>
              </a:buBlip>
              <a:defRPr baseline="0">
                <a:solidFill>
                  <a:srgbClr val="000000"/>
                </a:solidFill>
              </a:defRPr>
            </a:lvl3pPr>
            <a:lvl4pPr marL="1663700" indent="-292100">
              <a:lnSpc>
                <a:spcPct val="90000"/>
              </a:lnSpc>
              <a:spcBef>
                <a:spcPts val="1200"/>
              </a:spcBef>
              <a:buClr>
                <a:srgbClr val="92D050"/>
              </a:buClr>
              <a:buFontTx/>
              <a:buBlip>
                <a:blip r:embed="rId2"/>
              </a:buBlip>
              <a:defRPr baseline="0">
                <a:solidFill>
                  <a:srgbClr val="000000"/>
                </a:solidFill>
              </a:defRPr>
            </a:lvl4pPr>
            <a:lvl5pPr marL="2120900" indent="-292100">
              <a:lnSpc>
                <a:spcPct val="90000"/>
              </a:lnSpc>
              <a:spcBef>
                <a:spcPts val="1200"/>
              </a:spcBef>
              <a:buClr>
                <a:srgbClr val="92D050"/>
              </a:buClr>
              <a:buFontTx/>
              <a:buBlip>
                <a:blip r:embed="rId2"/>
              </a:buBlip>
              <a:defRPr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02752" cy="987552"/>
          </a:xfrm>
          <a:prstGeom prst="rect">
            <a:avLst/>
          </a:prstGeom>
        </p:spPr>
        <p:txBody>
          <a:bodyPr anchor="b" anchorCtr="0"/>
          <a:lstStyle>
            <a:lvl1pPr algn="l">
              <a:lnSpc>
                <a:spcPct val="90000"/>
              </a:lnSpc>
              <a:defRPr b="1">
                <a:solidFill>
                  <a:srgbClr val="2E005C"/>
                </a:solidFill>
              </a:defRPr>
            </a:lvl1pPr>
          </a:lstStyle>
          <a:p>
            <a:r>
              <a:rPr lang="en-US" smtClean="0"/>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65A1791-4B10-4E06-9480-3A21AE6841E2}" type="slidenum">
              <a:rPr lang="en-US" smtClean="0"/>
              <a:pPr>
                <a:defRPr/>
              </a:pPr>
              <a:t>‹#›</a:t>
            </a:fld>
            <a:endParaRPr lang="en-US" dirty="0"/>
          </a:p>
        </p:txBody>
      </p:sp>
      <p:cxnSp>
        <p:nvCxnSpPr>
          <p:cNvPr id="6" name="Straight Connector 5"/>
          <p:cNvCxnSpPr/>
          <p:nvPr/>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3" name="Straight Connector 2"/>
          <p:cNvCxnSpPr/>
          <p:nvPr userDrawn="1"/>
        </p:nvCxnSpPr>
        <p:spPr>
          <a:xfrm>
            <a:off x="18288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533400"/>
            <a:ext cx="6629400" cy="884238"/>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E8B17A0-48F4-48F8-B74F-4689266A53B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Text with Bylin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244AB6C2-154B-45C3-8991-3A52E1AF0D4A}" type="slidenum">
              <a:rPr lang="en-US"/>
              <a:pPr>
                <a:defRPr/>
              </a:pPr>
              <a:t>‹#›</a:t>
            </a:fld>
            <a:endParaRPr lang="en-US" dirty="0"/>
          </a:p>
        </p:txBody>
      </p:sp>
      <p:cxnSp>
        <p:nvCxnSpPr>
          <p:cNvPr id="8" name="Straight Connector 7"/>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3"/>
          </p:nvPr>
        </p:nvSpPr>
        <p:spPr>
          <a:xfrm>
            <a:off x="381000" y="2057400"/>
            <a:ext cx="8305800" cy="3200400"/>
          </a:xfrm>
          <a:prstGeom prst="rect">
            <a:avLst/>
          </a:prstGeom>
        </p:spPr>
        <p:txBody>
          <a:bodyPr/>
          <a:lstStyle>
            <a:lvl1pPr marL="0" indent="0">
              <a:buFontTx/>
              <a:buNone/>
              <a:defRPr/>
            </a:lvl1pPr>
            <a:lvl2pPr marL="403225" indent="-403225">
              <a:buFontTx/>
              <a:buBlip>
                <a:blip r:embed="rId2"/>
              </a:buBlip>
              <a:defRPr/>
            </a:lvl2pPr>
            <a:lvl3pPr marL="700088" indent="-346075">
              <a:buFontTx/>
              <a:buBlip>
                <a:blip r:embed="rId2"/>
              </a:buBlip>
              <a:defRPr/>
            </a:lvl3pPr>
            <a:lvl4pPr marL="1031875" indent="-338138">
              <a:buFontTx/>
              <a:buBlip>
                <a:blip r:embed="rId2"/>
              </a:buBlip>
              <a:defRPr/>
            </a:lvl4pPr>
            <a:lvl5pPr marL="1377950" indent="-346075">
              <a:buFontTx/>
              <a:buBlip>
                <a:blip r:embed="rId2"/>
              </a:buBlip>
              <a:defRPr/>
            </a:lvl5pPr>
          </a:lstStyle>
          <a:p>
            <a:pPr lvl="0"/>
            <a:r>
              <a:rPr lang="en-US" dirty="0" smtClean="0"/>
              <a:t>Click to edit Master text styles</a:t>
            </a:r>
          </a:p>
        </p:txBody>
      </p:sp>
      <p:sp>
        <p:nvSpPr>
          <p:cNvPr id="10" name="Title 9"/>
          <p:cNvSpPr>
            <a:spLocks noGrp="1"/>
          </p:cNvSpPr>
          <p:nvPr>
            <p:ph type="title"/>
          </p:nvPr>
        </p:nvSpPr>
        <p:spPr>
          <a:xfrm>
            <a:off x="384048" y="758952"/>
            <a:ext cx="8229600" cy="987552"/>
          </a:xfrm>
          <a:prstGeom prst="rect">
            <a:avLst/>
          </a:prstGeom>
        </p:spPr>
        <p:txBody>
          <a:bodyPr anchor="b" anchorCtr="0"/>
          <a:lstStyle>
            <a:lvl1pPr algn="l">
              <a:lnSpc>
                <a:spcPct val="90000"/>
              </a:lnSpc>
              <a:defRPr b="1">
                <a:solidFill>
                  <a:srgbClr val="2E005C"/>
                </a:solidFill>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381000" y="5334000"/>
            <a:ext cx="8305800" cy="457200"/>
          </a:xfrm>
          <a:prstGeom prst="rect">
            <a:avLst/>
          </a:prstGeom>
        </p:spPr>
        <p:txBody>
          <a:bodyPr/>
          <a:lstStyle>
            <a:lvl1pPr algn="r">
              <a:buFontTx/>
              <a:buNone/>
              <a:defRPr sz="1600"/>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8A154422-C016-4BC6-BDD2-758D7314B92A}" type="slidenum">
              <a:rPr lang="en-US"/>
              <a:pPr>
                <a:defRPr/>
              </a:pPr>
              <a:t>‹#›</a:t>
            </a:fld>
            <a:endParaRPr lang="en-US" dirty="0"/>
          </a:p>
        </p:txBody>
      </p:sp>
      <p:sp>
        <p:nvSpPr>
          <p:cNvPr id="7" name="Title 6"/>
          <p:cNvSpPr>
            <a:spLocks noGrp="1"/>
          </p:cNvSpPr>
          <p:nvPr>
            <p:ph type="title"/>
          </p:nvPr>
        </p:nvSpPr>
        <p:spPr>
          <a:xfrm>
            <a:off x="457200" y="579438"/>
            <a:ext cx="8229600" cy="868362"/>
          </a:xfrm>
          <a:prstGeom prst="rect">
            <a:avLst/>
          </a:prstGeom>
        </p:spPr>
        <p:txBody>
          <a:bodyPr/>
          <a:lstStyle>
            <a:lvl1pPr>
              <a:defRPr sz="3200" b="1">
                <a:solidFill>
                  <a:srgbClr val="2E005C"/>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28987"/>
            <a:ext cx="7772400" cy="2233613"/>
          </a:xfrm>
          <a:prstGeom prst="rect">
            <a:avLst/>
          </a:prstGeom>
        </p:spPr>
        <p:txBody>
          <a:bodyPr anchor="t"/>
          <a:lstStyle>
            <a:lvl1pPr algn="l">
              <a:defRPr sz="4000" b="1" cap="all">
                <a:solidFill>
                  <a:srgbClr val="2E005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24000"/>
            <a:ext cx="7772400" cy="1500187"/>
          </a:xfrm>
          <a:prstGeom prst="rect">
            <a:avLst/>
          </a:prstGeom>
        </p:spPr>
        <p:txBody>
          <a:bodyPr anchor="b"/>
          <a:lstStyle>
            <a:lvl1pPr marL="0" indent="0">
              <a:buNone/>
              <a:defRPr sz="32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55A5DE50-F2A3-4E2B-ACE4-AFF6EF62F9A3}" type="slidenum">
              <a:rPr lang="en-US"/>
              <a:pPr>
                <a:defRPr/>
              </a:pPr>
              <a:t>‹#›</a:t>
            </a:fld>
            <a:endParaRPr lang="en-US" dirty="0"/>
          </a:p>
        </p:txBody>
      </p:sp>
      <p:cxnSp>
        <p:nvCxnSpPr>
          <p:cNvPr id="5" name="Straight Connector 4"/>
          <p:cNvCxnSpPr/>
          <p:nvPr userDrawn="1"/>
        </p:nvCxnSpPr>
        <p:spPr>
          <a:xfrm>
            <a:off x="715296" y="3169316"/>
            <a:ext cx="7772400"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58952"/>
            <a:ext cx="8302752" cy="987552"/>
          </a:xfrm>
          <a:prstGeom prst="rect">
            <a:avLst/>
          </a:prstGeom>
        </p:spPr>
        <p:txBody>
          <a:bodyPr anchor="b" anchorCtr="0"/>
          <a:lstStyle>
            <a:lvl1pPr algn="l">
              <a:lnSpc>
                <a:spcPct val="90000"/>
              </a:lnSpc>
              <a:defRPr b="1">
                <a:solidFill>
                  <a:srgbClr val="2E005C"/>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072640"/>
            <a:ext cx="3886200" cy="3718560"/>
          </a:xfrm>
          <a:prstGeom prst="rect">
            <a:avLst/>
          </a:prstGeom>
          <a:ln>
            <a:noFill/>
          </a:ln>
        </p:spPr>
        <p:txBody>
          <a:bodyPr/>
          <a:lstStyle>
            <a:lvl1pPr marL="406400" indent="-406400">
              <a:buClr>
                <a:schemeClr val="accent1"/>
              </a:buClr>
              <a:buFontTx/>
              <a:buBlip>
                <a:blip r:embed="rId2"/>
              </a:buBlip>
              <a:defRPr sz="2800"/>
            </a:lvl1pPr>
            <a:lvl2pPr marL="800100" indent="-342900">
              <a:buClr>
                <a:schemeClr val="accent1"/>
              </a:buClr>
              <a:buFontTx/>
              <a:buBlip>
                <a:blip r:embed="rId2"/>
              </a:buBlip>
              <a:defRPr sz="2400"/>
            </a:lvl2pPr>
            <a:lvl3pPr marL="1206500" indent="-228600">
              <a:buClr>
                <a:schemeClr val="accent1"/>
              </a:buClr>
              <a:buFontTx/>
              <a:buBlip>
                <a:blip r:embed="rId2"/>
              </a:buBlip>
              <a:defRPr sz="2000"/>
            </a:lvl3pPr>
            <a:lvl4pPr marL="1663700" indent="-292100">
              <a:buClr>
                <a:schemeClr val="accent1"/>
              </a:buClr>
              <a:buFontTx/>
              <a:buBlip>
                <a:blip r:embed="rId2"/>
              </a:buBlip>
              <a:defRPr sz="1800"/>
            </a:lvl4pPr>
            <a:lvl5pPr marL="2120900" indent="-292100">
              <a:buClr>
                <a:schemeClr val="accent1"/>
              </a:buCl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2072640"/>
            <a:ext cx="3886200" cy="3718560"/>
          </a:xfrm>
          <a:prstGeom prst="rect">
            <a:avLst/>
          </a:prstGeom>
          <a:ln>
            <a:noFill/>
          </a:ln>
        </p:spPr>
        <p:txBody>
          <a:bodyPr/>
          <a:lstStyle>
            <a:lvl1pPr marL="406400" indent="-406400">
              <a:buClr>
                <a:schemeClr val="accent1"/>
              </a:buClr>
              <a:buFontTx/>
              <a:buBlip>
                <a:blip r:embed="rId2"/>
              </a:buBlip>
              <a:defRPr sz="2800"/>
            </a:lvl1pPr>
            <a:lvl2pPr marL="793750" indent="-336550">
              <a:buClr>
                <a:schemeClr val="accent1"/>
              </a:buClr>
              <a:buFontTx/>
              <a:buBlip>
                <a:blip r:embed="rId2"/>
              </a:buBlip>
              <a:defRPr sz="2400"/>
            </a:lvl2pPr>
            <a:lvl3pPr marL="1206500" indent="-292100">
              <a:buClr>
                <a:schemeClr val="accent1"/>
              </a:buClr>
              <a:buFontTx/>
              <a:buBlip>
                <a:blip r:embed="rId2"/>
              </a:buBlip>
              <a:defRPr sz="2000"/>
            </a:lvl3pPr>
            <a:lvl4pPr marL="1663700" indent="-292100">
              <a:buClr>
                <a:schemeClr val="accent1"/>
              </a:buClr>
              <a:buFontTx/>
              <a:buBlip>
                <a:blip r:embed="rId2"/>
              </a:buBlip>
              <a:defRPr sz="1800"/>
            </a:lvl4pPr>
            <a:lvl5pPr marL="2120900" indent="-292100">
              <a:buClr>
                <a:schemeClr val="accent1"/>
              </a:buClr>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704A1040-FC65-4B4B-94A2-B814865480B2}" type="slidenum">
              <a:rPr lang="en-US" smtClean="0"/>
              <a:pPr/>
              <a:t>‹#›</a:t>
            </a:fld>
            <a:endParaRPr lang="en-US" dirty="0"/>
          </a:p>
        </p:txBody>
      </p:sp>
      <p:cxnSp>
        <p:nvCxnSpPr>
          <p:cNvPr id="8" name="Straight Connector 7"/>
          <p:cNvCxnSpPr/>
          <p:nvPr userDrawn="1"/>
        </p:nvCxnSpPr>
        <p:spPr>
          <a:xfrm>
            <a:off x="385064" y="1824164"/>
            <a:ext cx="8302752" cy="1588"/>
          </a:xfrm>
          <a:prstGeom prst="line">
            <a:avLst/>
          </a:prstGeom>
          <a:ln>
            <a:solidFill>
              <a:srgbClr val="608F2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2752" cy="987552"/>
          </a:xfrm>
          <a:prstGeom prst="rect">
            <a:avLst/>
          </a:prstGeom>
        </p:spPr>
        <p:txBody>
          <a:bodyPr anchor="b" anchorCtr="0"/>
          <a:lstStyle>
            <a:lvl1pPr algn="l">
              <a:lnSpc>
                <a:spcPct val="90000"/>
              </a:lnSpc>
              <a:defRPr b="1">
                <a:solidFill>
                  <a:srgbClr val="2E005C"/>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92176" y="1839913"/>
            <a:ext cx="3886200" cy="598487"/>
          </a:xfrm>
          <a:prstGeom prst="rect">
            <a:avLst/>
          </a:prstGeom>
        </p:spPr>
        <p:txBody>
          <a:bodyPr anchor="b"/>
          <a:lstStyle>
            <a:lvl1pPr marL="0" indent="0">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92176" y="2514600"/>
            <a:ext cx="3886200" cy="3200400"/>
          </a:xfrm>
          <a:prstGeom prst="rect">
            <a:avLst/>
          </a:prstGeom>
          <a:ln>
            <a:solidFill>
              <a:srgbClr val="608F2D"/>
            </a:solidFill>
          </a:ln>
        </p:spPr>
        <p:txBody>
          <a:bodyPr/>
          <a:lstStyle>
            <a:lvl1pPr marL="406400" indent="-406400">
              <a:buClr>
                <a:schemeClr val="accent1"/>
              </a:buClr>
              <a:buFontTx/>
              <a:buBlip>
                <a:blip r:embed="rId2"/>
              </a:buBlip>
              <a:defRPr sz="2400"/>
            </a:lvl1pPr>
            <a:lvl2pPr marL="793750" indent="-336550">
              <a:buClr>
                <a:schemeClr val="accent1"/>
              </a:buClr>
              <a:buFontTx/>
              <a:buBlip>
                <a:blip r:embed="rId2"/>
              </a:buBlip>
              <a:defRPr sz="2000"/>
            </a:lvl2pPr>
            <a:lvl3pPr marL="1206500" indent="-292100">
              <a:buClr>
                <a:schemeClr val="accent1"/>
              </a:buClr>
              <a:buFontTx/>
              <a:buBlip>
                <a:blip r:embed="rId2"/>
              </a:buBlip>
              <a:defRPr sz="1800"/>
            </a:lvl3pPr>
            <a:lvl4pPr marL="1663700" indent="-292100">
              <a:buClr>
                <a:schemeClr val="accent1"/>
              </a:buClr>
              <a:buFontTx/>
              <a:buBlip>
                <a:blip r:embed="rId2"/>
              </a:buBlip>
              <a:defRPr sz="1600"/>
            </a:lvl4pPr>
            <a:lvl5pPr marL="2120900" indent="-292100">
              <a:buClr>
                <a:schemeClr val="accent1"/>
              </a:buClr>
              <a:buFontTx/>
              <a:buBlip>
                <a:blip r:embed="rId2"/>
              </a:buBlip>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1839912"/>
            <a:ext cx="3886200" cy="603504"/>
          </a:xfrm>
          <a:prstGeom prst="rect">
            <a:avLst/>
          </a:prstGeom>
        </p:spPr>
        <p:txBody>
          <a:bodyPr anchor="b"/>
          <a:lstStyle>
            <a:lvl1pPr marL="0" indent="0">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514600"/>
            <a:ext cx="3886200" cy="3200400"/>
          </a:xfrm>
          <a:prstGeom prst="rect">
            <a:avLst/>
          </a:prstGeom>
          <a:ln>
            <a:solidFill>
              <a:srgbClr val="608F2D"/>
            </a:solidFill>
          </a:ln>
        </p:spPr>
        <p:txBody>
          <a:bodyPr/>
          <a:lstStyle>
            <a:lvl1pPr marL="406400" indent="-406400">
              <a:buClr>
                <a:schemeClr val="accent1"/>
              </a:buClr>
              <a:buFontTx/>
              <a:buBlip>
                <a:blip r:embed="rId2"/>
              </a:buBlip>
              <a:defRPr sz="2400"/>
            </a:lvl1pPr>
            <a:lvl2pPr marL="800100" indent="-342900">
              <a:buClr>
                <a:schemeClr val="accent1"/>
              </a:buClr>
              <a:buFontTx/>
              <a:buBlip>
                <a:blip r:embed="rId2"/>
              </a:buBlip>
              <a:defRPr sz="2000"/>
            </a:lvl2pPr>
            <a:lvl3pPr marL="1206500" indent="-292100">
              <a:buClr>
                <a:schemeClr val="accent1"/>
              </a:buClr>
              <a:buFontTx/>
              <a:buBlip>
                <a:blip r:embed="rId2"/>
              </a:buBlip>
              <a:defRPr sz="1800"/>
            </a:lvl3pPr>
            <a:lvl4pPr marL="1663700" indent="-292100">
              <a:buClr>
                <a:schemeClr val="accent1"/>
              </a:buClr>
              <a:buFontTx/>
              <a:buBlip>
                <a:blip r:embed="rId2"/>
              </a:buBlip>
              <a:defRPr sz="1600"/>
            </a:lvl4pPr>
            <a:lvl5pPr marL="2120900" indent="-292100">
              <a:buClr>
                <a:schemeClr val="accent1"/>
              </a:buClr>
              <a:buFontTx/>
              <a:buBlip>
                <a:blip r:embed="rId2"/>
              </a:buBlip>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3124200" cy="9334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7600" y="762000"/>
            <a:ext cx="5029200" cy="5029200"/>
          </a:xfrm>
          <a:prstGeom prst="rect">
            <a:avLst/>
          </a:prstGeom>
        </p:spPr>
        <p:txBody>
          <a:bodyPr/>
          <a:lstStyle>
            <a:lvl1pPr marL="457200" indent="-457200">
              <a:buClr>
                <a:schemeClr val="accent1"/>
              </a:buClr>
              <a:buFontTx/>
              <a:buBlip>
                <a:blip r:embed="rId2"/>
              </a:buBlip>
              <a:defRPr sz="3200"/>
            </a:lvl1pPr>
            <a:lvl2pPr marL="863600" indent="-406400">
              <a:buClr>
                <a:schemeClr val="accent1"/>
              </a:buClr>
              <a:buFontTx/>
              <a:buBlip>
                <a:blip r:embed="rId2"/>
              </a:buBlip>
              <a:defRPr sz="2800"/>
            </a:lvl2pPr>
            <a:lvl3pPr marL="1257300" indent="-342900">
              <a:buClr>
                <a:schemeClr val="accent1"/>
              </a:buClr>
              <a:buFontTx/>
              <a:buBlip>
                <a:blip r:embed="rId2"/>
              </a:buBlip>
              <a:defRPr sz="2400"/>
            </a:lvl3pPr>
            <a:lvl4pPr marL="1663700" indent="-292100">
              <a:buClr>
                <a:schemeClr val="accent1"/>
              </a:buClr>
              <a:buFontTx/>
              <a:buBlip>
                <a:blip r:embed="rId2"/>
              </a:buBlip>
              <a:defRPr sz="2000"/>
            </a:lvl4pPr>
            <a:lvl5pPr marL="2120900" indent="-292100">
              <a:buClr>
                <a:schemeClr val="accent1"/>
              </a:buClr>
              <a:buFontTx/>
              <a:buBlip>
                <a:blip r:embed="rId2"/>
              </a:buBlip>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95452"/>
            <a:ext cx="3124200" cy="40957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8302752" cy="566738"/>
          </a:xfrm>
          <a:prstGeom prst="rect">
            <a:avLst/>
          </a:prstGeom>
        </p:spPr>
        <p:txBody>
          <a:bodyPr anchor="t" anchorCtr="0"/>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81000" y="761999"/>
            <a:ext cx="8302752" cy="3965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5367338"/>
            <a:ext cx="8302752" cy="5000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p>
            <a:fld id="{704A1040-FC65-4B4B-94A2-B814865480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5943600"/>
            <a:ext cx="9144000" cy="76200"/>
          </a:xfrm>
          <a:prstGeom prst="rect">
            <a:avLst/>
          </a:prstGeom>
          <a:solidFill>
            <a:srgbClr val="92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228600"/>
          </a:xfrm>
          <a:prstGeom prst="rect">
            <a:avLst/>
          </a:prstGeom>
          <a:solidFill>
            <a:srgbClr val="92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
          <p:cNvSpPr txBox="1">
            <a:spLocks noChangeArrowheads="1" noChangeShapeType="1"/>
          </p:cNvSpPr>
          <p:nvPr/>
        </p:nvSpPr>
        <p:spPr bwMode="auto">
          <a:xfrm>
            <a:off x="1001110" y="6248400"/>
            <a:ext cx="2961290" cy="273050"/>
          </a:xfrm>
          <a:prstGeom prst="rect">
            <a:avLst/>
          </a:prstGeom>
          <a:noFill/>
          <a:ln w="0" algn="in">
            <a:noFill/>
            <a:miter lim="800000"/>
            <a:headEnd/>
            <a:tailEnd/>
          </a:ln>
          <a:effectLst/>
        </p:spPr>
        <p:txBody>
          <a:bodyPr lIns="36195" tIns="36195" rIns="36195" bIns="36195"/>
          <a:lstStyle/>
          <a:p>
            <a:pPr>
              <a:lnSpc>
                <a:spcPct val="90000"/>
              </a:lnSpc>
              <a:defRPr/>
            </a:pPr>
            <a:r>
              <a:rPr lang="en-US" sz="1200" b="1" dirty="0" smtClean="0">
                <a:solidFill>
                  <a:schemeClr val="tx1"/>
                </a:solidFill>
                <a:latin typeface="+mn-lt"/>
              </a:rPr>
              <a:t>National Center on </a:t>
            </a:r>
            <a:br>
              <a:rPr lang="en-US" sz="1200" b="1" dirty="0" smtClean="0">
                <a:solidFill>
                  <a:schemeClr val="tx1"/>
                </a:solidFill>
                <a:latin typeface="+mn-lt"/>
              </a:rPr>
            </a:br>
            <a:r>
              <a:rPr lang="en-US" sz="1200" b="1" dirty="0" smtClean="0">
                <a:solidFill>
                  <a:schemeClr val="tx1"/>
                </a:solidFill>
                <a:latin typeface="+mn-lt"/>
              </a:rPr>
              <a:t>Response </a:t>
            </a:r>
            <a:r>
              <a:rPr lang="en-US" sz="1200" b="1" dirty="0">
                <a:solidFill>
                  <a:schemeClr val="tx1"/>
                </a:solidFill>
                <a:latin typeface="+mn-lt"/>
              </a:rPr>
              <a:t>to Intervention</a:t>
            </a:r>
            <a:endParaRPr lang="en-US" sz="1200" dirty="0">
              <a:solidFill>
                <a:schemeClr val="tx1"/>
              </a:solidFill>
              <a:latin typeface="+mn-lt"/>
            </a:endParaRPr>
          </a:p>
        </p:txBody>
      </p:sp>
      <p:pic>
        <p:nvPicPr>
          <p:cNvPr id="11" name="Picture 2" descr="logo-RTI Center-4 color no words"/>
          <p:cNvPicPr>
            <a:picLocks noChangeAspect="1" noChangeArrowheads="1"/>
          </p:cNvPicPr>
          <p:nvPr/>
        </p:nvPicPr>
        <p:blipFill>
          <a:blip r:embed="rId12" cstate="print"/>
          <a:srcRect/>
          <a:stretch>
            <a:fillRect/>
          </a:stretch>
        </p:blipFill>
        <p:spPr bwMode="auto">
          <a:xfrm>
            <a:off x="368595" y="6206360"/>
            <a:ext cx="552977" cy="499240"/>
          </a:xfrm>
          <a:prstGeom prst="rect">
            <a:avLst/>
          </a:prstGeom>
          <a:noFill/>
          <a:ln w="9525" algn="in">
            <a:noFill/>
            <a:miter lim="800000"/>
            <a:headEnd/>
            <a:tailEnd/>
          </a:ln>
        </p:spPr>
      </p:pic>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solidFill>
                <a:latin typeface="Calibri" pitchFamily="34" charset="0"/>
              </a:defRPr>
            </a:lvl1pPr>
          </a:lstStyle>
          <a:p>
            <a:pPr>
              <a:defRPr/>
            </a:pPr>
            <a:fld id="{A8E8EB9D-BFAE-44E1-ABA3-E42523F21FDD}" type="slidenum">
              <a:rPr lang="en-US" smtClean="0"/>
              <a:pPr>
                <a:defRPr/>
              </a:pPr>
              <a:t>‹#›</a:t>
            </a:fld>
            <a:endParaRPr lang="en-US" dirty="0"/>
          </a:p>
        </p:txBody>
      </p:sp>
      <p:sp>
        <p:nvSpPr>
          <p:cNvPr id="17" name="Rectangle 16"/>
          <p:cNvSpPr/>
          <p:nvPr/>
        </p:nvSpPr>
        <p:spPr>
          <a:xfrm>
            <a:off x="0" y="228600"/>
            <a:ext cx="9144000" cy="120316"/>
          </a:xfrm>
          <a:prstGeom prst="rect">
            <a:avLst/>
          </a:prstGeom>
          <a:solidFill>
            <a:srgbClr val="B4D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72" r:id="rId7"/>
    <p:sldLayoutId id="2147483675" r:id="rId8"/>
    <p:sldLayoutId id="2147483676" r:id="rId9"/>
    <p:sldLayoutId id="2147483666"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5943600"/>
            <a:ext cx="9144000" cy="76200"/>
          </a:xfrm>
          <a:prstGeom prst="rect">
            <a:avLst/>
          </a:prstGeom>
          <a:solidFill>
            <a:srgbClr val="92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228600"/>
          </a:xfrm>
          <a:prstGeom prst="rect">
            <a:avLst/>
          </a:prstGeom>
          <a:solidFill>
            <a:srgbClr val="9284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1"/>
          <p:cNvSpPr txBox="1">
            <a:spLocks noChangeArrowheads="1" noChangeShapeType="1"/>
          </p:cNvSpPr>
          <p:nvPr/>
        </p:nvSpPr>
        <p:spPr bwMode="auto">
          <a:xfrm>
            <a:off x="1001110" y="6248400"/>
            <a:ext cx="2961290" cy="273050"/>
          </a:xfrm>
          <a:prstGeom prst="rect">
            <a:avLst/>
          </a:prstGeom>
          <a:noFill/>
          <a:ln w="0" algn="in">
            <a:noFill/>
            <a:miter lim="800000"/>
            <a:headEnd/>
            <a:tailEnd/>
          </a:ln>
          <a:effectLst/>
        </p:spPr>
        <p:txBody>
          <a:bodyPr lIns="36195" tIns="36195" rIns="36195" bIns="36195"/>
          <a:lstStyle/>
          <a:p>
            <a:pPr>
              <a:lnSpc>
                <a:spcPct val="90000"/>
              </a:lnSpc>
              <a:defRPr/>
            </a:pPr>
            <a:r>
              <a:rPr lang="en-US" sz="1200" b="1" dirty="0" smtClean="0">
                <a:solidFill>
                  <a:schemeClr val="tx1"/>
                </a:solidFill>
                <a:latin typeface="+mn-lt"/>
              </a:rPr>
              <a:t>National Center on </a:t>
            </a:r>
            <a:br>
              <a:rPr lang="en-US" sz="1200" b="1" dirty="0" smtClean="0">
                <a:solidFill>
                  <a:schemeClr val="tx1"/>
                </a:solidFill>
                <a:latin typeface="+mn-lt"/>
              </a:rPr>
            </a:br>
            <a:r>
              <a:rPr lang="en-US" sz="1200" b="1" dirty="0" smtClean="0">
                <a:solidFill>
                  <a:schemeClr val="tx1"/>
                </a:solidFill>
                <a:latin typeface="+mn-lt"/>
              </a:rPr>
              <a:t>Response </a:t>
            </a:r>
            <a:r>
              <a:rPr lang="en-US" sz="1200" b="1" dirty="0">
                <a:solidFill>
                  <a:schemeClr val="tx1"/>
                </a:solidFill>
                <a:latin typeface="+mn-lt"/>
              </a:rPr>
              <a:t>to Intervention</a:t>
            </a:r>
            <a:endParaRPr lang="en-US" sz="1200" dirty="0">
              <a:solidFill>
                <a:schemeClr val="tx1"/>
              </a:solidFill>
              <a:latin typeface="+mn-lt"/>
            </a:endParaRPr>
          </a:p>
        </p:txBody>
      </p:sp>
      <p:pic>
        <p:nvPicPr>
          <p:cNvPr id="11" name="Picture 2" descr="logo-RTI Center-4 color no words"/>
          <p:cNvPicPr>
            <a:picLocks noChangeAspect="1" noChangeArrowheads="1"/>
          </p:cNvPicPr>
          <p:nvPr/>
        </p:nvPicPr>
        <p:blipFill>
          <a:blip r:embed="rId15" cstate="print"/>
          <a:srcRect/>
          <a:stretch>
            <a:fillRect/>
          </a:stretch>
        </p:blipFill>
        <p:spPr bwMode="auto">
          <a:xfrm>
            <a:off x="368595" y="6206360"/>
            <a:ext cx="552977" cy="499240"/>
          </a:xfrm>
          <a:prstGeom prst="rect">
            <a:avLst/>
          </a:prstGeom>
          <a:noFill/>
          <a:ln w="9525" algn="in">
            <a:noFill/>
            <a:miter lim="800000"/>
            <a:headEnd/>
            <a:tailEnd/>
          </a:ln>
        </p:spPr>
      </p:pic>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solidFill>
                <a:latin typeface="Calibri" pitchFamily="34" charset="0"/>
              </a:defRPr>
            </a:lvl1pPr>
          </a:lstStyle>
          <a:p>
            <a:pPr>
              <a:defRPr/>
            </a:pPr>
            <a:fld id="{A8E8EB9D-BFAE-44E1-ABA3-E42523F21FDD}" type="slidenum">
              <a:rPr lang="en-US" smtClean="0"/>
              <a:pPr>
                <a:defRPr/>
              </a:pPr>
              <a:t>‹#›</a:t>
            </a:fld>
            <a:endParaRPr lang="en-US" dirty="0"/>
          </a:p>
        </p:txBody>
      </p:sp>
      <p:sp>
        <p:nvSpPr>
          <p:cNvPr id="17" name="Rectangle 16"/>
          <p:cNvSpPr/>
          <p:nvPr/>
        </p:nvSpPr>
        <p:spPr>
          <a:xfrm>
            <a:off x="0" y="228600"/>
            <a:ext cx="9144000" cy="120316"/>
          </a:xfrm>
          <a:prstGeom prst="rect">
            <a:avLst/>
          </a:prstGeom>
          <a:solidFill>
            <a:srgbClr val="B4D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hyperlink" Target="http://www.youtube.com/watch?v=l0lLkDicXZA" TargetMode="External"/><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hyperlink" Target="http://www.youtube.com/watch?v=IWMapp3AIkA" TargetMode="External"/><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5.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www.rti4success.org/screeningTools"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4.xml"/><Relationship Id="rId1" Type="http://schemas.openxmlformats.org/officeDocument/2006/relationships/slideLayout" Target="../slideLayouts/slideLayout2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191.xml"/><Relationship Id="rId1" Type="http://schemas.openxmlformats.org/officeDocument/2006/relationships/slideLayout" Target="../slideLayouts/slideLayout13.xml"/><Relationship Id="rId5" Type="http://schemas.openxmlformats.org/officeDocument/2006/relationships/hyperlink" Target="http://www.ideapartnership.org/" TargetMode="External"/><Relationship Id="rId4" Type="http://schemas.openxmlformats.org/officeDocument/2006/relationships/hyperlink" Target="http://www.rtinetwork.org/" TargetMode="External"/></Relationships>
</file>

<file path=ppt/slides/_rels/slide194.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192.xml"/><Relationship Id="rId1" Type="http://schemas.openxmlformats.org/officeDocument/2006/relationships/slideLayout" Target="../slideLayouts/slideLayout11.xml"/><Relationship Id="rId4" Type="http://schemas.openxmlformats.org/officeDocument/2006/relationships/hyperlink" Target="mailto:Rebecca.zumeta@k12.wa.us" TargetMode="External"/></Relationships>
</file>

<file path=ppt/slides/_rels/slide195.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apps.leg.wa.gov/WAC/default.aspx?cite=392-172A" TargetMode="External"/><Relationship Id="rId7" Type="http://schemas.openxmlformats.org/officeDocument/2006/relationships/hyperlink" Target="http://www.k12.wa.us/SpecialEd/pubdocs/SLD_Guide.pdf"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apps.leg.wa.gov/WAC/default.aspx?cite=392-172A-03060" TargetMode="External"/><Relationship Id="rId5" Type="http://schemas.openxmlformats.org/officeDocument/2006/relationships/hyperlink" Target="http://apps.leg.wa.gov/WAC/default.aspx?cite=392-172A-03045" TargetMode="External"/><Relationship Id="rId4" Type="http://schemas.openxmlformats.org/officeDocument/2006/relationships/hyperlink" Target="http://apps.leg.wa.gov/WAC/default.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media.rd.com/rd/images/rdc/family-handyman/2003/05/car-oil-change-guide-04-ss.jpg" TargetMode="External"/><Relationship Id="rId2" Type="http://schemas.openxmlformats.org/officeDocument/2006/relationships/notesSlide" Target="../notesSlides/notesSlide69.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hyperlink" Target="http://www.youtube.com/watch?v=HaHWoN-LVFc" TargetMode="Externa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1.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4.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7.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p:txBody>
          <a:bodyPr/>
          <a:lstStyle/>
          <a:p>
            <a:pPr>
              <a:spcBef>
                <a:spcPct val="0"/>
              </a:spcBef>
            </a:pPr>
            <a:r>
              <a:rPr lang="en-US" dirty="0" smtClean="0">
                <a:solidFill>
                  <a:srgbClr val="898989"/>
                </a:solidFill>
              </a:rPr>
              <a:t>National Center on Response to Intervention</a:t>
            </a:r>
          </a:p>
        </p:txBody>
      </p:sp>
      <p:sp>
        <p:nvSpPr>
          <p:cNvPr id="2050" name="Title 1"/>
          <p:cNvSpPr>
            <a:spLocks noGrp="1"/>
          </p:cNvSpPr>
          <p:nvPr>
            <p:ph type="title"/>
          </p:nvPr>
        </p:nvSpPr>
        <p:spPr>
          <a:xfrm>
            <a:off x="419100" y="1193716"/>
            <a:ext cx="8229600" cy="1828800"/>
          </a:xfrm>
        </p:spPr>
        <p:txBody>
          <a:bodyPr/>
          <a:lstStyle/>
          <a:p>
            <a:r>
              <a:rPr lang="en-US" dirty="0" smtClean="0"/>
              <a:t>Implementer Series</a:t>
            </a:r>
            <a:br>
              <a:rPr lang="en-US" dirty="0" smtClean="0"/>
            </a:br>
            <a:r>
              <a:rPr lang="en-US" dirty="0" smtClean="0"/>
              <a:t>Module 1: RTI Screening</a:t>
            </a: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b="36263"/>
          <a:stretch>
            <a:fillRect/>
          </a:stretch>
        </p:blipFill>
        <p:spPr bwMode="auto">
          <a:xfrm>
            <a:off x="152400" y="4849935"/>
            <a:ext cx="1143000" cy="896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t>RTI as a </a:t>
            </a:r>
            <a:r>
              <a:rPr lang="en-US" sz="4000" dirty="0" smtClean="0">
                <a:solidFill>
                  <a:schemeClr val="bg2">
                    <a:lumMod val="25000"/>
                  </a:schemeClr>
                </a:solidFill>
              </a:rPr>
              <a:t>Preventive </a:t>
            </a:r>
            <a:r>
              <a:rPr lang="en-US" sz="4000" dirty="0" smtClean="0"/>
              <a:t>Framework</a:t>
            </a:r>
          </a:p>
        </p:txBody>
      </p:sp>
      <p:sp>
        <p:nvSpPr>
          <p:cNvPr id="5123" name="Rectangle 3"/>
          <p:cNvSpPr>
            <a:spLocks noGrp="1"/>
          </p:cNvSpPr>
          <p:nvPr>
            <p:ph idx="1"/>
          </p:nvPr>
        </p:nvSpPr>
        <p:spPr/>
        <p:txBody>
          <a:bodyPr/>
          <a:lstStyle/>
          <a:p>
            <a:pPr>
              <a:buClr>
                <a:schemeClr val="accent1"/>
              </a:buClr>
              <a:buFont typeface="Wingdings" pitchFamily="2" charset="2"/>
              <a:buChar char="§"/>
            </a:pPr>
            <a:r>
              <a:rPr lang="en-US" sz="3100" dirty="0" smtClean="0"/>
              <a:t>RTI is a multi-level </a:t>
            </a:r>
            <a:r>
              <a:rPr lang="en-US" sz="3100" dirty="0" smtClean="0">
                <a:solidFill>
                  <a:schemeClr val="tx1"/>
                </a:solidFill>
              </a:rPr>
              <a:t>instructional framework aimed at improving outcomes for ALL students.</a:t>
            </a:r>
          </a:p>
          <a:p>
            <a:pPr>
              <a:buClr>
                <a:schemeClr val="accent1"/>
              </a:buClr>
              <a:buFont typeface="Wingdings" pitchFamily="2" charset="2"/>
              <a:buChar char="§"/>
            </a:pPr>
            <a:r>
              <a:rPr lang="en-US" sz="3100" dirty="0" smtClean="0">
                <a:solidFill>
                  <a:schemeClr val="tx1"/>
                </a:solidFill>
              </a:rPr>
              <a:t>RTI is preventive and provides immediate support to students who are at-risk for poor learning outcomes.</a:t>
            </a:r>
            <a:endParaRPr lang="en-US" sz="3100" dirty="0" smtClean="0"/>
          </a:p>
          <a:p>
            <a:pPr>
              <a:buClr>
                <a:schemeClr val="accent1"/>
              </a:buClr>
              <a:buFont typeface="Wingdings" pitchFamily="2" charset="2"/>
              <a:buChar char="§"/>
            </a:pPr>
            <a:r>
              <a:rPr lang="en-US" sz="3100" dirty="0" smtClean="0">
                <a:solidFill>
                  <a:schemeClr val="tx1"/>
                </a:solidFill>
              </a:rPr>
              <a:t>RTI may be a </a:t>
            </a:r>
            <a:r>
              <a:rPr lang="en-US" sz="3100" i="1" dirty="0" smtClean="0">
                <a:solidFill>
                  <a:schemeClr val="tx1"/>
                </a:solidFill>
              </a:rPr>
              <a:t>component</a:t>
            </a:r>
            <a:r>
              <a:rPr lang="en-US" sz="3100" dirty="0" smtClean="0">
                <a:solidFill>
                  <a:schemeClr val="tx1"/>
                </a:solidFill>
              </a:rPr>
              <a:t> of a comprehensive evaluation for students with learning disabilities. </a:t>
            </a:r>
          </a:p>
        </p:txBody>
      </p:sp>
      <p:sp>
        <p:nvSpPr>
          <p:cNvPr id="4" name="Slide Number Placeholder 3"/>
          <p:cNvSpPr>
            <a:spLocks noGrp="1"/>
          </p:cNvSpPr>
          <p:nvPr>
            <p:ph type="sldNum" sz="quarter" idx="10"/>
          </p:nvPr>
        </p:nvSpPr>
        <p:spPr/>
        <p:txBody>
          <a:bodyPr/>
          <a:lstStyle/>
          <a:p>
            <a:fld id="{085E27C5-ECB1-4EBC-98D3-F94D2BA84B3F}"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dirty="0" smtClean="0">
                <a:latin typeface="Calibri" pitchFamily="34" charset="0"/>
              </a:rPr>
              <a:t>Clinical Decision Making Model</a:t>
            </a:r>
          </a:p>
        </p:txBody>
      </p:sp>
      <p:grpSp>
        <p:nvGrpSpPr>
          <p:cNvPr id="2" name="Group 21"/>
          <p:cNvGrpSpPr>
            <a:grpSpLocks/>
          </p:cNvGrpSpPr>
          <p:nvPr/>
        </p:nvGrpSpPr>
        <p:grpSpPr bwMode="auto">
          <a:xfrm>
            <a:off x="990600" y="2209800"/>
            <a:ext cx="3895725" cy="3373438"/>
            <a:chOff x="981357" y="1702713"/>
            <a:chExt cx="3895443" cy="3575271"/>
          </a:xfrm>
        </p:grpSpPr>
        <p:grpSp>
          <p:nvGrpSpPr>
            <p:cNvPr id="3" name="Group 3"/>
            <p:cNvGrpSpPr>
              <a:grpSpLocks/>
            </p:cNvGrpSpPr>
            <p:nvPr/>
          </p:nvGrpSpPr>
          <p:grpSpPr bwMode="auto">
            <a:xfrm>
              <a:off x="981357" y="2111558"/>
              <a:ext cx="3895314" cy="3166426"/>
              <a:chOff x="788" y="1367"/>
              <a:chExt cx="2954" cy="2552"/>
            </a:xfrm>
          </p:grpSpPr>
          <p:grpSp>
            <p:nvGrpSpPr>
              <p:cNvPr id="4" name="Group 4"/>
              <p:cNvGrpSpPr>
                <a:grpSpLocks/>
              </p:cNvGrpSpPr>
              <p:nvPr/>
            </p:nvGrpSpPr>
            <p:grpSpPr bwMode="auto">
              <a:xfrm>
                <a:off x="788" y="1367"/>
                <a:ext cx="2954" cy="2552"/>
                <a:chOff x="788" y="1367"/>
                <a:chExt cx="2954" cy="2552"/>
              </a:xfrm>
            </p:grpSpPr>
            <p:grpSp>
              <p:nvGrpSpPr>
                <p:cNvPr id="5" name="Group 5"/>
                <p:cNvGrpSpPr>
                  <a:grpSpLocks/>
                </p:cNvGrpSpPr>
                <p:nvPr/>
              </p:nvGrpSpPr>
              <p:grpSpPr bwMode="auto">
                <a:xfrm>
                  <a:off x="1402" y="1633"/>
                  <a:ext cx="2335" cy="2286"/>
                  <a:chOff x="1159" y="1586"/>
                  <a:chExt cx="2294" cy="2296"/>
                </a:xfrm>
              </p:grpSpPr>
              <p:sp>
                <p:nvSpPr>
                  <p:cNvPr id="39956" name="Rectangle 6"/>
                  <p:cNvSpPr>
                    <a:spLocks noChangeArrowheads="1"/>
                  </p:cNvSpPr>
                  <p:nvPr/>
                </p:nvSpPr>
                <p:spPr bwMode="auto">
                  <a:xfrm>
                    <a:off x="1159" y="1586"/>
                    <a:ext cx="1147" cy="1148"/>
                  </a:xfrm>
                  <a:prstGeom prst="rect">
                    <a:avLst/>
                  </a:prstGeom>
                  <a:noFill/>
                  <a:ln w="12700">
                    <a:solidFill>
                      <a:srgbClr val="000000"/>
                    </a:solidFill>
                    <a:miter lim="800000"/>
                    <a:headEnd/>
                    <a:tailEnd/>
                  </a:ln>
                </p:spPr>
                <p:txBody>
                  <a:bodyPr wrap="none" anchor="ctr"/>
                  <a:lstStyle/>
                  <a:p>
                    <a:endParaRPr lang="en-US" dirty="0"/>
                  </a:p>
                </p:txBody>
              </p:sp>
              <p:sp>
                <p:nvSpPr>
                  <p:cNvPr id="39957" name="Rectangle 7"/>
                  <p:cNvSpPr>
                    <a:spLocks noChangeArrowheads="1"/>
                  </p:cNvSpPr>
                  <p:nvPr/>
                </p:nvSpPr>
                <p:spPr bwMode="auto">
                  <a:xfrm>
                    <a:off x="2306" y="1586"/>
                    <a:ext cx="1147" cy="1148"/>
                  </a:xfrm>
                  <a:prstGeom prst="rect">
                    <a:avLst/>
                  </a:prstGeom>
                  <a:noFill/>
                  <a:ln w="12700">
                    <a:solidFill>
                      <a:srgbClr val="333300"/>
                    </a:solidFill>
                    <a:miter lim="800000"/>
                    <a:headEnd/>
                    <a:tailEnd/>
                  </a:ln>
                </p:spPr>
                <p:txBody>
                  <a:bodyPr wrap="none" anchor="ctr"/>
                  <a:lstStyle/>
                  <a:p>
                    <a:endParaRPr lang="en-US" dirty="0"/>
                  </a:p>
                </p:txBody>
              </p:sp>
              <p:sp>
                <p:nvSpPr>
                  <p:cNvPr id="39958" name="Rectangle 8"/>
                  <p:cNvSpPr>
                    <a:spLocks noChangeArrowheads="1"/>
                  </p:cNvSpPr>
                  <p:nvPr/>
                </p:nvSpPr>
                <p:spPr bwMode="auto">
                  <a:xfrm>
                    <a:off x="2306" y="2734"/>
                    <a:ext cx="1147" cy="1148"/>
                  </a:xfrm>
                  <a:prstGeom prst="rect">
                    <a:avLst/>
                  </a:prstGeom>
                  <a:noFill/>
                  <a:ln w="12700">
                    <a:solidFill>
                      <a:srgbClr val="000000"/>
                    </a:solidFill>
                    <a:miter lim="800000"/>
                    <a:headEnd/>
                    <a:tailEnd/>
                  </a:ln>
                </p:spPr>
                <p:txBody>
                  <a:bodyPr wrap="none" anchor="ctr"/>
                  <a:lstStyle/>
                  <a:p>
                    <a:endParaRPr lang="en-US" dirty="0"/>
                  </a:p>
                </p:txBody>
              </p:sp>
            </p:grpSp>
            <p:grpSp>
              <p:nvGrpSpPr>
                <p:cNvPr id="6" name="Group 9"/>
                <p:cNvGrpSpPr>
                  <a:grpSpLocks/>
                </p:cNvGrpSpPr>
                <p:nvPr/>
              </p:nvGrpSpPr>
              <p:grpSpPr bwMode="auto">
                <a:xfrm>
                  <a:off x="1402" y="1367"/>
                  <a:ext cx="2340" cy="344"/>
                  <a:chOff x="1111" y="1320"/>
                  <a:chExt cx="2299" cy="345"/>
                </a:xfrm>
              </p:grpSpPr>
              <p:sp>
                <p:nvSpPr>
                  <p:cNvPr id="39954" name="Text Box 10"/>
                  <p:cNvSpPr txBox="1">
                    <a:spLocks noChangeArrowheads="1"/>
                  </p:cNvSpPr>
                  <p:nvPr/>
                </p:nvSpPr>
                <p:spPr bwMode="auto">
                  <a:xfrm>
                    <a:off x="1111" y="1320"/>
                    <a:ext cx="1107" cy="343"/>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00"/>
                        </a:solidFill>
                        <a:latin typeface="Calibri" pitchFamily="34" charset="0"/>
                      </a:rPr>
                      <a:t>at-risk</a:t>
                    </a:r>
                    <a:endParaRPr lang="en-US" sz="2000" b="1" dirty="0">
                      <a:solidFill>
                        <a:srgbClr val="000000"/>
                      </a:solidFill>
                      <a:latin typeface="Calibri" pitchFamily="34" charset="0"/>
                    </a:endParaRPr>
                  </a:p>
                </p:txBody>
              </p:sp>
              <p:sp>
                <p:nvSpPr>
                  <p:cNvPr id="39955" name="Text Box 11"/>
                  <p:cNvSpPr txBox="1">
                    <a:spLocks noChangeArrowheads="1"/>
                  </p:cNvSpPr>
                  <p:nvPr/>
                </p:nvSpPr>
                <p:spPr bwMode="auto">
                  <a:xfrm>
                    <a:off x="2260" y="1322"/>
                    <a:ext cx="1150" cy="343"/>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00"/>
                        </a:solidFill>
                        <a:latin typeface="Calibri" pitchFamily="34" charset="0"/>
                      </a:rPr>
                      <a:t>Not at-risk</a:t>
                    </a:r>
                    <a:endParaRPr lang="en-US" sz="2000" b="1" dirty="0">
                      <a:solidFill>
                        <a:srgbClr val="000000"/>
                      </a:solidFill>
                      <a:latin typeface="Calibri" pitchFamily="34" charset="0"/>
                    </a:endParaRPr>
                  </a:p>
                </p:txBody>
              </p:sp>
            </p:grpSp>
            <p:sp>
              <p:nvSpPr>
                <p:cNvPr id="39951" name="Text Box 12"/>
                <p:cNvSpPr txBox="1">
                  <a:spLocks noChangeArrowheads="1"/>
                </p:cNvSpPr>
                <p:nvPr/>
              </p:nvSpPr>
              <p:spPr bwMode="auto">
                <a:xfrm rot="-5400000">
                  <a:off x="730" y="3186"/>
                  <a:ext cx="1130" cy="303"/>
                </a:xfrm>
                <a:prstGeom prst="rect">
                  <a:avLst/>
                </a:prstGeom>
                <a:noFill/>
                <a:ln w="9525">
                  <a:noFill/>
                  <a:miter lim="800000"/>
                  <a:headEnd/>
                  <a:tailEnd/>
                </a:ln>
              </p:spPr>
              <p:txBody>
                <a:bodyPr>
                  <a:spAutoFit/>
                </a:bodyPr>
                <a:lstStyle/>
                <a:p>
                  <a:pPr algn="ctr">
                    <a:spcBef>
                      <a:spcPct val="50000"/>
                    </a:spcBef>
                  </a:pPr>
                  <a:r>
                    <a:rPr lang="en-US" sz="2000" b="1" dirty="0">
                      <a:solidFill>
                        <a:srgbClr val="000000"/>
                      </a:solidFill>
                      <a:latin typeface="Calibri" pitchFamily="34" charset="0"/>
                    </a:rPr>
                    <a:t>Not </a:t>
                  </a:r>
                  <a:r>
                    <a:rPr lang="en-US" sz="2000" b="1" dirty="0" smtClean="0">
                      <a:solidFill>
                        <a:srgbClr val="000000"/>
                      </a:solidFill>
                      <a:latin typeface="Calibri" pitchFamily="34" charset="0"/>
                    </a:rPr>
                    <a:t>at-risk</a:t>
                  </a:r>
                  <a:endParaRPr lang="en-US" sz="2000" b="1" dirty="0">
                    <a:solidFill>
                      <a:srgbClr val="000000"/>
                    </a:solidFill>
                    <a:latin typeface="Calibri" pitchFamily="34" charset="0"/>
                  </a:endParaRPr>
                </a:p>
              </p:txBody>
            </p:sp>
            <p:sp>
              <p:nvSpPr>
                <p:cNvPr id="39952" name="Text Box 13"/>
                <p:cNvSpPr txBox="1">
                  <a:spLocks noChangeArrowheads="1"/>
                </p:cNvSpPr>
                <p:nvPr/>
              </p:nvSpPr>
              <p:spPr bwMode="auto">
                <a:xfrm rot="-5400000">
                  <a:off x="701" y="2075"/>
                  <a:ext cx="1193" cy="303"/>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0000"/>
                      </a:solidFill>
                      <a:latin typeface="Calibri" pitchFamily="34" charset="0"/>
                    </a:rPr>
                    <a:t>at-risk</a:t>
                  </a:r>
                  <a:endParaRPr lang="en-US" sz="2000" b="1" dirty="0">
                    <a:solidFill>
                      <a:srgbClr val="000000"/>
                    </a:solidFill>
                    <a:latin typeface="Calibri" pitchFamily="34" charset="0"/>
                  </a:endParaRPr>
                </a:p>
              </p:txBody>
            </p:sp>
            <p:sp>
              <p:nvSpPr>
                <p:cNvPr id="39953" name="Text Box 14"/>
                <p:cNvSpPr txBox="1">
                  <a:spLocks noChangeArrowheads="1"/>
                </p:cNvSpPr>
                <p:nvPr/>
              </p:nvSpPr>
              <p:spPr bwMode="auto">
                <a:xfrm rot="-5400000">
                  <a:off x="-184" y="2603"/>
                  <a:ext cx="2272" cy="327"/>
                </a:xfrm>
                <a:prstGeom prst="rect">
                  <a:avLst/>
                </a:prstGeom>
                <a:noFill/>
                <a:ln w="9525">
                  <a:noFill/>
                  <a:miter lim="800000"/>
                  <a:headEnd/>
                  <a:tailEnd/>
                </a:ln>
              </p:spPr>
              <p:txBody>
                <a:bodyPr>
                  <a:spAutoFit/>
                </a:bodyPr>
                <a:lstStyle/>
                <a:p>
                  <a:pPr algn="ctr">
                    <a:spcBef>
                      <a:spcPct val="50000"/>
                    </a:spcBef>
                  </a:pPr>
                  <a:r>
                    <a:rPr lang="en-US" sz="2200" b="1" dirty="0">
                      <a:solidFill>
                        <a:srgbClr val="000000"/>
                      </a:solidFill>
                      <a:latin typeface="Calibri" pitchFamily="34" charset="0"/>
                    </a:rPr>
                    <a:t>Screen</a:t>
                  </a:r>
                </a:p>
              </p:txBody>
            </p:sp>
          </p:grpSp>
          <p:sp>
            <p:nvSpPr>
              <p:cNvPr id="39948" name="Rectangle 15"/>
              <p:cNvSpPr>
                <a:spLocks noChangeArrowheads="1"/>
              </p:cNvSpPr>
              <p:nvPr/>
            </p:nvSpPr>
            <p:spPr bwMode="auto">
              <a:xfrm>
                <a:off x="1402" y="2776"/>
                <a:ext cx="1168" cy="1143"/>
              </a:xfrm>
              <a:prstGeom prst="rect">
                <a:avLst/>
              </a:prstGeom>
              <a:noFill/>
              <a:ln w="12700">
                <a:solidFill>
                  <a:srgbClr val="000000"/>
                </a:solidFill>
                <a:miter lim="800000"/>
                <a:headEnd/>
                <a:tailEnd/>
              </a:ln>
            </p:spPr>
            <p:txBody>
              <a:bodyPr wrap="none" anchor="ctr"/>
              <a:lstStyle/>
              <a:p>
                <a:endParaRPr lang="en-US" dirty="0"/>
              </a:p>
            </p:txBody>
          </p:sp>
        </p:grpSp>
        <p:sp>
          <p:nvSpPr>
            <p:cNvPr id="39942" name="Text Box 16"/>
            <p:cNvSpPr txBox="1">
              <a:spLocks noChangeArrowheads="1"/>
            </p:cNvSpPr>
            <p:nvPr/>
          </p:nvSpPr>
          <p:spPr bwMode="auto">
            <a:xfrm>
              <a:off x="1828800" y="2606675"/>
              <a:ext cx="1447800" cy="1158875"/>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rPr>
                <a:t>True Positive</a:t>
              </a:r>
            </a:p>
            <a:p>
              <a:pPr algn="ctr">
                <a:spcBef>
                  <a:spcPct val="50000"/>
                </a:spcBef>
              </a:pPr>
              <a:endParaRPr lang="en-US" sz="2000" dirty="0">
                <a:solidFill>
                  <a:srgbClr val="FF0000"/>
                </a:solidFill>
                <a:latin typeface="Comic Sans MS" pitchFamily="66" charset="0"/>
              </a:endParaRPr>
            </a:p>
          </p:txBody>
        </p:sp>
        <p:sp>
          <p:nvSpPr>
            <p:cNvPr id="39943" name="Text Box 17"/>
            <p:cNvSpPr txBox="1">
              <a:spLocks noChangeArrowheads="1"/>
            </p:cNvSpPr>
            <p:nvPr/>
          </p:nvSpPr>
          <p:spPr bwMode="auto">
            <a:xfrm>
              <a:off x="3352800" y="2632075"/>
              <a:ext cx="1524000" cy="1158875"/>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rPr>
                <a:t>False Positive</a:t>
              </a:r>
            </a:p>
            <a:p>
              <a:pPr algn="ctr">
                <a:spcBef>
                  <a:spcPct val="50000"/>
                </a:spcBef>
              </a:pPr>
              <a:endParaRPr lang="en-US" sz="2000" dirty="0">
                <a:solidFill>
                  <a:srgbClr val="FF0000"/>
                </a:solidFill>
                <a:latin typeface="Comic Sans MS" pitchFamily="66" charset="0"/>
              </a:endParaRPr>
            </a:p>
          </p:txBody>
        </p:sp>
        <p:sp>
          <p:nvSpPr>
            <p:cNvPr id="39944" name="Text Box 18"/>
            <p:cNvSpPr txBox="1">
              <a:spLocks noChangeArrowheads="1"/>
            </p:cNvSpPr>
            <p:nvPr/>
          </p:nvSpPr>
          <p:spPr bwMode="auto">
            <a:xfrm>
              <a:off x="3352800" y="4022725"/>
              <a:ext cx="1524000" cy="1158875"/>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rPr>
                <a:t>True Negative</a:t>
              </a:r>
            </a:p>
            <a:p>
              <a:pPr algn="ctr">
                <a:spcBef>
                  <a:spcPct val="50000"/>
                </a:spcBef>
              </a:pPr>
              <a:endParaRPr lang="en-US" sz="2000" dirty="0">
                <a:solidFill>
                  <a:srgbClr val="FF0000"/>
                </a:solidFill>
                <a:latin typeface="Comic Sans MS" pitchFamily="66" charset="0"/>
              </a:endParaRPr>
            </a:p>
          </p:txBody>
        </p:sp>
        <p:sp>
          <p:nvSpPr>
            <p:cNvPr id="39945" name="Text Box 19"/>
            <p:cNvSpPr txBox="1">
              <a:spLocks noChangeArrowheads="1"/>
            </p:cNvSpPr>
            <p:nvPr/>
          </p:nvSpPr>
          <p:spPr bwMode="auto">
            <a:xfrm>
              <a:off x="1816100" y="4022725"/>
              <a:ext cx="1460500" cy="1158875"/>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rPr>
                <a:t>False Negative</a:t>
              </a:r>
            </a:p>
            <a:p>
              <a:pPr algn="ctr">
                <a:spcBef>
                  <a:spcPct val="50000"/>
                </a:spcBef>
              </a:pPr>
              <a:endParaRPr lang="en-US" sz="2000" dirty="0">
                <a:solidFill>
                  <a:srgbClr val="FF0000"/>
                </a:solidFill>
                <a:latin typeface="Comic Sans MS" pitchFamily="66" charset="0"/>
              </a:endParaRPr>
            </a:p>
          </p:txBody>
        </p:sp>
        <p:sp>
          <p:nvSpPr>
            <p:cNvPr id="39946" name="Text Box 20"/>
            <p:cNvSpPr txBox="1">
              <a:spLocks noChangeArrowheads="1"/>
            </p:cNvSpPr>
            <p:nvPr/>
          </p:nvSpPr>
          <p:spPr bwMode="auto">
            <a:xfrm>
              <a:off x="1752600" y="1702713"/>
              <a:ext cx="3124200" cy="430887"/>
            </a:xfrm>
            <a:prstGeom prst="rect">
              <a:avLst/>
            </a:prstGeom>
            <a:noFill/>
            <a:ln w="9525">
              <a:noFill/>
              <a:miter lim="800000"/>
              <a:headEnd/>
              <a:tailEnd/>
            </a:ln>
          </p:spPr>
          <p:txBody>
            <a:bodyPr>
              <a:spAutoFit/>
            </a:bodyPr>
            <a:lstStyle/>
            <a:p>
              <a:pPr algn="ctr">
                <a:spcBef>
                  <a:spcPct val="50000"/>
                </a:spcBef>
              </a:pPr>
              <a:r>
                <a:rPr lang="en-US" sz="2200" b="1" dirty="0">
                  <a:solidFill>
                    <a:srgbClr val="000000"/>
                  </a:solidFill>
                  <a:latin typeface="Calibri" pitchFamily="34" charset="0"/>
                </a:rPr>
                <a:t>Outcome</a:t>
              </a:r>
            </a:p>
          </p:txBody>
        </p:sp>
      </p:grpSp>
      <p:sp>
        <p:nvSpPr>
          <p:cNvPr id="39940" name="Text Box 21"/>
          <p:cNvSpPr txBox="1">
            <a:spLocks noChangeArrowheads="1"/>
          </p:cNvSpPr>
          <p:nvPr/>
        </p:nvSpPr>
        <p:spPr bwMode="auto">
          <a:xfrm>
            <a:off x="5257800" y="1981200"/>
            <a:ext cx="3276600" cy="3416300"/>
          </a:xfrm>
          <a:prstGeom prst="rect">
            <a:avLst/>
          </a:prstGeom>
          <a:noFill/>
          <a:ln w="9525">
            <a:noFill/>
            <a:miter lim="800000"/>
            <a:headEnd/>
            <a:tailEnd/>
          </a:ln>
        </p:spPr>
        <p:txBody>
          <a:bodyPr>
            <a:spAutoFit/>
          </a:bodyPr>
          <a:lstStyle/>
          <a:p>
            <a:pPr>
              <a:spcBef>
                <a:spcPct val="50000"/>
              </a:spcBef>
            </a:pPr>
            <a:r>
              <a:rPr lang="en-US" b="1" dirty="0"/>
              <a:t>True Positive </a:t>
            </a:r>
            <a:r>
              <a:rPr lang="en-US" dirty="0"/>
              <a:t>– students correctly identified at-risk</a:t>
            </a:r>
          </a:p>
          <a:p>
            <a:pPr>
              <a:spcBef>
                <a:spcPct val="50000"/>
              </a:spcBef>
            </a:pPr>
            <a:endParaRPr lang="en-US" sz="1000" dirty="0"/>
          </a:p>
          <a:p>
            <a:pPr>
              <a:spcBef>
                <a:spcPct val="50000"/>
              </a:spcBef>
            </a:pPr>
            <a:r>
              <a:rPr lang="en-US" b="1" dirty="0"/>
              <a:t>False Positive </a:t>
            </a:r>
            <a:r>
              <a:rPr lang="en-US" dirty="0"/>
              <a:t>– students incorrectly identified at-risk</a:t>
            </a:r>
          </a:p>
          <a:p>
            <a:pPr>
              <a:spcBef>
                <a:spcPct val="50000"/>
              </a:spcBef>
            </a:pPr>
            <a:endParaRPr lang="en-US" sz="1000" dirty="0"/>
          </a:p>
          <a:p>
            <a:pPr>
              <a:spcBef>
                <a:spcPct val="50000"/>
              </a:spcBef>
            </a:pPr>
            <a:r>
              <a:rPr lang="en-US" b="1" dirty="0"/>
              <a:t>False Negative </a:t>
            </a:r>
            <a:r>
              <a:rPr lang="en-US" dirty="0"/>
              <a:t>– students incorrectly identified not at-risk</a:t>
            </a:r>
          </a:p>
          <a:p>
            <a:pPr>
              <a:spcBef>
                <a:spcPct val="50000"/>
              </a:spcBef>
            </a:pPr>
            <a:endParaRPr lang="en-US" sz="1000" dirty="0"/>
          </a:p>
          <a:p>
            <a:pPr>
              <a:spcBef>
                <a:spcPct val="50000"/>
              </a:spcBef>
            </a:pPr>
            <a:r>
              <a:rPr lang="en-US" b="1" dirty="0"/>
              <a:t>True Negative </a:t>
            </a:r>
            <a:r>
              <a:rPr lang="en-US" dirty="0"/>
              <a:t>– students correctly identified not at-risk</a:t>
            </a:r>
          </a:p>
        </p:txBody>
      </p:sp>
      <p:sp>
        <p:nvSpPr>
          <p:cNvPr id="23" name="Slide Number Placeholder 22"/>
          <p:cNvSpPr>
            <a:spLocks noGrp="1"/>
          </p:cNvSpPr>
          <p:nvPr>
            <p:ph type="sldNum" sz="quarter" idx="10"/>
          </p:nvPr>
        </p:nvSpPr>
        <p:spPr/>
        <p:txBody>
          <a:bodyPr/>
          <a:lstStyle/>
          <a:p>
            <a:pPr>
              <a:defRPr/>
            </a:pPr>
            <a:fld id="{085E27C5-ECB1-4EBC-98D3-F94D2BA84B3F}" type="slidenum">
              <a:rPr lang="en-US" smtClean="0"/>
              <a:pPr>
                <a:defRPr/>
              </a:pPr>
              <a:t>100</a:t>
            </a:fld>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85E27C5-ECB1-4EBC-98D3-F94D2BA84B3F}" type="slidenum">
              <a:rPr lang="en-US" smtClean="0"/>
              <a:pPr>
                <a:defRPr/>
              </a:pPr>
              <a:t>101</a:t>
            </a:fld>
            <a:endParaRPr lang="en-US" dirty="0"/>
          </a:p>
        </p:txBody>
      </p:sp>
      <p:sp>
        <p:nvSpPr>
          <p:cNvPr id="5" name="Title 4"/>
          <p:cNvSpPr>
            <a:spLocks noGrp="1"/>
          </p:cNvSpPr>
          <p:nvPr>
            <p:ph type="title"/>
          </p:nvPr>
        </p:nvSpPr>
        <p:spPr>
          <a:xfrm>
            <a:off x="381000" y="457200"/>
            <a:ext cx="8229600" cy="868362"/>
          </a:xfrm>
        </p:spPr>
        <p:txBody>
          <a:bodyPr/>
          <a:lstStyle/>
          <a:p>
            <a:r>
              <a:rPr lang="en-US" dirty="0" smtClean="0"/>
              <a:t>Comparison Based on Changing the Cut Score</a:t>
            </a:r>
            <a:endParaRPr lang="en-US" dirty="0"/>
          </a:p>
        </p:txBody>
      </p:sp>
      <p:grpSp>
        <p:nvGrpSpPr>
          <p:cNvPr id="2" name="Group 30"/>
          <p:cNvGrpSpPr>
            <a:grpSpLocks/>
          </p:cNvGrpSpPr>
          <p:nvPr/>
        </p:nvGrpSpPr>
        <p:grpSpPr bwMode="auto">
          <a:xfrm>
            <a:off x="4724400" y="3581400"/>
            <a:ext cx="4002974" cy="1981201"/>
            <a:chOff x="304800" y="3164861"/>
            <a:chExt cx="6164580" cy="2157470"/>
          </a:xfrm>
        </p:grpSpPr>
        <p:sp>
          <p:nvSpPr>
            <p:cNvPr id="7" name="Freeform 3"/>
            <p:cNvSpPr>
              <a:spLocks/>
            </p:cNvSpPr>
            <p:nvPr/>
          </p:nvSpPr>
          <p:spPr bwMode="auto">
            <a:xfrm>
              <a:off x="2514600" y="3381375"/>
              <a:ext cx="2720975" cy="1219200"/>
            </a:xfrm>
            <a:custGeom>
              <a:avLst/>
              <a:gdLst>
                <a:gd name="T0" fmla="*/ 0 w 2466"/>
                <a:gd name="T1" fmla="*/ 2147483647 h 1104"/>
                <a:gd name="T2" fmla="*/ 2147483647 w 2466"/>
                <a:gd name="T3" fmla="*/ 2147483647 h 1104"/>
                <a:gd name="T4" fmla="*/ 2147483647 w 2466"/>
                <a:gd name="T5" fmla="*/ 2147483647 h 1104"/>
                <a:gd name="T6" fmla="*/ 2147483647 w 2466"/>
                <a:gd name="T7" fmla="*/ 2147483647 h 1104"/>
                <a:gd name="T8" fmla="*/ 2147483647 w 2466"/>
                <a:gd name="T9" fmla="*/ 2147483647 h 1104"/>
                <a:gd name="T10" fmla="*/ 2147483647 w 2466"/>
                <a:gd name="T11" fmla="*/ 2147483647 h 1104"/>
                <a:gd name="T12" fmla="*/ 2147483647 w 2466"/>
                <a:gd name="T13" fmla="*/ 2147483647 h 1104"/>
                <a:gd name="T14" fmla="*/ 2147483647 w 2466"/>
                <a:gd name="T15" fmla="*/ 2147483647 h 1104"/>
                <a:gd name="T16" fmla="*/ 2147483647 w 2466"/>
                <a:gd name="T17" fmla="*/ 2147483647 h 1104"/>
                <a:gd name="T18" fmla="*/ 2147483647 w 2466"/>
                <a:gd name="T19" fmla="*/ 2147483647 h 1104"/>
                <a:gd name="T20" fmla="*/ 2147483647 w 2466"/>
                <a:gd name="T21" fmla="*/ 2147483647 h 1104"/>
                <a:gd name="T22" fmla="*/ 2147483647 w 2466"/>
                <a:gd name="T23" fmla="*/ 2147483647 h 1104"/>
                <a:gd name="T24" fmla="*/ 2147483647 w 2466"/>
                <a:gd name="T25" fmla="*/ 2147483647 h 1104"/>
                <a:gd name="T26" fmla="*/ 2147483647 w 2466"/>
                <a:gd name="T27" fmla="*/ 2147483647 h 1104"/>
                <a:gd name="T28" fmla="*/ 2147483647 w 2466"/>
                <a:gd name="T29" fmla="*/ 2147483647 h 1104"/>
                <a:gd name="T30" fmla="*/ 2147483647 w 2466"/>
                <a:gd name="T31" fmla="*/ 2147483647 h 1104"/>
                <a:gd name="T32" fmla="*/ 2147483647 w 2466"/>
                <a:gd name="T33" fmla="*/ 2147483647 h 1104"/>
                <a:gd name="T34" fmla="*/ 2147483647 w 2466"/>
                <a:gd name="T35" fmla="*/ 2147483647 h 1104"/>
                <a:gd name="T36" fmla="*/ 2147483647 w 2466"/>
                <a:gd name="T37" fmla="*/ 0 h 1104"/>
                <a:gd name="T38" fmla="*/ 2147483647 w 2466"/>
                <a:gd name="T39" fmla="*/ 2147483647 h 1104"/>
                <a:gd name="T40" fmla="*/ 2147483647 w 2466"/>
                <a:gd name="T41" fmla="*/ 2147483647 h 1104"/>
                <a:gd name="T42" fmla="*/ 2147483647 w 2466"/>
                <a:gd name="T43" fmla="*/ 2147483647 h 1104"/>
                <a:gd name="T44" fmla="*/ 2147483647 w 2466"/>
                <a:gd name="T45" fmla="*/ 2147483647 h 1104"/>
                <a:gd name="T46" fmla="*/ 2147483647 w 2466"/>
                <a:gd name="T47" fmla="*/ 2147483647 h 1104"/>
                <a:gd name="T48" fmla="*/ 2147483647 w 2466"/>
                <a:gd name="T49" fmla="*/ 2147483647 h 1104"/>
                <a:gd name="T50" fmla="*/ 2147483647 w 2466"/>
                <a:gd name="T51" fmla="*/ 2147483647 h 1104"/>
                <a:gd name="T52" fmla="*/ 2147483647 w 2466"/>
                <a:gd name="T53" fmla="*/ 2147483647 h 1104"/>
                <a:gd name="T54" fmla="*/ 2147483647 w 2466"/>
                <a:gd name="T55" fmla="*/ 2147483647 h 1104"/>
                <a:gd name="T56" fmla="*/ 2147483647 w 2466"/>
                <a:gd name="T57" fmla="*/ 2147483647 h 1104"/>
                <a:gd name="T58" fmla="*/ 2147483647 w 2466"/>
                <a:gd name="T59" fmla="*/ 2147483647 h 1104"/>
                <a:gd name="T60" fmla="*/ 2147483647 w 2466"/>
                <a:gd name="T61" fmla="*/ 2147483647 h 1104"/>
                <a:gd name="T62" fmla="*/ 2147483647 w 2466"/>
                <a:gd name="T63" fmla="*/ 2147483647 h 1104"/>
                <a:gd name="T64" fmla="*/ 2147483647 w 2466"/>
                <a:gd name="T65" fmla="*/ 2147483647 h 1104"/>
                <a:gd name="T66" fmla="*/ 2147483647 w 2466"/>
                <a:gd name="T67" fmla="*/ 2147483647 h 1104"/>
                <a:gd name="T68" fmla="*/ 2147483647 w 2466"/>
                <a:gd name="T69" fmla="*/ 2147483647 h 1104"/>
                <a:gd name="T70" fmla="*/ 2147483647 w 2466"/>
                <a:gd name="T71" fmla="*/ 2147483647 h 1104"/>
                <a:gd name="T72" fmla="*/ 2147483647 w 2466"/>
                <a:gd name="T73" fmla="*/ 2147483647 h 1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66"/>
                <a:gd name="T112" fmla="*/ 0 h 1104"/>
                <a:gd name="T113" fmla="*/ 2466 w 2466"/>
                <a:gd name="T114" fmla="*/ 1104 h 1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66" h="1104">
                  <a:moveTo>
                    <a:pt x="0" y="1104"/>
                  </a:moveTo>
                  <a:lnTo>
                    <a:pt x="0" y="1104"/>
                  </a:lnTo>
                  <a:lnTo>
                    <a:pt x="32" y="1102"/>
                  </a:lnTo>
                  <a:lnTo>
                    <a:pt x="62" y="1100"/>
                  </a:lnTo>
                  <a:lnTo>
                    <a:pt x="90" y="1096"/>
                  </a:lnTo>
                  <a:lnTo>
                    <a:pt x="118" y="1092"/>
                  </a:lnTo>
                  <a:lnTo>
                    <a:pt x="146" y="1084"/>
                  </a:lnTo>
                  <a:lnTo>
                    <a:pt x="174" y="1076"/>
                  </a:lnTo>
                  <a:lnTo>
                    <a:pt x="200" y="1066"/>
                  </a:lnTo>
                  <a:lnTo>
                    <a:pt x="226" y="1056"/>
                  </a:lnTo>
                  <a:lnTo>
                    <a:pt x="252" y="1044"/>
                  </a:lnTo>
                  <a:lnTo>
                    <a:pt x="276" y="1032"/>
                  </a:lnTo>
                  <a:lnTo>
                    <a:pt x="324" y="1002"/>
                  </a:lnTo>
                  <a:lnTo>
                    <a:pt x="370" y="968"/>
                  </a:lnTo>
                  <a:lnTo>
                    <a:pt x="414" y="932"/>
                  </a:lnTo>
                  <a:lnTo>
                    <a:pt x="456" y="890"/>
                  </a:lnTo>
                  <a:lnTo>
                    <a:pt x="496" y="848"/>
                  </a:lnTo>
                  <a:lnTo>
                    <a:pt x="534" y="802"/>
                  </a:lnTo>
                  <a:lnTo>
                    <a:pt x="572" y="754"/>
                  </a:lnTo>
                  <a:lnTo>
                    <a:pt x="608" y="706"/>
                  </a:lnTo>
                  <a:lnTo>
                    <a:pt x="644" y="656"/>
                  </a:lnTo>
                  <a:lnTo>
                    <a:pt x="710" y="552"/>
                  </a:lnTo>
                  <a:lnTo>
                    <a:pt x="838" y="350"/>
                  </a:lnTo>
                  <a:lnTo>
                    <a:pt x="900" y="256"/>
                  </a:lnTo>
                  <a:lnTo>
                    <a:pt x="930" y="214"/>
                  </a:lnTo>
                  <a:lnTo>
                    <a:pt x="962" y="174"/>
                  </a:lnTo>
                  <a:lnTo>
                    <a:pt x="992" y="136"/>
                  </a:lnTo>
                  <a:lnTo>
                    <a:pt x="1024" y="102"/>
                  </a:lnTo>
                  <a:lnTo>
                    <a:pt x="1058" y="74"/>
                  </a:lnTo>
                  <a:lnTo>
                    <a:pt x="1090" y="48"/>
                  </a:lnTo>
                  <a:lnTo>
                    <a:pt x="1108" y="38"/>
                  </a:lnTo>
                  <a:lnTo>
                    <a:pt x="1124" y="28"/>
                  </a:lnTo>
                  <a:lnTo>
                    <a:pt x="1142" y="20"/>
                  </a:lnTo>
                  <a:lnTo>
                    <a:pt x="1160" y="14"/>
                  </a:lnTo>
                  <a:lnTo>
                    <a:pt x="1178" y="8"/>
                  </a:lnTo>
                  <a:lnTo>
                    <a:pt x="1196" y="4"/>
                  </a:lnTo>
                  <a:lnTo>
                    <a:pt x="1214" y="2"/>
                  </a:lnTo>
                  <a:lnTo>
                    <a:pt x="1234" y="0"/>
                  </a:lnTo>
                  <a:lnTo>
                    <a:pt x="1252" y="2"/>
                  </a:lnTo>
                  <a:lnTo>
                    <a:pt x="1270" y="4"/>
                  </a:lnTo>
                  <a:lnTo>
                    <a:pt x="1290" y="8"/>
                  </a:lnTo>
                  <a:lnTo>
                    <a:pt x="1308" y="14"/>
                  </a:lnTo>
                  <a:lnTo>
                    <a:pt x="1324" y="20"/>
                  </a:lnTo>
                  <a:lnTo>
                    <a:pt x="1342" y="28"/>
                  </a:lnTo>
                  <a:lnTo>
                    <a:pt x="1360" y="38"/>
                  </a:lnTo>
                  <a:lnTo>
                    <a:pt x="1376" y="48"/>
                  </a:lnTo>
                  <a:lnTo>
                    <a:pt x="1410" y="74"/>
                  </a:lnTo>
                  <a:lnTo>
                    <a:pt x="1442" y="102"/>
                  </a:lnTo>
                  <a:lnTo>
                    <a:pt x="1474" y="136"/>
                  </a:lnTo>
                  <a:lnTo>
                    <a:pt x="1506" y="174"/>
                  </a:lnTo>
                  <a:lnTo>
                    <a:pt x="1536" y="214"/>
                  </a:lnTo>
                  <a:lnTo>
                    <a:pt x="1568" y="256"/>
                  </a:lnTo>
                  <a:lnTo>
                    <a:pt x="1630" y="350"/>
                  </a:lnTo>
                  <a:lnTo>
                    <a:pt x="1756" y="552"/>
                  </a:lnTo>
                  <a:lnTo>
                    <a:pt x="1824" y="656"/>
                  </a:lnTo>
                  <a:lnTo>
                    <a:pt x="1858" y="706"/>
                  </a:lnTo>
                  <a:lnTo>
                    <a:pt x="1894" y="754"/>
                  </a:lnTo>
                  <a:lnTo>
                    <a:pt x="1932" y="802"/>
                  </a:lnTo>
                  <a:lnTo>
                    <a:pt x="1970" y="848"/>
                  </a:lnTo>
                  <a:lnTo>
                    <a:pt x="2012" y="890"/>
                  </a:lnTo>
                  <a:lnTo>
                    <a:pt x="2054" y="932"/>
                  </a:lnTo>
                  <a:lnTo>
                    <a:pt x="2098" y="968"/>
                  </a:lnTo>
                  <a:lnTo>
                    <a:pt x="2144" y="1002"/>
                  </a:lnTo>
                  <a:lnTo>
                    <a:pt x="2190" y="1032"/>
                  </a:lnTo>
                  <a:lnTo>
                    <a:pt x="2216" y="1044"/>
                  </a:lnTo>
                  <a:lnTo>
                    <a:pt x="2240" y="1056"/>
                  </a:lnTo>
                  <a:lnTo>
                    <a:pt x="2266" y="1066"/>
                  </a:lnTo>
                  <a:lnTo>
                    <a:pt x="2294" y="1076"/>
                  </a:lnTo>
                  <a:lnTo>
                    <a:pt x="2320" y="1084"/>
                  </a:lnTo>
                  <a:lnTo>
                    <a:pt x="2348" y="1092"/>
                  </a:lnTo>
                  <a:lnTo>
                    <a:pt x="2376" y="1096"/>
                  </a:lnTo>
                  <a:lnTo>
                    <a:pt x="2406" y="1100"/>
                  </a:lnTo>
                  <a:lnTo>
                    <a:pt x="2436" y="1102"/>
                  </a:lnTo>
                  <a:lnTo>
                    <a:pt x="2466" y="1104"/>
                  </a:lnTo>
                </a:path>
              </a:pathLst>
            </a:custGeom>
            <a:solidFill>
              <a:srgbClr val="0070C0"/>
            </a:solidFill>
            <a:ln w="12700">
              <a:solidFill>
                <a:srgbClr val="000000"/>
              </a:solidFill>
              <a:round/>
              <a:headEnd/>
              <a:tailEnd/>
            </a:ln>
          </p:spPr>
          <p:txBody>
            <a:bodyPr/>
            <a:lstStyle/>
            <a:p>
              <a:endParaRPr lang="en-US" dirty="0"/>
            </a:p>
          </p:txBody>
        </p:sp>
        <p:sp>
          <p:nvSpPr>
            <p:cNvPr id="8" name="Line 17"/>
            <p:cNvSpPr>
              <a:spLocks noChangeShapeType="1"/>
            </p:cNvSpPr>
            <p:nvPr/>
          </p:nvSpPr>
          <p:spPr bwMode="auto">
            <a:xfrm>
              <a:off x="304800" y="4598988"/>
              <a:ext cx="5867400" cy="1587"/>
            </a:xfrm>
            <a:prstGeom prst="line">
              <a:avLst/>
            </a:prstGeom>
            <a:noFill/>
            <a:ln w="12700">
              <a:solidFill>
                <a:srgbClr val="000000"/>
              </a:solidFill>
              <a:round/>
              <a:headEnd/>
              <a:tailEnd/>
            </a:ln>
          </p:spPr>
          <p:txBody>
            <a:bodyPr/>
            <a:lstStyle/>
            <a:p>
              <a:endParaRPr lang="en-US" dirty="0"/>
            </a:p>
          </p:txBody>
        </p:sp>
        <p:sp>
          <p:nvSpPr>
            <p:cNvPr id="9" name="Line 18"/>
            <p:cNvSpPr>
              <a:spLocks noChangeShapeType="1"/>
            </p:cNvSpPr>
            <p:nvPr/>
          </p:nvSpPr>
          <p:spPr bwMode="auto">
            <a:xfrm flipV="1">
              <a:off x="2769108" y="3164861"/>
              <a:ext cx="1588" cy="1419225"/>
            </a:xfrm>
            <a:prstGeom prst="line">
              <a:avLst/>
            </a:prstGeom>
            <a:noFill/>
            <a:ln w="12700">
              <a:solidFill>
                <a:srgbClr val="000000"/>
              </a:solidFill>
              <a:round/>
              <a:headEnd/>
              <a:tailEnd/>
            </a:ln>
          </p:spPr>
          <p:txBody>
            <a:bodyPr/>
            <a:lstStyle/>
            <a:p>
              <a:endParaRPr lang="en-US" dirty="0"/>
            </a:p>
          </p:txBody>
        </p:sp>
        <p:sp>
          <p:nvSpPr>
            <p:cNvPr id="10" name="Freeform 19"/>
            <p:cNvSpPr>
              <a:spLocks/>
            </p:cNvSpPr>
            <p:nvPr/>
          </p:nvSpPr>
          <p:spPr bwMode="auto">
            <a:xfrm>
              <a:off x="1244600" y="3382963"/>
              <a:ext cx="2717800" cy="1217612"/>
            </a:xfrm>
            <a:custGeom>
              <a:avLst/>
              <a:gdLst>
                <a:gd name="T0" fmla="*/ 0 w 2464"/>
                <a:gd name="T1" fmla="*/ 2147483647 h 1104"/>
                <a:gd name="T2" fmla="*/ 2147483647 w 2464"/>
                <a:gd name="T3" fmla="*/ 2147483647 h 1104"/>
                <a:gd name="T4" fmla="*/ 2147483647 w 2464"/>
                <a:gd name="T5" fmla="*/ 2147483647 h 1104"/>
                <a:gd name="T6" fmla="*/ 2147483647 w 2464"/>
                <a:gd name="T7" fmla="*/ 2147483647 h 1104"/>
                <a:gd name="T8" fmla="*/ 2147483647 w 2464"/>
                <a:gd name="T9" fmla="*/ 2147483647 h 1104"/>
                <a:gd name="T10" fmla="*/ 2147483647 w 2464"/>
                <a:gd name="T11" fmla="*/ 2147483647 h 1104"/>
                <a:gd name="T12" fmla="*/ 2147483647 w 2464"/>
                <a:gd name="T13" fmla="*/ 2147483647 h 1104"/>
                <a:gd name="T14" fmla="*/ 2147483647 w 2464"/>
                <a:gd name="T15" fmla="*/ 2147483647 h 1104"/>
                <a:gd name="T16" fmla="*/ 2147483647 w 2464"/>
                <a:gd name="T17" fmla="*/ 2147483647 h 1104"/>
                <a:gd name="T18" fmla="*/ 2147483647 w 2464"/>
                <a:gd name="T19" fmla="*/ 2147483647 h 1104"/>
                <a:gd name="T20" fmla="*/ 2147483647 w 2464"/>
                <a:gd name="T21" fmla="*/ 2147483647 h 1104"/>
                <a:gd name="T22" fmla="*/ 2147483647 w 2464"/>
                <a:gd name="T23" fmla="*/ 2147483647 h 1104"/>
                <a:gd name="T24" fmla="*/ 2147483647 w 2464"/>
                <a:gd name="T25" fmla="*/ 2147483647 h 1104"/>
                <a:gd name="T26" fmla="*/ 2147483647 w 2464"/>
                <a:gd name="T27" fmla="*/ 2147483647 h 1104"/>
                <a:gd name="T28" fmla="*/ 2147483647 w 2464"/>
                <a:gd name="T29" fmla="*/ 2147483647 h 1104"/>
                <a:gd name="T30" fmla="*/ 2147483647 w 2464"/>
                <a:gd name="T31" fmla="*/ 2147483647 h 1104"/>
                <a:gd name="T32" fmla="*/ 2147483647 w 2464"/>
                <a:gd name="T33" fmla="*/ 2147483647 h 1104"/>
                <a:gd name="T34" fmla="*/ 2147483647 w 2464"/>
                <a:gd name="T35" fmla="*/ 2147483647 h 1104"/>
                <a:gd name="T36" fmla="*/ 2147483647 w 2464"/>
                <a:gd name="T37" fmla="*/ 0 h 1104"/>
                <a:gd name="T38" fmla="*/ 2147483647 w 2464"/>
                <a:gd name="T39" fmla="*/ 2147483647 h 1104"/>
                <a:gd name="T40" fmla="*/ 2147483647 w 2464"/>
                <a:gd name="T41" fmla="*/ 2147483647 h 1104"/>
                <a:gd name="T42" fmla="*/ 2147483647 w 2464"/>
                <a:gd name="T43" fmla="*/ 2147483647 h 1104"/>
                <a:gd name="T44" fmla="*/ 2147483647 w 2464"/>
                <a:gd name="T45" fmla="*/ 2147483647 h 1104"/>
                <a:gd name="T46" fmla="*/ 2147483647 w 2464"/>
                <a:gd name="T47" fmla="*/ 2147483647 h 1104"/>
                <a:gd name="T48" fmla="*/ 2147483647 w 2464"/>
                <a:gd name="T49" fmla="*/ 2147483647 h 1104"/>
                <a:gd name="T50" fmla="*/ 2147483647 w 2464"/>
                <a:gd name="T51" fmla="*/ 2147483647 h 1104"/>
                <a:gd name="T52" fmla="*/ 2147483647 w 2464"/>
                <a:gd name="T53" fmla="*/ 2147483647 h 1104"/>
                <a:gd name="T54" fmla="*/ 2147483647 w 2464"/>
                <a:gd name="T55" fmla="*/ 2147483647 h 1104"/>
                <a:gd name="T56" fmla="*/ 2147483647 w 2464"/>
                <a:gd name="T57" fmla="*/ 2147483647 h 1104"/>
                <a:gd name="T58" fmla="*/ 2147483647 w 2464"/>
                <a:gd name="T59" fmla="*/ 2147483647 h 1104"/>
                <a:gd name="T60" fmla="*/ 2147483647 w 2464"/>
                <a:gd name="T61" fmla="*/ 2147483647 h 1104"/>
                <a:gd name="T62" fmla="*/ 2147483647 w 2464"/>
                <a:gd name="T63" fmla="*/ 2147483647 h 1104"/>
                <a:gd name="T64" fmla="*/ 2147483647 w 2464"/>
                <a:gd name="T65" fmla="*/ 2147483647 h 1104"/>
                <a:gd name="T66" fmla="*/ 2147483647 w 2464"/>
                <a:gd name="T67" fmla="*/ 2147483647 h 1104"/>
                <a:gd name="T68" fmla="*/ 2147483647 w 2464"/>
                <a:gd name="T69" fmla="*/ 2147483647 h 1104"/>
                <a:gd name="T70" fmla="*/ 2147483647 w 2464"/>
                <a:gd name="T71" fmla="*/ 2147483647 h 1104"/>
                <a:gd name="T72" fmla="*/ 2147483647 w 2464"/>
                <a:gd name="T73" fmla="*/ 2147483647 h 1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64"/>
                <a:gd name="T112" fmla="*/ 0 h 1104"/>
                <a:gd name="T113" fmla="*/ 2464 w 2464"/>
                <a:gd name="T114" fmla="*/ 1104 h 1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64" h="1104">
                  <a:moveTo>
                    <a:pt x="0" y="1104"/>
                  </a:moveTo>
                  <a:lnTo>
                    <a:pt x="0" y="1104"/>
                  </a:lnTo>
                  <a:lnTo>
                    <a:pt x="30" y="1102"/>
                  </a:lnTo>
                  <a:lnTo>
                    <a:pt x="60" y="1100"/>
                  </a:lnTo>
                  <a:lnTo>
                    <a:pt x="88" y="1096"/>
                  </a:lnTo>
                  <a:lnTo>
                    <a:pt x="116" y="1092"/>
                  </a:lnTo>
                  <a:lnTo>
                    <a:pt x="144" y="1084"/>
                  </a:lnTo>
                  <a:lnTo>
                    <a:pt x="172" y="1076"/>
                  </a:lnTo>
                  <a:lnTo>
                    <a:pt x="198" y="1066"/>
                  </a:lnTo>
                  <a:lnTo>
                    <a:pt x="224" y="1056"/>
                  </a:lnTo>
                  <a:lnTo>
                    <a:pt x="250" y="1044"/>
                  </a:lnTo>
                  <a:lnTo>
                    <a:pt x="274" y="1032"/>
                  </a:lnTo>
                  <a:lnTo>
                    <a:pt x="322" y="1002"/>
                  </a:lnTo>
                  <a:lnTo>
                    <a:pt x="368" y="968"/>
                  </a:lnTo>
                  <a:lnTo>
                    <a:pt x="412" y="932"/>
                  </a:lnTo>
                  <a:lnTo>
                    <a:pt x="454" y="890"/>
                  </a:lnTo>
                  <a:lnTo>
                    <a:pt x="494" y="848"/>
                  </a:lnTo>
                  <a:lnTo>
                    <a:pt x="532" y="802"/>
                  </a:lnTo>
                  <a:lnTo>
                    <a:pt x="570" y="754"/>
                  </a:lnTo>
                  <a:lnTo>
                    <a:pt x="606" y="706"/>
                  </a:lnTo>
                  <a:lnTo>
                    <a:pt x="642" y="656"/>
                  </a:lnTo>
                  <a:lnTo>
                    <a:pt x="708" y="552"/>
                  </a:lnTo>
                  <a:lnTo>
                    <a:pt x="836" y="350"/>
                  </a:lnTo>
                  <a:lnTo>
                    <a:pt x="898" y="256"/>
                  </a:lnTo>
                  <a:lnTo>
                    <a:pt x="928" y="214"/>
                  </a:lnTo>
                  <a:lnTo>
                    <a:pt x="960" y="174"/>
                  </a:lnTo>
                  <a:lnTo>
                    <a:pt x="990" y="136"/>
                  </a:lnTo>
                  <a:lnTo>
                    <a:pt x="1022" y="102"/>
                  </a:lnTo>
                  <a:lnTo>
                    <a:pt x="1056" y="74"/>
                  </a:lnTo>
                  <a:lnTo>
                    <a:pt x="1088" y="48"/>
                  </a:lnTo>
                  <a:lnTo>
                    <a:pt x="1106" y="38"/>
                  </a:lnTo>
                  <a:lnTo>
                    <a:pt x="1122" y="28"/>
                  </a:lnTo>
                  <a:lnTo>
                    <a:pt x="1140" y="20"/>
                  </a:lnTo>
                  <a:lnTo>
                    <a:pt x="1158" y="14"/>
                  </a:lnTo>
                  <a:lnTo>
                    <a:pt x="1176" y="8"/>
                  </a:lnTo>
                  <a:lnTo>
                    <a:pt x="1194" y="4"/>
                  </a:lnTo>
                  <a:lnTo>
                    <a:pt x="1212" y="2"/>
                  </a:lnTo>
                  <a:lnTo>
                    <a:pt x="1232" y="0"/>
                  </a:lnTo>
                  <a:lnTo>
                    <a:pt x="1250" y="2"/>
                  </a:lnTo>
                  <a:lnTo>
                    <a:pt x="1270" y="4"/>
                  </a:lnTo>
                  <a:lnTo>
                    <a:pt x="1288" y="8"/>
                  </a:lnTo>
                  <a:lnTo>
                    <a:pt x="1306" y="14"/>
                  </a:lnTo>
                  <a:lnTo>
                    <a:pt x="1324" y="20"/>
                  </a:lnTo>
                  <a:lnTo>
                    <a:pt x="1340" y="28"/>
                  </a:lnTo>
                  <a:lnTo>
                    <a:pt x="1358" y="38"/>
                  </a:lnTo>
                  <a:lnTo>
                    <a:pt x="1374" y="48"/>
                  </a:lnTo>
                  <a:lnTo>
                    <a:pt x="1408" y="74"/>
                  </a:lnTo>
                  <a:lnTo>
                    <a:pt x="1440" y="102"/>
                  </a:lnTo>
                  <a:lnTo>
                    <a:pt x="1472" y="136"/>
                  </a:lnTo>
                  <a:lnTo>
                    <a:pt x="1504" y="174"/>
                  </a:lnTo>
                  <a:lnTo>
                    <a:pt x="1534" y="214"/>
                  </a:lnTo>
                  <a:lnTo>
                    <a:pt x="1566" y="256"/>
                  </a:lnTo>
                  <a:lnTo>
                    <a:pt x="1628" y="350"/>
                  </a:lnTo>
                  <a:lnTo>
                    <a:pt x="1754" y="552"/>
                  </a:lnTo>
                  <a:lnTo>
                    <a:pt x="1822" y="656"/>
                  </a:lnTo>
                  <a:lnTo>
                    <a:pt x="1856" y="706"/>
                  </a:lnTo>
                  <a:lnTo>
                    <a:pt x="1892" y="754"/>
                  </a:lnTo>
                  <a:lnTo>
                    <a:pt x="1930" y="802"/>
                  </a:lnTo>
                  <a:lnTo>
                    <a:pt x="1970" y="848"/>
                  </a:lnTo>
                  <a:lnTo>
                    <a:pt x="2010" y="890"/>
                  </a:lnTo>
                  <a:lnTo>
                    <a:pt x="2052" y="932"/>
                  </a:lnTo>
                  <a:lnTo>
                    <a:pt x="2096" y="968"/>
                  </a:lnTo>
                  <a:lnTo>
                    <a:pt x="2142" y="1002"/>
                  </a:lnTo>
                  <a:lnTo>
                    <a:pt x="2190" y="1032"/>
                  </a:lnTo>
                  <a:lnTo>
                    <a:pt x="2214" y="1044"/>
                  </a:lnTo>
                  <a:lnTo>
                    <a:pt x="2240" y="1056"/>
                  </a:lnTo>
                  <a:lnTo>
                    <a:pt x="2266" y="1066"/>
                  </a:lnTo>
                  <a:lnTo>
                    <a:pt x="2292" y="1076"/>
                  </a:lnTo>
                  <a:lnTo>
                    <a:pt x="2318" y="1084"/>
                  </a:lnTo>
                  <a:lnTo>
                    <a:pt x="2346" y="1092"/>
                  </a:lnTo>
                  <a:lnTo>
                    <a:pt x="2374" y="1096"/>
                  </a:lnTo>
                  <a:lnTo>
                    <a:pt x="2404" y="1100"/>
                  </a:lnTo>
                  <a:lnTo>
                    <a:pt x="2434" y="1102"/>
                  </a:lnTo>
                  <a:lnTo>
                    <a:pt x="2464" y="1104"/>
                  </a:lnTo>
                </a:path>
              </a:pathLst>
            </a:custGeom>
            <a:solidFill>
              <a:srgbClr val="FF0000">
                <a:alpha val="50195"/>
              </a:srgbClr>
            </a:solidFill>
            <a:ln w="12700">
              <a:solidFill>
                <a:srgbClr val="000000"/>
              </a:solidFill>
              <a:round/>
              <a:headEnd/>
              <a:tailEnd/>
            </a:ln>
          </p:spPr>
          <p:txBody>
            <a:bodyPr/>
            <a:lstStyle/>
            <a:p>
              <a:endParaRPr lang="en-US" dirty="0"/>
            </a:p>
          </p:txBody>
        </p:sp>
        <p:sp>
          <p:nvSpPr>
            <p:cNvPr id="11" name="Text Box 21"/>
            <p:cNvSpPr txBox="1">
              <a:spLocks noChangeArrowheads="1"/>
            </p:cNvSpPr>
            <p:nvPr/>
          </p:nvSpPr>
          <p:spPr bwMode="auto">
            <a:xfrm>
              <a:off x="304800" y="3496779"/>
              <a:ext cx="1517904" cy="703836"/>
            </a:xfrm>
            <a:prstGeom prst="rect">
              <a:avLst/>
            </a:prstGeom>
            <a:noFill/>
            <a:ln w="9525">
              <a:noFill/>
              <a:miter lim="800000"/>
              <a:headEnd/>
              <a:tailEnd/>
            </a:ln>
          </p:spPr>
          <p:txBody>
            <a:bodyPr wrap="square">
              <a:spAutoFit/>
            </a:bodyPr>
            <a:lstStyle/>
            <a:p>
              <a:pPr algn="ctr">
                <a:spcBef>
                  <a:spcPct val="50000"/>
                </a:spcBef>
              </a:pPr>
              <a:r>
                <a:rPr lang="en-US" dirty="0">
                  <a:solidFill>
                    <a:srgbClr val="000000"/>
                  </a:solidFill>
                  <a:latin typeface="Calibri" pitchFamily="34" charset="0"/>
                </a:rPr>
                <a:t>Poor Readers</a:t>
              </a:r>
            </a:p>
          </p:txBody>
        </p:sp>
        <p:sp>
          <p:nvSpPr>
            <p:cNvPr id="12" name="Text Box 22"/>
            <p:cNvSpPr txBox="1">
              <a:spLocks noChangeArrowheads="1"/>
            </p:cNvSpPr>
            <p:nvPr/>
          </p:nvSpPr>
          <p:spPr bwMode="auto">
            <a:xfrm>
              <a:off x="4646676" y="3413800"/>
              <a:ext cx="1822704" cy="703836"/>
            </a:xfrm>
            <a:prstGeom prst="rect">
              <a:avLst/>
            </a:prstGeom>
            <a:noFill/>
            <a:ln w="9525">
              <a:noFill/>
              <a:miter lim="800000"/>
              <a:headEnd/>
              <a:tailEnd/>
            </a:ln>
          </p:spPr>
          <p:txBody>
            <a:bodyPr wrap="square">
              <a:spAutoFit/>
            </a:bodyPr>
            <a:lstStyle/>
            <a:p>
              <a:pPr algn="ctr">
                <a:spcBef>
                  <a:spcPct val="50000"/>
                </a:spcBef>
              </a:pPr>
              <a:r>
                <a:rPr lang="en-US" dirty="0">
                  <a:solidFill>
                    <a:srgbClr val="000000"/>
                  </a:solidFill>
                  <a:latin typeface="Calibri" pitchFamily="34" charset="0"/>
                </a:rPr>
                <a:t>Good Readers</a:t>
              </a:r>
            </a:p>
          </p:txBody>
        </p:sp>
        <p:sp>
          <p:nvSpPr>
            <p:cNvPr id="13" name="Text Box 23"/>
            <p:cNvSpPr txBox="1">
              <a:spLocks noChangeArrowheads="1"/>
            </p:cNvSpPr>
            <p:nvPr/>
          </p:nvSpPr>
          <p:spPr bwMode="auto">
            <a:xfrm>
              <a:off x="304800" y="4952999"/>
              <a:ext cx="5867400" cy="369332"/>
            </a:xfrm>
            <a:prstGeom prst="rect">
              <a:avLst/>
            </a:prstGeom>
            <a:noFill/>
            <a:ln w="9525">
              <a:noFill/>
              <a:miter lim="800000"/>
              <a:headEnd/>
              <a:tailEnd/>
            </a:ln>
          </p:spPr>
          <p:txBody>
            <a:bodyPr>
              <a:spAutoFit/>
            </a:bodyPr>
            <a:lstStyle/>
            <a:p>
              <a:pPr algn="ctr">
                <a:spcBef>
                  <a:spcPct val="50000"/>
                </a:spcBef>
              </a:pPr>
              <a:r>
                <a:rPr lang="en-US" dirty="0">
                  <a:solidFill>
                    <a:srgbClr val="000000"/>
                  </a:solidFill>
                  <a:latin typeface="Calibri" pitchFamily="34" charset="0"/>
                </a:rPr>
                <a:t>Number of items correct on screening instrument</a:t>
              </a:r>
            </a:p>
          </p:txBody>
        </p:sp>
        <p:sp>
          <p:nvSpPr>
            <p:cNvPr id="15" name="Text Box 25"/>
            <p:cNvSpPr txBox="1">
              <a:spLocks noChangeArrowheads="1"/>
            </p:cNvSpPr>
            <p:nvPr/>
          </p:nvSpPr>
          <p:spPr bwMode="auto">
            <a:xfrm>
              <a:off x="3784599" y="4635499"/>
              <a:ext cx="495299" cy="335160"/>
            </a:xfrm>
            <a:prstGeom prst="rect">
              <a:avLst/>
            </a:prstGeom>
            <a:noFill/>
            <a:ln w="9525">
              <a:noFill/>
              <a:miter lim="800000"/>
              <a:headEnd/>
              <a:tailEnd/>
            </a:ln>
          </p:spPr>
          <p:txBody>
            <a:bodyPr>
              <a:spAutoFit/>
            </a:bodyPr>
            <a:lstStyle/>
            <a:p>
              <a:pPr>
                <a:spcBef>
                  <a:spcPct val="50000"/>
                </a:spcBef>
              </a:pPr>
              <a:endParaRPr lang="en-US" sz="1400" dirty="0">
                <a:latin typeface="Calibri" pitchFamily="34" charset="0"/>
              </a:endParaRPr>
            </a:p>
          </p:txBody>
        </p:sp>
        <p:sp>
          <p:nvSpPr>
            <p:cNvPr id="16" name="Text Box 26"/>
            <p:cNvSpPr txBox="1">
              <a:spLocks noChangeArrowheads="1"/>
            </p:cNvSpPr>
            <p:nvPr/>
          </p:nvSpPr>
          <p:spPr bwMode="auto">
            <a:xfrm>
              <a:off x="2065020" y="3797299"/>
              <a:ext cx="821436" cy="335160"/>
            </a:xfrm>
            <a:prstGeom prst="rect">
              <a:avLst/>
            </a:prstGeom>
            <a:noFill/>
            <a:ln w="9525">
              <a:noFill/>
              <a:miter lim="800000"/>
              <a:headEnd/>
              <a:tailEnd/>
            </a:ln>
          </p:spPr>
          <p:txBody>
            <a:bodyPr wrap="square">
              <a:spAutoFit/>
            </a:bodyPr>
            <a:lstStyle/>
            <a:p>
              <a:pPr>
                <a:spcBef>
                  <a:spcPct val="50000"/>
                </a:spcBef>
              </a:pPr>
              <a:r>
                <a:rPr lang="en-US" sz="1400" dirty="0" smtClean="0">
                  <a:solidFill>
                    <a:schemeClr val="bg1"/>
                  </a:solidFill>
                  <a:latin typeface="Calibri" pitchFamily="34" charset="0"/>
                </a:rPr>
                <a:t>65%</a:t>
              </a:r>
              <a:endParaRPr lang="en-US" sz="1400" dirty="0">
                <a:solidFill>
                  <a:schemeClr val="bg1"/>
                </a:solidFill>
                <a:latin typeface="Calibri" pitchFamily="34" charset="0"/>
              </a:endParaRPr>
            </a:p>
          </p:txBody>
        </p:sp>
        <p:sp>
          <p:nvSpPr>
            <p:cNvPr id="17" name="Text Box 27"/>
            <p:cNvSpPr txBox="1">
              <a:spLocks noChangeArrowheads="1"/>
            </p:cNvSpPr>
            <p:nvPr/>
          </p:nvSpPr>
          <p:spPr bwMode="auto">
            <a:xfrm>
              <a:off x="3590544" y="3825456"/>
              <a:ext cx="795529" cy="335160"/>
            </a:xfrm>
            <a:prstGeom prst="rect">
              <a:avLst/>
            </a:prstGeom>
            <a:noFill/>
            <a:ln w="9525">
              <a:noFill/>
              <a:miter lim="800000"/>
              <a:headEnd/>
              <a:tailEnd/>
            </a:ln>
          </p:spPr>
          <p:txBody>
            <a:bodyPr wrap="square">
              <a:spAutoFit/>
            </a:bodyPr>
            <a:lstStyle/>
            <a:p>
              <a:pPr>
                <a:spcBef>
                  <a:spcPct val="50000"/>
                </a:spcBef>
              </a:pPr>
              <a:r>
                <a:rPr lang="en-US" sz="1400" dirty="0" smtClean="0">
                  <a:solidFill>
                    <a:schemeClr val="bg1"/>
                  </a:solidFill>
                  <a:latin typeface="Calibri" pitchFamily="34" charset="0"/>
                </a:rPr>
                <a:t>95%</a:t>
              </a:r>
              <a:endParaRPr lang="en-US" sz="1400" dirty="0">
                <a:solidFill>
                  <a:schemeClr val="bg1"/>
                </a:solidFill>
                <a:latin typeface="Calibri" pitchFamily="34" charset="0"/>
              </a:endParaRPr>
            </a:p>
          </p:txBody>
        </p:sp>
        <p:sp>
          <p:nvSpPr>
            <p:cNvPr id="18" name="Text Box 28"/>
            <p:cNvSpPr txBox="1">
              <a:spLocks noChangeArrowheads="1"/>
            </p:cNvSpPr>
            <p:nvPr/>
          </p:nvSpPr>
          <p:spPr bwMode="auto">
            <a:xfrm>
              <a:off x="1595628" y="4658493"/>
              <a:ext cx="729995" cy="335160"/>
            </a:xfrm>
            <a:prstGeom prst="rect">
              <a:avLst/>
            </a:prstGeom>
            <a:noFill/>
            <a:ln w="9525">
              <a:noFill/>
              <a:miter lim="800000"/>
              <a:headEnd/>
              <a:tailEnd/>
            </a:ln>
          </p:spPr>
          <p:txBody>
            <a:bodyPr wrap="square">
              <a:spAutoFit/>
            </a:bodyPr>
            <a:lstStyle/>
            <a:p>
              <a:pPr>
                <a:spcBef>
                  <a:spcPct val="50000"/>
                </a:spcBef>
              </a:pPr>
              <a:r>
                <a:rPr lang="en-US" sz="1400" dirty="0" smtClean="0">
                  <a:latin typeface="Calibri" pitchFamily="34" charset="0"/>
                </a:rPr>
                <a:t>5%</a:t>
              </a:r>
              <a:endParaRPr lang="en-US" sz="1400" dirty="0">
                <a:latin typeface="Calibri" pitchFamily="34" charset="0"/>
              </a:endParaRPr>
            </a:p>
          </p:txBody>
        </p:sp>
        <p:sp>
          <p:nvSpPr>
            <p:cNvPr id="19" name="Text Box 29"/>
            <p:cNvSpPr txBox="1">
              <a:spLocks noChangeArrowheads="1"/>
            </p:cNvSpPr>
            <p:nvPr/>
          </p:nvSpPr>
          <p:spPr bwMode="auto">
            <a:xfrm>
              <a:off x="3473196" y="4658493"/>
              <a:ext cx="821436" cy="335160"/>
            </a:xfrm>
            <a:prstGeom prst="rect">
              <a:avLst/>
            </a:prstGeom>
            <a:noFill/>
            <a:ln w="9525">
              <a:noFill/>
              <a:miter lim="800000"/>
              <a:headEnd/>
              <a:tailEnd/>
            </a:ln>
          </p:spPr>
          <p:txBody>
            <a:bodyPr wrap="square">
              <a:spAutoFit/>
            </a:bodyPr>
            <a:lstStyle/>
            <a:p>
              <a:pPr>
                <a:spcBef>
                  <a:spcPct val="50000"/>
                </a:spcBef>
              </a:pPr>
              <a:r>
                <a:rPr lang="en-US" sz="1400" dirty="0" smtClean="0">
                  <a:latin typeface="Calibri" pitchFamily="34" charset="0"/>
                </a:rPr>
                <a:t>35%</a:t>
              </a:r>
              <a:endParaRPr lang="en-US" sz="1400" dirty="0">
                <a:latin typeface="Calibri" pitchFamily="34" charset="0"/>
              </a:endParaRPr>
            </a:p>
          </p:txBody>
        </p:sp>
      </p:grpSp>
      <p:grpSp>
        <p:nvGrpSpPr>
          <p:cNvPr id="3" name="Group 30"/>
          <p:cNvGrpSpPr>
            <a:grpSpLocks/>
          </p:cNvGrpSpPr>
          <p:nvPr/>
        </p:nvGrpSpPr>
        <p:grpSpPr bwMode="auto">
          <a:xfrm>
            <a:off x="457200" y="3488423"/>
            <a:ext cx="4002974" cy="2150377"/>
            <a:chOff x="187452" y="3181350"/>
            <a:chExt cx="6164580" cy="2140981"/>
          </a:xfrm>
        </p:grpSpPr>
        <p:sp>
          <p:nvSpPr>
            <p:cNvPr id="35" name="Freeform 3"/>
            <p:cNvSpPr>
              <a:spLocks/>
            </p:cNvSpPr>
            <p:nvPr/>
          </p:nvSpPr>
          <p:spPr bwMode="auto">
            <a:xfrm>
              <a:off x="2514600" y="3381375"/>
              <a:ext cx="2720975" cy="1219200"/>
            </a:xfrm>
            <a:custGeom>
              <a:avLst/>
              <a:gdLst>
                <a:gd name="T0" fmla="*/ 0 w 2466"/>
                <a:gd name="T1" fmla="*/ 2147483647 h 1104"/>
                <a:gd name="T2" fmla="*/ 2147483647 w 2466"/>
                <a:gd name="T3" fmla="*/ 2147483647 h 1104"/>
                <a:gd name="T4" fmla="*/ 2147483647 w 2466"/>
                <a:gd name="T5" fmla="*/ 2147483647 h 1104"/>
                <a:gd name="T6" fmla="*/ 2147483647 w 2466"/>
                <a:gd name="T7" fmla="*/ 2147483647 h 1104"/>
                <a:gd name="T8" fmla="*/ 2147483647 w 2466"/>
                <a:gd name="T9" fmla="*/ 2147483647 h 1104"/>
                <a:gd name="T10" fmla="*/ 2147483647 w 2466"/>
                <a:gd name="T11" fmla="*/ 2147483647 h 1104"/>
                <a:gd name="T12" fmla="*/ 2147483647 w 2466"/>
                <a:gd name="T13" fmla="*/ 2147483647 h 1104"/>
                <a:gd name="T14" fmla="*/ 2147483647 w 2466"/>
                <a:gd name="T15" fmla="*/ 2147483647 h 1104"/>
                <a:gd name="T16" fmla="*/ 2147483647 w 2466"/>
                <a:gd name="T17" fmla="*/ 2147483647 h 1104"/>
                <a:gd name="T18" fmla="*/ 2147483647 w 2466"/>
                <a:gd name="T19" fmla="*/ 2147483647 h 1104"/>
                <a:gd name="T20" fmla="*/ 2147483647 w 2466"/>
                <a:gd name="T21" fmla="*/ 2147483647 h 1104"/>
                <a:gd name="T22" fmla="*/ 2147483647 w 2466"/>
                <a:gd name="T23" fmla="*/ 2147483647 h 1104"/>
                <a:gd name="T24" fmla="*/ 2147483647 w 2466"/>
                <a:gd name="T25" fmla="*/ 2147483647 h 1104"/>
                <a:gd name="T26" fmla="*/ 2147483647 w 2466"/>
                <a:gd name="T27" fmla="*/ 2147483647 h 1104"/>
                <a:gd name="T28" fmla="*/ 2147483647 w 2466"/>
                <a:gd name="T29" fmla="*/ 2147483647 h 1104"/>
                <a:gd name="T30" fmla="*/ 2147483647 w 2466"/>
                <a:gd name="T31" fmla="*/ 2147483647 h 1104"/>
                <a:gd name="T32" fmla="*/ 2147483647 w 2466"/>
                <a:gd name="T33" fmla="*/ 2147483647 h 1104"/>
                <a:gd name="T34" fmla="*/ 2147483647 w 2466"/>
                <a:gd name="T35" fmla="*/ 2147483647 h 1104"/>
                <a:gd name="T36" fmla="*/ 2147483647 w 2466"/>
                <a:gd name="T37" fmla="*/ 0 h 1104"/>
                <a:gd name="T38" fmla="*/ 2147483647 w 2466"/>
                <a:gd name="T39" fmla="*/ 2147483647 h 1104"/>
                <a:gd name="T40" fmla="*/ 2147483647 w 2466"/>
                <a:gd name="T41" fmla="*/ 2147483647 h 1104"/>
                <a:gd name="T42" fmla="*/ 2147483647 w 2466"/>
                <a:gd name="T43" fmla="*/ 2147483647 h 1104"/>
                <a:gd name="T44" fmla="*/ 2147483647 w 2466"/>
                <a:gd name="T45" fmla="*/ 2147483647 h 1104"/>
                <a:gd name="T46" fmla="*/ 2147483647 w 2466"/>
                <a:gd name="T47" fmla="*/ 2147483647 h 1104"/>
                <a:gd name="T48" fmla="*/ 2147483647 w 2466"/>
                <a:gd name="T49" fmla="*/ 2147483647 h 1104"/>
                <a:gd name="T50" fmla="*/ 2147483647 w 2466"/>
                <a:gd name="T51" fmla="*/ 2147483647 h 1104"/>
                <a:gd name="T52" fmla="*/ 2147483647 w 2466"/>
                <a:gd name="T53" fmla="*/ 2147483647 h 1104"/>
                <a:gd name="T54" fmla="*/ 2147483647 w 2466"/>
                <a:gd name="T55" fmla="*/ 2147483647 h 1104"/>
                <a:gd name="T56" fmla="*/ 2147483647 w 2466"/>
                <a:gd name="T57" fmla="*/ 2147483647 h 1104"/>
                <a:gd name="T58" fmla="*/ 2147483647 w 2466"/>
                <a:gd name="T59" fmla="*/ 2147483647 h 1104"/>
                <a:gd name="T60" fmla="*/ 2147483647 w 2466"/>
                <a:gd name="T61" fmla="*/ 2147483647 h 1104"/>
                <a:gd name="T62" fmla="*/ 2147483647 w 2466"/>
                <a:gd name="T63" fmla="*/ 2147483647 h 1104"/>
                <a:gd name="T64" fmla="*/ 2147483647 w 2466"/>
                <a:gd name="T65" fmla="*/ 2147483647 h 1104"/>
                <a:gd name="T66" fmla="*/ 2147483647 w 2466"/>
                <a:gd name="T67" fmla="*/ 2147483647 h 1104"/>
                <a:gd name="T68" fmla="*/ 2147483647 w 2466"/>
                <a:gd name="T69" fmla="*/ 2147483647 h 1104"/>
                <a:gd name="T70" fmla="*/ 2147483647 w 2466"/>
                <a:gd name="T71" fmla="*/ 2147483647 h 1104"/>
                <a:gd name="T72" fmla="*/ 2147483647 w 2466"/>
                <a:gd name="T73" fmla="*/ 2147483647 h 1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66"/>
                <a:gd name="T112" fmla="*/ 0 h 1104"/>
                <a:gd name="T113" fmla="*/ 2466 w 2466"/>
                <a:gd name="T114" fmla="*/ 1104 h 1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66" h="1104">
                  <a:moveTo>
                    <a:pt x="0" y="1104"/>
                  </a:moveTo>
                  <a:lnTo>
                    <a:pt x="0" y="1104"/>
                  </a:lnTo>
                  <a:lnTo>
                    <a:pt x="32" y="1102"/>
                  </a:lnTo>
                  <a:lnTo>
                    <a:pt x="62" y="1100"/>
                  </a:lnTo>
                  <a:lnTo>
                    <a:pt x="90" y="1096"/>
                  </a:lnTo>
                  <a:lnTo>
                    <a:pt x="118" y="1092"/>
                  </a:lnTo>
                  <a:lnTo>
                    <a:pt x="146" y="1084"/>
                  </a:lnTo>
                  <a:lnTo>
                    <a:pt x="174" y="1076"/>
                  </a:lnTo>
                  <a:lnTo>
                    <a:pt x="200" y="1066"/>
                  </a:lnTo>
                  <a:lnTo>
                    <a:pt x="226" y="1056"/>
                  </a:lnTo>
                  <a:lnTo>
                    <a:pt x="252" y="1044"/>
                  </a:lnTo>
                  <a:lnTo>
                    <a:pt x="276" y="1032"/>
                  </a:lnTo>
                  <a:lnTo>
                    <a:pt x="324" y="1002"/>
                  </a:lnTo>
                  <a:lnTo>
                    <a:pt x="370" y="968"/>
                  </a:lnTo>
                  <a:lnTo>
                    <a:pt x="414" y="932"/>
                  </a:lnTo>
                  <a:lnTo>
                    <a:pt x="456" y="890"/>
                  </a:lnTo>
                  <a:lnTo>
                    <a:pt x="496" y="848"/>
                  </a:lnTo>
                  <a:lnTo>
                    <a:pt x="534" y="802"/>
                  </a:lnTo>
                  <a:lnTo>
                    <a:pt x="572" y="754"/>
                  </a:lnTo>
                  <a:lnTo>
                    <a:pt x="608" y="706"/>
                  </a:lnTo>
                  <a:lnTo>
                    <a:pt x="644" y="656"/>
                  </a:lnTo>
                  <a:lnTo>
                    <a:pt x="710" y="552"/>
                  </a:lnTo>
                  <a:lnTo>
                    <a:pt x="838" y="350"/>
                  </a:lnTo>
                  <a:lnTo>
                    <a:pt x="900" y="256"/>
                  </a:lnTo>
                  <a:lnTo>
                    <a:pt x="930" y="214"/>
                  </a:lnTo>
                  <a:lnTo>
                    <a:pt x="962" y="174"/>
                  </a:lnTo>
                  <a:lnTo>
                    <a:pt x="992" y="136"/>
                  </a:lnTo>
                  <a:lnTo>
                    <a:pt x="1024" y="102"/>
                  </a:lnTo>
                  <a:lnTo>
                    <a:pt x="1058" y="74"/>
                  </a:lnTo>
                  <a:lnTo>
                    <a:pt x="1090" y="48"/>
                  </a:lnTo>
                  <a:lnTo>
                    <a:pt x="1108" y="38"/>
                  </a:lnTo>
                  <a:lnTo>
                    <a:pt x="1124" y="28"/>
                  </a:lnTo>
                  <a:lnTo>
                    <a:pt x="1142" y="20"/>
                  </a:lnTo>
                  <a:lnTo>
                    <a:pt x="1160" y="14"/>
                  </a:lnTo>
                  <a:lnTo>
                    <a:pt x="1178" y="8"/>
                  </a:lnTo>
                  <a:lnTo>
                    <a:pt x="1196" y="4"/>
                  </a:lnTo>
                  <a:lnTo>
                    <a:pt x="1214" y="2"/>
                  </a:lnTo>
                  <a:lnTo>
                    <a:pt x="1234" y="0"/>
                  </a:lnTo>
                  <a:lnTo>
                    <a:pt x="1252" y="2"/>
                  </a:lnTo>
                  <a:lnTo>
                    <a:pt x="1270" y="4"/>
                  </a:lnTo>
                  <a:lnTo>
                    <a:pt x="1290" y="8"/>
                  </a:lnTo>
                  <a:lnTo>
                    <a:pt x="1308" y="14"/>
                  </a:lnTo>
                  <a:lnTo>
                    <a:pt x="1324" y="20"/>
                  </a:lnTo>
                  <a:lnTo>
                    <a:pt x="1342" y="28"/>
                  </a:lnTo>
                  <a:lnTo>
                    <a:pt x="1360" y="38"/>
                  </a:lnTo>
                  <a:lnTo>
                    <a:pt x="1376" y="48"/>
                  </a:lnTo>
                  <a:lnTo>
                    <a:pt x="1410" y="74"/>
                  </a:lnTo>
                  <a:lnTo>
                    <a:pt x="1442" y="102"/>
                  </a:lnTo>
                  <a:lnTo>
                    <a:pt x="1474" y="136"/>
                  </a:lnTo>
                  <a:lnTo>
                    <a:pt x="1506" y="174"/>
                  </a:lnTo>
                  <a:lnTo>
                    <a:pt x="1536" y="214"/>
                  </a:lnTo>
                  <a:lnTo>
                    <a:pt x="1568" y="256"/>
                  </a:lnTo>
                  <a:lnTo>
                    <a:pt x="1630" y="350"/>
                  </a:lnTo>
                  <a:lnTo>
                    <a:pt x="1756" y="552"/>
                  </a:lnTo>
                  <a:lnTo>
                    <a:pt x="1824" y="656"/>
                  </a:lnTo>
                  <a:lnTo>
                    <a:pt x="1858" y="706"/>
                  </a:lnTo>
                  <a:lnTo>
                    <a:pt x="1894" y="754"/>
                  </a:lnTo>
                  <a:lnTo>
                    <a:pt x="1932" y="802"/>
                  </a:lnTo>
                  <a:lnTo>
                    <a:pt x="1970" y="848"/>
                  </a:lnTo>
                  <a:lnTo>
                    <a:pt x="2012" y="890"/>
                  </a:lnTo>
                  <a:lnTo>
                    <a:pt x="2054" y="932"/>
                  </a:lnTo>
                  <a:lnTo>
                    <a:pt x="2098" y="968"/>
                  </a:lnTo>
                  <a:lnTo>
                    <a:pt x="2144" y="1002"/>
                  </a:lnTo>
                  <a:lnTo>
                    <a:pt x="2190" y="1032"/>
                  </a:lnTo>
                  <a:lnTo>
                    <a:pt x="2216" y="1044"/>
                  </a:lnTo>
                  <a:lnTo>
                    <a:pt x="2240" y="1056"/>
                  </a:lnTo>
                  <a:lnTo>
                    <a:pt x="2266" y="1066"/>
                  </a:lnTo>
                  <a:lnTo>
                    <a:pt x="2294" y="1076"/>
                  </a:lnTo>
                  <a:lnTo>
                    <a:pt x="2320" y="1084"/>
                  </a:lnTo>
                  <a:lnTo>
                    <a:pt x="2348" y="1092"/>
                  </a:lnTo>
                  <a:lnTo>
                    <a:pt x="2376" y="1096"/>
                  </a:lnTo>
                  <a:lnTo>
                    <a:pt x="2406" y="1100"/>
                  </a:lnTo>
                  <a:lnTo>
                    <a:pt x="2436" y="1102"/>
                  </a:lnTo>
                  <a:lnTo>
                    <a:pt x="2466" y="1104"/>
                  </a:lnTo>
                </a:path>
              </a:pathLst>
            </a:custGeom>
            <a:solidFill>
              <a:srgbClr val="0070C0"/>
            </a:solidFill>
            <a:ln w="12700">
              <a:solidFill>
                <a:srgbClr val="000000"/>
              </a:solidFill>
              <a:round/>
              <a:headEnd/>
              <a:tailEnd/>
            </a:ln>
          </p:spPr>
          <p:txBody>
            <a:bodyPr/>
            <a:lstStyle/>
            <a:p>
              <a:endParaRPr lang="en-US" dirty="0">
                <a:solidFill>
                  <a:srgbClr val="00B0F0"/>
                </a:solidFill>
              </a:endParaRPr>
            </a:p>
          </p:txBody>
        </p:sp>
        <p:sp>
          <p:nvSpPr>
            <p:cNvPr id="36" name="Line 17"/>
            <p:cNvSpPr>
              <a:spLocks noChangeShapeType="1"/>
            </p:cNvSpPr>
            <p:nvPr/>
          </p:nvSpPr>
          <p:spPr bwMode="auto">
            <a:xfrm>
              <a:off x="304800" y="4598988"/>
              <a:ext cx="5867400" cy="1587"/>
            </a:xfrm>
            <a:prstGeom prst="line">
              <a:avLst/>
            </a:prstGeom>
            <a:noFill/>
            <a:ln w="12700">
              <a:solidFill>
                <a:srgbClr val="000000"/>
              </a:solidFill>
              <a:round/>
              <a:headEnd/>
              <a:tailEnd/>
            </a:ln>
          </p:spPr>
          <p:txBody>
            <a:bodyPr/>
            <a:lstStyle/>
            <a:p>
              <a:endParaRPr lang="en-US" dirty="0"/>
            </a:p>
          </p:txBody>
        </p:sp>
        <p:sp>
          <p:nvSpPr>
            <p:cNvPr id="37" name="Line 18"/>
            <p:cNvSpPr>
              <a:spLocks noChangeShapeType="1"/>
            </p:cNvSpPr>
            <p:nvPr/>
          </p:nvSpPr>
          <p:spPr bwMode="auto">
            <a:xfrm flipV="1">
              <a:off x="3236913" y="3181350"/>
              <a:ext cx="1587" cy="1419225"/>
            </a:xfrm>
            <a:prstGeom prst="line">
              <a:avLst/>
            </a:prstGeom>
            <a:noFill/>
            <a:ln w="12700">
              <a:solidFill>
                <a:srgbClr val="000000"/>
              </a:solidFill>
              <a:round/>
              <a:headEnd/>
              <a:tailEnd/>
            </a:ln>
          </p:spPr>
          <p:txBody>
            <a:bodyPr/>
            <a:lstStyle/>
            <a:p>
              <a:endParaRPr lang="en-US" dirty="0"/>
            </a:p>
          </p:txBody>
        </p:sp>
        <p:sp>
          <p:nvSpPr>
            <p:cNvPr id="38" name="Freeform 19"/>
            <p:cNvSpPr>
              <a:spLocks/>
            </p:cNvSpPr>
            <p:nvPr/>
          </p:nvSpPr>
          <p:spPr bwMode="auto">
            <a:xfrm>
              <a:off x="1244600" y="3382963"/>
              <a:ext cx="2717800" cy="1217612"/>
            </a:xfrm>
            <a:custGeom>
              <a:avLst/>
              <a:gdLst>
                <a:gd name="T0" fmla="*/ 0 w 2464"/>
                <a:gd name="T1" fmla="*/ 2147483647 h 1104"/>
                <a:gd name="T2" fmla="*/ 2147483647 w 2464"/>
                <a:gd name="T3" fmla="*/ 2147483647 h 1104"/>
                <a:gd name="T4" fmla="*/ 2147483647 w 2464"/>
                <a:gd name="T5" fmla="*/ 2147483647 h 1104"/>
                <a:gd name="T6" fmla="*/ 2147483647 w 2464"/>
                <a:gd name="T7" fmla="*/ 2147483647 h 1104"/>
                <a:gd name="T8" fmla="*/ 2147483647 w 2464"/>
                <a:gd name="T9" fmla="*/ 2147483647 h 1104"/>
                <a:gd name="T10" fmla="*/ 2147483647 w 2464"/>
                <a:gd name="T11" fmla="*/ 2147483647 h 1104"/>
                <a:gd name="T12" fmla="*/ 2147483647 w 2464"/>
                <a:gd name="T13" fmla="*/ 2147483647 h 1104"/>
                <a:gd name="T14" fmla="*/ 2147483647 w 2464"/>
                <a:gd name="T15" fmla="*/ 2147483647 h 1104"/>
                <a:gd name="T16" fmla="*/ 2147483647 w 2464"/>
                <a:gd name="T17" fmla="*/ 2147483647 h 1104"/>
                <a:gd name="T18" fmla="*/ 2147483647 w 2464"/>
                <a:gd name="T19" fmla="*/ 2147483647 h 1104"/>
                <a:gd name="T20" fmla="*/ 2147483647 w 2464"/>
                <a:gd name="T21" fmla="*/ 2147483647 h 1104"/>
                <a:gd name="T22" fmla="*/ 2147483647 w 2464"/>
                <a:gd name="T23" fmla="*/ 2147483647 h 1104"/>
                <a:gd name="T24" fmla="*/ 2147483647 w 2464"/>
                <a:gd name="T25" fmla="*/ 2147483647 h 1104"/>
                <a:gd name="T26" fmla="*/ 2147483647 w 2464"/>
                <a:gd name="T27" fmla="*/ 2147483647 h 1104"/>
                <a:gd name="T28" fmla="*/ 2147483647 w 2464"/>
                <a:gd name="T29" fmla="*/ 2147483647 h 1104"/>
                <a:gd name="T30" fmla="*/ 2147483647 w 2464"/>
                <a:gd name="T31" fmla="*/ 2147483647 h 1104"/>
                <a:gd name="T32" fmla="*/ 2147483647 w 2464"/>
                <a:gd name="T33" fmla="*/ 2147483647 h 1104"/>
                <a:gd name="T34" fmla="*/ 2147483647 w 2464"/>
                <a:gd name="T35" fmla="*/ 2147483647 h 1104"/>
                <a:gd name="T36" fmla="*/ 2147483647 w 2464"/>
                <a:gd name="T37" fmla="*/ 0 h 1104"/>
                <a:gd name="T38" fmla="*/ 2147483647 w 2464"/>
                <a:gd name="T39" fmla="*/ 2147483647 h 1104"/>
                <a:gd name="T40" fmla="*/ 2147483647 w 2464"/>
                <a:gd name="T41" fmla="*/ 2147483647 h 1104"/>
                <a:gd name="T42" fmla="*/ 2147483647 w 2464"/>
                <a:gd name="T43" fmla="*/ 2147483647 h 1104"/>
                <a:gd name="T44" fmla="*/ 2147483647 w 2464"/>
                <a:gd name="T45" fmla="*/ 2147483647 h 1104"/>
                <a:gd name="T46" fmla="*/ 2147483647 w 2464"/>
                <a:gd name="T47" fmla="*/ 2147483647 h 1104"/>
                <a:gd name="T48" fmla="*/ 2147483647 w 2464"/>
                <a:gd name="T49" fmla="*/ 2147483647 h 1104"/>
                <a:gd name="T50" fmla="*/ 2147483647 w 2464"/>
                <a:gd name="T51" fmla="*/ 2147483647 h 1104"/>
                <a:gd name="T52" fmla="*/ 2147483647 w 2464"/>
                <a:gd name="T53" fmla="*/ 2147483647 h 1104"/>
                <a:gd name="T54" fmla="*/ 2147483647 w 2464"/>
                <a:gd name="T55" fmla="*/ 2147483647 h 1104"/>
                <a:gd name="T56" fmla="*/ 2147483647 w 2464"/>
                <a:gd name="T57" fmla="*/ 2147483647 h 1104"/>
                <a:gd name="T58" fmla="*/ 2147483647 w 2464"/>
                <a:gd name="T59" fmla="*/ 2147483647 h 1104"/>
                <a:gd name="T60" fmla="*/ 2147483647 w 2464"/>
                <a:gd name="T61" fmla="*/ 2147483647 h 1104"/>
                <a:gd name="T62" fmla="*/ 2147483647 w 2464"/>
                <a:gd name="T63" fmla="*/ 2147483647 h 1104"/>
                <a:gd name="T64" fmla="*/ 2147483647 w 2464"/>
                <a:gd name="T65" fmla="*/ 2147483647 h 1104"/>
                <a:gd name="T66" fmla="*/ 2147483647 w 2464"/>
                <a:gd name="T67" fmla="*/ 2147483647 h 1104"/>
                <a:gd name="T68" fmla="*/ 2147483647 w 2464"/>
                <a:gd name="T69" fmla="*/ 2147483647 h 1104"/>
                <a:gd name="T70" fmla="*/ 2147483647 w 2464"/>
                <a:gd name="T71" fmla="*/ 2147483647 h 1104"/>
                <a:gd name="T72" fmla="*/ 2147483647 w 2464"/>
                <a:gd name="T73" fmla="*/ 2147483647 h 1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64"/>
                <a:gd name="T112" fmla="*/ 0 h 1104"/>
                <a:gd name="T113" fmla="*/ 2464 w 2464"/>
                <a:gd name="T114" fmla="*/ 1104 h 1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64" h="1104">
                  <a:moveTo>
                    <a:pt x="0" y="1104"/>
                  </a:moveTo>
                  <a:lnTo>
                    <a:pt x="0" y="1104"/>
                  </a:lnTo>
                  <a:lnTo>
                    <a:pt x="30" y="1102"/>
                  </a:lnTo>
                  <a:lnTo>
                    <a:pt x="60" y="1100"/>
                  </a:lnTo>
                  <a:lnTo>
                    <a:pt x="88" y="1096"/>
                  </a:lnTo>
                  <a:lnTo>
                    <a:pt x="116" y="1092"/>
                  </a:lnTo>
                  <a:lnTo>
                    <a:pt x="144" y="1084"/>
                  </a:lnTo>
                  <a:lnTo>
                    <a:pt x="172" y="1076"/>
                  </a:lnTo>
                  <a:lnTo>
                    <a:pt x="198" y="1066"/>
                  </a:lnTo>
                  <a:lnTo>
                    <a:pt x="224" y="1056"/>
                  </a:lnTo>
                  <a:lnTo>
                    <a:pt x="250" y="1044"/>
                  </a:lnTo>
                  <a:lnTo>
                    <a:pt x="274" y="1032"/>
                  </a:lnTo>
                  <a:lnTo>
                    <a:pt x="322" y="1002"/>
                  </a:lnTo>
                  <a:lnTo>
                    <a:pt x="368" y="968"/>
                  </a:lnTo>
                  <a:lnTo>
                    <a:pt x="412" y="932"/>
                  </a:lnTo>
                  <a:lnTo>
                    <a:pt x="454" y="890"/>
                  </a:lnTo>
                  <a:lnTo>
                    <a:pt x="494" y="848"/>
                  </a:lnTo>
                  <a:lnTo>
                    <a:pt x="532" y="802"/>
                  </a:lnTo>
                  <a:lnTo>
                    <a:pt x="570" y="754"/>
                  </a:lnTo>
                  <a:lnTo>
                    <a:pt x="606" y="706"/>
                  </a:lnTo>
                  <a:lnTo>
                    <a:pt x="642" y="656"/>
                  </a:lnTo>
                  <a:lnTo>
                    <a:pt x="708" y="552"/>
                  </a:lnTo>
                  <a:lnTo>
                    <a:pt x="836" y="350"/>
                  </a:lnTo>
                  <a:lnTo>
                    <a:pt x="898" y="256"/>
                  </a:lnTo>
                  <a:lnTo>
                    <a:pt x="928" y="214"/>
                  </a:lnTo>
                  <a:lnTo>
                    <a:pt x="960" y="174"/>
                  </a:lnTo>
                  <a:lnTo>
                    <a:pt x="990" y="136"/>
                  </a:lnTo>
                  <a:lnTo>
                    <a:pt x="1022" y="102"/>
                  </a:lnTo>
                  <a:lnTo>
                    <a:pt x="1056" y="74"/>
                  </a:lnTo>
                  <a:lnTo>
                    <a:pt x="1088" y="48"/>
                  </a:lnTo>
                  <a:lnTo>
                    <a:pt x="1106" y="38"/>
                  </a:lnTo>
                  <a:lnTo>
                    <a:pt x="1122" y="28"/>
                  </a:lnTo>
                  <a:lnTo>
                    <a:pt x="1140" y="20"/>
                  </a:lnTo>
                  <a:lnTo>
                    <a:pt x="1158" y="14"/>
                  </a:lnTo>
                  <a:lnTo>
                    <a:pt x="1176" y="8"/>
                  </a:lnTo>
                  <a:lnTo>
                    <a:pt x="1194" y="4"/>
                  </a:lnTo>
                  <a:lnTo>
                    <a:pt x="1212" y="2"/>
                  </a:lnTo>
                  <a:lnTo>
                    <a:pt x="1232" y="0"/>
                  </a:lnTo>
                  <a:lnTo>
                    <a:pt x="1250" y="2"/>
                  </a:lnTo>
                  <a:lnTo>
                    <a:pt x="1270" y="4"/>
                  </a:lnTo>
                  <a:lnTo>
                    <a:pt x="1288" y="8"/>
                  </a:lnTo>
                  <a:lnTo>
                    <a:pt x="1306" y="14"/>
                  </a:lnTo>
                  <a:lnTo>
                    <a:pt x="1324" y="20"/>
                  </a:lnTo>
                  <a:lnTo>
                    <a:pt x="1340" y="28"/>
                  </a:lnTo>
                  <a:lnTo>
                    <a:pt x="1358" y="38"/>
                  </a:lnTo>
                  <a:lnTo>
                    <a:pt x="1374" y="48"/>
                  </a:lnTo>
                  <a:lnTo>
                    <a:pt x="1408" y="74"/>
                  </a:lnTo>
                  <a:lnTo>
                    <a:pt x="1440" y="102"/>
                  </a:lnTo>
                  <a:lnTo>
                    <a:pt x="1472" y="136"/>
                  </a:lnTo>
                  <a:lnTo>
                    <a:pt x="1504" y="174"/>
                  </a:lnTo>
                  <a:lnTo>
                    <a:pt x="1534" y="214"/>
                  </a:lnTo>
                  <a:lnTo>
                    <a:pt x="1566" y="256"/>
                  </a:lnTo>
                  <a:lnTo>
                    <a:pt x="1628" y="350"/>
                  </a:lnTo>
                  <a:lnTo>
                    <a:pt x="1754" y="552"/>
                  </a:lnTo>
                  <a:lnTo>
                    <a:pt x="1822" y="656"/>
                  </a:lnTo>
                  <a:lnTo>
                    <a:pt x="1856" y="706"/>
                  </a:lnTo>
                  <a:lnTo>
                    <a:pt x="1892" y="754"/>
                  </a:lnTo>
                  <a:lnTo>
                    <a:pt x="1930" y="802"/>
                  </a:lnTo>
                  <a:lnTo>
                    <a:pt x="1970" y="848"/>
                  </a:lnTo>
                  <a:lnTo>
                    <a:pt x="2010" y="890"/>
                  </a:lnTo>
                  <a:lnTo>
                    <a:pt x="2052" y="932"/>
                  </a:lnTo>
                  <a:lnTo>
                    <a:pt x="2096" y="968"/>
                  </a:lnTo>
                  <a:lnTo>
                    <a:pt x="2142" y="1002"/>
                  </a:lnTo>
                  <a:lnTo>
                    <a:pt x="2190" y="1032"/>
                  </a:lnTo>
                  <a:lnTo>
                    <a:pt x="2214" y="1044"/>
                  </a:lnTo>
                  <a:lnTo>
                    <a:pt x="2240" y="1056"/>
                  </a:lnTo>
                  <a:lnTo>
                    <a:pt x="2266" y="1066"/>
                  </a:lnTo>
                  <a:lnTo>
                    <a:pt x="2292" y="1076"/>
                  </a:lnTo>
                  <a:lnTo>
                    <a:pt x="2318" y="1084"/>
                  </a:lnTo>
                  <a:lnTo>
                    <a:pt x="2346" y="1092"/>
                  </a:lnTo>
                  <a:lnTo>
                    <a:pt x="2374" y="1096"/>
                  </a:lnTo>
                  <a:lnTo>
                    <a:pt x="2404" y="1100"/>
                  </a:lnTo>
                  <a:lnTo>
                    <a:pt x="2434" y="1102"/>
                  </a:lnTo>
                  <a:lnTo>
                    <a:pt x="2464" y="1104"/>
                  </a:lnTo>
                </a:path>
              </a:pathLst>
            </a:custGeom>
            <a:solidFill>
              <a:srgbClr val="FF0000">
                <a:alpha val="50195"/>
              </a:srgbClr>
            </a:solidFill>
            <a:ln w="12700">
              <a:solidFill>
                <a:srgbClr val="000000"/>
              </a:solidFill>
              <a:round/>
              <a:headEnd/>
              <a:tailEnd/>
            </a:ln>
          </p:spPr>
          <p:txBody>
            <a:bodyPr/>
            <a:lstStyle/>
            <a:p>
              <a:endParaRPr lang="en-US" dirty="0"/>
            </a:p>
          </p:txBody>
        </p:sp>
        <p:sp>
          <p:nvSpPr>
            <p:cNvPr id="39" name="Text Box 21"/>
            <p:cNvSpPr txBox="1">
              <a:spLocks noChangeArrowheads="1"/>
            </p:cNvSpPr>
            <p:nvPr/>
          </p:nvSpPr>
          <p:spPr bwMode="auto">
            <a:xfrm>
              <a:off x="187452" y="3577388"/>
              <a:ext cx="1530096" cy="646330"/>
            </a:xfrm>
            <a:prstGeom prst="rect">
              <a:avLst/>
            </a:prstGeom>
            <a:noFill/>
            <a:ln w="9525">
              <a:noFill/>
              <a:miter lim="800000"/>
              <a:headEnd/>
              <a:tailEnd/>
            </a:ln>
          </p:spPr>
          <p:txBody>
            <a:bodyPr wrap="square">
              <a:spAutoFit/>
            </a:bodyPr>
            <a:lstStyle/>
            <a:p>
              <a:pPr algn="ctr">
                <a:spcBef>
                  <a:spcPct val="50000"/>
                </a:spcBef>
              </a:pPr>
              <a:r>
                <a:rPr lang="en-US" dirty="0">
                  <a:solidFill>
                    <a:srgbClr val="000000"/>
                  </a:solidFill>
                  <a:latin typeface="Calibri" pitchFamily="34" charset="0"/>
                </a:rPr>
                <a:t>Poor Readers</a:t>
              </a:r>
            </a:p>
          </p:txBody>
        </p:sp>
        <p:sp>
          <p:nvSpPr>
            <p:cNvPr id="40" name="Text Box 22"/>
            <p:cNvSpPr txBox="1">
              <a:spLocks noChangeArrowheads="1"/>
            </p:cNvSpPr>
            <p:nvPr/>
          </p:nvSpPr>
          <p:spPr bwMode="auto">
            <a:xfrm>
              <a:off x="4764024" y="3653255"/>
              <a:ext cx="1588008" cy="646330"/>
            </a:xfrm>
            <a:prstGeom prst="rect">
              <a:avLst/>
            </a:prstGeom>
            <a:noFill/>
            <a:ln w="9525">
              <a:noFill/>
              <a:miter lim="800000"/>
              <a:headEnd/>
              <a:tailEnd/>
            </a:ln>
          </p:spPr>
          <p:txBody>
            <a:bodyPr wrap="square">
              <a:spAutoFit/>
            </a:bodyPr>
            <a:lstStyle/>
            <a:p>
              <a:pPr algn="ctr">
                <a:spcBef>
                  <a:spcPct val="50000"/>
                </a:spcBef>
              </a:pPr>
              <a:r>
                <a:rPr lang="en-US" dirty="0">
                  <a:solidFill>
                    <a:srgbClr val="000000"/>
                  </a:solidFill>
                  <a:latin typeface="Calibri" pitchFamily="34" charset="0"/>
                </a:rPr>
                <a:t>Good Readers</a:t>
              </a:r>
            </a:p>
          </p:txBody>
        </p:sp>
        <p:sp>
          <p:nvSpPr>
            <p:cNvPr id="41" name="Text Box 23"/>
            <p:cNvSpPr txBox="1">
              <a:spLocks noChangeArrowheads="1"/>
            </p:cNvSpPr>
            <p:nvPr/>
          </p:nvSpPr>
          <p:spPr bwMode="auto">
            <a:xfrm>
              <a:off x="304800" y="4952999"/>
              <a:ext cx="5867400" cy="369332"/>
            </a:xfrm>
            <a:prstGeom prst="rect">
              <a:avLst/>
            </a:prstGeom>
            <a:noFill/>
            <a:ln w="9525">
              <a:noFill/>
              <a:miter lim="800000"/>
              <a:headEnd/>
              <a:tailEnd/>
            </a:ln>
          </p:spPr>
          <p:txBody>
            <a:bodyPr>
              <a:spAutoFit/>
            </a:bodyPr>
            <a:lstStyle/>
            <a:p>
              <a:pPr algn="ctr">
                <a:spcBef>
                  <a:spcPct val="50000"/>
                </a:spcBef>
              </a:pPr>
              <a:r>
                <a:rPr lang="en-US" dirty="0">
                  <a:solidFill>
                    <a:srgbClr val="000000"/>
                  </a:solidFill>
                  <a:latin typeface="Calibri" pitchFamily="34" charset="0"/>
                </a:rPr>
                <a:t>Number of items correct on screening instrument</a:t>
              </a:r>
            </a:p>
          </p:txBody>
        </p:sp>
        <p:sp>
          <p:nvSpPr>
            <p:cNvPr id="42" name="Text Box 24"/>
            <p:cNvSpPr txBox="1">
              <a:spLocks noChangeArrowheads="1"/>
            </p:cNvSpPr>
            <p:nvPr/>
          </p:nvSpPr>
          <p:spPr bwMode="auto">
            <a:xfrm>
              <a:off x="2425700" y="4610100"/>
              <a:ext cx="495300" cy="304800"/>
            </a:xfrm>
            <a:prstGeom prst="rect">
              <a:avLst/>
            </a:prstGeom>
            <a:noFill/>
            <a:ln w="9525">
              <a:noFill/>
              <a:miter lim="800000"/>
              <a:headEnd/>
              <a:tailEnd/>
            </a:ln>
          </p:spPr>
          <p:txBody>
            <a:bodyPr>
              <a:spAutoFit/>
            </a:bodyPr>
            <a:lstStyle/>
            <a:p>
              <a:pPr>
                <a:spcBef>
                  <a:spcPct val="50000"/>
                </a:spcBef>
              </a:pPr>
              <a:endParaRPr lang="en-US" sz="1400" dirty="0">
                <a:latin typeface="Calibri" pitchFamily="34" charset="0"/>
              </a:endParaRPr>
            </a:p>
          </p:txBody>
        </p:sp>
        <p:sp>
          <p:nvSpPr>
            <p:cNvPr id="43" name="Text Box 25"/>
            <p:cNvSpPr txBox="1">
              <a:spLocks noChangeArrowheads="1"/>
            </p:cNvSpPr>
            <p:nvPr/>
          </p:nvSpPr>
          <p:spPr bwMode="auto">
            <a:xfrm>
              <a:off x="3784600" y="4635500"/>
              <a:ext cx="495300" cy="304800"/>
            </a:xfrm>
            <a:prstGeom prst="rect">
              <a:avLst/>
            </a:prstGeom>
            <a:noFill/>
            <a:ln w="9525">
              <a:noFill/>
              <a:miter lim="800000"/>
              <a:headEnd/>
              <a:tailEnd/>
            </a:ln>
          </p:spPr>
          <p:txBody>
            <a:bodyPr>
              <a:spAutoFit/>
            </a:bodyPr>
            <a:lstStyle/>
            <a:p>
              <a:pPr>
                <a:spcBef>
                  <a:spcPct val="50000"/>
                </a:spcBef>
              </a:pPr>
              <a:endParaRPr lang="en-US" sz="1400" dirty="0">
                <a:latin typeface="Calibri" pitchFamily="34" charset="0"/>
              </a:endParaRPr>
            </a:p>
          </p:txBody>
        </p:sp>
        <p:sp>
          <p:nvSpPr>
            <p:cNvPr id="44" name="Text Box 26"/>
            <p:cNvSpPr txBox="1">
              <a:spLocks noChangeArrowheads="1"/>
            </p:cNvSpPr>
            <p:nvPr/>
          </p:nvSpPr>
          <p:spPr bwMode="auto">
            <a:xfrm>
              <a:off x="2182368" y="3797299"/>
              <a:ext cx="821436" cy="306432"/>
            </a:xfrm>
            <a:prstGeom prst="rect">
              <a:avLst/>
            </a:prstGeom>
            <a:noFill/>
            <a:ln w="9525">
              <a:noFill/>
              <a:miter lim="800000"/>
              <a:headEnd/>
              <a:tailEnd/>
            </a:ln>
          </p:spPr>
          <p:txBody>
            <a:bodyPr wrap="square">
              <a:spAutoFit/>
            </a:bodyPr>
            <a:lstStyle/>
            <a:p>
              <a:pPr>
                <a:spcBef>
                  <a:spcPct val="50000"/>
                </a:spcBef>
              </a:pPr>
              <a:r>
                <a:rPr lang="en-US" sz="1400" dirty="0" smtClean="0">
                  <a:solidFill>
                    <a:schemeClr val="bg1"/>
                  </a:solidFill>
                  <a:latin typeface="Calibri" pitchFamily="34" charset="0"/>
                </a:rPr>
                <a:t>80%</a:t>
              </a:r>
              <a:endParaRPr lang="en-US" sz="1400" dirty="0">
                <a:solidFill>
                  <a:schemeClr val="bg1"/>
                </a:solidFill>
                <a:latin typeface="Calibri" pitchFamily="34" charset="0"/>
              </a:endParaRPr>
            </a:p>
          </p:txBody>
        </p:sp>
        <p:sp>
          <p:nvSpPr>
            <p:cNvPr id="45" name="Text Box 27"/>
            <p:cNvSpPr txBox="1">
              <a:spLocks noChangeArrowheads="1"/>
            </p:cNvSpPr>
            <p:nvPr/>
          </p:nvSpPr>
          <p:spPr bwMode="auto">
            <a:xfrm>
              <a:off x="3590544" y="3802025"/>
              <a:ext cx="938784" cy="306432"/>
            </a:xfrm>
            <a:prstGeom prst="rect">
              <a:avLst/>
            </a:prstGeom>
            <a:noFill/>
            <a:ln w="9525">
              <a:noFill/>
              <a:miter lim="800000"/>
              <a:headEnd/>
              <a:tailEnd/>
            </a:ln>
          </p:spPr>
          <p:txBody>
            <a:bodyPr wrap="square">
              <a:spAutoFit/>
            </a:bodyPr>
            <a:lstStyle/>
            <a:p>
              <a:pPr>
                <a:spcBef>
                  <a:spcPct val="50000"/>
                </a:spcBef>
              </a:pPr>
              <a:r>
                <a:rPr lang="en-US" sz="1400" dirty="0" smtClean="0">
                  <a:solidFill>
                    <a:schemeClr val="bg1"/>
                  </a:solidFill>
                  <a:latin typeface="Calibri" pitchFamily="34" charset="0"/>
                </a:rPr>
                <a:t>80%</a:t>
              </a:r>
              <a:endParaRPr lang="en-US" sz="1400" dirty="0">
                <a:solidFill>
                  <a:schemeClr val="bg1"/>
                </a:solidFill>
                <a:latin typeface="Calibri" pitchFamily="34" charset="0"/>
              </a:endParaRPr>
            </a:p>
          </p:txBody>
        </p:sp>
        <p:sp>
          <p:nvSpPr>
            <p:cNvPr id="46" name="Text Box 28"/>
            <p:cNvSpPr txBox="1">
              <a:spLocks noChangeArrowheads="1"/>
            </p:cNvSpPr>
            <p:nvPr/>
          </p:nvSpPr>
          <p:spPr bwMode="auto">
            <a:xfrm>
              <a:off x="1830324" y="4715394"/>
              <a:ext cx="821436" cy="306432"/>
            </a:xfrm>
            <a:prstGeom prst="rect">
              <a:avLst/>
            </a:prstGeom>
            <a:noFill/>
            <a:ln w="9525">
              <a:noFill/>
              <a:miter lim="800000"/>
              <a:headEnd/>
              <a:tailEnd/>
            </a:ln>
          </p:spPr>
          <p:txBody>
            <a:bodyPr wrap="square">
              <a:spAutoFit/>
            </a:bodyPr>
            <a:lstStyle/>
            <a:p>
              <a:pPr>
                <a:spcBef>
                  <a:spcPct val="50000"/>
                </a:spcBef>
              </a:pPr>
              <a:r>
                <a:rPr lang="en-US" sz="1400" dirty="0" smtClean="0">
                  <a:latin typeface="Calibri" pitchFamily="34" charset="0"/>
                </a:rPr>
                <a:t>20%</a:t>
              </a:r>
              <a:endParaRPr lang="en-US" sz="1400" dirty="0">
                <a:latin typeface="Calibri" pitchFamily="34" charset="0"/>
              </a:endParaRPr>
            </a:p>
          </p:txBody>
        </p:sp>
        <p:sp>
          <p:nvSpPr>
            <p:cNvPr id="47" name="Text Box 29"/>
            <p:cNvSpPr txBox="1">
              <a:spLocks noChangeArrowheads="1"/>
            </p:cNvSpPr>
            <p:nvPr/>
          </p:nvSpPr>
          <p:spPr bwMode="auto">
            <a:xfrm>
              <a:off x="3707892" y="4715394"/>
              <a:ext cx="938784" cy="306432"/>
            </a:xfrm>
            <a:prstGeom prst="rect">
              <a:avLst/>
            </a:prstGeom>
            <a:noFill/>
            <a:ln w="9525">
              <a:noFill/>
              <a:miter lim="800000"/>
              <a:headEnd/>
              <a:tailEnd/>
            </a:ln>
          </p:spPr>
          <p:txBody>
            <a:bodyPr wrap="square">
              <a:spAutoFit/>
            </a:bodyPr>
            <a:lstStyle/>
            <a:p>
              <a:pPr>
                <a:spcBef>
                  <a:spcPct val="50000"/>
                </a:spcBef>
              </a:pPr>
              <a:r>
                <a:rPr lang="en-US" sz="1400" dirty="0" smtClean="0">
                  <a:latin typeface="Calibri" pitchFamily="34" charset="0"/>
                </a:rPr>
                <a:t>20%</a:t>
              </a:r>
              <a:endParaRPr lang="en-US" sz="1400" dirty="0">
                <a:latin typeface="Calibri" pitchFamily="34" charset="0"/>
              </a:endParaRPr>
            </a:p>
          </p:txBody>
        </p:sp>
      </p:grpSp>
      <p:grpSp>
        <p:nvGrpSpPr>
          <p:cNvPr id="6" name="Group 29"/>
          <p:cNvGrpSpPr>
            <a:grpSpLocks/>
          </p:cNvGrpSpPr>
          <p:nvPr/>
        </p:nvGrpSpPr>
        <p:grpSpPr bwMode="auto">
          <a:xfrm>
            <a:off x="304800" y="1258669"/>
            <a:ext cx="3962400" cy="1941731"/>
            <a:chOff x="6045200" y="1716958"/>
            <a:chExt cx="5689599" cy="2359742"/>
          </a:xfrm>
        </p:grpSpPr>
        <p:sp>
          <p:nvSpPr>
            <p:cNvPr id="49" name="AutoShape 4"/>
            <p:cNvSpPr>
              <a:spLocks noChangeAspect="1" noChangeArrowheads="1" noTextEdit="1"/>
            </p:cNvSpPr>
            <p:nvPr/>
          </p:nvSpPr>
          <p:spPr bwMode="auto">
            <a:xfrm>
              <a:off x="6629400" y="2540000"/>
              <a:ext cx="1539875" cy="1536700"/>
            </a:xfrm>
            <a:prstGeom prst="rect">
              <a:avLst/>
            </a:prstGeom>
            <a:noFill/>
            <a:ln w="9525">
              <a:noFill/>
              <a:miter lim="800000"/>
              <a:headEnd/>
              <a:tailEnd/>
            </a:ln>
          </p:spPr>
          <p:txBody>
            <a:bodyPr/>
            <a:lstStyle/>
            <a:p>
              <a:endParaRPr lang="en-US" dirty="0"/>
            </a:p>
          </p:txBody>
        </p:sp>
        <p:sp>
          <p:nvSpPr>
            <p:cNvPr id="50" name="Rectangle 5"/>
            <p:cNvSpPr>
              <a:spLocks noChangeArrowheads="1"/>
            </p:cNvSpPr>
            <p:nvPr/>
          </p:nvSpPr>
          <p:spPr bwMode="auto">
            <a:xfrm>
              <a:off x="6635750" y="2546350"/>
              <a:ext cx="762000" cy="762000"/>
            </a:xfrm>
            <a:prstGeom prst="rect">
              <a:avLst/>
            </a:prstGeom>
            <a:solidFill>
              <a:srgbClr val="FFFFFF"/>
            </a:solidFill>
            <a:ln w="12700">
              <a:solidFill>
                <a:srgbClr val="000000"/>
              </a:solidFill>
              <a:miter lim="800000"/>
              <a:headEnd/>
              <a:tailEnd/>
            </a:ln>
          </p:spPr>
          <p:txBody>
            <a:bodyPr/>
            <a:lstStyle/>
            <a:p>
              <a:endParaRPr lang="en-US" dirty="0">
                <a:latin typeface="Calibri" pitchFamily="34" charset="0"/>
              </a:endParaRPr>
            </a:p>
          </p:txBody>
        </p:sp>
        <p:sp>
          <p:nvSpPr>
            <p:cNvPr id="51" name="Rectangle 6"/>
            <p:cNvSpPr>
              <a:spLocks noChangeArrowheads="1"/>
            </p:cNvSpPr>
            <p:nvPr/>
          </p:nvSpPr>
          <p:spPr bwMode="auto">
            <a:xfrm>
              <a:off x="6886575" y="2689225"/>
              <a:ext cx="218008"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TP</a:t>
              </a:r>
              <a:endParaRPr lang="en-US" dirty="0">
                <a:latin typeface="Calibri" pitchFamily="34" charset="0"/>
              </a:endParaRPr>
            </a:p>
          </p:txBody>
        </p:sp>
        <p:sp>
          <p:nvSpPr>
            <p:cNvPr id="52" name="Rectangle 7"/>
            <p:cNvSpPr>
              <a:spLocks noChangeArrowheads="1"/>
            </p:cNvSpPr>
            <p:nvPr/>
          </p:nvSpPr>
          <p:spPr bwMode="auto">
            <a:xfrm>
              <a:off x="6904038" y="2949575"/>
              <a:ext cx="221214"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80</a:t>
              </a:r>
              <a:endParaRPr lang="en-US" dirty="0">
                <a:latin typeface="Calibri" pitchFamily="34" charset="0"/>
              </a:endParaRPr>
            </a:p>
          </p:txBody>
        </p:sp>
        <p:sp>
          <p:nvSpPr>
            <p:cNvPr id="53" name="Rectangle 8"/>
            <p:cNvSpPr>
              <a:spLocks noChangeArrowheads="1"/>
            </p:cNvSpPr>
            <p:nvPr/>
          </p:nvSpPr>
          <p:spPr bwMode="auto">
            <a:xfrm>
              <a:off x="7400925" y="2546350"/>
              <a:ext cx="762000" cy="762000"/>
            </a:xfrm>
            <a:prstGeom prst="rect">
              <a:avLst/>
            </a:prstGeom>
            <a:solidFill>
              <a:srgbClr val="FFFFFF"/>
            </a:solidFill>
            <a:ln w="12700">
              <a:solidFill>
                <a:srgbClr val="000000"/>
              </a:solidFill>
              <a:miter lim="800000"/>
              <a:headEnd/>
              <a:tailEnd/>
            </a:ln>
          </p:spPr>
          <p:txBody>
            <a:bodyPr/>
            <a:lstStyle/>
            <a:p>
              <a:endParaRPr lang="en-US" dirty="0">
                <a:latin typeface="Calibri" pitchFamily="34" charset="0"/>
              </a:endParaRPr>
            </a:p>
          </p:txBody>
        </p:sp>
        <p:sp>
          <p:nvSpPr>
            <p:cNvPr id="54" name="Rectangle 9"/>
            <p:cNvSpPr>
              <a:spLocks noChangeArrowheads="1"/>
            </p:cNvSpPr>
            <p:nvPr/>
          </p:nvSpPr>
          <p:spPr bwMode="auto">
            <a:xfrm>
              <a:off x="7686430" y="2689225"/>
              <a:ext cx="211597"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FP</a:t>
              </a:r>
              <a:endParaRPr lang="en-US" dirty="0">
                <a:latin typeface="Calibri" pitchFamily="34" charset="0"/>
              </a:endParaRPr>
            </a:p>
          </p:txBody>
        </p:sp>
        <p:sp>
          <p:nvSpPr>
            <p:cNvPr id="55" name="Rectangle 10"/>
            <p:cNvSpPr>
              <a:spLocks noChangeArrowheads="1"/>
            </p:cNvSpPr>
            <p:nvPr/>
          </p:nvSpPr>
          <p:spPr bwMode="auto">
            <a:xfrm>
              <a:off x="7697036" y="2949575"/>
              <a:ext cx="317641" cy="317929"/>
            </a:xfrm>
            <a:prstGeom prst="rect">
              <a:avLst/>
            </a:prstGeom>
            <a:noFill/>
            <a:ln w="9525">
              <a:noFill/>
              <a:miter lim="800000"/>
              <a:headEnd/>
              <a:tailEnd/>
            </a:ln>
          </p:spPr>
          <p:txBody>
            <a:bodyPr wrap="none" lIns="0" tIns="0" rIns="0" bIns="0">
              <a:spAutoFit/>
            </a:bodyPr>
            <a:lstStyle/>
            <a:p>
              <a:r>
                <a:rPr lang="en-US" sz="1700" b="1" dirty="0">
                  <a:solidFill>
                    <a:srgbClr val="FF0000"/>
                  </a:solidFill>
                  <a:latin typeface="Calibri" pitchFamily="34" charset="0"/>
                </a:rPr>
                <a:t>20</a:t>
              </a:r>
              <a:endParaRPr lang="en-US" b="1" dirty="0">
                <a:solidFill>
                  <a:srgbClr val="FF0000"/>
                </a:solidFill>
                <a:latin typeface="Calibri" pitchFamily="34" charset="0"/>
              </a:endParaRPr>
            </a:p>
          </p:txBody>
        </p:sp>
        <p:sp>
          <p:nvSpPr>
            <p:cNvPr id="56" name="Rectangle 11"/>
            <p:cNvSpPr>
              <a:spLocks noChangeArrowheads="1"/>
            </p:cNvSpPr>
            <p:nvPr/>
          </p:nvSpPr>
          <p:spPr bwMode="auto">
            <a:xfrm>
              <a:off x="6635750" y="3308350"/>
              <a:ext cx="762000" cy="762000"/>
            </a:xfrm>
            <a:prstGeom prst="rect">
              <a:avLst/>
            </a:prstGeom>
            <a:solidFill>
              <a:srgbClr val="FFFFFF"/>
            </a:solidFill>
            <a:ln w="12700">
              <a:solidFill>
                <a:srgbClr val="000000"/>
              </a:solidFill>
              <a:miter lim="800000"/>
              <a:headEnd/>
              <a:tailEnd/>
            </a:ln>
          </p:spPr>
          <p:txBody>
            <a:bodyPr/>
            <a:lstStyle/>
            <a:p>
              <a:endParaRPr lang="en-US" dirty="0">
                <a:latin typeface="Calibri" pitchFamily="34" charset="0"/>
              </a:endParaRPr>
            </a:p>
          </p:txBody>
        </p:sp>
        <p:sp>
          <p:nvSpPr>
            <p:cNvPr id="57" name="Rectangle 12"/>
            <p:cNvSpPr>
              <a:spLocks noChangeArrowheads="1"/>
            </p:cNvSpPr>
            <p:nvPr/>
          </p:nvSpPr>
          <p:spPr bwMode="auto">
            <a:xfrm>
              <a:off x="6886575" y="3451225"/>
              <a:ext cx="240450"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FN</a:t>
              </a:r>
              <a:endParaRPr lang="en-US" dirty="0">
                <a:latin typeface="Calibri" pitchFamily="34" charset="0"/>
              </a:endParaRPr>
            </a:p>
          </p:txBody>
        </p:sp>
        <p:sp>
          <p:nvSpPr>
            <p:cNvPr id="58" name="Rectangle 13"/>
            <p:cNvSpPr>
              <a:spLocks noChangeArrowheads="1"/>
            </p:cNvSpPr>
            <p:nvPr/>
          </p:nvSpPr>
          <p:spPr bwMode="auto">
            <a:xfrm>
              <a:off x="6904037" y="3711575"/>
              <a:ext cx="317641" cy="317929"/>
            </a:xfrm>
            <a:prstGeom prst="rect">
              <a:avLst/>
            </a:prstGeom>
            <a:noFill/>
            <a:ln w="9525">
              <a:noFill/>
              <a:miter lim="800000"/>
              <a:headEnd/>
              <a:tailEnd/>
            </a:ln>
          </p:spPr>
          <p:txBody>
            <a:bodyPr wrap="none" lIns="0" tIns="0" rIns="0" bIns="0">
              <a:spAutoFit/>
            </a:bodyPr>
            <a:lstStyle/>
            <a:p>
              <a:r>
                <a:rPr lang="en-US" sz="1700" b="1" dirty="0">
                  <a:solidFill>
                    <a:srgbClr val="FF0000"/>
                  </a:solidFill>
                  <a:latin typeface="Calibri" pitchFamily="34" charset="0"/>
                </a:rPr>
                <a:t>20</a:t>
              </a:r>
              <a:endParaRPr lang="en-US" b="1" dirty="0">
                <a:solidFill>
                  <a:srgbClr val="FF0000"/>
                </a:solidFill>
                <a:latin typeface="Calibri" pitchFamily="34" charset="0"/>
              </a:endParaRPr>
            </a:p>
          </p:txBody>
        </p:sp>
        <p:sp>
          <p:nvSpPr>
            <p:cNvPr id="59" name="Rectangle 14"/>
            <p:cNvSpPr>
              <a:spLocks noChangeArrowheads="1"/>
            </p:cNvSpPr>
            <p:nvPr/>
          </p:nvSpPr>
          <p:spPr bwMode="auto">
            <a:xfrm>
              <a:off x="7400925" y="3308350"/>
              <a:ext cx="762000" cy="762000"/>
            </a:xfrm>
            <a:prstGeom prst="rect">
              <a:avLst/>
            </a:prstGeom>
            <a:solidFill>
              <a:srgbClr val="FFFFFF"/>
            </a:solidFill>
            <a:ln w="12700">
              <a:solidFill>
                <a:srgbClr val="000000"/>
              </a:solidFill>
              <a:miter lim="800000"/>
              <a:headEnd/>
              <a:tailEnd/>
            </a:ln>
          </p:spPr>
          <p:txBody>
            <a:bodyPr/>
            <a:lstStyle/>
            <a:p>
              <a:endParaRPr lang="en-US" dirty="0">
                <a:latin typeface="Calibri" pitchFamily="34" charset="0"/>
              </a:endParaRPr>
            </a:p>
          </p:txBody>
        </p:sp>
        <p:sp>
          <p:nvSpPr>
            <p:cNvPr id="60" name="Rectangle 15"/>
            <p:cNvSpPr>
              <a:spLocks noChangeArrowheads="1"/>
            </p:cNvSpPr>
            <p:nvPr/>
          </p:nvSpPr>
          <p:spPr bwMode="auto">
            <a:xfrm>
              <a:off x="7646988" y="3451225"/>
              <a:ext cx="246862"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TN</a:t>
              </a:r>
              <a:endParaRPr lang="en-US" dirty="0">
                <a:latin typeface="Calibri" pitchFamily="34" charset="0"/>
              </a:endParaRPr>
            </a:p>
          </p:txBody>
        </p:sp>
        <p:sp>
          <p:nvSpPr>
            <p:cNvPr id="61" name="Rectangle 16"/>
            <p:cNvSpPr>
              <a:spLocks noChangeArrowheads="1"/>
            </p:cNvSpPr>
            <p:nvPr/>
          </p:nvSpPr>
          <p:spPr bwMode="auto">
            <a:xfrm>
              <a:off x="7669213" y="3711575"/>
              <a:ext cx="221214"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80</a:t>
              </a:r>
              <a:endParaRPr lang="en-US" dirty="0">
                <a:latin typeface="Calibri" pitchFamily="34" charset="0"/>
              </a:endParaRPr>
            </a:p>
          </p:txBody>
        </p:sp>
        <p:sp>
          <p:nvSpPr>
            <p:cNvPr id="62" name="Text Box 20"/>
            <p:cNvSpPr txBox="1">
              <a:spLocks noChangeArrowheads="1"/>
            </p:cNvSpPr>
            <p:nvPr/>
          </p:nvSpPr>
          <p:spPr bwMode="auto">
            <a:xfrm>
              <a:off x="6045200" y="1716958"/>
              <a:ext cx="5689599" cy="448841"/>
            </a:xfrm>
            <a:prstGeom prst="rect">
              <a:avLst/>
            </a:prstGeom>
            <a:noFill/>
            <a:ln w="9525">
              <a:noFill/>
              <a:miter lim="800000"/>
              <a:headEnd/>
              <a:tailEnd/>
            </a:ln>
          </p:spPr>
          <p:txBody>
            <a:bodyPr wrap="square">
              <a:spAutoFit/>
            </a:bodyPr>
            <a:lstStyle/>
            <a:p>
              <a:pPr>
                <a:spcBef>
                  <a:spcPct val="50000"/>
                </a:spcBef>
              </a:pPr>
              <a:r>
                <a:rPr lang="en-US" b="1" dirty="0" smtClean="0">
                  <a:latin typeface="Calibri" pitchFamily="34" charset="0"/>
                </a:rPr>
                <a:t>Example 1: </a:t>
              </a:r>
              <a:r>
                <a:rPr lang="en-US" dirty="0" smtClean="0">
                  <a:latin typeface="Calibri" pitchFamily="34" charset="0"/>
                </a:rPr>
                <a:t>Overlapping </a:t>
              </a:r>
              <a:r>
                <a:rPr lang="en-US" dirty="0">
                  <a:latin typeface="Calibri" pitchFamily="34" charset="0"/>
                </a:rPr>
                <a:t>distributions</a:t>
              </a:r>
            </a:p>
          </p:txBody>
        </p:sp>
      </p:grpSp>
      <p:grpSp>
        <p:nvGrpSpPr>
          <p:cNvPr id="14" name="Group 29"/>
          <p:cNvGrpSpPr>
            <a:grpSpLocks/>
          </p:cNvGrpSpPr>
          <p:nvPr/>
        </p:nvGrpSpPr>
        <p:grpSpPr bwMode="auto">
          <a:xfrm>
            <a:off x="4724400" y="1219200"/>
            <a:ext cx="4216401" cy="1841500"/>
            <a:chOff x="3383332" y="1758265"/>
            <a:chExt cx="5506668" cy="2318435"/>
          </a:xfrm>
        </p:grpSpPr>
        <p:sp>
          <p:nvSpPr>
            <p:cNvPr id="79" name="AutoShape 4"/>
            <p:cNvSpPr>
              <a:spLocks noChangeAspect="1" noChangeArrowheads="1" noTextEdit="1"/>
            </p:cNvSpPr>
            <p:nvPr/>
          </p:nvSpPr>
          <p:spPr bwMode="auto">
            <a:xfrm>
              <a:off x="6629400" y="2540000"/>
              <a:ext cx="1539875" cy="1536700"/>
            </a:xfrm>
            <a:prstGeom prst="rect">
              <a:avLst/>
            </a:prstGeom>
            <a:noFill/>
            <a:ln w="9525">
              <a:noFill/>
              <a:miter lim="800000"/>
              <a:headEnd/>
              <a:tailEnd/>
            </a:ln>
          </p:spPr>
          <p:txBody>
            <a:bodyPr/>
            <a:lstStyle/>
            <a:p>
              <a:endParaRPr lang="en-US" dirty="0"/>
            </a:p>
          </p:txBody>
        </p:sp>
        <p:sp>
          <p:nvSpPr>
            <p:cNvPr id="80" name="Rectangle 5"/>
            <p:cNvSpPr>
              <a:spLocks noChangeArrowheads="1"/>
            </p:cNvSpPr>
            <p:nvPr/>
          </p:nvSpPr>
          <p:spPr bwMode="auto">
            <a:xfrm>
              <a:off x="6635750" y="2546350"/>
              <a:ext cx="762000" cy="762000"/>
            </a:xfrm>
            <a:prstGeom prst="rect">
              <a:avLst/>
            </a:prstGeom>
            <a:solidFill>
              <a:srgbClr val="FFFFFF"/>
            </a:solidFill>
            <a:ln w="12700">
              <a:solidFill>
                <a:srgbClr val="000000"/>
              </a:solidFill>
              <a:miter lim="800000"/>
              <a:headEnd/>
              <a:tailEnd/>
            </a:ln>
          </p:spPr>
          <p:txBody>
            <a:bodyPr/>
            <a:lstStyle/>
            <a:p>
              <a:endParaRPr lang="en-US" dirty="0">
                <a:latin typeface="Calibri" pitchFamily="34" charset="0"/>
              </a:endParaRPr>
            </a:p>
          </p:txBody>
        </p:sp>
        <p:sp>
          <p:nvSpPr>
            <p:cNvPr id="81" name="Rectangle 6"/>
            <p:cNvSpPr>
              <a:spLocks noChangeArrowheads="1"/>
            </p:cNvSpPr>
            <p:nvPr/>
          </p:nvSpPr>
          <p:spPr bwMode="auto">
            <a:xfrm>
              <a:off x="6886575" y="2689225"/>
              <a:ext cx="218008"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TP</a:t>
              </a:r>
              <a:endParaRPr lang="en-US" dirty="0">
                <a:latin typeface="Calibri" pitchFamily="34" charset="0"/>
              </a:endParaRPr>
            </a:p>
          </p:txBody>
        </p:sp>
        <p:sp>
          <p:nvSpPr>
            <p:cNvPr id="82" name="Rectangle 7"/>
            <p:cNvSpPr>
              <a:spLocks noChangeArrowheads="1"/>
            </p:cNvSpPr>
            <p:nvPr/>
          </p:nvSpPr>
          <p:spPr bwMode="auto">
            <a:xfrm>
              <a:off x="6904038" y="2949575"/>
              <a:ext cx="221214" cy="261610"/>
            </a:xfrm>
            <a:prstGeom prst="rect">
              <a:avLst/>
            </a:prstGeom>
            <a:noFill/>
            <a:ln w="9525">
              <a:noFill/>
              <a:miter lim="800000"/>
              <a:headEnd/>
              <a:tailEnd/>
            </a:ln>
          </p:spPr>
          <p:txBody>
            <a:bodyPr wrap="none" lIns="0" tIns="0" rIns="0" bIns="0">
              <a:spAutoFit/>
            </a:bodyPr>
            <a:lstStyle/>
            <a:p>
              <a:r>
                <a:rPr lang="en-US" sz="1700" dirty="0" smtClean="0">
                  <a:solidFill>
                    <a:srgbClr val="000000"/>
                  </a:solidFill>
                  <a:latin typeface="Calibri" pitchFamily="34" charset="0"/>
                </a:rPr>
                <a:t>95</a:t>
              </a:r>
              <a:endParaRPr lang="en-US" dirty="0">
                <a:latin typeface="Calibri" pitchFamily="34" charset="0"/>
              </a:endParaRPr>
            </a:p>
          </p:txBody>
        </p:sp>
        <p:sp>
          <p:nvSpPr>
            <p:cNvPr id="83" name="Rectangle 8"/>
            <p:cNvSpPr>
              <a:spLocks noChangeArrowheads="1"/>
            </p:cNvSpPr>
            <p:nvPr/>
          </p:nvSpPr>
          <p:spPr bwMode="auto">
            <a:xfrm>
              <a:off x="7400925" y="2546350"/>
              <a:ext cx="762000" cy="762000"/>
            </a:xfrm>
            <a:prstGeom prst="rect">
              <a:avLst/>
            </a:prstGeom>
            <a:solidFill>
              <a:srgbClr val="FFFFFF"/>
            </a:solidFill>
            <a:ln w="12700">
              <a:solidFill>
                <a:srgbClr val="000000"/>
              </a:solidFill>
              <a:miter lim="800000"/>
              <a:headEnd/>
              <a:tailEnd/>
            </a:ln>
          </p:spPr>
          <p:txBody>
            <a:bodyPr/>
            <a:lstStyle/>
            <a:p>
              <a:endParaRPr lang="en-US" dirty="0">
                <a:latin typeface="Calibri" pitchFamily="34" charset="0"/>
              </a:endParaRPr>
            </a:p>
          </p:txBody>
        </p:sp>
        <p:sp>
          <p:nvSpPr>
            <p:cNvPr id="84" name="Rectangle 9"/>
            <p:cNvSpPr>
              <a:spLocks noChangeArrowheads="1"/>
            </p:cNvSpPr>
            <p:nvPr/>
          </p:nvSpPr>
          <p:spPr bwMode="auto">
            <a:xfrm>
              <a:off x="7646988" y="2689225"/>
              <a:ext cx="211596"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FP</a:t>
              </a:r>
              <a:endParaRPr lang="en-US" dirty="0">
                <a:latin typeface="Calibri" pitchFamily="34" charset="0"/>
              </a:endParaRPr>
            </a:p>
          </p:txBody>
        </p:sp>
        <p:sp>
          <p:nvSpPr>
            <p:cNvPr id="85" name="Rectangle 10"/>
            <p:cNvSpPr>
              <a:spLocks noChangeArrowheads="1"/>
            </p:cNvSpPr>
            <p:nvPr/>
          </p:nvSpPr>
          <p:spPr bwMode="auto">
            <a:xfrm>
              <a:off x="7669214" y="2949575"/>
              <a:ext cx="152829" cy="348740"/>
            </a:xfrm>
            <a:prstGeom prst="rect">
              <a:avLst/>
            </a:prstGeom>
            <a:noFill/>
            <a:ln w="9525">
              <a:noFill/>
              <a:miter lim="800000"/>
              <a:headEnd/>
              <a:tailEnd/>
            </a:ln>
          </p:spPr>
          <p:txBody>
            <a:bodyPr wrap="none" lIns="0" tIns="0" rIns="0" bIns="0">
              <a:spAutoFit/>
            </a:bodyPr>
            <a:lstStyle/>
            <a:p>
              <a:r>
                <a:rPr lang="en-US" b="1" dirty="0" smtClean="0">
                  <a:solidFill>
                    <a:srgbClr val="FF0000"/>
                  </a:solidFill>
                  <a:latin typeface="Calibri" pitchFamily="34" charset="0"/>
                </a:rPr>
                <a:t>5</a:t>
              </a:r>
              <a:endParaRPr lang="en-US" b="1" dirty="0">
                <a:solidFill>
                  <a:srgbClr val="FF0000"/>
                </a:solidFill>
                <a:latin typeface="Calibri" pitchFamily="34" charset="0"/>
              </a:endParaRPr>
            </a:p>
          </p:txBody>
        </p:sp>
        <p:sp>
          <p:nvSpPr>
            <p:cNvPr id="86" name="Rectangle 11"/>
            <p:cNvSpPr>
              <a:spLocks noChangeArrowheads="1"/>
            </p:cNvSpPr>
            <p:nvPr/>
          </p:nvSpPr>
          <p:spPr bwMode="auto">
            <a:xfrm>
              <a:off x="6635750" y="3308350"/>
              <a:ext cx="762000" cy="762000"/>
            </a:xfrm>
            <a:prstGeom prst="rect">
              <a:avLst/>
            </a:prstGeom>
            <a:solidFill>
              <a:srgbClr val="FFFFFF"/>
            </a:solidFill>
            <a:ln w="12700">
              <a:solidFill>
                <a:srgbClr val="000000"/>
              </a:solidFill>
              <a:miter lim="800000"/>
              <a:headEnd/>
              <a:tailEnd/>
            </a:ln>
          </p:spPr>
          <p:txBody>
            <a:bodyPr/>
            <a:lstStyle/>
            <a:p>
              <a:endParaRPr lang="en-US" dirty="0">
                <a:latin typeface="Calibri" pitchFamily="34" charset="0"/>
              </a:endParaRPr>
            </a:p>
          </p:txBody>
        </p:sp>
        <p:sp>
          <p:nvSpPr>
            <p:cNvPr id="87" name="Rectangle 12"/>
            <p:cNvSpPr>
              <a:spLocks noChangeArrowheads="1"/>
            </p:cNvSpPr>
            <p:nvPr/>
          </p:nvSpPr>
          <p:spPr bwMode="auto">
            <a:xfrm>
              <a:off x="6886575" y="3451225"/>
              <a:ext cx="240450"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FN</a:t>
              </a:r>
              <a:endParaRPr lang="en-US" dirty="0">
                <a:latin typeface="Calibri" pitchFamily="34" charset="0"/>
              </a:endParaRPr>
            </a:p>
          </p:txBody>
        </p:sp>
        <p:sp>
          <p:nvSpPr>
            <p:cNvPr id="88" name="Rectangle 13"/>
            <p:cNvSpPr>
              <a:spLocks noChangeArrowheads="1"/>
            </p:cNvSpPr>
            <p:nvPr/>
          </p:nvSpPr>
          <p:spPr bwMode="auto">
            <a:xfrm>
              <a:off x="6904038" y="3711575"/>
              <a:ext cx="288908" cy="329365"/>
            </a:xfrm>
            <a:prstGeom prst="rect">
              <a:avLst/>
            </a:prstGeom>
            <a:noFill/>
            <a:ln w="9525">
              <a:noFill/>
              <a:miter lim="800000"/>
              <a:headEnd/>
              <a:tailEnd/>
            </a:ln>
          </p:spPr>
          <p:txBody>
            <a:bodyPr wrap="none" lIns="0" tIns="0" rIns="0" bIns="0">
              <a:spAutoFit/>
            </a:bodyPr>
            <a:lstStyle/>
            <a:p>
              <a:r>
                <a:rPr lang="en-US" sz="1700" b="1" dirty="0" smtClean="0">
                  <a:solidFill>
                    <a:srgbClr val="FF0000"/>
                  </a:solidFill>
                  <a:latin typeface="Calibri" pitchFamily="34" charset="0"/>
                </a:rPr>
                <a:t>35</a:t>
              </a:r>
              <a:endParaRPr lang="en-US" b="1" dirty="0">
                <a:solidFill>
                  <a:srgbClr val="FF0000"/>
                </a:solidFill>
                <a:latin typeface="Calibri" pitchFamily="34" charset="0"/>
              </a:endParaRPr>
            </a:p>
          </p:txBody>
        </p:sp>
        <p:sp>
          <p:nvSpPr>
            <p:cNvPr id="89" name="Rectangle 14"/>
            <p:cNvSpPr>
              <a:spLocks noChangeArrowheads="1"/>
            </p:cNvSpPr>
            <p:nvPr/>
          </p:nvSpPr>
          <p:spPr bwMode="auto">
            <a:xfrm>
              <a:off x="7400925" y="3308350"/>
              <a:ext cx="762000" cy="762000"/>
            </a:xfrm>
            <a:prstGeom prst="rect">
              <a:avLst/>
            </a:prstGeom>
            <a:solidFill>
              <a:srgbClr val="FFFFFF"/>
            </a:solidFill>
            <a:ln w="12700">
              <a:solidFill>
                <a:srgbClr val="000000"/>
              </a:solidFill>
              <a:miter lim="800000"/>
              <a:headEnd/>
              <a:tailEnd/>
            </a:ln>
          </p:spPr>
          <p:txBody>
            <a:bodyPr/>
            <a:lstStyle/>
            <a:p>
              <a:endParaRPr lang="en-US" dirty="0">
                <a:latin typeface="Calibri" pitchFamily="34" charset="0"/>
              </a:endParaRPr>
            </a:p>
          </p:txBody>
        </p:sp>
        <p:sp>
          <p:nvSpPr>
            <p:cNvPr id="90" name="Rectangle 15"/>
            <p:cNvSpPr>
              <a:spLocks noChangeArrowheads="1"/>
            </p:cNvSpPr>
            <p:nvPr/>
          </p:nvSpPr>
          <p:spPr bwMode="auto">
            <a:xfrm>
              <a:off x="7646988" y="3451225"/>
              <a:ext cx="246862" cy="261610"/>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Calibri" pitchFamily="34" charset="0"/>
                </a:rPr>
                <a:t>TN</a:t>
              </a:r>
              <a:endParaRPr lang="en-US" dirty="0">
                <a:latin typeface="Calibri" pitchFamily="34" charset="0"/>
              </a:endParaRPr>
            </a:p>
          </p:txBody>
        </p:sp>
        <p:sp>
          <p:nvSpPr>
            <p:cNvPr id="91" name="Rectangle 16"/>
            <p:cNvSpPr>
              <a:spLocks noChangeArrowheads="1"/>
            </p:cNvSpPr>
            <p:nvPr/>
          </p:nvSpPr>
          <p:spPr bwMode="auto">
            <a:xfrm>
              <a:off x="7669213" y="3711575"/>
              <a:ext cx="221214" cy="261610"/>
            </a:xfrm>
            <a:prstGeom prst="rect">
              <a:avLst/>
            </a:prstGeom>
            <a:noFill/>
            <a:ln w="9525">
              <a:noFill/>
              <a:miter lim="800000"/>
              <a:headEnd/>
              <a:tailEnd/>
            </a:ln>
          </p:spPr>
          <p:txBody>
            <a:bodyPr wrap="none" lIns="0" tIns="0" rIns="0" bIns="0">
              <a:spAutoFit/>
            </a:bodyPr>
            <a:lstStyle/>
            <a:p>
              <a:r>
                <a:rPr lang="en-US" sz="1700" dirty="0" smtClean="0">
                  <a:solidFill>
                    <a:srgbClr val="000000"/>
                  </a:solidFill>
                  <a:latin typeface="Calibri" pitchFamily="34" charset="0"/>
                </a:rPr>
                <a:t>65</a:t>
              </a:r>
              <a:endParaRPr lang="en-US" dirty="0">
                <a:latin typeface="Calibri" pitchFamily="34" charset="0"/>
              </a:endParaRPr>
            </a:p>
          </p:txBody>
        </p:sp>
        <p:sp>
          <p:nvSpPr>
            <p:cNvPr id="92" name="Text Box 20"/>
            <p:cNvSpPr txBox="1">
              <a:spLocks noChangeArrowheads="1"/>
            </p:cNvSpPr>
            <p:nvPr/>
          </p:nvSpPr>
          <p:spPr bwMode="auto">
            <a:xfrm>
              <a:off x="3383332" y="1758265"/>
              <a:ext cx="5506668" cy="813726"/>
            </a:xfrm>
            <a:prstGeom prst="rect">
              <a:avLst/>
            </a:prstGeom>
            <a:noFill/>
            <a:ln w="9525">
              <a:noFill/>
              <a:miter lim="800000"/>
              <a:headEnd/>
              <a:tailEnd/>
            </a:ln>
          </p:spPr>
          <p:txBody>
            <a:bodyPr wrap="square">
              <a:spAutoFit/>
            </a:bodyPr>
            <a:lstStyle/>
            <a:p>
              <a:pPr>
                <a:spcBef>
                  <a:spcPct val="50000"/>
                </a:spcBef>
              </a:pPr>
              <a:r>
                <a:rPr lang="en-US" b="1" dirty="0" smtClean="0">
                  <a:latin typeface="Calibri" pitchFamily="34" charset="0"/>
                </a:rPr>
                <a:t>Example 2: </a:t>
              </a:r>
              <a:r>
                <a:rPr lang="en-US" dirty="0" smtClean="0">
                  <a:latin typeface="Calibri" pitchFamily="34" charset="0"/>
                </a:rPr>
                <a:t>Overlapping distributions with lowered cut score </a:t>
              </a:r>
              <a:endParaRPr lang="en-US" dirty="0">
                <a:latin typeface="Calibri" pitchFamily="34" charset="0"/>
              </a:endParaRPr>
            </a:p>
          </p:txBody>
        </p:sp>
      </p:grpSp>
      <p:cxnSp>
        <p:nvCxnSpPr>
          <p:cNvPr id="111" name="Straight Arrow Connector 110"/>
          <p:cNvCxnSpPr/>
          <p:nvPr/>
        </p:nvCxnSpPr>
        <p:spPr>
          <a:xfrm flipV="1">
            <a:off x="5943600" y="4648200"/>
            <a:ext cx="24262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flipV="1">
            <a:off x="1905000" y="4572000"/>
            <a:ext cx="318820" cy="1968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rot="10800000">
            <a:off x="2514600" y="4572000"/>
            <a:ext cx="2286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0" name="Straight Arrow Connector 119"/>
          <p:cNvCxnSpPr/>
          <p:nvPr/>
        </p:nvCxnSpPr>
        <p:spPr>
          <a:xfrm rot="10800000">
            <a:off x="6553200" y="4648200"/>
            <a:ext cx="2286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2" name="TextBox 121"/>
          <p:cNvSpPr txBox="1"/>
          <p:nvPr/>
        </p:nvSpPr>
        <p:spPr>
          <a:xfrm rot="19622786">
            <a:off x="2033417" y="2474888"/>
            <a:ext cx="1750097" cy="646331"/>
          </a:xfrm>
          <a:prstGeom prst="rect">
            <a:avLst/>
          </a:prstGeom>
          <a:noFill/>
        </p:spPr>
        <p:txBody>
          <a:bodyPr wrap="square" rtlCol="0">
            <a:spAutoFit/>
          </a:bodyPr>
          <a:lstStyle/>
          <a:p>
            <a:r>
              <a:rPr lang="en-US" dirty="0" smtClean="0"/>
              <a:t> </a:t>
            </a:r>
            <a:r>
              <a:rPr lang="en-US" sz="1700" dirty="0" smtClean="0"/>
              <a:t>cut score </a:t>
            </a:r>
          </a:p>
          <a:p>
            <a:r>
              <a:rPr lang="en-US" sz="1700" dirty="0" smtClean="0"/>
              <a:t>(i.e. 65 wpm) </a:t>
            </a:r>
            <a:endParaRPr lang="en-US" sz="1700" dirty="0"/>
          </a:p>
        </p:txBody>
      </p:sp>
      <p:cxnSp>
        <p:nvCxnSpPr>
          <p:cNvPr id="21" name="Straight Connector 20"/>
          <p:cNvCxnSpPr/>
          <p:nvPr/>
        </p:nvCxnSpPr>
        <p:spPr>
          <a:xfrm>
            <a:off x="4495800" y="10668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106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rot="19622786">
            <a:off x="5675443" y="2566806"/>
            <a:ext cx="1750097" cy="615553"/>
          </a:xfrm>
          <a:prstGeom prst="rect">
            <a:avLst/>
          </a:prstGeom>
          <a:noFill/>
        </p:spPr>
        <p:txBody>
          <a:bodyPr wrap="square" rtlCol="0">
            <a:spAutoFit/>
          </a:bodyPr>
          <a:lstStyle/>
          <a:p>
            <a:r>
              <a:rPr lang="en-US" sz="1700" dirty="0" smtClean="0"/>
              <a:t>cut score </a:t>
            </a:r>
          </a:p>
          <a:p>
            <a:r>
              <a:rPr lang="en-US" sz="1700" dirty="0" smtClean="0"/>
              <a:t>(i.e. 55 wpm) </a:t>
            </a:r>
            <a:endParaRPr lang="en-US" sz="1700" dirty="0"/>
          </a:p>
        </p:txBody>
      </p:sp>
      <p:cxnSp>
        <p:nvCxnSpPr>
          <p:cNvPr id="32" name="Straight Arrow Connector 31"/>
          <p:cNvCxnSpPr/>
          <p:nvPr/>
        </p:nvCxnSpPr>
        <p:spPr>
          <a:xfrm>
            <a:off x="3810000" y="1981200"/>
            <a:ext cx="13987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Realistic Cut Scores</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102</a:t>
            </a:fld>
            <a:endParaRPr lang="en-US" dirty="0"/>
          </a:p>
        </p:txBody>
      </p:sp>
      <p:grpSp>
        <p:nvGrpSpPr>
          <p:cNvPr id="5" name="Group 30"/>
          <p:cNvGrpSpPr>
            <a:grpSpLocks/>
          </p:cNvGrpSpPr>
          <p:nvPr/>
        </p:nvGrpSpPr>
        <p:grpSpPr bwMode="auto">
          <a:xfrm>
            <a:off x="914400" y="2667000"/>
            <a:ext cx="7696200" cy="2796803"/>
            <a:chOff x="243154" y="3381375"/>
            <a:chExt cx="6226226" cy="1734964"/>
          </a:xfrm>
        </p:grpSpPr>
        <p:sp>
          <p:nvSpPr>
            <p:cNvPr id="6" name="Freeform 3"/>
            <p:cNvSpPr>
              <a:spLocks/>
            </p:cNvSpPr>
            <p:nvPr/>
          </p:nvSpPr>
          <p:spPr bwMode="auto">
            <a:xfrm>
              <a:off x="2514600" y="3381375"/>
              <a:ext cx="2720975" cy="1219200"/>
            </a:xfrm>
            <a:custGeom>
              <a:avLst/>
              <a:gdLst>
                <a:gd name="T0" fmla="*/ 0 w 2466"/>
                <a:gd name="T1" fmla="*/ 2147483647 h 1104"/>
                <a:gd name="T2" fmla="*/ 2147483647 w 2466"/>
                <a:gd name="T3" fmla="*/ 2147483647 h 1104"/>
                <a:gd name="T4" fmla="*/ 2147483647 w 2466"/>
                <a:gd name="T5" fmla="*/ 2147483647 h 1104"/>
                <a:gd name="T6" fmla="*/ 2147483647 w 2466"/>
                <a:gd name="T7" fmla="*/ 2147483647 h 1104"/>
                <a:gd name="T8" fmla="*/ 2147483647 w 2466"/>
                <a:gd name="T9" fmla="*/ 2147483647 h 1104"/>
                <a:gd name="T10" fmla="*/ 2147483647 w 2466"/>
                <a:gd name="T11" fmla="*/ 2147483647 h 1104"/>
                <a:gd name="T12" fmla="*/ 2147483647 w 2466"/>
                <a:gd name="T13" fmla="*/ 2147483647 h 1104"/>
                <a:gd name="T14" fmla="*/ 2147483647 w 2466"/>
                <a:gd name="T15" fmla="*/ 2147483647 h 1104"/>
                <a:gd name="T16" fmla="*/ 2147483647 w 2466"/>
                <a:gd name="T17" fmla="*/ 2147483647 h 1104"/>
                <a:gd name="T18" fmla="*/ 2147483647 w 2466"/>
                <a:gd name="T19" fmla="*/ 2147483647 h 1104"/>
                <a:gd name="T20" fmla="*/ 2147483647 w 2466"/>
                <a:gd name="T21" fmla="*/ 2147483647 h 1104"/>
                <a:gd name="T22" fmla="*/ 2147483647 w 2466"/>
                <a:gd name="T23" fmla="*/ 2147483647 h 1104"/>
                <a:gd name="T24" fmla="*/ 2147483647 w 2466"/>
                <a:gd name="T25" fmla="*/ 2147483647 h 1104"/>
                <a:gd name="T26" fmla="*/ 2147483647 w 2466"/>
                <a:gd name="T27" fmla="*/ 2147483647 h 1104"/>
                <a:gd name="T28" fmla="*/ 2147483647 w 2466"/>
                <a:gd name="T29" fmla="*/ 2147483647 h 1104"/>
                <a:gd name="T30" fmla="*/ 2147483647 w 2466"/>
                <a:gd name="T31" fmla="*/ 2147483647 h 1104"/>
                <a:gd name="T32" fmla="*/ 2147483647 w 2466"/>
                <a:gd name="T33" fmla="*/ 2147483647 h 1104"/>
                <a:gd name="T34" fmla="*/ 2147483647 w 2466"/>
                <a:gd name="T35" fmla="*/ 2147483647 h 1104"/>
                <a:gd name="T36" fmla="*/ 2147483647 w 2466"/>
                <a:gd name="T37" fmla="*/ 0 h 1104"/>
                <a:gd name="T38" fmla="*/ 2147483647 w 2466"/>
                <a:gd name="T39" fmla="*/ 2147483647 h 1104"/>
                <a:gd name="T40" fmla="*/ 2147483647 w 2466"/>
                <a:gd name="T41" fmla="*/ 2147483647 h 1104"/>
                <a:gd name="T42" fmla="*/ 2147483647 w 2466"/>
                <a:gd name="T43" fmla="*/ 2147483647 h 1104"/>
                <a:gd name="T44" fmla="*/ 2147483647 w 2466"/>
                <a:gd name="T45" fmla="*/ 2147483647 h 1104"/>
                <a:gd name="T46" fmla="*/ 2147483647 w 2466"/>
                <a:gd name="T47" fmla="*/ 2147483647 h 1104"/>
                <a:gd name="T48" fmla="*/ 2147483647 w 2466"/>
                <a:gd name="T49" fmla="*/ 2147483647 h 1104"/>
                <a:gd name="T50" fmla="*/ 2147483647 w 2466"/>
                <a:gd name="T51" fmla="*/ 2147483647 h 1104"/>
                <a:gd name="T52" fmla="*/ 2147483647 w 2466"/>
                <a:gd name="T53" fmla="*/ 2147483647 h 1104"/>
                <a:gd name="T54" fmla="*/ 2147483647 w 2466"/>
                <a:gd name="T55" fmla="*/ 2147483647 h 1104"/>
                <a:gd name="T56" fmla="*/ 2147483647 w 2466"/>
                <a:gd name="T57" fmla="*/ 2147483647 h 1104"/>
                <a:gd name="T58" fmla="*/ 2147483647 w 2466"/>
                <a:gd name="T59" fmla="*/ 2147483647 h 1104"/>
                <a:gd name="T60" fmla="*/ 2147483647 w 2466"/>
                <a:gd name="T61" fmla="*/ 2147483647 h 1104"/>
                <a:gd name="T62" fmla="*/ 2147483647 w 2466"/>
                <a:gd name="T63" fmla="*/ 2147483647 h 1104"/>
                <a:gd name="T64" fmla="*/ 2147483647 w 2466"/>
                <a:gd name="T65" fmla="*/ 2147483647 h 1104"/>
                <a:gd name="T66" fmla="*/ 2147483647 w 2466"/>
                <a:gd name="T67" fmla="*/ 2147483647 h 1104"/>
                <a:gd name="T68" fmla="*/ 2147483647 w 2466"/>
                <a:gd name="T69" fmla="*/ 2147483647 h 1104"/>
                <a:gd name="T70" fmla="*/ 2147483647 w 2466"/>
                <a:gd name="T71" fmla="*/ 2147483647 h 1104"/>
                <a:gd name="T72" fmla="*/ 2147483647 w 2466"/>
                <a:gd name="T73" fmla="*/ 2147483647 h 1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66"/>
                <a:gd name="T112" fmla="*/ 0 h 1104"/>
                <a:gd name="T113" fmla="*/ 2466 w 2466"/>
                <a:gd name="T114" fmla="*/ 1104 h 1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66" h="1104">
                  <a:moveTo>
                    <a:pt x="0" y="1104"/>
                  </a:moveTo>
                  <a:lnTo>
                    <a:pt x="0" y="1104"/>
                  </a:lnTo>
                  <a:lnTo>
                    <a:pt x="32" y="1102"/>
                  </a:lnTo>
                  <a:lnTo>
                    <a:pt x="62" y="1100"/>
                  </a:lnTo>
                  <a:lnTo>
                    <a:pt x="90" y="1096"/>
                  </a:lnTo>
                  <a:lnTo>
                    <a:pt x="118" y="1092"/>
                  </a:lnTo>
                  <a:lnTo>
                    <a:pt x="146" y="1084"/>
                  </a:lnTo>
                  <a:lnTo>
                    <a:pt x="174" y="1076"/>
                  </a:lnTo>
                  <a:lnTo>
                    <a:pt x="200" y="1066"/>
                  </a:lnTo>
                  <a:lnTo>
                    <a:pt x="226" y="1056"/>
                  </a:lnTo>
                  <a:lnTo>
                    <a:pt x="252" y="1044"/>
                  </a:lnTo>
                  <a:lnTo>
                    <a:pt x="276" y="1032"/>
                  </a:lnTo>
                  <a:lnTo>
                    <a:pt x="324" y="1002"/>
                  </a:lnTo>
                  <a:lnTo>
                    <a:pt x="370" y="968"/>
                  </a:lnTo>
                  <a:lnTo>
                    <a:pt x="414" y="932"/>
                  </a:lnTo>
                  <a:lnTo>
                    <a:pt x="456" y="890"/>
                  </a:lnTo>
                  <a:lnTo>
                    <a:pt x="496" y="848"/>
                  </a:lnTo>
                  <a:lnTo>
                    <a:pt x="534" y="802"/>
                  </a:lnTo>
                  <a:lnTo>
                    <a:pt x="572" y="754"/>
                  </a:lnTo>
                  <a:lnTo>
                    <a:pt x="608" y="706"/>
                  </a:lnTo>
                  <a:lnTo>
                    <a:pt x="644" y="656"/>
                  </a:lnTo>
                  <a:lnTo>
                    <a:pt x="710" y="552"/>
                  </a:lnTo>
                  <a:lnTo>
                    <a:pt x="838" y="350"/>
                  </a:lnTo>
                  <a:lnTo>
                    <a:pt x="900" y="256"/>
                  </a:lnTo>
                  <a:lnTo>
                    <a:pt x="930" y="214"/>
                  </a:lnTo>
                  <a:lnTo>
                    <a:pt x="962" y="174"/>
                  </a:lnTo>
                  <a:lnTo>
                    <a:pt x="992" y="136"/>
                  </a:lnTo>
                  <a:lnTo>
                    <a:pt x="1024" y="102"/>
                  </a:lnTo>
                  <a:lnTo>
                    <a:pt x="1058" y="74"/>
                  </a:lnTo>
                  <a:lnTo>
                    <a:pt x="1090" y="48"/>
                  </a:lnTo>
                  <a:lnTo>
                    <a:pt x="1108" y="38"/>
                  </a:lnTo>
                  <a:lnTo>
                    <a:pt x="1124" y="28"/>
                  </a:lnTo>
                  <a:lnTo>
                    <a:pt x="1142" y="20"/>
                  </a:lnTo>
                  <a:lnTo>
                    <a:pt x="1160" y="14"/>
                  </a:lnTo>
                  <a:lnTo>
                    <a:pt x="1178" y="8"/>
                  </a:lnTo>
                  <a:lnTo>
                    <a:pt x="1196" y="4"/>
                  </a:lnTo>
                  <a:lnTo>
                    <a:pt x="1214" y="2"/>
                  </a:lnTo>
                  <a:lnTo>
                    <a:pt x="1234" y="0"/>
                  </a:lnTo>
                  <a:lnTo>
                    <a:pt x="1252" y="2"/>
                  </a:lnTo>
                  <a:lnTo>
                    <a:pt x="1270" y="4"/>
                  </a:lnTo>
                  <a:lnTo>
                    <a:pt x="1290" y="8"/>
                  </a:lnTo>
                  <a:lnTo>
                    <a:pt x="1308" y="14"/>
                  </a:lnTo>
                  <a:lnTo>
                    <a:pt x="1324" y="20"/>
                  </a:lnTo>
                  <a:lnTo>
                    <a:pt x="1342" y="28"/>
                  </a:lnTo>
                  <a:lnTo>
                    <a:pt x="1360" y="38"/>
                  </a:lnTo>
                  <a:lnTo>
                    <a:pt x="1376" y="48"/>
                  </a:lnTo>
                  <a:lnTo>
                    <a:pt x="1410" y="74"/>
                  </a:lnTo>
                  <a:lnTo>
                    <a:pt x="1442" y="102"/>
                  </a:lnTo>
                  <a:lnTo>
                    <a:pt x="1474" y="136"/>
                  </a:lnTo>
                  <a:lnTo>
                    <a:pt x="1506" y="174"/>
                  </a:lnTo>
                  <a:lnTo>
                    <a:pt x="1536" y="214"/>
                  </a:lnTo>
                  <a:lnTo>
                    <a:pt x="1568" y="256"/>
                  </a:lnTo>
                  <a:lnTo>
                    <a:pt x="1630" y="350"/>
                  </a:lnTo>
                  <a:lnTo>
                    <a:pt x="1756" y="552"/>
                  </a:lnTo>
                  <a:lnTo>
                    <a:pt x="1824" y="656"/>
                  </a:lnTo>
                  <a:lnTo>
                    <a:pt x="1858" y="706"/>
                  </a:lnTo>
                  <a:lnTo>
                    <a:pt x="1894" y="754"/>
                  </a:lnTo>
                  <a:lnTo>
                    <a:pt x="1932" y="802"/>
                  </a:lnTo>
                  <a:lnTo>
                    <a:pt x="1970" y="848"/>
                  </a:lnTo>
                  <a:lnTo>
                    <a:pt x="2012" y="890"/>
                  </a:lnTo>
                  <a:lnTo>
                    <a:pt x="2054" y="932"/>
                  </a:lnTo>
                  <a:lnTo>
                    <a:pt x="2098" y="968"/>
                  </a:lnTo>
                  <a:lnTo>
                    <a:pt x="2144" y="1002"/>
                  </a:lnTo>
                  <a:lnTo>
                    <a:pt x="2190" y="1032"/>
                  </a:lnTo>
                  <a:lnTo>
                    <a:pt x="2216" y="1044"/>
                  </a:lnTo>
                  <a:lnTo>
                    <a:pt x="2240" y="1056"/>
                  </a:lnTo>
                  <a:lnTo>
                    <a:pt x="2266" y="1066"/>
                  </a:lnTo>
                  <a:lnTo>
                    <a:pt x="2294" y="1076"/>
                  </a:lnTo>
                  <a:lnTo>
                    <a:pt x="2320" y="1084"/>
                  </a:lnTo>
                  <a:lnTo>
                    <a:pt x="2348" y="1092"/>
                  </a:lnTo>
                  <a:lnTo>
                    <a:pt x="2376" y="1096"/>
                  </a:lnTo>
                  <a:lnTo>
                    <a:pt x="2406" y="1100"/>
                  </a:lnTo>
                  <a:lnTo>
                    <a:pt x="2436" y="1102"/>
                  </a:lnTo>
                  <a:lnTo>
                    <a:pt x="2466" y="1104"/>
                  </a:lnTo>
                </a:path>
              </a:pathLst>
            </a:custGeom>
            <a:solidFill>
              <a:srgbClr val="0070C0"/>
            </a:solidFill>
            <a:ln w="12700">
              <a:solidFill>
                <a:srgbClr val="000000"/>
              </a:solidFill>
              <a:round/>
              <a:headEnd/>
              <a:tailEnd/>
            </a:ln>
          </p:spPr>
          <p:txBody>
            <a:bodyPr/>
            <a:lstStyle/>
            <a:p>
              <a:endParaRPr lang="en-US" dirty="0"/>
            </a:p>
          </p:txBody>
        </p:sp>
        <p:sp>
          <p:nvSpPr>
            <p:cNvPr id="7" name="Line 17"/>
            <p:cNvSpPr>
              <a:spLocks noChangeShapeType="1"/>
            </p:cNvSpPr>
            <p:nvPr/>
          </p:nvSpPr>
          <p:spPr bwMode="auto">
            <a:xfrm>
              <a:off x="304800" y="4598988"/>
              <a:ext cx="5867400" cy="1587"/>
            </a:xfrm>
            <a:prstGeom prst="line">
              <a:avLst/>
            </a:prstGeom>
            <a:noFill/>
            <a:ln w="12700">
              <a:solidFill>
                <a:srgbClr val="000000"/>
              </a:solidFill>
              <a:round/>
              <a:headEnd/>
              <a:tailEnd/>
            </a:ln>
          </p:spPr>
          <p:txBody>
            <a:bodyPr/>
            <a:lstStyle/>
            <a:p>
              <a:endParaRPr lang="en-US" dirty="0"/>
            </a:p>
          </p:txBody>
        </p:sp>
        <p:sp>
          <p:nvSpPr>
            <p:cNvPr id="9" name="Freeform 19"/>
            <p:cNvSpPr>
              <a:spLocks/>
            </p:cNvSpPr>
            <p:nvPr/>
          </p:nvSpPr>
          <p:spPr bwMode="auto">
            <a:xfrm>
              <a:off x="1244600" y="3382963"/>
              <a:ext cx="2717800" cy="1217612"/>
            </a:xfrm>
            <a:custGeom>
              <a:avLst/>
              <a:gdLst>
                <a:gd name="T0" fmla="*/ 0 w 2464"/>
                <a:gd name="T1" fmla="*/ 2147483647 h 1104"/>
                <a:gd name="T2" fmla="*/ 2147483647 w 2464"/>
                <a:gd name="T3" fmla="*/ 2147483647 h 1104"/>
                <a:gd name="T4" fmla="*/ 2147483647 w 2464"/>
                <a:gd name="T5" fmla="*/ 2147483647 h 1104"/>
                <a:gd name="T6" fmla="*/ 2147483647 w 2464"/>
                <a:gd name="T7" fmla="*/ 2147483647 h 1104"/>
                <a:gd name="T8" fmla="*/ 2147483647 w 2464"/>
                <a:gd name="T9" fmla="*/ 2147483647 h 1104"/>
                <a:gd name="T10" fmla="*/ 2147483647 w 2464"/>
                <a:gd name="T11" fmla="*/ 2147483647 h 1104"/>
                <a:gd name="T12" fmla="*/ 2147483647 w 2464"/>
                <a:gd name="T13" fmla="*/ 2147483647 h 1104"/>
                <a:gd name="T14" fmla="*/ 2147483647 w 2464"/>
                <a:gd name="T15" fmla="*/ 2147483647 h 1104"/>
                <a:gd name="T16" fmla="*/ 2147483647 w 2464"/>
                <a:gd name="T17" fmla="*/ 2147483647 h 1104"/>
                <a:gd name="T18" fmla="*/ 2147483647 w 2464"/>
                <a:gd name="T19" fmla="*/ 2147483647 h 1104"/>
                <a:gd name="T20" fmla="*/ 2147483647 w 2464"/>
                <a:gd name="T21" fmla="*/ 2147483647 h 1104"/>
                <a:gd name="T22" fmla="*/ 2147483647 w 2464"/>
                <a:gd name="T23" fmla="*/ 2147483647 h 1104"/>
                <a:gd name="T24" fmla="*/ 2147483647 w 2464"/>
                <a:gd name="T25" fmla="*/ 2147483647 h 1104"/>
                <a:gd name="T26" fmla="*/ 2147483647 w 2464"/>
                <a:gd name="T27" fmla="*/ 2147483647 h 1104"/>
                <a:gd name="T28" fmla="*/ 2147483647 w 2464"/>
                <a:gd name="T29" fmla="*/ 2147483647 h 1104"/>
                <a:gd name="T30" fmla="*/ 2147483647 w 2464"/>
                <a:gd name="T31" fmla="*/ 2147483647 h 1104"/>
                <a:gd name="T32" fmla="*/ 2147483647 w 2464"/>
                <a:gd name="T33" fmla="*/ 2147483647 h 1104"/>
                <a:gd name="T34" fmla="*/ 2147483647 w 2464"/>
                <a:gd name="T35" fmla="*/ 2147483647 h 1104"/>
                <a:gd name="T36" fmla="*/ 2147483647 w 2464"/>
                <a:gd name="T37" fmla="*/ 0 h 1104"/>
                <a:gd name="T38" fmla="*/ 2147483647 w 2464"/>
                <a:gd name="T39" fmla="*/ 2147483647 h 1104"/>
                <a:gd name="T40" fmla="*/ 2147483647 w 2464"/>
                <a:gd name="T41" fmla="*/ 2147483647 h 1104"/>
                <a:gd name="T42" fmla="*/ 2147483647 w 2464"/>
                <a:gd name="T43" fmla="*/ 2147483647 h 1104"/>
                <a:gd name="T44" fmla="*/ 2147483647 w 2464"/>
                <a:gd name="T45" fmla="*/ 2147483647 h 1104"/>
                <a:gd name="T46" fmla="*/ 2147483647 w 2464"/>
                <a:gd name="T47" fmla="*/ 2147483647 h 1104"/>
                <a:gd name="T48" fmla="*/ 2147483647 w 2464"/>
                <a:gd name="T49" fmla="*/ 2147483647 h 1104"/>
                <a:gd name="T50" fmla="*/ 2147483647 w 2464"/>
                <a:gd name="T51" fmla="*/ 2147483647 h 1104"/>
                <a:gd name="T52" fmla="*/ 2147483647 w 2464"/>
                <a:gd name="T53" fmla="*/ 2147483647 h 1104"/>
                <a:gd name="T54" fmla="*/ 2147483647 w 2464"/>
                <a:gd name="T55" fmla="*/ 2147483647 h 1104"/>
                <a:gd name="T56" fmla="*/ 2147483647 w 2464"/>
                <a:gd name="T57" fmla="*/ 2147483647 h 1104"/>
                <a:gd name="T58" fmla="*/ 2147483647 w 2464"/>
                <a:gd name="T59" fmla="*/ 2147483647 h 1104"/>
                <a:gd name="T60" fmla="*/ 2147483647 w 2464"/>
                <a:gd name="T61" fmla="*/ 2147483647 h 1104"/>
                <a:gd name="T62" fmla="*/ 2147483647 w 2464"/>
                <a:gd name="T63" fmla="*/ 2147483647 h 1104"/>
                <a:gd name="T64" fmla="*/ 2147483647 w 2464"/>
                <a:gd name="T65" fmla="*/ 2147483647 h 1104"/>
                <a:gd name="T66" fmla="*/ 2147483647 w 2464"/>
                <a:gd name="T67" fmla="*/ 2147483647 h 1104"/>
                <a:gd name="T68" fmla="*/ 2147483647 w 2464"/>
                <a:gd name="T69" fmla="*/ 2147483647 h 1104"/>
                <a:gd name="T70" fmla="*/ 2147483647 w 2464"/>
                <a:gd name="T71" fmla="*/ 2147483647 h 1104"/>
                <a:gd name="T72" fmla="*/ 2147483647 w 2464"/>
                <a:gd name="T73" fmla="*/ 2147483647 h 1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64"/>
                <a:gd name="T112" fmla="*/ 0 h 1104"/>
                <a:gd name="T113" fmla="*/ 2464 w 2464"/>
                <a:gd name="T114" fmla="*/ 1104 h 1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64" h="1104">
                  <a:moveTo>
                    <a:pt x="0" y="1104"/>
                  </a:moveTo>
                  <a:lnTo>
                    <a:pt x="0" y="1104"/>
                  </a:lnTo>
                  <a:lnTo>
                    <a:pt x="30" y="1102"/>
                  </a:lnTo>
                  <a:lnTo>
                    <a:pt x="60" y="1100"/>
                  </a:lnTo>
                  <a:lnTo>
                    <a:pt x="88" y="1096"/>
                  </a:lnTo>
                  <a:lnTo>
                    <a:pt x="116" y="1092"/>
                  </a:lnTo>
                  <a:lnTo>
                    <a:pt x="144" y="1084"/>
                  </a:lnTo>
                  <a:lnTo>
                    <a:pt x="172" y="1076"/>
                  </a:lnTo>
                  <a:lnTo>
                    <a:pt x="198" y="1066"/>
                  </a:lnTo>
                  <a:lnTo>
                    <a:pt x="224" y="1056"/>
                  </a:lnTo>
                  <a:lnTo>
                    <a:pt x="250" y="1044"/>
                  </a:lnTo>
                  <a:lnTo>
                    <a:pt x="274" y="1032"/>
                  </a:lnTo>
                  <a:lnTo>
                    <a:pt x="322" y="1002"/>
                  </a:lnTo>
                  <a:lnTo>
                    <a:pt x="368" y="968"/>
                  </a:lnTo>
                  <a:lnTo>
                    <a:pt x="412" y="932"/>
                  </a:lnTo>
                  <a:lnTo>
                    <a:pt x="454" y="890"/>
                  </a:lnTo>
                  <a:lnTo>
                    <a:pt x="494" y="848"/>
                  </a:lnTo>
                  <a:lnTo>
                    <a:pt x="532" y="802"/>
                  </a:lnTo>
                  <a:lnTo>
                    <a:pt x="570" y="754"/>
                  </a:lnTo>
                  <a:lnTo>
                    <a:pt x="606" y="706"/>
                  </a:lnTo>
                  <a:lnTo>
                    <a:pt x="642" y="656"/>
                  </a:lnTo>
                  <a:lnTo>
                    <a:pt x="708" y="552"/>
                  </a:lnTo>
                  <a:lnTo>
                    <a:pt x="836" y="350"/>
                  </a:lnTo>
                  <a:lnTo>
                    <a:pt x="898" y="256"/>
                  </a:lnTo>
                  <a:lnTo>
                    <a:pt x="928" y="214"/>
                  </a:lnTo>
                  <a:lnTo>
                    <a:pt x="960" y="174"/>
                  </a:lnTo>
                  <a:lnTo>
                    <a:pt x="990" y="136"/>
                  </a:lnTo>
                  <a:lnTo>
                    <a:pt x="1022" y="102"/>
                  </a:lnTo>
                  <a:lnTo>
                    <a:pt x="1056" y="74"/>
                  </a:lnTo>
                  <a:lnTo>
                    <a:pt x="1088" y="48"/>
                  </a:lnTo>
                  <a:lnTo>
                    <a:pt x="1106" y="38"/>
                  </a:lnTo>
                  <a:lnTo>
                    <a:pt x="1122" y="28"/>
                  </a:lnTo>
                  <a:lnTo>
                    <a:pt x="1140" y="20"/>
                  </a:lnTo>
                  <a:lnTo>
                    <a:pt x="1158" y="14"/>
                  </a:lnTo>
                  <a:lnTo>
                    <a:pt x="1176" y="8"/>
                  </a:lnTo>
                  <a:lnTo>
                    <a:pt x="1194" y="4"/>
                  </a:lnTo>
                  <a:lnTo>
                    <a:pt x="1212" y="2"/>
                  </a:lnTo>
                  <a:lnTo>
                    <a:pt x="1232" y="0"/>
                  </a:lnTo>
                  <a:lnTo>
                    <a:pt x="1250" y="2"/>
                  </a:lnTo>
                  <a:lnTo>
                    <a:pt x="1270" y="4"/>
                  </a:lnTo>
                  <a:lnTo>
                    <a:pt x="1288" y="8"/>
                  </a:lnTo>
                  <a:lnTo>
                    <a:pt x="1306" y="14"/>
                  </a:lnTo>
                  <a:lnTo>
                    <a:pt x="1324" y="20"/>
                  </a:lnTo>
                  <a:lnTo>
                    <a:pt x="1340" y="28"/>
                  </a:lnTo>
                  <a:lnTo>
                    <a:pt x="1358" y="38"/>
                  </a:lnTo>
                  <a:lnTo>
                    <a:pt x="1374" y="48"/>
                  </a:lnTo>
                  <a:lnTo>
                    <a:pt x="1408" y="74"/>
                  </a:lnTo>
                  <a:lnTo>
                    <a:pt x="1440" y="102"/>
                  </a:lnTo>
                  <a:lnTo>
                    <a:pt x="1472" y="136"/>
                  </a:lnTo>
                  <a:lnTo>
                    <a:pt x="1504" y="174"/>
                  </a:lnTo>
                  <a:lnTo>
                    <a:pt x="1534" y="214"/>
                  </a:lnTo>
                  <a:lnTo>
                    <a:pt x="1566" y="256"/>
                  </a:lnTo>
                  <a:lnTo>
                    <a:pt x="1628" y="350"/>
                  </a:lnTo>
                  <a:lnTo>
                    <a:pt x="1754" y="552"/>
                  </a:lnTo>
                  <a:lnTo>
                    <a:pt x="1822" y="656"/>
                  </a:lnTo>
                  <a:lnTo>
                    <a:pt x="1856" y="706"/>
                  </a:lnTo>
                  <a:lnTo>
                    <a:pt x="1892" y="754"/>
                  </a:lnTo>
                  <a:lnTo>
                    <a:pt x="1930" y="802"/>
                  </a:lnTo>
                  <a:lnTo>
                    <a:pt x="1970" y="848"/>
                  </a:lnTo>
                  <a:lnTo>
                    <a:pt x="2010" y="890"/>
                  </a:lnTo>
                  <a:lnTo>
                    <a:pt x="2052" y="932"/>
                  </a:lnTo>
                  <a:lnTo>
                    <a:pt x="2096" y="968"/>
                  </a:lnTo>
                  <a:lnTo>
                    <a:pt x="2142" y="1002"/>
                  </a:lnTo>
                  <a:lnTo>
                    <a:pt x="2190" y="1032"/>
                  </a:lnTo>
                  <a:lnTo>
                    <a:pt x="2214" y="1044"/>
                  </a:lnTo>
                  <a:lnTo>
                    <a:pt x="2240" y="1056"/>
                  </a:lnTo>
                  <a:lnTo>
                    <a:pt x="2266" y="1066"/>
                  </a:lnTo>
                  <a:lnTo>
                    <a:pt x="2292" y="1076"/>
                  </a:lnTo>
                  <a:lnTo>
                    <a:pt x="2318" y="1084"/>
                  </a:lnTo>
                  <a:lnTo>
                    <a:pt x="2346" y="1092"/>
                  </a:lnTo>
                  <a:lnTo>
                    <a:pt x="2374" y="1096"/>
                  </a:lnTo>
                  <a:lnTo>
                    <a:pt x="2404" y="1100"/>
                  </a:lnTo>
                  <a:lnTo>
                    <a:pt x="2434" y="1102"/>
                  </a:lnTo>
                  <a:lnTo>
                    <a:pt x="2464" y="1104"/>
                  </a:lnTo>
                </a:path>
              </a:pathLst>
            </a:custGeom>
            <a:solidFill>
              <a:srgbClr val="FF0000">
                <a:alpha val="50195"/>
              </a:srgbClr>
            </a:solidFill>
            <a:ln w="12700">
              <a:solidFill>
                <a:srgbClr val="000000"/>
              </a:solidFill>
              <a:round/>
              <a:headEnd/>
              <a:tailEnd/>
            </a:ln>
          </p:spPr>
          <p:txBody>
            <a:bodyPr/>
            <a:lstStyle/>
            <a:p>
              <a:endParaRPr lang="en-US" dirty="0"/>
            </a:p>
          </p:txBody>
        </p:sp>
        <p:sp>
          <p:nvSpPr>
            <p:cNvPr id="10" name="Text Box 21"/>
            <p:cNvSpPr txBox="1">
              <a:spLocks noChangeArrowheads="1"/>
            </p:cNvSpPr>
            <p:nvPr/>
          </p:nvSpPr>
          <p:spPr bwMode="auto">
            <a:xfrm>
              <a:off x="304800" y="3496779"/>
              <a:ext cx="1517904" cy="703836"/>
            </a:xfrm>
            <a:prstGeom prst="rect">
              <a:avLst/>
            </a:prstGeom>
            <a:noFill/>
            <a:ln w="9525">
              <a:noFill/>
              <a:miter lim="800000"/>
              <a:headEnd/>
              <a:tailEnd/>
            </a:ln>
          </p:spPr>
          <p:txBody>
            <a:bodyPr wrap="square">
              <a:spAutoFit/>
            </a:bodyPr>
            <a:lstStyle/>
            <a:p>
              <a:pPr algn="ctr">
                <a:spcBef>
                  <a:spcPct val="50000"/>
                </a:spcBef>
              </a:pPr>
              <a:r>
                <a:rPr lang="en-US" dirty="0">
                  <a:solidFill>
                    <a:srgbClr val="000000"/>
                  </a:solidFill>
                  <a:latin typeface="Calibri" pitchFamily="34" charset="0"/>
                </a:rPr>
                <a:t>Poor Readers</a:t>
              </a:r>
            </a:p>
          </p:txBody>
        </p:sp>
        <p:sp>
          <p:nvSpPr>
            <p:cNvPr id="11" name="Text Box 22"/>
            <p:cNvSpPr txBox="1">
              <a:spLocks noChangeArrowheads="1"/>
            </p:cNvSpPr>
            <p:nvPr/>
          </p:nvSpPr>
          <p:spPr bwMode="auto">
            <a:xfrm>
              <a:off x="4646676" y="3413800"/>
              <a:ext cx="1822704" cy="703836"/>
            </a:xfrm>
            <a:prstGeom prst="rect">
              <a:avLst/>
            </a:prstGeom>
            <a:noFill/>
            <a:ln w="9525">
              <a:noFill/>
              <a:miter lim="800000"/>
              <a:headEnd/>
              <a:tailEnd/>
            </a:ln>
          </p:spPr>
          <p:txBody>
            <a:bodyPr wrap="square">
              <a:spAutoFit/>
            </a:bodyPr>
            <a:lstStyle/>
            <a:p>
              <a:pPr algn="ctr">
                <a:spcBef>
                  <a:spcPct val="50000"/>
                </a:spcBef>
              </a:pPr>
              <a:r>
                <a:rPr lang="en-US" dirty="0">
                  <a:solidFill>
                    <a:srgbClr val="000000"/>
                  </a:solidFill>
                  <a:latin typeface="Calibri" pitchFamily="34" charset="0"/>
                </a:rPr>
                <a:t>Good Readers</a:t>
              </a:r>
            </a:p>
          </p:txBody>
        </p:sp>
        <p:sp>
          <p:nvSpPr>
            <p:cNvPr id="12" name="Text Box 23"/>
            <p:cNvSpPr txBox="1">
              <a:spLocks noChangeArrowheads="1"/>
            </p:cNvSpPr>
            <p:nvPr/>
          </p:nvSpPr>
          <p:spPr bwMode="auto">
            <a:xfrm>
              <a:off x="243154" y="4747007"/>
              <a:ext cx="5867400" cy="369332"/>
            </a:xfrm>
            <a:prstGeom prst="rect">
              <a:avLst/>
            </a:prstGeom>
            <a:noFill/>
            <a:ln w="9525">
              <a:noFill/>
              <a:miter lim="800000"/>
              <a:headEnd/>
              <a:tailEnd/>
            </a:ln>
          </p:spPr>
          <p:txBody>
            <a:bodyPr>
              <a:spAutoFit/>
            </a:bodyPr>
            <a:lstStyle/>
            <a:p>
              <a:pPr algn="ctr">
                <a:spcBef>
                  <a:spcPct val="50000"/>
                </a:spcBef>
              </a:pPr>
              <a:r>
                <a:rPr lang="en-US" dirty="0">
                  <a:solidFill>
                    <a:srgbClr val="000000"/>
                  </a:solidFill>
                  <a:latin typeface="Calibri" pitchFamily="34" charset="0"/>
                </a:rPr>
                <a:t>Number of items correct on screening instrument</a:t>
              </a:r>
            </a:p>
          </p:txBody>
        </p:sp>
        <p:sp>
          <p:nvSpPr>
            <p:cNvPr id="13" name="Text Box 25"/>
            <p:cNvSpPr txBox="1">
              <a:spLocks noChangeArrowheads="1"/>
            </p:cNvSpPr>
            <p:nvPr/>
          </p:nvSpPr>
          <p:spPr bwMode="auto">
            <a:xfrm>
              <a:off x="3784599" y="4635499"/>
              <a:ext cx="495299" cy="335160"/>
            </a:xfrm>
            <a:prstGeom prst="rect">
              <a:avLst/>
            </a:prstGeom>
            <a:noFill/>
            <a:ln w="9525">
              <a:noFill/>
              <a:miter lim="800000"/>
              <a:headEnd/>
              <a:tailEnd/>
            </a:ln>
          </p:spPr>
          <p:txBody>
            <a:bodyPr>
              <a:spAutoFit/>
            </a:bodyPr>
            <a:lstStyle/>
            <a:p>
              <a:pPr>
                <a:spcBef>
                  <a:spcPct val="50000"/>
                </a:spcBef>
              </a:pPr>
              <a:endParaRPr lang="en-US" sz="1400" dirty="0">
                <a:latin typeface="Calibri" pitchFamily="34" charset="0"/>
              </a:endParaRPr>
            </a:p>
          </p:txBody>
        </p:sp>
      </p:grpSp>
      <p:sp>
        <p:nvSpPr>
          <p:cNvPr id="22" name="Line 18"/>
          <p:cNvSpPr>
            <a:spLocks noChangeShapeType="1"/>
          </p:cNvSpPr>
          <p:nvPr/>
        </p:nvSpPr>
        <p:spPr bwMode="auto">
          <a:xfrm flipV="1">
            <a:off x="5181600" y="2286000"/>
            <a:ext cx="1963" cy="2255662"/>
          </a:xfrm>
          <a:prstGeom prst="line">
            <a:avLst/>
          </a:prstGeom>
          <a:noFill/>
          <a:ln w="12700">
            <a:solidFill>
              <a:srgbClr val="000000"/>
            </a:solidFill>
            <a:round/>
            <a:headEnd/>
            <a:tailEnd/>
          </a:ln>
        </p:spPr>
        <p:txBody>
          <a:bodyPr/>
          <a:lstStyle/>
          <a:p>
            <a:endParaRPr lang="en-US" dirty="0"/>
          </a:p>
        </p:txBody>
      </p:sp>
      <p:sp>
        <p:nvSpPr>
          <p:cNvPr id="23" name="Line 18"/>
          <p:cNvSpPr>
            <a:spLocks noChangeShapeType="1"/>
          </p:cNvSpPr>
          <p:nvPr/>
        </p:nvSpPr>
        <p:spPr bwMode="auto">
          <a:xfrm flipV="1">
            <a:off x="4114800" y="2362200"/>
            <a:ext cx="1963" cy="2255662"/>
          </a:xfrm>
          <a:prstGeom prst="line">
            <a:avLst/>
          </a:prstGeom>
          <a:noFill/>
          <a:ln w="12700">
            <a:solidFill>
              <a:srgbClr val="000000"/>
            </a:solidFill>
            <a:round/>
            <a:headEnd/>
            <a:tailEnd/>
          </a:ln>
        </p:spPr>
        <p:txBody>
          <a:bodyPr/>
          <a:lstStyle/>
          <a:p>
            <a:endParaRPr lang="en-US" dirty="0"/>
          </a:p>
        </p:txBody>
      </p:sp>
      <p:sp>
        <p:nvSpPr>
          <p:cNvPr id="24" name="Line 18"/>
          <p:cNvSpPr>
            <a:spLocks noChangeShapeType="1"/>
          </p:cNvSpPr>
          <p:nvPr/>
        </p:nvSpPr>
        <p:spPr bwMode="auto">
          <a:xfrm flipV="1">
            <a:off x="4648200" y="2362200"/>
            <a:ext cx="1963" cy="2255662"/>
          </a:xfrm>
          <a:prstGeom prst="line">
            <a:avLst/>
          </a:prstGeom>
          <a:noFill/>
          <a:ln w="12700">
            <a:solidFill>
              <a:srgbClr val="000000"/>
            </a:solidFill>
            <a:round/>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xit" presetSubtype="4" fill="hold" grpId="0" nodeType="with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ppt_x"/>
                                          </p:val>
                                        </p:tav>
                                      </p:tavLst>
                                    </p:anim>
                                    <p:anim calcmode="lin" valueType="num">
                                      <p:cBhvr additive="base">
                                        <p:cTn id="11" dur="500"/>
                                        <p:tgtEl>
                                          <p:spTgt spid="24"/>
                                        </p:tgtEl>
                                        <p:attrNameLst>
                                          <p:attrName>ppt_y</p:attrName>
                                        </p:attrNameLst>
                                      </p:cBhvr>
                                      <p:tavLst>
                                        <p:tav tm="0">
                                          <p:val>
                                            <p:strVal val="ppt_y"/>
                                          </p:val>
                                        </p:tav>
                                        <p:tav tm="100000">
                                          <p:val>
                                            <p:strVal val="1+ppt_h/2"/>
                                          </p:val>
                                        </p:tav>
                                      </p:tavLst>
                                    </p:anim>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xit" presetSubtype="4" fill="hold" grpId="1" nodeType="with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85800"/>
            <a:ext cx="7467600" cy="1143000"/>
          </a:xfrm>
        </p:spPr>
        <p:txBody>
          <a:bodyPr/>
          <a:lstStyle/>
          <a:p>
            <a:pPr eaLnBrk="1" hangingPunct="1"/>
            <a:r>
              <a:rPr lang="en-US" sz="4000" dirty="0" smtClean="0">
                <a:latin typeface="Calibri" pitchFamily="34" charset="0"/>
              </a:rPr>
              <a:t>Over vs. Under Identification</a:t>
            </a:r>
          </a:p>
        </p:txBody>
      </p:sp>
      <p:sp>
        <p:nvSpPr>
          <p:cNvPr id="31747" name="Rectangle 3"/>
          <p:cNvSpPr>
            <a:spLocks noGrp="1" noChangeArrowheads="1"/>
          </p:cNvSpPr>
          <p:nvPr>
            <p:ph idx="1"/>
          </p:nvPr>
        </p:nvSpPr>
        <p:spPr>
          <a:xfrm>
            <a:off x="304800" y="1905000"/>
            <a:ext cx="3733800" cy="4114800"/>
          </a:xfrm>
        </p:spPr>
        <p:txBody>
          <a:bodyPr/>
          <a:lstStyle/>
          <a:p>
            <a:pPr marL="609600" indent="-609600" eaLnBrk="1" hangingPunct="1">
              <a:buClr>
                <a:srgbClr val="92D050"/>
              </a:buClr>
              <a:buNone/>
            </a:pPr>
            <a:r>
              <a:rPr lang="en-US" sz="2800" b="1" u="sng" dirty="0" smtClean="0">
                <a:latin typeface="Calibri" pitchFamily="34" charset="0"/>
              </a:rPr>
              <a:t>Public Health</a:t>
            </a:r>
          </a:p>
          <a:p>
            <a:pPr marL="0" indent="0" eaLnBrk="1" hangingPunct="1">
              <a:buClr>
                <a:schemeClr val="accent1"/>
              </a:buClr>
              <a:buNone/>
            </a:pPr>
            <a:r>
              <a:rPr lang="en-US" sz="2100" b="1" dirty="0" err="1" smtClean="0">
                <a:latin typeface="Calibri" pitchFamily="34" charset="0"/>
              </a:rPr>
              <a:t>Overidentification</a:t>
            </a:r>
            <a:endParaRPr lang="en-US" sz="2100" b="1" dirty="0" smtClean="0">
              <a:latin typeface="Calibri" pitchFamily="34" charset="0"/>
            </a:endParaRPr>
          </a:p>
          <a:p>
            <a:pPr marL="990600" lvl="1" indent="-533400" eaLnBrk="1" hangingPunct="1">
              <a:buClr>
                <a:schemeClr val="accent2"/>
              </a:buClr>
              <a:buFont typeface="Arial" pitchFamily="34" charset="0"/>
              <a:buChar char="•"/>
            </a:pPr>
            <a:r>
              <a:rPr lang="en-US" sz="2100" dirty="0" smtClean="0">
                <a:latin typeface="Calibri" pitchFamily="34" charset="0"/>
              </a:rPr>
              <a:t>Expense of additional testing</a:t>
            </a:r>
          </a:p>
          <a:p>
            <a:pPr marL="990600" lvl="1" indent="-533400" eaLnBrk="1" hangingPunct="1">
              <a:buClr>
                <a:schemeClr val="accent2"/>
              </a:buClr>
              <a:buFont typeface="Arial" pitchFamily="34" charset="0"/>
              <a:buChar char="•"/>
            </a:pPr>
            <a:r>
              <a:rPr lang="en-US" sz="2100" dirty="0" smtClean="0">
                <a:latin typeface="Calibri" pitchFamily="34" charset="0"/>
              </a:rPr>
              <a:t>Unnecessary worry</a:t>
            </a:r>
          </a:p>
          <a:p>
            <a:pPr marL="0" indent="0" eaLnBrk="1" hangingPunct="1">
              <a:buClr>
                <a:schemeClr val="accent1"/>
              </a:buClr>
              <a:buNone/>
            </a:pPr>
            <a:r>
              <a:rPr lang="en-US" sz="2100" b="1" dirty="0" smtClean="0">
                <a:latin typeface="Calibri" pitchFamily="34" charset="0"/>
              </a:rPr>
              <a:t>Underidentification</a:t>
            </a:r>
          </a:p>
          <a:p>
            <a:pPr marL="990600" lvl="1" indent="-533400" eaLnBrk="1" hangingPunct="1">
              <a:buClr>
                <a:schemeClr val="accent2"/>
              </a:buClr>
              <a:buFont typeface="Arial" pitchFamily="34" charset="0"/>
              <a:buChar char="•"/>
            </a:pPr>
            <a:r>
              <a:rPr lang="en-US" sz="2100" dirty="0" smtClean="0">
                <a:latin typeface="Calibri" pitchFamily="34" charset="0"/>
              </a:rPr>
              <a:t>Miss serious health problem</a:t>
            </a:r>
          </a:p>
          <a:p>
            <a:pPr marL="990600" lvl="1" indent="-533400" eaLnBrk="1" hangingPunct="1">
              <a:buNone/>
            </a:pPr>
            <a:r>
              <a:rPr lang="en-US" dirty="0" smtClean="0"/>
              <a:t>      </a:t>
            </a:r>
          </a:p>
        </p:txBody>
      </p:sp>
      <p:sp>
        <p:nvSpPr>
          <p:cNvPr id="4" name="Rectangle 3"/>
          <p:cNvSpPr txBox="1">
            <a:spLocks noChangeArrowheads="1"/>
          </p:cNvSpPr>
          <p:nvPr/>
        </p:nvSpPr>
        <p:spPr>
          <a:xfrm>
            <a:off x="4191000" y="1905000"/>
            <a:ext cx="5105400" cy="3505200"/>
          </a:xfrm>
          <a:prstGeom prst="rect">
            <a:avLst/>
          </a:prstGeom>
        </p:spPr>
        <p:txBody>
          <a:bodyPr/>
          <a:lstStyle/>
          <a:p>
            <a:pPr marL="609600" marR="0" lvl="0" indent="-609600" algn="l" defTabSz="914400" rtl="0" eaLnBrk="1" fontAlgn="base" latinLnBrk="0" hangingPunct="1">
              <a:lnSpc>
                <a:spcPct val="90000"/>
              </a:lnSpc>
              <a:spcBef>
                <a:spcPts val="1200"/>
              </a:spcBef>
              <a:spcAft>
                <a:spcPct val="0"/>
              </a:spcAft>
              <a:buClr>
                <a:srgbClr val="92D050"/>
              </a:buClr>
              <a:buSzTx/>
              <a:buFontTx/>
              <a:buNone/>
              <a:tabLst/>
              <a:defRPr/>
            </a:pPr>
            <a:r>
              <a:rPr kumimoji="0" lang="en-US" sz="2800" b="1" i="0" u="sng" strike="noStrike" kern="1200" cap="none" spc="0" normalizeH="0" baseline="0" noProof="0" dirty="0" smtClean="0">
                <a:ln>
                  <a:noFill/>
                </a:ln>
                <a:solidFill>
                  <a:srgbClr val="000000"/>
                </a:solidFill>
                <a:effectLst/>
                <a:uLnTx/>
                <a:uFillTx/>
                <a:latin typeface="Calibri" pitchFamily="34" charset="0"/>
                <a:ea typeface="+mn-ea"/>
                <a:cs typeface="+mn-cs"/>
              </a:rPr>
              <a:t>Education</a:t>
            </a:r>
          </a:p>
          <a:p>
            <a:pPr marR="0" lvl="0" algn="l" defTabSz="914400" rtl="0" eaLnBrk="1" fontAlgn="base" latinLnBrk="0" hangingPunct="1">
              <a:lnSpc>
                <a:spcPct val="90000"/>
              </a:lnSpc>
              <a:spcBef>
                <a:spcPts val="1200"/>
              </a:spcBef>
              <a:spcAft>
                <a:spcPct val="0"/>
              </a:spcAft>
              <a:buClr>
                <a:schemeClr val="accent1"/>
              </a:buClr>
              <a:buSzTx/>
              <a:tabLst/>
              <a:defRPr/>
            </a:pPr>
            <a:r>
              <a:rPr kumimoji="0" lang="en-US" sz="2100" b="1" i="0" u="none" strike="noStrike" kern="1200" cap="none" spc="0" normalizeH="0" baseline="0" noProof="0" dirty="0" smtClean="0">
                <a:ln>
                  <a:noFill/>
                </a:ln>
                <a:solidFill>
                  <a:srgbClr val="000000"/>
                </a:solidFill>
                <a:effectLst/>
                <a:uLnTx/>
                <a:uFillTx/>
                <a:latin typeface="Calibri" pitchFamily="34" charset="0"/>
              </a:rPr>
              <a:t>Overidentification</a:t>
            </a:r>
          </a:p>
          <a:p>
            <a:pPr marL="990600" marR="0" lvl="1" indent="-533400" algn="l" defTabSz="914400" rtl="0" eaLnBrk="1" fontAlgn="base" latinLnBrk="0" hangingPunct="1">
              <a:lnSpc>
                <a:spcPct val="90000"/>
              </a:lnSpc>
              <a:spcBef>
                <a:spcPts val="1200"/>
              </a:spcBef>
              <a:spcAft>
                <a:spcPct val="0"/>
              </a:spcAft>
              <a:buClr>
                <a:schemeClr val="accent2"/>
              </a:buClr>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Calibri" pitchFamily="34" charset="0"/>
              </a:rPr>
              <a:t>Expense of additional testing</a:t>
            </a:r>
          </a:p>
          <a:p>
            <a:pPr marL="990600" marR="0" lvl="1" indent="-533400" algn="l" defTabSz="914400" rtl="0" eaLnBrk="1" fontAlgn="base" latinLnBrk="0" hangingPunct="1">
              <a:lnSpc>
                <a:spcPct val="90000"/>
              </a:lnSpc>
              <a:spcBef>
                <a:spcPts val="1200"/>
              </a:spcBef>
              <a:spcAft>
                <a:spcPct val="0"/>
              </a:spcAft>
              <a:buClr>
                <a:schemeClr val="accent2"/>
              </a:buClr>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Calibri" pitchFamily="34" charset="0"/>
              </a:rPr>
              <a:t>Expense of early intervention services</a:t>
            </a:r>
          </a:p>
          <a:p>
            <a:pPr marL="990600" marR="0" lvl="1" indent="-533400" algn="l" defTabSz="914400" rtl="0" eaLnBrk="1" fontAlgn="base" latinLnBrk="0" hangingPunct="1">
              <a:lnSpc>
                <a:spcPct val="90000"/>
              </a:lnSpc>
              <a:spcBef>
                <a:spcPts val="1200"/>
              </a:spcBef>
              <a:spcAft>
                <a:spcPct val="0"/>
              </a:spcAft>
              <a:buClr>
                <a:schemeClr val="accent2"/>
              </a:buClr>
              <a:buSzTx/>
              <a:buFont typeface="Arial" pitchFamily="34" charset="0"/>
              <a:buChar char="•"/>
              <a:tabLst/>
              <a:defRPr/>
            </a:pPr>
            <a:r>
              <a:rPr lang="en-US" sz="2100" noProof="0" dirty="0" smtClean="0">
                <a:solidFill>
                  <a:srgbClr val="000000"/>
                </a:solidFill>
                <a:latin typeface="Calibri" pitchFamily="34" charset="0"/>
              </a:rPr>
              <a:t>Missed instructional time in other content areas </a:t>
            </a:r>
            <a:endParaRPr kumimoji="0" lang="en-US" sz="2100" b="0" i="0" u="none" strike="noStrike" kern="1200" cap="none" spc="0" normalizeH="0" baseline="0" noProof="0" dirty="0" smtClean="0">
              <a:ln>
                <a:noFill/>
              </a:ln>
              <a:solidFill>
                <a:srgbClr val="000000"/>
              </a:solidFill>
              <a:effectLst/>
              <a:uLnTx/>
              <a:uFillTx/>
              <a:latin typeface="Calibri" pitchFamily="34" charset="0"/>
            </a:endParaRPr>
          </a:p>
          <a:p>
            <a:pPr marR="0" lvl="0" algn="l" defTabSz="914400" rtl="0" eaLnBrk="1" fontAlgn="base" latinLnBrk="0" hangingPunct="1">
              <a:lnSpc>
                <a:spcPct val="90000"/>
              </a:lnSpc>
              <a:spcBef>
                <a:spcPts val="1200"/>
              </a:spcBef>
              <a:spcAft>
                <a:spcPct val="0"/>
              </a:spcAft>
              <a:buClr>
                <a:schemeClr val="accent1"/>
              </a:buClr>
              <a:buSzTx/>
              <a:tabLst/>
              <a:defRPr/>
            </a:pPr>
            <a:r>
              <a:rPr kumimoji="0" lang="en-US" sz="2100" b="1" i="0" u="none" strike="noStrike" kern="1200" cap="none" spc="0" normalizeH="0" baseline="0" noProof="0" dirty="0" smtClean="0">
                <a:ln>
                  <a:noFill/>
                </a:ln>
                <a:solidFill>
                  <a:srgbClr val="000000"/>
                </a:solidFill>
                <a:effectLst/>
                <a:uLnTx/>
                <a:uFillTx/>
                <a:latin typeface="Calibri" pitchFamily="34" charset="0"/>
              </a:rPr>
              <a:t>Underidentification</a:t>
            </a:r>
          </a:p>
          <a:p>
            <a:pPr marL="863600" marR="0" lvl="1" indent="-277813" algn="l" defTabSz="914400" rtl="0" eaLnBrk="1" fontAlgn="base" latinLnBrk="0" hangingPunct="1">
              <a:lnSpc>
                <a:spcPct val="90000"/>
              </a:lnSpc>
              <a:spcBef>
                <a:spcPts val="1200"/>
              </a:spcBef>
              <a:spcAft>
                <a:spcPct val="0"/>
              </a:spcAft>
              <a:buClr>
                <a:schemeClr val="accent2"/>
              </a:buClr>
              <a:buSzTx/>
              <a:buFont typeface="Arial" pitchFamily="34" charset="0"/>
              <a:buChar char="•"/>
              <a:tabLst/>
              <a:defRPr/>
            </a:pPr>
            <a:r>
              <a:rPr kumimoji="0" lang="en-US" sz="2100" b="0" i="0" u="none" strike="noStrike" kern="1200" cap="none" spc="0" normalizeH="0" baseline="0" noProof="0" dirty="0" smtClean="0">
                <a:ln>
                  <a:noFill/>
                </a:ln>
                <a:solidFill>
                  <a:srgbClr val="000000"/>
                </a:solidFill>
                <a:effectLst/>
                <a:uLnTx/>
                <a:uFillTx/>
                <a:latin typeface="Calibri" pitchFamily="34" charset="0"/>
              </a:rPr>
              <a:t>Miss opportunity for prevention/early intervention </a:t>
            </a:r>
            <a:r>
              <a:rPr kumimoji="0" lang="en-US" sz="2100" b="0" i="0" u="none" strike="noStrike" kern="1200" cap="none" spc="0" normalizeH="0" baseline="0" noProof="0" dirty="0" smtClean="0">
                <a:ln>
                  <a:noFill/>
                </a:ln>
                <a:solidFill>
                  <a:srgbClr val="000000"/>
                </a:solidFill>
                <a:effectLst/>
                <a:uLnTx/>
                <a:uFillTx/>
                <a:latin typeface="+mn-lt"/>
              </a:rPr>
              <a:t>      </a:t>
            </a:r>
          </a:p>
        </p:txBody>
      </p:sp>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103</a:t>
            </a:fld>
            <a:endParaRPr 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Establishing Cut Scores</a:t>
            </a:r>
            <a:endParaRPr lang="en-US" dirty="0"/>
          </a:p>
        </p:txBody>
      </p:sp>
      <p:sp>
        <p:nvSpPr>
          <p:cNvPr id="3" name="Content Placeholder 2"/>
          <p:cNvSpPr>
            <a:spLocks noGrp="1"/>
          </p:cNvSpPr>
          <p:nvPr>
            <p:ph idx="1"/>
          </p:nvPr>
        </p:nvSpPr>
        <p:spPr>
          <a:xfrm>
            <a:off x="381000" y="1905000"/>
            <a:ext cx="8305800" cy="3657600"/>
          </a:xfrm>
        </p:spPr>
        <p:txBody>
          <a:bodyPr/>
          <a:lstStyle/>
          <a:p>
            <a:pPr>
              <a:buClr>
                <a:schemeClr val="accent1"/>
              </a:buClr>
              <a:buFont typeface="Wingdings" pitchFamily="2" charset="2"/>
              <a:buChar char="§"/>
            </a:pPr>
            <a:r>
              <a:rPr lang="en-US" dirty="0" smtClean="0"/>
              <a:t>Logical practices to establish cut scores indicating skill proficiency</a:t>
            </a:r>
          </a:p>
          <a:p>
            <a:pPr lvl="1">
              <a:buClr>
                <a:schemeClr val="accent2"/>
              </a:buClr>
              <a:buFont typeface="Arial" pitchFamily="34" charset="0"/>
              <a:buChar char="•"/>
            </a:pPr>
            <a:r>
              <a:rPr lang="en-US" dirty="0" smtClean="0"/>
              <a:t>National  cut scores (e.g., AIMSweb, DIBELS</a:t>
            </a:r>
            <a:r>
              <a:rPr lang="en-US" dirty="0" smtClean="0">
                <a:solidFill>
                  <a:schemeClr val="tx1"/>
                </a:solidFill>
              </a:rPr>
              <a:t>, also see Hasbrouck &amp; Tindal, 2006)</a:t>
            </a:r>
          </a:p>
          <a:p>
            <a:pPr lvl="1">
              <a:buClr>
                <a:schemeClr val="accent2"/>
              </a:buClr>
              <a:buFont typeface="Arial" pitchFamily="34" charset="0"/>
              <a:buChar char="•"/>
            </a:pPr>
            <a:r>
              <a:rPr lang="en-US" dirty="0" smtClean="0"/>
              <a:t>Local norms</a:t>
            </a:r>
          </a:p>
          <a:p>
            <a:pPr lvl="1">
              <a:buClr>
                <a:schemeClr val="accent2"/>
              </a:buClr>
              <a:buFont typeface="Arial" pitchFamily="34" charset="0"/>
              <a:buChar char="•"/>
            </a:pPr>
            <a:r>
              <a:rPr lang="en-US" dirty="0" smtClean="0"/>
              <a:t>Cut scores based on likelihood of demonstrating mastery on core testing</a:t>
            </a:r>
          </a:p>
          <a:p>
            <a:pPr>
              <a:buClr>
                <a:schemeClr val="accent1"/>
              </a:buClr>
              <a:buFont typeface="Wingdings" pitchFamily="2" charset="2"/>
              <a:buChar char="§"/>
            </a:pPr>
            <a:r>
              <a:rPr lang="en-US" dirty="0" smtClean="0"/>
              <a:t>Typically based on statistical analysis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104</a:t>
            </a:fld>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105</a:t>
            </a:fld>
            <a:endParaRPr lang="en-US" dirty="0"/>
          </a:p>
        </p:txBody>
      </p:sp>
      <p:sp>
        <p:nvSpPr>
          <p:cNvPr id="6" name="Content Placeholder 5"/>
          <p:cNvSpPr>
            <a:spLocks noGrp="1"/>
          </p:cNvSpPr>
          <p:nvPr>
            <p:ph idx="1"/>
          </p:nvPr>
        </p:nvSpPr>
        <p:spPr/>
        <p:txBody>
          <a:bodyPr/>
          <a:lstStyle/>
          <a:p>
            <a:pPr>
              <a:buClr>
                <a:schemeClr val="accent1"/>
              </a:buClr>
              <a:buFont typeface="Wingdings" pitchFamily="2" charset="2"/>
              <a:buChar char="§"/>
            </a:pPr>
            <a:r>
              <a:rPr lang="en-US" dirty="0" smtClean="0"/>
              <a:t>Video 2: </a:t>
            </a:r>
            <a:r>
              <a:rPr lang="en-US" dirty="0" smtClean="0">
                <a:hlinkClick r:id="rId3"/>
              </a:rPr>
              <a:t>Establishing cut scores</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Benefits of District Over School Established Cut Scores </a:t>
            </a:r>
          </a:p>
        </p:txBody>
      </p:sp>
      <p:sp>
        <p:nvSpPr>
          <p:cNvPr id="30723" name="Content Placeholder 2"/>
          <p:cNvSpPr>
            <a:spLocks noGrp="1"/>
          </p:cNvSpPr>
          <p:nvPr>
            <p:ph idx="1"/>
          </p:nvPr>
        </p:nvSpPr>
        <p:spPr>
          <a:xfrm>
            <a:off x="381000" y="2057400"/>
            <a:ext cx="8305800" cy="3505200"/>
          </a:xfrm>
        </p:spPr>
        <p:txBody>
          <a:bodyPr/>
          <a:lstStyle/>
          <a:p>
            <a:pPr eaLnBrk="1" hangingPunct="1">
              <a:buClr>
                <a:schemeClr val="accent1"/>
              </a:buClr>
              <a:buFont typeface="Wingdings" pitchFamily="2" charset="2"/>
              <a:buChar char="§"/>
            </a:pPr>
            <a:r>
              <a:rPr lang="en-US" dirty="0" smtClean="0"/>
              <a:t>More effective and efficient allocation of resources</a:t>
            </a:r>
          </a:p>
          <a:p>
            <a:pPr eaLnBrk="1" hangingPunct="1">
              <a:buClr>
                <a:schemeClr val="accent1"/>
              </a:buClr>
              <a:buFont typeface="Wingdings" pitchFamily="2" charset="2"/>
              <a:buChar char="§"/>
            </a:pPr>
            <a:r>
              <a:rPr lang="en-US" dirty="0" smtClean="0"/>
              <a:t>Increased buy-in and use of data by schools/teachers</a:t>
            </a:r>
          </a:p>
          <a:p>
            <a:pPr>
              <a:buClr>
                <a:schemeClr val="accent1"/>
              </a:buClr>
              <a:buFont typeface="Wingdings" pitchFamily="2" charset="2"/>
              <a:buChar char="§"/>
            </a:pPr>
            <a:r>
              <a:rPr lang="en-US" dirty="0" smtClean="0"/>
              <a:t>Common message and focused activities</a:t>
            </a:r>
          </a:p>
          <a:p>
            <a:pPr>
              <a:buClr>
                <a:schemeClr val="accent1"/>
              </a:buClr>
              <a:buFont typeface="Wingdings" pitchFamily="2" charset="2"/>
              <a:buChar char="§"/>
            </a:pPr>
            <a:r>
              <a:rPr lang="en-US" dirty="0" smtClean="0"/>
              <a:t>Increase equity in access to supplemental supports</a:t>
            </a:r>
          </a:p>
          <a:p>
            <a:pPr eaLnBrk="1" hangingPunct="1">
              <a:buClr>
                <a:schemeClr val="accent1"/>
              </a:buClr>
              <a:buFont typeface="Wingdings" pitchFamily="2" charset="2"/>
              <a:buChar char="§"/>
            </a:pPr>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2058988"/>
          <a:ext cx="8305800" cy="3413760"/>
        </p:xfrm>
        <a:graphic>
          <a:graphicData uri="http://schemas.openxmlformats.org/drawingml/2006/table">
            <a:tbl>
              <a:tblPr firstRow="1" bandRow="1">
                <a:tableStyleId>{5C22544A-7EE6-4342-B048-85BDC9FD1C3A}</a:tableStyleId>
              </a:tblPr>
              <a:tblGrid>
                <a:gridCol w="2895600"/>
                <a:gridCol w="5410200"/>
              </a:tblGrid>
              <a:tr h="370840">
                <a:tc>
                  <a:txBody>
                    <a:bodyPr/>
                    <a:lstStyle/>
                    <a:p>
                      <a:pPr algn="ctr"/>
                      <a:r>
                        <a:rPr lang="en-US" sz="4000" dirty="0" smtClean="0"/>
                        <a:t>School</a:t>
                      </a:r>
                      <a:endParaRPr lang="en-US" sz="4000" dirty="0"/>
                    </a:p>
                  </a:txBody>
                  <a:tcPr/>
                </a:tc>
                <a:tc>
                  <a:txBody>
                    <a:bodyPr/>
                    <a:lstStyle/>
                    <a:p>
                      <a:pPr algn="ctr"/>
                      <a:r>
                        <a:rPr lang="en-US" sz="4000" dirty="0" smtClean="0"/>
                        <a:t>Percent</a:t>
                      </a:r>
                      <a:r>
                        <a:rPr lang="en-US" sz="4000" baseline="0" dirty="0" smtClean="0"/>
                        <a:t> At or Above School Cut Score</a:t>
                      </a:r>
                      <a:endParaRPr lang="en-US" sz="4000" dirty="0"/>
                    </a:p>
                  </a:txBody>
                  <a:tcPr/>
                </a:tc>
              </a:tr>
              <a:tr h="370840">
                <a:tc>
                  <a:txBody>
                    <a:bodyPr/>
                    <a:lstStyle/>
                    <a:p>
                      <a:pPr algn="ctr"/>
                      <a:r>
                        <a:rPr lang="en-US" sz="4000" dirty="0" smtClean="0"/>
                        <a:t>School 1</a:t>
                      </a:r>
                      <a:endParaRPr lang="en-US" sz="4000" dirty="0"/>
                    </a:p>
                  </a:txBody>
                  <a:tcPr/>
                </a:tc>
                <a:tc>
                  <a:txBody>
                    <a:bodyPr/>
                    <a:lstStyle/>
                    <a:p>
                      <a:pPr algn="ctr"/>
                      <a:r>
                        <a:rPr lang="en-US" sz="4000" dirty="0" smtClean="0"/>
                        <a:t>50%</a:t>
                      </a:r>
                      <a:endParaRPr lang="en-US" sz="4000" dirty="0"/>
                    </a:p>
                  </a:txBody>
                  <a:tcPr/>
                </a:tc>
              </a:tr>
              <a:tr h="370840">
                <a:tc>
                  <a:txBody>
                    <a:bodyPr/>
                    <a:lstStyle/>
                    <a:p>
                      <a:pPr algn="ctr"/>
                      <a:r>
                        <a:rPr lang="en-US" sz="4000" dirty="0" smtClean="0"/>
                        <a:t>School 2</a:t>
                      </a:r>
                      <a:endParaRPr lang="en-US" sz="4000" dirty="0"/>
                    </a:p>
                  </a:txBody>
                  <a:tcPr/>
                </a:tc>
                <a:tc>
                  <a:txBody>
                    <a:bodyPr/>
                    <a:lstStyle/>
                    <a:p>
                      <a:pPr algn="ctr"/>
                      <a:r>
                        <a:rPr lang="en-US" sz="4000" dirty="0" smtClean="0"/>
                        <a:t>63%</a:t>
                      </a:r>
                      <a:endParaRPr lang="en-US" sz="4000" dirty="0"/>
                    </a:p>
                  </a:txBody>
                  <a:tcPr/>
                </a:tc>
              </a:tr>
              <a:tr h="370840">
                <a:tc>
                  <a:txBody>
                    <a:bodyPr/>
                    <a:lstStyle/>
                    <a:p>
                      <a:pPr algn="ctr"/>
                      <a:r>
                        <a:rPr lang="en-US" sz="4000" dirty="0" smtClean="0"/>
                        <a:t>School 3</a:t>
                      </a:r>
                      <a:endParaRPr lang="en-US" sz="4000" dirty="0"/>
                    </a:p>
                  </a:txBody>
                  <a:tcPr/>
                </a:tc>
                <a:tc>
                  <a:txBody>
                    <a:bodyPr/>
                    <a:lstStyle/>
                    <a:p>
                      <a:pPr algn="ctr"/>
                      <a:r>
                        <a:rPr lang="en-US" sz="4000" dirty="0" smtClean="0"/>
                        <a:t>48%</a:t>
                      </a:r>
                      <a:endParaRPr lang="en-US" sz="4000" dirty="0"/>
                    </a:p>
                  </a:txBody>
                  <a:tcPr/>
                </a:tc>
              </a:tr>
            </a:tbl>
          </a:graphicData>
        </a:graphic>
      </p:graphicFrame>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107</a:t>
            </a:fld>
            <a:endParaRPr lang="en-US" dirty="0"/>
          </a:p>
        </p:txBody>
      </p:sp>
      <p:sp>
        <p:nvSpPr>
          <p:cNvPr id="5" name="Title 1"/>
          <p:cNvSpPr>
            <a:spLocks noGrp="1"/>
          </p:cNvSpPr>
          <p:nvPr>
            <p:ph type="title"/>
          </p:nvPr>
        </p:nvSpPr>
        <p:spPr>
          <a:xfrm>
            <a:off x="0" y="914400"/>
            <a:ext cx="9144000" cy="990600"/>
          </a:xfrm>
        </p:spPr>
        <p:txBody>
          <a:bodyPr/>
          <a:lstStyle/>
          <a:p>
            <a:r>
              <a:rPr lang="en-US" dirty="0" smtClean="0"/>
              <a:t>Problems with Schools Independently Establishing Cut Scores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990600"/>
          </a:xfrm>
        </p:spPr>
        <p:txBody>
          <a:bodyPr/>
          <a:lstStyle/>
          <a:p>
            <a:r>
              <a:rPr lang="en-US" dirty="0" smtClean="0"/>
              <a:t>Problems with Schools Independently Establishing Cut Scores</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108</a:t>
            </a:fld>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981200" y="1857364"/>
            <a:ext cx="5029200" cy="4000237"/>
          </a:xfrm>
          <a:prstGeom prst="rect">
            <a:avLst/>
          </a:prstGeom>
          <a:noFill/>
          <a:ln w="9525">
            <a:noFill/>
            <a:miter lim="800000"/>
            <a:headEnd/>
            <a:tailEnd/>
          </a:ln>
        </p:spPr>
      </p:pic>
      <p:sp>
        <p:nvSpPr>
          <p:cNvPr id="6" name="Oval 5"/>
          <p:cNvSpPr/>
          <p:nvPr/>
        </p:nvSpPr>
        <p:spPr>
          <a:xfrm>
            <a:off x="2362200" y="2590800"/>
            <a:ext cx="12192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a:stCxn id="6" idx="2"/>
          </p:cNvCxnSpPr>
          <p:nvPr/>
        </p:nvCxnSpPr>
        <p:spPr>
          <a:xfrm rot="10800000" flipV="1">
            <a:off x="1447800" y="3581400"/>
            <a:ext cx="9144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257800" y="3124200"/>
            <a:ext cx="12192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rot="10800000" flipV="1">
            <a:off x="6477000" y="3657600"/>
            <a:ext cx="9144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3505200"/>
            <a:ext cx="914400" cy="523220"/>
          </a:xfrm>
          <a:prstGeom prst="rect">
            <a:avLst/>
          </a:prstGeom>
          <a:noFill/>
        </p:spPr>
        <p:txBody>
          <a:bodyPr wrap="square" rtlCol="0">
            <a:spAutoFit/>
          </a:bodyPr>
          <a:lstStyle/>
          <a:p>
            <a:r>
              <a:rPr lang="en-US" sz="2800" dirty="0" smtClean="0"/>
              <a:t>50%</a:t>
            </a:r>
            <a:endParaRPr lang="en-US" sz="2800" dirty="0"/>
          </a:p>
        </p:txBody>
      </p:sp>
      <p:sp>
        <p:nvSpPr>
          <p:cNvPr id="12" name="TextBox 11"/>
          <p:cNvSpPr txBox="1"/>
          <p:nvPr/>
        </p:nvSpPr>
        <p:spPr>
          <a:xfrm>
            <a:off x="7391400" y="3276600"/>
            <a:ext cx="914400" cy="523220"/>
          </a:xfrm>
          <a:prstGeom prst="rect">
            <a:avLst/>
          </a:prstGeom>
          <a:noFill/>
        </p:spPr>
        <p:txBody>
          <a:bodyPr wrap="square" rtlCol="0">
            <a:spAutoFit/>
          </a:bodyPr>
          <a:lstStyle/>
          <a:p>
            <a:r>
              <a:rPr lang="en-US" sz="2800" dirty="0" smtClean="0"/>
              <a:t>48%</a:t>
            </a:r>
            <a:endParaRPr lang="en-US" sz="2800" dirty="0"/>
          </a:p>
        </p:txBody>
      </p:sp>
      <p:sp>
        <p:nvSpPr>
          <p:cNvPr id="13" name="Oval 12"/>
          <p:cNvSpPr/>
          <p:nvPr/>
        </p:nvSpPr>
        <p:spPr>
          <a:xfrm>
            <a:off x="3886200" y="2819400"/>
            <a:ext cx="12192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rot="5400000">
            <a:off x="4457700" y="2476500"/>
            <a:ext cx="381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1981200"/>
            <a:ext cx="914400" cy="523220"/>
          </a:xfrm>
          <a:prstGeom prst="rect">
            <a:avLst/>
          </a:prstGeom>
          <a:noFill/>
        </p:spPr>
        <p:txBody>
          <a:bodyPr wrap="square" rtlCol="0">
            <a:spAutoFit/>
          </a:bodyPr>
          <a:lstStyle/>
          <a:p>
            <a:r>
              <a:rPr lang="en-US" sz="2800" dirty="0" smtClean="0"/>
              <a:t>63%</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P spid="12" grpId="0"/>
      <p:bldP spid="13" grpId="0" animBg="1"/>
      <p:bldP spid="1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District Cut Scores</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109</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828801" y="1921137"/>
            <a:ext cx="5257800" cy="3946263"/>
          </a:xfrm>
          <a:prstGeom prst="rect">
            <a:avLst/>
          </a:prstGeom>
          <a:noFill/>
          <a:ln w="9525">
            <a:noFill/>
            <a:miter lim="800000"/>
            <a:headEnd/>
            <a:tailEnd/>
          </a:ln>
        </p:spPr>
      </p:pic>
      <p:sp>
        <p:nvSpPr>
          <p:cNvPr id="6" name="Oval 5"/>
          <p:cNvSpPr/>
          <p:nvPr/>
        </p:nvSpPr>
        <p:spPr>
          <a:xfrm>
            <a:off x="2362200" y="2590800"/>
            <a:ext cx="12192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stCxn id="6" idx="2"/>
          </p:cNvCxnSpPr>
          <p:nvPr/>
        </p:nvCxnSpPr>
        <p:spPr>
          <a:xfrm rot="10800000" flipV="1">
            <a:off x="1447800" y="3581400"/>
            <a:ext cx="9144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257800" y="3124200"/>
            <a:ext cx="12192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810000" y="2819400"/>
            <a:ext cx="12192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rot="5400000">
            <a:off x="4381500" y="2476500"/>
            <a:ext cx="381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6477000" y="3657600"/>
            <a:ext cx="9144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1400" y="3276600"/>
            <a:ext cx="914400" cy="523220"/>
          </a:xfrm>
          <a:prstGeom prst="rect">
            <a:avLst/>
          </a:prstGeom>
          <a:noFill/>
        </p:spPr>
        <p:txBody>
          <a:bodyPr wrap="square" rtlCol="0">
            <a:spAutoFit/>
          </a:bodyPr>
          <a:lstStyle/>
          <a:p>
            <a:r>
              <a:rPr lang="en-US" sz="2800" dirty="0" smtClean="0"/>
              <a:t>4%</a:t>
            </a:r>
            <a:endParaRPr lang="en-US" sz="2800" dirty="0"/>
          </a:p>
        </p:txBody>
      </p:sp>
      <p:sp>
        <p:nvSpPr>
          <p:cNvPr id="13" name="TextBox 12"/>
          <p:cNvSpPr txBox="1"/>
          <p:nvPr/>
        </p:nvSpPr>
        <p:spPr>
          <a:xfrm>
            <a:off x="4724400" y="1981200"/>
            <a:ext cx="914400" cy="523220"/>
          </a:xfrm>
          <a:prstGeom prst="rect">
            <a:avLst/>
          </a:prstGeom>
          <a:noFill/>
        </p:spPr>
        <p:txBody>
          <a:bodyPr wrap="square" rtlCol="0">
            <a:spAutoFit/>
          </a:bodyPr>
          <a:lstStyle/>
          <a:p>
            <a:r>
              <a:rPr lang="en-US" sz="2800" dirty="0" smtClean="0"/>
              <a:t>20%</a:t>
            </a:r>
            <a:endParaRPr lang="en-US" sz="2800" dirty="0"/>
          </a:p>
        </p:txBody>
      </p:sp>
      <p:sp>
        <p:nvSpPr>
          <p:cNvPr id="14" name="TextBox 13"/>
          <p:cNvSpPr txBox="1"/>
          <p:nvPr/>
        </p:nvSpPr>
        <p:spPr>
          <a:xfrm>
            <a:off x="533400" y="3657600"/>
            <a:ext cx="914400" cy="523220"/>
          </a:xfrm>
          <a:prstGeom prst="rect">
            <a:avLst/>
          </a:prstGeom>
          <a:noFill/>
        </p:spPr>
        <p:txBody>
          <a:bodyPr wrap="square" rtlCol="0">
            <a:spAutoFit/>
          </a:bodyPr>
          <a:lstStyle/>
          <a:p>
            <a:r>
              <a:rPr lang="en-US" sz="2800" dirty="0" smtClean="0"/>
              <a:t>44%</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dirty="0" smtClean="0"/>
              <a:t>Essential RTI Components</a:t>
            </a:r>
          </a:p>
        </p:txBody>
      </p:sp>
      <p:sp>
        <p:nvSpPr>
          <p:cNvPr id="5123" name="Rectangle 3"/>
          <p:cNvSpPr>
            <a:spLocks noGrp="1"/>
          </p:cNvSpPr>
          <p:nvPr>
            <p:ph idx="1"/>
          </p:nvPr>
        </p:nvSpPr>
        <p:spPr/>
        <p:txBody>
          <a:bodyPr>
            <a:normAutofit fontScale="62500" lnSpcReduction="20000"/>
          </a:bodyPr>
          <a:lstStyle/>
          <a:p>
            <a:pPr>
              <a:buClr>
                <a:schemeClr val="accent1"/>
              </a:buClr>
              <a:buFont typeface="Wingdings" pitchFamily="2" charset="2"/>
              <a:buChar char="§"/>
            </a:pPr>
            <a:r>
              <a:rPr lang="en-US" dirty="0" smtClean="0"/>
              <a:t>Screening</a:t>
            </a:r>
          </a:p>
          <a:p>
            <a:pPr>
              <a:buClr>
                <a:schemeClr val="accent1"/>
              </a:buClr>
              <a:buFont typeface="Wingdings" pitchFamily="2" charset="2"/>
              <a:buChar char="§"/>
            </a:pPr>
            <a:r>
              <a:rPr lang="en-US" dirty="0" smtClean="0"/>
              <a:t>Progress Monitoring</a:t>
            </a:r>
          </a:p>
          <a:p>
            <a:pPr>
              <a:buClr>
                <a:schemeClr val="accent1"/>
              </a:buClr>
              <a:buFont typeface="Wingdings" pitchFamily="2" charset="2"/>
              <a:buChar char="§"/>
            </a:pPr>
            <a:r>
              <a:rPr lang="en-US" dirty="0" smtClean="0"/>
              <a:t>School-wide, Multi-level Prevention System</a:t>
            </a:r>
          </a:p>
          <a:p>
            <a:pPr marL="901700" lvl="1" indent="-381000">
              <a:buClr>
                <a:schemeClr val="tx2"/>
              </a:buClr>
              <a:buFont typeface="Arial" pitchFamily="34" charset="0"/>
              <a:buChar char="•"/>
            </a:pPr>
            <a:r>
              <a:rPr lang="en-US" dirty="0" smtClean="0"/>
              <a:t>Primary </a:t>
            </a:r>
            <a:r>
              <a:rPr lang="en-US" dirty="0" smtClean="0">
                <a:solidFill>
                  <a:schemeClr val="tx1"/>
                </a:solidFill>
              </a:rPr>
              <a:t>Level (a.k.a. Level 1, Core instruction for all) </a:t>
            </a:r>
          </a:p>
          <a:p>
            <a:pPr marL="901700" lvl="1" indent="-381000">
              <a:buClr>
                <a:schemeClr val="tx2"/>
              </a:buClr>
              <a:buFont typeface="Arial" pitchFamily="34" charset="0"/>
              <a:buChar char="•"/>
            </a:pPr>
            <a:r>
              <a:rPr lang="en-US" dirty="0" smtClean="0">
                <a:solidFill>
                  <a:schemeClr val="tx1"/>
                </a:solidFill>
              </a:rPr>
              <a:t>Secondary Level (a.k.a. Level 2, Strategic instruction) </a:t>
            </a:r>
          </a:p>
          <a:p>
            <a:pPr marL="901700" lvl="1" indent="-381000">
              <a:buClr>
                <a:schemeClr val="tx2"/>
              </a:buClr>
              <a:buFont typeface="Arial" pitchFamily="34" charset="0"/>
              <a:buChar char="•"/>
            </a:pPr>
            <a:r>
              <a:rPr lang="en-US" dirty="0" smtClean="0">
                <a:solidFill>
                  <a:schemeClr val="tx1"/>
                </a:solidFill>
              </a:rPr>
              <a:t>Tertiary Level (a.k.a. Level 3, Intensive instruction) </a:t>
            </a:r>
          </a:p>
          <a:p>
            <a:pPr>
              <a:buClr>
                <a:schemeClr val="accent1"/>
              </a:buClr>
              <a:buFont typeface="Wingdings" pitchFamily="2" charset="2"/>
              <a:buChar char="§"/>
            </a:pPr>
            <a:r>
              <a:rPr lang="en-US" dirty="0" smtClean="0"/>
              <a:t>Data-Based Decision Making for:</a:t>
            </a:r>
          </a:p>
          <a:p>
            <a:pPr lvl="1">
              <a:buClr>
                <a:schemeClr val="tx2"/>
              </a:buClr>
              <a:buFont typeface="Arial" pitchFamily="34" charset="0"/>
              <a:buChar char="•"/>
            </a:pPr>
            <a:r>
              <a:rPr lang="en-US" dirty="0" smtClean="0">
                <a:solidFill>
                  <a:schemeClr val="tx1"/>
                </a:solidFill>
              </a:rPr>
              <a:t>Instruction </a:t>
            </a:r>
          </a:p>
          <a:p>
            <a:pPr lvl="1">
              <a:buClr>
                <a:schemeClr val="tx2"/>
              </a:buClr>
              <a:buFont typeface="Arial" pitchFamily="34" charset="0"/>
              <a:buChar char="•"/>
            </a:pPr>
            <a:r>
              <a:rPr lang="en-US" dirty="0" smtClean="0">
                <a:solidFill>
                  <a:schemeClr val="tx1"/>
                </a:solidFill>
              </a:rPr>
              <a:t>Movement within the multi-level system</a:t>
            </a:r>
          </a:p>
          <a:p>
            <a:pPr lvl="1">
              <a:buClr>
                <a:schemeClr val="tx2"/>
              </a:buClr>
              <a:buFont typeface="Arial" pitchFamily="34" charset="0"/>
              <a:buChar char="•"/>
            </a:pPr>
            <a:r>
              <a:rPr lang="en-US" dirty="0" smtClean="0">
                <a:solidFill>
                  <a:schemeClr val="tx1"/>
                </a:solidFill>
              </a:rPr>
              <a:t>Disability identification (in accordance with state law)</a:t>
            </a:r>
          </a:p>
        </p:txBody>
      </p:sp>
      <p:sp>
        <p:nvSpPr>
          <p:cNvPr id="4" name="Slide Number Placeholder 3"/>
          <p:cNvSpPr>
            <a:spLocks noGrp="1"/>
          </p:cNvSpPr>
          <p:nvPr>
            <p:ph type="sldNum" sz="quarter" idx="10"/>
          </p:nvPr>
        </p:nvSpPr>
        <p:spPr/>
        <p:txBody>
          <a:bodyPr/>
          <a:lstStyle/>
          <a:p>
            <a:fld id="{085E27C5-ECB1-4EBC-98D3-F94D2BA84B3F}"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990600"/>
          </a:xfrm>
        </p:spPr>
        <p:txBody>
          <a:bodyPr/>
          <a:lstStyle/>
          <a:p>
            <a:r>
              <a:rPr lang="en-US" dirty="0" smtClean="0"/>
              <a:t>Team Activity: Establishing Cut Scores</a:t>
            </a:r>
            <a:endParaRPr lang="en-US" dirty="0"/>
          </a:p>
        </p:txBody>
      </p:sp>
      <p:sp>
        <p:nvSpPr>
          <p:cNvPr id="4" name="Content Placeholder 3"/>
          <p:cNvSpPr>
            <a:spLocks noGrp="1"/>
          </p:cNvSpPr>
          <p:nvPr>
            <p:ph idx="1"/>
          </p:nvPr>
        </p:nvSpPr>
        <p:spPr>
          <a:xfrm>
            <a:off x="381000" y="1981200"/>
            <a:ext cx="8305800" cy="3657600"/>
          </a:xfrm>
        </p:spPr>
        <p:txBody>
          <a:bodyPr/>
          <a:lstStyle/>
          <a:p>
            <a:pPr>
              <a:buClr>
                <a:schemeClr val="accent1"/>
              </a:buClr>
              <a:buFont typeface="Wingdings" pitchFamily="2" charset="2"/>
              <a:buChar char="§"/>
            </a:pPr>
            <a:r>
              <a:rPr lang="en-US" dirty="0" smtClean="0"/>
              <a:t>How does your district determine which students are at-risk?</a:t>
            </a:r>
          </a:p>
          <a:p>
            <a:pPr lvl="1">
              <a:buClr>
                <a:schemeClr val="tx2"/>
              </a:buClr>
              <a:buFont typeface="Arial" pitchFamily="34" charset="0"/>
              <a:buChar char="•"/>
            </a:pPr>
            <a:r>
              <a:rPr lang="en-US" dirty="0" smtClean="0"/>
              <a:t>If a clear definition is available, how can you ensure it is known by all sites? How is it used?</a:t>
            </a:r>
          </a:p>
          <a:p>
            <a:pPr lvl="1">
              <a:buClr>
                <a:schemeClr val="tx2"/>
              </a:buClr>
              <a:buFont typeface="Arial" pitchFamily="34" charset="0"/>
              <a:buChar char="•"/>
            </a:pPr>
            <a:r>
              <a:rPr lang="en-US" dirty="0" smtClean="0"/>
              <a:t>If one does not exist, what are your next steps?</a:t>
            </a:r>
          </a:p>
        </p:txBody>
      </p:sp>
      <p:sp>
        <p:nvSpPr>
          <p:cNvPr id="2" name="Slide Number Placeholder 1"/>
          <p:cNvSpPr>
            <a:spLocks noGrp="1"/>
          </p:cNvSpPr>
          <p:nvPr>
            <p:ph type="sldNum" sz="quarter" idx="10"/>
          </p:nvPr>
        </p:nvSpPr>
        <p:spPr/>
        <p:txBody>
          <a:bodyPr/>
          <a:lstStyle/>
          <a:p>
            <a:pPr>
              <a:defRPr/>
            </a:pPr>
            <a:fld id="{D018D9C5-E644-414B-97B6-66097F7A7F26}" type="slidenum">
              <a:rPr lang="en-US" smtClean="0"/>
              <a:pPr>
                <a:defRPr/>
              </a:pPr>
              <a:t>110</a:t>
            </a:fld>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2"/>
          <p:cNvSpPr>
            <a:spLocks noGrp="1"/>
          </p:cNvSpPr>
          <p:nvPr>
            <p:ph idx="1"/>
          </p:nvPr>
        </p:nvSpPr>
        <p:spPr>
          <a:xfrm>
            <a:off x="457200" y="1828800"/>
            <a:ext cx="8305800" cy="3657600"/>
          </a:xfrm>
        </p:spPr>
        <p:txBody>
          <a:bodyPr/>
          <a:lstStyle/>
          <a:p>
            <a:pPr marL="514350" indent="-514350">
              <a:buClr>
                <a:schemeClr val="accent1"/>
              </a:buClr>
              <a:buNone/>
            </a:pPr>
            <a:r>
              <a:rPr lang="en-US" dirty="0" smtClean="0"/>
              <a:t>Teams should establish:</a:t>
            </a:r>
          </a:p>
          <a:p>
            <a:pPr marL="514350" indent="-514350">
              <a:buClr>
                <a:schemeClr val="accent1"/>
              </a:buClr>
              <a:buFont typeface="Wingdings" pitchFamily="2" charset="2"/>
              <a:buChar char="§"/>
            </a:pPr>
            <a:r>
              <a:rPr lang="en-US" dirty="0" smtClean="0"/>
              <a:t>Routines and procedures for conducting data reviews</a:t>
            </a:r>
          </a:p>
          <a:p>
            <a:pPr marL="514350" indent="-514350">
              <a:buClr>
                <a:schemeClr val="accent1"/>
              </a:buClr>
              <a:buFont typeface="Wingdings" pitchFamily="2" charset="2"/>
              <a:buChar char="§"/>
            </a:pPr>
            <a:r>
              <a:rPr lang="en-US" dirty="0" smtClean="0"/>
              <a:t>Decision- making processes</a:t>
            </a:r>
          </a:p>
          <a:p>
            <a:pPr marL="514350" indent="-514350">
              <a:buClr>
                <a:schemeClr val="accent1"/>
              </a:buClr>
              <a:buFont typeface="Wingdings" pitchFamily="2" charset="2"/>
              <a:buChar char="§"/>
            </a:pPr>
            <a:r>
              <a:rPr lang="en-US" dirty="0" smtClean="0"/>
              <a:t>Explicit decision rules for assessing student progress</a:t>
            </a:r>
          </a:p>
          <a:p>
            <a:pPr marL="514350" indent="-514350">
              <a:buClr>
                <a:schemeClr val="accent1"/>
              </a:buClr>
              <a:buFont typeface="+mj-lt"/>
              <a:buAutoNum type="arabicPeriod"/>
            </a:pPr>
            <a:endParaRPr lang="en-US" dirty="0" smtClean="0"/>
          </a:p>
        </p:txBody>
      </p:sp>
      <p:sp>
        <p:nvSpPr>
          <p:cNvPr id="5" name="Title 1"/>
          <p:cNvSpPr>
            <a:spLocks noGrp="1"/>
          </p:cNvSpPr>
          <p:nvPr>
            <p:ph type="title"/>
          </p:nvPr>
        </p:nvSpPr>
        <p:spPr>
          <a:xfrm>
            <a:off x="381000" y="762000"/>
            <a:ext cx="8534400" cy="990600"/>
          </a:xfrm>
        </p:spPr>
        <p:txBody>
          <a:bodyPr/>
          <a:lstStyle/>
          <a:p>
            <a:r>
              <a:rPr lang="en-US" dirty="0" smtClean="0"/>
              <a:t>Establishing Routines &amp; Procedures for Data Decision Making</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111</a:t>
            </a:fld>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Data Reviews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Conduct data reviews at logical, predetermined intervals</a:t>
            </a:r>
          </a:p>
          <a:p>
            <a:pPr>
              <a:buClr>
                <a:schemeClr val="accent1"/>
              </a:buClr>
              <a:buFont typeface="Wingdings" pitchFamily="2" charset="2"/>
              <a:buChar char="§"/>
            </a:pPr>
            <a:r>
              <a:rPr lang="en-US" dirty="0" smtClean="0"/>
              <a:t>Schedule data reviews prior to the beginning of instruction</a:t>
            </a:r>
          </a:p>
          <a:p>
            <a:pPr>
              <a:buClr>
                <a:schemeClr val="accent1"/>
              </a:buClr>
              <a:buFont typeface="Wingdings" pitchFamily="2" charset="2"/>
              <a:buChar char="§"/>
            </a:pPr>
            <a:r>
              <a:rPr lang="en-US" dirty="0" smtClean="0"/>
              <a:t>Use established meeting structures </a:t>
            </a:r>
          </a:p>
          <a:p>
            <a:pPr>
              <a:buClr>
                <a:schemeClr val="accent1"/>
              </a:buClr>
              <a:buFont typeface="Wingdings" pitchFamily="2" charset="2"/>
              <a:buChar char="§"/>
            </a:pPr>
            <a:r>
              <a:rPr lang="en-US" dirty="0" smtClean="0"/>
              <a:t>Involve relevant team members</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112</a:t>
            </a:fld>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113</a:t>
            </a:fld>
            <a:endParaRPr lang="en-US" dirty="0"/>
          </a:p>
        </p:txBody>
      </p:sp>
      <p:sp>
        <p:nvSpPr>
          <p:cNvPr id="6" name="Content Placeholder 5"/>
          <p:cNvSpPr>
            <a:spLocks noGrp="1"/>
          </p:cNvSpPr>
          <p:nvPr>
            <p:ph idx="1"/>
          </p:nvPr>
        </p:nvSpPr>
        <p:spPr/>
        <p:txBody>
          <a:bodyPr/>
          <a:lstStyle/>
          <a:p>
            <a:pPr>
              <a:buClr>
                <a:schemeClr val="accent1"/>
              </a:buClr>
              <a:buFont typeface="Wingdings" pitchFamily="2" charset="2"/>
              <a:buChar char="§"/>
            </a:pPr>
            <a:r>
              <a:rPr lang="en-US" dirty="0" smtClean="0"/>
              <a:t>Video 3: </a:t>
            </a:r>
            <a:r>
              <a:rPr lang="en-US" dirty="0" smtClean="0">
                <a:hlinkClick r:id="rId3"/>
              </a:rPr>
              <a:t>Data Review Process </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Data-decision Making Routines and Procedures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Articulate routines and procedures in writing</a:t>
            </a:r>
          </a:p>
          <a:p>
            <a:pPr>
              <a:buClr>
                <a:schemeClr val="accent1"/>
              </a:buClr>
              <a:buFont typeface="Wingdings" pitchFamily="2" charset="2"/>
              <a:buChar char="§"/>
            </a:pPr>
            <a:r>
              <a:rPr lang="en-US" dirty="0" smtClean="0"/>
              <a:t>Implement established routines and procedures with integrity </a:t>
            </a:r>
          </a:p>
          <a:p>
            <a:pPr>
              <a:buClr>
                <a:schemeClr val="accent1"/>
              </a:buClr>
              <a:buFont typeface="Wingdings" pitchFamily="2" charset="2"/>
              <a:buChar char="§"/>
            </a:pPr>
            <a:r>
              <a:rPr lang="en-US" dirty="0" smtClean="0"/>
              <a:t>Ensure routines and procedures are culturally and linguistically responsive</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990600"/>
          </a:xfrm>
        </p:spPr>
        <p:txBody>
          <a:bodyPr/>
          <a:lstStyle/>
          <a:p>
            <a:r>
              <a:rPr lang="en-US" dirty="0" smtClean="0"/>
              <a:t>Establishing Routines and Procedures</a:t>
            </a:r>
            <a:endParaRPr lang="en-US" dirty="0"/>
          </a:p>
        </p:txBody>
      </p:sp>
      <p:sp>
        <p:nvSpPr>
          <p:cNvPr id="3" name="Content Placeholder 2"/>
          <p:cNvSpPr>
            <a:spLocks noGrp="1"/>
          </p:cNvSpPr>
          <p:nvPr>
            <p:ph idx="1"/>
          </p:nvPr>
        </p:nvSpPr>
        <p:spPr/>
        <p:txBody>
          <a:bodyPr/>
          <a:lstStyle/>
          <a:p>
            <a:pPr>
              <a:buNone/>
            </a:pPr>
            <a:r>
              <a:rPr lang="en-US" dirty="0" smtClean="0"/>
              <a:t>Consider clarifying the following in writing:</a:t>
            </a:r>
          </a:p>
          <a:p>
            <a:pPr>
              <a:buClr>
                <a:schemeClr val="accent1"/>
              </a:buClr>
              <a:buFont typeface="Wingdings" pitchFamily="2" charset="2"/>
              <a:buChar char="§"/>
            </a:pPr>
            <a:r>
              <a:rPr lang="en-US" dirty="0" smtClean="0"/>
              <a:t>What you are looking for?</a:t>
            </a:r>
          </a:p>
          <a:p>
            <a:pPr>
              <a:buClr>
                <a:schemeClr val="accent1"/>
              </a:buClr>
              <a:buFont typeface="Wingdings" pitchFamily="2" charset="2"/>
              <a:buChar char="§"/>
            </a:pPr>
            <a:r>
              <a:rPr lang="en-US" dirty="0" smtClean="0"/>
              <a:t>How will you look for it?</a:t>
            </a:r>
          </a:p>
          <a:p>
            <a:pPr>
              <a:buClr>
                <a:schemeClr val="accent1"/>
              </a:buClr>
              <a:buFont typeface="Wingdings" pitchFamily="2" charset="2"/>
              <a:buChar char="§"/>
            </a:pPr>
            <a:r>
              <a:rPr lang="en-US" dirty="0" smtClean="0"/>
              <a:t>How will you know if you found it?</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Explicit Decision Rules</a:t>
            </a:r>
            <a:endParaRPr lang="en-US" dirty="0"/>
          </a:p>
        </p:txBody>
      </p:sp>
      <p:sp>
        <p:nvSpPr>
          <p:cNvPr id="3" name="Content Placeholder 2"/>
          <p:cNvSpPr>
            <a:spLocks noGrp="1"/>
          </p:cNvSpPr>
          <p:nvPr>
            <p:ph idx="1"/>
          </p:nvPr>
        </p:nvSpPr>
        <p:spPr>
          <a:xfrm>
            <a:off x="457200" y="1828800"/>
            <a:ext cx="8305800" cy="3657600"/>
          </a:xfrm>
        </p:spPr>
        <p:txBody>
          <a:bodyPr/>
          <a:lstStyle/>
          <a:p>
            <a:pPr>
              <a:buNone/>
            </a:pPr>
            <a:r>
              <a:rPr lang="en-US" dirty="0" smtClean="0"/>
              <a:t>Consider articulating in writing, what happens when:</a:t>
            </a:r>
          </a:p>
          <a:p>
            <a:pPr>
              <a:buClr>
                <a:schemeClr val="accent1"/>
              </a:buClr>
              <a:buFont typeface="Wingdings" pitchFamily="2" charset="2"/>
              <a:buChar char="§"/>
            </a:pPr>
            <a:r>
              <a:rPr lang="en-US" dirty="0" smtClean="0"/>
              <a:t>More than 80% of students are above the cut score</a:t>
            </a:r>
          </a:p>
          <a:p>
            <a:pPr>
              <a:buClr>
                <a:schemeClr val="accent1"/>
              </a:buClr>
              <a:buFont typeface="Wingdings" pitchFamily="2" charset="2"/>
              <a:buChar char="§"/>
            </a:pPr>
            <a:r>
              <a:rPr lang="en-US" dirty="0" smtClean="0"/>
              <a:t>Less than 80% have reached the cut score</a:t>
            </a:r>
          </a:p>
          <a:p>
            <a:pPr>
              <a:buClr>
                <a:schemeClr val="accent1"/>
              </a:buClr>
              <a:buFont typeface="Wingdings" pitchFamily="2" charset="2"/>
              <a:buChar char="§"/>
            </a:pPr>
            <a:r>
              <a:rPr lang="en-US" dirty="0" smtClean="0"/>
              <a:t>Lack of progress is evident</a:t>
            </a:r>
          </a:p>
          <a:p>
            <a:pPr>
              <a:buClr>
                <a:schemeClr val="accent1"/>
              </a:buClr>
              <a:buFont typeface="Wingdings" pitchFamily="2" charset="2"/>
              <a:buChar char="§"/>
            </a:pPr>
            <a:r>
              <a:rPr lang="en-US" dirty="0" smtClean="0"/>
              <a:t>Student progress varies by target group (e.g., Title 1, special education, low SES)</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116</a:t>
            </a:fld>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Data Analysis</a:t>
            </a:r>
            <a:endParaRPr lang="en-US" sz="40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117</a:t>
            </a:fld>
            <a:endParaRPr lang="en-US" dirty="0"/>
          </a:p>
        </p:txBody>
      </p:sp>
      <p:pic>
        <p:nvPicPr>
          <p:cNvPr id="6" name="Picture 2"/>
          <p:cNvPicPr>
            <a:picLocks noChangeAspect="1" noChangeArrowheads="1"/>
          </p:cNvPicPr>
          <p:nvPr/>
        </p:nvPicPr>
        <p:blipFill>
          <a:blip r:embed="rId3" cstate="print"/>
          <a:srcRect l="37778" t="34222" r="38333" b="33778"/>
          <a:stretch>
            <a:fillRect/>
          </a:stretch>
        </p:blipFill>
        <p:spPr bwMode="auto">
          <a:xfrm>
            <a:off x="0" y="1904999"/>
            <a:ext cx="3429000" cy="2870791"/>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l="40556" t="32889" r="27222" b="36000"/>
          <a:stretch>
            <a:fillRect/>
          </a:stretch>
        </p:blipFill>
        <p:spPr bwMode="auto">
          <a:xfrm>
            <a:off x="228600" y="4267200"/>
            <a:ext cx="4419600" cy="2286000"/>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l="42778" t="36444" r="30000" b="33334"/>
          <a:stretch>
            <a:fillRect/>
          </a:stretch>
        </p:blipFill>
        <p:spPr bwMode="auto">
          <a:xfrm>
            <a:off x="5486400" y="1905000"/>
            <a:ext cx="3657600" cy="2133600"/>
          </a:xfrm>
          <a:prstGeom prst="rect">
            <a:avLst/>
          </a:prstGeom>
          <a:noFill/>
          <a:ln w="9525">
            <a:noFill/>
            <a:miter lim="800000"/>
            <a:headEnd/>
            <a:tailEnd/>
          </a:ln>
        </p:spPr>
      </p:pic>
      <p:pic>
        <p:nvPicPr>
          <p:cNvPr id="11" name="Picture 6"/>
          <p:cNvPicPr>
            <a:picLocks noChangeAspect="1" noChangeArrowheads="1"/>
          </p:cNvPicPr>
          <p:nvPr/>
        </p:nvPicPr>
        <p:blipFill>
          <a:blip r:embed="rId6" cstate="print"/>
          <a:srcRect l="52222" t="36889" r="28333" b="34667"/>
          <a:stretch>
            <a:fillRect/>
          </a:stretch>
        </p:blipFill>
        <p:spPr bwMode="auto">
          <a:xfrm>
            <a:off x="3276600" y="1905000"/>
            <a:ext cx="2819400" cy="2000794"/>
          </a:xfrm>
          <a:prstGeom prst="rect">
            <a:avLst/>
          </a:prstGeom>
          <a:noFill/>
          <a:ln w="9525">
            <a:noFill/>
            <a:miter lim="800000"/>
            <a:headEnd/>
            <a:tailEnd/>
          </a:ln>
        </p:spPr>
      </p:pic>
      <p:pic>
        <p:nvPicPr>
          <p:cNvPr id="12" name="Picture 7"/>
          <p:cNvPicPr>
            <a:picLocks noChangeAspect="1" noChangeArrowheads="1"/>
          </p:cNvPicPr>
          <p:nvPr/>
        </p:nvPicPr>
        <p:blipFill>
          <a:blip r:embed="rId7" cstate="print"/>
          <a:srcRect l="40556" t="34667" r="27222" b="37778"/>
          <a:stretch>
            <a:fillRect/>
          </a:stretch>
        </p:blipFill>
        <p:spPr bwMode="auto">
          <a:xfrm>
            <a:off x="4944479" y="3962400"/>
            <a:ext cx="4199521" cy="2442342"/>
          </a:xfrm>
          <a:prstGeom prst="rect">
            <a:avLst/>
          </a:prstGeom>
          <a:noFill/>
          <a:ln w="9525">
            <a:noFill/>
            <a:miter lim="800000"/>
            <a:headEnd/>
            <a:tailEnd/>
          </a:ln>
        </p:spPr>
      </p:pic>
      <p:pic>
        <p:nvPicPr>
          <p:cNvPr id="10" name="Picture 5"/>
          <p:cNvPicPr>
            <a:picLocks noChangeAspect="1" noChangeArrowheads="1"/>
          </p:cNvPicPr>
          <p:nvPr/>
        </p:nvPicPr>
        <p:blipFill>
          <a:blip r:embed="rId8" cstate="print"/>
          <a:srcRect l="40556" t="32000" r="48889" b="38667"/>
          <a:stretch>
            <a:fillRect/>
          </a:stretch>
        </p:blipFill>
        <p:spPr bwMode="auto">
          <a:xfrm>
            <a:off x="3581400" y="3962400"/>
            <a:ext cx="1905000" cy="2514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Data analysis should occur at the:</a:t>
            </a:r>
          </a:p>
          <a:p>
            <a:pPr lvl="1">
              <a:buClr>
                <a:schemeClr val="accent2"/>
              </a:buClr>
              <a:buFont typeface="Arial" pitchFamily="34" charset="0"/>
              <a:buChar char="•"/>
            </a:pPr>
            <a:r>
              <a:rPr lang="en-US" dirty="0" smtClean="0"/>
              <a:t>District Level</a:t>
            </a:r>
          </a:p>
          <a:p>
            <a:pPr lvl="1">
              <a:buClr>
                <a:schemeClr val="accent2"/>
              </a:buClr>
              <a:buFont typeface="Arial" pitchFamily="34" charset="0"/>
              <a:buChar char="•"/>
            </a:pPr>
            <a:r>
              <a:rPr lang="en-US" dirty="0" smtClean="0"/>
              <a:t>School Level</a:t>
            </a:r>
          </a:p>
          <a:p>
            <a:pPr lvl="1">
              <a:buClr>
                <a:schemeClr val="accent2"/>
              </a:buClr>
              <a:buFont typeface="Arial" pitchFamily="34" charset="0"/>
              <a:buChar char="•"/>
            </a:pPr>
            <a:r>
              <a:rPr lang="en-US" dirty="0" smtClean="0"/>
              <a:t>Grade/Class Level</a:t>
            </a:r>
          </a:p>
          <a:p>
            <a:pPr lvl="1">
              <a:buClr>
                <a:schemeClr val="accent2"/>
              </a:buClr>
              <a:buFont typeface="Arial" pitchFamily="34" charset="0"/>
              <a:buChar char="•"/>
            </a:pPr>
            <a:r>
              <a:rPr lang="en-US" dirty="0" smtClean="0"/>
              <a:t>Student Level</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118</a:t>
            </a:fld>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Data Analysis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Identify students who need additional assessment and instruction</a:t>
            </a:r>
          </a:p>
          <a:p>
            <a:pPr>
              <a:buClr>
                <a:schemeClr val="accent1"/>
              </a:buClr>
              <a:buFont typeface="Wingdings" pitchFamily="2" charset="2"/>
              <a:buChar char="§"/>
            </a:pPr>
            <a:r>
              <a:rPr lang="en-US" dirty="0" smtClean="0"/>
              <a:t>Evaluate effectiveness of core curriculum and instruction</a:t>
            </a:r>
          </a:p>
          <a:p>
            <a:pPr>
              <a:buClr>
                <a:schemeClr val="accent1"/>
              </a:buClr>
              <a:buFont typeface="Wingdings" pitchFamily="2" charset="2"/>
              <a:buChar char="§"/>
            </a:pPr>
            <a:r>
              <a:rPr lang="en-US" dirty="0" smtClean="0"/>
              <a:t>Allocate resources</a:t>
            </a:r>
          </a:p>
          <a:p>
            <a:pPr>
              <a:buClr>
                <a:schemeClr val="accent1"/>
              </a:buClr>
              <a:buFont typeface="Wingdings" pitchFamily="2" charset="2"/>
              <a:buChar char="§"/>
            </a:pPr>
            <a:r>
              <a:rPr lang="en-US" dirty="0" smtClean="0"/>
              <a:t>Evaluate effectiveness of instruction programs for target groups (e.g., ELL, Title 1)</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119</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ctr"/>
            <a:r>
              <a:rPr lang="en-US" dirty="0" smtClean="0">
                <a:solidFill>
                  <a:schemeClr val="bg2">
                    <a:lumMod val="25000"/>
                  </a:schemeClr>
                </a:solidFill>
              </a:rPr>
              <a:t>Essential Components of RTI</a:t>
            </a:r>
          </a:p>
        </p:txBody>
      </p:sp>
      <p:pic>
        <p:nvPicPr>
          <p:cNvPr id="9" name="Picture 8" descr="AIR-RTI_CoreComponents_HiRes.jpg"/>
          <p:cNvPicPr>
            <a:picLocks noChangeAspect="1"/>
          </p:cNvPicPr>
          <p:nvPr/>
        </p:nvPicPr>
        <p:blipFill>
          <a:blip r:embed="rId3" cstate="print"/>
          <a:stretch>
            <a:fillRect/>
          </a:stretch>
        </p:blipFill>
        <p:spPr>
          <a:xfrm>
            <a:off x="2320700" y="1891330"/>
            <a:ext cx="4384900" cy="4052270"/>
          </a:xfrm>
          <a:prstGeom prst="rect">
            <a:avLst/>
          </a:prstGeom>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Team Activity: Purpose</a:t>
            </a:r>
            <a:endParaRPr lang="en-US" dirty="0"/>
          </a:p>
        </p:txBody>
      </p:sp>
      <p:sp>
        <p:nvSpPr>
          <p:cNvPr id="5" name="Content Placeholder 4"/>
          <p:cNvSpPr>
            <a:spLocks noGrp="1"/>
          </p:cNvSpPr>
          <p:nvPr>
            <p:ph idx="1"/>
          </p:nvPr>
        </p:nvSpPr>
        <p:spPr/>
        <p:txBody>
          <a:bodyPr/>
          <a:lstStyle/>
          <a:p>
            <a:pPr>
              <a:buClr>
                <a:schemeClr val="accent1"/>
              </a:buClr>
              <a:buFont typeface="Wingdings" pitchFamily="2" charset="2"/>
              <a:buChar char="§"/>
            </a:pPr>
            <a:r>
              <a:rPr lang="en-US" dirty="0" smtClean="0"/>
              <a:t>What is our purpose for screening?</a:t>
            </a:r>
            <a:endParaRPr lang="en-US" dirty="0"/>
          </a:p>
        </p:txBody>
      </p:sp>
      <p:sp>
        <p:nvSpPr>
          <p:cNvPr id="2" name="Slide Number Placeholder 1"/>
          <p:cNvSpPr>
            <a:spLocks noGrp="1"/>
          </p:cNvSpPr>
          <p:nvPr>
            <p:ph type="sldNum" sz="quarter" idx="10"/>
          </p:nvPr>
        </p:nvSpPr>
        <p:spPr/>
        <p:txBody>
          <a:bodyPr/>
          <a:lstStyle/>
          <a:p>
            <a:pPr>
              <a:defRPr/>
            </a:pPr>
            <a:fld id="{8A154422-C016-4BC6-BDD2-758D7314B92A}" type="slidenum">
              <a:rPr lang="en-US" smtClean="0"/>
              <a:pPr>
                <a:defRPr/>
              </a:pPr>
              <a:t>120</a:t>
            </a:fld>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Commonly Confused Terms</a:t>
            </a:r>
            <a:endParaRPr lang="en-US" dirty="0"/>
          </a:p>
        </p:txBody>
      </p:sp>
      <p:sp>
        <p:nvSpPr>
          <p:cNvPr id="3" name="Content Placeholder 2"/>
          <p:cNvSpPr>
            <a:spLocks noGrp="1"/>
          </p:cNvSpPr>
          <p:nvPr>
            <p:ph idx="1"/>
          </p:nvPr>
        </p:nvSpPr>
        <p:spPr>
          <a:xfrm>
            <a:off x="381000" y="1981200"/>
            <a:ext cx="8305800" cy="3808412"/>
          </a:xfrm>
        </p:spPr>
        <p:txBody>
          <a:bodyPr/>
          <a:lstStyle/>
          <a:p>
            <a:pPr>
              <a:buClr>
                <a:schemeClr val="accent1"/>
              </a:buClr>
              <a:buFont typeface="Wingdings" pitchFamily="2" charset="2"/>
              <a:buChar char="§"/>
            </a:pPr>
            <a:r>
              <a:rPr lang="en-US" sz="2600" b="1" dirty="0" smtClean="0"/>
              <a:t>Cut Score </a:t>
            </a:r>
            <a:r>
              <a:rPr lang="en-US" sz="2600" dirty="0" smtClean="0"/>
              <a:t>- score on a screening test that divides students who are considered potentially at-risk from those who are considered not at-risk.</a:t>
            </a:r>
          </a:p>
          <a:p>
            <a:pPr>
              <a:buClr>
                <a:schemeClr val="accent1"/>
              </a:buClr>
              <a:buFont typeface="Wingdings" pitchFamily="2" charset="2"/>
              <a:buChar char="§"/>
            </a:pPr>
            <a:r>
              <a:rPr lang="en-US" sz="2600" b="1" dirty="0" smtClean="0"/>
              <a:t>Target or Benchmark </a:t>
            </a:r>
            <a:r>
              <a:rPr lang="en-US" sz="2600" dirty="0" smtClean="0"/>
              <a:t>- pre-determined level of performance on a screening test that is considered representative of proficiency or mastery of a certain set of skills. </a:t>
            </a:r>
          </a:p>
          <a:p>
            <a:pPr>
              <a:buClr>
                <a:schemeClr val="accent1"/>
              </a:buClr>
              <a:buFont typeface="Wingdings" pitchFamily="2" charset="2"/>
              <a:buChar char="§"/>
            </a:pPr>
            <a:r>
              <a:rPr lang="en-US" sz="2600" b="1" dirty="0" smtClean="0"/>
              <a:t>Criterion scores</a:t>
            </a:r>
            <a:r>
              <a:rPr lang="en-US" sz="2600" dirty="0" smtClean="0"/>
              <a:t> – scores on a screening test that separate students into performance levels (e.g., established, emerging, deficient)</a:t>
            </a:r>
            <a:endParaRPr lang="en-US" sz="26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121</a:t>
            </a:fld>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Screening Data</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Norm Referenced </a:t>
            </a:r>
          </a:p>
          <a:p>
            <a:pPr>
              <a:buClr>
                <a:schemeClr val="accent1"/>
              </a:buClr>
              <a:buFont typeface="Wingdings" pitchFamily="2" charset="2"/>
              <a:buChar char="§"/>
            </a:pPr>
            <a:endParaRPr lang="en-US" dirty="0" smtClean="0"/>
          </a:p>
          <a:p>
            <a:pPr>
              <a:buClr>
                <a:schemeClr val="accent1"/>
              </a:buClr>
              <a:buFont typeface="Wingdings" pitchFamily="2" charset="2"/>
              <a:buChar char="§"/>
            </a:pPr>
            <a:r>
              <a:rPr lang="en-US" dirty="0" smtClean="0"/>
              <a:t>Criterion Referenced</a:t>
            </a:r>
          </a:p>
          <a:p>
            <a:pPr>
              <a:buClr>
                <a:schemeClr val="accent1"/>
              </a:buClr>
              <a:buFont typeface="Wingdings" pitchFamily="2" charset="2"/>
              <a:buChar char="§"/>
            </a:pPr>
            <a:endParaRPr lang="en-US" dirty="0" smtClean="0"/>
          </a:p>
          <a:p>
            <a:pPr>
              <a:buClr>
                <a:schemeClr val="accent1"/>
              </a:buClr>
              <a:buFont typeface="Wingdings" pitchFamily="2" charset="2"/>
              <a:buChar char="§"/>
            </a:pPr>
            <a:r>
              <a:rPr lang="en-US" dirty="0" smtClean="0"/>
              <a:t>Target Score</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122</a:t>
            </a:fld>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685800"/>
            <a:ext cx="8305800" cy="990600"/>
          </a:xfrm>
        </p:spPr>
        <p:txBody>
          <a:bodyPr/>
          <a:lstStyle/>
          <a:p>
            <a:pPr eaLnBrk="1" hangingPunct="1"/>
            <a:r>
              <a:rPr lang="en-US" dirty="0" smtClean="0"/>
              <a:t>Norm-Referenced </a:t>
            </a:r>
          </a:p>
        </p:txBody>
      </p:sp>
      <p:sp>
        <p:nvSpPr>
          <p:cNvPr id="61443" name="Content Placeholder 2"/>
          <p:cNvSpPr>
            <a:spLocks noGrp="1"/>
          </p:cNvSpPr>
          <p:nvPr>
            <p:ph idx="1"/>
          </p:nvPr>
        </p:nvSpPr>
        <p:spPr/>
        <p:txBody>
          <a:bodyPr/>
          <a:lstStyle/>
          <a:p>
            <a:pPr eaLnBrk="1" hangingPunct="1">
              <a:buClr>
                <a:schemeClr val="accent1"/>
              </a:buClr>
              <a:buFont typeface="Wingdings" pitchFamily="2" charset="2"/>
              <a:buChar char="§"/>
            </a:pPr>
            <a:r>
              <a:rPr lang="en-US" dirty="0" smtClean="0"/>
              <a:t>Students are measured against others, NOT a defined criteria. </a:t>
            </a:r>
          </a:p>
          <a:p>
            <a:pPr eaLnBrk="1" hangingPunct="1">
              <a:buClr>
                <a:schemeClr val="accent1"/>
              </a:buClr>
              <a:buFont typeface="Wingdings" pitchFamily="2" charset="2"/>
              <a:buChar char="§"/>
            </a:pPr>
            <a:r>
              <a:rPr lang="en-US" dirty="0" smtClean="0"/>
              <a:t>Permits a fixed proportion of students to pass and fail.</a:t>
            </a:r>
          </a:p>
          <a:p>
            <a:pPr lvl="1" eaLnBrk="1" hangingPunct="1">
              <a:buClr>
                <a:schemeClr val="tx2"/>
              </a:buClr>
              <a:buFont typeface="Arial" pitchFamily="34" charset="0"/>
              <a:buChar char="•"/>
            </a:pPr>
            <a:r>
              <a:rPr lang="en-US" dirty="0" smtClean="0"/>
              <a:t>This means that standards may vary from year to year, depending on the quality of the cohort; </a:t>
            </a:r>
          </a:p>
          <a:p>
            <a:pPr eaLnBrk="1" hangingPunct="1">
              <a:buClr>
                <a:schemeClr val="accent1"/>
              </a:buClr>
              <a:buFont typeface="Wingdings" pitchFamily="2" charset="2"/>
              <a:buChar char="§"/>
            </a:pPr>
            <a:r>
              <a:rPr lang="en-US" dirty="0" smtClean="0"/>
              <a:t>Effective way of comparing students. </a:t>
            </a:r>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123</a:t>
            </a:fld>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609600"/>
            <a:ext cx="8534400" cy="1219200"/>
          </a:xfrm>
        </p:spPr>
        <p:txBody>
          <a:bodyPr/>
          <a:lstStyle/>
          <a:p>
            <a:r>
              <a:rPr lang="en-US" sz="4000" dirty="0" smtClean="0"/>
              <a:t>Norm-Referenced: Bell Curve</a:t>
            </a:r>
            <a:endParaRPr lang="en-US" sz="4000" b="1" dirty="0" smtClean="0">
              <a:solidFill>
                <a:srgbClr val="FF0000"/>
              </a:solidFill>
            </a:endParaRPr>
          </a:p>
        </p:txBody>
      </p:sp>
      <p:sp>
        <p:nvSpPr>
          <p:cNvPr id="62467" name="Rectangle 3"/>
          <p:cNvSpPr>
            <a:spLocks noGrp="1" noChangeArrowheads="1"/>
          </p:cNvSpPr>
          <p:nvPr>
            <p:ph type="body" idx="1"/>
          </p:nvPr>
        </p:nvSpPr>
        <p:spPr>
          <a:xfrm>
            <a:off x="685800" y="1676400"/>
            <a:ext cx="7772400" cy="4419600"/>
          </a:xfrm>
        </p:spPr>
        <p:txBody>
          <a:bodyPr/>
          <a:lstStyle/>
          <a:p>
            <a:pPr eaLnBrk="1" hangingPunct="1">
              <a:buFontTx/>
              <a:buNone/>
            </a:pPr>
            <a:endParaRPr lang="en-US" sz="2000" dirty="0" smtClean="0">
              <a:solidFill>
                <a:srgbClr val="545454"/>
              </a:solidFill>
            </a:endParaRPr>
          </a:p>
          <a:p>
            <a:pPr lvl="1" eaLnBrk="1" hangingPunct="1"/>
            <a:endParaRPr lang="en-US" sz="2000" dirty="0" smtClean="0">
              <a:solidFill>
                <a:srgbClr val="545454"/>
              </a:solidFill>
            </a:endParaRPr>
          </a:p>
          <a:p>
            <a:pPr lvl="1" eaLnBrk="1" hangingPunct="1"/>
            <a:endParaRPr lang="en-US" sz="2000" dirty="0" smtClean="0">
              <a:solidFill>
                <a:srgbClr val="545454"/>
              </a:solidFill>
            </a:endParaRPr>
          </a:p>
          <a:p>
            <a:pPr lvl="1" eaLnBrk="1" hangingPunct="1"/>
            <a:endParaRPr lang="en-US" sz="2000" dirty="0" smtClean="0"/>
          </a:p>
        </p:txBody>
      </p:sp>
      <p:sp>
        <p:nvSpPr>
          <p:cNvPr id="62469" name="Rectangle 5"/>
          <p:cNvSpPr>
            <a:spLocks noChangeArrowheads="1"/>
          </p:cNvSpPr>
          <p:nvPr/>
        </p:nvSpPr>
        <p:spPr bwMode="auto">
          <a:xfrm>
            <a:off x="4479925" y="3200400"/>
            <a:ext cx="184150" cy="457200"/>
          </a:xfrm>
          <a:prstGeom prst="rect">
            <a:avLst/>
          </a:prstGeom>
          <a:noFill/>
          <a:ln w="9525" algn="ctr">
            <a:noFill/>
            <a:miter lim="800000"/>
            <a:headEnd/>
            <a:tailEnd/>
          </a:ln>
        </p:spPr>
        <p:txBody>
          <a:bodyPr wrap="none" anchor="ctr">
            <a:spAutoFit/>
          </a:bodyPr>
          <a:lstStyle/>
          <a:p>
            <a:pPr lvl="2">
              <a:tabLst>
                <a:tab pos="1371600" algn="l"/>
              </a:tabLst>
            </a:pPr>
            <a:endParaRPr lang="en-US" sz="2400" dirty="0">
              <a:solidFill>
                <a:srgbClr val="FF0000"/>
              </a:solidFill>
              <a:latin typeface="Calibri" pitchFamily="34" charset="0"/>
            </a:endParaRPr>
          </a:p>
        </p:txBody>
      </p:sp>
      <p:pic>
        <p:nvPicPr>
          <p:cNvPr id="62472" name="Picture 6"/>
          <p:cNvPicPr>
            <a:picLocks noChangeAspect="1" noChangeArrowheads="1"/>
          </p:cNvPicPr>
          <p:nvPr/>
        </p:nvPicPr>
        <p:blipFill>
          <a:blip r:embed="rId3" cstate="print">
            <a:lum bright="-10000" contrast="10000"/>
          </a:blip>
          <a:srcRect/>
          <a:stretch>
            <a:fillRect/>
          </a:stretch>
        </p:blipFill>
        <p:spPr bwMode="auto">
          <a:xfrm>
            <a:off x="3581400" y="3619500"/>
            <a:ext cx="1168400" cy="2438400"/>
          </a:xfrm>
          <a:prstGeom prst="rect">
            <a:avLst/>
          </a:prstGeom>
          <a:noFill/>
          <a:ln w="9525" algn="ctr">
            <a:noFill/>
            <a:miter lim="800000"/>
            <a:headEnd/>
            <a:tailEnd/>
          </a:ln>
        </p:spPr>
      </p:pic>
      <p:sp>
        <p:nvSpPr>
          <p:cNvPr id="45" name="Text Box 8"/>
          <p:cNvSpPr txBox="1">
            <a:spLocks noChangeArrowheads="1"/>
          </p:cNvSpPr>
          <p:nvPr/>
        </p:nvSpPr>
        <p:spPr bwMode="auto">
          <a:xfrm>
            <a:off x="4724400" y="4572000"/>
            <a:ext cx="2514600" cy="1155700"/>
          </a:xfrm>
          <a:prstGeom prst="rect">
            <a:avLst/>
          </a:prstGeom>
          <a:noFill/>
          <a:ln w="9525" algn="ctr">
            <a:noFill/>
            <a:miter lim="800000"/>
            <a:headEnd/>
            <a:tailEnd/>
          </a:ln>
          <a:effectLst/>
        </p:spPr>
        <p:txBody>
          <a:bodyPr>
            <a:spAutoFit/>
          </a:bodyPr>
          <a:lstStyle/>
          <a:p>
            <a:pPr lvl="1" eaLnBrk="0" fontAlgn="auto" hangingPunct="0">
              <a:spcBef>
                <a:spcPct val="50000"/>
              </a:spcBef>
              <a:spcAft>
                <a:spcPts val="0"/>
              </a:spcAft>
              <a:defRPr/>
            </a:pPr>
            <a:r>
              <a:rPr lang="en-US" sz="1400" b="1" dirty="0">
                <a:solidFill>
                  <a:srgbClr val="006600"/>
                </a:solidFill>
                <a:effectLst>
                  <a:outerShdw blurRad="38100" dist="38100" dir="2700000" algn="tl">
                    <a:srgbClr val="C0C0C0"/>
                  </a:outerShdw>
                </a:effectLst>
                <a:latin typeface="+mn-lt"/>
              </a:rPr>
              <a:t>75</a:t>
            </a:r>
            <a:r>
              <a:rPr lang="en-US" sz="1400" b="1" baseline="30000" dirty="0">
                <a:solidFill>
                  <a:srgbClr val="006600"/>
                </a:solidFill>
                <a:effectLst>
                  <a:outerShdw blurRad="38100" dist="38100" dir="2700000" algn="tl">
                    <a:srgbClr val="C0C0C0"/>
                  </a:outerShdw>
                </a:effectLst>
                <a:latin typeface="+mn-lt"/>
              </a:rPr>
              <a:t>th</a:t>
            </a:r>
            <a:r>
              <a:rPr lang="en-US" sz="1400" b="1" dirty="0">
                <a:solidFill>
                  <a:srgbClr val="006600"/>
                </a:solidFill>
                <a:effectLst>
                  <a:outerShdw blurRad="38100" dist="38100" dir="2700000" algn="tl">
                    <a:srgbClr val="C0C0C0"/>
                  </a:outerShdw>
                </a:effectLst>
                <a:latin typeface="+mn-lt"/>
              </a:rPr>
              <a:t> percentile</a:t>
            </a:r>
            <a:endParaRPr lang="en-US" sz="400" b="1" dirty="0">
              <a:solidFill>
                <a:srgbClr val="006600"/>
              </a:solidFill>
              <a:effectLst>
                <a:outerShdw blurRad="38100" dist="38100" dir="2700000" algn="tl">
                  <a:srgbClr val="C0C0C0"/>
                </a:outerShdw>
              </a:effectLst>
              <a:latin typeface="+mn-lt"/>
            </a:endParaRPr>
          </a:p>
          <a:p>
            <a:pPr lvl="1" eaLnBrk="0" fontAlgn="auto" hangingPunct="0">
              <a:spcBef>
                <a:spcPct val="50000"/>
              </a:spcBef>
              <a:spcAft>
                <a:spcPts val="0"/>
              </a:spcAft>
              <a:defRPr/>
            </a:pPr>
            <a:r>
              <a:rPr lang="en-US" sz="1400" b="1" dirty="0">
                <a:effectLst>
                  <a:outerShdw blurRad="38100" dist="38100" dir="2700000" algn="tl">
                    <a:srgbClr val="C0C0C0"/>
                  </a:outerShdw>
                </a:effectLst>
                <a:latin typeface="+mn-lt"/>
              </a:rPr>
              <a:t>Median (50</a:t>
            </a:r>
            <a:r>
              <a:rPr lang="en-US" sz="1400" b="1" baseline="30000" dirty="0">
                <a:effectLst>
                  <a:outerShdw blurRad="38100" dist="38100" dir="2700000" algn="tl">
                    <a:srgbClr val="C0C0C0"/>
                  </a:outerShdw>
                </a:effectLst>
                <a:latin typeface="+mn-lt"/>
              </a:rPr>
              <a:t>th</a:t>
            </a:r>
            <a:r>
              <a:rPr lang="en-US" sz="1400" b="1" dirty="0">
                <a:effectLst>
                  <a:outerShdw blurRad="38100" dist="38100" dir="2700000" algn="tl">
                    <a:srgbClr val="C0C0C0"/>
                  </a:outerShdw>
                </a:effectLst>
                <a:latin typeface="+mn-lt"/>
              </a:rPr>
              <a:t> percentile)</a:t>
            </a:r>
          </a:p>
          <a:p>
            <a:pPr lvl="1" eaLnBrk="0" fontAlgn="auto" hangingPunct="0">
              <a:spcBef>
                <a:spcPct val="50000"/>
              </a:spcBef>
              <a:spcAft>
                <a:spcPts val="0"/>
              </a:spcAft>
              <a:defRPr/>
            </a:pPr>
            <a:r>
              <a:rPr lang="en-US" sz="1400" b="1" dirty="0">
                <a:solidFill>
                  <a:srgbClr val="006600"/>
                </a:solidFill>
                <a:effectLst>
                  <a:outerShdw blurRad="38100" dist="38100" dir="2700000" algn="tl">
                    <a:srgbClr val="C0C0C0"/>
                  </a:outerShdw>
                </a:effectLst>
                <a:latin typeface="+mn-lt"/>
              </a:rPr>
              <a:t>25</a:t>
            </a:r>
            <a:r>
              <a:rPr lang="en-US" sz="1400" b="1" baseline="30000" dirty="0">
                <a:solidFill>
                  <a:srgbClr val="006600"/>
                </a:solidFill>
                <a:effectLst>
                  <a:outerShdw blurRad="38100" dist="38100" dir="2700000" algn="tl">
                    <a:srgbClr val="C0C0C0"/>
                  </a:outerShdw>
                </a:effectLst>
                <a:latin typeface="+mn-lt"/>
              </a:rPr>
              <a:t>th</a:t>
            </a:r>
            <a:r>
              <a:rPr lang="en-US" sz="1400" b="1" dirty="0">
                <a:solidFill>
                  <a:srgbClr val="006600"/>
                </a:solidFill>
                <a:effectLst>
                  <a:outerShdw blurRad="38100" dist="38100" dir="2700000" algn="tl">
                    <a:srgbClr val="C0C0C0"/>
                  </a:outerShdw>
                </a:effectLst>
                <a:latin typeface="+mn-lt"/>
              </a:rPr>
              <a:t> percentile</a:t>
            </a:r>
          </a:p>
        </p:txBody>
      </p:sp>
      <p:sp>
        <p:nvSpPr>
          <p:cNvPr id="62474" name="Line 9"/>
          <p:cNvSpPr>
            <a:spLocks noChangeShapeType="1"/>
          </p:cNvSpPr>
          <p:nvPr/>
        </p:nvSpPr>
        <p:spPr bwMode="auto">
          <a:xfrm flipH="1">
            <a:off x="4219575" y="5857875"/>
            <a:ext cx="1050925" cy="57150"/>
          </a:xfrm>
          <a:prstGeom prst="line">
            <a:avLst/>
          </a:prstGeom>
          <a:noFill/>
          <a:ln w="9525">
            <a:solidFill>
              <a:schemeClr val="tx1"/>
            </a:solidFill>
            <a:round/>
            <a:headEnd/>
            <a:tailEnd type="triangle" w="med" len="med"/>
          </a:ln>
        </p:spPr>
        <p:txBody>
          <a:bodyPr/>
          <a:lstStyle/>
          <a:p>
            <a:endParaRPr lang="en-US" dirty="0"/>
          </a:p>
        </p:txBody>
      </p:sp>
      <p:sp>
        <p:nvSpPr>
          <p:cNvPr id="62475" name="Line 10"/>
          <p:cNvSpPr>
            <a:spLocks noChangeShapeType="1"/>
          </p:cNvSpPr>
          <p:nvPr/>
        </p:nvSpPr>
        <p:spPr bwMode="auto">
          <a:xfrm flipH="1">
            <a:off x="4210050" y="5334000"/>
            <a:ext cx="1047750" cy="142875"/>
          </a:xfrm>
          <a:prstGeom prst="line">
            <a:avLst/>
          </a:prstGeom>
          <a:noFill/>
          <a:ln w="9525">
            <a:solidFill>
              <a:schemeClr val="tx1"/>
            </a:solidFill>
            <a:round/>
            <a:headEnd/>
            <a:tailEnd type="triangle" w="med" len="med"/>
          </a:ln>
        </p:spPr>
        <p:txBody>
          <a:bodyPr/>
          <a:lstStyle/>
          <a:p>
            <a:endParaRPr lang="en-US" dirty="0"/>
          </a:p>
        </p:txBody>
      </p:sp>
      <p:sp>
        <p:nvSpPr>
          <p:cNvPr id="62476" name="Line 11"/>
          <p:cNvSpPr>
            <a:spLocks noChangeShapeType="1"/>
          </p:cNvSpPr>
          <p:nvPr/>
        </p:nvSpPr>
        <p:spPr bwMode="auto">
          <a:xfrm flipH="1" flipV="1">
            <a:off x="4210050" y="4343400"/>
            <a:ext cx="1047750" cy="304800"/>
          </a:xfrm>
          <a:prstGeom prst="line">
            <a:avLst/>
          </a:prstGeom>
          <a:noFill/>
          <a:ln w="9525">
            <a:solidFill>
              <a:schemeClr val="tx1"/>
            </a:solidFill>
            <a:round/>
            <a:headEnd/>
            <a:tailEnd type="triangle" w="med" len="med"/>
          </a:ln>
        </p:spPr>
        <p:txBody>
          <a:bodyPr/>
          <a:lstStyle/>
          <a:p>
            <a:endParaRPr lang="en-US" dirty="0"/>
          </a:p>
        </p:txBody>
      </p:sp>
      <p:sp>
        <p:nvSpPr>
          <p:cNvPr id="49" name="Text Box 12"/>
          <p:cNvSpPr txBox="1">
            <a:spLocks noChangeArrowheads="1"/>
          </p:cNvSpPr>
          <p:nvPr/>
        </p:nvSpPr>
        <p:spPr bwMode="auto">
          <a:xfrm>
            <a:off x="5076825" y="4038600"/>
            <a:ext cx="1600200" cy="304800"/>
          </a:xfrm>
          <a:prstGeom prst="rect">
            <a:avLst/>
          </a:prstGeom>
          <a:noFill/>
          <a:ln w="9525" algn="ctr">
            <a:noFill/>
            <a:miter lim="800000"/>
            <a:headEnd/>
            <a:tailEnd/>
          </a:ln>
          <a:effectLst/>
        </p:spPr>
        <p:txBody>
          <a:bodyPr>
            <a:spAutoFit/>
          </a:bodyPr>
          <a:lstStyle/>
          <a:p>
            <a:pPr algn="ctr" eaLnBrk="0" fontAlgn="auto" hangingPunct="0">
              <a:spcBef>
                <a:spcPct val="50000"/>
              </a:spcBef>
              <a:spcAft>
                <a:spcPts val="0"/>
              </a:spcAft>
              <a:defRPr/>
            </a:pPr>
            <a:r>
              <a:rPr lang="en-US" sz="1400" b="1" dirty="0">
                <a:solidFill>
                  <a:srgbClr val="000099"/>
                </a:solidFill>
                <a:effectLst>
                  <a:outerShdw blurRad="38100" dist="38100" dir="2700000" algn="tl">
                    <a:srgbClr val="C0C0C0"/>
                  </a:outerShdw>
                </a:effectLst>
                <a:latin typeface="+mn-lt"/>
              </a:rPr>
              <a:t>90</a:t>
            </a:r>
            <a:r>
              <a:rPr lang="en-US" sz="1400" b="1" baseline="30000" dirty="0">
                <a:solidFill>
                  <a:srgbClr val="000099"/>
                </a:solidFill>
                <a:effectLst>
                  <a:outerShdw blurRad="38100" dist="38100" dir="2700000" algn="tl">
                    <a:srgbClr val="C0C0C0"/>
                  </a:outerShdw>
                </a:effectLst>
                <a:latin typeface="+mn-lt"/>
              </a:rPr>
              <a:t>th</a:t>
            </a:r>
            <a:r>
              <a:rPr lang="en-US" sz="1400" b="1" dirty="0">
                <a:solidFill>
                  <a:srgbClr val="000099"/>
                </a:solidFill>
                <a:effectLst>
                  <a:outerShdw blurRad="38100" dist="38100" dir="2700000" algn="tl">
                    <a:srgbClr val="C0C0C0"/>
                  </a:outerShdw>
                </a:effectLst>
                <a:latin typeface="+mn-lt"/>
              </a:rPr>
              <a:t> percentile</a:t>
            </a:r>
          </a:p>
        </p:txBody>
      </p:sp>
      <p:sp>
        <p:nvSpPr>
          <p:cNvPr id="62478" name="Line 13"/>
          <p:cNvSpPr>
            <a:spLocks noChangeShapeType="1"/>
          </p:cNvSpPr>
          <p:nvPr/>
        </p:nvSpPr>
        <p:spPr bwMode="auto">
          <a:xfrm flipH="1" flipV="1">
            <a:off x="4181475" y="3810000"/>
            <a:ext cx="1066800" cy="361950"/>
          </a:xfrm>
          <a:prstGeom prst="line">
            <a:avLst/>
          </a:prstGeom>
          <a:noFill/>
          <a:ln w="9525">
            <a:solidFill>
              <a:schemeClr val="tx1"/>
            </a:solidFill>
            <a:round/>
            <a:headEnd/>
            <a:tailEnd type="triangle" w="med" len="med"/>
          </a:ln>
        </p:spPr>
        <p:txBody>
          <a:bodyPr/>
          <a:lstStyle/>
          <a:p>
            <a:endParaRPr lang="en-US" dirty="0"/>
          </a:p>
        </p:txBody>
      </p:sp>
      <p:sp>
        <p:nvSpPr>
          <p:cNvPr id="51" name="Text Box 14"/>
          <p:cNvSpPr txBox="1">
            <a:spLocks noChangeArrowheads="1"/>
          </p:cNvSpPr>
          <p:nvPr/>
        </p:nvSpPr>
        <p:spPr bwMode="auto">
          <a:xfrm>
            <a:off x="4905375" y="5715000"/>
            <a:ext cx="1981200" cy="304800"/>
          </a:xfrm>
          <a:prstGeom prst="rect">
            <a:avLst/>
          </a:prstGeom>
          <a:noFill/>
          <a:ln w="9525" algn="ctr">
            <a:noFill/>
            <a:miter lim="800000"/>
            <a:headEnd/>
            <a:tailEnd/>
          </a:ln>
          <a:effectLst/>
        </p:spPr>
        <p:txBody>
          <a:bodyPr>
            <a:spAutoFit/>
          </a:bodyPr>
          <a:lstStyle/>
          <a:p>
            <a:pPr algn="ctr" eaLnBrk="0" fontAlgn="auto" hangingPunct="0">
              <a:spcBef>
                <a:spcPct val="50000"/>
              </a:spcBef>
              <a:spcAft>
                <a:spcPts val="0"/>
              </a:spcAft>
              <a:defRPr/>
            </a:pPr>
            <a:r>
              <a:rPr lang="en-US" sz="1400" b="1" dirty="0">
                <a:solidFill>
                  <a:srgbClr val="E87808"/>
                </a:solidFill>
                <a:effectLst>
                  <a:outerShdw blurRad="38100" dist="38100" dir="2700000" algn="tl">
                    <a:srgbClr val="C0C0C0"/>
                  </a:outerShdw>
                </a:effectLst>
                <a:latin typeface="+mn-lt"/>
              </a:rPr>
              <a:t>10</a:t>
            </a:r>
            <a:r>
              <a:rPr lang="en-US" sz="1400" b="1" baseline="30000" dirty="0">
                <a:solidFill>
                  <a:srgbClr val="E87808"/>
                </a:solidFill>
                <a:effectLst>
                  <a:outerShdw blurRad="38100" dist="38100" dir="2700000" algn="tl">
                    <a:srgbClr val="C0C0C0"/>
                  </a:outerShdw>
                </a:effectLst>
                <a:latin typeface="+mn-lt"/>
              </a:rPr>
              <a:t>th</a:t>
            </a:r>
            <a:r>
              <a:rPr lang="en-US" sz="1400" b="1" dirty="0">
                <a:solidFill>
                  <a:srgbClr val="E87808"/>
                </a:solidFill>
                <a:effectLst>
                  <a:outerShdw blurRad="38100" dist="38100" dir="2700000" algn="tl">
                    <a:srgbClr val="C0C0C0"/>
                  </a:outerShdw>
                </a:effectLst>
                <a:latin typeface="+mn-lt"/>
              </a:rPr>
              <a:t> percentile</a:t>
            </a:r>
          </a:p>
        </p:txBody>
      </p:sp>
      <p:sp>
        <p:nvSpPr>
          <p:cNvPr id="62480" name="Line 15"/>
          <p:cNvSpPr>
            <a:spLocks noChangeShapeType="1"/>
          </p:cNvSpPr>
          <p:nvPr/>
        </p:nvSpPr>
        <p:spPr bwMode="auto">
          <a:xfrm flipH="1" flipV="1">
            <a:off x="4219575" y="4924425"/>
            <a:ext cx="990600" cy="28575"/>
          </a:xfrm>
          <a:prstGeom prst="line">
            <a:avLst/>
          </a:prstGeom>
          <a:noFill/>
          <a:ln w="9525">
            <a:solidFill>
              <a:schemeClr val="tx1"/>
            </a:solidFill>
            <a:round/>
            <a:headEnd/>
            <a:tailEnd type="triangle" w="med" len="med"/>
          </a:ln>
        </p:spPr>
        <p:txBody>
          <a:bodyPr/>
          <a:lstStyle/>
          <a:p>
            <a:endParaRPr lang="en-US" dirty="0"/>
          </a:p>
        </p:txBody>
      </p:sp>
      <p:sp>
        <p:nvSpPr>
          <p:cNvPr id="53" name="Text Box 17"/>
          <p:cNvSpPr txBox="1">
            <a:spLocks noChangeArrowheads="1"/>
          </p:cNvSpPr>
          <p:nvPr/>
        </p:nvSpPr>
        <p:spPr bwMode="auto">
          <a:xfrm>
            <a:off x="4829175" y="3495675"/>
            <a:ext cx="1752600" cy="517525"/>
          </a:xfrm>
          <a:prstGeom prst="rect">
            <a:avLst/>
          </a:prstGeom>
          <a:noFill/>
          <a:ln w="9525" algn="ctr">
            <a:noFill/>
            <a:miter lim="800000"/>
            <a:headEnd/>
            <a:tailEnd/>
          </a:ln>
          <a:effectLst/>
        </p:spPr>
        <p:txBody>
          <a:bodyPr>
            <a:spAutoFit/>
          </a:bodyPr>
          <a:lstStyle/>
          <a:p>
            <a:pPr algn="ctr" eaLnBrk="0" fontAlgn="auto" hangingPunct="0">
              <a:spcBef>
                <a:spcPct val="50000"/>
              </a:spcBef>
              <a:spcAft>
                <a:spcPts val="0"/>
              </a:spcAft>
              <a:defRPr/>
            </a:pPr>
            <a:r>
              <a:rPr lang="en-US" sz="1400" b="1" dirty="0">
                <a:effectLst>
                  <a:outerShdw blurRad="38100" dist="38100" dir="2700000" algn="tl">
                    <a:srgbClr val="C0C0C0"/>
                  </a:outerShdw>
                </a:effectLst>
                <a:latin typeface="+mn-lt"/>
              </a:rPr>
              <a:t>Above 90</a:t>
            </a:r>
            <a:r>
              <a:rPr lang="en-US" sz="1400" b="1" baseline="30000" dirty="0">
                <a:effectLst>
                  <a:outerShdw blurRad="38100" dist="38100" dir="2700000" algn="tl">
                    <a:srgbClr val="C0C0C0"/>
                  </a:outerShdw>
                </a:effectLst>
                <a:latin typeface="+mn-lt"/>
              </a:rPr>
              <a:t>th</a:t>
            </a:r>
            <a:r>
              <a:rPr lang="en-US" sz="1400" b="1" dirty="0">
                <a:effectLst>
                  <a:outerShdw blurRad="38100" dist="38100" dir="2700000" algn="tl">
                    <a:srgbClr val="C0C0C0"/>
                  </a:outerShdw>
                </a:effectLst>
                <a:latin typeface="+mn-lt"/>
              </a:rPr>
              <a:t> percentile</a:t>
            </a:r>
          </a:p>
        </p:txBody>
      </p:sp>
      <p:sp>
        <p:nvSpPr>
          <p:cNvPr id="62482" name="Line 18"/>
          <p:cNvSpPr>
            <a:spLocks noChangeShapeType="1"/>
          </p:cNvSpPr>
          <p:nvPr/>
        </p:nvSpPr>
        <p:spPr bwMode="auto">
          <a:xfrm flipH="1" flipV="1">
            <a:off x="4295775" y="3629025"/>
            <a:ext cx="914400" cy="123825"/>
          </a:xfrm>
          <a:prstGeom prst="line">
            <a:avLst/>
          </a:prstGeom>
          <a:noFill/>
          <a:ln w="9525">
            <a:solidFill>
              <a:schemeClr val="tx1"/>
            </a:solidFill>
            <a:round/>
            <a:headEnd/>
            <a:tailEnd type="triangle" w="med" len="med"/>
          </a:ln>
        </p:spPr>
        <p:txBody>
          <a:bodyPr/>
          <a:lstStyle/>
          <a:p>
            <a:endParaRPr lang="en-US" dirty="0"/>
          </a:p>
        </p:txBody>
      </p:sp>
      <p:sp>
        <p:nvSpPr>
          <p:cNvPr id="55" name="Text Box 22"/>
          <p:cNvSpPr txBox="1">
            <a:spLocks noChangeArrowheads="1"/>
          </p:cNvSpPr>
          <p:nvPr/>
        </p:nvSpPr>
        <p:spPr bwMode="auto">
          <a:xfrm>
            <a:off x="1628775" y="5441950"/>
            <a:ext cx="1809750" cy="517525"/>
          </a:xfrm>
          <a:prstGeom prst="rect">
            <a:avLst/>
          </a:prstGeom>
          <a:solidFill>
            <a:srgbClr val="E87808">
              <a:alpha val="32001"/>
            </a:srgbClr>
          </a:solidFill>
          <a:ln w="9525" algn="ctr">
            <a:noFill/>
            <a:miter lim="800000"/>
            <a:headEnd/>
            <a:tailEnd/>
          </a:ln>
          <a:effectLst/>
        </p:spPr>
        <p:txBody>
          <a:bodyPr>
            <a:spAutoFit/>
          </a:bodyPr>
          <a:lstStyle/>
          <a:p>
            <a:pPr algn="ctr" eaLnBrk="0" fontAlgn="auto" hangingPunct="0">
              <a:spcBef>
                <a:spcPct val="50000"/>
              </a:spcBef>
              <a:spcAft>
                <a:spcPts val="0"/>
              </a:spcAft>
              <a:defRPr/>
            </a:pPr>
            <a:r>
              <a:rPr lang="en-US" sz="1400" b="1" dirty="0">
                <a:solidFill>
                  <a:srgbClr val="E87808"/>
                </a:solidFill>
                <a:effectLst>
                  <a:outerShdw blurRad="38100" dist="38100" dir="2700000" algn="tl">
                    <a:srgbClr val="000000"/>
                  </a:outerShdw>
                </a:effectLst>
                <a:latin typeface="+mn-lt"/>
              </a:rPr>
              <a:t>Below Average Range</a:t>
            </a:r>
          </a:p>
        </p:txBody>
      </p:sp>
      <p:sp>
        <p:nvSpPr>
          <p:cNvPr id="56" name="Text Box 23"/>
          <p:cNvSpPr txBox="1">
            <a:spLocks noChangeArrowheads="1"/>
          </p:cNvSpPr>
          <p:nvPr/>
        </p:nvSpPr>
        <p:spPr bwMode="auto">
          <a:xfrm>
            <a:off x="1638300" y="3806825"/>
            <a:ext cx="1809750" cy="517525"/>
          </a:xfrm>
          <a:prstGeom prst="rect">
            <a:avLst/>
          </a:prstGeom>
          <a:solidFill>
            <a:srgbClr val="CCFFFF"/>
          </a:solidFill>
          <a:ln w="9525" algn="ctr">
            <a:noFill/>
            <a:miter lim="800000"/>
            <a:headEnd/>
            <a:tailEnd/>
          </a:ln>
          <a:effectLst/>
        </p:spPr>
        <p:txBody>
          <a:bodyPr>
            <a:spAutoFit/>
          </a:bodyPr>
          <a:lstStyle/>
          <a:p>
            <a:pPr algn="ctr" eaLnBrk="0" fontAlgn="auto" hangingPunct="0">
              <a:spcBef>
                <a:spcPct val="50000"/>
              </a:spcBef>
              <a:spcAft>
                <a:spcPts val="0"/>
              </a:spcAft>
              <a:defRPr/>
            </a:pPr>
            <a:r>
              <a:rPr lang="en-US" sz="1400" b="1" dirty="0">
                <a:solidFill>
                  <a:srgbClr val="000066"/>
                </a:solidFill>
                <a:effectLst>
                  <a:outerShdw blurRad="38100" dist="38100" dir="2700000" algn="tl">
                    <a:srgbClr val="000000"/>
                  </a:outerShdw>
                </a:effectLst>
                <a:latin typeface="+mn-lt"/>
              </a:rPr>
              <a:t>Above Average Range</a:t>
            </a:r>
          </a:p>
        </p:txBody>
      </p:sp>
      <p:sp>
        <p:nvSpPr>
          <p:cNvPr id="62487" name="Rectangle 60"/>
          <p:cNvSpPr>
            <a:spLocks noChangeArrowheads="1"/>
          </p:cNvSpPr>
          <p:nvPr/>
        </p:nvSpPr>
        <p:spPr bwMode="auto">
          <a:xfrm>
            <a:off x="1631950" y="4498975"/>
            <a:ext cx="1819275" cy="742950"/>
          </a:xfrm>
          <a:prstGeom prst="rect">
            <a:avLst/>
          </a:prstGeom>
          <a:solidFill>
            <a:srgbClr val="EAEAEA"/>
          </a:solidFill>
          <a:ln w="9525">
            <a:noFill/>
            <a:miter lim="800000"/>
            <a:headEnd/>
            <a:tailEnd/>
          </a:ln>
        </p:spPr>
        <p:txBody>
          <a:bodyPr wrap="none" anchor="ctr"/>
          <a:lstStyle/>
          <a:p>
            <a:endParaRPr lang="en-US" dirty="0">
              <a:latin typeface="Calibri" pitchFamily="34" charset="0"/>
            </a:endParaRPr>
          </a:p>
        </p:txBody>
      </p:sp>
      <p:sp>
        <p:nvSpPr>
          <p:cNvPr id="62488" name="Text Box 67"/>
          <p:cNvSpPr txBox="1">
            <a:spLocks noChangeArrowheads="1"/>
          </p:cNvSpPr>
          <p:nvPr/>
        </p:nvSpPr>
        <p:spPr bwMode="auto">
          <a:xfrm>
            <a:off x="1600200" y="4648200"/>
            <a:ext cx="1809750" cy="544513"/>
          </a:xfrm>
          <a:prstGeom prst="rect">
            <a:avLst/>
          </a:prstGeom>
          <a:noFill/>
          <a:ln w="9525">
            <a:noFill/>
            <a:miter lim="800000"/>
            <a:headEnd/>
            <a:tailEnd/>
          </a:ln>
        </p:spPr>
        <p:txBody>
          <a:bodyPr>
            <a:spAutoFit/>
          </a:bodyPr>
          <a:lstStyle/>
          <a:p>
            <a:pPr algn="ctr">
              <a:spcBef>
                <a:spcPct val="50000"/>
              </a:spcBef>
            </a:pPr>
            <a:r>
              <a:rPr lang="en-US" sz="1400" b="1" dirty="0">
                <a:solidFill>
                  <a:srgbClr val="003300"/>
                </a:solidFill>
                <a:latin typeface="Calibri" pitchFamily="34" charset="0"/>
              </a:rPr>
              <a:t>Average Range (middle 50%)</a:t>
            </a:r>
          </a:p>
        </p:txBody>
      </p:sp>
      <p:pic>
        <p:nvPicPr>
          <p:cNvPr id="574467" name="Picture 3"/>
          <p:cNvPicPr>
            <a:picLocks noChangeAspect="1" noChangeArrowheads="1"/>
          </p:cNvPicPr>
          <p:nvPr/>
        </p:nvPicPr>
        <p:blipFill>
          <a:blip r:embed="rId4" cstate="print"/>
          <a:srcRect/>
          <a:stretch>
            <a:fillRect/>
          </a:stretch>
        </p:blipFill>
        <p:spPr bwMode="auto">
          <a:xfrm>
            <a:off x="381000" y="1981200"/>
            <a:ext cx="7924800" cy="4002915"/>
          </a:xfrm>
          <a:prstGeom prst="rect">
            <a:avLst/>
          </a:prstGeom>
          <a:noFill/>
          <a:ln w="9525">
            <a:noFill/>
            <a:miter lim="800000"/>
            <a:headEnd/>
            <a:tailEnd/>
          </a:ln>
        </p:spPr>
      </p:pic>
      <p:sp>
        <p:nvSpPr>
          <p:cNvPr id="21" name="Slide Number Placeholder 20"/>
          <p:cNvSpPr>
            <a:spLocks noGrp="1"/>
          </p:cNvSpPr>
          <p:nvPr>
            <p:ph type="sldNum" sz="quarter" idx="10"/>
          </p:nvPr>
        </p:nvSpPr>
        <p:spPr/>
        <p:txBody>
          <a:bodyPr/>
          <a:lstStyle/>
          <a:p>
            <a:pPr>
              <a:defRPr/>
            </a:pPr>
            <a:fld id="{085E27C5-ECB1-4EBC-98D3-F94D2BA84B3F}" type="slidenum">
              <a:rPr lang="en-US" smtClean="0"/>
              <a:pPr>
                <a:defRPr/>
              </a:pPr>
              <a:t>124</a:t>
            </a:fld>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685800" y="1676400"/>
            <a:ext cx="7772400" cy="4419600"/>
          </a:xfrm>
        </p:spPr>
        <p:txBody>
          <a:bodyPr/>
          <a:lstStyle/>
          <a:p>
            <a:pPr eaLnBrk="1" hangingPunct="1">
              <a:buFontTx/>
              <a:buNone/>
            </a:pPr>
            <a:endParaRPr lang="en-US" sz="2000" dirty="0" smtClean="0">
              <a:solidFill>
                <a:srgbClr val="545454"/>
              </a:solidFill>
            </a:endParaRPr>
          </a:p>
          <a:p>
            <a:pPr lvl="1" eaLnBrk="1" hangingPunct="1"/>
            <a:endParaRPr lang="en-US" sz="2000" dirty="0" smtClean="0">
              <a:solidFill>
                <a:srgbClr val="545454"/>
              </a:solidFill>
            </a:endParaRPr>
          </a:p>
          <a:p>
            <a:pPr lvl="1" eaLnBrk="1" hangingPunct="1"/>
            <a:endParaRPr lang="en-US" sz="2000" dirty="0" smtClean="0">
              <a:solidFill>
                <a:srgbClr val="545454"/>
              </a:solidFill>
            </a:endParaRPr>
          </a:p>
          <a:p>
            <a:pPr lvl="1" eaLnBrk="1" hangingPunct="1"/>
            <a:endParaRPr lang="en-US" sz="2000" dirty="0" smtClean="0"/>
          </a:p>
        </p:txBody>
      </p:sp>
      <p:sp>
        <p:nvSpPr>
          <p:cNvPr id="62469" name="Rectangle 5"/>
          <p:cNvSpPr>
            <a:spLocks noChangeArrowheads="1"/>
          </p:cNvSpPr>
          <p:nvPr/>
        </p:nvSpPr>
        <p:spPr bwMode="auto">
          <a:xfrm>
            <a:off x="4479925" y="3200400"/>
            <a:ext cx="184150" cy="457200"/>
          </a:xfrm>
          <a:prstGeom prst="rect">
            <a:avLst/>
          </a:prstGeom>
          <a:noFill/>
          <a:ln w="9525" algn="ctr">
            <a:noFill/>
            <a:miter lim="800000"/>
            <a:headEnd/>
            <a:tailEnd/>
          </a:ln>
        </p:spPr>
        <p:txBody>
          <a:bodyPr wrap="none" anchor="ctr">
            <a:spAutoFit/>
          </a:bodyPr>
          <a:lstStyle/>
          <a:p>
            <a:pPr lvl="2">
              <a:tabLst>
                <a:tab pos="1371600" algn="l"/>
              </a:tabLst>
            </a:pPr>
            <a:endParaRPr lang="en-US" sz="2400" dirty="0">
              <a:solidFill>
                <a:srgbClr val="FF0000"/>
              </a:solidFill>
              <a:latin typeface="Calibri" pitchFamily="34" charset="0"/>
            </a:endParaRPr>
          </a:p>
        </p:txBody>
      </p:sp>
      <p:pic>
        <p:nvPicPr>
          <p:cNvPr id="574467" name="Picture 3"/>
          <p:cNvPicPr>
            <a:picLocks noChangeAspect="1" noChangeArrowheads="1"/>
          </p:cNvPicPr>
          <p:nvPr/>
        </p:nvPicPr>
        <p:blipFill>
          <a:blip r:embed="rId3" cstate="print"/>
          <a:srcRect/>
          <a:stretch>
            <a:fillRect/>
          </a:stretch>
        </p:blipFill>
        <p:spPr bwMode="auto">
          <a:xfrm rot="16200000">
            <a:off x="-241560" y="2679960"/>
            <a:ext cx="4363658" cy="2204138"/>
          </a:xfrm>
          <a:prstGeom prst="rect">
            <a:avLst/>
          </a:prstGeom>
          <a:noFill/>
          <a:ln w="9525">
            <a:noFill/>
            <a:miter lim="800000"/>
            <a:headEnd/>
            <a:tailEnd/>
          </a:ln>
        </p:spPr>
      </p:pic>
      <p:sp>
        <p:nvSpPr>
          <p:cNvPr id="23" name="Title 1"/>
          <p:cNvSpPr txBox="1">
            <a:spLocks/>
          </p:cNvSpPr>
          <p:nvPr/>
        </p:nvSpPr>
        <p:spPr>
          <a:xfrm>
            <a:off x="457200" y="685800"/>
            <a:ext cx="8305800" cy="990600"/>
          </a:xfrm>
          <a:prstGeom prst="rect">
            <a:avLst/>
          </a:prstGeom>
        </p:spPr>
        <p:txBody>
          <a:bodyPr anchor="b" anchorCtr="0"/>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2E005C"/>
                </a:solidFill>
                <a:effectLst/>
                <a:uLnTx/>
                <a:uFillTx/>
                <a:latin typeface="+mj-lt"/>
                <a:ea typeface="+mj-ea"/>
                <a:cs typeface="+mj-cs"/>
              </a:rPr>
              <a:t>Norm-Referenced: Box</a:t>
            </a:r>
            <a:r>
              <a:rPr kumimoji="0" lang="en-US" sz="4000" b="1" i="0" u="none" strike="noStrike" kern="1200" cap="none" spc="0" normalizeH="0" noProof="0" dirty="0" smtClean="0">
                <a:ln>
                  <a:noFill/>
                </a:ln>
                <a:solidFill>
                  <a:srgbClr val="2E005C"/>
                </a:solidFill>
                <a:effectLst/>
                <a:uLnTx/>
                <a:uFillTx/>
                <a:latin typeface="+mj-lt"/>
                <a:ea typeface="+mj-ea"/>
                <a:cs typeface="+mj-cs"/>
              </a:rPr>
              <a:t> and Whisker Graphs</a:t>
            </a:r>
            <a:r>
              <a:rPr kumimoji="0" lang="en-US" sz="4000" b="1" i="0" u="none" strike="noStrike" kern="1200" cap="none" spc="0" normalizeH="0" baseline="0" noProof="0" dirty="0" smtClean="0">
                <a:ln>
                  <a:noFill/>
                </a:ln>
                <a:solidFill>
                  <a:srgbClr val="2E005C"/>
                </a:solidFill>
                <a:effectLst/>
                <a:uLnTx/>
                <a:uFillTx/>
                <a:latin typeface="+mj-lt"/>
                <a:ea typeface="+mj-ea"/>
                <a:cs typeface="+mj-cs"/>
              </a:rPr>
              <a:t> </a:t>
            </a:r>
          </a:p>
        </p:txBody>
      </p:sp>
      <p:sp>
        <p:nvSpPr>
          <p:cNvPr id="25" name="Rectangle 24"/>
          <p:cNvSpPr/>
          <p:nvPr/>
        </p:nvSpPr>
        <p:spPr>
          <a:xfrm>
            <a:off x="4648200" y="3048000"/>
            <a:ext cx="1219200" cy="1524000"/>
          </a:xfrm>
          <a:prstGeom prst="rect">
            <a:avLst/>
          </a:prstGeom>
          <a:solidFill>
            <a:srgbClr val="92D050"/>
          </a:solidFill>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cxnSp>
        <p:nvCxnSpPr>
          <p:cNvPr id="27" name="Straight Connector 26"/>
          <p:cNvCxnSpPr>
            <a:stCxn id="25" idx="1"/>
            <a:endCxn id="25" idx="3"/>
          </p:cNvCxnSpPr>
          <p:nvPr/>
        </p:nvCxnSpPr>
        <p:spPr>
          <a:xfrm rot="10800000" flipH="1">
            <a:off x="4648200" y="3810000"/>
            <a:ext cx="121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0"/>
          </p:cNvCxnSpPr>
          <p:nvPr/>
        </p:nvCxnSpPr>
        <p:spPr>
          <a:xfrm rot="5400000" flipH="1" flipV="1">
            <a:off x="4991100" y="27813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4991100" y="48387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334000" y="1981200"/>
            <a:ext cx="1143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943600" y="2895600"/>
            <a:ext cx="12954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43600" y="3810000"/>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943600" y="4572000"/>
            <a:ext cx="1295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257800" y="5181600"/>
            <a:ext cx="11430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315200" y="3505200"/>
            <a:ext cx="990600" cy="954107"/>
          </a:xfrm>
          <a:prstGeom prst="rect">
            <a:avLst/>
          </a:prstGeom>
          <a:noFill/>
          <a:ln>
            <a:solidFill>
              <a:schemeClr val="tx1"/>
            </a:solidFill>
          </a:ln>
        </p:spPr>
        <p:txBody>
          <a:bodyPr wrap="square" rtlCol="0">
            <a:spAutoFit/>
          </a:bodyPr>
          <a:lstStyle/>
          <a:p>
            <a:pPr algn="ctr"/>
            <a:r>
              <a:rPr lang="en-US" sz="2800" dirty="0" smtClean="0"/>
              <a:t>50</a:t>
            </a:r>
            <a:r>
              <a:rPr lang="en-US" sz="2800" baseline="30000" dirty="0" smtClean="0"/>
              <a:t>th</a:t>
            </a:r>
            <a:r>
              <a:rPr lang="en-US" sz="2800" dirty="0" smtClean="0"/>
              <a:t> %tile</a:t>
            </a:r>
            <a:endParaRPr lang="en-US" sz="2800" dirty="0"/>
          </a:p>
        </p:txBody>
      </p:sp>
      <p:sp>
        <p:nvSpPr>
          <p:cNvPr id="44" name="TextBox 43"/>
          <p:cNvSpPr txBox="1"/>
          <p:nvPr/>
        </p:nvSpPr>
        <p:spPr>
          <a:xfrm>
            <a:off x="7391400" y="2438400"/>
            <a:ext cx="990600" cy="954107"/>
          </a:xfrm>
          <a:prstGeom prst="rect">
            <a:avLst/>
          </a:prstGeom>
          <a:noFill/>
          <a:ln>
            <a:solidFill>
              <a:schemeClr val="tx1"/>
            </a:solidFill>
          </a:ln>
        </p:spPr>
        <p:txBody>
          <a:bodyPr wrap="square" rtlCol="0">
            <a:spAutoFit/>
          </a:bodyPr>
          <a:lstStyle/>
          <a:p>
            <a:pPr algn="ctr"/>
            <a:r>
              <a:rPr lang="en-US" sz="2800" dirty="0" smtClean="0"/>
              <a:t>75</a:t>
            </a:r>
            <a:r>
              <a:rPr lang="en-US" sz="2800" baseline="30000" dirty="0" smtClean="0"/>
              <a:t>th</a:t>
            </a:r>
            <a:r>
              <a:rPr lang="en-US" sz="2800" dirty="0" smtClean="0"/>
              <a:t> %tile </a:t>
            </a:r>
            <a:endParaRPr lang="en-US" sz="2800" dirty="0"/>
          </a:p>
        </p:txBody>
      </p:sp>
      <p:sp>
        <p:nvSpPr>
          <p:cNvPr id="46" name="TextBox 45"/>
          <p:cNvSpPr txBox="1"/>
          <p:nvPr/>
        </p:nvSpPr>
        <p:spPr>
          <a:xfrm>
            <a:off x="7315200" y="4572000"/>
            <a:ext cx="990600" cy="954107"/>
          </a:xfrm>
          <a:prstGeom prst="rect">
            <a:avLst/>
          </a:prstGeom>
          <a:noFill/>
          <a:ln>
            <a:solidFill>
              <a:schemeClr val="tx1"/>
            </a:solidFill>
          </a:ln>
        </p:spPr>
        <p:txBody>
          <a:bodyPr wrap="square" rtlCol="0">
            <a:spAutoFit/>
          </a:bodyPr>
          <a:lstStyle/>
          <a:p>
            <a:pPr algn="ctr"/>
            <a:r>
              <a:rPr lang="en-US" sz="2800" dirty="0" smtClean="0"/>
              <a:t>25</a:t>
            </a:r>
            <a:r>
              <a:rPr lang="en-US" sz="2800" baseline="30000" dirty="0" smtClean="0"/>
              <a:t>th</a:t>
            </a:r>
            <a:r>
              <a:rPr lang="en-US" sz="2800" dirty="0" smtClean="0"/>
              <a:t> %tile</a:t>
            </a:r>
            <a:endParaRPr lang="en-US" sz="2800" dirty="0"/>
          </a:p>
        </p:txBody>
      </p:sp>
      <p:sp>
        <p:nvSpPr>
          <p:cNvPr id="47" name="TextBox 46"/>
          <p:cNvSpPr txBox="1"/>
          <p:nvPr/>
        </p:nvSpPr>
        <p:spPr>
          <a:xfrm>
            <a:off x="6553200" y="1371600"/>
            <a:ext cx="990600" cy="954107"/>
          </a:xfrm>
          <a:prstGeom prst="rect">
            <a:avLst/>
          </a:prstGeom>
          <a:solidFill>
            <a:schemeClr val="bg1"/>
          </a:solidFill>
          <a:ln>
            <a:solidFill>
              <a:schemeClr val="tx1"/>
            </a:solidFill>
          </a:ln>
        </p:spPr>
        <p:txBody>
          <a:bodyPr wrap="square" rtlCol="0">
            <a:spAutoFit/>
          </a:bodyPr>
          <a:lstStyle/>
          <a:p>
            <a:pPr algn="ctr"/>
            <a:r>
              <a:rPr lang="en-US" sz="2800" dirty="0" smtClean="0"/>
              <a:t>90</a:t>
            </a:r>
            <a:r>
              <a:rPr lang="en-US" sz="2800" baseline="30000" dirty="0" smtClean="0"/>
              <a:t>th</a:t>
            </a:r>
            <a:r>
              <a:rPr lang="en-US" sz="2800" dirty="0" smtClean="0"/>
              <a:t> %tile</a:t>
            </a:r>
            <a:endParaRPr lang="en-US" sz="2800" dirty="0"/>
          </a:p>
        </p:txBody>
      </p:sp>
      <p:sp>
        <p:nvSpPr>
          <p:cNvPr id="48" name="TextBox 47"/>
          <p:cNvSpPr txBox="1"/>
          <p:nvPr/>
        </p:nvSpPr>
        <p:spPr>
          <a:xfrm>
            <a:off x="6477000" y="5562600"/>
            <a:ext cx="990600" cy="954107"/>
          </a:xfrm>
          <a:prstGeom prst="rect">
            <a:avLst/>
          </a:prstGeom>
          <a:solidFill>
            <a:schemeClr val="bg1"/>
          </a:solidFill>
          <a:ln>
            <a:solidFill>
              <a:schemeClr val="tx1"/>
            </a:solidFill>
          </a:ln>
        </p:spPr>
        <p:txBody>
          <a:bodyPr wrap="square" rtlCol="0">
            <a:spAutoFit/>
          </a:bodyPr>
          <a:lstStyle/>
          <a:p>
            <a:pPr algn="ctr"/>
            <a:r>
              <a:rPr lang="en-US" sz="2800" dirty="0" smtClean="0"/>
              <a:t>10</a:t>
            </a:r>
            <a:r>
              <a:rPr lang="en-US" sz="2800" baseline="30000" dirty="0" smtClean="0"/>
              <a:t>th</a:t>
            </a:r>
            <a:r>
              <a:rPr lang="en-US" sz="2800" dirty="0" smtClean="0"/>
              <a:t> %tile</a:t>
            </a:r>
            <a:endParaRPr lang="en-US" sz="2800" dirty="0"/>
          </a:p>
        </p:txBody>
      </p:sp>
      <p:sp>
        <p:nvSpPr>
          <p:cNvPr id="20" name="Slide Number Placeholder 19"/>
          <p:cNvSpPr>
            <a:spLocks noGrp="1"/>
          </p:cNvSpPr>
          <p:nvPr>
            <p:ph type="sldNum" sz="quarter" idx="10"/>
          </p:nvPr>
        </p:nvSpPr>
        <p:spPr/>
        <p:txBody>
          <a:bodyPr/>
          <a:lstStyle/>
          <a:p>
            <a:pPr>
              <a:defRPr/>
            </a:pPr>
            <a:fld id="{085E27C5-ECB1-4EBC-98D3-F94D2BA84B3F}" type="slidenum">
              <a:rPr lang="en-US" smtClean="0"/>
              <a:pPr>
                <a:defRPr/>
              </a:pPr>
              <a:t>125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par>
                                <p:cTn id="16" presetID="3" presetClass="entr" presetSubtype="1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linds(horizontal)">
                                      <p:cBhvr>
                                        <p:cTn id="21" dur="500"/>
                                        <p:tgtEl>
                                          <p:spTgt spid="4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linds(horizontal)">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linds(horizontal)">
                                      <p:cBhvr>
                                        <p:cTn id="29" dur="500"/>
                                        <p:tgtEl>
                                          <p:spTgt spid="3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linds(horizontal)">
                                      <p:cBhvr>
                                        <p:cTn id="32" dur="500"/>
                                        <p:tgtEl>
                                          <p:spTgt spid="47"/>
                                        </p:tgtEl>
                                      </p:cBhvr>
                                    </p:animEffect>
                                  </p:childTnLst>
                                </p:cTn>
                              </p:par>
                              <p:par>
                                <p:cTn id="33" presetID="3" presetClass="entr" presetSubtype="1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blinds(horizontal)">
                                      <p:cBhvr>
                                        <p:cTn id="35" dur="500"/>
                                        <p:tgtEl>
                                          <p:spTgt spid="3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linds(horizontal)">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6" grpId="0" animBg="1"/>
      <p:bldP spid="47" grpId="0" animBg="1"/>
      <p:bldP spid="4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67818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4" idx="3"/>
          </p:cNvCxnSpPr>
          <p:nvPr/>
        </p:nvCxnSpPr>
        <p:spPr>
          <a:xfrm>
            <a:off x="762000" y="3429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724400"/>
            <a:ext cx="4572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a:off x="228600" y="2362200"/>
            <a:ext cx="457200" cy="369332"/>
          </a:xfrm>
          <a:prstGeom prst="rect">
            <a:avLst/>
          </a:prstGeom>
          <a:noFill/>
        </p:spPr>
        <p:txBody>
          <a:bodyPr wrap="square" rtlCol="0">
            <a:spAutoFit/>
          </a:bodyPr>
          <a:lstStyle/>
          <a:p>
            <a:r>
              <a:rPr lang="en-US" dirty="0" smtClean="0"/>
              <a:t>60</a:t>
            </a:r>
            <a:endParaRPr lang="en-US" dirty="0"/>
          </a:p>
        </p:txBody>
      </p:sp>
      <p:sp>
        <p:nvSpPr>
          <p:cNvPr id="21" name="TextBox 20"/>
          <p:cNvSpPr txBox="1"/>
          <p:nvPr/>
        </p:nvSpPr>
        <p:spPr>
          <a:xfrm>
            <a:off x="228600" y="2819400"/>
            <a:ext cx="457200" cy="369332"/>
          </a:xfrm>
          <a:prstGeom prst="rect">
            <a:avLst/>
          </a:prstGeom>
          <a:noFill/>
        </p:spPr>
        <p:txBody>
          <a:bodyPr wrap="square" rtlCol="0">
            <a:spAutoFit/>
          </a:bodyPr>
          <a:lstStyle/>
          <a:p>
            <a:r>
              <a:rPr lang="en-US" dirty="0" smtClean="0"/>
              <a:t>50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30</a:t>
            </a:r>
            <a:endParaRPr lang="en-US" dirty="0"/>
          </a:p>
        </p:txBody>
      </p:sp>
      <p:sp>
        <p:nvSpPr>
          <p:cNvPr id="23" name="TextBox 22"/>
          <p:cNvSpPr txBox="1"/>
          <p:nvPr/>
        </p:nvSpPr>
        <p:spPr>
          <a:xfrm>
            <a:off x="228600" y="3276600"/>
            <a:ext cx="457200" cy="369332"/>
          </a:xfrm>
          <a:prstGeom prst="rect">
            <a:avLst/>
          </a:prstGeom>
          <a:noFill/>
        </p:spPr>
        <p:txBody>
          <a:bodyPr wrap="square" rtlCol="0">
            <a:spAutoFit/>
          </a:bodyPr>
          <a:lstStyle/>
          <a:p>
            <a:r>
              <a:rPr lang="en-US" dirty="0" smtClean="0"/>
              <a:t>40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a:t>2</a:t>
            </a:r>
            <a:r>
              <a:rPr lang="en-US" dirty="0" smtClean="0"/>
              <a:t>0</a:t>
            </a:r>
            <a:endParaRPr lang="en-US" dirty="0"/>
          </a:p>
        </p:txBody>
      </p:sp>
      <p:sp>
        <p:nvSpPr>
          <p:cNvPr id="25" name="TextBox 24"/>
          <p:cNvSpPr txBox="1"/>
          <p:nvPr/>
        </p:nvSpPr>
        <p:spPr>
          <a:xfrm>
            <a:off x="228600" y="1905000"/>
            <a:ext cx="457200" cy="381000"/>
          </a:xfrm>
          <a:prstGeom prst="rect">
            <a:avLst/>
          </a:prstGeom>
          <a:noFill/>
        </p:spPr>
        <p:txBody>
          <a:bodyPr wrap="square" rtlCol="0">
            <a:spAutoFit/>
          </a:bodyPr>
          <a:lstStyle/>
          <a:p>
            <a:r>
              <a:rPr lang="en-US" dirty="0" smtClean="0"/>
              <a:t>70</a:t>
            </a:r>
            <a:endParaRPr lang="en-US" dirty="0"/>
          </a:p>
        </p:txBody>
      </p:sp>
      <p:sp>
        <p:nvSpPr>
          <p:cNvPr id="26" name="Rectangle 25"/>
          <p:cNvSpPr/>
          <p:nvPr/>
        </p:nvSpPr>
        <p:spPr>
          <a:xfrm>
            <a:off x="1371600" y="2667000"/>
            <a:ext cx="914400" cy="15240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371600" y="32004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6" idx="0"/>
          </p:cNvCxnSpPr>
          <p:nvPr/>
        </p:nvCxnSpPr>
        <p:spPr>
          <a:xfrm rot="5400000">
            <a:off x="1524000" y="2362200"/>
            <a:ext cx="609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6" idx="2"/>
          </p:cNvCxnSpPr>
          <p:nvPr/>
        </p:nvCxnSpPr>
        <p:spPr>
          <a:xfrm rot="5400000">
            <a:off x="1600200" y="4419600"/>
            <a:ext cx="457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752600" y="4876800"/>
            <a:ext cx="152400" cy="1524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1371600" y="5486400"/>
            <a:ext cx="9906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486400"/>
            <a:ext cx="9906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486400"/>
            <a:ext cx="990600" cy="369332"/>
          </a:xfrm>
          <a:prstGeom prst="rect">
            <a:avLst/>
          </a:prstGeom>
          <a:noFill/>
        </p:spPr>
        <p:txBody>
          <a:bodyPr wrap="square" rtlCol="0">
            <a:spAutoFit/>
          </a:bodyPr>
          <a:lstStyle/>
          <a:p>
            <a:pPr algn="ctr"/>
            <a:r>
              <a:rPr lang="en-US" dirty="0" smtClean="0"/>
              <a:t>Winter</a:t>
            </a:r>
            <a:endParaRPr lang="en-US" dirty="0"/>
          </a:p>
        </p:txBody>
      </p:sp>
      <p:sp>
        <p:nvSpPr>
          <p:cNvPr id="47" name="Rectangle 46"/>
          <p:cNvSpPr/>
          <p:nvPr/>
        </p:nvSpPr>
        <p:spPr>
          <a:xfrm>
            <a:off x="7772400" y="3124200"/>
            <a:ext cx="304800" cy="8382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7772400" y="35052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0"/>
          </p:cNvCxnSpPr>
          <p:nvPr/>
        </p:nvCxnSpPr>
        <p:spPr>
          <a:xfrm rot="5400000" flipH="1" flipV="1">
            <a:off x="7734300" y="2933700"/>
            <a:ext cx="381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7" idx="2"/>
          </p:cNvCxnSpPr>
          <p:nvPr/>
        </p:nvCxnSpPr>
        <p:spPr>
          <a:xfrm rot="5400000">
            <a:off x="7734300" y="4152900"/>
            <a:ext cx="381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848600" y="4495800"/>
            <a:ext cx="152400" cy="1524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8229600" y="2667001"/>
            <a:ext cx="914400" cy="523220"/>
          </a:xfrm>
          <a:prstGeom prst="rect">
            <a:avLst/>
          </a:prstGeom>
          <a:noFill/>
        </p:spPr>
        <p:txBody>
          <a:bodyPr wrap="square" rtlCol="0">
            <a:spAutoFit/>
          </a:bodyPr>
          <a:lstStyle/>
          <a:p>
            <a:r>
              <a:rPr lang="en-US" sz="1400" b="1" dirty="0" smtClean="0"/>
              <a:t>Above Average</a:t>
            </a:r>
            <a:endParaRPr lang="en-US" sz="1400" b="1" dirty="0"/>
          </a:p>
        </p:txBody>
      </p:sp>
      <p:sp>
        <p:nvSpPr>
          <p:cNvPr id="57" name="TextBox 56"/>
          <p:cNvSpPr txBox="1"/>
          <p:nvPr/>
        </p:nvSpPr>
        <p:spPr>
          <a:xfrm>
            <a:off x="8229600" y="3429000"/>
            <a:ext cx="914400" cy="307777"/>
          </a:xfrm>
          <a:prstGeom prst="rect">
            <a:avLst/>
          </a:prstGeom>
          <a:noFill/>
        </p:spPr>
        <p:txBody>
          <a:bodyPr wrap="square" rtlCol="0">
            <a:spAutoFit/>
          </a:bodyPr>
          <a:lstStyle/>
          <a:p>
            <a:r>
              <a:rPr lang="en-US" sz="1400" b="1" dirty="0" smtClean="0"/>
              <a:t>Average</a:t>
            </a:r>
            <a:endParaRPr lang="en-US" sz="1400" b="1" dirty="0"/>
          </a:p>
        </p:txBody>
      </p:sp>
      <p:sp>
        <p:nvSpPr>
          <p:cNvPr id="58" name="TextBox 57"/>
          <p:cNvSpPr txBox="1"/>
          <p:nvPr/>
        </p:nvSpPr>
        <p:spPr>
          <a:xfrm>
            <a:off x="8229600" y="3886200"/>
            <a:ext cx="914400" cy="523220"/>
          </a:xfrm>
          <a:prstGeom prst="rect">
            <a:avLst/>
          </a:prstGeom>
          <a:noFill/>
        </p:spPr>
        <p:txBody>
          <a:bodyPr wrap="square" rtlCol="0">
            <a:spAutoFit/>
          </a:bodyPr>
          <a:lstStyle/>
          <a:p>
            <a:r>
              <a:rPr lang="en-US" sz="1400" b="1" dirty="0" smtClean="0"/>
              <a:t>Below Average</a:t>
            </a:r>
            <a:endParaRPr lang="en-US" sz="1400" b="1" dirty="0"/>
          </a:p>
        </p:txBody>
      </p:sp>
      <p:sp>
        <p:nvSpPr>
          <p:cNvPr id="59" name="TextBox 58"/>
          <p:cNvSpPr txBox="1"/>
          <p:nvPr/>
        </p:nvSpPr>
        <p:spPr>
          <a:xfrm>
            <a:off x="8229600" y="4419600"/>
            <a:ext cx="914400" cy="307777"/>
          </a:xfrm>
          <a:prstGeom prst="rect">
            <a:avLst/>
          </a:prstGeom>
          <a:noFill/>
        </p:spPr>
        <p:txBody>
          <a:bodyPr wrap="square" rtlCol="0">
            <a:spAutoFit/>
          </a:bodyPr>
          <a:lstStyle/>
          <a:p>
            <a:r>
              <a:rPr lang="en-US" sz="1400" b="1" dirty="0" smtClean="0"/>
              <a:t>Student</a:t>
            </a:r>
            <a:endParaRPr lang="en-US" sz="1400" b="1" dirty="0"/>
          </a:p>
        </p:txBody>
      </p:sp>
      <p:sp>
        <p:nvSpPr>
          <p:cNvPr id="63" name="Title 1"/>
          <p:cNvSpPr txBox="1">
            <a:spLocks/>
          </p:cNvSpPr>
          <p:nvPr/>
        </p:nvSpPr>
        <p:spPr>
          <a:xfrm>
            <a:off x="304800" y="381000"/>
            <a:ext cx="8229600" cy="8382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E005C"/>
                </a:solidFill>
                <a:effectLst/>
                <a:uLnTx/>
                <a:uFillTx/>
                <a:latin typeface="+mj-lt"/>
                <a:ea typeface="+mj-ea"/>
                <a:cs typeface="+mj-cs"/>
              </a:rPr>
              <a:t>Norm-Referenced: Box and Whisker Graphs</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sp>
        <p:nvSpPr>
          <p:cNvPr id="37" name="TextBox 36"/>
          <p:cNvSpPr txBox="1"/>
          <p:nvPr/>
        </p:nvSpPr>
        <p:spPr>
          <a:xfrm>
            <a:off x="838200" y="1143000"/>
            <a:ext cx="6629400" cy="369332"/>
          </a:xfrm>
          <a:prstGeom prst="rect">
            <a:avLst/>
          </a:prstGeom>
          <a:noFill/>
        </p:spPr>
        <p:txBody>
          <a:bodyPr wrap="square" rtlCol="0">
            <a:spAutoFit/>
          </a:bodyPr>
          <a:lstStyle/>
          <a:p>
            <a:pPr algn="ctr"/>
            <a:r>
              <a:rPr lang="en-US" dirty="0" smtClean="0"/>
              <a:t>Benchmark Scores for  Grade 2 Screening Measure   </a:t>
            </a:r>
            <a:endParaRPr lang="en-US" dirty="0"/>
          </a:p>
        </p:txBody>
      </p:sp>
      <p:sp>
        <p:nvSpPr>
          <p:cNvPr id="40" name="Slide Number Placeholder 39"/>
          <p:cNvSpPr>
            <a:spLocks noGrp="1"/>
          </p:cNvSpPr>
          <p:nvPr>
            <p:ph type="sldNum" sz="quarter" idx="12"/>
          </p:nvPr>
        </p:nvSpPr>
        <p:spPr/>
        <p:txBody>
          <a:bodyPr/>
          <a:lstStyle/>
          <a:p>
            <a:fld id="{0E8B17A0-48F4-48F8-B74F-4689266A53B7}" type="slidenum">
              <a:rPr lang="en-US" smtClean="0"/>
              <a:pPr/>
              <a:t>126</a:t>
            </a:fld>
            <a:endParaRPr lang="en-US" dirty="0"/>
          </a:p>
        </p:txBody>
      </p:sp>
      <p:sp>
        <p:nvSpPr>
          <p:cNvPr id="41" name="TextBox 4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67818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25</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175</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150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75</a:t>
            </a:r>
            <a:endParaRPr lang="en-US" dirty="0"/>
          </a:p>
        </p:txBody>
      </p:sp>
      <p:sp>
        <p:nvSpPr>
          <p:cNvPr id="23" name="TextBox 22"/>
          <p:cNvSpPr txBox="1"/>
          <p:nvPr/>
        </p:nvSpPr>
        <p:spPr>
          <a:xfrm>
            <a:off x="152400" y="3276600"/>
            <a:ext cx="609600" cy="369332"/>
          </a:xfrm>
          <a:prstGeom prst="rect">
            <a:avLst/>
          </a:prstGeom>
          <a:noFill/>
        </p:spPr>
        <p:txBody>
          <a:bodyPr wrap="square" rtlCol="0">
            <a:spAutoFit/>
          </a:bodyPr>
          <a:lstStyle/>
          <a:p>
            <a:r>
              <a:rPr lang="en-US" dirty="0" smtClean="0"/>
              <a:t>100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50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200</a:t>
            </a:r>
            <a:endParaRPr lang="en-US" dirty="0"/>
          </a:p>
        </p:txBody>
      </p:sp>
      <p:sp>
        <p:nvSpPr>
          <p:cNvPr id="26" name="Rectangle 25"/>
          <p:cNvSpPr/>
          <p:nvPr/>
        </p:nvSpPr>
        <p:spPr>
          <a:xfrm>
            <a:off x="990600" y="4800600"/>
            <a:ext cx="609600" cy="3810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990600" y="49530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104900" y="4610100"/>
            <a:ext cx="38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Grade 1</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Grade 3</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Grade 2</a:t>
            </a:r>
            <a:endParaRPr lang="en-US" dirty="0"/>
          </a:p>
        </p:txBody>
      </p:sp>
      <p:sp>
        <p:nvSpPr>
          <p:cNvPr id="63" name="Title 1"/>
          <p:cNvSpPr txBox="1">
            <a:spLocks/>
          </p:cNvSpPr>
          <p:nvPr/>
        </p:nvSpPr>
        <p:spPr>
          <a:xfrm>
            <a:off x="0" y="457200"/>
            <a:ext cx="9144000" cy="1066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2E005C"/>
                </a:solidFill>
                <a:effectLst/>
                <a:uLnTx/>
                <a:uFillTx/>
                <a:latin typeface="+mj-lt"/>
                <a:ea typeface="+mj-ea"/>
                <a:cs typeface="+mj-cs"/>
              </a:rPr>
              <a:t>Norm-Referenced: Box and Whisker Graphs</a:t>
            </a:r>
            <a:endParaRPr kumimoji="0" lang="en-US" sz="36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a:stCxn id="4" idx="1"/>
            <a:endCxn id="4" idx="3"/>
          </p:cNvCxnSpPr>
          <p:nvPr/>
        </p:nvCxnSpPr>
        <p:spPr>
          <a:xfrm rot="10800000" flipH="1">
            <a:off x="762000" y="3429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0668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35052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14400" y="4953000"/>
            <a:ext cx="76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057400" y="4953000"/>
            <a:ext cx="76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2133600" y="5029200"/>
            <a:ext cx="609600" cy="1524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Connector 119"/>
          <p:cNvCxnSpPr/>
          <p:nvPr/>
        </p:nvCxnSpPr>
        <p:spPr>
          <a:xfrm>
            <a:off x="2133600" y="51816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flipV="1">
            <a:off x="2400300" y="4991100"/>
            <a:ext cx="762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2400300" y="5219700"/>
            <a:ext cx="76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29400" y="3733800"/>
            <a:ext cx="76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3124200" y="3657600"/>
            <a:ext cx="609600" cy="8382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p:cNvCxnSpPr/>
          <p:nvPr/>
        </p:nvCxnSpPr>
        <p:spPr>
          <a:xfrm>
            <a:off x="3124200" y="40386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971800" y="4114800"/>
            <a:ext cx="914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4419600" y="3505200"/>
            <a:ext cx="609600" cy="914400"/>
          </a:xfrm>
          <a:prstGeom prst="rect">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1" name="Straight Connector 130"/>
          <p:cNvCxnSpPr/>
          <p:nvPr/>
        </p:nvCxnSpPr>
        <p:spPr>
          <a:xfrm>
            <a:off x="4267200" y="4114800"/>
            <a:ext cx="914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419600" y="39624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4" idx="2"/>
          </p:cNvCxnSpPr>
          <p:nvPr/>
        </p:nvCxnSpPr>
        <p:spPr>
          <a:xfrm rot="5400000">
            <a:off x="3238500" y="46863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4610100" y="4533900"/>
            <a:ext cx="228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34" idx="0"/>
          </p:cNvCxnSpPr>
          <p:nvPr/>
        </p:nvCxnSpPr>
        <p:spPr>
          <a:xfrm rot="5400000">
            <a:off x="2971800" y="3200400"/>
            <a:ext cx="914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4495800" y="3276600"/>
            <a:ext cx="4572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5638800" y="3657600"/>
            <a:ext cx="609600" cy="6858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p:cNvCxnSpPr/>
          <p:nvPr/>
        </p:nvCxnSpPr>
        <p:spPr>
          <a:xfrm>
            <a:off x="5562600" y="3733800"/>
            <a:ext cx="76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6705600" y="3886200"/>
            <a:ext cx="6096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7" name="Straight Connector 166"/>
          <p:cNvCxnSpPr>
            <a:stCxn id="165" idx="1"/>
            <a:endCxn id="165" idx="3"/>
          </p:cNvCxnSpPr>
          <p:nvPr/>
        </p:nvCxnSpPr>
        <p:spPr>
          <a:xfrm rot="10800000" flipH="1">
            <a:off x="6705600" y="41529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4" idx="1"/>
            <a:endCxn id="164" idx="3"/>
          </p:cNvCxnSpPr>
          <p:nvPr/>
        </p:nvCxnSpPr>
        <p:spPr>
          <a:xfrm rot="10800000" flipH="1">
            <a:off x="5638800" y="40005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6934200" y="3810000"/>
            <a:ext cx="152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flipH="1" flipV="1">
            <a:off x="6896100" y="4533900"/>
            <a:ext cx="228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5638800" y="3352800"/>
            <a:ext cx="609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5753100" y="45339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7772400" y="1981200"/>
            <a:ext cx="304800" cy="8382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1" name="Straight Connector 180"/>
          <p:cNvCxnSpPr/>
          <p:nvPr/>
        </p:nvCxnSpPr>
        <p:spPr>
          <a:xfrm>
            <a:off x="7772400" y="23622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80" idx="0"/>
          </p:cNvCxnSpPr>
          <p:nvPr/>
        </p:nvCxnSpPr>
        <p:spPr>
          <a:xfrm rot="5400000" flipH="1" flipV="1">
            <a:off x="7734300" y="1790700"/>
            <a:ext cx="381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80" idx="2"/>
          </p:cNvCxnSpPr>
          <p:nvPr/>
        </p:nvCxnSpPr>
        <p:spPr>
          <a:xfrm rot="5400000">
            <a:off x="7734300" y="3009900"/>
            <a:ext cx="381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8229600" y="1524000"/>
            <a:ext cx="914400" cy="307777"/>
          </a:xfrm>
          <a:prstGeom prst="rect">
            <a:avLst/>
          </a:prstGeom>
          <a:noFill/>
        </p:spPr>
        <p:txBody>
          <a:bodyPr wrap="square" rtlCol="0">
            <a:spAutoFit/>
          </a:bodyPr>
          <a:lstStyle/>
          <a:p>
            <a:r>
              <a:rPr lang="en-US" sz="1400" dirty="0" smtClean="0"/>
              <a:t>90</a:t>
            </a:r>
            <a:r>
              <a:rPr lang="en-US" sz="1400" baseline="30000" dirty="0" smtClean="0"/>
              <a:t>th</a:t>
            </a:r>
            <a:r>
              <a:rPr lang="en-US" sz="1400" dirty="0" smtClean="0"/>
              <a:t>%ile</a:t>
            </a:r>
            <a:endParaRPr lang="en-US" sz="1400" dirty="0"/>
          </a:p>
        </p:txBody>
      </p:sp>
      <p:sp>
        <p:nvSpPr>
          <p:cNvPr id="189" name="TextBox 188"/>
          <p:cNvSpPr txBox="1"/>
          <p:nvPr/>
        </p:nvSpPr>
        <p:spPr>
          <a:xfrm>
            <a:off x="8229600" y="1905000"/>
            <a:ext cx="914400" cy="307777"/>
          </a:xfrm>
          <a:prstGeom prst="rect">
            <a:avLst/>
          </a:prstGeom>
          <a:noFill/>
        </p:spPr>
        <p:txBody>
          <a:bodyPr wrap="square" rtlCol="0">
            <a:spAutoFit/>
          </a:bodyPr>
          <a:lstStyle/>
          <a:p>
            <a:r>
              <a:rPr lang="en-US" sz="1400" dirty="0" smtClean="0"/>
              <a:t>75</a:t>
            </a:r>
            <a:r>
              <a:rPr lang="en-US" sz="1400" baseline="30000" dirty="0" smtClean="0"/>
              <a:t>th</a:t>
            </a:r>
            <a:r>
              <a:rPr lang="en-US" sz="1400" dirty="0" smtClean="0"/>
              <a:t>%ile</a:t>
            </a:r>
            <a:endParaRPr lang="en-US" sz="1400" dirty="0"/>
          </a:p>
        </p:txBody>
      </p:sp>
      <p:sp>
        <p:nvSpPr>
          <p:cNvPr id="190" name="TextBox 189"/>
          <p:cNvSpPr txBox="1"/>
          <p:nvPr/>
        </p:nvSpPr>
        <p:spPr>
          <a:xfrm>
            <a:off x="8229600" y="2209800"/>
            <a:ext cx="914400" cy="307777"/>
          </a:xfrm>
          <a:prstGeom prst="rect">
            <a:avLst/>
          </a:prstGeom>
          <a:noFill/>
        </p:spPr>
        <p:txBody>
          <a:bodyPr wrap="square" rtlCol="0">
            <a:spAutoFit/>
          </a:bodyPr>
          <a:lstStyle/>
          <a:p>
            <a:r>
              <a:rPr lang="en-US" sz="1400" dirty="0" smtClean="0"/>
              <a:t>50</a:t>
            </a:r>
            <a:r>
              <a:rPr lang="en-US" sz="1400" baseline="30000" dirty="0" smtClean="0"/>
              <a:t>th</a:t>
            </a:r>
            <a:r>
              <a:rPr lang="en-US" sz="1400" dirty="0" smtClean="0"/>
              <a:t>%ile</a:t>
            </a:r>
            <a:endParaRPr lang="en-US" sz="1400" dirty="0"/>
          </a:p>
        </p:txBody>
      </p:sp>
      <p:sp>
        <p:nvSpPr>
          <p:cNvPr id="191" name="TextBox 190"/>
          <p:cNvSpPr txBox="1"/>
          <p:nvPr/>
        </p:nvSpPr>
        <p:spPr>
          <a:xfrm>
            <a:off x="8229600" y="2514600"/>
            <a:ext cx="914400" cy="307777"/>
          </a:xfrm>
          <a:prstGeom prst="rect">
            <a:avLst/>
          </a:prstGeom>
          <a:noFill/>
        </p:spPr>
        <p:txBody>
          <a:bodyPr wrap="square" rtlCol="0">
            <a:spAutoFit/>
          </a:bodyPr>
          <a:lstStyle/>
          <a:p>
            <a:r>
              <a:rPr lang="en-US" sz="1400" dirty="0" smtClean="0"/>
              <a:t>25</a:t>
            </a:r>
            <a:r>
              <a:rPr lang="en-US" sz="1400" baseline="30000" dirty="0" smtClean="0"/>
              <a:t>th</a:t>
            </a:r>
            <a:r>
              <a:rPr lang="en-US" sz="1400" dirty="0" smtClean="0"/>
              <a:t>%ile</a:t>
            </a:r>
            <a:endParaRPr lang="en-US" sz="1400" dirty="0"/>
          </a:p>
        </p:txBody>
      </p:sp>
      <p:sp>
        <p:nvSpPr>
          <p:cNvPr id="192" name="TextBox 191"/>
          <p:cNvSpPr txBox="1"/>
          <p:nvPr/>
        </p:nvSpPr>
        <p:spPr>
          <a:xfrm rot="10800000" flipV="1">
            <a:off x="8229600" y="2895600"/>
            <a:ext cx="914400" cy="307777"/>
          </a:xfrm>
          <a:prstGeom prst="rect">
            <a:avLst/>
          </a:prstGeom>
          <a:noFill/>
        </p:spPr>
        <p:txBody>
          <a:bodyPr wrap="square" rtlCol="0">
            <a:spAutoFit/>
          </a:bodyPr>
          <a:lstStyle/>
          <a:p>
            <a:r>
              <a:rPr lang="en-US" sz="1400" dirty="0" smtClean="0"/>
              <a:t>10</a:t>
            </a:r>
            <a:r>
              <a:rPr lang="en-US" sz="1400" baseline="30000" dirty="0" smtClean="0"/>
              <a:t>th</a:t>
            </a:r>
            <a:r>
              <a:rPr lang="en-US" sz="1400" dirty="0" smtClean="0"/>
              <a:t> %ile</a:t>
            </a:r>
            <a:endParaRPr lang="en-US" sz="1400" dirty="0"/>
          </a:p>
        </p:txBody>
      </p:sp>
      <p:cxnSp>
        <p:nvCxnSpPr>
          <p:cNvPr id="193" name="Straight Connector 192"/>
          <p:cNvCxnSpPr/>
          <p:nvPr/>
        </p:nvCxnSpPr>
        <p:spPr>
          <a:xfrm>
            <a:off x="7620000" y="3581400"/>
            <a:ext cx="45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8153400" y="3429001"/>
            <a:ext cx="990600" cy="307777"/>
          </a:xfrm>
          <a:prstGeom prst="rect">
            <a:avLst/>
          </a:prstGeom>
          <a:noFill/>
        </p:spPr>
        <p:txBody>
          <a:bodyPr wrap="square" rtlCol="0">
            <a:spAutoFit/>
          </a:bodyPr>
          <a:lstStyle/>
          <a:p>
            <a:r>
              <a:rPr lang="en-US" sz="1400" dirty="0" smtClean="0"/>
              <a:t>Cut score</a:t>
            </a:r>
            <a:endParaRPr lang="en-US" sz="1400" dirty="0"/>
          </a:p>
        </p:txBody>
      </p:sp>
      <p:sp>
        <p:nvSpPr>
          <p:cNvPr id="196" name="Rectangle 195"/>
          <p:cNvSpPr/>
          <p:nvPr/>
        </p:nvSpPr>
        <p:spPr>
          <a:xfrm>
            <a:off x="7696200" y="3886200"/>
            <a:ext cx="3810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7696200" y="4343400"/>
            <a:ext cx="381000" cy="2286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8153400" y="3810000"/>
            <a:ext cx="914400" cy="307777"/>
          </a:xfrm>
          <a:prstGeom prst="rect">
            <a:avLst/>
          </a:prstGeom>
          <a:noFill/>
        </p:spPr>
        <p:txBody>
          <a:bodyPr wrap="square" rtlCol="0">
            <a:spAutoFit/>
          </a:bodyPr>
          <a:lstStyle/>
          <a:p>
            <a:r>
              <a:rPr lang="en-US" sz="1400" dirty="0" smtClean="0"/>
              <a:t>School A</a:t>
            </a:r>
            <a:endParaRPr lang="en-US" sz="1400" dirty="0"/>
          </a:p>
        </p:txBody>
      </p:sp>
      <p:sp>
        <p:nvSpPr>
          <p:cNvPr id="200" name="TextBox 199"/>
          <p:cNvSpPr txBox="1"/>
          <p:nvPr/>
        </p:nvSpPr>
        <p:spPr>
          <a:xfrm>
            <a:off x="8077200" y="4267201"/>
            <a:ext cx="1066800" cy="304800"/>
          </a:xfrm>
          <a:prstGeom prst="rect">
            <a:avLst/>
          </a:prstGeom>
          <a:noFill/>
        </p:spPr>
        <p:txBody>
          <a:bodyPr wrap="square" rtlCol="0">
            <a:spAutoFit/>
          </a:bodyPr>
          <a:lstStyle/>
          <a:p>
            <a:r>
              <a:rPr lang="en-US" sz="1400" dirty="0" smtClean="0"/>
              <a:t>Composite</a:t>
            </a:r>
            <a:endParaRPr lang="en-US" sz="1400" dirty="0"/>
          </a:p>
        </p:txBody>
      </p: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sp>
        <p:nvSpPr>
          <p:cNvPr id="68" name="Slide Number Placeholder 67"/>
          <p:cNvSpPr>
            <a:spLocks noGrp="1"/>
          </p:cNvSpPr>
          <p:nvPr>
            <p:ph type="sldNum" sz="quarter" idx="12"/>
          </p:nvPr>
        </p:nvSpPr>
        <p:spPr/>
        <p:txBody>
          <a:bodyPr/>
          <a:lstStyle/>
          <a:p>
            <a:fld id="{0E8B17A0-48F4-48F8-B74F-4689266A53B7}" type="slidenum">
              <a:rPr lang="en-US" smtClean="0"/>
              <a:pPr/>
              <a:t>127</a:t>
            </a:fld>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dirty="0" smtClean="0"/>
              <a:t>Criterion Referenced</a:t>
            </a:r>
          </a:p>
        </p:txBody>
      </p:sp>
      <p:sp>
        <p:nvSpPr>
          <p:cNvPr id="80899" name="Content Placeholder 2"/>
          <p:cNvSpPr>
            <a:spLocks noGrp="1"/>
          </p:cNvSpPr>
          <p:nvPr>
            <p:ph idx="1"/>
          </p:nvPr>
        </p:nvSpPr>
        <p:spPr/>
        <p:txBody>
          <a:bodyPr/>
          <a:lstStyle/>
          <a:p>
            <a:pPr eaLnBrk="1" hangingPunct="1">
              <a:buClr>
                <a:schemeClr val="accent1"/>
              </a:buClr>
              <a:buFont typeface="Wingdings" pitchFamily="2" charset="2"/>
              <a:buChar char="§"/>
            </a:pPr>
            <a:r>
              <a:rPr lang="en-US" dirty="0" smtClean="0"/>
              <a:t>Students are measured against defined (and objective) criteria. </a:t>
            </a:r>
          </a:p>
          <a:p>
            <a:pPr eaLnBrk="1" hangingPunct="1">
              <a:buClr>
                <a:schemeClr val="accent1"/>
              </a:buClr>
              <a:buFont typeface="Wingdings" pitchFamily="2" charset="2"/>
              <a:buChar char="§"/>
            </a:pPr>
            <a:r>
              <a:rPr lang="en-US" dirty="0" smtClean="0"/>
              <a:t>Criterion-referenced assessment is often, but not always, used to establish a person’s competence (whether s/he can do something). </a:t>
            </a:r>
          </a:p>
          <a:p>
            <a:pPr eaLnBrk="1" hangingPunct="1">
              <a:buClr>
                <a:schemeClr val="accent1"/>
              </a:buClr>
              <a:buFont typeface="Wingdings" pitchFamily="2" charset="2"/>
              <a:buChar char="§"/>
            </a:pPr>
            <a:r>
              <a:rPr lang="en-US" dirty="0" smtClean="0"/>
              <a:t>Criteria typically do not vary from year to year (unless the criteria change).</a:t>
            </a:r>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128</a:t>
            </a:fld>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dirty="0" smtClean="0"/>
              <a:t>Criterion Referenced</a:t>
            </a:r>
          </a:p>
        </p:txBody>
      </p:sp>
      <p:sp>
        <p:nvSpPr>
          <p:cNvPr id="3" name="Content Placeholder 2"/>
          <p:cNvSpPr>
            <a:spLocks noGrp="1"/>
          </p:cNvSpPr>
          <p:nvPr>
            <p:ph idx="1"/>
          </p:nvPr>
        </p:nvSpPr>
        <p:spPr/>
        <p:txBody>
          <a:bodyPr rtlCol="0">
            <a:normAutofit/>
          </a:bodyPr>
          <a:lstStyle/>
          <a:p>
            <a:pPr marL="0" indent="1588" eaLnBrk="1" fontAlgn="auto" hangingPunct="1">
              <a:spcAft>
                <a:spcPts val="0"/>
              </a:spcAft>
              <a:buFont typeface="Arial" pitchFamily="34" charset="0"/>
              <a:buNone/>
              <a:defRPr/>
            </a:pPr>
            <a:r>
              <a:rPr lang="en-US" dirty="0" smtClean="0"/>
              <a:t>There are multiple ways to determine the criterion.  One example is percentile ranks:</a:t>
            </a:r>
          </a:p>
          <a:p>
            <a:pPr lvl="1" eaLnBrk="1" fontAlgn="auto" hangingPunct="1">
              <a:spcAft>
                <a:spcPts val="0"/>
              </a:spcAft>
              <a:buClr>
                <a:schemeClr val="accent2"/>
              </a:buClr>
              <a:buFont typeface="Arial" pitchFamily="34" charset="0"/>
              <a:buChar char="•"/>
              <a:defRPr/>
            </a:pPr>
            <a:r>
              <a:rPr lang="en-US" dirty="0" smtClean="0"/>
              <a:t>Below 10%tile       	= 	deficient</a:t>
            </a:r>
          </a:p>
          <a:p>
            <a:pPr lvl="1" eaLnBrk="1" fontAlgn="auto" hangingPunct="1">
              <a:spcAft>
                <a:spcPts val="0"/>
              </a:spcAft>
              <a:buClr>
                <a:schemeClr val="accent2"/>
              </a:buClr>
              <a:buFont typeface="Arial" pitchFamily="34" charset="0"/>
              <a:buChar char="•"/>
              <a:defRPr/>
            </a:pPr>
            <a:r>
              <a:rPr lang="en-US" dirty="0" smtClean="0"/>
              <a:t>10%tile - 25%tile 	=	emerging</a:t>
            </a:r>
          </a:p>
          <a:p>
            <a:pPr lvl="1" eaLnBrk="1" fontAlgn="auto" hangingPunct="1">
              <a:spcAft>
                <a:spcPts val="0"/>
              </a:spcAft>
              <a:buClr>
                <a:schemeClr val="accent2"/>
              </a:buClr>
              <a:buFont typeface="Arial" pitchFamily="34" charset="0"/>
              <a:buChar char="•"/>
              <a:defRPr/>
            </a:pPr>
            <a:r>
              <a:rPr lang="en-US" dirty="0" smtClean="0"/>
              <a:t>Above 25%tile	=	established</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129</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Screening</a:t>
            </a:r>
          </a:p>
        </p:txBody>
      </p:sp>
      <p:sp>
        <p:nvSpPr>
          <p:cNvPr id="4" name="Text Placeholder 3"/>
          <p:cNvSpPr>
            <a:spLocks noGrp="1"/>
          </p:cNvSpPr>
          <p:nvPr>
            <p:ph type="body" idx="1"/>
          </p:nvPr>
        </p:nvSpPr>
        <p:spPr/>
        <p:txBody>
          <a:bodyPr/>
          <a:lstStyle/>
          <a:p>
            <a:r>
              <a:rPr lang="en-US" dirty="0" smtClean="0"/>
              <a:t>Essential Component</a:t>
            </a:r>
            <a:endParaRPr lang="en-US" dirty="0"/>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l="40556" t="26667" r="21666" b="17333"/>
          <a:stretch>
            <a:fillRect/>
          </a:stretch>
        </p:blipFill>
        <p:spPr bwMode="auto">
          <a:xfrm flipV="1">
            <a:off x="990600" y="312643"/>
            <a:ext cx="7086600" cy="6565527"/>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A154422-C016-4BC6-BDD2-758D7314B92A}" type="slidenum">
              <a:rPr lang="en-US" smtClean="0"/>
              <a:pPr>
                <a:defRPr/>
              </a:pPr>
              <a:t>130</a:t>
            </a:fld>
            <a:endParaRPr lang="en-US" dirty="0"/>
          </a:p>
        </p:txBody>
      </p:sp>
      <p:pic>
        <p:nvPicPr>
          <p:cNvPr id="12" name="Picture 2"/>
          <p:cNvPicPr>
            <a:picLocks noChangeAspect="1" noChangeArrowheads="1"/>
          </p:cNvPicPr>
          <p:nvPr/>
        </p:nvPicPr>
        <p:blipFill>
          <a:blip r:embed="rId3" cstate="print"/>
          <a:srcRect l="40556" t="26667" r="21666" b="17333"/>
          <a:stretch>
            <a:fillRect/>
          </a:stretch>
        </p:blipFill>
        <p:spPr bwMode="auto">
          <a:xfrm>
            <a:off x="838200" y="151279"/>
            <a:ext cx="7239000" cy="6706721"/>
          </a:xfrm>
          <a:prstGeom prst="rect">
            <a:avLst/>
          </a:prstGeom>
          <a:noFill/>
          <a:ln w="9525">
            <a:noFill/>
            <a:miter lim="800000"/>
            <a:headEnd/>
            <a:tailEnd/>
          </a:ln>
        </p:spPr>
      </p:pic>
      <p:cxnSp>
        <p:nvCxnSpPr>
          <p:cNvPr id="7" name="Straight Connector 6"/>
          <p:cNvCxnSpPr/>
          <p:nvPr/>
        </p:nvCxnSpPr>
        <p:spPr>
          <a:xfrm rot="16200000" flipV="1">
            <a:off x="3619500" y="1257300"/>
            <a:ext cx="5943600" cy="3429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419100" y="1257300"/>
            <a:ext cx="5867400" cy="3352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2"/>
                                        </p:tgtEl>
                                        <p:attrNameLst>
                                          <p:attrName>ppt_x</p:attrName>
                                        </p:attrNameLst>
                                      </p:cBhvr>
                                      <p:tavLst>
                                        <p:tav tm="0">
                                          <p:val>
                                            <p:strVal val="ppt_x"/>
                                          </p:val>
                                        </p:tav>
                                        <p:tav tm="100000">
                                          <p:val>
                                            <p:strVal val="ppt_x"/>
                                          </p:val>
                                        </p:tav>
                                      </p:tavLst>
                                    </p:anim>
                                    <p:anim calcmode="lin" valueType="num">
                                      <p:cBhvr additive="base">
                                        <p:cTn id="22" dur="500"/>
                                        <p:tgtEl>
                                          <p:spTgt spid="12"/>
                                        </p:tgtEl>
                                        <p:attrNameLst>
                                          <p:attrName>ppt_y</p:attrName>
                                        </p:attrNameLst>
                                      </p:cBhvr>
                                      <p:tavLst>
                                        <p:tav tm="0">
                                          <p:val>
                                            <p:strVal val="ppt_y"/>
                                          </p:val>
                                        </p:tav>
                                        <p:tav tm="100000">
                                          <p:val>
                                            <p:strVal val="1+ppt_h/2"/>
                                          </p:val>
                                        </p:tav>
                                      </p:tavLst>
                                    </p:anim>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154422-C016-4BC6-BDD2-758D7314B92A}" type="slidenum">
              <a:rPr lang="en-US" smtClean="0"/>
              <a:pPr>
                <a:defRPr/>
              </a:pPr>
              <a:t>131</a:t>
            </a:fld>
            <a:endParaRPr lang="en-US" dirty="0"/>
          </a:p>
        </p:txBody>
      </p:sp>
      <p:sp>
        <p:nvSpPr>
          <p:cNvPr id="3" name="Title 2"/>
          <p:cNvSpPr>
            <a:spLocks noGrp="1"/>
          </p:cNvSpPr>
          <p:nvPr>
            <p:ph type="title"/>
          </p:nvPr>
        </p:nvSpPr>
        <p:spPr>
          <a:xfrm>
            <a:off x="457200" y="381000"/>
            <a:ext cx="3886200" cy="868362"/>
          </a:xfrm>
        </p:spPr>
        <p:txBody>
          <a:bodyPr/>
          <a:lstStyle/>
          <a:p>
            <a:r>
              <a:rPr lang="en-US" dirty="0" smtClean="0">
                <a:solidFill>
                  <a:schemeClr val="tx2"/>
                </a:solidFill>
              </a:rPr>
              <a:t>Norm Referenced</a:t>
            </a:r>
            <a:endParaRPr lang="en-US" dirty="0">
              <a:solidFill>
                <a:schemeClr val="tx2"/>
              </a:solidFill>
            </a:endParaRPr>
          </a:p>
        </p:txBody>
      </p:sp>
      <p:graphicFrame>
        <p:nvGraphicFramePr>
          <p:cNvPr id="6" name="Table 5"/>
          <p:cNvGraphicFramePr>
            <a:graphicFrameLocks noGrp="1"/>
          </p:cNvGraphicFramePr>
          <p:nvPr/>
        </p:nvGraphicFramePr>
        <p:xfrm>
          <a:off x="228600" y="990599"/>
          <a:ext cx="4343400" cy="5867402"/>
        </p:xfrm>
        <a:graphic>
          <a:graphicData uri="http://schemas.openxmlformats.org/drawingml/2006/table">
            <a:tbl>
              <a:tblPr/>
              <a:tblGrid>
                <a:gridCol w="461757"/>
                <a:gridCol w="461757"/>
                <a:gridCol w="461757"/>
                <a:gridCol w="346317"/>
                <a:gridCol w="461757"/>
                <a:gridCol w="865795"/>
                <a:gridCol w="1284260"/>
              </a:tblGrid>
              <a:tr h="262410">
                <a:tc>
                  <a:txBody>
                    <a:bodyPr/>
                    <a:lstStyle/>
                    <a:p>
                      <a:pPr algn="l" rtl="0" fontAlgn="b"/>
                      <a:r>
                        <a:rPr lang="en-US" sz="700" b="1" i="0" u="none" strike="noStrike" dirty="0">
                          <a:solidFill>
                            <a:srgbClr val="000000"/>
                          </a:solidFill>
                          <a:latin typeface="Calibri"/>
                        </a:rPr>
                        <a:t>ID</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1" i="0" u="none" strike="noStrike" dirty="0">
                          <a:solidFill>
                            <a:srgbClr val="000000"/>
                          </a:solidFill>
                          <a:latin typeface="Calibri"/>
                        </a:rPr>
                        <a:t>Name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Corrects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Errors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Accuracy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Performance Summary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700" b="1" i="0" u="none" strike="noStrike">
                          <a:solidFill>
                            <a:srgbClr val="000000"/>
                          </a:solidFill>
                          <a:latin typeface="Calibri"/>
                        </a:rPr>
                        <a:t>Potential Instructional Action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795">
                <a:tc gridSpan="7">
                  <a:txBody>
                    <a:bodyPr/>
                    <a:lstStyle/>
                    <a:p>
                      <a:pPr algn="ctr" rtl="0" fontAlgn="b"/>
                      <a:r>
                        <a:rPr lang="en-US" sz="700" b="1" i="0" u="none" strike="noStrike" dirty="0" smtClean="0">
                          <a:solidFill>
                            <a:srgbClr val="000000"/>
                          </a:solidFill>
                          <a:latin typeface="Calibri"/>
                        </a:rPr>
                        <a:t>Cut score=77 </a:t>
                      </a:r>
                      <a:endParaRPr lang="en-US" sz="700" b="1" i="0" u="none" strike="noStrike" dirty="0">
                        <a:solidFill>
                          <a:srgbClr val="000000"/>
                        </a:solidFill>
                        <a:latin typeface="Calibri"/>
                      </a:endParaRPr>
                    </a:p>
                  </a:txBody>
                  <a:tcPr marL="4072" marR="4072" marT="40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183">
                <a:tc>
                  <a:txBody>
                    <a:bodyPr/>
                    <a:lstStyle/>
                    <a:p>
                      <a:pPr algn="l" rtl="0" fontAlgn="b"/>
                      <a:r>
                        <a:rPr lang="en-US" sz="700" b="1" i="0" u="none" strike="noStrike">
                          <a:solidFill>
                            <a:srgbClr val="000000"/>
                          </a:solidFill>
                          <a:latin typeface="Calibri"/>
                        </a:rPr>
                        <a:t>1256</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1" i="0" u="none" strike="noStrike" dirty="0">
                          <a:solidFill>
                            <a:srgbClr val="000000"/>
                          </a:solidFill>
                          <a:latin typeface="Calibri"/>
                        </a:rPr>
                        <a:t>Jim</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700" b="1" i="0" u="none" strike="noStrike" dirty="0">
                          <a:solidFill>
                            <a:srgbClr val="000000"/>
                          </a:solidFill>
                          <a:latin typeface="Calibri"/>
                        </a:rPr>
                        <a:t>73</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Well Above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98">
                <a:tc>
                  <a:txBody>
                    <a:bodyPr/>
                    <a:lstStyle/>
                    <a:p>
                      <a:pPr algn="l" rtl="0" fontAlgn="b"/>
                      <a:r>
                        <a:rPr lang="en-US" sz="700" b="1" i="0" u="none" strike="noStrike">
                          <a:solidFill>
                            <a:srgbClr val="000000"/>
                          </a:solidFill>
                          <a:latin typeface="Calibri"/>
                        </a:rPr>
                        <a:t>2343</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Jenny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700" b="1" i="0" u="none" strike="noStrike" dirty="0">
                          <a:solidFill>
                            <a:srgbClr val="000000"/>
                          </a:solidFill>
                          <a:latin typeface="Calibri"/>
                        </a:rPr>
                        <a:t>70</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Well Above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8">
                <a:tc>
                  <a:txBody>
                    <a:bodyPr/>
                    <a:lstStyle/>
                    <a:p>
                      <a:pPr algn="l" rtl="0" fontAlgn="b"/>
                      <a:r>
                        <a:rPr lang="en-US" sz="700" b="1" i="0" u="none" strike="noStrike">
                          <a:solidFill>
                            <a:srgbClr val="000000"/>
                          </a:solidFill>
                          <a:latin typeface="Calibri"/>
                        </a:rPr>
                        <a:t>16705</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Jackie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n-US" sz="700" b="1" i="0" u="none" strike="noStrike">
                          <a:solidFill>
                            <a:srgbClr val="000000"/>
                          </a:solidFill>
                          <a:latin typeface="Calibri"/>
                        </a:rPr>
                        <a:t>69</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1" i="0" u="none" strike="noStrike" dirty="0">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700" b="1" i="0" u="none" strike="noStrike">
                          <a:solidFill>
                            <a:srgbClr val="000000"/>
                          </a:solidFill>
                          <a:latin typeface="Calibri"/>
                        </a:rPr>
                        <a:t>Well Above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795">
                <a:tc gridSpan="7">
                  <a:txBody>
                    <a:bodyPr/>
                    <a:lstStyle/>
                    <a:p>
                      <a:pPr algn="ctr" rtl="0" fontAlgn="b"/>
                      <a:r>
                        <a:rPr lang="en-US" sz="700" b="1" i="0" u="none" strike="noStrike">
                          <a:solidFill>
                            <a:srgbClr val="000000"/>
                          </a:solidFill>
                          <a:latin typeface="Calibri"/>
                        </a:rPr>
                        <a:t>Well Above Average =68 (90th percentile)</a:t>
                      </a:r>
                    </a:p>
                  </a:txBody>
                  <a:tcPr marL="4072" marR="4072" marT="40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198">
                <a:tc>
                  <a:txBody>
                    <a:bodyPr/>
                    <a:lstStyle/>
                    <a:p>
                      <a:pPr algn="l" rtl="0" fontAlgn="b"/>
                      <a:r>
                        <a:rPr lang="en-US" sz="700" b="1" i="0" u="none" strike="noStrike">
                          <a:solidFill>
                            <a:srgbClr val="000000"/>
                          </a:solidFill>
                          <a:latin typeface="Calibri"/>
                        </a:rPr>
                        <a:t>2341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Jill</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r" rtl="0" fontAlgn="b"/>
                      <a:r>
                        <a:rPr lang="en-US" sz="700" b="1" i="0" u="none" strike="noStrike">
                          <a:solidFill>
                            <a:srgbClr val="000000"/>
                          </a:solidFill>
                          <a:latin typeface="Calibri"/>
                        </a:rPr>
                        <a:t>67</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dirty="0">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Above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19198">
                <a:tc>
                  <a:txBody>
                    <a:bodyPr/>
                    <a:lstStyle/>
                    <a:p>
                      <a:pPr algn="l" rtl="0" fontAlgn="b"/>
                      <a:r>
                        <a:rPr lang="en-US" sz="700" b="1" i="0" u="none" strike="noStrike">
                          <a:solidFill>
                            <a:srgbClr val="000000"/>
                          </a:solidFill>
                          <a:latin typeface="Calibri"/>
                        </a:rPr>
                        <a:t>23602</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Jerry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r" rtl="0" fontAlgn="b"/>
                      <a:r>
                        <a:rPr lang="en-US" sz="700" b="1" i="0" u="none" strike="noStrike">
                          <a:solidFill>
                            <a:srgbClr val="000000"/>
                          </a:solidFill>
                          <a:latin typeface="Calibri"/>
                        </a:rPr>
                        <a:t>67</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dirty="0">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Above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19198">
                <a:tc>
                  <a:txBody>
                    <a:bodyPr/>
                    <a:lstStyle/>
                    <a:p>
                      <a:pPr algn="l" rtl="0" fontAlgn="b"/>
                      <a:r>
                        <a:rPr lang="en-US" sz="700" b="1" i="0" u="none" strike="noStrike">
                          <a:solidFill>
                            <a:srgbClr val="000000"/>
                          </a:solidFill>
                          <a:latin typeface="Calibri"/>
                        </a:rPr>
                        <a:t>14507</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Jack</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r" rtl="0" fontAlgn="b"/>
                      <a:r>
                        <a:rPr lang="en-US" sz="700" b="1" i="0" u="none" strike="noStrike">
                          <a:solidFill>
                            <a:srgbClr val="000000"/>
                          </a:solidFill>
                          <a:latin typeface="Calibri"/>
                        </a:rPr>
                        <a:t>67</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dirty="0">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Above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19198">
                <a:tc>
                  <a:txBody>
                    <a:bodyPr/>
                    <a:lstStyle/>
                    <a:p>
                      <a:pPr algn="l" rtl="0" fontAlgn="b"/>
                      <a:r>
                        <a:rPr lang="en-US" sz="700" b="1" i="0" u="none" strike="noStrike">
                          <a:solidFill>
                            <a:srgbClr val="000000"/>
                          </a:solidFill>
                          <a:latin typeface="Calibri"/>
                        </a:rPr>
                        <a:t>6235</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Jerome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r" rtl="0" fontAlgn="b"/>
                      <a:r>
                        <a:rPr lang="en-US" sz="700" b="1" i="0" u="none" strike="noStrike">
                          <a:solidFill>
                            <a:srgbClr val="000000"/>
                          </a:solidFill>
                          <a:latin typeface="Calibri"/>
                        </a:rPr>
                        <a:t>67</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dirty="0">
                          <a:solidFill>
                            <a:srgbClr val="000000"/>
                          </a:solidFill>
                          <a:latin typeface="Calibri"/>
                        </a:rPr>
                        <a:t>Above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19198">
                <a:tc>
                  <a:txBody>
                    <a:bodyPr/>
                    <a:lstStyle/>
                    <a:p>
                      <a:pPr algn="l" rtl="0" fontAlgn="b"/>
                      <a:r>
                        <a:rPr lang="en-US" sz="700" b="1" i="0" u="none" strike="noStrike">
                          <a:solidFill>
                            <a:srgbClr val="000000"/>
                          </a:solidFill>
                          <a:latin typeface="Calibri"/>
                        </a:rPr>
                        <a:t>1267</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Joann</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r" rtl="0" fontAlgn="b"/>
                      <a:r>
                        <a:rPr lang="en-US" sz="700" b="1" i="0" u="none" strike="noStrike">
                          <a:solidFill>
                            <a:srgbClr val="000000"/>
                          </a:solidFill>
                          <a:latin typeface="Calibri"/>
                        </a:rPr>
                        <a:t>67</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rtl="0" fontAlgn="b"/>
                      <a:r>
                        <a:rPr lang="en-US" sz="700" b="1" i="0" u="none" strike="noStrike">
                          <a:solidFill>
                            <a:srgbClr val="000000"/>
                          </a:solidFill>
                          <a:latin typeface="Calibri"/>
                        </a:rPr>
                        <a:t>Above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119795">
                <a:tc gridSpan="7">
                  <a:txBody>
                    <a:bodyPr/>
                    <a:lstStyle/>
                    <a:p>
                      <a:pPr algn="ctr" rtl="0" fontAlgn="b"/>
                      <a:r>
                        <a:rPr lang="en-US" sz="700" b="1" i="0" u="none" strike="noStrike" dirty="0">
                          <a:solidFill>
                            <a:srgbClr val="000000"/>
                          </a:solidFill>
                          <a:latin typeface="Calibri"/>
                        </a:rPr>
                        <a:t>Above Average =66 (75th Percentile)</a:t>
                      </a:r>
                    </a:p>
                  </a:txBody>
                  <a:tcPr marL="4072" marR="4072" marT="40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2478">
                <a:tc>
                  <a:txBody>
                    <a:bodyPr/>
                    <a:lstStyle/>
                    <a:p>
                      <a:pPr algn="l" rtl="0" fontAlgn="b"/>
                      <a:r>
                        <a:rPr lang="en-US" sz="700" b="1" i="0" u="none" strike="noStrike">
                          <a:solidFill>
                            <a:srgbClr val="000000"/>
                          </a:solidFill>
                          <a:latin typeface="Calibri"/>
                        </a:rPr>
                        <a:t>20002</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Jared</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US" sz="700" b="1" i="0" u="none" strike="noStrike">
                          <a:solidFill>
                            <a:srgbClr val="000000"/>
                          </a:solidFill>
                          <a:latin typeface="Calibri"/>
                        </a:rPr>
                        <a:t>60</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dirty="0">
                          <a:solidFill>
                            <a:srgbClr val="000000"/>
                          </a:solidFill>
                          <a:latin typeface="Calibri"/>
                        </a:rPr>
                        <a:t>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9198">
                <a:tc>
                  <a:txBody>
                    <a:bodyPr/>
                    <a:lstStyle/>
                    <a:p>
                      <a:pPr algn="l" rtl="0" fontAlgn="b"/>
                      <a:r>
                        <a:rPr lang="en-US" sz="700" b="1" i="0" u="none" strike="noStrike">
                          <a:solidFill>
                            <a:srgbClr val="000000"/>
                          </a:solidFill>
                          <a:latin typeface="Calibri"/>
                        </a:rPr>
                        <a:t>2345</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Jessica</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US" sz="700" b="1" i="0" u="none" strike="noStrike">
                          <a:solidFill>
                            <a:srgbClr val="000000"/>
                          </a:solidFill>
                          <a:latin typeface="Calibri"/>
                        </a:rPr>
                        <a:t>58</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9591">
                <a:tc>
                  <a:txBody>
                    <a:bodyPr/>
                    <a:lstStyle/>
                    <a:p>
                      <a:pPr algn="l" rtl="0" fontAlgn="b"/>
                      <a:r>
                        <a:rPr lang="en-US" sz="700" b="1" i="0" u="none" strike="noStrike">
                          <a:solidFill>
                            <a:srgbClr val="000000"/>
                          </a:solidFill>
                          <a:latin typeface="Calibri"/>
                        </a:rPr>
                        <a:t>1384</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Jen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US" sz="700" b="1" i="0" u="none" strike="noStrike">
                          <a:solidFill>
                            <a:srgbClr val="000000"/>
                          </a:solidFill>
                          <a:latin typeface="Calibri"/>
                        </a:rPr>
                        <a:t>58</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dirty="0">
                          <a:solidFill>
                            <a:srgbClr val="000000"/>
                          </a:solidFill>
                          <a:latin typeface="Calibri"/>
                        </a:rPr>
                        <a:t>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2478">
                <a:tc>
                  <a:txBody>
                    <a:bodyPr/>
                    <a:lstStyle/>
                    <a:p>
                      <a:pPr algn="l" rtl="0" fontAlgn="b"/>
                      <a:r>
                        <a:rPr lang="en-US" sz="700" b="1" i="0" u="none" strike="noStrike">
                          <a:solidFill>
                            <a:srgbClr val="000000"/>
                          </a:solidFill>
                          <a:latin typeface="Calibri"/>
                        </a:rPr>
                        <a:t>4312</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Jim</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US" sz="700" b="1" i="0" u="none" strike="noStrike">
                          <a:solidFill>
                            <a:srgbClr val="000000"/>
                          </a:solidFill>
                          <a:latin typeface="Calibri"/>
                        </a:rPr>
                        <a:t>56</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8183">
                <a:tc>
                  <a:txBody>
                    <a:bodyPr/>
                    <a:lstStyle/>
                    <a:p>
                      <a:pPr algn="l" rtl="0" fontAlgn="b"/>
                      <a:r>
                        <a:rPr lang="en-US" sz="700" b="1" i="0" u="none" strike="noStrike">
                          <a:solidFill>
                            <a:srgbClr val="000000"/>
                          </a:solidFill>
                          <a:latin typeface="Calibri"/>
                        </a:rPr>
                        <a:t>8752</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Jeremy</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US" sz="700" b="1" i="0" u="none" strike="noStrike">
                          <a:solidFill>
                            <a:srgbClr val="000000"/>
                          </a:solidFill>
                          <a:latin typeface="Calibri"/>
                        </a:rPr>
                        <a:t>50</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8183">
                <a:tc>
                  <a:txBody>
                    <a:bodyPr/>
                    <a:lstStyle/>
                    <a:p>
                      <a:pPr algn="l" rtl="0" fontAlgn="b"/>
                      <a:r>
                        <a:rPr lang="en-US" sz="700" b="1" i="0" u="none" strike="noStrike">
                          <a:solidFill>
                            <a:srgbClr val="000000"/>
                          </a:solidFill>
                          <a:latin typeface="Calibri"/>
                        </a:rPr>
                        <a:t>14562</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Jackson</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rtl="0" fontAlgn="b"/>
                      <a:r>
                        <a:rPr lang="en-US" sz="700" b="1" i="0" u="none" strike="noStrike">
                          <a:solidFill>
                            <a:srgbClr val="000000"/>
                          </a:solidFill>
                          <a:latin typeface="Calibri"/>
                        </a:rPr>
                        <a:t>47</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rtl="0" fontAlgn="b"/>
                      <a:r>
                        <a:rPr lang="en-US" sz="700" b="1" i="0" u="none" strike="noStrike">
                          <a:solidFill>
                            <a:srgbClr val="000000"/>
                          </a:solidFill>
                          <a:latin typeface="Calibri"/>
                        </a:rPr>
                        <a:t>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700" b="1" i="0" u="none" strike="noStrike" dirty="0">
                          <a:solidFill>
                            <a:srgbClr val="000000"/>
                          </a:solidFill>
                          <a:latin typeface="Calibri"/>
                        </a:rPr>
                        <a:t>Continue Primary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19795">
                <a:tc gridSpan="7">
                  <a:txBody>
                    <a:bodyPr/>
                    <a:lstStyle/>
                    <a:p>
                      <a:pPr algn="ctr" rtl="0" fontAlgn="b"/>
                      <a:r>
                        <a:rPr lang="en-US" sz="700" b="1" i="0" u="none" strike="noStrike">
                          <a:solidFill>
                            <a:srgbClr val="000000"/>
                          </a:solidFill>
                          <a:latin typeface="Calibri"/>
                        </a:rPr>
                        <a:t>Average = 43 (25th percentile)</a:t>
                      </a:r>
                    </a:p>
                  </a:txBody>
                  <a:tcPr marL="4072" marR="4072" marT="40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4922">
                <a:tc>
                  <a:txBody>
                    <a:bodyPr/>
                    <a:lstStyle/>
                    <a:p>
                      <a:pPr algn="l" rtl="0" fontAlgn="b"/>
                      <a:r>
                        <a:rPr lang="en-US" sz="700" b="1" i="0" u="none" strike="noStrike">
                          <a:solidFill>
                            <a:srgbClr val="000000"/>
                          </a:solidFill>
                          <a:latin typeface="Calibri"/>
                        </a:rPr>
                        <a:t>9873</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Jessie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700" b="1" i="0" u="none" strike="noStrike">
                          <a:solidFill>
                            <a:srgbClr val="000000"/>
                          </a:solidFill>
                          <a:latin typeface="Calibri"/>
                        </a:rPr>
                        <a:t>41</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Below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700" b="1" i="0" u="none" strike="noStrike" dirty="0">
                          <a:solidFill>
                            <a:srgbClr val="000000"/>
                          </a:solidFill>
                          <a:latin typeface="Calibri"/>
                        </a:rPr>
                        <a:t>Assess and Consider Secondary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4922">
                <a:tc>
                  <a:txBody>
                    <a:bodyPr/>
                    <a:lstStyle/>
                    <a:p>
                      <a:pPr algn="l" rtl="0" fontAlgn="b"/>
                      <a:r>
                        <a:rPr lang="en-US" sz="700" b="1" i="0" u="none" strike="noStrike">
                          <a:solidFill>
                            <a:srgbClr val="000000"/>
                          </a:solidFill>
                          <a:latin typeface="Calibri"/>
                        </a:rPr>
                        <a:t>5631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Jillian</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700" b="1" i="0" u="none" strike="noStrike">
                          <a:solidFill>
                            <a:srgbClr val="000000"/>
                          </a:solidFill>
                          <a:latin typeface="Calibri"/>
                        </a:rPr>
                        <a:t>41</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Below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700" b="1" i="0" u="none" strike="noStrike">
                          <a:solidFill>
                            <a:srgbClr val="000000"/>
                          </a:solidFill>
                          <a:latin typeface="Calibri"/>
                        </a:rPr>
                        <a:t>Assess and Consider Secondary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4922">
                <a:tc>
                  <a:txBody>
                    <a:bodyPr/>
                    <a:lstStyle/>
                    <a:p>
                      <a:pPr algn="l" rtl="0" fontAlgn="b"/>
                      <a:r>
                        <a:rPr lang="en-US" sz="700" b="1" i="0" u="none" strike="noStrike">
                          <a:solidFill>
                            <a:srgbClr val="000000"/>
                          </a:solidFill>
                          <a:latin typeface="Calibri"/>
                        </a:rPr>
                        <a:t>2344</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Juanita</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700" b="1" i="0" u="none" strike="noStrike">
                          <a:solidFill>
                            <a:srgbClr val="000000"/>
                          </a:solidFill>
                          <a:latin typeface="Calibri"/>
                        </a:rPr>
                        <a:t>40</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Below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700" b="1" i="0" u="none" strike="noStrike" dirty="0">
                          <a:solidFill>
                            <a:srgbClr val="000000"/>
                          </a:solidFill>
                          <a:latin typeface="Calibri"/>
                        </a:rPr>
                        <a:t>Assess and Consider Secondary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4922">
                <a:tc>
                  <a:txBody>
                    <a:bodyPr/>
                    <a:lstStyle/>
                    <a:p>
                      <a:pPr algn="l" rtl="0" fontAlgn="b"/>
                      <a:r>
                        <a:rPr lang="en-US" sz="700" b="1" i="0" u="none" strike="noStrike">
                          <a:solidFill>
                            <a:srgbClr val="000000"/>
                          </a:solidFill>
                          <a:latin typeface="Calibri"/>
                        </a:rPr>
                        <a:t>12074</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Jaclyn</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700" b="1" i="0" u="none" strike="noStrike">
                          <a:solidFill>
                            <a:srgbClr val="000000"/>
                          </a:solidFill>
                          <a:latin typeface="Calibri"/>
                        </a:rPr>
                        <a:t>38</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Below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700" b="1" i="0" u="none" strike="noStrike">
                          <a:solidFill>
                            <a:srgbClr val="000000"/>
                          </a:solidFill>
                          <a:latin typeface="Calibri"/>
                        </a:rPr>
                        <a:t>Assess and Consider Secondary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4922">
                <a:tc>
                  <a:txBody>
                    <a:bodyPr/>
                    <a:lstStyle/>
                    <a:p>
                      <a:pPr algn="l" rtl="0" fontAlgn="b"/>
                      <a:r>
                        <a:rPr lang="en-US" sz="700" b="1" i="0" u="none" strike="noStrike">
                          <a:solidFill>
                            <a:srgbClr val="000000"/>
                          </a:solidFill>
                          <a:latin typeface="Calibri"/>
                        </a:rPr>
                        <a:t>13551</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Janet</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0" fontAlgn="b"/>
                      <a:r>
                        <a:rPr lang="en-US" sz="700" b="1" i="0" u="none" strike="noStrike">
                          <a:solidFill>
                            <a:srgbClr val="000000"/>
                          </a:solidFill>
                          <a:latin typeface="Calibri"/>
                        </a:rPr>
                        <a:t>37</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0" fontAlgn="b"/>
                      <a:r>
                        <a:rPr lang="en-US" sz="700" b="1" i="0" u="none" strike="noStrike">
                          <a:solidFill>
                            <a:srgbClr val="000000"/>
                          </a:solidFill>
                          <a:latin typeface="Calibri"/>
                        </a:rPr>
                        <a:t>Below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700" b="1" i="0" u="none" strike="noStrike" dirty="0">
                          <a:solidFill>
                            <a:srgbClr val="000000"/>
                          </a:solidFill>
                          <a:latin typeface="Calibri"/>
                        </a:rPr>
                        <a:t>Assess and Consider Secondary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9795">
                <a:tc gridSpan="7">
                  <a:txBody>
                    <a:bodyPr/>
                    <a:lstStyle/>
                    <a:p>
                      <a:pPr algn="ctr" rtl="0" fontAlgn="b"/>
                      <a:r>
                        <a:rPr lang="en-US" sz="700" b="1" i="0" u="none" strike="noStrike">
                          <a:solidFill>
                            <a:srgbClr val="000000"/>
                          </a:solidFill>
                          <a:latin typeface="Calibri"/>
                        </a:rPr>
                        <a:t>Below Average = 36 (10th percentile)</a:t>
                      </a:r>
                    </a:p>
                  </a:txBody>
                  <a:tcPr marL="4072" marR="4072" marT="40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115">
                <a:tc>
                  <a:txBody>
                    <a:bodyPr/>
                    <a:lstStyle/>
                    <a:p>
                      <a:pPr algn="l" rtl="0" fontAlgn="b"/>
                      <a:r>
                        <a:rPr lang="en-US" sz="700" b="1" i="0" u="none" strike="noStrike">
                          <a:solidFill>
                            <a:srgbClr val="000000"/>
                          </a:solidFill>
                          <a:latin typeface="Calibri"/>
                        </a:rPr>
                        <a:t>1834</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Jade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700" b="1" i="0" u="none" strike="noStrike" dirty="0">
                          <a:solidFill>
                            <a:srgbClr val="000000"/>
                          </a:solidFill>
                          <a:latin typeface="Calibri"/>
                        </a:rPr>
                        <a:t>35</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Well Below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700" b="1" i="0" u="none" strike="noStrike" dirty="0">
                          <a:solidFill>
                            <a:srgbClr val="000000"/>
                          </a:solidFill>
                          <a:latin typeface="Calibri"/>
                        </a:rPr>
                        <a:t>Assess and Consider Tertiary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62410">
                <a:tc>
                  <a:txBody>
                    <a:bodyPr/>
                    <a:lstStyle/>
                    <a:p>
                      <a:pPr algn="l" rtl="0" fontAlgn="b"/>
                      <a:r>
                        <a:rPr lang="en-US" sz="700" b="1" i="0" u="none" strike="noStrike">
                          <a:solidFill>
                            <a:srgbClr val="000000"/>
                          </a:solidFill>
                          <a:latin typeface="Calibri"/>
                        </a:rPr>
                        <a:t>23515</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James</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700" b="1" i="0" u="none" strike="noStrike">
                          <a:solidFill>
                            <a:srgbClr val="000000"/>
                          </a:solidFill>
                          <a:latin typeface="Calibri"/>
                        </a:rPr>
                        <a:t>18</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Well Below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700" b="1" i="0" u="none" strike="noStrike" dirty="0">
                          <a:solidFill>
                            <a:srgbClr val="000000"/>
                          </a:solidFill>
                          <a:latin typeface="Calibri"/>
                        </a:rPr>
                        <a:t>Assess and Consider Tertiary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24922">
                <a:tc>
                  <a:txBody>
                    <a:bodyPr/>
                    <a:lstStyle/>
                    <a:p>
                      <a:pPr algn="l" rtl="0" fontAlgn="b"/>
                      <a:r>
                        <a:rPr lang="en-US" sz="700" b="1" i="0" u="none" strike="noStrike">
                          <a:solidFill>
                            <a:srgbClr val="000000"/>
                          </a:solidFill>
                          <a:latin typeface="Calibri"/>
                        </a:rPr>
                        <a:t>22145</a:t>
                      </a:r>
                    </a:p>
                  </a:txBody>
                  <a:tcPr marL="4072" marR="4072" marT="407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Jed</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n-US" sz="700" b="1" i="0" u="none" strike="noStrike">
                          <a:solidFill>
                            <a:srgbClr val="000000"/>
                          </a:solidFill>
                          <a:latin typeface="Calibri"/>
                        </a:rPr>
                        <a:t>9</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a:solidFill>
                            <a:srgbClr val="000000"/>
                          </a:solidFill>
                          <a:latin typeface="Calibri"/>
                        </a:rPr>
                        <a:t> </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rtl="0" fontAlgn="b"/>
                      <a:r>
                        <a:rPr lang="en-US" sz="700" b="1" i="0" u="none" strike="noStrike" dirty="0">
                          <a:solidFill>
                            <a:srgbClr val="000000"/>
                          </a:solidFill>
                          <a:latin typeface="Calibri"/>
                        </a:rPr>
                        <a:t>Well Below Average</a:t>
                      </a:r>
                    </a:p>
                  </a:txBody>
                  <a:tcPr marL="4072" marR="4072" marT="40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700" b="1" i="0" u="none" strike="noStrike" dirty="0">
                          <a:solidFill>
                            <a:srgbClr val="000000"/>
                          </a:solidFill>
                          <a:latin typeface="Calibri"/>
                        </a:rPr>
                        <a:t>Assess and Consider Tertiary Prevention</a:t>
                      </a:r>
                    </a:p>
                  </a:txBody>
                  <a:tcPr marL="4072" marR="4072" marT="407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7" name="Table 6"/>
          <p:cNvGraphicFramePr>
            <a:graphicFrameLocks noGrp="1"/>
          </p:cNvGraphicFramePr>
          <p:nvPr/>
        </p:nvGraphicFramePr>
        <p:xfrm>
          <a:off x="4800599" y="990601"/>
          <a:ext cx="4343403" cy="5842147"/>
        </p:xfrm>
        <a:graphic>
          <a:graphicData uri="http://schemas.openxmlformats.org/drawingml/2006/table">
            <a:tbl>
              <a:tblPr/>
              <a:tblGrid>
                <a:gridCol w="449153"/>
                <a:gridCol w="508880"/>
                <a:gridCol w="382258"/>
                <a:gridCol w="458709"/>
                <a:gridCol w="449153"/>
                <a:gridCol w="852912"/>
                <a:gridCol w="458709"/>
                <a:gridCol w="783629"/>
              </a:tblGrid>
              <a:tr h="189340">
                <a:tc>
                  <a:txBody>
                    <a:bodyPr/>
                    <a:lstStyle/>
                    <a:p>
                      <a:pPr algn="ctr" rtl="0" fontAlgn="b"/>
                      <a:r>
                        <a:rPr lang="en-US" sz="600" b="1" i="0" u="none" strike="noStrike" dirty="0">
                          <a:solidFill>
                            <a:srgbClr val="000000"/>
                          </a:solidFill>
                          <a:latin typeface="Calibri"/>
                        </a:rPr>
                        <a:t>ID</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en-US" sz="600" b="1" i="0" u="none" strike="noStrike" dirty="0">
                          <a:solidFill>
                            <a:srgbClr val="000000"/>
                          </a:solidFill>
                          <a:latin typeface="Calibri"/>
                        </a:rPr>
                        <a:t>Name</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en-US" sz="600" b="1" i="0" u="none" strike="noStrike">
                          <a:solidFill>
                            <a:srgbClr val="000000"/>
                          </a:solidFill>
                          <a:latin typeface="Calibri"/>
                        </a:rPr>
                        <a:t>Corrects</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en-US" sz="600" b="1" i="0" u="none" strike="noStrike">
                          <a:solidFill>
                            <a:srgbClr val="000000"/>
                          </a:solidFill>
                          <a:latin typeface="Calibri"/>
                        </a:rPr>
                        <a:t>Errors</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en-US" sz="600" b="1" i="0" u="none" strike="noStrike">
                          <a:solidFill>
                            <a:srgbClr val="000000"/>
                          </a:solidFill>
                          <a:latin typeface="Calibri"/>
                        </a:rPr>
                        <a:t>Accuracy</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en-US" sz="600" b="1" i="0" u="none" strike="noStrike">
                          <a:solidFill>
                            <a:srgbClr val="000000"/>
                          </a:solidFill>
                          <a:latin typeface="Calibri"/>
                        </a:rPr>
                        <a:t>Performance Summary</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rtl="0" fontAlgn="b"/>
                      <a:r>
                        <a:rPr lang="en-US" sz="600" b="1" i="0" u="none" strike="noStrike">
                          <a:solidFill>
                            <a:srgbClr val="000000"/>
                          </a:solidFill>
                          <a:latin typeface="Calibri"/>
                        </a:rPr>
                        <a:t>Potential Instructional Action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r>
              <a:tr h="115459">
                <a:tc gridSpan="8">
                  <a:txBody>
                    <a:bodyPr/>
                    <a:lstStyle/>
                    <a:p>
                      <a:pPr algn="ctr" rtl="0" fontAlgn="b"/>
                      <a:r>
                        <a:rPr lang="en-US" sz="600" b="1" i="0" u="none" strike="noStrike" dirty="0" smtClean="0">
                          <a:solidFill>
                            <a:srgbClr val="000000"/>
                          </a:solidFill>
                          <a:latin typeface="Calibri"/>
                        </a:rPr>
                        <a:t>Cut score=77 </a:t>
                      </a:r>
                      <a:endParaRPr lang="en-US" sz="600" b="1" i="0" u="none" strike="noStrike" dirty="0">
                        <a:solidFill>
                          <a:srgbClr val="000000"/>
                        </a:solidFill>
                        <a:latin typeface="Calibri"/>
                      </a:endParaRPr>
                    </a:p>
                  </a:txBody>
                  <a:tcPr marL="4546" marR="4546" marT="45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3637">
                <a:tc gridSpan="8">
                  <a:txBody>
                    <a:bodyPr/>
                    <a:lstStyle/>
                    <a:p>
                      <a:pPr algn="ctr" rtl="0" fontAlgn="b"/>
                      <a:r>
                        <a:rPr lang="en-US" sz="600" b="1" i="0" u="none" strike="noStrike" dirty="0">
                          <a:solidFill>
                            <a:srgbClr val="000000"/>
                          </a:solidFill>
                          <a:latin typeface="Calibri"/>
                        </a:rPr>
                        <a:t> </a:t>
                      </a:r>
                    </a:p>
                  </a:txBody>
                  <a:tcPr marL="4546" marR="4546" marT="45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108">
                <a:tc gridSpan="8">
                  <a:txBody>
                    <a:bodyPr/>
                    <a:lstStyle/>
                    <a:p>
                      <a:pPr algn="ctr" rtl="0" fontAlgn="b"/>
                      <a:r>
                        <a:rPr lang="en-US" sz="600" b="1" i="0" u="none" strike="noStrike" dirty="0">
                          <a:solidFill>
                            <a:srgbClr val="000000"/>
                          </a:solidFill>
                          <a:latin typeface="Calibri"/>
                        </a:rPr>
                        <a:t>Emerging&gt; 75</a:t>
                      </a:r>
                    </a:p>
                  </a:txBody>
                  <a:tcPr marL="4546" marR="4546" marT="45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456">
                <a:tc>
                  <a:txBody>
                    <a:bodyPr/>
                    <a:lstStyle/>
                    <a:p>
                      <a:pPr algn="ctr" rtl="0" fontAlgn="b"/>
                      <a:r>
                        <a:rPr lang="en-US" sz="600" b="1" i="0" u="none" strike="noStrike">
                          <a:solidFill>
                            <a:srgbClr val="000000"/>
                          </a:solidFill>
                          <a:latin typeface="Calibri"/>
                        </a:rPr>
                        <a:t>1256</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Jim</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73</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95868">
                <a:tc>
                  <a:txBody>
                    <a:bodyPr/>
                    <a:lstStyle/>
                    <a:p>
                      <a:pPr algn="ctr" rtl="0" fontAlgn="b"/>
                      <a:r>
                        <a:rPr lang="en-US" sz="600" b="1" i="0" u="none" strike="noStrike">
                          <a:solidFill>
                            <a:srgbClr val="000000"/>
                          </a:solidFill>
                          <a:latin typeface="Calibri"/>
                        </a:rPr>
                        <a:t>2343</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Jenny</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70</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95868">
                <a:tc>
                  <a:txBody>
                    <a:bodyPr/>
                    <a:lstStyle/>
                    <a:p>
                      <a:pPr algn="ctr" rtl="0" fontAlgn="b"/>
                      <a:r>
                        <a:rPr lang="en-US" sz="600" b="1" i="0" u="none" strike="noStrike">
                          <a:solidFill>
                            <a:srgbClr val="000000"/>
                          </a:solidFill>
                          <a:latin typeface="Calibri"/>
                        </a:rPr>
                        <a:t>16705</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Jackie</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69</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dirty="0">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08927">
                <a:tc>
                  <a:txBody>
                    <a:bodyPr/>
                    <a:lstStyle/>
                    <a:p>
                      <a:pPr algn="ctr" rtl="0" fontAlgn="b"/>
                      <a:r>
                        <a:rPr lang="en-US" sz="600" b="1" i="0" u="none" strike="noStrike">
                          <a:solidFill>
                            <a:srgbClr val="000000"/>
                          </a:solidFill>
                          <a:latin typeface="Calibri"/>
                        </a:rPr>
                        <a:t>2341</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Jill</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67</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95868">
                <a:tc>
                  <a:txBody>
                    <a:bodyPr/>
                    <a:lstStyle/>
                    <a:p>
                      <a:pPr algn="ctr" rtl="0" fontAlgn="b"/>
                      <a:r>
                        <a:rPr lang="en-US" sz="600" b="1" i="0" u="none" strike="noStrike">
                          <a:solidFill>
                            <a:srgbClr val="000000"/>
                          </a:solidFill>
                          <a:latin typeface="Calibri"/>
                        </a:rPr>
                        <a:t>23602</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Jerry</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67</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02398">
                <a:tc>
                  <a:txBody>
                    <a:bodyPr/>
                    <a:lstStyle/>
                    <a:p>
                      <a:pPr algn="ctr" rtl="0" fontAlgn="b"/>
                      <a:r>
                        <a:rPr lang="en-US" sz="600" b="1" i="0" u="none" strike="noStrike">
                          <a:solidFill>
                            <a:srgbClr val="000000"/>
                          </a:solidFill>
                          <a:latin typeface="Calibri"/>
                        </a:rPr>
                        <a:t>14507</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Jack</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67</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21984">
                <a:tc>
                  <a:txBody>
                    <a:bodyPr/>
                    <a:lstStyle/>
                    <a:p>
                      <a:pPr algn="ctr" rtl="0" fontAlgn="b"/>
                      <a:r>
                        <a:rPr lang="en-US" sz="600" b="1" i="0" u="none" strike="noStrike">
                          <a:solidFill>
                            <a:srgbClr val="000000"/>
                          </a:solidFill>
                          <a:latin typeface="Calibri"/>
                        </a:rPr>
                        <a:t>6235</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Jerome</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67</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86451">
                <a:tc>
                  <a:txBody>
                    <a:bodyPr/>
                    <a:lstStyle/>
                    <a:p>
                      <a:pPr algn="ctr" rtl="0" fontAlgn="b"/>
                      <a:r>
                        <a:rPr lang="en-US" sz="600" b="1" i="0" u="none" strike="noStrike">
                          <a:solidFill>
                            <a:srgbClr val="000000"/>
                          </a:solidFill>
                          <a:latin typeface="Calibri"/>
                        </a:rPr>
                        <a:t>1267</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Joann</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67</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86451">
                <a:tc>
                  <a:txBody>
                    <a:bodyPr/>
                    <a:lstStyle/>
                    <a:p>
                      <a:pPr algn="ctr" rtl="0" fontAlgn="b"/>
                      <a:r>
                        <a:rPr lang="en-US" sz="600" b="1" i="0" u="none" strike="noStrike">
                          <a:solidFill>
                            <a:srgbClr val="000000"/>
                          </a:solidFill>
                          <a:latin typeface="Calibri"/>
                        </a:rPr>
                        <a:t>20002</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Jared</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60</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86451">
                <a:tc>
                  <a:txBody>
                    <a:bodyPr/>
                    <a:lstStyle/>
                    <a:p>
                      <a:pPr algn="ctr" rtl="0" fontAlgn="b"/>
                      <a:r>
                        <a:rPr lang="en-US" sz="600" b="1" i="0" u="none" strike="noStrike">
                          <a:solidFill>
                            <a:srgbClr val="000000"/>
                          </a:solidFill>
                          <a:latin typeface="Calibri"/>
                        </a:rPr>
                        <a:t>12</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Jason</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60</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15456">
                <a:tc>
                  <a:txBody>
                    <a:bodyPr/>
                    <a:lstStyle/>
                    <a:p>
                      <a:pPr algn="ctr" rtl="0" fontAlgn="b"/>
                      <a:r>
                        <a:rPr lang="en-US" sz="600" b="1" i="0" u="none" strike="noStrike">
                          <a:solidFill>
                            <a:srgbClr val="000000"/>
                          </a:solidFill>
                          <a:latin typeface="Calibri"/>
                        </a:rPr>
                        <a:t>12325</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Jeff</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60</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02398">
                <a:tc>
                  <a:txBody>
                    <a:bodyPr/>
                    <a:lstStyle/>
                    <a:p>
                      <a:pPr algn="ctr" rtl="0" fontAlgn="b"/>
                      <a:r>
                        <a:rPr lang="en-US" sz="600" b="1" i="0" u="none" strike="noStrike">
                          <a:solidFill>
                            <a:srgbClr val="000000"/>
                          </a:solidFill>
                          <a:latin typeface="Calibri"/>
                        </a:rPr>
                        <a:t>2345</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Jessica</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58</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dirty="0">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15456">
                <a:tc>
                  <a:txBody>
                    <a:bodyPr/>
                    <a:lstStyle/>
                    <a:p>
                      <a:pPr algn="ctr" rtl="0" fontAlgn="b"/>
                      <a:r>
                        <a:rPr lang="en-US" sz="600" b="1" i="0" u="none" strike="noStrike">
                          <a:solidFill>
                            <a:srgbClr val="000000"/>
                          </a:solidFill>
                          <a:latin typeface="Calibri"/>
                        </a:rPr>
                        <a:t>1384</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Jen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58</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dirty="0">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02398">
                <a:tc>
                  <a:txBody>
                    <a:bodyPr/>
                    <a:lstStyle/>
                    <a:p>
                      <a:pPr algn="ctr" rtl="0" fontAlgn="b"/>
                      <a:r>
                        <a:rPr lang="en-US" sz="600" b="1" i="0" u="none" strike="noStrike">
                          <a:solidFill>
                            <a:srgbClr val="000000"/>
                          </a:solidFill>
                          <a:latin typeface="Calibri"/>
                        </a:rPr>
                        <a:t>4312</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Jim</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56</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15456">
                <a:tc>
                  <a:txBody>
                    <a:bodyPr/>
                    <a:lstStyle/>
                    <a:p>
                      <a:pPr algn="ctr" rtl="0" fontAlgn="b"/>
                      <a:r>
                        <a:rPr lang="en-US" sz="600" b="1" i="0" u="none" strike="noStrike">
                          <a:solidFill>
                            <a:srgbClr val="000000"/>
                          </a:solidFill>
                          <a:latin typeface="Calibri"/>
                        </a:rPr>
                        <a:t>8752</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Jeremy</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50</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dirty="0">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89340">
                <a:tc>
                  <a:txBody>
                    <a:bodyPr/>
                    <a:lstStyle/>
                    <a:p>
                      <a:pPr algn="ctr" rtl="0" fontAlgn="b"/>
                      <a:r>
                        <a:rPr lang="en-US" sz="600" b="1" i="0" u="none" strike="noStrike">
                          <a:solidFill>
                            <a:srgbClr val="000000"/>
                          </a:solidFill>
                          <a:latin typeface="Calibri"/>
                        </a:rPr>
                        <a:t>14562</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Jackson</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47</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600" b="1" i="0" u="none" strike="noStrike">
                          <a:solidFill>
                            <a:srgbClr val="000000"/>
                          </a:solidFill>
                          <a:latin typeface="Calibri"/>
                        </a:rPr>
                        <a:t>Emerging</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rtl="0" fontAlgn="b"/>
                      <a:r>
                        <a:rPr lang="en-US" sz="600" b="1" i="0" u="none" strike="noStrike">
                          <a:solidFill>
                            <a:srgbClr val="000000"/>
                          </a:solidFill>
                          <a:latin typeface="Calibri"/>
                        </a:rPr>
                        <a:t>Assess and Consider Secondary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37108">
                <a:tc gridSpan="7">
                  <a:txBody>
                    <a:bodyPr/>
                    <a:lstStyle/>
                    <a:p>
                      <a:pPr algn="ctr" rtl="0" fontAlgn="b"/>
                      <a:r>
                        <a:rPr lang="en-US" sz="600" b="1" i="0" u="none" strike="noStrike" dirty="0">
                          <a:solidFill>
                            <a:srgbClr val="000000"/>
                          </a:solidFill>
                          <a:latin typeface="Calibri"/>
                        </a:rPr>
                        <a:t>Deficient  &gt; 46 </a:t>
                      </a:r>
                    </a:p>
                  </a:txBody>
                  <a:tcPr marL="4546" marR="4546" marT="454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r>
                        <a:rPr lang="en-US" sz="600" b="1" i="0" u="none" strike="noStrike">
                          <a:solidFill>
                            <a:srgbClr val="000000"/>
                          </a:solidFill>
                          <a:latin typeface="Calibri"/>
                        </a:rPr>
                        <a:t> </a:t>
                      </a:r>
                    </a:p>
                  </a:txBody>
                  <a:tcPr marL="4546" marR="4546" marT="454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043">
                <a:tc>
                  <a:txBody>
                    <a:bodyPr/>
                    <a:lstStyle/>
                    <a:p>
                      <a:pPr algn="ctr" rtl="0" fontAlgn="b"/>
                      <a:r>
                        <a:rPr lang="en-US" sz="600" b="1" i="0" u="none" strike="noStrike">
                          <a:solidFill>
                            <a:srgbClr val="000000"/>
                          </a:solidFill>
                          <a:latin typeface="Calibri"/>
                        </a:rPr>
                        <a:t>9873</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Jessie</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41</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Deficient</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rtl="0" fontAlgn="b"/>
                      <a:r>
                        <a:rPr lang="en-US" sz="600" b="1" i="0" u="none" strike="noStrike" dirty="0">
                          <a:solidFill>
                            <a:srgbClr val="000000"/>
                          </a:solidFill>
                          <a:latin typeface="Calibri"/>
                        </a:rPr>
                        <a:t>Assess and Consider Need for Tertiary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235043">
                <a:tc>
                  <a:txBody>
                    <a:bodyPr/>
                    <a:lstStyle/>
                    <a:p>
                      <a:pPr algn="ctr" rtl="0" fontAlgn="b"/>
                      <a:r>
                        <a:rPr lang="en-US" sz="600" b="1" i="0" u="none" strike="noStrike">
                          <a:solidFill>
                            <a:srgbClr val="000000"/>
                          </a:solidFill>
                          <a:latin typeface="Calibri"/>
                        </a:rPr>
                        <a:t>5631</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Jillian</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41</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Deficient</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rtl="0" fontAlgn="b"/>
                      <a:r>
                        <a:rPr lang="en-US" sz="600" b="1" i="0" u="none" strike="noStrike" dirty="0">
                          <a:solidFill>
                            <a:srgbClr val="000000"/>
                          </a:solidFill>
                          <a:latin typeface="Calibri"/>
                        </a:rPr>
                        <a:t>Assess and Consider Need for Tertiary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235043">
                <a:tc>
                  <a:txBody>
                    <a:bodyPr/>
                    <a:lstStyle/>
                    <a:p>
                      <a:pPr algn="ctr" rtl="0" fontAlgn="b"/>
                      <a:r>
                        <a:rPr lang="en-US" sz="600" b="1" i="0" u="none" strike="noStrike">
                          <a:solidFill>
                            <a:srgbClr val="000000"/>
                          </a:solidFill>
                          <a:latin typeface="Calibri"/>
                        </a:rPr>
                        <a:t>2344</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Juanita</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40</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Deficient</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rtl="0" fontAlgn="b"/>
                      <a:r>
                        <a:rPr lang="en-US" sz="600" b="1" i="0" u="none" strike="noStrike" dirty="0">
                          <a:solidFill>
                            <a:srgbClr val="000000"/>
                          </a:solidFill>
                          <a:latin typeface="Calibri"/>
                        </a:rPr>
                        <a:t>Assess and Consider Need for Tertiary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235043">
                <a:tc>
                  <a:txBody>
                    <a:bodyPr/>
                    <a:lstStyle/>
                    <a:p>
                      <a:pPr algn="ctr" rtl="0" fontAlgn="b"/>
                      <a:r>
                        <a:rPr lang="en-US" sz="600" b="1" i="0" u="none" strike="noStrike">
                          <a:solidFill>
                            <a:srgbClr val="000000"/>
                          </a:solidFill>
                          <a:latin typeface="Calibri"/>
                        </a:rPr>
                        <a:t>12074</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Jaclyn</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38</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Deficient</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rtl="0" fontAlgn="b"/>
                      <a:r>
                        <a:rPr lang="en-US" sz="600" b="1" i="0" u="none" strike="noStrike" dirty="0">
                          <a:solidFill>
                            <a:srgbClr val="000000"/>
                          </a:solidFill>
                          <a:latin typeface="Calibri"/>
                        </a:rPr>
                        <a:t>Assess and Consider Need for Tertiary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235043">
                <a:tc>
                  <a:txBody>
                    <a:bodyPr/>
                    <a:lstStyle/>
                    <a:p>
                      <a:pPr algn="ctr" rtl="0" fontAlgn="b"/>
                      <a:r>
                        <a:rPr lang="en-US" sz="600" b="1" i="0" u="none" strike="noStrike">
                          <a:solidFill>
                            <a:srgbClr val="000000"/>
                          </a:solidFill>
                          <a:latin typeface="Calibri"/>
                        </a:rPr>
                        <a:t>13551</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Janet</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37</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Deficient</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rtl="0" fontAlgn="b"/>
                      <a:r>
                        <a:rPr lang="en-US" sz="600" b="1" i="0" u="none" strike="noStrike" dirty="0">
                          <a:solidFill>
                            <a:srgbClr val="000000"/>
                          </a:solidFill>
                          <a:latin typeface="Calibri"/>
                        </a:rPr>
                        <a:t>Assess and Consider Need for Tertiary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235043">
                <a:tc>
                  <a:txBody>
                    <a:bodyPr/>
                    <a:lstStyle/>
                    <a:p>
                      <a:pPr algn="ctr" rtl="0" fontAlgn="b"/>
                      <a:r>
                        <a:rPr lang="en-US" sz="600" b="1" i="0" u="none" strike="noStrike">
                          <a:solidFill>
                            <a:srgbClr val="000000"/>
                          </a:solidFill>
                          <a:latin typeface="Calibri"/>
                        </a:rPr>
                        <a:t>1834</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Jade</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35</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Deficient</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rtl="0" fontAlgn="b"/>
                      <a:r>
                        <a:rPr lang="en-US" sz="600" b="1" i="0" u="none" strike="noStrike" dirty="0">
                          <a:solidFill>
                            <a:srgbClr val="000000"/>
                          </a:solidFill>
                          <a:latin typeface="Calibri"/>
                        </a:rPr>
                        <a:t>Assess and Consider Need for Tertiary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235043">
                <a:tc>
                  <a:txBody>
                    <a:bodyPr/>
                    <a:lstStyle/>
                    <a:p>
                      <a:pPr algn="ctr" rtl="0" fontAlgn="b"/>
                      <a:r>
                        <a:rPr lang="en-US" sz="600" b="1" i="0" u="none" strike="noStrike">
                          <a:solidFill>
                            <a:srgbClr val="000000"/>
                          </a:solidFill>
                          <a:latin typeface="Calibri"/>
                        </a:rPr>
                        <a:t>23515</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James</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18</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Deficient</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rtl="0" fontAlgn="b"/>
                      <a:r>
                        <a:rPr lang="en-US" sz="600" b="1" i="0" u="none" strike="noStrike" dirty="0">
                          <a:solidFill>
                            <a:srgbClr val="000000"/>
                          </a:solidFill>
                          <a:latin typeface="Calibri"/>
                        </a:rPr>
                        <a:t>Assess and Consider Need for Tertiary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r h="235043">
                <a:tc>
                  <a:txBody>
                    <a:bodyPr/>
                    <a:lstStyle/>
                    <a:p>
                      <a:pPr algn="ctr" rtl="0" fontAlgn="b"/>
                      <a:r>
                        <a:rPr lang="en-US" sz="600" b="1" i="0" u="none" strike="noStrike">
                          <a:solidFill>
                            <a:srgbClr val="000000"/>
                          </a:solidFill>
                          <a:latin typeface="Calibri"/>
                        </a:rPr>
                        <a:t>22145</a:t>
                      </a:r>
                    </a:p>
                  </a:txBody>
                  <a:tcPr marL="4546" marR="4546" marT="45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dirty="0">
                          <a:solidFill>
                            <a:srgbClr val="000000"/>
                          </a:solidFill>
                          <a:latin typeface="Calibri"/>
                        </a:rPr>
                        <a:t>Jed</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9</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 </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600" b="1" i="0" u="none" strike="noStrike">
                          <a:solidFill>
                            <a:srgbClr val="000000"/>
                          </a:solidFill>
                          <a:latin typeface="Calibri"/>
                        </a:rPr>
                        <a:t>Deficient</a:t>
                      </a:r>
                    </a:p>
                  </a:txBody>
                  <a:tcPr marL="4546" marR="4546" marT="45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rtl="0" fontAlgn="b"/>
                      <a:r>
                        <a:rPr lang="en-US" sz="600" b="1" i="0" u="none" strike="noStrike" dirty="0">
                          <a:solidFill>
                            <a:srgbClr val="000000"/>
                          </a:solidFill>
                          <a:latin typeface="Calibri"/>
                        </a:rPr>
                        <a:t>Assess and Consider Need for Tertiary Prevention</a:t>
                      </a:r>
                    </a:p>
                  </a:txBody>
                  <a:tcPr marL="4546" marR="4546" marT="45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r>
            </a:tbl>
          </a:graphicData>
        </a:graphic>
      </p:graphicFrame>
      <p:sp>
        <p:nvSpPr>
          <p:cNvPr id="8" name="Title 2"/>
          <p:cNvSpPr txBox="1">
            <a:spLocks/>
          </p:cNvSpPr>
          <p:nvPr/>
        </p:nvSpPr>
        <p:spPr>
          <a:xfrm>
            <a:off x="4876800" y="381000"/>
            <a:ext cx="4267200" cy="86836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smtClean="0">
                <a:solidFill>
                  <a:schemeClr val="tx2"/>
                </a:solidFill>
                <a:latin typeface="+mj-lt"/>
                <a:ea typeface="+mj-ea"/>
                <a:cs typeface="+mj-cs"/>
              </a:rPr>
              <a:t>v</a:t>
            </a:r>
            <a:r>
              <a:rPr kumimoji="0" lang="en-US" sz="3200" b="1" i="0" u="none" strike="noStrike" kern="1200" cap="none" spc="0" normalizeH="0" baseline="0" noProof="0" dirty="0" smtClean="0">
                <a:ln>
                  <a:noFill/>
                </a:ln>
                <a:solidFill>
                  <a:schemeClr val="tx2"/>
                </a:solidFill>
                <a:effectLst/>
                <a:uLnTx/>
                <a:uFillTx/>
                <a:latin typeface="+mj-lt"/>
                <a:ea typeface="+mj-ea"/>
                <a:cs typeface="+mj-cs"/>
              </a:rPr>
              <a:t>s. Criterion Referenced</a:t>
            </a:r>
            <a:endParaRPr kumimoji="0" lang="en-US" sz="32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dirty="0" smtClean="0"/>
              <a:t>Target Score</a:t>
            </a:r>
          </a:p>
        </p:txBody>
      </p:sp>
      <p:sp>
        <p:nvSpPr>
          <p:cNvPr id="84995" name="Content Placeholder 2"/>
          <p:cNvSpPr>
            <a:spLocks noGrp="1"/>
          </p:cNvSpPr>
          <p:nvPr>
            <p:ph idx="1"/>
          </p:nvPr>
        </p:nvSpPr>
        <p:spPr/>
        <p:txBody>
          <a:bodyPr/>
          <a:lstStyle/>
          <a:p>
            <a:pPr>
              <a:buClr>
                <a:schemeClr val="accent1"/>
              </a:buClr>
              <a:buFont typeface="Wingdings" pitchFamily="2" charset="2"/>
              <a:buChar char="§"/>
            </a:pPr>
            <a:r>
              <a:rPr lang="en-US" dirty="0" smtClean="0"/>
              <a:t>Typically based on statistical analysis</a:t>
            </a:r>
          </a:p>
          <a:p>
            <a:pPr eaLnBrk="1" hangingPunct="1">
              <a:buClr>
                <a:schemeClr val="accent1"/>
              </a:buClr>
              <a:buFont typeface="Wingdings" pitchFamily="2" charset="2"/>
              <a:buChar char="§"/>
            </a:pPr>
            <a:r>
              <a:rPr lang="en-US" dirty="0" smtClean="0"/>
              <a:t>Can be correlated with high stakes testing</a:t>
            </a:r>
          </a:p>
          <a:p>
            <a:pPr lvl="1" eaLnBrk="1" hangingPunct="1">
              <a:buClr>
                <a:schemeClr val="tx2"/>
              </a:buClr>
              <a:buFont typeface="Arial" pitchFamily="34" charset="0"/>
              <a:buChar char="•"/>
            </a:pPr>
            <a:r>
              <a:rPr lang="en-US" dirty="0" smtClean="0"/>
              <a:t>e.g., students who reach the target score have an 80% likelihood of scoring proficient on the state test </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132</a:t>
            </a:fld>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990600"/>
            <a:ext cx="1524000" cy="685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8A154422-C016-4BC6-BDD2-758D7314B92A}" type="slidenum">
              <a:rPr lang="en-US" smtClean="0"/>
              <a:pPr>
                <a:defRPr/>
              </a:pPr>
              <a:t>133</a:t>
            </a:fld>
            <a:endParaRPr lang="en-US" dirty="0"/>
          </a:p>
        </p:txBody>
      </p:sp>
      <p:graphicFrame>
        <p:nvGraphicFramePr>
          <p:cNvPr id="9" name="Table 8"/>
          <p:cNvGraphicFramePr>
            <a:graphicFrameLocks noGrp="1"/>
          </p:cNvGraphicFramePr>
          <p:nvPr/>
        </p:nvGraphicFramePr>
        <p:xfrm>
          <a:off x="2057401" y="457200"/>
          <a:ext cx="6781799" cy="6019811"/>
        </p:xfrm>
        <a:graphic>
          <a:graphicData uri="http://schemas.openxmlformats.org/drawingml/2006/table">
            <a:tbl>
              <a:tblPr/>
              <a:tblGrid>
                <a:gridCol w="559095"/>
                <a:gridCol w="559095"/>
                <a:gridCol w="559095"/>
                <a:gridCol w="559095"/>
                <a:gridCol w="669652"/>
                <a:gridCol w="862335"/>
                <a:gridCol w="3013432"/>
              </a:tblGrid>
              <a:tr h="357698">
                <a:tc>
                  <a:txBody>
                    <a:bodyPr/>
                    <a:lstStyle/>
                    <a:p>
                      <a:pPr algn="ctr" fontAlgn="b"/>
                      <a:r>
                        <a:rPr lang="en-US" sz="1100" b="1" i="0" u="none" strike="noStrike" dirty="0">
                          <a:solidFill>
                            <a:srgbClr val="000000"/>
                          </a:solidFill>
                          <a:latin typeface="Calibri"/>
                        </a:rPr>
                        <a:t>ID</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Name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Corrects</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Errors</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Accuracy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Performance Summary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Potential Instructional Action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487">
                <a:tc>
                  <a:txBody>
                    <a:bodyPr/>
                    <a:lstStyle/>
                    <a:p>
                      <a:pPr algn="ctr" fontAlgn="b"/>
                      <a:r>
                        <a:rPr lang="en-US" sz="1100" b="1" i="0" u="none" strike="noStrike">
                          <a:solidFill>
                            <a:srgbClr val="000000"/>
                          </a:solidFill>
                          <a:latin typeface="Calibri"/>
                        </a:rPr>
                        <a:t>01256</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Jim</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107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74487">
                <a:tc>
                  <a:txBody>
                    <a:bodyPr/>
                    <a:lstStyle/>
                    <a:p>
                      <a:pPr algn="ctr" fontAlgn="b"/>
                      <a:r>
                        <a:rPr lang="en-US" sz="1100" b="1" i="0" u="none" strike="noStrike">
                          <a:solidFill>
                            <a:srgbClr val="000000"/>
                          </a:solidFill>
                          <a:latin typeface="Calibri"/>
                        </a:rPr>
                        <a:t>02343</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Jenny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107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6834">
                <a:tc>
                  <a:txBody>
                    <a:bodyPr/>
                    <a:lstStyle/>
                    <a:p>
                      <a:pPr algn="ctr" fontAlgn="b"/>
                      <a:r>
                        <a:rPr lang="en-US" sz="1100" b="1" i="0" u="none" strike="noStrike">
                          <a:solidFill>
                            <a:srgbClr val="000000"/>
                          </a:solidFill>
                          <a:latin typeface="Calibri"/>
                        </a:rPr>
                        <a:t>16705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Jackie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105</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9385">
                <a:tc>
                  <a:txBody>
                    <a:bodyPr/>
                    <a:lstStyle/>
                    <a:p>
                      <a:pPr algn="ctr" fontAlgn="b"/>
                      <a:r>
                        <a:rPr lang="en-US" sz="1100" b="1" i="0" u="none" strike="noStrike">
                          <a:solidFill>
                            <a:srgbClr val="000000"/>
                          </a:solidFill>
                          <a:latin typeface="Calibri"/>
                        </a:rPr>
                        <a:t>02341</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Jill</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103</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1936">
                <a:tc>
                  <a:txBody>
                    <a:bodyPr/>
                    <a:lstStyle/>
                    <a:p>
                      <a:pPr algn="ctr" fontAlgn="b"/>
                      <a:r>
                        <a:rPr lang="en-US" sz="1100" b="1" i="0" u="none" strike="noStrike">
                          <a:solidFill>
                            <a:srgbClr val="000000"/>
                          </a:solidFill>
                          <a:latin typeface="Calibri"/>
                        </a:rPr>
                        <a:t>23602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Jerry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101</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8109">
                <a:tc>
                  <a:txBody>
                    <a:bodyPr/>
                    <a:lstStyle/>
                    <a:p>
                      <a:pPr algn="ctr" fontAlgn="b"/>
                      <a:r>
                        <a:rPr lang="en-US" sz="1100" b="1" i="0" u="none" strike="noStrike">
                          <a:solidFill>
                            <a:srgbClr val="000000"/>
                          </a:solidFill>
                          <a:latin typeface="Calibri"/>
                        </a:rPr>
                        <a:t>14507</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Jack</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101</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8109">
                <a:tc>
                  <a:txBody>
                    <a:bodyPr/>
                    <a:lstStyle/>
                    <a:p>
                      <a:pPr algn="ctr" fontAlgn="b"/>
                      <a:r>
                        <a:rPr lang="en-US" sz="1100" b="1" i="0" u="none" strike="noStrike">
                          <a:solidFill>
                            <a:srgbClr val="000000"/>
                          </a:solidFill>
                          <a:latin typeface="Calibri"/>
                        </a:rPr>
                        <a:t>06235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Jerome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90</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5557">
                <a:tc>
                  <a:txBody>
                    <a:bodyPr/>
                    <a:lstStyle/>
                    <a:p>
                      <a:pPr algn="ctr" fontAlgn="b"/>
                      <a:r>
                        <a:rPr lang="en-US" sz="1100" b="1" i="0" u="none" strike="noStrike">
                          <a:solidFill>
                            <a:srgbClr val="000000"/>
                          </a:solidFill>
                          <a:latin typeface="Calibri"/>
                        </a:rPr>
                        <a:t>01267</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Joann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88</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0661">
                <a:tc>
                  <a:txBody>
                    <a:bodyPr/>
                    <a:lstStyle/>
                    <a:p>
                      <a:pPr algn="ctr" fontAlgn="b"/>
                      <a:r>
                        <a:rPr lang="en-US" sz="1100" b="1" i="0" u="none" strike="noStrike">
                          <a:solidFill>
                            <a:srgbClr val="000000"/>
                          </a:solidFill>
                          <a:latin typeface="Calibri"/>
                        </a:rPr>
                        <a:t>20002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Jared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86</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r>
              <a:tr h="209385">
                <a:tc gridSpan="7">
                  <a:txBody>
                    <a:bodyPr/>
                    <a:lstStyle/>
                    <a:p>
                      <a:pPr algn="ctr" fontAlgn="b"/>
                      <a:r>
                        <a:rPr lang="en-US" sz="1100" b="1" i="0" u="none" strike="noStrike" dirty="0" smtClean="0">
                          <a:solidFill>
                            <a:srgbClr val="000000"/>
                          </a:solidFill>
                          <a:latin typeface="Calibri"/>
                        </a:rPr>
                        <a:t>------------Cut score </a:t>
                      </a:r>
                      <a:r>
                        <a:rPr lang="en-US" sz="1100" b="1" i="0" u="none" strike="noStrike" dirty="0">
                          <a:solidFill>
                            <a:srgbClr val="000000"/>
                          </a:solidFill>
                          <a:latin typeface="Calibri"/>
                        </a:rPr>
                        <a:t>= </a:t>
                      </a:r>
                      <a:r>
                        <a:rPr lang="en-US" sz="1100" b="1" i="0" u="none" strike="noStrike" dirty="0" smtClean="0">
                          <a:solidFill>
                            <a:srgbClr val="000000"/>
                          </a:solidFill>
                          <a:latin typeface="Calibri"/>
                        </a:rPr>
                        <a:t>82-----------</a:t>
                      </a:r>
                      <a:endParaRPr lang="en-US" sz="1100" b="1" i="0" u="none" strike="noStrike" dirty="0">
                        <a:solidFill>
                          <a:srgbClr val="000000"/>
                        </a:solidFill>
                        <a:latin typeface="Calibri"/>
                      </a:endParaRPr>
                    </a:p>
                  </a:txBody>
                  <a:tcPr marL="5890" marR="5890" marT="5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1936">
                <a:tc>
                  <a:txBody>
                    <a:bodyPr/>
                    <a:lstStyle/>
                    <a:p>
                      <a:pPr algn="ctr" fontAlgn="b"/>
                      <a:r>
                        <a:rPr lang="en-US" sz="1100" b="1" i="0" u="none" strike="noStrike">
                          <a:solidFill>
                            <a:srgbClr val="000000"/>
                          </a:solidFill>
                          <a:latin typeface="Calibri"/>
                        </a:rPr>
                        <a:t>00012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Jason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80</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6834">
                <a:tc>
                  <a:txBody>
                    <a:bodyPr/>
                    <a:lstStyle/>
                    <a:p>
                      <a:pPr algn="ctr" fontAlgn="b"/>
                      <a:r>
                        <a:rPr lang="en-US" sz="1100" b="1" i="0" u="none" strike="noStrike">
                          <a:solidFill>
                            <a:srgbClr val="000000"/>
                          </a:solidFill>
                          <a:latin typeface="Calibri"/>
                        </a:rPr>
                        <a:t>12325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Jeff</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77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5557">
                <a:tc>
                  <a:txBody>
                    <a:bodyPr/>
                    <a:lstStyle/>
                    <a:p>
                      <a:pPr algn="ctr" fontAlgn="b"/>
                      <a:r>
                        <a:rPr lang="en-US" sz="1100" b="1" i="0" u="none" strike="noStrike">
                          <a:solidFill>
                            <a:srgbClr val="000000"/>
                          </a:solidFill>
                          <a:latin typeface="Calibri"/>
                        </a:rPr>
                        <a:t>02345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Jessica</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77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dirty="0">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9385">
                <a:tc>
                  <a:txBody>
                    <a:bodyPr/>
                    <a:lstStyle/>
                    <a:p>
                      <a:pPr algn="ctr" fontAlgn="b"/>
                      <a:r>
                        <a:rPr lang="en-US" sz="1100" b="1" i="0" u="none" strike="noStrike">
                          <a:solidFill>
                            <a:srgbClr val="000000"/>
                          </a:solidFill>
                          <a:latin typeface="Calibri"/>
                        </a:rPr>
                        <a:t>01384</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Jen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74</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8109">
                <a:tc>
                  <a:txBody>
                    <a:bodyPr/>
                    <a:lstStyle/>
                    <a:p>
                      <a:pPr algn="ctr" fontAlgn="b"/>
                      <a:r>
                        <a:rPr lang="en-US" sz="1100" b="1" i="0" u="none" strike="noStrike">
                          <a:solidFill>
                            <a:srgbClr val="000000"/>
                          </a:solidFill>
                          <a:latin typeface="Calibri"/>
                        </a:rPr>
                        <a:t>04312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Jim</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72</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0661">
                <a:tc>
                  <a:txBody>
                    <a:bodyPr/>
                    <a:lstStyle/>
                    <a:p>
                      <a:pPr algn="ctr" fontAlgn="b"/>
                      <a:r>
                        <a:rPr lang="en-US" sz="1100" b="1" i="0" u="none" strike="noStrike">
                          <a:solidFill>
                            <a:srgbClr val="000000"/>
                          </a:solidFill>
                          <a:latin typeface="Calibri"/>
                        </a:rPr>
                        <a:t>08752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Jeremy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71</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1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6834">
                <a:tc gridSpan="7">
                  <a:txBody>
                    <a:bodyPr/>
                    <a:lstStyle/>
                    <a:p>
                      <a:pPr algn="ctr" fontAlgn="b"/>
                      <a:r>
                        <a:rPr lang="en-US" sz="1100" b="1" i="0" u="none" strike="noStrike" dirty="0">
                          <a:solidFill>
                            <a:srgbClr val="000000"/>
                          </a:solidFill>
                          <a:latin typeface="Calibri"/>
                        </a:rPr>
                        <a:t>Emerging &gt; 70</a:t>
                      </a:r>
                    </a:p>
                  </a:txBody>
                  <a:tcPr marL="5890" marR="5890" marT="5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109">
                <a:tc>
                  <a:txBody>
                    <a:bodyPr/>
                    <a:lstStyle/>
                    <a:p>
                      <a:pPr algn="ctr" fontAlgn="b"/>
                      <a:r>
                        <a:rPr lang="en-US" sz="1100" b="1" i="0" u="none" strike="noStrike">
                          <a:solidFill>
                            <a:srgbClr val="000000"/>
                          </a:solidFill>
                          <a:latin typeface="Calibri"/>
                        </a:rPr>
                        <a:t>14562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Jackson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69</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5557">
                <a:tc>
                  <a:txBody>
                    <a:bodyPr/>
                    <a:lstStyle/>
                    <a:p>
                      <a:pPr algn="ctr" fontAlgn="b"/>
                      <a:r>
                        <a:rPr lang="en-US" sz="1100" b="1" i="0" u="none" strike="noStrike">
                          <a:solidFill>
                            <a:srgbClr val="000000"/>
                          </a:solidFill>
                          <a:latin typeface="Calibri"/>
                        </a:rPr>
                        <a:t>09873</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Jessie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69</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5557">
                <a:tc>
                  <a:txBody>
                    <a:bodyPr/>
                    <a:lstStyle/>
                    <a:p>
                      <a:pPr algn="ctr" fontAlgn="b"/>
                      <a:r>
                        <a:rPr lang="en-US" sz="1100" b="1" i="0" u="none" strike="noStrike">
                          <a:solidFill>
                            <a:srgbClr val="000000"/>
                          </a:solidFill>
                          <a:latin typeface="Calibri"/>
                        </a:rPr>
                        <a:t>05631</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Jillian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60</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385">
                <a:tc>
                  <a:txBody>
                    <a:bodyPr/>
                    <a:lstStyle/>
                    <a:p>
                      <a:pPr algn="ctr" fontAlgn="b"/>
                      <a:r>
                        <a:rPr lang="en-US" sz="1100" b="1" i="0" u="none" strike="noStrike">
                          <a:solidFill>
                            <a:srgbClr val="000000"/>
                          </a:solidFill>
                          <a:latin typeface="Calibri"/>
                        </a:rPr>
                        <a:t>02344</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Juanita</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57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385">
                <a:tc>
                  <a:txBody>
                    <a:bodyPr/>
                    <a:lstStyle/>
                    <a:p>
                      <a:pPr algn="ctr" fontAlgn="b"/>
                      <a:r>
                        <a:rPr lang="en-US" sz="1100" b="1" i="0" u="none" strike="noStrike">
                          <a:solidFill>
                            <a:srgbClr val="000000"/>
                          </a:solidFill>
                          <a:latin typeface="Calibri"/>
                        </a:rPr>
                        <a:t>12074</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Jaclyn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55</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9385">
                <a:tc>
                  <a:txBody>
                    <a:bodyPr/>
                    <a:lstStyle/>
                    <a:p>
                      <a:pPr algn="ctr" fontAlgn="b"/>
                      <a:r>
                        <a:rPr lang="en-US" sz="1100" b="1" i="0" u="none" strike="noStrike">
                          <a:solidFill>
                            <a:srgbClr val="000000"/>
                          </a:solidFill>
                          <a:latin typeface="Calibri"/>
                        </a:rPr>
                        <a:t>13551</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Janet</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53</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1936">
                <a:tc gridSpan="7">
                  <a:txBody>
                    <a:bodyPr/>
                    <a:lstStyle/>
                    <a:p>
                      <a:pPr algn="ctr" fontAlgn="b"/>
                      <a:r>
                        <a:rPr lang="en-US" sz="1100" b="1" i="0" u="none" strike="noStrike">
                          <a:solidFill>
                            <a:srgbClr val="000000"/>
                          </a:solidFill>
                          <a:latin typeface="Calibri"/>
                        </a:rPr>
                        <a:t>Deficient &gt; 46 </a:t>
                      </a:r>
                    </a:p>
                  </a:txBody>
                  <a:tcPr marL="5890" marR="5890" marT="5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661">
                <a:tc>
                  <a:txBody>
                    <a:bodyPr/>
                    <a:lstStyle/>
                    <a:p>
                      <a:pPr algn="ctr" fontAlgn="b"/>
                      <a:r>
                        <a:rPr lang="en-US" sz="1100" b="1" i="0" u="none" strike="noStrike">
                          <a:solidFill>
                            <a:srgbClr val="000000"/>
                          </a:solidFill>
                          <a:latin typeface="Calibri"/>
                        </a:rPr>
                        <a:t>01834</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Jade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43</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Deficient</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Assess and Consider Need for Tertiary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0661">
                <a:tc>
                  <a:txBody>
                    <a:bodyPr/>
                    <a:lstStyle/>
                    <a:p>
                      <a:pPr algn="ctr" fontAlgn="b"/>
                      <a:r>
                        <a:rPr lang="en-US" sz="1100" b="1" i="0" u="none" strike="noStrike">
                          <a:solidFill>
                            <a:srgbClr val="000000"/>
                          </a:solidFill>
                          <a:latin typeface="Calibri"/>
                        </a:rPr>
                        <a:t>23515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James</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39</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Deficient</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dirty="0">
                          <a:solidFill>
                            <a:srgbClr val="000000"/>
                          </a:solidFill>
                          <a:latin typeface="Calibri"/>
                        </a:rPr>
                        <a:t>Assess and Consider Need for Tertiary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83211">
                <a:tc>
                  <a:txBody>
                    <a:bodyPr/>
                    <a:lstStyle/>
                    <a:p>
                      <a:pPr algn="ctr" fontAlgn="b"/>
                      <a:r>
                        <a:rPr lang="en-US" sz="1100" b="1" i="0" u="none" strike="noStrike">
                          <a:solidFill>
                            <a:srgbClr val="000000"/>
                          </a:solidFill>
                          <a:latin typeface="Calibri"/>
                        </a:rPr>
                        <a:t>22145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Jed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31</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a:solidFill>
                            <a:srgbClr val="000000"/>
                          </a:solidFill>
                          <a:latin typeface="Calibri"/>
                        </a:rPr>
                        <a:t>Deficient</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100" b="1" i="0" u="none" strike="noStrike" dirty="0">
                          <a:solidFill>
                            <a:srgbClr val="000000"/>
                          </a:solidFill>
                          <a:latin typeface="Calibri"/>
                        </a:rPr>
                        <a:t>Assess and Consider Need for Tertiary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4" name="Right Arrow 3"/>
          <p:cNvSpPr/>
          <p:nvPr/>
        </p:nvSpPr>
        <p:spPr>
          <a:xfrm rot="1724354">
            <a:off x="353971" y="1992293"/>
            <a:ext cx="1666564" cy="73749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990600"/>
            <a:ext cx="1905000" cy="646331"/>
          </a:xfrm>
          <a:prstGeom prst="rect">
            <a:avLst/>
          </a:prstGeom>
          <a:noFill/>
        </p:spPr>
        <p:txBody>
          <a:bodyPr wrap="square" rtlCol="0">
            <a:spAutoFit/>
          </a:bodyPr>
          <a:lstStyle/>
          <a:p>
            <a:r>
              <a:rPr lang="en-US" sz="3600" b="1" dirty="0" smtClean="0"/>
              <a:t>Target</a:t>
            </a:r>
            <a:endParaRPr lang="en-US" sz="3600" b="1"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District Data Analysis</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85E27C5-ECB1-4EBC-98D3-F94D2BA84B3F}" type="slidenum">
              <a:rPr lang="en-US" smtClean="0"/>
              <a:pPr>
                <a:defRPr/>
              </a:pPr>
              <a:t>134</a:t>
            </a:fld>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Educational Decisions: Screening</a:t>
            </a:r>
            <a:endParaRPr lang="en-US" dirty="0"/>
          </a:p>
        </p:txBody>
      </p:sp>
      <p:sp>
        <p:nvSpPr>
          <p:cNvPr id="3" name="Content Placeholder 2"/>
          <p:cNvSpPr>
            <a:spLocks noGrp="1"/>
          </p:cNvSpPr>
          <p:nvPr>
            <p:ph idx="1"/>
          </p:nvPr>
        </p:nvSpPr>
        <p:spPr>
          <a:xfrm>
            <a:off x="381000" y="1828800"/>
            <a:ext cx="8305800" cy="4038600"/>
          </a:xfrm>
        </p:spPr>
        <p:txBody>
          <a:bodyPr/>
          <a:lstStyle/>
          <a:p>
            <a:pPr>
              <a:buClr>
                <a:schemeClr val="accent1"/>
              </a:buClr>
              <a:buFont typeface="Wingdings" pitchFamily="2" charset="2"/>
              <a:buChar char="§"/>
            </a:pPr>
            <a:r>
              <a:rPr lang="en-US" sz="2400" dirty="0" smtClean="0"/>
              <a:t>Program Improvement and Curriculum Decisions</a:t>
            </a:r>
          </a:p>
          <a:p>
            <a:pPr>
              <a:buClr>
                <a:schemeClr val="accent1"/>
              </a:buClr>
              <a:buFont typeface="Wingdings" pitchFamily="2" charset="2"/>
              <a:buChar char="§"/>
            </a:pPr>
            <a:r>
              <a:rPr lang="en-US" sz="2400" dirty="0" smtClean="0"/>
              <a:t>Innovation and Sustainability Decisions</a:t>
            </a:r>
          </a:p>
          <a:p>
            <a:pPr lvl="1">
              <a:buClr>
                <a:schemeClr val="accent2"/>
              </a:buClr>
              <a:buFont typeface="Arial" pitchFamily="34" charset="0"/>
              <a:buChar char="•"/>
            </a:pPr>
            <a:r>
              <a:rPr lang="en-US" sz="2000" dirty="0" smtClean="0"/>
              <a:t>General Effectiveness of Implementation</a:t>
            </a:r>
          </a:p>
          <a:p>
            <a:pPr lvl="1">
              <a:buClr>
                <a:schemeClr val="accent2"/>
              </a:buClr>
              <a:buFont typeface="Arial" pitchFamily="34" charset="0"/>
              <a:buChar char="•"/>
            </a:pPr>
            <a:r>
              <a:rPr lang="en-US" sz="2000" dirty="0" smtClean="0"/>
              <a:t>General Effectiveness of RTI Model</a:t>
            </a:r>
          </a:p>
          <a:p>
            <a:pPr>
              <a:buClr>
                <a:schemeClr val="accent1"/>
              </a:buClr>
              <a:buFont typeface="Wingdings" pitchFamily="2" charset="2"/>
              <a:buChar char="§"/>
            </a:pPr>
            <a:r>
              <a:rPr lang="en-US" sz="2400" dirty="0" smtClean="0"/>
              <a:t>Ensure Equitable Services and Supports Across Schools</a:t>
            </a:r>
          </a:p>
          <a:p>
            <a:pPr lvl="1">
              <a:buClr>
                <a:schemeClr val="accent2"/>
              </a:buClr>
              <a:buFont typeface="Arial" pitchFamily="34" charset="0"/>
              <a:buChar char="•"/>
            </a:pPr>
            <a:r>
              <a:rPr lang="en-US" sz="2000" dirty="0" smtClean="0"/>
              <a:t>Access to supplemental supports</a:t>
            </a:r>
          </a:p>
          <a:p>
            <a:pPr lvl="1">
              <a:buClr>
                <a:schemeClr val="accent2"/>
              </a:buClr>
              <a:buFont typeface="Arial" pitchFamily="34" charset="0"/>
              <a:buChar char="•"/>
            </a:pPr>
            <a:r>
              <a:rPr lang="en-US" sz="2000" dirty="0" smtClean="0"/>
              <a:t>Access to effective instruction</a:t>
            </a:r>
          </a:p>
          <a:p>
            <a:pPr lvl="1">
              <a:buClr>
                <a:schemeClr val="accent2"/>
              </a:buClr>
              <a:buFont typeface="Arial" pitchFamily="34" charset="0"/>
              <a:buChar char="•"/>
            </a:pPr>
            <a:r>
              <a:rPr lang="en-US" sz="2000" dirty="0" smtClean="0"/>
              <a:t>SLD identification</a:t>
            </a:r>
          </a:p>
          <a:p>
            <a:pPr>
              <a:buClr>
                <a:schemeClr val="accent1"/>
              </a:buClr>
              <a:buFont typeface="Wingdings" pitchFamily="2" charset="2"/>
              <a:buChar char="§"/>
            </a:pPr>
            <a:r>
              <a:rPr lang="en-US" sz="2400" dirty="0" smtClean="0"/>
              <a:t>Allocation of Resources and Professional Development </a:t>
            </a:r>
          </a:p>
          <a:p>
            <a:endParaRPr lang="en-US" sz="20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135</a:t>
            </a:fld>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67818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25</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175</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150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75</a:t>
            </a:r>
            <a:endParaRPr lang="en-US" dirty="0"/>
          </a:p>
        </p:txBody>
      </p:sp>
      <p:sp>
        <p:nvSpPr>
          <p:cNvPr id="23" name="TextBox 22"/>
          <p:cNvSpPr txBox="1"/>
          <p:nvPr/>
        </p:nvSpPr>
        <p:spPr>
          <a:xfrm>
            <a:off x="152400" y="3276600"/>
            <a:ext cx="609600" cy="369332"/>
          </a:xfrm>
          <a:prstGeom prst="rect">
            <a:avLst/>
          </a:prstGeom>
          <a:noFill/>
        </p:spPr>
        <p:txBody>
          <a:bodyPr wrap="square" rtlCol="0">
            <a:spAutoFit/>
          </a:bodyPr>
          <a:lstStyle/>
          <a:p>
            <a:r>
              <a:rPr lang="en-US" dirty="0" smtClean="0"/>
              <a:t>100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50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200</a:t>
            </a:r>
            <a:endParaRPr lang="en-US" dirty="0"/>
          </a:p>
        </p:txBody>
      </p:sp>
      <p:sp>
        <p:nvSpPr>
          <p:cNvPr id="26" name="Rectangle 25"/>
          <p:cNvSpPr/>
          <p:nvPr/>
        </p:nvSpPr>
        <p:spPr>
          <a:xfrm>
            <a:off x="990600" y="4800600"/>
            <a:ext cx="152400" cy="3810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990600" y="5105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876300" y="4610100"/>
            <a:ext cx="38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Grade 1</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Grade 3</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Grade 2</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E005C"/>
                </a:solidFill>
                <a:effectLst/>
                <a:uLnTx/>
                <a:uFillTx/>
                <a:latin typeface="+mj-lt"/>
                <a:ea typeface="+mj-ea"/>
                <a:cs typeface="+mj-cs"/>
              </a:rPr>
              <a:t>Norm-Referenced: Box and Whisker Graphs</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a:stCxn id="4" idx="1"/>
            <a:endCxn id="4" idx="3"/>
          </p:cNvCxnSpPr>
          <p:nvPr/>
        </p:nvCxnSpPr>
        <p:spPr>
          <a:xfrm rot="10800000" flipH="1">
            <a:off x="762000" y="3429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0668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35052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14400" y="49530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2590800" y="4953000"/>
            <a:ext cx="152400" cy="228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4" name="Straight Connector 123"/>
          <p:cNvCxnSpPr>
            <a:stCxn id="118" idx="0"/>
          </p:cNvCxnSpPr>
          <p:nvPr/>
        </p:nvCxnSpPr>
        <p:spPr>
          <a:xfrm rot="5400000" flipH="1" flipV="1">
            <a:off x="2590800" y="4876800"/>
            <a:ext cx="152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2628900" y="5219700"/>
            <a:ext cx="76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3124200" y="3505200"/>
            <a:ext cx="152400" cy="9906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p:cNvCxnSpPr>
            <a:stCxn id="134" idx="1"/>
            <a:endCxn id="134" idx="3"/>
          </p:cNvCxnSpPr>
          <p:nvPr/>
        </p:nvCxnSpPr>
        <p:spPr>
          <a:xfrm rot="10800000" flipH="1">
            <a:off x="3124200" y="40005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5029200" y="3429000"/>
            <a:ext cx="152400" cy="685800"/>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3" name="Straight Connector 152"/>
          <p:cNvCxnSpPr/>
          <p:nvPr/>
        </p:nvCxnSpPr>
        <p:spPr>
          <a:xfrm>
            <a:off x="5029200" y="3962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4" idx="2"/>
          </p:cNvCxnSpPr>
          <p:nvPr/>
        </p:nvCxnSpPr>
        <p:spPr>
          <a:xfrm rot="5400000">
            <a:off x="3009900" y="46863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4762500" y="4457700"/>
            <a:ext cx="6858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34" idx="0"/>
          </p:cNvCxnSpPr>
          <p:nvPr/>
        </p:nvCxnSpPr>
        <p:spPr>
          <a:xfrm rot="5400000">
            <a:off x="2971800" y="3276600"/>
            <a:ext cx="4572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4991100" y="3314700"/>
            <a:ext cx="228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5562600" y="3200400"/>
            <a:ext cx="152400" cy="6858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p:cNvSpPr/>
          <p:nvPr/>
        </p:nvSpPr>
        <p:spPr>
          <a:xfrm>
            <a:off x="7315200" y="3657600"/>
            <a:ext cx="1524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7" name="Straight Connector 166"/>
          <p:cNvCxnSpPr>
            <a:stCxn id="165" idx="1"/>
            <a:endCxn id="165" idx="3"/>
          </p:cNvCxnSpPr>
          <p:nvPr/>
        </p:nvCxnSpPr>
        <p:spPr>
          <a:xfrm rot="10800000" flipH="1">
            <a:off x="7315200" y="39243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4" idx="1"/>
            <a:endCxn id="164" idx="3"/>
          </p:cNvCxnSpPr>
          <p:nvPr/>
        </p:nvCxnSpPr>
        <p:spPr>
          <a:xfrm rot="10800000" flipH="1">
            <a:off x="5562600" y="35433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7315200" y="3581400"/>
            <a:ext cx="152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219" idx="2"/>
          </p:cNvCxnSpPr>
          <p:nvPr/>
        </p:nvCxnSpPr>
        <p:spPr>
          <a:xfrm rot="5400000" flipH="1" flipV="1">
            <a:off x="6934200" y="4191000"/>
            <a:ext cx="3048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5334000" y="2895600"/>
            <a:ext cx="609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5448300" y="40767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7772400" y="1981200"/>
            <a:ext cx="304800" cy="8382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1" name="Straight Connector 180"/>
          <p:cNvCxnSpPr/>
          <p:nvPr/>
        </p:nvCxnSpPr>
        <p:spPr>
          <a:xfrm>
            <a:off x="7772400" y="2362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80" idx="0"/>
          </p:cNvCxnSpPr>
          <p:nvPr/>
        </p:nvCxnSpPr>
        <p:spPr>
          <a:xfrm rot="5400000" flipH="1" flipV="1">
            <a:off x="7734300" y="1790700"/>
            <a:ext cx="381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80" idx="2"/>
          </p:cNvCxnSpPr>
          <p:nvPr/>
        </p:nvCxnSpPr>
        <p:spPr>
          <a:xfrm rot="5400000">
            <a:off x="7734300" y="3009900"/>
            <a:ext cx="381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8229600" y="1524000"/>
            <a:ext cx="914400" cy="307777"/>
          </a:xfrm>
          <a:prstGeom prst="rect">
            <a:avLst/>
          </a:prstGeom>
          <a:noFill/>
        </p:spPr>
        <p:txBody>
          <a:bodyPr wrap="square" rtlCol="0">
            <a:spAutoFit/>
          </a:bodyPr>
          <a:lstStyle/>
          <a:p>
            <a:r>
              <a:rPr lang="en-US" sz="1400" dirty="0" smtClean="0"/>
              <a:t>90</a:t>
            </a:r>
            <a:r>
              <a:rPr lang="en-US" sz="1400" baseline="30000" dirty="0" smtClean="0"/>
              <a:t>th</a:t>
            </a:r>
            <a:r>
              <a:rPr lang="en-US" sz="1400" dirty="0" smtClean="0"/>
              <a:t>%ile</a:t>
            </a:r>
            <a:endParaRPr lang="en-US" sz="1400" dirty="0"/>
          </a:p>
        </p:txBody>
      </p:sp>
      <p:sp>
        <p:nvSpPr>
          <p:cNvPr id="189" name="TextBox 188"/>
          <p:cNvSpPr txBox="1"/>
          <p:nvPr/>
        </p:nvSpPr>
        <p:spPr>
          <a:xfrm>
            <a:off x="8229600" y="1905000"/>
            <a:ext cx="914400" cy="307777"/>
          </a:xfrm>
          <a:prstGeom prst="rect">
            <a:avLst/>
          </a:prstGeom>
          <a:noFill/>
        </p:spPr>
        <p:txBody>
          <a:bodyPr wrap="square" rtlCol="0">
            <a:spAutoFit/>
          </a:bodyPr>
          <a:lstStyle/>
          <a:p>
            <a:r>
              <a:rPr lang="en-US" sz="1400" dirty="0" smtClean="0"/>
              <a:t>75</a:t>
            </a:r>
            <a:r>
              <a:rPr lang="en-US" sz="1400" baseline="30000" dirty="0" smtClean="0"/>
              <a:t>th</a:t>
            </a:r>
            <a:r>
              <a:rPr lang="en-US" sz="1400" dirty="0" smtClean="0"/>
              <a:t>%ile</a:t>
            </a:r>
            <a:endParaRPr lang="en-US" sz="1400" dirty="0"/>
          </a:p>
        </p:txBody>
      </p:sp>
      <p:sp>
        <p:nvSpPr>
          <p:cNvPr id="190" name="TextBox 189"/>
          <p:cNvSpPr txBox="1"/>
          <p:nvPr/>
        </p:nvSpPr>
        <p:spPr>
          <a:xfrm>
            <a:off x="8229600" y="2209800"/>
            <a:ext cx="914400" cy="307777"/>
          </a:xfrm>
          <a:prstGeom prst="rect">
            <a:avLst/>
          </a:prstGeom>
          <a:noFill/>
        </p:spPr>
        <p:txBody>
          <a:bodyPr wrap="square" rtlCol="0">
            <a:spAutoFit/>
          </a:bodyPr>
          <a:lstStyle/>
          <a:p>
            <a:r>
              <a:rPr lang="en-US" sz="1400" dirty="0" smtClean="0"/>
              <a:t>50</a:t>
            </a:r>
            <a:r>
              <a:rPr lang="en-US" sz="1400" baseline="30000" dirty="0" smtClean="0"/>
              <a:t>th</a:t>
            </a:r>
            <a:r>
              <a:rPr lang="en-US" sz="1400" dirty="0" smtClean="0"/>
              <a:t>%ile</a:t>
            </a:r>
            <a:endParaRPr lang="en-US" sz="1400" dirty="0"/>
          </a:p>
        </p:txBody>
      </p:sp>
      <p:sp>
        <p:nvSpPr>
          <p:cNvPr id="191" name="TextBox 190"/>
          <p:cNvSpPr txBox="1"/>
          <p:nvPr/>
        </p:nvSpPr>
        <p:spPr>
          <a:xfrm>
            <a:off x="8229600" y="2514600"/>
            <a:ext cx="914400" cy="307777"/>
          </a:xfrm>
          <a:prstGeom prst="rect">
            <a:avLst/>
          </a:prstGeom>
          <a:noFill/>
        </p:spPr>
        <p:txBody>
          <a:bodyPr wrap="square" rtlCol="0">
            <a:spAutoFit/>
          </a:bodyPr>
          <a:lstStyle/>
          <a:p>
            <a:r>
              <a:rPr lang="en-US" sz="1400" dirty="0" smtClean="0"/>
              <a:t>25</a:t>
            </a:r>
            <a:r>
              <a:rPr lang="en-US" sz="1400" baseline="30000" dirty="0" smtClean="0"/>
              <a:t>th</a:t>
            </a:r>
            <a:r>
              <a:rPr lang="en-US" sz="1400" dirty="0" smtClean="0"/>
              <a:t>%ile</a:t>
            </a:r>
            <a:endParaRPr lang="en-US" sz="1400" dirty="0"/>
          </a:p>
        </p:txBody>
      </p:sp>
      <p:sp>
        <p:nvSpPr>
          <p:cNvPr id="192" name="TextBox 191"/>
          <p:cNvSpPr txBox="1"/>
          <p:nvPr/>
        </p:nvSpPr>
        <p:spPr>
          <a:xfrm rot="10800000" flipV="1">
            <a:off x="8229600" y="2895600"/>
            <a:ext cx="914400" cy="307777"/>
          </a:xfrm>
          <a:prstGeom prst="rect">
            <a:avLst/>
          </a:prstGeom>
          <a:noFill/>
        </p:spPr>
        <p:txBody>
          <a:bodyPr wrap="square" rtlCol="0">
            <a:spAutoFit/>
          </a:bodyPr>
          <a:lstStyle/>
          <a:p>
            <a:r>
              <a:rPr lang="en-US" sz="1400" dirty="0" smtClean="0"/>
              <a:t>10</a:t>
            </a:r>
            <a:r>
              <a:rPr lang="en-US" sz="1400" baseline="30000" dirty="0" smtClean="0"/>
              <a:t>th</a:t>
            </a:r>
            <a:r>
              <a:rPr lang="en-US" sz="1400" dirty="0" smtClean="0"/>
              <a:t> %ile</a:t>
            </a:r>
            <a:endParaRPr lang="en-US" sz="1400" dirty="0"/>
          </a:p>
        </p:txBody>
      </p:sp>
      <p:cxnSp>
        <p:nvCxnSpPr>
          <p:cNvPr id="193" name="Straight Connector 192"/>
          <p:cNvCxnSpPr/>
          <p:nvPr/>
        </p:nvCxnSpPr>
        <p:spPr>
          <a:xfrm>
            <a:off x="7620000" y="35814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8153400" y="3429001"/>
            <a:ext cx="990600" cy="307777"/>
          </a:xfrm>
          <a:prstGeom prst="rect">
            <a:avLst/>
          </a:prstGeom>
          <a:noFill/>
        </p:spPr>
        <p:txBody>
          <a:bodyPr wrap="square" rtlCol="0">
            <a:spAutoFit/>
          </a:bodyPr>
          <a:lstStyle/>
          <a:p>
            <a:r>
              <a:rPr lang="en-US" sz="1400" dirty="0" smtClean="0"/>
              <a:t>Target</a:t>
            </a:r>
            <a:endParaRPr lang="en-US" sz="1400" dirty="0"/>
          </a:p>
        </p:txBody>
      </p:sp>
      <p:sp>
        <p:nvSpPr>
          <p:cNvPr id="196" name="Rectangle 195"/>
          <p:cNvSpPr/>
          <p:nvPr/>
        </p:nvSpPr>
        <p:spPr>
          <a:xfrm>
            <a:off x="7696200" y="3733800"/>
            <a:ext cx="2286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7696200" y="4953000"/>
            <a:ext cx="228600" cy="228600"/>
          </a:xfrm>
          <a:prstGeom prst="rect">
            <a:avLst/>
          </a:prstGeom>
          <a:solidFill>
            <a:srgbClr val="675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8077200" y="3733800"/>
            <a:ext cx="914400" cy="307777"/>
          </a:xfrm>
          <a:prstGeom prst="rect">
            <a:avLst/>
          </a:prstGeom>
          <a:noFill/>
        </p:spPr>
        <p:txBody>
          <a:bodyPr wrap="square" rtlCol="0">
            <a:spAutoFit/>
          </a:bodyPr>
          <a:lstStyle/>
          <a:p>
            <a:r>
              <a:rPr lang="en-US" sz="1400" dirty="0" smtClean="0"/>
              <a:t>School A</a:t>
            </a:r>
            <a:endParaRPr lang="en-US" sz="1400" dirty="0"/>
          </a:p>
        </p:txBody>
      </p:sp>
      <p:sp>
        <p:nvSpPr>
          <p:cNvPr id="200" name="TextBox 199"/>
          <p:cNvSpPr txBox="1"/>
          <p:nvPr/>
        </p:nvSpPr>
        <p:spPr>
          <a:xfrm>
            <a:off x="8077200" y="5257800"/>
            <a:ext cx="1066800" cy="304800"/>
          </a:xfrm>
          <a:prstGeom prst="rect">
            <a:avLst/>
          </a:prstGeom>
          <a:noFill/>
        </p:spPr>
        <p:txBody>
          <a:bodyPr wrap="square" rtlCol="0">
            <a:spAutoFit/>
          </a:bodyPr>
          <a:lstStyle/>
          <a:p>
            <a:r>
              <a:rPr lang="en-US" sz="1400" dirty="0" smtClean="0"/>
              <a:t>Composite</a:t>
            </a:r>
            <a:endParaRPr lang="en-US" sz="1400" dirty="0"/>
          </a:p>
        </p:txBody>
      </p: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sp>
        <p:nvSpPr>
          <p:cNvPr id="84" name="Rectangle 83"/>
          <p:cNvSpPr/>
          <p:nvPr/>
        </p:nvSpPr>
        <p:spPr>
          <a:xfrm>
            <a:off x="7696200" y="4038600"/>
            <a:ext cx="228600" cy="228600"/>
          </a:xfrm>
          <a:prstGeom prst="rect">
            <a:avLst/>
          </a:prstGeom>
          <a:solidFill>
            <a:srgbClr val="E55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7696200" y="4343400"/>
            <a:ext cx="228600" cy="2286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7696200" y="4648200"/>
            <a:ext cx="228600" cy="228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1676400" y="4495800"/>
            <a:ext cx="152400" cy="6858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2286000" y="4572000"/>
            <a:ext cx="152400" cy="609600"/>
          </a:xfrm>
          <a:prstGeom prst="rect">
            <a:avLst/>
          </a:prstGeom>
          <a:solidFill>
            <a:srgbClr val="E55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1981200" y="4419600"/>
            <a:ext cx="152400" cy="381000"/>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7696200" y="5257800"/>
            <a:ext cx="228600" cy="2286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p:cNvSpPr/>
          <p:nvPr/>
        </p:nvSpPr>
        <p:spPr>
          <a:xfrm>
            <a:off x="1371600" y="5029200"/>
            <a:ext cx="152400" cy="228600"/>
          </a:xfrm>
          <a:prstGeom prst="rect">
            <a:avLst/>
          </a:prstGeom>
          <a:solidFill>
            <a:srgbClr val="675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Connector 93"/>
          <p:cNvCxnSpPr/>
          <p:nvPr/>
        </p:nvCxnSpPr>
        <p:spPr>
          <a:xfrm rot="5400000">
            <a:off x="1371600" y="4953000"/>
            <a:ext cx="152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943100" y="4305300"/>
            <a:ext cx="228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866900" y="49911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1638300" y="4381500"/>
            <a:ext cx="228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2286000" y="4495800"/>
            <a:ext cx="152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2324100" y="5219700"/>
            <a:ext cx="76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4724400" y="3505200"/>
            <a:ext cx="152400" cy="838200"/>
          </a:xfrm>
          <a:prstGeom prst="rect">
            <a:avLst/>
          </a:prstGeom>
          <a:solidFill>
            <a:srgbClr val="E55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3505200" y="4038600"/>
            <a:ext cx="152400" cy="457200"/>
          </a:xfrm>
          <a:prstGeom prst="rect">
            <a:avLst/>
          </a:prstGeom>
          <a:solidFill>
            <a:srgbClr val="675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7" name="Straight Connector 146"/>
          <p:cNvCxnSpPr/>
          <p:nvPr/>
        </p:nvCxnSpPr>
        <p:spPr>
          <a:xfrm rot="5400000">
            <a:off x="3429000" y="3886200"/>
            <a:ext cx="304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3886200" y="3276600"/>
            <a:ext cx="152400"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4343400" y="3810000"/>
            <a:ext cx="152400" cy="685800"/>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4" name="Straight Connector 143"/>
          <p:cNvCxnSpPr/>
          <p:nvPr/>
        </p:nvCxnSpPr>
        <p:spPr>
          <a:xfrm>
            <a:off x="2971800" y="3886200"/>
            <a:ext cx="228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4305300" y="4610100"/>
            <a:ext cx="228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5791200" y="4572000"/>
            <a:ext cx="457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6400800" y="2743200"/>
            <a:ext cx="609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4648200" y="3352800"/>
            <a:ext cx="304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0800000" flipH="1">
            <a:off x="3505200" y="4343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flipH="1">
            <a:off x="3886200" y="3733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flipH="1">
            <a:off x="4343401" y="4114799"/>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0800000" flipH="1">
            <a:off x="4724400" y="38100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4724400" y="4419600"/>
            <a:ext cx="15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a:off x="3848100" y="4381500"/>
            <a:ext cx="228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endCxn id="151" idx="0"/>
          </p:cNvCxnSpPr>
          <p:nvPr/>
        </p:nvCxnSpPr>
        <p:spPr>
          <a:xfrm rot="5400000">
            <a:off x="4191000" y="3581400"/>
            <a:ext cx="4572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371600" y="5181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676400" y="4800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981200" y="4724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2286000" y="4876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2590800" y="5105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6248400" y="2743200"/>
            <a:ext cx="152400" cy="990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5943600" y="3886200"/>
            <a:ext cx="152400" cy="457200"/>
          </a:xfrm>
          <a:prstGeom prst="rect">
            <a:avLst/>
          </a:prstGeom>
          <a:solidFill>
            <a:srgbClr val="675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6629400" y="2895600"/>
            <a:ext cx="152400" cy="838200"/>
          </a:xfrm>
          <a:prstGeom prst="rect">
            <a:avLst/>
          </a:prstGeom>
          <a:solidFill>
            <a:srgbClr val="CC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p:cNvSpPr/>
          <p:nvPr/>
        </p:nvSpPr>
        <p:spPr>
          <a:xfrm>
            <a:off x="7010400" y="3200400"/>
            <a:ext cx="152400" cy="838200"/>
          </a:xfrm>
          <a:prstGeom prst="rect">
            <a:avLst/>
          </a:prstGeom>
          <a:solidFill>
            <a:srgbClr val="E55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0" name="Straight Connector 219"/>
          <p:cNvCxnSpPr/>
          <p:nvPr/>
        </p:nvCxnSpPr>
        <p:spPr>
          <a:xfrm rot="5400000">
            <a:off x="5638800" y="3505200"/>
            <a:ext cx="762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6172200" y="2590800"/>
            <a:ext cx="304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flipH="1" flipV="1">
            <a:off x="6134100" y="39243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flipH="1" flipV="1">
            <a:off x="6591300" y="3848100"/>
            <a:ext cx="228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a:off x="7010400" y="3124200"/>
            <a:ext cx="152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5400000" flipH="1" flipV="1">
            <a:off x="7277100" y="4305300"/>
            <a:ext cx="228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0800000" flipH="1">
            <a:off x="5943600" y="4114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rot="10800000" flipH="1">
            <a:off x="62484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10800000" flipH="1">
            <a:off x="6629400" y="3276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5400000">
            <a:off x="3810000" y="3124200"/>
            <a:ext cx="304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0800000" flipH="1">
            <a:off x="7010400" y="3657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8077200" y="4035623"/>
            <a:ext cx="914400" cy="307777"/>
          </a:xfrm>
          <a:prstGeom prst="rect">
            <a:avLst/>
          </a:prstGeom>
          <a:noFill/>
        </p:spPr>
        <p:txBody>
          <a:bodyPr wrap="square" rtlCol="0">
            <a:spAutoFit/>
          </a:bodyPr>
          <a:lstStyle/>
          <a:p>
            <a:r>
              <a:rPr lang="en-US" sz="1400" dirty="0" smtClean="0"/>
              <a:t>School B</a:t>
            </a:r>
            <a:endParaRPr lang="en-US" sz="1400" dirty="0"/>
          </a:p>
        </p:txBody>
      </p:sp>
      <p:sp>
        <p:nvSpPr>
          <p:cNvPr id="241" name="TextBox 240"/>
          <p:cNvSpPr txBox="1"/>
          <p:nvPr/>
        </p:nvSpPr>
        <p:spPr>
          <a:xfrm>
            <a:off x="8077200" y="4340423"/>
            <a:ext cx="914400" cy="307777"/>
          </a:xfrm>
          <a:prstGeom prst="rect">
            <a:avLst/>
          </a:prstGeom>
          <a:noFill/>
        </p:spPr>
        <p:txBody>
          <a:bodyPr wrap="square" rtlCol="0">
            <a:spAutoFit/>
          </a:bodyPr>
          <a:lstStyle/>
          <a:p>
            <a:r>
              <a:rPr lang="en-US" sz="1400" dirty="0" smtClean="0"/>
              <a:t>School C</a:t>
            </a:r>
            <a:endParaRPr lang="en-US" sz="1400" dirty="0"/>
          </a:p>
        </p:txBody>
      </p:sp>
      <p:sp>
        <p:nvSpPr>
          <p:cNvPr id="242" name="TextBox 241"/>
          <p:cNvSpPr txBox="1"/>
          <p:nvPr/>
        </p:nvSpPr>
        <p:spPr>
          <a:xfrm>
            <a:off x="8077200" y="4645223"/>
            <a:ext cx="914400" cy="307777"/>
          </a:xfrm>
          <a:prstGeom prst="rect">
            <a:avLst/>
          </a:prstGeom>
          <a:noFill/>
        </p:spPr>
        <p:txBody>
          <a:bodyPr wrap="square" rtlCol="0">
            <a:spAutoFit/>
          </a:bodyPr>
          <a:lstStyle/>
          <a:p>
            <a:r>
              <a:rPr lang="en-US" sz="1400" dirty="0" smtClean="0"/>
              <a:t>School D</a:t>
            </a:r>
            <a:endParaRPr lang="en-US" sz="1400" dirty="0"/>
          </a:p>
        </p:txBody>
      </p:sp>
      <p:sp>
        <p:nvSpPr>
          <p:cNvPr id="243" name="TextBox 242"/>
          <p:cNvSpPr txBox="1"/>
          <p:nvPr/>
        </p:nvSpPr>
        <p:spPr>
          <a:xfrm>
            <a:off x="8077200" y="4950023"/>
            <a:ext cx="914400" cy="307777"/>
          </a:xfrm>
          <a:prstGeom prst="rect">
            <a:avLst/>
          </a:prstGeom>
          <a:noFill/>
        </p:spPr>
        <p:txBody>
          <a:bodyPr wrap="square" rtlCol="0">
            <a:spAutoFit/>
          </a:bodyPr>
          <a:lstStyle/>
          <a:p>
            <a:r>
              <a:rPr lang="en-US" sz="1400" dirty="0" smtClean="0"/>
              <a:t>School E</a:t>
            </a:r>
            <a:endParaRPr lang="en-US" sz="1400" dirty="0"/>
          </a:p>
        </p:txBody>
      </p:sp>
      <p:sp>
        <p:nvSpPr>
          <p:cNvPr id="119" name="Slide Number Placeholder 118"/>
          <p:cNvSpPr>
            <a:spLocks noGrp="1"/>
          </p:cNvSpPr>
          <p:nvPr>
            <p:ph type="sldNum" sz="quarter" idx="12"/>
          </p:nvPr>
        </p:nvSpPr>
        <p:spPr/>
        <p:txBody>
          <a:bodyPr/>
          <a:lstStyle/>
          <a:p>
            <a:fld id="{0E8B17A0-48F4-48F8-B74F-4689266A53B7}" type="slidenum">
              <a:rPr lang="en-US" smtClean="0"/>
              <a:pPr/>
              <a:t>136</a:t>
            </a:fld>
            <a:endParaRPr lang="en-US" dirty="0"/>
          </a:p>
        </p:txBody>
      </p:sp>
      <p:cxnSp>
        <p:nvCxnSpPr>
          <p:cNvPr id="133" name="Straight Connector 132"/>
          <p:cNvCxnSpPr/>
          <p:nvPr/>
        </p:nvCxnSpPr>
        <p:spPr>
          <a:xfrm>
            <a:off x="5334000" y="3352800"/>
            <a:ext cx="2209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838200" y="4953000"/>
            <a:ext cx="1981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Connector 186"/>
          <p:cNvCxnSpPr/>
          <p:nvPr/>
        </p:nvCxnSpPr>
        <p:spPr>
          <a:xfrm>
            <a:off x="762000" y="2209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762000" y="1524000"/>
            <a:ext cx="68580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3" name="Straight Connector 212"/>
          <p:cNvCxnSpPr/>
          <p:nvPr/>
        </p:nvCxnSpPr>
        <p:spPr>
          <a:xfrm>
            <a:off x="762000" y="3505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62000" y="3810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4114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495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a:off x="228600" y="1981200"/>
            <a:ext cx="609600" cy="369332"/>
          </a:xfrm>
          <a:prstGeom prst="rect">
            <a:avLst/>
          </a:prstGeom>
          <a:noFill/>
        </p:spPr>
        <p:txBody>
          <a:bodyPr wrap="square" rtlCol="0">
            <a:spAutoFit/>
          </a:bodyPr>
          <a:lstStyle/>
          <a:p>
            <a:r>
              <a:rPr lang="en-US" dirty="0" smtClean="0"/>
              <a:t>90</a:t>
            </a:r>
            <a:endParaRPr lang="en-US" dirty="0"/>
          </a:p>
        </p:txBody>
      </p:sp>
      <p:sp>
        <p:nvSpPr>
          <p:cNvPr id="21" name="TextBox 20"/>
          <p:cNvSpPr txBox="1"/>
          <p:nvPr/>
        </p:nvSpPr>
        <p:spPr>
          <a:xfrm>
            <a:off x="228600" y="2983468"/>
            <a:ext cx="609600" cy="369332"/>
          </a:xfrm>
          <a:prstGeom prst="rect">
            <a:avLst/>
          </a:prstGeom>
          <a:noFill/>
        </p:spPr>
        <p:txBody>
          <a:bodyPr wrap="square" rtlCol="0">
            <a:spAutoFit/>
          </a:bodyPr>
          <a:lstStyle/>
          <a:p>
            <a:r>
              <a:rPr lang="en-US" dirty="0" smtClean="0"/>
              <a:t>60</a:t>
            </a:r>
            <a:endParaRPr lang="en-US" dirty="0"/>
          </a:p>
        </p:txBody>
      </p:sp>
      <p:sp>
        <p:nvSpPr>
          <p:cNvPr id="22" name="TextBox 21"/>
          <p:cNvSpPr txBox="1"/>
          <p:nvPr/>
        </p:nvSpPr>
        <p:spPr>
          <a:xfrm>
            <a:off x="228600" y="3974068"/>
            <a:ext cx="457200" cy="369332"/>
          </a:xfrm>
          <a:prstGeom prst="rect">
            <a:avLst/>
          </a:prstGeom>
          <a:noFill/>
        </p:spPr>
        <p:txBody>
          <a:bodyPr wrap="square" rtlCol="0">
            <a:spAutoFit/>
          </a:bodyPr>
          <a:lstStyle/>
          <a:p>
            <a:r>
              <a:rPr lang="en-US" dirty="0" smtClean="0"/>
              <a:t>30</a:t>
            </a:r>
            <a:endParaRPr lang="en-US" dirty="0"/>
          </a:p>
        </p:txBody>
      </p:sp>
      <p:sp>
        <p:nvSpPr>
          <p:cNvPr id="23" name="TextBox 22"/>
          <p:cNvSpPr txBox="1"/>
          <p:nvPr/>
        </p:nvSpPr>
        <p:spPr>
          <a:xfrm>
            <a:off x="228600" y="3276600"/>
            <a:ext cx="609600" cy="369332"/>
          </a:xfrm>
          <a:prstGeom prst="rect">
            <a:avLst/>
          </a:prstGeom>
          <a:noFill/>
        </p:spPr>
        <p:txBody>
          <a:bodyPr wrap="square" rtlCol="0">
            <a:spAutoFit/>
          </a:bodyPr>
          <a:lstStyle/>
          <a:p>
            <a:r>
              <a:rPr lang="en-US" dirty="0" smtClean="0"/>
              <a:t>50</a:t>
            </a:r>
            <a:endParaRPr lang="en-US" dirty="0"/>
          </a:p>
        </p:txBody>
      </p:sp>
      <p:sp>
        <p:nvSpPr>
          <p:cNvPr id="24" name="TextBox 23"/>
          <p:cNvSpPr txBox="1"/>
          <p:nvPr/>
        </p:nvSpPr>
        <p:spPr>
          <a:xfrm>
            <a:off x="228600" y="4355068"/>
            <a:ext cx="457200" cy="369332"/>
          </a:xfrm>
          <a:prstGeom prst="rect">
            <a:avLst/>
          </a:prstGeom>
          <a:noFill/>
        </p:spPr>
        <p:txBody>
          <a:bodyPr wrap="square" rtlCol="0">
            <a:spAutoFit/>
          </a:bodyPr>
          <a:lstStyle/>
          <a:p>
            <a:r>
              <a:rPr lang="en-US" dirty="0" smtClean="0"/>
              <a:t>20</a:t>
            </a:r>
            <a:endParaRPr lang="en-US" dirty="0"/>
          </a:p>
        </p:txBody>
      </p:sp>
      <p:sp>
        <p:nvSpPr>
          <p:cNvPr id="25" name="TextBox 24"/>
          <p:cNvSpPr txBox="1"/>
          <p:nvPr/>
        </p:nvSpPr>
        <p:spPr>
          <a:xfrm>
            <a:off x="152400" y="1600200"/>
            <a:ext cx="609600" cy="369332"/>
          </a:xfrm>
          <a:prstGeom prst="rect">
            <a:avLst/>
          </a:prstGeom>
          <a:noFill/>
        </p:spPr>
        <p:txBody>
          <a:bodyPr wrap="square" rtlCol="0">
            <a:spAutoFit/>
          </a:bodyPr>
          <a:lstStyle/>
          <a:p>
            <a:r>
              <a:rPr lang="en-US" dirty="0" smtClean="0"/>
              <a:t>100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2E005C"/>
                </a:solidFill>
                <a:latin typeface="+mj-lt"/>
                <a:ea typeface="+mj-ea"/>
                <a:cs typeface="+mj-cs"/>
              </a:rPr>
              <a:t>Comparison of Benchmark Scores for Grade 2 Across The Year</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p:nvPr/>
        </p:nvCxnSpPr>
        <p:spPr>
          <a:xfrm>
            <a:off x="762000" y="3200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895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38200" y="1905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688717" y="2593716"/>
            <a:ext cx="1594367" cy="369332"/>
          </a:xfrm>
          <a:prstGeom prst="rect">
            <a:avLst/>
          </a:prstGeom>
          <a:noFill/>
        </p:spPr>
        <p:txBody>
          <a:bodyPr wrap="square" rtlCol="0">
            <a:spAutoFit/>
          </a:bodyPr>
          <a:lstStyle/>
          <a:p>
            <a:r>
              <a:rPr lang="en-US" dirty="0" smtClean="0"/>
              <a:t>Percent</a:t>
            </a:r>
            <a:endParaRPr lang="en-US" dirty="0"/>
          </a:p>
        </p:txBody>
      </p:sp>
      <p:sp>
        <p:nvSpPr>
          <p:cNvPr id="122" name="Isosceles Triangle 121"/>
          <p:cNvSpPr/>
          <p:nvPr/>
        </p:nvSpPr>
        <p:spPr>
          <a:xfrm>
            <a:off x="29718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Isosceles Triangle 122"/>
          <p:cNvSpPr/>
          <p:nvPr/>
        </p:nvSpPr>
        <p:spPr>
          <a:xfrm>
            <a:off x="52578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p:cNvCxnSpPr/>
          <p:nvPr/>
        </p:nvCxnSpPr>
        <p:spPr>
          <a:xfrm>
            <a:off x="1600200" y="2590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Isosceles Triangle 144"/>
          <p:cNvSpPr/>
          <p:nvPr/>
        </p:nvSpPr>
        <p:spPr>
          <a:xfrm>
            <a:off x="3733800" y="1600200"/>
            <a:ext cx="762000" cy="12954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Isosceles Triangle 153"/>
          <p:cNvSpPr/>
          <p:nvPr/>
        </p:nvSpPr>
        <p:spPr>
          <a:xfrm>
            <a:off x="6172200" y="1676400"/>
            <a:ext cx="457200" cy="838200"/>
          </a:xfrm>
          <a:prstGeom prst="triangle">
            <a:avLst>
              <a:gd name="adj" fmla="val 4935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Isosceles Triangle 155"/>
          <p:cNvSpPr/>
          <p:nvPr/>
        </p:nvSpPr>
        <p:spPr>
          <a:xfrm>
            <a:off x="6324600" y="1524000"/>
            <a:ext cx="152400" cy="4572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p:cNvSpPr txBox="1"/>
          <p:nvPr/>
        </p:nvSpPr>
        <p:spPr>
          <a:xfrm>
            <a:off x="1447800" y="3886200"/>
            <a:ext cx="914400" cy="369332"/>
          </a:xfrm>
          <a:prstGeom prst="rect">
            <a:avLst/>
          </a:prstGeom>
          <a:noFill/>
        </p:spPr>
        <p:txBody>
          <a:bodyPr wrap="square" rtlCol="0">
            <a:spAutoFit/>
          </a:bodyPr>
          <a:lstStyle/>
          <a:p>
            <a:r>
              <a:rPr lang="en-US" dirty="0" smtClean="0"/>
              <a:t>55</a:t>
            </a:r>
            <a:endParaRPr lang="en-US" dirty="0"/>
          </a:p>
        </p:txBody>
      </p:sp>
      <p:sp>
        <p:nvSpPr>
          <p:cNvPr id="149" name="Isosceles Triangle 148"/>
          <p:cNvSpPr/>
          <p:nvPr/>
        </p:nvSpPr>
        <p:spPr>
          <a:xfrm>
            <a:off x="3886200" y="1524000"/>
            <a:ext cx="457200" cy="8382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p:cNvSpPr txBox="1"/>
          <p:nvPr/>
        </p:nvSpPr>
        <p:spPr>
          <a:xfrm>
            <a:off x="228600" y="2286000"/>
            <a:ext cx="609600" cy="369332"/>
          </a:xfrm>
          <a:prstGeom prst="rect">
            <a:avLst/>
          </a:prstGeom>
          <a:noFill/>
        </p:spPr>
        <p:txBody>
          <a:bodyPr wrap="square" rtlCol="0">
            <a:spAutoFit/>
          </a:bodyPr>
          <a:lstStyle/>
          <a:p>
            <a:r>
              <a:rPr lang="en-US" dirty="0" smtClean="0"/>
              <a:t>80</a:t>
            </a:r>
            <a:endParaRPr lang="en-US" dirty="0"/>
          </a:p>
        </p:txBody>
      </p:sp>
      <p:sp>
        <p:nvSpPr>
          <p:cNvPr id="199" name="TextBox 198"/>
          <p:cNvSpPr txBox="1"/>
          <p:nvPr/>
        </p:nvSpPr>
        <p:spPr>
          <a:xfrm>
            <a:off x="228600" y="2643664"/>
            <a:ext cx="457200" cy="369332"/>
          </a:xfrm>
          <a:prstGeom prst="rect">
            <a:avLst/>
          </a:prstGeom>
          <a:noFill/>
        </p:spPr>
        <p:txBody>
          <a:bodyPr wrap="square" rtlCol="0">
            <a:spAutoFit/>
          </a:bodyPr>
          <a:lstStyle/>
          <a:p>
            <a:r>
              <a:rPr lang="en-US" dirty="0" smtClean="0"/>
              <a:t>70</a:t>
            </a:r>
            <a:endParaRPr lang="en-US" dirty="0"/>
          </a:p>
        </p:txBody>
      </p:sp>
      <p:sp>
        <p:nvSpPr>
          <p:cNvPr id="226" name="TextBox 225"/>
          <p:cNvSpPr txBox="1"/>
          <p:nvPr/>
        </p:nvSpPr>
        <p:spPr>
          <a:xfrm>
            <a:off x="228600" y="3581400"/>
            <a:ext cx="609600" cy="369332"/>
          </a:xfrm>
          <a:prstGeom prst="rect">
            <a:avLst/>
          </a:prstGeom>
          <a:noFill/>
        </p:spPr>
        <p:txBody>
          <a:bodyPr wrap="square" rtlCol="0">
            <a:spAutoFit/>
          </a:bodyPr>
          <a:lstStyle/>
          <a:p>
            <a:r>
              <a:rPr lang="en-US" dirty="0" smtClean="0"/>
              <a:t>40</a:t>
            </a:r>
            <a:endParaRPr lang="en-US" dirty="0"/>
          </a:p>
        </p:txBody>
      </p:sp>
      <p:sp>
        <p:nvSpPr>
          <p:cNvPr id="159" name="Isosceles Triangle 158"/>
          <p:cNvSpPr/>
          <p:nvPr/>
        </p:nvSpPr>
        <p:spPr>
          <a:xfrm>
            <a:off x="7620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Isosceles Triangle 160"/>
          <p:cNvSpPr/>
          <p:nvPr/>
        </p:nvSpPr>
        <p:spPr>
          <a:xfrm>
            <a:off x="1371600" y="1524000"/>
            <a:ext cx="1066800" cy="18288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Isosceles Triangle 165"/>
          <p:cNvSpPr/>
          <p:nvPr/>
        </p:nvSpPr>
        <p:spPr>
          <a:xfrm>
            <a:off x="1600200" y="1524000"/>
            <a:ext cx="609600" cy="990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Box 228"/>
          <p:cNvSpPr txBox="1"/>
          <p:nvPr/>
        </p:nvSpPr>
        <p:spPr>
          <a:xfrm>
            <a:off x="1600200" y="3886200"/>
            <a:ext cx="762000" cy="369332"/>
          </a:xfrm>
          <a:prstGeom prst="rect">
            <a:avLst/>
          </a:prstGeom>
          <a:noFill/>
        </p:spPr>
        <p:txBody>
          <a:bodyPr wrap="square" rtlCol="0">
            <a:spAutoFit/>
          </a:bodyPr>
          <a:lstStyle/>
          <a:p>
            <a:r>
              <a:rPr lang="en-US" dirty="0" smtClean="0"/>
              <a:t>55</a:t>
            </a:r>
            <a:endParaRPr lang="en-US" dirty="0"/>
          </a:p>
        </p:txBody>
      </p:sp>
      <p:sp>
        <p:nvSpPr>
          <p:cNvPr id="235" name="TextBox 234"/>
          <p:cNvSpPr txBox="1"/>
          <p:nvPr/>
        </p:nvSpPr>
        <p:spPr>
          <a:xfrm>
            <a:off x="3810000" y="3505200"/>
            <a:ext cx="533400" cy="369332"/>
          </a:xfrm>
          <a:prstGeom prst="rect">
            <a:avLst/>
          </a:prstGeom>
          <a:noFill/>
        </p:spPr>
        <p:txBody>
          <a:bodyPr wrap="square" rtlCol="0">
            <a:spAutoFit/>
          </a:bodyPr>
          <a:lstStyle/>
          <a:p>
            <a:r>
              <a:rPr lang="en-US" dirty="0" smtClean="0"/>
              <a:t>70</a:t>
            </a:r>
            <a:endParaRPr lang="en-US" dirty="0"/>
          </a:p>
        </p:txBody>
      </p:sp>
      <p:sp>
        <p:nvSpPr>
          <p:cNvPr id="237" name="TextBox 236"/>
          <p:cNvSpPr txBox="1"/>
          <p:nvPr/>
        </p:nvSpPr>
        <p:spPr>
          <a:xfrm>
            <a:off x="6172200" y="2971800"/>
            <a:ext cx="457200" cy="369332"/>
          </a:xfrm>
          <a:prstGeom prst="rect">
            <a:avLst/>
          </a:prstGeom>
          <a:noFill/>
        </p:spPr>
        <p:txBody>
          <a:bodyPr wrap="square" rtlCol="0">
            <a:spAutoFit/>
          </a:bodyPr>
          <a:lstStyle/>
          <a:p>
            <a:r>
              <a:rPr lang="en-US" dirty="0" smtClean="0"/>
              <a:t>80</a:t>
            </a:r>
            <a:endParaRPr lang="en-US" dirty="0"/>
          </a:p>
        </p:txBody>
      </p:sp>
      <p:sp>
        <p:nvSpPr>
          <p:cNvPr id="238" name="TextBox 237"/>
          <p:cNvSpPr txBox="1"/>
          <p:nvPr/>
        </p:nvSpPr>
        <p:spPr>
          <a:xfrm>
            <a:off x="1676400" y="2667000"/>
            <a:ext cx="457200" cy="369332"/>
          </a:xfrm>
          <a:prstGeom prst="rect">
            <a:avLst/>
          </a:prstGeom>
          <a:noFill/>
        </p:spPr>
        <p:txBody>
          <a:bodyPr wrap="square" rtlCol="0">
            <a:spAutoFit/>
          </a:bodyPr>
          <a:lstStyle/>
          <a:p>
            <a:r>
              <a:rPr lang="en-US" dirty="0" smtClean="0"/>
              <a:t>27</a:t>
            </a:r>
            <a:endParaRPr lang="en-US" dirty="0"/>
          </a:p>
        </p:txBody>
      </p:sp>
      <p:sp>
        <p:nvSpPr>
          <p:cNvPr id="239" name="TextBox 238"/>
          <p:cNvSpPr txBox="1"/>
          <p:nvPr/>
        </p:nvSpPr>
        <p:spPr>
          <a:xfrm>
            <a:off x="1676400" y="1981200"/>
            <a:ext cx="457200" cy="369332"/>
          </a:xfrm>
          <a:prstGeom prst="rect">
            <a:avLst/>
          </a:prstGeom>
          <a:noFill/>
        </p:spPr>
        <p:txBody>
          <a:bodyPr wrap="square" rtlCol="0">
            <a:spAutoFit/>
          </a:bodyPr>
          <a:lstStyle/>
          <a:p>
            <a:r>
              <a:rPr lang="en-US" dirty="0" smtClean="0"/>
              <a:t>18</a:t>
            </a:r>
            <a:endParaRPr lang="en-US" dirty="0"/>
          </a:p>
        </p:txBody>
      </p:sp>
      <p:sp>
        <p:nvSpPr>
          <p:cNvPr id="244" name="TextBox 243"/>
          <p:cNvSpPr txBox="1"/>
          <p:nvPr/>
        </p:nvSpPr>
        <p:spPr>
          <a:xfrm>
            <a:off x="3886200" y="2438400"/>
            <a:ext cx="457200" cy="381000"/>
          </a:xfrm>
          <a:prstGeom prst="rect">
            <a:avLst/>
          </a:prstGeom>
          <a:noFill/>
        </p:spPr>
        <p:txBody>
          <a:bodyPr wrap="square" rtlCol="0">
            <a:spAutoFit/>
          </a:bodyPr>
          <a:lstStyle/>
          <a:p>
            <a:r>
              <a:rPr lang="en-US" dirty="0" smtClean="0"/>
              <a:t>17</a:t>
            </a:r>
            <a:endParaRPr lang="en-US" dirty="0"/>
          </a:p>
        </p:txBody>
      </p:sp>
      <p:sp>
        <p:nvSpPr>
          <p:cNvPr id="245" name="TextBox 244"/>
          <p:cNvSpPr txBox="1"/>
          <p:nvPr/>
        </p:nvSpPr>
        <p:spPr>
          <a:xfrm>
            <a:off x="3886200" y="1981200"/>
            <a:ext cx="609600" cy="369332"/>
          </a:xfrm>
          <a:prstGeom prst="rect">
            <a:avLst/>
          </a:prstGeom>
          <a:noFill/>
        </p:spPr>
        <p:txBody>
          <a:bodyPr wrap="square" rtlCol="0">
            <a:spAutoFit/>
          </a:bodyPr>
          <a:lstStyle/>
          <a:p>
            <a:r>
              <a:rPr lang="en-US" dirty="0" smtClean="0"/>
              <a:t>13</a:t>
            </a:r>
            <a:endParaRPr lang="en-US" dirty="0"/>
          </a:p>
        </p:txBody>
      </p:sp>
      <p:sp>
        <p:nvSpPr>
          <p:cNvPr id="246" name="TextBox 245"/>
          <p:cNvSpPr txBox="1"/>
          <p:nvPr/>
        </p:nvSpPr>
        <p:spPr>
          <a:xfrm>
            <a:off x="6172200" y="2209800"/>
            <a:ext cx="517346" cy="369332"/>
          </a:xfrm>
          <a:prstGeom prst="rect">
            <a:avLst/>
          </a:prstGeom>
          <a:noFill/>
        </p:spPr>
        <p:txBody>
          <a:bodyPr wrap="square" rtlCol="0">
            <a:spAutoFit/>
          </a:bodyPr>
          <a:lstStyle/>
          <a:p>
            <a:r>
              <a:rPr lang="en-US" dirty="0" smtClean="0"/>
              <a:t>16</a:t>
            </a:r>
            <a:endParaRPr lang="en-US" dirty="0"/>
          </a:p>
        </p:txBody>
      </p:sp>
      <p:sp>
        <p:nvSpPr>
          <p:cNvPr id="47" name="Slide Number Placeholder 46"/>
          <p:cNvSpPr>
            <a:spLocks noGrp="1"/>
          </p:cNvSpPr>
          <p:nvPr>
            <p:ph type="sldNum" sz="quarter" idx="12"/>
          </p:nvPr>
        </p:nvSpPr>
        <p:spPr/>
        <p:txBody>
          <a:bodyPr/>
          <a:lstStyle/>
          <a:p>
            <a:fld id="{0E8B17A0-48F4-48F8-B74F-4689266A53B7}" type="slidenum">
              <a:rPr lang="en-US" smtClean="0"/>
              <a:pPr/>
              <a:t>137</a:t>
            </a:fld>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00200"/>
            <a:ext cx="68580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20</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120</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100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60</a:t>
            </a:r>
            <a:endParaRPr lang="en-US" dirty="0"/>
          </a:p>
        </p:txBody>
      </p:sp>
      <p:sp>
        <p:nvSpPr>
          <p:cNvPr id="23" name="TextBox 22"/>
          <p:cNvSpPr txBox="1"/>
          <p:nvPr/>
        </p:nvSpPr>
        <p:spPr>
          <a:xfrm>
            <a:off x="228600" y="3276600"/>
            <a:ext cx="457200" cy="369332"/>
          </a:xfrm>
          <a:prstGeom prst="rect">
            <a:avLst/>
          </a:prstGeom>
          <a:noFill/>
        </p:spPr>
        <p:txBody>
          <a:bodyPr wrap="square" rtlCol="0">
            <a:spAutoFit/>
          </a:bodyPr>
          <a:lstStyle/>
          <a:p>
            <a:r>
              <a:rPr lang="en-US" dirty="0" smtClean="0"/>
              <a:t>80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40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140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75000" lnSpcReduction="20000"/>
          </a:bodyPr>
          <a:lstStyle/>
          <a:p>
            <a:pPr lvl="0" algn="ctr" fontAlgn="auto">
              <a:spcAft>
                <a:spcPts val="0"/>
              </a:spcAft>
              <a:defRPr/>
            </a:pPr>
            <a:r>
              <a:rPr lang="en-US" sz="4400" b="1" dirty="0" smtClean="0">
                <a:solidFill>
                  <a:srgbClr val="2E005C"/>
                </a:solidFill>
              </a:rPr>
              <a:t>Analyzing Growth of Subgroups Across the District</a:t>
            </a:r>
            <a:endParaRPr lang="en-US" sz="4400" b="1" dirty="0">
              <a:solidFill>
                <a:srgbClr val="2E005C"/>
              </a:solidFill>
            </a:endParaRPr>
          </a:p>
        </p:txBody>
      </p:sp>
      <p:cxnSp>
        <p:nvCxnSpPr>
          <p:cNvPr id="67" name="Straight Connector 66"/>
          <p:cNvCxnSpPr>
            <a:stCxn id="4" idx="1"/>
            <a:endCxn id="4" idx="3"/>
          </p:cNvCxnSpPr>
          <p:nvPr/>
        </p:nvCxnSpPr>
        <p:spPr>
          <a:xfrm rot="10800000" flipH="1">
            <a:off x="685800"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cxnSp>
        <p:nvCxnSpPr>
          <p:cNvPr id="69" name="Straight Connector 68"/>
          <p:cNvCxnSpPr>
            <a:endCxn id="70" idx="2"/>
          </p:cNvCxnSpPr>
          <p:nvPr/>
        </p:nvCxnSpPr>
        <p:spPr>
          <a:xfrm flipV="1">
            <a:off x="1828800" y="3505200"/>
            <a:ext cx="2286000" cy="708118"/>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114800" y="3429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16764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p:cNvCxnSpPr>
            <a:stCxn id="70" idx="2"/>
          </p:cNvCxnSpPr>
          <p:nvPr/>
        </p:nvCxnSpPr>
        <p:spPr>
          <a:xfrm rot="10800000" flipH="1">
            <a:off x="4114800" y="3048000"/>
            <a:ext cx="2339882"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64008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1676400" y="3810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p:cNvCxnSpPr>
            <a:stCxn id="87" idx="7"/>
          </p:cNvCxnSpPr>
          <p:nvPr/>
        </p:nvCxnSpPr>
        <p:spPr>
          <a:xfrm rot="5400000" flipH="1" flipV="1">
            <a:off x="2568482" y="2286000"/>
            <a:ext cx="784318" cy="23083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114800" y="2971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p:cNvCxnSpPr>
            <a:stCxn id="95" idx="7"/>
          </p:cNvCxnSpPr>
          <p:nvPr/>
        </p:nvCxnSpPr>
        <p:spPr>
          <a:xfrm rot="5400000" flipH="1" flipV="1">
            <a:off x="5006882" y="1524000"/>
            <a:ext cx="708118" cy="22321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400800" y="2209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p:cNvCxnSpPr/>
          <p:nvPr/>
        </p:nvCxnSpPr>
        <p:spPr>
          <a:xfrm flipV="1">
            <a:off x="1828800" y="4343400"/>
            <a:ext cx="2514600" cy="381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419600" y="3733800"/>
            <a:ext cx="2133600" cy="60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4267200" y="4267200"/>
            <a:ext cx="152400" cy="152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7696200" y="243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p:cNvSpPr txBox="1"/>
          <p:nvPr/>
        </p:nvSpPr>
        <p:spPr>
          <a:xfrm>
            <a:off x="7924800" y="2057400"/>
            <a:ext cx="1219200" cy="307777"/>
          </a:xfrm>
          <a:prstGeom prst="rect">
            <a:avLst/>
          </a:prstGeom>
          <a:noFill/>
        </p:spPr>
        <p:txBody>
          <a:bodyPr wrap="square" rtlCol="0">
            <a:spAutoFit/>
          </a:bodyPr>
          <a:lstStyle/>
          <a:p>
            <a:r>
              <a:rPr lang="en-US" sz="1400" dirty="0" smtClean="0"/>
              <a:t>Other</a:t>
            </a:r>
            <a:endParaRPr lang="en-US" sz="1400" dirty="0"/>
          </a:p>
        </p:txBody>
      </p:sp>
      <p:sp>
        <p:nvSpPr>
          <p:cNvPr id="112" name="TextBox 111"/>
          <p:cNvSpPr txBox="1"/>
          <p:nvPr/>
        </p:nvSpPr>
        <p:spPr>
          <a:xfrm>
            <a:off x="7848600" y="2362200"/>
            <a:ext cx="1295400" cy="307777"/>
          </a:xfrm>
          <a:prstGeom prst="rect">
            <a:avLst/>
          </a:prstGeom>
          <a:noFill/>
        </p:spPr>
        <p:txBody>
          <a:bodyPr wrap="square" rtlCol="0">
            <a:spAutoFit/>
          </a:bodyPr>
          <a:lstStyle/>
          <a:p>
            <a:r>
              <a:rPr lang="en-US" sz="1400" dirty="0" smtClean="0"/>
              <a:t> Target Score</a:t>
            </a:r>
            <a:endParaRPr lang="en-US" sz="1400" dirty="0"/>
          </a:p>
        </p:txBody>
      </p:sp>
      <p:sp>
        <p:nvSpPr>
          <p:cNvPr id="113" name="TextBox 112"/>
          <p:cNvSpPr txBox="1"/>
          <p:nvPr/>
        </p:nvSpPr>
        <p:spPr>
          <a:xfrm>
            <a:off x="7924800" y="2667000"/>
            <a:ext cx="1600200" cy="307777"/>
          </a:xfrm>
          <a:prstGeom prst="rect">
            <a:avLst/>
          </a:prstGeom>
          <a:noFill/>
        </p:spPr>
        <p:txBody>
          <a:bodyPr wrap="square" rtlCol="0">
            <a:spAutoFit/>
          </a:bodyPr>
          <a:lstStyle/>
          <a:p>
            <a:r>
              <a:rPr lang="en-US" sz="1400" dirty="0" smtClean="0"/>
              <a:t>Title I Status</a:t>
            </a:r>
            <a:endParaRPr lang="en-US" sz="1400" dirty="0"/>
          </a:p>
        </p:txBody>
      </p:sp>
      <p:cxnSp>
        <p:nvCxnSpPr>
          <p:cNvPr id="115" name="Straight Connector 114"/>
          <p:cNvCxnSpPr/>
          <p:nvPr/>
        </p:nvCxnSpPr>
        <p:spPr>
          <a:xfrm flipV="1">
            <a:off x="1752600" y="4191000"/>
            <a:ext cx="2590800" cy="3048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419600" y="4038600"/>
            <a:ext cx="205740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7924800" y="3048000"/>
            <a:ext cx="1219200" cy="523220"/>
          </a:xfrm>
          <a:prstGeom prst="rect">
            <a:avLst/>
          </a:prstGeom>
          <a:noFill/>
        </p:spPr>
        <p:txBody>
          <a:bodyPr wrap="square" rtlCol="0">
            <a:spAutoFit/>
          </a:bodyPr>
          <a:lstStyle/>
          <a:p>
            <a:r>
              <a:rPr lang="en-US" sz="1400" dirty="0" smtClean="0"/>
              <a:t>Special Education</a:t>
            </a:r>
            <a:endParaRPr lang="en-US" sz="1400" dirty="0"/>
          </a:p>
        </p:txBody>
      </p:sp>
      <p:sp>
        <p:nvSpPr>
          <p:cNvPr id="50" name="Slide Number Placeholder 49"/>
          <p:cNvSpPr>
            <a:spLocks noGrp="1"/>
          </p:cNvSpPr>
          <p:nvPr>
            <p:ph type="sldNum" sz="quarter" idx="12"/>
          </p:nvPr>
        </p:nvSpPr>
        <p:spPr/>
        <p:txBody>
          <a:bodyPr/>
          <a:lstStyle/>
          <a:p>
            <a:fld id="{0E8B17A0-48F4-48F8-B74F-4689266A53B7}" type="slidenum">
              <a:rPr lang="en-US" smtClean="0"/>
              <a:pPr/>
              <a:t>138</a:t>
            </a:fld>
            <a:endParaRPr lang="en-US" dirty="0"/>
          </a:p>
        </p:txBody>
      </p:sp>
      <p:sp>
        <p:nvSpPr>
          <p:cNvPr id="52" name="Rectangle 51"/>
          <p:cNvSpPr/>
          <p:nvPr/>
        </p:nvSpPr>
        <p:spPr>
          <a:xfrm>
            <a:off x="6400800" y="2209800"/>
            <a:ext cx="1524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696200" y="2057400"/>
            <a:ext cx="1524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114800" y="2895600"/>
            <a:ext cx="1524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676400" y="3810000"/>
            <a:ext cx="152400" cy="2286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1676400" y="4419600"/>
            <a:ext cx="146304" cy="2286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6483096" y="3886200"/>
            <a:ext cx="146304" cy="2286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a:off x="4267200" y="4038600"/>
            <a:ext cx="146304" cy="2286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1676400" y="4648200"/>
            <a:ext cx="228600" cy="2286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4267200" y="4267200"/>
            <a:ext cx="228600" cy="2286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400800" y="3657600"/>
            <a:ext cx="228600" cy="2286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7620000" y="2743200"/>
            <a:ext cx="228600" cy="2286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a:off x="7708392" y="3124200"/>
            <a:ext cx="146304" cy="228600"/>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00200"/>
            <a:ext cx="68580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20</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120</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100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60</a:t>
            </a:r>
            <a:endParaRPr lang="en-US" dirty="0"/>
          </a:p>
        </p:txBody>
      </p:sp>
      <p:sp>
        <p:nvSpPr>
          <p:cNvPr id="23" name="TextBox 22"/>
          <p:cNvSpPr txBox="1"/>
          <p:nvPr/>
        </p:nvSpPr>
        <p:spPr>
          <a:xfrm>
            <a:off x="228600" y="3276600"/>
            <a:ext cx="457200" cy="369332"/>
          </a:xfrm>
          <a:prstGeom prst="rect">
            <a:avLst/>
          </a:prstGeom>
          <a:noFill/>
        </p:spPr>
        <p:txBody>
          <a:bodyPr wrap="square" rtlCol="0">
            <a:spAutoFit/>
          </a:bodyPr>
          <a:lstStyle/>
          <a:p>
            <a:r>
              <a:rPr lang="en-US" dirty="0" smtClean="0"/>
              <a:t>80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40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140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75000" lnSpcReduction="20000"/>
          </a:bodyPr>
          <a:lstStyle/>
          <a:p>
            <a:pPr lvl="0" algn="ctr" fontAlgn="auto">
              <a:spcAft>
                <a:spcPts val="0"/>
              </a:spcAft>
              <a:defRPr/>
            </a:pPr>
            <a:r>
              <a:rPr lang="en-US" sz="4400" b="1" dirty="0" smtClean="0">
                <a:solidFill>
                  <a:srgbClr val="2E005C"/>
                </a:solidFill>
              </a:rPr>
              <a:t>Analyzing Growth of Ethnic Groups Across the District</a:t>
            </a:r>
            <a:endParaRPr lang="en-US" sz="4400" b="1" dirty="0">
              <a:solidFill>
                <a:srgbClr val="2E005C"/>
              </a:solidFill>
            </a:endParaRPr>
          </a:p>
        </p:txBody>
      </p:sp>
      <p:cxnSp>
        <p:nvCxnSpPr>
          <p:cNvPr id="67" name="Straight Connector 66"/>
          <p:cNvCxnSpPr>
            <a:stCxn id="4" idx="1"/>
            <a:endCxn id="4" idx="3"/>
          </p:cNvCxnSpPr>
          <p:nvPr/>
        </p:nvCxnSpPr>
        <p:spPr>
          <a:xfrm rot="10800000" flipH="1">
            <a:off x="685800"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cxnSp>
        <p:nvCxnSpPr>
          <p:cNvPr id="69" name="Straight Connector 68"/>
          <p:cNvCxnSpPr/>
          <p:nvPr/>
        </p:nvCxnSpPr>
        <p:spPr>
          <a:xfrm flipV="1">
            <a:off x="1828800" y="3505200"/>
            <a:ext cx="2286000" cy="708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H="1">
            <a:off x="4191000" y="3048000"/>
            <a:ext cx="2339882"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1676400" y="3810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p:cNvCxnSpPr>
            <a:stCxn id="87" idx="7"/>
          </p:cNvCxnSpPr>
          <p:nvPr/>
        </p:nvCxnSpPr>
        <p:spPr>
          <a:xfrm rot="5400000" flipH="1" flipV="1">
            <a:off x="2427241" y="2122441"/>
            <a:ext cx="1089118" cy="23306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114800" y="2667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p:cNvCxnSpPr>
            <a:stCxn id="95" idx="7"/>
            <a:endCxn id="98" idx="7"/>
          </p:cNvCxnSpPr>
          <p:nvPr/>
        </p:nvCxnSpPr>
        <p:spPr>
          <a:xfrm rot="5400000" flipH="1" flipV="1">
            <a:off x="5159282" y="1317718"/>
            <a:ext cx="457200" cy="228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400800" y="22098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p:cNvCxnSpPr/>
          <p:nvPr/>
        </p:nvCxnSpPr>
        <p:spPr>
          <a:xfrm flipV="1">
            <a:off x="1828800" y="4343400"/>
            <a:ext cx="2514600" cy="381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419600" y="3733800"/>
            <a:ext cx="2133600" cy="60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7620000" y="1752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p:cNvSpPr txBox="1"/>
          <p:nvPr/>
        </p:nvSpPr>
        <p:spPr>
          <a:xfrm>
            <a:off x="7772400" y="1676400"/>
            <a:ext cx="1143000" cy="276999"/>
          </a:xfrm>
          <a:prstGeom prst="rect">
            <a:avLst/>
          </a:prstGeom>
          <a:noFill/>
        </p:spPr>
        <p:txBody>
          <a:bodyPr wrap="square" rtlCol="0">
            <a:spAutoFit/>
          </a:bodyPr>
          <a:lstStyle/>
          <a:p>
            <a:r>
              <a:rPr lang="en-US" sz="1200" dirty="0" smtClean="0"/>
              <a:t>Caucasian</a:t>
            </a:r>
            <a:endParaRPr lang="en-US" sz="1200" dirty="0"/>
          </a:p>
        </p:txBody>
      </p:sp>
      <p:sp>
        <p:nvSpPr>
          <p:cNvPr id="112" name="TextBox 111"/>
          <p:cNvSpPr txBox="1"/>
          <p:nvPr/>
        </p:nvSpPr>
        <p:spPr>
          <a:xfrm>
            <a:off x="7772400" y="2359223"/>
            <a:ext cx="1295400" cy="276999"/>
          </a:xfrm>
          <a:prstGeom prst="rect">
            <a:avLst/>
          </a:prstGeom>
          <a:noFill/>
        </p:spPr>
        <p:txBody>
          <a:bodyPr wrap="square" rtlCol="0">
            <a:spAutoFit/>
          </a:bodyPr>
          <a:lstStyle/>
          <a:p>
            <a:r>
              <a:rPr lang="en-US" sz="1200" dirty="0" smtClean="0"/>
              <a:t>Target Scores</a:t>
            </a:r>
            <a:endParaRPr lang="en-US" sz="1200" dirty="0"/>
          </a:p>
        </p:txBody>
      </p:sp>
      <p:sp>
        <p:nvSpPr>
          <p:cNvPr id="113" name="TextBox 112"/>
          <p:cNvSpPr txBox="1"/>
          <p:nvPr/>
        </p:nvSpPr>
        <p:spPr>
          <a:xfrm>
            <a:off x="7772400" y="2667001"/>
            <a:ext cx="1371600" cy="276999"/>
          </a:xfrm>
          <a:prstGeom prst="rect">
            <a:avLst/>
          </a:prstGeom>
          <a:noFill/>
        </p:spPr>
        <p:txBody>
          <a:bodyPr wrap="square" rtlCol="0">
            <a:spAutoFit/>
          </a:bodyPr>
          <a:lstStyle/>
          <a:p>
            <a:r>
              <a:rPr lang="en-US" sz="1200" dirty="0" smtClean="0"/>
              <a:t>Hispanic/Latino</a:t>
            </a:r>
            <a:endParaRPr lang="en-US" sz="1200" dirty="0"/>
          </a:p>
        </p:txBody>
      </p:sp>
      <p:cxnSp>
        <p:nvCxnSpPr>
          <p:cNvPr id="115" name="Straight Connector 114"/>
          <p:cNvCxnSpPr/>
          <p:nvPr/>
        </p:nvCxnSpPr>
        <p:spPr>
          <a:xfrm rot="5400000" flipH="1" flipV="1">
            <a:off x="2758982" y="2857500"/>
            <a:ext cx="631918" cy="25369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419600" y="3810000"/>
            <a:ext cx="2057400" cy="2286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7772400" y="2999601"/>
            <a:ext cx="1371600" cy="276999"/>
          </a:xfrm>
          <a:prstGeom prst="rect">
            <a:avLst/>
          </a:prstGeom>
          <a:noFill/>
        </p:spPr>
        <p:txBody>
          <a:bodyPr wrap="square" rtlCol="0">
            <a:spAutoFit/>
          </a:bodyPr>
          <a:lstStyle/>
          <a:p>
            <a:r>
              <a:rPr lang="en-US" sz="1200" dirty="0" smtClean="0"/>
              <a:t>African American</a:t>
            </a:r>
            <a:endParaRPr lang="en-US" sz="1200" dirty="0"/>
          </a:p>
        </p:txBody>
      </p:sp>
      <p:cxnSp>
        <p:nvCxnSpPr>
          <p:cNvPr id="57" name="Straight Connector 56"/>
          <p:cNvCxnSpPr/>
          <p:nvPr/>
        </p:nvCxnSpPr>
        <p:spPr>
          <a:xfrm rot="5400000" flipH="1" flipV="1">
            <a:off x="2720882" y="2438400"/>
            <a:ext cx="555718" cy="2384518"/>
          </a:xfrm>
          <a:prstGeom prst="line">
            <a:avLst/>
          </a:prstGeom>
          <a:ln>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267200" y="2873282"/>
            <a:ext cx="2155918" cy="479518"/>
          </a:xfrm>
          <a:prstGeom prst="line">
            <a:avLst/>
          </a:prstGeom>
          <a:ln>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2682782" y="2095500"/>
            <a:ext cx="631918" cy="23845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flipH="1">
            <a:off x="4114800" y="1981200"/>
            <a:ext cx="2362200" cy="990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772400" y="3429000"/>
            <a:ext cx="1219200" cy="276999"/>
          </a:xfrm>
          <a:prstGeom prst="rect">
            <a:avLst/>
          </a:prstGeom>
          <a:noFill/>
        </p:spPr>
        <p:txBody>
          <a:bodyPr wrap="square" rtlCol="0">
            <a:spAutoFit/>
          </a:bodyPr>
          <a:lstStyle/>
          <a:p>
            <a:r>
              <a:rPr lang="en-US" sz="1200" dirty="0" smtClean="0"/>
              <a:t>Asian</a:t>
            </a:r>
            <a:endParaRPr lang="en-US" sz="1200" dirty="0"/>
          </a:p>
        </p:txBody>
      </p:sp>
      <p:sp>
        <p:nvSpPr>
          <p:cNvPr id="92" name="TextBox 91"/>
          <p:cNvSpPr txBox="1"/>
          <p:nvPr/>
        </p:nvSpPr>
        <p:spPr>
          <a:xfrm>
            <a:off x="7772400" y="2009001"/>
            <a:ext cx="1295400" cy="276999"/>
          </a:xfrm>
          <a:prstGeom prst="rect">
            <a:avLst/>
          </a:prstGeom>
          <a:noFill/>
        </p:spPr>
        <p:txBody>
          <a:bodyPr wrap="square" rtlCol="0">
            <a:spAutoFit/>
          </a:bodyPr>
          <a:lstStyle/>
          <a:p>
            <a:r>
              <a:rPr lang="en-US" sz="1200" dirty="0" smtClean="0"/>
              <a:t>Unidentified</a:t>
            </a:r>
            <a:endParaRPr lang="en-US" sz="1200" dirty="0"/>
          </a:p>
        </p:txBody>
      </p:sp>
      <p:sp>
        <p:nvSpPr>
          <p:cNvPr id="64" name="Slide Number Placeholder 63"/>
          <p:cNvSpPr>
            <a:spLocks noGrp="1"/>
          </p:cNvSpPr>
          <p:nvPr>
            <p:ph type="sldNum" sz="quarter" idx="12"/>
          </p:nvPr>
        </p:nvSpPr>
        <p:spPr/>
        <p:txBody>
          <a:bodyPr/>
          <a:lstStyle/>
          <a:p>
            <a:fld id="{0E8B17A0-48F4-48F8-B74F-4689266A53B7}" type="slidenum">
              <a:rPr lang="en-US" smtClean="0"/>
              <a:pPr/>
              <a:t>139</a:t>
            </a:fld>
            <a:endParaRPr lang="en-US" dirty="0"/>
          </a:p>
        </p:txBody>
      </p:sp>
      <p:sp>
        <p:nvSpPr>
          <p:cNvPr id="76" name="Isosceles Triangle 75"/>
          <p:cNvSpPr/>
          <p:nvPr/>
        </p:nvSpPr>
        <p:spPr>
          <a:xfrm>
            <a:off x="6477000" y="2971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7620000" y="3429000"/>
            <a:ext cx="152400" cy="228600"/>
          </a:xfrm>
          <a:prstGeom prst="diamond">
            <a:avLst/>
          </a:prstGeom>
          <a:solidFill>
            <a:srgbClr val="2E005C"/>
          </a:solidFill>
          <a:ln>
            <a:solidFill>
              <a:srgbClr val="2E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flipH="1">
            <a:off x="7620000" y="3124200"/>
            <a:ext cx="1524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Multiply 119"/>
          <p:cNvSpPr/>
          <p:nvPr/>
        </p:nvSpPr>
        <p:spPr>
          <a:xfrm>
            <a:off x="1676400" y="3810000"/>
            <a:ext cx="304800" cy="228600"/>
          </a:xfrm>
          <a:prstGeom prst="mathMultiply">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ultiply 122"/>
          <p:cNvSpPr/>
          <p:nvPr/>
        </p:nvSpPr>
        <p:spPr>
          <a:xfrm>
            <a:off x="4114800" y="3276600"/>
            <a:ext cx="304800" cy="228600"/>
          </a:xfrm>
          <a:prstGeom prst="mathMultiply">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ultiply 123"/>
          <p:cNvSpPr/>
          <p:nvPr/>
        </p:nvSpPr>
        <p:spPr>
          <a:xfrm>
            <a:off x="6248400" y="2743200"/>
            <a:ext cx="304800" cy="228600"/>
          </a:xfrm>
          <a:prstGeom prst="mathMultiply">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ultiply 125"/>
          <p:cNvSpPr/>
          <p:nvPr/>
        </p:nvSpPr>
        <p:spPr>
          <a:xfrm>
            <a:off x="7543800" y="2057400"/>
            <a:ext cx="304800" cy="228600"/>
          </a:xfrm>
          <a:prstGeom prst="mathMultiply">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6324600" y="1828800"/>
            <a:ext cx="152400" cy="228600"/>
          </a:xfrm>
          <a:prstGeom prst="diamond">
            <a:avLst/>
          </a:prstGeom>
          <a:solidFill>
            <a:srgbClr val="2E005C"/>
          </a:solidFill>
          <a:ln>
            <a:solidFill>
              <a:srgbClr val="2E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1676400" y="3505200"/>
            <a:ext cx="152400" cy="228600"/>
          </a:xfrm>
          <a:prstGeom prst="diamond">
            <a:avLst/>
          </a:prstGeom>
          <a:solidFill>
            <a:srgbClr val="2E005C"/>
          </a:solidFill>
          <a:ln>
            <a:solidFill>
              <a:srgbClr val="2E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4114800" y="2895600"/>
            <a:ext cx="152400" cy="228600"/>
          </a:xfrm>
          <a:prstGeom prst="diamond">
            <a:avLst/>
          </a:prstGeom>
          <a:solidFill>
            <a:srgbClr val="2E005C"/>
          </a:solidFill>
          <a:ln>
            <a:solidFill>
              <a:srgbClr val="2E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7620000" y="24384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1676400" y="41910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4038600" y="34290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flipH="1">
            <a:off x="6477000" y="3962400"/>
            <a:ext cx="1524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flipH="1">
            <a:off x="1752600" y="4419600"/>
            <a:ext cx="1524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flipH="1">
            <a:off x="4267200" y="3733800"/>
            <a:ext cx="1524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Hexagon 139"/>
          <p:cNvSpPr/>
          <p:nvPr/>
        </p:nvSpPr>
        <p:spPr>
          <a:xfrm>
            <a:off x="7620000" y="2743200"/>
            <a:ext cx="152400" cy="1524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Hexagon 140"/>
          <p:cNvSpPr/>
          <p:nvPr/>
        </p:nvSpPr>
        <p:spPr>
          <a:xfrm>
            <a:off x="6553200" y="3657600"/>
            <a:ext cx="152400" cy="1524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Hexagon 141"/>
          <p:cNvSpPr/>
          <p:nvPr/>
        </p:nvSpPr>
        <p:spPr>
          <a:xfrm>
            <a:off x="4267200" y="4267200"/>
            <a:ext cx="152400" cy="1524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Hexagon 142"/>
          <p:cNvSpPr/>
          <p:nvPr/>
        </p:nvSpPr>
        <p:spPr>
          <a:xfrm>
            <a:off x="1752600" y="4648200"/>
            <a:ext cx="152400" cy="1524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t>Screening</a:t>
            </a:r>
          </a:p>
        </p:txBody>
      </p:sp>
      <p:sp>
        <p:nvSpPr>
          <p:cNvPr id="5123" name="Rectangle 3"/>
          <p:cNvSpPr>
            <a:spLocks noGrp="1"/>
          </p:cNvSpPr>
          <p:nvPr>
            <p:ph idx="1"/>
          </p:nvPr>
        </p:nvSpPr>
        <p:spPr>
          <a:xfrm>
            <a:off x="381000" y="2058988"/>
            <a:ext cx="8305800" cy="3884612"/>
          </a:xfrm>
        </p:spPr>
        <p:txBody>
          <a:bodyPr>
            <a:normAutofit/>
          </a:bodyPr>
          <a:lstStyle/>
          <a:p>
            <a:pPr marL="509588" indent="-509588">
              <a:buClr>
                <a:schemeClr val="accent1"/>
              </a:buClr>
              <a:buFont typeface="Wingdings" pitchFamily="2" charset="2"/>
              <a:buChar char="§"/>
            </a:pPr>
            <a:r>
              <a:rPr lang="en-US" sz="2800" dirty="0" smtClean="0"/>
              <a:t>PURPOSE: identify students who are at-risk for poor learning outcomes</a:t>
            </a:r>
          </a:p>
          <a:p>
            <a:pPr marL="509588" indent="-509588">
              <a:buClr>
                <a:schemeClr val="accent1"/>
              </a:buClr>
              <a:buFont typeface="Wingdings" pitchFamily="2" charset="2"/>
              <a:buChar char="§"/>
            </a:pPr>
            <a:r>
              <a:rPr lang="en-US" sz="2800" dirty="0" smtClean="0"/>
              <a:t>FOCUS: all students</a:t>
            </a:r>
          </a:p>
          <a:p>
            <a:pPr marL="509588" indent="-509588">
              <a:buClr>
                <a:schemeClr val="accent1"/>
              </a:buClr>
              <a:buFont typeface="Wingdings" pitchFamily="2" charset="2"/>
              <a:buChar char="§"/>
            </a:pPr>
            <a:r>
              <a:rPr lang="en-US" sz="2800" dirty="0" smtClean="0"/>
              <a:t>TOOLS: brief assessments that are valid, reliable, and demonstrate Classification Accuracy for predicting learning or behavioral problems</a:t>
            </a:r>
          </a:p>
          <a:p>
            <a:pPr marL="509588" indent="-509588">
              <a:buClr>
                <a:schemeClr val="accent1"/>
              </a:buClr>
              <a:buFont typeface="Wingdings" pitchFamily="2" charset="2"/>
              <a:buChar char="§"/>
            </a:pPr>
            <a:r>
              <a:rPr lang="en-US" sz="2800" dirty="0" smtClean="0"/>
              <a:t>TIMEFRAME: administered more than one time per year (e.g., Fall, Winter, Spring )</a:t>
            </a:r>
          </a:p>
        </p:txBody>
      </p:sp>
      <p:sp>
        <p:nvSpPr>
          <p:cNvPr id="4" name="Slide Number Placeholder 3"/>
          <p:cNvSpPr>
            <a:spLocks noGrp="1"/>
          </p:cNvSpPr>
          <p:nvPr>
            <p:ph type="sldNum" sz="quarter" idx="10"/>
          </p:nvPr>
        </p:nvSpPr>
        <p:spPr/>
        <p:txBody>
          <a:bodyPr/>
          <a:lstStyle/>
          <a:p>
            <a:fld id="{085E27C5-ECB1-4EBC-98D3-F94D2BA84B3F}" type="slidenum">
              <a:rPr lang="en-US" smtClean="0"/>
              <a:pPr/>
              <a:t>14</a:t>
            </a:fld>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00200"/>
            <a:ext cx="68580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20</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120</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100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60</a:t>
            </a:r>
            <a:endParaRPr lang="en-US" dirty="0"/>
          </a:p>
        </p:txBody>
      </p:sp>
      <p:sp>
        <p:nvSpPr>
          <p:cNvPr id="23" name="TextBox 22"/>
          <p:cNvSpPr txBox="1"/>
          <p:nvPr/>
        </p:nvSpPr>
        <p:spPr>
          <a:xfrm>
            <a:off x="228600" y="3276600"/>
            <a:ext cx="457200" cy="369332"/>
          </a:xfrm>
          <a:prstGeom prst="rect">
            <a:avLst/>
          </a:prstGeom>
          <a:noFill/>
        </p:spPr>
        <p:txBody>
          <a:bodyPr wrap="square" rtlCol="0">
            <a:spAutoFit/>
          </a:bodyPr>
          <a:lstStyle/>
          <a:p>
            <a:r>
              <a:rPr lang="en-US" dirty="0" smtClean="0"/>
              <a:t>80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40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140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75000" lnSpcReduction="20000"/>
          </a:bodyPr>
          <a:lstStyle/>
          <a:p>
            <a:pPr lvl="0" algn="ctr" fontAlgn="auto">
              <a:spcAft>
                <a:spcPts val="0"/>
              </a:spcAft>
              <a:defRPr/>
            </a:pPr>
            <a:r>
              <a:rPr lang="en-US" sz="4400" b="1" dirty="0" smtClean="0">
                <a:solidFill>
                  <a:srgbClr val="2E005C"/>
                </a:solidFill>
              </a:rPr>
              <a:t>Analyzing Growth of English Language Learners Across the District</a:t>
            </a:r>
            <a:endParaRPr lang="en-US" sz="4400" b="1" dirty="0">
              <a:solidFill>
                <a:srgbClr val="2E005C"/>
              </a:solidFill>
            </a:endParaRPr>
          </a:p>
        </p:txBody>
      </p:sp>
      <p:cxnSp>
        <p:nvCxnSpPr>
          <p:cNvPr id="67" name="Straight Connector 66"/>
          <p:cNvCxnSpPr>
            <a:stCxn id="4" idx="1"/>
            <a:endCxn id="4" idx="3"/>
          </p:cNvCxnSpPr>
          <p:nvPr/>
        </p:nvCxnSpPr>
        <p:spPr>
          <a:xfrm rot="10800000" flipH="1">
            <a:off x="685800"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cxnSp>
        <p:nvCxnSpPr>
          <p:cNvPr id="69" name="Straight Connector 68"/>
          <p:cNvCxnSpPr/>
          <p:nvPr/>
        </p:nvCxnSpPr>
        <p:spPr>
          <a:xfrm flipV="1">
            <a:off x="1828800" y="3505200"/>
            <a:ext cx="2286000" cy="708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H="1">
            <a:off x="4114800" y="2895600"/>
            <a:ext cx="2339882"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2568482" y="2286000"/>
            <a:ext cx="784318" cy="23083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5143500" y="1692182"/>
            <a:ext cx="403318" cy="220055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flipH="1" flipV="1">
            <a:off x="2743200" y="3178082"/>
            <a:ext cx="555718" cy="242915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343400" y="3276600"/>
            <a:ext cx="2057400" cy="838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077200" y="1905000"/>
            <a:ext cx="1066800" cy="307777"/>
          </a:xfrm>
          <a:prstGeom prst="rect">
            <a:avLst/>
          </a:prstGeom>
          <a:noFill/>
        </p:spPr>
        <p:txBody>
          <a:bodyPr wrap="square" rtlCol="0">
            <a:spAutoFit/>
          </a:bodyPr>
          <a:lstStyle/>
          <a:p>
            <a:r>
              <a:rPr lang="en-US" sz="1400" dirty="0" smtClean="0"/>
              <a:t>No</a:t>
            </a:r>
            <a:endParaRPr lang="en-US" sz="1400" dirty="0"/>
          </a:p>
        </p:txBody>
      </p:sp>
      <p:sp>
        <p:nvSpPr>
          <p:cNvPr id="112" name="TextBox 111"/>
          <p:cNvSpPr txBox="1"/>
          <p:nvPr/>
        </p:nvSpPr>
        <p:spPr>
          <a:xfrm>
            <a:off x="8077200" y="2362200"/>
            <a:ext cx="990600" cy="523220"/>
          </a:xfrm>
          <a:prstGeom prst="rect">
            <a:avLst/>
          </a:prstGeom>
          <a:noFill/>
        </p:spPr>
        <p:txBody>
          <a:bodyPr wrap="square" rtlCol="0">
            <a:spAutoFit/>
          </a:bodyPr>
          <a:lstStyle/>
          <a:p>
            <a:r>
              <a:rPr lang="en-US" sz="1400" dirty="0" smtClean="0"/>
              <a:t>Target Scores</a:t>
            </a:r>
            <a:endParaRPr lang="en-US" sz="1400" dirty="0"/>
          </a:p>
        </p:txBody>
      </p:sp>
      <p:sp>
        <p:nvSpPr>
          <p:cNvPr id="113" name="TextBox 112"/>
          <p:cNvSpPr txBox="1"/>
          <p:nvPr/>
        </p:nvSpPr>
        <p:spPr>
          <a:xfrm>
            <a:off x="8077200" y="2968823"/>
            <a:ext cx="1066800" cy="307777"/>
          </a:xfrm>
          <a:prstGeom prst="rect">
            <a:avLst/>
          </a:prstGeom>
          <a:noFill/>
        </p:spPr>
        <p:txBody>
          <a:bodyPr wrap="square" rtlCol="0">
            <a:spAutoFit/>
          </a:bodyPr>
          <a:lstStyle/>
          <a:p>
            <a:r>
              <a:rPr lang="en-US" sz="1400" dirty="0" smtClean="0"/>
              <a:t>Yes</a:t>
            </a:r>
            <a:endParaRPr lang="en-US" sz="1400" dirty="0"/>
          </a:p>
        </p:txBody>
      </p:sp>
      <p:sp>
        <p:nvSpPr>
          <p:cNvPr id="43" name="Slide Number Placeholder 42"/>
          <p:cNvSpPr>
            <a:spLocks noGrp="1"/>
          </p:cNvSpPr>
          <p:nvPr>
            <p:ph type="sldNum" sz="quarter" idx="12"/>
          </p:nvPr>
        </p:nvSpPr>
        <p:spPr/>
        <p:txBody>
          <a:bodyPr/>
          <a:lstStyle/>
          <a:p>
            <a:fld id="{0E8B17A0-48F4-48F8-B74F-4689266A53B7}" type="slidenum">
              <a:rPr lang="en-US" smtClean="0"/>
              <a:pPr/>
              <a:t>140</a:t>
            </a:fld>
            <a:endParaRPr lang="en-US" dirty="0"/>
          </a:p>
        </p:txBody>
      </p:sp>
      <p:sp>
        <p:nvSpPr>
          <p:cNvPr id="45" name="Diamond 44"/>
          <p:cNvSpPr/>
          <p:nvPr/>
        </p:nvSpPr>
        <p:spPr>
          <a:xfrm>
            <a:off x="6324600" y="3124200"/>
            <a:ext cx="152400" cy="304800"/>
          </a:xfrm>
          <a:prstGeom prst="diamond">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7848600" y="2971800"/>
            <a:ext cx="152400" cy="304800"/>
          </a:xfrm>
          <a:prstGeom prst="diamond">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4191000" y="3962400"/>
            <a:ext cx="152400" cy="304800"/>
          </a:xfrm>
          <a:prstGeom prst="diamond">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1752600" y="4495800"/>
            <a:ext cx="152400" cy="304800"/>
          </a:xfrm>
          <a:prstGeom prst="diamond">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50"/>
          <p:cNvSpPr/>
          <p:nvPr/>
        </p:nvSpPr>
        <p:spPr>
          <a:xfrm>
            <a:off x="7696200" y="22860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51"/>
          <p:cNvSpPr/>
          <p:nvPr/>
        </p:nvSpPr>
        <p:spPr>
          <a:xfrm>
            <a:off x="1600200" y="39624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y 57"/>
          <p:cNvSpPr/>
          <p:nvPr/>
        </p:nvSpPr>
        <p:spPr>
          <a:xfrm>
            <a:off x="4191000" y="32004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y 58"/>
          <p:cNvSpPr/>
          <p:nvPr/>
        </p:nvSpPr>
        <p:spPr>
          <a:xfrm>
            <a:off x="6248400" y="25908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Process 59"/>
          <p:cNvSpPr/>
          <p:nvPr/>
        </p:nvSpPr>
        <p:spPr>
          <a:xfrm>
            <a:off x="7772400" y="1981200"/>
            <a:ext cx="228600" cy="228600"/>
          </a:xfrm>
          <a:prstGeom prst="flowChart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Process 60"/>
          <p:cNvSpPr/>
          <p:nvPr/>
        </p:nvSpPr>
        <p:spPr>
          <a:xfrm>
            <a:off x="6400800" y="2438400"/>
            <a:ext cx="228600" cy="228600"/>
          </a:xfrm>
          <a:prstGeom prst="flowChart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Process 61"/>
          <p:cNvSpPr/>
          <p:nvPr/>
        </p:nvSpPr>
        <p:spPr>
          <a:xfrm>
            <a:off x="4114800" y="2895600"/>
            <a:ext cx="228600" cy="228600"/>
          </a:xfrm>
          <a:prstGeom prst="flowChart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Process 63"/>
          <p:cNvSpPr/>
          <p:nvPr/>
        </p:nvSpPr>
        <p:spPr>
          <a:xfrm>
            <a:off x="1676400" y="3733800"/>
            <a:ext cx="228600" cy="228600"/>
          </a:xfrm>
          <a:prstGeom prst="flowChart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level data Analysis</a:t>
            </a:r>
            <a:endParaRPr lang="en-US" dirty="0"/>
          </a:p>
        </p:txBody>
      </p:sp>
      <p:sp>
        <p:nvSpPr>
          <p:cNvPr id="4" name="Text Placeholder 3"/>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pPr>
              <a:defRPr/>
            </a:pPr>
            <a:fld id="{D018D9C5-E644-414B-97B6-66097F7A7F26}" type="slidenum">
              <a:rPr lang="en-US" smtClean="0"/>
              <a:pPr>
                <a:defRPr/>
              </a:pPr>
              <a:t>141</a:t>
            </a:fld>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04800" y="758952"/>
            <a:ext cx="8610600" cy="987552"/>
          </a:xfrm>
        </p:spPr>
        <p:txBody>
          <a:bodyPr/>
          <a:lstStyle/>
          <a:p>
            <a:pPr eaLnBrk="1" hangingPunct="1"/>
            <a:r>
              <a:rPr lang="en-US" dirty="0" smtClean="0"/>
              <a:t>School Educational Decisions: Screening</a:t>
            </a:r>
          </a:p>
        </p:txBody>
      </p:sp>
      <p:sp>
        <p:nvSpPr>
          <p:cNvPr id="111619" name="Rectangle 3"/>
          <p:cNvSpPr>
            <a:spLocks noGrp="1" noChangeArrowheads="1"/>
          </p:cNvSpPr>
          <p:nvPr>
            <p:ph type="body" sz="half" idx="1"/>
          </p:nvPr>
        </p:nvSpPr>
        <p:spPr>
          <a:xfrm>
            <a:off x="304800" y="1981200"/>
            <a:ext cx="8305800" cy="3718560"/>
          </a:xfrm>
        </p:spPr>
        <p:txBody>
          <a:bodyPr/>
          <a:lstStyle/>
          <a:p>
            <a:pPr eaLnBrk="1" hangingPunct="1">
              <a:lnSpc>
                <a:spcPct val="90000"/>
              </a:lnSpc>
              <a:buFont typeface="Wingdings" pitchFamily="2" charset="2"/>
              <a:buChar char="§"/>
            </a:pPr>
            <a:r>
              <a:rPr lang="en-US" sz="3600" dirty="0" smtClean="0"/>
              <a:t>General school and grade level trends or issues </a:t>
            </a:r>
          </a:p>
          <a:p>
            <a:pPr eaLnBrk="1" hangingPunct="1">
              <a:lnSpc>
                <a:spcPct val="90000"/>
              </a:lnSpc>
              <a:buFont typeface="Wingdings" pitchFamily="2" charset="2"/>
              <a:buChar char="§"/>
            </a:pPr>
            <a:r>
              <a:rPr lang="en-US" sz="3600" dirty="0" smtClean="0"/>
              <a:t>Effectiveness of school wide curriculum and instructional delivery</a:t>
            </a:r>
          </a:p>
          <a:p>
            <a:pPr eaLnBrk="1" hangingPunct="1">
              <a:lnSpc>
                <a:spcPct val="90000"/>
              </a:lnSpc>
              <a:buFont typeface="Wingdings" pitchFamily="2" charset="2"/>
              <a:buChar char="§"/>
            </a:pPr>
            <a:r>
              <a:rPr lang="en-US" sz="3600" dirty="0" smtClean="0"/>
              <a:t>Areas of need and guidance on how to set measurable school wide goals</a:t>
            </a:r>
          </a:p>
          <a:p>
            <a:pPr eaLnBrk="1" hangingPunct="1">
              <a:lnSpc>
                <a:spcPct val="90000"/>
              </a:lnSpc>
            </a:pPr>
            <a:endParaRPr lang="en-US" sz="2000" dirty="0" smtClean="0"/>
          </a:p>
          <a:p>
            <a:pPr eaLnBrk="1" hangingPunct="1">
              <a:lnSpc>
                <a:spcPct val="90000"/>
              </a:lnSpc>
            </a:pPr>
            <a:endParaRPr lang="en-US" sz="2000" dirty="0" smtClean="0"/>
          </a:p>
          <a:p>
            <a:pPr lvl="1" eaLnBrk="1" hangingPunct="1">
              <a:lnSpc>
                <a:spcPct val="90000"/>
              </a:lnSpc>
            </a:pPr>
            <a:endParaRPr lang="en-US" sz="1800" dirty="0" smtClean="0"/>
          </a:p>
        </p:txBody>
      </p:sp>
      <p:sp>
        <p:nvSpPr>
          <p:cNvPr id="4" name="Slide Number Placeholder 3"/>
          <p:cNvSpPr>
            <a:spLocks noGrp="1"/>
          </p:cNvSpPr>
          <p:nvPr>
            <p:ph type="sldNum" sz="quarter" idx="10"/>
          </p:nvPr>
        </p:nvSpPr>
        <p:spPr/>
        <p:txBody>
          <a:bodyPr/>
          <a:lstStyle/>
          <a:p>
            <a:fld id="{704A1040-FC65-4B4B-94A2-B814865480B2}" type="slidenum">
              <a:rPr lang="en-US" smtClean="0"/>
              <a:pPr/>
              <a:t>142</a:t>
            </a:fld>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67818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25</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175</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150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75</a:t>
            </a:r>
            <a:endParaRPr lang="en-US" dirty="0"/>
          </a:p>
        </p:txBody>
      </p:sp>
      <p:sp>
        <p:nvSpPr>
          <p:cNvPr id="23" name="TextBox 22"/>
          <p:cNvSpPr txBox="1"/>
          <p:nvPr/>
        </p:nvSpPr>
        <p:spPr>
          <a:xfrm>
            <a:off x="152400" y="3276600"/>
            <a:ext cx="609600" cy="369332"/>
          </a:xfrm>
          <a:prstGeom prst="rect">
            <a:avLst/>
          </a:prstGeom>
          <a:noFill/>
        </p:spPr>
        <p:txBody>
          <a:bodyPr wrap="square" rtlCol="0">
            <a:spAutoFit/>
          </a:bodyPr>
          <a:lstStyle/>
          <a:p>
            <a:r>
              <a:rPr lang="en-US" dirty="0" smtClean="0"/>
              <a:t>100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50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200</a:t>
            </a:r>
            <a:endParaRPr lang="en-US" dirty="0"/>
          </a:p>
        </p:txBody>
      </p:sp>
      <p:sp>
        <p:nvSpPr>
          <p:cNvPr id="26" name="Rectangle 25"/>
          <p:cNvSpPr/>
          <p:nvPr/>
        </p:nvSpPr>
        <p:spPr>
          <a:xfrm>
            <a:off x="990600" y="4800600"/>
            <a:ext cx="304800" cy="3810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990600" y="49530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952500" y="4610100"/>
            <a:ext cx="38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62000" y="5334000"/>
            <a:ext cx="1219200" cy="369332"/>
          </a:xfrm>
          <a:prstGeom prst="rect">
            <a:avLst/>
          </a:prstGeom>
          <a:noFill/>
        </p:spPr>
        <p:txBody>
          <a:bodyPr wrap="square" rtlCol="0">
            <a:spAutoFit/>
          </a:bodyPr>
          <a:lstStyle/>
          <a:p>
            <a:pPr algn="ctr"/>
            <a:r>
              <a:rPr lang="en-US" dirty="0" smtClean="0"/>
              <a:t>Grade 1</a:t>
            </a:r>
            <a:endParaRPr lang="en-US" dirty="0"/>
          </a:p>
        </p:txBody>
      </p:sp>
      <p:sp>
        <p:nvSpPr>
          <p:cNvPr id="38" name="TextBox 37"/>
          <p:cNvSpPr txBox="1"/>
          <p:nvPr/>
        </p:nvSpPr>
        <p:spPr>
          <a:xfrm>
            <a:off x="3810000" y="5334000"/>
            <a:ext cx="1295400" cy="369332"/>
          </a:xfrm>
          <a:prstGeom prst="rect">
            <a:avLst/>
          </a:prstGeom>
          <a:noFill/>
        </p:spPr>
        <p:txBody>
          <a:bodyPr wrap="square" rtlCol="0">
            <a:spAutoFit/>
          </a:bodyPr>
          <a:lstStyle/>
          <a:p>
            <a:pPr algn="ctr"/>
            <a:r>
              <a:rPr lang="en-US" dirty="0" smtClean="0"/>
              <a:t>Grade 3</a:t>
            </a:r>
            <a:endParaRPr lang="en-US" dirty="0"/>
          </a:p>
        </p:txBody>
      </p:sp>
      <p:sp>
        <p:nvSpPr>
          <p:cNvPr id="39" name="TextBox 38"/>
          <p:cNvSpPr txBox="1"/>
          <p:nvPr/>
        </p:nvSpPr>
        <p:spPr>
          <a:xfrm>
            <a:off x="2286000" y="5334000"/>
            <a:ext cx="1295400" cy="369332"/>
          </a:xfrm>
          <a:prstGeom prst="rect">
            <a:avLst/>
          </a:prstGeom>
          <a:noFill/>
        </p:spPr>
        <p:txBody>
          <a:bodyPr wrap="square" rtlCol="0">
            <a:spAutoFit/>
          </a:bodyPr>
          <a:lstStyle/>
          <a:p>
            <a:pPr algn="ctr"/>
            <a:r>
              <a:rPr lang="en-US" dirty="0" smtClean="0"/>
              <a:t>Grade 2</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E005C"/>
                </a:solidFill>
                <a:effectLst/>
                <a:uLnTx/>
                <a:uFillTx/>
                <a:latin typeface="+mj-lt"/>
                <a:ea typeface="+mj-ea"/>
                <a:cs typeface="+mj-cs"/>
              </a:rPr>
              <a:t>Norm-Referenced: Box and Whisker Graphs</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a:stCxn id="4" idx="1"/>
            <a:endCxn id="4" idx="3"/>
          </p:cNvCxnSpPr>
          <p:nvPr/>
        </p:nvCxnSpPr>
        <p:spPr>
          <a:xfrm rot="10800000" flipH="1">
            <a:off x="762000" y="3429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342900" y="3390900"/>
            <a:ext cx="3581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18288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38200" y="5029200"/>
            <a:ext cx="53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1752600" y="48768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Connector 119"/>
          <p:cNvCxnSpPr>
            <a:stCxn id="118" idx="1"/>
            <a:endCxn id="118" idx="3"/>
          </p:cNvCxnSpPr>
          <p:nvPr/>
        </p:nvCxnSpPr>
        <p:spPr>
          <a:xfrm rot="10800000" flipH="1">
            <a:off x="1752600" y="5029200"/>
            <a:ext cx="304800" cy="0"/>
          </a:xfrm>
          <a:prstGeom prst="lin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p:nvCxnSpPr>
        <p:spPr>
          <a:xfrm rot="5400000">
            <a:off x="1866900" y="5219700"/>
            <a:ext cx="76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2286000" y="3810000"/>
            <a:ext cx="304800" cy="6858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4" name="Straight Connector 143"/>
          <p:cNvCxnSpPr/>
          <p:nvPr/>
        </p:nvCxnSpPr>
        <p:spPr>
          <a:xfrm>
            <a:off x="2133600" y="4114800"/>
            <a:ext cx="53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4724400" y="2971800"/>
            <a:ext cx="304800" cy="1295400"/>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1" name="Straight Connector 130"/>
          <p:cNvCxnSpPr/>
          <p:nvPr/>
        </p:nvCxnSpPr>
        <p:spPr>
          <a:xfrm>
            <a:off x="4495800" y="36576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4" idx="2"/>
          </p:cNvCxnSpPr>
          <p:nvPr/>
        </p:nvCxnSpPr>
        <p:spPr>
          <a:xfrm rot="5400000">
            <a:off x="2247900" y="46863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3924300" y="4381500"/>
            <a:ext cx="228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34" idx="0"/>
          </p:cNvCxnSpPr>
          <p:nvPr/>
        </p:nvCxnSpPr>
        <p:spPr>
          <a:xfrm rot="5400000">
            <a:off x="2247900" y="3619500"/>
            <a:ext cx="38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3924300" y="2857500"/>
            <a:ext cx="228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5943600" y="2819400"/>
            <a:ext cx="304800" cy="685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p:cNvCxnSpPr/>
          <p:nvPr/>
        </p:nvCxnSpPr>
        <p:spPr>
          <a:xfrm>
            <a:off x="5791200" y="3352800"/>
            <a:ext cx="53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7162800" y="2514600"/>
            <a:ext cx="228600" cy="609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7" name="Straight Connector 166"/>
          <p:cNvCxnSpPr/>
          <p:nvPr/>
        </p:nvCxnSpPr>
        <p:spPr>
          <a:xfrm rot="10800000" flipH="1">
            <a:off x="7162800" y="28194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4" idx="1"/>
            <a:endCxn id="164" idx="3"/>
          </p:cNvCxnSpPr>
          <p:nvPr/>
        </p:nvCxnSpPr>
        <p:spPr>
          <a:xfrm rot="10800000" flipH="1">
            <a:off x="5943600" y="31623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a:off x="7162800" y="2438400"/>
            <a:ext cx="152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flipH="1" flipV="1">
            <a:off x="7124700" y="3238500"/>
            <a:ext cx="228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5219700" y="2933700"/>
            <a:ext cx="38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5905500" y="36957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7772400" y="1981200"/>
            <a:ext cx="304800" cy="8382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1" name="Straight Connector 180"/>
          <p:cNvCxnSpPr/>
          <p:nvPr/>
        </p:nvCxnSpPr>
        <p:spPr>
          <a:xfrm>
            <a:off x="7772400" y="2362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80" idx="0"/>
          </p:cNvCxnSpPr>
          <p:nvPr/>
        </p:nvCxnSpPr>
        <p:spPr>
          <a:xfrm rot="5400000" flipH="1" flipV="1">
            <a:off x="7734300" y="1790700"/>
            <a:ext cx="381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80" idx="2"/>
          </p:cNvCxnSpPr>
          <p:nvPr/>
        </p:nvCxnSpPr>
        <p:spPr>
          <a:xfrm rot="5400000">
            <a:off x="7734300" y="3009900"/>
            <a:ext cx="381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8229600" y="1524000"/>
            <a:ext cx="914400" cy="307777"/>
          </a:xfrm>
          <a:prstGeom prst="rect">
            <a:avLst/>
          </a:prstGeom>
          <a:noFill/>
        </p:spPr>
        <p:txBody>
          <a:bodyPr wrap="square" rtlCol="0">
            <a:spAutoFit/>
          </a:bodyPr>
          <a:lstStyle/>
          <a:p>
            <a:r>
              <a:rPr lang="en-US" sz="1400" dirty="0" smtClean="0"/>
              <a:t>90</a:t>
            </a:r>
            <a:r>
              <a:rPr lang="en-US" sz="1400" baseline="30000" dirty="0" smtClean="0"/>
              <a:t>th</a:t>
            </a:r>
            <a:r>
              <a:rPr lang="en-US" sz="1400" dirty="0" smtClean="0"/>
              <a:t>%ile</a:t>
            </a:r>
            <a:endParaRPr lang="en-US" sz="1400" dirty="0"/>
          </a:p>
        </p:txBody>
      </p:sp>
      <p:sp>
        <p:nvSpPr>
          <p:cNvPr id="189" name="TextBox 188"/>
          <p:cNvSpPr txBox="1"/>
          <p:nvPr/>
        </p:nvSpPr>
        <p:spPr>
          <a:xfrm>
            <a:off x="8229600" y="1905000"/>
            <a:ext cx="914400" cy="307777"/>
          </a:xfrm>
          <a:prstGeom prst="rect">
            <a:avLst/>
          </a:prstGeom>
          <a:noFill/>
        </p:spPr>
        <p:txBody>
          <a:bodyPr wrap="square" rtlCol="0">
            <a:spAutoFit/>
          </a:bodyPr>
          <a:lstStyle/>
          <a:p>
            <a:r>
              <a:rPr lang="en-US" sz="1400" dirty="0" smtClean="0"/>
              <a:t>75</a:t>
            </a:r>
            <a:r>
              <a:rPr lang="en-US" sz="1400" baseline="30000" dirty="0" smtClean="0"/>
              <a:t>th</a:t>
            </a:r>
            <a:r>
              <a:rPr lang="en-US" sz="1400" dirty="0" smtClean="0"/>
              <a:t>%ile</a:t>
            </a:r>
            <a:endParaRPr lang="en-US" sz="1400" dirty="0"/>
          </a:p>
        </p:txBody>
      </p:sp>
      <p:sp>
        <p:nvSpPr>
          <p:cNvPr id="190" name="TextBox 189"/>
          <p:cNvSpPr txBox="1"/>
          <p:nvPr/>
        </p:nvSpPr>
        <p:spPr>
          <a:xfrm>
            <a:off x="8229600" y="2209800"/>
            <a:ext cx="914400" cy="307777"/>
          </a:xfrm>
          <a:prstGeom prst="rect">
            <a:avLst/>
          </a:prstGeom>
          <a:noFill/>
        </p:spPr>
        <p:txBody>
          <a:bodyPr wrap="square" rtlCol="0">
            <a:spAutoFit/>
          </a:bodyPr>
          <a:lstStyle/>
          <a:p>
            <a:r>
              <a:rPr lang="en-US" sz="1400" dirty="0" smtClean="0"/>
              <a:t>50</a:t>
            </a:r>
            <a:r>
              <a:rPr lang="en-US" sz="1400" baseline="30000" dirty="0" smtClean="0"/>
              <a:t>th</a:t>
            </a:r>
            <a:r>
              <a:rPr lang="en-US" sz="1400" dirty="0" smtClean="0"/>
              <a:t>%ile</a:t>
            </a:r>
            <a:endParaRPr lang="en-US" sz="1400" dirty="0"/>
          </a:p>
        </p:txBody>
      </p:sp>
      <p:sp>
        <p:nvSpPr>
          <p:cNvPr id="191" name="TextBox 190"/>
          <p:cNvSpPr txBox="1"/>
          <p:nvPr/>
        </p:nvSpPr>
        <p:spPr>
          <a:xfrm>
            <a:off x="8229600" y="2514600"/>
            <a:ext cx="914400" cy="307777"/>
          </a:xfrm>
          <a:prstGeom prst="rect">
            <a:avLst/>
          </a:prstGeom>
          <a:noFill/>
        </p:spPr>
        <p:txBody>
          <a:bodyPr wrap="square" rtlCol="0">
            <a:spAutoFit/>
          </a:bodyPr>
          <a:lstStyle/>
          <a:p>
            <a:r>
              <a:rPr lang="en-US" sz="1400" dirty="0" smtClean="0"/>
              <a:t>25</a:t>
            </a:r>
            <a:r>
              <a:rPr lang="en-US" sz="1400" baseline="30000" dirty="0" smtClean="0"/>
              <a:t>th</a:t>
            </a:r>
            <a:r>
              <a:rPr lang="en-US" sz="1400" dirty="0" smtClean="0"/>
              <a:t>%ile</a:t>
            </a:r>
            <a:endParaRPr lang="en-US" sz="1400" dirty="0"/>
          </a:p>
        </p:txBody>
      </p:sp>
      <p:sp>
        <p:nvSpPr>
          <p:cNvPr id="192" name="TextBox 191"/>
          <p:cNvSpPr txBox="1"/>
          <p:nvPr/>
        </p:nvSpPr>
        <p:spPr>
          <a:xfrm rot="10800000" flipV="1">
            <a:off x="8229600" y="2895600"/>
            <a:ext cx="914400" cy="307777"/>
          </a:xfrm>
          <a:prstGeom prst="rect">
            <a:avLst/>
          </a:prstGeom>
          <a:noFill/>
        </p:spPr>
        <p:txBody>
          <a:bodyPr wrap="square" rtlCol="0">
            <a:spAutoFit/>
          </a:bodyPr>
          <a:lstStyle/>
          <a:p>
            <a:r>
              <a:rPr lang="en-US" sz="1400" dirty="0" smtClean="0"/>
              <a:t>10</a:t>
            </a:r>
            <a:r>
              <a:rPr lang="en-US" sz="1400" baseline="30000" dirty="0" smtClean="0"/>
              <a:t>th</a:t>
            </a:r>
            <a:r>
              <a:rPr lang="en-US" sz="1400" dirty="0" smtClean="0"/>
              <a:t> %ile</a:t>
            </a:r>
            <a:endParaRPr lang="en-US" sz="1400" dirty="0"/>
          </a:p>
        </p:txBody>
      </p:sp>
      <p:cxnSp>
        <p:nvCxnSpPr>
          <p:cNvPr id="193" name="Straight Connector 192"/>
          <p:cNvCxnSpPr/>
          <p:nvPr/>
        </p:nvCxnSpPr>
        <p:spPr>
          <a:xfrm>
            <a:off x="7620000" y="35814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8153400" y="3276600"/>
            <a:ext cx="990600" cy="523220"/>
          </a:xfrm>
          <a:prstGeom prst="rect">
            <a:avLst/>
          </a:prstGeom>
          <a:noFill/>
        </p:spPr>
        <p:txBody>
          <a:bodyPr wrap="square" rtlCol="0">
            <a:spAutoFit/>
          </a:bodyPr>
          <a:lstStyle/>
          <a:p>
            <a:r>
              <a:rPr lang="en-US" sz="1400" dirty="0" smtClean="0"/>
              <a:t>Target Score</a:t>
            </a:r>
            <a:endParaRPr lang="en-US" sz="1400" dirty="0"/>
          </a:p>
        </p:txBody>
      </p:sp>
      <p:sp>
        <p:nvSpPr>
          <p:cNvPr id="196" name="Rectangle 195"/>
          <p:cNvSpPr/>
          <p:nvPr/>
        </p:nvSpPr>
        <p:spPr>
          <a:xfrm>
            <a:off x="7696200" y="3886200"/>
            <a:ext cx="381000" cy="228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7696200" y="4343400"/>
            <a:ext cx="381000" cy="2286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8153400" y="3810000"/>
            <a:ext cx="914400" cy="307777"/>
          </a:xfrm>
          <a:prstGeom prst="rect">
            <a:avLst/>
          </a:prstGeom>
          <a:noFill/>
        </p:spPr>
        <p:txBody>
          <a:bodyPr wrap="square" rtlCol="0">
            <a:spAutoFit/>
          </a:bodyPr>
          <a:lstStyle/>
          <a:p>
            <a:r>
              <a:rPr lang="en-US" sz="1400" dirty="0" smtClean="0"/>
              <a:t>School A</a:t>
            </a:r>
            <a:endParaRPr lang="en-US" sz="1400" dirty="0"/>
          </a:p>
        </p:txBody>
      </p:sp>
      <p:sp>
        <p:nvSpPr>
          <p:cNvPr id="200" name="TextBox 199"/>
          <p:cNvSpPr txBox="1"/>
          <p:nvPr/>
        </p:nvSpPr>
        <p:spPr>
          <a:xfrm>
            <a:off x="8077200" y="4267201"/>
            <a:ext cx="1066800" cy="304800"/>
          </a:xfrm>
          <a:prstGeom prst="rect">
            <a:avLst/>
          </a:prstGeom>
          <a:noFill/>
        </p:spPr>
        <p:txBody>
          <a:bodyPr wrap="square" rtlCol="0">
            <a:spAutoFit/>
          </a:bodyPr>
          <a:lstStyle/>
          <a:p>
            <a:r>
              <a:rPr lang="en-US" sz="1400" dirty="0" smtClean="0"/>
              <a:t>Composite</a:t>
            </a:r>
            <a:endParaRPr lang="en-US" sz="1400" dirty="0"/>
          </a:p>
        </p:txBody>
      </p: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cxnSp>
        <p:nvCxnSpPr>
          <p:cNvPr id="68" name="Straight Connector 67"/>
          <p:cNvCxnSpPr/>
          <p:nvPr/>
        </p:nvCxnSpPr>
        <p:spPr>
          <a:xfrm rot="5400000">
            <a:off x="32766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4958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1790700" y="4762500"/>
            <a:ext cx="228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3124200" y="4038600"/>
            <a:ext cx="304800" cy="685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p:cNvCxnSpPr/>
          <p:nvPr/>
        </p:nvCxnSpPr>
        <p:spPr>
          <a:xfrm>
            <a:off x="2286000" y="41910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971800" y="4114800"/>
            <a:ext cx="53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3086100" y="49149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3086100" y="3848100"/>
            <a:ext cx="38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3886200" y="2971800"/>
            <a:ext cx="304800" cy="1295400"/>
          </a:xfrm>
          <a:prstGeom prst="rect">
            <a:avLst/>
          </a:prstGeom>
          <a:solidFill>
            <a:srgbClr val="77D07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3" name="Straight Connector 122"/>
          <p:cNvCxnSpPr/>
          <p:nvPr/>
        </p:nvCxnSpPr>
        <p:spPr>
          <a:xfrm>
            <a:off x="4724400" y="35814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886200" y="34290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4762500" y="2857500"/>
            <a:ext cx="228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4686300" y="44577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124200" y="44958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733800" y="36576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5257800" y="2667000"/>
            <a:ext cx="304800" cy="6858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Connector 140"/>
          <p:cNvCxnSpPr/>
          <p:nvPr/>
        </p:nvCxnSpPr>
        <p:spPr>
          <a:xfrm>
            <a:off x="5181600" y="3352800"/>
            <a:ext cx="53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0800000" flipH="1">
            <a:off x="5257800" y="30480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791200" y="2514600"/>
            <a:ext cx="609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5334000" y="3429000"/>
            <a:ext cx="15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5219700" y="2476500"/>
            <a:ext cx="38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6477000" y="2590800"/>
            <a:ext cx="304800" cy="6858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6" name="Straight Connector 155"/>
          <p:cNvCxnSpPr/>
          <p:nvPr/>
        </p:nvCxnSpPr>
        <p:spPr>
          <a:xfrm rot="10800000" flipH="1">
            <a:off x="6477000" y="28194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400800" y="2895600"/>
            <a:ext cx="533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010400" y="2895600"/>
            <a:ext cx="45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flipH="1" flipV="1">
            <a:off x="6515100" y="3390900"/>
            <a:ext cx="2286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6553200" y="2514600"/>
            <a:ext cx="152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181600" y="5334000"/>
            <a:ext cx="1295400" cy="369332"/>
          </a:xfrm>
          <a:prstGeom prst="rect">
            <a:avLst/>
          </a:prstGeom>
          <a:noFill/>
        </p:spPr>
        <p:txBody>
          <a:bodyPr wrap="square" rtlCol="0">
            <a:spAutoFit/>
          </a:bodyPr>
          <a:lstStyle/>
          <a:p>
            <a:pPr algn="ctr"/>
            <a:r>
              <a:rPr lang="en-US" dirty="0" smtClean="0"/>
              <a:t>Grade 4</a:t>
            </a:r>
            <a:endParaRPr lang="en-US" dirty="0"/>
          </a:p>
        </p:txBody>
      </p:sp>
      <p:sp>
        <p:nvSpPr>
          <p:cNvPr id="92" name="TextBox 91"/>
          <p:cNvSpPr txBox="1"/>
          <p:nvPr/>
        </p:nvSpPr>
        <p:spPr>
          <a:xfrm>
            <a:off x="6324600" y="5334000"/>
            <a:ext cx="1295400" cy="369332"/>
          </a:xfrm>
          <a:prstGeom prst="rect">
            <a:avLst/>
          </a:prstGeom>
          <a:noFill/>
        </p:spPr>
        <p:txBody>
          <a:bodyPr wrap="square" rtlCol="0">
            <a:spAutoFit/>
          </a:bodyPr>
          <a:lstStyle/>
          <a:p>
            <a:pPr algn="ctr"/>
            <a:r>
              <a:rPr lang="en-US" dirty="0" smtClean="0"/>
              <a:t>Grade 5</a:t>
            </a:r>
            <a:endParaRPr lang="en-US" dirty="0"/>
          </a:p>
        </p:txBody>
      </p:sp>
      <p:sp>
        <p:nvSpPr>
          <p:cNvPr id="94" name="Slide Number Placeholder 93"/>
          <p:cNvSpPr>
            <a:spLocks noGrp="1"/>
          </p:cNvSpPr>
          <p:nvPr>
            <p:ph type="sldNum" sz="quarter" idx="12"/>
          </p:nvPr>
        </p:nvSpPr>
        <p:spPr/>
        <p:txBody>
          <a:bodyPr/>
          <a:lstStyle/>
          <a:p>
            <a:fld id="{0E8B17A0-48F4-48F8-B74F-4689266A53B7}" type="slidenum">
              <a:rPr lang="en-US" smtClean="0"/>
              <a:pPr/>
              <a:t>143</a:t>
            </a:fld>
            <a:endParaRPr lang="en-US" dirty="0"/>
          </a:p>
        </p:txBody>
      </p:sp>
      <p:cxnSp>
        <p:nvCxnSpPr>
          <p:cNvPr id="111" name="Straight Connector 110"/>
          <p:cNvCxnSpPr/>
          <p:nvPr/>
        </p:nvCxnSpPr>
        <p:spPr>
          <a:xfrm>
            <a:off x="1524000" y="50292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600200"/>
            <a:ext cx="67818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9906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06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4" idx="3"/>
          </p:cNvCxnSpPr>
          <p:nvPr/>
        </p:nvCxnSpPr>
        <p:spPr>
          <a:xfrm>
            <a:off x="990600" y="3429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906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906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 y="4724400"/>
            <a:ext cx="4572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a:off x="457200" y="2362200"/>
            <a:ext cx="457200" cy="369332"/>
          </a:xfrm>
          <a:prstGeom prst="rect">
            <a:avLst/>
          </a:prstGeom>
          <a:noFill/>
        </p:spPr>
        <p:txBody>
          <a:bodyPr wrap="square" rtlCol="0">
            <a:spAutoFit/>
          </a:bodyPr>
          <a:lstStyle/>
          <a:p>
            <a:r>
              <a:rPr lang="en-US" dirty="0" smtClean="0"/>
              <a:t>60</a:t>
            </a:r>
            <a:endParaRPr lang="en-US" dirty="0"/>
          </a:p>
        </p:txBody>
      </p:sp>
      <p:sp>
        <p:nvSpPr>
          <p:cNvPr id="21" name="TextBox 20"/>
          <p:cNvSpPr txBox="1"/>
          <p:nvPr/>
        </p:nvSpPr>
        <p:spPr>
          <a:xfrm>
            <a:off x="457200" y="2819400"/>
            <a:ext cx="457200" cy="369332"/>
          </a:xfrm>
          <a:prstGeom prst="rect">
            <a:avLst/>
          </a:prstGeom>
          <a:noFill/>
        </p:spPr>
        <p:txBody>
          <a:bodyPr wrap="square" rtlCol="0">
            <a:spAutoFit/>
          </a:bodyPr>
          <a:lstStyle/>
          <a:p>
            <a:r>
              <a:rPr lang="en-US" dirty="0" smtClean="0"/>
              <a:t>50</a:t>
            </a:r>
            <a:endParaRPr lang="en-US" dirty="0"/>
          </a:p>
        </p:txBody>
      </p:sp>
      <p:sp>
        <p:nvSpPr>
          <p:cNvPr id="22" name="TextBox 21"/>
          <p:cNvSpPr txBox="1"/>
          <p:nvPr/>
        </p:nvSpPr>
        <p:spPr>
          <a:xfrm>
            <a:off x="457200" y="3733800"/>
            <a:ext cx="457200" cy="369332"/>
          </a:xfrm>
          <a:prstGeom prst="rect">
            <a:avLst/>
          </a:prstGeom>
          <a:noFill/>
        </p:spPr>
        <p:txBody>
          <a:bodyPr wrap="square" rtlCol="0">
            <a:spAutoFit/>
          </a:bodyPr>
          <a:lstStyle/>
          <a:p>
            <a:r>
              <a:rPr lang="en-US" dirty="0" smtClean="0"/>
              <a:t>30</a:t>
            </a:r>
            <a:endParaRPr lang="en-US" dirty="0"/>
          </a:p>
        </p:txBody>
      </p:sp>
      <p:sp>
        <p:nvSpPr>
          <p:cNvPr id="23" name="TextBox 22"/>
          <p:cNvSpPr txBox="1"/>
          <p:nvPr/>
        </p:nvSpPr>
        <p:spPr>
          <a:xfrm>
            <a:off x="457200" y="3276600"/>
            <a:ext cx="457200" cy="369332"/>
          </a:xfrm>
          <a:prstGeom prst="rect">
            <a:avLst/>
          </a:prstGeom>
          <a:noFill/>
        </p:spPr>
        <p:txBody>
          <a:bodyPr wrap="square" rtlCol="0">
            <a:spAutoFit/>
          </a:bodyPr>
          <a:lstStyle/>
          <a:p>
            <a:r>
              <a:rPr lang="en-US" dirty="0" smtClean="0"/>
              <a:t>40</a:t>
            </a:r>
            <a:endParaRPr lang="en-US" dirty="0"/>
          </a:p>
        </p:txBody>
      </p:sp>
      <p:sp>
        <p:nvSpPr>
          <p:cNvPr id="24" name="TextBox 23"/>
          <p:cNvSpPr txBox="1"/>
          <p:nvPr/>
        </p:nvSpPr>
        <p:spPr>
          <a:xfrm>
            <a:off x="457200" y="4191000"/>
            <a:ext cx="457200" cy="369332"/>
          </a:xfrm>
          <a:prstGeom prst="rect">
            <a:avLst/>
          </a:prstGeom>
          <a:noFill/>
        </p:spPr>
        <p:txBody>
          <a:bodyPr wrap="square" rtlCol="0">
            <a:spAutoFit/>
          </a:bodyPr>
          <a:lstStyle/>
          <a:p>
            <a:r>
              <a:rPr lang="en-US" dirty="0"/>
              <a:t>2</a:t>
            </a:r>
            <a:r>
              <a:rPr lang="en-US" dirty="0" smtClean="0"/>
              <a:t>0</a:t>
            </a:r>
            <a:endParaRPr lang="en-US" dirty="0"/>
          </a:p>
        </p:txBody>
      </p:sp>
      <p:sp>
        <p:nvSpPr>
          <p:cNvPr id="25" name="TextBox 24"/>
          <p:cNvSpPr txBox="1"/>
          <p:nvPr/>
        </p:nvSpPr>
        <p:spPr>
          <a:xfrm>
            <a:off x="457200" y="1905000"/>
            <a:ext cx="457200" cy="381000"/>
          </a:xfrm>
          <a:prstGeom prst="rect">
            <a:avLst/>
          </a:prstGeom>
          <a:noFill/>
        </p:spPr>
        <p:txBody>
          <a:bodyPr wrap="square" rtlCol="0">
            <a:spAutoFit/>
          </a:bodyPr>
          <a:lstStyle/>
          <a:p>
            <a:r>
              <a:rPr lang="en-US" dirty="0" smtClean="0"/>
              <a:t>70</a:t>
            </a:r>
            <a:endParaRPr lang="en-US" dirty="0"/>
          </a:p>
        </p:txBody>
      </p:sp>
      <p:sp>
        <p:nvSpPr>
          <p:cNvPr id="36" name="TextBox 35"/>
          <p:cNvSpPr txBox="1"/>
          <p:nvPr/>
        </p:nvSpPr>
        <p:spPr>
          <a:xfrm>
            <a:off x="914400" y="5257800"/>
            <a:ext cx="1295400" cy="369332"/>
          </a:xfrm>
          <a:prstGeom prst="rect">
            <a:avLst/>
          </a:prstGeom>
          <a:noFill/>
        </p:spPr>
        <p:txBody>
          <a:bodyPr wrap="square" rtlCol="0">
            <a:spAutoFit/>
          </a:bodyPr>
          <a:lstStyle/>
          <a:p>
            <a:pPr algn="ctr"/>
            <a:r>
              <a:rPr lang="en-US" dirty="0" smtClean="0"/>
              <a:t>Grade 1</a:t>
            </a:r>
            <a:endParaRPr lang="en-US" dirty="0"/>
          </a:p>
        </p:txBody>
      </p:sp>
      <p:sp>
        <p:nvSpPr>
          <p:cNvPr id="63" name="Title 1"/>
          <p:cNvSpPr txBox="1">
            <a:spLocks/>
          </p:cNvSpPr>
          <p:nvPr/>
        </p:nvSpPr>
        <p:spPr>
          <a:xfrm>
            <a:off x="304800" y="381000"/>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E005C"/>
                </a:solidFill>
                <a:effectLst/>
                <a:uLnTx/>
                <a:uFillTx/>
                <a:latin typeface="+mj-lt"/>
                <a:ea typeface="+mj-ea"/>
                <a:cs typeface="+mj-cs"/>
              </a:rPr>
              <a:t>Performance of Average</a:t>
            </a:r>
            <a:r>
              <a:rPr kumimoji="0" lang="en-US" sz="4400" b="1" i="0" u="none" strike="noStrike" kern="1200" cap="none" spc="0" normalizeH="0" noProof="0" dirty="0" smtClean="0">
                <a:ln>
                  <a:noFill/>
                </a:ln>
                <a:solidFill>
                  <a:srgbClr val="2E005C"/>
                </a:solidFill>
                <a:effectLst/>
                <a:uLnTx/>
                <a:uFillTx/>
                <a:latin typeface="+mj-lt"/>
                <a:ea typeface="+mj-ea"/>
                <a:cs typeface="+mj-cs"/>
              </a:rPr>
              <a:t> Student </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sp>
        <p:nvSpPr>
          <p:cNvPr id="37" name="TextBox 36"/>
          <p:cNvSpPr txBox="1"/>
          <p:nvPr/>
        </p:nvSpPr>
        <p:spPr>
          <a:xfrm>
            <a:off x="838200" y="1143000"/>
            <a:ext cx="6629400" cy="369332"/>
          </a:xfrm>
          <a:prstGeom prst="rect">
            <a:avLst/>
          </a:prstGeom>
          <a:noFill/>
        </p:spPr>
        <p:txBody>
          <a:bodyPr wrap="square" rtlCol="0">
            <a:spAutoFit/>
          </a:bodyPr>
          <a:lstStyle/>
          <a:p>
            <a:pPr algn="ctr"/>
            <a:r>
              <a:rPr lang="en-US" dirty="0" smtClean="0"/>
              <a:t>Benchmark Scores for  Grade 1-5 Screening Measure   </a:t>
            </a:r>
            <a:endParaRPr lang="en-US" dirty="0"/>
          </a:p>
        </p:txBody>
      </p:sp>
      <p:sp>
        <p:nvSpPr>
          <p:cNvPr id="40" name="Rectangle 39"/>
          <p:cNvSpPr/>
          <p:nvPr/>
        </p:nvSpPr>
        <p:spPr>
          <a:xfrm>
            <a:off x="990600" y="4953000"/>
            <a:ext cx="381000" cy="3048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371600" y="4419600"/>
            <a:ext cx="381000" cy="838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752600" y="3429000"/>
            <a:ext cx="381000" cy="1828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286000" y="4419600"/>
            <a:ext cx="381000" cy="8382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667000" y="3657600"/>
            <a:ext cx="381000" cy="16002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3048000" y="2819400"/>
            <a:ext cx="381000" cy="2438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581400" y="3276600"/>
            <a:ext cx="381000" cy="19812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962400" y="2667000"/>
            <a:ext cx="381000" cy="2590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343400" y="2362200"/>
            <a:ext cx="381000" cy="2895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876800" y="2590800"/>
            <a:ext cx="381000" cy="26670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5257800" y="2362200"/>
            <a:ext cx="381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5638800" y="2057400"/>
            <a:ext cx="381000" cy="3200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6553200" y="2057400"/>
            <a:ext cx="381000" cy="3200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6934200" y="1981200"/>
            <a:ext cx="381000" cy="3276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4800600" y="5257800"/>
            <a:ext cx="1295400" cy="369332"/>
          </a:xfrm>
          <a:prstGeom prst="rect">
            <a:avLst/>
          </a:prstGeom>
          <a:noFill/>
        </p:spPr>
        <p:txBody>
          <a:bodyPr wrap="square" rtlCol="0">
            <a:spAutoFit/>
          </a:bodyPr>
          <a:lstStyle/>
          <a:p>
            <a:pPr algn="ctr"/>
            <a:r>
              <a:rPr lang="en-US" dirty="0" smtClean="0"/>
              <a:t>Grade 4</a:t>
            </a:r>
            <a:endParaRPr lang="en-US" dirty="0"/>
          </a:p>
        </p:txBody>
      </p:sp>
      <p:sp>
        <p:nvSpPr>
          <p:cNvPr id="66" name="TextBox 65"/>
          <p:cNvSpPr txBox="1"/>
          <p:nvPr/>
        </p:nvSpPr>
        <p:spPr>
          <a:xfrm>
            <a:off x="2209800" y="5257800"/>
            <a:ext cx="1295400" cy="369332"/>
          </a:xfrm>
          <a:prstGeom prst="rect">
            <a:avLst/>
          </a:prstGeom>
          <a:noFill/>
        </p:spPr>
        <p:txBody>
          <a:bodyPr wrap="square" rtlCol="0">
            <a:spAutoFit/>
          </a:bodyPr>
          <a:lstStyle/>
          <a:p>
            <a:pPr algn="ctr"/>
            <a:r>
              <a:rPr lang="en-US" dirty="0" smtClean="0"/>
              <a:t>Grade 2</a:t>
            </a:r>
            <a:endParaRPr lang="en-US" dirty="0"/>
          </a:p>
        </p:txBody>
      </p:sp>
      <p:sp>
        <p:nvSpPr>
          <p:cNvPr id="67" name="TextBox 66"/>
          <p:cNvSpPr txBox="1"/>
          <p:nvPr/>
        </p:nvSpPr>
        <p:spPr>
          <a:xfrm>
            <a:off x="3505200" y="5257800"/>
            <a:ext cx="1295400" cy="369332"/>
          </a:xfrm>
          <a:prstGeom prst="rect">
            <a:avLst/>
          </a:prstGeom>
          <a:noFill/>
        </p:spPr>
        <p:txBody>
          <a:bodyPr wrap="square" rtlCol="0">
            <a:spAutoFit/>
          </a:bodyPr>
          <a:lstStyle/>
          <a:p>
            <a:pPr algn="ctr"/>
            <a:r>
              <a:rPr lang="en-US" dirty="0" smtClean="0"/>
              <a:t>Grade 3</a:t>
            </a:r>
            <a:endParaRPr lang="en-US" dirty="0"/>
          </a:p>
        </p:txBody>
      </p:sp>
      <p:sp>
        <p:nvSpPr>
          <p:cNvPr id="68" name="TextBox 67"/>
          <p:cNvSpPr txBox="1"/>
          <p:nvPr/>
        </p:nvSpPr>
        <p:spPr>
          <a:xfrm>
            <a:off x="6172200" y="5257800"/>
            <a:ext cx="1295400" cy="369332"/>
          </a:xfrm>
          <a:prstGeom prst="rect">
            <a:avLst/>
          </a:prstGeom>
          <a:noFill/>
        </p:spPr>
        <p:txBody>
          <a:bodyPr wrap="square" rtlCol="0">
            <a:spAutoFit/>
          </a:bodyPr>
          <a:lstStyle/>
          <a:p>
            <a:pPr algn="ctr"/>
            <a:r>
              <a:rPr lang="en-US" dirty="0" smtClean="0"/>
              <a:t>Grade 5</a:t>
            </a:r>
            <a:endParaRPr lang="en-US" dirty="0"/>
          </a:p>
        </p:txBody>
      </p:sp>
      <p:sp>
        <p:nvSpPr>
          <p:cNvPr id="69" name="Rectangle 68"/>
          <p:cNvSpPr/>
          <p:nvPr/>
        </p:nvSpPr>
        <p:spPr>
          <a:xfrm>
            <a:off x="6172200" y="2209800"/>
            <a:ext cx="381000" cy="30480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7848600" y="1828800"/>
            <a:ext cx="381000" cy="3048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7848600" y="2743200"/>
            <a:ext cx="3810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7848600" y="2286000"/>
            <a:ext cx="3810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8382000" y="1752600"/>
            <a:ext cx="838200" cy="369332"/>
          </a:xfrm>
          <a:prstGeom prst="rect">
            <a:avLst/>
          </a:prstGeom>
          <a:noFill/>
        </p:spPr>
        <p:txBody>
          <a:bodyPr wrap="square" rtlCol="0">
            <a:spAutoFit/>
          </a:bodyPr>
          <a:lstStyle/>
          <a:p>
            <a:r>
              <a:rPr lang="en-US" dirty="0" smtClean="0"/>
              <a:t>Fall</a:t>
            </a:r>
            <a:endParaRPr lang="en-US" dirty="0"/>
          </a:p>
        </p:txBody>
      </p:sp>
      <p:sp>
        <p:nvSpPr>
          <p:cNvPr id="74" name="TextBox 73"/>
          <p:cNvSpPr txBox="1"/>
          <p:nvPr/>
        </p:nvSpPr>
        <p:spPr>
          <a:xfrm>
            <a:off x="8305800" y="2221468"/>
            <a:ext cx="1295400" cy="369332"/>
          </a:xfrm>
          <a:prstGeom prst="rect">
            <a:avLst/>
          </a:prstGeom>
          <a:noFill/>
        </p:spPr>
        <p:txBody>
          <a:bodyPr wrap="square" rtlCol="0">
            <a:spAutoFit/>
          </a:bodyPr>
          <a:lstStyle/>
          <a:p>
            <a:r>
              <a:rPr lang="en-US" dirty="0" smtClean="0"/>
              <a:t>Winter</a:t>
            </a:r>
            <a:endParaRPr lang="en-US" dirty="0"/>
          </a:p>
        </p:txBody>
      </p:sp>
      <p:sp>
        <p:nvSpPr>
          <p:cNvPr id="75" name="TextBox 74"/>
          <p:cNvSpPr txBox="1"/>
          <p:nvPr/>
        </p:nvSpPr>
        <p:spPr>
          <a:xfrm>
            <a:off x="8305800" y="2743200"/>
            <a:ext cx="1143000" cy="369332"/>
          </a:xfrm>
          <a:prstGeom prst="rect">
            <a:avLst/>
          </a:prstGeom>
          <a:noFill/>
        </p:spPr>
        <p:txBody>
          <a:bodyPr wrap="square" rtlCol="0">
            <a:spAutoFit/>
          </a:bodyPr>
          <a:lstStyle/>
          <a:p>
            <a:r>
              <a:rPr lang="en-US" dirty="0" smtClean="0"/>
              <a:t>Spring</a:t>
            </a:r>
            <a:endParaRPr lang="en-US" dirty="0"/>
          </a:p>
        </p:txBody>
      </p:sp>
      <p:sp>
        <p:nvSpPr>
          <p:cNvPr id="47" name="TextBox 46"/>
          <p:cNvSpPr txBox="1"/>
          <p:nvPr/>
        </p:nvSpPr>
        <p:spPr>
          <a:xfrm rot="16200000">
            <a:off x="-272533" y="3244334"/>
            <a:ext cx="1066800" cy="369332"/>
          </a:xfrm>
          <a:prstGeom prst="rect">
            <a:avLst/>
          </a:prstGeom>
          <a:noFill/>
        </p:spPr>
        <p:txBody>
          <a:bodyPr wrap="square" rtlCol="0">
            <a:spAutoFit/>
          </a:bodyPr>
          <a:lstStyle/>
          <a:p>
            <a:r>
              <a:rPr lang="en-US" dirty="0" smtClean="0"/>
              <a:t>Score</a:t>
            </a:r>
            <a:endParaRPr lang="en-US" dirty="0"/>
          </a:p>
        </p:txBody>
      </p:sp>
      <p:sp>
        <p:nvSpPr>
          <p:cNvPr id="49" name="Slide Number Placeholder 48"/>
          <p:cNvSpPr>
            <a:spLocks noGrp="1"/>
          </p:cNvSpPr>
          <p:nvPr>
            <p:ph type="sldNum" sz="quarter" idx="12"/>
          </p:nvPr>
        </p:nvSpPr>
        <p:spPr/>
        <p:txBody>
          <a:bodyPr/>
          <a:lstStyle/>
          <a:p>
            <a:fld id="{0E8B17A0-48F4-48F8-B74F-4689266A53B7}" type="slidenum">
              <a:rPr lang="en-US" smtClean="0"/>
              <a:pPr/>
              <a:t>144</a:t>
            </a:fld>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00200"/>
            <a:ext cx="68580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20</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120</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100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60</a:t>
            </a:r>
            <a:endParaRPr lang="en-US" dirty="0"/>
          </a:p>
        </p:txBody>
      </p:sp>
      <p:sp>
        <p:nvSpPr>
          <p:cNvPr id="23" name="TextBox 22"/>
          <p:cNvSpPr txBox="1"/>
          <p:nvPr/>
        </p:nvSpPr>
        <p:spPr>
          <a:xfrm>
            <a:off x="228600" y="3276600"/>
            <a:ext cx="457200" cy="369332"/>
          </a:xfrm>
          <a:prstGeom prst="rect">
            <a:avLst/>
          </a:prstGeom>
          <a:noFill/>
        </p:spPr>
        <p:txBody>
          <a:bodyPr wrap="square" rtlCol="0">
            <a:spAutoFit/>
          </a:bodyPr>
          <a:lstStyle/>
          <a:p>
            <a:r>
              <a:rPr lang="en-US" dirty="0" smtClean="0"/>
              <a:t>80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40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140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75000" lnSpcReduction="20000"/>
          </a:bodyPr>
          <a:lstStyle/>
          <a:p>
            <a:pPr lvl="0" algn="ctr" fontAlgn="auto">
              <a:spcAft>
                <a:spcPts val="0"/>
              </a:spcAft>
              <a:defRPr/>
            </a:pPr>
            <a:r>
              <a:rPr lang="en-US" sz="4400" b="1" dirty="0" smtClean="0">
                <a:solidFill>
                  <a:srgbClr val="2E005C"/>
                </a:solidFill>
              </a:rPr>
              <a:t>Analyzing Growth of Ethnic Groups at the School Level</a:t>
            </a:r>
            <a:endParaRPr lang="en-US" sz="4400" b="1" dirty="0">
              <a:solidFill>
                <a:srgbClr val="2E005C"/>
              </a:solidFill>
            </a:endParaRPr>
          </a:p>
        </p:txBody>
      </p:sp>
      <p:cxnSp>
        <p:nvCxnSpPr>
          <p:cNvPr id="67" name="Straight Connector 66"/>
          <p:cNvCxnSpPr>
            <a:stCxn id="4" idx="1"/>
            <a:endCxn id="4" idx="3"/>
          </p:cNvCxnSpPr>
          <p:nvPr/>
        </p:nvCxnSpPr>
        <p:spPr>
          <a:xfrm rot="10800000" flipH="1">
            <a:off x="685800"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cxnSp>
        <p:nvCxnSpPr>
          <p:cNvPr id="69" name="Straight Connector 68"/>
          <p:cNvCxnSpPr>
            <a:endCxn id="101" idx="2"/>
          </p:cNvCxnSpPr>
          <p:nvPr/>
        </p:nvCxnSpPr>
        <p:spPr>
          <a:xfrm flipV="1">
            <a:off x="1828800" y="3581400"/>
            <a:ext cx="2362200" cy="631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267200" y="2971800"/>
            <a:ext cx="2263682"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1676400" y="3810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p:cNvCxnSpPr>
            <a:stCxn id="87" idx="7"/>
          </p:cNvCxnSpPr>
          <p:nvPr/>
        </p:nvCxnSpPr>
        <p:spPr>
          <a:xfrm rot="5400000" flipH="1" flipV="1">
            <a:off x="2530382" y="2225582"/>
            <a:ext cx="882837" cy="23306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114800" y="2819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p:cNvCxnSpPr>
            <a:stCxn id="95" idx="7"/>
            <a:endCxn id="98" idx="7"/>
          </p:cNvCxnSpPr>
          <p:nvPr/>
        </p:nvCxnSpPr>
        <p:spPr>
          <a:xfrm rot="5400000" flipH="1" flipV="1">
            <a:off x="5235482" y="1546318"/>
            <a:ext cx="304800" cy="228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400800" y="2514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0" name="Straight Connector 99"/>
          <p:cNvCxnSpPr/>
          <p:nvPr/>
        </p:nvCxnSpPr>
        <p:spPr>
          <a:xfrm flipV="1">
            <a:off x="1828800" y="4343400"/>
            <a:ext cx="2514600" cy="381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419600" y="3733800"/>
            <a:ext cx="2133600" cy="609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7620000" y="1752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p:cNvSpPr txBox="1"/>
          <p:nvPr/>
        </p:nvSpPr>
        <p:spPr>
          <a:xfrm>
            <a:off x="7772400" y="1676400"/>
            <a:ext cx="1143000" cy="276999"/>
          </a:xfrm>
          <a:prstGeom prst="rect">
            <a:avLst/>
          </a:prstGeom>
          <a:noFill/>
        </p:spPr>
        <p:txBody>
          <a:bodyPr wrap="square" rtlCol="0">
            <a:spAutoFit/>
          </a:bodyPr>
          <a:lstStyle/>
          <a:p>
            <a:r>
              <a:rPr lang="en-US" sz="1200" dirty="0" smtClean="0"/>
              <a:t>Caucasian</a:t>
            </a:r>
            <a:endParaRPr lang="en-US" sz="1200" dirty="0"/>
          </a:p>
        </p:txBody>
      </p:sp>
      <p:sp>
        <p:nvSpPr>
          <p:cNvPr id="112" name="TextBox 111"/>
          <p:cNvSpPr txBox="1"/>
          <p:nvPr/>
        </p:nvSpPr>
        <p:spPr>
          <a:xfrm>
            <a:off x="7772400" y="2359223"/>
            <a:ext cx="1295400" cy="276999"/>
          </a:xfrm>
          <a:prstGeom prst="rect">
            <a:avLst/>
          </a:prstGeom>
          <a:noFill/>
        </p:spPr>
        <p:txBody>
          <a:bodyPr wrap="square" rtlCol="0">
            <a:spAutoFit/>
          </a:bodyPr>
          <a:lstStyle/>
          <a:p>
            <a:r>
              <a:rPr lang="en-US" sz="1200" dirty="0" smtClean="0"/>
              <a:t>Target Scores</a:t>
            </a:r>
            <a:endParaRPr lang="en-US" sz="1200" dirty="0"/>
          </a:p>
        </p:txBody>
      </p:sp>
      <p:sp>
        <p:nvSpPr>
          <p:cNvPr id="113" name="TextBox 112"/>
          <p:cNvSpPr txBox="1"/>
          <p:nvPr/>
        </p:nvSpPr>
        <p:spPr>
          <a:xfrm>
            <a:off x="7772400" y="2667001"/>
            <a:ext cx="1371600" cy="276999"/>
          </a:xfrm>
          <a:prstGeom prst="rect">
            <a:avLst/>
          </a:prstGeom>
          <a:noFill/>
        </p:spPr>
        <p:txBody>
          <a:bodyPr wrap="square" rtlCol="0">
            <a:spAutoFit/>
          </a:bodyPr>
          <a:lstStyle/>
          <a:p>
            <a:r>
              <a:rPr lang="en-US" sz="1200" dirty="0" smtClean="0"/>
              <a:t>Hispanic/Latino</a:t>
            </a:r>
            <a:endParaRPr lang="en-US" sz="1200" dirty="0"/>
          </a:p>
        </p:txBody>
      </p:sp>
      <p:cxnSp>
        <p:nvCxnSpPr>
          <p:cNvPr id="115" name="Straight Connector 114"/>
          <p:cNvCxnSpPr/>
          <p:nvPr/>
        </p:nvCxnSpPr>
        <p:spPr>
          <a:xfrm rot="5400000" flipH="1" flipV="1">
            <a:off x="2758982" y="2857500"/>
            <a:ext cx="631918" cy="25369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419600" y="3810000"/>
            <a:ext cx="205740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7772400" y="2999601"/>
            <a:ext cx="1371600" cy="276999"/>
          </a:xfrm>
          <a:prstGeom prst="rect">
            <a:avLst/>
          </a:prstGeom>
          <a:noFill/>
        </p:spPr>
        <p:txBody>
          <a:bodyPr wrap="square" rtlCol="0">
            <a:spAutoFit/>
          </a:bodyPr>
          <a:lstStyle/>
          <a:p>
            <a:r>
              <a:rPr lang="en-US" sz="1200" dirty="0" smtClean="0"/>
              <a:t>African American</a:t>
            </a:r>
            <a:endParaRPr lang="en-US" sz="1200" dirty="0"/>
          </a:p>
        </p:txBody>
      </p:sp>
      <p:cxnSp>
        <p:nvCxnSpPr>
          <p:cNvPr id="57" name="Straight Connector 56"/>
          <p:cNvCxnSpPr/>
          <p:nvPr/>
        </p:nvCxnSpPr>
        <p:spPr>
          <a:xfrm rot="5400000" flipH="1" flipV="1">
            <a:off x="2644682" y="2416082"/>
            <a:ext cx="654236" cy="2330636"/>
          </a:xfrm>
          <a:prstGeom prst="line">
            <a:avLst/>
          </a:prstGeom>
          <a:ln>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267200" y="2873282"/>
            <a:ext cx="2155918" cy="327118"/>
          </a:xfrm>
          <a:prstGeom prst="line">
            <a:avLst/>
          </a:prstGeom>
          <a:ln>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flipH="1" flipV="1">
            <a:off x="2492282" y="1981200"/>
            <a:ext cx="936718" cy="23083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267200" y="1981200"/>
            <a:ext cx="2308318" cy="6319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772400" y="3276600"/>
            <a:ext cx="1219200" cy="276999"/>
          </a:xfrm>
          <a:prstGeom prst="rect">
            <a:avLst/>
          </a:prstGeom>
          <a:noFill/>
        </p:spPr>
        <p:txBody>
          <a:bodyPr wrap="square" rtlCol="0">
            <a:spAutoFit/>
          </a:bodyPr>
          <a:lstStyle/>
          <a:p>
            <a:r>
              <a:rPr lang="en-US" sz="1200" dirty="0" smtClean="0"/>
              <a:t>Asian</a:t>
            </a:r>
            <a:endParaRPr lang="en-US" sz="1200" dirty="0"/>
          </a:p>
        </p:txBody>
      </p:sp>
      <p:sp>
        <p:nvSpPr>
          <p:cNvPr id="92" name="TextBox 91"/>
          <p:cNvSpPr txBox="1"/>
          <p:nvPr/>
        </p:nvSpPr>
        <p:spPr>
          <a:xfrm>
            <a:off x="7772400" y="2009001"/>
            <a:ext cx="1295400" cy="276999"/>
          </a:xfrm>
          <a:prstGeom prst="rect">
            <a:avLst/>
          </a:prstGeom>
          <a:noFill/>
        </p:spPr>
        <p:txBody>
          <a:bodyPr wrap="square" rtlCol="0">
            <a:spAutoFit/>
          </a:bodyPr>
          <a:lstStyle/>
          <a:p>
            <a:r>
              <a:rPr lang="en-US" sz="1200" dirty="0" smtClean="0"/>
              <a:t>Unidentified</a:t>
            </a:r>
            <a:endParaRPr lang="en-US" sz="1200" dirty="0"/>
          </a:p>
        </p:txBody>
      </p:sp>
      <p:sp>
        <p:nvSpPr>
          <p:cNvPr id="64" name="Slide Number Placeholder 63"/>
          <p:cNvSpPr>
            <a:spLocks noGrp="1"/>
          </p:cNvSpPr>
          <p:nvPr>
            <p:ph type="sldNum" sz="quarter" idx="12"/>
          </p:nvPr>
        </p:nvSpPr>
        <p:spPr/>
        <p:txBody>
          <a:bodyPr/>
          <a:lstStyle/>
          <a:p>
            <a:fld id="{0E8B17A0-48F4-48F8-B74F-4689266A53B7}" type="slidenum">
              <a:rPr lang="en-US" smtClean="0"/>
              <a:pPr/>
              <a:t>145</a:t>
            </a:fld>
            <a:endParaRPr lang="en-US" dirty="0"/>
          </a:p>
        </p:txBody>
      </p:sp>
      <p:sp>
        <p:nvSpPr>
          <p:cNvPr id="68" name="Isosceles Triangle 67"/>
          <p:cNvSpPr/>
          <p:nvPr/>
        </p:nvSpPr>
        <p:spPr>
          <a:xfrm>
            <a:off x="7620000" y="24384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p:nvSpPr>
        <p:spPr>
          <a:xfrm>
            <a:off x="7620000" y="2743200"/>
            <a:ext cx="152400" cy="1524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flipH="1">
            <a:off x="7620000" y="3048000"/>
            <a:ext cx="1524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Multiply 83"/>
          <p:cNvSpPr/>
          <p:nvPr/>
        </p:nvSpPr>
        <p:spPr>
          <a:xfrm>
            <a:off x="7543800" y="2057400"/>
            <a:ext cx="304800" cy="228600"/>
          </a:xfrm>
          <a:prstGeom prst="mathMultiply">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y 84"/>
          <p:cNvSpPr/>
          <p:nvPr/>
        </p:nvSpPr>
        <p:spPr>
          <a:xfrm>
            <a:off x="1600200" y="3810000"/>
            <a:ext cx="304800" cy="228600"/>
          </a:xfrm>
          <a:prstGeom prst="mathMultiply">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6324600" y="2743200"/>
            <a:ext cx="304800" cy="228600"/>
          </a:xfrm>
          <a:prstGeom prst="mathMultiply">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4038600" y="3124200"/>
            <a:ext cx="304800" cy="228600"/>
          </a:xfrm>
          <a:prstGeom prst="mathMultiply">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a:off x="1676400" y="4114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a:off x="4191000" y="34290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a:off x="6477000" y="28956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Hexagon 110"/>
          <p:cNvSpPr/>
          <p:nvPr/>
        </p:nvSpPr>
        <p:spPr>
          <a:xfrm>
            <a:off x="6553200" y="3657600"/>
            <a:ext cx="152400" cy="1524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Hexagon 113"/>
          <p:cNvSpPr/>
          <p:nvPr/>
        </p:nvSpPr>
        <p:spPr>
          <a:xfrm>
            <a:off x="1676400" y="4648200"/>
            <a:ext cx="152400" cy="1524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Hexagon 115"/>
          <p:cNvSpPr/>
          <p:nvPr/>
        </p:nvSpPr>
        <p:spPr>
          <a:xfrm>
            <a:off x="4267200" y="4267200"/>
            <a:ext cx="152400" cy="152400"/>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Diamond 116"/>
          <p:cNvSpPr/>
          <p:nvPr/>
        </p:nvSpPr>
        <p:spPr>
          <a:xfrm>
            <a:off x="7620000" y="3276600"/>
            <a:ext cx="152400" cy="228600"/>
          </a:xfrm>
          <a:prstGeom prst="diamond">
            <a:avLst/>
          </a:prstGeom>
          <a:solidFill>
            <a:srgbClr val="2E005C"/>
          </a:solidFill>
          <a:ln>
            <a:solidFill>
              <a:srgbClr val="2E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6477000" y="1905000"/>
            <a:ext cx="152400" cy="228600"/>
          </a:xfrm>
          <a:prstGeom prst="diamond">
            <a:avLst/>
          </a:prstGeom>
          <a:solidFill>
            <a:srgbClr val="2E005C"/>
          </a:solidFill>
          <a:ln>
            <a:solidFill>
              <a:srgbClr val="2E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114800" y="2514600"/>
            <a:ext cx="152400" cy="228600"/>
          </a:xfrm>
          <a:prstGeom prst="diamond">
            <a:avLst/>
          </a:prstGeom>
          <a:solidFill>
            <a:srgbClr val="2E005C"/>
          </a:solidFill>
          <a:ln>
            <a:solidFill>
              <a:srgbClr val="2E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1676400" y="3505200"/>
            <a:ext cx="152400" cy="228600"/>
          </a:xfrm>
          <a:prstGeom prst="diamond">
            <a:avLst/>
          </a:prstGeom>
          <a:solidFill>
            <a:srgbClr val="2E005C"/>
          </a:solidFill>
          <a:ln>
            <a:solidFill>
              <a:srgbClr val="2E0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flipH="1">
            <a:off x="6477000" y="3886200"/>
            <a:ext cx="1524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flipH="1">
            <a:off x="4267200" y="3733800"/>
            <a:ext cx="1524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flipH="1">
            <a:off x="1676400" y="4343400"/>
            <a:ext cx="152400" cy="1524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Grade and Classroom Level Analysis</a:t>
            </a:r>
            <a:endParaRPr lang="en-US" dirty="0"/>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pPr>
              <a:defRPr/>
            </a:pPr>
            <a:fld id="{8A154422-C016-4BC6-BDD2-758D7314B92A}" type="slidenum">
              <a:rPr lang="en-US" smtClean="0"/>
              <a:pPr>
                <a:defRPr/>
              </a:pPr>
              <a:t>146</a:t>
            </a:fld>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Level Educational Decisions: Screening</a:t>
            </a:r>
            <a:endParaRPr lang="en-US" dirty="0"/>
          </a:p>
        </p:txBody>
      </p:sp>
      <p:sp>
        <p:nvSpPr>
          <p:cNvPr id="5" name="Slide Number Placeholder 4"/>
          <p:cNvSpPr>
            <a:spLocks noGrp="1"/>
          </p:cNvSpPr>
          <p:nvPr>
            <p:ph type="sldNum" sz="quarter" idx="10"/>
          </p:nvPr>
        </p:nvSpPr>
        <p:spPr/>
        <p:txBody>
          <a:bodyPr/>
          <a:lstStyle/>
          <a:p>
            <a:fld id="{704A1040-FC65-4B4B-94A2-B814865480B2}" type="slidenum">
              <a:rPr lang="en-US" smtClean="0"/>
              <a:pPr/>
              <a:t>147</a:t>
            </a:fld>
            <a:endParaRPr lang="en-US" dirty="0"/>
          </a:p>
        </p:txBody>
      </p:sp>
      <p:sp>
        <p:nvSpPr>
          <p:cNvPr id="6" name="Rectangle 4"/>
          <p:cNvSpPr>
            <a:spLocks noGrp="1" noChangeArrowheads="1"/>
          </p:cNvSpPr>
          <p:nvPr>
            <p:ph sz="half" idx="1"/>
          </p:nvPr>
        </p:nvSpPr>
        <p:spPr>
          <a:xfrm>
            <a:off x="304800" y="2057400"/>
            <a:ext cx="8229600" cy="3718560"/>
          </a:xfrm>
        </p:spPr>
        <p:txBody>
          <a:bodyPr/>
          <a:lstStyle/>
          <a:p>
            <a:pPr eaLnBrk="1" hangingPunct="1">
              <a:lnSpc>
                <a:spcPct val="90000"/>
              </a:lnSpc>
              <a:buFont typeface="Wingdings" pitchFamily="2" charset="2"/>
              <a:buChar char="§"/>
            </a:pPr>
            <a:r>
              <a:rPr lang="en-US" sz="3200" dirty="0" smtClean="0"/>
              <a:t>Grade level trends or issues</a:t>
            </a:r>
          </a:p>
          <a:p>
            <a:pPr eaLnBrk="1" hangingPunct="1">
              <a:lnSpc>
                <a:spcPct val="90000"/>
              </a:lnSpc>
              <a:buFont typeface="Wingdings" pitchFamily="2" charset="2"/>
              <a:buChar char="§"/>
            </a:pPr>
            <a:r>
              <a:rPr lang="en-US" sz="3200" dirty="0" smtClean="0"/>
              <a:t>Effectiveness of grade level curriculum and instruction</a:t>
            </a:r>
          </a:p>
          <a:p>
            <a:pPr>
              <a:lnSpc>
                <a:spcPct val="90000"/>
              </a:lnSpc>
              <a:buFont typeface="Wingdings" pitchFamily="2" charset="2"/>
              <a:buChar char="§"/>
            </a:pPr>
            <a:r>
              <a:rPr lang="en-US" sz="3200" dirty="0" smtClean="0"/>
              <a:t>Areas of need and guidance on how to set measurable grade level goals</a:t>
            </a:r>
          </a:p>
          <a:p>
            <a:pPr eaLnBrk="1" hangingPunct="1">
              <a:lnSpc>
                <a:spcPct val="90000"/>
              </a:lnSpc>
              <a:buFont typeface="Wingdings" pitchFamily="2" charset="2"/>
              <a:buChar char="§"/>
            </a:pPr>
            <a:r>
              <a:rPr lang="en-US" sz="3200" dirty="0" smtClean="0"/>
              <a:t>Students who may need additional instruction or assessment </a:t>
            </a:r>
          </a:p>
          <a:p>
            <a:pPr algn="ctr" eaLnBrk="1" hangingPunct="1">
              <a:lnSpc>
                <a:spcPct val="90000"/>
              </a:lnSpc>
              <a:buFontTx/>
              <a:buNone/>
            </a:pPr>
            <a:endParaRPr lang="en-US" sz="2000" dirty="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Connector 186"/>
          <p:cNvCxnSpPr/>
          <p:nvPr/>
        </p:nvCxnSpPr>
        <p:spPr>
          <a:xfrm>
            <a:off x="762000" y="22098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762000" y="1524000"/>
            <a:ext cx="68580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3" name="Straight Connector 212"/>
          <p:cNvCxnSpPr/>
          <p:nvPr/>
        </p:nvCxnSpPr>
        <p:spPr>
          <a:xfrm>
            <a:off x="762000" y="3505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62000" y="3810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4114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495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a:off x="228600" y="1981200"/>
            <a:ext cx="609600" cy="369332"/>
          </a:xfrm>
          <a:prstGeom prst="rect">
            <a:avLst/>
          </a:prstGeom>
          <a:noFill/>
        </p:spPr>
        <p:txBody>
          <a:bodyPr wrap="square" rtlCol="0">
            <a:spAutoFit/>
          </a:bodyPr>
          <a:lstStyle/>
          <a:p>
            <a:r>
              <a:rPr lang="en-US" dirty="0" smtClean="0"/>
              <a:t>90</a:t>
            </a:r>
            <a:endParaRPr lang="en-US" dirty="0"/>
          </a:p>
        </p:txBody>
      </p:sp>
      <p:sp>
        <p:nvSpPr>
          <p:cNvPr id="21" name="TextBox 20"/>
          <p:cNvSpPr txBox="1"/>
          <p:nvPr/>
        </p:nvSpPr>
        <p:spPr>
          <a:xfrm>
            <a:off x="228600" y="2983468"/>
            <a:ext cx="609600" cy="369332"/>
          </a:xfrm>
          <a:prstGeom prst="rect">
            <a:avLst/>
          </a:prstGeom>
          <a:noFill/>
        </p:spPr>
        <p:txBody>
          <a:bodyPr wrap="square" rtlCol="0">
            <a:spAutoFit/>
          </a:bodyPr>
          <a:lstStyle/>
          <a:p>
            <a:r>
              <a:rPr lang="en-US" dirty="0" smtClean="0"/>
              <a:t>60</a:t>
            </a:r>
            <a:endParaRPr lang="en-US" dirty="0"/>
          </a:p>
        </p:txBody>
      </p:sp>
      <p:sp>
        <p:nvSpPr>
          <p:cNvPr id="22" name="TextBox 21"/>
          <p:cNvSpPr txBox="1"/>
          <p:nvPr/>
        </p:nvSpPr>
        <p:spPr>
          <a:xfrm>
            <a:off x="228600" y="3974068"/>
            <a:ext cx="457200" cy="369332"/>
          </a:xfrm>
          <a:prstGeom prst="rect">
            <a:avLst/>
          </a:prstGeom>
          <a:noFill/>
        </p:spPr>
        <p:txBody>
          <a:bodyPr wrap="square" rtlCol="0">
            <a:spAutoFit/>
          </a:bodyPr>
          <a:lstStyle/>
          <a:p>
            <a:r>
              <a:rPr lang="en-US" dirty="0" smtClean="0"/>
              <a:t>30</a:t>
            </a:r>
            <a:endParaRPr lang="en-US" dirty="0"/>
          </a:p>
        </p:txBody>
      </p:sp>
      <p:sp>
        <p:nvSpPr>
          <p:cNvPr id="23" name="TextBox 22"/>
          <p:cNvSpPr txBox="1"/>
          <p:nvPr/>
        </p:nvSpPr>
        <p:spPr>
          <a:xfrm>
            <a:off x="228600" y="3276600"/>
            <a:ext cx="609600" cy="369332"/>
          </a:xfrm>
          <a:prstGeom prst="rect">
            <a:avLst/>
          </a:prstGeom>
          <a:noFill/>
        </p:spPr>
        <p:txBody>
          <a:bodyPr wrap="square" rtlCol="0">
            <a:spAutoFit/>
          </a:bodyPr>
          <a:lstStyle/>
          <a:p>
            <a:r>
              <a:rPr lang="en-US" dirty="0" smtClean="0"/>
              <a:t>50</a:t>
            </a:r>
            <a:endParaRPr lang="en-US" dirty="0"/>
          </a:p>
        </p:txBody>
      </p:sp>
      <p:sp>
        <p:nvSpPr>
          <p:cNvPr id="24" name="TextBox 23"/>
          <p:cNvSpPr txBox="1"/>
          <p:nvPr/>
        </p:nvSpPr>
        <p:spPr>
          <a:xfrm>
            <a:off x="228600" y="4355068"/>
            <a:ext cx="457200" cy="369332"/>
          </a:xfrm>
          <a:prstGeom prst="rect">
            <a:avLst/>
          </a:prstGeom>
          <a:noFill/>
        </p:spPr>
        <p:txBody>
          <a:bodyPr wrap="square" rtlCol="0">
            <a:spAutoFit/>
          </a:bodyPr>
          <a:lstStyle/>
          <a:p>
            <a:r>
              <a:rPr lang="en-US" dirty="0" smtClean="0"/>
              <a:t>20</a:t>
            </a:r>
            <a:endParaRPr lang="en-US" dirty="0"/>
          </a:p>
        </p:txBody>
      </p:sp>
      <p:sp>
        <p:nvSpPr>
          <p:cNvPr id="25" name="TextBox 24"/>
          <p:cNvSpPr txBox="1"/>
          <p:nvPr/>
        </p:nvSpPr>
        <p:spPr>
          <a:xfrm>
            <a:off x="152400" y="1600200"/>
            <a:ext cx="609600" cy="369332"/>
          </a:xfrm>
          <a:prstGeom prst="rect">
            <a:avLst/>
          </a:prstGeom>
          <a:noFill/>
        </p:spPr>
        <p:txBody>
          <a:bodyPr wrap="square" rtlCol="0">
            <a:spAutoFit/>
          </a:bodyPr>
          <a:lstStyle/>
          <a:p>
            <a:r>
              <a:rPr lang="en-US" dirty="0" smtClean="0"/>
              <a:t>100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228600" y="457200"/>
            <a:ext cx="8458200" cy="1066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rgbClr val="2E005C"/>
                </a:solidFill>
                <a:latin typeface="+mj-lt"/>
                <a:ea typeface="+mj-ea"/>
                <a:cs typeface="+mj-cs"/>
              </a:rPr>
              <a:t>Analyzing Core Effectiveness-Grade</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p:nvPr/>
        </p:nvCxnSpPr>
        <p:spPr>
          <a:xfrm>
            <a:off x="762000" y="3200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895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1905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Percent</a:t>
            </a:r>
            <a:endParaRPr lang="en-US" dirty="0"/>
          </a:p>
        </p:txBody>
      </p:sp>
      <p:sp>
        <p:nvSpPr>
          <p:cNvPr id="122" name="Isosceles Triangle 121"/>
          <p:cNvSpPr/>
          <p:nvPr/>
        </p:nvSpPr>
        <p:spPr>
          <a:xfrm>
            <a:off x="2971800" y="1524000"/>
            <a:ext cx="2286000" cy="38100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p:cNvCxnSpPr/>
          <p:nvPr/>
        </p:nvCxnSpPr>
        <p:spPr>
          <a:xfrm>
            <a:off x="1600200" y="2590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Isosceles Triangle 144"/>
          <p:cNvSpPr/>
          <p:nvPr/>
        </p:nvSpPr>
        <p:spPr>
          <a:xfrm>
            <a:off x="3733800" y="1600200"/>
            <a:ext cx="762000" cy="11430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p:cNvSpPr txBox="1"/>
          <p:nvPr/>
        </p:nvSpPr>
        <p:spPr>
          <a:xfrm>
            <a:off x="1447800" y="3886200"/>
            <a:ext cx="914400" cy="369332"/>
          </a:xfrm>
          <a:prstGeom prst="rect">
            <a:avLst/>
          </a:prstGeom>
          <a:noFill/>
        </p:spPr>
        <p:txBody>
          <a:bodyPr wrap="square" rtlCol="0">
            <a:spAutoFit/>
          </a:bodyPr>
          <a:lstStyle/>
          <a:p>
            <a:r>
              <a:rPr lang="en-US" dirty="0" smtClean="0"/>
              <a:t>55</a:t>
            </a:r>
            <a:endParaRPr lang="en-US" dirty="0"/>
          </a:p>
        </p:txBody>
      </p:sp>
      <p:sp>
        <p:nvSpPr>
          <p:cNvPr id="149" name="Isosceles Triangle 148"/>
          <p:cNvSpPr/>
          <p:nvPr/>
        </p:nvSpPr>
        <p:spPr>
          <a:xfrm>
            <a:off x="3886200" y="1600200"/>
            <a:ext cx="457200" cy="6858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p:cNvSpPr txBox="1"/>
          <p:nvPr/>
        </p:nvSpPr>
        <p:spPr>
          <a:xfrm>
            <a:off x="228600" y="2286000"/>
            <a:ext cx="609600" cy="369332"/>
          </a:xfrm>
          <a:prstGeom prst="rect">
            <a:avLst/>
          </a:prstGeom>
          <a:noFill/>
        </p:spPr>
        <p:txBody>
          <a:bodyPr wrap="square" rtlCol="0">
            <a:spAutoFit/>
          </a:bodyPr>
          <a:lstStyle/>
          <a:p>
            <a:r>
              <a:rPr lang="en-US" dirty="0" smtClean="0"/>
              <a:t>80</a:t>
            </a:r>
            <a:endParaRPr lang="en-US" dirty="0"/>
          </a:p>
        </p:txBody>
      </p:sp>
      <p:sp>
        <p:nvSpPr>
          <p:cNvPr id="199" name="TextBox 198"/>
          <p:cNvSpPr txBox="1"/>
          <p:nvPr/>
        </p:nvSpPr>
        <p:spPr>
          <a:xfrm>
            <a:off x="228600" y="2643664"/>
            <a:ext cx="457200" cy="369332"/>
          </a:xfrm>
          <a:prstGeom prst="rect">
            <a:avLst/>
          </a:prstGeom>
          <a:noFill/>
        </p:spPr>
        <p:txBody>
          <a:bodyPr wrap="square" rtlCol="0">
            <a:spAutoFit/>
          </a:bodyPr>
          <a:lstStyle/>
          <a:p>
            <a:r>
              <a:rPr lang="en-US" dirty="0" smtClean="0"/>
              <a:t>70</a:t>
            </a:r>
            <a:endParaRPr lang="en-US" dirty="0"/>
          </a:p>
        </p:txBody>
      </p:sp>
      <p:sp>
        <p:nvSpPr>
          <p:cNvPr id="226" name="TextBox 225"/>
          <p:cNvSpPr txBox="1"/>
          <p:nvPr/>
        </p:nvSpPr>
        <p:spPr>
          <a:xfrm>
            <a:off x="228600" y="3581400"/>
            <a:ext cx="609600" cy="369332"/>
          </a:xfrm>
          <a:prstGeom prst="rect">
            <a:avLst/>
          </a:prstGeom>
          <a:noFill/>
        </p:spPr>
        <p:txBody>
          <a:bodyPr wrap="square" rtlCol="0">
            <a:spAutoFit/>
          </a:bodyPr>
          <a:lstStyle/>
          <a:p>
            <a:r>
              <a:rPr lang="en-US" dirty="0" smtClean="0"/>
              <a:t>40</a:t>
            </a:r>
            <a:endParaRPr lang="en-US" dirty="0"/>
          </a:p>
        </p:txBody>
      </p:sp>
      <p:sp>
        <p:nvSpPr>
          <p:cNvPr id="159" name="Isosceles Triangle 158"/>
          <p:cNvSpPr/>
          <p:nvPr/>
        </p:nvSpPr>
        <p:spPr>
          <a:xfrm>
            <a:off x="7620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Isosceles Triangle 160"/>
          <p:cNvSpPr/>
          <p:nvPr/>
        </p:nvSpPr>
        <p:spPr>
          <a:xfrm>
            <a:off x="1295400" y="1524000"/>
            <a:ext cx="1219200" cy="21336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Isosceles Triangle 165"/>
          <p:cNvSpPr/>
          <p:nvPr/>
        </p:nvSpPr>
        <p:spPr>
          <a:xfrm>
            <a:off x="1600200" y="1524000"/>
            <a:ext cx="609600" cy="990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Box 228"/>
          <p:cNvSpPr txBox="1"/>
          <p:nvPr/>
        </p:nvSpPr>
        <p:spPr>
          <a:xfrm>
            <a:off x="1600200" y="3810000"/>
            <a:ext cx="762000" cy="400110"/>
          </a:xfrm>
          <a:prstGeom prst="rect">
            <a:avLst/>
          </a:prstGeom>
          <a:noFill/>
        </p:spPr>
        <p:txBody>
          <a:bodyPr wrap="square" rtlCol="0">
            <a:spAutoFit/>
          </a:bodyPr>
          <a:lstStyle/>
          <a:p>
            <a:r>
              <a:rPr lang="en-US" sz="2000" b="1" dirty="0" smtClean="0"/>
              <a:t>45</a:t>
            </a:r>
            <a:endParaRPr lang="en-US" sz="2000" b="1" dirty="0"/>
          </a:p>
        </p:txBody>
      </p:sp>
      <p:sp>
        <p:nvSpPr>
          <p:cNvPr id="235" name="TextBox 234"/>
          <p:cNvSpPr txBox="1"/>
          <p:nvPr/>
        </p:nvSpPr>
        <p:spPr>
          <a:xfrm>
            <a:off x="3886200" y="3745468"/>
            <a:ext cx="533400" cy="400110"/>
          </a:xfrm>
          <a:prstGeom prst="rect">
            <a:avLst/>
          </a:prstGeom>
          <a:noFill/>
        </p:spPr>
        <p:txBody>
          <a:bodyPr wrap="square" rtlCol="0">
            <a:spAutoFit/>
          </a:bodyPr>
          <a:lstStyle/>
          <a:p>
            <a:r>
              <a:rPr lang="en-US" sz="2000" b="1" dirty="0" smtClean="0"/>
              <a:t>75</a:t>
            </a:r>
            <a:endParaRPr lang="en-US" sz="2000" b="1" dirty="0"/>
          </a:p>
        </p:txBody>
      </p:sp>
      <p:sp>
        <p:nvSpPr>
          <p:cNvPr id="238" name="TextBox 237"/>
          <p:cNvSpPr txBox="1"/>
          <p:nvPr/>
        </p:nvSpPr>
        <p:spPr>
          <a:xfrm>
            <a:off x="1676400" y="2667000"/>
            <a:ext cx="457200" cy="369332"/>
          </a:xfrm>
          <a:prstGeom prst="rect">
            <a:avLst/>
          </a:prstGeom>
          <a:noFill/>
        </p:spPr>
        <p:txBody>
          <a:bodyPr wrap="square" rtlCol="0">
            <a:spAutoFit/>
          </a:bodyPr>
          <a:lstStyle/>
          <a:p>
            <a:r>
              <a:rPr lang="en-US" b="1" dirty="0" smtClean="0"/>
              <a:t>37</a:t>
            </a:r>
            <a:endParaRPr lang="en-US" b="1" dirty="0"/>
          </a:p>
        </p:txBody>
      </p:sp>
      <p:sp>
        <p:nvSpPr>
          <p:cNvPr id="239" name="TextBox 238"/>
          <p:cNvSpPr txBox="1"/>
          <p:nvPr/>
        </p:nvSpPr>
        <p:spPr>
          <a:xfrm>
            <a:off x="1676400" y="1981200"/>
            <a:ext cx="457200" cy="369332"/>
          </a:xfrm>
          <a:prstGeom prst="rect">
            <a:avLst/>
          </a:prstGeom>
          <a:noFill/>
        </p:spPr>
        <p:txBody>
          <a:bodyPr wrap="square" rtlCol="0">
            <a:spAutoFit/>
          </a:bodyPr>
          <a:lstStyle/>
          <a:p>
            <a:r>
              <a:rPr lang="en-US" b="1" dirty="0" smtClean="0"/>
              <a:t>18</a:t>
            </a:r>
            <a:endParaRPr lang="en-US" b="1" dirty="0"/>
          </a:p>
        </p:txBody>
      </p:sp>
      <p:sp>
        <p:nvSpPr>
          <p:cNvPr id="244" name="TextBox 243"/>
          <p:cNvSpPr txBox="1"/>
          <p:nvPr/>
        </p:nvSpPr>
        <p:spPr>
          <a:xfrm>
            <a:off x="3886200" y="2438400"/>
            <a:ext cx="457200" cy="369332"/>
          </a:xfrm>
          <a:prstGeom prst="rect">
            <a:avLst/>
          </a:prstGeom>
          <a:noFill/>
        </p:spPr>
        <p:txBody>
          <a:bodyPr wrap="square" rtlCol="0">
            <a:spAutoFit/>
          </a:bodyPr>
          <a:lstStyle/>
          <a:p>
            <a:r>
              <a:rPr lang="en-US" b="1" dirty="0" smtClean="0"/>
              <a:t>17</a:t>
            </a:r>
            <a:endParaRPr lang="en-US" b="1" dirty="0"/>
          </a:p>
        </p:txBody>
      </p:sp>
      <p:sp>
        <p:nvSpPr>
          <p:cNvPr id="245" name="TextBox 244"/>
          <p:cNvSpPr txBox="1"/>
          <p:nvPr/>
        </p:nvSpPr>
        <p:spPr>
          <a:xfrm>
            <a:off x="3886200" y="1905000"/>
            <a:ext cx="457200" cy="369332"/>
          </a:xfrm>
          <a:prstGeom prst="rect">
            <a:avLst/>
          </a:prstGeom>
          <a:noFill/>
        </p:spPr>
        <p:txBody>
          <a:bodyPr wrap="square" rtlCol="0">
            <a:spAutoFit/>
          </a:bodyPr>
          <a:lstStyle/>
          <a:p>
            <a:r>
              <a:rPr lang="en-US" dirty="0" smtClean="0"/>
              <a:t>  </a:t>
            </a:r>
            <a:r>
              <a:rPr lang="en-US" b="1" dirty="0" smtClean="0"/>
              <a:t>8</a:t>
            </a:r>
            <a:endParaRPr lang="en-US" b="1" dirty="0"/>
          </a:p>
        </p:txBody>
      </p:sp>
      <p:sp>
        <p:nvSpPr>
          <p:cNvPr id="42" name="Slide Number Placeholder 41"/>
          <p:cNvSpPr>
            <a:spLocks noGrp="1"/>
          </p:cNvSpPr>
          <p:nvPr>
            <p:ph type="sldNum" sz="quarter" idx="12"/>
          </p:nvPr>
        </p:nvSpPr>
        <p:spPr/>
        <p:txBody>
          <a:bodyPr/>
          <a:lstStyle/>
          <a:p>
            <a:fld id="{0E8B17A0-48F4-48F8-B74F-4689266A53B7}" type="slidenum">
              <a:rPr lang="en-US" smtClean="0"/>
              <a:pPr/>
              <a:t>148</a:t>
            </a:fld>
            <a:endParaRPr lang="en-US" dirty="0"/>
          </a:p>
        </p:txBody>
      </p:sp>
      <p:sp>
        <p:nvSpPr>
          <p:cNvPr id="49" name="TextBox 48"/>
          <p:cNvSpPr txBox="1"/>
          <p:nvPr/>
        </p:nvSpPr>
        <p:spPr>
          <a:xfrm>
            <a:off x="6172200" y="5345668"/>
            <a:ext cx="1066800" cy="369332"/>
          </a:xfrm>
          <a:prstGeom prst="rect">
            <a:avLst/>
          </a:prstGeom>
          <a:noFill/>
        </p:spPr>
        <p:txBody>
          <a:bodyPr wrap="square" rtlCol="0">
            <a:spAutoFit/>
          </a:bodyPr>
          <a:lstStyle/>
          <a:p>
            <a:r>
              <a:rPr lang="en-US" dirty="0" smtClean="0"/>
              <a:t>Spring</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Connector 186"/>
          <p:cNvCxnSpPr/>
          <p:nvPr/>
        </p:nvCxnSpPr>
        <p:spPr>
          <a:xfrm>
            <a:off x="762000" y="22098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762000" y="1524000"/>
            <a:ext cx="68580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3" name="Straight Connector 212"/>
          <p:cNvCxnSpPr/>
          <p:nvPr/>
        </p:nvCxnSpPr>
        <p:spPr>
          <a:xfrm>
            <a:off x="762000" y="3505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62000" y="3810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4114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495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a:off x="228600" y="1981200"/>
            <a:ext cx="609600" cy="369332"/>
          </a:xfrm>
          <a:prstGeom prst="rect">
            <a:avLst/>
          </a:prstGeom>
          <a:noFill/>
        </p:spPr>
        <p:txBody>
          <a:bodyPr wrap="square" rtlCol="0">
            <a:spAutoFit/>
          </a:bodyPr>
          <a:lstStyle/>
          <a:p>
            <a:r>
              <a:rPr lang="en-US" dirty="0" smtClean="0"/>
              <a:t>90</a:t>
            </a:r>
            <a:endParaRPr lang="en-US" dirty="0"/>
          </a:p>
        </p:txBody>
      </p:sp>
      <p:sp>
        <p:nvSpPr>
          <p:cNvPr id="21" name="TextBox 20"/>
          <p:cNvSpPr txBox="1"/>
          <p:nvPr/>
        </p:nvSpPr>
        <p:spPr>
          <a:xfrm>
            <a:off x="228600" y="2983468"/>
            <a:ext cx="609600" cy="369332"/>
          </a:xfrm>
          <a:prstGeom prst="rect">
            <a:avLst/>
          </a:prstGeom>
          <a:noFill/>
        </p:spPr>
        <p:txBody>
          <a:bodyPr wrap="square" rtlCol="0">
            <a:spAutoFit/>
          </a:bodyPr>
          <a:lstStyle/>
          <a:p>
            <a:r>
              <a:rPr lang="en-US" dirty="0" smtClean="0"/>
              <a:t>60</a:t>
            </a:r>
            <a:endParaRPr lang="en-US" dirty="0"/>
          </a:p>
        </p:txBody>
      </p:sp>
      <p:sp>
        <p:nvSpPr>
          <p:cNvPr id="22" name="TextBox 21"/>
          <p:cNvSpPr txBox="1"/>
          <p:nvPr/>
        </p:nvSpPr>
        <p:spPr>
          <a:xfrm>
            <a:off x="228600" y="3974068"/>
            <a:ext cx="457200" cy="369332"/>
          </a:xfrm>
          <a:prstGeom prst="rect">
            <a:avLst/>
          </a:prstGeom>
          <a:noFill/>
        </p:spPr>
        <p:txBody>
          <a:bodyPr wrap="square" rtlCol="0">
            <a:spAutoFit/>
          </a:bodyPr>
          <a:lstStyle/>
          <a:p>
            <a:r>
              <a:rPr lang="en-US" dirty="0" smtClean="0"/>
              <a:t>30</a:t>
            </a:r>
            <a:endParaRPr lang="en-US" dirty="0"/>
          </a:p>
        </p:txBody>
      </p:sp>
      <p:sp>
        <p:nvSpPr>
          <p:cNvPr id="23" name="TextBox 22"/>
          <p:cNvSpPr txBox="1"/>
          <p:nvPr/>
        </p:nvSpPr>
        <p:spPr>
          <a:xfrm>
            <a:off x="228600" y="3276600"/>
            <a:ext cx="609600" cy="369332"/>
          </a:xfrm>
          <a:prstGeom prst="rect">
            <a:avLst/>
          </a:prstGeom>
          <a:noFill/>
        </p:spPr>
        <p:txBody>
          <a:bodyPr wrap="square" rtlCol="0">
            <a:spAutoFit/>
          </a:bodyPr>
          <a:lstStyle/>
          <a:p>
            <a:r>
              <a:rPr lang="en-US" dirty="0" smtClean="0"/>
              <a:t>50</a:t>
            </a:r>
            <a:endParaRPr lang="en-US" dirty="0"/>
          </a:p>
        </p:txBody>
      </p:sp>
      <p:sp>
        <p:nvSpPr>
          <p:cNvPr id="24" name="TextBox 23"/>
          <p:cNvSpPr txBox="1"/>
          <p:nvPr/>
        </p:nvSpPr>
        <p:spPr>
          <a:xfrm>
            <a:off x="228600" y="4355068"/>
            <a:ext cx="457200" cy="369332"/>
          </a:xfrm>
          <a:prstGeom prst="rect">
            <a:avLst/>
          </a:prstGeom>
          <a:noFill/>
        </p:spPr>
        <p:txBody>
          <a:bodyPr wrap="square" rtlCol="0">
            <a:spAutoFit/>
          </a:bodyPr>
          <a:lstStyle/>
          <a:p>
            <a:r>
              <a:rPr lang="en-US" dirty="0" smtClean="0"/>
              <a:t>20</a:t>
            </a:r>
            <a:endParaRPr lang="en-US" dirty="0"/>
          </a:p>
        </p:txBody>
      </p:sp>
      <p:sp>
        <p:nvSpPr>
          <p:cNvPr id="25" name="TextBox 24"/>
          <p:cNvSpPr txBox="1"/>
          <p:nvPr/>
        </p:nvSpPr>
        <p:spPr>
          <a:xfrm>
            <a:off x="152400" y="1600200"/>
            <a:ext cx="609600" cy="369332"/>
          </a:xfrm>
          <a:prstGeom prst="rect">
            <a:avLst/>
          </a:prstGeom>
          <a:noFill/>
        </p:spPr>
        <p:txBody>
          <a:bodyPr wrap="square" rtlCol="0">
            <a:spAutoFit/>
          </a:bodyPr>
          <a:lstStyle/>
          <a:p>
            <a:r>
              <a:rPr lang="en-US" dirty="0" smtClean="0"/>
              <a:t>100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rgbClr val="2E005C"/>
                </a:solidFill>
                <a:latin typeface="+mj-lt"/>
                <a:ea typeface="+mj-ea"/>
                <a:cs typeface="+mj-cs"/>
              </a:rPr>
              <a:t>Analyzing Core Effectiveness-Grade</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p:nvPr/>
        </p:nvCxnSpPr>
        <p:spPr>
          <a:xfrm>
            <a:off x="762000" y="3200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895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1905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Percent</a:t>
            </a:r>
            <a:endParaRPr lang="en-US" dirty="0"/>
          </a:p>
        </p:txBody>
      </p:sp>
      <p:sp>
        <p:nvSpPr>
          <p:cNvPr id="122" name="Isosceles Triangle 121"/>
          <p:cNvSpPr/>
          <p:nvPr/>
        </p:nvSpPr>
        <p:spPr>
          <a:xfrm>
            <a:off x="2971800" y="1524000"/>
            <a:ext cx="2286000" cy="38100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Isosceles Triangle 144"/>
          <p:cNvSpPr/>
          <p:nvPr/>
        </p:nvSpPr>
        <p:spPr>
          <a:xfrm>
            <a:off x="3733800" y="1600200"/>
            <a:ext cx="762000" cy="11430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Isosceles Triangle 148"/>
          <p:cNvSpPr/>
          <p:nvPr/>
        </p:nvSpPr>
        <p:spPr>
          <a:xfrm>
            <a:off x="3886200" y="1600200"/>
            <a:ext cx="457200" cy="6858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p:cNvSpPr txBox="1"/>
          <p:nvPr/>
        </p:nvSpPr>
        <p:spPr>
          <a:xfrm>
            <a:off x="228600" y="2286000"/>
            <a:ext cx="609600" cy="369332"/>
          </a:xfrm>
          <a:prstGeom prst="rect">
            <a:avLst/>
          </a:prstGeom>
          <a:noFill/>
        </p:spPr>
        <p:txBody>
          <a:bodyPr wrap="square" rtlCol="0">
            <a:spAutoFit/>
          </a:bodyPr>
          <a:lstStyle/>
          <a:p>
            <a:r>
              <a:rPr lang="en-US" dirty="0" smtClean="0"/>
              <a:t>80</a:t>
            </a:r>
            <a:endParaRPr lang="en-US" dirty="0"/>
          </a:p>
        </p:txBody>
      </p:sp>
      <p:sp>
        <p:nvSpPr>
          <p:cNvPr id="199" name="TextBox 198"/>
          <p:cNvSpPr txBox="1"/>
          <p:nvPr/>
        </p:nvSpPr>
        <p:spPr>
          <a:xfrm>
            <a:off x="228600" y="2643664"/>
            <a:ext cx="457200" cy="369332"/>
          </a:xfrm>
          <a:prstGeom prst="rect">
            <a:avLst/>
          </a:prstGeom>
          <a:noFill/>
        </p:spPr>
        <p:txBody>
          <a:bodyPr wrap="square" rtlCol="0">
            <a:spAutoFit/>
          </a:bodyPr>
          <a:lstStyle/>
          <a:p>
            <a:r>
              <a:rPr lang="en-US" dirty="0" smtClean="0"/>
              <a:t>70</a:t>
            </a:r>
            <a:endParaRPr lang="en-US" dirty="0"/>
          </a:p>
        </p:txBody>
      </p:sp>
      <p:sp>
        <p:nvSpPr>
          <p:cNvPr id="226" name="TextBox 225"/>
          <p:cNvSpPr txBox="1"/>
          <p:nvPr/>
        </p:nvSpPr>
        <p:spPr>
          <a:xfrm>
            <a:off x="228600" y="3581400"/>
            <a:ext cx="609600" cy="369332"/>
          </a:xfrm>
          <a:prstGeom prst="rect">
            <a:avLst/>
          </a:prstGeom>
          <a:noFill/>
        </p:spPr>
        <p:txBody>
          <a:bodyPr wrap="square" rtlCol="0">
            <a:spAutoFit/>
          </a:bodyPr>
          <a:lstStyle/>
          <a:p>
            <a:r>
              <a:rPr lang="en-US" dirty="0" smtClean="0"/>
              <a:t>40</a:t>
            </a:r>
            <a:endParaRPr lang="en-US" dirty="0"/>
          </a:p>
        </p:txBody>
      </p:sp>
      <p:sp>
        <p:nvSpPr>
          <p:cNvPr id="235" name="TextBox 234"/>
          <p:cNvSpPr txBox="1"/>
          <p:nvPr/>
        </p:nvSpPr>
        <p:spPr>
          <a:xfrm>
            <a:off x="3886200" y="3745468"/>
            <a:ext cx="533400" cy="400110"/>
          </a:xfrm>
          <a:prstGeom prst="rect">
            <a:avLst/>
          </a:prstGeom>
          <a:noFill/>
        </p:spPr>
        <p:txBody>
          <a:bodyPr wrap="square" rtlCol="0">
            <a:spAutoFit/>
          </a:bodyPr>
          <a:lstStyle/>
          <a:p>
            <a:r>
              <a:rPr lang="en-US" sz="2000" b="1" dirty="0" smtClean="0"/>
              <a:t>75</a:t>
            </a:r>
            <a:endParaRPr lang="en-US" sz="2000" b="1" dirty="0"/>
          </a:p>
        </p:txBody>
      </p:sp>
      <p:sp>
        <p:nvSpPr>
          <p:cNvPr id="244" name="TextBox 243"/>
          <p:cNvSpPr txBox="1"/>
          <p:nvPr/>
        </p:nvSpPr>
        <p:spPr>
          <a:xfrm>
            <a:off x="3886200" y="2438400"/>
            <a:ext cx="457200" cy="369332"/>
          </a:xfrm>
          <a:prstGeom prst="rect">
            <a:avLst/>
          </a:prstGeom>
          <a:noFill/>
        </p:spPr>
        <p:txBody>
          <a:bodyPr wrap="square" rtlCol="0">
            <a:spAutoFit/>
          </a:bodyPr>
          <a:lstStyle/>
          <a:p>
            <a:r>
              <a:rPr lang="en-US" b="1" dirty="0" smtClean="0"/>
              <a:t>17</a:t>
            </a:r>
            <a:endParaRPr lang="en-US" b="1" dirty="0"/>
          </a:p>
        </p:txBody>
      </p:sp>
      <p:sp>
        <p:nvSpPr>
          <p:cNvPr id="245" name="TextBox 244"/>
          <p:cNvSpPr txBox="1"/>
          <p:nvPr/>
        </p:nvSpPr>
        <p:spPr>
          <a:xfrm>
            <a:off x="3886200" y="1905000"/>
            <a:ext cx="457200" cy="369332"/>
          </a:xfrm>
          <a:prstGeom prst="rect">
            <a:avLst/>
          </a:prstGeom>
          <a:noFill/>
        </p:spPr>
        <p:txBody>
          <a:bodyPr wrap="square" rtlCol="0">
            <a:spAutoFit/>
          </a:bodyPr>
          <a:lstStyle/>
          <a:p>
            <a:r>
              <a:rPr lang="en-US" dirty="0" smtClean="0"/>
              <a:t> </a:t>
            </a:r>
            <a:r>
              <a:rPr lang="en-US" b="1" dirty="0" smtClean="0"/>
              <a:t>8</a:t>
            </a:r>
            <a:endParaRPr lang="en-US" b="1" dirty="0"/>
          </a:p>
        </p:txBody>
      </p:sp>
      <p:sp>
        <p:nvSpPr>
          <p:cNvPr id="42" name="Slide Number Placeholder 41"/>
          <p:cNvSpPr>
            <a:spLocks noGrp="1"/>
          </p:cNvSpPr>
          <p:nvPr>
            <p:ph type="sldNum" sz="quarter" idx="12"/>
          </p:nvPr>
        </p:nvSpPr>
        <p:spPr/>
        <p:txBody>
          <a:bodyPr/>
          <a:lstStyle/>
          <a:p>
            <a:fld id="{0E8B17A0-48F4-48F8-B74F-4689266A53B7}" type="slidenum">
              <a:rPr lang="en-US" smtClean="0"/>
              <a:pPr/>
              <a:t>149</a:t>
            </a:fld>
            <a:endParaRPr lang="en-US" dirty="0"/>
          </a:p>
        </p:txBody>
      </p:sp>
      <p:sp>
        <p:nvSpPr>
          <p:cNvPr id="43" name="Isosceles Triangle 42"/>
          <p:cNvSpPr/>
          <p:nvPr/>
        </p:nvSpPr>
        <p:spPr>
          <a:xfrm>
            <a:off x="5334000" y="1524000"/>
            <a:ext cx="2286000" cy="38100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p:cNvSpPr/>
          <p:nvPr/>
        </p:nvSpPr>
        <p:spPr>
          <a:xfrm>
            <a:off x="6172200" y="1524000"/>
            <a:ext cx="609600" cy="9906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Isosceles Triangle 44"/>
          <p:cNvSpPr/>
          <p:nvPr/>
        </p:nvSpPr>
        <p:spPr>
          <a:xfrm>
            <a:off x="6400800" y="1524000"/>
            <a:ext cx="152400" cy="3048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6248400" y="3810000"/>
            <a:ext cx="533400" cy="400110"/>
          </a:xfrm>
          <a:prstGeom prst="rect">
            <a:avLst/>
          </a:prstGeom>
          <a:noFill/>
        </p:spPr>
        <p:txBody>
          <a:bodyPr wrap="square" rtlCol="0">
            <a:spAutoFit/>
          </a:bodyPr>
          <a:lstStyle/>
          <a:p>
            <a:r>
              <a:rPr lang="en-US" sz="2000" b="1" dirty="0" smtClean="0"/>
              <a:t>80</a:t>
            </a:r>
            <a:endParaRPr lang="en-US" sz="2000" b="1" dirty="0"/>
          </a:p>
        </p:txBody>
      </p:sp>
      <p:sp>
        <p:nvSpPr>
          <p:cNvPr id="47" name="TextBox 46"/>
          <p:cNvSpPr txBox="1"/>
          <p:nvPr/>
        </p:nvSpPr>
        <p:spPr>
          <a:xfrm>
            <a:off x="6248400" y="2133600"/>
            <a:ext cx="533400" cy="369332"/>
          </a:xfrm>
          <a:prstGeom prst="rect">
            <a:avLst/>
          </a:prstGeom>
          <a:noFill/>
        </p:spPr>
        <p:txBody>
          <a:bodyPr wrap="square" rtlCol="0">
            <a:spAutoFit/>
          </a:bodyPr>
          <a:lstStyle/>
          <a:p>
            <a:r>
              <a:rPr lang="en-US" b="1" dirty="0" smtClean="0"/>
              <a:t>15</a:t>
            </a:r>
            <a:endParaRPr lang="en-US" b="1" dirty="0"/>
          </a:p>
        </p:txBody>
      </p:sp>
      <p:sp>
        <p:nvSpPr>
          <p:cNvPr id="49" name="TextBox 48"/>
          <p:cNvSpPr txBox="1"/>
          <p:nvPr/>
        </p:nvSpPr>
        <p:spPr>
          <a:xfrm>
            <a:off x="6172200" y="5345668"/>
            <a:ext cx="1066800" cy="369332"/>
          </a:xfrm>
          <a:prstGeom prst="rect">
            <a:avLst/>
          </a:prstGeom>
          <a:noFill/>
        </p:spPr>
        <p:txBody>
          <a:bodyPr wrap="square" rtlCol="0">
            <a:spAutoFit/>
          </a:bodyPr>
          <a:lstStyle/>
          <a:p>
            <a:r>
              <a:rPr lang="en-US" dirty="0" smtClean="0"/>
              <a:t>Spring</a:t>
            </a:r>
            <a:endParaRPr lang="en-US" dirty="0"/>
          </a:p>
        </p:txBody>
      </p:sp>
      <p:sp>
        <p:nvSpPr>
          <p:cNvPr id="50" name="Isosceles Triangle 49"/>
          <p:cNvSpPr/>
          <p:nvPr/>
        </p:nvSpPr>
        <p:spPr>
          <a:xfrm>
            <a:off x="7620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a:off x="1295400" y="1524000"/>
            <a:ext cx="1219200" cy="21336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p:nvSpPr>
        <p:spPr>
          <a:xfrm>
            <a:off x="1600200" y="1524000"/>
            <a:ext cx="609600" cy="990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1600200" y="3810000"/>
            <a:ext cx="762000" cy="400110"/>
          </a:xfrm>
          <a:prstGeom prst="rect">
            <a:avLst/>
          </a:prstGeom>
          <a:noFill/>
        </p:spPr>
        <p:txBody>
          <a:bodyPr wrap="square" rtlCol="0">
            <a:spAutoFit/>
          </a:bodyPr>
          <a:lstStyle/>
          <a:p>
            <a:r>
              <a:rPr lang="en-US" sz="2000" b="1" dirty="0" smtClean="0"/>
              <a:t>45</a:t>
            </a:r>
            <a:endParaRPr lang="en-US" sz="2000" b="1" dirty="0"/>
          </a:p>
        </p:txBody>
      </p:sp>
      <p:sp>
        <p:nvSpPr>
          <p:cNvPr id="54" name="TextBox 53"/>
          <p:cNvSpPr txBox="1"/>
          <p:nvPr/>
        </p:nvSpPr>
        <p:spPr>
          <a:xfrm>
            <a:off x="1676400" y="2667000"/>
            <a:ext cx="457200" cy="369332"/>
          </a:xfrm>
          <a:prstGeom prst="rect">
            <a:avLst/>
          </a:prstGeom>
          <a:noFill/>
        </p:spPr>
        <p:txBody>
          <a:bodyPr wrap="square" rtlCol="0">
            <a:spAutoFit/>
          </a:bodyPr>
          <a:lstStyle/>
          <a:p>
            <a:r>
              <a:rPr lang="en-US" b="1" dirty="0" smtClean="0"/>
              <a:t>37</a:t>
            </a:r>
            <a:endParaRPr lang="en-US" b="1" dirty="0"/>
          </a:p>
        </p:txBody>
      </p:sp>
      <p:sp>
        <p:nvSpPr>
          <p:cNvPr id="55" name="TextBox 54"/>
          <p:cNvSpPr txBox="1"/>
          <p:nvPr/>
        </p:nvSpPr>
        <p:spPr>
          <a:xfrm>
            <a:off x="1676400" y="1981200"/>
            <a:ext cx="457200" cy="369332"/>
          </a:xfrm>
          <a:prstGeom prst="rect">
            <a:avLst/>
          </a:prstGeom>
          <a:noFill/>
        </p:spPr>
        <p:txBody>
          <a:bodyPr wrap="square" rtlCol="0">
            <a:spAutoFit/>
          </a:bodyPr>
          <a:lstStyle/>
          <a:p>
            <a:r>
              <a:rPr lang="en-US" b="1" dirty="0" smtClean="0"/>
              <a:t>18</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t>Screening</a:t>
            </a:r>
          </a:p>
        </p:txBody>
      </p:sp>
      <p:sp>
        <p:nvSpPr>
          <p:cNvPr id="5123" name="Rectangle 3"/>
          <p:cNvSpPr>
            <a:spLocks noGrp="1"/>
          </p:cNvSpPr>
          <p:nvPr>
            <p:ph idx="1"/>
          </p:nvPr>
        </p:nvSpPr>
        <p:spPr>
          <a:xfrm>
            <a:off x="381000" y="2058988"/>
            <a:ext cx="8305800" cy="3884612"/>
          </a:xfrm>
        </p:spPr>
        <p:txBody>
          <a:bodyPr>
            <a:normAutofit/>
          </a:bodyPr>
          <a:lstStyle/>
          <a:p>
            <a:pPr>
              <a:buNone/>
            </a:pPr>
            <a:r>
              <a:rPr lang="en-US" sz="3600" dirty="0" smtClean="0"/>
              <a:t>Answers the questions:  </a:t>
            </a:r>
            <a:r>
              <a:rPr lang="en-US" sz="3600" i="1" dirty="0" smtClean="0">
                <a:solidFill>
                  <a:srgbClr val="FF0000"/>
                </a:solidFill>
              </a:rPr>
              <a:t> </a:t>
            </a:r>
          </a:p>
          <a:p>
            <a:pPr>
              <a:buClr>
                <a:schemeClr val="accent1"/>
              </a:buClr>
              <a:buFont typeface="Wingdings" pitchFamily="2" charset="2"/>
              <a:buChar char="§"/>
            </a:pPr>
            <a:r>
              <a:rPr lang="en-US" sz="3200" dirty="0" smtClean="0"/>
              <a:t>Is our core curriculum and instruction effective?</a:t>
            </a:r>
          </a:p>
          <a:p>
            <a:pPr>
              <a:buClr>
                <a:schemeClr val="accent1"/>
              </a:buClr>
              <a:buFont typeface="Wingdings" pitchFamily="2" charset="2"/>
              <a:buChar char="§"/>
            </a:pPr>
            <a:r>
              <a:rPr lang="en-US" sz="3200" dirty="0" smtClean="0"/>
              <a:t>Which students need additional assessment and </a:t>
            </a:r>
            <a:r>
              <a:rPr lang="en-US" sz="3200" dirty="0" smtClean="0">
                <a:solidFill>
                  <a:schemeClr val="tx1"/>
                </a:solidFill>
              </a:rPr>
              <a:t>instruction</a:t>
            </a:r>
            <a:r>
              <a:rPr lang="en-US" sz="3200" dirty="0" smtClean="0"/>
              <a:t>?</a:t>
            </a:r>
          </a:p>
        </p:txBody>
      </p:sp>
      <p:sp>
        <p:nvSpPr>
          <p:cNvPr id="4" name="Slide Number Placeholder 3"/>
          <p:cNvSpPr>
            <a:spLocks noGrp="1"/>
          </p:cNvSpPr>
          <p:nvPr>
            <p:ph type="sldNum" sz="quarter" idx="10"/>
          </p:nvPr>
        </p:nvSpPr>
        <p:spPr/>
        <p:txBody>
          <a:bodyPr/>
          <a:lstStyle/>
          <a:p>
            <a:fld id="{085E27C5-ECB1-4EBC-98D3-F94D2BA84B3F}" type="slidenum">
              <a:rPr lang="en-US" smtClean="0"/>
              <a:pPr/>
              <a:t>15</a:t>
            </a:fld>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Connector 186"/>
          <p:cNvCxnSpPr/>
          <p:nvPr/>
        </p:nvCxnSpPr>
        <p:spPr>
          <a:xfrm>
            <a:off x="762000" y="22098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762000" y="1524000"/>
            <a:ext cx="68580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3" name="Straight Connector 212"/>
          <p:cNvCxnSpPr/>
          <p:nvPr/>
        </p:nvCxnSpPr>
        <p:spPr>
          <a:xfrm>
            <a:off x="762000" y="3505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62000" y="3810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4114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495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a:off x="228600" y="1981200"/>
            <a:ext cx="609600" cy="369332"/>
          </a:xfrm>
          <a:prstGeom prst="rect">
            <a:avLst/>
          </a:prstGeom>
          <a:noFill/>
        </p:spPr>
        <p:txBody>
          <a:bodyPr wrap="square" rtlCol="0">
            <a:spAutoFit/>
          </a:bodyPr>
          <a:lstStyle/>
          <a:p>
            <a:r>
              <a:rPr lang="en-US" dirty="0" smtClean="0"/>
              <a:t>90</a:t>
            </a:r>
            <a:endParaRPr lang="en-US" dirty="0"/>
          </a:p>
        </p:txBody>
      </p:sp>
      <p:sp>
        <p:nvSpPr>
          <p:cNvPr id="21" name="TextBox 20"/>
          <p:cNvSpPr txBox="1"/>
          <p:nvPr/>
        </p:nvSpPr>
        <p:spPr>
          <a:xfrm>
            <a:off x="228600" y="2983468"/>
            <a:ext cx="609600" cy="369332"/>
          </a:xfrm>
          <a:prstGeom prst="rect">
            <a:avLst/>
          </a:prstGeom>
          <a:noFill/>
        </p:spPr>
        <p:txBody>
          <a:bodyPr wrap="square" rtlCol="0">
            <a:spAutoFit/>
          </a:bodyPr>
          <a:lstStyle/>
          <a:p>
            <a:r>
              <a:rPr lang="en-US" dirty="0" smtClean="0"/>
              <a:t>60</a:t>
            </a:r>
            <a:endParaRPr lang="en-US" dirty="0"/>
          </a:p>
        </p:txBody>
      </p:sp>
      <p:sp>
        <p:nvSpPr>
          <p:cNvPr id="22" name="TextBox 21"/>
          <p:cNvSpPr txBox="1"/>
          <p:nvPr/>
        </p:nvSpPr>
        <p:spPr>
          <a:xfrm>
            <a:off x="228600" y="3974068"/>
            <a:ext cx="457200" cy="369332"/>
          </a:xfrm>
          <a:prstGeom prst="rect">
            <a:avLst/>
          </a:prstGeom>
          <a:noFill/>
        </p:spPr>
        <p:txBody>
          <a:bodyPr wrap="square" rtlCol="0">
            <a:spAutoFit/>
          </a:bodyPr>
          <a:lstStyle/>
          <a:p>
            <a:r>
              <a:rPr lang="en-US" dirty="0" smtClean="0"/>
              <a:t>30</a:t>
            </a:r>
            <a:endParaRPr lang="en-US" dirty="0"/>
          </a:p>
        </p:txBody>
      </p:sp>
      <p:sp>
        <p:nvSpPr>
          <p:cNvPr id="23" name="TextBox 22"/>
          <p:cNvSpPr txBox="1"/>
          <p:nvPr/>
        </p:nvSpPr>
        <p:spPr>
          <a:xfrm>
            <a:off x="228600" y="3276600"/>
            <a:ext cx="609600" cy="369332"/>
          </a:xfrm>
          <a:prstGeom prst="rect">
            <a:avLst/>
          </a:prstGeom>
          <a:noFill/>
        </p:spPr>
        <p:txBody>
          <a:bodyPr wrap="square" rtlCol="0">
            <a:spAutoFit/>
          </a:bodyPr>
          <a:lstStyle/>
          <a:p>
            <a:r>
              <a:rPr lang="en-US" dirty="0" smtClean="0"/>
              <a:t>50</a:t>
            </a:r>
            <a:endParaRPr lang="en-US" dirty="0"/>
          </a:p>
        </p:txBody>
      </p:sp>
      <p:sp>
        <p:nvSpPr>
          <p:cNvPr id="24" name="TextBox 23"/>
          <p:cNvSpPr txBox="1"/>
          <p:nvPr/>
        </p:nvSpPr>
        <p:spPr>
          <a:xfrm>
            <a:off x="228600" y="4355068"/>
            <a:ext cx="457200" cy="369332"/>
          </a:xfrm>
          <a:prstGeom prst="rect">
            <a:avLst/>
          </a:prstGeom>
          <a:noFill/>
        </p:spPr>
        <p:txBody>
          <a:bodyPr wrap="square" rtlCol="0">
            <a:spAutoFit/>
          </a:bodyPr>
          <a:lstStyle/>
          <a:p>
            <a:r>
              <a:rPr lang="en-US" dirty="0" smtClean="0"/>
              <a:t>20</a:t>
            </a:r>
            <a:endParaRPr lang="en-US" dirty="0"/>
          </a:p>
        </p:txBody>
      </p:sp>
      <p:sp>
        <p:nvSpPr>
          <p:cNvPr id="25" name="TextBox 24"/>
          <p:cNvSpPr txBox="1"/>
          <p:nvPr/>
        </p:nvSpPr>
        <p:spPr>
          <a:xfrm>
            <a:off x="152400" y="1600200"/>
            <a:ext cx="609600" cy="369332"/>
          </a:xfrm>
          <a:prstGeom prst="rect">
            <a:avLst/>
          </a:prstGeom>
          <a:noFill/>
        </p:spPr>
        <p:txBody>
          <a:bodyPr wrap="square" rtlCol="0">
            <a:spAutoFit/>
          </a:bodyPr>
          <a:lstStyle/>
          <a:p>
            <a:r>
              <a:rPr lang="en-US" dirty="0" smtClean="0"/>
              <a:t>100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rgbClr val="2E005C"/>
                </a:solidFill>
                <a:latin typeface="+mj-lt"/>
                <a:ea typeface="+mj-ea"/>
                <a:cs typeface="+mj-cs"/>
              </a:rPr>
              <a:t>Analyzing Core Effectiveness-Class</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p:nvPr/>
        </p:nvCxnSpPr>
        <p:spPr>
          <a:xfrm>
            <a:off x="762000" y="3200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895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1905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Percent</a:t>
            </a:r>
            <a:endParaRPr lang="en-US" dirty="0"/>
          </a:p>
        </p:txBody>
      </p:sp>
      <p:cxnSp>
        <p:nvCxnSpPr>
          <p:cNvPr id="137" name="Straight Connector 136"/>
          <p:cNvCxnSpPr/>
          <p:nvPr/>
        </p:nvCxnSpPr>
        <p:spPr>
          <a:xfrm>
            <a:off x="1600200" y="2590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447800" y="3886200"/>
            <a:ext cx="914400" cy="369332"/>
          </a:xfrm>
          <a:prstGeom prst="rect">
            <a:avLst/>
          </a:prstGeom>
          <a:noFill/>
        </p:spPr>
        <p:txBody>
          <a:bodyPr wrap="square" rtlCol="0">
            <a:spAutoFit/>
          </a:bodyPr>
          <a:lstStyle/>
          <a:p>
            <a:r>
              <a:rPr lang="en-US" dirty="0" smtClean="0"/>
              <a:t>55</a:t>
            </a:r>
            <a:endParaRPr lang="en-US" dirty="0"/>
          </a:p>
        </p:txBody>
      </p:sp>
      <p:sp>
        <p:nvSpPr>
          <p:cNvPr id="194" name="TextBox 193"/>
          <p:cNvSpPr txBox="1"/>
          <p:nvPr/>
        </p:nvSpPr>
        <p:spPr>
          <a:xfrm>
            <a:off x="228600" y="2286000"/>
            <a:ext cx="609600" cy="369332"/>
          </a:xfrm>
          <a:prstGeom prst="rect">
            <a:avLst/>
          </a:prstGeom>
          <a:noFill/>
        </p:spPr>
        <p:txBody>
          <a:bodyPr wrap="square" rtlCol="0">
            <a:spAutoFit/>
          </a:bodyPr>
          <a:lstStyle/>
          <a:p>
            <a:r>
              <a:rPr lang="en-US" dirty="0" smtClean="0"/>
              <a:t>80</a:t>
            </a:r>
            <a:endParaRPr lang="en-US" dirty="0"/>
          </a:p>
        </p:txBody>
      </p:sp>
      <p:sp>
        <p:nvSpPr>
          <p:cNvPr id="199" name="TextBox 198"/>
          <p:cNvSpPr txBox="1"/>
          <p:nvPr/>
        </p:nvSpPr>
        <p:spPr>
          <a:xfrm>
            <a:off x="228600" y="2643664"/>
            <a:ext cx="457200" cy="369332"/>
          </a:xfrm>
          <a:prstGeom prst="rect">
            <a:avLst/>
          </a:prstGeom>
          <a:noFill/>
        </p:spPr>
        <p:txBody>
          <a:bodyPr wrap="square" rtlCol="0">
            <a:spAutoFit/>
          </a:bodyPr>
          <a:lstStyle/>
          <a:p>
            <a:r>
              <a:rPr lang="en-US" dirty="0" smtClean="0"/>
              <a:t>70</a:t>
            </a:r>
            <a:endParaRPr lang="en-US" dirty="0"/>
          </a:p>
        </p:txBody>
      </p:sp>
      <p:sp>
        <p:nvSpPr>
          <p:cNvPr id="226" name="TextBox 225"/>
          <p:cNvSpPr txBox="1"/>
          <p:nvPr/>
        </p:nvSpPr>
        <p:spPr>
          <a:xfrm>
            <a:off x="228600" y="3581400"/>
            <a:ext cx="609600" cy="369332"/>
          </a:xfrm>
          <a:prstGeom prst="rect">
            <a:avLst/>
          </a:prstGeom>
          <a:noFill/>
        </p:spPr>
        <p:txBody>
          <a:bodyPr wrap="square" rtlCol="0">
            <a:spAutoFit/>
          </a:bodyPr>
          <a:lstStyle/>
          <a:p>
            <a:r>
              <a:rPr lang="en-US" dirty="0" smtClean="0"/>
              <a:t>40</a:t>
            </a:r>
            <a:endParaRPr lang="en-US" dirty="0"/>
          </a:p>
        </p:txBody>
      </p:sp>
      <p:sp>
        <p:nvSpPr>
          <p:cNvPr id="159" name="Isosceles Triangle 158"/>
          <p:cNvSpPr/>
          <p:nvPr/>
        </p:nvSpPr>
        <p:spPr>
          <a:xfrm>
            <a:off x="7620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Isosceles Triangle 160"/>
          <p:cNvSpPr/>
          <p:nvPr/>
        </p:nvSpPr>
        <p:spPr>
          <a:xfrm>
            <a:off x="1524000" y="1524000"/>
            <a:ext cx="762000" cy="12954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Isosceles Triangle 165"/>
          <p:cNvSpPr/>
          <p:nvPr/>
        </p:nvSpPr>
        <p:spPr>
          <a:xfrm>
            <a:off x="1676400" y="1524000"/>
            <a:ext cx="457200" cy="762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Box 228"/>
          <p:cNvSpPr txBox="1"/>
          <p:nvPr/>
        </p:nvSpPr>
        <p:spPr>
          <a:xfrm>
            <a:off x="1600200" y="3886200"/>
            <a:ext cx="762000" cy="400110"/>
          </a:xfrm>
          <a:prstGeom prst="rect">
            <a:avLst/>
          </a:prstGeom>
          <a:noFill/>
        </p:spPr>
        <p:txBody>
          <a:bodyPr wrap="square" rtlCol="0">
            <a:spAutoFit/>
          </a:bodyPr>
          <a:lstStyle/>
          <a:p>
            <a:r>
              <a:rPr lang="en-US" sz="2000" b="1" dirty="0" smtClean="0"/>
              <a:t>73</a:t>
            </a:r>
            <a:endParaRPr lang="en-US" sz="2000" b="1" dirty="0"/>
          </a:p>
        </p:txBody>
      </p:sp>
      <p:sp>
        <p:nvSpPr>
          <p:cNvPr id="245" name="TextBox 244"/>
          <p:cNvSpPr txBox="1"/>
          <p:nvPr/>
        </p:nvSpPr>
        <p:spPr>
          <a:xfrm>
            <a:off x="3886200" y="1981200"/>
            <a:ext cx="609600" cy="369332"/>
          </a:xfrm>
          <a:prstGeom prst="rect">
            <a:avLst/>
          </a:prstGeom>
          <a:noFill/>
        </p:spPr>
        <p:txBody>
          <a:bodyPr wrap="square" rtlCol="0">
            <a:spAutoFit/>
          </a:bodyPr>
          <a:lstStyle/>
          <a:p>
            <a:r>
              <a:rPr lang="en-US" dirty="0" smtClean="0"/>
              <a:t> </a:t>
            </a:r>
            <a:endParaRPr lang="en-US" dirty="0"/>
          </a:p>
        </p:txBody>
      </p:sp>
      <p:sp>
        <p:nvSpPr>
          <p:cNvPr id="44" name="TextBox 43"/>
          <p:cNvSpPr txBox="1"/>
          <p:nvPr/>
        </p:nvSpPr>
        <p:spPr>
          <a:xfrm>
            <a:off x="5867400" y="5410200"/>
            <a:ext cx="1295400" cy="369332"/>
          </a:xfrm>
          <a:prstGeom prst="rect">
            <a:avLst/>
          </a:prstGeom>
          <a:noFill/>
        </p:spPr>
        <p:txBody>
          <a:bodyPr wrap="square" rtlCol="0">
            <a:spAutoFit/>
          </a:bodyPr>
          <a:lstStyle/>
          <a:p>
            <a:pPr algn="ctr"/>
            <a:r>
              <a:rPr lang="en-US" dirty="0" smtClean="0"/>
              <a:t>Spring</a:t>
            </a:r>
            <a:endParaRPr lang="en-US" dirty="0"/>
          </a:p>
        </p:txBody>
      </p:sp>
      <p:sp>
        <p:nvSpPr>
          <p:cNvPr id="50" name="Slide Number Placeholder 49"/>
          <p:cNvSpPr>
            <a:spLocks noGrp="1"/>
          </p:cNvSpPr>
          <p:nvPr>
            <p:ph type="sldNum" sz="quarter" idx="12"/>
          </p:nvPr>
        </p:nvSpPr>
        <p:spPr/>
        <p:txBody>
          <a:bodyPr/>
          <a:lstStyle/>
          <a:p>
            <a:fld id="{0E8B17A0-48F4-48F8-B74F-4689266A53B7}" type="slidenum">
              <a:rPr lang="en-US" smtClean="0"/>
              <a:pPr/>
              <a:t>150</a:t>
            </a:fld>
            <a:endParaRPr lang="en-US" dirty="0"/>
          </a:p>
        </p:txBody>
      </p:sp>
      <p:sp>
        <p:nvSpPr>
          <p:cNvPr id="53" name="TextBox 52"/>
          <p:cNvSpPr txBox="1"/>
          <p:nvPr/>
        </p:nvSpPr>
        <p:spPr>
          <a:xfrm>
            <a:off x="1676400" y="2438400"/>
            <a:ext cx="533400" cy="369332"/>
          </a:xfrm>
          <a:prstGeom prst="rect">
            <a:avLst/>
          </a:prstGeom>
          <a:noFill/>
        </p:spPr>
        <p:txBody>
          <a:bodyPr wrap="square" rtlCol="0">
            <a:spAutoFit/>
          </a:bodyPr>
          <a:lstStyle/>
          <a:p>
            <a:r>
              <a:rPr lang="en-US" dirty="0" smtClean="0"/>
              <a:t>15</a:t>
            </a:r>
            <a:endParaRPr lang="en-US" dirty="0"/>
          </a:p>
        </p:txBody>
      </p:sp>
      <p:sp>
        <p:nvSpPr>
          <p:cNvPr id="56" name="TextBox 55"/>
          <p:cNvSpPr txBox="1"/>
          <p:nvPr/>
        </p:nvSpPr>
        <p:spPr>
          <a:xfrm>
            <a:off x="1676400" y="1981200"/>
            <a:ext cx="533400" cy="369332"/>
          </a:xfrm>
          <a:prstGeom prst="rect">
            <a:avLst/>
          </a:prstGeom>
          <a:noFill/>
        </p:spPr>
        <p:txBody>
          <a:bodyPr wrap="squar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Connector 186"/>
          <p:cNvCxnSpPr/>
          <p:nvPr/>
        </p:nvCxnSpPr>
        <p:spPr>
          <a:xfrm>
            <a:off x="762000" y="22098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762000" y="1524000"/>
            <a:ext cx="68580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3" name="Straight Connector 212"/>
          <p:cNvCxnSpPr/>
          <p:nvPr/>
        </p:nvCxnSpPr>
        <p:spPr>
          <a:xfrm>
            <a:off x="762000" y="3505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62000" y="3810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4114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495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a:off x="228600" y="1981200"/>
            <a:ext cx="609600" cy="369332"/>
          </a:xfrm>
          <a:prstGeom prst="rect">
            <a:avLst/>
          </a:prstGeom>
          <a:noFill/>
        </p:spPr>
        <p:txBody>
          <a:bodyPr wrap="square" rtlCol="0">
            <a:spAutoFit/>
          </a:bodyPr>
          <a:lstStyle/>
          <a:p>
            <a:r>
              <a:rPr lang="en-US" dirty="0" smtClean="0"/>
              <a:t>90</a:t>
            </a:r>
            <a:endParaRPr lang="en-US" dirty="0"/>
          </a:p>
        </p:txBody>
      </p:sp>
      <p:sp>
        <p:nvSpPr>
          <p:cNvPr id="21" name="TextBox 20"/>
          <p:cNvSpPr txBox="1"/>
          <p:nvPr/>
        </p:nvSpPr>
        <p:spPr>
          <a:xfrm>
            <a:off x="228600" y="2983468"/>
            <a:ext cx="609600" cy="369332"/>
          </a:xfrm>
          <a:prstGeom prst="rect">
            <a:avLst/>
          </a:prstGeom>
          <a:noFill/>
        </p:spPr>
        <p:txBody>
          <a:bodyPr wrap="square" rtlCol="0">
            <a:spAutoFit/>
          </a:bodyPr>
          <a:lstStyle/>
          <a:p>
            <a:r>
              <a:rPr lang="en-US" dirty="0" smtClean="0"/>
              <a:t>60</a:t>
            </a:r>
            <a:endParaRPr lang="en-US" dirty="0"/>
          </a:p>
        </p:txBody>
      </p:sp>
      <p:sp>
        <p:nvSpPr>
          <p:cNvPr id="22" name="TextBox 21"/>
          <p:cNvSpPr txBox="1"/>
          <p:nvPr/>
        </p:nvSpPr>
        <p:spPr>
          <a:xfrm>
            <a:off x="228600" y="3974068"/>
            <a:ext cx="457200" cy="369332"/>
          </a:xfrm>
          <a:prstGeom prst="rect">
            <a:avLst/>
          </a:prstGeom>
          <a:noFill/>
        </p:spPr>
        <p:txBody>
          <a:bodyPr wrap="square" rtlCol="0">
            <a:spAutoFit/>
          </a:bodyPr>
          <a:lstStyle/>
          <a:p>
            <a:r>
              <a:rPr lang="en-US" dirty="0" smtClean="0"/>
              <a:t>30</a:t>
            </a:r>
            <a:endParaRPr lang="en-US" dirty="0"/>
          </a:p>
        </p:txBody>
      </p:sp>
      <p:sp>
        <p:nvSpPr>
          <p:cNvPr id="23" name="TextBox 22"/>
          <p:cNvSpPr txBox="1"/>
          <p:nvPr/>
        </p:nvSpPr>
        <p:spPr>
          <a:xfrm>
            <a:off x="228600" y="3276600"/>
            <a:ext cx="609600" cy="369332"/>
          </a:xfrm>
          <a:prstGeom prst="rect">
            <a:avLst/>
          </a:prstGeom>
          <a:noFill/>
        </p:spPr>
        <p:txBody>
          <a:bodyPr wrap="square" rtlCol="0">
            <a:spAutoFit/>
          </a:bodyPr>
          <a:lstStyle/>
          <a:p>
            <a:r>
              <a:rPr lang="en-US" dirty="0" smtClean="0"/>
              <a:t>50</a:t>
            </a:r>
            <a:endParaRPr lang="en-US" dirty="0"/>
          </a:p>
        </p:txBody>
      </p:sp>
      <p:sp>
        <p:nvSpPr>
          <p:cNvPr id="24" name="TextBox 23"/>
          <p:cNvSpPr txBox="1"/>
          <p:nvPr/>
        </p:nvSpPr>
        <p:spPr>
          <a:xfrm>
            <a:off x="228600" y="4355068"/>
            <a:ext cx="457200" cy="369332"/>
          </a:xfrm>
          <a:prstGeom prst="rect">
            <a:avLst/>
          </a:prstGeom>
          <a:noFill/>
        </p:spPr>
        <p:txBody>
          <a:bodyPr wrap="square" rtlCol="0">
            <a:spAutoFit/>
          </a:bodyPr>
          <a:lstStyle/>
          <a:p>
            <a:r>
              <a:rPr lang="en-US" dirty="0" smtClean="0"/>
              <a:t>20</a:t>
            </a:r>
            <a:endParaRPr lang="en-US" dirty="0"/>
          </a:p>
        </p:txBody>
      </p:sp>
      <p:sp>
        <p:nvSpPr>
          <p:cNvPr id="25" name="TextBox 24"/>
          <p:cNvSpPr txBox="1"/>
          <p:nvPr/>
        </p:nvSpPr>
        <p:spPr>
          <a:xfrm>
            <a:off x="152400" y="1600200"/>
            <a:ext cx="609600" cy="369332"/>
          </a:xfrm>
          <a:prstGeom prst="rect">
            <a:avLst/>
          </a:prstGeom>
          <a:noFill/>
        </p:spPr>
        <p:txBody>
          <a:bodyPr wrap="square" rtlCol="0">
            <a:spAutoFit/>
          </a:bodyPr>
          <a:lstStyle/>
          <a:p>
            <a:r>
              <a:rPr lang="en-US" dirty="0" smtClean="0"/>
              <a:t>100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rgbClr val="2E005C"/>
                </a:solidFill>
                <a:latin typeface="+mj-lt"/>
                <a:ea typeface="+mj-ea"/>
                <a:cs typeface="+mj-cs"/>
              </a:rPr>
              <a:t>Analyzing Core Effectiveness-Class</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p:nvPr/>
        </p:nvCxnSpPr>
        <p:spPr>
          <a:xfrm>
            <a:off x="762000" y="3200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895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1905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Percent</a:t>
            </a:r>
            <a:endParaRPr lang="en-US" dirty="0"/>
          </a:p>
        </p:txBody>
      </p:sp>
      <p:sp>
        <p:nvSpPr>
          <p:cNvPr id="122" name="Isosceles Triangle 121"/>
          <p:cNvSpPr/>
          <p:nvPr/>
        </p:nvSpPr>
        <p:spPr>
          <a:xfrm>
            <a:off x="29718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p:cNvCxnSpPr/>
          <p:nvPr/>
        </p:nvCxnSpPr>
        <p:spPr>
          <a:xfrm>
            <a:off x="1600200" y="2590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Isosceles Triangle 144"/>
          <p:cNvSpPr/>
          <p:nvPr/>
        </p:nvSpPr>
        <p:spPr>
          <a:xfrm>
            <a:off x="3581400" y="1600200"/>
            <a:ext cx="1066800" cy="18288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p:cNvSpPr txBox="1"/>
          <p:nvPr/>
        </p:nvSpPr>
        <p:spPr>
          <a:xfrm>
            <a:off x="1447800" y="3886200"/>
            <a:ext cx="914400" cy="369332"/>
          </a:xfrm>
          <a:prstGeom prst="rect">
            <a:avLst/>
          </a:prstGeom>
          <a:noFill/>
        </p:spPr>
        <p:txBody>
          <a:bodyPr wrap="square" rtlCol="0">
            <a:spAutoFit/>
          </a:bodyPr>
          <a:lstStyle/>
          <a:p>
            <a:r>
              <a:rPr lang="en-US" dirty="0" smtClean="0"/>
              <a:t>55</a:t>
            </a:r>
            <a:endParaRPr lang="en-US" dirty="0"/>
          </a:p>
        </p:txBody>
      </p:sp>
      <p:sp>
        <p:nvSpPr>
          <p:cNvPr id="149" name="Isosceles Triangle 148"/>
          <p:cNvSpPr/>
          <p:nvPr/>
        </p:nvSpPr>
        <p:spPr>
          <a:xfrm>
            <a:off x="3886200" y="1524000"/>
            <a:ext cx="457200" cy="8382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p:cNvSpPr txBox="1"/>
          <p:nvPr/>
        </p:nvSpPr>
        <p:spPr>
          <a:xfrm>
            <a:off x="228600" y="2286000"/>
            <a:ext cx="609600" cy="369332"/>
          </a:xfrm>
          <a:prstGeom prst="rect">
            <a:avLst/>
          </a:prstGeom>
          <a:noFill/>
        </p:spPr>
        <p:txBody>
          <a:bodyPr wrap="square" rtlCol="0">
            <a:spAutoFit/>
          </a:bodyPr>
          <a:lstStyle/>
          <a:p>
            <a:r>
              <a:rPr lang="en-US" dirty="0" smtClean="0"/>
              <a:t>80</a:t>
            </a:r>
            <a:endParaRPr lang="en-US" dirty="0"/>
          </a:p>
        </p:txBody>
      </p:sp>
      <p:sp>
        <p:nvSpPr>
          <p:cNvPr id="199" name="TextBox 198"/>
          <p:cNvSpPr txBox="1"/>
          <p:nvPr/>
        </p:nvSpPr>
        <p:spPr>
          <a:xfrm>
            <a:off x="228600" y="2643664"/>
            <a:ext cx="457200" cy="369332"/>
          </a:xfrm>
          <a:prstGeom prst="rect">
            <a:avLst/>
          </a:prstGeom>
          <a:noFill/>
        </p:spPr>
        <p:txBody>
          <a:bodyPr wrap="square" rtlCol="0">
            <a:spAutoFit/>
          </a:bodyPr>
          <a:lstStyle/>
          <a:p>
            <a:r>
              <a:rPr lang="en-US" dirty="0" smtClean="0"/>
              <a:t>70</a:t>
            </a:r>
            <a:endParaRPr lang="en-US" dirty="0"/>
          </a:p>
        </p:txBody>
      </p:sp>
      <p:sp>
        <p:nvSpPr>
          <p:cNvPr id="226" name="TextBox 225"/>
          <p:cNvSpPr txBox="1"/>
          <p:nvPr/>
        </p:nvSpPr>
        <p:spPr>
          <a:xfrm>
            <a:off x="228600" y="3581400"/>
            <a:ext cx="609600" cy="369332"/>
          </a:xfrm>
          <a:prstGeom prst="rect">
            <a:avLst/>
          </a:prstGeom>
          <a:noFill/>
        </p:spPr>
        <p:txBody>
          <a:bodyPr wrap="square" rtlCol="0">
            <a:spAutoFit/>
          </a:bodyPr>
          <a:lstStyle/>
          <a:p>
            <a:r>
              <a:rPr lang="en-US" dirty="0" smtClean="0"/>
              <a:t>40</a:t>
            </a:r>
            <a:endParaRPr lang="en-US" dirty="0"/>
          </a:p>
        </p:txBody>
      </p:sp>
      <p:sp>
        <p:nvSpPr>
          <p:cNvPr id="159" name="Isosceles Triangle 158"/>
          <p:cNvSpPr/>
          <p:nvPr/>
        </p:nvSpPr>
        <p:spPr>
          <a:xfrm>
            <a:off x="7620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Isosceles Triangle 160"/>
          <p:cNvSpPr/>
          <p:nvPr/>
        </p:nvSpPr>
        <p:spPr>
          <a:xfrm>
            <a:off x="1600200" y="1524000"/>
            <a:ext cx="609600" cy="12192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Isosceles Triangle 165"/>
          <p:cNvSpPr/>
          <p:nvPr/>
        </p:nvSpPr>
        <p:spPr>
          <a:xfrm>
            <a:off x="1752600" y="1524000"/>
            <a:ext cx="304800" cy="762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Box 228"/>
          <p:cNvSpPr txBox="1"/>
          <p:nvPr/>
        </p:nvSpPr>
        <p:spPr>
          <a:xfrm>
            <a:off x="1600200" y="3886200"/>
            <a:ext cx="762000" cy="400110"/>
          </a:xfrm>
          <a:prstGeom prst="rect">
            <a:avLst/>
          </a:prstGeom>
          <a:noFill/>
        </p:spPr>
        <p:txBody>
          <a:bodyPr wrap="square" rtlCol="0">
            <a:spAutoFit/>
          </a:bodyPr>
          <a:lstStyle/>
          <a:p>
            <a:r>
              <a:rPr lang="en-US" sz="2000" b="1" dirty="0" smtClean="0"/>
              <a:t>73</a:t>
            </a:r>
            <a:endParaRPr lang="en-US" sz="2000" b="1" dirty="0"/>
          </a:p>
        </p:txBody>
      </p:sp>
      <p:sp>
        <p:nvSpPr>
          <p:cNvPr id="235" name="TextBox 234"/>
          <p:cNvSpPr txBox="1"/>
          <p:nvPr/>
        </p:nvSpPr>
        <p:spPr>
          <a:xfrm>
            <a:off x="3886200" y="3810000"/>
            <a:ext cx="533400" cy="400110"/>
          </a:xfrm>
          <a:prstGeom prst="rect">
            <a:avLst/>
          </a:prstGeom>
          <a:noFill/>
        </p:spPr>
        <p:txBody>
          <a:bodyPr wrap="square" rtlCol="0">
            <a:spAutoFit/>
          </a:bodyPr>
          <a:lstStyle/>
          <a:p>
            <a:r>
              <a:rPr lang="en-US" sz="2000" b="1" dirty="0" smtClean="0"/>
              <a:t>53</a:t>
            </a:r>
            <a:endParaRPr lang="en-US" sz="2000" b="1" dirty="0"/>
          </a:p>
        </p:txBody>
      </p:sp>
      <p:sp>
        <p:nvSpPr>
          <p:cNvPr id="245" name="TextBox 244"/>
          <p:cNvSpPr txBox="1"/>
          <p:nvPr/>
        </p:nvSpPr>
        <p:spPr>
          <a:xfrm>
            <a:off x="3886200" y="1981200"/>
            <a:ext cx="609600" cy="369332"/>
          </a:xfrm>
          <a:prstGeom prst="rect">
            <a:avLst/>
          </a:prstGeom>
          <a:noFill/>
        </p:spPr>
        <p:txBody>
          <a:bodyPr wrap="square" rtlCol="0">
            <a:spAutoFit/>
          </a:bodyPr>
          <a:lstStyle/>
          <a:p>
            <a:r>
              <a:rPr lang="en-US" dirty="0" smtClean="0"/>
              <a:t> </a:t>
            </a:r>
            <a:endParaRPr lang="en-US" dirty="0"/>
          </a:p>
        </p:txBody>
      </p:sp>
      <p:sp>
        <p:nvSpPr>
          <p:cNvPr id="44" name="TextBox 43"/>
          <p:cNvSpPr txBox="1"/>
          <p:nvPr/>
        </p:nvSpPr>
        <p:spPr>
          <a:xfrm>
            <a:off x="5867400" y="5410200"/>
            <a:ext cx="1295400" cy="369332"/>
          </a:xfrm>
          <a:prstGeom prst="rect">
            <a:avLst/>
          </a:prstGeom>
          <a:noFill/>
        </p:spPr>
        <p:txBody>
          <a:bodyPr wrap="square" rtlCol="0">
            <a:spAutoFit/>
          </a:bodyPr>
          <a:lstStyle/>
          <a:p>
            <a:pPr algn="ctr"/>
            <a:r>
              <a:rPr lang="en-US" dirty="0" smtClean="0"/>
              <a:t>Spring</a:t>
            </a:r>
            <a:endParaRPr lang="en-US" dirty="0"/>
          </a:p>
        </p:txBody>
      </p:sp>
      <p:sp>
        <p:nvSpPr>
          <p:cNvPr id="50" name="Slide Number Placeholder 49"/>
          <p:cNvSpPr>
            <a:spLocks noGrp="1"/>
          </p:cNvSpPr>
          <p:nvPr>
            <p:ph type="sldNum" sz="quarter" idx="12"/>
          </p:nvPr>
        </p:nvSpPr>
        <p:spPr/>
        <p:txBody>
          <a:bodyPr/>
          <a:lstStyle/>
          <a:p>
            <a:fld id="{0E8B17A0-48F4-48F8-B74F-4689266A53B7}" type="slidenum">
              <a:rPr lang="en-US" smtClean="0"/>
              <a:pPr/>
              <a:t>151</a:t>
            </a:fld>
            <a:endParaRPr lang="en-US" dirty="0"/>
          </a:p>
        </p:txBody>
      </p:sp>
      <p:sp>
        <p:nvSpPr>
          <p:cNvPr id="51" name="TextBox 50"/>
          <p:cNvSpPr txBox="1"/>
          <p:nvPr/>
        </p:nvSpPr>
        <p:spPr>
          <a:xfrm>
            <a:off x="3886200" y="2819400"/>
            <a:ext cx="533400" cy="369332"/>
          </a:xfrm>
          <a:prstGeom prst="rect">
            <a:avLst/>
          </a:prstGeom>
          <a:noFill/>
        </p:spPr>
        <p:txBody>
          <a:bodyPr wrap="square" rtlCol="0">
            <a:spAutoFit/>
          </a:bodyPr>
          <a:lstStyle/>
          <a:p>
            <a:r>
              <a:rPr lang="en-US" dirty="0" smtClean="0"/>
              <a:t>32</a:t>
            </a:r>
            <a:endParaRPr lang="en-US" dirty="0"/>
          </a:p>
        </p:txBody>
      </p:sp>
      <p:sp>
        <p:nvSpPr>
          <p:cNvPr id="53" name="TextBox 52"/>
          <p:cNvSpPr txBox="1"/>
          <p:nvPr/>
        </p:nvSpPr>
        <p:spPr>
          <a:xfrm>
            <a:off x="1676400" y="2438400"/>
            <a:ext cx="533400" cy="369332"/>
          </a:xfrm>
          <a:prstGeom prst="rect">
            <a:avLst/>
          </a:prstGeom>
          <a:noFill/>
        </p:spPr>
        <p:txBody>
          <a:bodyPr wrap="square" rtlCol="0">
            <a:spAutoFit/>
          </a:bodyPr>
          <a:lstStyle/>
          <a:p>
            <a:r>
              <a:rPr lang="en-US" dirty="0" smtClean="0"/>
              <a:t>15</a:t>
            </a:r>
            <a:endParaRPr lang="en-US" dirty="0"/>
          </a:p>
        </p:txBody>
      </p:sp>
      <p:sp>
        <p:nvSpPr>
          <p:cNvPr id="55" name="TextBox 54"/>
          <p:cNvSpPr txBox="1"/>
          <p:nvPr/>
        </p:nvSpPr>
        <p:spPr>
          <a:xfrm>
            <a:off x="3886200" y="1981200"/>
            <a:ext cx="533400" cy="369332"/>
          </a:xfrm>
          <a:prstGeom prst="rect">
            <a:avLst/>
          </a:prstGeom>
          <a:noFill/>
        </p:spPr>
        <p:txBody>
          <a:bodyPr wrap="square" rtlCol="0">
            <a:spAutoFit/>
          </a:bodyPr>
          <a:lstStyle/>
          <a:p>
            <a:r>
              <a:rPr lang="en-US" dirty="0" smtClean="0"/>
              <a:t>15</a:t>
            </a:r>
            <a:endParaRPr lang="en-US" dirty="0"/>
          </a:p>
        </p:txBody>
      </p:sp>
      <p:sp>
        <p:nvSpPr>
          <p:cNvPr id="56" name="TextBox 55"/>
          <p:cNvSpPr txBox="1"/>
          <p:nvPr/>
        </p:nvSpPr>
        <p:spPr>
          <a:xfrm>
            <a:off x="1676400" y="1981200"/>
            <a:ext cx="533400" cy="369332"/>
          </a:xfrm>
          <a:prstGeom prst="rect">
            <a:avLst/>
          </a:prstGeom>
          <a:noFill/>
        </p:spPr>
        <p:txBody>
          <a:bodyPr wrap="squar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Connector 186"/>
          <p:cNvCxnSpPr/>
          <p:nvPr/>
        </p:nvCxnSpPr>
        <p:spPr>
          <a:xfrm>
            <a:off x="762000" y="22098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762000" y="1524000"/>
            <a:ext cx="68580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3" name="Straight Connector 212"/>
          <p:cNvCxnSpPr/>
          <p:nvPr/>
        </p:nvCxnSpPr>
        <p:spPr>
          <a:xfrm>
            <a:off x="762000" y="3505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62000" y="3810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4114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495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a:off x="228600" y="1981200"/>
            <a:ext cx="609600" cy="369332"/>
          </a:xfrm>
          <a:prstGeom prst="rect">
            <a:avLst/>
          </a:prstGeom>
          <a:noFill/>
        </p:spPr>
        <p:txBody>
          <a:bodyPr wrap="square" rtlCol="0">
            <a:spAutoFit/>
          </a:bodyPr>
          <a:lstStyle/>
          <a:p>
            <a:r>
              <a:rPr lang="en-US" dirty="0" smtClean="0"/>
              <a:t>90</a:t>
            </a:r>
            <a:endParaRPr lang="en-US" dirty="0"/>
          </a:p>
        </p:txBody>
      </p:sp>
      <p:sp>
        <p:nvSpPr>
          <p:cNvPr id="21" name="TextBox 20"/>
          <p:cNvSpPr txBox="1"/>
          <p:nvPr/>
        </p:nvSpPr>
        <p:spPr>
          <a:xfrm>
            <a:off x="228600" y="2983468"/>
            <a:ext cx="609600" cy="369332"/>
          </a:xfrm>
          <a:prstGeom prst="rect">
            <a:avLst/>
          </a:prstGeom>
          <a:noFill/>
        </p:spPr>
        <p:txBody>
          <a:bodyPr wrap="square" rtlCol="0">
            <a:spAutoFit/>
          </a:bodyPr>
          <a:lstStyle/>
          <a:p>
            <a:r>
              <a:rPr lang="en-US" dirty="0" smtClean="0"/>
              <a:t>60</a:t>
            </a:r>
            <a:endParaRPr lang="en-US" dirty="0"/>
          </a:p>
        </p:txBody>
      </p:sp>
      <p:sp>
        <p:nvSpPr>
          <p:cNvPr id="22" name="TextBox 21"/>
          <p:cNvSpPr txBox="1"/>
          <p:nvPr/>
        </p:nvSpPr>
        <p:spPr>
          <a:xfrm>
            <a:off x="228600" y="3974068"/>
            <a:ext cx="457200" cy="369332"/>
          </a:xfrm>
          <a:prstGeom prst="rect">
            <a:avLst/>
          </a:prstGeom>
          <a:noFill/>
        </p:spPr>
        <p:txBody>
          <a:bodyPr wrap="square" rtlCol="0">
            <a:spAutoFit/>
          </a:bodyPr>
          <a:lstStyle/>
          <a:p>
            <a:r>
              <a:rPr lang="en-US" dirty="0" smtClean="0"/>
              <a:t>30</a:t>
            </a:r>
            <a:endParaRPr lang="en-US" dirty="0"/>
          </a:p>
        </p:txBody>
      </p:sp>
      <p:sp>
        <p:nvSpPr>
          <p:cNvPr id="23" name="TextBox 22"/>
          <p:cNvSpPr txBox="1"/>
          <p:nvPr/>
        </p:nvSpPr>
        <p:spPr>
          <a:xfrm>
            <a:off x="228600" y="3276600"/>
            <a:ext cx="609600" cy="369332"/>
          </a:xfrm>
          <a:prstGeom prst="rect">
            <a:avLst/>
          </a:prstGeom>
          <a:noFill/>
        </p:spPr>
        <p:txBody>
          <a:bodyPr wrap="square" rtlCol="0">
            <a:spAutoFit/>
          </a:bodyPr>
          <a:lstStyle/>
          <a:p>
            <a:r>
              <a:rPr lang="en-US" dirty="0" smtClean="0"/>
              <a:t>50</a:t>
            </a:r>
            <a:endParaRPr lang="en-US" dirty="0"/>
          </a:p>
        </p:txBody>
      </p:sp>
      <p:sp>
        <p:nvSpPr>
          <p:cNvPr id="24" name="TextBox 23"/>
          <p:cNvSpPr txBox="1"/>
          <p:nvPr/>
        </p:nvSpPr>
        <p:spPr>
          <a:xfrm>
            <a:off x="228600" y="4355068"/>
            <a:ext cx="457200" cy="369332"/>
          </a:xfrm>
          <a:prstGeom prst="rect">
            <a:avLst/>
          </a:prstGeom>
          <a:noFill/>
        </p:spPr>
        <p:txBody>
          <a:bodyPr wrap="square" rtlCol="0">
            <a:spAutoFit/>
          </a:bodyPr>
          <a:lstStyle/>
          <a:p>
            <a:r>
              <a:rPr lang="en-US" dirty="0" smtClean="0"/>
              <a:t>20</a:t>
            </a:r>
            <a:endParaRPr lang="en-US" dirty="0"/>
          </a:p>
        </p:txBody>
      </p:sp>
      <p:sp>
        <p:nvSpPr>
          <p:cNvPr id="25" name="TextBox 24"/>
          <p:cNvSpPr txBox="1"/>
          <p:nvPr/>
        </p:nvSpPr>
        <p:spPr>
          <a:xfrm>
            <a:off x="152400" y="1600200"/>
            <a:ext cx="609600" cy="369332"/>
          </a:xfrm>
          <a:prstGeom prst="rect">
            <a:avLst/>
          </a:prstGeom>
          <a:noFill/>
        </p:spPr>
        <p:txBody>
          <a:bodyPr wrap="square" rtlCol="0">
            <a:spAutoFit/>
          </a:bodyPr>
          <a:lstStyle/>
          <a:p>
            <a:r>
              <a:rPr lang="en-US" dirty="0" smtClean="0"/>
              <a:t>100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solidFill>
                  <a:srgbClr val="2E005C"/>
                </a:solidFill>
                <a:latin typeface="+mj-lt"/>
                <a:ea typeface="+mj-ea"/>
                <a:cs typeface="+mj-cs"/>
              </a:rPr>
              <a:t>Analyzing Core Effectiveness-Class</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p:nvPr/>
        </p:nvCxnSpPr>
        <p:spPr>
          <a:xfrm>
            <a:off x="762000" y="3200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895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1905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Percent</a:t>
            </a:r>
            <a:endParaRPr lang="en-US" dirty="0"/>
          </a:p>
        </p:txBody>
      </p:sp>
      <p:sp>
        <p:nvSpPr>
          <p:cNvPr id="122" name="Isosceles Triangle 121"/>
          <p:cNvSpPr/>
          <p:nvPr/>
        </p:nvSpPr>
        <p:spPr>
          <a:xfrm>
            <a:off x="29718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p:cNvCxnSpPr/>
          <p:nvPr/>
        </p:nvCxnSpPr>
        <p:spPr>
          <a:xfrm>
            <a:off x="1600200" y="2590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Isosceles Triangle 144"/>
          <p:cNvSpPr/>
          <p:nvPr/>
        </p:nvSpPr>
        <p:spPr>
          <a:xfrm>
            <a:off x="3581400" y="1600200"/>
            <a:ext cx="1066800" cy="18288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p:cNvSpPr txBox="1"/>
          <p:nvPr/>
        </p:nvSpPr>
        <p:spPr>
          <a:xfrm>
            <a:off x="1447800" y="3886200"/>
            <a:ext cx="914400" cy="369332"/>
          </a:xfrm>
          <a:prstGeom prst="rect">
            <a:avLst/>
          </a:prstGeom>
          <a:noFill/>
        </p:spPr>
        <p:txBody>
          <a:bodyPr wrap="square" rtlCol="0">
            <a:spAutoFit/>
          </a:bodyPr>
          <a:lstStyle/>
          <a:p>
            <a:r>
              <a:rPr lang="en-US" dirty="0" smtClean="0"/>
              <a:t>55</a:t>
            </a:r>
            <a:endParaRPr lang="en-US" dirty="0"/>
          </a:p>
        </p:txBody>
      </p:sp>
      <p:sp>
        <p:nvSpPr>
          <p:cNvPr id="149" name="Isosceles Triangle 148"/>
          <p:cNvSpPr/>
          <p:nvPr/>
        </p:nvSpPr>
        <p:spPr>
          <a:xfrm>
            <a:off x="3886200" y="1524000"/>
            <a:ext cx="457200" cy="8382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193"/>
          <p:cNvSpPr txBox="1"/>
          <p:nvPr/>
        </p:nvSpPr>
        <p:spPr>
          <a:xfrm>
            <a:off x="228600" y="2286000"/>
            <a:ext cx="609600" cy="369332"/>
          </a:xfrm>
          <a:prstGeom prst="rect">
            <a:avLst/>
          </a:prstGeom>
          <a:noFill/>
        </p:spPr>
        <p:txBody>
          <a:bodyPr wrap="square" rtlCol="0">
            <a:spAutoFit/>
          </a:bodyPr>
          <a:lstStyle/>
          <a:p>
            <a:r>
              <a:rPr lang="en-US" dirty="0" smtClean="0"/>
              <a:t>80</a:t>
            </a:r>
            <a:endParaRPr lang="en-US" dirty="0"/>
          </a:p>
        </p:txBody>
      </p:sp>
      <p:sp>
        <p:nvSpPr>
          <p:cNvPr id="199" name="TextBox 198"/>
          <p:cNvSpPr txBox="1"/>
          <p:nvPr/>
        </p:nvSpPr>
        <p:spPr>
          <a:xfrm>
            <a:off x="228600" y="2643664"/>
            <a:ext cx="457200" cy="369332"/>
          </a:xfrm>
          <a:prstGeom prst="rect">
            <a:avLst/>
          </a:prstGeom>
          <a:noFill/>
        </p:spPr>
        <p:txBody>
          <a:bodyPr wrap="square" rtlCol="0">
            <a:spAutoFit/>
          </a:bodyPr>
          <a:lstStyle/>
          <a:p>
            <a:r>
              <a:rPr lang="en-US" dirty="0" smtClean="0"/>
              <a:t>70</a:t>
            </a:r>
            <a:endParaRPr lang="en-US" dirty="0"/>
          </a:p>
        </p:txBody>
      </p:sp>
      <p:sp>
        <p:nvSpPr>
          <p:cNvPr id="226" name="TextBox 225"/>
          <p:cNvSpPr txBox="1"/>
          <p:nvPr/>
        </p:nvSpPr>
        <p:spPr>
          <a:xfrm>
            <a:off x="228600" y="3581400"/>
            <a:ext cx="609600" cy="369332"/>
          </a:xfrm>
          <a:prstGeom prst="rect">
            <a:avLst/>
          </a:prstGeom>
          <a:noFill/>
        </p:spPr>
        <p:txBody>
          <a:bodyPr wrap="square" rtlCol="0">
            <a:spAutoFit/>
          </a:bodyPr>
          <a:lstStyle/>
          <a:p>
            <a:r>
              <a:rPr lang="en-US" dirty="0" smtClean="0"/>
              <a:t>40</a:t>
            </a:r>
            <a:endParaRPr lang="en-US" dirty="0"/>
          </a:p>
        </p:txBody>
      </p:sp>
      <p:sp>
        <p:nvSpPr>
          <p:cNvPr id="159" name="Isosceles Triangle 158"/>
          <p:cNvSpPr/>
          <p:nvPr/>
        </p:nvSpPr>
        <p:spPr>
          <a:xfrm>
            <a:off x="7620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Isosceles Triangle 160"/>
          <p:cNvSpPr/>
          <p:nvPr/>
        </p:nvSpPr>
        <p:spPr>
          <a:xfrm>
            <a:off x="1524000" y="1524000"/>
            <a:ext cx="762000" cy="1295400"/>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Isosceles Triangle 165"/>
          <p:cNvSpPr/>
          <p:nvPr/>
        </p:nvSpPr>
        <p:spPr>
          <a:xfrm>
            <a:off x="1676400" y="1524000"/>
            <a:ext cx="457200" cy="7620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Box 228"/>
          <p:cNvSpPr txBox="1"/>
          <p:nvPr/>
        </p:nvSpPr>
        <p:spPr>
          <a:xfrm>
            <a:off x="1600200" y="3886200"/>
            <a:ext cx="762000" cy="400110"/>
          </a:xfrm>
          <a:prstGeom prst="rect">
            <a:avLst/>
          </a:prstGeom>
          <a:noFill/>
        </p:spPr>
        <p:txBody>
          <a:bodyPr wrap="square" rtlCol="0">
            <a:spAutoFit/>
          </a:bodyPr>
          <a:lstStyle/>
          <a:p>
            <a:r>
              <a:rPr lang="en-US" sz="2000" b="1" dirty="0" smtClean="0"/>
              <a:t>73</a:t>
            </a:r>
            <a:endParaRPr lang="en-US" sz="2000" b="1" dirty="0"/>
          </a:p>
        </p:txBody>
      </p:sp>
      <p:sp>
        <p:nvSpPr>
          <p:cNvPr id="235" name="TextBox 234"/>
          <p:cNvSpPr txBox="1"/>
          <p:nvPr/>
        </p:nvSpPr>
        <p:spPr>
          <a:xfrm>
            <a:off x="3886200" y="3810000"/>
            <a:ext cx="533400" cy="400110"/>
          </a:xfrm>
          <a:prstGeom prst="rect">
            <a:avLst/>
          </a:prstGeom>
          <a:noFill/>
        </p:spPr>
        <p:txBody>
          <a:bodyPr wrap="square" rtlCol="0">
            <a:spAutoFit/>
          </a:bodyPr>
          <a:lstStyle/>
          <a:p>
            <a:r>
              <a:rPr lang="en-US" sz="2000" b="1" dirty="0" smtClean="0"/>
              <a:t>53</a:t>
            </a:r>
            <a:endParaRPr lang="en-US" sz="2000" b="1" dirty="0"/>
          </a:p>
        </p:txBody>
      </p:sp>
      <p:sp>
        <p:nvSpPr>
          <p:cNvPr id="245" name="TextBox 244"/>
          <p:cNvSpPr txBox="1"/>
          <p:nvPr/>
        </p:nvSpPr>
        <p:spPr>
          <a:xfrm>
            <a:off x="3886200" y="1981200"/>
            <a:ext cx="609600" cy="369332"/>
          </a:xfrm>
          <a:prstGeom prst="rect">
            <a:avLst/>
          </a:prstGeom>
          <a:noFill/>
        </p:spPr>
        <p:txBody>
          <a:bodyPr wrap="square" rtlCol="0">
            <a:spAutoFit/>
          </a:bodyPr>
          <a:lstStyle/>
          <a:p>
            <a:r>
              <a:rPr lang="en-US" dirty="0" smtClean="0"/>
              <a:t> </a:t>
            </a:r>
            <a:endParaRPr lang="en-US" dirty="0"/>
          </a:p>
        </p:txBody>
      </p:sp>
      <p:sp>
        <p:nvSpPr>
          <p:cNvPr id="44" name="TextBox 43"/>
          <p:cNvSpPr txBox="1"/>
          <p:nvPr/>
        </p:nvSpPr>
        <p:spPr>
          <a:xfrm>
            <a:off x="5867400" y="5410200"/>
            <a:ext cx="1295400" cy="369332"/>
          </a:xfrm>
          <a:prstGeom prst="rect">
            <a:avLst/>
          </a:prstGeom>
          <a:noFill/>
        </p:spPr>
        <p:txBody>
          <a:bodyPr wrap="square" rtlCol="0">
            <a:spAutoFit/>
          </a:bodyPr>
          <a:lstStyle/>
          <a:p>
            <a:pPr algn="ctr"/>
            <a:r>
              <a:rPr lang="en-US" dirty="0" smtClean="0"/>
              <a:t>Spring</a:t>
            </a:r>
            <a:endParaRPr lang="en-US" dirty="0"/>
          </a:p>
        </p:txBody>
      </p:sp>
      <p:sp>
        <p:nvSpPr>
          <p:cNvPr id="45" name="Isosceles Triangle 44"/>
          <p:cNvSpPr/>
          <p:nvPr/>
        </p:nvSpPr>
        <p:spPr>
          <a:xfrm>
            <a:off x="5334000" y="1676400"/>
            <a:ext cx="2286000" cy="3657600"/>
          </a:xfrm>
          <a:prstGeom prst="triangl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Isosceles Triangle 45"/>
          <p:cNvSpPr/>
          <p:nvPr/>
        </p:nvSpPr>
        <p:spPr>
          <a:xfrm>
            <a:off x="6172200" y="1600200"/>
            <a:ext cx="609600" cy="1143000"/>
          </a:xfrm>
          <a:prstGeom prst="triangle">
            <a:avLst>
              <a:gd name="adj" fmla="val 4935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Isosceles Triangle 46"/>
          <p:cNvSpPr/>
          <p:nvPr/>
        </p:nvSpPr>
        <p:spPr>
          <a:xfrm>
            <a:off x="6324600" y="1524000"/>
            <a:ext cx="304800" cy="6096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6248400" y="3790890"/>
            <a:ext cx="533400" cy="400110"/>
          </a:xfrm>
          <a:prstGeom prst="rect">
            <a:avLst/>
          </a:prstGeom>
          <a:noFill/>
        </p:spPr>
        <p:txBody>
          <a:bodyPr wrap="square" rtlCol="0">
            <a:spAutoFit/>
          </a:bodyPr>
          <a:lstStyle/>
          <a:p>
            <a:r>
              <a:rPr lang="en-US" sz="2000" b="1" dirty="0" smtClean="0"/>
              <a:t>76</a:t>
            </a:r>
            <a:endParaRPr lang="en-US" sz="2000" b="1" dirty="0"/>
          </a:p>
        </p:txBody>
      </p:sp>
      <p:sp>
        <p:nvSpPr>
          <p:cNvPr id="50" name="Slide Number Placeholder 49"/>
          <p:cNvSpPr>
            <a:spLocks noGrp="1"/>
          </p:cNvSpPr>
          <p:nvPr>
            <p:ph type="sldNum" sz="quarter" idx="12"/>
          </p:nvPr>
        </p:nvSpPr>
        <p:spPr/>
        <p:txBody>
          <a:bodyPr/>
          <a:lstStyle/>
          <a:p>
            <a:fld id="{0E8B17A0-48F4-48F8-B74F-4689266A53B7}" type="slidenum">
              <a:rPr lang="en-US" smtClean="0"/>
              <a:pPr/>
              <a:t>152</a:t>
            </a:fld>
            <a:endParaRPr lang="en-US" dirty="0"/>
          </a:p>
        </p:txBody>
      </p:sp>
      <p:sp>
        <p:nvSpPr>
          <p:cNvPr id="51" name="TextBox 50"/>
          <p:cNvSpPr txBox="1"/>
          <p:nvPr/>
        </p:nvSpPr>
        <p:spPr>
          <a:xfrm>
            <a:off x="3886200" y="2819400"/>
            <a:ext cx="533400" cy="369332"/>
          </a:xfrm>
          <a:prstGeom prst="rect">
            <a:avLst/>
          </a:prstGeom>
          <a:noFill/>
        </p:spPr>
        <p:txBody>
          <a:bodyPr wrap="square" rtlCol="0">
            <a:spAutoFit/>
          </a:bodyPr>
          <a:lstStyle/>
          <a:p>
            <a:r>
              <a:rPr lang="en-US" dirty="0" smtClean="0"/>
              <a:t>32</a:t>
            </a:r>
            <a:endParaRPr lang="en-US" dirty="0"/>
          </a:p>
        </p:txBody>
      </p:sp>
      <p:sp>
        <p:nvSpPr>
          <p:cNvPr id="52" name="TextBox 51"/>
          <p:cNvSpPr txBox="1"/>
          <p:nvPr/>
        </p:nvSpPr>
        <p:spPr>
          <a:xfrm>
            <a:off x="6248400" y="2362200"/>
            <a:ext cx="533400" cy="369332"/>
          </a:xfrm>
          <a:prstGeom prst="rect">
            <a:avLst/>
          </a:prstGeom>
          <a:noFill/>
        </p:spPr>
        <p:txBody>
          <a:bodyPr wrap="square" rtlCol="0">
            <a:spAutoFit/>
          </a:bodyPr>
          <a:lstStyle/>
          <a:p>
            <a:r>
              <a:rPr lang="en-US" dirty="0" smtClean="0"/>
              <a:t>14</a:t>
            </a:r>
            <a:endParaRPr lang="en-US" dirty="0"/>
          </a:p>
        </p:txBody>
      </p:sp>
      <p:sp>
        <p:nvSpPr>
          <p:cNvPr id="53" name="TextBox 52"/>
          <p:cNvSpPr txBox="1"/>
          <p:nvPr/>
        </p:nvSpPr>
        <p:spPr>
          <a:xfrm>
            <a:off x="1676400" y="2438400"/>
            <a:ext cx="533400" cy="369332"/>
          </a:xfrm>
          <a:prstGeom prst="rect">
            <a:avLst/>
          </a:prstGeom>
          <a:noFill/>
        </p:spPr>
        <p:txBody>
          <a:bodyPr wrap="square" rtlCol="0">
            <a:spAutoFit/>
          </a:bodyPr>
          <a:lstStyle/>
          <a:p>
            <a:r>
              <a:rPr lang="en-US" dirty="0" smtClean="0"/>
              <a:t>15</a:t>
            </a:r>
            <a:endParaRPr lang="en-US" dirty="0"/>
          </a:p>
        </p:txBody>
      </p:sp>
      <p:sp>
        <p:nvSpPr>
          <p:cNvPr id="54" name="TextBox 53"/>
          <p:cNvSpPr txBox="1"/>
          <p:nvPr/>
        </p:nvSpPr>
        <p:spPr>
          <a:xfrm>
            <a:off x="6248400" y="1752600"/>
            <a:ext cx="533400" cy="369332"/>
          </a:xfrm>
          <a:prstGeom prst="rect">
            <a:avLst/>
          </a:prstGeom>
          <a:noFill/>
        </p:spPr>
        <p:txBody>
          <a:bodyPr wrap="square" rtlCol="0">
            <a:spAutoFit/>
          </a:bodyPr>
          <a:lstStyle/>
          <a:p>
            <a:r>
              <a:rPr lang="en-US" dirty="0" smtClean="0"/>
              <a:t>10</a:t>
            </a:r>
            <a:endParaRPr lang="en-US" dirty="0"/>
          </a:p>
        </p:txBody>
      </p:sp>
      <p:sp>
        <p:nvSpPr>
          <p:cNvPr id="55" name="TextBox 54"/>
          <p:cNvSpPr txBox="1"/>
          <p:nvPr/>
        </p:nvSpPr>
        <p:spPr>
          <a:xfrm>
            <a:off x="3886200" y="1981200"/>
            <a:ext cx="533400" cy="369332"/>
          </a:xfrm>
          <a:prstGeom prst="rect">
            <a:avLst/>
          </a:prstGeom>
          <a:noFill/>
        </p:spPr>
        <p:txBody>
          <a:bodyPr wrap="square" rtlCol="0">
            <a:spAutoFit/>
          </a:bodyPr>
          <a:lstStyle/>
          <a:p>
            <a:r>
              <a:rPr lang="en-US" dirty="0" smtClean="0"/>
              <a:t>15</a:t>
            </a:r>
            <a:endParaRPr lang="en-US" dirty="0"/>
          </a:p>
        </p:txBody>
      </p:sp>
      <p:sp>
        <p:nvSpPr>
          <p:cNvPr id="56" name="TextBox 55"/>
          <p:cNvSpPr txBox="1"/>
          <p:nvPr/>
        </p:nvSpPr>
        <p:spPr>
          <a:xfrm>
            <a:off x="1676400" y="1981200"/>
            <a:ext cx="533400" cy="369332"/>
          </a:xfrm>
          <a:prstGeom prst="rect">
            <a:avLst/>
          </a:prstGeom>
          <a:noFill/>
        </p:spPr>
        <p:txBody>
          <a:bodyPr wrap="squar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00200"/>
            <a:ext cx="68580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20</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120</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100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60</a:t>
            </a:r>
            <a:endParaRPr lang="en-US" dirty="0"/>
          </a:p>
        </p:txBody>
      </p:sp>
      <p:sp>
        <p:nvSpPr>
          <p:cNvPr id="23" name="TextBox 22"/>
          <p:cNvSpPr txBox="1"/>
          <p:nvPr/>
        </p:nvSpPr>
        <p:spPr>
          <a:xfrm>
            <a:off x="228600" y="3276600"/>
            <a:ext cx="457200" cy="369332"/>
          </a:xfrm>
          <a:prstGeom prst="rect">
            <a:avLst/>
          </a:prstGeom>
          <a:noFill/>
        </p:spPr>
        <p:txBody>
          <a:bodyPr wrap="square" rtlCol="0">
            <a:spAutoFit/>
          </a:bodyPr>
          <a:lstStyle/>
          <a:p>
            <a:r>
              <a:rPr lang="en-US" dirty="0" smtClean="0"/>
              <a:t>80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40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140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E005C"/>
                </a:solidFill>
                <a:effectLst/>
                <a:uLnTx/>
                <a:uFillTx/>
                <a:latin typeface="+mj-lt"/>
                <a:ea typeface="+mj-ea"/>
                <a:cs typeface="+mj-cs"/>
              </a:rPr>
              <a:t>Analyzing</a:t>
            </a:r>
            <a:r>
              <a:rPr kumimoji="0" lang="en-US" sz="4400" b="1" i="0" u="none" strike="noStrike" kern="1200" cap="none" spc="0" normalizeH="0" noProof="0" dirty="0" smtClean="0">
                <a:ln>
                  <a:noFill/>
                </a:ln>
                <a:solidFill>
                  <a:srgbClr val="2E005C"/>
                </a:solidFill>
                <a:effectLst/>
                <a:uLnTx/>
                <a:uFillTx/>
                <a:latin typeface="+mj-lt"/>
                <a:ea typeface="+mj-ea"/>
                <a:cs typeface="+mj-cs"/>
              </a:rPr>
              <a:t> Growth of Subgroups by Grade or Class</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a:stCxn id="4" idx="1"/>
            <a:endCxn id="4" idx="3"/>
          </p:cNvCxnSpPr>
          <p:nvPr/>
        </p:nvCxnSpPr>
        <p:spPr>
          <a:xfrm rot="10800000" flipH="1">
            <a:off x="685800"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cxnSp>
        <p:nvCxnSpPr>
          <p:cNvPr id="69" name="Straight Connector 68"/>
          <p:cNvCxnSpPr>
            <a:stCxn id="72" idx="1"/>
            <a:endCxn id="70" idx="2"/>
          </p:cNvCxnSpPr>
          <p:nvPr/>
        </p:nvCxnSpPr>
        <p:spPr>
          <a:xfrm rot="5400000" flipH="1" flipV="1">
            <a:off x="2438400" y="2765518"/>
            <a:ext cx="936718" cy="24160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114800" y="3429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1676400" y="4419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p:cNvCxnSpPr/>
          <p:nvPr/>
        </p:nvCxnSpPr>
        <p:spPr>
          <a:xfrm flipV="1">
            <a:off x="4191000" y="2895600"/>
            <a:ext cx="2362200"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flipH="1" flipV="1">
            <a:off x="2873282" y="3276600"/>
            <a:ext cx="327118" cy="24607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343400" y="4092482"/>
            <a:ext cx="2155918" cy="25091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0000" y="2362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7772400" y="2313801"/>
            <a:ext cx="1143000" cy="276999"/>
          </a:xfrm>
          <a:prstGeom prst="rect">
            <a:avLst/>
          </a:prstGeom>
          <a:noFill/>
        </p:spPr>
        <p:txBody>
          <a:bodyPr wrap="square" rtlCol="0">
            <a:spAutoFit/>
          </a:bodyPr>
          <a:lstStyle/>
          <a:p>
            <a:r>
              <a:rPr lang="en-US" sz="1200" dirty="0" smtClean="0"/>
              <a:t>Caucasian</a:t>
            </a:r>
            <a:endParaRPr lang="en-US" sz="1200" dirty="0"/>
          </a:p>
        </p:txBody>
      </p:sp>
      <p:sp>
        <p:nvSpPr>
          <p:cNvPr id="53" name="TextBox 52"/>
          <p:cNvSpPr txBox="1"/>
          <p:nvPr/>
        </p:nvSpPr>
        <p:spPr>
          <a:xfrm>
            <a:off x="7848600" y="2694801"/>
            <a:ext cx="1295400" cy="276999"/>
          </a:xfrm>
          <a:prstGeom prst="rect">
            <a:avLst/>
          </a:prstGeom>
          <a:noFill/>
        </p:spPr>
        <p:txBody>
          <a:bodyPr wrap="square" rtlCol="0">
            <a:spAutoFit/>
          </a:bodyPr>
          <a:lstStyle/>
          <a:p>
            <a:r>
              <a:rPr lang="en-US" sz="1200" dirty="0" smtClean="0"/>
              <a:t>Target Scores</a:t>
            </a:r>
            <a:endParaRPr lang="en-US" sz="1200" dirty="0"/>
          </a:p>
        </p:txBody>
      </p:sp>
      <p:sp>
        <p:nvSpPr>
          <p:cNvPr id="56" name="TextBox 55"/>
          <p:cNvSpPr txBox="1"/>
          <p:nvPr/>
        </p:nvSpPr>
        <p:spPr>
          <a:xfrm>
            <a:off x="7848600" y="2999601"/>
            <a:ext cx="1371600" cy="276999"/>
          </a:xfrm>
          <a:prstGeom prst="rect">
            <a:avLst/>
          </a:prstGeom>
          <a:noFill/>
        </p:spPr>
        <p:txBody>
          <a:bodyPr wrap="square" rtlCol="0">
            <a:spAutoFit/>
          </a:bodyPr>
          <a:lstStyle/>
          <a:p>
            <a:r>
              <a:rPr lang="en-US" sz="1200" dirty="0" smtClean="0"/>
              <a:t>African American</a:t>
            </a:r>
            <a:endParaRPr lang="en-US" sz="1200" dirty="0"/>
          </a:p>
        </p:txBody>
      </p:sp>
      <p:sp>
        <p:nvSpPr>
          <p:cNvPr id="44" name="Slide Number Placeholder 43"/>
          <p:cNvSpPr>
            <a:spLocks noGrp="1"/>
          </p:cNvSpPr>
          <p:nvPr>
            <p:ph type="sldNum" sz="quarter" idx="12"/>
          </p:nvPr>
        </p:nvSpPr>
        <p:spPr/>
        <p:txBody>
          <a:bodyPr/>
          <a:lstStyle/>
          <a:p>
            <a:fld id="{0E8B17A0-48F4-48F8-B74F-4689266A53B7}" type="slidenum">
              <a:rPr lang="en-US" smtClean="0"/>
              <a:pPr/>
              <a:t>153</a:t>
            </a:fld>
            <a:endParaRPr lang="en-US" dirty="0"/>
          </a:p>
        </p:txBody>
      </p:sp>
      <p:cxnSp>
        <p:nvCxnSpPr>
          <p:cNvPr id="46" name="Straight Connector 45"/>
          <p:cNvCxnSpPr/>
          <p:nvPr/>
        </p:nvCxnSpPr>
        <p:spPr>
          <a:xfrm flipV="1">
            <a:off x="4267200" y="3124200"/>
            <a:ext cx="2362200" cy="6858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828800" y="3863882"/>
            <a:ext cx="2384518" cy="78431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553200" y="2819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1752600" y="4572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114800" y="3810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553200" y="3048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267200"/>
            <a:ext cx="228600" cy="2286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6477000" y="3962400"/>
            <a:ext cx="228600" cy="2286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828800" y="4495800"/>
            <a:ext cx="228600" cy="2286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620000" y="3048000"/>
            <a:ext cx="228600" cy="2286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620000" y="2743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68580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20</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120</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100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60</a:t>
            </a:r>
            <a:endParaRPr lang="en-US" dirty="0"/>
          </a:p>
        </p:txBody>
      </p:sp>
      <p:sp>
        <p:nvSpPr>
          <p:cNvPr id="23" name="TextBox 22"/>
          <p:cNvSpPr txBox="1"/>
          <p:nvPr/>
        </p:nvSpPr>
        <p:spPr>
          <a:xfrm>
            <a:off x="228600" y="3276600"/>
            <a:ext cx="457200" cy="369332"/>
          </a:xfrm>
          <a:prstGeom prst="rect">
            <a:avLst/>
          </a:prstGeom>
          <a:noFill/>
        </p:spPr>
        <p:txBody>
          <a:bodyPr wrap="square" rtlCol="0">
            <a:spAutoFit/>
          </a:bodyPr>
          <a:lstStyle/>
          <a:p>
            <a:r>
              <a:rPr lang="en-US" dirty="0" smtClean="0"/>
              <a:t>80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40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140</a:t>
            </a:r>
            <a:endParaRPr lang="en-US" dirty="0"/>
          </a:p>
        </p:txBody>
      </p: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75000" lnSpcReduction="20000"/>
          </a:bodyPr>
          <a:lstStyle/>
          <a:p>
            <a:pPr lvl="0" algn="ctr" fontAlgn="auto">
              <a:spcAft>
                <a:spcPts val="0"/>
              </a:spcAft>
              <a:defRPr/>
            </a:pPr>
            <a:r>
              <a:rPr lang="en-US" sz="4400" b="1" dirty="0" smtClean="0">
                <a:solidFill>
                  <a:srgbClr val="2E005C"/>
                </a:solidFill>
                <a:latin typeface="+mj-lt"/>
              </a:rPr>
              <a:t>Analyzing Growth </a:t>
            </a:r>
            <a:r>
              <a:rPr lang="en-US" sz="4400" b="1" dirty="0" smtClean="0">
                <a:solidFill>
                  <a:srgbClr val="2E005C"/>
                </a:solidFill>
              </a:rPr>
              <a:t>of </a:t>
            </a:r>
            <a:r>
              <a:rPr kumimoji="0" lang="en-US" sz="4400" b="1" i="0" u="none" strike="noStrike" kern="1200" cap="none" spc="0" normalizeH="0" baseline="0" noProof="0" dirty="0" smtClean="0">
                <a:ln>
                  <a:noFill/>
                </a:ln>
                <a:solidFill>
                  <a:srgbClr val="2E005C"/>
                </a:solidFill>
                <a:effectLst/>
                <a:uLnTx/>
                <a:uFillTx/>
                <a:latin typeface="+mj-lt"/>
                <a:ea typeface="+mj-ea"/>
                <a:cs typeface="+mj-cs"/>
              </a:rPr>
              <a:t>Special Education Students</a:t>
            </a:r>
            <a:r>
              <a:rPr kumimoji="0" lang="en-US" sz="4400" b="1" i="0" u="none" strike="noStrike" kern="1200" cap="none" spc="0" normalizeH="0" noProof="0" dirty="0" smtClean="0">
                <a:ln>
                  <a:noFill/>
                </a:ln>
                <a:solidFill>
                  <a:srgbClr val="2E005C"/>
                </a:solidFill>
                <a:effectLst/>
                <a:uLnTx/>
                <a:uFillTx/>
                <a:latin typeface="+mj-lt"/>
                <a:ea typeface="+mj-ea"/>
                <a:cs typeface="+mj-cs"/>
              </a:rPr>
              <a:t> by Grade or Class</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a:stCxn id="4" idx="1"/>
            <a:endCxn id="4" idx="3"/>
          </p:cNvCxnSpPr>
          <p:nvPr/>
        </p:nvCxnSpPr>
        <p:spPr>
          <a:xfrm rot="10800000" flipH="1">
            <a:off x="762000"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cxnSp>
        <p:nvCxnSpPr>
          <p:cNvPr id="69" name="Straight Connector 68"/>
          <p:cNvCxnSpPr>
            <a:endCxn id="70" idx="2"/>
          </p:cNvCxnSpPr>
          <p:nvPr/>
        </p:nvCxnSpPr>
        <p:spPr>
          <a:xfrm flipV="1">
            <a:off x="1828800" y="3505200"/>
            <a:ext cx="2286000" cy="708118"/>
          </a:xfrm>
          <a:prstGeom prst="line">
            <a:avLst/>
          </a:prstGeom>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114800" y="3429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1676400" y="4191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p:cNvCxnSpPr>
            <a:stCxn id="70" idx="2"/>
            <a:endCxn id="48" idx="1"/>
          </p:cNvCxnSpPr>
          <p:nvPr/>
        </p:nvCxnSpPr>
        <p:spPr>
          <a:xfrm rot="10800000" flipH="1">
            <a:off x="4114800" y="3009900"/>
            <a:ext cx="2438400" cy="495300"/>
          </a:xfrm>
          <a:prstGeom prst="line">
            <a:avLst/>
          </a:prstGeom>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1676400" y="3810000"/>
            <a:ext cx="152400" cy="152400"/>
          </a:xfrm>
          <a:prstGeom prst="ellipse">
            <a:avLst/>
          </a:prstGeom>
          <a:solidFill>
            <a:srgbClr val="6DB9C1"/>
          </a:solidFill>
          <a:ln>
            <a:solidFill>
              <a:srgbClr val="6DB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90"/>
          <p:cNvCxnSpPr>
            <a:stCxn id="87" idx="7"/>
            <a:endCxn id="95" idx="7"/>
          </p:cNvCxnSpPr>
          <p:nvPr/>
        </p:nvCxnSpPr>
        <p:spPr>
          <a:xfrm rot="5400000" flipH="1" flipV="1">
            <a:off x="2377982" y="2041618"/>
            <a:ext cx="1219200" cy="2362200"/>
          </a:xfrm>
          <a:prstGeom prst="line">
            <a:avLst/>
          </a:prstGeom>
          <a:ln>
            <a:solidFill>
              <a:srgbClr val="6DB9C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038600" y="2590800"/>
            <a:ext cx="152400" cy="152400"/>
          </a:xfrm>
          <a:prstGeom prst="ellipse">
            <a:avLst/>
          </a:prstGeom>
          <a:solidFill>
            <a:srgbClr val="6DB9C1"/>
          </a:solidFill>
          <a:ln>
            <a:solidFill>
              <a:srgbClr val="6DB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p:cNvCxnSpPr>
            <a:stCxn id="95" idx="7"/>
            <a:endCxn id="98" idx="2"/>
          </p:cNvCxnSpPr>
          <p:nvPr/>
        </p:nvCxnSpPr>
        <p:spPr>
          <a:xfrm rot="5400000" flipH="1" flipV="1">
            <a:off x="5159282" y="1295400"/>
            <a:ext cx="327118" cy="2308318"/>
          </a:xfrm>
          <a:prstGeom prst="line">
            <a:avLst/>
          </a:prstGeom>
          <a:ln>
            <a:solidFill>
              <a:srgbClr val="6DB9C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477000" y="2209800"/>
            <a:ext cx="152400" cy="152400"/>
          </a:xfrm>
          <a:prstGeom prst="ellipse">
            <a:avLst/>
          </a:prstGeom>
          <a:solidFill>
            <a:srgbClr val="6DB9C1"/>
          </a:solidFill>
          <a:ln>
            <a:solidFill>
              <a:srgbClr val="6DB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7848600" y="2133600"/>
            <a:ext cx="152400" cy="152400"/>
          </a:xfrm>
          <a:prstGeom prst="ellipse">
            <a:avLst/>
          </a:prstGeom>
          <a:solidFill>
            <a:srgbClr val="6DB9C1"/>
          </a:solidFill>
          <a:ln>
            <a:solidFill>
              <a:srgbClr val="6DB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7848600" y="2590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p:cNvSpPr txBox="1"/>
          <p:nvPr/>
        </p:nvSpPr>
        <p:spPr>
          <a:xfrm>
            <a:off x="8077200" y="2057400"/>
            <a:ext cx="1066800" cy="307777"/>
          </a:xfrm>
          <a:prstGeom prst="rect">
            <a:avLst/>
          </a:prstGeom>
          <a:noFill/>
        </p:spPr>
        <p:txBody>
          <a:bodyPr wrap="square" rtlCol="0">
            <a:spAutoFit/>
          </a:bodyPr>
          <a:lstStyle/>
          <a:p>
            <a:r>
              <a:rPr lang="en-US" sz="1400" dirty="0" smtClean="0"/>
              <a:t>Other</a:t>
            </a:r>
            <a:endParaRPr lang="en-US" sz="1400" dirty="0"/>
          </a:p>
        </p:txBody>
      </p:sp>
      <p:sp>
        <p:nvSpPr>
          <p:cNvPr id="112" name="TextBox 111"/>
          <p:cNvSpPr txBox="1"/>
          <p:nvPr/>
        </p:nvSpPr>
        <p:spPr>
          <a:xfrm>
            <a:off x="8077200" y="2438400"/>
            <a:ext cx="1066800" cy="523220"/>
          </a:xfrm>
          <a:prstGeom prst="rect">
            <a:avLst/>
          </a:prstGeom>
          <a:noFill/>
        </p:spPr>
        <p:txBody>
          <a:bodyPr wrap="square" rtlCol="0">
            <a:spAutoFit/>
          </a:bodyPr>
          <a:lstStyle/>
          <a:p>
            <a:r>
              <a:rPr lang="en-US" sz="1400" dirty="0" smtClean="0"/>
              <a:t>Target Scores</a:t>
            </a:r>
            <a:endParaRPr lang="en-US" sz="1400" dirty="0"/>
          </a:p>
        </p:txBody>
      </p:sp>
      <p:cxnSp>
        <p:nvCxnSpPr>
          <p:cNvPr id="115" name="Straight Connector 114"/>
          <p:cNvCxnSpPr/>
          <p:nvPr/>
        </p:nvCxnSpPr>
        <p:spPr>
          <a:xfrm flipV="1">
            <a:off x="1752600" y="4343400"/>
            <a:ext cx="259080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4419600" y="4038600"/>
            <a:ext cx="2057400" cy="3048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8077200" y="2895600"/>
            <a:ext cx="1066800" cy="523220"/>
          </a:xfrm>
          <a:prstGeom prst="rect">
            <a:avLst/>
          </a:prstGeom>
          <a:noFill/>
        </p:spPr>
        <p:txBody>
          <a:bodyPr wrap="square" rtlCol="0">
            <a:spAutoFit/>
          </a:bodyPr>
          <a:lstStyle/>
          <a:p>
            <a:r>
              <a:rPr lang="en-US" sz="1400" dirty="0" smtClean="0"/>
              <a:t>Special Education</a:t>
            </a:r>
            <a:endParaRPr lang="en-US" sz="1400" dirty="0"/>
          </a:p>
        </p:txBody>
      </p:sp>
      <p:sp>
        <p:nvSpPr>
          <p:cNvPr id="43" name="Slide Number Placeholder 42"/>
          <p:cNvSpPr>
            <a:spLocks noGrp="1"/>
          </p:cNvSpPr>
          <p:nvPr>
            <p:ph type="sldNum" sz="quarter" idx="12"/>
          </p:nvPr>
        </p:nvSpPr>
        <p:spPr/>
        <p:txBody>
          <a:bodyPr/>
          <a:lstStyle/>
          <a:p>
            <a:fld id="{0E8B17A0-48F4-48F8-B74F-4689266A53B7}" type="slidenum">
              <a:rPr lang="en-US" smtClean="0"/>
              <a:pPr/>
              <a:t>154</a:t>
            </a:fld>
            <a:endParaRPr lang="en-US" dirty="0"/>
          </a:p>
        </p:txBody>
      </p:sp>
      <p:sp>
        <p:nvSpPr>
          <p:cNvPr id="46" name="Rectangle 45"/>
          <p:cNvSpPr/>
          <p:nvPr/>
        </p:nvSpPr>
        <p:spPr>
          <a:xfrm>
            <a:off x="4114800" y="34290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676400" y="41148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553200" y="2895600"/>
            <a:ext cx="15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848600" y="2590800"/>
            <a:ext cx="152400"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6477000" y="3962400"/>
            <a:ext cx="228600" cy="2286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iamond 59"/>
          <p:cNvSpPr/>
          <p:nvPr/>
        </p:nvSpPr>
        <p:spPr>
          <a:xfrm>
            <a:off x="4343400" y="4191000"/>
            <a:ext cx="228600" cy="2286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iamond 60"/>
          <p:cNvSpPr/>
          <p:nvPr/>
        </p:nvSpPr>
        <p:spPr>
          <a:xfrm>
            <a:off x="1600200" y="4343400"/>
            <a:ext cx="228600" cy="2286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Diamond 61"/>
          <p:cNvSpPr/>
          <p:nvPr/>
        </p:nvSpPr>
        <p:spPr>
          <a:xfrm>
            <a:off x="7848600" y="3048000"/>
            <a:ext cx="228600" cy="228600"/>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600200"/>
            <a:ext cx="66294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066800" y="2514600"/>
            <a:ext cx="662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6800" y="2971800"/>
            <a:ext cx="662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3429000"/>
            <a:ext cx="662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66800" y="3886200"/>
            <a:ext cx="662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66800" y="4343400"/>
            <a:ext cx="662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6800" y="4876800"/>
            <a:ext cx="662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4724400"/>
            <a:ext cx="457200" cy="369332"/>
          </a:xfrm>
          <a:prstGeom prst="rect">
            <a:avLst/>
          </a:prstGeom>
          <a:noFill/>
        </p:spPr>
        <p:txBody>
          <a:bodyPr wrap="square" rtlCol="0">
            <a:spAutoFit/>
          </a:bodyPr>
          <a:lstStyle/>
          <a:p>
            <a:r>
              <a:rPr lang="en-US" dirty="0" smtClean="0"/>
              <a:t>10</a:t>
            </a:r>
            <a:endParaRPr lang="en-US" dirty="0"/>
          </a:p>
        </p:txBody>
      </p:sp>
      <p:sp>
        <p:nvSpPr>
          <p:cNvPr id="20" name="TextBox 19"/>
          <p:cNvSpPr txBox="1"/>
          <p:nvPr/>
        </p:nvSpPr>
        <p:spPr>
          <a:xfrm>
            <a:off x="533400" y="2362200"/>
            <a:ext cx="457200" cy="369332"/>
          </a:xfrm>
          <a:prstGeom prst="rect">
            <a:avLst/>
          </a:prstGeom>
          <a:noFill/>
        </p:spPr>
        <p:txBody>
          <a:bodyPr wrap="square" rtlCol="0">
            <a:spAutoFit/>
          </a:bodyPr>
          <a:lstStyle/>
          <a:p>
            <a:r>
              <a:rPr lang="en-US" dirty="0" smtClean="0"/>
              <a:t>60</a:t>
            </a:r>
            <a:endParaRPr lang="en-US" dirty="0"/>
          </a:p>
        </p:txBody>
      </p:sp>
      <p:sp>
        <p:nvSpPr>
          <p:cNvPr id="21" name="TextBox 20"/>
          <p:cNvSpPr txBox="1"/>
          <p:nvPr/>
        </p:nvSpPr>
        <p:spPr>
          <a:xfrm>
            <a:off x="533400" y="2819400"/>
            <a:ext cx="457200" cy="369332"/>
          </a:xfrm>
          <a:prstGeom prst="rect">
            <a:avLst/>
          </a:prstGeom>
          <a:noFill/>
        </p:spPr>
        <p:txBody>
          <a:bodyPr wrap="square" rtlCol="0">
            <a:spAutoFit/>
          </a:bodyPr>
          <a:lstStyle/>
          <a:p>
            <a:r>
              <a:rPr lang="en-US" dirty="0" smtClean="0"/>
              <a:t>50</a:t>
            </a:r>
            <a:endParaRPr lang="en-US" dirty="0"/>
          </a:p>
        </p:txBody>
      </p:sp>
      <p:sp>
        <p:nvSpPr>
          <p:cNvPr id="22" name="TextBox 21"/>
          <p:cNvSpPr txBox="1"/>
          <p:nvPr/>
        </p:nvSpPr>
        <p:spPr>
          <a:xfrm>
            <a:off x="533400" y="3733800"/>
            <a:ext cx="457200" cy="369332"/>
          </a:xfrm>
          <a:prstGeom prst="rect">
            <a:avLst/>
          </a:prstGeom>
          <a:noFill/>
        </p:spPr>
        <p:txBody>
          <a:bodyPr wrap="square" rtlCol="0">
            <a:spAutoFit/>
          </a:bodyPr>
          <a:lstStyle/>
          <a:p>
            <a:r>
              <a:rPr lang="en-US" dirty="0" smtClean="0"/>
              <a:t>30</a:t>
            </a:r>
            <a:endParaRPr lang="en-US" dirty="0"/>
          </a:p>
        </p:txBody>
      </p:sp>
      <p:sp>
        <p:nvSpPr>
          <p:cNvPr id="23" name="TextBox 22"/>
          <p:cNvSpPr txBox="1"/>
          <p:nvPr/>
        </p:nvSpPr>
        <p:spPr>
          <a:xfrm>
            <a:off x="533400" y="3276600"/>
            <a:ext cx="457200" cy="369332"/>
          </a:xfrm>
          <a:prstGeom prst="rect">
            <a:avLst/>
          </a:prstGeom>
          <a:noFill/>
        </p:spPr>
        <p:txBody>
          <a:bodyPr wrap="square" rtlCol="0">
            <a:spAutoFit/>
          </a:bodyPr>
          <a:lstStyle/>
          <a:p>
            <a:r>
              <a:rPr lang="en-US" dirty="0" smtClean="0"/>
              <a:t>40</a:t>
            </a:r>
            <a:endParaRPr lang="en-US" dirty="0"/>
          </a:p>
        </p:txBody>
      </p:sp>
      <p:sp>
        <p:nvSpPr>
          <p:cNvPr id="24" name="TextBox 23"/>
          <p:cNvSpPr txBox="1"/>
          <p:nvPr/>
        </p:nvSpPr>
        <p:spPr>
          <a:xfrm>
            <a:off x="533400" y="4191000"/>
            <a:ext cx="457200" cy="369332"/>
          </a:xfrm>
          <a:prstGeom prst="rect">
            <a:avLst/>
          </a:prstGeom>
          <a:noFill/>
        </p:spPr>
        <p:txBody>
          <a:bodyPr wrap="square" rtlCol="0">
            <a:spAutoFit/>
          </a:bodyPr>
          <a:lstStyle/>
          <a:p>
            <a:r>
              <a:rPr lang="en-US" dirty="0"/>
              <a:t>2</a:t>
            </a:r>
            <a:r>
              <a:rPr lang="en-US" dirty="0" smtClean="0"/>
              <a:t>0</a:t>
            </a:r>
            <a:endParaRPr lang="en-US" dirty="0"/>
          </a:p>
        </p:txBody>
      </p:sp>
      <p:sp>
        <p:nvSpPr>
          <p:cNvPr id="25" name="TextBox 24"/>
          <p:cNvSpPr txBox="1"/>
          <p:nvPr/>
        </p:nvSpPr>
        <p:spPr>
          <a:xfrm>
            <a:off x="533400" y="1905000"/>
            <a:ext cx="457200" cy="381000"/>
          </a:xfrm>
          <a:prstGeom prst="rect">
            <a:avLst/>
          </a:prstGeom>
          <a:noFill/>
        </p:spPr>
        <p:txBody>
          <a:bodyPr wrap="square" rtlCol="0">
            <a:spAutoFit/>
          </a:bodyPr>
          <a:lstStyle/>
          <a:p>
            <a:r>
              <a:rPr lang="en-US" dirty="0" smtClean="0"/>
              <a:t>70</a:t>
            </a:r>
            <a:endParaRPr lang="en-US" dirty="0"/>
          </a:p>
        </p:txBody>
      </p:sp>
      <p:sp>
        <p:nvSpPr>
          <p:cNvPr id="36" name="TextBox 35"/>
          <p:cNvSpPr txBox="1"/>
          <p:nvPr/>
        </p:nvSpPr>
        <p:spPr>
          <a:xfrm>
            <a:off x="990600" y="5257800"/>
            <a:ext cx="1295400" cy="369332"/>
          </a:xfrm>
          <a:prstGeom prst="rect">
            <a:avLst/>
          </a:prstGeom>
          <a:noFill/>
        </p:spPr>
        <p:txBody>
          <a:bodyPr wrap="square" rtlCol="0">
            <a:spAutoFit/>
          </a:bodyPr>
          <a:lstStyle/>
          <a:p>
            <a:pPr algn="ctr"/>
            <a:r>
              <a:rPr lang="en-US" dirty="0" smtClean="0"/>
              <a:t>Class 1</a:t>
            </a:r>
            <a:endParaRPr lang="en-US" dirty="0"/>
          </a:p>
        </p:txBody>
      </p:sp>
      <p:sp>
        <p:nvSpPr>
          <p:cNvPr id="63" name="Title 1"/>
          <p:cNvSpPr txBox="1">
            <a:spLocks/>
          </p:cNvSpPr>
          <p:nvPr/>
        </p:nvSpPr>
        <p:spPr>
          <a:xfrm>
            <a:off x="457200" y="533400"/>
            <a:ext cx="8229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E005C"/>
                </a:solidFill>
                <a:effectLst/>
                <a:uLnTx/>
                <a:uFillTx/>
                <a:latin typeface="+mj-lt"/>
                <a:ea typeface="+mj-ea"/>
                <a:cs typeface="+mj-cs"/>
              </a:rPr>
              <a:t>Classroom Comparison</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sp>
        <p:nvSpPr>
          <p:cNvPr id="40" name="Rectangle 39"/>
          <p:cNvSpPr/>
          <p:nvPr/>
        </p:nvSpPr>
        <p:spPr>
          <a:xfrm>
            <a:off x="1066800" y="4267200"/>
            <a:ext cx="381000" cy="9906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447800" y="3505200"/>
            <a:ext cx="381000" cy="1752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828800" y="3276600"/>
            <a:ext cx="381000" cy="1981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667000" y="3505200"/>
            <a:ext cx="381000" cy="17526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048000" y="3200400"/>
            <a:ext cx="381000" cy="2057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3429000" y="2819400"/>
            <a:ext cx="381000" cy="2438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419600" y="4038600"/>
            <a:ext cx="381000" cy="12192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4800600" y="3733800"/>
            <a:ext cx="381000" cy="1524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181600" y="3429000"/>
            <a:ext cx="381000" cy="1828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6248400" y="3886200"/>
            <a:ext cx="381000" cy="13716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6629400" y="3429000"/>
            <a:ext cx="381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7010400" y="3200400"/>
            <a:ext cx="381000" cy="2057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2590800" y="5257800"/>
            <a:ext cx="1295400" cy="369332"/>
          </a:xfrm>
          <a:prstGeom prst="rect">
            <a:avLst/>
          </a:prstGeom>
          <a:noFill/>
        </p:spPr>
        <p:txBody>
          <a:bodyPr wrap="square" rtlCol="0">
            <a:spAutoFit/>
          </a:bodyPr>
          <a:lstStyle/>
          <a:p>
            <a:pPr algn="ctr"/>
            <a:r>
              <a:rPr lang="en-US" dirty="0" smtClean="0"/>
              <a:t>Class 2</a:t>
            </a:r>
            <a:endParaRPr lang="en-US" dirty="0"/>
          </a:p>
        </p:txBody>
      </p:sp>
      <p:sp>
        <p:nvSpPr>
          <p:cNvPr id="67" name="TextBox 66"/>
          <p:cNvSpPr txBox="1"/>
          <p:nvPr/>
        </p:nvSpPr>
        <p:spPr>
          <a:xfrm>
            <a:off x="4343400" y="5257800"/>
            <a:ext cx="1295400" cy="369332"/>
          </a:xfrm>
          <a:prstGeom prst="rect">
            <a:avLst/>
          </a:prstGeom>
          <a:noFill/>
        </p:spPr>
        <p:txBody>
          <a:bodyPr wrap="square" rtlCol="0">
            <a:spAutoFit/>
          </a:bodyPr>
          <a:lstStyle/>
          <a:p>
            <a:pPr algn="ctr"/>
            <a:r>
              <a:rPr lang="en-US" dirty="0" smtClean="0"/>
              <a:t>Class 3</a:t>
            </a:r>
            <a:endParaRPr lang="en-US" dirty="0"/>
          </a:p>
        </p:txBody>
      </p:sp>
      <p:sp>
        <p:nvSpPr>
          <p:cNvPr id="68" name="TextBox 67"/>
          <p:cNvSpPr txBox="1"/>
          <p:nvPr/>
        </p:nvSpPr>
        <p:spPr>
          <a:xfrm>
            <a:off x="6248400" y="5257800"/>
            <a:ext cx="1295400" cy="369332"/>
          </a:xfrm>
          <a:prstGeom prst="rect">
            <a:avLst/>
          </a:prstGeom>
          <a:noFill/>
        </p:spPr>
        <p:txBody>
          <a:bodyPr wrap="square" rtlCol="0">
            <a:spAutoFit/>
          </a:bodyPr>
          <a:lstStyle/>
          <a:p>
            <a:pPr algn="ctr"/>
            <a:r>
              <a:rPr lang="en-US" dirty="0" smtClean="0"/>
              <a:t>Class 4</a:t>
            </a:r>
            <a:endParaRPr lang="en-US" dirty="0"/>
          </a:p>
        </p:txBody>
      </p:sp>
      <p:sp>
        <p:nvSpPr>
          <p:cNvPr id="70" name="Rectangle 69"/>
          <p:cNvSpPr/>
          <p:nvPr/>
        </p:nvSpPr>
        <p:spPr>
          <a:xfrm>
            <a:off x="7848600" y="1828800"/>
            <a:ext cx="381000" cy="304800"/>
          </a:xfrm>
          <a:prstGeom prst="rect">
            <a:avLst/>
          </a:prstGeom>
          <a:solidFill>
            <a:srgbClr val="6DB9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7848600" y="2743200"/>
            <a:ext cx="3810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7848600" y="2286000"/>
            <a:ext cx="3810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8305800" y="1752600"/>
            <a:ext cx="838200" cy="369332"/>
          </a:xfrm>
          <a:prstGeom prst="rect">
            <a:avLst/>
          </a:prstGeom>
          <a:noFill/>
        </p:spPr>
        <p:txBody>
          <a:bodyPr wrap="square" rtlCol="0">
            <a:spAutoFit/>
          </a:bodyPr>
          <a:lstStyle/>
          <a:p>
            <a:r>
              <a:rPr lang="en-US" dirty="0" smtClean="0"/>
              <a:t>Fall</a:t>
            </a:r>
            <a:endParaRPr lang="en-US" dirty="0"/>
          </a:p>
        </p:txBody>
      </p:sp>
      <p:sp>
        <p:nvSpPr>
          <p:cNvPr id="74" name="TextBox 73"/>
          <p:cNvSpPr txBox="1"/>
          <p:nvPr/>
        </p:nvSpPr>
        <p:spPr>
          <a:xfrm>
            <a:off x="8305800" y="2221468"/>
            <a:ext cx="1295400" cy="369332"/>
          </a:xfrm>
          <a:prstGeom prst="rect">
            <a:avLst/>
          </a:prstGeom>
          <a:noFill/>
        </p:spPr>
        <p:txBody>
          <a:bodyPr wrap="square" rtlCol="0">
            <a:spAutoFit/>
          </a:bodyPr>
          <a:lstStyle/>
          <a:p>
            <a:r>
              <a:rPr lang="en-US" dirty="0" smtClean="0"/>
              <a:t>Winter</a:t>
            </a:r>
            <a:endParaRPr lang="en-US" dirty="0"/>
          </a:p>
        </p:txBody>
      </p:sp>
      <p:sp>
        <p:nvSpPr>
          <p:cNvPr id="75" name="TextBox 74"/>
          <p:cNvSpPr txBox="1"/>
          <p:nvPr/>
        </p:nvSpPr>
        <p:spPr>
          <a:xfrm>
            <a:off x="8305800" y="2743200"/>
            <a:ext cx="1143000" cy="369332"/>
          </a:xfrm>
          <a:prstGeom prst="rect">
            <a:avLst/>
          </a:prstGeom>
          <a:noFill/>
        </p:spPr>
        <p:txBody>
          <a:bodyPr wrap="square" rtlCol="0">
            <a:spAutoFit/>
          </a:bodyPr>
          <a:lstStyle/>
          <a:p>
            <a:r>
              <a:rPr lang="en-US" dirty="0" smtClean="0"/>
              <a:t>Spring</a:t>
            </a:r>
            <a:endParaRPr lang="en-US" dirty="0"/>
          </a:p>
        </p:txBody>
      </p:sp>
      <p:cxnSp>
        <p:nvCxnSpPr>
          <p:cNvPr id="81" name="Straight Connector 80"/>
          <p:cNvCxnSpPr/>
          <p:nvPr/>
        </p:nvCxnSpPr>
        <p:spPr>
          <a:xfrm>
            <a:off x="1066800" y="2057400"/>
            <a:ext cx="662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130434" y="3091933"/>
            <a:ext cx="914401" cy="369332"/>
          </a:xfrm>
          <a:prstGeom prst="rect">
            <a:avLst/>
          </a:prstGeom>
          <a:noFill/>
        </p:spPr>
        <p:txBody>
          <a:bodyPr wrap="square" rtlCol="0">
            <a:spAutoFit/>
          </a:bodyPr>
          <a:lstStyle/>
          <a:p>
            <a:r>
              <a:rPr lang="en-US" dirty="0" smtClean="0"/>
              <a:t>Score</a:t>
            </a:r>
            <a:endParaRPr lang="en-US" dirty="0"/>
          </a:p>
        </p:txBody>
      </p:sp>
      <p:sp>
        <p:nvSpPr>
          <p:cNvPr id="49" name="Slide Number Placeholder 48"/>
          <p:cNvSpPr>
            <a:spLocks noGrp="1"/>
          </p:cNvSpPr>
          <p:nvPr>
            <p:ph type="sldNum" sz="quarter" idx="12"/>
          </p:nvPr>
        </p:nvSpPr>
        <p:spPr/>
        <p:txBody>
          <a:bodyPr/>
          <a:lstStyle/>
          <a:p>
            <a:fld id="{0E8B17A0-48F4-48F8-B74F-4689266A53B7}" type="slidenum">
              <a:rPr lang="en-US" smtClean="0"/>
              <a:pPr/>
              <a:t>155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5" grpId="0" animBg="1"/>
      <p:bldP spid="48" grpId="0" animBg="1"/>
      <p:bldP spid="50" grpId="0" animBg="1"/>
      <p:bldP spid="53" grpId="0" animBg="1"/>
      <p:bldP spid="60"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A154422-C016-4BC6-BDD2-758D7314B92A}" type="slidenum">
              <a:rPr lang="en-US" smtClean="0"/>
              <a:pPr>
                <a:defRPr/>
              </a:pPr>
              <a:t>156</a:t>
            </a:fld>
            <a:endParaRPr lang="en-US" dirty="0"/>
          </a:p>
        </p:txBody>
      </p:sp>
      <p:graphicFrame>
        <p:nvGraphicFramePr>
          <p:cNvPr id="5" name="Table 4"/>
          <p:cNvGraphicFramePr>
            <a:graphicFrameLocks noGrp="1"/>
          </p:cNvGraphicFramePr>
          <p:nvPr/>
        </p:nvGraphicFramePr>
        <p:xfrm>
          <a:off x="1066800" y="496264"/>
          <a:ext cx="7620000" cy="6133136"/>
        </p:xfrm>
        <a:graphic>
          <a:graphicData uri="http://schemas.openxmlformats.org/drawingml/2006/table">
            <a:tbl>
              <a:tblPr/>
              <a:tblGrid>
                <a:gridCol w="628197"/>
                <a:gridCol w="628197"/>
                <a:gridCol w="628197"/>
                <a:gridCol w="628197"/>
                <a:gridCol w="752419"/>
                <a:gridCol w="968916"/>
                <a:gridCol w="3385877"/>
              </a:tblGrid>
              <a:tr h="362608">
                <a:tc>
                  <a:txBody>
                    <a:bodyPr/>
                    <a:lstStyle/>
                    <a:p>
                      <a:pPr algn="ctr" fontAlgn="b"/>
                      <a:r>
                        <a:rPr lang="en-US" sz="1200" b="1" i="0" u="none" strike="noStrike" dirty="0">
                          <a:solidFill>
                            <a:srgbClr val="000000"/>
                          </a:solidFill>
                          <a:latin typeface="Calibri"/>
                        </a:rPr>
                        <a:t>ID</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Name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Corrects</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Errors</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Accuracy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Performance Summary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Potential Instructional Action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77">
                <a:tc>
                  <a:txBody>
                    <a:bodyPr/>
                    <a:lstStyle/>
                    <a:p>
                      <a:pPr algn="ctr" fontAlgn="b"/>
                      <a:r>
                        <a:rPr lang="en-US" sz="1200" b="1" i="0" u="none" strike="noStrike">
                          <a:solidFill>
                            <a:srgbClr val="000000"/>
                          </a:solidFill>
                          <a:latin typeface="Calibri"/>
                        </a:rPr>
                        <a:t>01256</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Jim</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107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84177">
                <a:tc>
                  <a:txBody>
                    <a:bodyPr/>
                    <a:lstStyle/>
                    <a:p>
                      <a:pPr algn="ctr" fontAlgn="b"/>
                      <a:r>
                        <a:rPr lang="en-US" sz="1200" b="1" i="0" u="none" strike="noStrike">
                          <a:solidFill>
                            <a:srgbClr val="000000"/>
                          </a:solidFill>
                          <a:latin typeface="Calibri"/>
                        </a:rPr>
                        <a:t>02343</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Jenny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107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9718">
                <a:tc>
                  <a:txBody>
                    <a:bodyPr/>
                    <a:lstStyle/>
                    <a:p>
                      <a:pPr algn="ctr" fontAlgn="b"/>
                      <a:r>
                        <a:rPr lang="en-US" sz="1200" b="1" i="0" u="none" strike="noStrike">
                          <a:solidFill>
                            <a:srgbClr val="000000"/>
                          </a:solidFill>
                          <a:latin typeface="Calibri"/>
                        </a:rPr>
                        <a:t>16705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Jackie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105</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2048">
                <a:tc>
                  <a:txBody>
                    <a:bodyPr/>
                    <a:lstStyle/>
                    <a:p>
                      <a:pPr algn="ctr" fontAlgn="b"/>
                      <a:r>
                        <a:rPr lang="en-US" sz="1200" b="1" i="0" u="none" strike="noStrike">
                          <a:solidFill>
                            <a:srgbClr val="000000"/>
                          </a:solidFill>
                          <a:latin typeface="Calibri"/>
                        </a:rPr>
                        <a:t>02341</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Jill</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103</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r>
              <a:tr h="212048">
                <a:tc gridSpan="7">
                  <a:txBody>
                    <a:bodyPr/>
                    <a:lstStyle/>
                    <a:p>
                      <a:pPr algn="ctr" fontAlgn="b"/>
                      <a:r>
                        <a:rPr lang="en-US" sz="1200" b="1" i="0" u="none" strike="noStrike" dirty="0" smtClean="0">
                          <a:solidFill>
                            <a:srgbClr val="000000"/>
                          </a:solidFill>
                          <a:latin typeface="Calibri"/>
                        </a:rPr>
                        <a:t>-------------Cut score </a:t>
                      </a:r>
                      <a:r>
                        <a:rPr lang="en-US" sz="1200" b="1" i="0" u="none" strike="noStrike" dirty="0">
                          <a:solidFill>
                            <a:srgbClr val="000000"/>
                          </a:solidFill>
                          <a:latin typeface="Calibri"/>
                        </a:rPr>
                        <a:t>= </a:t>
                      </a:r>
                      <a:r>
                        <a:rPr lang="en-US" sz="1200" b="1" i="0" u="none" strike="noStrike" dirty="0" smtClean="0">
                          <a:solidFill>
                            <a:srgbClr val="000000"/>
                          </a:solidFill>
                          <a:latin typeface="Calibri"/>
                        </a:rPr>
                        <a:t>102-----------</a:t>
                      </a:r>
                      <a:endParaRPr lang="en-US" sz="1200" b="1" i="0" u="none" strike="noStrike" dirty="0">
                        <a:solidFill>
                          <a:srgbClr val="000000"/>
                        </a:solidFill>
                        <a:latin typeface="Calibri"/>
                      </a:endParaRPr>
                    </a:p>
                  </a:txBody>
                  <a:tcPr marL="5890" marR="5890" marT="5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378">
                <a:tc>
                  <a:txBody>
                    <a:bodyPr/>
                    <a:lstStyle/>
                    <a:p>
                      <a:pPr algn="ctr" fontAlgn="b"/>
                      <a:r>
                        <a:rPr lang="en-US" sz="1200" b="1" i="0" u="none" strike="noStrike">
                          <a:solidFill>
                            <a:srgbClr val="000000"/>
                          </a:solidFill>
                          <a:latin typeface="Calibri"/>
                        </a:rPr>
                        <a:t>23602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Jerry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101</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0883">
                <a:tc>
                  <a:txBody>
                    <a:bodyPr/>
                    <a:lstStyle/>
                    <a:p>
                      <a:pPr algn="ctr" fontAlgn="b"/>
                      <a:r>
                        <a:rPr lang="en-US" sz="1200" b="1" i="0" u="none" strike="noStrike">
                          <a:solidFill>
                            <a:srgbClr val="000000"/>
                          </a:solidFill>
                          <a:latin typeface="Calibri"/>
                        </a:rPr>
                        <a:t>14507</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Jack</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101</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0883">
                <a:tc>
                  <a:txBody>
                    <a:bodyPr/>
                    <a:lstStyle/>
                    <a:p>
                      <a:pPr algn="ctr" fontAlgn="b"/>
                      <a:r>
                        <a:rPr lang="en-US" sz="1200" b="1" i="0" u="none" strike="noStrike">
                          <a:solidFill>
                            <a:srgbClr val="000000"/>
                          </a:solidFill>
                          <a:latin typeface="Calibri"/>
                        </a:rPr>
                        <a:t>06235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Jerome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90</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8553">
                <a:tc>
                  <a:txBody>
                    <a:bodyPr/>
                    <a:lstStyle/>
                    <a:p>
                      <a:pPr algn="ctr" fontAlgn="b"/>
                      <a:r>
                        <a:rPr lang="en-US" sz="1200" b="1" i="0" u="none" strike="noStrike">
                          <a:solidFill>
                            <a:srgbClr val="000000"/>
                          </a:solidFill>
                          <a:latin typeface="Calibri"/>
                        </a:rPr>
                        <a:t>01267</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Joann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88</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3214">
                <a:tc>
                  <a:txBody>
                    <a:bodyPr/>
                    <a:lstStyle/>
                    <a:p>
                      <a:pPr algn="ctr" fontAlgn="b"/>
                      <a:r>
                        <a:rPr lang="en-US" sz="1200" b="1" i="0" u="none" strike="noStrike">
                          <a:solidFill>
                            <a:srgbClr val="000000"/>
                          </a:solidFill>
                          <a:latin typeface="Calibri"/>
                        </a:rPr>
                        <a:t>20002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Jared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86</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4378">
                <a:tc>
                  <a:txBody>
                    <a:bodyPr/>
                    <a:lstStyle/>
                    <a:p>
                      <a:pPr algn="ctr" fontAlgn="b"/>
                      <a:r>
                        <a:rPr lang="en-US" sz="1200" b="1" i="0" u="none" strike="noStrike">
                          <a:solidFill>
                            <a:srgbClr val="000000"/>
                          </a:solidFill>
                          <a:latin typeface="Calibri"/>
                        </a:rPr>
                        <a:t>00012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Jason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80</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9718">
                <a:tc>
                  <a:txBody>
                    <a:bodyPr/>
                    <a:lstStyle/>
                    <a:p>
                      <a:pPr algn="ctr" fontAlgn="b"/>
                      <a:r>
                        <a:rPr lang="en-US" sz="1200" b="1" i="0" u="none" strike="noStrike">
                          <a:solidFill>
                            <a:srgbClr val="000000"/>
                          </a:solidFill>
                          <a:latin typeface="Calibri"/>
                        </a:rPr>
                        <a:t>12325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Jeff</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77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38553">
                <a:tc>
                  <a:txBody>
                    <a:bodyPr/>
                    <a:lstStyle/>
                    <a:p>
                      <a:pPr algn="ctr" fontAlgn="b"/>
                      <a:r>
                        <a:rPr lang="en-US" sz="1200" b="1" i="0" u="none" strike="noStrike">
                          <a:solidFill>
                            <a:srgbClr val="000000"/>
                          </a:solidFill>
                          <a:latin typeface="Calibri"/>
                        </a:rPr>
                        <a:t>02345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Jessica</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77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12048">
                <a:tc>
                  <a:txBody>
                    <a:bodyPr/>
                    <a:lstStyle/>
                    <a:p>
                      <a:pPr algn="ctr" fontAlgn="b"/>
                      <a:r>
                        <a:rPr lang="en-US" sz="1200" b="1" i="0" u="none" strike="noStrike">
                          <a:solidFill>
                            <a:srgbClr val="000000"/>
                          </a:solidFill>
                          <a:latin typeface="Calibri"/>
                        </a:rPr>
                        <a:t>01384</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Jen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74</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dirty="0">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0883">
                <a:tc>
                  <a:txBody>
                    <a:bodyPr/>
                    <a:lstStyle/>
                    <a:p>
                      <a:pPr algn="ctr" fontAlgn="b"/>
                      <a:r>
                        <a:rPr lang="en-US" sz="1200" b="1" i="0" u="none" strike="noStrike">
                          <a:solidFill>
                            <a:srgbClr val="000000"/>
                          </a:solidFill>
                          <a:latin typeface="Calibri"/>
                        </a:rPr>
                        <a:t>04312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Jim</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72</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03214">
                <a:tc>
                  <a:txBody>
                    <a:bodyPr/>
                    <a:lstStyle/>
                    <a:p>
                      <a:pPr algn="ctr" fontAlgn="b"/>
                      <a:r>
                        <a:rPr lang="en-US" sz="1200" b="1" i="0" u="none" strike="noStrike">
                          <a:solidFill>
                            <a:srgbClr val="000000"/>
                          </a:solidFill>
                          <a:latin typeface="Calibri"/>
                        </a:rPr>
                        <a:t>08752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Jeremy</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71</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Established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200" b="1" i="0" u="none" strike="noStrike">
                          <a:solidFill>
                            <a:srgbClr val="000000"/>
                          </a:solidFill>
                          <a:latin typeface="Calibri"/>
                        </a:rPr>
                        <a:t>Continue Primary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29718">
                <a:tc gridSpan="7">
                  <a:txBody>
                    <a:bodyPr/>
                    <a:lstStyle/>
                    <a:p>
                      <a:pPr algn="ctr" fontAlgn="b"/>
                      <a:r>
                        <a:rPr lang="en-US" sz="1200" b="1" i="0" u="none" strike="noStrike">
                          <a:solidFill>
                            <a:srgbClr val="000000"/>
                          </a:solidFill>
                          <a:latin typeface="Calibri"/>
                        </a:rPr>
                        <a:t>Emerging &gt; 70</a:t>
                      </a:r>
                    </a:p>
                  </a:txBody>
                  <a:tcPr marL="5890" marR="5890" marT="5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883">
                <a:tc>
                  <a:txBody>
                    <a:bodyPr/>
                    <a:lstStyle/>
                    <a:p>
                      <a:pPr algn="ctr" fontAlgn="b"/>
                      <a:r>
                        <a:rPr lang="en-US" sz="1200" b="1" i="0" u="none" strike="noStrike">
                          <a:solidFill>
                            <a:srgbClr val="000000"/>
                          </a:solidFill>
                          <a:latin typeface="Calibri"/>
                        </a:rPr>
                        <a:t>14562</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Jackson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69</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8553">
                <a:tc>
                  <a:txBody>
                    <a:bodyPr/>
                    <a:lstStyle/>
                    <a:p>
                      <a:pPr algn="ctr" fontAlgn="b"/>
                      <a:r>
                        <a:rPr lang="en-US" sz="1200" b="1" i="0" u="none" strike="noStrike">
                          <a:solidFill>
                            <a:srgbClr val="000000"/>
                          </a:solidFill>
                          <a:latin typeface="Calibri"/>
                        </a:rPr>
                        <a:t>09873</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Jessie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69</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8553">
                <a:tc>
                  <a:txBody>
                    <a:bodyPr/>
                    <a:lstStyle/>
                    <a:p>
                      <a:pPr algn="ctr" fontAlgn="b"/>
                      <a:r>
                        <a:rPr lang="en-US" sz="1200" b="1" i="0" u="none" strike="noStrike">
                          <a:solidFill>
                            <a:srgbClr val="000000"/>
                          </a:solidFill>
                          <a:latin typeface="Calibri"/>
                        </a:rPr>
                        <a:t>05631</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Jillian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60</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2048">
                <a:tc>
                  <a:txBody>
                    <a:bodyPr/>
                    <a:lstStyle/>
                    <a:p>
                      <a:pPr algn="ctr" fontAlgn="b"/>
                      <a:r>
                        <a:rPr lang="en-US" sz="1200" b="1" i="0" u="none" strike="noStrike">
                          <a:solidFill>
                            <a:srgbClr val="000000"/>
                          </a:solidFill>
                          <a:latin typeface="Calibri"/>
                        </a:rPr>
                        <a:t>02344</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Juanita</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57</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2048">
                <a:tc>
                  <a:txBody>
                    <a:bodyPr/>
                    <a:lstStyle/>
                    <a:p>
                      <a:pPr algn="ctr" fontAlgn="b"/>
                      <a:r>
                        <a:rPr lang="en-US" sz="1200" b="1" i="0" u="none" strike="noStrike">
                          <a:solidFill>
                            <a:srgbClr val="000000"/>
                          </a:solidFill>
                          <a:latin typeface="Calibri"/>
                        </a:rPr>
                        <a:t>12074</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Jaclyn</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55</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2048">
                <a:tc>
                  <a:txBody>
                    <a:bodyPr/>
                    <a:lstStyle/>
                    <a:p>
                      <a:pPr algn="ctr" fontAlgn="b"/>
                      <a:r>
                        <a:rPr lang="en-US" sz="1200" b="1" i="0" u="none" strike="noStrike">
                          <a:solidFill>
                            <a:srgbClr val="000000"/>
                          </a:solidFill>
                          <a:latin typeface="Calibri"/>
                        </a:rPr>
                        <a:t>13551</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Janet</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53</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a:solidFill>
                            <a:srgbClr val="000000"/>
                          </a:solidFill>
                          <a:latin typeface="Calibri"/>
                        </a:rPr>
                        <a:t>Emerging</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Calibri"/>
                        </a:rPr>
                        <a:t>Assess and Consider Secondary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4378">
                <a:tc gridSpan="7">
                  <a:txBody>
                    <a:bodyPr/>
                    <a:lstStyle/>
                    <a:p>
                      <a:pPr algn="ctr" fontAlgn="b"/>
                      <a:r>
                        <a:rPr lang="en-US" sz="1200" b="1" i="0" u="none" strike="noStrike" dirty="0">
                          <a:solidFill>
                            <a:srgbClr val="000000"/>
                          </a:solidFill>
                          <a:latin typeface="Calibri"/>
                        </a:rPr>
                        <a:t>Deficient &gt; 46 </a:t>
                      </a:r>
                    </a:p>
                  </a:txBody>
                  <a:tcPr marL="5890" marR="5890" marT="5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3214">
                <a:tc>
                  <a:txBody>
                    <a:bodyPr/>
                    <a:lstStyle/>
                    <a:p>
                      <a:pPr algn="ctr" fontAlgn="b"/>
                      <a:r>
                        <a:rPr lang="en-US" sz="1200" b="1" i="0" u="none" strike="noStrike">
                          <a:solidFill>
                            <a:srgbClr val="000000"/>
                          </a:solidFill>
                          <a:latin typeface="Calibri"/>
                        </a:rPr>
                        <a:t>01834</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Jade</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43</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Deficient</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Calibri"/>
                        </a:rPr>
                        <a:t>Assess and Consider Need for Tertiary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3214">
                <a:tc>
                  <a:txBody>
                    <a:bodyPr/>
                    <a:lstStyle/>
                    <a:p>
                      <a:pPr algn="ctr" fontAlgn="b"/>
                      <a:r>
                        <a:rPr lang="en-US" sz="1200" b="1" i="0" u="none" strike="noStrike">
                          <a:solidFill>
                            <a:srgbClr val="000000"/>
                          </a:solidFill>
                          <a:latin typeface="Calibri"/>
                        </a:rPr>
                        <a:t>23515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James</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39</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Deficient</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Assess and Consider Need for Tertiary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85541">
                <a:tc>
                  <a:txBody>
                    <a:bodyPr/>
                    <a:lstStyle/>
                    <a:p>
                      <a:pPr algn="ctr" fontAlgn="b"/>
                      <a:r>
                        <a:rPr lang="en-US" sz="1200" b="1" i="0" u="none" strike="noStrike">
                          <a:solidFill>
                            <a:srgbClr val="000000"/>
                          </a:solidFill>
                          <a:latin typeface="Calibri"/>
                        </a:rPr>
                        <a:t>22145</a:t>
                      </a:r>
                    </a:p>
                  </a:txBody>
                  <a:tcPr marL="5890" marR="5890" marT="589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Jed</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31</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000000"/>
                          </a:solidFill>
                          <a:latin typeface="Calibri"/>
                        </a:rPr>
                        <a:t> </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Calibri"/>
                        </a:rPr>
                        <a:t>Deficient</a:t>
                      </a:r>
                    </a:p>
                  </a:txBody>
                  <a:tcPr marL="5890" marR="5890" marT="58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Calibri"/>
                        </a:rPr>
                        <a:t>Assess and Consider Need for Tertiary Prevention</a:t>
                      </a:r>
                    </a:p>
                  </a:txBody>
                  <a:tcPr marL="5890" marR="5890" marT="589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4" name="Rectangle 3"/>
          <p:cNvSpPr/>
          <p:nvPr/>
        </p:nvSpPr>
        <p:spPr>
          <a:xfrm>
            <a:off x="1066800" y="4495800"/>
            <a:ext cx="7620000" cy="1371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6019800"/>
            <a:ext cx="7620000" cy="609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Identifying Students in Need of Additional Support</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85E27C5-ECB1-4EBC-98D3-F94D2BA84B3F}" type="slidenum">
              <a:rPr lang="en-US" smtClean="0"/>
              <a:pPr>
                <a:defRPr/>
              </a:pPr>
              <a:t>157</a:t>
            </a:fld>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67818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25</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175</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150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75</a:t>
            </a:r>
            <a:endParaRPr lang="en-US" dirty="0"/>
          </a:p>
        </p:txBody>
      </p:sp>
      <p:sp>
        <p:nvSpPr>
          <p:cNvPr id="23" name="TextBox 22"/>
          <p:cNvSpPr txBox="1"/>
          <p:nvPr/>
        </p:nvSpPr>
        <p:spPr>
          <a:xfrm>
            <a:off x="152400" y="3276600"/>
            <a:ext cx="609600" cy="369332"/>
          </a:xfrm>
          <a:prstGeom prst="rect">
            <a:avLst/>
          </a:prstGeom>
          <a:noFill/>
        </p:spPr>
        <p:txBody>
          <a:bodyPr wrap="square" rtlCol="0">
            <a:spAutoFit/>
          </a:bodyPr>
          <a:lstStyle/>
          <a:p>
            <a:r>
              <a:rPr lang="en-US" dirty="0" smtClean="0"/>
              <a:t>100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50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200</a:t>
            </a:r>
            <a:endParaRPr lang="en-US" dirty="0"/>
          </a:p>
        </p:txBody>
      </p:sp>
      <p:sp>
        <p:nvSpPr>
          <p:cNvPr id="26" name="Rectangle 25"/>
          <p:cNvSpPr/>
          <p:nvPr/>
        </p:nvSpPr>
        <p:spPr>
          <a:xfrm>
            <a:off x="1600200" y="4191000"/>
            <a:ext cx="609600" cy="3810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600200" y="43434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714500" y="4000500"/>
            <a:ext cx="38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457200" y="457200"/>
            <a:ext cx="8229600" cy="960438"/>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E005C"/>
                </a:solidFill>
                <a:effectLst/>
                <a:uLnTx/>
                <a:uFillTx/>
                <a:latin typeface="+mj-lt"/>
                <a:ea typeface="+mj-ea"/>
                <a:cs typeface="+mj-cs"/>
              </a:rPr>
              <a:t>Student Comparison Lower than</a:t>
            </a:r>
            <a:r>
              <a:rPr lang="en-US" sz="4400" b="1" dirty="0" smtClean="0">
                <a:solidFill>
                  <a:srgbClr val="2E005C"/>
                </a:solidFill>
                <a:latin typeface="+mj-lt"/>
                <a:ea typeface="+mj-ea"/>
                <a:cs typeface="+mj-cs"/>
              </a:rPr>
              <a:t> Norm</a:t>
            </a:r>
            <a:endParaRPr kumimoji="0" lang="en-US" sz="44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a:stCxn id="4" idx="1"/>
            <a:endCxn id="4" idx="3"/>
          </p:cNvCxnSpPr>
          <p:nvPr/>
        </p:nvCxnSpPr>
        <p:spPr>
          <a:xfrm rot="10800000" flipH="1">
            <a:off x="762000" y="3429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0668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35052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295400" y="4343400"/>
            <a:ext cx="1219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3810000" y="3124200"/>
            <a:ext cx="609600" cy="8382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p:cNvCxnSpPr/>
          <p:nvPr/>
        </p:nvCxnSpPr>
        <p:spPr>
          <a:xfrm>
            <a:off x="3810000" y="3505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352800" y="3581400"/>
            <a:ext cx="152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4" idx="2"/>
          </p:cNvCxnSpPr>
          <p:nvPr/>
        </p:nvCxnSpPr>
        <p:spPr>
          <a:xfrm rot="5400000">
            <a:off x="3924300" y="41529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34" idx="0"/>
          </p:cNvCxnSpPr>
          <p:nvPr/>
        </p:nvCxnSpPr>
        <p:spPr>
          <a:xfrm rot="5400000">
            <a:off x="3657600" y="2667000"/>
            <a:ext cx="914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6248400" y="2286000"/>
            <a:ext cx="609600" cy="6858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p:cNvCxnSpPr/>
          <p:nvPr/>
        </p:nvCxnSpPr>
        <p:spPr>
          <a:xfrm>
            <a:off x="5715000" y="2743200"/>
            <a:ext cx="1600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4" idx="1"/>
            <a:endCxn id="164" idx="3"/>
          </p:cNvCxnSpPr>
          <p:nvPr/>
        </p:nvCxnSpPr>
        <p:spPr>
          <a:xfrm rot="10800000" flipH="1">
            <a:off x="6248400" y="26289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6248400" y="1981200"/>
            <a:ext cx="609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6362700" y="31623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7772400" y="1981200"/>
            <a:ext cx="304800" cy="8382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1" name="Straight Connector 180"/>
          <p:cNvCxnSpPr/>
          <p:nvPr/>
        </p:nvCxnSpPr>
        <p:spPr>
          <a:xfrm>
            <a:off x="7772400" y="23622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80" idx="0"/>
          </p:cNvCxnSpPr>
          <p:nvPr/>
        </p:nvCxnSpPr>
        <p:spPr>
          <a:xfrm rot="5400000" flipH="1" flipV="1">
            <a:off x="7734300" y="1790700"/>
            <a:ext cx="381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80" idx="2"/>
          </p:cNvCxnSpPr>
          <p:nvPr/>
        </p:nvCxnSpPr>
        <p:spPr>
          <a:xfrm rot="5400000">
            <a:off x="7734300" y="3009900"/>
            <a:ext cx="381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8229600" y="1524000"/>
            <a:ext cx="914400" cy="307777"/>
          </a:xfrm>
          <a:prstGeom prst="rect">
            <a:avLst/>
          </a:prstGeom>
          <a:noFill/>
        </p:spPr>
        <p:txBody>
          <a:bodyPr wrap="square" rtlCol="0">
            <a:spAutoFit/>
          </a:bodyPr>
          <a:lstStyle/>
          <a:p>
            <a:r>
              <a:rPr lang="en-US" sz="1400" dirty="0" smtClean="0"/>
              <a:t>90</a:t>
            </a:r>
            <a:r>
              <a:rPr lang="en-US" sz="1400" baseline="30000" dirty="0" smtClean="0"/>
              <a:t>th</a:t>
            </a:r>
            <a:r>
              <a:rPr lang="en-US" sz="1400" dirty="0" smtClean="0"/>
              <a:t>%ile</a:t>
            </a:r>
            <a:endParaRPr lang="en-US" sz="1400" dirty="0"/>
          </a:p>
        </p:txBody>
      </p:sp>
      <p:sp>
        <p:nvSpPr>
          <p:cNvPr id="189" name="TextBox 188"/>
          <p:cNvSpPr txBox="1"/>
          <p:nvPr/>
        </p:nvSpPr>
        <p:spPr>
          <a:xfrm>
            <a:off x="8229600" y="1905000"/>
            <a:ext cx="914400" cy="307777"/>
          </a:xfrm>
          <a:prstGeom prst="rect">
            <a:avLst/>
          </a:prstGeom>
          <a:noFill/>
        </p:spPr>
        <p:txBody>
          <a:bodyPr wrap="square" rtlCol="0">
            <a:spAutoFit/>
          </a:bodyPr>
          <a:lstStyle/>
          <a:p>
            <a:r>
              <a:rPr lang="en-US" sz="1400" dirty="0" smtClean="0"/>
              <a:t>75</a:t>
            </a:r>
            <a:r>
              <a:rPr lang="en-US" sz="1400" baseline="30000" dirty="0" smtClean="0"/>
              <a:t>th</a:t>
            </a:r>
            <a:r>
              <a:rPr lang="en-US" sz="1400" dirty="0" smtClean="0"/>
              <a:t>%ile</a:t>
            </a:r>
            <a:endParaRPr lang="en-US" sz="1400" dirty="0"/>
          </a:p>
        </p:txBody>
      </p:sp>
      <p:sp>
        <p:nvSpPr>
          <p:cNvPr id="190" name="TextBox 189"/>
          <p:cNvSpPr txBox="1"/>
          <p:nvPr/>
        </p:nvSpPr>
        <p:spPr>
          <a:xfrm>
            <a:off x="8229600" y="2209800"/>
            <a:ext cx="914400" cy="307777"/>
          </a:xfrm>
          <a:prstGeom prst="rect">
            <a:avLst/>
          </a:prstGeom>
          <a:noFill/>
        </p:spPr>
        <p:txBody>
          <a:bodyPr wrap="square" rtlCol="0">
            <a:spAutoFit/>
          </a:bodyPr>
          <a:lstStyle/>
          <a:p>
            <a:r>
              <a:rPr lang="en-US" sz="1400" dirty="0" smtClean="0"/>
              <a:t>50</a:t>
            </a:r>
            <a:r>
              <a:rPr lang="en-US" sz="1400" baseline="30000" dirty="0" smtClean="0"/>
              <a:t>th</a:t>
            </a:r>
            <a:r>
              <a:rPr lang="en-US" sz="1400" dirty="0" smtClean="0"/>
              <a:t>%ile</a:t>
            </a:r>
            <a:endParaRPr lang="en-US" sz="1400" dirty="0"/>
          </a:p>
        </p:txBody>
      </p:sp>
      <p:sp>
        <p:nvSpPr>
          <p:cNvPr id="191" name="TextBox 190"/>
          <p:cNvSpPr txBox="1"/>
          <p:nvPr/>
        </p:nvSpPr>
        <p:spPr>
          <a:xfrm>
            <a:off x="8229600" y="2514600"/>
            <a:ext cx="914400" cy="307777"/>
          </a:xfrm>
          <a:prstGeom prst="rect">
            <a:avLst/>
          </a:prstGeom>
          <a:noFill/>
        </p:spPr>
        <p:txBody>
          <a:bodyPr wrap="square" rtlCol="0">
            <a:spAutoFit/>
          </a:bodyPr>
          <a:lstStyle/>
          <a:p>
            <a:r>
              <a:rPr lang="en-US" sz="1400" dirty="0" smtClean="0"/>
              <a:t>25</a:t>
            </a:r>
            <a:r>
              <a:rPr lang="en-US" sz="1400" baseline="30000" dirty="0" smtClean="0"/>
              <a:t>th</a:t>
            </a:r>
            <a:r>
              <a:rPr lang="en-US" sz="1400" dirty="0" smtClean="0"/>
              <a:t>%ile</a:t>
            </a:r>
            <a:endParaRPr lang="en-US" sz="1400" dirty="0"/>
          </a:p>
        </p:txBody>
      </p:sp>
      <p:sp>
        <p:nvSpPr>
          <p:cNvPr id="192" name="TextBox 191"/>
          <p:cNvSpPr txBox="1"/>
          <p:nvPr/>
        </p:nvSpPr>
        <p:spPr>
          <a:xfrm rot="10800000" flipV="1">
            <a:off x="8229600" y="2895600"/>
            <a:ext cx="914400" cy="307777"/>
          </a:xfrm>
          <a:prstGeom prst="rect">
            <a:avLst/>
          </a:prstGeom>
          <a:noFill/>
        </p:spPr>
        <p:txBody>
          <a:bodyPr wrap="square" rtlCol="0">
            <a:spAutoFit/>
          </a:bodyPr>
          <a:lstStyle/>
          <a:p>
            <a:r>
              <a:rPr lang="en-US" sz="1400" dirty="0" smtClean="0"/>
              <a:t>10</a:t>
            </a:r>
            <a:r>
              <a:rPr lang="en-US" sz="1400" baseline="30000" dirty="0" smtClean="0"/>
              <a:t>th</a:t>
            </a:r>
            <a:r>
              <a:rPr lang="en-US" sz="1400" dirty="0" smtClean="0"/>
              <a:t> %ile</a:t>
            </a:r>
            <a:endParaRPr lang="en-US" sz="1400" dirty="0"/>
          </a:p>
        </p:txBody>
      </p:sp>
      <p:sp>
        <p:nvSpPr>
          <p:cNvPr id="195" name="TextBox 194"/>
          <p:cNvSpPr txBox="1"/>
          <p:nvPr/>
        </p:nvSpPr>
        <p:spPr>
          <a:xfrm>
            <a:off x="8153400" y="3429000"/>
            <a:ext cx="1066800" cy="307777"/>
          </a:xfrm>
          <a:prstGeom prst="rect">
            <a:avLst/>
          </a:prstGeom>
          <a:noFill/>
        </p:spPr>
        <p:txBody>
          <a:bodyPr wrap="square" rtlCol="0">
            <a:spAutoFit/>
          </a:bodyPr>
          <a:lstStyle/>
          <a:p>
            <a:r>
              <a:rPr lang="en-US" sz="1400" dirty="0" smtClean="0"/>
              <a:t>Target</a:t>
            </a:r>
            <a:endParaRPr lang="en-US" sz="1400" dirty="0"/>
          </a:p>
        </p:txBody>
      </p: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sp>
        <p:nvSpPr>
          <p:cNvPr id="72" name="Oval 71"/>
          <p:cNvSpPr/>
          <p:nvPr/>
        </p:nvSpPr>
        <p:spPr>
          <a:xfrm>
            <a:off x="1752600" y="4800600"/>
            <a:ext cx="228600" cy="2286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477000" y="3429000"/>
            <a:ext cx="228600" cy="2286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4038600" y="4267200"/>
            <a:ext cx="228600" cy="2286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p:cNvCxnSpPr>
            <a:stCxn id="72" idx="6"/>
            <a:endCxn id="76" idx="3"/>
          </p:cNvCxnSpPr>
          <p:nvPr/>
        </p:nvCxnSpPr>
        <p:spPr>
          <a:xfrm flipV="1">
            <a:off x="1981200" y="4462322"/>
            <a:ext cx="2090878" cy="45257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6" idx="6"/>
            <a:endCxn id="74" idx="3"/>
          </p:cNvCxnSpPr>
          <p:nvPr/>
        </p:nvCxnSpPr>
        <p:spPr>
          <a:xfrm flipV="1">
            <a:off x="4267200" y="3624122"/>
            <a:ext cx="2243278" cy="75737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772400" y="3733800"/>
            <a:ext cx="228600" cy="2286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Straight Connector 86"/>
          <p:cNvCxnSpPr/>
          <p:nvPr/>
        </p:nvCxnSpPr>
        <p:spPr>
          <a:xfrm>
            <a:off x="7620000" y="35814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153400" y="3733800"/>
            <a:ext cx="990600" cy="307777"/>
          </a:xfrm>
          <a:prstGeom prst="rect">
            <a:avLst/>
          </a:prstGeom>
          <a:noFill/>
        </p:spPr>
        <p:txBody>
          <a:bodyPr wrap="square" rtlCol="0">
            <a:spAutoFit/>
          </a:bodyPr>
          <a:lstStyle/>
          <a:p>
            <a:r>
              <a:rPr lang="en-US" sz="1400" dirty="0" smtClean="0"/>
              <a:t>Student</a:t>
            </a:r>
            <a:endParaRPr lang="en-US" sz="1400" dirty="0"/>
          </a:p>
        </p:txBody>
      </p:sp>
      <p:sp>
        <p:nvSpPr>
          <p:cNvPr id="56" name="Slide Number Placeholder 55"/>
          <p:cNvSpPr>
            <a:spLocks noGrp="1"/>
          </p:cNvSpPr>
          <p:nvPr>
            <p:ph type="sldNum" sz="quarter" idx="12"/>
          </p:nvPr>
        </p:nvSpPr>
        <p:spPr/>
        <p:txBody>
          <a:bodyPr/>
          <a:lstStyle/>
          <a:p>
            <a:fld id="{0E8B17A0-48F4-48F8-B74F-4689266A53B7}" type="slidenum">
              <a:rPr lang="en-US" smtClean="0"/>
              <a:pPr/>
              <a:t>158</a:t>
            </a:fld>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00200"/>
            <a:ext cx="6781800" cy="3657600"/>
          </a:xfrm>
          <a:prstGeom prst="rect">
            <a:avLst/>
          </a:prstGeom>
          <a:solidFill>
            <a:srgbClr val="EEF3C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62000" y="38862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4343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4800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4648200"/>
            <a:ext cx="457200" cy="369332"/>
          </a:xfrm>
          <a:prstGeom prst="rect">
            <a:avLst/>
          </a:prstGeom>
          <a:noFill/>
        </p:spPr>
        <p:txBody>
          <a:bodyPr wrap="square" rtlCol="0">
            <a:spAutoFit/>
          </a:bodyPr>
          <a:lstStyle/>
          <a:p>
            <a:r>
              <a:rPr lang="en-US" dirty="0" smtClean="0"/>
              <a:t>25</a:t>
            </a:r>
            <a:endParaRPr lang="en-US" dirty="0"/>
          </a:p>
        </p:txBody>
      </p:sp>
      <p:sp>
        <p:nvSpPr>
          <p:cNvPr id="20" name="TextBox 19"/>
          <p:cNvSpPr txBox="1"/>
          <p:nvPr/>
        </p:nvSpPr>
        <p:spPr>
          <a:xfrm>
            <a:off x="152400" y="2362200"/>
            <a:ext cx="609600" cy="369332"/>
          </a:xfrm>
          <a:prstGeom prst="rect">
            <a:avLst/>
          </a:prstGeom>
          <a:noFill/>
        </p:spPr>
        <p:txBody>
          <a:bodyPr wrap="square" rtlCol="0">
            <a:spAutoFit/>
          </a:bodyPr>
          <a:lstStyle/>
          <a:p>
            <a:r>
              <a:rPr lang="en-US" dirty="0" smtClean="0"/>
              <a:t>175</a:t>
            </a:r>
            <a:endParaRPr lang="en-US" dirty="0"/>
          </a:p>
        </p:txBody>
      </p:sp>
      <p:sp>
        <p:nvSpPr>
          <p:cNvPr id="21" name="TextBox 20"/>
          <p:cNvSpPr txBox="1"/>
          <p:nvPr/>
        </p:nvSpPr>
        <p:spPr>
          <a:xfrm>
            <a:off x="152400" y="2819400"/>
            <a:ext cx="609600" cy="369332"/>
          </a:xfrm>
          <a:prstGeom prst="rect">
            <a:avLst/>
          </a:prstGeom>
          <a:noFill/>
        </p:spPr>
        <p:txBody>
          <a:bodyPr wrap="square" rtlCol="0">
            <a:spAutoFit/>
          </a:bodyPr>
          <a:lstStyle/>
          <a:p>
            <a:r>
              <a:rPr lang="en-US" dirty="0" smtClean="0"/>
              <a:t>150</a:t>
            </a:r>
            <a:endParaRPr lang="en-US" dirty="0"/>
          </a:p>
        </p:txBody>
      </p:sp>
      <p:sp>
        <p:nvSpPr>
          <p:cNvPr id="22" name="TextBox 21"/>
          <p:cNvSpPr txBox="1"/>
          <p:nvPr/>
        </p:nvSpPr>
        <p:spPr>
          <a:xfrm>
            <a:off x="228600" y="3733800"/>
            <a:ext cx="457200" cy="369332"/>
          </a:xfrm>
          <a:prstGeom prst="rect">
            <a:avLst/>
          </a:prstGeom>
          <a:noFill/>
        </p:spPr>
        <p:txBody>
          <a:bodyPr wrap="square" rtlCol="0">
            <a:spAutoFit/>
          </a:bodyPr>
          <a:lstStyle/>
          <a:p>
            <a:r>
              <a:rPr lang="en-US" dirty="0" smtClean="0"/>
              <a:t>75</a:t>
            </a:r>
            <a:endParaRPr lang="en-US" dirty="0"/>
          </a:p>
        </p:txBody>
      </p:sp>
      <p:sp>
        <p:nvSpPr>
          <p:cNvPr id="23" name="TextBox 22"/>
          <p:cNvSpPr txBox="1"/>
          <p:nvPr/>
        </p:nvSpPr>
        <p:spPr>
          <a:xfrm>
            <a:off x="152400" y="3276600"/>
            <a:ext cx="609600" cy="369332"/>
          </a:xfrm>
          <a:prstGeom prst="rect">
            <a:avLst/>
          </a:prstGeom>
          <a:noFill/>
        </p:spPr>
        <p:txBody>
          <a:bodyPr wrap="square" rtlCol="0">
            <a:spAutoFit/>
          </a:bodyPr>
          <a:lstStyle/>
          <a:p>
            <a:r>
              <a:rPr lang="en-US" dirty="0" smtClean="0"/>
              <a:t>100</a:t>
            </a:r>
            <a:endParaRPr lang="en-US" dirty="0"/>
          </a:p>
        </p:txBody>
      </p:sp>
      <p:sp>
        <p:nvSpPr>
          <p:cNvPr id="24" name="TextBox 23"/>
          <p:cNvSpPr txBox="1"/>
          <p:nvPr/>
        </p:nvSpPr>
        <p:spPr>
          <a:xfrm>
            <a:off x="228600" y="4191000"/>
            <a:ext cx="457200" cy="369332"/>
          </a:xfrm>
          <a:prstGeom prst="rect">
            <a:avLst/>
          </a:prstGeom>
          <a:noFill/>
        </p:spPr>
        <p:txBody>
          <a:bodyPr wrap="square" rtlCol="0">
            <a:spAutoFit/>
          </a:bodyPr>
          <a:lstStyle/>
          <a:p>
            <a:r>
              <a:rPr lang="en-US" dirty="0" smtClean="0"/>
              <a:t>50</a:t>
            </a:r>
            <a:endParaRPr lang="en-US" dirty="0"/>
          </a:p>
        </p:txBody>
      </p:sp>
      <p:sp>
        <p:nvSpPr>
          <p:cNvPr id="25" name="TextBox 24"/>
          <p:cNvSpPr txBox="1"/>
          <p:nvPr/>
        </p:nvSpPr>
        <p:spPr>
          <a:xfrm>
            <a:off x="152400" y="1905000"/>
            <a:ext cx="609600" cy="369332"/>
          </a:xfrm>
          <a:prstGeom prst="rect">
            <a:avLst/>
          </a:prstGeom>
          <a:noFill/>
        </p:spPr>
        <p:txBody>
          <a:bodyPr wrap="square" rtlCol="0">
            <a:spAutoFit/>
          </a:bodyPr>
          <a:lstStyle/>
          <a:p>
            <a:r>
              <a:rPr lang="en-US" dirty="0" smtClean="0"/>
              <a:t>200</a:t>
            </a:r>
            <a:endParaRPr lang="en-US" dirty="0"/>
          </a:p>
        </p:txBody>
      </p:sp>
      <p:sp>
        <p:nvSpPr>
          <p:cNvPr id="26" name="Rectangle 25"/>
          <p:cNvSpPr/>
          <p:nvPr/>
        </p:nvSpPr>
        <p:spPr>
          <a:xfrm>
            <a:off x="1600200" y="4191000"/>
            <a:ext cx="609600" cy="3810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1600200" y="43434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714500" y="4000500"/>
            <a:ext cx="381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71600" y="5334000"/>
            <a:ext cx="1219200" cy="369332"/>
          </a:xfrm>
          <a:prstGeom prst="rect">
            <a:avLst/>
          </a:prstGeom>
          <a:noFill/>
        </p:spPr>
        <p:txBody>
          <a:bodyPr wrap="square" rtlCol="0">
            <a:spAutoFit/>
          </a:bodyPr>
          <a:lstStyle/>
          <a:p>
            <a:pPr algn="ctr"/>
            <a:r>
              <a:rPr lang="en-US" dirty="0" smtClean="0"/>
              <a:t>Fall</a:t>
            </a:r>
            <a:endParaRPr lang="en-US" dirty="0"/>
          </a:p>
        </p:txBody>
      </p:sp>
      <p:sp>
        <p:nvSpPr>
          <p:cNvPr id="38" name="TextBox 37"/>
          <p:cNvSpPr txBox="1"/>
          <p:nvPr/>
        </p:nvSpPr>
        <p:spPr>
          <a:xfrm>
            <a:off x="5943600" y="5334000"/>
            <a:ext cx="1295400" cy="369332"/>
          </a:xfrm>
          <a:prstGeom prst="rect">
            <a:avLst/>
          </a:prstGeom>
          <a:noFill/>
        </p:spPr>
        <p:txBody>
          <a:bodyPr wrap="square" rtlCol="0">
            <a:spAutoFit/>
          </a:bodyPr>
          <a:lstStyle/>
          <a:p>
            <a:pPr algn="ctr"/>
            <a:r>
              <a:rPr lang="en-US" dirty="0" smtClean="0"/>
              <a:t>Spring</a:t>
            </a:r>
            <a:endParaRPr lang="en-US" dirty="0"/>
          </a:p>
        </p:txBody>
      </p:sp>
      <p:sp>
        <p:nvSpPr>
          <p:cNvPr id="39" name="TextBox 38"/>
          <p:cNvSpPr txBox="1"/>
          <p:nvPr/>
        </p:nvSpPr>
        <p:spPr>
          <a:xfrm>
            <a:off x="3657600" y="5334000"/>
            <a:ext cx="1295400" cy="369332"/>
          </a:xfrm>
          <a:prstGeom prst="rect">
            <a:avLst/>
          </a:prstGeom>
          <a:noFill/>
        </p:spPr>
        <p:txBody>
          <a:bodyPr wrap="square" rtlCol="0">
            <a:spAutoFit/>
          </a:bodyPr>
          <a:lstStyle/>
          <a:p>
            <a:pPr algn="ctr"/>
            <a:r>
              <a:rPr lang="en-US" dirty="0" smtClean="0"/>
              <a:t>Winter</a:t>
            </a:r>
            <a:endParaRPr lang="en-US" dirty="0"/>
          </a:p>
        </p:txBody>
      </p:sp>
      <p:sp>
        <p:nvSpPr>
          <p:cNvPr id="63" name="Title 1"/>
          <p:cNvSpPr txBox="1">
            <a:spLocks/>
          </p:cNvSpPr>
          <p:nvPr/>
        </p:nvSpPr>
        <p:spPr>
          <a:xfrm>
            <a:off x="0" y="457200"/>
            <a:ext cx="9144000" cy="9604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2E005C"/>
                </a:solidFill>
                <a:effectLst/>
                <a:uLnTx/>
                <a:uFillTx/>
                <a:latin typeface="+mj-lt"/>
                <a:ea typeface="+mj-ea"/>
                <a:cs typeface="+mj-cs"/>
              </a:rPr>
              <a:t>Student Comparison</a:t>
            </a:r>
            <a:r>
              <a:rPr kumimoji="0" lang="en-US" sz="4000" b="1" i="0" u="none" strike="noStrike" kern="1200" cap="none" spc="0" normalizeH="0" noProof="0" dirty="0" smtClean="0">
                <a:ln>
                  <a:noFill/>
                </a:ln>
                <a:solidFill>
                  <a:srgbClr val="2E005C"/>
                </a:solidFill>
                <a:effectLst/>
                <a:uLnTx/>
                <a:uFillTx/>
                <a:latin typeface="+mj-lt"/>
                <a:ea typeface="+mj-ea"/>
                <a:cs typeface="+mj-cs"/>
              </a:rPr>
              <a:t> Higher</a:t>
            </a:r>
            <a:r>
              <a:rPr kumimoji="0" lang="en-US" sz="4000" b="1" i="0" u="none" strike="noStrike" kern="1200" cap="none" spc="0" normalizeH="0" baseline="0" noProof="0" dirty="0" smtClean="0">
                <a:ln>
                  <a:noFill/>
                </a:ln>
                <a:solidFill>
                  <a:srgbClr val="2E005C"/>
                </a:solidFill>
                <a:effectLst/>
                <a:uLnTx/>
                <a:uFillTx/>
                <a:latin typeface="+mj-lt"/>
                <a:ea typeface="+mj-ea"/>
                <a:cs typeface="+mj-cs"/>
              </a:rPr>
              <a:t> than</a:t>
            </a:r>
            <a:r>
              <a:rPr lang="en-US" sz="4000" b="1" dirty="0" smtClean="0">
                <a:solidFill>
                  <a:srgbClr val="2E005C"/>
                </a:solidFill>
                <a:latin typeface="+mj-lt"/>
                <a:ea typeface="+mj-ea"/>
                <a:cs typeface="+mj-cs"/>
              </a:rPr>
              <a:t> Norm</a:t>
            </a:r>
            <a:endParaRPr kumimoji="0" lang="en-US" sz="4000" b="1" i="0" u="none" strike="noStrike" kern="1200" cap="none" spc="0" normalizeH="0" baseline="0" noProof="0" dirty="0">
              <a:ln>
                <a:noFill/>
              </a:ln>
              <a:solidFill>
                <a:srgbClr val="2E005C"/>
              </a:solidFill>
              <a:effectLst/>
              <a:uLnTx/>
              <a:uFillTx/>
              <a:latin typeface="+mj-lt"/>
              <a:ea typeface="+mj-ea"/>
              <a:cs typeface="+mj-cs"/>
            </a:endParaRPr>
          </a:p>
        </p:txBody>
      </p:sp>
      <p:cxnSp>
        <p:nvCxnSpPr>
          <p:cNvPr id="67" name="Straight Connector 66"/>
          <p:cNvCxnSpPr>
            <a:stCxn id="4" idx="1"/>
            <a:endCxn id="4" idx="3"/>
          </p:cNvCxnSpPr>
          <p:nvPr/>
        </p:nvCxnSpPr>
        <p:spPr>
          <a:xfrm rot="10800000" flipH="1">
            <a:off x="762000" y="34290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62000" y="29718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62000" y="25146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62000" y="2057400"/>
            <a:ext cx="678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0668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3505200" y="3429000"/>
            <a:ext cx="3657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295400" y="4343400"/>
            <a:ext cx="1219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3810000" y="3124200"/>
            <a:ext cx="609600" cy="8382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6" name="Straight Connector 135"/>
          <p:cNvCxnSpPr/>
          <p:nvPr/>
        </p:nvCxnSpPr>
        <p:spPr>
          <a:xfrm>
            <a:off x="3810000" y="35052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276600" y="3581400"/>
            <a:ext cx="1600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4" idx="2"/>
          </p:cNvCxnSpPr>
          <p:nvPr/>
        </p:nvCxnSpPr>
        <p:spPr>
          <a:xfrm rot="5400000">
            <a:off x="3924300" y="41529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34" idx="0"/>
          </p:cNvCxnSpPr>
          <p:nvPr/>
        </p:nvCxnSpPr>
        <p:spPr>
          <a:xfrm rot="5400000">
            <a:off x="3657600" y="2667000"/>
            <a:ext cx="914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64" name="Rectangle 163"/>
          <p:cNvSpPr/>
          <p:nvPr/>
        </p:nvSpPr>
        <p:spPr>
          <a:xfrm>
            <a:off x="6248400" y="2286000"/>
            <a:ext cx="609600" cy="6858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p:cNvCxnSpPr/>
          <p:nvPr/>
        </p:nvCxnSpPr>
        <p:spPr>
          <a:xfrm>
            <a:off x="5715000" y="2667000"/>
            <a:ext cx="1600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4" idx="1"/>
            <a:endCxn id="164" idx="3"/>
          </p:cNvCxnSpPr>
          <p:nvPr/>
        </p:nvCxnSpPr>
        <p:spPr>
          <a:xfrm rot="10800000" flipH="1">
            <a:off x="6248400" y="2628900"/>
            <a:ext cx="609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6248400" y="1981200"/>
            <a:ext cx="609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6362700" y="3162300"/>
            <a:ext cx="381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7772400" y="1981200"/>
            <a:ext cx="304800" cy="838200"/>
          </a:xfrm>
          <a:prstGeom prst="rect">
            <a:avLst/>
          </a:prstGeom>
          <a:solidFill>
            <a:srgbClr val="77D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1" name="Straight Connector 180"/>
          <p:cNvCxnSpPr/>
          <p:nvPr/>
        </p:nvCxnSpPr>
        <p:spPr>
          <a:xfrm>
            <a:off x="7772400" y="23622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80" idx="0"/>
          </p:cNvCxnSpPr>
          <p:nvPr/>
        </p:nvCxnSpPr>
        <p:spPr>
          <a:xfrm rot="5400000" flipH="1" flipV="1">
            <a:off x="7734300" y="1790700"/>
            <a:ext cx="381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80" idx="2"/>
          </p:cNvCxnSpPr>
          <p:nvPr/>
        </p:nvCxnSpPr>
        <p:spPr>
          <a:xfrm rot="5400000">
            <a:off x="7734300" y="3009900"/>
            <a:ext cx="381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8229600" y="1524000"/>
            <a:ext cx="914400" cy="307777"/>
          </a:xfrm>
          <a:prstGeom prst="rect">
            <a:avLst/>
          </a:prstGeom>
          <a:noFill/>
        </p:spPr>
        <p:txBody>
          <a:bodyPr wrap="square" rtlCol="0">
            <a:spAutoFit/>
          </a:bodyPr>
          <a:lstStyle/>
          <a:p>
            <a:r>
              <a:rPr lang="en-US" sz="1400" dirty="0" smtClean="0"/>
              <a:t>90</a:t>
            </a:r>
            <a:r>
              <a:rPr lang="en-US" sz="1400" baseline="30000" dirty="0" smtClean="0"/>
              <a:t>th</a:t>
            </a:r>
            <a:r>
              <a:rPr lang="en-US" sz="1400" dirty="0" smtClean="0"/>
              <a:t>%ile</a:t>
            </a:r>
            <a:endParaRPr lang="en-US" sz="1400" dirty="0"/>
          </a:p>
        </p:txBody>
      </p:sp>
      <p:sp>
        <p:nvSpPr>
          <p:cNvPr id="189" name="TextBox 188"/>
          <p:cNvSpPr txBox="1"/>
          <p:nvPr/>
        </p:nvSpPr>
        <p:spPr>
          <a:xfrm>
            <a:off x="8229600" y="1905000"/>
            <a:ext cx="914400" cy="307777"/>
          </a:xfrm>
          <a:prstGeom prst="rect">
            <a:avLst/>
          </a:prstGeom>
          <a:noFill/>
        </p:spPr>
        <p:txBody>
          <a:bodyPr wrap="square" rtlCol="0">
            <a:spAutoFit/>
          </a:bodyPr>
          <a:lstStyle/>
          <a:p>
            <a:r>
              <a:rPr lang="en-US" sz="1400" dirty="0" smtClean="0"/>
              <a:t>75</a:t>
            </a:r>
            <a:r>
              <a:rPr lang="en-US" sz="1400" baseline="30000" dirty="0" smtClean="0"/>
              <a:t>th</a:t>
            </a:r>
            <a:r>
              <a:rPr lang="en-US" sz="1400" dirty="0" smtClean="0"/>
              <a:t>%ile</a:t>
            </a:r>
            <a:endParaRPr lang="en-US" sz="1400" dirty="0"/>
          </a:p>
        </p:txBody>
      </p:sp>
      <p:sp>
        <p:nvSpPr>
          <p:cNvPr id="190" name="TextBox 189"/>
          <p:cNvSpPr txBox="1"/>
          <p:nvPr/>
        </p:nvSpPr>
        <p:spPr>
          <a:xfrm>
            <a:off x="8229600" y="2209800"/>
            <a:ext cx="914400" cy="307777"/>
          </a:xfrm>
          <a:prstGeom prst="rect">
            <a:avLst/>
          </a:prstGeom>
          <a:noFill/>
        </p:spPr>
        <p:txBody>
          <a:bodyPr wrap="square" rtlCol="0">
            <a:spAutoFit/>
          </a:bodyPr>
          <a:lstStyle/>
          <a:p>
            <a:r>
              <a:rPr lang="en-US" sz="1400" dirty="0" smtClean="0"/>
              <a:t>50</a:t>
            </a:r>
            <a:r>
              <a:rPr lang="en-US" sz="1400" baseline="30000" dirty="0" smtClean="0"/>
              <a:t>th</a:t>
            </a:r>
            <a:r>
              <a:rPr lang="en-US" sz="1400" dirty="0" smtClean="0"/>
              <a:t>%ile</a:t>
            </a:r>
            <a:endParaRPr lang="en-US" sz="1400" dirty="0"/>
          </a:p>
        </p:txBody>
      </p:sp>
      <p:sp>
        <p:nvSpPr>
          <p:cNvPr id="191" name="TextBox 190"/>
          <p:cNvSpPr txBox="1"/>
          <p:nvPr/>
        </p:nvSpPr>
        <p:spPr>
          <a:xfrm>
            <a:off x="8229600" y="2514600"/>
            <a:ext cx="914400" cy="307777"/>
          </a:xfrm>
          <a:prstGeom prst="rect">
            <a:avLst/>
          </a:prstGeom>
          <a:noFill/>
        </p:spPr>
        <p:txBody>
          <a:bodyPr wrap="square" rtlCol="0">
            <a:spAutoFit/>
          </a:bodyPr>
          <a:lstStyle/>
          <a:p>
            <a:r>
              <a:rPr lang="en-US" sz="1400" dirty="0" smtClean="0"/>
              <a:t>25</a:t>
            </a:r>
            <a:r>
              <a:rPr lang="en-US" sz="1400" baseline="30000" dirty="0" smtClean="0"/>
              <a:t>th</a:t>
            </a:r>
            <a:r>
              <a:rPr lang="en-US" sz="1400" dirty="0" smtClean="0"/>
              <a:t>%ile</a:t>
            </a:r>
            <a:endParaRPr lang="en-US" sz="1400" dirty="0"/>
          </a:p>
        </p:txBody>
      </p:sp>
      <p:sp>
        <p:nvSpPr>
          <p:cNvPr id="192" name="TextBox 191"/>
          <p:cNvSpPr txBox="1"/>
          <p:nvPr/>
        </p:nvSpPr>
        <p:spPr>
          <a:xfrm rot="10800000" flipV="1">
            <a:off x="8229600" y="2895600"/>
            <a:ext cx="914400" cy="307777"/>
          </a:xfrm>
          <a:prstGeom prst="rect">
            <a:avLst/>
          </a:prstGeom>
          <a:noFill/>
        </p:spPr>
        <p:txBody>
          <a:bodyPr wrap="square" rtlCol="0">
            <a:spAutoFit/>
          </a:bodyPr>
          <a:lstStyle/>
          <a:p>
            <a:r>
              <a:rPr lang="en-US" sz="1400" dirty="0" smtClean="0"/>
              <a:t>10</a:t>
            </a:r>
            <a:r>
              <a:rPr lang="en-US" sz="1400" baseline="30000" dirty="0" smtClean="0"/>
              <a:t>th</a:t>
            </a:r>
            <a:r>
              <a:rPr lang="en-US" sz="1400" dirty="0" smtClean="0"/>
              <a:t> %ile</a:t>
            </a:r>
            <a:endParaRPr lang="en-US" sz="1400" dirty="0"/>
          </a:p>
        </p:txBody>
      </p:sp>
      <p:sp>
        <p:nvSpPr>
          <p:cNvPr id="195" name="TextBox 194"/>
          <p:cNvSpPr txBox="1"/>
          <p:nvPr/>
        </p:nvSpPr>
        <p:spPr>
          <a:xfrm>
            <a:off x="8153400" y="3429001"/>
            <a:ext cx="990600" cy="307777"/>
          </a:xfrm>
          <a:prstGeom prst="rect">
            <a:avLst/>
          </a:prstGeom>
          <a:noFill/>
        </p:spPr>
        <p:txBody>
          <a:bodyPr wrap="square" rtlCol="0">
            <a:spAutoFit/>
          </a:bodyPr>
          <a:lstStyle/>
          <a:p>
            <a:r>
              <a:rPr lang="en-US" sz="1400" dirty="0" smtClean="0"/>
              <a:t>Cut score</a:t>
            </a:r>
            <a:endParaRPr lang="en-US" sz="1400" dirty="0"/>
          </a:p>
        </p:txBody>
      </p:sp>
      <p:sp>
        <p:nvSpPr>
          <p:cNvPr id="201" name="TextBox 200"/>
          <p:cNvSpPr txBox="1"/>
          <p:nvPr/>
        </p:nvSpPr>
        <p:spPr>
          <a:xfrm rot="16200000">
            <a:off x="-539234" y="2743200"/>
            <a:ext cx="1295400" cy="369332"/>
          </a:xfrm>
          <a:prstGeom prst="rect">
            <a:avLst/>
          </a:prstGeom>
          <a:noFill/>
        </p:spPr>
        <p:txBody>
          <a:bodyPr wrap="square" rtlCol="0">
            <a:spAutoFit/>
          </a:bodyPr>
          <a:lstStyle/>
          <a:p>
            <a:r>
              <a:rPr lang="en-US" dirty="0" smtClean="0"/>
              <a:t>Score</a:t>
            </a:r>
            <a:endParaRPr lang="en-US" dirty="0"/>
          </a:p>
        </p:txBody>
      </p:sp>
      <p:sp>
        <p:nvSpPr>
          <p:cNvPr id="72" name="Oval 71"/>
          <p:cNvSpPr/>
          <p:nvPr/>
        </p:nvSpPr>
        <p:spPr>
          <a:xfrm>
            <a:off x="1752600" y="3429000"/>
            <a:ext cx="228600" cy="2286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477000" y="1752600"/>
            <a:ext cx="228600" cy="2286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4038600" y="2743200"/>
            <a:ext cx="228600" cy="2286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p:cNvCxnSpPr>
            <a:stCxn id="72" idx="6"/>
            <a:endCxn id="76" idx="3"/>
          </p:cNvCxnSpPr>
          <p:nvPr/>
        </p:nvCxnSpPr>
        <p:spPr>
          <a:xfrm flipV="1">
            <a:off x="1981200" y="2938322"/>
            <a:ext cx="2090878" cy="60497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6" idx="6"/>
            <a:endCxn id="74" idx="3"/>
          </p:cNvCxnSpPr>
          <p:nvPr/>
        </p:nvCxnSpPr>
        <p:spPr>
          <a:xfrm flipV="1">
            <a:off x="4267200" y="1947722"/>
            <a:ext cx="2243278" cy="90977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772400" y="3733800"/>
            <a:ext cx="228600" cy="2286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Straight Connector 86"/>
          <p:cNvCxnSpPr/>
          <p:nvPr/>
        </p:nvCxnSpPr>
        <p:spPr>
          <a:xfrm>
            <a:off x="7620000" y="35814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153400" y="3733800"/>
            <a:ext cx="990600" cy="307777"/>
          </a:xfrm>
          <a:prstGeom prst="rect">
            <a:avLst/>
          </a:prstGeom>
          <a:noFill/>
        </p:spPr>
        <p:txBody>
          <a:bodyPr wrap="square" rtlCol="0">
            <a:spAutoFit/>
          </a:bodyPr>
          <a:lstStyle/>
          <a:p>
            <a:r>
              <a:rPr lang="en-US" sz="1400" dirty="0" smtClean="0"/>
              <a:t>Student</a:t>
            </a:r>
            <a:endParaRPr lang="en-US" sz="1400" dirty="0"/>
          </a:p>
        </p:txBody>
      </p:sp>
      <p:sp>
        <p:nvSpPr>
          <p:cNvPr id="56" name="Slide Number Placeholder 55"/>
          <p:cNvSpPr>
            <a:spLocks noGrp="1"/>
          </p:cNvSpPr>
          <p:nvPr>
            <p:ph type="sldNum" sz="quarter" idx="12"/>
          </p:nvPr>
        </p:nvSpPr>
        <p:spPr/>
        <p:txBody>
          <a:bodyPr/>
          <a:lstStyle/>
          <a:p>
            <a:fld id="{0E8B17A0-48F4-48F8-B74F-4689266A53B7}" type="slidenum">
              <a:rPr lang="en-US" smtClean="0"/>
              <a:pPr/>
              <a:t>159</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85E27C5-ECB1-4EBC-98D3-F94D2BA84B3F}" type="slidenum">
              <a:rPr lang="en-US" smtClean="0"/>
              <a:pPr/>
              <a:t>16</a:t>
            </a:fld>
            <a:endParaRPr lang="en-US" dirty="0"/>
          </a:p>
        </p:txBody>
      </p:sp>
      <p:sp>
        <p:nvSpPr>
          <p:cNvPr id="7170" name="Rectangle 2"/>
          <p:cNvSpPr>
            <a:spLocks noGrp="1"/>
          </p:cNvSpPr>
          <p:nvPr>
            <p:ph type="title"/>
          </p:nvPr>
        </p:nvSpPr>
        <p:spPr>
          <a:xfrm>
            <a:off x="457200" y="304800"/>
            <a:ext cx="8229600" cy="868362"/>
          </a:xfrm>
        </p:spPr>
        <p:txBody>
          <a:bodyPr/>
          <a:lstStyle/>
          <a:p>
            <a:r>
              <a:rPr lang="en-US" sz="3600" dirty="0" smtClean="0"/>
              <a:t>NCRTI Screening Tools Chart</a:t>
            </a:r>
          </a:p>
        </p:txBody>
      </p:sp>
      <p:sp>
        <p:nvSpPr>
          <p:cNvPr id="11" name="Text Placeholder 8"/>
          <p:cNvSpPr txBox="1">
            <a:spLocks/>
          </p:cNvSpPr>
          <p:nvPr/>
        </p:nvSpPr>
        <p:spPr>
          <a:xfrm>
            <a:off x="609600" y="838200"/>
            <a:ext cx="8305800" cy="457200"/>
          </a:xfrm>
          <a:prstGeom prst="rect">
            <a:avLst/>
          </a:prstGeom>
        </p:spPr>
        <p:txBody>
          <a:bodyPr/>
          <a:lstStyle/>
          <a:p>
            <a:pPr marL="342900" lvl="0" indent="-342900" algn="ctr">
              <a:spcBef>
                <a:spcPct val="50000"/>
              </a:spcBef>
            </a:pPr>
            <a:r>
              <a:rPr lang="en-US" sz="2800" dirty="0">
                <a:hlinkClick r:id="rId3"/>
              </a:rPr>
              <a:t>http://</a:t>
            </a:r>
            <a:r>
              <a:rPr lang="en-US" sz="2800" dirty="0" smtClean="0">
                <a:hlinkClick r:id="rId3"/>
              </a:rPr>
              <a:t>www.rti4success.org/screeningTools</a:t>
            </a:r>
            <a:r>
              <a:rPr lang="en-US" sz="2800" dirty="0" smtClean="0"/>
              <a:t> </a:t>
            </a:r>
            <a:endParaRPr kumimoji="0" lang="en-US" sz="2800" b="0" i="0" u="none" strike="noStrike" kern="1200" cap="none" spc="0" normalizeH="0" baseline="0" noProof="0" dirty="0">
              <a:ln>
                <a:noFill/>
              </a:ln>
              <a:solidFill>
                <a:schemeClr val="tx1"/>
              </a:solidFill>
              <a:effectLst/>
              <a:uLnTx/>
              <a:uFillTx/>
              <a:latin typeface="+mn-lt"/>
            </a:endParaRPr>
          </a:p>
        </p:txBody>
      </p:sp>
      <p:pic>
        <p:nvPicPr>
          <p:cNvPr id="6" name="Picture 1"/>
          <p:cNvPicPr>
            <a:picLocks noChangeAspect="1" noChangeArrowheads="1"/>
          </p:cNvPicPr>
          <p:nvPr/>
        </p:nvPicPr>
        <p:blipFill>
          <a:blip r:embed="rId4" cstate="print"/>
          <a:srcRect/>
          <a:stretch>
            <a:fillRect/>
          </a:stretch>
        </p:blipFill>
        <p:spPr bwMode="auto">
          <a:xfrm>
            <a:off x="762000" y="1410731"/>
            <a:ext cx="7772400" cy="4761469"/>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Students in Need of Additional Support</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May vary based on needs and resources of school</a:t>
            </a:r>
          </a:p>
          <a:p>
            <a:pPr lvl="1">
              <a:buClr>
                <a:schemeClr val="accent2"/>
              </a:buClr>
              <a:buFont typeface="Arial" pitchFamily="34" charset="0"/>
              <a:buChar char="•"/>
            </a:pPr>
            <a:r>
              <a:rPr lang="en-US" dirty="0" smtClean="0"/>
              <a:t>Target or criterion scores</a:t>
            </a:r>
          </a:p>
          <a:p>
            <a:pPr lvl="1">
              <a:buClr>
                <a:schemeClr val="accent2"/>
              </a:buClr>
              <a:buFont typeface="Arial" pitchFamily="34" charset="0"/>
              <a:buChar char="•"/>
            </a:pPr>
            <a:r>
              <a:rPr lang="en-US" dirty="0" smtClean="0"/>
              <a:t>Lowest  percentage of students whose needs can be met by existing resources (e.g., 20%)</a:t>
            </a:r>
          </a:p>
          <a:p>
            <a:pPr>
              <a:buClr>
                <a:schemeClr val="accent1"/>
              </a:buClr>
              <a:buFont typeface="Wingdings" pitchFamily="2" charset="2"/>
              <a:buChar char="§"/>
            </a:pPr>
            <a:r>
              <a:rPr lang="en-US" dirty="0" smtClean="0"/>
              <a:t>If more than 20%, focus should be on improving core instruction/curriculum</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160</a:t>
            </a:fld>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1143000"/>
          </a:xfrm>
        </p:spPr>
        <p:txBody>
          <a:bodyPr/>
          <a:lstStyle/>
          <a:p>
            <a:r>
              <a:rPr lang="en-US" sz="4000" dirty="0" smtClean="0"/>
              <a:t>Secondary Level or Tertiary Level Support</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161</a:t>
            </a:fld>
            <a:endParaRPr lang="en-US" dirty="0"/>
          </a:p>
        </p:txBody>
      </p:sp>
      <p:cxnSp>
        <p:nvCxnSpPr>
          <p:cNvPr id="7" name="Straight Connector 6"/>
          <p:cNvCxnSpPr/>
          <p:nvPr/>
        </p:nvCxnSpPr>
        <p:spPr>
          <a:xfrm rot="10800000">
            <a:off x="1295400" y="4648200"/>
            <a:ext cx="1828800" cy="1676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295400" y="4648200"/>
            <a:ext cx="1828800"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905000"/>
            <a:ext cx="2590800" cy="2743200"/>
          </a:xfrm>
          <a:prstGeom prst="rect">
            <a:avLst/>
          </a:prstGeom>
          <a:noFill/>
          <a:ln>
            <a:solidFill>
              <a:schemeClr val="tx1"/>
            </a:solidFill>
          </a:ln>
        </p:spPr>
        <p:txBody>
          <a:bodyPr wrap="square" rtlCol="0">
            <a:spAutoFit/>
          </a:bodyPr>
          <a:lstStyle/>
          <a:p>
            <a:pPr algn="ctr"/>
            <a:r>
              <a:rPr lang="en-US" sz="2800" dirty="0" smtClean="0"/>
              <a:t>Access to supplemental supports may be based on school resources</a:t>
            </a:r>
            <a:endParaRPr lang="en-US" sz="2800" dirty="0"/>
          </a:p>
        </p:txBody>
      </p:sp>
      <p:graphicFrame>
        <p:nvGraphicFramePr>
          <p:cNvPr id="14" name="Table 13"/>
          <p:cNvGraphicFramePr>
            <a:graphicFrameLocks noGrp="1"/>
          </p:cNvGraphicFramePr>
          <p:nvPr/>
        </p:nvGraphicFramePr>
        <p:xfrm>
          <a:off x="3200400" y="1905001"/>
          <a:ext cx="5867400" cy="4725887"/>
        </p:xfrm>
        <a:graphic>
          <a:graphicData uri="http://schemas.openxmlformats.org/drawingml/2006/table">
            <a:tbl>
              <a:tblPr/>
              <a:tblGrid>
                <a:gridCol w="633863"/>
                <a:gridCol w="585337"/>
                <a:gridCol w="609600"/>
                <a:gridCol w="533400"/>
                <a:gridCol w="762000"/>
                <a:gridCol w="914400"/>
                <a:gridCol w="1828800"/>
              </a:tblGrid>
              <a:tr h="374349">
                <a:tc>
                  <a:txBody>
                    <a:bodyPr/>
                    <a:lstStyle/>
                    <a:p>
                      <a:pPr algn="ctr" rtl="0" fontAlgn="b"/>
                      <a:r>
                        <a:rPr lang="en-US" sz="1200" b="0" i="0" u="none" strike="noStrike" dirty="0">
                          <a:solidFill>
                            <a:srgbClr val="000000"/>
                          </a:solidFill>
                          <a:latin typeface="Calibri"/>
                        </a:rPr>
                        <a:t>ID</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0" i="0" u="none" strike="noStrike" dirty="0">
                          <a:solidFill>
                            <a:srgbClr val="000000"/>
                          </a:solidFill>
                          <a:latin typeface="Calibri"/>
                        </a:rPr>
                        <a:t>Name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0" i="0" u="none" strike="noStrike" dirty="0">
                          <a:solidFill>
                            <a:srgbClr val="000000"/>
                          </a:solidFill>
                          <a:latin typeface="Calibri"/>
                        </a:rPr>
                        <a:t>Corrects</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0" i="0" u="none" strike="noStrike">
                          <a:solidFill>
                            <a:srgbClr val="000000"/>
                          </a:solidFill>
                          <a:latin typeface="Calibri"/>
                        </a:rPr>
                        <a:t>Errors</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0" i="0" u="none" strike="noStrike">
                          <a:solidFill>
                            <a:srgbClr val="000000"/>
                          </a:solidFill>
                          <a:latin typeface="Calibri"/>
                        </a:rPr>
                        <a:t>Accuracy</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0" i="0" u="none" strike="noStrike" dirty="0">
                          <a:solidFill>
                            <a:srgbClr val="000000"/>
                          </a:solidFill>
                          <a:latin typeface="Calibri"/>
                        </a:rPr>
                        <a:t>Performance Summary</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0" i="0" u="none" strike="noStrike" dirty="0">
                          <a:solidFill>
                            <a:srgbClr val="000000"/>
                          </a:solidFill>
                          <a:latin typeface="Calibri"/>
                        </a:rPr>
                        <a:t>Potential Instructional Action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0856">
                <a:tc>
                  <a:txBody>
                    <a:bodyPr/>
                    <a:lstStyle/>
                    <a:p>
                      <a:pPr algn="ctr" rtl="0" fontAlgn="b"/>
                      <a:r>
                        <a:rPr lang="en-US" sz="1200" b="0" i="0" u="none" strike="noStrike" dirty="0">
                          <a:solidFill>
                            <a:srgbClr val="000000"/>
                          </a:solidFill>
                          <a:latin typeface="Calibri"/>
                        </a:rPr>
                        <a:t>1256</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Jim</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107</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a:solidFill>
                            <a:srgbClr val="000000"/>
                          </a:solidFill>
                          <a:latin typeface="Calibri"/>
                        </a:rPr>
                        <a:t>Established</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a:solidFill>
                            <a:srgbClr val="000000"/>
                          </a:solidFill>
                          <a:latin typeface="Calibri"/>
                        </a:rPr>
                        <a:t>Continue Primary Prevention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40856">
                <a:tc>
                  <a:txBody>
                    <a:bodyPr/>
                    <a:lstStyle/>
                    <a:p>
                      <a:pPr algn="ctr" rtl="0" fontAlgn="b"/>
                      <a:r>
                        <a:rPr lang="en-US" sz="1200" b="0" i="0" u="none" strike="noStrike">
                          <a:solidFill>
                            <a:srgbClr val="000000"/>
                          </a:solidFill>
                          <a:latin typeface="Calibri"/>
                        </a:rPr>
                        <a:t>2341</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Jill</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103</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Established</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a:solidFill>
                            <a:srgbClr val="000000"/>
                          </a:solidFill>
                          <a:latin typeface="Calibri"/>
                        </a:rPr>
                        <a:t>Continue Primary Prevention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r>
              <a:tr h="212195">
                <a:tc gridSpan="7">
                  <a:txBody>
                    <a:bodyPr/>
                    <a:lstStyle/>
                    <a:p>
                      <a:pPr algn="ctr" rtl="0" fontAlgn="b"/>
                      <a:r>
                        <a:rPr lang="en-US" sz="1200" b="0" i="0" u="none" strike="noStrike" dirty="0" smtClean="0">
                          <a:solidFill>
                            <a:srgbClr val="000000"/>
                          </a:solidFill>
                          <a:latin typeface="Calibri"/>
                        </a:rPr>
                        <a:t>Cut Score=100</a:t>
                      </a:r>
                      <a:endParaRPr lang="en-US" sz="1200" b="0" i="0" u="none" strike="noStrike" dirty="0">
                        <a:solidFill>
                          <a:srgbClr val="000000"/>
                        </a:solidFill>
                        <a:latin typeface="Calibri"/>
                      </a:endParaRPr>
                    </a:p>
                  </a:txBody>
                  <a:tcPr marL="9331" marR="9331" marT="93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0856">
                <a:tc>
                  <a:txBody>
                    <a:bodyPr/>
                    <a:lstStyle/>
                    <a:p>
                      <a:pPr algn="ctr" rtl="0" fontAlgn="b"/>
                      <a:r>
                        <a:rPr lang="en-US" sz="1200" b="0" i="0" u="none" strike="noStrike">
                          <a:solidFill>
                            <a:srgbClr val="000000"/>
                          </a:solidFill>
                          <a:latin typeface="Calibri"/>
                        </a:rPr>
                        <a:t>6235</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a:solidFill>
                            <a:srgbClr val="000000"/>
                          </a:solidFill>
                          <a:latin typeface="Calibri"/>
                        </a:rPr>
                        <a:t>Jerome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90</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Established</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Continue Primary Prevention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40856">
                <a:tc>
                  <a:txBody>
                    <a:bodyPr/>
                    <a:lstStyle/>
                    <a:p>
                      <a:pPr algn="ctr" rtl="0" fontAlgn="b"/>
                      <a:r>
                        <a:rPr lang="en-US" sz="1200" b="0" i="0" u="none" strike="noStrike" dirty="0">
                          <a:solidFill>
                            <a:srgbClr val="000000"/>
                          </a:solidFill>
                          <a:latin typeface="Calibri"/>
                        </a:rPr>
                        <a:t>2345</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a:solidFill>
                            <a:srgbClr val="000000"/>
                          </a:solidFill>
                          <a:latin typeface="Calibri"/>
                        </a:rPr>
                        <a:t>Jessica</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a:solidFill>
                            <a:srgbClr val="000000"/>
                          </a:solidFill>
                          <a:latin typeface="Calibri"/>
                        </a:rPr>
                        <a:t>77</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Established</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en-US" sz="1200" b="0" i="0" u="none" strike="noStrike" dirty="0">
                          <a:solidFill>
                            <a:srgbClr val="000000"/>
                          </a:solidFill>
                          <a:latin typeface="Calibri"/>
                        </a:rPr>
                        <a:t>Continue Primary Prevention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2905">
                <a:tc gridSpan="7">
                  <a:txBody>
                    <a:bodyPr/>
                    <a:lstStyle/>
                    <a:p>
                      <a:pPr algn="ctr" rtl="0" fontAlgn="b"/>
                      <a:r>
                        <a:rPr lang="en-US" sz="1200" b="0" i="0" u="none" strike="noStrike" dirty="0">
                          <a:solidFill>
                            <a:srgbClr val="000000"/>
                          </a:solidFill>
                          <a:latin typeface="Calibri"/>
                        </a:rPr>
                        <a:t>Emerging &gt; 75</a:t>
                      </a:r>
                    </a:p>
                  </a:txBody>
                  <a:tcPr marL="9331" marR="9331" marT="93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4413">
                <a:tc>
                  <a:txBody>
                    <a:bodyPr/>
                    <a:lstStyle/>
                    <a:p>
                      <a:pPr algn="ctr" rtl="0" fontAlgn="b"/>
                      <a:r>
                        <a:rPr lang="en-US" sz="1200" b="0" i="0" u="none" strike="noStrike">
                          <a:solidFill>
                            <a:srgbClr val="000000"/>
                          </a:solidFill>
                          <a:latin typeface="Calibri"/>
                        </a:rPr>
                        <a:t>1384</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Jen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74</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dirty="0">
                          <a:solidFill>
                            <a:srgbClr val="000000"/>
                          </a:solidFill>
                          <a:latin typeface="Calibri"/>
                        </a:rPr>
                        <a:t>Emerging</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dirty="0">
                          <a:solidFill>
                            <a:srgbClr val="000000"/>
                          </a:solidFill>
                          <a:latin typeface="Calibri"/>
                        </a:rPr>
                        <a:t>Assess and Consider Secondary Prevention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84413">
                <a:tc>
                  <a:txBody>
                    <a:bodyPr/>
                    <a:lstStyle/>
                    <a:p>
                      <a:pPr algn="ctr" rtl="0" fontAlgn="b"/>
                      <a:r>
                        <a:rPr lang="en-US" sz="1200" b="0" i="0" u="none" strike="noStrike">
                          <a:solidFill>
                            <a:srgbClr val="000000"/>
                          </a:solidFill>
                          <a:latin typeface="Calibri"/>
                        </a:rPr>
                        <a:t>4312</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Jim</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72</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dirty="0">
                          <a:solidFill>
                            <a:srgbClr val="000000"/>
                          </a:solidFill>
                          <a:latin typeface="Calibri"/>
                        </a:rPr>
                        <a:t>Emerging</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dirty="0">
                          <a:solidFill>
                            <a:srgbClr val="000000"/>
                          </a:solidFill>
                          <a:latin typeface="Calibri"/>
                        </a:rPr>
                        <a:t>Assess and Consider Secondary Prevention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84413">
                <a:tc>
                  <a:txBody>
                    <a:bodyPr/>
                    <a:lstStyle/>
                    <a:p>
                      <a:pPr algn="ctr" rtl="0" fontAlgn="b"/>
                      <a:r>
                        <a:rPr lang="en-US" sz="1200" b="0" i="0" u="none" strike="noStrike">
                          <a:solidFill>
                            <a:srgbClr val="000000"/>
                          </a:solidFill>
                          <a:latin typeface="Calibri"/>
                        </a:rPr>
                        <a:t>13551</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Janet</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53</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a:solidFill>
                            <a:srgbClr val="000000"/>
                          </a:solidFill>
                          <a:latin typeface="Calibri"/>
                        </a:rPr>
                        <a:t>Emerging</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0" i="0" u="none" strike="noStrike" dirty="0">
                          <a:solidFill>
                            <a:srgbClr val="000000"/>
                          </a:solidFill>
                          <a:latin typeface="Calibri"/>
                        </a:rPr>
                        <a:t>Assess and Consider Secondary Prevention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2549">
                <a:tc gridSpan="7">
                  <a:txBody>
                    <a:bodyPr/>
                    <a:lstStyle/>
                    <a:p>
                      <a:pPr algn="ctr" rtl="0" fontAlgn="b"/>
                      <a:r>
                        <a:rPr lang="en-US" sz="1200" b="0" i="0" u="none" strike="noStrike" dirty="0">
                          <a:solidFill>
                            <a:srgbClr val="000000"/>
                          </a:solidFill>
                          <a:latin typeface="Calibri"/>
                        </a:rPr>
                        <a:t>Deficient&gt; 46 </a:t>
                      </a:r>
                    </a:p>
                  </a:txBody>
                  <a:tcPr marL="9331" marR="9331" marT="93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4349">
                <a:tc>
                  <a:txBody>
                    <a:bodyPr/>
                    <a:lstStyle/>
                    <a:p>
                      <a:pPr algn="ctr" rtl="0" fontAlgn="b"/>
                      <a:r>
                        <a:rPr lang="en-US" sz="1200" b="0" i="0" u="none" strike="noStrike">
                          <a:solidFill>
                            <a:srgbClr val="000000"/>
                          </a:solidFill>
                          <a:latin typeface="Calibri"/>
                        </a:rPr>
                        <a:t>1834</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a:solidFill>
                            <a:srgbClr val="000000"/>
                          </a:solidFill>
                          <a:latin typeface="Calibri"/>
                        </a:rPr>
                        <a:t>Jade</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a:solidFill>
                            <a:srgbClr val="000000"/>
                          </a:solidFill>
                          <a:latin typeface="Calibri"/>
                        </a:rPr>
                        <a:t>43</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dirty="0">
                          <a:solidFill>
                            <a:srgbClr val="000000"/>
                          </a:solidFill>
                          <a:latin typeface="Calibri"/>
                        </a:rPr>
                        <a:t>Deficient</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dirty="0">
                          <a:solidFill>
                            <a:srgbClr val="000000"/>
                          </a:solidFill>
                          <a:latin typeface="Calibri"/>
                        </a:rPr>
                        <a:t>Assess and Consider Need for Tertiary Prevention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551393">
                <a:tc>
                  <a:txBody>
                    <a:bodyPr/>
                    <a:lstStyle/>
                    <a:p>
                      <a:pPr algn="ctr" rtl="0" fontAlgn="b"/>
                      <a:r>
                        <a:rPr lang="en-US" sz="1200" b="0" i="0" u="none" strike="noStrike">
                          <a:solidFill>
                            <a:srgbClr val="000000"/>
                          </a:solidFill>
                          <a:latin typeface="Calibri"/>
                        </a:rPr>
                        <a:t>22145</a:t>
                      </a:r>
                    </a:p>
                  </a:txBody>
                  <a:tcPr marL="9331" marR="9331" marT="933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a:solidFill>
                            <a:srgbClr val="000000"/>
                          </a:solidFill>
                          <a:latin typeface="Calibri"/>
                        </a:rPr>
                        <a:t>Jed</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a:solidFill>
                            <a:srgbClr val="000000"/>
                          </a:solidFill>
                          <a:latin typeface="Calibri"/>
                        </a:rPr>
                        <a:t>31</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dirty="0">
                          <a:solidFill>
                            <a:srgbClr val="000000"/>
                          </a:solidFill>
                          <a:latin typeface="Calibri"/>
                        </a:rPr>
                        <a:t> </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a:solidFill>
                            <a:srgbClr val="000000"/>
                          </a:solidFill>
                          <a:latin typeface="Calibri"/>
                        </a:rPr>
                        <a:t>Deficient</a:t>
                      </a:r>
                    </a:p>
                  </a:txBody>
                  <a:tcPr marL="9331" marR="9331" marT="93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1200" b="0" i="0" u="none" strike="noStrike" dirty="0">
                          <a:solidFill>
                            <a:srgbClr val="000000"/>
                          </a:solidFill>
                          <a:latin typeface="Calibri"/>
                        </a:rPr>
                        <a:t>Assess and Consider Need for Tertiary Prevention</a:t>
                      </a:r>
                    </a:p>
                  </a:txBody>
                  <a:tcPr marL="9331" marR="9331" marT="933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Cut Scores to Determine Supplemental Support</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162</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828801" y="1921137"/>
            <a:ext cx="5257800" cy="4050712"/>
          </a:xfrm>
          <a:prstGeom prst="rect">
            <a:avLst/>
          </a:prstGeom>
          <a:noFill/>
          <a:ln w="9525">
            <a:noFill/>
            <a:miter lim="800000"/>
            <a:headEnd/>
            <a:tailEnd/>
          </a:ln>
        </p:spPr>
      </p:pic>
      <p:sp>
        <p:nvSpPr>
          <p:cNvPr id="6" name="Oval 5"/>
          <p:cNvSpPr/>
          <p:nvPr/>
        </p:nvSpPr>
        <p:spPr>
          <a:xfrm>
            <a:off x="2362200" y="2590800"/>
            <a:ext cx="12192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stCxn id="6" idx="2"/>
          </p:cNvCxnSpPr>
          <p:nvPr/>
        </p:nvCxnSpPr>
        <p:spPr>
          <a:xfrm rot="10800000" flipV="1">
            <a:off x="1447800" y="3581400"/>
            <a:ext cx="9144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257800" y="3124200"/>
            <a:ext cx="12192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886200" y="2819400"/>
            <a:ext cx="12192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rot="5400000">
            <a:off x="4457700" y="2476500"/>
            <a:ext cx="381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6477000" y="3657600"/>
            <a:ext cx="9144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1400" y="3276600"/>
            <a:ext cx="1295400" cy="954107"/>
          </a:xfrm>
          <a:prstGeom prst="rect">
            <a:avLst/>
          </a:prstGeom>
          <a:noFill/>
        </p:spPr>
        <p:txBody>
          <a:bodyPr wrap="square" rtlCol="0">
            <a:spAutoFit/>
          </a:bodyPr>
          <a:lstStyle/>
          <a:p>
            <a:r>
              <a:rPr lang="en-US" sz="2800" dirty="0" smtClean="0"/>
              <a:t>96% in need</a:t>
            </a:r>
            <a:endParaRPr lang="en-US" sz="2800" dirty="0"/>
          </a:p>
        </p:txBody>
      </p:sp>
      <p:sp>
        <p:nvSpPr>
          <p:cNvPr id="13" name="TextBox 12"/>
          <p:cNvSpPr txBox="1"/>
          <p:nvPr/>
        </p:nvSpPr>
        <p:spPr>
          <a:xfrm>
            <a:off x="4800600" y="1981200"/>
            <a:ext cx="914400" cy="523220"/>
          </a:xfrm>
          <a:prstGeom prst="rect">
            <a:avLst/>
          </a:prstGeom>
          <a:noFill/>
        </p:spPr>
        <p:txBody>
          <a:bodyPr wrap="square" rtlCol="0">
            <a:spAutoFit/>
          </a:bodyPr>
          <a:lstStyle/>
          <a:p>
            <a:r>
              <a:rPr lang="en-US" sz="2800" dirty="0" smtClean="0"/>
              <a:t>80%</a:t>
            </a:r>
            <a:endParaRPr lang="en-US" sz="2800" dirty="0"/>
          </a:p>
        </p:txBody>
      </p:sp>
      <p:sp>
        <p:nvSpPr>
          <p:cNvPr id="14" name="TextBox 13"/>
          <p:cNvSpPr txBox="1"/>
          <p:nvPr/>
        </p:nvSpPr>
        <p:spPr>
          <a:xfrm>
            <a:off x="533400" y="3657600"/>
            <a:ext cx="914400" cy="523220"/>
          </a:xfrm>
          <a:prstGeom prst="rect">
            <a:avLst/>
          </a:prstGeom>
          <a:noFill/>
        </p:spPr>
        <p:txBody>
          <a:bodyPr wrap="square" rtlCol="0">
            <a:spAutoFit/>
          </a:bodyPr>
          <a:lstStyle/>
          <a:p>
            <a:r>
              <a:rPr lang="en-US" sz="2800" dirty="0" smtClean="0"/>
              <a:t>56% </a:t>
            </a:r>
            <a:endParaRPr lang="en-US" sz="28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457200"/>
            <a:ext cx="8382000" cy="1295400"/>
          </a:xfrm>
        </p:spPr>
        <p:txBody>
          <a:bodyPr/>
          <a:lstStyle/>
          <a:p>
            <a:pPr eaLnBrk="1" hangingPunct="1"/>
            <a:r>
              <a:rPr lang="en-US" sz="4000" dirty="0" smtClean="0">
                <a:latin typeface="Calibri" pitchFamily="34" charset="0"/>
              </a:rPr>
              <a:t>Target Identification Rate </a:t>
            </a:r>
          </a:p>
        </p:txBody>
      </p:sp>
      <p:sp>
        <p:nvSpPr>
          <p:cNvPr id="50179" name="Rectangle 3"/>
          <p:cNvSpPr>
            <a:spLocks noGrp="1" noChangeArrowheads="1"/>
          </p:cNvSpPr>
          <p:nvPr>
            <p:ph idx="1"/>
          </p:nvPr>
        </p:nvSpPr>
        <p:spPr>
          <a:xfrm>
            <a:off x="304800" y="2057400"/>
            <a:ext cx="8077200" cy="3733800"/>
          </a:xfrm>
        </p:spPr>
        <p:txBody>
          <a:bodyPr/>
          <a:lstStyle/>
          <a:p>
            <a:pPr eaLnBrk="1" hangingPunct="1">
              <a:lnSpc>
                <a:spcPct val="90000"/>
              </a:lnSpc>
              <a:buClr>
                <a:schemeClr val="accent1"/>
              </a:buClr>
              <a:buSzPct val="90000"/>
              <a:buFont typeface="Wingdings" pitchFamily="2" charset="2"/>
              <a:buChar char="§"/>
            </a:pPr>
            <a:r>
              <a:rPr lang="en-US" sz="3000" dirty="0" smtClean="0">
                <a:latin typeface="Calibri" pitchFamily="34" charset="0"/>
              </a:rPr>
              <a:t>Target identification rate is the proportion of students to be identified as at-risk. </a:t>
            </a:r>
          </a:p>
          <a:p>
            <a:pPr lvl="1" eaLnBrk="1" hangingPunct="1">
              <a:lnSpc>
                <a:spcPct val="90000"/>
              </a:lnSpc>
              <a:buClr>
                <a:schemeClr val="accent2"/>
              </a:buClr>
              <a:buFont typeface="Arial" pitchFamily="34" charset="0"/>
              <a:buChar char="•"/>
            </a:pPr>
            <a:r>
              <a:rPr lang="en-US" dirty="0" smtClean="0">
                <a:latin typeface="Calibri" pitchFamily="34" charset="0"/>
              </a:rPr>
              <a:t>May depend on program objectives and resources.</a:t>
            </a:r>
          </a:p>
          <a:p>
            <a:pPr eaLnBrk="1" hangingPunct="1">
              <a:lnSpc>
                <a:spcPct val="90000"/>
              </a:lnSpc>
              <a:buClr>
                <a:schemeClr val="accent1"/>
              </a:buClr>
              <a:buSzPct val="90000"/>
              <a:buFont typeface="Wingdings" pitchFamily="2" charset="2"/>
              <a:buChar char="§"/>
            </a:pPr>
            <a:r>
              <a:rPr lang="en-US" sz="3000" dirty="0" smtClean="0">
                <a:latin typeface="Calibri" pitchFamily="34" charset="0"/>
              </a:rPr>
              <a:t>Unique target identification rates may be specified for different skill areas (e.g., larger target identification rate for word reading than for comprehension due to resource availability).</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163</a:t>
            </a:fld>
            <a:endParaRPr lang="en-US" dirty="0"/>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4800" y="609600"/>
            <a:ext cx="8839200" cy="1143000"/>
          </a:xfrm>
        </p:spPr>
        <p:txBody>
          <a:bodyPr/>
          <a:lstStyle/>
          <a:p>
            <a:pPr eaLnBrk="1" hangingPunct="1"/>
            <a:r>
              <a:rPr lang="en-US" sz="4000" dirty="0" smtClean="0">
                <a:latin typeface="Calibri" pitchFamily="34" charset="0"/>
              </a:rPr>
              <a:t>Determining Target Identification Rate</a:t>
            </a:r>
          </a:p>
        </p:txBody>
      </p:sp>
      <p:sp>
        <p:nvSpPr>
          <p:cNvPr id="51203" name="AutoShape 5"/>
          <p:cNvSpPr>
            <a:spLocks noChangeArrowheads="1"/>
          </p:cNvSpPr>
          <p:nvPr/>
        </p:nvSpPr>
        <p:spPr bwMode="auto">
          <a:xfrm>
            <a:off x="1143000" y="1905000"/>
            <a:ext cx="3454400" cy="3276600"/>
          </a:xfrm>
          <a:prstGeom prst="triangle">
            <a:avLst>
              <a:gd name="adj" fmla="val 50000"/>
            </a:avLst>
          </a:prstGeom>
          <a:solidFill>
            <a:srgbClr val="B381D9"/>
          </a:solidFill>
          <a:ln w="25400">
            <a:solidFill>
              <a:schemeClr val="tx1"/>
            </a:solidFill>
            <a:miter lim="800000"/>
            <a:headEnd/>
            <a:tailEnd/>
          </a:ln>
        </p:spPr>
        <p:txBody>
          <a:bodyPr wrap="none" anchor="ctr"/>
          <a:lstStyle/>
          <a:p>
            <a:endParaRPr lang="en-US" dirty="0"/>
          </a:p>
        </p:txBody>
      </p:sp>
      <p:sp>
        <p:nvSpPr>
          <p:cNvPr id="51204" name="Text Box 28"/>
          <p:cNvSpPr txBox="1">
            <a:spLocks noChangeArrowheads="1"/>
          </p:cNvSpPr>
          <p:nvPr/>
        </p:nvSpPr>
        <p:spPr bwMode="auto">
          <a:xfrm>
            <a:off x="685800" y="5181600"/>
            <a:ext cx="4140200" cy="784225"/>
          </a:xfrm>
          <a:prstGeom prst="rect">
            <a:avLst/>
          </a:prstGeom>
          <a:noFill/>
          <a:ln w="9525">
            <a:noFill/>
            <a:miter lim="800000"/>
            <a:headEnd/>
            <a:tailEnd/>
          </a:ln>
        </p:spPr>
        <p:txBody>
          <a:bodyPr>
            <a:spAutoFit/>
          </a:bodyPr>
          <a:lstStyle/>
          <a:p>
            <a:pPr algn="ctr">
              <a:spcBef>
                <a:spcPct val="50000"/>
              </a:spcBef>
            </a:pPr>
            <a:r>
              <a:rPr lang="en-US" b="1" dirty="0">
                <a:latin typeface="Calibri" pitchFamily="34" charset="0"/>
                <a:cs typeface="Arial" charset="0"/>
              </a:rPr>
              <a:t>School 1:</a:t>
            </a:r>
          </a:p>
          <a:p>
            <a:pPr algn="ctr">
              <a:spcBef>
                <a:spcPct val="50000"/>
              </a:spcBef>
            </a:pPr>
            <a:r>
              <a:rPr lang="en-US" b="1" dirty="0">
                <a:latin typeface="Calibri" pitchFamily="34" charset="0"/>
                <a:cs typeface="Arial" charset="0"/>
              </a:rPr>
              <a:t>Resources available for 20%</a:t>
            </a:r>
          </a:p>
        </p:txBody>
      </p:sp>
      <p:sp>
        <p:nvSpPr>
          <p:cNvPr id="51205" name="Text Box 29"/>
          <p:cNvSpPr txBox="1">
            <a:spLocks noChangeArrowheads="1"/>
          </p:cNvSpPr>
          <p:nvPr/>
        </p:nvSpPr>
        <p:spPr bwMode="auto">
          <a:xfrm>
            <a:off x="4572000" y="5181600"/>
            <a:ext cx="4140200" cy="784225"/>
          </a:xfrm>
          <a:prstGeom prst="rect">
            <a:avLst/>
          </a:prstGeom>
          <a:noFill/>
          <a:ln w="9525">
            <a:noFill/>
            <a:miter lim="800000"/>
            <a:headEnd/>
            <a:tailEnd/>
          </a:ln>
        </p:spPr>
        <p:txBody>
          <a:bodyPr>
            <a:spAutoFit/>
          </a:bodyPr>
          <a:lstStyle/>
          <a:p>
            <a:pPr algn="ctr">
              <a:spcBef>
                <a:spcPct val="50000"/>
              </a:spcBef>
            </a:pPr>
            <a:r>
              <a:rPr lang="en-US" b="1" dirty="0">
                <a:latin typeface="Calibri" pitchFamily="34" charset="0"/>
              </a:rPr>
              <a:t>School 2:</a:t>
            </a:r>
          </a:p>
          <a:p>
            <a:pPr algn="ctr">
              <a:spcBef>
                <a:spcPct val="50000"/>
              </a:spcBef>
            </a:pPr>
            <a:r>
              <a:rPr lang="en-US" b="1" dirty="0">
                <a:latin typeface="Calibri" pitchFamily="34" charset="0"/>
              </a:rPr>
              <a:t>Resources available for 15%</a:t>
            </a:r>
          </a:p>
        </p:txBody>
      </p:sp>
      <p:sp>
        <p:nvSpPr>
          <p:cNvPr id="51206" name="AutoShape 5"/>
          <p:cNvSpPr>
            <a:spLocks noChangeArrowheads="1"/>
          </p:cNvSpPr>
          <p:nvPr/>
        </p:nvSpPr>
        <p:spPr bwMode="auto">
          <a:xfrm>
            <a:off x="4876800" y="1905000"/>
            <a:ext cx="3454400" cy="3276600"/>
          </a:xfrm>
          <a:prstGeom prst="triangle">
            <a:avLst>
              <a:gd name="adj" fmla="val 50000"/>
            </a:avLst>
          </a:prstGeom>
          <a:solidFill>
            <a:srgbClr val="B381D9"/>
          </a:solidFill>
          <a:ln w="25400">
            <a:solidFill>
              <a:schemeClr val="tx1"/>
            </a:solidFill>
            <a:miter lim="800000"/>
            <a:headEnd/>
            <a:tailEnd/>
          </a:ln>
        </p:spPr>
        <p:txBody>
          <a:bodyPr wrap="none" anchor="ctr"/>
          <a:lstStyle/>
          <a:p>
            <a:endParaRPr lang="en-US" dirty="0"/>
          </a:p>
        </p:txBody>
      </p:sp>
      <p:cxnSp>
        <p:nvCxnSpPr>
          <p:cNvPr id="29" name="Straight Connector 28"/>
          <p:cNvCxnSpPr/>
          <p:nvPr/>
        </p:nvCxnSpPr>
        <p:spPr>
          <a:xfrm rot="10800000">
            <a:off x="2497138" y="2825750"/>
            <a:ext cx="744537"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2063750" y="3657600"/>
            <a:ext cx="1600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6249988" y="2757488"/>
            <a:ext cx="66992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5805488" y="3587750"/>
            <a:ext cx="152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211" name="Text Box 11"/>
          <p:cNvSpPr txBox="1">
            <a:spLocks noChangeArrowheads="1"/>
          </p:cNvSpPr>
          <p:nvPr/>
        </p:nvSpPr>
        <p:spPr bwMode="auto">
          <a:xfrm>
            <a:off x="2520950" y="2432050"/>
            <a:ext cx="685800" cy="366713"/>
          </a:xfrm>
          <a:prstGeom prst="rect">
            <a:avLst/>
          </a:prstGeom>
          <a:noFill/>
          <a:ln w="9525">
            <a:noFill/>
            <a:miter lim="800000"/>
            <a:headEnd/>
            <a:tailEnd/>
          </a:ln>
        </p:spPr>
        <p:txBody>
          <a:bodyPr>
            <a:spAutoFit/>
          </a:bodyPr>
          <a:lstStyle/>
          <a:p>
            <a:pPr algn="ctr">
              <a:spcBef>
                <a:spcPct val="50000"/>
              </a:spcBef>
            </a:pPr>
            <a:r>
              <a:rPr lang="en-US" b="1" dirty="0">
                <a:latin typeface="Calibri" pitchFamily="34" charset="0"/>
              </a:rPr>
              <a:t>5%</a:t>
            </a:r>
          </a:p>
        </p:txBody>
      </p:sp>
      <p:sp>
        <p:nvSpPr>
          <p:cNvPr id="51212" name="Text Box 11"/>
          <p:cNvSpPr txBox="1">
            <a:spLocks noChangeArrowheads="1"/>
          </p:cNvSpPr>
          <p:nvPr/>
        </p:nvSpPr>
        <p:spPr bwMode="auto">
          <a:xfrm>
            <a:off x="2286000" y="3124200"/>
            <a:ext cx="1143000" cy="366713"/>
          </a:xfrm>
          <a:prstGeom prst="rect">
            <a:avLst/>
          </a:prstGeom>
          <a:noFill/>
          <a:ln w="9525">
            <a:noFill/>
            <a:miter lim="800000"/>
            <a:headEnd/>
            <a:tailEnd/>
          </a:ln>
        </p:spPr>
        <p:txBody>
          <a:bodyPr>
            <a:spAutoFit/>
          </a:bodyPr>
          <a:lstStyle/>
          <a:p>
            <a:pPr algn="ctr">
              <a:spcBef>
                <a:spcPct val="50000"/>
              </a:spcBef>
            </a:pPr>
            <a:r>
              <a:rPr lang="en-US" b="1" dirty="0">
                <a:latin typeface="Calibri" pitchFamily="34" charset="0"/>
              </a:rPr>
              <a:t>15%</a:t>
            </a:r>
          </a:p>
        </p:txBody>
      </p:sp>
      <p:sp>
        <p:nvSpPr>
          <p:cNvPr id="51213" name="Text Box 11"/>
          <p:cNvSpPr txBox="1">
            <a:spLocks noChangeArrowheads="1"/>
          </p:cNvSpPr>
          <p:nvPr/>
        </p:nvSpPr>
        <p:spPr bwMode="auto">
          <a:xfrm>
            <a:off x="6248400" y="2355850"/>
            <a:ext cx="685800" cy="366713"/>
          </a:xfrm>
          <a:prstGeom prst="rect">
            <a:avLst/>
          </a:prstGeom>
          <a:noFill/>
          <a:ln w="9525">
            <a:noFill/>
            <a:miter lim="800000"/>
            <a:headEnd/>
            <a:tailEnd/>
          </a:ln>
        </p:spPr>
        <p:txBody>
          <a:bodyPr>
            <a:spAutoFit/>
          </a:bodyPr>
          <a:lstStyle/>
          <a:p>
            <a:pPr algn="ctr">
              <a:spcBef>
                <a:spcPct val="50000"/>
              </a:spcBef>
            </a:pPr>
            <a:r>
              <a:rPr lang="en-US" b="1" dirty="0">
                <a:latin typeface="Calibri" pitchFamily="34" charset="0"/>
              </a:rPr>
              <a:t>3%</a:t>
            </a:r>
          </a:p>
        </p:txBody>
      </p:sp>
      <p:sp>
        <p:nvSpPr>
          <p:cNvPr id="51214" name="Text Box 11"/>
          <p:cNvSpPr txBox="1">
            <a:spLocks noChangeArrowheads="1"/>
          </p:cNvSpPr>
          <p:nvPr/>
        </p:nvSpPr>
        <p:spPr bwMode="auto">
          <a:xfrm>
            <a:off x="6019800" y="3048000"/>
            <a:ext cx="1143000" cy="366713"/>
          </a:xfrm>
          <a:prstGeom prst="rect">
            <a:avLst/>
          </a:prstGeom>
          <a:noFill/>
          <a:ln w="9525">
            <a:noFill/>
            <a:miter lim="800000"/>
            <a:headEnd/>
            <a:tailEnd/>
          </a:ln>
        </p:spPr>
        <p:txBody>
          <a:bodyPr>
            <a:spAutoFit/>
          </a:bodyPr>
          <a:lstStyle/>
          <a:p>
            <a:pPr algn="ctr">
              <a:spcBef>
                <a:spcPct val="50000"/>
              </a:spcBef>
            </a:pPr>
            <a:r>
              <a:rPr lang="en-US" b="1" dirty="0">
                <a:latin typeface="Calibri" pitchFamily="34" charset="0"/>
              </a:rPr>
              <a:t>12%</a:t>
            </a:r>
          </a:p>
        </p:txBody>
      </p:sp>
      <p:sp>
        <p:nvSpPr>
          <p:cNvPr id="51215" name="Text Box 11"/>
          <p:cNvSpPr txBox="1">
            <a:spLocks noChangeArrowheads="1"/>
          </p:cNvSpPr>
          <p:nvPr/>
        </p:nvSpPr>
        <p:spPr bwMode="auto">
          <a:xfrm>
            <a:off x="1371600" y="4419600"/>
            <a:ext cx="2971800" cy="366713"/>
          </a:xfrm>
          <a:prstGeom prst="rect">
            <a:avLst/>
          </a:prstGeom>
          <a:noFill/>
          <a:ln w="9525">
            <a:noFill/>
            <a:miter lim="800000"/>
            <a:headEnd/>
            <a:tailEnd/>
          </a:ln>
        </p:spPr>
        <p:txBody>
          <a:bodyPr>
            <a:spAutoFit/>
          </a:bodyPr>
          <a:lstStyle/>
          <a:p>
            <a:pPr algn="ctr">
              <a:spcBef>
                <a:spcPct val="50000"/>
              </a:spcBef>
            </a:pPr>
            <a:r>
              <a:rPr lang="en-US" b="1" dirty="0">
                <a:latin typeface="Calibri" pitchFamily="34" charset="0"/>
              </a:rPr>
              <a:t>80%</a:t>
            </a:r>
          </a:p>
        </p:txBody>
      </p:sp>
      <p:sp>
        <p:nvSpPr>
          <p:cNvPr id="51216" name="Text Box 11"/>
          <p:cNvSpPr txBox="1">
            <a:spLocks noChangeArrowheads="1"/>
          </p:cNvSpPr>
          <p:nvPr/>
        </p:nvSpPr>
        <p:spPr bwMode="auto">
          <a:xfrm>
            <a:off x="5105400" y="4419600"/>
            <a:ext cx="2971800" cy="366713"/>
          </a:xfrm>
          <a:prstGeom prst="rect">
            <a:avLst/>
          </a:prstGeom>
          <a:noFill/>
          <a:ln w="9525">
            <a:noFill/>
            <a:miter lim="800000"/>
            <a:headEnd/>
            <a:tailEnd/>
          </a:ln>
        </p:spPr>
        <p:txBody>
          <a:bodyPr>
            <a:spAutoFit/>
          </a:bodyPr>
          <a:lstStyle/>
          <a:p>
            <a:pPr algn="ctr">
              <a:spcBef>
                <a:spcPct val="50000"/>
              </a:spcBef>
            </a:pPr>
            <a:r>
              <a:rPr lang="en-US" b="1" dirty="0">
                <a:latin typeface="Calibri" pitchFamily="34" charset="0"/>
              </a:rPr>
              <a:t>85%</a:t>
            </a:r>
          </a:p>
        </p:txBody>
      </p:sp>
      <p:sp>
        <p:nvSpPr>
          <p:cNvPr id="51217" name="TextBox 47"/>
          <p:cNvSpPr txBox="1">
            <a:spLocks noChangeArrowheads="1"/>
          </p:cNvSpPr>
          <p:nvPr/>
        </p:nvSpPr>
        <p:spPr bwMode="auto">
          <a:xfrm>
            <a:off x="4191000" y="3810000"/>
            <a:ext cx="1066800" cy="369332"/>
          </a:xfrm>
          <a:prstGeom prst="rect">
            <a:avLst/>
          </a:prstGeom>
          <a:noFill/>
          <a:ln w="9525">
            <a:noFill/>
            <a:miter lim="800000"/>
            <a:headEnd/>
            <a:tailEnd/>
          </a:ln>
        </p:spPr>
        <p:txBody>
          <a:bodyPr wrap="square">
            <a:spAutoFit/>
          </a:bodyPr>
          <a:lstStyle/>
          <a:p>
            <a:pPr algn="ctr"/>
            <a:r>
              <a:rPr lang="en-US" b="1" dirty="0" smtClean="0"/>
              <a:t>Primary</a:t>
            </a:r>
            <a:endParaRPr lang="en-US" b="1" dirty="0"/>
          </a:p>
        </p:txBody>
      </p:sp>
      <p:sp>
        <p:nvSpPr>
          <p:cNvPr id="51218" name="TextBox 48"/>
          <p:cNvSpPr txBox="1">
            <a:spLocks noChangeArrowheads="1"/>
          </p:cNvSpPr>
          <p:nvPr/>
        </p:nvSpPr>
        <p:spPr bwMode="auto">
          <a:xfrm>
            <a:off x="4038600" y="2895600"/>
            <a:ext cx="1371600" cy="369332"/>
          </a:xfrm>
          <a:prstGeom prst="rect">
            <a:avLst/>
          </a:prstGeom>
          <a:noFill/>
          <a:ln w="9525">
            <a:noFill/>
            <a:miter lim="800000"/>
            <a:headEnd/>
            <a:tailEnd/>
          </a:ln>
        </p:spPr>
        <p:txBody>
          <a:bodyPr wrap="square">
            <a:spAutoFit/>
          </a:bodyPr>
          <a:lstStyle/>
          <a:p>
            <a:pPr algn="ctr"/>
            <a:r>
              <a:rPr lang="en-US" b="1" dirty="0" smtClean="0"/>
              <a:t>Secondary</a:t>
            </a:r>
            <a:endParaRPr lang="en-US" b="1" dirty="0"/>
          </a:p>
        </p:txBody>
      </p:sp>
      <p:sp>
        <p:nvSpPr>
          <p:cNvPr id="51219" name="TextBox 49"/>
          <p:cNvSpPr txBox="1">
            <a:spLocks noChangeArrowheads="1"/>
          </p:cNvSpPr>
          <p:nvPr/>
        </p:nvSpPr>
        <p:spPr bwMode="auto">
          <a:xfrm>
            <a:off x="3886200" y="1981200"/>
            <a:ext cx="1600200" cy="369332"/>
          </a:xfrm>
          <a:prstGeom prst="rect">
            <a:avLst/>
          </a:prstGeom>
          <a:noFill/>
          <a:ln w="9525">
            <a:noFill/>
            <a:miter lim="800000"/>
            <a:headEnd/>
            <a:tailEnd/>
          </a:ln>
        </p:spPr>
        <p:txBody>
          <a:bodyPr wrap="square">
            <a:spAutoFit/>
          </a:bodyPr>
          <a:lstStyle/>
          <a:p>
            <a:pPr algn="ctr"/>
            <a:r>
              <a:rPr lang="en-US" b="1" dirty="0" smtClean="0"/>
              <a:t>Tertiary</a:t>
            </a:r>
            <a:endParaRPr lang="en-US" b="1" dirty="0"/>
          </a:p>
        </p:txBody>
      </p:sp>
      <p:cxnSp>
        <p:nvCxnSpPr>
          <p:cNvPr id="52" name="Straight Arrow Connector 51"/>
          <p:cNvCxnSpPr/>
          <p:nvPr/>
        </p:nvCxnSpPr>
        <p:spPr>
          <a:xfrm rot="10800000" flipV="1">
            <a:off x="3352800" y="2209800"/>
            <a:ext cx="838200" cy="30480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57800" y="2209800"/>
            <a:ext cx="914400" cy="228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flipV="1">
            <a:off x="3657600" y="3124200"/>
            <a:ext cx="381000" cy="76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410200" y="3124200"/>
            <a:ext cx="381000" cy="76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0800000" flipV="1">
            <a:off x="4038600" y="4038600"/>
            <a:ext cx="228600" cy="285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0800000" flipH="1" flipV="1">
            <a:off x="5181600" y="4010024"/>
            <a:ext cx="228600" cy="285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0"/>
          </p:nvPr>
        </p:nvSpPr>
        <p:spPr/>
        <p:txBody>
          <a:bodyPr/>
          <a:lstStyle/>
          <a:p>
            <a:pPr>
              <a:defRPr/>
            </a:pPr>
            <a:fld id="{085E27C5-ECB1-4EBC-98D3-F94D2BA84B3F}" type="slidenum">
              <a:rPr lang="en-US" smtClean="0"/>
              <a:pPr>
                <a:defRPr/>
              </a:pPr>
              <a:t>164</a:t>
            </a:fld>
            <a:endParaRPr lang="en-US" dirty="0"/>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dirty="0" smtClean="0"/>
              <a:t>Things to Remember </a:t>
            </a:r>
          </a:p>
        </p:txBody>
      </p:sp>
      <p:sp>
        <p:nvSpPr>
          <p:cNvPr id="120835" name="Rectangle 3"/>
          <p:cNvSpPr>
            <a:spLocks noGrp="1" noChangeArrowheads="1"/>
          </p:cNvSpPr>
          <p:nvPr>
            <p:ph type="body" idx="1"/>
          </p:nvPr>
        </p:nvSpPr>
        <p:spPr>
          <a:xfrm>
            <a:off x="381000" y="1981200"/>
            <a:ext cx="8305800" cy="3886200"/>
          </a:xfrm>
        </p:spPr>
        <p:txBody>
          <a:bodyPr/>
          <a:lstStyle/>
          <a:p>
            <a:pPr eaLnBrk="1" hangingPunct="1">
              <a:buClr>
                <a:schemeClr val="accent1"/>
              </a:buClr>
              <a:buFont typeface="Wingdings" pitchFamily="2" charset="2"/>
              <a:buChar char="§"/>
            </a:pPr>
            <a:r>
              <a:rPr lang="en-US" sz="2800" dirty="0" smtClean="0"/>
              <a:t>Good data IN… Good data OUT</a:t>
            </a:r>
          </a:p>
          <a:p>
            <a:pPr lvl="1" eaLnBrk="1" hangingPunct="1">
              <a:buClr>
                <a:schemeClr val="tx2"/>
              </a:buClr>
              <a:buFont typeface="Arial" pitchFamily="34" charset="0"/>
              <a:buChar char="•"/>
            </a:pPr>
            <a:r>
              <a:rPr lang="en-US" dirty="0" smtClean="0"/>
              <a:t>Know where your data came from and the validity of that data</a:t>
            </a:r>
          </a:p>
          <a:p>
            <a:pPr eaLnBrk="1" hangingPunct="1">
              <a:buClr>
                <a:schemeClr val="accent1"/>
              </a:buClr>
              <a:buFont typeface="Wingdings" pitchFamily="2" charset="2"/>
              <a:buChar char="§"/>
            </a:pPr>
            <a:r>
              <a:rPr lang="en-US" sz="2800" dirty="0" smtClean="0"/>
              <a:t>Focus on the big picture or ALL Students</a:t>
            </a:r>
          </a:p>
          <a:p>
            <a:pPr lvl="1" eaLnBrk="1" hangingPunct="1">
              <a:buClr>
                <a:schemeClr val="tx2"/>
              </a:buClr>
              <a:buFont typeface="Arial" pitchFamily="34" charset="0"/>
              <a:buChar char="•"/>
            </a:pPr>
            <a:r>
              <a:rPr lang="en-US" dirty="0" smtClean="0"/>
              <a:t>Are most students making progress?</a:t>
            </a:r>
          </a:p>
          <a:p>
            <a:pPr eaLnBrk="1" hangingPunct="1">
              <a:buClr>
                <a:schemeClr val="accent1"/>
              </a:buClr>
              <a:buFont typeface="Wingdings" pitchFamily="2" charset="2"/>
              <a:buChar char="§"/>
            </a:pPr>
            <a:r>
              <a:rPr lang="en-US" sz="2800" dirty="0" smtClean="0"/>
              <a:t>ALL instructional and curriculum decisions should be based on DATA.</a:t>
            </a:r>
          </a:p>
          <a:p>
            <a:pPr eaLnBrk="1" hangingPunct="1">
              <a:buClr>
                <a:schemeClr val="accent1"/>
              </a:buClr>
              <a:buFont typeface="Wingdings" pitchFamily="2" charset="2"/>
              <a:buChar char="§"/>
            </a:pPr>
            <a:r>
              <a:rPr lang="en-US" sz="2800" dirty="0" smtClean="0"/>
              <a:t>Keep it </a:t>
            </a:r>
            <a:r>
              <a:rPr lang="en-US" sz="2800" u="sng" dirty="0" smtClean="0"/>
              <a:t>Simple</a:t>
            </a:r>
            <a:r>
              <a:rPr lang="en-US" sz="2800" dirty="0" smtClean="0"/>
              <a:t> and </a:t>
            </a:r>
            <a:r>
              <a:rPr lang="en-US" sz="2800" u="sng" dirty="0" smtClean="0"/>
              <a:t>Efficient</a:t>
            </a:r>
            <a:r>
              <a:rPr lang="en-US" sz="2800" dirty="0" smtClean="0"/>
              <a:t>!</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165</a:t>
            </a:fld>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Activity</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Establishing recommendations for target identification rate.</a:t>
            </a:r>
          </a:p>
          <a:p>
            <a:pPr lvl="1">
              <a:buClr>
                <a:schemeClr val="tx2"/>
              </a:buClr>
              <a:buFont typeface="Arial" pitchFamily="34" charset="0"/>
              <a:buChar char="•"/>
            </a:pPr>
            <a:r>
              <a:rPr lang="en-US" dirty="0" smtClean="0"/>
              <a:t>What current practices exist for identifying students for secondary and tertiary instruction?</a:t>
            </a:r>
          </a:p>
          <a:p>
            <a:pPr lvl="1">
              <a:buClr>
                <a:schemeClr val="tx2"/>
              </a:buClr>
              <a:buFont typeface="Arial" pitchFamily="34" charset="0"/>
              <a:buChar char="•"/>
            </a:pPr>
            <a:r>
              <a:rPr lang="en-US" dirty="0" smtClean="0"/>
              <a:t>Are these practices effective? Why or why not?</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166</a:t>
            </a:fld>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Establishing a Screening Process</a:t>
            </a:r>
            <a:endParaRPr lang="en-US"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765A1791-4B10-4E06-9480-3A21AE6841E2}" type="slidenum">
              <a:rPr lang="en-US" smtClean="0"/>
              <a:pPr>
                <a:defRPr/>
              </a:pPr>
              <a:t>167</a:t>
            </a:fld>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Getting Started </a:t>
            </a:r>
            <a:endParaRPr lang="en-US" dirty="0"/>
          </a:p>
        </p:txBody>
      </p:sp>
      <p:sp>
        <p:nvSpPr>
          <p:cNvPr id="8" name="Content Placeholder 7"/>
          <p:cNvSpPr>
            <a:spLocks noGrp="1"/>
          </p:cNvSpPr>
          <p:nvPr>
            <p:ph idx="1"/>
          </p:nvPr>
        </p:nvSpPr>
        <p:spPr/>
        <p:txBody>
          <a:bodyPr/>
          <a:lstStyle/>
          <a:p>
            <a:pPr>
              <a:buClr>
                <a:schemeClr val="accent1"/>
              </a:buClr>
              <a:buFont typeface="Wingdings" pitchFamily="2" charset="2"/>
              <a:buChar char="§"/>
            </a:pPr>
            <a:r>
              <a:rPr lang="en-US" dirty="0" smtClean="0"/>
              <a:t>STEP 1: Determining Needs, Priorities, and Logistics</a:t>
            </a:r>
          </a:p>
          <a:p>
            <a:pPr>
              <a:buClr>
                <a:schemeClr val="accent1"/>
              </a:buClr>
              <a:buFont typeface="Wingdings" pitchFamily="2" charset="2"/>
              <a:buChar char="§"/>
            </a:pPr>
            <a:endParaRPr lang="en-US" dirty="0" smtClean="0"/>
          </a:p>
          <a:p>
            <a:pPr>
              <a:buClr>
                <a:schemeClr val="accent1"/>
              </a:buClr>
              <a:buFont typeface="Wingdings" pitchFamily="2" charset="2"/>
              <a:buChar char="§"/>
            </a:pPr>
            <a:r>
              <a:rPr lang="en-US" dirty="0" smtClean="0"/>
              <a:t>STEP 2: Selecting a Screening Tool</a:t>
            </a:r>
          </a:p>
          <a:p>
            <a:pPr>
              <a:buClr>
                <a:schemeClr val="accent1"/>
              </a:buClr>
              <a:buFont typeface="Wingdings" pitchFamily="2" charset="2"/>
              <a:buChar char="§"/>
            </a:pPr>
            <a:endParaRPr lang="en-US" dirty="0" smtClean="0"/>
          </a:p>
          <a:p>
            <a:pPr>
              <a:buClr>
                <a:schemeClr val="accent1"/>
              </a:buClr>
              <a:buFont typeface="Wingdings" pitchFamily="2" charset="2"/>
              <a:buChar char="§"/>
            </a:pPr>
            <a:r>
              <a:rPr lang="en-US" dirty="0" smtClean="0"/>
              <a:t>STEP 3: Establishing Procedures</a:t>
            </a:r>
            <a:endParaRPr lang="en-US" dirty="0"/>
          </a:p>
        </p:txBody>
      </p:sp>
      <p:sp>
        <p:nvSpPr>
          <p:cNvPr id="4" name="Slide Number Placeholder 3"/>
          <p:cNvSpPr>
            <a:spLocks noGrp="1"/>
          </p:cNvSpPr>
          <p:nvPr>
            <p:ph type="sldNum" sz="quarter" idx="10"/>
          </p:nvPr>
        </p:nvSpPr>
        <p:spPr/>
        <p:txBody>
          <a:bodyPr/>
          <a:lstStyle/>
          <a:p>
            <a:pPr>
              <a:defRPr/>
            </a:pPr>
            <a:fld id="{55A5DE50-F2A3-4E2B-ACE4-AFF6EF62F9A3}" type="slidenum">
              <a:rPr lang="en-US" smtClean="0"/>
              <a:pPr>
                <a:defRPr/>
              </a:pPr>
              <a:t>168</a:t>
            </a:fld>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90000"/>
                    <a:lumOff val="10000"/>
                  </a:schemeClr>
                </a:solidFill>
              </a:rPr>
              <a:t>STEP 1: Determining Needs, Priorities, and Logistics</a:t>
            </a:r>
            <a:endParaRPr lang="en-US" dirty="0">
              <a:solidFill>
                <a:schemeClr val="accent2">
                  <a:lumMod val="90000"/>
                  <a:lumOff val="10000"/>
                </a:schemeClr>
              </a:solidFill>
            </a:endParaRPr>
          </a:p>
        </p:txBody>
      </p:sp>
      <p:sp>
        <p:nvSpPr>
          <p:cNvPr id="4" name="Content Placeholder 3"/>
          <p:cNvSpPr>
            <a:spLocks noGrp="1"/>
          </p:cNvSpPr>
          <p:nvPr>
            <p:ph idx="1"/>
          </p:nvPr>
        </p:nvSpPr>
        <p:spPr>
          <a:xfrm>
            <a:off x="381000" y="2058988"/>
            <a:ext cx="8305800" cy="2665412"/>
          </a:xfrm>
        </p:spPr>
        <p:txBody>
          <a:bodyPr numCol="2"/>
          <a:lstStyle/>
          <a:p>
            <a:pPr>
              <a:buClr>
                <a:schemeClr val="accent1"/>
              </a:buClr>
              <a:buFont typeface="Wingdings" pitchFamily="2" charset="2"/>
              <a:buChar char="§"/>
            </a:pPr>
            <a:r>
              <a:rPr lang="en-US" dirty="0" smtClean="0"/>
              <a:t>Outcome Measures</a:t>
            </a:r>
          </a:p>
          <a:p>
            <a:pPr>
              <a:buClr>
                <a:schemeClr val="accent1"/>
              </a:buClr>
              <a:buFont typeface="Wingdings" pitchFamily="2" charset="2"/>
              <a:buChar char="§"/>
            </a:pPr>
            <a:r>
              <a:rPr lang="en-US" dirty="0" smtClean="0"/>
              <a:t>Scope</a:t>
            </a:r>
          </a:p>
          <a:p>
            <a:pPr>
              <a:buClr>
                <a:schemeClr val="accent1"/>
              </a:buClr>
              <a:buFont typeface="Wingdings" pitchFamily="2" charset="2"/>
              <a:buChar char="§"/>
            </a:pPr>
            <a:r>
              <a:rPr lang="en-US" dirty="0" smtClean="0"/>
              <a:t>Population</a:t>
            </a:r>
          </a:p>
          <a:p>
            <a:pPr>
              <a:buClr>
                <a:schemeClr val="accent1"/>
              </a:buClr>
              <a:buFont typeface="Wingdings" pitchFamily="2" charset="2"/>
              <a:buChar char="§"/>
            </a:pPr>
            <a:r>
              <a:rPr lang="en-US" dirty="0" smtClean="0"/>
              <a:t>Timing </a:t>
            </a:r>
          </a:p>
          <a:p>
            <a:pPr>
              <a:buClr>
                <a:schemeClr val="accent1"/>
              </a:buClr>
              <a:buFont typeface="Wingdings" pitchFamily="2" charset="2"/>
              <a:buChar char="§"/>
            </a:pPr>
            <a:r>
              <a:rPr lang="en-US" dirty="0" smtClean="0"/>
              <a:t>Materials</a:t>
            </a:r>
          </a:p>
          <a:p>
            <a:pPr>
              <a:buClr>
                <a:schemeClr val="accent1"/>
              </a:buClr>
              <a:buFont typeface="Wingdings" pitchFamily="2" charset="2"/>
              <a:buChar char="§"/>
            </a:pPr>
            <a:r>
              <a:rPr lang="en-US" dirty="0" smtClean="0"/>
              <a:t>Funds</a:t>
            </a:r>
          </a:p>
          <a:p>
            <a:pPr>
              <a:buClr>
                <a:schemeClr val="accent1"/>
              </a:buClr>
              <a:buFont typeface="Wingdings" pitchFamily="2" charset="2"/>
              <a:buChar char="§"/>
            </a:pPr>
            <a:r>
              <a:rPr lang="en-US" dirty="0" smtClean="0"/>
              <a:t>Training</a:t>
            </a:r>
          </a:p>
        </p:txBody>
      </p:sp>
      <p:sp>
        <p:nvSpPr>
          <p:cNvPr id="2" name="Slide Number Placeholder 1"/>
          <p:cNvSpPr>
            <a:spLocks noGrp="1"/>
          </p:cNvSpPr>
          <p:nvPr>
            <p:ph type="sldNum" sz="quarter" idx="10"/>
          </p:nvPr>
        </p:nvSpPr>
        <p:spPr/>
        <p:txBody>
          <a:bodyPr/>
          <a:lstStyle/>
          <a:p>
            <a:pPr>
              <a:defRPr/>
            </a:pPr>
            <a:fld id="{D018D9C5-E644-414B-97B6-66097F7A7F26}" type="slidenum">
              <a:rPr lang="en-US" smtClean="0"/>
              <a:pPr>
                <a:defRPr/>
              </a:pPr>
              <a:t>169</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ctr"/>
            <a:r>
              <a:rPr lang="en-US" dirty="0" smtClean="0">
                <a:solidFill>
                  <a:schemeClr val="bg2">
                    <a:lumMod val="25000"/>
                  </a:schemeClr>
                </a:solidFill>
              </a:rPr>
              <a:t>Essential Components of RTI</a:t>
            </a:r>
          </a:p>
        </p:txBody>
      </p:sp>
      <p:pic>
        <p:nvPicPr>
          <p:cNvPr id="9" name="Picture 8" descr="AIR-RTI_CoreComponents_HiRes.jpg"/>
          <p:cNvPicPr>
            <a:picLocks noChangeAspect="1"/>
          </p:cNvPicPr>
          <p:nvPr/>
        </p:nvPicPr>
        <p:blipFill>
          <a:blip r:embed="rId3" cstate="print"/>
          <a:stretch>
            <a:fillRect/>
          </a:stretch>
        </p:blipFill>
        <p:spPr>
          <a:xfrm>
            <a:off x="2320700" y="1891330"/>
            <a:ext cx="4384900" cy="4052270"/>
          </a:xfrm>
          <a:prstGeom prst="rect">
            <a:avLst/>
          </a:prstGeom>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Outcomes</a:t>
            </a:r>
          </a:p>
        </p:txBody>
      </p:sp>
      <p:sp>
        <p:nvSpPr>
          <p:cNvPr id="43011" name="Content Placeholder 2"/>
          <p:cNvSpPr>
            <a:spLocks noGrp="1"/>
          </p:cNvSpPr>
          <p:nvPr>
            <p:ph idx="1"/>
          </p:nvPr>
        </p:nvSpPr>
        <p:spPr>
          <a:xfrm>
            <a:off x="381000" y="1905000"/>
            <a:ext cx="8305800" cy="3811588"/>
          </a:xfrm>
          <a:prstGeom prst="rect">
            <a:avLst/>
          </a:prstGeom>
        </p:spPr>
        <p:txBody>
          <a:bodyPr lIns="0" tIns="0" rIns="0" bIns="0"/>
          <a:lstStyle/>
          <a:p>
            <a:pPr marL="339725" indent="-339725" eaLnBrk="1" hangingPunct="1">
              <a:lnSpc>
                <a:spcPct val="80000"/>
              </a:lnSpc>
              <a:spcBef>
                <a:spcPts val="1200"/>
              </a:spcBef>
              <a:buClr>
                <a:schemeClr val="accent1"/>
              </a:buClr>
              <a:buFont typeface="Wingdings" charset="2"/>
              <a:buChar char="§"/>
            </a:pPr>
            <a:r>
              <a:rPr lang="en-US" sz="3000" dirty="0" smtClean="0">
                <a:solidFill>
                  <a:srgbClr val="000000"/>
                </a:solidFill>
              </a:rPr>
              <a:t>Choice of outcome measure:</a:t>
            </a:r>
          </a:p>
          <a:p>
            <a:pPr marL="687388" lvl="1" indent="-333375" eaLnBrk="1" hangingPunct="1">
              <a:lnSpc>
                <a:spcPct val="80000"/>
              </a:lnSpc>
              <a:spcBef>
                <a:spcPts val="1200"/>
              </a:spcBef>
              <a:buClr>
                <a:schemeClr val="accent2"/>
              </a:buClr>
              <a:buFont typeface="Arial" charset="0"/>
              <a:buChar char="•"/>
            </a:pPr>
            <a:r>
              <a:rPr lang="en-US" sz="3000" i="1" dirty="0" smtClean="0">
                <a:solidFill>
                  <a:srgbClr val="000000"/>
                </a:solidFill>
              </a:rPr>
              <a:t>What is the criterion?</a:t>
            </a:r>
          </a:p>
          <a:p>
            <a:pPr marL="687388" lvl="1" indent="-333375" eaLnBrk="1" hangingPunct="1">
              <a:lnSpc>
                <a:spcPct val="80000"/>
              </a:lnSpc>
              <a:spcBef>
                <a:spcPts val="1200"/>
              </a:spcBef>
              <a:buClr>
                <a:schemeClr val="accent2"/>
              </a:buClr>
              <a:buFont typeface="Arial" charset="0"/>
              <a:buChar char="•"/>
            </a:pPr>
            <a:r>
              <a:rPr lang="en-US" sz="3000" i="1" dirty="0" smtClean="0">
                <a:solidFill>
                  <a:srgbClr val="000000"/>
                </a:solidFill>
              </a:rPr>
              <a:t>What are we predicting to?</a:t>
            </a:r>
            <a:endParaRPr lang="en-US" sz="3000" dirty="0" smtClean="0">
              <a:solidFill>
                <a:srgbClr val="000000"/>
              </a:solidFill>
            </a:endParaRPr>
          </a:p>
          <a:p>
            <a:pPr marL="339725" indent="-339725" eaLnBrk="1" hangingPunct="1">
              <a:lnSpc>
                <a:spcPct val="80000"/>
              </a:lnSpc>
              <a:spcBef>
                <a:spcPts val="1200"/>
              </a:spcBef>
              <a:buClr>
                <a:schemeClr val="accent1"/>
              </a:buClr>
              <a:buFont typeface="Wingdings" charset="2"/>
              <a:buChar char="§"/>
            </a:pPr>
            <a:r>
              <a:rPr lang="en-US" sz="3000" dirty="0" smtClean="0">
                <a:solidFill>
                  <a:srgbClr val="000000"/>
                </a:solidFill>
              </a:rPr>
              <a:t>Should be educationally valid outcome.</a:t>
            </a:r>
          </a:p>
          <a:p>
            <a:pPr marL="339725" indent="-339725" eaLnBrk="1" hangingPunct="1">
              <a:lnSpc>
                <a:spcPct val="80000"/>
              </a:lnSpc>
              <a:spcBef>
                <a:spcPts val="1200"/>
              </a:spcBef>
              <a:buClr>
                <a:schemeClr val="accent1"/>
              </a:buClr>
              <a:buFont typeface="Wingdings" charset="2"/>
              <a:buChar char="§"/>
            </a:pPr>
            <a:r>
              <a:rPr lang="en-US" sz="3000" dirty="0" smtClean="0">
                <a:solidFill>
                  <a:srgbClr val="000000"/>
                </a:solidFill>
              </a:rPr>
              <a:t>Schools must choose age-appropriate outcome measures that capture student ability.</a:t>
            </a:r>
          </a:p>
          <a:p>
            <a:pPr marL="339725" indent="-339725" eaLnBrk="1" hangingPunct="1">
              <a:lnSpc>
                <a:spcPct val="80000"/>
              </a:lnSpc>
              <a:spcBef>
                <a:spcPts val="1200"/>
              </a:spcBef>
              <a:buClr>
                <a:schemeClr val="accent1"/>
              </a:buClr>
              <a:buFont typeface="Wingdings" charset="2"/>
              <a:buChar char="§"/>
            </a:pPr>
            <a:r>
              <a:rPr lang="en-US" sz="3000" dirty="0" smtClean="0"/>
              <a:t>May have different screeners to assess different outcomes</a:t>
            </a:r>
            <a:endParaRPr lang="en-US" sz="3000" dirty="0" smtClean="0">
              <a:solidFill>
                <a:srgbClr val="000000"/>
              </a:solidFill>
            </a:endParaRPr>
          </a:p>
          <a:p>
            <a:pPr marL="339725" indent="-339725" eaLnBrk="1" hangingPunct="1">
              <a:lnSpc>
                <a:spcPct val="80000"/>
              </a:lnSpc>
              <a:spcBef>
                <a:spcPts val="1200"/>
              </a:spcBef>
              <a:buClr>
                <a:schemeClr val="accent1"/>
              </a:buClr>
              <a:buFont typeface="Wingdings" charset="2"/>
              <a:buNone/>
            </a:pPr>
            <a:r>
              <a:rPr lang="en-US" sz="2800" dirty="0" smtClean="0">
                <a:solidFill>
                  <a:srgbClr val="000000"/>
                </a:solidFill>
              </a:rPr>
              <a:t> </a:t>
            </a:r>
          </a:p>
          <a:p>
            <a:pPr marL="339725" indent="-339725" eaLnBrk="1" hangingPunct="1">
              <a:lnSpc>
                <a:spcPct val="80000"/>
              </a:lnSpc>
              <a:spcBef>
                <a:spcPts val="1200"/>
              </a:spcBef>
              <a:buClr>
                <a:schemeClr val="accent1"/>
              </a:buClr>
              <a:buFont typeface="Wingdings" charset="2"/>
              <a:buNone/>
            </a:pPr>
            <a:endParaRPr lang="en-US" sz="1000" dirty="0" smtClean="0">
              <a:solidFill>
                <a:srgbClr val="000000"/>
              </a:solidFill>
            </a:endParaRPr>
          </a:p>
          <a:p>
            <a:pPr marL="339725" indent="-339725" eaLnBrk="1" hangingPunct="1">
              <a:lnSpc>
                <a:spcPct val="80000"/>
              </a:lnSpc>
              <a:spcBef>
                <a:spcPts val="1200"/>
              </a:spcBef>
              <a:buClr>
                <a:schemeClr val="accent1"/>
              </a:buClr>
              <a:buFont typeface="Wingdings" charset="2"/>
              <a:buChar cha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170</a:t>
            </a:fld>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Team Questions: Outcomes</a:t>
            </a:r>
          </a:p>
        </p:txBody>
      </p:sp>
      <p:sp>
        <p:nvSpPr>
          <p:cNvPr id="60419" name="Content Placeholder 2"/>
          <p:cNvSpPr>
            <a:spLocks noGrp="1"/>
          </p:cNvSpPr>
          <p:nvPr>
            <p:ph idx="1"/>
          </p:nvPr>
        </p:nvSpPr>
        <p:spPr>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Char char="§"/>
            </a:pPr>
            <a:r>
              <a:rPr lang="en-US" dirty="0" smtClean="0">
                <a:solidFill>
                  <a:srgbClr val="000000"/>
                </a:solidFill>
              </a:rPr>
              <a:t>What is your focus?</a:t>
            </a:r>
          </a:p>
          <a:p>
            <a:pPr marL="687388" lvl="1" indent="-333375" eaLnBrk="1" hangingPunct="1">
              <a:lnSpc>
                <a:spcPct val="90000"/>
              </a:lnSpc>
              <a:spcBef>
                <a:spcPts val="1200"/>
              </a:spcBef>
              <a:buClr>
                <a:schemeClr val="accent2"/>
              </a:buClr>
              <a:buFont typeface="Arial" charset="0"/>
              <a:buChar char="•"/>
            </a:pPr>
            <a:r>
              <a:rPr lang="en-US" dirty="0" smtClean="0"/>
              <a:t>Outcome</a:t>
            </a:r>
            <a:r>
              <a:rPr lang="en-US" dirty="0" smtClean="0">
                <a:solidFill>
                  <a:srgbClr val="000000"/>
                </a:solidFill>
              </a:rPr>
              <a:t> (e.g.,  skill, academic, behavioral, both)</a:t>
            </a:r>
          </a:p>
          <a:p>
            <a:pPr marL="687388" lvl="1" indent="-333375" eaLnBrk="1" hangingPunct="1">
              <a:lnSpc>
                <a:spcPct val="90000"/>
              </a:lnSpc>
              <a:spcBef>
                <a:spcPts val="1200"/>
              </a:spcBef>
              <a:buClr>
                <a:schemeClr val="accent2"/>
              </a:buClr>
              <a:buFont typeface="Arial" charset="0"/>
              <a:buChar char="•"/>
            </a:pPr>
            <a:r>
              <a:rPr lang="en-US" dirty="0" smtClean="0">
                <a:solidFill>
                  <a:srgbClr val="000000"/>
                </a:solidFill>
              </a:rPr>
              <a:t>Outcome measures (e.g., reading fluency)</a:t>
            </a:r>
          </a:p>
          <a:p>
            <a:pPr marL="339725" indent="-339725" eaLnBrk="1" hangingPunct="1">
              <a:lnSpc>
                <a:spcPct val="90000"/>
              </a:lnSpc>
              <a:spcBef>
                <a:spcPts val="1200"/>
              </a:spcBef>
              <a:buClr>
                <a:schemeClr val="accent1"/>
              </a:buClr>
              <a:buFont typeface="Wingdings" charset="2"/>
              <a:buChar char="§"/>
            </a:pPr>
            <a:r>
              <a:rPr lang="en-US" dirty="0" smtClean="0">
                <a:solidFill>
                  <a:srgbClr val="000000"/>
                </a:solidFill>
              </a:rPr>
              <a:t>How are they aligned with the current curriculum and state standards?</a:t>
            </a: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171</a:t>
            </a:fld>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District or school focus</a:t>
            </a:r>
          </a:p>
          <a:p>
            <a:pPr lvl="1">
              <a:buClr>
                <a:schemeClr val="tx2"/>
              </a:buClr>
              <a:buFont typeface="Arial" pitchFamily="34" charset="0"/>
              <a:buChar char="•"/>
            </a:pPr>
            <a:r>
              <a:rPr lang="en-US" dirty="0" smtClean="0"/>
              <a:t>Pros</a:t>
            </a:r>
          </a:p>
          <a:p>
            <a:pPr lvl="1">
              <a:buClr>
                <a:schemeClr val="tx2"/>
              </a:buClr>
              <a:buFont typeface="Arial" pitchFamily="34" charset="0"/>
              <a:buChar char="•"/>
            </a:pPr>
            <a:r>
              <a:rPr lang="en-US" dirty="0" smtClean="0"/>
              <a:t>Cons</a:t>
            </a:r>
          </a:p>
          <a:p>
            <a:pPr>
              <a:buClr>
                <a:schemeClr val="accent1"/>
              </a:buClr>
              <a:buFont typeface="Wingdings" pitchFamily="2" charset="2"/>
              <a:buChar char="§"/>
            </a:pPr>
            <a:r>
              <a:rPr lang="en-US" dirty="0" smtClean="0"/>
              <a:t>Alignment of other initiatives, activities, and policies</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172</a:t>
            </a:fld>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Questions: Scope</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Is it a district or school level focus?</a:t>
            </a:r>
          </a:p>
          <a:p>
            <a:pPr lvl="1">
              <a:buClr>
                <a:schemeClr val="tx2"/>
              </a:buClr>
              <a:buFont typeface="Arial" pitchFamily="34" charset="0"/>
              <a:buChar char="•"/>
            </a:pPr>
            <a:r>
              <a:rPr lang="en-US" dirty="0" smtClean="0"/>
              <a:t>Are efforts aligned?</a:t>
            </a:r>
          </a:p>
          <a:p>
            <a:endParaRPr lang="en-US" dirty="0" smtClean="0"/>
          </a:p>
          <a:p>
            <a:pPr>
              <a:buClr>
                <a:schemeClr val="accent1"/>
              </a:buClr>
              <a:buFont typeface="Wingdings" pitchFamily="2" charset="2"/>
              <a:buChar char="§"/>
            </a:pPr>
            <a:r>
              <a:rPr lang="en-US" dirty="0" smtClean="0"/>
              <a:t>Are there other efforts in place that can be aligned with screening?</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173</a:t>
            </a:fld>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type="body" sz="quarter" idx="13"/>
          </p:nvPr>
        </p:nvSpPr>
        <p:spPr>
          <a:xfrm>
            <a:off x="381000" y="1905000"/>
            <a:ext cx="8305800" cy="3886200"/>
          </a:xfrm>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Char char="§"/>
            </a:pPr>
            <a:r>
              <a:rPr lang="en-US" dirty="0" smtClean="0">
                <a:solidFill>
                  <a:srgbClr val="000000"/>
                </a:solidFill>
              </a:rPr>
              <a:t>Screening tools may differ in their validity, reliability and accuracy depending on the  population</a:t>
            </a:r>
          </a:p>
          <a:p>
            <a:pPr marL="742950" lvl="1" indent="-339725">
              <a:lnSpc>
                <a:spcPct val="90000"/>
              </a:lnSpc>
              <a:spcBef>
                <a:spcPts val="1200"/>
              </a:spcBef>
              <a:buClr>
                <a:schemeClr val="tx2"/>
              </a:buClr>
              <a:buFont typeface="Arial" pitchFamily="34" charset="0"/>
              <a:buChar char="•"/>
            </a:pPr>
            <a:r>
              <a:rPr lang="en-US" dirty="0" smtClean="0">
                <a:solidFill>
                  <a:srgbClr val="000000"/>
                </a:solidFill>
              </a:rPr>
              <a:t>Specific subgroups (ELL, special education)</a:t>
            </a:r>
          </a:p>
          <a:p>
            <a:pPr marL="1039813" lvl="2" indent="-339725">
              <a:lnSpc>
                <a:spcPct val="90000"/>
              </a:lnSpc>
              <a:spcBef>
                <a:spcPts val="1200"/>
              </a:spcBef>
              <a:buClr>
                <a:schemeClr val="accent1"/>
              </a:buClr>
              <a:buFont typeface="Wingdings" charset="2"/>
              <a:buChar char="§"/>
            </a:pPr>
            <a:r>
              <a:rPr lang="en-US" dirty="0" smtClean="0">
                <a:solidFill>
                  <a:srgbClr val="000000"/>
                </a:solidFill>
              </a:rPr>
              <a:t>Test may need language or other accommodations</a:t>
            </a:r>
          </a:p>
          <a:p>
            <a:pPr marL="742950" lvl="1" indent="-339725">
              <a:lnSpc>
                <a:spcPct val="90000"/>
              </a:lnSpc>
              <a:spcBef>
                <a:spcPts val="1200"/>
              </a:spcBef>
              <a:buClr>
                <a:schemeClr val="tx2"/>
              </a:buClr>
              <a:buFont typeface="Arial" pitchFamily="34" charset="0"/>
              <a:buChar char="•"/>
            </a:pPr>
            <a:r>
              <a:rPr lang="en-US" dirty="0" smtClean="0">
                <a:solidFill>
                  <a:srgbClr val="000000"/>
                </a:solidFill>
              </a:rPr>
              <a:t>Grade levels</a:t>
            </a:r>
          </a:p>
        </p:txBody>
      </p:sp>
      <p:sp>
        <p:nvSpPr>
          <p:cNvPr id="58370"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Target Population</a:t>
            </a:r>
          </a:p>
        </p:txBody>
      </p:sp>
      <p:sp>
        <p:nvSpPr>
          <p:cNvPr id="4" name="Slide Number Placeholder 3"/>
          <p:cNvSpPr>
            <a:spLocks noGrp="1"/>
          </p:cNvSpPr>
          <p:nvPr>
            <p:ph type="sldNum" sz="quarter" idx="12"/>
          </p:nvPr>
        </p:nvSpPr>
        <p:spPr/>
        <p:txBody>
          <a:bodyPr/>
          <a:lstStyle/>
          <a:p>
            <a:pPr>
              <a:defRPr/>
            </a:pPr>
            <a:fld id="{244AB6C2-154B-45C3-8991-3A52E1AF0D4A}" type="slidenum">
              <a:rPr lang="en-US" smtClean="0"/>
              <a:pPr>
                <a:defRPr/>
              </a:pPr>
              <a:t>174</a:t>
            </a:fld>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type="body" sz="quarter" idx="13"/>
          </p:nvPr>
        </p:nvSpPr>
        <p:spPr>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Char char="§"/>
            </a:pPr>
            <a:r>
              <a:rPr lang="en-US" dirty="0" smtClean="0">
                <a:solidFill>
                  <a:srgbClr val="000000"/>
                </a:solidFill>
              </a:rPr>
              <a:t>Who is the target population? </a:t>
            </a:r>
          </a:p>
          <a:p>
            <a:pPr marL="687388" lvl="1" indent="-333375" eaLnBrk="1" hangingPunct="1">
              <a:lnSpc>
                <a:spcPct val="90000"/>
              </a:lnSpc>
              <a:spcBef>
                <a:spcPts val="1200"/>
              </a:spcBef>
              <a:buClr>
                <a:schemeClr val="accent2"/>
              </a:buClr>
              <a:buFont typeface="Arial" charset="0"/>
              <a:buChar char="•"/>
            </a:pPr>
            <a:r>
              <a:rPr lang="en-US" dirty="0" smtClean="0">
                <a:solidFill>
                  <a:srgbClr val="000000"/>
                </a:solidFill>
              </a:rPr>
              <a:t>What schools (ES, MS, JH, HS)?</a:t>
            </a:r>
          </a:p>
          <a:p>
            <a:pPr marL="687388" lvl="1" indent="-333375" eaLnBrk="1" hangingPunct="1">
              <a:lnSpc>
                <a:spcPct val="90000"/>
              </a:lnSpc>
              <a:spcBef>
                <a:spcPts val="1200"/>
              </a:spcBef>
              <a:buClr>
                <a:schemeClr val="accent2"/>
              </a:buClr>
              <a:buFont typeface="Arial" charset="0"/>
              <a:buChar char="•"/>
            </a:pPr>
            <a:r>
              <a:rPr lang="en-US" dirty="0" smtClean="0">
                <a:solidFill>
                  <a:srgbClr val="000000"/>
                </a:solidFill>
              </a:rPr>
              <a:t>What grade level(s)?</a:t>
            </a:r>
          </a:p>
          <a:p>
            <a:pPr marL="687388" lvl="1" indent="-333375" eaLnBrk="1" hangingPunct="1">
              <a:lnSpc>
                <a:spcPct val="90000"/>
              </a:lnSpc>
              <a:spcBef>
                <a:spcPts val="1200"/>
              </a:spcBef>
              <a:buClr>
                <a:schemeClr val="accent2"/>
              </a:buClr>
              <a:buFont typeface="Arial" charset="0"/>
              <a:buChar char="•"/>
            </a:pPr>
            <a:r>
              <a:rPr lang="en-US" dirty="0" smtClean="0">
                <a:solidFill>
                  <a:srgbClr val="000000"/>
                </a:solidFill>
              </a:rPr>
              <a:t>Are there specific subgroup(s)?</a:t>
            </a:r>
          </a:p>
          <a:p>
            <a:pPr marL="339725" indent="-339725" eaLnBrk="1" hangingPunct="1">
              <a:lnSpc>
                <a:spcPct val="90000"/>
              </a:lnSpc>
              <a:spcBef>
                <a:spcPts val="1200"/>
              </a:spcBef>
              <a:buClr>
                <a:schemeClr val="accent1"/>
              </a:buClr>
              <a:buFont typeface="Wingdings" charset="2"/>
              <a:buChar char="§"/>
            </a:pPr>
            <a:r>
              <a:rPr lang="en-US" dirty="0" smtClean="0">
                <a:solidFill>
                  <a:srgbClr val="000000"/>
                </a:solidFill>
              </a:rPr>
              <a:t>What are the demographics/characteristics of the population?</a:t>
            </a:r>
          </a:p>
        </p:txBody>
      </p:sp>
      <p:sp>
        <p:nvSpPr>
          <p:cNvPr id="58370"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Team Questions: Target Population</a:t>
            </a:r>
          </a:p>
        </p:txBody>
      </p:sp>
      <p:sp>
        <p:nvSpPr>
          <p:cNvPr id="4" name="Slide Number Placeholder 3"/>
          <p:cNvSpPr>
            <a:spLocks noGrp="1"/>
          </p:cNvSpPr>
          <p:nvPr>
            <p:ph type="sldNum" sz="quarter" idx="12"/>
          </p:nvPr>
        </p:nvSpPr>
        <p:spPr/>
        <p:txBody>
          <a:bodyPr/>
          <a:lstStyle/>
          <a:p>
            <a:pPr>
              <a:defRPr/>
            </a:pPr>
            <a:fld id="{244AB6C2-154B-45C3-8991-3A52E1AF0D4A}" type="slidenum">
              <a:rPr lang="en-US" smtClean="0"/>
              <a:pPr>
                <a:defRPr/>
              </a:pPr>
              <a:t>175</a:t>
            </a:fld>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Timing </a:t>
            </a:r>
          </a:p>
        </p:txBody>
      </p:sp>
      <p:sp>
        <p:nvSpPr>
          <p:cNvPr id="59395" name="Content Placeholder 2"/>
          <p:cNvSpPr>
            <a:spLocks noGrp="1"/>
          </p:cNvSpPr>
          <p:nvPr>
            <p:ph idx="1"/>
          </p:nvPr>
        </p:nvSpPr>
        <p:spPr>
          <a:xfrm>
            <a:off x="381000" y="1905000"/>
            <a:ext cx="8305800" cy="3962400"/>
          </a:xfrm>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Char char="§"/>
            </a:pPr>
            <a:r>
              <a:rPr lang="en-US" sz="2400" dirty="0" smtClean="0"/>
              <a:t>Screening should occur more than one time per year, but it is recommended that it occurs at least 3 times per year</a:t>
            </a:r>
          </a:p>
          <a:p>
            <a:pPr marL="746125" lvl="1" indent="-339725">
              <a:buClr>
                <a:schemeClr val="tx2"/>
              </a:buClr>
              <a:buFont typeface="Arial" pitchFamily="34" charset="0"/>
              <a:buChar char="•"/>
            </a:pPr>
            <a:r>
              <a:rPr lang="en-US" sz="2000" dirty="0" smtClean="0"/>
              <a:t>Fall, winter, spring </a:t>
            </a:r>
          </a:p>
          <a:p>
            <a:pPr marL="339725" lvl="1" indent="-339725">
              <a:buClr>
                <a:schemeClr val="accent1"/>
              </a:buClr>
              <a:buFont typeface="Wingdings" charset="2"/>
              <a:buChar char="§"/>
            </a:pPr>
            <a:r>
              <a:rPr lang="en-US" sz="2400" dirty="0" smtClean="0"/>
              <a:t>Create a clear schedule before the year begins</a:t>
            </a:r>
          </a:p>
          <a:p>
            <a:pPr marL="339725" lvl="1" indent="-339725">
              <a:buClr>
                <a:schemeClr val="accent1"/>
              </a:buClr>
              <a:buFont typeface="Wingdings" charset="2"/>
              <a:buChar char="§"/>
            </a:pPr>
            <a:r>
              <a:rPr lang="en-US" sz="2400" dirty="0" smtClean="0"/>
              <a:t>Screeners must target skills pertinent to the grade and time the screen is administered.</a:t>
            </a:r>
          </a:p>
          <a:p>
            <a:pPr marL="339725" indent="-339725" eaLnBrk="1" hangingPunct="1">
              <a:lnSpc>
                <a:spcPct val="90000"/>
              </a:lnSpc>
              <a:spcBef>
                <a:spcPts val="1200"/>
              </a:spcBef>
              <a:buClr>
                <a:schemeClr val="accent1"/>
              </a:buClr>
              <a:buFont typeface="Wingdings" charset="2"/>
              <a:buChar char="§"/>
            </a:pPr>
            <a:r>
              <a:rPr lang="en-US" sz="2400" dirty="0" smtClean="0">
                <a:solidFill>
                  <a:srgbClr val="000000"/>
                </a:solidFill>
              </a:rPr>
              <a:t>Delivery option:</a:t>
            </a:r>
          </a:p>
          <a:p>
            <a:pPr marL="746125" lvl="1" indent="-339725">
              <a:buClr>
                <a:schemeClr val="tx2"/>
              </a:buClr>
              <a:buFont typeface="Arial" pitchFamily="34" charset="0"/>
              <a:buChar char="•"/>
            </a:pPr>
            <a:r>
              <a:rPr lang="en-US" sz="2000" dirty="0" smtClean="0"/>
              <a:t>Individually administered test  approximately 1 -5 minutes</a:t>
            </a:r>
          </a:p>
          <a:p>
            <a:pPr marL="746125" lvl="1" indent="-339725">
              <a:buClr>
                <a:schemeClr val="tx2"/>
              </a:buClr>
              <a:buFont typeface="Arial" pitchFamily="34" charset="0"/>
              <a:buChar char="•"/>
            </a:pPr>
            <a:r>
              <a:rPr lang="en-US" sz="2000" dirty="0" smtClean="0">
                <a:solidFill>
                  <a:srgbClr val="000000"/>
                </a:solidFill>
              </a:rPr>
              <a:t>Class-wide  tests range from 3-60 minutes</a:t>
            </a:r>
          </a:p>
          <a:p>
            <a:pPr marL="339725" indent="-339725" eaLnBrk="1" hangingPunct="1">
              <a:lnSpc>
                <a:spcPct val="90000"/>
              </a:lnSpc>
              <a:spcBef>
                <a:spcPts val="1200"/>
              </a:spcBef>
              <a:buClr>
                <a:schemeClr val="accent1"/>
              </a:buClr>
              <a:buFont typeface="Wingdings" charset="2"/>
              <a:buChar char="§"/>
            </a:pPr>
            <a:endParaRPr lang="en-US" sz="2800" dirty="0" smtClean="0">
              <a:solidFill>
                <a:srgbClr val="000000"/>
              </a:solidFill>
            </a:endParaRPr>
          </a:p>
          <a:p>
            <a:pPr marL="339725" indent="-339725" eaLnBrk="1" hangingPunct="1">
              <a:lnSpc>
                <a:spcPct val="90000"/>
              </a:lnSpc>
              <a:spcBef>
                <a:spcPts val="1200"/>
              </a:spcBef>
              <a:buClr>
                <a:schemeClr val="accent1"/>
              </a:buClr>
              <a:buFont typeface="Wingdings" charset="2"/>
              <a:buChar char="§"/>
            </a:pPr>
            <a:endParaRPr lang="en-US" sz="2800" dirty="0" smtClean="0">
              <a:solidFill>
                <a:srgbClr val="000000"/>
              </a:solidFill>
            </a:endParaRPr>
          </a:p>
          <a:p>
            <a:pPr marL="339725" indent="-339725" eaLnBrk="1" hangingPunct="1">
              <a:lnSpc>
                <a:spcPct val="90000"/>
              </a:lnSpc>
              <a:spcBef>
                <a:spcPts val="1200"/>
              </a:spcBef>
              <a:buClr>
                <a:schemeClr val="accent1"/>
              </a:buClr>
              <a:buFont typeface="Wingdings" charset="2"/>
              <a:buChar char="§"/>
            </a:pPr>
            <a:endParaRPr lang="en-US" sz="280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176</a:t>
            </a:fld>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Team Questions: Timing</a:t>
            </a:r>
          </a:p>
        </p:txBody>
      </p:sp>
      <p:sp>
        <p:nvSpPr>
          <p:cNvPr id="59395" name="Content Placeholder 2"/>
          <p:cNvSpPr>
            <a:spLocks noGrp="1"/>
          </p:cNvSpPr>
          <p:nvPr>
            <p:ph idx="1"/>
          </p:nvPr>
        </p:nvSpPr>
        <p:spPr>
          <a:xfrm>
            <a:off x="457200" y="1905000"/>
            <a:ext cx="8305800" cy="3962400"/>
          </a:xfrm>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Char char="§"/>
            </a:pPr>
            <a:r>
              <a:rPr lang="en-US" sz="2800" dirty="0" smtClean="0">
                <a:solidFill>
                  <a:srgbClr val="000000"/>
                </a:solidFill>
              </a:rPr>
              <a:t>When will screening occur? </a:t>
            </a:r>
          </a:p>
          <a:p>
            <a:pPr marL="339725" indent="-339725" eaLnBrk="1" hangingPunct="1">
              <a:lnSpc>
                <a:spcPct val="90000"/>
              </a:lnSpc>
              <a:spcBef>
                <a:spcPts val="1200"/>
              </a:spcBef>
              <a:buClr>
                <a:schemeClr val="accent1"/>
              </a:buClr>
              <a:buFont typeface="Wingdings" charset="2"/>
              <a:buChar char="§"/>
            </a:pPr>
            <a:r>
              <a:rPr lang="en-US" sz="2800" dirty="0" smtClean="0">
                <a:solidFill>
                  <a:srgbClr val="000000"/>
                </a:solidFill>
              </a:rPr>
              <a:t>How frequently?</a:t>
            </a:r>
          </a:p>
          <a:p>
            <a:pPr marL="339725" indent="-339725" eaLnBrk="1" hangingPunct="1">
              <a:lnSpc>
                <a:spcPct val="90000"/>
              </a:lnSpc>
              <a:spcBef>
                <a:spcPts val="1200"/>
              </a:spcBef>
              <a:buClr>
                <a:schemeClr val="accent1"/>
              </a:buClr>
              <a:buFont typeface="Wingdings" charset="2"/>
              <a:buChar char="§"/>
            </a:pPr>
            <a:r>
              <a:rPr lang="en-US" sz="2800" dirty="0" smtClean="0">
                <a:solidFill>
                  <a:srgbClr val="000000"/>
                </a:solidFill>
              </a:rPr>
              <a:t>Individually or as a group?</a:t>
            </a:r>
          </a:p>
          <a:p>
            <a:pPr marL="339725" indent="-339725">
              <a:buClr>
                <a:schemeClr val="accent1"/>
              </a:buClr>
              <a:buFont typeface="Wingdings" charset="2"/>
              <a:buChar char="§"/>
            </a:pPr>
            <a:r>
              <a:rPr lang="en-US" sz="2800" dirty="0" smtClean="0"/>
              <a:t>Time available?</a:t>
            </a:r>
          </a:p>
          <a:p>
            <a:pPr marL="687388" lvl="1" indent="-333375">
              <a:buClr>
                <a:schemeClr val="accent2"/>
              </a:buClr>
              <a:buFont typeface="Arial" charset="0"/>
              <a:buChar char="•"/>
            </a:pPr>
            <a:r>
              <a:rPr lang="en-US" sz="2400" dirty="0" smtClean="0"/>
              <a:t>for students to participate</a:t>
            </a:r>
          </a:p>
          <a:p>
            <a:pPr marL="687388" lvl="1" indent="-333375">
              <a:buClr>
                <a:schemeClr val="accent2"/>
              </a:buClr>
              <a:buFont typeface="Arial" charset="0"/>
              <a:buChar char="•"/>
            </a:pPr>
            <a:r>
              <a:rPr lang="en-US" sz="2400" dirty="0" smtClean="0"/>
              <a:t>for administration and scoring of the assessments</a:t>
            </a:r>
          </a:p>
          <a:p>
            <a:pPr marL="687388" lvl="1" indent="-333375">
              <a:buClr>
                <a:schemeClr val="accent2"/>
              </a:buClr>
              <a:buFont typeface="Arial" charset="0"/>
              <a:buChar char="•"/>
            </a:pPr>
            <a:r>
              <a:rPr lang="en-US" sz="2400" dirty="0" smtClean="0"/>
              <a:t>for reviewing results and incorporating them into instruction </a:t>
            </a: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177</a:t>
            </a:fld>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4AB6C2-154B-45C3-8991-3A52E1AF0D4A}" type="slidenum">
              <a:rPr lang="en-US" smtClean="0"/>
              <a:pPr>
                <a:defRPr/>
              </a:pPr>
              <a:t>178</a:t>
            </a:fld>
            <a:endParaRPr lang="en-US" dirty="0"/>
          </a:p>
        </p:txBody>
      </p:sp>
      <p:sp>
        <p:nvSpPr>
          <p:cNvPr id="3" name="Text Placeholder 2"/>
          <p:cNvSpPr>
            <a:spLocks noGrp="1"/>
          </p:cNvSpPr>
          <p:nvPr>
            <p:ph type="body" sz="quarter" idx="13"/>
          </p:nvPr>
        </p:nvSpPr>
        <p:spPr>
          <a:xfrm>
            <a:off x="381000" y="2057400"/>
            <a:ext cx="8305800" cy="3657600"/>
          </a:xfrm>
        </p:spPr>
        <p:txBody>
          <a:bodyPr/>
          <a:lstStyle/>
          <a:p>
            <a:pPr marL="339725" indent="-339725">
              <a:lnSpc>
                <a:spcPct val="90000"/>
              </a:lnSpc>
              <a:spcBef>
                <a:spcPts val="1200"/>
              </a:spcBef>
              <a:buClr>
                <a:schemeClr val="accent1"/>
              </a:buClr>
              <a:buFont typeface="Wingdings" charset="2"/>
              <a:buChar char="§"/>
            </a:pPr>
            <a:r>
              <a:rPr lang="en-US" dirty="0" smtClean="0">
                <a:solidFill>
                  <a:srgbClr val="000000"/>
                </a:solidFill>
              </a:rPr>
              <a:t>Conducting the assessment</a:t>
            </a:r>
          </a:p>
          <a:p>
            <a:pPr lvl="2">
              <a:buClr>
                <a:schemeClr val="accent2"/>
              </a:buClr>
              <a:buFont typeface="Arial" pitchFamily="34" charset="0"/>
              <a:buChar char="•"/>
            </a:pPr>
            <a:r>
              <a:rPr lang="en-US" dirty="0" smtClean="0"/>
              <a:t>Assessment team</a:t>
            </a:r>
          </a:p>
          <a:p>
            <a:pPr lvl="2">
              <a:buClr>
                <a:schemeClr val="accent2"/>
              </a:buClr>
              <a:buFont typeface="Arial" pitchFamily="34" charset="0"/>
              <a:buChar char="•"/>
            </a:pPr>
            <a:r>
              <a:rPr lang="en-US" dirty="0" smtClean="0"/>
              <a:t>General education teacher </a:t>
            </a:r>
          </a:p>
          <a:p>
            <a:pPr lvl="2">
              <a:buClr>
                <a:schemeClr val="accent2"/>
              </a:buClr>
              <a:buFont typeface="Arial" pitchFamily="34" charset="0"/>
              <a:buChar char="•"/>
            </a:pPr>
            <a:r>
              <a:rPr lang="en-US" dirty="0" err="1" smtClean="0"/>
              <a:t>Paraeducator</a:t>
            </a:r>
            <a:endParaRPr lang="en-US" dirty="0" smtClean="0"/>
          </a:p>
          <a:p>
            <a:pPr lvl="2">
              <a:buClr>
                <a:schemeClr val="accent2"/>
              </a:buClr>
              <a:buNone/>
            </a:pPr>
            <a:endParaRPr lang="en-US" dirty="0" smtClean="0"/>
          </a:p>
          <a:p>
            <a:pPr lvl="1">
              <a:buClr>
                <a:schemeClr val="accent1"/>
              </a:buClr>
              <a:buFont typeface="Wingdings" pitchFamily="2" charset="2"/>
              <a:buChar char="§"/>
            </a:pPr>
            <a:r>
              <a:rPr lang="en-US" sz="3200" dirty="0" smtClean="0"/>
              <a:t>Data team for analyzing and sharing data </a:t>
            </a:r>
            <a:endParaRPr lang="en-US" sz="3200" dirty="0"/>
          </a:p>
        </p:txBody>
      </p:sp>
      <p:sp>
        <p:nvSpPr>
          <p:cNvPr id="4" name="Title 3"/>
          <p:cNvSpPr>
            <a:spLocks noGrp="1"/>
          </p:cNvSpPr>
          <p:nvPr>
            <p:ph type="title"/>
          </p:nvPr>
        </p:nvSpPr>
        <p:spPr/>
        <p:txBody>
          <a:bodyPr/>
          <a:lstStyle/>
          <a:p>
            <a:r>
              <a:rPr lang="en-US" smtClean="0"/>
              <a:t>Staff Roles</a:t>
            </a: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Team Question: Staff Roles</a:t>
            </a:r>
          </a:p>
        </p:txBody>
      </p:sp>
      <p:sp>
        <p:nvSpPr>
          <p:cNvPr id="61443" name="Content Placeholder 2"/>
          <p:cNvSpPr>
            <a:spLocks noGrp="1"/>
          </p:cNvSpPr>
          <p:nvPr>
            <p:ph idx="1"/>
          </p:nvPr>
        </p:nvSpPr>
        <p:spPr>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Char char="§"/>
            </a:pPr>
            <a:r>
              <a:rPr lang="en-US" dirty="0" smtClean="0">
                <a:solidFill>
                  <a:srgbClr val="000000"/>
                </a:solidFill>
              </a:rPr>
              <a:t>What are staff roles related to screening?</a:t>
            </a:r>
          </a:p>
          <a:p>
            <a:pPr marL="687388" lvl="1" indent="-333375" eaLnBrk="1" hangingPunct="1">
              <a:lnSpc>
                <a:spcPct val="90000"/>
              </a:lnSpc>
              <a:spcBef>
                <a:spcPts val="1200"/>
              </a:spcBef>
              <a:buClr>
                <a:schemeClr val="accent2"/>
              </a:buClr>
              <a:buFont typeface="Arial" charset="0"/>
              <a:buChar char="•"/>
            </a:pPr>
            <a:r>
              <a:rPr lang="en-US" dirty="0" smtClean="0">
                <a:solidFill>
                  <a:srgbClr val="000000"/>
                </a:solidFill>
              </a:rPr>
              <a:t>Conducting assessments</a:t>
            </a:r>
          </a:p>
          <a:p>
            <a:pPr marL="687388" lvl="1" indent="-333375" eaLnBrk="1" hangingPunct="1">
              <a:lnSpc>
                <a:spcPct val="90000"/>
              </a:lnSpc>
              <a:spcBef>
                <a:spcPts val="1200"/>
              </a:spcBef>
              <a:buClr>
                <a:schemeClr val="accent2"/>
              </a:buClr>
              <a:buFont typeface="Arial" charset="0"/>
              <a:buChar char="•"/>
            </a:pPr>
            <a:r>
              <a:rPr lang="en-US" dirty="0" smtClean="0">
                <a:solidFill>
                  <a:srgbClr val="000000"/>
                </a:solidFill>
              </a:rPr>
              <a:t>Scoring assessments</a:t>
            </a:r>
          </a:p>
          <a:p>
            <a:pPr marL="687388" lvl="1" indent="-333375" eaLnBrk="1" hangingPunct="1">
              <a:lnSpc>
                <a:spcPct val="90000"/>
              </a:lnSpc>
              <a:spcBef>
                <a:spcPts val="1200"/>
              </a:spcBef>
              <a:buClr>
                <a:schemeClr val="accent2"/>
              </a:buClr>
              <a:buFont typeface="Arial" charset="0"/>
              <a:buChar char="•"/>
            </a:pPr>
            <a:r>
              <a:rPr lang="en-US" dirty="0" smtClean="0">
                <a:solidFill>
                  <a:srgbClr val="000000"/>
                </a:solidFill>
              </a:rPr>
              <a:t>Interpreting results</a:t>
            </a:r>
            <a:endParaRPr lang="en-US" dirty="0" smtClean="0"/>
          </a:p>
          <a:p>
            <a:pPr>
              <a:buClr>
                <a:schemeClr val="accent1"/>
              </a:buClr>
              <a:buFont typeface="Wingdings" pitchFamily="2" charset="2"/>
              <a:buChar char="§"/>
            </a:pPr>
            <a:r>
              <a:rPr lang="en-US" dirty="0" smtClean="0"/>
              <a:t>Does staff have adequate skills and knowledge?</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179</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PROGRESS MONITORING</a:t>
            </a:r>
          </a:p>
        </p:txBody>
      </p:sp>
      <p:sp>
        <p:nvSpPr>
          <p:cNvPr id="4" name="Text Placeholder 3"/>
          <p:cNvSpPr>
            <a:spLocks noGrp="1"/>
          </p:cNvSpPr>
          <p:nvPr>
            <p:ph type="body" idx="1"/>
          </p:nvPr>
        </p:nvSpPr>
        <p:spPr/>
        <p:txBody>
          <a:bodyPr/>
          <a:lstStyle/>
          <a:p>
            <a:r>
              <a:rPr lang="en-US" dirty="0" smtClean="0"/>
              <a:t>Essential Component</a:t>
            </a:r>
            <a:endParaRPr lang="en-US" dirty="0"/>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a:t>
            </a:r>
            <a:endParaRPr lang="en-US" dirty="0"/>
          </a:p>
        </p:txBody>
      </p:sp>
      <p:sp>
        <p:nvSpPr>
          <p:cNvPr id="3" name="Content Placeholder 2"/>
          <p:cNvSpPr>
            <a:spLocks noGrp="1"/>
          </p:cNvSpPr>
          <p:nvPr>
            <p:ph idx="1"/>
          </p:nvPr>
        </p:nvSpPr>
        <p:spPr>
          <a:xfrm>
            <a:off x="228600" y="1905000"/>
            <a:ext cx="8534400" cy="4038600"/>
          </a:xfrm>
        </p:spPr>
        <p:txBody>
          <a:bodyPr/>
          <a:lstStyle/>
          <a:p>
            <a:pPr>
              <a:buClr>
                <a:schemeClr val="accent1"/>
              </a:buClr>
              <a:buFont typeface="Wingdings" pitchFamily="2" charset="2"/>
              <a:buChar char="§"/>
            </a:pPr>
            <a:r>
              <a:rPr lang="en-US" sz="2400" dirty="0" smtClean="0"/>
              <a:t>Delivery option: </a:t>
            </a:r>
          </a:p>
          <a:p>
            <a:pPr lvl="1">
              <a:buClr>
                <a:schemeClr val="accent2"/>
              </a:buClr>
              <a:buFont typeface="Arial" pitchFamily="34" charset="0"/>
              <a:buChar char="•"/>
            </a:pPr>
            <a:r>
              <a:rPr lang="en-US" sz="2000" dirty="0" smtClean="0"/>
              <a:t>Paper and pencil</a:t>
            </a:r>
          </a:p>
          <a:p>
            <a:pPr lvl="1">
              <a:buClr>
                <a:schemeClr val="accent2"/>
              </a:buClr>
              <a:buFont typeface="Arial" pitchFamily="34" charset="0"/>
              <a:buChar char="•"/>
            </a:pPr>
            <a:r>
              <a:rPr lang="en-US" sz="2000" dirty="0" smtClean="0"/>
              <a:t>Computer/Internet</a:t>
            </a:r>
          </a:p>
          <a:p>
            <a:pPr>
              <a:buClr>
                <a:schemeClr val="accent1"/>
              </a:buClr>
              <a:buFont typeface="Wingdings" pitchFamily="2" charset="2"/>
              <a:buChar char="§"/>
            </a:pPr>
            <a:r>
              <a:rPr lang="en-US" sz="2400" dirty="0" smtClean="0"/>
              <a:t>Analysis</a:t>
            </a:r>
          </a:p>
          <a:p>
            <a:pPr lvl="1">
              <a:buClr>
                <a:schemeClr val="accent2"/>
              </a:buClr>
              <a:buFont typeface="Arial" pitchFamily="34" charset="0"/>
              <a:buChar char="•"/>
            </a:pPr>
            <a:r>
              <a:rPr lang="en-US" sz="2000" dirty="0" smtClean="0"/>
              <a:t>Internet based analysis and reporting software</a:t>
            </a:r>
          </a:p>
          <a:p>
            <a:pPr lvl="1">
              <a:buClr>
                <a:schemeClr val="accent2"/>
              </a:buClr>
              <a:buFont typeface="Arial" pitchFamily="34" charset="0"/>
              <a:buChar char="•"/>
            </a:pPr>
            <a:r>
              <a:rPr lang="en-US" sz="2000" dirty="0" smtClean="0"/>
              <a:t>Statistical software </a:t>
            </a:r>
          </a:p>
          <a:p>
            <a:pPr>
              <a:buClr>
                <a:schemeClr val="accent1"/>
              </a:buClr>
              <a:buFont typeface="Wingdings" pitchFamily="2" charset="2"/>
              <a:buChar char="§"/>
            </a:pPr>
            <a:r>
              <a:rPr lang="en-US" sz="2400" dirty="0" smtClean="0"/>
              <a:t>Location</a:t>
            </a:r>
          </a:p>
          <a:p>
            <a:pPr lvl="1">
              <a:buClr>
                <a:schemeClr val="accent2"/>
              </a:buClr>
              <a:buFont typeface="Arial" pitchFamily="34" charset="0"/>
              <a:buChar char="•"/>
            </a:pPr>
            <a:r>
              <a:rPr lang="en-US" sz="2000" dirty="0" smtClean="0"/>
              <a:t>Classroom</a:t>
            </a:r>
          </a:p>
          <a:p>
            <a:pPr lvl="1">
              <a:buClr>
                <a:schemeClr val="accent2"/>
              </a:buClr>
              <a:buFont typeface="Arial" pitchFamily="34" charset="0"/>
              <a:buChar char="•"/>
            </a:pPr>
            <a:r>
              <a:rPr lang="en-US" sz="2000" dirty="0" smtClean="0"/>
              <a:t>Other space (i.e.  Computer lab)</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180</a:t>
            </a:fld>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prstGeom prst="rect">
            <a:avLst/>
          </a:prstGeom>
        </p:spPr>
        <p:txBody>
          <a:bodyPr lIns="0" tIns="0" rIns="0" bIns="0" anchor="b"/>
          <a:lstStyle/>
          <a:p>
            <a:pPr algn="l" eaLnBrk="1" hangingPunct="1">
              <a:lnSpc>
                <a:spcPct val="90000"/>
              </a:lnSpc>
            </a:pPr>
            <a:r>
              <a:rPr lang="en-US" sz="4000" b="1" dirty="0" smtClean="0">
                <a:solidFill>
                  <a:srgbClr val="2E005C"/>
                </a:solidFill>
              </a:rPr>
              <a:t>Team Questions: Administration</a:t>
            </a:r>
          </a:p>
        </p:txBody>
      </p:sp>
      <p:sp>
        <p:nvSpPr>
          <p:cNvPr id="63491" name="Content Placeholder 2"/>
          <p:cNvSpPr>
            <a:spLocks noGrp="1"/>
          </p:cNvSpPr>
          <p:nvPr>
            <p:ph idx="1"/>
          </p:nvPr>
        </p:nvSpPr>
        <p:spPr>
          <a:xfrm>
            <a:off x="381000" y="1905000"/>
            <a:ext cx="8305800" cy="3811588"/>
          </a:xfrm>
          <a:prstGeom prst="rect">
            <a:avLst/>
          </a:prstGeom>
        </p:spPr>
        <p:txBody>
          <a:bodyPr lIns="0" tIns="0" rIns="0" bIns="0"/>
          <a:lstStyle/>
          <a:p>
            <a:pPr>
              <a:buClr>
                <a:schemeClr val="accent1"/>
              </a:buClr>
              <a:buFont typeface="Wingdings" pitchFamily="2" charset="2"/>
              <a:buChar char="§"/>
            </a:pPr>
            <a:r>
              <a:rPr lang="en-US" dirty="0" smtClean="0"/>
              <a:t>What materials are required to administer the screening tools?</a:t>
            </a:r>
          </a:p>
          <a:p>
            <a:pPr>
              <a:buClr>
                <a:schemeClr val="accent1"/>
              </a:buClr>
              <a:buFont typeface="Wingdings" pitchFamily="2" charset="2"/>
              <a:buChar char="§"/>
            </a:pPr>
            <a:r>
              <a:rPr lang="en-US" dirty="0" smtClean="0"/>
              <a:t>Are there accommodations for students with special needs, languages?</a:t>
            </a:r>
          </a:p>
          <a:p>
            <a:pPr>
              <a:buClr>
                <a:schemeClr val="accent1"/>
              </a:buClr>
              <a:buFont typeface="Wingdings" pitchFamily="2" charset="2"/>
              <a:buChar char="§"/>
            </a:pPr>
            <a:r>
              <a:rPr lang="en-US" dirty="0" smtClean="0">
                <a:solidFill>
                  <a:srgbClr val="000000"/>
                </a:solidFill>
              </a:rPr>
              <a:t>What statistical software will be used for analysis, reporting, and monitoring?</a:t>
            </a:r>
            <a:endParaRPr lang="en-US" sz="1600" dirty="0" smtClean="0">
              <a:solidFill>
                <a:srgbClr val="000000"/>
              </a:solidFill>
            </a:endParaRP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181</a:t>
            </a:fld>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Funds</a:t>
            </a:r>
            <a:endParaRPr lang="en-US" dirty="0"/>
          </a:p>
        </p:txBody>
      </p:sp>
      <p:sp>
        <p:nvSpPr>
          <p:cNvPr id="3" name="Content Placeholder 2"/>
          <p:cNvSpPr>
            <a:spLocks noGrp="1"/>
          </p:cNvSpPr>
          <p:nvPr>
            <p:ph idx="1"/>
          </p:nvPr>
        </p:nvSpPr>
        <p:spPr>
          <a:xfrm>
            <a:off x="381000" y="1905000"/>
            <a:ext cx="8305800" cy="3811588"/>
          </a:xfrm>
        </p:spPr>
        <p:txBody>
          <a:bodyPr/>
          <a:lstStyle/>
          <a:p>
            <a:pPr>
              <a:buClr>
                <a:schemeClr val="accent1"/>
              </a:buClr>
              <a:buFont typeface="Wingdings" pitchFamily="2" charset="2"/>
              <a:buChar char="§"/>
            </a:pPr>
            <a:r>
              <a:rPr lang="en-US" sz="2400" dirty="0" smtClean="0"/>
              <a:t>Cost of screening tool</a:t>
            </a:r>
          </a:p>
          <a:p>
            <a:pPr lvl="1">
              <a:buClr>
                <a:schemeClr val="accent2"/>
              </a:buClr>
              <a:buFont typeface="Arial" pitchFamily="34" charset="0"/>
              <a:buChar char="•"/>
            </a:pPr>
            <a:r>
              <a:rPr lang="en-US" sz="2000" dirty="0" smtClean="0"/>
              <a:t>Many tools have a per student cost ($1-5)</a:t>
            </a:r>
          </a:p>
          <a:p>
            <a:pPr lvl="1">
              <a:buClr>
                <a:schemeClr val="accent2"/>
              </a:buClr>
              <a:buFont typeface="Arial" pitchFamily="34" charset="0"/>
              <a:buChar char="•"/>
            </a:pPr>
            <a:r>
              <a:rPr lang="en-US" sz="2000" dirty="0" smtClean="0"/>
              <a:t>Some have additional systems costs</a:t>
            </a:r>
          </a:p>
          <a:p>
            <a:pPr>
              <a:buClr>
                <a:schemeClr val="accent1"/>
              </a:buClr>
              <a:buFont typeface="Wingdings" pitchFamily="2" charset="2"/>
              <a:buChar char="§"/>
            </a:pPr>
            <a:r>
              <a:rPr lang="en-US" sz="2400" dirty="0" smtClean="0"/>
              <a:t>Cost of necessary materials</a:t>
            </a:r>
          </a:p>
          <a:p>
            <a:pPr>
              <a:buClr>
                <a:schemeClr val="accent1"/>
              </a:buClr>
              <a:buFont typeface="Wingdings" pitchFamily="2" charset="2"/>
              <a:buChar char="§"/>
            </a:pPr>
            <a:r>
              <a:rPr lang="en-US" sz="2400" dirty="0" smtClean="0"/>
              <a:t>Cost of training</a:t>
            </a:r>
          </a:p>
          <a:p>
            <a:pPr lvl="1">
              <a:buClr>
                <a:schemeClr val="accent2"/>
              </a:buClr>
              <a:buFont typeface="Arial" pitchFamily="34" charset="0"/>
              <a:buChar char="•"/>
            </a:pPr>
            <a:r>
              <a:rPr lang="en-US" sz="2000" dirty="0" smtClean="0"/>
              <a:t>Many tools provide technical assistance and training (in person or web based) for a price</a:t>
            </a:r>
          </a:p>
          <a:p>
            <a:pPr>
              <a:buClr>
                <a:schemeClr val="accent1"/>
              </a:buClr>
              <a:buFont typeface="Wingdings" pitchFamily="2" charset="2"/>
              <a:buChar char="§"/>
            </a:pPr>
            <a:r>
              <a:rPr lang="en-US" sz="2400" dirty="0" smtClean="0"/>
              <a:t>Cost of instruction for identified students</a:t>
            </a:r>
          </a:p>
          <a:p>
            <a:pPr lvl="1">
              <a:buClr>
                <a:schemeClr val="accent2"/>
              </a:buClr>
              <a:buFont typeface="Arial" pitchFamily="34" charset="0"/>
              <a:buChar char="•"/>
            </a:pPr>
            <a:r>
              <a:rPr lang="en-US" sz="2000" dirty="0" smtClean="0"/>
              <a:t>When making data decisions need to consider the whether you can afford to serve the students that you have identified in each level</a:t>
            </a:r>
            <a:endParaRPr lang="en-US" sz="20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182</a:t>
            </a:fld>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Team Question: Funds</a:t>
            </a:r>
          </a:p>
        </p:txBody>
      </p:sp>
      <p:sp>
        <p:nvSpPr>
          <p:cNvPr id="65539" name="Content Placeholder 2"/>
          <p:cNvSpPr>
            <a:spLocks noGrp="1"/>
          </p:cNvSpPr>
          <p:nvPr>
            <p:ph idx="1"/>
          </p:nvPr>
        </p:nvSpPr>
        <p:spPr>
          <a:prstGeom prst="rect">
            <a:avLst/>
          </a:prstGeom>
        </p:spPr>
        <p:txBody>
          <a:bodyPr lIns="0" tIns="0" rIns="0" bIns="0"/>
          <a:lstStyle/>
          <a:p>
            <a:pPr>
              <a:buFont typeface="Wingdings" pitchFamily="2" charset="2"/>
              <a:buChar char="§"/>
            </a:pPr>
            <a:r>
              <a:rPr lang="en-US" dirty="0" smtClean="0"/>
              <a:t>What funds are available to purchase screening tools and materials? 	</a:t>
            </a:r>
          </a:p>
          <a:p>
            <a:pPr>
              <a:buFont typeface="Wingdings" pitchFamily="2" charset="2"/>
              <a:buChar char="§"/>
            </a:pPr>
            <a:r>
              <a:rPr lang="en-US" dirty="0" smtClean="0"/>
              <a:t>What costs are associated with training? 	</a:t>
            </a:r>
          </a:p>
          <a:p>
            <a:pPr>
              <a:buFont typeface="Wingdings" pitchFamily="2" charset="2"/>
              <a:buChar char="§"/>
            </a:pPr>
            <a:r>
              <a:rPr lang="en-US" dirty="0" smtClean="0"/>
              <a:t>Are there additional cost demands for hiring staff? 	</a:t>
            </a: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183</a:t>
            </a:fld>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381000" y="1828800"/>
            <a:ext cx="8305800" cy="4191000"/>
          </a:xfrm>
        </p:spPr>
        <p:txBody>
          <a:bodyPr/>
          <a:lstStyle/>
          <a:p>
            <a:pPr>
              <a:buClr>
                <a:schemeClr val="accent1"/>
              </a:buClr>
              <a:buFont typeface="Wingdings" pitchFamily="2" charset="2"/>
              <a:buChar char="§"/>
            </a:pPr>
            <a:r>
              <a:rPr lang="en-US" dirty="0" smtClean="0"/>
              <a:t>Training helps to ensure the fidelity of implementation</a:t>
            </a:r>
          </a:p>
          <a:p>
            <a:pPr>
              <a:buClr>
                <a:schemeClr val="accent1"/>
              </a:buClr>
              <a:buFont typeface="Wingdings" pitchFamily="2" charset="2"/>
              <a:buChar char="§"/>
            </a:pPr>
            <a:r>
              <a:rPr lang="en-US" dirty="0" smtClean="0"/>
              <a:t>Training may include: </a:t>
            </a:r>
          </a:p>
          <a:p>
            <a:pPr lvl="1">
              <a:buClr>
                <a:schemeClr val="accent2"/>
              </a:buClr>
              <a:buFont typeface="Arial" pitchFamily="34" charset="0"/>
              <a:buChar char="•"/>
            </a:pPr>
            <a:r>
              <a:rPr lang="en-US" dirty="0" smtClean="0"/>
              <a:t>Field tested training manuals</a:t>
            </a:r>
          </a:p>
          <a:p>
            <a:pPr lvl="1">
              <a:buClr>
                <a:schemeClr val="accent2"/>
              </a:buClr>
              <a:buFont typeface="Arial" pitchFamily="34" charset="0"/>
              <a:buChar char="•"/>
            </a:pPr>
            <a:r>
              <a:rPr lang="en-US" dirty="0" smtClean="0"/>
              <a:t>Professional development activities</a:t>
            </a:r>
          </a:p>
          <a:p>
            <a:pPr lvl="2">
              <a:buClr>
                <a:schemeClr val="accent2"/>
              </a:buClr>
              <a:buFont typeface="Arial" pitchFamily="34" charset="0"/>
              <a:buChar char="•"/>
            </a:pPr>
            <a:r>
              <a:rPr lang="en-US" dirty="0" smtClean="0"/>
              <a:t>In person</a:t>
            </a:r>
          </a:p>
          <a:p>
            <a:pPr lvl="2">
              <a:buClr>
                <a:schemeClr val="accent2"/>
              </a:buClr>
              <a:buFont typeface="Arial" pitchFamily="34" charset="0"/>
              <a:buChar char="•"/>
            </a:pPr>
            <a:r>
              <a:rPr lang="en-US" dirty="0" smtClean="0"/>
              <a:t>Web-based</a:t>
            </a:r>
          </a:p>
          <a:p>
            <a:pPr>
              <a:buClr>
                <a:schemeClr val="accent1"/>
              </a:buClr>
              <a:buFont typeface="Wingdings" pitchFamily="2" charset="2"/>
              <a:buChar char="§"/>
            </a:pPr>
            <a:r>
              <a:rPr lang="en-US" dirty="0" smtClean="0"/>
              <a:t>Ongoing technical assistance support </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184</a:t>
            </a:fld>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Team Question: Training </a:t>
            </a:r>
          </a:p>
        </p:txBody>
      </p:sp>
      <p:sp>
        <p:nvSpPr>
          <p:cNvPr id="66563" name="Content Placeholder 2"/>
          <p:cNvSpPr>
            <a:spLocks noGrp="1"/>
          </p:cNvSpPr>
          <p:nvPr>
            <p:ph idx="1"/>
          </p:nvPr>
        </p:nvSpPr>
        <p:spPr>
          <a:xfrm>
            <a:off x="381000" y="1828800"/>
            <a:ext cx="8305800" cy="3733800"/>
          </a:xfrm>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Char char="§"/>
            </a:pPr>
            <a:r>
              <a:rPr lang="en-US" sz="2800" dirty="0" smtClean="0">
                <a:solidFill>
                  <a:srgbClr val="000000"/>
                </a:solidFill>
              </a:rPr>
              <a:t>How much time is available for training on screening tool administration and data analysis?</a:t>
            </a:r>
            <a:endParaRPr lang="en-US" sz="2800" dirty="0" smtClean="0"/>
          </a:p>
          <a:p>
            <a:pPr marL="339725" indent="-339725" eaLnBrk="1" hangingPunct="1">
              <a:lnSpc>
                <a:spcPct val="90000"/>
              </a:lnSpc>
              <a:spcBef>
                <a:spcPts val="1200"/>
              </a:spcBef>
              <a:buClr>
                <a:schemeClr val="accent1"/>
              </a:buClr>
              <a:buFont typeface="Wingdings" charset="2"/>
              <a:buChar char="§"/>
            </a:pPr>
            <a:r>
              <a:rPr lang="en-US" sz="2800" dirty="0" smtClean="0"/>
              <a:t>Who will provide the training and technical assistance?</a:t>
            </a:r>
          </a:p>
          <a:p>
            <a:pPr marL="1081088" lvl="2" indent="-333375">
              <a:buClr>
                <a:schemeClr val="accent2"/>
              </a:buClr>
              <a:buFont typeface="Arial" charset="0"/>
              <a:buChar char="•"/>
            </a:pPr>
            <a:r>
              <a:rPr lang="en-US" dirty="0" smtClean="0"/>
              <a:t>Does the publisher provide training and technical assistance?</a:t>
            </a:r>
          </a:p>
          <a:p>
            <a:pPr marL="1081088" lvl="2" indent="-333375">
              <a:buClr>
                <a:schemeClr val="accent2"/>
              </a:buClr>
              <a:buFont typeface="Arial" charset="0"/>
              <a:buChar char="•"/>
            </a:pPr>
            <a:r>
              <a:rPr lang="en-US" dirty="0" smtClean="0"/>
              <a:t>Will you bring in outside trainers?</a:t>
            </a:r>
          </a:p>
          <a:p>
            <a:pPr marL="339725" indent="-339725" eaLnBrk="1" hangingPunct="1">
              <a:lnSpc>
                <a:spcPct val="90000"/>
              </a:lnSpc>
              <a:spcBef>
                <a:spcPts val="1200"/>
              </a:spcBef>
              <a:buClr>
                <a:schemeClr val="accent1"/>
              </a:buClr>
              <a:buFont typeface="Wingdings" charset="2"/>
              <a:buChar char="§"/>
            </a:pPr>
            <a:r>
              <a:rPr lang="en-US" sz="2800" dirty="0" smtClean="0"/>
              <a:t>How much training is needed to implement with fidelity? Use assessment results?</a:t>
            </a:r>
            <a:endParaRPr lang="en-US" sz="280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185</a:t>
            </a:fld>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85E27C5-ECB1-4EBC-98D3-F94D2BA84B3F}" type="slidenum">
              <a:rPr lang="en-US" smtClean="0"/>
              <a:pPr>
                <a:defRPr/>
              </a:pPr>
              <a:t>186</a:t>
            </a:fld>
            <a:endParaRPr lang="en-US" dirty="0"/>
          </a:p>
        </p:txBody>
      </p:sp>
      <p:pic>
        <p:nvPicPr>
          <p:cNvPr id="7" name="Picture 1"/>
          <p:cNvPicPr>
            <a:picLocks noChangeAspect="1" noChangeArrowheads="1"/>
          </p:cNvPicPr>
          <p:nvPr/>
        </p:nvPicPr>
        <p:blipFill>
          <a:blip r:embed="rId3" cstate="print"/>
          <a:srcRect/>
          <a:stretch>
            <a:fillRect/>
          </a:stretch>
        </p:blipFill>
        <p:spPr bwMode="auto">
          <a:xfrm>
            <a:off x="304800" y="990600"/>
            <a:ext cx="8305800" cy="5867400"/>
          </a:xfrm>
          <a:prstGeom prst="rect">
            <a:avLst/>
          </a:prstGeom>
          <a:noFill/>
          <a:ln w="9525">
            <a:noFill/>
            <a:miter lim="800000"/>
            <a:headEnd/>
            <a:tailEnd/>
          </a:ln>
        </p:spPr>
      </p:pic>
      <p:sp>
        <p:nvSpPr>
          <p:cNvPr id="2" name="Title 1"/>
          <p:cNvSpPr>
            <a:spLocks noGrp="1"/>
          </p:cNvSpPr>
          <p:nvPr>
            <p:ph type="title" idx="4294967295"/>
          </p:nvPr>
        </p:nvSpPr>
        <p:spPr>
          <a:xfrm>
            <a:off x="304800" y="304800"/>
            <a:ext cx="8839200" cy="762000"/>
          </a:xfrm>
          <a:prstGeom prst="rect">
            <a:avLst/>
          </a:prstGeom>
        </p:spPr>
        <p:txBody>
          <a:bodyPr/>
          <a:lstStyle/>
          <a:p>
            <a:pPr algn="l"/>
            <a:r>
              <a:rPr lang="en-US" sz="4000" b="1" dirty="0" smtClean="0">
                <a:solidFill>
                  <a:schemeClr val="tx2"/>
                </a:solidFill>
              </a:rPr>
              <a:t>STEP 2: Selecting a Screening Tool</a:t>
            </a:r>
            <a:endParaRPr lang="en-US" sz="4000" b="1" dirty="0">
              <a:solidFill>
                <a:schemeClr val="tx2"/>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Establishing Procedures</a:t>
            </a:r>
            <a:endParaRPr lang="en-US" dirty="0"/>
          </a:p>
        </p:txBody>
      </p:sp>
      <p:sp>
        <p:nvSpPr>
          <p:cNvPr id="3" name="Content Placeholder 2"/>
          <p:cNvSpPr>
            <a:spLocks noGrp="1"/>
          </p:cNvSpPr>
          <p:nvPr>
            <p:ph idx="1"/>
          </p:nvPr>
        </p:nvSpPr>
        <p:spPr/>
        <p:txBody>
          <a:bodyPr/>
          <a:lstStyle/>
          <a:p>
            <a:pPr marL="514350" indent="-514350">
              <a:buClr>
                <a:schemeClr val="accent1"/>
              </a:buClr>
              <a:buFont typeface="+mj-lt"/>
              <a:buAutoNum type="arabicPeriod"/>
            </a:pPr>
            <a:r>
              <a:rPr lang="en-US" dirty="0" smtClean="0"/>
              <a:t>Conducting data reviews</a:t>
            </a:r>
          </a:p>
          <a:p>
            <a:pPr marL="514350" indent="-514350">
              <a:buClr>
                <a:schemeClr val="accent1"/>
              </a:buClr>
              <a:buFont typeface="+mj-lt"/>
              <a:buAutoNum type="arabicPeriod"/>
            </a:pPr>
            <a:r>
              <a:rPr lang="en-US" dirty="0" smtClean="0"/>
              <a:t>Identifying the at-risk population</a:t>
            </a:r>
          </a:p>
          <a:p>
            <a:pPr marL="514350" indent="-514350">
              <a:buClr>
                <a:schemeClr val="accent1"/>
              </a:buClr>
              <a:buFont typeface="+mj-lt"/>
              <a:buAutoNum type="arabicPeriod"/>
            </a:pPr>
            <a:r>
              <a:rPr lang="en-US" dirty="0" smtClean="0"/>
              <a:t>Assessing efficacy of core and interventions</a:t>
            </a:r>
          </a:p>
          <a:p>
            <a:pPr marL="514350" indent="-514350">
              <a:buClr>
                <a:schemeClr val="accent1"/>
              </a:buClr>
              <a:buFont typeface="+mj-lt"/>
              <a:buAutoNum type="arabicPeriod"/>
            </a:pPr>
            <a:r>
              <a:rPr lang="en-US" dirty="0" smtClean="0"/>
              <a:t>Assessing progress of groups of students</a:t>
            </a:r>
          </a:p>
          <a:p>
            <a:pPr marL="514350" indent="-514350">
              <a:buClr>
                <a:schemeClr val="accent1"/>
              </a:buClr>
              <a:buFont typeface="+mj-lt"/>
              <a:buAutoNum type="arabicPeriod"/>
            </a:pPr>
            <a:r>
              <a:rPr lang="en-US" dirty="0" smtClean="0"/>
              <a:t>Making decisions</a:t>
            </a:r>
          </a:p>
          <a:p>
            <a:pPr marL="514350" indent="-514350">
              <a:buClr>
                <a:schemeClr val="accent1"/>
              </a:buClr>
              <a:buFont typeface="+mj-lt"/>
              <a:buAutoNum type="arabicPeriod"/>
            </a:pPr>
            <a:r>
              <a:rPr lang="en-US" dirty="0" smtClean="0"/>
              <a:t>Reporting and sharing data</a:t>
            </a:r>
          </a:p>
          <a:p>
            <a:pPr marL="514350" indent="-514350">
              <a:buClr>
                <a:schemeClr val="accent1"/>
              </a:buClr>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187</a:t>
            </a:fld>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Procedures for Sharing Data  </a:t>
            </a:r>
            <a:endParaRPr lang="en-US" dirty="0"/>
          </a:p>
        </p:txBody>
      </p:sp>
      <p:sp>
        <p:nvSpPr>
          <p:cNvPr id="3" name="Content Placeholder 2"/>
          <p:cNvSpPr>
            <a:spLocks noGrp="1"/>
          </p:cNvSpPr>
          <p:nvPr>
            <p:ph idx="1"/>
          </p:nvPr>
        </p:nvSpPr>
        <p:spPr>
          <a:xfrm>
            <a:off x="381000" y="1981200"/>
            <a:ext cx="8305800" cy="3657600"/>
          </a:xfrm>
        </p:spPr>
        <p:txBody>
          <a:bodyPr/>
          <a:lstStyle/>
          <a:p>
            <a:pPr>
              <a:buClr>
                <a:schemeClr val="accent1"/>
              </a:buClr>
              <a:buFont typeface="Wingdings" pitchFamily="2" charset="2"/>
              <a:buChar char="§"/>
            </a:pPr>
            <a:r>
              <a:rPr lang="en-US" dirty="0" smtClean="0"/>
              <a:t>Communicating </a:t>
            </a:r>
            <a:r>
              <a:rPr lang="en-US" b="1" u="sng" dirty="0" smtClean="0"/>
              <a:t>purpose</a:t>
            </a:r>
            <a:r>
              <a:rPr lang="en-US" dirty="0" smtClean="0"/>
              <a:t> of data collection AND</a:t>
            </a:r>
            <a:r>
              <a:rPr lang="en-US" b="1" u="sng" dirty="0" smtClean="0"/>
              <a:t> results</a:t>
            </a:r>
          </a:p>
          <a:p>
            <a:pPr>
              <a:buClr>
                <a:schemeClr val="accent1"/>
              </a:buClr>
              <a:buFont typeface="Wingdings" pitchFamily="2" charset="2"/>
              <a:buChar char="§"/>
            </a:pPr>
            <a:r>
              <a:rPr lang="en-US" dirty="0" smtClean="0"/>
              <a:t>Occurs </a:t>
            </a:r>
            <a:r>
              <a:rPr lang="en-US" i="1" dirty="0" smtClean="0"/>
              <a:t>throughout</a:t>
            </a:r>
            <a:r>
              <a:rPr lang="en-US" dirty="0" smtClean="0"/>
              <a:t> the year </a:t>
            </a:r>
          </a:p>
          <a:p>
            <a:pPr lvl="1">
              <a:buClr>
                <a:schemeClr val="accent2"/>
              </a:buClr>
              <a:buFont typeface="Arial" pitchFamily="34" charset="0"/>
              <a:buChar char="•"/>
            </a:pPr>
            <a:r>
              <a:rPr lang="en-US" dirty="0" smtClean="0"/>
              <a:t>E.g., following benchmark testing</a:t>
            </a:r>
          </a:p>
          <a:p>
            <a:pPr>
              <a:buClr>
                <a:schemeClr val="accent1"/>
              </a:buClr>
              <a:buFont typeface="Wingdings" pitchFamily="2" charset="2"/>
              <a:buChar char="§"/>
            </a:pPr>
            <a:r>
              <a:rPr lang="en-US" dirty="0" smtClean="0"/>
              <a:t>Dissemination with discussion is preferred</a:t>
            </a:r>
          </a:p>
          <a:p>
            <a:pPr lvl="1">
              <a:buClr>
                <a:schemeClr val="accent2"/>
              </a:buClr>
              <a:buFont typeface="Arial" pitchFamily="34" charset="0"/>
              <a:buChar char="•"/>
            </a:pPr>
            <a:r>
              <a:rPr lang="en-US" dirty="0" smtClean="0"/>
              <a:t>Encourage all school teams to talk about results, patterns, possible interpretations, and likely next steps.</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188</a:t>
            </a:fld>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accent2"/>
                </a:solidFill>
              </a:rPr>
              <a:t>Closing</a:t>
            </a:r>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189</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t>Progress Monitoring</a:t>
            </a:r>
          </a:p>
        </p:txBody>
      </p:sp>
      <p:sp>
        <p:nvSpPr>
          <p:cNvPr id="5123" name="Rectangle 3"/>
          <p:cNvSpPr>
            <a:spLocks noGrp="1"/>
          </p:cNvSpPr>
          <p:nvPr>
            <p:ph idx="1"/>
          </p:nvPr>
        </p:nvSpPr>
        <p:spPr>
          <a:xfrm>
            <a:off x="228600" y="1905000"/>
            <a:ext cx="8686800" cy="4038600"/>
          </a:xfrm>
        </p:spPr>
        <p:txBody>
          <a:bodyPr>
            <a:noAutofit/>
          </a:bodyPr>
          <a:lstStyle/>
          <a:p>
            <a:pPr>
              <a:buClr>
                <a:schemeClr val="accent1"/>
              </a:buClr>
              <a:buFont typeface="Wingdings" pitchFamily="2" charset="2"/>
              <a:buChar char="§"/>
            </a:pPr>
            <a:r>
              <a:rPr lang="en-US" sz="2400" dirty="0" smtClean="0"/>
              <a:t>PURPOSE: monitor students’ response to primary, secondary, or </a:t>
            </a:r>
            <a:r>
              <a:rPr lang="en-US" sz="2400" dirty="0" smtClean="0">
                <a:solidFill>
                  <a:schemeClr val="tx1"/>
                </a:solidFill>
              </a:rPr>
              <a:t>tertiary instruction in order to estimate rates of improvement, identify students who are not demonstrating adequate progress, and compare the efficacy of different forms of instruction</a:t>
            </a:r>
          </a:p>
          <a:p>
            <a:pPr>
              <a:buClr>
                <a:schemeClr val="accent1"/>
              </a:buClr>
              <a:buFont typeface="Wingdings" pitchFamily="2" charset="2"/>
              <a:buChar char="§"/>
            </a:pPr>
            <a:r>
              <a:rPr lang="en-US" sz="2400" dirty="0" smtClean="0">
                <a:solidFill>
                  <a:schemeClr val="tx1"/>
                </a:solidFill>
              </a:rPr>
              <a:t>FOCUS: students identified through screening as at-risk for poor learning outcomes</a:t>
            </a:r>
          </a:p>
          <a:p>
            <a:pPr>
              <a:buClr>
                <a:schemeClr val="accent1"/>
              </a:buClr>
              <a:buFont typeface="Wingdings" pitchFamily="2" charset="2"/>
              <a:buChar char="§"/>
            </a:pPr>
            <a:r>
              <a:rPr lang="en-US" sz="2400" dirty="0" smtClean="0">
                <a:solidFill>
                  <a:schemeClr val="tx1"/>
                </a:solidFill>
              </a:rPr>
              <a:t>TOOLS:  brief assessments that are valid, reliable, and evidence-based</a:t>
            </a:r>
          </a:p>
          <a:p>
            <a:pPr>
              <a:buClr>
                <a:schemeClr val="accent1"/>
              </a:buClr>
              <a:buFont typeface="Wingdings" pitchFamily="2" charset="2"/>
              <a:buChar char="§"/>
            </a:pPr>
            <a:r>
              <a:rPr lang="en-US" sz="2400" dirty="0" smtClean="0">
                <a:solidFill>
                  <a:schemeClr val="tx1"/>
                </a:solidFill>
              </a:rPr>
              <a:t>TIMEFRAME: students are assessed at regular intervals (e.g., weekly, biweekly, or monthly)</a:t>
            </a:r>
          </a:p>
          <a:p>
            <a:endParaRPr lang="en-US" sz="2400" dirty="0" smtClean="0"/>
          </a:p>
        </p:txBody>
      </p:sp>
      <p:sp>
        <p:nvSpPr>
          <p:cNvPr id="4" name="Slide Number Placeholder 3"/>
          <p:cNvSpPr>
            <a:spLocks noGrp="1"/>
          </p:cNvSpPr>
          <p:nvPr>
            <p:ph type="sldNum" sz="quarter" idx="10"/>
          </p:nvPr>
        </p:nvSpPr>
        <p:spPr/>
        <p:txBody>
          <a:bodyPr/>
          <a:lstStyle/>
          <a:p>
            <a:fld id="{085E27C5-ECB1-4EBC-98D3-F94D2BA84B3F}" type="slidenum">
              <a:rPr lang="en-US" smtClean="0"/>
              <a:pPr/>
              <a:t>19</a:t>
            </a:fld>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smtClean="0"/>
              <a:t>Review Activity</a:t>
            </a:r>
          </a:p>
        </p:txBody>
      </p:sp>
      <p:sp>
        <p:nvSpPr>
          <p:cNvPr id="92163" name="Rectangle 3"/>
          <p:cNvSpPr>
            <a:spLocks noGrp="1" noChangeArrowheads="1"/>
          </p:cNvSpPr>
          <p:nvPr>
            <p:ph type="body" idx="1"/>
          </p:nvPr>
        </p:nvSpPr>
        <p:spPr>
          <a:xfrm>
            <a:off x="381000" y="1905000"/>
            <a:ext cx="8077200" cy="3962400"/>
          </a:xfrm>
        </p:spPr>
        <p:txBody>
          <a:bodyPr/>
          <a:lstStyle/>
          <a:p>
            <a:pPr eaLnBrk="1" hangingPunct="1">
              <a:lnSpc>
                <a:spcPct val="90000"/>
              </a:lnSpc>
              <a:buClr>
                <a:schemeClr val="accent1"/>
              </a:buClr>
              <a:buFont typeface="Wingdings" pitchFamily="2" charset="2"/>
              <a:buChar char="§"/>
            </a:pPr>
            <a:r>
              <a:rPr lang="en-US" sz="2000" dirty="0" smtClean="0"/>
              <a:t>List the four essential components of RTI.</a:t>
            </a:r>
          </a:p>
          <a:p>
            <a:pPr eaLnBrk="1" hangingPunct="1">
              <a:lnSpc>
                <a:spcPct val="90000"/>
              </a:lnSpc>
              <a:buClr>
                <a:schemeClr val="accent1"/>
              </a:buClr>
              <a:buFont typeface="Wingdings" pitchFamily="2" charset="2"/>
              <a:buChar char="§"/>
            </a:pPr>
            <a:r>
              <a:rPr lang="en-US" sz="2000" dirty="0" smtClean="0"/>
              <a:t>How often are screening assessments administered? </a:t>
            </a:r>
          </a:p>
          <a:p>
            <a:pPr eaLnBrk="1" hangingPunct="1">
              <a:lnSpc>
                <a:spcPct val="90000"/>
              </a:lnSpc>
              <a:buClr>
                <a:schemeClr val="accent1"/>
              </a:buClr>
              <a:buFont typeface="Wingdings" pitchFamily="2" charset="2"/>
              <a:buChar char="§"/>
            </a:pPr>
            <a:r>
              <a:rPr lang="en-US" sz="2000" dirty="0" smtClean="0"/>
              <a:t>Do screening tools tend to overidentify or underidentify? Why?</a:t>
            </a:r>
          </a:p>
          <a:p>
            <a:pPr eaLnBrk="1" hangingPunct="1">
              <a:lnSpc>
                <a:spcPct val="90000"/>
              </a:lnSpc>
              <a:buClr>
                <a:schemeClr val="accent1"/>
              </a:buClr>
              <a:buFont typeface="Wingdings" pitchFamily="2" charset="2"/>
              <a:buChar char="§"/>
            </a:pPr>
            <a:r>
              <a:rPr lang="en-US" sz="2000" dirty="0" smtClean="0"/>
              <a:t>Provide three examples of questions you can answer based on screening data.</a:t>
            </a:r>
          </a:p>
          <a:p>
            <a:pPr eaLnBrk="1" hangingPunct="1">
              <a:lnSpc>
                <a:spcPct val="90000"/>
              </a:lnSpc>
              <a:buClr>
                <a:schemeClr val="accent1"/>
              </a:buClr>
              <a:buFont typeface="Wingdings" pitchFamily="2" charset="2"/>
              <a:buChar char="§"/>
            </a:pPr>
            <a:r>
              <a:rPr lang="en-US" sz="2000" dirty="0" smtClean="0"/>
              <a:t>What is the difference between a summative and formative assessment? Provide an example of each.</a:t>
            </a:r>
          </a:p>
          <a:p>
            <a:pPr eaLnBrk="1" hangingPunct="1">
              <a:lnSpc>
                <a:spcPct val="90000"/>
              </a:lnSpc>
              <a:buClr>
                <a:schemeClr val="accent1"/>
              </a:buClr>
              <a:buFont typeface="Wingdings" pitchFamily="2" charset="2"/>
              <a:buChar char="§"/>
            </a:pPr>
            <a:r>
              <a:rPr lang="en-US" sz="2000" dirty="0" smtClean="0"/>
              <a:t>Who should receive a screening assessment? </a:t>
            </a:r>
          </a:p>
          <a:p>
            <a:pPr eaLnBrk="1" hangingPunct="1">
              <a:lnSpc>
                <a:spcPct val="90000"/>
              </a:lnSpc>
              <a:buClr>
                <a:schemeClr val="accent1"/>
              </a:buClr>
              <a:buFont typeface="Wingdings" pitchFamily="2" charset="2"/>
              <a:buChar char="§"/>
            </a:pPr>
            <a:r>
              <a:rPr lang="en-US" sz="2000" dirty="0" smtClean="0"/>
              <a:t>What is classification accuracy?</a:t>
            </a:r>
          </a:p>
          <a:p>
            <a:pPr eaLnBrk="1" hangingPunct="1">
              <a:lnSpc>
                <a:spcPct val="90000"/>
              </a:lnSpc>
              <a:buClr>
                <a:schemeClr val="accent1"/>
              </a:buClr>
              <a:buFont typeface="Wingdings" pitchFamily="2" charset="2"/>
              <a:buChar char="§"/>
            </a:pPr>
            <a:r>
              <a:rPr lang="en-US" sz="2000" dirty="0" smtClean="0"/>
              <a:t>What is a cut score?</a:t>
            </a:r>
          </a:p>
          <a:p>
            <a:pPr eaLnBrk="1" hangingPunct="1">
              <a:lnSpc>
                <a:spcPct val="90000"/>
              </a:lnSpc>
            </a:pPr>
            <a:endParaRPr lang="en-US" sz="2400" dirty="0" smtClean="0"/>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190</a:t>
            </a:fld>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  Objectives</a:t>
            </a:r>
            <a:endParaRPr lang="en-US" dirty="0"/>
          </a:p>
        </p:txBody>
      </p:sp>
      <p:sp>
        <p:nvSpPr>
          <p:cNvPr id="6" name="Content Placeholder 5"/>
          <p:cNvSpPr>
            <a:spLocks noGrp="1"/>
          </p:cNvSpPr>
          <p:nvPr>
            <p:ph idx="1"/>
          </p:nvPr>
        </p:nvSpPr>
        <p:spPr/>
        <p:txBody>
          <a:bodyPr/>
          <a:lstStyle/>
          <a:p>
            <a:pPr marL="609600" indent="-609600">
              <a:buClr>
                <a:schemeClr val="accent1"/>
              </a:buClr>
              <a:buFont typeface="+mj-lt"/>
              <a:buAutoNum type="arabicPeriod"/>
            </a:pPr>
            <a:r>
              <a:rPr lang="en-US" dirty="0" smtClean="0"/>
              <a:t>Articulate the four essential components of RTI</a:t>
            </a:r>
          </a:p>
          <a:p>
            <a:pPr marL="609600" indent="-609600">
              <a:buClr>
                <a:schemeClr val="accent1"/>
              </a:buClr>
              <a:buFont typeface="+mj-lt"/>
              <a:buAutoNum type="arabicPeriod"/>
            </a:pPr>
            <a:r>
              <a:rPr lang="en-US" dirty="0" smtClean="0"/>
              <a:t>Identify the importance of screening </a:t>
            </a:r>
          </a:p>
          <a:p>
            <a:pPr marL="609600" indent="-609600">
              <a:buClr>
                <a:schemeClr val="accent1"/>
              </a:buClr>
              <a:buFont typeface="+mj-lt"/>
              <a:buAutoNum type="arabicPeriod"/>
            </a:pPr>
            <a:r>
              <a:rPr lang="en-US" dirty="0" smtClean="0"/>
              <a:t>Apply screening data to decision making and action planning</a:t>
            </a:r>
          </a:p>
          <a:p>
            <a:pPr marL="609600" indent="-609600">
              <a:buClr>
                <a:schemeClr val="accent1"/>
              </a:buClr>
              <a:buFont typeface="+mj-lt"/>
              <a:buAutoNum type="arabicPeriod"/>
            </a:pPr>
            <a:r>
              <a:rPr lang="en-US" dirty="0" smtClean="0"/>
              <a:t>Select appropriate screening tools</a:t>
            </a:r>
          </a:p>
          <a:p>
            <a:pPr marL="609600" indent="-609600">
              <a:buClr>
                <a:schemeClr val="accent1"/>
              </a:buClr>
              <a:buFont typeface="+mj-lt"/>
              <a:buAutoNum type="arabicPeriod"/>
            </a:pPr>
            <a:r>
              <a:rPr lang="en-US" dirty="0" smtClean="0"/>
              <a:t>Develop a screening implementation plan</a:t>
            </a:r>
          </a:p>
          <a:p>
            <a:endParaRPr lang="en-US" dirty="0"/>
          </a:p>
        </p:txBody>
      </p:sp>
      <p:sp>
        <p:nvSpPr>
          <p:cNvPr id="4" name="Slide Number Placeholder 3"/>
          <p:cNvSpPr>
            <a:spLocks noGrp="1"/>
          </p:cNvSpPr>
          <p:nvPr>
            <p:ph type="sldNum" sz="quarter" idx="10"/>
          </p:nvPr>
        </p:nvSpPr>
        <p:spPr/>
        <p:txBody>
          <a:bodyPr/>
          <a:lstStyle/>
          <a:p>
            <a:pPr>
              <a:defRPr/>
            </a:pPr>
            <a:fld id="{55A5DE50-F2A3-4E2B-ACE4-AFF6EF62F9A3}" type="slidenum">
              <a:rPr lang="en-US" smtClean="0"/>
              <a:pPr>
                <a:defRPr/>
              </a:pPr>
              <a:t>191</a:t>
            </a:fld>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Activity: Next Steps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Gather additional information?</a:t>
            </a:r>
          </a:p>
          <a:p>
            <a:pPr>
              <a:buClr>
                <a:schemeClr val="accent1"/>
              </a:buClr>
              <a:buFont typeface="Wingdings" pitchFamily="2" charset="2"/>
              <a:buChar char="§"/>
            </a:pPr>
            <a:r>
              <a:rPr lang="en-US" dirty="0" smtClean="0"/>
              <a:t>Participate or deliver additional training?</a:t>
            </a:r>
          </a:p>
          <a:p>
            <a:pPr>
              <a:buClr>
                <a:schemeClr val="accent1"/>
              </a:buClr>
              <a:buFont typeface="Wingdings" pitchFamily="2" charset="2"/>
              <a:buChar char="§"/>
            </a:pPr>
            <a:r>
              <a:rPr lang="en-US" dirty="0" smtClean="0"/>
              <a:t>Clarify the purpose of screening?</a:t>
            </a:r>
          </a:p>
          <a:p>
            <a:pPr>
              <a:buClr>
                <a:schemeClr val="accent1"/>
              </a:buClr>
              <a:buFont typeface="Wingdings" pitchFamily="2" charset="2"/>
              <a:buChar char="§"/>
            </a:pPr>
            <a:r>
              <a:rPr lang="en-US" dirty="0" smtClean="0"/>
              <a:t>Review existing practices?</a:t>
            </a:r>
          </a:p>
          <a:p>
            <a:pPr>
              <a:buClr>
                <a:schemeClr val="accent1"/>
              </a:buClr>
              <a:buFont typeface="Wingdings" pitchFamily="2" charset="2"/>
              <a:buChar char="§"/>
            </a:pPr>
            <a:r>
              <a:rPr lang="en-US" dirty="0" smtClean="0"/>
              <a:t>Identify needs, priorities, logistics?</a:t>
            </a:r>
          </a:p>
          <a:p>
            <a:pPr>
              <a:buClr>
                <a:schemeClr val="accent1"/>
              </a:buClr>
              <a:buFont typeface="Wingdings" pitchFamily="2" charset="2"/>
              <a:buChar char="§"/>
            </a:pPr>
            <a:r>
              <a:rPr lang="en-US" dirty="0" smtClean="0"/>
              <a:t>Develop additional guidance?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192</a:t>
            </a:fld>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85E27C5-ECB1-4EBC-98D3-F94D2BA84B3F}" type="slidenum">
              <a:rPr lang="en-US" smtClean="0"/>
              <a:pPr/>
              <a:t>193</a:t>
            </a:fld>
            <a:endParaRPr lang="en-US" dirty="0"/>
          </a:p>
        </p:txBody>
      </p:sp>
      <p:sp>
        <p:nvSpPr>
          <p:cNvPr id="3075" name="Content Placeholder 2"/>
          <p:cNvSpPr>
            <a:spLocks noGrp="1"/>
          </p:cNvSpPr>
          <p:nvPr>
            <p:ph type="body" sz="quarter" idx="13"/>
          </p:nvPr>
        </p:nvSpPr>
        <p:spPr>
          <a:xfrm>
            <a:off x="381000" y="2057400"/>
            <a:ext cx="8305800" cy="3810000"/>
          </a:xfrm>
        </p:spPr>
        <p:txBody>
          <a:bodyPr>
            <a:normAutofit fontScale="92500" lnSpcReduction="20000"/>
          </a:bodyPr>
          <a:lstStyle/>
          <a:p>
            <a:r>
              <a:rPr lang="en-US" dirty="0" smtClean="0"/>
              <a:t>National Center on Response to Intervention</a:t>
            </a:r>
          </a:p>
          <a:p>
            <a:r>
              <a:rPr lang="en-US" u="sng" dirty="0" smtClean="0">
                <a:hlinkClick r:id="rId3"/>
              </a:rPr>
              <a:t>www.rti4success.org</a:t>
            </a:r>
            <a:r>
              <a:rPr lang="en-US" dirty="0" smtClean="0"/>
              <a:t> </a:t>
            </a:r>
          </a:p>
          <a:p>
            <a:endParaRPr lang="en-US" dirty="0" smtClean="0"/>
          </a:p>
          <a:p>
            <a:r>
              <a:rPr lang="en-US" dirty="0" smtClean="0"/>
              <a:t>RTI Action Network</a:t>
            </a:r>
          </a:p>
          <a:p>
            <a:r>
              <a:rPr lang="en-US" dirty="0" smtClean="0">
                <a:hlinkClick r:id="rId4"/>
              </a:rPr>
              <a:t>www.rtinetwork.org</a:t>
            </a:r>
            <a:endParaRPr lang="en-US" dirty="0" smtClean="0"/>
          </a:p>
          <a:p>
            <a:endParaRPr lang="en-US" dirty="0" smtClean="0"/>
          </a:p>
          <a:p>
            <a:r>
              <a:rPr lang="en-US" dirty="0" smtClean="0"/>
              <a:t>IDEA Partnership</a:t>
            </a:r>
          </a:p>
          <a:p>
            <a:r>
              <a:rPr lang="en-US" dirty="0" smtClean="0">
                <a:hlinkClick r:id="rId5"/>
              </a:rPr>
              <a:t>www.ideapartnership.org</a:t>
            </a:r>
            <a:endParaRPr lang="en-US" dirty="0" smtClean="0"/>
          </a:p>
        </p:txBody>
      </p:sp>
      <p:sp>
        <p:nvSpPr>
          <p:cNvPr id="3074" name="Title 1"/>
          <p:cNvSpPr>
            <a:spLocks noGrp="1"/>
          </p:cNvSpPr>
          <p:nvPr>
            <p:ph type="title"/>
          </p:nvPr>
        </p:nvSpPr>
        <p:spPr/>
        <p:txBody>
          <a:bodyPr/>
          <a:lstStyle/>
          <a:p>
            <a:r>
              <a:rPr lang="en-US" dirty="0" smtClean="0"/>
              <a:t>Need More Information?</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333500" y="3657600"/>
            <a:ext cx="2857500" cy="2209800"/>
          </a:xfrm>
        </p:spPr>
        <p:txBody>
          <a:bodyPr>
            <a:normAutofit fontScale="77500" lnSpcReduction="20000"/>
          </a:bodyPr>
          <a:lstStyle/>
          <a:p>
            <a:pPr>
              <a:spcBef>
                <a:spcPct val="50000"/>
              </a:spcBef>
            </a:pPr>
            <a:r>
              <a:rPr lang="en-US" dirty="0" smtClean="0"/>
              <a:t>National Center on Response to Intervention</a:t>
            </a:r>
          </a:p>
          <a:p>
            <a:pPr>
              <a:spcBef>
                <a:spcPct val="50000"/>
              </a:spcBef>
            </a:pPr>
            <a:r>
              <a:rPr lang="en-US" dirty="0" smtClean="0">
                <a:hlinkClick r:id="rId3"/>
              </a:rPr>
              <a:t>www.rti4success.org</a:t>
            </a:r>
            <a:r>
              <a:rPr lang="en-US" dirty="0" smtClean="0"/>
              <a:t> </a:t>
            </a:r>
            <a:endParaRPr lang="en-US" dirty="0"/>
          </a:p>
        </p:txBody>
      </p:sp>
      <p:sp>
        <p:nvSpPr>
          <p:cNvPr id="2050" name="Title 1"/>
          <p:cNvSpPr>
            <a:spLocks noGrp="1"/>
          </p:cNvSpPr>
          <p:nvPr>
            <p:ph type="title"/>
          </p:nvPr>
        </p:nvSpPr>
        <p:spPr/>
        <p:txBody>
          <a:bodyPr/>
          <a:lstStyle/>
          <a:p>
            <a:r>
              <a:rPr lang="en-US" dirty="0" smtClean="0"/>
              <a:t>Questions? </a:t>
            </a:r>
          </a:p>
        </p:txBody>
      </p:sp>
      <p:sp>
        <p:nvSpPr>
          <p:cNvPr id="4" name="Slide Number Placeholder 3"/>
          <p:cNvSpPr>
            <a:spLocks noGrp="1"/>
          </p:cNvSpPr>
          <p:nvPr>
            <p:ph type="sldNum" sz="quarter" idx="4294967295"/>
          </p:nvPr>
        </p:nvSpPr>
        <p:spPr>
          <a:xfrm>
            <a:off x="8610600" y="6248400"/>
            <a:ext cx="533400" cy="365125"/>
          </a:xfrm>
        </p:spPr>
        <p:txBody>
          <a:bodyPr/>
          <a:lstStyle/>
          <a:p>
            <a:fld id="{244AB6C2-154B-45C3-8991-3A52E1AF0D4A}" type="slidenum">
              <a:rPr lang="en-US" smtClean="0"/>
              <a:pPr/>
              <a:t>194</a:t>
            </a:fld>
            <a:endParaRPr lang="en-US" dirty="0"/>
          </a:p>
        </p:txBody>
      </p:sp>
      <p:sp>
        <p:nvSpPr>
          <p:cNvPr id="5" name="Subtitle 2"/>
          <p:cNvSpPr txBox="1">
            <a:spLocks/>
          </p:cNvSpPr>
          <p:nvPr/>
        </p:nvSpPr>
        <p:spPr>
          <a:xfrm>
            <a:off x="4762500" y="3657600"/>
            <a:ext cx="2857500" cy="2209800"/>
          </a:xfrm>
          <a:prstGeom prst="rect">
            <a:avLst/>
          </a:prstGeom>
        </p:spPr>
        <p:txBody>
          <a:bodyPr anchor="t" anchorCtr="0">
            <a:normAutofit/>
          </a:bodyPr>
          <a:lstStyle>
            <a:lvl1pPr marL="0" indent="0" algn="ctr" rtl="0" eaLnBrk="1" fontAlgn="base" hangingPunct="1">
              <a:spcBef>
                <a:spcPct val="20000"/>
              </a:spcBef>
              <a:spcAft>
                <a:spcPct val="0"/>
              </a:spcAft>
              <a:buFont typeface="Arial" charset="0"/>
              <a:buNone/>
              <a:defRPr sz="3600" kern="1200" baseline="0">
                <a:solidFill>
                  <a:srgbClr val="000000"/>
                </a:solidFill>
                <a:latin typeface="Calibri"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50000"/>
              </a:spcBef>
            </a:pPr>
            <a:r>
              <a:rPr lang="en-US" dirty="0" smtClean="0"/>
              <a:t>OSPI</a:t>
            </a:r>
          </a:p>
          <a:p>
            <a:pPr>
              <a:spcBef>
                <a:spcPct val="50000"/>
              </a:spcBef>
            </a:pPr>
            <a:r>
              <a:rPr lang="en-US" sz="2800" dirty="0">
                <a:hlinkClick r:id="rId4"/>
              </a:rPr>
              <a:t>r</a:t>
            </a:r>
            <a:r>
              <a:rPr lang="en-US" sz="2800" dirty="0" smtClean="0">
                <a:hlinkClick r:id="rId4"/>
              </a:rPr>
              <a:t>ebecca.zumeta@k12.wa.us</a:t>
            </a:r>
            <a:r>
              <a:rPr lang="en-US" sz="2800" dirty="0" smtClean="0"/>
              <a:t> </a:t>
            </a:r>
            <a:r>
              <a:rPr lang="en-US" dirty="0" smtClean="0"/>
              <a:t> </a:t>
            </a:r>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85E27C5-ECB1-4EBC-98D3-F94D2BA84B3F}" type="slidenum">
              <a:rPr lang="en-US" smtClean="0"/>
              <a:pPr/>
              <a:t>195</a:t>
            </a:fld>
            <a:endParaRPr lang="en-US" dirty="0"/>
          </a:p>
        </p:txBody>
      </p:sp>
      <p:sp>
        <p:nvSpPr>
          <p:cNvPr id="3075" name="Content Placeholder 2"/>
          <p:cNvSpPr>
            <a:spLocks noGrp="1"/>
          </p:cNvSpPr>
          <p:nvPr>
            <p:ph type="body" sz="quarter" idx="13"/>
          </p:nvPr>
        </p:nvSpPr>
        <p:spPr>
          <a:xfrm>
            <a:off x="381000" y="2057400"/>
            <a:ext cx="8305800" cy="3810000"/>
          </a:xfrm>
        </p:spPr>
        <p:txBody>
          <a:bodyPr>
            <a:normAutofit fontScale="77500" lnSpcReduction="20000"/>
          </a:bodyPr>
          <a:lstStyle/>
          <a:p>
            <a:r>
              <a:rPr lang="en-US" dirty="0" smtClean="0"/>
              <a:t>This document was produced under U.S. Department of Education, Office of Special Education Programs Grant No.  H326E07000.4 Grace Zamora Durán and Tina Diamond served as the OSEP project officers.  The views expressed herein do not necessarily represent the positions or policies of the Department of Education.  No official endorsement by the U.S. Department of Education of any product, commodity, service or enterprise mentioned in this publication is intended or should be inferred.  This product is public domain.  Authorization to reproduce it in whole or in part is granted.  While permission to reprint this publication is not necessary, the citation should be: </a:t>
            </a:r>
            <a:r>
              <a:rPr lang="en-US" dirty="0" smtClean="0">
                <a:hlinkClick r:id="rId3"/>
              </a:rPr>
              <a:t>www.rti4success.org</a:t>
            </a:r>
            <a:r>
              <a:rPr lang="en-US" dirty="0" smtClean="0"/>
              <a:t>. </a:t>
            </a:r>
          </a:p>
          <a:p>
            <a:endParaRPr lang="en-US" dirty="0" smtClean="0"/>
          </a:p>
        </p:txBody>
      </p:sp>
      <p:sp>
        <p:nvSpPr>
          <p:cNvPr id="3074" name="Title 1"/>
          <p:cNvSpPr>
            <a:spLocks noGrp="1"/>
          </p:cNvSpPr>
          <p:nvPr>
            <p:ph type="title"/>
          </p:nvPr>
        </p:nvSpPr>
        <p:spPr/>
        <p:txBody>
          <a:bodyPr/>
          <a:lstStyle/>
          <a:p>
            <a:r>
              <a:rPr lang="en-US" dirty="0" smtClean="0"/>
              <a:t>National Center on </a:t>
            </a:r>
            <a:br>
              <a:rPr lang="en-US" dirty="0" smtClean="0"/>
            </a:br>
            <a:r>
              <a:rPr lang="en-US" dirty="0" smtClean="0"/>
              <a:t>Response to Intervention</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4AB6C2-154B-45C3-8991-3A52E1AF0D4A}" type="slidenum">
              <a:rPr lang="en-US" smtClean="0"/>
              <a:pPr>
                <a:defRPr/>
              </a:pPr>
              <a:t>196</a:t>
            </a:fld>
            <a:endParaRPr lang="en-US" dirty="0"/>
          </a:p>
        </p:txBody>
      </p:sp>
      <p:sp>
        <p:nvSpPr>
          <p:cNvPr id="3" name="Text Placeholder 2"/>
          <p:cNvSpPr>
            <a:spLocks noGrp="1"/>
          </p:cNvSpPr>
          <p:nvPr>
            <p:ph type="body" sz="quarter" idx="13"/>
          </p:nvPr>
        </p:nvSpPr>
        <p:spPr/>
        <p:txBody>
          <a:bodyPr/>
          <a:lstStyle/>
          <a:p>
            <a:r>
              <a:rPr lang="en-US" sz="1600" dirty="0"/>
              <a:t>DISCLAIMER</a:t>
            </a:r>
            <a:br>
              <a:rPr lang="en-US" sz="1600" dirty="0"/>
            </a:br>
            <a:r>
              <a:rPr lang="en-US" sz="1600" dirty="0"/>
              <a:t/>
            </a:r>
            <a:br>
              <a:rPr lang="en-US" sz="1600" dirty="0"/>
            </a:br>
            <a:r>
              <a:rPr lang="en-US" sz="1600" dirty="0"/>
              <a:t>The opinions and positions expressed herein are not intended to ensure compliance with any particular law or regulation pertaining to the provision of educational services for eligible students. This presentation and/or materials should be viewed and applied by users according to their specific needs.  This presentation and/or materials represent the views of the presenter(s) regarding what constitutes preferred practice based on research available at the time of this publication. The presentation and/or materials should be used as guidance. Any references specific to any particular education product are illustrative, and do not imply endorsement of these products by OSPI, or to the exclusion of other products that are not referenced in the presentation materials.  OSPI, Special Education, is not responsible for the content of those educational product(s) referenced in this presentation.</a:t>
            </a:r>
            <a:br>
              <a:rPr lang="en-US" sz="1600" dirty="0"/>
            </a:br>
            <a:r>
              <a:rPr lang="en-US" sz="1600" dirty="0"/>
              <a:t/>
            </a:r>
            <a:br>
              <a:rPr lang="en-US" sz="1600" dirty="0"/>
            </a:br>
            <a:r>
              <a:rPr lang="en-US" sz="1600" dirty="0"/>
              <a:t>Douglas H. Gill, </a:t>
            </a:r>
            <a:r>
              <a:rPr lang="en-US" sz="1600" dirty="0" err="1"/>
              <a:t>Ed.D</a:t>
            </a:r>
            <a:r>
              <a:rPr lang="en-US" sz="1600" dirty="0"/>
              <a:t>.,</a:t>
            </a:r>
            <a:br>
              <a:rPr lang="en-US" sz="1600" dirty="0"/>
            </a:br>
            <a:r>
              <a:rPr lang="en-US" sz="1600" dirty="0"/>
              <a:t>Director, Special Education</a:t>
            </a:r>
          </a:p>
        </p:txBody>
      </p:sp>
      <p:sp>
        <p:nvSpPr>
          <p:cNvPr id="4" name="Title 3"/>
          <p:cNvSpPr>
            <a:spLocks noGrp="1"/>
          </p:cNvSpPr>
          <p:nvPr>
            <p:ph type="title"/>
          </p:nvPr>
        </p:nvSpPr>
        <p:spPr/>
        <p:txBody>
          <a:bodyPr/>
          <a:lstStyle/>
          <a:p>
            <a:r>
              <a:rPr lang="en-US" dirty="0" smtClean="0"/>
              <a:t>WA OSPI </a:t>
            </a:r>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 xmlns:p14="http://schemas.microsoft.com/office/powerpoint/2010/main" val="2245214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4AB6C2-154B-45C3-8991-3A52E1AF0D4A}" type="slidenum">
              <a:rPr lang="en-US" smtClean="0"/>
              <a:pPr>
                <a:defRPr/>
              </a:pPr>
              <a:t>2</a:t>
            </a:fld>
            <a:endParaRPr lang="en-US" dirty="0"/>
          </a:p>
        </p:txBody>
      </p:sp>
      <p:sp>
        <p:nvSpPr>
          <p:cNvPr id="3" name="Text Placeholder 2"/>
          <p:cNvSpPr>
            <a:spLocks noGrp="1"/>
          </p:cNvSpPr>
          <p:nvPr>
            <p:ph type="body" sz="quarter" idx="13"/>
          </p:nvPr>
        </p:nvSpPr>
        <p:spPr/>
        <p:txBody>
          <a:bodyPr/>
          <a:lstStyle/>
          <a:p>
            <a:r>
              <a:rPr lang="en-US" dirty="0" smtClean="0"/>
              <a:t>Jeanette Grisham-Regional Math Coordinator</a:t>
            </a:r>
          </a:p>
          <a:p>
            <a:endParaRPr lang="en-US" dirty="0" smtClean="0"/>
          </a:p>
          <a:p>
            <a:r>
              <a:rPr lang="en-US" dirty="0" smtClean="0"/>
              <a:t>Beth Niemi-Literacy Coordinator</a:t>
            </a:r>
          </a:p>
          <a:p>
            <a:endParaRPr lang="en-US" dirty="0" smtClean="0"/>
          </a:p>
          <a:p>
            <a:r>
              <a:rPr lang="en-US" dirty="0" smtClean="0"/>
              <a:t>Janet Zombro-Math TACSE (DSIA)</a:t>
            </a:r>
            <a:endParaRPr lang="en-US" dirty="0"/>
          </a:p>
        </p:txBody>
      </p:sp>
      <p:sp>
        <p:nvSpPr>
          <p:cNvPr id="4" name="Title 3"/>
          <p:cNvSpPr>
            <a:spLocks noGrp="1"/>
          </p:cNvSpPr>
          <p:nvPr>
            <p:ph type="title"/>
          </p:nvPr>
        </p:nvSpPr>
        <p:spPr/>
        <p:txBody>
          <a:bodyPr/>
          <a:lstStyle/>
          <a:p>
            <a:r>
              <a:rPr lang="en-US" dirty="0" smtClean="0"/>
              <a:t>Welcome </a:t>
            </a:r>
            <a:endParaRPr lang="en-US" dirty="0"/>
          </a:p>
        </p:txBody>
      </p:sp>
      <p:sp>
        <p:nvSpPr>
          <p:cNvPr id="5" name="Text Placeholder 4"/>
          <p:cNvSpPr>
            <a:spLocks noGrp="1"/>
          </p:cNvSpPr>
          <p:nvPr>
            <p:ph type="body" sz="quarter" idx="14"/>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t>Progress Monitoring</a:t>
            </a:r>
          </a:p>
        </p:txBody>
      </p:sp>
      <p:sp>
        <p:nvSpPr>
          <p:cNvPr id="5123" name="Rectangle 3"/>
          <p:cNvSpPr>
            <a:spLocks noGrp="1"/>
          </p:cNvSpPr>
          <p:nvPr>
            <p:ph idx="1"/>
          </p:nvPr>
        </p:nvSpPr>
        <p:spPr>
          <a:xfrm>
            <a:off x="381000" y="2058988"/>
            <a:ext cx="8305800" cy="3884612"/>
          </a:xfrm>
        </p:spPr>
        <p:txBody>
          <a:bodyPr>
            <a:normAutofit/>
          </a:bodyPr>
          <a:lstStyle/>
          <a:p>
            <a:pPr>
              <a:buNone/>
            </a:pPr>
            <a:r>
              <a:rPr lang="en-US" dirty="0" smtClean="0"/>
              <a:t>Answers the questions:</a:t>
            </a:r>
          </a:p>
          <a:p>
            <a:pPr>
              <a:buClr>
                <a:schemeClr val="accent1"/>
              </a:buClr>
              <a:buFont typeface="Wingdings" pitchFamily="2" charset="2"/>
              <a:buChar char="§"/>
            </a:pPr>
            <a:r>
              <a:rPr lang="en-US" dirty="0" smtClean="0"/>
              <a:t>Are students meeting short- and long-term performance goals?</a:t>
            </a:r>
          </a:p>
          <a:p>
            <a:pPr>
              <a:buClr>
                <a:schemeClr val="accent1"/>
              </a:buClr>
              <a:buFont typeface="Wingdings" pitchFamily="2" charset="2"/>
              <a:buChar char="§"/>
            </a:pPr>
            <a:r>
              <a:rPr lang="en-US" dirty="0" smtClean="0"/>
              <a:t>Are students making progress at an acceptable rate?</a:t>
            </a:r>
          </a:p>
          <a:p>
            <a:pPr>
              <a:buClr>
                <a:schemeClr val="accent1"/>
              </a:buClr>
              <a:buFont typeface="Wingdings" pitchFamily="2" charset="2"/>
              <a:buChar char="§"/>
            </a:pPr>
            <a:r>
              <a:rPr lang="en-US" dirty="0" smtClean="0"/>
              <a:t>Does the instruction need to be adjusted or changed?</a:t>
            </a:r>
          </a:p>
        </p:txBody>
      </p:sp>
      <p:sp>
        <p:nvSpPr>
          <p:cNvPr id="4" name="Slide Number Placeholder 3"/>
          <p:cNvSpPr>
            <a:spLocks noGrp="1"/>
          </p:cNvSpPr>
          <p:nvPr>
            <p:ph type="sldNum" sz="quarter" idx="10"/>
          </p:nvPr>
        </p:nvSpPr>
        <p:spPr/>
        <p:txBody>
          <a:bodyPr/>
          <a:lstStyle/>
          <a:p>
            <a:fld id="{085E27C5-ECB1-4EBC-98D3-F94D2BA84B3F}"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85E27C5-ECB1-4EBC-98D3-F94D2BA84B3F}" type="slidenum">
              <a:rPr lang="en-US" smtClean="0"/>
              <a:pPr/>
              <a:t>21</a:t>
            </a:fld>
            <a:endParaRPr lang="en-US" dirty="0"/>
          </a:p>
        </p:txBody>
      </p:sp>
      <p:sp>
        <p:nvSpPr>
          <p:cNvPr id="7170" name="Rectangle 2"/>
          <p:cNvSpPr>
            <a:spLocks noGrp="1"/>
          </p:cNvSpPr>
          <p:nvPr>
            <p:ph type="title"/>
          </p:nvPr>
        </p:nvSpPr>
        <p:spPr>
          <a:xfrm>
            <a:off x="457200" y="198438"/>
            <a:ext cx="8229600" cy="868362"/>
          </a:xfrm>
        </p:spPr>
        <p:txBody>
          <a:bodyPr/>
          <a:lstStyle/>
          <a:p>
            <a:r>
              <a:rPr lang="en-US" dirty="0" smtClean="0"/>
              <a:t>NCRTI Progress Monitoring Tools Chart</a:t>
            </a:r>
          </a:p>
        </p:txBody>
      </p:sp>
      <p:sp>
        <p:nvSpPr>
          <p:cNvPr id="11" name="Text Placeholder 8"/>
          <p:cNvSpPr txBox="1">
            <a:spLocks/>
          </p:cNvSpPr>
          <p:nvPr/>
        </p:nvSpPr>
        <p:spPr>
          <a:xfrm>
            <a:off x="457200" y="5943600"/>
            <a:ext cx="8305800" cy="457200"/>
          </a:xfrm>
          <a:prstGeom prst="rect">
            <a:avLst/>
          </a:prstGeom>
        </p:spPr>
        <p:txBody>
          <a:bodyPr/>
          <a:lstStyle/>
          <a:p>
            <a:pPr marL="342900" lvl="0" indent="-342900" algn="ctr">
              <a:spcBef>
                <a:spcPct val="50000"/>
              </a:spcBef>
            </a:pPr>
            <a:r>
              <a:rPr lang="en-US" sz="3200" dirty="0" smtClean="0"/>
              <a:t>www.rti4success.org</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381000" y="748861"/>
            <a:ext cx="8001000" cy="5186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ctr"/>
            <a:r>
              <a:rPr lang="en-US" dirty="0" smtClean="0">
                <a:solidFill>
                  <a:schemeClr val="bg2">
                    <a:lumMod val="25000"/>
                  </a:schemeClr>
                </a:solidFill>
              </a:rPr>
              <a:t>Essential Components of RTI</a:t>
            </a:r>
          </a:p>
        </p:txBody>
      </p:sp>
      <p:pic>
        <p:nvPicPr>
          <p:cNvPr id="9" name="Picture 8" descr="AIR-RTI_CoreComponents_HiRes.jpg"/>
          <p:cNvPicPr>
            <a:picLocks noChangeAspect="1"/>
          </p:cNvPicPr>
          <p:nvPr/>
        </p:nvPicPr>
        <p:blipFill>
          <a:blip r:embed="rId3" cstate="print"/>
          <a:stretch>
            <a:fillRect/>
          </a:stretch>
        </p:blipFill>
        <p:spPr>
          <a:xfrm>
            <a:off x="2320700" y="1891330"/>
            <a:ext cx="4384900" cy="4052270"/>
          </a:xfrm>
          <a:prstGeom prst="rect">
            <a:avLst/>
          </a:prstGeom>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cap="none" dirty="0" smtClean="0"/>
              <a:t>SCHOOL-WIDE, MULTI-LEVEL PREVENTION SYSTEM</a:t>
            </a:r>
            <a:endParaRPr lang="en-US" dirty="0" smtClean="0"/>
          </a:p>
        </p:txBody>
      </p:sp>
      <p:sp>
        <p:nvSpPr>
          <p:cNvPr id="4" name="Text Placeholder 3"/>
          <p:cNvSpPr>
            <a:spLocks noGrp="1"/>
          </p:cNvSpPr>
          <p:nvPr>
            <p:ph type="body" idx="1"/>
          </p:nvPr>
        </p:nvSpPr>
        <p:spPr/>
        <p:txBody>
          <a:bodyPr/>
          <a:lstStyle/>
          <a:p>
            <a:r>
              <a:rPr lang="en-US" dirty="0" smtClean="0"/>
              <a:t>Essential Component</a:t>
            </a:r>
            <a:endParaRPr lang="en-US" dirty="0"/>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85E27C5-ECB1-4EBC-98D3-F94D2BA84B3F}" type="slidenum">
              <a:rPr lang="en-US" smtClean="0"/>
              <a:pPr/>
              <a:t>24</a:t>
            </a:fld>
            <a:endParaRPr lang="en-US" dirty="0"/>
          </a:p>
        </p:txBody>
      </p:sp>
      <p:sp>
        <p:nvSpPr>
          <p:cNvPr id="7170" name="Rectangle 2"/>
          <p:cNvSpPr>
            <a:spLocks noGrp="1"/>
          </p:cNvSpPr>
          <p:nvPr>
            <p:ph type="title"/>
          </p:nvPr>
        </p:nvSpPr>
        <p:spPr>
          <a:xfrm>
            <a:off x="457200" y="381000"/>
            <a:ext cx="8229600" cy="868362"/>
          </a:xfrm>
        </p:spPr>
        <p:txBody>
          <a:bodyPr/>
          <a:lstStyle/>
          <a:p>
            <a:r>
              <a:rPr lang="en-US" dirty="0" smtClean="0"/>
              <a:t>Multi-level Prevention System</a:t>
            </a:r>
          </a:p>
        </p:txBody>
      </p:sp>
      <p:sp>
        <p:nvSpPr>
          <p:cNvPr id="12" name="AutoShape 3"/>
          <p:cNvSpPr>
            <a:spLocks noChangeArrowheads="1"/>
          </p:cNvSpPr>
          <p:nvPr/>
        </p:nvSpPr>
        <p:spPr bwMode="auto">
          <a:xfrm>
            <a:off x="2590800" y="1828800"/>
            <a:ext cx="3657600" cy="3962400"/>
          </a:xfrm>
          <a:prstGeom prst="triangle">
            <a:avLst>
              <a:gd name="adj" fmla="val 50000"/>
            </a:avLst>
          </a:prstGeom>
          <a:solidFill>
            <a:srgbClr val="339966"/>
          </a:solidFill>
          <a:ln w="9525">
            <a:solidFill>
              <a:srgbClr val="000000"/>
            </a:solidFill>
            <a:miter lim="800000"/>
            <a:headEnd/>
            <a:tailEnd/>
          </a:ln>
        </p:spPr>
        <p:txBody>
          <a:bodyPr wrap="none" anchor="ctr"/>
          <a:lstStyle/>
          <a:p>
            <a:endParaRPr lang="en-US" dirty="0"/>
          </a:p>
        </p:txBody>
      </p:sp>
      <p:sp>
        <p:nvSpPr>
          <p:cNvPr id="13" name="AutoShape 4"/>
          <p:cNvSpPr>
            <a:spLocks noChangeArrowheads="1"/>
          </p:cNvSpPr>
          <p:nvPr/>
        </p:nvSpPr>
        <p:spPr bwMode="auto">
          <a:xfrm>
            <a:off x="3810000" y="1828800"/>
            <a:ext cx="1219200" cy="1295400"/>
          </a:xfrm>
          <a:prstGeom prst="triangle">
            <a:avLst>
              <a:gd name="adj" fmla="val 50000"/>
            </a:avLst>
          </a:prstGeom>
          <a:solidFill>
            <a:srgbClr val="FFFF00"/>
          </a:solidFill>
          <a:ln w="9525">
            <a:solidFill>
              <a:srgbClr val="000000"/>
            </a:solidFill>
            <a:miter lim="800000"/>
            <a:headEnd/>
            <a:tailEnd/>
          </a:ln>
        </p:spPr>
        <p:txBody>
          <a:bodyPr wrap="none" anchor="ctr"/>
          <a:lstStyle/>
          <a:p>
            <a:endParaRPr lang="en-US" dirty="0"/>
          </a:p>
        </p:txBody>
      </p:sp>
      <p:sp>
        <p:nvSpPr>
          <p:cNvPr id="14" name="AutoShape 5"/>
          <p:cNvSpPr>
            <a:spLocks noChangeArrowheads="1"/>
          </p:cNvSpPr>
          <p:nvPr/>
        </p:nvSpPr>
        <p:spPr bwMode="auto">
          <a:xfrm>
            <a:off x="4114800" y="1828800"/>
            <a:ext cx="609600" cy="685800"/>
          </a:xfrm>
          <a:prstGeom prst="triangle">
            <a:avLst>
              <a:gd name="adj" fmla="val 50000"/>
            </a:avLst>
          </a:prstGeom>
          <a:solidFill>
            <a:srgbClr val="FF0000"/>
          </a:solidFill>
          <a:ln w="9525">
            <a:solidFill>
              <a:srgbClr val="000000"/>
            </a:solidFill>
            <a:miter lim="800000"/>
            <a:headEnd/>
            <a:tailEnd/>
          </a:ln>
        </p:spPr>
        <p:txBody>
          <a:bodyPr wrap="none" anchor="ctr"/>
          <a:lstStyle/>
          <a:p>
            <a:endParaRPr lang="en-US" dirty="0"/>
          </a:p>
        </p:txBody>
      </p:sp>
      <p:sp>
        <p:nvSpPr>
          <p:cNvPr id="15" name="Text Box 13"/>
          <p:cNvSpPr txBox="1">
            <a:spLocks noChangeArrowheads="1"/>
          </p:cNvSpPr>
          <p:nvPr/>
        </p:nvSpPr>
        <p:spPr bwMode="auto">
          <a:xfrm>
            <a:off x="4038600" y="2754313"/>
            <a:ext cx="838200" cy="369887"/>
          </a:xfrm>
          <a:prstGeom prst="rect">
            <a:avLst/>
          </a:prstGeom>
          <a:noFill/>
          <a:ln w="9525">
            <a:noFill/>
            <a:miter lim="800000"/>
            <a:headEnd/>
            <a:tailEnd/>
          </a:ln>
        </p:spPr>
        <p:txBody>
          <a:bodyPr>
            <a:spAutoFit/>
          </a:bodyPr>
          <a:lstStyle/>
          <a:p>
            <a:pPr algn="ctr"/>
            <a:r>
              <a:rPr lang="en-US" b="1" dirty="0">
                <a:solidFill>
                  <a:srgbClr val="000000"/>
                </a:solidFill>
                <a:latin typeface="Helvetica" pitchFamily="34" charset="0"/>
              </a:rPr>
              <a:t>~15% </a:t>
            </a:r>
          </a:p>
        </p:txBody>
      </p:sp>
      <p:sp>
        <p:nvSpPr>
          <p:cNvPr id="16" name="Text Box 14"/>
          <p:cNvSpPr txBox="1">
            <a:spLocks noChangeArrowheads="1"/>
          </p:cNvSpPr>
          <p:nvPr/>
        </p:nvSpPr>
        <p:spPr bwMode="auto">
          <a:xfrm>
            <a:off x="4038600" y="2100262"/>
            <a:ext cx="838200" cy="338138"/>
          </a:xfrm>
          <a:prstGeom prst="rect">
            <a:avLst/>
          </a:prstGeom>
          <a:noFill/>
          <a:ln w="9525">
            <a:noFill/>
            <a:miter lim="800000"/>
            <a:headEnd/>
            <a:tailEnd/>
          </a:ln>
        </p:spPr>
        <p:txBody>
          <a:bodyPr>
            <a:spAutoFit/>
          </a:bodyPr>
          <a:lstStyle/>
          <a:p>
            <a:pPr algn="ctr"/>
            <a:r>
              <a:rPr lang="en-US" sz="1600" b="1" dirty="0">
                <a:solidFill>
                  <a:srgbClr val="000000"/>
                </a:solidFill>
                <a:latin typeface="Helvetica" pitchFamily="34" charset="0"/>
              </a:rPr>
              <a:t>~5% </a:t>
            </a:r>
          </a:p>
        </p:txBody>
      </p:sp>
      <p:sp>
        <p:nvSpPr>
          <p:cNvPr id="17" name="AutoShape 6"/>
          <p:cNvSpPr>
            <a:spLocks/>
          </p:cNvSpPr>
          <p:nvPr/>
        </p:nvSpPr>
        <p:spPr bwMode="auto">
          <a:xfrm rot="1474048">
            <a:off x="2717192" y="2840345"/>
            <a:ext cx="526031" cy="2921855"/>
          </a:xfrm>
          <a:prstGeom prst="leftBrace">
            <a:avLst>
              <a:gd name="adj1" fmla="val 103426"/>
              <a:gd name="adj2" fmla="val 50000"/>
            </a:avLst>
          </a:prstGeom>
          <a:noFill/>
          <a:ln w="19050">
            <a:solidFill>
              <a:srgbClr val="000000"/>
            </a:solidFill>
            <a:round/>
            <a:headEnd/>
            <a:tailEnd/>
          </a:ln>
        </p:spPr>
        <p:txBody>
          <a:bodyPr wrap="none" anchor="ctr"/>
          <a:lstStyle/>
          <a:p>
            <a:endParaRPr lang="en-US" dirty="0"/>
          </a:p>
        </p:txBody>
      </p:sp>
      <p:sp>
        <p:nvSpPr>
          <p:cNvPr id="22" name="AutoShape 9"/>
          <p:cNvSpPr>
            <a:spLocks/>
          </p:cNvSpPr>
          <p:nvPr/>
        </p:nvSpPr>
        <p:spPr bwMode="auto">
          <a:xfrm rot="20091199">
            <a:off x="4867806" y="2338216"/>
            <a:ext cx="305775" cy="743156"/>
          </a:xfrm>
          <a:prstGeom prst="rightBrace">
            <a:avLst>
              <a:gd name="adj1" fmla="val 39619"/>
              <a:gd name="adj2" fmla="val 86000"/>
            </a:avLst>
          </a:prstGeom>
          <a:noFill/>
          <a:ln w="19050">
            <a:solidFill>
              <a:srgbClr val="000000"/>
            </a:solidFill>
            <a:round/>
            <a:headEnd/>
            <a:tailEnd/>
          </a:ln>
        </p:spPr>
        <p:txBody>
          <a:bodyPr wrap="none" anchor="ctr"/>
          <a:lstStyle/>
          <a:p>
            <a:endParaRPr lang="en-US" dirty="0"/>
          </a:p>
        </p:txBody>
      </p:sp>
      <p:sp>
        <p:nvSpPr>
          <p:cNvPr id="23" name="AutoShape 8"/>
          <p:cNvSpPr>
            <a:spLocks/>
          </p:cNvSpPr>
          <p:nvPr/>
        </p:nvSpPr>
        <p:spPr bwMode="auto">
          <a:xfrm rot="19921695">
            <a:off x="4552132" y="1738024"/>
            <a:ext cx="430213" cy="672277"/>
          </a:xfrm>
          <a:prstGeom prst="rightBrace">
            <a:avLst>
              <a:gd name="adj1" fmla="val 16732"/>
              <a:gd name="adj2" fmla="val 50000"/>
            </a:avLst>
          </a:prstGeom>
          <a:noFill/>
          <a:ln w="19050">
            <a:solidFill>
              <a:srgbClr val="000000"/>
            </a:solidFill>
            <a:round/>
            <a:headEnd/>
            <a:tailEnd/>
          </a:ln>
        </p:spPr>
        <p:txBody>
          <a:bodyPr wrap="none" anchor="ctr"/>
          <a:lstStyle/>
          <a:p>
            <a:endParaRPr lang="en-US" dirty="0"/>
          </a:p>
        </p:txBody>
      </p:sp>
      <p:sp>
        <p:nvSpPr>
          <p:cNvPr id="24" name="Text Box 11"/>
          <p:cNvSpPr txBox="1">
            <a:spLocks noChangeArrowheads="1"/>
          </p:cNvSpPr>
          <p:nvPr/>
        </p:nvSpPr>
        <p:spPr bwMode="auto">
          <a:xfrm>
            <a:off x="5029200" y="1066800"/>
            <a:ext cx="2882900" cy="1200150"/>
          </a:xfrm>
          <a:prstGeom prst="rect">
            <a:avLst/>
          </a:prstGeom>
          <a:noFill/>
          <a:ln w="9525">
            <a:solidFill>
              <a:srgbClr val="000000"/>
            </a:solidFill>
            <a:miter lim="800000"/>
            <a:headEnd/>
            <a:tailEnd/>
          </a:ln>
        </p:spPr>
        <p:txBody>
          <a:bodyPr>
            <a:spAutoFit/>
          </a:bodyPr>
          <a:lstStyle/>
          <a:p>
            <a:pPr algn="ctr"/>
            <a:r>
              <a:rPr lang="en-US" b="1" dirty="0">
                <a:solidFill>
                  <a:srgbClr val="000000"/>
                </a:solidFill>
                <a:latin typeface="Helvetica" pitchFamily="34" charset="0"/>
              </a:rPr>
              <a:t>Tertiary Level: </a:t>
            </a:r>
          </a:p>
          <a:p>
            <a:pPr algn="ctr"/>
            <a:r>
              <a:rPr lang="en-US" dirty="0">
                <a:solidFill>
                  <a:srgbClr val="000000"/>
                </a:solidFill>
                <a:latin typeface="Helvetica" pitchFamily="34" charset="0"/>
              </a:rPr>
              <a:t>Specialized Individualized</a:t>
            </a:r>
          </a:p>
          <a:p>
            <a:pPr algn="ctr"/>
            <a:r>
              <a:rPr lang="en-US" dirty="0">
                <a:solidFill>
                  <a:srgbClr val="000000"/>
                </a:solidFill>
                <a:latin typeface="Helvetica" pitchFamily="34" charset="0"/>
              </a:rPr>
              <a:t>Systems for Students with Intensive Needs</a:t>
            </a:r>
          </a:p>
        </p:txBody>
      </p:sp>
      <p:sp>
        <p:nvSpPr>
          <p:cNvPr id="25" name="Text Box 10"/>
          <p:cNvSpPr txBox="1">
            <a:spLocks noChangeArrowheads="1"/>
          </p:cNvSpPr>
          <p:nvPr/>
        </p:nvSpPr>
        <p:spPr bwMode="auto">
          <a:xfrm>
            <a:off x="5391150" y="2335213"/>
            <a:ext cx="2914650" cy="1474787"/>
          </a:xfrm>
          <a:prstGeom prst="rect">
            <a:avLst/>
          </a:prstGeom>
          <a:noFill/>
          <a:ln w="9525">
            <a:solidFill>
              <a:srgbClr val="000000"/>
            </a:solidFill>
            <a:miter lim="800000"/>
            <a:headEnd/>
            <a:tailEnd/>
          </a:ln>
        </p:spPr>
        <p:txBody>
          <a:bodyPr>
            <a:spAutoFit/>
          </a:bodyPr>
          <a:lstStyle/>
          <a:p>
            <a:pPr algn="ctr"/>
            <a:r>
              <a:rPr lang="en-US" b="1" dirty="0">
                <a:solidFill>
                  <a:srgbClr val="000000"/>
                </a:solidFill>
                <a:latin typeface="Helvetica" pitchFamily="34" charset="0"/>
              </a:rPr>
              <a:t>Secondary Level: </a:t>
            </a:r>
          </a:p>
          <a:p>
            <a:pPr algn="ctr"/>
            <a:r>
              <a:rPr lang="en-US" dirty="0">
                <a:solidFill>
                  <a:srgbClr val="000000"/>
                </a:solidFill>
                <a:latin typeface="Helvetica" pitchFamily="34" charset="0"/>
              </a:rPr>
              <a:t>Supplemental Group</a:t>
            </a:r>
          </a:p>
          <a:p>
            <a:pPr algn="ctr"/>
            <a:r>
              <a:rPr lang="en-US" dirty="0">
                <a:solidFill>
                  <a:srgbClr val="000000"/>
                </a:solidFill>
                <a:latin typeface="Helvetica" pitchFamily="34" charset="0"/>
              </a:rPr>
              <a:t>Systems for Students with At-Risk Response to </a:t>
            </a:r>
          </a:p>
          <a:p>
            <a:pPr algn="ctr"/>
            <a:r>
              <a:rPr lang="en-US" dirty="0">
                <a:solidFill>
                  <a:srgbClr val="000000"/>
                </a:solidFill>
                <a:latin typeface="Helvetica" pitchFamily="34" charset="0"/>
              </a:rPr>
              <a:t>Primary Level</a:t>
            </a:r>
          </a:p>
        </p:txBody>
      </p:sp>
      <p:sp>
        <p:nvSpPr>
          <p:cNvPr id="26" name="Text Box 7"/>
          <p:cNvSpPr txBox="1">
            <a:spLocks noChangeArrowheads="1"/>
          </p:cNvSpPr>
          <p:nvPr/>
        </p:nvSpPr>
        <p:spPr bwMode="auto">
          <a:xfrm>
            <a:off x="215900" y="2971800"/>
            <a:ext cx="2374900" cy="2024062"/>
          </a:xfrm>
          <a:prstGeom prst="rect">
            <a:avLst/>
          </a:prstGeom>
          <a:noFill/>
          <a:ln w="9525">
            <a:solidFill>
              <a:srgbClr val="000000"/>
            </a:solidFill>
            <a:miter lim="800000"/>
            <a:headEnd/>
            <a:tailEnd/>
          </a:ln>
        </p:spPr>
        <p:txBody>
          <a:bodyPr>
            <a:spAutoFit/>
          </a:bodyPr>
          <a:lstStyle/>
          <a:p>
            <a:pPr algn="ctr"/>
            <a:r>
              <a:rPr lang="en-US" b="1" dirty="0">
                <a:solidFill>
                  <a:srgbClr val="000000"/>
                </a:solidFill>
                <a:latin typeface="Helvetica" pitchFamily="34" charset="0"/>
              </a:rPr>
              <a:t>Primary Level:</a:t>
            </a:r>
          </a:p>
          <a:p>
            <a:pPr algn="ctr"/>
            <a:r>
              <a:rPr lang="en-US" dirty="0">
                <a:solidFill>
                  <a:srgbClr val="000000"/>
                </a:solidFill>
                <a:latin typeface="Helvetica" pitchFamily="34" charset="0"/>
              </a:rPr>
              <a:t>School-/Classroom-</a:t>
            </a:r>
          </a:p>
          <a:p>
            <a:pPr algn="ctr"/>
            <a:r>
              <a:rPr lang="en-US" dirty="0">
                <a:solidFill>
                  <a:srgbClr val="000000"/>
                </a:solidFill>
                <a:latin typeface="Helvetica" pitchFamily="34" charset="0"/>
              </a:rPr>
              <a:t>Wide Instruction for</a:t>
            </a:r>
          </a:p>
          <a:p>
            <a:pPr algn="ctr"/>
            <a:r>
              <a:rPr lang="en-US" dirty="0">
                <a:solidFill>
                  <a:srgbClr val="000000"/>
                </a:solidFill>
                <a:latin typeface="Helvetica" pitchFamily="34" charset="0"/>
              </a:rPr>
              <a:t>All Students, Including Differentiated Instruction</a:t>
            </a:r>
          </a:p>
        </p:txBody>
      </p:sp>
      <p:sp>
        <p:nvSpPr>
          <p:cNvPr id="27" name="Text Box 12"/>
          <p:cNvSpPr txBox="1">
            <a:spLocks noChangeArrowheads="1"/>
          </p:cNvSpPr>
          <p:nvPr/>
        </p:nvSpPr>
        <p:spPr bwMode="auto">
          <a:xfrm>
            <a:off x="3200400" y="5410200"/>
            <a:ext cx="2362200" cy="369887"/>
          </a:xfrm>
          <a:prstGeom prst="rect">
            <a:avLst/>
          </a:prstGeom>
          <a:noFill/>
          <a:ln w="9525">
            <a:noFill/>
            <a:miter lim="800000"/>
            <a:headEnd/>
            <a:tailEnd/>
          </a:ln>
        </p:spPr>
        <p:txBody>
          <a:bodyPr>
            <a:spAutoFit/>
          </a:bodyPr>
          <a:lstStyle/>
          <a:p>
            <a:pPr algn="ctr"/>
            <a:r>
              <a:rPr lang="en-US" b="1" dirty="0">
                <a:solidFill>
                  <a:srgbClr val="000000"/>
                </a:solidFill>
                <a:latin typeface="Helvetica" pitchFamily="34" charset="0"/>
              </a:rPr>
              <a:t>~80% of Students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ea typeface="ＭＳ Ｐゴシック"/>
                <a:cs typeface="ＭＳ Ｐゴシック"/>
              </a:rPr>
              <a:t>Primary Level</a:t>
            </a:r>
            <a:endParaRPr lang="en-US" sz="4000" strike="sngStrike" dirty="0" smtClean="0">
              <a:solidFill>
                <a:schemeClr val="bg2">
                  <a:lumMod val="25000"/>
                </a:schemeClr>
              </a:solidFill>
            </a:endParaRPr>
          </a:p>
        </p:txBody>
      </p:sp>
      <p:sp>
        <p:nvSpPr>
          <p:cNvPr id="5123" name="Rectangle 3"/>
          <p:cNvSpPr>
            <a:spLocks noGrp="1"/>
          </p:cNvSpPr>
          <p:nvPr>
            <p:ph idx="1"/>
          </p:nvPr>
        </p:nvSpPr>
        <p:spPr/>
        <p:txBody>
          <a:bodyPr/>
          <a:lstStyle/>
          <a:p>
            <a:pPr>
              <a:buClr>
                <a:schemeClr val="accent1"/>
              </a:buClr>
              <a:buFont typeface="Wingdings" pitchFamily="2" charset="2"/>
              <a:buChar char="§"/>
            </a:pPr>
            <a:r>
              <a:rPr lang="en-US" sz="2800" dirty="0" smtClean="0">
                <a:ea typeface="ＭＳ Ｐゴシック"/>
                <a:cs typeface="ＭＳ Ｐゴシック"/>
              </a:rPr>
              <a:t>FOCUS: all students</a:t>
            </a:r>
          </a:p>
          <a:p>
            <a:pPr>
              <a:buClr>
                <a:schemeClr val="accent1"/>
              </a:buClr>
              <a:buFont typeface="Wingdings" pitchFamily="2" charset="2"/>
              <a:buChar char="§"/>
            </a:pPr>
            <a:r>
              <a:rPr lang="en-US" sz="2800" dirty="0" smtClean="0">
                <a:ea typeface="ＭＳ Ｐゴシック"/>
                <a:cs typeface="ＭＳ Ｐゴシック"/>
              </a:rPr>
              <a:t>INSTRUCTION: District</a:t>
            </a:r>
            <a:r>
              <a:rPr lang="en-US" sz="2800" dirty="0" smtClean="0">
                <a:solidFill>
                  <a:schemeClr val="tx1"/>
                </a:solidFill>
                <a:ea typeface="ＭＳ Ｐゴシック"/>
                <a:cs typeface="ＭＳ Ｐゴシック"/>
              </a:rPr>
              <a:t> curriculum and instructional practices that are research based; aligned with state or district standards; incorporate differentiated instruction</a:t>
            </a:r>
          </a:p>
          <a:p>
            <a:pPr>
              <a:buClr>
                <a:schemeClr val="accent1"/>
              </a:buClr>
              <a:buFont typeface="Wingdings" pitchFamily="2" charset="2"/>
              <a:buChar char="§"/>
            </a:pPr>
            <a:r>
              <a:rPr lang="en-US" sz="2800" dirty="0" smtClean="0">
                <a:ea typeface="ＭＳ Ｐゴシック"/>
                <a:cs typeface="ＭＳ Ｐゴシック"/>
              </a:rPr>
              <a:t>SETTING: general education classroom</a:t>
            </a:r>
            <a:endParaRPr lang="en-US" sz="2800" dirty="0" smtClean="0">
              <a:solidFill>
                <a:srgbClr val="FF0000"/>
              </a:solidFill>
              <a:ea typeface="ＭＳ Ｐゴシック"/>
              <a:cs typeface="ＭＳ Ｐゴシック"/>
            </a:endParaRPr>
          </a:p>
          <a:p>
            <a:pPr>
              <a:buClr>
                <a:schemeClr val="accent1"/>
              </a:buClr>
              <a:buFont typeface="Wingdings" pitchFamily="2" charset="2"/>
              <a:buChar char="§"/>
            </a:pPr>
            <a:r>
              <a:rPr lang="en-US" sz="2800" dirty="0" smtClean="0">
                <a:ea typeface="ＭＳ Ｐゴシック"/>
                <a:cs typeface="ＭＳ Ｐゴシック"/>
              </a:rPr>
              <a:t>ASSESSMENTS: screening, continuous progress monitoring, and outcome measures</a:t>
            </a:r>
          </a:p>
        </p:txBody>
      </p:sp>
      <p:sp>
        <p:nvSpPr>
          <p:cNvPr id="4" name="Slide Number Placeholder 3"/>
          <p:cNvSpPr>
            <a:spLocks noGrp="1"/>
          </p:cNvSpPr>
          <p:nvPr>
            <p:ph type="sldNum" sz="quarter" idx="10"/>
          </p:nvPr>
        </p:nvSpPr>
        <p:spPr/>
        <p:txBody>
          <a:bodyPr/>
          <a:lstStyle/>
          <a:p>
            <a:fld id="{085E27C5-ECB1-4EBC-98D3-F94D2BA84B3F}"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ea typeface="ＭＳ Ｐゴシック"/>
                <a:cs typeface="ＭＳ Ｐゴシック"/>
              </a:rPr>
              <a:t>Secondary Level</a:t>
            </a:r>
            <a:endParaRPr lang="en-US" sz="4000" strike="sngStrike" dirty="0" smtClean="0">
              <a:solidFill>
                <a:schemeClr val="bg2">
                  <a:lumMod val="25000"/>
                </a:schemeClr>
              </a:solidFill>
            </a:endParaRPr>
          </a:p>
        </p:txBody>
      </p:sp>
      <p:sp>
        <p:nvSpPr>
          <p:cNvPr id="5123" name="Rectangle 3"/>
          <p:cNvSpPr>
            <a:spLocks noGrp="1"/>
          </p:cNvSpPr>
          <p:nvPr>
            <p:ph idx="1"/>
          </p:nvPr>
        </p:nvSpPr>
        <p:spPr>
          <a:xfrm>
            <a:off x="381000" y="2058988"/>
            <a:ext cx="8305800" cy="3884612"/>
          </a:xfrm>
        </p:spPr>
        <p:txBody>
          <a:bodyPr>
            <a:normAutofit/>
          </a:bodyPr>
          <a:lstStyle/>
          <a:p>
            <a:pPr>
              <a:buClr>
                <a:schemeClr val="accent1"/>
              </a:buClr>
              <a:buFont typeface="Wingdings" pitchFamily="2" charset="2"/>
              <a:buChar char="§"/>
            </a:pPr>
            <a:r>
              <a:rPr lang="en-US" sz="2800" dirty="0" smtClean="0">
                <a:ea typeface="ＭＳ Ｐゴシック"/>
                <a:cs typeface="ＭＳ Ｐゴシック"/>
              </a:rPr>
              <a:t>FOCUS: students identified through screening as at-risk for poor learning outcomes</a:t>
            </a:r>
          </a:p>
          <a:p>
            <a:pPr>
              <a:buClr>
                <a:schemeClr val="accent1"/>
              </a:buClr>
              <a:buFont typeface="Wingdings" pitchFamily="2" charset="2"/>
              <a:buChar char="§"/>
            </a:pPr>
            <a:r>
              <a:rPr lang="en-US" sz="2800" dirty="0" smtClean="0">
                <a:ea typeface="ＭＳ Ｐゴシック"/>
                <a:cs typeface="ＭＳ Ｐゴシック"/>
              </a:rPr>
              <a:t>INSTRUCTION: targeted, supplemental evidence-based instruction delivered to small groups</a:t>
            </a:r>
            <a:endParaRPr lang="en-US" sz="2800" i="1" dirty="0" smtClean="0">
              <a:solidFill>
                <a:srgbClr val="FF0000"/>
              </a:solidFill>
              <a:ea typeface="ＭＳ Ｐゴシック"/>
              <a:cs typeface="ＭＳ Ｐゴシック"/>
            </a:endParaRPr>
          </a:p>
          <a:p>
            <a:pPr>
              <a:buClr>
                <a:schemeClr val="accent1"/>
              </a:buClr>
              <a:buFont typeface="Wingdings" pitchFamily="2" charset="2"/>
              <a:buChar char="§"/>
            </a:pPr>
            <a:r>
              <a:rPr lang="en-US" sz="2800" dirty="0" smtClean="0">
                <a:ea typeface="ＭＳ Ｐゴシック"/>
                <a:cs typeface="ＭＳ Ｐゴシック"/>
              </a:rPr>
              <a:t>SETTING: general education classroom or other general education location within the school</a:t>
            </a:r>
          </a:p>
          <a:p>
            <a:pPr>
              <a:buClr>
                <a:schemeClr val="accent1"/>
              </a:buClr>
              <a:buFont typeface="Wingdings" pitchFamily="2" charset="2"/>
              <a:buChar char="§"/>
            </a:pPr>
            <a:r>
              <a:rPr lang="en-US" sz="2800" dirty="0" smtClean="0">
                <a:ea typeface="ＭＳ Ｐゴシック"/>
                <a:cs typeface="ＭＳ Ｐゴシック"/>
              </a:rPr>
              <a:t>ASSESSMENTS: progress monitoring, diagnostic</a:t>
            </a:r>
            <a:endParaRPr lang="en-US" sz="2800" i="1" dirty="0" smtClean="0">
              <a:solidFill>
                <a:srgbClr val="FF0000"/>
              </a:solidFill>
              <a:ea typeface="ＭＳ Ｐゴシック"/>
              <a:cs typeface="ＭＳ Ｐゴシック"/>
            </a:endParaRPr>
          </a:p>
        </p:txBody>
      </p:sp>
      <p:sp>
        <p:nvSpPr>
          <p:cNvPr id="4" name="Slide Number Placeholder 3"/>
          <p:cNvSpPr>
            <a:spLocks noGrp="1"/>
          </p:cNvSpPr>
          <p:nvPr>
            <p:ph type="sldNum" sz="quarter" idx="10"/>
          </p:nvPr>
        </p:nvSpPr>
        <p:spPr/>
        <p:txBody>
          <a:bodyPr/>
          <a:lstStyle/>
          <a:p>
            <a:fld id="{085E27C5-ECB1-4EBC-98D3-F94D2BA84B3F}"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ea typeface="ＭＳ Ｐゴシック"/>
                <a:cs typeface="ＭＳ Ｐゴシック"/>
              </a:rPr>
              <a:t>Tertiary Level</a:t>
            </a:r>
            <a:endParaRPr lang="en-US" sz="4000" dirty="0" smtClean="0"/>
          </a:p>
        </p:txBody>
      </p:sp>
      <p:sp>
        <p:nvSpPr>
          <p:cNvPr id="5123" name="Rectangle 3"/>
          <p:cNvSpPr>
            <a:spLocks noGrp="1"/>
          </p:cNvSpPr>
          <p:nvPr>
            <p:ph idx="1"/>
          </p:nvPr>
        </p:nvSpPr>
        <p:spPr>
          <a:xfrm>
            <a:off x="381000" y="2058988"/>
            <a:ext cx="8305800" cy="3884612"/>
          </a:xfrm>
        </p:spPr>
        <p:txBody>
          <a:bodyPr>
            <a:normAutofit/>
          </a:bodyPr>
          <a:lstStyle/>
          <a:p>
            <a:pPr>
              <a:buClr>
                <a:schemeClr val="accent1"/>
              </a:buClr>
              <a:buFont typeface="Wingdings" pitchFamily="2" charset="2"/>
              <a:buChar char="§"/>
            </a:pPr>
            <a:r>
              <a:rPr lang="en-US" sz="2800" dirty="0" smtClean="0">
                <a:ea typeface="ＭＳ Ｐゴシック"/>
                <a:cs typeface="ＭＳ Ｐゴシック"/>
              </a:rPr>
              <a:t>FOCUS: students who have not responded to primary or secondary level prevention</a:t>
            </a:r>
          </a:p>
          <a:p>
            <a:pPr>
              <a:buClr>
                <a:schemeClr val="accent1"/>
              </a:buClr>
              <a:buFont typeface="Wingdings" pitchFamily="2" charset="2"/>
              <a:buChar char="§"/>
            </a:pPr>
            <a:r>
              <a:rPr lang="en-US" sz="2800" dirty="0" smtClean="0">
                <a:ea typeface="ＭＳ Ｐゴシック"/>
                <a:cs typeface="ＭＳ Ｐゴシック"/>
              </a:rPr>
              <a:t>INSTRUCTION: intensive, supplemental  evidence-based instruction delivered to small groups or individually</a:t>
            </a:r>
          </a:p>
          <a:p>
            <a:pPr>
              <a:buClr>
                <a:schemeClr val="accent1"/>
              </a:buClr>
              <a:buFont typeface="Wingdings" pitchFamily="2" charset="2"/>
              <a:buChar char="§"/>
            </a:pPr>
            <a:r>
              <a:rPr lang="en-US" sz="2800" dirty="0" smtClean="0">
                <a:ea typeface="ＭＳ Ｐゴシック"/>
                <a:cs typeface="ＭＳ Ｐゴシック"/>
              </a:rPr>
              <a:t>SETTING: general education classroom or other general education location within the school</a:t>
            </a:r>
          </a:p>
          <a:p>
            <a:pPr>
              <a:buClr>
                <a:schemeClr val="accent1"/>
              </a:buClr>
              <a:buFont typeface="Wingdings" pitchFamily="2" charset="2"/>
              <a:buChar char="§"/>
            </a:pPr>
            <a:r>
              <a:rPr lang="en-US" sz="2800" dirty="0" smtClean="0">
                <a:ea typeface="ＭＳ Ｐゴシック"/>
                <a:cs typeface="ＭＳ Ｐゴシック"/>
              </a:rPr>
              <a:t>ASSESSMENTS: progress monitoring, diagnostic</a:t>
            </a:r>
          </a:p>
        </p:txBody>
      </p:sp>
      <p:sp>
        <p:nvSpPr>
          <p:cNvPr id="4" name="Slide Number Placeholder 3"/>
          <p:cNvSpPr>
            <a:spLocks noGrp="1"/>
          </p:cNvSpPr>
          <p:nvPr>
            <p:ph type="sldNum" sz="quarter" idx="10"/>
          </p:nvPr>
        </p:nvSpPr>
        <p:spPr/>
        <p:txBody>
          <a:bodyPr/>
          <a:lstStyle/>
          <a:p>
            <a:fld id="{085E27C5-ECB1-4EBC-98D3-F94D2BA84B3F}"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sz="4000" dirty="0" smtClean="0">
                <a:ea typeface="ＭＳ Ｐゴシック"/>
                <a:cs typeface="ＭＳ Ｐゴシック"/>
              </a:rPr>
              <a:t>Changing the Intensity and Nature of Instruction</a:t>
            </a:r>
            <a:endParaRPr lang="en-US" sz="4000" dirty="0" smtClean="0"/>
          </a:p>
        </p:txBody>
      </p:sp>
      <p:sp>
        <p:nvSpPr>
          <p:cNvPr id="5123" name="Rectangle 3"/>
          <p:cNvSpPr>
            <a:spLocks noGrp="1"/>
          </p:cNvSpPr>
          <p:nvPr>
            <p:ph idx="1"/>
          </p:nvPr>
        </p:nvSpPr>
        <p:spPr>
          <a:xfrm>
            <a:off x="381000" y="2058988"/>
            <a:ext cx="8305800" cy="3884612"/>
          </a:xfrm>
        </p:spPr>
        <p:txBody>
          <a:bodyPr>
            <a:normAutofit/>
          </a:bodyPr>
          <a:lstStyle/>
          <a:p>
            <a:pPr>
              <a:buClr>
                <a:schemeClr val="accent1"/>
              </a:buClr>
              <a:buFont typeface="Wingdings" pitchFamily="2" charset="2"/>
              <a:buChar char="§"/>
            </a:pPr>
            <a:r>
              <a:rPr lang="en-US" sz="2800" dirty="0" smtClean="0">
                <a:ea typeface="ＭＳ Ｐゴシック"/>
                <a:cs typeface="ＭＳ Ｐゴシック"/>
              </a:rPr>
              <a:t>Intervention</a:t>
            </a:r>
          </a:p>
          <a:p>
            <a:pPr>
              <a:buClr>
                <a:schemeClr val="accent1"/>
              </a:buClr>
              <a:buFont typeface="Wingdings" pitchFamily="2" charset="2"/>
              <a:buChar char="§"/>
            </a:pPr>
            <a:r>
              <a:rPr lang="en-US" sz="2800" dirty="0" smtClean="0">
                <a:ea typeface="ＭＳ Ｐゴシック"/>
                <a:cs typeface="ＭＳ Ｐゴシック"/>
              </a:rPr>
              <a:t>Duration</a:t>
            </a:r>
          </a:p>
          <a:p>
            <a:pPr>
              <a:buClr>
                <a:schemeClr val="accent1"/>
              </a:buClr>
              <a:buFont typeface="Wingdings" pitchFamily="2" charset="2"/>
              <a:buChar char="§"/>
            </a:pPr>
            <a:r>
              <a:rPr lang="en-US" sz="2800" dirty="0" smtClean="0">
                <a:ea typeface="ＭＳ Ｐゴシック"/>
                <a:cs typeface="ＭＳ Ｐゴシック"/>
              </a:rPr>
              <a:t>Frequency</a:t>
            </a:r>
          </a:p>
          <a:p>
            <a:pPr>
              <a:buClr>
                <a:schemeClr val="accent1"/>
              </a:buClr>
              <a:buFont typeface="Wingdings" pitchFamily="2" charset="2"/>
              <a:buChar char="§"/>
            </a:pPr>
            <a:r>
              <a:rPr lang="en-US" sz="2800" dirty="0" smtClean="0">
                <a:ea typeface="ＭＳ Ｐゴシック"/>
                <a:cs typeface="ＭＳ Ｐゴシック"/>
              </a:rPr>
              <a:t>Interventionist</a:t>
            </a:r>
          </a:p>
          <a:p>
            <a:pPr>
              <a:buClr>
                <a:schemeClr val="accent1"/>
              </a:buClr>
              <a:buFont typeface="Wingdings" pitchFamily="2" charset="2"/>
              <a:buChar char="§"/>
            </a:pPr>
            <a:r>
              <a:rPr lang="en-US" sz="2800" dirty="0" smtClean="0">
                <a:ea typeface="ＭＳ Ｐゴシック"/>
                <a:cs typeface="ＭＳ Ｐゴシック"/>
              </a:rPr>
              <a:t>Group size</a:t>
            </a:r>
          </a:p>
        </p:txBody>
      </p:sp>
      <p:sp>
        <p:nvSpPr>
          <p:cNvPr id="4" name="Slide Number Placeholder 3"/>
          <p:cNvSpPr>
            <a:spLocks noGrp="1"/>
          </p:cNvSpPr>
          <p:nvPr>
            <p:ph type="sldNum" sz="quarter" idx="10"/>
          </p:nvPr>
        </p:nvSpPr>
        <p:spPr/>
        <p:txBody>
          <a:bodyPr/>
          <a:lstStyle/>
          <a:p>
            <a:fld id="{085E27C5-ECB1-4EBC-98D3-F94D2BA84B3F}"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990600"/>
          </a:xfrm>
        </p:spPr>
        <p:txBody>
          <a:bodyPr/>
          <a:lstStyle/>
          <a:p>
            <a:pPr algn="ctr"/>
            <a:r>
              <a:rPr lang="en-US" sz="3200" dirty="0" smtClean="0"/>
              <a:t>NCRTI Instruction Tools Chart</a:t>
            </a:r>
            <a:endParaRPr lang="en-US" sz="32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29</a:t>
            </a:fld>
            <a:endParaRPr lang="en-US" dirty="0"/>
          </a:p>
        </p:txBody>
      </p:sp>
      <p:sp>
        <p:nvSpPr>
          <p:cNvPr id="9" name="Rectangle 8"/>
          <p:cNvSpPr/>
          <p:nvPr/>
        </p:nvSpPr>
        <p:spPr>
          <a:xfrm>
            <a:off x="2819400" y="6019800"/>
            <a:ext cx="3921074" cy="584775"/>
          </a:xfrm>
          <a:prstGeom prst="rect">
            <a:avLst/>
          </a:prstGeom>
        </p:spPr>
        <p:txBody>
          <a:bodyPr wrap="none">
            <a:spAutoFit/>
          </a:bodyPr>
          <a:lstStyle/>
          <a:p>
            <a:pPr marL="342900" lvl="0" indent="-342900" algn="ctr">
              <a:spcBef>
                <a:spcPct val="50000"/>
              </a:spcBef>
            </a:pPr>
            <a:r>
              <a:rPr lang="en-US" sz="3200" dirty="0" smtClean="0"/>
              <a:t>www.rti4success.org</a:t>
            </a:r>
            <a:endParaRPr lang="en-US" sz="3200" dirty="0"/>
          </a:p>
        </p:txBody>
      </p:sp>
      <p:pic>
        <p:nvPicPr>
          <p:cNvPr id="8" name="Picture 3"/>
          <p:cNvPicPr>
            <a:picLocks noChangeAspect="1" noChangeArrowheads="1"/>
          </p:cNvPicPr>
          <p:nvPr/>
        </p:nvPicPr>
        <p:blipFill>
          <a:blip r:embed="rId3" cstate="print"/>
          <a:srcRect/>
          <a:stretch>
            <a:fillRect/>
          </a:stretch>
        </p:blipFill>
        <p:spPr bwMode="auto">
          <a:xfrm>
            <a:off x="0" y="914400"/>
            <a:ext cx="9144000" cy="5198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4AB6C2-154B-45C3-8991-3A52E1AF0D4A}" type="slidenum">
              <a:rPr lang="en-US" smtClean="0"/>
              <a:pPr>
                <a:defRPr/>
              </a:pPr>
              <a:t>3</a:t>
            </a:fld>
            <a:endParaRPr lang="en-US" dirty="0"/>
          </a:p>
        </p:txBody>
      </p:sp>
      <p:sp>
        <p:nvSpPr>
          <p:cNvPr id="3" name="Text Placeholder 2"/>
          <p:cNvSpPr>
            <a:spLocks noGrp="1"/>
          </p:cNvSpPr>
          <p:nvPr>
            <p:ph type="body" sz="quarter" idx="13"/>
          </p:nvPr>
        </p:nvSpPr>
        <p:spPr/>
        <p:txBody>
          <a:bodyPr/>
          <a:lstStyle/>
          <a:p>
            <a:r>
              <a:rPr lang="en-US" dirty="0" smtClean="0"/>
              <a:t>Who you are…</a:t>
            </a:r>
          </a:p>
          <a:p>
            <a:endParaRPr lang="en-US" dirty="0" smtClean="0"/>
          </a:p>
          <a:p>
            <a:r>
              <a:rPr lang="en-US" dirty="0" smtClean="0"/>
              <a:t>Why you are here…</a:t>
            </a:r>
            <a:endParaRPr lang="en-US" dirty="0"/>
          </a:p>
        </p:txBody>
      </p:sp>
      <p:sp>
        <p:nvSpPr>
          <p:cNvPr id="4" name="Title 3"/>
          <p:cNvSpPr>
            <a:spLocks noGrp="1"/>
          </p:cNvSpPr>
          <p:nvPr>
            <p:ph type="title"/>
          </p:nvPr>
        </p:nvSpPr>
        <p:spPr/>
        <p:txBody>
          <a:bodyPr/>
          <a:lstStyle/>
          <a:p>
            <a:r>
              <a:rPr lang="en-US" dirty="0" smtClean="0"/>
              <a:t>Introductions	</a:t>
            </a:r>
            <a:endParaRPr lang="en-US" dirty="0"/>
          </a:p>
        </p:txBody>
      </p:sp>
      <p:sp>
        <p:nvSpPr>
          <p:cNvPr id="5" name="Text Placeholder 4"/>
          <p:cNvSpPr>
            <a:spLocks noGrp="1"/>
          </p:cNvSpPr>
          <p:nvPr>
            <p:ph type="body" sz="quarter" idx="14"/>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ctr"/>
            <a:r>
              <a:rPr lang="en-US" dirty="0" smtClean="0">
                <a:solidFill>
                  <a:schemeClr val="bg2">
                    <a:lumMod val="25000"/>
                  </a:schemeClr>
                </a:solidFill>
              </a:rPr>
              <a:t>Essential Components of RTI</a:t>
            </a:r>
          </a:p>
        </p:txBody>
      </p:sp>
      <p:pic>
        <p:nvPicPr>
          <p:cNvPr id="9" name="Picture 8" descr="AIR-RTI_CoreComponents_HiRes.jpg"/>
          <p:cNvPicPr>
            <a:picLocks noChangeAspect="1"/>
          </p:cNvPicPr>
          <p:nvPr/>
        </p:nvPicPr>
        <p:blipFill>
          <a:blip r:embed="rId3" cstate="print"/>
          <a:stretch>
            <a:fillRect/>
          </a:stretch>
        </p:blipFill>
        <p:spPr>
          <a:xfrm>
            <a:off x="2320700" y="1891330"/>
            <a:ext cx="4384900" cy="4052270"/>
          </a:xfrm>
          <a:prstGeom prst="rect">
            <a:avLst/>
          </a:prstGeom>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Data-based decision making</a:t>
            </a:r>
          </a:p>
        </p:txBody>
      </p:sp>
      <p:sp>
        <p:nvSpPr>
          <p:cNvPr id="4" name="Text Placeholder 3"/>
          <p:cNvSpPr>
            <a:spLocks noGrp="1"/>
          </p:cNvSpPr>
          <p:nvPr>
            <p:ph type="body" idx="1"/>
          </p:nvPr>
        </p:nvSpPr>
        <p:spPr/>
        <p:txBody>
          <a:bodyPr/>
          <a:lstStyle/>
          <a:p>
            <a:r>
              <a:rPr lang="en-US" dirty="0" smtClean="0"/>
              <a:t>Essential Component</a:t>
            </a:r>
            <a:endParaRPr lang="en-US" dirty="0"/>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381000" y="609600"/>
            <a:ext cx="8305800" cy="1143000"/>
          </a:xfrm>
        </p:spPr>
        <p:txBody>
          <a:bodyPr/>
          <a:lstStyle/>
          <a:p>
            <a:r>
              <a:rPr lang="en-US" sz="4000" dirty="0" smtClean="0"/>
              <a:t>Data-Based Decision Making: </a:t>
            </a:r>
            <a:br>
              <a:rPr lang="en-US" sz="4000" dirty="0" smtClean="0"/>
            </a:br>
            <a:r>
              <a:rPr lang="en-US" sz="4000" dirty="0" smtClean="0"/>
              <a:t>The Basics</a:t>
            </a:r>
          </a:p>
        </p:txBody>
      </p:sp>
      <p:sp>
        <p:nvSpPr>
          <p:cNvPr id="5123" name="Rectangle 3"/>
          <p:cNvSpPr>
            <a:spLocks noGrp="1"/>
          </p:cNvSpPr>
          <p:nvPr>
            <p:ph idx="1"/>
          </p:nvPr>
        </p:nvSpPr>
        <p:spPr>
          <a:xfrm>
            <a:off x="228600" y="1905000"/>
            <a:ext cx="8610600" cy="4038600"/>
          </a:xfrm>
        </p:spPr>
        <p:txBody>
          <a:bodyPr>
            <a:normAutofit lnSpcReduction="10000"/>
          </a:bodyPr>
          <a:lstStyle/>
          <a:p>
            <a:pPr>
              <a:buClr>
                <a:schemeClr val="accent1"/>
              </a:buClr>
              <a:buFont typeface="Wingdings" pitchFamily="2" charset="2"/>
              <a:buChar char="§"/>
            </a:pPr>
            <a:r>
              <a:rPr lang="en-US" sz="2800" dirty="0" smtClean="0"/>
              <a:t>Analyze data at all levels of RTI implementation (e.g., state, district, school, grade level) as well as all levels of prevention (e.g., primary, secondary, tertiary)</a:t>
            </a:r>
          </a:p>
          <a:p>
            <a:pPr>
              <a:buClr>
                <a:schemeClr val="accent1"/>
              </a:buClr>
              <a:buFont typeface="Wingdings" pitchFamily="2" charset="2"/>
              <a:buChar char="§"/>
            </a:pPr>
            <a:r>
              <a:rPr lang="en-US" sz="2800" dirty="0" smtClean="0"/>
              <a:t>Establish routines and procedures for making decisions</a:t>
            </a:r>
          </a:p>
          <a:p>
            <a:pPr>
              <a:buClr>
                <a:schemeClr val="accent1"/>
              </a:buClr>
              <a:buFont typeface="Wingdings" pitchFamily="2" charset="2"/>
              <a:buChar char="§"/>
            </a:pPr>
            <a:r>
              <a:rPr lang="en-US" sz="2800" dirty="0" smtClean="0"/>
              <a:t>Set explicit decision rules for assessing student progress (e.g., state and district benchmarks, level and/or rate)</a:t>
            </a:r>
          </a:p>
          <a:p>
            <a:pPr>
              <a:buClr>
                <a:schemeClr val="accent1"/>
              </a:buClr>
              <a:buFont typeface="Wingdings" pitchFamily="2" charset="2"/>
              <a:buChar char="§"/>
            </a:pPr>
            <a:r>
              <a:rPr lang="en-US" sz="2800" dirty="0" smtClean="0"/>
              <a:t>Use data to compare and contrast the adequacy of the core curriculum and the effectiveness of different instructional and behavioral strategies</a:t>
            </a:r>
          </a:p>
        </p:txBody>
      </p:sp>
      <p:sp>
        <p:nvSpPr>
          <p:cNvPr id="4" name="Slide Number Placeholder 3"/>
          <p:cNvSpPr>
            <a:spLocks noGrp="1"/>
          </p:cNvSpPr>
          <p:nvPr>
            <p:ph type="sldNum" sz="quarter" idx="10"/>
          </p:nvPr>
        </p:nvSpPr>
        <p:spPr/>
        <p:txBody>
          <a:bodyPr/>
          <a:lstStyle/>
          <a:p>
            <a:fld id="{085E27C5-ECB1-4EBC-98D3-F94D2BA84B3F}"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381000" y="609600"/>
            <a:ext cx="8305800" cy="1143000"/>
          </a:xfrm>
        </p:spPr>
        <p:txBody>
          <a:bodyPr/>
          <a:lstStyle/>
          <a:p>
            <a:r>
              <a:rPr lang="en-US" sz="4000" dirty="0" smtClean="0"/>
              <a:t>Data-Based Decision Making: </a:t>
            </a:r>
            <a:br>
              <a:rPr lang="en-US" sz="4000" dirty="0" smtClean="0"/>
            </a:br>
            <a:r>
              <a:rPr lang="en-US" sz="4000" dirty="0" smtClean="0"/>
              <a:t>Types of Decisions</a:t>
            </a:r>
          </a:p>
        </p:txBody>
      </p:sp>
      <p:sp>
        <p:nvSpPr>
          <p:cNvPr id="5123" name="Rectangle 3"/>
          <p:cNvSpPr>
            <a:spLocks noGrp="1"/>
          </p:cNvSpPr>
          <p:nvPr>
            <p:ph idx="1"/>
          </p:nvPr>
        </p:nvSpPr>
        <p:spPr>
          <a:xfrm>
            <a:off x="381000" y="2058988"/>
            <a:ext cx="8305800" cy="3884612"/>
          </a:xfrm>
        </p:spPr>
        <p:txBody>
          <a:bodyPr>
            <a:normAutofit/>
          </a:bodyPr>
          <a:lstStyle/>
          <a:p>
            <a:pPr>
              <a:buClr>
                <a:schemeClr val="accent1"/>
              </a:buClr>
              <a:buFont typeface="Wingdings" pitchFamily="2" charset="2"/>
              <a:buChar char="§"/>
            </a:pPr>
            <a:r>
              <a:rPr lang="en-US" dirty="0" smtClean="0"/>
              <a:t>Instruction </a:t>
            </a:r>
          </a:p>
          <a:p>
            <a:pPr>
              <a:buClr>
                <a:schemeClr val="accent1"/>
              </a:buClr>
              <a:buFont typeface="Wingdings" pitchFamily="2" charset="2"/>
              <a:buChar char="§"/>
            </a:pPr>
            <a:r>
              <a:rPr lang="en-US" dirty="0" smtClean="0"/>
              <a:t>Movement within the multi-level prevention system </a:t>
            </a:r>
          </a:p>
          <a:p>
            <a:pPr>
              <a:buClr>
                <a:schemeClr val="accent1"/>
              </a:buClr>
              <a:buFont typeface="Wingdings" pitchFamily="2" charset="2"/>
              <a:buChar char="§"/>
            </a:pPr>
            <a:r>
              <a:rPr lang="en-US" dirty="0" smtClean="0"/>
              <a:t>Disability identification (in accordance with state law)</a:t>
            </a:r>
          </a:p>
        </p:txBody>
      </p:sp>
      <p:sp>
        <p:nvSpPr>
          <p:cNvPr id="4" name="Slide Number Placeholder 3"/>
          <p:cNvSpPr>
            <a:spLocks noGrp="1"/>
          </p:cNvSpPr>
          <p:nvPr>
            <p:ph type="sldNum" sz="quarter" idx="10"/>
          </p:nvPr>
        </p:nvSpPr>
        <p:spPr/>
        <p:txBody>
          <a:bodyPr/>
          <a:lstStyle/>
          <a:p>
            <a:fld id="{085E27C5-ECB1-4EBC-98D3-F94D2BA84B3F}"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381000" y="609600"/>
            <a:ext cx="8763000" cy="1143000"/>
          </a:xfrm>
        </p:spPr>
        <p:txBody>
          <a:bodyPr/>
          <a:lstStyle/>
          <a:p>
            <a:r>
              <a:rPr lang="en-US" sz="4000" dirty="0" smtClean="0"/>
              <a:t>Data-Based Decision Making: </a:t>
            </a:r>
            <a:br>
              <a:rPr lang="en-US" sz="4000" dirty="0" smtClean="0"/>
            </a:br>
            <a:r>
              <a:rPr lang="en-US" sz="4000" dirty="0" smtClean="0"/>
              <a:t>IDEA 2004 Learning Disability Eligibility</a:t>
            </a:r>
          </a:p>
        </p:txBody>
      </p:sp>
      <p:sp>
        <p:nvSpPr>
          <p:cNvPr id="5123" name="Rectangle 3"/>
          <p:cNvSpPr>
            <a:spLocks noGrp="1"/>
          </p:cNvSpPr>
          <p:nvPr>
            <p:ph idx="1"/>
          </p:nvPr>
        </p:nvSpPr>
        <p:spPr>
          <a:xfrm>
            <a:off x="381000" y="2058988"/>
            <a:ext cx="8305800" cy="3503612"/>
          </a:xfrm>
        </p:spPr>
        <p:txBody>
          <a:bodyPr>
            <a:normAutofit fontScale="85000" lnSpcReduction="20000"/>
          </a:bodyPr>
          <a:lstStyle/>
          <a:p>
            <a:pPr marL="0" indent="0">
              <a:buFont typeface="Arial" pitchFamily="34" charset="0"/>
              <a:buNone/>
              <a:defRPr/>
            </a:pPr>
            <a:r>
              <a:rPr lang="en-US" sz="2800" dirty="0" smtClean="0"/>
              <a:t>To ensure that underachievement in a child suspected of having a specific learning disability is not due to lack of appropriate instruction in reading or math, the group must consider, as part of the evaluation described in 34 CFR 300.304 through 300.306:</a:t>
            </a:r>
          </a:p>
          <a:p>
            <a:pPr marL="741363">
              <a:buClr>
                <a:schemeClr val="accent1"/>
              </a:buClr>
              <a:buFont typeface="Wingdings" pitchFamily="2" charset="2"/>
              <a:buChar char="§"/>
              <a:defRPr/>
            </a:pPr>
            <a:r>
              <a:rPr lang="en-US" sz="2800" dirty="0" smtClean="0"/>
              <a:t>Data that demonstrate that prior to, or as a part of, the referral process, the child was provided appropriate instruction in regular education settings, delivered by qualified personnel; and</a:t>
            </a:r>
          </a:p>
          <a:p>
            <a:pPr marL="741363">
              <a:buClr>
                <a:schemeClr val="accent1"/>
              </a:buClr>
              <a:buFont typeface="Wingdings" pitchFamily="2" charset="2"/>
              <a:buChar char="§"/>
              <a:defRPr/>
            </a:pPr>
            <a:r>
              <a:rPr lang="en-US" sz="2800" dirty="0" smtClean="0"/>
              <a:t>Data-based documentation of repeated assessments of achievement at reasonable intervals, reflecting formal assessment of student progress during instruction, which was provided to the child’s parents.</a:t>
            </a:r>
          </a:p>
        </p:txBody>
      </p:sp>
      <p:sp>
        <p:nvSpPr>
          <p:cNvPr id="4" name="Slide Number Placeholder 3"/>
          <p:cNvSpPr>
            <a:spLocks noGrp="1"/>
          </p:cNvSpPr>
          <p:nvPr>
            <p:ph type="sldNum" sz="quarter" idx="10"/>
          </p:nvPr>
        </p:nvSpPr>
        <p:spPr/>
        <p:txBody>
          <a:bodyPr/>
          <a:lstStyle/>
          <a:p>
            <a:fld id="{085E27C5-ECB1-4EBC-98D3-F94D2BA84B3F}" type="slidenum">
              <a:rPr lang="en-US" smtClean="0"/>
              <a:pPr/>
              <a:t>34</a:t>
            </a:fld>
            <a:endParaRPr lang="en-US" dirty="0"/>
          </a:p>
        </p:txBody>
      </p:sp>
      <p:sp>
        <p:nvSpPr>
          <p:cNvPr id="5" name="Text Placeholder 8"/>
          <p:cNvSpPr txBox="1">
            <a:spLocks/>
          </p:cNvSpPr>
          <p:nvPr/>
        </p:nvSpPr>
        <p:spPr>
          <a:xfrm>
            <a:off x="838200" y="5638800"/>
            <a:ext cx="8305800" cy="457200"/>
          </a:xfrm>
          <a:prstGeom prst="rect">
            <a:avLst/>
          </a:prstGeom>
        </p:spPr>
        <p:txBody>
          <a:bodyPr/>
          <a:lstStyle/>
          <a:p>
            <a:pPr marL="342900" lvl="0" indent="-342900" algn="r">
              <a:spcBef>
                <a:spcPct val="50000"/>
              </a:spcBef>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r>
              <a:rPr lang="en-US" sz="1600" dirty="0" smtClean="0"/>
              <a:t>www.idea.ed.gov</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Using RTI for SLD Eligibility in Washington </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918330878"/>
              </p:ext>
            </p:extLst>
          </p:nvPr>
        </p:nvGraphicFramePr>
        <p:xfrm>
          <a:off x="457200" y="2133597"/>
          <a:ext cx="8191500" cy="4351021"/>
        </p:xfrm>
        <a:graphic>
          <a:graphicData uri="http://schemas.openxmlformats.org/drawingml/2006/table">
            <a:tbl>
              <a:tblPr/>
              <a:tblGrid>
                <a:gridCol w="6858000"/>
                <a:gridCol w="1333500"/>
              </a:tblGrid>
              <a:tr h="1333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Rules for the Provision of Special Education:</a:t>
                      </a:r>
                      <a:r>
                        <a:rPr lang="en-US" b="1" baseline="0" dirty="0" smtClean="0">
                          <a:effectLst/>
                        </a:rPr>
                        <a:t> </a:t>
                      </a:r>
                      <a:r>
                        <a:rPr lang="en-US" b="1" dirty="0" smtClean="0">
                          <a:effectLst/>
                        </a:rPr>
                        <a:t>Chapter 392-172A WAC</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hlinkClick r:id="rId3"/>
                        </a:rPr>
                        <a:t>http://apps.leg.wa.gov/WAC/default.aspx?cite=392-172A</a:t>
                      </a:r>
                      <a:r>
                        <a:rPr lang="en-US" b="1"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WAC 392-172A-03045: </a:t>
                      </a:r>
                      <a:r>
                        <a:rPr lang="en-US" b="1" dirty="0" smtClean="0">
                          <a:effectLst/>
                          <a:hlinkClick r:id="rId4"/>
                        </a:rPr>
                        <a:t>http://apps.leg.wa.gov/WAC/default.aspx</a:t>
                      </a:r>
                      <a:r>
                        <a:rPr lang="en-US" b="1" dirty="0" smtClean="0">
                          <a:effectLst/>
                          <a:hlinkClick r:id="rId5"/>
                        </a:rPr>
                        <a:t>?cite=392-172A-03045</a:t>
                      </a:r>
                      <a:r>
                        <a:rPr lang="en-US" b="1"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WAC 392-172A-03060: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6"/>
                        </a:rPr>
                        <a:t>http://apps.leg.wa.gov/WAC/default.aspx?cite=392-172A-03060</a:t>
                      </a:r>
                      <a:r>
                        <a:rPr lang="en-US"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Washington State SLD Guide: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7"/>
                        </a:rPr>
                        <a:t>http://www.k12.wa.us/SpecialEd/pubdocs/SLD_Guide.pdf</a:t>
                      </a:r>
                      <a:r>
                        <a:rPr lang="en-US" b="1" dirty="0" smtClean="0"/>
                        <a:t> </a:t>
                      </a:r>
                      <a:endParaRPr lang="en-US" b="1" dirty="0"/>
                    </a:p>
                  </a:txBody>
                  <a:tcPr marL="0" marR="0" marT="0" marB="0">
                    <a:lnL>
                      <a:noFill/>
                    </a:lnL>
                    <a:lnR>
                      <a:noFill/>
                    </a:lnR>
                    <a:lnT>
                      <a:noFill/>
                    </a:lnT>
                    <a:lnB>
                      <a:noFill/>
                    </a:lnB>
                  </a:tcPr>
                </a:tc>
                <a:tc>
                  <a:txBody>
                    <a:bodyPr/>
                    <a:lstStyle/>
                    <a:p>
                      <a:pPr algn="r"/>
                      <a:endParaRPr lang="en-US" dirty="0"/>
                    </a:p>
                  </a:txBody>
                  <a:tcPr marL="0" marR="0" marT="0" marB="0">
                    <a:lnL>
                      <a:noFill/>
                    </a:lnL>
                    <a:lnR>
                      <a:noFill/>
                    </a:lnR>
                    <a:lnT>
                      <a:noFill/>
                    </a:lnT>
                    <a:lnB>
                      <a:noFill/>
                    </a:lnB>
                  </a:tcPr>
                </a:tc>
              </a:tr>
              <a:tr h="1333501">
                <a:tc gridSpan="2">
                  <a:txBody>
                    <a:bodyPr/>
                    <a:lstStyle/>
                    <a:p>
                      <a:endParaRPr lang="en-US" b="0" dirty="0">
                        <a:effectLst/>
                      </a:endParaRPr>
                    </a:p>
                  </a:txBody>
                  <a:tcPr marL="0" marR="0" marT="0" marB="0">
                    <a:lnL>
                      <a:noFill/>
                    </a:lnL>
                    <a:lnR>
                      <a:noFill/>
                    </a:lnR>
                    <a:lnT>
                      <a:noFill/>
                    </a:lnT>
                    <a:lnB>
                      <a:noFill/>
                    </a:lnB>
                  </a:tcPr>
                </a:tc>
                <a:tc hMerge="1">
                  <a:txBody>
                    <a:bodyPr/>
                    <a:lstStyle/>
                    <a:p>
                      <a:endParaRPr lang="en-US"/>
                    </a:p>
                  </a:txBody>
                  <a:tcPr/>
                </a:tc>
              </a:tr>
            </a:tbl>
          </a:graphicData>
        </a:graphic>
      </p:graphicFrame>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35</a:t>
            </a:fld>
            <a:endParaRPr lang="en-US" dirty="0"/>
          </a:p>
        </p:txBody>
      </p:sp>
    </p:spTree>
    <p:extLst>
      <p:ext uri="{BB962C8B-B14F-4D97-AF65-F5344CB8AC3E}">
        <p14:creationId xmlns="" xmlns:p14="http://schemas.microsoft.com/office/powerpoint/2010/main" val="2618019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ctr"/>
            <a:r>
              <a:rPr lang="en-US" dirty="0" smtClean="0">
                <a:solidFill>
                  <a:schemeClr val="bg2">
                    <a:lumMod val="25000"/>
                  </a:schemeClr>
                </a:solidFill>
              </a:rPr>
              <a:t>Essential Components of RTI</a:t>
            </a:r>
          </a:p>
        </p:txBody>
      </p:sp>
      <p:pic>
        <p:nvPicPr>
          <p:cNvPr id="9" name="Picture 8" descr="AIR-RTI_CoreComponents_HiRes.jpg"/>
          <p:cNvPicPr>
            <a:picLocks noChangeAspect="1"/>
          </p:cNvPicPr>
          <p:nvPr/>
        </p:nvPicPr>
        <p:blipFill>
          <a:blip r:embed="rId3" cstate="print"/>
          <a:stretch>
            <a:fillRect/>
          </a:stretch>
        </p:blipFill>
        <p:spPr>
          <a:xfrm>
            <a:off x="2320700" y="1891330"/>
            <a:ext cx="4384900" cy="4052270"/>
          </a:xfrm>
          <a:prstGeom prst="rect">
            <a:avLst/>
          </a:prstGeom>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381000" y="609600"/>
            <a:ext cx="8305800" cy="1143000"/>
          </a:xfrm>
        </p:spPr>
        <p:txBody>
          <a:bodyPr/>
          <a:lstStyle/>
          <a:p>
            <a:r>
              <a:rPr lang="en-US" sz="4000" dirty="0" smtClean="0">
                <a:ea typeface="ＭＳ Ｐゴシック"/>
                <a:cs typeface="ＭＳ Ｐゴシック"/>
              </a:rPr>
              <a:t>Implementing the RTI Framework</a:t>
            </a:r>
            <a:endParaRPr lang="en-US" sz="4000" dirty="0" smtClean="0"/>
          </a:p>
        </p:txBody>
      </p:sp>
      <p:sp>
        <p:nvSpPr>
          <p:cNvPr id="5123" name="Rectangle 3"/>
          <p:cNvSpPr>
            <a:spLocks noGrp="1"/>
          </p:cNvSpPr>
          <p:nvPr>
            <p:ph idx="1"/>
          </p:nvPr>
        </p:nvSpPr>
        <p:spPr>
          <a:xfrm>
            <a:off x="381000" y="2058988"/>
            <a:ext cx="8305800" cy="3884612"/>
          </a:xfrm>
        </p:spPr>
        <p:txBody>
          <a:bodyPr>
            <a:normAutofit/>
          </a:bodyPr>
          <a:lstStyle/>
          <a:p>
            <a:pPr>
              <a:buClr>
                <a:schemeClr val="accent1"/>
              </a:buClr>
              <a:buFont typeface="Wingdings" pitchFamily="2" charset="2"/>
              <a:buChar char="§"/>
            </a:pPr>
            <a:r>
              <a:rPr lang="en-US" sz="2800" dirty="0" smtClean="0"/>
              <a:t>Select and implement evidence-based practices and procedures</a:t>
            </a:r>
          </a:p>
          <a:p>
            <a:pPr>
              <a:buClr>
                <a:schemeClr val="accent1"/>
              </a:buClr>
              <a:buFont typeface="Wingdings" pitchFamily="2" charset="2"/>
              <a:buChar char="§"/>
            </a:pPr>
            <a:r>
              <a:rPr lang="en-US" sz="2800" dirty="0" smtClean="0"/>
              <a:t>Implement essential components and identified framework with integrity</a:t>
            </a:r>
          </a:p>
          <a:p>
            <a:pPr>
              <a:buClr>
                <a:schemeClr val="accent1"/>
              </a:buClr>
              <a:buFont typeface="Wingdings" pitchFamily="2" charset="2"/>
              <a:buChar char="§"/>
            </a:pPr>
            <a:r>
              <a:rPr lang="en-US" sz="2800" dirty="0" smtClean="0"/>
              <a:t>Ensure that cultural, linguistic, and socioeconomic factors are reflected in the RTI framework and its components</a:t>
            </a:r>
          </a:p>
        </p:txBody>
      </p:sp>
      <p:sp>
        <p:nvSpPr>
          <p:cNvPr id="4" name="Slide Number Placeholder 3"/>
          <p:cNvSpPr>
            <a:spLocks noGrp="1"/>
          </p:cNvSpPr>
          <p:nvPr>
            <p:ph type="sldNum" sz="quarter" idx="10"/>
          </p:nvPr>
        </p:nvSpPr>
        <p:spPr/>
        <p:txBody>
          <a:bodyPr/>
          <a:lstStyle/>
          <a:p>
            <a:fld id="{085E27C5-ECB1-4EBC-98D3-F94D2BA84B3F}"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 – PAIR - SHARE</a:t>
            </a:r>
            <a:endParaRPr lang="en-US" dirty="0"/>
          </a:p>
        </p:txBody>
      </p:sp>
      <p:sp>
        <p:nvSpPr>
          <p:cNvPr id="5" name="Content Placeholder 4"/>
          <p:cNvSpPr>
            <a:spLocks noGrp="1"/>
          </p:cNvSpPr>
          <p:nvPr>
            <p:ph idx="1"/>
          </p:nvPr>
        </p:nvSpPr>
        <p:spPr/>
        <p:txBody>
          <a:bodyPr/>
          <a:lstStyle/>
          <a:p>
            <a:pPr>
              <a:buClr>
                <a:schemeClr val="accent1"/>
              </a:buClr>
              <a:buFont typeface="Wingdings" pitchFamily="2" charset="2"/>
              <a:buChar char="§"/>
            </a:pPr>
            <a:r>
              <a:rPr lang="en-US" dirty="0" smtClean="0"/>
              <a:t>What did you hear that confirmed your understanding of RTI?</a:t>
            </a:r>
          </a:p>
          <a:p>
            <a:pPr>
              <a:buClr>
                <a:schemeClr val="accent1"/>
              </a:buClr>
              <a:buFont typeface="Wingdings" pitchFamily="2" charset="2"/>
              <a:buChar char="§"/>
            </a:pPr>
            <a:r>
              <a:rPr lang="en-US" dirty="0" smtClean="0"/>
              <a:t>What did you hear that challenged your understanding about RTI?</a:t>
            </a:r>
          </a:p>
        </p:txBody>
      </p:sp>
      <p:sp>
        <p:nvSpPr>
          <p:cNvPr id="2" name="Slide Number Placeholder 1"/>
          <p:cNvSpPr>
            <a:spLocks noGrp="1"/>
          </p:cNvSpPr>
          <p:nvPr>
            <p:ph type="sldNum" sz="quarter" idx="10"/>
          </p:nvPr>
        </p:nvSpPr>
        <p:spPr/>
        <p:txBody>
          <a:bodyPr/>
          <a:lstStyle/>
          <a:p>
            <a:pPr>
              <a:defRPr/>
            </a:pPr>
            <a:fld id="{8A154422-C016-4BC6-BDD2-758D7314B92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accent2"/>
                </a:solidFill>
              </a:rPr>
              <a:t>Understanding TYPES of Assessments within An RTI Framework</a:t>
            </a:r>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3" name="Content Placeholder 2"/>
          <p:cNvSpPr>
            <a:spLocks noGrp="1"/>
          </p:cNvSpPr>
          <p:nvPr>
            <p:ph idx="1"/>
          </p:nvPr>
        </p:nvSpPr>
        <p:spPr>
          <a:xfrm>
            <a:off x="304800" y="1828800"/>
            <a:ext cx="8534400" cy="3962400"/>
          </a:xfrm>
        </p:spPr>
        <p:txBody>
          <a:bodyPr numCol="1"/>
          <a:lstStyle/>
          <a:p>
            <a:pPr>
              <a:buClr>
                <a:schemeClr val="accent1"/>
              </a:buClr>
              <a:buFont typeface="Wingdings" pitchFamily="2" charset="2"/>
              <a:buChar char="§"/>
            </a:pPr>
            <a:r>
              <a:rPr lang="en-US" sz="2800" dirty="0" smtClean="0">
                <a:solidFill>
                  <a:schemeClr val="tx1"/>
                </a:solidFill>
              </a:rPr>
              <a:t>Welcome and Introductions</a:t>
            </a:r>
          </a:p>
          <a:p>
            <a:pPr>
              <a:buClr>
                <a:schemeClr val="accent1"/>
              </a:buClr>
              <a:buFont typeface="Wingdings" pitchFamily="2" charset="2"/>
              <a:buChar char="§"/>
            </a:pPr>
            <a:r>
              <a:rPr lang="en-US" sz="2800" dirty="0" smtClean="0">
                <a:solidFill>
                  <a:schemeClr val="tx1"/>
                </a:solidFill>
              </a:rPr>
              <a:t>What is RTI?</a:t>
            </a:r>
          </a:p>
          <a:p>
            <a:pPr>
              <a:buClr>
                <a:schemeClr val="accent1"/>
              </a:buClr>
              <a:buFont typeface="Wingdings" pitchFamily="2" charset="2"/>
              <a:buChar char="§"/>
            </a:pPr>
            <a:r>
              <a:rPr lang="en-US" sz="2800" dirty="0" smtClean="0">
                <a:solidFill>
                  <a:schemeClr val="tx1"/>
                </a:solidFill>
              </a:rPr>
              <a:t>Understanding Types of Assessment Within an RTI Framework</a:t>
            </a:r>
          </a:p>
          <a:p>
            <a:pPr>
              <a:buClr>
                <a:schemeClr val="accent1"/>
              </a:buClr>
              <a:buFont typeface="Wingdings" pitchFamily="2" charset="2"/>
              <a:buChar char="§"/>
            </a:pPr>
            <a:r>
              <a:rPr lang="en-US" sz="2800" dirty="0" smtClean="0">
                <a:solidFill>
                  <a:schemeClr val="tx1"/>
                </a:solidFill>
              </a:rPr>
              <a:t>What is Screening?</a:t>
            </a:r>
          </a:p>
          <a:p>
            <a:pPr>
              <a:buClr>
                <a:schemeClr val="accent1"/>
              </a:buClr>
              <a:buFont typeface="Wingdings" pitchFamily="2" charset="2"/>
              <a:buChar char="§"/>
            </a:pPr>
            <a:r>
              <a:rPr lang="en-US" sz="2800" dirty="0" smtClean="0">
                <a:solidFill>
                  <a:schemeClr val="tx1"/>
                </a:solidFill>
              </a:rPr>
              <a:t>Using Screening Data for Decision Making </a:t>
            </a:r>
          </a:p>
          <a:p>
            <a:pPr>
              <a:buClr>
                <a:schemeClr val="accent1"/>
              </a:buClr>
              <a:buFont typeface="Wingdings" pitchFamily="2" charset="2"/>
              <a:buChar char="§"/>
            </a:pPr>
            <a:r>
              <a:rPr lang="en-US" sz="2800" dirty="0" smtClean="0">
                <a:solidFill>
                  <a:schemeClr val="tx1"/>
                </a:solidFill>
              </a:rPr>
              <a:t>Establishing a Screening Process</a:t>
            </a:r>
          </a:p>
          <a:p>
            <a:pPr>
              <a:buClr>
                <a:schemeClr val="accent1"/>
              </a:buClr>
              <a:buFont typeface="Wingdings" pitchFamily="2" charset="2"/>
              <a:buChar char="§"/>
            </a:pPr>
            <a:r>
              <a:rPr lang="en-US" sz="2800" dirty="0" smtClean="0">
                <a:solidFill>
                  <a:schemeClr val="tx1"/>
                </a:solidFill>
              </a:rPr>
              <a:t>Wrap-up Review, Questions, Resources</a:t>
            </a:r>
          </a:p>
          <a:p>
            <a:endParaRPr lang="en-US" sz="36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Assessments</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40</a:t>
            </a:fld>
            <a:endParaRPr lang="en-US" dirty="0"/>
          </a:p>
        </p:txBody>
      </p:sp>
      <p:graphicFrame>
        <p:nvGraphicFramePr>
          <p:cNvPr id="5" name="Group 25"/>
          <p:cNvGraphicFramePr>
            <a:graphicFrameLocks/>
          </p:cNvGraphicFramePr>
          <p:nvPr/>
        </p:nvGraphicFramePr>
        <p:xfrm>
          <a:off x="381000" y="1981201"/>
          <a:ext cx="8458200" cy="3950546"/>
        </p:xfrm>
        <a:graphic>
          <a:graphicData uri="http://schemas.openxmlformats.org/drawingml/2006/table">
            <a:tbl>
              <a:tblPr/>
              <a:tblGrid>
                <a:gridCol w="2370859"/>
                <a:gridCol w="1818193"/>
                <a:gridCol w="4269148"/>
              </a:tblGrid>
              <a:tr h="665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Arial" charset="0"/>
                          <a:ea typeface="ＭＳ Ｐゴシック" charset="-128"/>
                        </a:rPr>
                        <a:t>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Arial" charset="0"/>
                          <a:ea typeface="ＭＳ Ｐゴシック" charset="-128"/>
                        </a:rPr>
                        <a:t>When?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Arial" charset="0"/>
                          <a:ea typeface="ＭＳ Ｐゴシック" charset="-128"/>
                        </a:rPr>
                        <a:t>Why?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09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Summative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After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Assessment </a:t>
                      </a:r>
                      <a:r>
                        <a:rPr kumimoji="0" lang="en-US" sz="3200" b="1" i="0" u="sng" strike="noStrike" cap="none" normalizeH="0" baseline="0" dirty="0" smtClean="0">
                          <a:ln>
                            <a:noFill/>
                          </a:ln>
                          <a:solidFill>
                            <a:srgbClr val="0A0014"/>
                          </a:solidFill>
                          <a:effectLst/>
                          <a:latin typeface="Arial" charset="0"/>
                          <a:ea typeface="ＭＳ Ｐゴシック" charset="-128"/>
                        </a:rPr>
                        <a:t>of</a:t>
                      </a:r>
                      <a:r>
                        <a:rPr kumimoji="0" lang="en-US" sz="3200" b="0" i="0" u="none" strike="noStrike" cap="none" normalizeH="0" baseline="0" dirty="0" smtClean="0">
                          <a:ln>
                            <a:noFill/>
                          </a:ln>
                          <a:solidFill>
                            <a:srgbClr val="0A0014"/>
                          </a:solidFill>
                          <a:effectLst/>
                          <a:latin typeface="Arial" charset="0"/>
                          <a:ea typeface="ＭＳ Ｐゴシック" charset="-128"/>
                        </a:rPr>
                        <a:t> Learning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r>
              <a:tr h="892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Diagnostic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Before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Identify skill strengths and weakness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E8"/>
                    </a:solidFill>
                  </a:tcPr>
                </a:tc>
              </a:tr>
              <a:tr h="1109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Formative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During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A0014"/>
                          </a:solidFill>
                          <a:effectLst/>
                          <a:latin typeface="Arial" charset="0"/>
                          <a:ea typeface="ＭＳ Ｐゴシック" charset="-128"/>
                        </a:rPr>
                        <a:t>Assessment </a:t>
                      </a:r>
                      <a:r>
                        <a:rPr kumimoji="0" lang="en-US" sz="3200" b="1" i="0" u="sng" strike="noStrike" cap="none" normalizeH="0" baseline="0" dirty="0" smtClean="0">
                          <a:ln>
                            <a:noFill/>
                          </a:ln>
                          <a:solidFill>
                            <a:srgbClr val="0A0014"/>
                          </a:solidFill>
                          <a:effectLst/>
                          <a:latin typeface="Arial" charset="0"/>
                          <a:ea typeface="ＭＳ Ｐゴシック" charset="-128"/>
                        </a:rPr>
                        <a:t>for</a:t>
                      </a:r>
                      <a:r>
                        <a:rPr kumimoji="0" lang="en-US" sz="3200" b="0" i="0" u="none" strike="noStrike" cap="none" normalizeH="0" baseline="0" dirty="0" smtClean="0">
                          <a:ln>
                            <a:noFill/>
                          </a:ln>
                          <a:solidFill>
                            <a:srgbClr val="0A0014"/>
                          </a:solidFill>
                          <a:effectLst/>
                          <a:latin typeface="Arial" charset="0"/>
                          <a:ea typeface="ＭＳ Ｐゴシック" charset="-128"/>
                        </a:rPr>
                        <a:t> Learning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CD"/>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Summative Assessments</a:t>
            </a:r>
          </a:p>
        </p:txBody>
      </p:sp>
      <p:sp>
        <p:nvSpPr>
          <p:cNvPr id="32771" name="Content Placeholder 2"/>
          <p:cNvSpPr>
            <a:spLocks noGrp="1"/>
          </p:cNvSpPr>
          <p:nvPr>
            <p:ph idx="1"/>
          </p:nvPr>
        </p:nvSpPr>
        <p:spPr>
          <a:xfrm>
            <a:off x="457200" y="1905000"/>
            <a:ext cx="8229600" cy="4191000"/>
          </a:xfrm>
        </p:spPr>
        <p:txBody>
          <a:bodyPr/>
          <a:lstStyle/>
          <a:p>
            <a:pPr eaLnBrk="1" hangingPunct="1">
              <a:buClr>
                <a:schemeClr val="accent1"/>
              </a:buClr>
              <a:buFont typeface="Wingdings" pitchFamily="2" charset="2"/>
              <a:buChar char="§"/>
            </a:pPr>
            <a:r>
              <a:rPr lang="en-US" sz="2400" dirty="0" smtClean="0"/>
              <a:t>PURPOSE: Tells us what students </a:t>
            </a:r>
            <a:r>
              <a:rPr lang="en-US" sz="2400" i="1" dirty="0" smtClean="0"/>
              <a:t>learned</a:t>
            </a:r>
            <a:r>
              <a:rPr lang="en-US" sz="2400" dirty="0" smtClean="0"/>
              <a:t> over a period of time (past tense)</a:t>
            </a:r>
          </a:p>
          <a:p>
            <a:pPr lvl="1" eaLnBrk="1" hangingPunct="1">
              <a:buClr>
                <a:schemeClr val="accent2"/>
              </a:buClr>
              <a:buFont typeface="Arial" pitchFamily="34" charset="0"/>
              <a:buChar char="•"/>
            </a:pPr>
            <a:r>
              <a:rPr lang="en-US" sz="2000" dirty="0" smtClean="0"/>
              <a:t>May tell us </a:t>
            </a:r>
            <a:r>
              <a:rPr lang="en-US" sz="2000" i="1" dirty="0" smtClean="0"/>
              <a:t>what</a:t>
            </a:r>
            <a:r>
              <a:rPr lang="en-US" sz="2000" dirty="0" smtClean="0"/>
              <a:t> to teach but not </a:t>
            </a:r>
            <a:r>
              <a:rPr lang="en-US" sz="2000" i="1" dirty="0" smtClean="0"/>
              <a:t>how</a:t>
            </a:r>
            <a:r>
              <a:rPr lang="en-US" sz="2000" dirty="0" smtClean="0"/>
              <a:t> to teach</a:t>
            </a:r>
          </a:p>
          <a:p>
            <a:pPr eaLnBrk="1" hangingPunct="1">
              <a:buClr>
                <a:schemeClr val="accent1"/>
              </a:buClr>
              <a:buFont typeface="Wingdings" pitchFamily="2" charset="2"/>
              <a:buChar char="§"/>
            </a:pPr>
            <a:r>
              <a:rPr lang="en-US" sz="2400" dirty="0" smtClean="0"/>
              <a:t>Administered </a:t>
            </a:r>
            <a:r>
              <a:rPr lang="en-US" sz="2400" b="1" u="sng" dirty="0" smtClean="0"/>
              <a:t>after</a:t>
            </a:r>
            <a:r>
              <a:rPr lang="en-US" sz="2400" dirty="0" smtClean="0"/>
              <a:t> instruction</a:t>
            </a:r>
          </a:p>
          <a:p>
            <a:pPr eaLnBrk="1" hangingPunct="1">
              <a:buClr>
                <a:schemeClr val="accent1"/>
              </a:buClr>
              <a:buFont typeface="Wingdings" pitchFamily="2" charset="2"/>
              <a:buChar char="§"/>
            </a:pPr>
            <a:r>
              <a:rPr lang="en-US" sz="2400" dirty="0" smtClean="0"/>
              <a:t>Typically administered to </a:t>
            </a:r>
            <a:r>
              <a:rPr lang="en-US" sz="2400" b="1" u="sng" dirty="0" smtClean="0"/>
              <a:t>all</a:t>
            </a:r>
            <a:r>
              <a:rPr lang="en-US" sz="2400" dirty="0" smtClean="0"/>
              <a:t> students</a:t>
            </a:r>
          </a:p>
          <a:p>
            <a:pPr eaLnBrk="1" hangingPunct="1">
              <a:buClr>
                <a:schemeClr val="accent1"/>
              </a:buClr>
              <a:buFont typeface="Wingdings" pitchFamily="2" charset="2"/>
              <a:buChar char="§"/>
            </a:pPr>
            <a:r>
              <a:rPr lang="en-US" sz="2400" dirty="0" smtClean="0"/>
              <a:t>Educational Decisions:</a:t>
            </a:r>
          </a:p>
          <a:p>
            <a:pPr lvl="1" eaLnBrk="1" hangingPunct="1">
              <a:buClr>
                <a:schemeClr val="accent2"/>
              </a:buClr>
              <a:buFont typeface="Arial" pitchFamily="34" charset="0"/>
              <a:buChar char="•"/>
            </a:pPr>
            <a:r>
              <a:rPr lang="en-US" sz="2000" dirty="0" smtClean="0"/>
              <a:t>Accountability</a:t>
            </a:r>
          </a:p>
          <a:p>
            <a:pPr lvl="1" eaLnBrk="1" hangingPunct="1">
              <a:buClr>
                <a:schemeClr val="accent2"/>
              </a:buClr>
              <a:buFont typeface="Arial" pitchFamily="34" charset="0"/>
              <a:buChar char="•"/>
            </a:pPr>
            <a:r>
              <a:rPr lang="en-US" sz="2000" dirty="0" smtClean="0"/>
              <a:t>Skill Mastery Assessment</a:t>
            </a:r>
          </a:p>
          <a:p>
            <a:pPr lvl="1">
              <a:buClr>
                <a:schemeClr val="accent2"/>
              </a:buClr>
              <a:buFont typeface="Arial" pitchFamily="34" charset="0"/>
              <a:buChar char="•"/>
            </a:pPr>
            <a:r>
              <a:rPr lang="en-US" sz="2000" dirty="0" smtClean="0"/>
              <a:t>Resource Allocation (reactive)</a:t>
            </a:r>
          </a:p>
          <a:p>
            <a:pPr lvl="1" eaLnBrk="1" hangingPunct="1"/>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Summative Assessments</a:t>
            </a:r>
          </a:p>
        </p:txBody>
      </p:sp>
      <p:sp>
        <p:nvSpPr>
          <p:cNvPr id="3" name="Content Placeholder 2"/>
          <p:cNvSpPr>
            <a:spLocks noGrp="1"/>
          </p:cNvSpPr>
          <p:nvPr>
            <p:ph idx="1"/>
          </p:nvPr>
        </p:nvSpPr>
        <p:spPr>
          <a:xfrm>
            <a:off x="381000" y="1981200"/>
            <a:ext cx="8305800" cy="3657600"/>
          </a:xfrm>
        </p:spPr>
        <p:txBody>
          <a:bodyPr rtlCol="0">
            <a:normAutofit/>
          </a:bodyPr>
          <a:lstStyle/>
          <a:p>
            <a:pPr marL="169863" indent="-284163" eaLnBrk="1" fontAlgn="auto" hangingPunct="1">
              <a:lnSpc>
                <a:spcPct val="90000"/>
              </a:lnSpc>
              <a:spcAft>
                <a:spcPts val="0"/>
              </a:spcAft>
              <a:buFont typeface="Arial" pitchFamily="34" charset="0"/>
              <a:buNone/>
              <a:defRPr/>
            </a:pPr>
            <a:r>
              <a:rPr lang="en-US" dirty="0" smtClean="0"/>
              <a:t>Examples: </a:t>
            </a:r>
          </a:p>
          <a:p>
            <a:pPr>
              <a:buClr>
                <a:schemeClr val="accent1"/>
              </a:buClr>
              <a:buFont typeface="Wingdings" pitchFamily="2" charset="2"/>
              <a:buChar char="§"/>
              <a:defRPr/>
            </a:pPr>
            <a:r>
              <a:rPr lang="en-US" dirty="0" smtClean="0"/>
              <a:t>High-stakes tests (</a:t>
            </a:r>
            <a:r>
              <a:rPr lang="en-US" dirty="0" smtClean="0">
                <a:solidFill>
                  <a:schemeClr val="tx1"/>
                </a:solidFill>
              </a:rPr>
              <a:t>MSP, HSPE, WASL</a:t>
            </a:r>
            <a:r>
              <a:rPr lang="en-US" dirty="0" smtClean="0"/>
              <a:t>) </a:t>
            </a:r>
          </a:p>
          <a:p>
            <a:pPr>
              <a:buClr>
                <a:schemeClr val="accent1"/>
              </a:buClr>
              <a:buFont typeface="Wingdings" pitchFamily="2" charset="2"/>
              <a:buChar char="§"/>
              <a:defRPr/>
            </a:pPr>
            <a:r>
              <a:rPr lang="en-US" dirty="0" smtClean="0"/>
              <a:t>GRE, ACT, SAT, and GMAT</a:t>
            </a:r>
          </a:p>
          <a:p>
            <a:pPr>
              <a:buClr>
                <a:schemeClr val="accent1"/>
              </a:buClr>
              <a:buFont typeface="Wingdings" pitchFamily="2" charset="2"/>
              <a:buChar char="§"/>
              <a:defRPr/>
            </a:pPr>
            <a:r>
              <a:rPr lang="en-US" dirty="0" smtClean="0"/>
              <a:t>Praxis Tests</a:t>
            </a:r>
          </a:p>
          <a:p>
            <a:pPr>
              <a:buClr>
                <a:schemeClr val="accent1"/>
              </a:buClr>
              <a:buFont typeface="Wingdings" pitchFamily="2" charset="2"/>
              <a:buChar char="§"/>
              <a:defRPr/>
            </a:pPr>
            <a:r>
              <a:rPr lang="en-US" dirty="0" smtClean="0"/>
              <a:t>Final Exams</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Diagnostic Assessments</a:t>
            </a:r>
          </a:p>
        </p:txBody>
      </p:sp>
      <p:sp>
        <p:nvSpPr>
          <p:cNvPr id="35843" name="Content Placeholder 2"/>
          <p:cNvSpPr>
            <a:spLocks noGrp="1"/>
          </p:cNvSpPr>
          <p:nvPr>
            <p:ph idx="1"/>
          </p:nvPr>
        </p:nvSpPr>
        <p:spPr/>
        <p:txBody>
          <a:bodyPr/>
          <a:lstStyle/>
          <a:p>
            <a:pPr eaLnBrk="1" hangingPunct="1">
              <a:buClr>
                <a:schemeClr val="accent1"/>
              </a:buClr>
              <a:buFont typeface="Wingdings" pitchFamily="2" charset="2"/>
              <a:buChar char="§"/>
            </a:pPr>
            <a:r>
              <a:rPr lang="en-US" sz="2800" dirty="0" smtClean="0"/>
              <a:t>PURPOSE: Measures a student's current knowledge and skills for the purpose of identifying a suitable program of learning.</a:t>
            </a:r>
          </a:p>
          <a:p>
            <a:pPr eaLnBrk="1" hangingPunct="1">
              <a:buClr>
                <a:schemeClr val="accent1"/>
              </a:buClr>
              <a:buFont typeface="Wingdings" pitchFamily="2" charset="2"/>
              <a:buChar char="§"/>
            </a:pPr>
            <a:r>
              <a:rPr lang="en-US" sz="2800" dirty="0" smtClean="0"/>
              <a:t>Administered </a:t>
            </a:r>
            <a:r>
              <a:rPr lang="en-US" sz="2800" b="1" u="sng" dirty="0" smtClean="0"/>
              <a:t>before</a:t>
            </a:r>
            <a:r>
              <a:rPr lang="en-US" sz="2800" dirty="0" smtClean="0"/>
              <a:t> instruction </a:t>
            </a:r>
          </a:p>
          <a:p>
            <a:pPr eaLnBrk="1" hangingPunct="1">
              <a:buClr>
                <a:schemeClr val="accent1"/>
              </a:buClr>
              <a:buFont typeface="Wingdings" pitchFamily="2" charset="2"/>
              <a:buChar char="§"/>
            </a:pPr>
            <a:r>
              <a:rPr lang="en-US" sz="2800" dirty="0" smtClean="0"/>
              <a:t>Typically administered to </a:t>
            </a:r>
            <a:r>
              <a:rPr lang="en-US" sz="2800" b="1" u="sng" dirty="0" smtClean="0"/>
              <a:t>some</a:t>
            </a:r>
            <a:r>
              <a:rPr lang="en-US" sz="2800" dirty="0" smtClean="0"/>
              <a:t> students</a:t>
            </a:r>
          </a:p>
          <a:p>
            <a:pPr eaLnBrk="1" hangingPunct="1">
              <a:buClr>
                <a:schemeClr val="accent1"/>
              </a:buClr>
              <a:buFont typeface="Wingdings" pitchFamily="2" charset="2"/>
              <a:buChar char="§"/>
            </a:pPr>
            <a:r>
              <a:rPr lang="en-US" sz="2800" dirty="0" smtClean="0"/>
              <a:t>Educational Decisions:</a:t>
            </a:r>
          </a:p>
          <a:p>
            <a:pPr lvl="1" eaLnBrk="1" hangingPunct="1">
              <a:buClr>
                <a:schemeClr val="accent2"/>
              </a:buClr>
              <a:buFont typeface="Arial" pitchFamily="34" charset="0"/>
              <a:buChar char="•"/>
            </a:pPr>
            <a:r>
              <a:rPr lang="en-US" sz="2400" dirty="0" smtClean="0"/>
              <a:t>What to Teach</a:t>
            </a:r>
          </a:p>
          <a:p>
            <a:pPr lvl="1" eaLnBrk="1" hangingPunct="1">
              <a:buClr>
                <a:schemeClr val="accent2"/>
              </a:buClr>
              <a:buFont typeface="Arial" pitchFamily="34" charset="0"/>
              <a:buChar char="•"/>
            </a:pPr>
            <a:r>
              <a:rPr lang="en-US" sz="2400" dirty="0" smtClean="0"/>
              <a:t>Intervention Selection</a:t>
            </a:r>
          </a:p>
          <a:p>
            <a:pPr lvl="1" eaLnBrk="1" hangingPunct="1">
              <a:buFont typeface="Arial" charset="0"/>
              <a:buNone/>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t>Diagnostic Assessments</a:t>
            </a:r>
          </a:p>
        </p:txBody>
      </p:sp>
      <p:sp>
        <p:nvSpPr>
          <p:cNvPr id="36867" name="Content Placeholder 2"/>
          <p:cNvSpPr>
            <a:spLocks noGrp="1"/>
          </p:cNvSpPr>
          <p:nvPr>
            <p:ph idx="1"/>
          </p:nvPr>
        </p:nvSpPr>
        <p:spPr/>
        <p:txBody>
          <a:bodyPr/>
          <a:lstStyle/>
          <a:p>
            <a:pPr eaLnBrk="1" hangingPunct="1">
              <a:buFont typeface="Arial" charset="0"/>
              <a:buNone/>
            </a:pPr>
            <a:r>
              <a:rPr lang="en-US" dirty="0" smtClean="0"/>
              <a:t>Examples:</a:t>
            </a:r>
          </a:p>
          <a:p>
            <a:pPr eaLnBrk="1" hangingPunct="1">
              <a:buClr>
                <a:schemeClr val="accent1"/>
              </a:buClr>
              <a:buFont typeface="Wingdings" pitchFamily="2" charset="2"/>
              <a:buChar char="§"/>
            </a:pPr>
            <a:r>
              <a:rPr lang="en-US" dirty="0" smtClean="0"/>
              <a:t>Qualitative Reading Inventory (</a:t>
            </a:r>
            <a:r>
              <a:rPr lang="en-US" dirty="0" smtClean="0">
                <a:solidFill>
                  <a:schemeClr val="tx1"/>
                </a:solidFill>
              </a:rPr>
              <a:t>QRI/IRI</a:t>
            </a:r>
            <a:r>
              <a:rPr lang="en-US" dirty="0" smtClean="0"/>
              <a:t>) </a:t>
            </a:r>
          </a:p>
          <a:p>
            <a:pPr eaLnBrk="1" hangingPunct="1">
              <a:buClr>
                <a:schemeClr val="accent1"/>
              </a:buClr>
              <a:buFont typeface="Wingdings" pitchFamily="2" charset="2"/>
              <a:buChar char="§"/>
            </a:pPr>
            <a:r>
              <a:rPr lang="en-US" dirty="0" smtClean="0"/>
              <a:t>Diagnostic Reading Assessment</a:t>
            </a:r>
          </a:p>
          <a:p>
            <a:pPr eaLnBrk="1" hangingPunct="1">
              <a:buClr>
                <a:schemeClr val="accent1"/>
              </a:buClr>
              <a:buFont typeface="Wingdings" pitchFamily="2" charset="2"/>
              <a:buChar char="§"/>
            </a:pPr>
            <a:r>
              <a:rPr lang="en-US" dirty="0" smtClean="0">
                <a:solidFill>
                  <a:schemeClr val="tx1"/>
                </a:solidFill>
              </a:rPr>
              <a:t>Diagnostic Decoding Survey </a:t>
            </a:r>
          </a:p>
          <a:p>
            <a:pPr eaLnBrk="1" hangingPunct="1">
              <a:buClr>
                <a:schemeClr val="accent1"/>
              </a:buClr>
              <a:buFont typeface="Wingdings" pitchFamily="2" charset="2"/>
              <a:buChar char="§"/>
            </a:pPr>
            <a:r>
              <a:rPr lang="en-US" dirty="0" smtClean="0"/>
              <a:t>Key Math</a:t>
            </a:r>
          </a:p>
          <a:p>
            <a:pPr eaLnBrk="1" hangingPunct="1">
              <a:buClr>
                <a:schemeClr val="accent1"/>
              </a:buClr>
              <a:buFont typeface="Wingdings" pitchFamily="2" charset="2"/>
              <a:buChar char="§"/>
            </a:pPr>
            <a:r>
              <a:rPr lang="en-US" dirty="0" smtClean="0"/>
              <a:t>Running Records with Error Analysis</a:t>
            </a:r>
          </a:p>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t>Formative Assessments</a:t>
            </a:r>
          </a:p>
        </p:txBody>
      </p:sp>
      <p:sp>
        <p:nvSpPr>
          <p:cNvPr id="38915" name="Content Placeholder 2"/>
          <p:cNvSpPr>
            <a:spLocks noGrp="1"/>
          </p:cNvSpPr>
          <p:nvPr>
            <p:ph idx="1"/>
          </p:nvPr>
        </p:nvSpPr>
        <p:spPr/>
        <p:txBody>
          <a:bodyPr/>
          <a:lstStyle/>
          <a:p>
            <a:pPr eaLnBrk="1" hangingPunct="1">
              <a:buClr>
                <a:schemeClr val="accent1"/>
              </a:buClr>
              <a:buFont typeface="Wingdings" pitchFamily="2" charset="2"/>
              <a:buChar char="§"/>
            </a:pPr>
            <a:r>
              <a:rPr lang="en-US" dirty="0" smtClean="0"/>
              <a:t>PURPOSE: Tells us how well students are responding to instruction</a:t>
            </a:r>
          </a:p>
          <a:p>
            <a:pPr eaLnBrk="1" hangingPunct="1">
              <a:buClr>
                <a:schemeClr val="accent1"/>
              </a:buClr>
              <a:buFont typeface="Wingdings" pitchFamily="2" charset="2"/>
              <a:buChar char="§"/>
            </a:pPr>
            <a:r>
              <a:rPr lang="en-US" dirty="0" smtClean="0"/>
              <a:t>Administered </a:t>
            </a:r>
            <a:r>
              <a:rPr lang="en-US" b="1" u="sng" dirty="0" smtClean="0"/>
              <a:t>during </a:t>
            </a:r>
            <a:r>
              <a:rPr lang="en-US" dirty="0" smtClean="0"/>
              <a:t>instruction</a:t>
            </a:r>
          </a:p>
          <a:p>
            <a:pPr eaLnBrk="1" hangingPunct="1">
              <a:buClr>
                <a:schemeClr val="accent1"/>
              </a:buClr>
              <a:buFont typeface="Wingdings" pitchFamily="2" charset="2"/>
              <a:buChar char="§"/>
            </a:pPr>
            <a:r>
              <a:rPr lang="en-US" dirty="0" smtClean="0"/>
              <a:t>Typically administered to</a:t>
            </a:r>
            <a:r>
              <a:rPr lang="en-US" b="1" dirty="0" smtClean="0"/>
              <a:t> </a:t>
            </a:r>
            <a:r>
              <a:rPr lang="en-US" b="1" u="sng" dirty="0" smtClean="0"/>
              <a:t>all</a:t>
            </a:r>
            <a:r>
              <a:rPr lang="en-US" b="1" dirty="0" smtClean="0"/>
              <a:t> </a:t>
            </a:r>
            <a:r>
              <a:rPr lang="en-US" dirty="0" smtClean="0"/>
              <a:t>students during benchmarking and </a:t>
            </a:r>
            <a:r>
              <a:rPr lang="en-US" b="1" u="sng" dirty="0" smtClean="0"/>
              <a:t>some</a:t>
            </a:r>
            <a:r>
              <a:rPr lang="en-US" dirty="0" smtClean="0"/>
              <a:t> students for progress monitoring </a:t>
            </a:r>
          </a:p>
          <a:p>
            <a:pPr>
              <a:buClr>
                <a:schemeClr val="accent1"/>
              </a:buClr>
              <a:buFont typeface="Wingdings" pitchFamily="2" charset="2"/>
              <a:buChar char="§"/>
            </a:pPr>
            <a:r>
              <a:rPr lang="en-US" dirty="0" smtClean="0"/>
              <a:t>Informal and formal </a:t>
            </a:r>
          </a:p>
          <a:p>
            <a:pPr lvl="1" eaLnBrk="1" hangingPunct="1"/>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Formative Assessments</a:t>
            </a:r>
          </a:p>
        </p:txBody>
      </p:sp>
      <p:sp>
        <p:nvSpPr>
          <p:cNvPr id="39939" name="Content Placeholder 2"/>
          <p:cNvSpPr>
            <a:spLocks noGrp="1"/>
          </p:cNvSpPr>
          <p:nvPr>
            <p:ph idx="1"/>
          </p:nvPr>
        </p:nvSpPr>
        <p:spPr>
          <a:xfrm>
            <a:off x="381000" y="1905000"/>
            <a:ext cx="8305800" cy="3962400"/>
          </a:xfrm>
        </p:spPr>
        <p:txBody>
          <a:bodyPr/>
          <a:lstStyle/>
          <a:p>
            <a:pPr eaLnBrk="1" hangingPunct="1">
              <a:buFont typeface="Arial" charset="0"/>
              <a:buNone/>
            </a:pPr>
            <a:r>
              <a:rPr lang="en-US" sz="2800" dirty="0" smtClean="0"/>
              <a:t>Educational Decisions:</a:t>
            </a:r>
          </a:p>
          <a:p>
            <a:pPr eaLnBrk="1" hangingPunct="1">
              <a:buClr>
                <a:schemeClr val="accent1"/>
              </a:buClr>
              <a:buFont typeface="Wingdings" pitchFamily="2" charset="2"/>
              <a:buChar char="§"/>
            </a:pPr>
            <a:r>
              <a:rPr lang="en-US" sz="2400" dirty="0" smtClean="0"/>
              <a:t>Identification of students who are nonresponsive to instruction or interventions</a:t>
            </a:r>
          </a:p>
          <a:p>
            <a:pPr eaLnBrk="1" hangingPunct="1">
              <a:buClr>
                <a:schemeClr val="accent1"/>
              </a:buClr>
              <a:buFont typeface="Wingdings" pitchFamily="2" charset="2"/>
              <a:buChar char="§"/>
            </a:pPr>
            <a:r>
              <a:rPr lang="en-US" sz="2400" dirty="0" smtClean="0"/>
              <a:t>Curriculum and instructional decisions</a:t>
            </a:r>
          </a:p>
          <a:p>
            <a:pPr eaLnBrk="1" hangingPunct="1">
              <a:buClr>
                <a:schemeClr val="accent1"/>
              </a:buClr>
              <a:buFont typeface="Wingdings" pitchFamily="2" charset="2"/>
              <a:buChar char="§"/>
            </a:pPr>
            <a:r>
              <a:rPr lang="en-US" sz="2400" dirty="0" smtClean="0"/>
              <a:t>Program evaluation</a:t>
            </a:r>
          </a:p>
          <a:p>
            <a:pPr eaLnBrk="1" hangingPunct="1">
              <a:buClr>
                <a:schemeClr val="accent1"/>
              </a:buClr>
              <a:buFont typeface="Wingdings" pitchFamily="2" charset="2"/>
              <a:buChar char="§"/>
            </a:pPr>
            <a:r>
              <a:rPr lang="en-US" sz="2400" dirty="0" smtClean="0"/>
              <a:t>Resource allocation (proactive)</a:t>
            </a:r>
          </a:p>
          <a:p>
            <a:pPr eaLnBrk="1" hangingPunct="1">
              <a:buClr>
                <a:schemeClr val="accent1"/>
              </a:buClr>
              <a:buFont typeface="Wingdings" pitchFamily="2" charset="2"/>
              <a:buChar char="§"/>
            </a:pPr>
            <a:r>
              <a:rPr lang="en-US" sz="2400" dirty="0" smtClean="0"/>
              <a:t>Comparison of instruction and intervention efficacy</a:t>
            </a:r>
          </a:p>
          <a:p>
            <a:pPr eaLnBrk="1" hangingPunct="1"/>
            <a:endParaRPr lang="en-US" sz="2800"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Formative Assessments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Clr>
                <a:schemeClr val="accent1"/>
              </a:buClr>
              <a:buFont typeface="Wingdings" pitchFamily="2" charset="2"/>
              <a:buChar char="§"/>
              <a:defRPr/>
            </a:pPr>
            <a:r>
              <a:rPr lang="en-US" dirty="0" smtClean="0"/>
              <a:t>Mastery measures (e.g., intervention or curriculum dependent)</a:t>
            </a:r>
          </a:p>
          <a:p>
            <a:pPr eaLnBrk="1" fontAlgn="auto" hangingPunct="1">
              <a:spcAft>
                <a:spcPts val="0"/>
              </a:spcAft>
              <a:buClr>
                <a:schemeClr val="accent1"/>
              </a:buClr>
              <a:buFont typeface="Wingdings" pitchFamily="2" charset="2"/>
              <a:buChar char="§"/>
              <a:defRPr/>
            </a:pPr>
            <a:r>
              <a:rPr lang="en-US" dirty="0" smtClean="0"/>
              <a:t>General Outcome Measures (e.g., CBM)</a:t>
            </a:r>
          </a:p>
          <a:p>
            <a:pPr lvl="1" eaLnBrk="1" fontAlgn="auto" hangingPunct="1">
              <a:spcAft>
                <a:spcPts val="0"/>
              </a:spcAft>
              <a:buClr>
                <a:schemeClr val="accent2"/>
              </a:buClr>
              <a:buFont typeface="Arial" pitchFamily="34" charset="0"/>
              <a:buChar char="•"/>
              <a:defRPr/>
            </a:pPr>
            <a:r>
              <a:rPr lang="en-US" dirty="0" smtClean="0"/>
              <a:t>AIMSweb –R-CBM, Early Literacy, Early Numeracy</a:t>
            </a:r>
          </a:p>
          <a:p>
            <a:pPr lvl="1" eaLnBrk="1" fontAlgn="auto" hangingPunct="1">
              <a:spcAft>
                <a:spcPts val="0"/>
              </a:spcAft>
              <a:buClr>
                <a:schemeClr val="accent2"/>
              </a:buClr>
              <a:buFont typeface="Arial" pitchFamily="34" charset="0"/>
              <a:buChar char="•"/>
              <a:defRPr/>
            </a:pPr>
            <a:r>
              <a:rPr lang="en-US" dirty="0" smtClean="0"/>
              <a:t>Dynamic Indicators of Basic Early Literacy Skills (DIBELS) – Early Literacy, Retell, and D-ORF</a:t>
            </a:r>
          </a:p>
          <a:p>
            <a:pPr lvl="1" eaLnBrk="1" fontAlgn="auto" hangingPunct="1">
              <a:spcAft>
                <a:spcPts val="0"/>
              </a:spcAft>
              <a:buClr>
                <a:schemeClr val="accent2"/>
              </a:buClr>
              <a:buFont typeface="Arial" pitchFamily="34" charset="0"/>
              <a:buChar char="•"/>
              <a:defRPr/>
            </a:pPr>
            <a:r>
              <a:rPr lang="en-US" dirty="0" smtClean="0"/>
              <a:t>iSTEEP – Oral Reading Fluency</a:t>
            </a:r>
          </a:p>
          <a:p>
            <a:pPr lvl="1" eaLnBrk="1" fontAlgn="auto" hangingPunct="1">
              <a:spcAft>
                <a:spcPts val="0"/>
              </a:spcAft>
              <a:buClr>
                <a:schemeClr val="accent2"/>
              </a:buClr>
              <a:buFont typeface="Arial" pitchFamily="34" charset="0"/>
              <a:buChar char="•"/>
              <a:defRPr/>
            </a:pPr>
            <a:r>
              <a:rPr lang="en-US" dirty="0" smtClean="0">
                <a:solidFill>
                  <a:schemeClr val="tx1"/>
                </a:solidFill>
              </a:rPr>
              <a:t>Word Identification Fluency </a:t>
            </a:r>
          </a:p>
          <a:p>
            <a:pPr lvl="1"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smtClean="0"/>
              <a:t>Summative or Formative?</a:t>
            </a:r>
          </a:p>
        </p:txBody>
      </p:sp>
      <p:sp>
        <p:nvSpPr>
          <p:cNvPr id="41987" name="Content Placeholder 2"/>
          <p:cNvSpPr>
            <a:spLocks noGrp="1"/>
          </p:cNvSpPr>
          <p:nvPr>
            <p:ph idx="1"/>
          </p:nvPr>
        </p:nvSpPr>
        <p:spPr/>
        <p:txBody>
          <a:bodyPr/>
          <a:lstStyle/>
          <a:p>
            <a:pPr marL="0" indent="1588" eaLnBrk="1" hangingPunct="1">
              <a:buFont typeface="Arial" charset="0"/>
              <a:buNone/>
            </a:pPr>
            <a:r>
              <a:rPr lang="en-US" sz="2800" dirty="0" smtClean="0"/>
              <a:t>Educational researcher Robert Stake used the following analogy to explain the difference between formative and summative assessment:</a:t>
            </a:r>
            <a:endParaRPr lang="en-US" sz="2800" b="1" dirty="0" smtClean="0"/>
          </a:p>
          <a:p>
            <a:pPr marL="0" indent="1588" algn="ctr" eaLnBrk="1" hangingPunct="1">
              <a:buFont typeface="Arial" charset="0"/>
              <a:buNone/>
            </a:pPr>
            <a:r>
              <a:rPr lang="en-US" sz="4000" b="1" dirty="0" smtClean="0"/>
              <a:t>“</a:t>
            </a:r>
            <a:r>
              <a:rPr lang="en-US" sz="4000" dirty="0" smtClean="0"/>
              <a:t> When the cook tastes the soup, that's formative. When the guests taste the soup, that's summative.</a:t>
            </a:r>
            <a:r>
              <a:rPr lang="en-US" sz="4000" b="1" dirty="0" smtClean="0"/>
              <a:t>”</a:t>
            </a:r>
          </a:p>
          <a:p>
            <a:pPr marL="0" indent="1588" algn="r" eaLnBrk="1" hangingPunct="1">
              <a:buFont typeface="Arial" charset="0"/>
              <a:buNone/>
            </a:pPr>
            <a:endParaRPr lang="en-US" sz="2000" dirty="0" smtClean="0"/>
          </a:p>
          <a:p>
            <a:pPr marL="0" indent="1588" algn="r" eaLnBrk="1" hangingPunct="1">
              <a:buFont typeface="Arial" charset="0"/>
              <a:buNone/>
            </a:pPr>
            <a:r>
              <a:rPr lang="en-US" sz="2000" dirty="0" smtClean="0"/>
              <a:t>(Scriven, 1991, p. 169)</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Norm-referenced vs. Criterion-referenced tests</a:t>
            </a:r>
            <a:endParaRPr lang="en-US" dirty="0"/>
          </a:p>
        </p:txBody>
      </p:sp>
      <p:sp>
        <p:nvSpPr>
          <p:cNvPr id="5" name="Content Placeholder 4"/>
          <p:cNvSpPr>
            <a:spLocks noGrp="1"/>
          </p:cNvSpPr>
          <p:nvPr>
            <p:ph sz="half" idx="1"/>
          </p:nvPr>
        </p:nvSpPr>
        <p:spPr/>
        <p:txBody>
          <a:bodyPr/>
          <a:lstStyle/>
          <a:p>
            <a:pPr>
              <a:buFont typeface="Wingdings" pitchFamily="2" charset="2"/>
              <a:buChar char="§"/>
            </a:pPr>
            <a:r>
              <a:rPr lang="en-US" dirty="0" smtClean="0"/>
              <a:t>Norm-referenced</a:t>
            </a:r>
          </a:p>
          <a:p>
            <a:pPr lvl="1">
              <a:buClr>
                <a:srgbClr val="002060"/>
              </a:buClr>
              <a:buFont typeface="Arial" pitchFamily="34" charset="0"/>
              <a:buChar char="•"/>
            </a:pPr>
            <a:r>
              <a:rPr lang="en-US" dirty="0" smtClean="0"/>
              <a:t>Students are compared to each other</a:t>
            </a:r>
          </a:p>
          <a:p>
            <a:pPr lvl="1">
              <a:buClr>
                <a:srgbClr val="002060"/>
              </a:buClr>
              <a:buFont typeface="Arial" pitchFamily="34" charset="0"/>
              <a:buChar char="•"/>
            </a:pPr>
            <a:r>
              <a:rPr lang="en-US" dirty="0" smtClean="0"/>
              <a:t>Score is interpreted as the student’s abilities relative to other students</a:t>
            </a:r>
          </a:p>
          <a:p>
            <a:pPr lvl="1">
              <a:buClr>
                <a:srgbClr val="002060"/>
              </a:buClr>
              <a:buFont typeface="Arial" pitchFamily="34" charset="0"/>
              <a:buChar char="•"/>
            </a:pPr>
            <a:r>
              <a:rPr lang="en-US" dirty="0" smtClean="0"/>
              <a:t>Percentile scores are used</a:t>
            </a:r>
            <a:endParaRPr lang="en-US" dirty="0"/>
          </a:p>
        </p:txBody>
      </p:sp>
      <p:sp>
        <p:nvSpPr>
          <p:cNvPr id="6" name="Content Placeholder 5"/>
          <p:cNvSpPr>
            <a:spLocks noGrp="1"/>
          </p:cNvSpPr>
          <p:nvPr>
            <p:ph sz="half" idx="2"/>
          </p:nvPr>
        </p:nvSpPr>
        <p:spPr/>
        <p:txBody>
          <a:bodyPr/>
          <a:lstStyle/>
          <a:p>
            <a:pPr>
              <a:buFont typeface="Wingdings" pitchFamily="2" charset="2"/>
              <a:buChar char="§"/>
            </a:pPr>
            <a:r>
              <a:rPr lang="en-US" dirty="0" smtClean="0"/>
              <a:t>Criterion-referenced</a:t>
            </a:r>
          </a:p>
          <a:p>
            <a:pPr lvl="1">
              <a:buClr>
                <a:srgbClr val="002060"/>
              </a:buClr>
              <a:buFont typeface="Arial" pitchFamily="34" charset="0"/>
              <a:buChar char="•"/>
            </a:pPr>
            <a:r>
              <a:rPr lang="en-US" dirty="0" smtClean="0"/>
              <a:t>Students’ performance compared to a criterion for mastery</a:t>
            </a:r>
          </a:p>
          <a:p>
            <a:pPr lvl="1">
              <a:buClr>
                <a:srgbClr val="002060"/>
              </a:buClr>
              <a:buFont typeface="Arial" pitchFamily="34" charset="0"/>
              <a:buChar char="•"/>
            </a:pPr>
            <a:r>
              <a:rPr lang="en-US" dirty="0" smtClean="0"/>
              <a:t>Score indicates whether the student met mastery criteria</a:t>
            </a:r>
          </a:p>
          <a:p>
            <a:pPr lvl="1">
              <a:buClr>
                <a:srgbClr val="002060"/>
              </a:buClr>
              <a:buFont typeface="Arial" pitchFamily="34" charset="0"/>
              <a:buChar char="•"/>
            </a:pPr>
            <a:r>
              <a:rPr lang="en-US" dirty="0" smtClean="0"/>
              <a:t>Pass/fail score</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371600"/>
          </a:xfrm>
        </p:spPr>
        <p:txBody>
          <a:bodyPr/>
          <a:lstStyle/>
          <a:p>
            <a:r>
              <a:rPr lang="en-US" dirty="0" smtClean="0"/>
              <a:t>Upon Completion of This Training, Participants Will Be Able To:</a:t>
            </a:r>
            <a:endParaRPr lang="en-US" dirty="0"/>
          </a:p>
        </p:txBody>
      </p:sp>
      <p:sp>
        <p:nvSpPr>
          <p:cNvPr id="3" name="Content Placeholder 2"/>
          <p:cNvSpPr>
            <a:spLocks noGrp="1"/>
          </p:cNvSpPr>
          <p:nvPr>
            <p:ph idx="1"/>
          </p:nvPr>
        </p:nvSpPr>
        <p:spPr>
          <a:xfrm>
            <a:off x="228600" y="1981200"/>
            <a:ext cx="8610600" cy="3657600"/>
          </a:xfrm>
        </p:spPr>
        <p:txBody>
          <a:bodyPr/>
          <a:lstStyle/>
          <a:p>
            <a:pPr marL="609600" indent="-609600">
              <a:buClr>
                <a:schemeClr val="accent1"/>
              </a:buClr>
              <a:buFont typeface="+mj-lt"/>
              <a:buAutoNum type="arabicPeriod"/>
            </a:pPr>
            <a:r>
              <a:rPr lang="en-US" dirty="0" smtClean="0"/>
              <a:t>Articulate the four essential components of RTI</a:t>
            </a:r>
          </a:p>
          <a:p>
            <a:pPr marL="609600" indent="-609600">
              <a:buClr>
                <a:schemeClr val="accent1"/>
              </a:buClr>
              <a:buFont typeface="+mj-lt"/>
              <a:buAutoNum type="arabicPeriod"/>
            </a:pPr>
            <a:r>
              <a:rPr lang="en-US" dirty="0" smtClean="0"/>
              <a:t>Identify the importance of screening </a:t>
            </a:r>
          </a:p>
          <a:p>
            <a:pPr marL="609600" indent="-609600">
              <a:buClr>
                <a:schemeClr val="accent1"/>
              </a:buClr>
              <a:buFont typeface="+mj-lt"/>
              <a:buAutoNum type="arabicPeriod"/>
            </a:pPr>
            <a:r>
              <a:rPr lang="en-US" dirty="0" smtClean="0"/>
              <a:t>Apply screening data to decision making and action planning</a:t>
            </a:r>
          </a:p>
          <a:p>
            <a:pPr marL="609600" indent="-609600">
              <a:buClr>
                <a:schemeClr val="accent1"/>
              </a:buClr>
              <a:buFont typeface="+mj-lt"/>
              <a:buAutoNum type="arabicPeriod"/>
            </a:pPr>
            <a:r>
              <a:rPr lang="en-US" dirty="0" smtClean="0"/>
              <a:t>Select appropriate screening tools</a:t>
            </a:r>
          </a:p>
          <a:p>
            <a:pPr marL="609600" indent="-609600">
              <a:buClr>
                <a:schemeClr val="accent1"/>
              </a:buClr>
              <a:buFont typeface="+mj-lt"/>
              <a:buAutoNum type="arabicPeriod"/>
            </a:pPr>
            <a:r>
              <a:rPr lang="en-US" dirty="0" smtClean="0"/>
              <a:t>Develop a screening implementation plan</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Activity</a:t>
            </a:r>
            <a:endParaRPr lang="en-US" dirty="0"/>
          </a:p>
        </p:txBody>
      </p:sp>
      <p:sp>
        <p:nvSpPr>
          <p:cNvPr id="3" name="Content Placeholder 2"/>
          <p:cNvSpPr>
            <a:spLocks noGrp="1"/>
          </p:cNvSpPr>
          <p:nvPr>
            <p:ph idx="1"/>
          </p:nvPr>
        </p:nvSpPr>
        <p:spPr/>
        <p:txBody>
          <a:bodyPr/>
          <a:lstStyle/>
          <a:p>
            <a:pPr marL="514350" indent="-514350">
              <a:buClr>
                <a:schemeClr val="accent1"/>
              </a:buClr>
              <a:buFont typeface="+mj-lt"/>
              <a:buAutoNum type="arabicParenR"/>
            </a:pPr>
            <a:r>
              <a:rPr lang="en-US" dirty="0" smtClean="0"/>
              <a:t>List the assessments and data collected that are used at your school (quizzes, state-developed, CBM, etc).</a:t>
            </a:r>
          </a:p>
          <a:p>
            <a:pPr marL="514350" indent="-514350">
              <a:buClr>
                <a:schemeClr val="accent1"/>
              </a:buClr>
              <a:buFont typeface="+mj-lt"/>
              <a:buAutoNum type="arabicParenR"/>
            </a:pPr>
            <a:r>
              <a:rPr lang="en-US" dirty="0" smtClean="0"/>
              <a:t>What questions are being answered with those assessment data? How is the data used?</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smtClean="0"/>
              <a:t>Common Formative Assessments</a:t>
            </a:r>
          </a:p>
        </p:txBody>
      </p:sp>
      <p:sp>
        <p:nvSpPr>
          <p:cNvPr id="43011" name="Content Placeholder 2"/>
          <p:cNvSpPr>
            <a:spLocks noGrp="1"/>
          </p:cNvSpPr>
          <p:nvPr>
            <p:ph sz="half" idx="1"/>
          </p:nvPr>
        </p:nvSpPr>
        <p:spPr>
          <a:xfrm>
            <a:off x="304800" y="2667000"/>
            <a:ext cx="3810000" cy="1447800"/>
          </a:xfrm>
          <a:solidFill>
            <a:srgbClr val="92D050"/>
          </a:solidFill>
        </p:spPr>
        <p:txBody>
          <a:bodyPr/>
          <a:lstStyle/>
          <a:p>
            <a:pPr marL="0" indent="1588" algn="ctr" eaLnBrk="1" hangingPunct="1">
              <a:buFont typeface="Arial" charset="0"/>
              <a:buNone/>
            </a:pPr>
            <a:r>
              <a:rPr lang="en-US" sz="4400" dirty="0" smtClean="0"/>
              <a:t>Mastery Measurement</a:t>
            </a:r>
          </a:p>
        </p:txBody>
      </p:sp>
      <p:sp>
        <p:nvSpPr>
          <p:cNvPr id="43012" name="Content Placeholder 4"/>
          <p:cNvSpPr>
            <a:spLocks noGrp="1"/>
          </p:cNvSpPr>
          <p:nvPr>
            <p:ph sz="half" idx="2"/>
          </p:nvPr>
        </p:nvSpPr>
        <p:spPr>
          <a:xfrm>
            <a:off x="4876800" y="2667000"/>
            <a:ext cx="4038600" cy="1447800"/>
          </a:xfrm>
          <a:solidFill>
            <a:srgbClr val="FFFF00"/>
          </a:solidFill>
        </p:spPr>
        <p:txBody>
          <a:bodyPr/>
          <a:lstStyle/>
          <a:p>
            <a:pPr marL="0" indent="0" algn="ctr" eaLnBrk="1" hangingPunct="1">
              <a:buFont typeface="Arial" charset="0"/>
              <a:buNone/>
            </a:pPr>
            <a:r>
              <a:rPr lang="en-US" sz="4000" dirty="0" smtClean="0"/>
              <a:t>General Outcome Measures</a:t>
            </a:r>
          </a:p>
        </p:txBody>
      </p:sp>
      <p:sp>
        <p:nvSpPr>
          <p:cNvPr id="43013" name="TextBox 5"/>
          <p:cNvSpPr txBox="1">
            <a:spLocks noChangeArrowheads="1"/>
          </p:cNvSpPr>
          <p:nvPr/>
        </p:nvSpPr>
        <p:spPr bwMode="auto">
          <a:xfrm>
            <a:off x="4191000" y="2971800"/>
            <a:ext cx="685800" cy="646113"/>
          </a:xfrm>
          <a:prstGeom prst="rect">
            <a:avLst/>
          </a:prstGeom>
          <a:noFill/>
          <a:ln w="9525">
            <a:noFill/>
            <a:miter lim="800000"/>
            <a:headEnd/>
            <a:tailEnd/>
          </a:ln>
        </p:spPr>
        <p:txBody>
          <a:bodyPr>
            <a:spAutoFit/>
          </a:bodyPr>
          <a:lstStyle/>
          <a:p>
            <a:pPr algn="ctr"/>
            <a:r>
              <a:rPr lang="en-US" sz="3600" dirty="0">
                <a:latin typeface="Calibri" pitchFamily="34" charset="0"/>
              </a:rPr>
              <a:t>vs.</a:t>
            </a:r>
          </a:p>
        </p:txBody>
      </p:sp>
      <p:sp>
        <p:nvSpPr>
          <p:cNvPr id="6" name="Slide Number Placeholder 5"/>
          <p:cNvSpPr>
            <a:spLocks noGrp="1"/>
          </p:cNvSpPr>
          <p:nvPr>
            <p:ph type="sldNum" sz="quarter" idx="10"/>
          </p:nvPr>
        </p:nvSpPr>
        <p:spPr/>
        <p:txBody>
          <a:bodyPr/>
          <a:lstStyle/>
          <a:p>
            <a:fld id="{704A1040-FC65-4B4B-94A2-B814865480B2}"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838200"/>
            <a:ext cx="8305800" cy="990600"/>
          </a:xfrm>
        </p:spPr>
        <p:txBody>
          <a:bodyPr anchor="b"/>
          <a:lstStyle/>
          <a:p>
            <a:pPr eaLnBrk="1" hangingPunct="1">
              <a:lnSpc>
                <a:spcPct val="85000"/>
              </a:lnSpc>
            </a:pPr>
            <a:r>
              <a:rPr lang="en-US" dirty="0" smtClean="0"/>
              <a:t>Mastery Measurement</a:t>
            </a:r>
          </a:p>
        </p:txBody>
      </p:sp>
      <p:sp>
        <p:nvSpPr>
          <p:cNvPr id="45059" name="Rectangle 3"/>
          <p:cNvSpPr txBox="1">
            <a:spLocks noChangeArrowheads="1"/>
          </p:cNvSpPr>
          <p:nvPr/>
        </p:nvSpPr>
        <p:spPr bwMode="auto">
          <a:xfrm>
            <a:off x="381000" y="1905000"/>
            <a:ext cx="8305800" cy="3810000"/>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
            </a:pPr>
            <a:r>
              <a:rPr lang="en-US" sz="3200" dirty="0">
                <a:latin typeface="Calibri" pitchFamily="34" charset="0"/>
              </a:rPr>
              <a:t>Describes mastery of a series of short-term instructional </a:t>
            </a:r>
            <a:r>
              <a:rPr lang="en-US" sz="3200" dirty="0" smtClean="0">
                <a:latin typeface="Calibri" pitchFamily="34" charset="0"/>
              </a:rPr>
              <a:t>objectives</a:t>
            </a:r>
          </a:p>
          <a:p>
            <a:pPr marL="342900" indent="-342900">
              <a:spcBef>
                <a:spcPct val="20000"/>
              </a:spcBef>
              <a:buClr>
                <a:schemeClr val="accent1"/>
              </a:buClr>
              <a:buFont typeface="Wingdings" pitchFamily="2" charset="2"/>
              <a:buChar char="§"/>
            </a:pPr>
            <a:r>
              <a:rPr lang="en-US" sz="3200" dirty="0" smtClean="0">
                <a:latin typeface="Calibri" pitchFamily="34" charset="0"/>
              </a:rPr>
              <a:t>To </a:t>
            </a:r>
            <a:r>
              <a:rPr lang="en-US" sz="3200" dirty="0">
                <a:latin typeface="Calibri" pitchFamily="34" charset="0"/>
              </a:rPr>
              <a:t>implement Mastery Measurement, the </a:t>
            </a:r>
            <a:r>
              <a:rPr lang="en-US" sz="3200" dirty="0" smtClean="0">
                <a:latin typeface="Calibri" pitchFamily="34" charset="0"/>
              </a:rPr>
              <a:t>teacher:</a:t>
            </a:r>
            <a:endParaRPr lang="en-US" sz="3200" dirty="0">
              <a:latin typeface="Calibri" pitchFamily="34" charset="0"/>
            </a:endParaRPr>
          </a:p>
          <a:p>
            <a:pPr marL="742950" lvl="1" indent="-285750">
              <a:spcBef>
                <a:spcPct val="20000"/>
              </a:spcBef>
              <a:buClr>
                <a:schemeClr val="accent2"/>
              </a:buClr>
              <a:buFont typeface="Arial" pitchFamily="34" charset="0"/>
              <a:buChar char="•"/>
            </a:pPr>
            <a:r>
              <a:rPr lang="en-US" sz="2800" dirty="0">
                <a:latin typeface="Calibri" pitchFamily="34" charset="0"/>
              </a:rPr>
              <a:t>Determines a sensible instructional sequence for the school </a:t>
            </a:r>
            <a:r>
              <a:rPr lang="en-US" sz="2800" dirty="0" smtClean="0">
                <a:latin typeface="Calibri" pitchFamily="34" charset="0"/>
              </a:rPr>
              <a:t>year</a:t>
            </a:r>
          </a:p>
          <a:p>
            <a:pPr marL="742950" lvl="1" indent="-285750">
              <a:spcBef>
                <a:spcPct val="20000"/>
              </a:spcBef>
              <a:buClr>
                <a:schemeClr val="accent2"/>
              </a:buClr>
              <a:buFont typeface="Arial" pitchFamily="34" charset="0"/>
              <a:buChar char="•"/>
            </a:pPr>
            <a:r>
              <a:rPr lang="en-US" sz="2800" dirty="0" smtClean="0">
                <a:latin typeface="Calibri" pitchFamily="34" charset="0"/>
              </a:rPr>
              <a:t>Designs </a:t>
            </a:r>
            <a:r>
              <a:rPr lang="en-US" sz="2800" dirty="0">
                <a:latin typeface="Calibri" pitchFamily="34" charset="0"/>
              </a:rPr>
              <a:t>criterion-referenced testing procedures to match each step in that instructional sequence</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066800" y="1981200"/>
            <a:ext cx="7391400" cy="3862387"/>
            <a:chOff x="1104" y="1104"/>
            <a:chExt cx="4656" cy="2433"/>
          </a:xfrm>
        </p:grpSpPr>
        <p:sp>
          <p:nvSpPr>
            <p:cNvPr id="46084" name="Text Box 2"/>
            <p:cNvSpPr txBox="1">
              <a:spLocks noChangeArrowheads="1"/>
            </p:cNvSpPr>
            <p:nvPr/>
          </p:nvSpPr>
          <p:spPr bwMode="auto">
            <a:xfrm>
              <a:off x="1104" y="1104"/>
              <a:ext cx="4656" cy="2433"/>
            </a:xfrm>
            <a:prstGeom prst="rect">
              <a:avLst/>
            </a:prstGeom>
            <a:noFill/>
            <a:ln w="9525">
              <a:noFill/>
              <a:miter lim="800000"/>
              <a:headEnd/>
              <a:tailEnd/>
            </a:ln>
          </p:spPr>
          <p:txBody>
            <a:bodyPr>
              <a:spAutoFit/>
            </a:bodyPr>
            <a:lstStyle/>
            <a:p>
              <a:pPr marL="571500" indent="-571500" eaLnBrk="0" hangingPunct="0">
                <a:spcBef>
                  <a:spcPct val="25000"/>
                </a:spcBef>
                <a:buFontTx/>
                <a:buAutoNum type="arabicPeriod"/>
              </a:pPr>
              <a:r>
                <a:rPr lang="en-US" sz="2000" dirty="0" err="1" smtClean="0">
                  <a:latin typeface="Arial Unicode MS" pitchFamily="34" charset="-128"/>
                </a:rPr>
                <a:t>Multidigit</a:t>
              </a:r>
              <a:r>
                <a:rPr lang="en-US" sz="2000" dirty="0" smtClean="0">
                  <a:latin typeface="Arial Unicode MS" pitchFamily="34" charset="-128"/>
                </a:rPr>
                <a:t> </a:t>
              </a:r>
              <a:r>
                <a:rPr lang="en-US" sz="2000" dirty="0">
                  <a:latin typeface="Arial Unicode MS" pitchFamily="34" charset="-128"/>
                </a:rPr>
                <a:t>addition with regrouping</a:t>
              </a:r>
            </a:p>
            <a:p>
              <a:pPr marL="571500" indent="-571500" eaLnBrk="0" hangingPunct="0">
                <a:spcBef>
                  <a:spcPct val="25000"/>
                </a:spcBef>
                <a:buFontTx/>
                <a:buAutoNum type="arabicPeriod"/>
              </a:pPr>
              <a:r>
                <a:rPr lang="en-US" sz="2000" dirty="0" err="1" smtClean="0">
                  <a:latin typeface="Arial Unicode MS" pitchFamily="34" charset="-128"/>
                </a:rPr>
                <a:t>Multidigit</a:t>
              </a:r>
              <a:r>
                <a:rPr lang="en-US" sz="2000" dirty="0" smtClean="0">
                  <a:latin typeface="Arial Unicode MS" pitchFamily="34" charset="-128"/>
                </a:rPr>
                <a:t> </a:t>
              </a:r>
              <a:r>
                <a:rPr lang="en-US" sz="2000" dirty="0">
                  <a:latin typeface="Arial Unicode MS" pitchFamily="34" charset="-128"/>
                </a:rPr>
                <a:t>subtraction with regrouping</a:t>
              </a:r>
            </a:p>
            <a:p>
              <a:pPr marL="571500" indent="-571500" eaLnBrk="0" hangingPunct="0">
                <a:spcBef>
                  <a:spcPct val="25000"/>
                </a:spcBef>
                <a:buFontTx/>
                <a:buAutoNum type="arabicPeriod"/>
              </a:pPr>
              <a:r>
                <a:rPr lang="en-US" sz="2000" dirty="0">
                  <a:latin typeface="Arial Unicode MS" pitchFamily="34" charset="-128"/>
                </a:rPr>
                <a:t>Multiplication facts, factors to 9</a:t>
              </a:r>
            </a:p>
            <a:p>
              <a:pPr marL="571500" indent="-571500" eaLnBrk="0" hangingPunct="0">
                <a:spcBef>
                  <a:spcPct val="25000"/>
                </a:spcBef>
                <a:buFontTx/>
                <a:buAutoNum type="arabicPeriod"/>
              </a:pPr>
              <a:r>
                <a:rPr lang="en-US" sz="2000" dirty="0">
                  <a:latin typeface="Arial Unicode MS" pitchFamily="34" charset="-128"/>
                </a:rPr>
                <a:t>Multiply 2-digit numbers by a 1-digit number</a:t>
              </a:r>
            </a:p>
            <a:p>
              <a:pPr marL="571500" indent="-571500" eaLnBrk="0" hangingPunct="0">
                <a:spcBef>
                  <a:spcPct val="25000"/>
                </a:spcBef>
                <a:buFontTx/>
                <a:buAutoNum type="arabicPeriod"/>
              </a:pPr>
              <a:r>
                <a:rPr lang="en-US" sz="2000" dirty="0">
                  <a:latin typeface="Arial Unicode MS" pitchFamily="34" charset="-128"/>
                </a:rPr>
                <a:t>Multiply 2-digit numbers by a 2-digit number</a:t>
              </a:r>
            </a:p>
            <a:p>
              <a:pPr marL="571500" indent="-571500" eaLnBrk="0" hangingPunct="0">
                <a:spcBef>
                  <a:spcPct val="25000"/>
                </a:spcBef>
                <a:buFontTx/>
                <a:buAutoNum type="arabicPeriod"/>
              </a:pPr>
              <a:r>
                <a:rPr lang="en-US" sz="2000" dirty="0">
                  <a:latin typeface="Arial Unicode MS" pitchFamily="34" charset="-128"/>
                </a:rPr>
                <a:t>Division facts, divisors to 9</a:t>
              </a:r>
            </a:p>
            <a:p>
              <a:pPr marL="571500" indent="-571500" eaLnBrk="0" hangingPunct="0">
                <a:spcBef>
                  <a:spcPct val="25000"/>
                </a:spcBef>
                <a:buFontTx/>
                <a:buAutoNum type="arabicPeriod"/>
              </a:pPr>
              <a:r>
                <a:rPr lang="en-US" sz="2000" dirty="0">
                  <a:latin typeface="Arial Unicode MS" pitchFamily="34" charset="-128"/>
                </a:rPr>
                <a:t>Divide 2-digit numbers by a 1-digit number</a:t>
              </a:r>
            </a:p>
            <a:p>
              <a:pPr marL="571500" indent="-571500" eaLnBrk="0" hangingPunct="0">
                <a:spcBef>
                  <a:spcPct val="25000"/>
                </a:spcBef>
                <a:buFontTx/>
                <a:buAutoNum type="arabicPeriod"/>
              </a:pPr>
              <a:r>
                <a:rPr lang="en-US" sz="2000" dirty="0">
                  <a:latin typeface="Arial Unicode MS" pitchFamily="34" charset="-128"/>
                </a:rPr>
                <a:t>Divide 3-digit numbers by a 1-digit number</a:t>
              </a:r>
            </a:p>
            <a:p>
              <a:pPr marL="571500" indent="-571500" eaLnBrk="0" hangingPunct="0">
                <a:spcBef>
                  <a:spcPct val="25000"/>
                </a:spcBef>
                <a:buFontTx/>
                <a:buAutoNum type="arabicPeriod"/>
              </a:pPr>
              <a:r>
                <a:rPr lang="en-US" sz="2000" dirty="0">
                  <a:latin typeface="Arial Unicode MS" pitchFamily="34" charset="-128"/>
                </a:rPr>
                <a:t>Add/subtract simple fractions, like denominators</a:t>
              </a:r>
            </a:p>
            <a:p>
              <a:pPr marL="571500" indent="-571500" eaLnBrk="0" hangingPunct="0">
                <a:spcBef>
                  <a:spcPct val="25000"/>
                </a:spcBef>
                <a:buFontTx/>
                <a:buAutoNum type="arabicPeriod"/>
              </a:pPr>
              <a:r>
                <a:rPr lang="en-US" sz="2000" dirty="0">
                  <a:latin typeface="Arial Unicode MS" pitchFamily="34" charset="-128"/>
                </a:rPr>
                <a:t>Add/subtract whole number and mixed number</a:t>
              </a:r>
            </a:p>
          </p:txBody>
        </p:sp>
        <p:sp>
          <p:nvSpPr>
            <p:cNvPr id="46085" name="Rectangle 3"/>
            <p:cNvSpPr>
              <a:spLocks noChangeArrowheads="1"/>
            </p:cNvSpPr>
            <p:nvPr/>
          </p:nvSpPr>
          <p:spPr bwMode="auto">
            <a:xfrm>
              <a:off x="1449" y="1128"/>
              <a:ext cx="3015" cy="249"/>
            </a:xfrm>
            <a:prstGeom prst="rect">
              <a:avLst/>
            </a:prstGeom>
            <a:noFill/>
            <a:ln w="9525">
              <a:solidFill>
                <a:srgbClr val="320B75"/>
              </a:solidFill>
              <a:miter lim="800000"/>
              <a:headEnd/>
              <a:tailEnd/>
            </a:ln>
          </p:spPr>
          <p:txBody>
            <a:bodyPr wrap="none" anchor="ctr"/>
            <a:lstStyle/>
            <a:p>
              <a:endParaRPr lang="en-US" dirty="0">
                <a:latin typeface="Calibri" pitchFamily="34" charset="0"/>
              </a:endParaRPr>
            </a:p>
          </p:txBody>
        </p:sp>
      </p:grpSp>
      <p:sp>
        <p:nvSpPr>
          <p:cNvPr id="46083" name="Rectangle 4"/>
          <p:cNvSpPr>
            <a:spLocks noGrp="1" noChangeArrowheads="1"/>
          </p:cNvSpPr>
          <p:nvPr>
            <p:ph type="title"/>
          </p:nvPr>
        </p:nvSpPr>
        <p:spPr/>
        <p:txBody>
          <a:bodyPr anchor="b"/>
          <a:lstStyle/>
          <a:p>
            <a:pPr eaLnBrk="1" hangingPunct="1"/>
            <a:r>
              <a:rPr lang="en-US" sz="3600" dirty="0" smtClean="0"/>
              <a:t>Fourth Grade Math Computation Curriculum</a:t>
            </a:r>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24000" y="1981200"/>
            <a:ext cx="6477000" cy="3962400"/>
            <a:chOff x="1056" y="1200"/>
            <a:chExt cx="4464" cy="2928"/>
          </a:xfrm>
        </p:grpSpPr>
        <p:sp>
          <p:nvSpPr>
            <p:cNvPr id="47108" name="Rectangle 2"/>
            <p:cNvSpPr>
              <a:spLocks noChangeArrowheads="1"/>
            </p:cNvSpPr>
            <p:nvPr/>
          </p:nvSpPr>
          <p:spPr bwMode="auto">
            <a:xfrm>
              <a:off x="1056" y="1200"/>
              <a:ext cx="4464" cy="2928"/>
            </a:xfrm>
            <a:prstGeom prst="rect">
              <a:avLst/>
            </a:prstGeom>
            <a:solidFill>
              <a:srgbClr val="FFFFFF"/>
            </a:solidFill>
            <a:ln w="9525">
              <a:solidFill>
                <a:schemeClr val="tx1"/>
              </a:solidFill>
              <a:miter lim="800000"/>
              <a:headEnd/>
              <a:tailEnd/>
            </a:ln>
          </p:spPr>
          <p:txBody>
            <a:bodyPr wrap="none" anchor="ctr"/>
            <a:lstStyle/>
            <a:p>
              <a:pPr algn="ctr" eaLnBrk="0" hangingPunct="0"/>
              <a:endParaRPr lang="en-US" dirty="0">
                <a:latin typeface="Calibri" pitchFamily="34" charset="0"/>
              </a:endParaRPr>
            </a:p>
          </p:txBody>
        </p:sp>
        <p:pic>
          <p:nvPicPr>
            <p:cNvPr id="47109" name="Picture 3" descr="MM Add Probs"/>
            <p:cNvPicPr>
              <a:picLocks noChangeAspect="1" noChangeArrowheads="1"/>
            </p:cNvPicPr>
            <p:nvPr/>
          </p:nvPicPr>
          <p:blipFill>
            <a:blip r:embed="rId3" cstate="print"/>
            <a:srcRect/>
            <a:stretch>
              <a:fillRect/>
            </a:stretch>
          </p:blipFill>
          <p:spPr bwMode="auto">
            <a:xfrm>
              <a:off x="1200" y="1439"/>
              <a:ext cx="4176" cy="2497"/>
            </a:xfrm>
            <a:prstGeom prst="rect">
              <a:avLst/>
            </a:prstGeom>
            <a:noFill/>
            <a:ln w="9525">
              <a:noFill/>
              <a:miter lim="800000"/>
              <a:headEnd/>
              <a:tailEnd/>
            </a:ln>
          </p:spPr>
        </p:pic>
      </p:grpSp>
      <p:sp>
        <p:nvSpPr>
          <p:cNvPr id="47107" name="Rectangle 4"/>
          <p:cNvSpPr>
            <a:spLocks noGrp="1" noChangeArrowheads="1"/>
          </p:cNvSpPr>
          <p:nvPr>
            <p:ph type="title"/>
          </p:nvPr>
        </p:nvSpPr>
        <p:spPr/>
        <p:txBody>
          <a:bodyPr/>
          <a:lstStyle/>
          <a:p>
            <a:pPr eaLnBrk="1" hangingPunct="1"/>
            <a:r>
              <a:rPr lang="en-US" sz="3600" dirty="0" smtClean="0"/>
              <a:t>Mastery Measure: </a:t>
            </a:r>
            <a:r>
              <a:rPr lang="en-US" sz="3600" dirty="0" err="1" smtClean="0"/>
              <a:t>Multidigit</a:t>
            </a:r>
            <a:r>
              <a:rPr lang="en-US" sz="3600" dirty="0" smtClean="0"/>
              <a:t> Addition Assessment</a:t>
            </a:r>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62000" y="6629400"/>
            <a:ext cx="7467600" cy="457200"/>
          </a:xfrm>
          <a:prstGeom prst="rect">
            <a:avLst/>
          </a:prstGeom>
          <a:noFill/>
          <a:ln w="9525">
            <a:noFill/>
            <a:miter lim="800000"/>
            <a:headEnd/>
            <a:tailEnd/>
          </a:ln>
        </p:spPr>
        <p:txBody>
          <a:bodyPr>
            <a:spAutoFit/>
          </a:bodyPr>
          <a:lstStyle/>
          <a:p>
            <a:pPr eaLnBrk="0" hangingPunct="0">
              <a:spcBef>
                <a:spcPct val="50000"/>
              </a:spcBef>
            </a:pPr>
            <a:endParaRPr lang="en-US" sz="2400" dirty="0">
              <a:latin typeface="Arial Unicode MS" pitchFamily="34" charset="-128"/>
            </a:endParaRPr>
          </a:p>
        </p:txBody>
      </p:sp>
      <p:grpSp>
        <p:nvGrpSpPr>
          <p:cNvPr id="2" name="Group 4"/>
          <p:cNvGrpSpPr>
            <a:grpSpLocks/>
          </p:cNvGrpSpPr>
          <p:nvPr/>
        </p:nvGrpSpPr>
        <p:grpSpPr bwMode="auto">
          <a:xfrm>
            <a:off x="1371600" y="1905000"/>
            <a:ext cx="6781800" cy="4086225"/>
            <a:chOff x="1008" y="1218"/>
            <a:chExt cx="4592" cy="2958"/>
          </a:xfrm>
        </p:grpSpPr>
        <p:sp>
          <p:nvSpPr>
            <p:cNvPr id="48133" name="Rectangle 5"/>
            <p:cNvSpPr>
              <a:spLocks noChangeArrowheads="1"/>
            </p:cNvSpPr>
            <p:nvPr/>
          </p:nvSpPr>
          <p:spPr bwMode="auto">
            <a:xfrm>
              <a:off x="1008" y="1218"/>
              <a:ext cx="4560" cy="2958"/>
            </a:xfrm>
            <a:prstGeom prst="rect">
              <a:avLst/>
            </a:prstGeom>
            <a:solidFill>
              <a:srgbClr val="FFFFFF"/>
            </a:solidFill>
            <a:ln w="9525">
              <a:solidFill>
                <a:schemeClr val="tx1"/>
              </a:solidFill>
              <a:miter lim="800000"/>
              <a:headEnd/>
              <a:tailEnd/>
            </a:ln>
          </p:spPr>
          <p:txBody>
            <a:bodyPr wrap="none" anchor="ctr"/>
            <a:lstStyle/>
            <a:p>
              <a:endParaRPr lang="en-US" dirty="0">
                <a:latin typeface="Calibri" pitchFamily="34" charset="0"/>
              </a:endParaRPr>
            </a:p>
          </p:txBody>
        </p:sp>
        <p:sp>
          <p:nvSpPr>
            <p:cNvPr id="48134" name="AutoShape 6"/>
            <p:cNvSpPr>
              <a:spLocks noChangeAspect="1" noChangeArrowheads="1" noTextEdit="1"/>
            </p:cNvSpPr>
            <p:nvPr/>
          </p:nvSpPr>
          <p:spPr bwMode="auto">
            <a:xfrm>
              <a:off x="1040" y="1444"/>
              <a:ext cx="4560" cy="2732"/>
            </a:xfrm>
            <a:prstGeom prst="rect">
              <a:avLst/>
            </a:prstGeom>
            <a:noFill/>
            <a:ln w="9525">
              <a:noFill/>
              <a:miter lim="800000"/>
              <a:headEnd/>
              <a:tailEnd/>
            </a:ln>
          </p:spPr>
          <p:txBody>
            <a:bodyPr/>
            <a:lstStyle/>
            <a:p>
              <a:endParaRPr lang="en-US" dirty="0"/>
            </a:p>
          </p:txBody>
        </p:sp>
        <p:sp>
          <p:nvSpPr>
            <p:cNvPr id="48135" name="Line 7"/>
            <p:cNvSpPr>
              <a:spLocks noChangeShapeType="1"/>
            </p:cNvSpPr>
            <p:nvPr/>
          </p:nvSpPr>
          <p:spPr bwMode="auto">
            <a:xfrm>
              <a:off x="1525" y="1696"/>
              <a:ext cx="86" cy="0"/>
            </a:xfrm>
            <a:prstGeom prst="line">
              <a:avLst/>
            </a:prstGeom>
            <a:noFill/>
            <a:ln w="14288">
              <a:solidFill>
                <a:srgbClr val="000000"/>
              </a:solidFill>
              <a:round/>
              <a:headEnd/>
              <a:tailEnd/>
            </a:ln>
          </p:spPr>
          <p:txBody>
            <a:bodyPr/>
            <a:lstStyle/>
            <a:p>
              <a:endParaRPr lang="en-US" dirty="0"/>
            </a:p>
          </p:txBody>
        </p:sp>
        <p:sp>
          <p:nvSpPr>
            <p:cNvPr id="48136" name="Rectangle 8"/>
            <p:cNvSpPr>
              <a:spLocks noChangeArrowheads="1"/>
            </p:cNvSpPr>
            <p:nvPr/>
          </p:nvSpPr>
          <p:spPr bwMode="auto">
            <a:xfrm>
              <a:off x="1359" y="1632"/>
              <a:ext cx="124" cy="134"/>
            </a:xfrm>
            <a:prstGeom prst="rect">
              <a:avLst/>
            </a:prstGeom>
            <a:noFill/>
            <a:ln w="9525">
              <a:noFill/>
              <a:miter lim="800000"/>
              <a:headEnd/>
              <a:tailEnd/>
            </a:ln>
          </p:spPr>
          <p:txBody>
            <a:bodyPr wrap="none" lIns="0" tIns="0" rIns="0" bIns="0">
              <a:spAutoFit/>
            </a:bodyPr>
            <a:lstStyle/>
            <a:p>
              <a:pPr algn="r"/>
              <a:r>
                <a:rPr lang="en-US" sz="1400" dirty="0">
                  <a:solidFill>
                    <a:srgbClr val="000000"/>
                  </a:solidFill>
                  <a:latin typeface="Calibri" pitchFamily="34" charset="0"/>
                </a:rPr>
                <a:t>10</a:t>
              </a:r>
              <a:endParaRPr lang="en-US" sz="1400" b="1" dirty="0">
                <a:latin typeface="Arial Unicode MS" pitchFamily="34" charset="-128"/>
              </a:endParaRPr>
            </a:p>
          </p:txBody>
        </p:sp>
        <p:sp>
          <p:nvSpPr>
            <p:cNvPr id="48137" name="Line 9"/>
            <p:cNvSpPr>
              <a:spLocks noChangeShapeType="1"/>
            </p:cNvSpPr>
            <p:nvPr/>
          </p:nvSpPr>
          <p:spPr bwMode="auto">
            <a:xfrm>
              <a:off x="1525" y="1463"/>
              <a:ext cx="0" cy="2335"/>
            </a:xfrm>
            <a:prstGeom prst="line">
              <a:avLst/>
            </a:prstGeom>
            <a:noFill/>
            <a:ln w="14288">
              <a:solidFill>
                <a:srgbClr val="000000"/>
              </a:solidFill>
              <a:round/>
              <a:headEnd/>
              <a:tailEnd/>
            </a:ln>
          </p:spPr>
          <p:txBody>
            <a:bodyPr/>
            <a:lstStyle/>
            <a:p>
              <a:endParaRPr lang="en-US" dirty="0"/>
            </a:p>
          </p:txBody>
        </p:sp>
        <p:sp>
          <p:nvSpPr>
            <p:cNvPr id="48138" name="Line 10"/>
            <p:cNvSpPr>
              <a:spLocks noChangeShapeType="1"/>
            </p:cNvSpPr>
            <p:nvPr/>
          </p:nvSpPr>
          <p:spPr bwMode="auto">
            <a:xfrm>
              <a:off x="2745" y="1454"/>
              <a:ext cx="0" cy="97"/>
            </a:xfrm>
            <a:prstGeom prst="line">
              <a:avLst/>
            </a:prstGeom>
            <a:noFill/>
            <a:ln w="14288">
              <a:solidFill>
                <a:srgbClr val="000000"/>
              </a:solidFill>
              <a:round/>
              <a:headEnd/>
              <a:tailEnd/>
            </a:ln>
          </p:spPr>
          <p:txBody>
            <a:bodyPr/>
            <a:lstStyle/>
            <a:p>
              <a:endParaRPr lang="en-US" dirty="0"/>
            </a:p>
          </p:txBody>
        </p:sp>
        <p:sp>
          <p:nvSpPr>
            <p:cNvPr id="48139" name="Line 11"/>
            <p:cNvSpPr>
              <a:spLocks noChangeShapeType="1"/>
            </p:cNvSpPr>
            <p:nvPr/>
          </p:nvSpPr>
          <p:spPr bwMode="auto">
            <a:xfrm>
              <a:off x="2745" y="1589"/>
              <a:ext cx="0" cy="97"/>
            </a:xfrm>
            <a:prstGeom prst="line">
              <a:avLst/>
            </a:prstGeom>
            <a:noFill/>
            <a:ln w="14288">
              <a:solidFill>
                <a:srgbClr val="000000"/>
              </a:solidFill>
              <a:round/>
              <a:headEnd/>
              <a:tailEnd/>
            </a:ln>
          </p:spPr>
          <p:txBody>
            <a:bodyPr/>
            <a:lstStyle/>
            <a:p>
              <a:endParaRPr lang="en-US" dirty="0"/>
            </a:p>
          </p:txBody>
        </p:sp>
        <p:sp>
          <p:nvSpPr>
            <p:cNvPr id="48140" name="Line 12"/>
            <p:cNvSpPr>
              <a:spLocks noChangeShapeType="1"/>
            </p:cNvSpPr>
            <p:nvPr/>
          </p:nvSpPr>
          <p:spPr bwMode="auto">
            <a:xfrm>
              <a:off x="2745" y="1725"/>
              <a:ext cx="0" cy="97"/>
            </a:xfrm>
            <a:prstGeom prst="line">
              <a:avLst/>
            </a:prstGeom>
            <a:noFill/>
            <a:ln w="14288">
              <a:solidFill>
                <a:srgbClr val="000000"/>
              </a:solidFill>
              <a:round/>
              <a:headEnd/>
              <a:tailEnd/>
            </a:ln>
          </p:spPr>
          <p:txBody>
            <a:bodyPr/>
            <a:lstStyle/>
            <a:p>
              <a:endParaRPr lang="en-US" dirty="0"/>
            </a:p>
          </p:txBody>
        </p:sp>
        <p:sp>
          <p:nvSpPr>
            <p:cNvPr id="48141" name="Line 13"/>
            <p:cNvSpPr>
              <a:spLocks noChangeShapeType="1"/>
            </p:cNvSpPr>
            <p:nvPr/>
          </p:nvSpPr>
          <p:spPr bwMode="auto">
            <a:xfrm>
              <a:off x="2745" y="1861"/>
              <a:ext cx="0" cy="96"/>
            </a:xfrm>
            <a:prstGeom prst="line">
              <a:avLst/>
            </a:prstGeom>
            <a:noFill/>
            <a:ln w="14288">
              <a:solidFill>
                <a:srgbClr val="000000"/>
              </a:solidFill>
              <a:round/>
              <a:headEnd/>
              <a:tailEnd/>
            </a:ln>
          </p:spPr>
          <p:txBody>
            <a:bodyPr/>
            <a:lstStyle/>
            <a:p>
              <a:endParaRPr lang="en-US" dirty="0"/>
            </a:p>
          </p:txBody>
        </p:sp>
        <p:sp>
          <p:nvSpPr>
            <p:cNvPr id="48142" name="Line 14"/>
            <p:cNvSpPr>
              <a:spLocks noChangeShapeType="1"/>
            </p:cNvSpPr>
            <p:nvPr/>
          </p:nvSpPr>
          <p:spPr bwMode="auto">
            <a:xfrm>
              <a:off x="2745" y="1996"/>
              <a:ext cx="0" cy="97"/>
            </a:xfrm>
            <a:prstGeom prst="line">
              <a:avLst/>
            </a:prstGeom>
            <a:noFill/>
            <a:ln w="14288">
              <a:solidFill>
                <a:srgbClr val="000000"/>
              </a:solidFill>
              <a:round/>
              <a:headEnd/>
              <a:tailEnd/>
            </a:ln>
          </p:spPr>
          <p:txBody>
            <a:bodyPr/>
            <a:lstStyle/>
            <a:p>
              <a:endParaRPr lang="en-US" dirty="0"/>
            </a:p>
          </p:txBody>
        </p:sp>
        <p:sp>
          <p:nvSpPr>
            <p:cNvPr id="48143" name="Line 15"/>
            <p:cNvSpPr>
              <a:spLocks noChangeShapeType="1"/>
            </p:cNvSpPr>
            <p:nvPr/>
          </p:nvSpPr>
          <p:spPr bwMode="auto">
            <a:xfrm>
              <a:off x="2745" y="2132"/>
              <a:ext cx="0" cy="97"/>
            </a:xfrm>
            <a:prstGeom prst="line">
              <a:avLst/>
            </a:prstGeom>
            <a:noFill/>
            <a:ln w="14288">
              <a:solidFill>
                <a:srgbClr val="000000"/>
              </a:solidFill>
              <a:round/>
              <a:headEnd/>
              <a:tailEnd/>
            </a:ln>
          </p:spPr>
          <p:txBody>
            <a:bodyPr/>
            <a:lstStyle/>
            <a:p>
              <a:endParaRPr lang="en-US" dirty="0"/>
            </a:p>
          </p:txBody>
        </p:sp>
        <p:sp>
          <p:nvSpPr>
            <p:cNvPr id="48144" name="Line 16"/>
            <p:cNvSpPr>
              <a:spLocks noChangeShapeType="1"/>
            </p:cNvSpPr>
            <p:nvPr/>
          </p:nvSpPr>
          <p:spPr bwMode="auto">
            <a:xfrm>
              <a:off x="2745" y="2267"/>
              <a:ext cx="0" cy="97"/>
            </a:xfrm>
            <a:prstGeom prst="line">
              <a:avLst/>
            </a:prstGeom>
            <a:noFill/>
            <a:ln w="14288">
              <a:solidFill>
                <a:srgbClr val="000000"/>
              </a:solidFill>
              <a:round/>
              <a:headEnd/>
              <a:tailEnd/>
            </a:ln>
          </p:spPr>
          <p:txBody>
            <a:bodyPr/>
            <a:lstStyle/>
            <a:p>
              <a:endParaRPr lang="en-US" dirty="0"/>
            </a:p>
          </p:txBody>
        </p:sp>
        <p:sp>
          <p:nvSpPr>
            <p:cNvPr id="48145" name="Line 17"/>
            <p:cNvSpPr>
              <a:spLocks noChangeShapeType="1"/>
            </p:cNvSpPr>
            <p:nvPr/>
          </p:nvSpPr>
          <p:spPr bwMode="auto">
            <a:xfrm>
              <a:off x="2745" y="2403"/>
              <a:ext cx="0" cy="97"/>
            </a:xfrm>
            <a:prstGeom prst="line">
              <a:avLst/>
            </a:prstGeom>
            <a:noFill/>
            <a:ln w="14288">
              <a:solidFill>
                <a:srgbClr val="000000"/>
              </a:solidFill>
              <a:round/>
              <a:headEnd/>
              <a:tailEnd/>
            </a:ln>
          </p:spPr>
          <p:txBody>
            <a:bodyPr/>
            <a:lstStyle/>
            <a:p>
              <a:endParaRPr lang="en-US" dirty="0"/>
            </a:p>
          </p:txBody>
        </p:sp>
        <p:sp>
          <p:nvSpPr>
            <p:cNvPr id="48146" name="Line 18"/>
            <p:cNvSpPr>
              <a:spLocks noChangeShapeType="1"/>
            </p:cNvSpPr>
            <p:nvPr/>
          </p:nvSpPr>
          <p:spPr bwMode="auto">
            <a:xfrm>
              <a:off x="2745" y="2539"/>
              <a:ext cx="0" cy="97"/>
            </a:xfrm>
            <a:prstGeom prst="line">
              <a:avLst/>
            </a:prstGeom>
            <a:noFill/>
            <a:ln w="14288">
              <a:solidFill>
                <a:srgbClr val="000000"/>
              </a:solidFill>
              <a:round/>
              <a:headEnd/>
              <a:tailEnd/>
            </a:ln>
          </p:spPr>
          <p:txBody>
            <a:bodyPr/>
            <a:lstStyle/>
            <a:p>
              <a:endParaRPr lang="en-US" dirty="0"/>
            </a:p>
          </p:txBody>
        </p:sp>
        <p:sp>
          <p:nvSpPr>
            <p:cNvPr id="48147" name="Line 19"/>
            <p:cNvSpPr>
              <a:spLocks noChangeShapeType="1"/>
            </p:cNvSpPr>
            <p:nvPr/>
          </p:nvSpPr>
          <p:spPr bwMode="auto">
            <a:xfrm>
              <a:off x="2745" y="2674"/>
              <a:ext cx="0" cy="97"/>
            </a:xfrm>
            <a:prstGeom prst="line">
              <a:avLst/>
            </a:prstGeom>
            <a:noFill/>
            <a:ln w="14288">
              <a:solidFill>
                <a:srgbClr val="000000"/>
              </a:solidFill>
              <a:round/>
              <a:headEnd/>
              <a:tailEnd/>
            </a:ln>
          </p:spPr>
          <p:txBody>
            <a:bodyPr/>
            <a:lstStyle/>
            <a:p>
              <a:endParaRPr lang="en-US" dirty="0"/>
            </a:p>
          </p:txBody>
        </p:sp>
        <p:sp>
          <p:nvSpPr>
            <p:cNvPr id="48148" name="Line 20"/>
            <p:cNvSpPr>
              <a:spLocks noChangeShapeType="1"/>
            </p:cNvSpPr>
            <p:nvPr/>
          </p:nvSpPr>
          <p:spPr bwMode="auto">
            <a:xfrm>
              <a:off x="2745" y="2810"/>
              <a:ext cx="0" cy="97"/>
            </a:xfrm>
            <a:prstGeom prst="line">
              <a:avLst/>
            </a:prstGeom>
            <a:noFill/>
            <a:ln w="14288">
              <a:solidFill>
                <a:srgbClr val="000000"/>
              </a:solidFill>
              <a:round/>
              <a:headEnd/>
              <a:tailEnd/>
            </a:ln>
          </p:spPr>
          <p:txBody>
            <a:bodyPr/>
            <a:lstStyle/>
            <a:p>
              <a:endParaRPr lang="en-US" dirty="0"/>
            </a:p>
          </p:txBody>
        </p:sp>
        <p:sp>
          <p:nvSpPr>
            <p:cNvPr id="48149" name="Line 21"/>
            <p:cNvSpPr>
              <a:spLocks noChangeShapeType="1"/>
            </p:cNvSpPr>
            <p:nvPr/>
          </p:nvSpPr>
          <p:spPr bwMode="auto">
            <a:xfrm>
              <a:off x="2745" y="2946"/>
              <a:ext cx="0" cy="97"/>
            </a:xfrm>
            <a:prstGeom prst="line">
              <a:avLst/>
            </a:prstGeom>
            <a:noFill/>
            <a:ln w="14288">
              <a:solidFill>
                <a:srgbClr val="000000"/>
              </a:solidFill>
              <a:round/>
              <a:headEnd/>
              <a:tailEnd/>
            </a:ln>
          </p:spPr>
          <p:txBody>
            <a:bodyPr/>
            <a:lstStyle/>
            <a:p>
              <a:endParaRPr lang="en-US" dirty="0"/>
            </a:p>
          </p:txBody>
        </p:sp>
        <p:sp>
          <p:nvSpPr>
            <p:cNvPr id="48150" name="Line 22"/>
            <p:cNvSpPr>
              <a:spLocks noChangeShapeType="1"/>
            </p:cNvSpPr>
            <p:nvPr/>
          </p:nvSpPr>
          <p:spPr bwMode="auto">
            <a:xfrm>
              <a:off x="2745" y="3081"/>
              <a:ext cx="0" cy="97"/>
            </a:xfrm>
            <a:prstGeom prst="line">
              <a:avLst/>
            </a:prstGeom>
            <a:noFill/>
            <a:ln w="14288">
              <a:solidFill>
                <a:srgbClr val="000000"/>
              </a:solidFill>
              <a:round/>
              <a:headEnd/>
              <a:tailEnd/>
            </a:ln>
          </p:spPr>
          <p:txBody>
            <a:bodyPr/>
            <a:lstStyle/>
            <a:p>
              <a:endParaRPr lang="en-US" dirty="0"/>
            </a:p>
          </p:txBody>
        </p:sp>
        <p:sp>
          <p:nvSpPr>
            <p:cNvPr id="48151" name="Line 23"/>
            <p:cNvSpPr>
              <a:spLocks noChangeShapeType="1"/>
            </p:cNvSpPr>
            <p:nvPr/>
          </p:nvSpPr>
          <p:spPr bwMode="auto">
            <a:xfrm>
              <a:off x="2745" y="3217"/>
              <a:ext cx="0" cy="97"/>
            </a:xfrm>
            <a:prstGeom prst="line">
              <a:avLst/>
            </a:prstGeom>
            <a:noFill/>
            <a:ln w="14288">
              <a:solidFill>
                <a:srgbClr val="000000"/>
              </a:solidFill>
              <a:round/>
              <a:headEnd/>
              <a:tailEnd/>
            </a:ln>
          </p:spPr>
          <p:txBody>
            <a:bodyPr/>
            <a:lstStyle/>
            <a:p>
              <a:endParaRPr lang="en-US" dirty="0"/>
            </a:p>
          </p:txBody>
        </p:sp>
        <p:sp>
          <p:nvSpPr>
            <p:cNvPr id="48152" name="Line 24"/>
            <p:cNvSpPr>
              <a:spLocks noChangeShapeType="1"/>
            </p:cNvSpPr>
            <p:nvPr/>
          </p:nvSpPr>
          <p:spPr bwMode="auto">
            <a:xfrm>
              <a:off x="2745" y="3353"/>
              <a:ext cx="0" cy="96"/>
            </a:xfrm>
            <a:prstGeom prst="line">
              <a:avLst/>
            </a:prstGeom>
            <a:noFill/>
            <a:ln w="14288">
              <a:solidFill>
                <a:srgbClr val="000000"/>
              </a:solidFill>
              <a:round/>
              <a:headEnd/>
              <a:tailEnd/>
            </a:ln>
          </p:spPr>
          <p:txBody>
            <a:bodyPr/>
            <a:lstStyle/>
            <a:p>
              <a:endParaRPr lang="en-US" dirty="0"/>
            </a:p>
          </p:txBody>
        </p:sp>
        <p:sp>
          <p:nvSpPr>
            <p:cNvPr id="48153" name="Line 25"/>
            <p:cNvSpPr>
              <a:spLocks noChangeShapeType="1"/>
            </p:cNvSpPr>
            <p:nvPr/>
          </p:nvSpPr>
          <p:spPr bwMode="auto">
            <a:xfrm>
              <a:off x="2745" y="3488"/>
              <a:ext cx="0" cy="97"/>
            </a:xfrm>
            <a:prstGeom prst="line">
              <a:avLst/>
            </a:prstGeom>
            <a:noFill/>
            <a:ln w="14288">
              <a:solidFill>
                <a:srgbClr val="000000"/>
              </a:solidFill>
              <a:round/>
              <a:headEnd/>
              <a:tailEnd/>
            </a:ln>
          </p:spPr>
          <p:txBody>
            <a:bodyPr/>
            <a:lstStyle/>
            <a:p>
              <a:endParaRPr lang="en-US" dirty="0"/>
            </a:p>
          </p:txBody>
        </p:sp>
        <p:sp>
          <p:nvSpPr>
            <p:cNvPr id="48154" name="Line 26"/>
            <p:cNvSpPr>
              <a:spLocks noChangeShapeType="1"/>
            </p:cNvSpPr>
            <p:nvPr/>
          </p:nvSpPr>
          <p:spPr bwMode="auto">
            <a:xfrm>
              <a:off x="2745" y="3624"/>
              <a:ext cx="0" cy="97"/>
            </a:xfrm>
            <a:prstGeom prst="line">
              <a:avLst/>
            </a:prstGeom>
            <a:noFill/>
            <a:ln w="14288">
              <a:solidFill>
                <a:srgbClr val="000000"/>
              </a:solidFill>
              <a:round/>
              <a:headEnd/>
              <a:tailEnd/>
            </a:ln>
          </p:spPr>
          <p:txBody>
            <a:bodyPr/>
            <a:lstStyle/>
            <a:p>
              <a:endParaRPr lang="en-US" dirty="0"/>
            </a:p>
          </p:txBody>
        </p:sp>
        <p:sp>
          <p:nvSpPr>
            <p:cNvPr id="48155" name="Line 27"/>
            <p:cNvSpPr>
              <a:spLocks noChangeShapeType="1"/>
            </p:cNvSpPr>
            <p:nvPr/>
          </p:nvSpPr>
          <p:spPr bwMode="auto">
            <a:xfrm>
              <a:off x="2745" y="3759"/>
              <a:ext cx="0" cy="29"/>
            </a:xfrm>
            <a:prstGeom prst="line">
              <a:avLst/>
            </a:prstGeom>
            <a:noFill/>
            <a:ln w="14288">
              <a:solidFill>
                <a:srgbClr val="000000"/>
              </a:solidFill>
              <a:round/>
              <a:headEnd/>
              <a:tailEnd/>
            </a:ln>
          </p:spPr>
          <p:txBody>
            <a:bodyPr/>
            <a:lstStyle/>
            <a:p>
              <a:endParaRPr lang="en-US" dirty="0"/>
            </a:p>
          </p:txBody>
        </p:sp>
        <p:sp>
          <p:nvSpPr>
            <p:cNvPr id="48156" name="Line 28"/>
            <p:cNvSpPr>
              <a:spLocks noChangeShapeType="1"/>
            </p:cNvSpPr>
            <p:nvPr/>
          </p:nvSpPr>
          <p:spPr bwMode="auto">
            <a:xfrm>
              <a:off x="1533" y="1899"/>
              <a:ext cx="104" cy="0"/>
            </a:xfrm>
            <a:prstGeom prst="line">
              <a:avLst/>
            </a:prstGeom>
            <a:noFill/>
            <a:ln w="14288">
              <a:solidFill>
                <a:srgbClr val="000000"/>
              </a:solidFill>
              <a:round/>
              <a:headEnd/>
              <a:tailEnd/>
            </a:ln>
          </p:spPr>
          <p:txBody>
            <a:bodyPr/>
            <a:lstStyle/>
            <a:p>
              <a:endParaRPr lang="en-US" dirty="0"/>
            </a:p>
          </p:txBody>
        </p:sp>
        <p:sp>
          <p:nvSpPr>
            <p:cNvPr id="48157" name="Line 29"/>
            <p:cNvSpPr>
              <a:spLocks noChangeShapeType="1"/>
            </p:cNvSpPr>
            <p:nvPr/>
          </p:nvSpPr>
          <p:spPr bwMode="auto">
            <a:xfrm>
              <a:off x="1533" y="2122"/>
              <a:ext cx="104" cy="0"/>
            </a:xfrm>
            <a:prstGeom prst="line">
              <a:avLst/>
            </a:prstGeom>
            <a:noFill/>
            <a:ln w="14288">
              <a:solidFill>
                <a:srgbClr val="000000"/>
              </a:solidFill>
              <a:round/>
              <a:headEnd/>
              <a:tailEnd/>
            </a:ln>
          </p:spPr>
          <p:txBody>
            <a:bodyPr/>
            <a:lstStyle/>
            <a:p>
              <a:endParaRPr lang="en-US" dirty="0"/>
            </a:p>
          </p:txBody>
        </p:sp>
        <p:sp>
          <p:nvSpPr>
            <p:cNvPr id="48158" name="Rectangle 30"/>
            <p:cNvSpPr>
              <a:spLocks noChangeArrowheads="1"/>
            </p:cNvSpPr>
            <p:nvPr/>
          </p:nvSpPr>
          <p:spPr bwMode="auto">
            <a:xfrm>
              <a:off x="1421" y="2054"/>
              <a:ext cx="62" cy="134"/>
            </a:xfrm>
            <a:prstGeom prst="rect">
              <a:avLst/>
            </a:prstGeom>
            <a:noFill/>
            <a:ln w="9525">
              <a:noFill/>
              <a:miter lim="800000"/>
              <a:headEnd/>
              <a:tailEnd/>
            </a:ln>
          </p:spPr>
          <p:txBody>
            <a:bodyPr wrap="none" lIns="0" tIns="0" rIns="0" bIns="0">
              <a:spAutoFit/>
            </a:bodyPr>
            <a:lstStyle/>
            <a:p>
              <a:pPr algn="r"/>
              <a:r>
                <a:rPr lang="en-US" sz="1400" dirty="0">
                  <a:solidFill>
                    <a:srgbClr val="000000"/>
                  </a:solidFill>
                  <a:latin typeface="Calibri" pitchFamily="34" charset="0"/>
                </a:rPr>
                <a:t>8</a:t>
              </a:r>
              <a:endParaRPr lang="en-US" sz="1400" b="1" dirty="0">
                <a:latin typeface="Arial Unicode MS" pitchFamily="34" charset="-128"/>
              </a:endParaRPr>
            </a:p>
          </p:txBody>
        </p:sp>
        <p:sp>
          <p:nvSpPr>
            <p:cNvPr id="48159" name="Line 31"/>
            <p:cNvSpPr>
              <a:spLocks noChangeShapeType="1"/>
            </p:cNvSpPr>
            <p:nvPr/>
          </p:nvSpPr>
          <p:spPr bwMode="auto">
            <a:xfrm>
              <a:off x="1533" y="2335"/>
              <a:ext cx="104" cy="0"/>
            </a:xfrm>
            <a:prstGeom prst="line">
              <a:avLst/>
            </a:prstGeom>
            <a:noFill/>
            <a:ln w="14288">
              <a:solidFill>
                <a:srgbClr val="000000"/>
              </a:solidFill>
              <a:round/>
              <a:headEnd/>
              <a:tailEnd/>
            </a:ln>
          </p:spPr>
          <p:txBody>
            <a:bodyPr/>
            <a:lstStyle/>
            <a:p>
              <a:endParaRPr lang="en-US" dirty="0"/>
            </a:p>
          </p:txBody>
        </p:sp>
        <p:sp>
          <p:nvSpPr>
            <p:cNvPr id="48160" name="Line 32"/>
            <p:cNvSpPr>
              <a:spLocks noChangeShapeType="1"/>
            </p:cNvSpPr>
            <p:nvPr/>
          </p:nvSpPr>
          <p:spPr bwMode="auto">
            <a:xfrm>
              <a:off x="1533" y="2558"/>
              <a:ext cx="104" cy="0"/>
            </a:xfrm>
            <a:prstGeom prst="line">
              <a:avLst/>
            </a:prstGeom>
            <a:noFill/>
            <a:ln w="14288">
              <a:solidFill>
                <a:srgbClr val="000000"/>
              </a:solidFill>
              <a:round/>
              <a:headEnd/>
              <a:tailEnd/>
            </a:ln>
          </p:spPr>
          <p:txBody>
            <a:bodyPr/>
            <a:lstStyle/>
            <a:p>
              <a:endParaRPr lang="en-US" dirty="0"/>
            </a:p>
          </p:txBody>
        </p:sp>
        <p:sp>
          <p:nvSpPr>
            <p:cNvPr id="48161" name="Rectangle 33"/>
            <p:cNvSpPr>
              <a:spLocks noChangeArrowheads="1"/>
            </p:cNvSpPr>
            <p:nvPr/>
          </p:nvSpPr>
          <p:spPr bwMode="auto">
            <a:xfrm>
              <a:off x="1421" y="2496"/>
              <a:ext cx="62" cy="134"/>
            </a:xfrm>
            <a:prstGeom prst="rect">
              <a:avLst/>
            </a:prstGeom>
            <a:noFill/>
            <a:ln w="9525">
              <a:noFill/>
              <a:miter lim="800000"/>
              <a:headEnd/>
              <a:tailEnd/>
            </a:ln>
          </p:spPr>
          <p:txBody>
            <a:bodyPr wrap="none" lIns="0" tIns="0" rIns="0" bIns="0">
              <a:spAutoFit/>
            </a:bodyPr>
            <a:lstStyle/>
            <a:p>
              <a:pPr algn="r"/>
              <a:r>
                <a:rPr lang="en-US" sz="1400" dirty="0">
                  <a:solidFill>
                    <a:srgbClr val="000000"/>
                  </a:solidFill>
                  <a:latin typeface="Calibri" pitchFamily="34" charset="0"/>
                </a:rPr>
                <a:t>6</a:t>
              </a:r>
              <a:endParaRPr lang="en-US" sz="1400" b="1" dirty="0">
                <a:latin typeface="Arial Unicode MS" pitchFamily="34" charset="-128"/>
              </a:endParaRPr>
            </a:p>
          </p:txBody>
        </p:sp>
        <p:sp>
          <p:nvSpPr>
            <p:cNvPr id="48162" name="Line 34"/>
            <p:cNvSpPr>
              <a:spLocks noChangeShapeType="1"/>
            </p:cNvSpPr>
            <p:nvPr/>
          </p:nvSpPr>
          <p:spPr bwMode="auto">
            <a:xfrm>
              <a:off x="1533" y="2771"/>
              <a:ext cx="104" cy="0"/>
            </a:xfrm>
            <a:prstGeom prst="line">
              <a:avLst/>
            </a:prstGeom>
            <a:noFill/>
            <a:ln w="14288">
              <a:solidFill>
                <a:srgbClr val="000000"/>
              </a:solidFill>
              <a:round/>
              <a:headEnd/>
              <a:tailEnd/>
            </a:ln>
          </p:spPr>
          <p:txBody>
            <a:bodyPr/>
            <a:lstStyle/>
            <a:p>
              <a:endParaRPr lang="en-US" dirty="0"/>
            </a:p>
          </p:txBody>
        </p:sp>
        <p:sp>
          <p:nvSpPr>
            <p:cNvPr id="48163" name="Line 35"/>
            <p:cNvSpPr>
              <a:spLocks noChangeShapeType="1"/>
            </p:cNvSpPr>
            <p:nvPr/>
          </p:nvSpPr>
          <p:spPr bwMode="auto">
            <a:xfrm>
              <a:off x="1528" y="3006"/>
              <a:ext cx="104" cy="0"/>
            </a:xfrm>
            <a:prstGeom prst="line">
              <a:avLst/>
            </a:prstGeom>
            <a:noFill/>
            <a:ln w="14288">
              <a:solidFill>
                <a:srgbClr val="000000"/>
              </a:solidFill>
              <a:round/>
              <a:headEnd/>
              <a:tailEnd/>
            </a:ln>
          </p:spPr>
          <p:txBody>
            <a:bodyPr/>
            <a:lstStyle/>
            <a:p>
              <a:endParaRPr lang="en-US" dirty="0"/>
            </a:p>
          </p:txBody>
        </p:sp>
        <p:sp>
          <p:nvSpPr>
            <p:cNvPr id="48164" name="Rectangle 36"/>
            <p:cNvSpPr>
              <a:spLocks noChangeArrowheads="1"/>
            </p:cNvSpPr>
            <p:nvPr/>
          </p:nvSpPr>
          <p:spPr bwMode="auto">
            <a:xfrm>
              <a:off x="1421" y="2926"/>
              <a:ext cx="62" cy="134"/>
            </a:xfrm>
            <a:prstGeom prst="rect">
              <a:avLst/>
            </a:prstGeom>
            <a:noFill/>
            <a:ln w="9525">
              <a:noFill/>
              <a:miter lim="800000"/>
              <a:headEnd/>
              <a:tailEnd/>
            </a:ln>
          </p:spPr>
          <p:txBody>
            <a:bodyPr wrap="none" lIns="0" tIns="0" rIns="0" bIns="0">
              <a:spAutoFit/>
            </a:bodyPr>
            <a:lstStyle/>
            <a:p>
              <a:pPr algn="r"/>
              <a:r>
                <a:rPr lang="en-US" sz="1400" dirty="0">
                  <a:solidFill>
                    <a:srgbClr val="000000"/>
                  </a:solidFill>
                  <a:latin typeface="Calibri" pitchFamily="34" charset="0"/>
                </a:rPr>
                <a:t>4</a:t>
              </a:r>
              <a:endParaRPr lang="en-US" sz="1400" b="1" dirty="0">
                <a:latin typeface="Arial Unicode MS" pitchFamily="34" charset="-128"/>
              </a:endParaRPr>
            </a:p>
          </p:txBody>
        </p:sp>
        <p:sp>
          <p:nvSpPr>
            <p:cNvPr id="48165" name="Line 37"/>
            <p:cNvSpPr>
              <a:spLocks noChangeShapeType="1"/>
            </p:cNvSpPr>
            <p:nvPr/>
          </p:nvSpPr>
          <p:spPr bwMode="auto">
            <a:xfrm>
              <a:off x="1533" y="3207"/>
              <a:ext cx="104" cy="0"/>
            </a:xfrm>
            <a:prstGeom prst="line">
              <a:avLst/>
            </a:prstGeom>
            <a:noFill/>
            <a:ln w="14288">
              <a:solidFill>
                <a:srgbClr val="000000"/>
              </a:solidFill>
              <a:round/>
              <a:headEnd/>
              <a:tailEnd/>
            </a:ln>
          </p:spPr>
          <p:txBody>
            <a:bodyPr/>
            <a:lstStyle/>
            <a:p>
              <a:endParaRPr lang="en-US" dirty="0"/>
            </a:p>
          </p:txBody>
        </p:sp>
        <p:sp>
          <p:nvSpPr>
            <p:cNvPr id="48166" name="Line 38"/>
            <p:cNvSpPr>
              <a:spLocks noChangeShapeType="1"/>
            </p:cNvSpPr>
            <p:nvPr/>
          </p:nvSpPr>
          <p:spPr bwMode="auto">
            <a:xfrm>
              <a:off x="1533" y="3420"/>
              <a:ext cx="104" cy="0"/>
            </a:xfrm>
            <a:prstGeom prst="line">
              <a:avLst/>
            </a:prstGeom>
            <a:noFill/>
            <a:ln w="14288">
              <a:solidFill>
                <a:srgbClr val="000000"/>
              </a:solidFill>
              <a:round/>
              <a:headEnd/>
              <a:tailEnd/>
            </a:ln>
          </p:spPr>
          <p:txBody>
            <a:bodyPr/>
            <a:lstStyle/>
            <a:p>
              <a:endParaRPr lang="en-US" dirty="0"/>
            </a:p>
          </p:txBody>
        </p:sp>
        <p:sp>
          <p:nvSpPr>
            <p:cNvPr id="48167" name="Rectangle 39"/>
            <p:cNvSpPr>
              <a:spLocks noChangeArrowheads="1"/>
            </p:cNvSpPr>
            <p:nvPr/>
          </p:nvSpPr>
          <p:spPr bwMode="auto">
            <a:xfrm>
              <a:off x="1421" y="3361"/>
              <a:ext cx="62" cy="134"/>
            </a:xfrm>
            <a:prstGeom prst="rect">
              <a:avLst/>
            </a:prstGeom>
            <a:noFill/>
            <a:ln w="9525">
              <a:noFill/>
              <a:miter lim="800000"/>
              <a:headEnd/>
              <a:tailEnd/>
            </a:ln>
          </p:spPr>
          <p:txBody>
            <a:bodyPr wrap="none" lIns="0" tIns="0" rIns="0" bIns="0">
              <a:spAutoFit/>
            </a:bodyPr>
            <a:lstStyle/>
            <a:p>
              <a:pPr algn="r"/>
              <a:r>
                <a:rPr lang="en-US" sz="1400" dirty="0">
                  <a:solidFill>
                    <a:srgbClr val="000000"/>
                  </a:solidFill>
                  <a:latin typeface="Calibri" pitchFamily="34" charset="0"/>
                </a:rPr>
                <a:t>2</a:t>
              </a:r>
              <a:endParaRPr lang="en-US" sz="1400" b="1" dirty="0">
                <a:latin typeface="Arial Unicode MS" pitchFamily="34" charset="-128"/>
              </a:endParaRPr>
            </a:p>
          </p:txBody>
        </p:sp>
        <p:sp>
          <p:nvSpPr>
            <p:cNvPr id="48168" name="Line 40"/>
            <p:cNvSpPr>
              <a:spLocks noChangeShapeType="1"/>
            </p:cNvSpPr>
            <p:nvPr/>
          </p:nvSpPr>
          <p:spPr bwMode="auto">
            <a:xfrm>
              <a:off x="1533" y="3643"/>
              <a:ext cx="104" cy="0"/>
            </a:xfrm>
            <a:prstGeom prst="line">
              <a:avLst/>
            </a:prstGeom>
            <a:noFill/>
            <a:ln w="14288">
              <a:solidFill>
                <a:srgbClr val="000000"/>
              </a:solidFill>
              <a:round/>
              <a:headEnd/>
              <a:tailEnd/>
            </a:ln>
          </p:spPr>
          <p:txBody>
            <a:bodyPr/>
            <a:lstStyle/>
            <a:p>
              <a:endParaRPr lang="en-US" dirty="0"/>
            </a:p>
          </p:txBody>
        </p:sp>
        <p:sp>
          <p:nvSpPr>
            <p:cNvPr id="48169" name="Line 41"/>
            <p:cNvSpPr>
              <a:spLocks noChangeShapeType="1"/>
            </p:cNvSpPr>
            <p:nvPr/>
          </p:nvSpPr>
          <p:spPr bwMode="auto">
            <a:xfrm>
              <a:off x="1525" y="3798"/>
              <a:ext cx="3902" cy="0"/>
            </a:xfrm>
            <a:prstGeom prst="line">
              <a:avLst/>
            </a:prstGeom>
            <a:noFill/>
            <a:ln w="14288">
              <a:solidFill>
                <a:srgbClr val="000000"/>
              </a:solidFill>
              <a:round/>
              <a:headEnd/>
              <a:tailEnd/>
            </a:ln>
          </p:spPr>
          <p:txBody>
            <a:bodyPr/>
            <a:lstStyle/>
            <a:p>
              <a:endParaRPr lang="en-US" dirty="0"/>
            </a:p>
          </p:txBody>
        </p:sp>
        <p:sp>
          <p:nvSpPr>
            <p:cNvPr id="48170" name="Rectangle 42"/>
            <p:cNvSpPr>
              <a:spLocks noChangeArrowheads="1"/>
            </p:cNvSpPr>
            <p:nvPr/>
          </p:nvSpPr>
          <p:spPr bwMode="auto">
            <a:xfrm>
              <a:off x="1421" y="3730"/>
              <a:ext cx="62" cy="134"/>
            </a:xfrm>
            <a:prstGeom prst="rect">
              <a:avLst/>
            </a:prstGeom>
            <a:noFill/>
            <a:ln w="9525">
              <a:noFill/>
              <a:miter lim="800000"/>
              <a:headEnd/>
              <a:tailEnd/>
            </a:ln>
          </p:spPr>
          <p:txBody>
            <a:bodyPr wrap="none" lIns="0" tIns="0" rIns="0" bIns="0">
              <a:spAutoFit/>
            </a:bodyPr>
            <a:lstStyle/>
            <a:p>
              <a:pPr algn="r"/>
              <a:r>
                <a:rPr lang="en-US" sz="1400" dirty="0">
                  <a:solidFill>
                    <a:srgbClr val="000000"/>
                  </a:solidFill>
                  <a:latin typeface="Calibri" pitchFamily="34" charset="0"/>
                </a:rPr>
                <a:t>0</a:t>
              </a:r>
              <a:endParaRPr lang="en-US" sz="1400" b="1" dirty="0">
                <a:latin typeface="Arial Unicode MS" pitchFamily="34" charset="-128"/>
              </a:endParaRPr>
            </a:p>
          </p:txBody>
        </p:sp>
        <p:grpSp>
          <p:nvGrpSpPr>
            <p:cNvPr id="3" name="Group 43"/>
            <p:cNvGrpSpPr>
              <a:grpSpLocks/>
            </p:cNvGrpSpPr>
            <p:nvPr/>
          </p:nvGrpSpPr>
          <p:grpSpPr bwMode="auto">
            <a:xfrm>
              <a:off x="1775" y="3730"/>
              <a:ext cx="3522" cy="68"/>
              <a:chOff x="1839" y="3730"/>
              <a:chExt cx="3522" cy="68"/>
            </a:xfrm>
          </p:grpSpPr>
          <p:sp>
            <p:nvSpPr>
              <p:cNvPr id="48229" name="Line 44"/>
              <p:cNvSpPr>
                <a:spLocks noChangeShapeType="1"/>
              </p:cNvSpPr>
              <p:nvPr/>
            </p:nvSpPr>
            <p:spPr bwMode="auto">
              <a:xfrm>
                <a:off x="1839" y="3730"/>
                <a:ext cx="0" cy="68"/>
              </a:xfrm>
              <a:prstGeom prst="line">
                <a:avLst/>
              </a:prstGeom>
              <a:noFill/>
              <a:ln w="14288">
                <a:solidFill>
                  <a:srgbClr val="000000"/>
                </a:solidFill>
                <a:round/>
                <a:headEnd/>
                <a:tailEnd/>
              </a:ln>
            </p:spPr>
            <p:txBody>
              <a:bodyPr/>
              <a:lstStyle/>
              <a:p>
                <a:endParaRPr lang="en-US" dirty="0"/>
              </a:p>
            </p:txBody>
          </p:sp>
          <p:sp>
            <p:nvSpPr>
              <p:cNvPr id="48230" name="Line 45"/>
              <p:cNvSpPr>
                <a:spLocks noChangeShapeType="1"/>
              </p:cNvSpPr>
              <p:nvPr/>
            </p:nvSpPr>
            <p:spPr bwMode="auto">
              <a:xfrm>
                <a:off x="2108" y="3730"/>
                <a:ext cx="0" cy="68"/>
              </a:xfrm>
              <a:prstGeom prst="line">
                <a:avLst/>
              </a:prstGeom>
              <a:noFill/>
              <a:ln w="14288">
                <a:solidFill>
                  <a:srgbClr val="000000"/>
                </a:solidFill>
                <a:round/>
                <a:headEnd/>
                <a:tailEnd/>
              </a:ln>
            </p:spPr>
            <p:txBody>
              <a:bodyPr/>
              <a:lstStyle/>
              <a:p>
                <a:endParaRPr lang="en-US" dirty="0"/>
              </a:p>
            </p:txBody>
          </p:sp>
          <p:sp>
            <p:nvSpPr>
              <p:cNvPr id="48231" name="Line 46"/>
              <p:cNvSpPr>
                <a:spLocks noChangeShapeType="1"/>
              </p:cNvSpPr>
              <p:nvPr/>
            </p:nvSpPr>
            <p:spPr bwMode="auto">
              <a:xfrm>
                <a:off x="2376" y="3730"/>
                <a:ext cx="0" cy="68"/>
              </a:xfrm>
              <a:prstGeom prst="line">
                <a:avLst/>
              </a:prstGeom>
              <a:noFill/>
              <a:ln w="14288">
                <a:solidFill>
                  <a:srgbClr val="000000"/>
                </a:solidFill>
                <a:round/>
                <a:headEnd/>
                <a:tailEnd/>
              </a:ln>
            </p:spPr>
            <p:txBody>
              <a:bodyPr/>
              <a:lstStyle/>
              <a:p>
                <a:endParaRPr lang="en-US" dirty="0"/>
              </a:p>
            </p:txBody>
          </p:sp>
          <p:sp>
            <p:nvSpPr>
              <p:cNvPr id="48232" name="Line 47"/>
              <p:cNvSpPr>
                <a:spLocks noChangeShapeType="1"/>
              </p:cNvSpPr>
              <p:nvPr/>
            </p:nvSpPr>
            <p:spPr bwMode="auto">
              <a:xfrm>
                <a:off x="2653" y="3730"/>
                <a:ext cx="0" cy="68"/>
              </a:xfrm>
              <a:prstGeom prst="line">
                <a:avLst/>
              </a:prstGeom>
              <a:noFill/>
              <a:ln w="14288">
                <a:solidFill>
                  <a:srgbClr val="000000"/>
                </a:solidFill>
                <a:round/>
                <a:headEnd/>
                <a:tailEnd/>
              </a:ln>
            </p:spPr>
            <p:txBody>
              <a:bodyPr/>
              <a:lstStyle/>
              <a:p>
                <a:endParaRPr lang="en-US" dirty="0"/>
              </a:p>
            </p:txBody>
          </p:sp>
          <p:sp>
            <p:nvSpPr>
              <p:cNvPr id="48233" name="Line 48"/>
              <p:cNvSpPr>
                <a:spLocks noChangeShapeType="1"/>
              </p:cNvSpPr>
              <p:nvPr/>
            </p:nvSpPr>
            <p:spPr bwMode="auto">
              <a:xfrm>
                <a:off x="2921" y="3730"/>
                <a:ext cx="0" cy="68"/>
              </a:xfrm>
              <a:prstGeom prst="line">
                <a:avLst/>
              </a:prstGeom>
              <a:noFill/>
              <a:ln w="14288">
                <a:solidFill>
                  <a:srgbClr val="000000"/>
                </a:solidFill>
                <a:round/>
                <a:headEnd/>
                <a:tailEnd/>
              </a:ln>
            </p:spPr>
            <p:txBody>
              <a:bodyPr/>
              <a:lstStyle/>
              <a:p>
                <a:endParaRPr lang="en-US" dirty="0"/>
              </a:p>
            </p:txBody>
          </p:sp>
          <p:sp>
            <p:nvSpPr>
              <p:cNvPr id="48234" name="Line 49"/>
              <p:cNvSpPr>
                <a:spLocks noChangeShapeType="1"/>
              </p:cNvSpPr>
              <p:nvPr/>
            </p:nvSpPr>
            <p:spPr bwMode="auto">
              <a:xfrm>
                <a:off x="3189" y="3730"/>
                <a:ext cx="0" cy="68"/>
              </a:xfrm>
              <a:prstGeom prst="line">
                <a:avLst/>
              </a:prstGeom>
              <a:noFill/>
              <a:ln w="14288">
                <a:solidFill>
                  <a:srgbClr val="000000"/>
                </a:solidFill>
                <a:round/>
                <a:headEnd/>
                <a:tailEnd/>
              </a:ln>
            </p:spPr>
            <p:txBody>
              <a:bodyPr/>
              <a:lstStyle/>
              <a:p>
                <a:endParaRPr lang="en-US" dirty="0"/>
              </a:p>
            </p:txBody>
          </p:sp>
          <p:sp>
            <p:nvSpPr>
              <p:cNvPr id="48235" name="Line 50"/>
              <p:cNvSpPr>
                <a:spLocks noChangeShapeType="1"/>
              </p:cNvSpPr>
              <p:nvPr/>
            </p:nvSpPr>
            <p:spPr bwMode="auto">
              <a:xfrm>
                <a:off x="3466" y="3730"/>
                <a:ext cx="0" cy="68"/>
              </a:xfrm>
              <a:prstGeom prst="line">
                <a:avLst/>
              </a:prstGeom>
              <a:noFill/>
              <a:ln w="14288">
                <a:solidFill>
                  <a:srgbClr val="000000"/>
                </a:solidFill>
                <a:round/>
                <a:headEnd/>
                <a:tailEnd/>
              </a:ln>
            </p:spPr>
            <p:txBody>
              <a:bodyPr/>
              <a:lstStyle/>
              <a:p>
                <a:endParaRPr lang="en-US" dirty="0"/>
              </a:p>
            </p:txBody>
          </p:sp>
          <p:sp>
            <p:nvSpPr>
              <p:cNvPr id="48236" name="Line 51"/>
              <p:cNvSpPr>
                <a:spLocks noChangeShapeType="1"/>
              </p:cNvSpPr>
              <p:nvPr/>
            </p:nvSpPr>
            <p:spPr bwMode="auto">
              <a:xfrm>
                <a:off x="3734" y="3730"/>
                <a:ext cx="0" cy="68"/>
              </a:xfrm>
              <a:prstGeom prst="line">
                <a:avLst/>
              </a:prstGeom>
              <a:noFill/>
              <a:ln w="14288">
                <a:solidFill>
                  <a:srgbClr val="000000"/>
                </a:solidFill>
                <a:round/>
                <a:headEnd/>
                <a:tailEnd/>
              </a:ln>
            </p:spPr>
            <p:txBody>
              <a:bodyPr/>
              <a:lstStyle/>
              <a:p>
                <a:endParaRPr lang="en-US" dirty="0"/>
              </a:p>
            </p:txBody>
          </p:sp>
          <p:sp>
            <p:nvSpPr>
              <p:cNvPr id="48237" name="Line 52"/>
              <p:cNvSpPr>
                <a:spLocks noChangeShapeType="1"/>
              </p:cNvSpPr>
              <p:nvPr/>
            </p:nvSpPr>
            <p:spPr bwMode="auto">
              <a:xfrm>
                <a:off x="4011" y="3730"/>
                <a:ext cx="0" cy="68"/>
              </a:xfrm>
              <a:prstGeom prst="line">
                <a:avLst/>
              </a:prstGeom>
              <a:noFill/>
              <a:ln w="14288">
                <a:solidFill>
                  <a:srgbClr val="000000"/>
                </a:solidFill>
                <a:round/>
                <a:headEnd/>
                <a:tailEnd/>
              </a:ln>
            </p:spPr>
            <p:txBody>
              <a:bodyPr/>
              <a:lstStyle/>
              <a:p>
                <a:endParaRPr lang="en-US" dirty="0"/>
              </a:p>
            </p:txBody>
          </p:sp>
          <p:sp>
            <p:nvSpPr>
              <p:cNvPr id="48238" name="Line 53"/>
              <p:cNvSpPr>
                <a:spLocks noChangeShapeType="1"/>
              </p:cNvSpPr>
              <p:nvPr/>
            </p:nvSpPr>
            <p:spPr bwMode="auto">
              <a:xfrm>
                <a:off x="4280" y="3730"/>
                <a:ext cx="0" cy="68"/>
              </a:xfrm>
              <a:prstGeom prst="line">
                <a:avLst/>
              </a:prstGeom>
              <a:noFill/>
              <a:ln w="14288">
                <a:solidFill>
                  <a:srgbClr val="000000"/>
                </a:solidFill>
                <a:round/>
                <a:headEnd/>
                <a:tailEnd/>
              </a:ln>
            </p:spPr>
            <p:txBody>
              <a:bodyPr/>
              <a:lstStyle/>
              <a:p>
                <a:endParaRPr lang="en-US" dirty="0"/>
              </a:p>
            </p:txBody>
          </p:sp>
          <p:sp>
            <p:nvSpPr>
              <p:cNvPr id="48239" name="Line 54"/>
              <p:cNvSpPr>
                <a:spLocks noChangeShapeType="1"/>
              </p:cNvSpPr>
              <p:nvPr/>
            </p:nvSpPr>
            <p:spPr bwMode="auto">
              <a:xfrm>
                <a:off x="4548" y="3730"/>
                <a:ext cx="0" cy="68"/>
              </a:xfrm>
              <a:prstGeom prst="line">
                <a:avLst/>
              </a:prstGeom>
              <a:noFill/>
              <a:ln w="14288">
                <a:solidFill>
                  <a:srgbClr val="000000"/>
                </a:solidFill>
                <a:round/>
                <a:headEnd/>
                <a:tailEnd/>
              </a:ln>
            </p:spPr>
            <p:txBody>
              <a:bodyPr/>
              <a:lstStyle/>
              <a:p>
                <a:endParaRPr lang="en-US" dirty="0"/>
              </a:p>
            </p:txBody>
          </p:sp>
          <p:sp>
            <p:nvSpPr>
              <p:cNvPr id="48240" name="Line 55"/>
              <p:cNvSpPr>
                <a:spLocks noChangeShapeType="1"/>
              </p:cNvSpPr>
              <p:nvPr/>
            </p:nvSpPr>
            <p:spPr bwMode="auto">
              <a:xfrm>
                <a:off x="4825" y="3730"/>
                <a:ext cx="0" cy="68"/>
              </a:xfrm>
              <a:prstGeom prst="line">
                <a:avLst/>
              </a:prstGeom>
              <a:noFill/>
              <a:ln w="14288">
                <a:solidFill>
                  <a:srgbClr val="000000"/>
                </a:solidFill>
                <a:round/>
                <a:headEnd/>
                <a:tailEnd/>
              </a:ln>
            </p:spPr>
            <p:txBody>
              <a:bodyPr/>
              <a:lstStyle/>
              <a:p>
                <a:endParaRPr lang="en-US" dirty="0"/>
              </a:p>
            </p:txBody>
          </p:sp>
          <p:sp>
            <p:nvSpPr>
              <p:cNvPr id="48241" name="Line 56"/>
              <p:cNvSpPr>
                <a:spLocks noChangeShapeType="1"/>
              </p:cNvSpPr>
              <p:nvPr/>
            </p:nvSpPr>
            <p:spPr bwMode="auto">
              <a:xfrm>
                <a:off x="5093" y="3730"/>
                <a:ext cx="0" cy="68"/>
              </a:xfrm>
              <a:prstGeom prst="line">
                <a:avLst/>
              </a:prstGeom>
              <a:noFill/>
              <a:ln w="14288">
                <a:solidFill>
                  <a:srgbClr val="000000"/>
                </a:solidFill>
                <a:round/>
                <a:headEnd/>
                <a:tailEnd/>
              </a:ln>
            </p:spPr>
            <p:txBody>
              <a:bodyPr/>
              <a:lstStyle/>
              <a:p>
                <a:endParaRPr lang="en-US" dirty="0"/>
              </a:p>
            </p:txBody>
          </p:sp>
          <p:sp>
            <p:nvSpPr>
              <p:cNvPr id="48242" name="Line 57"/>
              <p:cNvSpPr>
                <a:spLocks noChangeShapeType="1"/>
              </p:cNvSpPr>
              <p:nvPr/>
            </p:nvSpPr>
            <p:spPr bwMode="auto">
              <a:xfrm>
                <a:off x="5361" y="3730"/>
                <a:ext cx="0" cy="68"/>
              </a:xfrm>
              <a:prstGeom prst="line">
                <a:avLst/>
              </a:prstGeom>
              <a:noFill/>
              <a:ln w="14288">
                <a:solidFill>
                  <a:srgbClr val="000000"/>
                </a:solidFill>
                <a:round/>
                <a:headEnd/>
                <a:tailEnd/>
              </a:ln>
            </p:spPr>
            <p:txBody>
              <a:bodyPr/>
              <a:lstStyle/>
              <a:p>
                <a:endParaRPr lang="en-US" dirty="0"/>
              </a:p>
            </p:txBody>
          </p:sp>
        </p:grpSp>
        <p:sp>
          <p:nvSpPr>
            <p:cNvPr id="48172" name="Rectangle 58"/>
            <p:cNvSpPr>
              <a:spLocks noChangeArrowheads="1"/>
            </p:cNvSpPr>
            <p:nvPr/>
          </p:nvSpPr>
          <p:spPr bwMode="auto">
            <a:xfrm>
              <a:off x="3169" y="3984"/>
              <a:ext cx="412"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Calibri" pitchFamily="34" charset="0"/>
                </a:rPr>
                <a:t>WEEKS</a:t>
              </a:r>
              <a:endParaRPr lang="en-US" sz="1400" b="1" dirty="0">
                <a:latin typeface="Arial Unicode MS" pitchFamily="34" charset="-128"/>
              </a:endParaRPr>
            </a:p>
          </p:txBody>
        </p:sp>
        <p:sp>
          <p:nvSpPr>
            <p:cNvPr id="48173" name="Rectangle 59"/>
            <p:cNvSpPr>
              <a:spLocks noChangeArrowheads="1"/>
            </p:cNvSpPr>
            <p:nvPr/>
          </p:nvSpPr>
          <p:spPr bwMode="auto">
            <a:xfrm rot="-5400000">
              <a:off x="78" y="2514"/>
              <a:ext cx="2185" cy="13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Calibri" pitchFamily="34" charset="0"/>
                </a:rPr>
                <a:t>Number of problems correct in 5 minutes</a:t>
              </a:r>
              <a:endParaRPr lang="en-US" sz="1400" b="1" dirty="0">
                <a:latin typeface="Arial Unicode MS" pitchFamily="34" charset="-128"/>
              </a:endParaRPr>
            </a:p>
          </p:txBody>
        </p:sp>
        <p:sp>
          <p:nvSpPr>
            <p:cNvPr id="48174" name="Oval 60"/>
            <p:cNvSpPr>
              <a:spLocks noChangeArrowheads="1"/>
            </p:cNvSpPr>
            <p:nvPr/>
          </p:nvSpPr>
          <p:spPr bwMode="auto">
            <a:xfrm>
              <a:off x="1745" y="3182"/>
              <a:ext cx="61" cy="70"/>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48175" name="Oval 61"/>
            <p:cNvSpPr>
              <a:spLocks noChangeArrowheads="1"/>
            </p:cNvSpPr>
            <p:nvPr/>
          </p:nvSpPr>
          <p:spPr bwMode="auto">
            <a:xfrm>
              <a:off x="1883" y="2727"/>
              <a:ext cx="62" cy="69"/>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48176" name="Oval 62"/>
            <p:cNvSpPr>
              <a:spLocks noChangeArrowheads="1"/>
            </p:cNvSpPr>
            <p:nvPr/>
          </p:nvSpPr>
          <p:spPr bwMode="auto">
            <a:xfrm>
              <a:off x="2013" y="2988"/>
              <a:ext cx="61" cy="70"/>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48177" name="Oval 63"/>
            <p:cNvSpPr>
              <a:spLocks noChangeArrowheads="1"/>
            </p:cNvSpPr>
            <p:nvPr/>
          </p:nvSpPr>
          <p:spPr bwMode="auto">
            <a:xfrm>
              <a:off x="2264" y="2523"/>
              <a:ext cx="61" cy="70"/>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48178" name="Oval 64"/>
            <p:cNvSpPr>
              <a:spLocks noChangeArrowheads="1"/>
            </p:cNvSpPr>
            <p:nvPr/>
          </p:nvSpPr>
          <p:spPr bwMode="auto">
            <a:xfrm>
              <a:off x="2385" y="2049"/>
              <a:ext cx="61" cy="69"/>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48179" name="Oval 65"/>
            <p:cNvSpPr>
              <a:spLocks noChangeArrowheads="1"/>
            </p:cNvSpPr>
            <p:nvPr/>
          </p:nvSpPr>
          <p:spPr bwMode="auto">
            <a:xfrm>
              <a:off x="2532" y="1836"/>
              <a:ext cx="61" cy="69"/>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48180" name="Oval 66"/>
            <p:cNvSpPr>
              <a:spLocks noChangeArrowheads="1"/>
            </p:cNvSpPr>
            <p:nvPr/>
          </p:nvSpPr>
          <p:spPr bwMode="auto">
            <a:xfrm>
              <a:off x="2636" y="2049"/>
              <a:ext cx="61" cy="69"/>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48181" name="Line 67"/>
            <p:cNvSpPr>
              <a:spLocks noChangeShapeType="1"/>
            </p:cNvSpPr>
            <p:nvPr/>
          </p:nvSpPr>
          <p:spPr bwMode="auto">
            <a:xfrm>
              <a:off x="1663" y="2122"/>
              <a:ext cx="87" cy="0"/>
            </a:xfrm>
            <a:prstGeom prst="line">
              <a:avLst/>
            </a:prstGeom>
            <a:noFill/>
            <a:ln w="14288">
              <a:solidFill>
                <a:srgbClr val="000000"/>
              </a:solidFill>
              <a:round/>
              <a:headEnd/>
              <a:tailEnd/>
            </a:ln>
          </p:spPr>
          <p:txBody>
            <a:bodyPr/>
            <a:lstStyle/>
            <a:p>
              <a:endParaRPr lang="en-US" dirty="0"/>
            </a:p>
          </p:txBody>
        </p:sp>
        <p:sp>
          <p:nvSpPr>
            <p:cNvPr id="48182" name="Line 68"/>
            <p:cNvSpPr>
              <a:spLocks noChangeShapeType="1"/>
            </p:cNvSpPr>
            <p:nvPr/>
          </p:nvSpPr>
          <p:spPr bwMode="auto">
            <a:xfrm>
              <a:off x="1784" y="2122"/>
              <a:ext cx="87" cy="0"/>
            </a:xfrm>
            <a:prstGeom prst="line">
              <a:avLst/>
            </a:prstGeom>
            <a:noFill/>
            <a:ln w="14288">
              <a:solidFill>
                <a:srgbClr val="000000"/>
              </a:solidFill>
              <a:round/>
              <a:headEnd/>
              <a:tailEnd/>
            </a:ln>
          </p:spPr>
          <p:txBody>
            <a:bodyPr/>
            <a:lstStyle/>
            <a:p>
              <a:endParaRPr lang="en-US" dirty="0"/>
            </a:p>
          </p:txBody>
        </p:sp>
        <p:sp>
          <p:nvSpPr>
            <p:cNvPr id="48183" name="Line 69"/>
            <p:cNvSpPr>
              <a:spLocks noChangeShapeType="1"/>
            </p:cNvSpPr>
            <p:nvPr/>
          </p:nvSpPr>
          <p:spPr bwMode="auto">
            <a:xfrm>
              <a:off x="1905" y="2122"/>
              <a:ext cx="87" cy="0"/>
            </a:xfrm>
            <a:prstGeom prst="line">
              <a:avLst/>
            </a:prstGeom>
            <a:noFill/>
            <a:ln w="14288">
              <a:solidFill>
                <a:srgbClr val="000000"/>
              </a:solidFill>
              <a:round/>
              <a:headEnd/>
              <a:tailEnd/>
            </a:ln>
          </p:spPr>
          <p:txBody>
            <a:bodyPr/>
            <a:lstStyle/>
            <a:p>
              <a:endParaRPr lang="en-US" dirty="0"/>
            </a:p>
          </p:txBody>
        </p:sp>
        <p:sp>
          <p:nvSpPr>
            <p:cNvPr id="48184" name="Line 70"/>
            <p:cNvSpPr>
              <a:spLocks noChangeShapeType="1"/>
            </p:cNvSpPr>
            <p:nvPr/>
          </p:nvSpPr>
          <p:spPr bwMode="auto">
            <a:xfrm>
              <a:off x="2026" y="2122"/>
              <a:ext cx="87" cy="0"/>
            </a:xfrm>
            <a:prstGeom prst="line">
              <a:avLst/>
            </a:prstGeom>
            <a:noFill/>
            <a:ln w="14288">
              <a:solidFill>
                <a:srgbClr val="000000"/>
              </a:solidFill>
              <a:round/>
              <a:headEnd/>
              <a:tailEnd/>
            </a:ln>
          </p:spPr>
          <p:txBody>
            <a:bodyPr/>
            <a:lstStyle/>
            <a:p>
              <a:endParaRPr lang="en-US" dirty="0"/>
            </a:p>
          </p:txBody>
        </p:sp>
        <p:sp>
          <p:nvSpPr>
            <p:cNvPr id="48185" name="Line 71"/>
            <p:cNvSpPr>
              <a:spLocks noChangeShapeType="1"/>
            </p:cNvSpPr>
            <p:nvPr/>
          </p:nvSpPr>
          <p:spPr bwMode="auto">
            <a:xfrm>
              <a:off x="2148" y="2122"/>
              <a:ext cx="86" cy="0"/>
            </a:xfrm>
            <a:prstGeom prst="line">
              <a:avLst/>
            </a:prstGeom>
            <a:noFill/>
            <a:ln w="14288">
              <a:solidFill>
                <a:srgbClr val="000000"/>
              </a:solidFill>
              <a:round/>
              <a:headEnd/>
              <a:tailEnd/>
            </a:ln>
          </p:spPr>
          <p:txBody>
            <a:bodyPr/>
            <a:lstStyle/>
            <a:p>
              <a:endParaRPr lang="en-US" dirty="0"/>
            </a:p>
          </p:txBody>
        </p:sp>
        <p:sp>
          <p:nvSpPr>
            <p:cNvPr id="48186" name="Line 72"/>
            <p:cNvSpPr>
              <a:spLocks noChangeShapeType="1"/>
            </p:cNvSpPr>
            <p:nvPr/>
          </p:nvSpPr>
          <p:spPr bwMode="auto">
            <a:xfrm>
              <a:off x="2269" y="2122"/>
              <a:ext cx="86" cy="0"/>
            </a:xfrm>
            <a:prstGeom prst="line">
              <a:avLst/>
            </a:prstGeom>
            <a:noFill/>
            <a:ln w="14288">
              <a:solidFill>
                <a:srgbClr val="000000"/>
              </a:solidFill>
              <a:round/>
              <a:headEnd/>
              <a:tailEnd/>
            </a:ln>
          </p:spPr>
          <p:txBody>
            <a:bodyPr/>
            <a:lstStyle/>
            <a:p>
              <a:endParaRPr lang="en-US" dirty="0"/>
            </a:p>
          </p:txBody>
        </p:sp>
        <p:sp>
          <p:nvSpPr>
            <p:cNvPr id="48187" name="Line 73"/>
            <p:cNvSpPr>
              <a:spLocks noChangeShapeType="1"/>
            </p:cNvSpPr>
            <p:nvPr/>
          </p:nvSpPr>
          <p:spPr bwMode="auto">
            <a:xfrm>
              <a:off x="2390" y="2122"/>
              <a:ext cx="86" cy="0"/>
            </a:xfrm>
            <a:prstGeom prst="line">
              <a:avLst/>
            </a:prstGeom>
            <a:noFill/>
            <a:ln w="14288">
              <a:solidFill>
                <a:srgbClr val="000000"/>
              </a:solidFill>
              <a:round/>
              <a:headEnd/>
              <a:tailEnd/>
            </a:ln>
          </p:spPr>
          <p:txBody>
            <a:bodyPr/>
            <a:lstStyle/>
            <a:p>
              <a:endParaRPr lang="en-US" dirty="0"/>
            </a:p>
          </p:txBody>
        </p:sp>
        <p:sp>
          <p:nvSpPr>
            <p:cNvPr id="48188" name="Line 74"/>
            <p:cNvSpPr>
              <a:spLocks noChangeShapeType="1"/>
            </p:cNvSpPr>
            <p:nvPr/>
          </p:nvSpPr>
          <p:spPr bwMode="auto">
            <a:xfrm>
              <a:off x="2511" y="2122"/>
              <a:ext cx="86" cy="0"/>
            </a:xfrm>
            <a:prstGeom prst="line">
              <a:avLst/>
            </a:prstGeom>
            <a:noFill/>
            <a:ln w="14288">
              <a:solidFill>
                <a:srgbClr val="000000"/>
              </a:solidFill>
              <a:round/>
              <a:headEnd/>
              <a:tailEnd/>
            </a:ln>
          </p:spPr>
          <p:txBody>
            <a:bodyPr/>
            <a:lstStyle/>
            <a:p>
              <a:endParaRPr lang="en-US" dirty="0"/>
            </a:p>
          </p:txBody>
        </p:sp>
        <p:sp>
          <p:nvSpPr>
            <p:cNvPr id="48189" name="Line 75"/>
            <p:cNvSpPr>
              <a:spLocks noChangeShapeType="1"/>
            </p:cNvSpPr>
            <p:nvPr/>
          </p:nvSpPr>
          <p:spPr bwMode="auto">
            <a:xfrm>
              <a:off x="2632" y="2122"/>
              <a:ext cx="87" cy="0"/>
            </a:xfrm>
            <a:prstGeom prst="line">
              <a:avLst/>
            </a:prstGeom>
            <a:noFill/>
            <a:ln w="14288">
              <a:solidFill>
                <a:srgbClr val="000000"/>
              </a:solidFill>
              <a:round/>
              <a:headEnd/>
              <a:tailEnd/>
            </a:ln>
          </p:spPr>
          <p:txBody>
            <a:bodyPr/>
            <a:lstStyle/>
            <a:p>
              <a:endParaRPr lang="en-US" dirty="0"/>
            </a:p>
          </p:txBody>
        </p:sp>
        <p:sp>
          <p:nvSpPr>
            <p:cNvPr id="48190" name="Line 76"/>
            <p:cNvSpPr>
              <a:spLocks noChangeShapeType="1"/>
            </p:cNvSpPr>
            <p:nvPr/>
          </p:nvSpPr>
          <p:spPr bwMode="auto">
            <a:xfrm>
              <a:off x="2753" y="2122"/>
              <a:ext cx="87" cy="0"/>
            </a:xfrm>
            <a:prstGeom prst="line">
              <a:avLst/>
            </a:prstGeom>
            <a:noFill/>
            <a:ln w="14288">
              <a:solidFill>
                <a:srgbClr val="000000"/>
              </a:solidFill>
              <a:round/>
              <a:headEnd/>
              <a:tailEnd/>
            </a:ln>
          </p:spPr>
          <p:txBody>
            <a:bodyPr/>
            <a:lstStyle/>
            <a:p>
              <a:endParaRPr lang="en-US" dirty="0"/>
            </a:p>
          </p:txBody>
        </p:sp>
        <p:sp>
          <p:nvSpPr>
            <p:cNvPr id="48191" name="Line 77"/>
            <p:cNvSpPr>
              <a:spLocks noChangeShapeType="1"/>
            </p:cNvSpPr>
            <p:nvPr/>
          </p:nvSpPr>
          <p:spPr bwMode="auto">
            <a:xfrm>
              <a:off x="2874" y="2122"/>
              <a:ext cx="87" cy="0"/>
            </a:xfrm>
            <a:prstGeom prst="line">
              <a:avLst/>
            </a:prstGeom>
            <a:noFill/>
            <a:ln w="14288">
              <a:solidFill>
                <a:srgbClr val="000000"/>
              </a:solidFill>
              <a:round/>
              <a:headEnd/>
              <a:tailEnd/>
            </a:ln>
          </p:spPr>
          <p:txBody>
            <a:bodyPr/>
            <a:lstStyle/>
            <a:p>
              <a:endParaRPr lang="en-US" dirty="0"/>
            </a:p>
          </p:txBody>
        </p:sp>
        <p:sp>
          <p:nvSpPr>
            <p:cNvPr id="48192" name="Line 78"/>
            <p:cNvSpPr>
              <a:spLocks noChangeShapeType="1"/>
            </p:cNvSpPr>
            <p:nvPr/>
          </p:nvSpPr>
          <p:spPr bwMode="auto">
            <a:xfrm>
              <a:off x="2996" y="2122"/>
              <a:ext cx="86" cy="0"/>
            </a:xfrm>
            <a:prstGeom prst="line">
              <a:avLst/>
            </a:prstGeom>
            <a:noFill/>
            <a:ln w="14288">
              <a:solidFill>
                <a:srgbClr val="000000"/>
              </a:solidFill>
              <a:round/>
              <a:headEnd/>
              <a:tailEnd/>
            </a:ln>
          </p:spPr>
          <p:txBody>
            <a:bodyPr/>
            <a:lstStyle/>
            <a:p>
              <a:endParaRPr lang="en-US" dirty="0"/>
            </a:p>
          </p:txBody>
        </p:sp>
        <p:sp>
          <p:nvSpPr>
            <p:cNvPr id="48193" name="Line 79"/>
            <p:cNvSpPr>
              <a:spLocks noChangeShapeType="1"/>
            </p:cNvSpPr>
            <p:nvPr/>
          </p:nvSpPr>
          <p:spPr bwMode="auto">
            <a:xfrm>
              <a:off x="3117" y="2122"/>
              <a:ext cx="86" cy="0"/>
            </a:xfrm>
            <a:prstGeom prst="line">
              <a:avLst/>
            </a:prstGeom>
            <a:noFill/>
            <a:ln w="14288">
              <a:solidFill>
                <a:srgbClr val="000000"/>
              </a:solidFill>
              <a:round/>
              <a:headEnd/>
              <a:tailEnd/>
            </a:ln>
          </p:spPr>
          <p:txBody>
            <a:bodyPr/>
            <a:lstStyle/>
            <a:p>
              <a:endParaRPr lang="en-US" dirty="0"/>
            </a:p>
          </p:txBody>
        </p:sp>
        <p:sp>
          <p:nvSpPr>
            <p:cNvPr id="48194" name="Line 80"/>
            <p:cNvSpPr>
              <a:spLocks noChangeShapeType="1"/>
            </p:cNvSpPr>
            <p:nvPr/>
          </p:nvSpPr>
          <p:spPr bwMode="auto">
            <a:xfrm>
              <a:off x="3238" y="2122"/>
              <a:ext cx="86" cy="0"/>
            </a:xfrm>
            <a:prstGeom prst="line">
              <a:avLst/>
            </a:prstGeom>
            <a:noFill/>
            <a:ln w="14288">
              <a:solidFill>
                <a:srgbClr val="000000"/>
              </a:solidFill>
              <a:round/>
              <a:headEnd/>
              <a:tailEnd/>
            </a:ln>
          </p:spPr>
          <p:txBody>
            <a:bodyPr/>
            <a:lstStyle/>
            <a:p>
              <a:endParaRPr lang="en-US" dirty="0"/>
            </a:p>
          </p:txBody>
        </p:sp>
        <p:sp>
          <p:nvSpPr>
            <p:cNvPr id="48195" name="Line 81"/>
            <p:cNvSpPr>
              <a:spLocks noChangeShapeType="1"/>
            </p:cNvSpPr>
            <p:nvPr/>
          </p:nvSpPr>
          <p:spPr bwMode="auto">
            <a:xfrm>
              <a:off x="3359" y="2122"/>
              <a:ext cx="86" cy="0"/>
            </a:xfrm>
            <a:prstGeom prst="line">
              <a:avLst/>
            </a:prstGeom>
            <a:noFill/>
            <a:ln w="14288">
              <a:solidFill>
                <a:srgbClr val="000000"/>
              </a:solidFill>
              <a:round/>
              <a:headEnd/>
              <a:tailEnd/>
            </a:ln>
          </p:spPr>
          <p:txBody>
            <a:bodyPr/>
            <a:lstStyle/>
            <a:p>
              <a:endParaRPr lang="en-US" dirty="0"/>
            </a:p>
          </p:txBody>
        </p:sp>
        <p:sp>
          <p:nvSpPr>
            <p:cNvPr id="48196" name="Line 82"/>
            <p:cNvSpPr>
              <a:spLocks noChangeShapeType="1"/>
            </p:cNvSpPr>
            <p:nvPr/>
          </p:nvSpPr>
          <p:spPr bwMode="auto">
            <a:xfrm>
              <a:off x="3480" y="2122"/>
              <a:ext cx="87" cy="0"/>
            </a:xfrm>
            <a:prstGeom prst="line">
              <a:avLst/>
            </a:prstGeom>
            <a:noFill/>
            <a:ln w="14288">
              <a:solidFill>
                <a:srgbClr val="000000"/>
              </a:solidFill>
              <a:round/>
              <a:headEnd/>
              <a:tailEnd/>
            </a:ln>
          </p:spPr>
          <p:txBody>
            <a:bodyPr/>
            <a:lstStyle/>
            <a:p>
              <a:endParaRPr lang="en-US" dirty="0"/>
            </a:p>
          </p:txBody>
        </p:sp>
        <p:sp>
          <p:nvSpPr>
            <p:cNvPr id="48197" name="Line 83"/>
            <p:cNvSpPr>
              <a:spLocks noChangeShapeType="1"/>
            </p:cNvSpPr>
            <p:nvPr/>
          </p:nvSpPr>
          <p:spPr bwMode="auto">
            <a:xfrm>
              <a:off x="3601" y="2122"/>
              <a:ext cx="87" cy="0"/>
            </a:xfrm>
            <a:prstGeom prst="line">
              <a:avLst/>
            </a:prstGeom>
            <a:noFill/>
            <a:ln w="14288">
              <a:solidFill>
                <a:srgbClr val="000000"/>
              </a:solidFill>
              <a:round/>
              <a:headEnd/>
              <a:tailEnd/>
            </a:ln>
          </p:spPr>
          <p:txBody>
            <a:bodyPr/>
            <a:lstStyle/>
            <a:p>
              <a:endParaRPr lang="en-US" dirty="0"/>
            </a:p>
          </p:txBody>
        </p:sp>
        <p:sp>
          <p:nvSpPr>
            <p:cNvPr id="48198" name="Line 84"/>
            <p:cNvSpPr>
              <a:spLocks noChangeShapeType="1"/>
            </p:cNvSpPr>
            <p:nvPr/>
          </p:nvSpPr>
          <p:spPr bwMode="auto">
            <a:xfrm flipV="1">
              <a:off x="3722" y="2112"/>
              <a:ext cx="70" cy="10"/>
            </a:xfrm>
            <a:prstGeom prst="line">
              <a:avLst/>
            </a:prstGeom>
            <a:noFill/>
            <a:ln w="14288">
              <a:solidFill>
                <a:srgbClr val="000000"/>
              </a:solidFill>
              <a:round/>
              <a:headEnd/>
              <a:tailEnd/>
            </a:ln>
          </p:spPr>
          <p:txBody>
            <a:bodyPr/>
            <a:lstStyle/>
            <a:p>
              <a:endParaRPr lang="en-US" dirty="0"/>
            </a:p>
          </p:txBody>
        </p:sp>
        <p:sp>
          <p:nvSpPr>
            <p:cNvPr id="48199" name="Line 85"/>
            <p:cNvSpPr>
              <a:spLocks noChangeShapeType="1"/>
            </p:cNvSpPr>
            <p:nvPr/>
          </p:nvSpPr>
          <p:spPr bwMode="auto">
            <a:xfrm>
              <a:off x="3843" y="2122"/>
              <a:ext cx="87" cy="0"/>
            </a:xfrm>
            <a:prstGeom prst="line">
              <a:avLst/>
            </a:prstGeom>
            <a:noFill/>
            <a:ln w="14288">
              <a:solidFill>
                <a:srgbClr val="000000"/>
              </a:solidFill>
              <a:round/>
              <a:headEnd/>
              <a:tailEnd/>
            </a:ln>
          </p:spPr>
          <p:txBody>
            <a:bodyPr/>
            <a:lstStyle/>
            <a:p>
              <a:endParaRPr lang="en-US" dirty="0"/>
            </a:p>
          </p:txBody>
        </p:sp>
        <p:sp>
          <p:nvSpPr>
            <p:cNvPr id="48200" name="Line 86"/>
            <p:cNvSpPr>
              <a:spLocks noChangeShapeType="1"/>
            </p:cNvSpPr>
            <p:nvPr/>
          </p:nvSpPr>
          <p:spPr bwMode="auto">
            <a:xfrm>
              <a:off x="3965" y="2122"/>
              <a:ext cx="86" cy="0"/>
            </a:xfrm>
            <a:prstGeom prst="line">
              <a:avLst/>
            </a:prstGeom>
            <a:noFill/>
            <a:ln w="14288">
              <a:solidFill>
                <a:srgbClr val="000000"/>
              </a:solidFill>
              <a:round/>
              <a:headEnd/>
              <a:tailEnd/>
            </a:ln>
          </p:spPr>
          <p:txBody>
            <a:bodyPr/>
            <a:lstStyle/>
            <a:p>
              <a:endParaRPr lang="en-US" dirty="0"/>
            </a:p>
          </p:txBody>
        </p:sp>
        <p:sp>
          <p:nvSpPr>
            <p:cNvPr id="48201" name="Line 87"/>
            <p:cNvSpPr>
              <a:spLocks noChangeShapeType="1"/>
            </p:cNvSpPr>
            <p:nvPr/>
          </p:nvSpPr>
          <p:spPr bwMode="auto">
            <a:xfrm>
              <a:off x="4086" y="2122"/>
              <a:ext cx="86" cy="0"/>
            </a:xfrm>
            <a:prstGeom prst="line">
              <a:avLst/>
            </a:prstGeom>
            <a:noFill/>
            <a:ln w="14288">
              <a:solidFill>
                <a:srgbClr val="000000"/>
              </a:solidFill>
              <a:round/>
              <a:headEnd/>
              <a:tailEnd/>
            </a:ln>
          </p:spPr>
          <p:txBody>
            <a:bodyPr/>
            <a:lstStyle/>
            <a:p>
              <a:endParaRPr lang="en-US" dirty="0"/>
            </a:p>
          </p:txBody>
        </p:sp>
        <p:sp>
          <p:nvSpPr>
            <p:cNvPr id="48202" name="Line 88"/>
            <p:cNvSpPr>
              <a:spLocks noChangeShapeType="1"/>
            </p:cNvSpPr>
            <p:nvPr/>
          </p:nvSpPr>
          <p:spPr bwMode="auto">
            <a:xfrm>
              <a:off x="4207" y="2122"/>
              <a:ext cx="86" cy="0"/>
            </a:xfrm>
            <a:prstGeom prst="line">
              <a:avLst/>
            </a:prstGeom>
            <a:noFill/>
            <a:ln w="14288">
              <a:solidFill>
                <a:srgbClr val="000000"/>
              </a:solidFill>
              <a:round/>
              <a:headEnd/>
              <a:tailEnd/>
            </a:ln>
          </p:spPr>
          <p:txBody>
            <a:bodyPr/>
            <a:lstStyle/>
            <a:p>
              <a:endParaRPr lang="en-US" dirty="0"/>
            </a:p>
          </p:txBody>
        </p:sp>
        <p:sp>
          <p:nvSpPr>
            <p:cNvPr id="48203" name="Line 89"/>
            <p:cNvSpPr>
              <a:spLocks noChangeShapeType="1"/>
            </p:cNvSpPr>
            <p:nvPr/>
          </p:nvSpPr>
          <p:spPr bwMode="auto">
            <a:xfrm>
              <a:off x="4328" y="2122"/>
              <a:ext cx="87" cy="0"/>
            </a:xfrm>
            <a:prstGeom prst="line">
              <a:avLst/>
            </a:prstGeom>
            <a:noFill/>
            <a:ln w="14288">
              <a:solidFill>
                <a:srgbClr val="000000"/>
              </a:solidFill>
              <a:round/>
              <a:headEnd/>
              <a:tailEnd/>
            </a:ln>
          </p:spPr>
          <p:txBody>
            <a:bodyPr/>
            <a:lstStyle/>
            <a:p>
              <a:endParaRPr lang="en-US" dirty="0"/>
            </a:p>
          </p:txBody>
        </p:sp>
        <p:sp>
          <p:nvSpPr>
            <p:cNvPr id="48204" name="Line 90"/>
            <p:cNvSpPr>
              <a:spLocks noChangeShapeType="1"/>
            </p:cNvSpPr>
            <p:nvPr/>
          </p:nvSpPr>
          <p:spPr bwMode="auto">
            <a:xfrm>
              <a:off x="4449" y="2122"/>
              <a:ext cx="87" cy="0"/>
            </a:xfrm>
            <a:prstGeom prst="line">
              <a:avLst/>
            </a:prstGeom>
            <a:noFill/>
            <a:ln w="14288">
              <a:solidFill>
                <a:srgbClr val="000000"/>
              </a:solidFill>
              <a:round/>
              <a:headEnd/>
              <a:tailEnd/>
            </a:ln>
          </p:spPr>
          <p:txBody>
            <a:bodyPr/>
            <a:lstStyle/>
            <a:p>
              <a:endParaRPr lang="en-US" dirty="0"/>
            </a:p>
          </p:txBody>
        </p:sp>
        <p:sp>
          <p:nvSpPr>
            <p:cNvPr id="48205" name="Line 91"/>
            <p:cNvSpPr>
              <a:spLocks noChangeShapeType="1"/>
            </p:cNvSpPr>
            <p:nvPr/>
          </p:nvSpPr>
          <p:spPr bwMode="auto">
            <a:xfrm>
              <a:off x="4570" y="2122"/>
              <a:ext cx="87" cy="0"/>
            </a:xfrm>
            <a:prstGeom prst="line">
              <a:avLst/>
            </a:prstGeom>
            <a:noFill/>
            <a:ln w="14288">
              <a:solidFill>
                <a:srgbClr val="000000"/>
              </a:solidFill>
              <a:round/>
              <a:headEnd/>
              <a:tailEnd/>
            </a:ln>
          </p:spPr>
          <p:txBody>
            <a:bodyPr/>
            <a:lstStyle/>
            <a:p>
              <a:endParaRPr lang="en-US" dirty="0"/>
            </a:p>
          </p:txBody>
        </p:sp>
        <p:sp>
          <p:nvSpPr>
            <p:cNvPr id="48206" name="Line 92"/>
            <p:cNvSpPr>
              <a:spLocks noChangeShapeType="1"/>
            </p:cNvSpPr>
            <p:nvPr/>
          </p:nvSpPr>
          <p:spPr bwMode="auto">
            <a:xfrm>
              <a:off x="4691" y="2122"/>
              <a:ext cx="87" cy="0"/>
            </a:xfrm>
            <a:prstGeom prst="line">
              <a:avLst/>
            </a:prstGeom>
            <a:noFill/>
            <a:ln w="14288">
              <a:solidFill>
                <a:srgbClr val="000000"/>
              </a:solidFill>
              <a:round/>
              <a:headEnd/>
              <a:tailEnd/>
            </a:ln>
          </p:spPr>
          <p:txBody>
            <a:bodyPr/>
            <a:lstStyle/>
            <a:p>
              <a:endParaRPr lang="en-US" dirty="0"/>
            </a:p>
          </p:txBody>
        </p:sp>
        <p:sp>
          <p:nvSpPr>
            <p:cNvPr id="48207" name="Line 93"/>
            <p:cNvSpPr>
              <a:spLocks noChangeShapeType="1"/>
            </p:cNvSpPr>
            <p:nvPr/>
          </p:nvSpPr>
          <p:spPr bwMode="auto">
            <a:xfrm>
              <a:off x="4813" y="2122"/>
              <a:ext cx="86" cy="0"/>
            </a:xfrm>
            <a:prstGeom prst="line">
              <a:avLst/>
            </a:prstGeom>
            <a:noFill/>
            <a:ln w="14288">
              <a:solidFill>
                <a:srgbClr val="000000"/>
              </a:solidFill>
              <a:round/>
              <a:headEnd/>
              <a:tailEnd/>
            </a:ln>
          </p:spPr>
          <p:txBody>
            <a:bodyPr/>
            <a:lstStyle/>
            <a:p>
              <a:endParaRPr lang="en-US" dirty="0"/>
            </a:p>
          </p:txBody>
        </p:sp>
        <p:sp>
          <p:nvSpPr>
            <p:cNvPr id="48208" name="Line 94"/>
            <p:cNvSpPr>
              <a:spLocks noChangeShapeType="1"/>
            </p:cNvSpPr>
            <p:nvPr/>
          </p:nvSpPr>
          <p:spPr bwMode="auto">
            <a:xfrm>
              <a:off x="4934" y="2122"/>
              <a:ext cx="86" cy="0"/>
            </a:xfrm>
            <a:prstGeom prst="line">
              <a:avLst/>
            </a:prstGeom>
            <a:noFill/>
            <a:ln w="14288">
              <a:solidFill>
                <a:srgbClr val="000000"/>
              </a:solidFill>
              <a:round/>
              <a:headEnd/>
              <a:tailEnd/>
            </a:ln>
          </p:spPr>
          <p:txBody>
            <a:bodyPr/>
            <a:lstStyle/>
            <a:p>
              <a:endParaRPr lang="en-US" dirty="0"/>
            </a:p>
          </p:txBody>
        </p:sp>
        <p:sp>
          <p:nvSpPr>
            <p:cNvPr id="48209" name="Line 95"/>
            <p:cNvSpPr>
              <a:spLocks noChangeShapeType="1"/>
            </p:cNvSpPr>
            <p:nvPr/>
          </p:nvSpPr>
          <p:spPr bwMode="auto">
            <a:xfrm>
              <a:off x="5055" y="2122"/>
              <a:ext cx="86" cy="0"/>
            </a:xfrm>
            <a:prstGeom prst="line">
              <a:avLst/>
            </a:prstGeom>
            <a:noFill/>
            <a:ln w="14288">
              <a:solidFill>
                <a:srgbClr val="000000"/>
              </a:solidFill>
              <a:round/>
              <a:headEnd/>
              <a:tailEnd/>
            </a:ln>
          </p:spPr>
          <p:txBody>
            <a:bodyPr/>
            <a:lstStyle/>
            <a:p>
              <a:endParaRPr lang="en-US" dirty="0"/>
            </a:p>
          </p:txBody>
        </p:sp>
        <p:sp>
          <p:nvSpPr>
            <p:cNvPr id="48210" name="Line 96"/>
            <p:cNvSpPr>
              <a:spLocks noChangeShapeType="1"/>
            </p:cNvSpPr>
            <p:nvPr/>
          </p:nvSpPr>
          <p:spPr bwMode="auto">
            <a:xfrm>
              <a:off x="5176" y="2122"/>
              <a:ext cx="87" cy="0"/>
            </a:xfrm>
            <a:prstGeom prst="line">
              <a:avLst/>
            </a:prstGeom>
            <a:noFill/>
            <a:ln w="14288">
              <a:solidFill>
                <a:srgbClr val="000000"/>
              </a:solidFill>
              <a:round/>
              <a:headEnd/>
              <a:tailEnd/>
            </a:ln>
          </p:spPr>
          <p:txBody>
            <a:bodyPr/>
            <a:lstStyle/>
            <a:p>
              <a:endParaRPr lang="en-US" dirty="0"/>
            </a:p>
          </p:txBody>
        </p:sp>
        <p:sp>
          <p:nvSpPr>
            <p:cNvPr id="48211" name="Line 97"/>
            <p:cNvSpPr>
              <a:spLocks noChangeShapeType="1"/>
            </p:cNvSpPr>
            <p:nvPr/>
          </p:nvSpPr>
          <p:spPr bwMode="auto">
            <a:xfrm>
              <a:off x="5297" y="2122"/>
              <a:ext cx="87" cy="0"/>
            </a:xfrm>
            <a:prstGeom prst="line">
              <a:avLst/>
            </a:prstGeom>
            <a:noFill/>
            <a:ln w="14288">
              <a:solidFill>
                <a:srgbClr val="000000"/>
              </a:solidFill>
              <a:round/>
              <a:headEnd/>
              <a:tailEnd/>
            </a:ln>
          </p:spPr>
          <p:txBody>
            <a:bodyPr/>
            <a:lstStyle/>
            <a:p>
              <a:endParaRPr lang="en-US" dirty="0"/>
            </a:p>
          </p:txBody>
        </p:sp>
        <p:sp>
          <p:nvSpPr>
            <p:cNvPr id="48212" name="Line 98"/>
            <p:cNvSpPr>
              <a:spLocks noChangeShapeType="1"/>
            </p:cNvSpPr>
            <p:nvPr/>
          </p:nvSpPr>
          <p:spPr bwMode="auto">
            <a:xfrm>
              <a:off x="5418" y="2122"/>
              <a:ext cx="87" cy="0"/>
            </a:xfrm>
            <a:prstGeom prst="line">
              <a:avLst/>
            </a:prstGeom>
            <a:noFill/>
            <a:ln w="14288">
              <a:solidFill>
                <a:srgbClr val="000000"/>
              </a:solidFill>
              <a:round/>
              <a:headEnd/>
              <a:tailEnd/>
            </a:ln>
          </p:spPr>
          <p:txBody>
            <a:bodyPr/>
            <a:lstStyle/>
            <a:p>
              <a:endParaRPr lang="en-US" dirty="0"/>
            </a:p>
          </p:txBody>
        </p:sp>
        <p:sp>
          <p:nvSpPr>
            <p:cNvPr id="48213" name="Line 99"/>
            <p:cNvSpPr>
              <a:spLocks noChangeShapeType="1"/>
            </p:cNvSpPr>
            <p:nvPr/>
          </p:nvSpPr>
          <p:spPr bwMode="auto">
            <a:xfrm>
              <a:off x="5539" y="2122"/>
              <a:ext cx="52" cy="0"/>
            </a:xfrm>
            <a:prstGeom prst="line">
              <a:avLst/>
            </a:prstGeom>
            <a:noFill/>
            <a:ln w="14288">
              <a:solidFill>
                <a:srgbClr val="000000"/>
              </a:solidFill>
              <a:round/>
              <a:headEnd/>
              <a:tailEnd/>
            </a:ln>
          </p:spPr>
          <p:txBody>
            <a:bodyPr/>
            <a:lstStyle/>
            <a:p>
              <a:endParaRPr lang="en-US" dirty="0"/>
            </a:p>
          </p:txBody>
        </p:sp>
        <p:sp>
          <p:nvSpPr>
            <p:cNvPr id="48214" name="Rectangle 100"/>
            <p:cNvSpPr>
              <a:spLocks noChangeArrowheads="1"/>
            </p:cNvSpPr>
            <p:nvPr/>
          </p:nvSpPr>
          <p:spPr bwMode="auto">
            <a:xfrm>
              <a:off x="1620" y="1473"/>
              <a:ext cx="1062" cy="178"/>
            </a:xfrm>
            <a:prstGeom prst="rect">
              <a:avLst/>
            </a:prstGeom>
            <a:noFill/>
            <a:ln w="9525">
              <a:noFill/>
              <a:miter lim="800000"/>
              <a:headEnd/>
              <a:tailEnd/>
            </a:ln>
          </p:spPr>
          <p:txBody>
            <a:bodyPr wrap="none" lIns="0" tIns="0" rIns="0" bIns="0">
              <a:spAutoFit/>
            </a:bodyPr>
            <a:lstStyle/>
            <a:p>
              <a:r>
                <a:rPr lang="en-US" sz="1600" dirty="0" err="1" smtClean="0">
                  <a:solidFill>
                    <a:srgbClr val="000000"/>
                  </a:solidFill>
                  <a:latin typeface="Calibri" pitchFamily="34" charset="0"/>
                </a:rPr>
                <a:t>Multidigit</a:t>
              </a:r>
              <a:r>
                <a:rPr lang="en-US" sz="1600" dirty="0" smtClean="0">
                  <a:solidFill>
                    <a:srgbClr val="000000"/>
                  </a:solidFill>
                  <a:latin typeface="Calibri" pitchFamily="34" charset="0"/>
                </a:rPr>
                <a:t> </a:t>
              </a:r>
              <a:r>
                <a:rPr lang="en-US" sz="1600" dirty="0">
                  <a:solidFill>
                    <a:srgbClr val="000000"/>
                  </a:solidFill>
                  <a:latin typeface="Calibri" pitchFamily="34" charset="0"/>
                </a:rPr>
                <a:t>Addition</a:t>
              </a:r>
              <a:endParaRPr lang="en-US" sz="1600" b="1" dirty="0">
                <a:latin typeface="Arial Unicode MS" pitchFamily="34" charset="-128"/>
              </a:endParaRPr>
            </a:p>
          </p:txBody>
        </p:sp>
        <p:sp>
          <p:nvSpPr>
            <p:cNvPr id="48215" name="Rectangle 101"/>
            <p:cNvSpPr>
              <a:spLocks noChangeArrowheads="1"/>
            </p:cNvSpPr>
            <p:nvPr/>
          </p:nvSpPr>
          <p:spPr bwMode="auto">
            <a:xfrm>
              <a:off x="2840" y="1463"/>
              <a:ext cx="1231" cy="178"/>
            </a:xfrm>
            <a:prstGeom prst="rect">
              <a:avLst/>
            </a:prstGeom>
            <a:noFill/>
            <a:ln w="9525">
              <a:noFill/>
              <a:miter lim="800000"/>
              <a:headEnd/>
              <a:tailEnd/>
            </a:ln>
          </p:spPr>
          <p:txBody>
            <a:bodyPr wrap="none" lIns="0" tIns="0" rIns="0" bIns="0">
              <a:spAutoFit/>
            </a:bodyPr>
            <a:lstStyle/>
            <a:p>
              <a:r>
                <a:rPr lang="en-US" sz="1600" dirty="0">
                  <a:solidFill>
                    <a:srgbClr val="000000"/>
                  </a:solidFill>
                  <a:latin typeface="Calibri" pitchFamily="34" charset="0"/>
                </a:rPr>
                <a:t>Multidigit Subtraction</a:t>
              </a:r>
              <a:endParaRPr lang="en-US" sz="1600" b="1" dirty="0">
                <a:latin typeface="Arial Unicode MS" pitchFamily="34" charset="-128"/>
              </a:endParaRPr>
            </a:p>
          </p:txBody>
        </p:sp>
        <p:sp>
          <p:nvSpPr>
            <p:cNvPr id="48216" name="Line 102"/>
            <p:cNvSpPr>
              <a:spLocks noChangeShapeType="1"/>
            </p:cNvSpPr>
            <p:nvPr/>
          </p:nvSpPr>
          <p:spPr bwMode="auto">
            <a:xfrm flipV="1">
              <a:off x="1775" y="2752"/>
              <a:ext cx="130" cy="455"/>
            </a:xfrm>
            <a:prstGeom prst="line">
              <a:avLst/>
            </a:prstGeom>
            <a:noFill/>
            <a:ln w="14288">
              <a:solidFill>
                <a:srgbClr val="000000"/>
              </a:solidFill>
              <a:round/>
              <a:headEnd/>
              <a:tailEnd/>
            </a:ln>
          </p:spPr>
          <p:txBody>
            <a:bodyPr/>
            <a:lstStyle/>
            <a:p>
              <a:endParaRPr lang="en-US" dirty="0"/>
            </a:p>
          </p:txBody>
        </p:sp>
        <p:sp>
          <p:nvSpPr>
            <p:cNvPr id="48217" name="Line 103"/>
            <p:cNvSpPr>
              <a:spLocks noChangeShapeType="1"/>
            </p:cNvSpPr>
            <p:nvPr/>
          </p:nvSpPr>
          <p:spPr bwMode="auto">
            <a:xfrm>
              <a:off x="1905" y="2762"/>
              <a:ext cx="121" cy="232"/>
            </a:xfrm>
            <a:prstGeom prst="line">
              <a:avLst/>
            </a:prstGeom>
            <a:noFill/>
            <a:ln w="14288">
              <a:solidFill>
                <a:srgbClr val="000000"/>
              </a:solidFill>
              <a:round/>
              <a:headEnd/>
              <a:tailEnd/>
            </a:ln>
          </p:spPr>
          <p:txBody>
            <a:bodyPr/>
            <a:lstStyle/>
            <a:p>
              <a:endParaRPr lang="en-US" dirty="0"/>
            </a:p>
          </p:txBody>
        </p:sp>
        <p:sp>
          <p:nvSpPr>
            <p:cNvPr id="48218" name="Line 104"/>
            <p:cNvSpPr>
              <a:spLocks noChangeShapeType="1"/>
            </p:cNvSpPr>
            <p:nvPr/>
          </p:nvSpPr>
          <p:spPr bwMode="auto">
            <a:xfrm flipV="1">
              <a:off x="2052" y="2548"/>
              <a:ext cx="234" cy="485"/>
            </a:xfrm>
            <a:prstGeom prst="line">
              <a:avLst/>
            </a:prstGeom>
            <a:noFill/>
            <a:ln w="14288">
              <a:solidFill>
                <a:srgbClr val="000000"/>
              </a:solidFill>
              <a:round/>
              <a:headEnd/>
              <a:tailEnd/>
            </a:ln>
          </p:spPr>
          <p:txBody>
            <a:bodyPr/>
            <a:lstStyle/>
            <a:p>
              <a:endParaRPr lang="en-US" dirty="0"/>
            </a:p>
          </p:txBody>
        </p:sp>
        <p:sp>
          <p:nvSpPr>
            <p:cNvPr id="48219" name="Line 105"/>
            <p:cNvSpPr>
              <a:spLocks noChangeShapeType="1"/>
            </p:cNvSpPr>
            <p:nvPr/>
          </p:nvSpPr>
          <p:spPr bwMode="auto">
            <a:xfrm flipV="1">
              <a:off x="2303" y="2064"/>
              <a:ext cx="121" cy="475"/>
            </a:xfrm>
            <a:prstGeom prst="line">
              <a:avLst/>
            </a:prstGeom>
            <a:noFill/>
            <a:ln w="14288">
              <a:solidFill>
                <a:srgbClr val="000000"/>
              </a:solidFill>
              <a:round/>
              <a:headEnd/>
              <a:tailEnd/>
            </a:ln>
          </p:spPr>
          <p:txBody>
            <a:bodyPr/>
            <a:lstStyle/>
            <a:p>
              <a:endParaRPr lang="en-US" dirty="0"/>
            </a:p>
          </p:txBody>
        </p:sp>
        <p:sp>
          <p:nvSpPr>
            <p:cNvPr id="48220" name="Line 106"/>
            <p:cNvSpPr>
              <a:spLocks noChangeShapeType="1"/>
            </p:cNvSpPr>
            <p:nvPr/>
          </p:nvSpPr>
          <p:spPr bwMode="auto">
            <a:xfrm flipV="1">
              <a:off x="2416" y="1851"/>
              <a:ext cx="147" cy="223"/>
            </a:xfrm>
            <a:prstGeom prst="line">
              <a:avLst/>
            </a:prstGeom>
            <a:noFill/>
            <a:ln w="14288">
              <a:solidFill>
                <a:srgbClr val="000000"/>
              </a:solidFill>
              <a:round/>
              <a:headEnd/>
              <a:tailEnd/>
            </a:ln>
          </p:spPr>
          <p:txBody>
            <a:bodyPr/>
            <a:lstStyle/>
            <a:p>
              <a:endParaRPr lang="en-US" dirty="0"/>
            </a:p>
          </p:txBody>
        </p:sp>
        <p:sp>
          <p:nvSpPr>
            <p:cNvPr id="48221" name="Line 107"/>
            <p:cNvSpPr>
              <a:spLocks noChangeShapeType="1"/>
            </p:cNvSpPr>
            <p:nvPr/>
          </p:nvSpPr>
          <p:spPr bwMode="auto">
            <a:xfrm>
              <a:off x="2554" y="1851"/>
              <a:ext cx="95" cy="203"/>
            </a:xfrm>
            <a:prstGeom prst="line">
              <a:avLst/>
            </a:prstGeom>
            <a:noFill/>
            <a:ln w="14288">
              <a:solidFill>
                <a:srgbClr val="000000"/>
              </a:solidFill>
              <a:round/>
              <a:headEnd/>
              <a:tailEnd/>
            </a:ln>
          </p:spPr>
          <p:txBody>
            <a:bodyPr/>
            <a:lstStyle/>
            <a:p>
              <a:endParaRPr lang="en-US" dirty="0"/>
            </a:p>
          </p:txBody>
        </p:sp>
        <p:sp>
          <p:nvSpPr>
            <p:cNvPr id="48222" name="Rectangle 108"/>
            <p:cNvSpPr>
              <a:spLocks noChangeArrowheads="1"/>
            </p:cNvSpPr>
            <p:nvPr/>
          </p:nvSpPr>
          <p:spPr bwMode="auto">
            <a:xfrm>
              <a:off x="2014" y="3840"/>
              <a:ext cx="62" cy="13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Calibri" pitchFamily="34" charset="0"/>
                </a:rPr>
                <a:t>2</a:t>
              </a:r>
              <a:endParaRPr lang="en-US" sz="1400" b="1" dirty="0">
                <a:latin typeface="Arial Unicode MS" pitchFamily="34" charset="-128"/>
              </a:endParaRPr>
            </a:p>
          </p:txBody>
        </p:sp>
        <p:sp>
          <p:nvSpPr>
            <p:cNvPr id="48223" name="Rectangle 109"/>
            <p:cNvSpPr>
              <a:spLocks noChangeArrowheads="1"/>
            </p:cNvSpPr>
            <p:nvPr/>
          </p:nvSpPr>
          <p:spPr bwMode="auto">
            <a:xfrm>
              <a:off x="2544" y="3840"/>
              <a:ext cx="62" cy="13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Calibri" pitchFamily="34" charset="0"/>
                </a:rPr>
                <a:t>4</a:t>
              </a:r>
              <a:endParaRPr lang="en-US" sz="1400" b="1" dirty="0">
                <a:latin typeface="Arial Unicode MS" pitchFamily="34" charset="-128"/>
              </a:endParaRPr>
            </a:p>
          </p:txBody>
        </p:sp>
        <p:sp>
          <p:nvSpPr>
            <p:cNvPr id="48224" name="Rectangle 110"/>
            <p:cNvSpPr>
              <a:spLocks noChangeArrowheads="1"/>
            </p:cNvSpPr>
            <p:nvPr/>
          </p:nvSpPr>
          <p:spPr bwMode="auto">
            <a:xfrm>
              <a:off x="3072" y="3840"/>
              <a:ext cx="62" cy="13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Calibri" pitchFamily="34" charset="0"/>
                </a:rPr>
                <a:t>6</a:t>
              </a:r>
              <a:endParaRPr lang="en-US" sz="1400" b="1" dirty="0">
                <a:latin typeface="Arial Unicode MS" pitchFamily="34" charset="-128"/>
              </a:endParaRPr>
            </a:p>
          </p:txBody>
        </p:sp>
        <p:sp>
          <p:nvSpPr>
            <p:cNvPr id="48225" name="Rectangle 111"/>
            <p:cNvSpPr>
              <a:spLocks noChangeArrowheads="1"/>
            </p:cNvSpPr>
            <p:nvPr/>
          </p:nvSpPr>
          <p:spPr bwMode="auto">
            <a:xfrm>
              <a:off x="3600" y="3840"/>
              <a:ext cx="62" cy="13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Calibri" pitchFamily="34" charset="0"/>
                </a:rPr>
                <a:t>8</a:t>
              </a:r>
              <a:endParaRPr lang="en-US" sz="1400" b="1" dirty="0">
                <a:latin typeface="Arial Unicode MS" pitchFamily="34" charset="-128"/>
              </a:endParaRPr>
            </a:p>
          </p:txBody>
        </p:sp>
        <p:sp>
          <p:nvSpPr>
            <p:cNvPr id="48226" name="Rectangle 112"/>
            <p:cNvSpPr>
              <a:spLocks noChangeArrowheads="1"/>
            </p:cNvSpPr>
            <p:nvPr/>
          </p:nvSpPr>
          <p:spPr bwMode="auto">
            <a:xfrm>
              <a:off x="4146" y="3840"/>
              <a:ext cx="124" cy="13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Calibri" pitchFamily="34" charset="0"/>
                </a:rPr>
                <a:t>10</a:t>
              </a:r>
              <a:endParaRPr lang="en-US" sz="1400" b="1" dirty="0">
                <a:latin typeface="Arial Unicode MS" pitchFamily="34" charset="-128"/>
              </a:endParaRPr>
            </a:p>
          </p:txBody>
        </p:sp>
        <p:sp>
          <p:nvSpPr>
            <p:cNvPr id="48227" name="Rectangle 113"/>
            <p:cNvSpPr>
              <a:spLocks noChangeArrowheads="1"/>
            </p:cNvSpPr>
            <p:nvPr/>
          </p:nvSpPr>
          <p:spPr bwMode="auto">
            <a:xfrm>
              <a:off x="4656" y="3840"/>
              <a:ext cx="124" cy="13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Calibri" pitchFamily="34" charset="0"/>
                </a:rPr>
                <a:t>12</a:t>
              </a:r>
              <a:endParaRPr lang="en-US" sz="1400" b="1" dirty="0">
                <a:latin typeface="Arial Unicode MS" pitchFamily="34" charset="-128"/>
              </a:endParaRPr>
            </a:p>
          </p:txBody>
        </p:sp>
        <p:sp>
          <p:nvSpPr>
            <p:cNvPr id="48228" name="Rectangle 114"/>
            <p:cNvSpPr>
              <a:spLocks noChangeArrowheads="1"/>
            </p:cNvSpPr>
            <p:nvPr/>
          </p:nvSpPr>
          <p:spPr bwMode="auto">
            <a:xfrm>
              <a:off x="5184" y="3840"/>
              <a:ext cx="124" cy="13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Calibri" pitchFamily="34" charset="0"/>
                </a:rPr>
                <a:t>14</a:t>
              </a:r>
              <a:endParaRPr lang="en-US" sz="1400" b="1" dirty="0">
                <a:latin typeface="Arial Unicode MS" pitchFamily="34" charset="-128"/>
              </a:endParaRPr>
            </a:p>
          </p:txBody>
        </p:sp>
      </p:grpSp>
      <p:sp>
        <p:nvSpPr>
          <p:cNvPr id="115" name="Title 114"/>
          <p:cNvSpPr>
            <a:spLocks noGrp="1"/>
          </p:cNvSpPr>
          <p:nvPr>
            <p:ph type="title"/>
          </p:nvPr>
        </p:nvSpPr>
        <p:spPr>
          <a:xfrm>
            <a:off x="381000" y="762000"/>
            <a:ext cx="8305800" cy="990600"/>
          </a:xfrm>
        </p:spPr>
        <p:txBody>
          <a:bodyPr/>
          <a:lstStyle/>
          <a:p>
            <a:r>
              <a:rPr lang="en-US" sz="3600" dirty="0" smtClean="0"/>
              <a:t>Mastery Measure: </a:t>
            </a:r>
            <a:r>
              <a:rPr lang="en-US" sz="3600" dirty="0" err="1" smtClean="0"/>
              <a:t>Multidigit</a:t>
            </a:r>
            <a:r>
              <a:rPr lang="en-US" sz="3600" dirty="0" smtClean="0"/>
              <a:t> Addition Results</a:t>
            </a:r>
            <a:endParaRPr lang="en-US" sz="3600" dirty="0"/>
          </a:p>
        </p:txBody>
      </p:sp>
      <p:sp>
        <p:nvSpPr>
          <p:cNvPr id="116" name="Slide Number Placeholder 115"/>
          <p:cNvSpPr>
            <a:spLocks noGrp="1"/>
          </p:cNvSpPr>
          <p:nvPr>
            <p:ph type="sldNum" sz="quarter" idx="10"/>
          </p:nvPr>
        </p:nvSpPr>
        <p:spPr/>
        <p:txBody>
          <a:bodyPr/>
          <a:lstStyle/>
          <a:p>
            <a:pPr>
              <a:defRPr/>
            </a:pPr>
            <a:fld id="{085E27C5-ECB1-4EBC-98D3-F94D2BA84B3F}"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914400" y="228600"/>
            <a:ext cx="8896350" cy="6172200"/>
          </a:xfrm>
          <a:prstGeom prst="rect">
            <a:avLst/>
          </a:prstGeom>
          <a:noFill/>
          <a:ln w="9525">
            <a:noFill/>
            <a:miter lim="800000"/>
            <a:headEnd/>
            <a:tailEnd/>
          </a:ln>
        </p:spPr>
        <p:txBody>
          <a:bodyPr wrap="none" anchor="ctr"/>
          <a:lstStyle/>
          <a:p>
            <a:endParaRPr lang="en-US" dirty="0">
              <a:latin typeface="Calibri" pitchFamily="34" charset="0"/>
            </a:endParaRPr>
          </a:p>
        </p:txBody>
      </p:sp>
      <p:grpSp>
        <p:nvGrpSpPr>
          <p:cNvPr id="2" name="Group 7"/>
          <p:cNvGrpSpPr>
            <a:grpSpLocks/>
          </p:cNvGrpSpPr>
          <p:nvPr/>
        </p:nvGrpSpPr>
        <p:grpSpPr bwMode="auto">
          <a:xfrm>
            <a:off x="1371600" y="1981200"/>
            <a:ext cx="6858000" cy="4001072"/>
            <a:chOff x="480" y="896"/>
            <a:chExt cx="4704" cy="2747"/>
          </a:xfrm>
        </p:grpSpPr>
        <p:sp>
          <p:nvSpPr>
            <p:cNvPr id="49157" name="Text Box 2"/>
            <p:cNvSpPr txBox="1">
              <a:spLocks noChangeArrowheads="1"/>
            </p:cNvSpPr>
            <p:nvPr/>
          </p:nvSpPr>
          <p:spPr bwMode="auto">
            <a:xfrm>
              <a:off x="480" y="896"/>
              <a:ext cx="4704" cy="2747"/>
            </a:xfrm>
            <a:prstGeom prst="rect">
              <a:avLst/>
            </a:prstGeom>
            <a:noFill/>
            <a:ln w="9525">
              <a:noFill/>
              <a:miter lim="800000"/>
              <a:headEnd/>
              <a:tailEnd/>
            </a:ln>
          </p:spPr>
          <p:txBody>
            <a:bodyPr>
              <a:spAutoFit/>
            </a:bodyPr>
            <a:lstStyle/>
            <a:p>
              <a:pPr marL="628650" indent="-628650" eaLnBrk="0" hangingPunct="0">
                <a:spcBef>
                  <a:spcPct val="30000"/>
                </a:spcBef>
                <a:buFontTx/>
                <a:buAutoNum type="arabicPeriod"/>
              </a:pPr>
              <a:r>
                <a:rPr lang="en-US" sz="2000" dirty="0" err="1" smtClean="0">
                  <a:latin typeface="Arial Unicode MS" pitchFamily="34" charset="-128"/>
                </a:rPr>
                <a:t>Multidigit</a:t>
              </a:r>
              <a:r>
                <a:rPr lang="en-US" sz="2000" dirty="0" smtClean="0">
                  <a:latin typeface="Arial Unicode MS" pitchFamily="34" charset="-128"/>
                </a:rPr>
                <a:t> </a:t>
              </a:r>
              <a:r>
                <a:rPr lang="en-US" sz="2000" dirty="0">
                  <a:latin typeface="Arial Unicode MS" pitchFamily="34" charset="-128"/>
                </a:rPr>
                <a:t>addition with regrouping</a:t>
              </a:r>
            </a:p>
            <a:p>
              <a:pPr marL="628650" indent="-628650" eaLnBrk="0" hangingPunct="0">
                <a:spcBef>
                  <a:spcPct val="30000"/>
                </a:spcBef>
                <a:buFontTx/>
                <a:buAutoNum type="arabicPeriod"/>
              </a:pPr>
              <a:r>
                <a:rPr lang="en-US" sz="2000" dirty="0" err="1" smtClean="0">
                  <a:latin typeface="Arial Unicode MS" pitchFamily="34" charset="-128"/>
                </a:rPr>
                <a:t>Multidigit</a:t>
              </a:r>
              <a:r>
                <a:rPr lang="en-US" sz="2000" dirty="0" smtClean="0">
                  <a:latin typeface="Arial Unicode MS" pitchFamily="34" charset="-128"/>
                </a:rPr>
                <a:t> </a:t>
              </a:r>
              <a:r>
                <a:rPr lang="en-US" sz="2000" dirty="0">
                  <a:latin typeface="Arial Unicode MS" pitchFamily="34" charset="-128"/>
                </a:rPr>
                <a:t>subtraction with regrouping</a:t>
              </a:r>
            </a:p>
            <a:p>
              <a:pPr marL="628650" indent="-628650" eaLnBrk="0" hangingPunct="0">
                <a:spcBef>
                  <a:spcPct val="30000"/>
                </a:spcBef>
                <a:buFontTx/>
                <a:buAutoNum type="arabicPeriod"/>
              </a:pPr>
              <a:r>
                <a:rPr lang="en-US" sz="2000" dirty="0">
                  <a:latin typeface="Arial Unicode MS" pitchFamily="34" charset="-128"/>
                </a:rPr>
                <a:t>Multiplication facts, factors to 9</a:t>
              </a:r>
            </a:p>
            <a:p>
              <a:pPr marL="628650" indent="-628650" eaLnBrk="0" hangingPunct="0">
                <a:spcBef>
                  <a:spcPct val="30000"/>
                </a:spcBef>
                <a:buFontTx/>
                <a:buAutoNum type="arabicPeriod"/>
              </a:pPr>
              <a:r>
                <a:rPr lang="en-US" sz="2000" dirty="0">
                  <a:latin typeface="Arial Unicode MS" pitchFamily="34" charset="-128"/>
                </a:rPr>
                <a:t>Multiply 2-digit numbers by a 1-digit number</a:t>
              </a:r>
            </a:p>
            <a:p>
              <a:pPr marL="628650" indent="-628650" eaLnBrk="0" hangingPunct="0">
                <a:spcBef>
                  <a:spcPct val="30000"/>
                </a:spcBef>
                <a:buFontTx/>
                <a:buAutoNum type="arabicPeriod"/>
              </a:pPr>
              <a:r>
                <a:rPr lang="en-US" sz="2000" dirty="0">
                  <a:latin typeface="Arial Unicode MS" pitchFamily="34" charset="-128"/>
                </a:rPr>
                <a:t>Multiply 2-digit numbers by a 2-digit number</a:t>
              </a:r>
            </a:p>
            <a:p>
              <a:pPr marL="628650" indent="-628650" eaLnBrk="0" hangingPunct="0">
                <a:spcBef>
                  <a:spcPct val="30000"/>
                </a:spcBef>
                <a:buFontTx/>
                <a:buAutoNum type="arabicPeriod"/>
              </a:pPr>
              <a:r>
                <a:rPr lang="en-US" sz="2000" dirty="0">
                  <a:latin typeface="Arial Unicode MS" pitchFamily="34" charset="-128"/>
                </a:rPr>
                <a:t>Division facts, divisors to 9</a:t>
              </a:r>
            </a:p>
            <a:p>
              <a:pPr marL="628650" indent="-628650" eaLnBrk="0" hangingPunct="0">
                <a:spcBef>
                  <a:spcPct val="30000"/>
                </a:spcBef>
                <a:buFontTx/>
                <a:buAutoNum type="arabicPeriod"/>
              </a:pPr>
              <a:r>
                <a:rPr lang="en-US" sz="2000" dirty="0">
                  <a:latin typeface="Arial Unicode MS" pitchFamily="34" charset="-128"/>
                </a:rPr>
                <a:t>Divide 2-digit numbers by a 1-digit number</a:t>
              </a:r>
            </a:p>
            <a:p>
              <a:pPr marL="628650" indent="-628650" eaLnBrk="0" hangingPunct="0">
                <a:spcBef>
                  <a:spcPct val="30000"/>
                </a:spcBef>
                <a:buFontTx/>
                <a:buAutoNum type="arabicPeriod"/>
              </a:pPr>
              <a:r>
                <a:rPr lang="en-US" sz="2000" dirty="0">
                  <a:latin typeface="Arial Unicode MS" pitchFamily="34" charset="-128"/>
                </a:rPr>
                <a:t>Divide 3-digit numbers by a 1-digit number</a:t>
              </a:r>
            </a:p>
            <a:p>
              <a:pPr marL="628650" indent="-628650" eaLnBrk="0" hangingPunct="0">
                <a:spcBef>
                  <a:spcPct val="30000"/>
                </a:spcBef>
                <a:buFontTx/>
                <a:buAutoNum type="arabicPeriod"/>
              </a:pPr>
              <a:r>
                <a:rPr lang="en-US" sz="2000" dirty="0">
                  <a:latin typeface="Arial Unicode MS" pitchFamily="34" charset="-128"/>
                </a:rPr>
                <a:t>Add/subtract simple fractions, like denominators</a:t>
              </a:r>
            </a:p>
            <a:p>
              <a:pPr marL="628650" indent="-628650" eaLnBrk="0" hangingPunct="0">
                <a:spcBef>
                  <a:spcPct val="30000"/>
                </a:spcBef>
                <a:buFontTx/>
                <a:buAutoNum type="arabicPeriod"/>
              </a:pPr>
              <a:r>
                <a:rPr lang="en-US" sz="2000" dirty="0">
                  <a:latin typeface="Arial Unicode MS" pitchFamily="34" charset="-128"/>
                </a:rPr>
                <a:t>Add/subtract whole number and mixed number</a:t>
              </a:r>
            </a:p>
          </p:txBody>
        </p:sp>
        <p:sp>
          <p:nvSpPr>
            <p:cNvPr id="49158" name="Rectangle 5"/>
            <p:cNvSpPr>
              <a:spLocks noChangeArrowheads="1"/>
            </p:cNvSpPr>
            <p:nvPr/>
          </p:nvSpPr>
          <p:spPr bwMode="auto">
            <a:xfrm>
              <a:off x="903" y="1153"/>
              <a:ext cx="3168" cy="240"/>
            </a:xfrm>
            <a:prstGeom prst="rect">
              <a:avLst/>
            </a:prstGeom>
            <a:noFill/>
            <a:ln w="9525">
              <a:solidFill>
                <a:srgbClr val="320B75"/>
              </a:solidFill>
              <a:miter lim="800000"/>
              <a:headEnd/>
              <a:tailEnd/>
            </a:ln>
          </p:spPr>
          <p:txBody>
            <a:bodyPr wrap="none" anchor="ctr"/>
            <a:lstStyle/>
            <a:p>
              <a:endParaRPr lang="en-US" dirty="0">
                <a:latin typeface="Calibri" pitchFamily="34" charset="0"/>
              </a:endParaRPr>
            </a:p>
          </p:txBody>
        </p:sp>
      </p:grpSp>
      <p:sp>
        <p:nvSpPr>
          <p:cNvPr id="7" name="Title 6"/>
          <p:cNvSpPr>
            <a:spLocks noGrp="1"/>
          </p:cNvSpPr>
          <p:nvPr>
            <p:ph type="title"/>
          </p:nvPr>
        </p:nvSpPr>
        <p:spPr>
          <a:xfrm>
            <a:off x="304800" y="762000"/>
            <a:ext cx="8305800" cy="990600"/>
          </a:xfrm>
        </p:spPr>
        <p:txBody>
          <a:bodyPr/>
          <a:lstStyle/>
          <a:p>
            <a:r>
              <a:rPr lang="en-US" sz="3600" dirty="0" smtClean="0"/>
              <a:t>Fourth Grade Math Computation Curriculum</a:t>
            </a:r>
            <a:endParaRPr lang="en-US" sz="3600" dirty="0"/>
          </a:p>
        </p:txBody>
      </p:sp>
      <p:sp>
        <p:nvSpPr>
          <p:cNvPr id="8" name="Slide Number Placeholder 7"/>
          <p:cNvSpPr>
            <a:spLocks noGrp="1"/>
          </p:cNvSpPr>
          <p:nvPr>
            <p:ph type="sldNum" sz="quarter" idx="10"/>
          </p:nvPr>
        </p:nvSpPr>
        <p:spPr/>
        <p:txBody>
          <a:bodyPr/>
          <a:lstStyle/>
          <a:p>
            <a:pPr>
              <a:defRPr/>
            </a:pPr>
            <a:fld id="{085E27C5-ECB1-4EBC-98D3-F94D2BA84B3F}"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600200" y="1905000"/>
            <a:ext cx="6477000" cy="4116388"/>
            <a:chOff x="1104" y="1247"/>
            <a:chExt cx="4176" cy="2881"/>
          </a:xfrm>
        </p:grpSpPr>
        <p:sp>
          <p:nvSpPr>
            <p:cNvPr id="50180" name="Rectangle 2"/>
            <p:cNvSpPr>
              <a:spLocks noChangeArrowheads="1"/>
            </p:cNvSpPr>
            <p:nvPr/>
          </p:nvSpPr>
          <p:spPr bwMode="auto">
            <a:xfrm>
              <a:off x="1104" y="1247"/>
              <a:ext cx="4176" cy="2881"/>
            </a:xfrm>
            <a:prstGeom prst="rect">
              <a:avLst/>
            </a:prstGeom>
            <a:solidFill>
              <a:srgbClr val="FFFFFF"/>
            </a:solidFill>
            <a:ln w="9525">
              <a:solidFill>
                <a:schemeClr val="tx1"/>
              </a:solidFill>
              <a:miter lim="800000"/>
              <a:headEnd/>
              <a:tailEnd/>
            </a:ln>
          </p:spPr>
          <p:txBody>
            <a:bodyPr wrap="none" anchor="ctr"/>
            <a:lstStyle/>
            <a:p>
              <a:endParaRPr lang="en-US" dirty="0">
                <a:latin typeface="Calibri" pitchFamily="34" charset="0"/>
              </a:endParaRPr>
            </a:p>
          </p:txBody>
        </p:sp>
        <p:pic>
          <p:nvPicPr>
            <p:cNvPr id="50181" name="Picture 3" descr="MM Sub Probs"/>
            <p:cNvPicPr>
              <a:picLocks noChangeAspect="1" noChangeArrowheads="1"/>
            </p:cNvPicPr>
            <p:nvPr/>
          </p:nvPicPr>
          <p:blipFill>
            <a:blip r:embed="rId3" cstate="print"/>
            <a:srcRect t="3508"/>
            <a:stretch>
              <a:fillRect/>
            </a:stretch>
          </p:blipFill>
          <p:spPr bwMode="auto">
            <a:xfrm>
              <a:off x="1104" y="1344"/>
              <a:ext cx="3991" cy="2641"/>
            </a:xfrm>
            <a:prstGeom prst="rect">
              <a:avLst/>
            </a:prstGeom>
            <a:noFill/>
            <a:ln w="9525">
              <a:noFill/>
              <a:miter lim="800000"/>
              <a:headEnd/>
              <a:tailEnd/>
            </a:ln>
          </p:spPr>
        </p:pic>
      </p:grpSp>
      <p:sp>
        <p:nvSpPr>
          <p:cNvPr id="6" name="Title 5"/>
          <p:cNvSpPr>
            <a:spLocks noGrp="1"/>
          </p:cNvSpPr>
          <p:nvPr>
            <p:ph type="title"/>
          </p:nvPr>
        </p:nvSpPr>
        <p:spPr>
          <a:xfrm>
            <a:off x="381000" y="762000"/>
            <a:ext cx="8305800" cy="990600"/>
          </a:xfrm>
        </p:spPr>
        <p:txBody>
          <a:bodyPr/>
          <a:lstStyle/>
          <a:p>
            <a:r>
              <a:rPr lang="en-US" sz="3600" dirty="0" smtClean="0">
                <a:solidFill>
                  <a:schemeClr val="tx2"/>
                </a:solidFill>
                <a:latin typeface="Calibri" pitchFamily="34" charset="0"/>
              </a:rPr>
              <a:t>Mastery Measure</a:t>
            </a:r>
            <a:r>
              <a:rPr lang="en-US" sz="3600" smtClean="0">
                <a:solidFill>
                  <a:schemeClr val="tx2"/>
                </a:solidFill>
                <a:latin typeface="Calibri" pitchFamily="34" charset="0"/>
              </a:rPr>
              <a:t>: Multidigit </a:t>
            </a:r>
            <a:r>
              <a:rPr lang="en-US" sz="3600" dirty="0" smtClean="0">
                <a:solidFill>
                  <a:schemeClr val="tx2"/>
                </a:solidFill>
                <a:latin typeface="Calibri" pitchFamily="34" charset="0"/>
              </a:rPr>
              <a:t>Subtraction Assessment</a:t>
            </a:r>
            <a:endParaRPr lang="en-US" sz="3600" dirty="0"/>
          </a:p>
        </p:txBody>
      </p:sp>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1"/>
          <p:cNvGrpSpPr>
            <a:grpSpLocks/>
          </p:cNvGrpSpPr>
          <p:nvPr/>
        </p:nvGrpSpPr>
        <p:grpSpPr bwMode="auto">
          <a:xfrm>
            <a:off x="1371600" y="2133600"/>
            <a:ext cx="6705600" cy="3829050"/>
            <a:chOff x="914400" y="1371600"/>
            <a:chExt cx="7315200" cy="4591050"/>
          </a:xfrm>
        </p:grpSpPr>
        <p:sp>
          <p:nvSpPr>
            <p:cNvPr id="51204" name="Rectangle 2"/>
            <p:cNvSpPr>
              <a:spLocks noChangeArrowheads="1"/>
            </p:cNvSpPr>
            <p:nvPr/>
          </p:nvSpPr>
          <p:spPr bwMode="auto">
            <a:xfrm>
              <a:off x="914400" y="1371600"/>
              <a:ext cx="7297554" cy="4591050"/>
            </a:xfrm>
            <a:prstGeom prst="rect">
              <a:avLst/>
            </a:prstGeom>
            <a:solidFill>
              <a:srgbClr val="FFFFFF"/>
            </a:solidFill>
            <a:ln w="9525">
              <a:solidFill>
                <a:schemeClr val="tx1"/>
              </a:solidFill>
              <a:miter lim="800000"/>
              <a:headEnd/>
              <a:tailEnd/>
            </a:ln>
          </p:spPr>
          <p:txBody>
            <a:bodyPr wrap="none" anchor="ctr"/>
            <a:lstStyle/>
            <a:p>
              <a:endParaRPr lang="en-US" dirty="0">
                <a:latin typeface="Calibri" pitchFamily="34" charset="0"/>
              </a:endParaRPr>
            </a:p>
          </p:txBody>
        </p:sp>
        <p:sp>
          <p:nvSpPr>
            <p:cNvPr id="51205" name="AutoShape 3"/>
            <p:cNvSpPr>
              <a:spLocks noChangeAspect="1" noChangeArrowheads="1" noTextEdit="1"/>
            </p:cNvSpPr>
            <p:nvPr/>
          </p:nvSpPr>
          <p:spPr bwMode="auto">
            <a:xfrm>
              <a:off x="1307432" y="1565275"/>
              <a:ext cx="6792227" cy="4257675"/>
            </a:xfrm>
            <a:prstGeom prst="rect">
              <a:avLst/>
            </a:prstGeom>
            <a:noFill/>
            <a:ln w="9525">
              <a:noFill/>
              <a:miter lim="800000"/>
              <a:headEnd/>
              <a:tailEnd/>
            </a:ln>
          </p:spPr>
          <p:txBody>
            <a:bodyPr/>
            <a:lstStyle/>
            <a:p>
              <a:endParaRPr lang="en-US" dirty="0"/>
            </a:p>
          </p:txBody>
        </p:sp>
        <p:sp>
          <p:nvSpPr>
            <p:cNvPr id="51206" name="Line 4"/>
            <p:cNvSpPr>
              <a:spLocks noChangeShapeType="1"/>
            </p:cNvSpPr>
            <p:nvPr/>
          </p:nvSpPr>
          <p:spPr bwMode="auto">
            <a:xfrm>
              <a:off x="1982804" y="1957388"/>
              <a:ext cx="120316" cy="1588"/>
            </a:xfrm>
            <a:prstGeom prst="line">
              <a:avLst/>
            </a:prstGeom>
            <a:noFill/>
            <a:ln w="14288">
              <a:solidFill>
                <a:srgbClr val="000000"/>
              </a:solidFill>
              <a:round/>
              <a:headEnd/>
              <a:tailEnd/>
            </a:ln>
          </p:spPr>
          <p:txBody>
            <a:bodyPr/>
            <a:lstStyle/>
            <a:p>
              <a:endParaRPr lang="en-US" dirty="0"/>
            </a:p>
          </p:txBody>
        </p:sp>
        <p:sp>
          <p:nvSpPr>
            <p:cNvPr id="51207" name="Rectangle 5"/>
            <p:cNvSpPr>
              <a:spLocks noChangeArrowheads="1"/>
            </p:cNvSpPr>
            <p:nvPr/>
          </p:nvSpPr>
          <p:spPr bwMode="auto">
            <a:xfrm>
              <a:off x="1735756" y="1844675"/>
              <a:ext cx="195714"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10</a:t>
              </a:r>
              <a:endParaRPr lang="en-US" sz="1400" b="1" dirty="0">
                <a:latin typeface="Calibri" pitchFamily="34" charset="0"/>
              </a:endParaRPr>
            </a:p>
          </p:txBody>
        </p:sp>
        <p:sp>
          <p:nvSpPr>
            <p:cNvPr id="51208" name="Line 6"/>
            <p:cNvSpPr>
              <a:spLocks noChangeShapeType="1"/>
            </p:cNvSpPr>
            <p:nvPr/>
          </p:nvSpPr>
          <p:spPr bwMode="auto">
            <a:xfrm>
              <a:off x="1981200" y="1595438"/>
              <a:ext cx="1604" cy="3640138"/>
            </a:xfrm>
            <a:prstGeom prst="line">
              <a:avLst/>
            </a:prstGeom>
            <a:noFill/>
            <a:ln w="14288">
              <a:solidFill>
                <a:srgbClr val="000000"/>
              </a:solidFill>
              <a:round/>
              <a:headEnd/>
              <a:tailEnd/>
            </a:ln>
          </p:spPr>
          <p:txBody>
            <a:bodyPr/>
            <a:lstStyle/>
            <a:p>
              <a:endParaRPr lang="en-US" dirty="0"/>
            </a:p>
          </p:txBody>
        </p:sp>
        <p:sp>
          <p:nvSpPr>
            <p:cNvPr id="51209" name="Line 7"/>
            <p:cNvSpPr>
              <a:spLocks noChangeShapeType="1"/>
            </p:cNvSpPr>
            <p:nvPr/>
          </p:nvSpPr>
          <p:spPr bwMode="auto">
            <a:xfrm>
              <a:off x="3680059" y="1581150"/>
              <a:ext cx="1604" cy="150813"/>
            </a:xfrm>
            <a:prstGeom prst="line">
              <a:avLst/>
            </a:prstGeom>
            <a:noFill/>
            <a:ln w="14288">
              <a:solidFill>
                <a:srgbClr val="000000"/>
              </a:solidFill>
              <a:round/>
              <a:headEnd/>
              <a:tailEnd/>
            </a:ln>
          </p:spPr>
          <p:txBody>
            <a:bodyPr/>
            <a:lstStyle/>
            <a:p>
              <a:endParaRPr lang="en-US" dirty="0"/>
            </a:p>
          </p:txBody>
        </p:sp>
        <p:sp>
          <p:nvSpPr>
            <p:cNvPr id="51210" name="Line 8"/>
            <p:cNvSpPr>
              <a:spLocks noChangeShapeType="1"/>
            </p:cNvSpPr>
            <p:nvPr/>
          </p:nvSpPr>
          <p:spPr bwMode="auto">
            <a:xfrm>
              <a:off x="3680059" y="1792288"/>
              <a:ext cx="1604" cy="150813"/>
            </a:xfrm>
            <a:prstGeom prst="line">
              <a:avLst/>
            </a:prstGeom>
            <a:noFill/>
            <a:ln w="14288">
              <a:solidFill>
                <a:srgbClr val="000000"/>
              </a:solidFill>
              <a:round/>
              <a:headEnd/>
              <a:tailEnd/>
            </a:ln>
          </p:spPr>
          <p:txBody>
            <a:bodyPr/>
            <a:lstStyle/>
            <a:p>
              <a:endParaRPr lang="en-US" dirty="0"/>
            </a:p>
          </p:txBody>
        </p:sp>
        <p:sp>
          <p:nvSpPr>
            <p:cNvPr id="51211" name="Line 9"/>
            <p:cNvSpPr>
              <a:spLocks noChangeShapeType="1"/>
            </p:cNvSpPr>
            <p:nvPr/>
          </p:nvSpPr>
          <p:spPr bwMode="auto">
            <a:xfrm>
              <a:off x="3680059" y="2003425"/>
              <a:ext cx="1604" cy="150813"/>
            </a:xfrm>
            <a:prstGeom prst="line">
              <a:avLst/>
            </a:prstGeom>
            <a:noFill/>
            <a:ln w="14288">
              <a:solidFill>
                <a:srgbClr val="000000"/>
              </a:solidFill>
              <a:round/>
              <a:headEnd/>
              <a:tailEnd/>
            </a:ln>
          </p:spPr>
          <p:txBody>
            <a:bodyPr/>
            <a:lstStyle/>
            <a:p>
              <a:endParaRPr lang="en-US" dirty="0"/>
            </a:p>
          </p:txBody>
        </p:sp>
        <p:sp>
          <p:nvSpPr>
            <p:cNvPr id="51212" name="Line 10"/>
            <p:cNvSpPr>
              <a:spLocks noChangeShapeType="1"/>
            </p:cNvSpPr>
            <p:nvPr/>
          </p:nvSpPr>
          <p:spPr bwMode="auto">
            <a:xfrm>
              <a:off x="3680059" y="2214563"/>
              <a:ext cx="1604" cy="150813"/>
            </a:xfrm>
            <a:prstGeom prst="line">
              <a:avLst/>
            </a:prstGeom>
            <a:noFill/>
            <a:ln w="14288">
              <a:solidFill>
                <a:srgbClr val="000000"/>
              </a:solidFill>
              <a:round/>
              <a:headEnd/>
              <a:tailEnd/>
            </a:ln>
          </p:spPr>
          <p:txBody>
            <a:bodyPr/>
            <a:lstStyle/>
            <a:p>
              <a:endParaRPr lang="en-US" dirty="0"/>
            </a:p>
          </p:txBody>
        </p:sp>
        <p:sp>
          <p:nvSpPr>
            <p:cNvPr id="51213" name="Line 11"/>
            <p:cNvSpPr>
              <a:spLocks noChangeShapeType="1"/>
            </p:cNvSpPr>
            <p:nvPr/>
          </p:nvSpPr>
          <p:spPr bwMode="auto">
            <a:xfrm>
              <a:off x="3680059" y="2425700"/>
              <a:ext cx="1604" cy="150813"/>
            </a:xfrm>
            <a:prstGeom prst="line">
              <a:avLst/>
            </a:prstGeom>
            <a:noFill/>
            <a:ln w="14288">
              <a:solidFill>
                <a:srgbClr val="000000"/>
              </a:solidFill>
              <a:round/>
              <a:headEnd/>
              <a:tailEnd/>
            </a:ln>
          </p:spPr>
          <p:txBody>
            <a:bodyPr/>
            <a:lstStyle/>
            <a:p>
              <a:endParaRPr lang="en-US" dirty="0"/>
            </a:p>
          </p:txBody>
        </p:sp>
        <p:sp>
          <p:nvSpPr>
            <p:cNvPr id="51214" name="Line 12"/>
            <p:cNvSpPr>
              <a:spLocks noChangeShapeType="1"/>
            </p:cNvSpPr>
            <p:nvPr/>
          </p:nvSpPr>
          <p:spPr bwMode="auto">
            <a:xfrm>
              <a:off x="3680059" y="2638425"/>
              <a:ext cx="1604" cy="150813"/>
            </a:xfrm>
            <a:prstGeom prst="line">
              <a:avLst/>
            </a:prstGeom>
            <a:noFill/>
            <a:ln w="14288">
              <a:solidFill>
                <a:srgbClr val="000000"/>
              </a:solidFill>
              <a:round/>
              <a:headEnd/>
              <a:tailEnd/>
            </a:ln>
          </p:spPr>
          <p:txBody>
            <a:bodyPr/>
            <a:lstStyle/>
            <a:p>
              <a:endParaRPr lang="en-US" dirty="0"/>
            </a:p>
          </p:txBody>
        </p:sp>
        <p:sp>
          <p:nvSpPr>
            <p:cNvPr id="51215" name="Line 13"/>
            <p:cNvSpPr>
              <a:spLocks noChangeShapeType="1"/>
            </p:cNvSpPr>
            <p:nvPr/>
          </p:nvSpPr>
          <p:spPr bwMode="auto">
            <a:xfrm>
              <a:off x="3680059" y="2849563"/>
              <a:ext cx="1604" cy="150813"/>
            </a:xfrm>
            <a:prstGeom prst="line">
              <a:avLst/>
            </a:prstGeom>
            <a:noFill/>
            <a:ln w="14288">
              <a:solidFill>
                <a:srgbClr val="000000"/>
              </a:solidFill>
              <a:round/>
              <a:headEnd/>
              <a:tailEnd/>
            </a:ln>
          </p:spPr>
          <p:txBody>
            <a:bodyPr/>
            <a:lstStyle/>
            <a:p>
              <a:endParaRPr lang="en-US" dirty="0"/>
            </a:p>
          </p:txBody>
        </p:sp>
        <p:sp>
          <p:nvSpPr>
            <p:cNvPr id="51216" name="Line 14"/>
            <p:cNvSpPr>
              <a:spLocks noChangeShapeType="1"/>
            </p:cNvSpPr>
            <p:nvPr/>
          </p:nvSpPr>
          <p:spPr bwMode="auto">
            <a:xfrm>
              <a:off x="3680059" y="3060700"/>
              <a:ext cx="1604" cy="150813"/>
            </a:xfrm>
            <a:prstGeom prst="line">
              <a:avLst/>
            </a:prstGeom>
            <a:noFill/>
            <a:ln w="14288">
              <a:solidFill>
                <a:srgbClr val="000000"/>
              </a:solidFill>
              <a:round/>
              <a:headEnd/>
              <a:tailEnd/>
            </a:ln>
          </p:spPr>
          <p:txBody>
            <a:bodyPr/>
            <a:lstStyle/>
            <a:p>
              <a:endParaRPr lang="en-US" dirty="0"/>
            </a:p>
          </p:txBody>
        </p:sp>
        <p:sp>
          <p:nvSpPr>
            <p:cNvPr id="51217" name="Line 15"/>
            <p:cNvSpPr>
              <a:spLocks noChangeShapeType="1"/>
            </p:cNvSpPr>
            <p:nvPr/>
          </p:nvSpPr>
          <p:spPr bwMode="auto">
            <a:xfrm>
              <a:off x="3680059" y="3271838"/>
              <a:ext cx="1604" cy="150813"/>
            </a:xfrm>
            <a:prstGeom prst="line">
              <a:avLst/>
            </a:prstGeom>
            <a:noFill/>
            <a:ln w="14288">
              <a:solidFill>
                <a:srgbClr val="000000"/>
              </a:solidFill>
              <a:round/>
              <a:headEnd/>
              <a:tailEnd/>
            </a:ln>
          </p:spPr>
          <p:txBody>
            <a:bodyPr/>
            <a:lstStyle/>
            <a:p>
              <a:endParaRPr lang="en-US" dirty="0"/>
            </a:p>
          </p:txBody>
        </p:sp>
        <p:sp>
          <p:nvSpPr>
            <p:cNvPr id="51218" name="Line 16"/>
            <p:cNvSpPr>
              <a:spLocks noChangeShapeType="1"/>
            </p:cNvSpPr>
            <p:nvPr/>
          </p:nvSpPr>
          <p:spPr bwMode="auto">
            <a:xfrm>
              <a:off x="3680059" y="3482975"/>
              <a:ext cx="1604" cy="150813"/>
            </a:xfrm>
            <a:prstGeom prst="line">
              <a:avLst/>
            </a:prstGeom>
            <a:noFill/>
            <a:ln w="14288">
              <a:solidFill>
                <a:srgbClr val="000000"/>
              </a:solidFill>
              <a:round/>
              <a:headEnd/>
              <a:tailEnd/>
            </a:ln>
          </p:spPr>
          <p:txBody>
            <a:bodyPr/>
            <a:lstStyle/>
            <a:p>
              <a:endParaRPr lang="en-US" dirty="0"/>
            </a:p>
          </p:txBody>
        </p:sp>
        <p:sp>
          <p:nvSpPr>
            <p:cNvPr id="51219" name="Line 17"/>
            <p:cNvSpPr>
              <a:spLocks noChangeShapeType="1"/>
            </p:cNvSpPr>
            <p:nvPr/>
          </p:nvSpPr>
          <p:spPr bwMode="auto">
            <a:xfrm>
              <a:off x="3680059" y="3695700"/>
              <a:ext cx="1604" cy="150813"/>
            </a:xfrm>
            <a:prstGeom prst="line">
              <a:avLst/>
            </a:prstGeom>
            <a:noFill/>
            <a:ln w="14288">
              <a:solidFill>
                <a:srgbClr val="000000"/>
              </a:solidFill>
              <a:round/>
              <a:headEnd/>
              <a:tailEnd/>
            </a:ln>
          </p:spPr>
          <p:txBody>
            <a:bodyPr/>
            <a:lstStyle/>
            <a:p>
              <a:endParaRPr lang="en-US" dirty="0"/>
            </a:p>
          </p:txBody>
        </p:sp>
        <p:sp>
          <p:nvSpPr>
            <p:cNvPr id="51220" name="Line 18"/>
            <p:cNvSpPr>
              <a:spLocks noChangeShapeType="1"/>
            </p:cNvSpPr>
            <p:nvPr/>
          </p:nvSpPr>
          <p:spPr bwMode="auto">
            <a:xfrm>
              <a:off x="3680059" y="3905250"/>
              <a:ext cx="1604" cy="152400"/>
            </a:xfrm>
            <a:prstGeom prst="line">
              <a:avLst/>
            </a:prstGeom>
            <a:noFill/>
            <a:ln w="14288">
              <a:solidFill>
                <a:srgbClr val="000000"/>
              </a:solidFill>
              <a:round/>
              <a:headEnd/>
              <a:tailEnd/>
            </a:ln>
          </p:spPr>
          <p:txBody>
            <a:bodyPr/>
            <a:lstStyle/>
            <a:p>
              <a:endParaRPr lang="en-US" dirty="0"/>
            </a:p>
          </p:txBody>
        </p:sp>
        <p:sp>
          <p:nvSpPr>
            <p:cNvPr id="51221" name="Line 19"/>
            <p:cNvSpPr>
              <a:spLocks noChangeShapeType="1"/>
            </p:cNvSpPr>
            <p:nvPr/>
          </p:nvSpPr>
          <p:spPr bwMode="auto">
            <a:xfrm>
              <a:off x="3680059" y="4116388"/>
              <a:ext cx="1604" cy="150813"/>
            </a:xfrm>
            <a:prstGeom prst="line">
              <a:avLst/>
            </a:prstGeom>
            <a:noFill/>
            <a:ln w="14288">
              <a:solidFill>
                <a:srgbClr val="000000"/>
              </a:solidFill>
              <a:round/>
              <a:headEnd/>
              <a:tailEnd/>
            </a:ln>
          </p:spPr>
          <p:txBody>
            <a:bodyPr/>
            <a:lstStyle/>
            <a:p>
              <a:endParaRPr lang="en-US" dirty="0"/>
            </a:p>
          </p:txBody>
        </p:sp>
        <p:sp>
          <p:nvSpPr>
            <p:cNvPr id="51222" name="Line 20"/>
            <p:cNvSpPr>
              <a:spLocks noChangeShapeType="1"/>
            </p:cNvSpPr>
            <p:nvPr/>
          </p:nvSpPr>
          <p:spPr bwMode="auto">
            <a:xfrm>
              <a:off x="3680059" y="4327525"/>
              <a:ext cx="1604" cy="150813"/>
            </a:xfrm>
            <a:prstGeom prst="line">
              <a:avLst/>
            </a:prstGeom>
            <a:noFill/>
            <a:ln w="14288">
              <a:solidFill>
                <a:srgbClr val="000000"/>
              </a:solidFill>
              <a:round/>
              <a:headEnd/>
              <a:tailEnd/>
            </a:ln>
          </p:spPr>
          <p:txBody>
            <a:bodyPr/>
            <a:lstStyle/>
            <a:p>
              <a:endParaRPr lang="en-US" dirty="0"/>
            </a:p>
          </p:txBody>
        </p:sp>
        <p:sp>
          <p:nvSpPr>
            <p:cNvPr id="51223" name="Line 21"/>
            <p:cNvSpPr>
              <a:spLocks noChangeShapeType="1"/>
            </p:cNvSpPr>
            <p:nvPr/>
          </p:nvSpPr>
          <p:spPr bwMode="auto">
            <a:xfrm>
              <a:off x="3680059" y="4540250"/>
              <a:ext cx="1604" cy="150813"/>
            </a:xfrm>
            <a:prstGeom prst="line">
              <a:avLst/>
            </a:prstGeom>
            <a:noFill/>
            <a:ln w="14288">
              <a:solidFill>
                <a:srgbClr val="000000"/>
              </a:solidFill>
              <a:round/>
              <a:headEnd/>
              <a:tailEnd/>
            </a:ln>
          </p:spPr>
          <p:txBody>
            <a:bodyPr/>
            <a:lstStyle/>
            <a:p>
              <a:endParaRPr lang="en-US" dirty="0"/>
            </a:p>
          </p:txBody>
        </p:sp>
        <p:sp>
          <p:nvSpPr>
            <p:cNvPr id="51224" name="Line 22"/>
            <p:cNvSpPr>
              <a:spLocks noChangeShapeType="1"/>
            </p:cNvSpPr>
            <p:nvPr/>
          </p:nvSpPr>
          <p:spPr bwMode="auto">
            <a:xfrm>
              <a:off x="3680059" y="4751388"/>
              <a:ext cx="1604" cy="150813"/>
            </a:xfrm>
            <a:prstGeom prst="line">
              <a:avLst/>
            </a:prstGeom>
            <a:noFill/>
            <a:ln w="14288">
              <a:solidFill>
                <a:srgbClr val="000000"/>
              </a:solidFill>
              <a:round/>
              <a:headEnd/>
              <a:tailEnd/>
            </a:ln>
          </p:spPr>
          <p:txBody>
            <a:bodyPr/>
            <a:lstStyle/>
            <a:p>
              <a:endParaRPr lang="en-US" dirty="0"/>
            </a:p>
          </p:txBody>
        </p:sp>
        <p:sp>
          <p:nvSpPr>
            <p:cNvPr id="51225" name="Line 23"/>
            <p:cNvSpPr>
              <a:spLocks noChangeShapeType="1"/>
            </p:cNvSpPr>
            <p:nvPr/>
          </p:nvSpPr>
          <p:spPr bwMode="auto">
            <a:xfrm>
              <a:off x="3680059" y="4962525"/>
              <a:ext cx="1604" cy="150813"/>
            </a:xfrm>
            <a:prstGeom prst="line">
              <a:avLst/>
            </a:prstGeom>
            <a:noFill/>
            <a:ln w="14288">
              <a:solidFill>
                <a:srgbClr val="000000"/>
              </a:solidFill>
              <a:round/>
              <a:headEnd/>
              <a:tailEnd/>
            </a:ln>
          </p:spPr>
          <p:txBody>
            <a:bodyPr/>
            <a:lstStyle/>
            <a:p>
              <a:endParaRPr lang="en-US" dirty="0"/>
            </a:p>
          </p:txBody>
        </p:sp>
        <p:sp>
          <p:nvSpPr>
            <p:cNvPr id="51226" name="Line 24"/>
            <p:cNvSpPr>
              <a:spLocks noChangeShapeType="1"/>
            </p:cNvSpPr>
            <p:nvPr/>
          </p:nvSpPr>
          <p:spPr bwMode="auto">
            <a:xfrm>
              <a:off x="3680059" y="5173663"/>
              <a:ext cx="1604" cy="46038"/>
            </a:xfrm>
            <a:prstGeom prst="line">
              <a:avLst/>
            </a:prstGeom>
            <a:noFill/>
            <a:ln w="14288">
              <a:solidFill>
                <a:srgbClr val="000000"/>
              </a:solidFill>
              <a:round/>
              <a:headEnd/>
              <a:tailEnd/>
            </a:ln>
          </p:spPr>
          <p:txBody>
            <a:bodyPr/>
            <a:lstStyle/>
            <a:p>
              <a:endParaRPr lang="en-US" dirty="0"/>
            </a:p>
          </p:txBody>
        </p:sp>
        <p:sp>
          <p:nvSpPr>
            <p:cNvPr id="51227" name="Line 25"/>
            <p:cNvSpPr>
              <a:spLocks noChangeShapeType="1"/>
            </p:cNvSpPr>
            <p:nvPr/>
          </p:nvSpPr>
          <p:spPr bwMode="auto">
            <a:xfrm>
              <a:off x="1982804" y="2274888"/>
              <a:ext cx="144379" cy="1588"/>
            </a:xfrm>
            <a:prstGeom prst="line">
              <a:avLst/>
            </a:prstGeom>
            <a:noFill/>
            <a:ln w="14288">
              <a:solidFill>
                <a:srgbClr val="000000"/>
              </a:solidFill>
              <a:round/>
              <a:headEnd/>
              <a:tailEnd/>
            </a:ln>
          </p:spPr>
          <p:txBody>
            <a:bodyPr/>
            <a:lstStyle/>
            <a:p>
              <a:endParaRPr lang="en-US" dirty="0"/>
            </a:p>
          </p:txBody>
        </p:sp>
        <p:sp>
          <p:nvSpPr>
            <p:cNvPr id="51228" name="Line 26"/>
            <p:cNvSpPr>
              <a:spLocks noChangeShapeType="1"/>
            </p:cNvSpPr>
            <p:nvPr/>
          </p:nvSpPr>
          <p:spPr bwMode="auto">
            <a:xfrm>
              <a:off x="1982804" y="2622550"/>
              <a:ext cx="144379" cy="1588"/>
            </a:xfrm>
            <a:prstGeom prst="line">
              <a:avLst/>
            </a:prstGeom>
            <a:noFill/>
            <a:ln w="14288">
              <a:solidFill>
                <a:srgbClr val="000000"/>
              </a:solidFill>
              <a:round/>
              <a:headEnd/>
              <a:tailEnd/>
            </a:ln>
          </p:spPr>
          <p:txBody>
            <a:bodyPr/>
            <a:lstStyle/>
            <a:p>
              <a:endParaRPr lang="en-US" dirty="0"/>
            </a:p>
          </p:txBody>
        </p:sp>
        <p:sp>
          <p:nvSpPr>
            <p:cNvPr id="51229" name="Rectangle 27"/>
            <p:cNvSpPr>
              <a:spLocks noChangeArrowheads="1"/>
            </p:cNvSpPr>
            <p:nvPr/>
          </p:nvSpPr>
          <p:spPr bwMode="auto">
            <a:xfrm>
              <a:off x="1835217" y="2514600"/>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8</a:t>
              </a:r>
              <a:endParaRPr lang="en-US" sz="1400" b="1" dirty="0">
                <a:latin typeface="Calibri" pitchFamily="34" charset="0"/>
              </a:endParaRPr>
            </a:p>
          </p:txBody>
        </p:sp>
        <p:sp>
          <p:nvSpPr>
            <p:cNvPr id="51230" name="Line 28"/>
            <p:cNvSpPr>
              <a:spLocks noChangeShapeType="1"/>
            </p:cNvSpPr>
            <p:nvPr/>
          </p:nvSpPr>
          <p:spPr bwMode="auto">
            <a:xfrm>
              <a:off x="1982804" y="2954338"/>
              <a:ext cx="144379" cy="1588"/>
            </a:xfrm>
            <a:prstGeom prst="line">
              <a:avLst/>
            </a:prstGeom>
            <a:noFill/>
            <a:ln w="14288">
              <a:solidFill>
                <a:srgbClr val="000000"/>
              </a:solidFill>
              <a:round/>
              <a:headEnd/>
              <a:tailEnd/>
            </a:ln>
          </p:spPr>
          <p:txBody>
            <a:bodyPr/>
            <a:lstStyle/>
            <a:p>
              <a:endParaRPr lang="en-US" dirty="0"/>
            </a:p>
          </p:txBody>
        </p:sp>
        <p:sp>
          <p:nvSpPr>
            <p:cNvPr id="51231" name="Line 29"/>
            <p:cNvSpPr>
              <a:spLocks noChangeShapeType="1"/>
            </p:cNvSpPr>
            <p:nvPr/>
          </p:nvSpPr>
          <p:spPr bwMode="auto">
            <a:xfrm>
              <a:off x="1982804" y="3302000"/>
              <a:ext cx="144379" cy="1588"/>
            </a:xfrm>
            <a:prstGeom prst="line">
              <a:avLst/>
            </a:prstGeom>
            <a:noFill/>
            <a:ln w="14288">
              <a:solidFill>
                <a:srgbClr val="000000"/>
              </a:solidFill>
              <a:round/>
              <a:headEnd/>
              <a:tailEnd/>
            </a:ln>
          </p:spPr>
          <p:txBody>
            <a:bodyPr/>
            <a:lstStyle/>
            <a:p>
              <a:endParaRPr lang="en-US" dirty="0"/>
            </a:p>
          </p:txBody>
        </p:sp>
        <p:sp>
          <p:nvSpPr>
            <p:cNvPr id="51232" name="Rectangle 30"/>
            <p:cNvSpPr>
              <a:spLocks noChangeArrowheads="1"/>
            </p:cNvSpPr>
            <p:nvPr/>
          </p:nvSpPr>
          <p:spPr bwMode="auto">
            <a:xfrm>
              <a:off x="1835217" y="3200400"/>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6</a:t>
              </a:r>
              <a:endParaRPr lang="en-US" sz="1400" b="1" dirty="0">
                <a:latin typeface="Calibri" pitchFamily="34" charset="0"/>
              </a:endParaRPr>
            </a:p>
          </p:txBody>
        </p:sp>
        <p:sp>
          <p:nvSpPr>
            <p:cNvPr id="51233" name="Line 31"/>
            <p:cNvSpPr>
              <a:spLocks noChangeShapeType="1"/>
            </p:cNvSpPr>
            <p:nvPr/>
          </p:nvSpPr>
          <p:spPr bwMode="auto">
            <a:xfrm>
              <a:off x="1982804" y="3633788"/>
              <a:ext cx="144379" cy="1588"/>
            </a:xfrm>
            <a:prstGeom prst="line">
              <a:avLst/>
            </a:prstGeom>
            <a:noFill/>
            <a:ln w="14288">
              <a:solidFill>
                <a:srgbClr val="000000"/>
              </a:solidFill>
              <a:round/>
              <a:headEnd/>
              <a:tailEnd/>
            </a:ln>
          </p:spPr>
          <p:txBody>
            <a:bodyPr/>
            <a:lstStyle/>
            <a:p>
              <a:endParaRPr lang="en-US" dirty="0"/>
            </a:p>
          </p:txBody>
        </p:sp>
        <p:sp>
          <p:nvSpPr>
            <p:cNvPr id="51234" name="Line 32"/>
            <p:cNvSpPr>
              <a:spLocks noChangeShapeType="1"/>
            </p:cNvSpPr>
            <p:nvPr/>
          </p:nvSpPr>
          <p:spPr bwMode="auto">
            <a:xfrm>
              <a:off x="1982804" y="3898900"/>
              <a:ext cx="144379" cy="1588"/>
            </a:xfrm>
            <a:prstGeom prst="line">
              <a:avLst/>
            </a:prstGeom>
            <a:noFill/>
            <a:ln w="14288">
              <a:solidFill>
                <a:srgbClr val="000000"/>
              </a:solidFill>
              <a:round/>
              <a:headEnd/>
              <a:tailEnd/>
            </a:ln>
          </p:spPr>
          <p:txBody>
            <a:bodyPr/>
            <a:lstStyle/>
            <a:p>
              <a:endParaRPr lang="en-US" dirty="0"/>
            </a:p>
          </p:txBody>
        </p:sp>
        <p:sp>
          <p:nvSpPr>
            <p:cNvPr id="51235" name="Rectangle 33"/>
            <p:cNvSpPr>
              <a:spLocks noChangeArrowheads="1"/>
            </p:cNvSpPr>
            <p:nvPr/>
          </p:nvSpPr>
          <p:spPr bwMode="auto">
            <a:xfrm>
              <a:off x="1835217" y="3795713"/>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4</a:t>
              </a:r>
              <a:endParaRPr lang="en-US" sz="1400" b="1" dirty="0">
                <a:latin typeface="Calibri" pitchFamily="34" charset="0"/>
              </a:endParaRPr>
            </a:p>
          </p:txBody>
        </p:sp>
        <p:sp>
          <p:nvSpPr>
            <p:cNvPr id="51236" name="Line 34"/>
            <p:cNvSpPr>
              <a:spLocks noChangeShapeType="1"/>
            </p:cNvSpPr>
            <p:nvPr/>
          </p:nvSpPr>
          <p:spPr bwMode="auto">
            <a:xfrm>
              <a:off x="1982804" y="4313238"/>
              <a:ext cx="144379" cy="1588"/>
            </a:xfrm>
            <a:prstGeom prst="line">
              <a:avLst/>
            </a:prstGeom>
            <a:noFill/>
            <a:ln w="14288">
              <a:solidFill>
                <a:srgbClr val="000000"/>
              </a:solidFill>
              <a:round/>
              <a:headEnd/>
              <a:tailEnd/>
            </a:ln>
          </p:spPr>
          <p:txBody>
            <a:bodyPr/>
            <a:lstStyle/>
            <a:p>
              <a:endParaRPr lang="en-US" dirty="0"/>
            </a:p>
          </p:txBody>
        </p:sp>
        <p:sp>
          <p:nvSpPr>
            <p:cNvPr id="51237" name="Line 35"/>
            <p:cNvSpPr>
              <a:spLocks noChangeShapeType="1"/>
            </p:cNvSpPr>
            <p:nvPr/>
          </p:nvSpPr>
          <p:spPr bwMode="auto">
            <a:xfrm>
              <a:off x="1982804" y="4646613"/>
              <a:ext cx="144379" cy="1588"/>
            </a:xfrm>
            <a:prstGeom prst="line">
              <a:avLst/>
            </a:prstGeom>
            <a:noFill/>
            <a:ln w="14288">
              <a:solidFill>
                <a:srgbClr val="000000"/>
              </a:solidFill>
              <a:round/>
              <a:headEnd/>
              <a:tailEnd/>
            </a:ln>
          </p:spPr>
          <p:txBody>
            <a:bodyPr/>
            <a:lstStyle/>
            <a:p>
              <a:endParaRPr lang="en-US" dirty="0"/>
            </a:p>
          </p:txBody>
        </p:sp>
        <p:sp>
          <p:nvSpPr>
            <p:cNvPr id="51238" name="Rectangle 36"/>
            <p:cNvSpPr>
              <a:spLocks noChangeArrowheads="1"/>
            </p:cNvSpPr>
            <p:nvPr/>
          </p:nvSpPr>
          <p:spPr bwMode="auto">
            <a:xfrm>
              <a:off x="1835217" y="4545013"/>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2</a:t>
              </a:r>
              <a:endParaRPr lang="en-US" sz="1400" b="1" dirty="0">
                <a:latin typeface="Calibri" pitchFamily="34" charset="0"/>
              </a:endParaRPr>
            </a:p>
          </p:txBody>
        </p:sp>
        <p:sp>
          <p:nvSpPr>
            <p:cNvPr id="51239" name="Line 37"/>
            <p:cNvSpPr>
              <a:spLocks noChangeShapeType="1"/>
            </p:cNvSpPr>
            <p:nvPr/>
          </p:nvSpPr>
          <p:spPr bwMode="auto">
            <a:xfrm>
              <a:off x="1982804" y="4992688"/>
              <a:ext cx="144379" cy="1588"/>
            </a:xfrm>
            <a:prstGeom prst="line">
              <a:avLst/>
            </a:prstGeom>
            <a:noFill/>
            <a:ln w="14288">
              <a:solidFill>
                <a:srgbClr val="000000"/>
              </a:solidFill>
              <a:round/>
              <a:headEnd/>
              <a:tailEnd/>
            </a:ln>
          </p:spPr>
          <p:txBody>
            <a:bodyPr/>
            <a:lstStyle/>
            <a:p>
              <a:endParaRPr lang="en-US" dirty="0"/>
            </a:p>
          </p:txBody>
        </p:sp>
        <p:sp>
          <p:nvSpPr>
            <p:cNvPr id="51240" name="Line 38"/>
            <p:cNvSpPr>
              <a:spLocks noChangeShapeType="1"/>
            </p:cNvSpPr>
            <p:nvPr/>
          </p:nvSpPr>
          <p:spPr bwMode="auto">
            <a:xfrm>
              <a:off x="1981200" y="5235575"/>
              <a:ext cx="5430253" cy="0"/>
            </a:xfrm>
            <a:prstGeom prst="line">
              <a:avLst/>
            </a:prstGeom>
            <a:noFill/>
            <a:ln w="14288">
              <a:solidFill>
                <a:srgbClr val="000000"/>
              </a:solidFill>
              <a:round/>
              <a:headEnd/>
              <a:tailEnd/>
            </a:ln>
          </p:spPr>
          <p:txBody>
            <a:bodyPr/>
            <a:lstStyle/>
            <a:p>
              <a:endParaRPr lang="en-US" dirty="0"/>
            </a:p>
          </p:txBody>
        </p:sp>
        <p:sp>
          <p:nvSpPr>
            <p:cNvPr id="51241" name="Rectangle 39"/>
            <p:cNvSpPr>
              <a:spLocks noChangeArrowheads="1"/>
            </p:cNvSpPr>
            <p:nvPr/>
          </p:nvSpPr>
          <p:spPr bwMode="auto">
            <a:xfrm>
              <a:off x="1835217" y="512127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0</a:t>
              </a:r>
              <a:endParaRPr lang="en-US" sz="1400" b="1" dirty="0">
                <a:latin typeface="Calibri" pitchFamily="34" charset="0"/>
              </a:endParaRPr>
            </a:p>
          </p:txBody>
        </p:sp>
        <p:grpSp>
          <p:nvGrpSpPr>
            <p:cNvPr id="3" name="Group 360"/>
            <p:cNvGrpSpPr>
              <a:grpSpLocks/>
            </p:cNvGrpSpPr>
            <p:nvPr/>
          </p:nvGrpSpPr>
          <p:grpSpPr bwMode="auto">
            <a:xfrm>
              <a:off x="2329582" y="5127625"/>
              <a:ext cx="4905044" cy="107950"/>
              <a:chOff x="992" y="3034"/>
              <a:chExt cx="3604" cy="79"/>
            </a:xfrm>
          </p:grpSpPr>
          <p:sp>
            <p:nvSpPr>
              <p:cNvPr id="51348" name="Line 41"/>
              <p:cNvSpPr>
                <a:spLocks noChangeShapeType="1"/>
              </p:cNvSpPr>
              <p:nvPr/>
            </p:nvSpPr>
            <p:spPr bwMode="auto">
              <a:xfrm>
                <a:off x="992" y="3034"/>
                <a:ext cx="1" cy="79"/>
              </a:xfrm>
              <a:prstGeom prst="line">
                <a:avLst/>
              </a:prstGeom>
              <a:noFill/>
              <a:ln w="14288">
                <a:solidFill>
                  <a:srgbClr val="000000"/>
                </a:solidFill>
                <a:round/>
                <a:headEnd/>
                <a:tailEnd/>
              </a:ln>
            </p:spPr>
            <p:txBody>
              <a:bodyPr/>
              <a:lstStyle/>
              <a:p>
                <a:endParaRPr lang="en-US" dirty="0"/>
              </a:p>
            </p:txBody>
          </p:sp>
          <p:sp>
            <p:nvSpPr>
              <p:cNvPr id="51349" name="Line 42"/>
              <p:cNvSpPr>
                <a:spLocks noChangeShapeType="1"/>
              </p:cNvSpPr>
              <p:nvPr/>
            </p:nvSpPr>
            <p:spPr bwMode="auto">
              <a:xfrm>
                <a:off x="1267" y="3034"/>
                <a:ext cx="1" cy="79"/>
              </a:xfrm>
              <a:prstGeom prst="line">
                <a:avLst/>
              </a:prstGeom>
              <a:noFill/>
              <a:ln w="14288">
                <a:solidFill>
                  <a:srgbClr val="000000"/>
                </a:solidFill>
                <a:round/>
                <a:headEnd/>
                <a:tailEnd/>
              </a:ln>
            </p:spPr>
            <p:txBody>
              <a:bodyPr/>
              <a:lstStyle/>
              <a:p>
                <a:endParaRPr lang="en-US" dirty="0"/>
              </a:p>
            </p:txBody>
          </p:sp>
          <p:sp>
            <p:nvSpPr>
              <p:cNvPr id="51350" name="Line 43"/>
              <p:cNvSpPr>
                <a:spLocks noChangeShapeType="1"/>
              </p:cNvSpPr>
              <p:nvPr/>
            </p:nvSpPr>
            <p:spPr bwMode="auto">
              <a:xfrm>
                <a:off x="1541" y="3034"/>
                <a:ext cx="1" cy="79"/>
              </a:xfrm>
              <a:prstGeom prst="line">
                <a:avLst/>
              </a:prstGeom>
              <a:noFill/>
              <a:ln w="14288">
                <a:solidFill>
                  <a:srgbClr val="000000"/>
                </a:solidFill>
                <a:round/>
                <a:headEnd/>
                <a:tailEnd/>
              </a:ln>
            </p:spPr>
            <p:txBody>
              <a:bodyPr/>
              <a:lstStyle/>
              <a:p>
                <a:endParaRPr lang="en-US" dirty="0"/>
              </a:p>
            </p:txBody>
          </p:sp>
          <p:sp>
            <p:nvSpPr>
              <p:cNvPr id="51351" name="Line 44"/>
              <p:cNvSpPr>
                <a:spLocks noChangeShapeType="1"/>
              </p:cNvSpPr>
              <p:nvPr/>
            </p:nvSpPr>
            <p:spPr bwMode="auto">
              <a:xfrm>
                <a:off x="1824" y="3034"/>
                <a:ext cx="1" cy="79"/>
              </a:xfrm>
              <a:prstGeom prst="line">
                <a:avLst/>
              </a:prstGeom>
              <a:noFill/>
              <a:ln w="14288">
                <a:solidFill>
                  <a:srgbClr val="000000"/>
                </a:solidFill>
                <a:round/>
                <a:headEnd/>
                <a:tailEnd/>
              </a:ln>
            </p:spPr>
            <p:txBody>
              <a:bodyPr/>
              <a:lstStyle/>
              <a:p>
                <a:endParaRPr lang="en-US" dirty="0"/>
              </a:p>
            </p:txBody>
          </p:sp>
          <p:sp>
            <p:nvSpPr>
              <p:cNvPr id="51352" name="Line 45"/>
              <p:cNvSpPr>
                <a:spLocks noChangeShapeType="1"/>
              </p:cNvSpPr>
              <p:nvPr/>
            </p:nvSpPr>
            <p:spPr bwMode="auto">
              <a:xfrm>
                <a:off x="2099" y="3034"/>
                <a:ext cx="1" cy="79"/>
              </a:xfrm>
              <a:prstGeom prst="line">
                <a:avLst/>
              </a:prstGeom>
              <a:noFill/>
              <a:ln w="14288">
                <a:solidFill>
                  <a:srgbClr val="000000"/>
                </a:solidFill>
                <a:round/>
                <a:headEnd/>
                <a:tailEnd/>
              </a:ln>
            </p:spPr>
            <p:txBody>
              <a:bodyPr/>
              <a:lstStyle/>
              <a:p>
                <a:endParaRPr lang="en-US" dirty="0"/>
              </a:p>
            </p:txBody>
          </p:sp>
          <p:sp>
            <p:nvSpPr>
              <p:cNvPr id="51353" name="Line 46"/>
              <p:cNvSpPr>
                <a:spLocks noChangeShapeType="1"/>
              </p:cNvSpPr>
              <p:nvPr/>
            </p:nvSpPr>
            <p:spPr bwMode="auto">
              <a:xfrm>
                <a:off x="2373" y="3034"/>
                <a:ext cx="1" cy="79"/>
              </a:xfrm>
              <a:prstGeom prst="line">
                <a:avLst/>
              </a:prstGeom>
              <a:noFill/>
              <a:ln w="14288">
                <a:solidFill>
                  <a:srgbClr val="000000"/>
                </a:solidFill>
                <a:round/>
                <a:headEnd/>
                <a:tailEnd/>
              </a:ln>
            </p:spPr>
            <p:txBody>
              <a:bodyPr/>
              <a:lstStyle/>
              <a:p>
                <a:endParaRPr lang="en-US" dirty="0"/>
              </a:p>
            </p:txBody>
          </p:sp>
          <p:sp>
            <p:nvSpPr>
              <p:cNvPr id="51354" name="Line 47"/>
              <p:cNvSpPr>
                <a:spLocks noChangeShapeType="1"/>
              </p:cNvSpPr>
              <p:nvPr/>
            </p:nvSpPr>
            <p:spPr bwMode="auto">
              <a:xfrm>
                <a:off x="2656" y="3034"/>
                <a:ext cx="1" cy="79"/>
              </a:xfrm>
              <a:prstGeom prst="line">
                <a:avLst/>
              </a:prstGeom>
              <a:noFill/>
              <a:ln w="14288">
                <a:solidFill>
                  <a:srgbClr val="000000"/>
                </a:solidFill>
                <a:round/>
                <a:headEnd/>
                <a:tailEnd/>
              </a:ln>
            </p:spPr>
            <p:txBody>
              <a:bodyPr/>
              <a:lstStyle/>
              <a:p>
                <a:endParaRPr lang="en-US" dirty="0"/>
              </a:p>
            </p:txBody>
          </p:sp>
          <p:sp>
            <p:nvSpPr>
              <p:cNvPr id="51355" name="Line 48"/>
              <p:cNvSpPr>
                <a:spLocks noChangeShapeType="1"/>
              </p:cNvSpPr>
              <p:nvPr/>
            </p:nvSpPr>
            <p:spPr bwMode="auto">
              <a:xfrm>
                <a:off x="2931" y="3034"/>
                <a:ext cx="1" cy="79"/>
              </a:xfrm>
              <a:prstGeom prst="line">
                <a:avLst/>
              </a:prstGeom>
              <a:noFill/>
              <a:ln w="14288">
                <a:solidFill>
                  <a:srgbClr val="000000"/>
                </a:solidFill>
                <a:round/>
                <a:headEnd/>
                <a:tailEnd/>
              </a:ln>
            </p:spPr>
            <p:txBody>
              <a:bodyPr/>
              <a:lstStyle/>
              <a:p>
                <a:endParaRPr lang="en-US" dirty="0"/>
              </a:p>
            </p:txBody>
          </p:sp>
          <p:sp>
            <p:nvSpPr>
              <p:cNvPr id="51356" name="Line 49"/>
              <p:cNvSpPr>
                <a:spLocks noChangeShapeType="1"/>
              </p:cNvSpPr>
              <p:nvPr/>
            </p:nvSpPr>
            <p:spPr bwMode="auto">
              <a:xfrm>
                <a:off x="3214" y="3034"/>
                <a:ext cx="1" cy="79"/>
              </a:xfrm>
              <a:prstGeom prst="line">
                <a:avLst/>
              </a:prstGeom>
              <a:noFill/>
              <a:ln w="14288">
                <a:solidFill>
                  <a:srgbClr val="000000"/>
                </a:solidFill>
                <a:round/>
                <a:headEnd/>
                <a:tailEnd/>
              </a:ln>
            </p:spPr>
            <p:txBody>
              <a:bodyPr/>
              <a:lstStyle/>
              <a:p>
                <a:endParaRPr lang="en-US" dirty="0"/>
              </a:p>
            </p:txBody>
          </p:sp>
          <p:sp>
            <p:nvSpPr>
              <p:cNvPr id="51357" name="Line 50"/>
              <p:cNvSpPr>
                <a:spLocks noChangeShapeType="1"/>
              </p:cNvSpPr>
              <p:nvPr/>
            </p:nvSpPr>
            <p:spPr bwMode="auto">
              <a:xfrm>
                <a:off x="3488" y="3034"/>
                <a:ext cx="1" cy="79"/>
              </a:xfrm>
              <a:prstGeom prst="line">
                <a:avLst/>
              </a:prstGeom>
              <a:noFill/>
              <a:ln w="14288">
                <a:solidFill>
                  <a:srgbClr val="000000"/>
                </a:solidFill>
                <a:round/>
                <a:headEnd/>
                <a:tailEnd/>
              </a:ln>
            </p:spPr>
            <p:txBody>
              <a:bodyPr/>
              <a:lstStyle/>
              <a:p>
                <a:endParaRPr lang="en-US" dirty="0"/>
              </a:p>
            </p:txBody>
          </p:sp>
          <p:sp>
            <p:nvSpPr>
              <p:cNvPr id="51358" name="Line 51"/>
              <p:cNvSpPr>
                <a:spLocks noChangeShapeType="1"/>
              </p:cNvSpPr>
              <p:nvPr/>
            </p:nvSpPr>
            <p:spPr bwMode="auto">
              <a:xfrm>
                <a:off x="3763" y="3034"/>
                <a:ext cx="1" cy="79"/>
              </a:xfrm>
              <a:prstGeom prst="line">
                <a:avLst/>
              </a:prstGeom>
              <a:noFill/>
              <a:ln w="14288">
                <a:solidFill>
                  <a:srgbClr val="000000"/>
                </a:solidFill>
                <a:round/>
                <a:headEnd/>
                <a:tailEnd/>
              </a:ln>
            </p:spPr>
            <p:txBody>
              <a:bodyPr/>
              <a:lstStyle/>
              <a:p>
                <a:endParaRPr lang="en-US" dirty="0"/>
              </a:p>
            </p:txBody>
          </p:sp>
          <p:sp>
            <p:nvSpPr>
              <p:cNvPr id="51359" name="Line 52"/>
              <p:cNvSpPr>
                <a:spLocks noChangeShapeType="1"/>
              </p:cNvSpPr>
              <p:nvPr/>
            </p:nvSpPr>
            <p:spPr bwMode="auto">
              <a:xfrm>
                <a:off x="4046" y="3034"/>
                <a:ext cx="1" cy="79"/>
              </a:xfrm>
              <a:prstGeom prst="line">
                <a:avLst/>
              </a:prstGeom>
              <a:noFill/>
              <a:ln w="14288">
                <a:solidFill>
                  <a:srgbClr val="000000"/>
                </a:solidFill>
                <a:round/>
                <a:headEnd/>
                <a:tailEnd/>
              </a:ln>
            </p:spPr>
            <p:txBody>
              <a:bodyPr/>
              <a:lstStyle/>
              <a:p>
                <a:endParaRPr lang="en-US" dirty="0"/>
              </a:p>
            </p:txBody>
          </p:sp>
          <p:sp>
            <p:nvSpPr>
              <p:cNvPr id="51360" name="Line 53"/>
              <p:cNvSpPr>
                <a:spLocks noChangeShapeType="1"/>
              </p:cNvSpPr>
              <p:nvPr/>
            </p:nvSpPr>
            <p:spPr bwMode="auto">
              <a:xfrm>
                <a:off x="4320" y="3034"/>
                <a:ext cx="1" cy="79"/>
              </a:xfrm>
              <a:prstGeom prst="line">
                <a:avLst/>
              </a:prstGeom>
              <a:noFill/>
              <a:ln w="14288">
                <a:solidFill>
                  <a:srgbClr val="000000"/>
                </a:solidFill>
                <a:round/>
                <a:headEnd/>
                <a:tailEnd/>
              </a:ln>
            </p:spPr>
            <p:txBody>
              <a:bodyPr/>
              <a:lstStyle/>
              <a:p>
                <a:endParaRPr lang="en-US" dirty="0"/>
              </a:p>
            </p:txBody>
          </p:sp>
          <p:sp>
            <p:nvSpPr>
              <p:cNvPr id="51361" name="Line 54"/>
              <p:cNvSpPr>
                <a:spLocks noChangeShapeType="1"/>
              </p:cNvSpPr>
              <p:nvPr/>
            </p:nvSpPr>
            <p:spPr bwMode="auto">
              <a:xfrm>
                <a:off x="4595" y="3034"/>
                <a:ext cx="1" cy="79"/>
              </a:xfrm>
              <a:prstGeom prst="line">
                <a:avLst/>
              </a:prstGeom>
              <a:noFill/>
              <a:ln w="14288">
                <a:solidFill>
                  <a:srgbClr val="000000"/>
                </a:solidFill>
                <a:round/>
                <a:headEnd/>
                <a:tailEnd/>
              </a:ln>
            </p:spPr>
            <p:txBody>
              <a:bodyPr/>
              <a:lstStyle/>
              <a:p>
                <a:endParaRPr lang="en-US" dirty="0"/>
              </a:p>
            </p:txBody>
          </p:sp>
        </p:grpSp>
        <p:sp>
          <p:nvSpPr>
            <p:cNvPr id="51243" name="Rectangle 55"/>
            <p:cNvSpPr>
              <a:spLocks noChangeArrowheads="1"/>
            </p:cNvSpPr>
            <p:nvPr/>
          </p:nvSpPr>
          <p:spPr bwMode="auto">
            <a:xfrm>
              <a:off x="4268804" y="5565775"/>
              <a:ext cx="654518" cy="212725"/>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latin typeface="Calibri" pitchFamily="34" charset="0"/>
                </a:rPr>
                <a:t>WEEKS</a:t>
              </a:r>
              <a:endParaRPr lang="en-US" sz="1400" b="1" dirty="0">
                <a:latin typeface="Calibri" pitchFamily="34" charset="0"/>
              </a:endParaRPr>
            </a:p>
          </p:txBody>
        </p:sp>
        <p:sp>
          <p:nvSpPr>
            <p:cNvPr id="51244" name="Oval 56"/>
            <p:cNvSpPr>
              <a:spLocks noChangeArrowheads="1"/>
            </p:cNvSpPr>
            <p:nvPr/>
          </p:nvSpPr>
          <p:spPr bwMode="auto">
            <a:xfrm>
              <a:off x="2287604" y="4273550"/>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45" name="Oval 57"/>
            <p:cNvSpPr>
              <a:spLocks noChangeArrowheads="1"/>
            </p:cNvSpPr>
            <p:nvPr/>
          </p:nvSpPr>
          <p:spPr bwMode="auto">
            <a:xfrm>
              <a:off x="2481714" y="3563938"/>
              <a:ext cx="83419"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46" name="Oval 58"/>
            <p:cNvSpPr>
              <a:spLocks noChangeArrowheads="1"/>
            </p:cNvSpPr>
            <p:nvPr/>
          </p:nvSpPr>
          <p:spPr bwMode="auto">
            <a:xfrm>
              <a:off x="2659781" y="3971925"/>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47" name="Oval 59"/>
            <p:cNvSpPr>
              <a:spLocks noChangeArrowheads="1"/>
            </p:cNvSpPr>
            <p:nvPr/>
          </p:nvSpPr>
          <p:spPr bwMode="auto">
            <a:xfrm>
              <a:off x="3009499" y="3246438"/>
              <a:ext cx="86627"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48" name="Oval 60"/>
            <p:cNvSpPr>
              <a:spLocks noChangeArrowheads="1"/>
            </p:cNvSpPr>
            <p:nvPr/>
          </p:nvSpPr>
          <p:spPr bwMode="auto">
            <a:xfrm>
              <a:off x="3179545" y="2506663"/>
              <a:ext cx="85023"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49" name="Oval 61"/>
            <p:cNvSpPr>
              <a:spLocks noChangeArrowheads="1"/>
            </p:cNvSpPr>
            <p:nvPr/>
          </p:nvSpPr>
          <p:spPr bwMode="auto">
            <a:xfrm>
              <a:off x="3383280" y="2174875"/>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50" name="Oval 62"/>
            <p:cNvSpPr>
              <a:spLocks noChangeArrowheads="1"/>
            </p:cNvSpPr>
            <p:nvPr/>
          </p:nvSpPr>
          <p:spPr bwMode="auto">
            <a:xfrm>
              <a:off x="3529263" y="2506663"/>
              <a:ext cx="83419"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51" name="Line 63"/>
            <p:cNvSpPr>
              <a:spLocks noChangeShapeType="1"/>
            </p:cNvSpPr>
            <p:nvPr/>
          </p:nvSpPr>
          <p:spPr bwMode="auto">
            <a:xfrm>
              <a:off x="2173705" y="2622550"/>
              <a:ext cx="120316" cy="1588"/>
            </a:xfrm>
            <a:prstGeom prst="line">
              <a:avLst/>
            </a:prstGeom>
            <a:noFill/>
            <a:ln w="14288">
              <a:solidFill>
                <a:srgbClr val="000000"/>
              </a:solidFill>
              <a:round/>
              <a:headEnd/>
              <a:tailEnd/>
            </a:ln>
          </p:spPr>
          <p:txBody>
            <a:bodyPr/>
            <a:lstStyle/>
            <a:p>
              <a:endParaRPr lang="en-US" dirty="0"/>
            </a:p>
          </p:txBody>
        </p:sp>
        <p:sp>
          <p:nvSpPr>
            <p:cNvPr id="51252" name="Line 64"/>
            <p:cNvSpPr>
              <a:spLocks noChangeShapeType="1"/>
            </p:cNvSpPr>
            <p:nvPr/>
          </p:nvSpPr>
          <p:spPr bwMode="auto">
            <a:xfrm>
              <a:off x="2342147" y="2622550"/>
              <a:ext cx="120316" cy="1588"/>
            </a:xfrm>
            <a:prstGeom prst="line">
              <a:avLst/>
            </a:prstGeom>
            <a:noFill/>
            <a:ln w="14288">
              <a:solidFill>
                <a:srgbClr val="000000"/>
              </a:solidFill>
              <a:round/>
              <a:headEnd/>
              <a:tailEnd/>
            </a:ln>
          </p:spPr>
          <p:txBody>
            <a:bodyPr/>
            <a:lstStyle/>
            <a:p>
              <a:endParaRPr lang="en-US" dirty="0"/>
            </a:p>
          </p:txBody>
        </p:sp>
        <p:sp>
          <p:nvSpPr>
            <p:cNvPr id="51253" name="Line 65"/>
            <p:cNvSpPr>
              <a:spLocks noChangeShapeType="1"/>
            </p:cNvSpPr>
            <p:nvPr/>
          </p:nvSpPr>
          <p:spPr bwMode="auto">
            <a:xfrm>
              <a:off x="2510589" y="2622550"/>
              <a:ext cx="121920" cy="1588"/>
            </a:xfrm>
            <a:prstGeom prst="line">
              <a:avLst/>
            </a:prstGeom>
            <a:noFill/>
            <a:ln w="14288">
              <a:solidFill>
                <a:srgbClr val="000000"/>
              </a:solidFill>
              <a:round/>
              <a:headEnd/>
              <a:tailEnd/>
            </a:ln>
          </p:spPr>
          <p:txBody>
            <a:bodyPr/>
            <a:lstStyle/>
            <a:p>
              <a:endParaRPr lang="en-US" dirty="0"/>
            </a:p>
          </p:txBody>
        </p:sp>
        <p:sp>
          <p:nvSpPr>
            <p:cNvPr id="51254" name="Line 66"/>
            <p:cNvSpPr>
              <a:spLocks noChangeShapeType="1"/>
            </p:cNvSpPr>
            <p:nvPr/>
          </p:nvSpPr>
          <p:spPr bwMode="auto">
            <a:xfrm>
              <a:off x="2679032" y="2622550"/>
              <a:ext cx="121920" cy="1588"/>
            </a:xfrm>
            <a:prstGeom prst="line">
              <a:avLst/>
            </a:prstGeom>
            <a:noFill/>
            <a:ln w="14288">
              <a:solidFill>
                <a:srgbClr val="000000"/>
              </a:solidFill>
              <a:round/>
              <a:headEnd/>
              <a:tailEnd/>
            </a:ln>
          </p:spPr>
          <p:txBody>
            <a:bodyPr/>
            <a:lstStyle/>
            <a:p>
              <a:endParaRPr lang="en-US" dirty="0"/>
            </a:p>
          </p:txBody>
        </p:sp>
        <p:sp>
          <p:nvSpPr>
            <p:cNvPr id="51255" name="Line 67"/>
            <p:cNvSpPr>
              <a:spLocks noChangeShapeType="1"/>
            </p:cNvSpPr>
            <p:nvPr/>
          </p:nvSpPr>
          <p:spPr bwMode="auto">
            <a:xfrm>
              <a:off x="2849078" y="2622550"/>
              <a:ext cx="118712" cy="1588"/>
            </a:xfrm>
            <a:prstGeom prst="line">
              <a:avLst/>
            </a:prstGeom>
            <a:noFill/>
            <a:ln w="14288">
              <a:solidFill>
                <a:srgbClr val="000000"/>
              </a:solidFill>
              <a:round/>
              <a:headEnd/>
              <a:tailEnd/>
            </a:ln>
          </p:spPr>
          <p:txBody>
            <a:bodyPr/>
            <a:lstStyle/>
            <a:p>
              <a:endParaRPr lang="en-US" dirty="0"/>
            </a:p>
          </p:txBody>
        </p:sp>
        <p:sp>
          <p:nvSpPr>
            <p:cNvPr id="51256" name="Line 68"/>
            <p:cNvSpPr>
              <a:spLocks noChangeShapeType="1"/>
            </p:cNvSpPr>
            <p:nvPr/>
          </p:nvSpPr>
          <p:spPr bwMode="auto">
            <a:xfrm>
              <a:off x="3017520" y="2622550"/>
              <a:ext cx="118712" cy="1588"/>
            </a:xfrm>
            <a:prstGeom prst="line">
              <a:avLst/>
            </a:prstGeom>
            <a:noFill/>
            <a:ln w="14288">
              <a:solidFill>
                <a:srgbClr val="000000"/>
              </a:solidFill>
              <a:round/>
              <a:headEnd/>
              <a:tailEnd/>
            </a:ln>
          </p:spPr>
          <p:txBody>
            <a:bodyPr/>
            <a:lstStyle/>
            <a:p>
              <a:endParaRPr lang="en-US" dirty="0"/>
            </a:p>
          </p:txBody>
        </p:sp>
        <p:sp>
          <p:nvSpPr>
            <p:cNvPr id="51257" name="Line 69"/>
            <p:cNvSpPr>
              <a:spLocks noChangeShapeType="1"/>
            </p:cNvSpPr>
            <p:nvPr/>
          </p:nvSpPr>
          <p:spPr bwMode="auto">
            <a:xfrm>
              <a:off x="3185962" y="2622550"/>
              <a:ext cx="118712" cy="1588"/>
            </a:xfrm>
            <a:prstGeom prst="line">
              <a:avLst/>
            </a:prstGeom>
            <a:noFill/>
            <a:ln w="14288">
              <a:solidFill>
                <a:srgbClr val="000000"/>
              </a:solidFill>
              <a:round/>
              <a:headEnd/>
              <a:tailEnd/>
            </a:ln>
          </p:spPr>
          <p:txBody>
            <a:bodyPr/>
            <a:lstStyle/>
            <a:p>
              <a:endParaRPr lang="en-US" dirty="0"/>
            </a:p>
          </p:txBody>
        </p:sp>
        <p:sp>
          <p:nvSpPr>
            <p:cNvPr id="51258" name="Line 70"/>
            <p:cNvSpPr>
              <a:spLocks noChangeShapeType="1"/>
            </p:cNvSpPr>
            <p:nvPr/>
          </p:nvSpPr>
          <p:spPr bwMode="auto">
            <a:xfrm>
              <a:off x="3354404" y="2622550"/>
              <a:ext cx="120316" cy="1588"/>
            </a:xfrm>
            <a:prstGeom prst="line">
              <a:avLst/>
            </a:prstGeom>
            <a:noFill/>
            <a:ln w="14288">
              <a:solidFill>
                <a:srgbClr val="000000"/>
              </a:solidFill>
              <a:round/>
              <a:headEnd/>
              <a:tailEnd/>
            </a:ln>
          </p:spPr>
          <p:txBody>
            <a:bodyPr/>
            <a:lstStyle/>
            <a:p>
              <a:endParaRPr lang="en-US" dirty="0"/>
            </a:p>
          </p:txBody>
        </p:sp>
        <p:sp>
          <p:nvSpPr>
            <p:cNvPr id="51259" name="Line 71"/>
            <p:cNvSpPr>
              <a:spLocks noChangeShapeType="1"/>
            </p:cNvSpPr>
            <p:nvPr/>
          </p:nvSpPr>
          <p:spPr bwMode="auto">
            <a:xfrm>
              <a:off x="3522846" y="2622550"/>
              <a:ext cx="120316" cy="1588"/>
            </a:xfrm>
            <a:prstGeom prst="line">
              <a:avLst/>
            </a:prstGeom>
            <a:noFill/>
            <a:ln w="14288">
              <a:solidFill>
                <a:srgbClr val="000000"/>
              </a:solidFill>
              <a:round/>
              <a:headEnd/>
              <a:tailEnd/>
            </a:ln>
          </p:spPr>
          <p:txBody>
            <a:bodyPr/>
            <a:lstStyle/>
            <a:p>
              <a:endParaRPr lang="en-US" dirty="0"/>
            </a:p>
          </p:txBody>
        </p:sp>
        <p:sp>
          <p:nvSpPr>
            <p:cNvPr id="51260" name="Line 72"/>
            <p:cNvSpPr>
              <a:spLocks noChangeShapeType="1"/>
            </p:cNvSpPr>
            <p:nvPr/>
          </p:nvSpPr>
          <p:spPr bwMode="auto">
            <a:xfrm>
              <a:off x="3691288" y="2622550"/>
              <a:ext cx="120316" cy="1588"/>
            </a:xfrm>
            <a:prstGeom prst="line">
              <a:avLst/>
            </a:prstGeom>
            <a:noFill/>
            <a:ln w="14288">
              <a:solidFill>
                <a:srgbClr val="000000"/>
              </a:solidFill>
              <a:round/>
              <a:headEnd/>
              <a:tailEnd/>
            </a:ln>
          </p:spPr>
          <p:txBody>
            <a:bodyPr/>
            <a:lstStyle/>
            <a:p>
              <a:endParaRPr lang="en-US" dirty="0"/>
            </a:p>
          </p:txBody>
        </p:sp>
        <p:sp>
          <p:nvSpPr>
            <p:cNvPr id="51261" name="Line 73"/>
            <p:cNvSpPr>
              <a:spLocks noChangeShapeType="1"/>
            </p:cNvSpPr>
            <p:nvPr/>
          </p:nvSpPr>
          <p:spPr bwMode="auto">
            <a:xfrm>
              <a:off x="3859731" y="2622550"/>
              <a:ext cx="120316" cy="1588"/>
            </a:xfrm>
            <a:prstGeom prst="line">
              <a:avLst/>
            </a:prstGeom>
            <a:noFill/>
            <a:ln w="14288">
              <a:solidFill>
                <a:srgbClr val="000000"/>
              </a:solidFill>
              <a:round/>
              <a:headEnd/>
              <a:tailEnd/>
            </a:ln>
          </p:spPr>
          <p:txBody>
            <a:bodyPr/>
            <a:lstStyle/>
            <a:p>
              <a:endParaRPr lang="en-US" dirty="0"/>
            </a:p>
          </p:txBody>
        </p:sp>
        <p:sp>
          <p:nvSpPr>
            <p:cNvPr id="51262" name="Line 74"/>
            <p:cNvSpPr>
              <a:spLocks noChangeShapeType="1"/>
            </p:cNvSpPr>
            <p:nvPr/>
          </p:nvSpPr>
          <p:spPr bwMode="auto">
            <a:xfrm>
              <a:off x="4028173" y="2622550"/>
              <a:ext cx="120316" cy="1588"/>
            </a:xfrm>
            <a:prstGeom prst="line">
              <a:avLst/>
            </a:prstGeom>
            <a:noFill/>
            <a:ln w="14288">
              <a:solidFill>
                <a:srgbClr val="000000"/>
              </a:solidFill>
              <a:round/>
              <a:headEnd/>
              <a:tailEnd/>
            </a:ln>
          </p:spPr>
          <p:txBody>
            <a:bodyPr/>
            <a:lstStyle/>
            <a:p>
              <a:endParaRPr lang="en-US" dirty="0"/>
            </a:p>
          </p:txBody>
        </p:sp>
        <p:sp>
          <p:nvSpPr>
            <p:cNvPr id="51263" name="Line 75"/>
            <p:cNvSpPr>
              <a:spLocks noChangeShapeType="1"/>
            </p:cNvSpPr>
            <p:nvPr/>
          </p:nvSpPr>
          <p:spPr bwMode="auto">
            <a:xfrm>
              <a:off x="4196615" y="2622550"/>
              <a:ext cx="121920" cy="1588"/>
            </a:xfrm>
            <a:prstGeom prst="line">
              <a:avLst/>
            </a:prstGeom>
            <a:noFill/>
            <a:ln w="14288">
              <a:solidFill>
                <a:srgbClr val="000000"/>
              </a:solidFill>
              <a:round/>
              <a:headEnd/>
              <a:tailEnd/>
            </a:ln>
          </p:spPr>
          <p:txBody>
            <a:bodyPr/>
            <a:lstStyle/>
            <a:p>
              <a:endParaRPr lang="en-US" dirty="0"/>
            </a:p>
          </p:txBody>
        </p:sp>
        <p:sp>
          <p:nvSpPr>
            <p:cNvPr id="51264" name="Line 76"/>
            <p:cNvSpPr>
              <a:spLocks noChangeShapeType="1"/>
            </p:cNvSpPr>
            <p:nvPr/>
          </p:nvSpPr>
          <p:spPr bwMode="auto">
            <a:xfrm>
              <a:off x="4365057" y="2622550"/>
              <a:ext cx="121920" cy="1588"/>
            </a:xfrm>
            <a:prstGeom prst="line">
              <a:avLst/>
            </a:prstGeom>
            <a:noFill/>
            <a:ln w="14288">
              <a:solidFill>
                <a:srgbClr val="000000"/>
              </a:solidFill>
              <a:round/>
              <a:headEnd/>
              <a:tailEnd/>
            </a:ln>
          </p:spPr>
          <p:txBody>
            <a:bodyPr/>
            <a:lstStyle/>
            <a:p>
              <a:endParaRPr lang="en-US" dirty="0"/>
            </a:p>
          </p:txBody>
        </p:sp>
        <p:sp>
          <p:nvSpPr>
            <p:cNvPr id="51265" name="Line 77"/>
            <p:cNvSpPr>
              <a:spLocks noChangeShapeType="1"/>
            </p:cNvSpPr>
            <p:nvPr/>
          </p:nvSpPr>
          <p:spPr bwMode="auto">
            <a:xfrm>
              <a:off x="4533499" y="2622550"/>
              <a:ext cx="121920" cy="1588"/>
            </a:xfrm>
            <a:prstGeom prst="line">
              <a:avLst/>
            </a:prstGeom>
            <a:noFill/>
            <a:ln w="14288">
              <a:solidFill>
                <a:srgbClr val="000000"/>
              </a:solidFill>
              <a:round/>
              <a:headEnd/>
              <a:tailEnd/>
            </a:ln>
          </p:spPr>
          <p:txBody>
            <a:bodyPr/>
            <a:lstStyle/>
            <a:p>
              <a:endParaRPr lang="en-US" dirty="0"/>
            </a:p>
          </p:txBody>
        </p:sp>
        <p:sp>
          <p:nvSpPr>
            <p:cNvPr id="51266" name="Line 78"/>
            <p:cNvSpPr>
              <a:spLocks noChangeShapeType="1"/>
            </p:cNvSpPr>
            <p:nvPr/>
          </p:nvSpPr>
          <p:spPr bwMode="auto">
            <a:xfrm>
              <a:off x="4703545" y="2622550"/>
              <a:ext cx="120316" cy="1588"/>
            </a:xfrm>
            <a:prstGeom prst="line">
              <a:avLst/>
            </a:prstGeom>
            <a:noFill/>
            <a:ln w="14288">
              <a:solidFill>
                <a:srgbClr val="000000"/>
              </a:solidFill>
              <a:round/>
              <a:headEnd/>
              <a:tailEnd/>
            </a:ln>
          </p:spPr>
          <p:txBody>
            <a:bodyPr/>
            <a:lstStyle/>
            <a:p>
              <a:endParaRPr lang="en-US" dirty="0"/>
            </a:p>
          </p:txBody>
        </p:sp>
        <p:sp>
          <p:nvSpPr>
            <p:cNvPr id="51267" name="Line 79"/>
            <p:cNvSpPr>
              <a:spLocks noChangeShapeType="1"/>
            </p:cNvSpPr>
            <p:nvPr/>
          </p:nvSpPr>
          <p:spPr bwMode="auto">
            <a:xfrm>
              <a:off x="4871987" y="2622550"/>
              <a:ext cx="118712" cy="1588"/>
            </a:xfrm>
            <a:prstGeom prst="line">
              <a:avLst/>
            </a:prstGeom>
            <a:noFill/>
            <a:ln w="14288">
              <a:solidFill>
                <a:srgbClr val="000000"/>
              </a:solidFill>
              <a:round/>
              <a:headEnd/>
              <a:tailEnd/>
            </a:ln>
          </p:spPr>
          <p:txBody>
            <a:bodyPr/>
            <a:lstStyle/>
            <a:p>
              <a:endParaRPr lang="en-US" dirty="0"/>
            </a:p>
          </p:txBody>
        </p:sp>
        <p:sp>
          <p:nvSpPr>
            <p:cNvPr id="51268" name="Line 80"/>
            <p:cNvSpPr>
              <a:spLocks noChangeShapeType="1"/>
            </p:cNvSpPr>
            <p:nvPr/>
          </p:nvSpPr>
          <p:spPr bwMode="auto">
            <a:xfrm>
              <a:off x="5040429" y="2622550"/>
              <a:ext cx="120316" cy="1588"/>
            </a:xfrm>
            <a:prstGeom prst="line">
              <a:avLst/>
            </a:prstGeom>
            <a:noFill/>
            <a:ln w="14288">
              <a:solidFill>
                <a:srgbClr val="000000"/>
              </a:solidFill>
              <a:round/>
              <a:headEnd/>
              <a:tailEnd/>
            </a:ln>
          </p:spPr>
          <p:txBody>
            <a:bodyPr/>
            <a:lstStyle/>
            <a:p>
              <a:endParaRPr lang="en-US" dirty="0"/>
            </a:p>
          </p:txBody>
        </p:sp>
        <p:sp>
          <p:nvSpPr>
            <p:cNvPr id="51269" name="Line 81"/>
            <p:cNvSpPr>
              <a:spLocks noChangeShapeType="1"/>
            </p:cNvSpPr>
            <p:nvPr/>
          </p:nvSpPr>
          <p:spPr bwMode="auto">
            <a:xfrm>
              <a:off x="5208872" y="2622550"/>
              <a:ext cx="120316" cy="1588"/>
            </a:xfrm>
            <a:prstGeom prst="line">
              <a:avLst/>
            </a:prstGeom>
            <a:noFill/>
            <a:ln w="14288">
              <a:solidFill>
                <a:srgbClr val="000000"/>
              </a:solidFill>
              <a:round/>
              <a:headEnd/>
              <a:tailEnd/>
            </a:ln>
          </p:spPr>
          <p:txBody>
            <a:bodyPr/>
            <a:lstStyle/>
            <a:p>
              <a:endParaRPr lang="en-US" dirty="0"/>
            </a:p>
          </p:txBody>
        </p:sp>
        <p:sp>
          <p:nvSpPr>
            <p:cNvPr id="51270" name="Line 82"/>
            <p:cNvSpPr>
              <a:spLocks noChangeShapeType="1"/>
            </p:cNvSpPr>
            <p:nvPr/>
          </p:nvSpPr>
          <p:spPr bwMode="auto">
            <a:xfrm>
              <a:off x="5377314" y="2622550"/>
              <a:ext cx="120316" cy="1588"/>
            </a:xfrm>
            <a:prstGeom prst="line">
              <a:avLst/>
            </a:prstGeom>
            <a:noFill/>
            <a:ln w="14288">
              <a:solidFill>
                <a:srgbClr val="000000"/>
              </a:solidFill>
              <a:round/>
              <a:headEnd/>
              <a:tailEnd/>
            </a:ln>
          </p:spPr>
          <p:txBody>
            <a:bodyPr/>
            <a:lstStyle/>
            <a:p>
              <a:endParaRPr lang="en-US" dirty="0"/>
            </a:p>
          </p:txBody>
        </p:sp>
        <p:sp>
          <p:nvSpPr>
            <p:cNvPr id="51271" name="Line 83"/>
            <p:cNvSpPr>
              <a:spLocks noChangeShapeType="1"/>
            </p:cNvSpPr>
            <p:nvPr/>
          </p:nvSpPr>
          <p:spPr bwMode="auto">
            <a:xfrm>
              <a:off x="5545756" y="2622550"/>
              <a:ext cx="120316" cy="1588"/>
            </a:xfrm>
            <a:prstGeom prst="line">
              <a:avLst/>
            </a:prstGeom>
            <a:noFill/>
            <a:ln w="14288">
              <a:solidFill>
                <a:srgbClr val="000000"/>
              </a:solidFill>
              <a:round/>
              <a:headEnd/>
              <a:tailEnd/>
            </a:ln>
          </p:spPr>
          <p:txBody>
            <a:bodyPr/>
            <a:lstStyle/>
            <a:p>
              <a:endParaRPr lang="en-US" dirty="0"/>
            </a:p>
          </p:txBody>
        </p:sp>
        <p:sp>
          <p:nvSpPr>
            <p:cNvPr id="51272" name="Line 84"/>
            <p:cNvSpPr>
              <a:spLocks noChangeShapeType="1"/>
            </p:cNvSpPr>
            <p:nvPr/>
          </p:nvSpPr>
          <p:spPr bwMode="auto">
            <a:xfrm>
              <a:off x="5714198" y="2622550"/>
              <a:ext cx="120316" cy="1588"/>
            </a:xfrm>
            <a:prstGeom prst="line">
              <a:avLst/>
            </a:prstGeom>
            <a:noFill/>
            <a:ln w="14288">
              <a:solidFill>
                <a:srgbClr val="000000"/>
              </a:solidFill>
              <a:round/>
              <a:headEnd/>
              <a:tailEnd/>
            </a:ln>
          </p:spPr>
          <p:txBody>
            <a:bodyPr/>
            <a:lstStyle/>
            <a:p>
              <a:endParaRPr lang="en-US" dirty="0"/>
            </a:p>
          </p:txBody>
        </p:sp>
        <p:sp>
          <p:nvSpPr>
            <p:cNvPr id="51273" name="Line 85"/>
            <p:cNvSpPr>
              <a:spLocks noChangeShapeType="1"/>
            </p:cNvSpPr>
            <p:nvPr/>
          </p:nvSpPr>
          <p:spPr bwMode="auto">
            <a:xfrm>
              <a:off x="5882640" y="2622550"/>
              <a:ext cx="120316" cy="1588"/>
            </a:xfrm>
            <a:prstGeom prst="line">
              <a:avLst/>
            </a:prstGeom>
            <a:noFill/>
            <a:ln w="14288">
              <a:solidFill>
                <a:srgbClr val="000000"/>
              </a:solidFill>
              <a:round/>
              <a:headEnd/>
              <a:tailEnd/>
            </a:ln>
          </p:spPr>
          <p:txBody>
            <a:bodyPr/>
            <a:lstStyle/>
            <a:p>
              <a:endParaRPr lang="en-US" dirty="0"/>
            </a:p>
          </p:txBody>
        </p:sp>
        <p:sp>
          <p:nvSpPr>
            <p:cNvPr id="51274" name="Line 86"/>
            <p:cNvSpPr>
              <a:spLocks noChangeShapeType="1"/>
            </p:cNvSpPr>
            <p:nvPr/>
          </p:nvSpPr>
          <p:spPr bwMode="auto">
            <a:xfrm>
              <a:off x="6051082" y="2622550"/>
              <a:ext cx="121920" cy="1588"/>
            </a:xfrm>
            <a:prstGeom prst="line">
              <a:avLst/>
            </a:prstGeom>
            <a:noFill/>
            <a:ln w="14288">
              <a:solidFill>
                <a:srgbClr val="000000"/>
              </a:solidFill>
              <a:round/>
              <a:headEnd/>
              <a:tailEnd/>
            </a:ln>
          </p:spPr>
          <p:txBody>
            <a:bodyPr/>
            <a:lstStyle/>
            <a:p>
              <a:endParaRPr lang="en-US" dirty="0"/>
            </a:p>
          </p:txBody>
        </p:sp>
        <p:sp>
          <p:nvSpPr>
            <p:cNvPr id="51275" name="Line 87"/>
            <p:cNvSpPr>
              <a:spLocks noChangeShapeType="1"/>
            </p:cNvSpPr>
            <p:nvPr/>
          </p:nvSpPr>
          <p:spPr bwMode="auto">
            <a:xfrm>
              <a:off x="6219524" y="2622550"/>
              <a:ext cx="121920" cy="1588"/>
            </a:xfrm>
            <a:prstGeom prst="line">
              <a:avLst/>
            </a:prstGeom>
            <a:noFill/>
            <a:ln w="14288">
              <a:solidFill>
                <a:srgbClr val="000000"/>
              </a:solidFill>
              <a:round/>
              <a:headEnd/>
              <a:tailEnd/>
            </a:ln>
          </p:spPr>
          <p:txBody>
            <a:bodyPr/>
            <a:lstStyle/>
            <a:p>
              <a:endParaRPr lang="en-US" dirty="0"/>
            </a:p>
          </p:txBody>
        </p:sp>
        <p:sp>
          <p:nvSpPr>
            <p:cNvPr id="51276" name="Line 88"/>
            <p:cNvSpPr>
              <a:spLocks noChangeShapeType="1"/>
            </p:cNvSpPr>
            <p:nvPr/>
          </p:nvSpPr>
          <p:spPr bwMode="auto">
            <a:xfrm>
              <a:off x="6387966" y="2622550"/>
              <a:ext cx="121920" cy="1588"/>
            </a:xfrm>
            <a:prstGeom prst="line">
              <a:avLst/>
            </a:prstGeom>
            <a:noFill/>
            <a:ln w="14288">
              <a:solidFill>
                <a:srgbClr val="000000"/>
              </a:solidFill>
              <a:round/>
              <a:headEnd/>
              <a:tailEnd/>
            </a:ln>
          </p:spPr>
          <p:txBody>
            <a:bodyPr/>
            <a:lstStyle/>
            <a:p>
              <a:endParaRPr lang="en-US" dirty="0"/>
            </a:p>
          </p:txBody>
        </p:sp>
        <p:sp>
          <p:nvSpPr>
            <p:cNvPr id="51277" name="Line 89"/>
            <p:cNvSpPr>
              <a:spLocks noChangeShapeType="1"/>
            </p:cNvSpPr>
            <p:nvPr/>
          </p:nvSpPr>
          <p:spPr bwMode="auto">
            <a:xfrm>
              <a:off x="6558013" y="2622550"/>
              <a:ext cx="120316" cy="1588"/>
            </a:xfrm>
            <a:prstGeom prst="line">
              <a:avLst/>
            </a:prstGeom>
            <a:noFill/>
            <a:ln w="14288">
              <a:solidFill>
                <a:srgbClr val="000000"/>
              </a:solidFill>
              <a:round/>
              <a:headEnd/>
              <a:tailEnd/>
            </a:ln>
          </p:spPr>
          <p:txBody>
            <a:bodyPr/>
            <a:lstStyle/>
            <a:p>
              <a:endParaRPr lang="en-US" dirty="0"/>
            </a:p>
          </p:txBody>
        </p:sp>
        <p:sp>
          <p:nvSpPr>
            <p:cNvPr id="51278" name="Line 90"/>
            <p:cNvSpPr>
              <a:spLocks noChangeShapeType="1"/>
            </p:cNvSpPr>
            <p:nvPr/>
          </p:nvSpPr>
          <p:spPr bwMode="auto">
            <a:xfrm>
              <a:off x="6726455" y="2622550"/>
              <a:ext cx="118712" cy="1588"/>
            </a:xfrm>
            <a:prstGeom prst="line">
              <a:avLst/>
            </a:prstGeom>
            <a:noFill/>
            <a:ln w="14288">
              <a:solidFill>
                <a:srgbClr val="000000"/>
              </a:solidFill>
              <a:round/>
              <a:headEnd/>
              <a:tailEnd/>
            </a:ln>
          </p:spPr>
          <p:txBody>
            <a:bodyPr/>
            <a:lstStyle/>
            <a:p>
              <a:endParaRPr lang="en-US" dirty="0"/>
            </a:p>
          </p:txBody>
        </p:sp>
        <p:sp>
          <p:nvSpPr>
            <p:cNvPr id="51279" name="Line 91"/>
            <p:cNvSpPr>
              <a:spLocks noChangeShapeType="1"/>
            </p:cNvSpPr>
            <p:nvPr/>
          </p:nvSpPr>
          <p:spPr bwMode="auto">
            <a:xfrm>
              <a:off x="6894897" y="2622550"/>
              <a:ext cx="120316" cy="1588"/>
            </a:xfrm>
            <a:prstGeom prst="line">
              <a:avLst/>
            </a:prstGeom>
            <a:noFill/>
            <a:ln w="14288">
              <a:solidFill>
                <a:srgbClr val="000000"/>
              </a:solidFill>
              <a:round/>
              <a:headEnd/>
              <a:tailEnd/>
            </a:ln>
          </p:spPr>
          <p:txBody>
            <a:bodyPr/>
            <a:lstStyle/>
            <a:p>
              <a:endParaRPr lang="en-US" dirty="0"/>
            </a:p>
          </p:txBody>
        </p:sp>
        <p:sp>
          <p:nvSpPr>
            <p:cNvPr id="51280" name="Line 92"/>
            <p:cNvSpPr>
              <a:spLocks noChangeShapeType="1"/>
            </p:cNvSpPr>
            <p:nvPr/>
          </p:nvSpPr>
          <p:spPr bwMode="auto">
            <a:xfrm>
              <a:off x="7063339" y="2622550"/>
              <a:ext cx="120316" cy="1588"/>
            </a:xfrm>
            <a:prstGeom prst="line">
              <a:avLst/>
            </a:prstGeom>
            <a:noFill/>
            <a:ln w="14288">
              <a:solidFill>
                <a:srgbClr val="000000"/>
              </a:solidFill>
              <a:round/>
              <a:headEnd/>
              <a:tailEnd/>
            </a:ln>
          </p:spPr>
          <p:txBody>
            <a:bodyPr/>
            <a:lstStyle/>
            <a:p>
              <a:endParaRPr lang="en-US" dirty="0"/>
            </a:p>
          </p:txBody>
        </p:sp>
        <p:sp>
          <p:nvSpPr>
            <p:cNvPr id="51281" name="Line 93"/>
            <p:cNvSpPr>
              <a:spLocks noChangeShapeType="1"/>
            </p:cNvSpPr>
            <p:nvPr/>
          </p:nvSpPr>
          <p:spPr bwMode="auto">
            <a:xfrm>
              <a:off x="7231781" y="2622550"/>
              <a:ext cx="120316" cy="1588"/>
            </a:xfrm>
            <a:prstGeom prst="line">
              <a:avLst/>
            </a:prstGeom>
            <a:noFill/>
            <a:ln w="14288">
              <a:solidFill>
                <a:srgbClr val="000000"/>
              </a:solidFill>
              <a:round/>
              <a:headEnd/>
              <a:tailEnd/>
            </a:ln>
          </p:spPr>
          <p:txBody>
            <a:bodyPr/>
            <a:lstStyle/>
            <a:p>
              <a:endParaRPr lang="en-US" dirty="0"/>
            </a:p>
          </p:txBody>
        </p:sp>
        <p:sp>
          <p:nvSpPr>
            <p:cNvPr id="51282" name="Line 94"/>
            <p:cNvSpPr>
              <a:spLocks noChangeShapeType="1"/>
            </p:cNvSpPr>
            <p:nvPr/>
          </p:nvSpPr>
          <p:spPr bwMode="auto">
            <a:xfrm>
              <a:off x="7400223" y="2622550"/>
              <a:ext cx="120316" cy="1588"/>
            </a:xfrm>
            <a:prstGeom prst="line">
              <a:avLst/>
            </a:prstGeom>
            <a:noFill/>
            <a:ln w="14288">
              <a:solidFill>
                <a:srgbClr val="000000"/>
              </a:solidFill>
              <a:round/>
              <a:headEnd/>
              <a:tailEnd/>
            </a:ln>
          </p:spPr>
          <p:txBody>
            <a:bodyPr/>
            <a:lstStyle/>
            <a:p>
              <a:endParaRPr lang="en-US" dirty="0"/>
            </a:p>
          </p:txBody>
        </p:sp>
        <p:sp>
          <p:nvSpPr>
            <p:cNvPr id="51283" name="Line 95"/>
            <p:cNvSpPr>
              <a:spLocks noChangeShapeType="1"/>
            </p:cNvSpPr>
            <p:nvPr/>
          </p:nvSpPr>
          <p:spPr bwMode="auto">
            <a:xfrm>
              <a:off x="7570269" y="2622550"/>
              <a:ext cx="72189" cy="1588"/>
            </a:xfrm>
            <a:prstGeom prst="line">
              <a:avLst/>
            </a:prstGeom>
            <a:noFill/>
            <a:ln w="14288">
              <a:solidFill>
                <a:srgbClr val="000000"/>
              </a:solidFill>
              <a:round/>
              <a:headEnd/>
              <a:tailEnd/>
            </a:ln>
          </p:spPr>
          <p:txBody>
            <a:bodyPr/>
            <a:lstStyle/>
            <a:p>
              <a:endParaRPr lang="en-US" dirty="0"/>
            </a:p>
          </p:txBody>
        </p:sp>
        <p:sp>
          <p:nvSpPr>
            <p:cNvPr id="51284" name="Rectangle 96"/>
            <p:cNvSpPr>
              <a:spLocks noChangeArrowheads="1"/>
            </p:cNvSpPr>
            <p:nvPr/>
          </p:nvSpPr>
          <p:spPr bwMode="auto">
            <a:xfrm>
              <a:off x="2114349" y="1609725"/>
              <a:ext cx="1495124" cy="664246"/>
            </a:xfrm>
            <a:prstGeom prst="rect">
              <a:avLst/>
            </a:prstGeom>
            <a:noFill/>
            <a:ln w="9525">
              <a:noFill/>
              <a:miter lim="800000"/>
              <a:headEnd/>
              <a:tailEnd/>
            </a:ln>
          </p:spPr>
          <p:txBody>
            <a:bodyPr lIns="0" tIns="0" rIns="0" bIns="0">
              <a:spAutoFit/>
            </a:bodyPr>
            <a:lstStyle/>
            <a:p>
              <a:pPr algn="ctr" eaLnBrk="0" hangingPunct="0"/>
              <a:r>
                <a:rPr lang="en-US" dirty="0" err="1" smtClean="0">
                  <a:solidFill>
                    <a:srgbClr val="000000"/>
                  </a:solidFill>
                  <a:latin typeface="Calibri" pitchFamily="34" charset="0"/>
                </a:rPr>
                <a:t>Multidigit</a:t>
              </a:r>
              <a:r>
                <a:rPr lang="en-US" dirty="0" smtClean="0">
                  <a:solidFill>
                    <a:srgbClr val="000000"/>
                  </a:solidFill>
                  <a:latin typeface="Calibri" pitchFamily="34" charset="0"/>
                </a:rPr>
                <a:t> </a:t>
              </a:r>
              <a:r>
                <a:rPr lang="en-US" dirty="0">
                  <a:solidFill>
                    <a:srgbClr val="000000"/>
                  </a:solidFill>
                  <a:latin typeface="Calibri" pitchFamily="34" charset="0"/>
                </a:rPr>
                <a:t>Addition</a:t>
              </a:r>
              <a:endParaRPr lang="en-US" b="1" dirty="0">
                <a:latin typeface="Calibri" pitchFamily="34" charset="0"/>
              </a:endParaRPr>
            </a:p>
          </p:txBody>
        </p:sp>
        <p:sp>
          <p:nvSpPr>
            <p:cNvPr id="51285" name="Rectangle 97"/>
            <p:cNvSpPr>
              <a:spLocks noChangeArrowheads="1"/>
            </p:cNvSpPr>
            <p:nvPr/>
          </p:nvSpPr>
          <p:spPr bwMode="auto">
            <a:xfrm>
              <a:off x="3811604" y="1593850"/>
              <a:ext cx="2800952" cy="664246"/>
            </a:xfrm>
            <a:prstGeom prst="rect">
              <a:avLst/>
            </a:prstGeom>
            <a:noFill/>
            <a:ln w="9525">
              <a:noFill/>
              <a:miter lim="800000"/>
              <a:headEnd/>
              <a:tailEnd/>
            </a:ln>
          </p:spPr>
          <p:txBody>
            <a:bodyPr lIns="0" tIns="0" rIns="0" bIns="0">
              <a:spAutoFit/>
            </a:bodyPr>
            <a:lstStyle/>
            <a:p>
              <a:pPr algn="ctr" eaLnBrk="0" hangingPunct="0"/>
              <a:r>
                <a:rPr lang="en-US" dirty="0">
                  <a:solidFill>
                    <a:srgbClr val="000000"/>
                  </a:solidFill>
                  <a:latin typeface="Calibri" pitchFamily="34" charset="0"/>
                </a:rPr>
                <a:t>Multidigit </a:t>
              </a:r>
              <a:br>
                <a:rPr lang="en-US" dirty="0">
                  <a:solidFill>
                    <a:srgbClr val="000000"/>
                  </a:solidFill>
                  <a:latin typeface="Calibri" pitchFamily="34" charset="0"/>
                </a:rPr>
              </a:br>
              <a:r>
                <a:rPr lang="en-US" dirty="0">
                  <a:solidFill>
                    <a:srgbClr val="000000"/>
                  </a:solidFill>
                  <a:latin typeface="Calibri" pitchFamily="34" charset="0"/>
                </a:rPr>
                <a:t>Subtraction</a:t>
              </a:r>
              <a:endParaRPr lang="en-US" b="1" dirty="0">
                <a:latin typeface="Calibri" pitchFamily="34" charset="0"/>
              </a:endParaRPr>
            </a:p>
          </p:txBody>
        </p:sp>
        <p:sp>
          <p:nvSpPr>
            <p:cNvPr id="51286" name="Line 98"/>
            <p:cNvSpPr>
              <a:spLocks noChangeShapeType="1"/>
            </p:cNvSpPr>
            <p:nvPr/>
          </p:nvSpPr>
          <p:spPr bwMode="auto">
            <a:xfrm flipV="1">
              <a:off x="2329314" y="3603625"/>
              <a:ext cx="181276" cy="709613"/>
            </a:xfrm>
            <a:prstGeom prst="line">
              <a:avLst/>
            </a:prstGeom>
            <a:noFill/>
            <a:ln w="14288">
              <a:solidFill>
                <a:srgbClr val="000000"/>
              </a:solidFill>
              <a:round/>
              <a:headEnd/>
              <a:tailEnd/>
            </a:ln>
          </p:spPr>
          <p:txBody>
            <a:bodyPr/>
            <a:lstStyle/>
            <a:p>
              <a:endParaRPr lang="en-US" dirty="0"/>
            </a:p>
          </p:txBody>
        </p:sp>
        <p:sp>
          <p:nvSpPr>
            <p:cNvPr id="51287" name="Line 99"/>
            <p:cNvSpPr>
              <a:spLocks noChangeShapeType="1"/>
            </p:cNvSpPr>
            <p:nvPr/>
          </p:nvSpPr>
          <p:spPr bwMode="auto">
            <a:xfrm>
              <a:off x="2510589" y="3617913"/>
              <a:ext cx="168442" cy="363538"/>
            </a:xfrm>
            <a:prstGeom prst="line">
              <a:avLst/>
            </a:prstGeom>
            <a:noFill/>
            <a:ln w="14288">
              <a:solidFill>
                <a:srgbClr val="000000"/>
              </a:solidFill>
              <a:round/>
              <a:headEnd/>
              <a:tailEnd/>
            </a:ln>
          </p:spPr>
          <p:txBody>
            <a:bodyPr/>
            <a:lstStyle/>
            <a:p>
              <a:endParaRPr lang="en-US" dirty="0"/>
            </a:p>
          </p:txBody>
        </p:sp>
        <p:sp>
          <p:nvSpPr>
            <p:cNvPr id="51288" name="Line 100"/>
            <p:cNvSpPr>
              <a:spLocks noChangeShapeType="1"/>
            </p:cNvSpPr>
            <p:nvPr/>
          </p:nvSpPr>
          <p:spPr bwMode="auto">
            <a:xfrm flipV="1">
              <a:off x="2715928" y="3287713"/>
              <a:ext cx="325655" cy="754063"/>
            </a:xfrm>
            <a:prstGeom prst="line">
              <a:avLst/>
            </a:prstGeom>
            <a:noFill/>
            <a:ln w="14288">
              <a:solidFill>
                <a:srgbClr val="000000"/>
              </a:solidFill>
              <a:round/>
              <a:headEnd/>
              <a:tailEnd/>
            </a:ln>
          </p:spPr>
          <p:txBody>
            <a:bodyPr/>
            <a:lstStyle/>
            <a:p>
              <a:endParaRPr lang="en-US" dirty="0"/>
            </a:p>
          </p:txBody>
        </p:sp>
        <p:sp>
          <p:nvSpPr>
            <p:cNvPr id="51289" name="Line 101"/>
            <p:cNvSpPr>
              <a:spLocks noChangeShapeType="1"/>
            </p:cNvSpPr>
            <p:nvPr/>
          </p:nvSpPr>
          <p:spPr bwMode="auto">
            <a:xfrm flipV="1">
              <a:off x="3064042" y="2532063"/>
              <a:ext cx="170046" cy="739775"/>
            </a:xfrm>
            <a:prstGeom prst="line">
              <a:avLst/>
            </a:prstGeom>
            <a:noFill/>
            <a:ln w="14288">
              <a:solidFill>
                <a:srgbClr val="000000"/>
              </a:solidFill>
              <a:round/>
              <a:headEnd/>
              <a:tailEnd/>
            </a:ln>
          </p:spPr>
          <p:txBody>
            <a:bodyPr/>
            <a:lstStyle/>
            <a:p>
              <a:endParaRPr lang="en-US" dirty="0"/>
            </a:p>
          </p:txBody>
        </p:sp>
        <p:sp>
          <p:nvSpPr>
            <p:cNvPr id="51290" name="Line 102"/>
            <p:cNvSpPr>
              <a:spLocks noChangeShapeType="1"/>
            </p:cNvSpPr>
            <p:nvPr/>
          </p:nvSpPr>
          <p:spPr bwMode="auto">
            <a:xfrm flipV="1">
              <a:off x="3221255" y="2200275"/>
              <a:ext cx="205339" cy="347663"/>
            </a:xfrm>
            <a:prstGeom prst="line">
              <a:avLst/>
            </a:prstGeom>
            <a:noFill/>
            <a:ln w="14288">
              <a:solidFill>
                <a:srgbClr val="000000"/>
              </a:solidFill>
              <a:round/>
              <a:headEnd/>
              <a:tailEnd/>
            </a:ln>
          </p:spPr>
          <p:txBody>
            <a:bodyPr/>
            <a:lstStyle/>
            <a:p>
              <a:endParaRPr lang="en-US" dirty="0"/>
            </a:p>
          </p:txBody>
        </p:sp>
        <p:sp>
          <p:nvSpPr>
            <p:cNvPr id="51291" name="Line 103"/>
            <p:cNvSpPr>
              <a:spLocks noChangeShapeType="1"/>
            </p:cNvSpPr>
            <p:nvPr/>
          </p:nvSpPr>
          <p:spPr bwMode="auto">
            <a:xfrm>
              <a:off x="3413760" y="2200275"/>
              <a:ext cx="133149" cy="315913"/>
            </a:xfrm>
            <a:prstGeom prst="line">
              <a:avLst/>
            </a:prstGeom>
            <a:noFill/>
            <a:ln w="14288">
              <a:solidFill>
                <a:srgbClr val="000000"/>
              </a:solidFill>
              <a:round/>
              <a:headEnd/>
              <a:tailEnd/>
            </a:ln>
          </p:spPr>
          <p:txBody>
            <a:bodyPr/>
            <a:lstStyle/>
            <a:p>
              <a:endParaRPr lang="en-US" dirty="0"/>
            </a:p>
          </p:txBody>
        </p:sp>
        <p:sp>
          <p:nvSpPr>
            <p:cNvPr id="51292" name="Oval 104"/>
            <p:cNvSpPr>
              <a:spLocks noChangeArrowheads="1"/>
            </p:cNvSpPr>
            <p:nvPr/>
          </p:nvSpPr>
          <p:spPr bwMode="auto">
            <a:xfrm>
              <a:off x="3805187" y="5164138"/>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93" name="Oval 105"/>
            <p:cNvSpPr>
              <a:spLocks noChangeArrowheads="1"/>
            </p:cNvSpPr>
            <p:nvPr/>
          </p:nvSpPr>
          <p:spPr bwMode="auto">
            <a:xfrm>
              <a:off x="3986463" y="5164138"/>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94" name="Oval 106"/>
            <p:cNvSpPr>
              <a:spLocks noChangeArrowheads="1"/>
            </p:cNvSpPr>
            <p:nvPr/>
          </p:nvSpPr>
          <p:spPr bwMode="auto">
            <a:xfrm>
              <a:off x="4166135" y="4922838"/>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95" name="Oval 107"/>
            <p:cNvSpPr>
              <a:spLocks noChangeArrowheads="1"/>
            </p:cNvSpPr>
            <p:nvPr/>
          </p:nvSpPr>
          <p:spPr bwMode="auto">
            <a:xfrm>
              <a:off x="4371474" y="4922838"/>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96" name="Oval 108"/>
            <p:cNvSpPr>
              <a:spLocks noChangeArrowheads="1"/>
            </p:cNvSpPr>
            <p:nvPr/>
          </p:nvSpPr>
          <p:spPr bwMode="auto">
            <a:xfrm>
              <a:off x="4551145" y="4635500"/>
              <a:ext cx="86627"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297" name="Rectangle 109"/>
            <p:cNvSpPr>
              <a:spLocks noChangeArrowheads="1"/>
            </p:cNvSpPr>
            <p:nvPr/>
          </p:nvSpPr>
          <p:spPr bwMode="auto">
            <a:xfrm>
              <a:off x="2653364" y="529272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2</a:t>
              </a:r>
              <a:endParaRPr lang="en-US" sz="1400" b="1" dirty="0">
                <a:latin typeface="Calibri" pitchFamily="34" charset="0"/>
              </a:endParaRPr>
            </a:p>
          </p:txBody>
        </p:sp>
        <p:sp>
          <p:nvSpPr>
            <p:cNvPr id="51298" name="Rectangle 110"/>
            <p:cNvSpPr>
              <a:spLocks noChangeArrowheads="1"/>
            </p:cNvSpPr>
            <p:nvPr/>
          </p:nvSpPr>
          <p:spPr bwMode="auto">
            <a:xfrm>
              <a:off x="3421781" y="529272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4</a:t>
              </a:r>
              <a:endParaRPr lang="en-US" sz="1400" b="1" dirty="0">
                <a:latin typeface="Calibri" pitchFamily="34" charset="0"/>
              </a:endParaRPr>
            </a:p>
          </p:txBody>
        </p:sp>
        <p:sp>
          <p:nvSpPr>
            <p:cNvPr id="51299" name="Rectangle 111"/>
            <p:cNvSpPr>
              <a:spLocks noChangeArrowheads="1"/>
            </p:cNvSpPr>
            <p:nvPr/>
          </p:nvSpPr>
          <p:spPr bwMode="auto">
            <a:xfrm>
              <a:off x="4158114" y="529272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6</a:t>
              </a:r>
              <a:endParaRPr lang="en-US" sz="1400" b="1" dirty="0">
                <a:latin typeface="Calibri" pitchFamily="34" charset="0"/>
              </a:endParaRPr>
            </a:p>
          </p:txBody>
        </p:sp>
        <p:sp>
          <p:nvSpPr>
            <p:cNvPr id="51300" name="Rectangle 112"/>
            <p:cNvSpPr>
              <a:spLocks noChangeArrowheads="1"/>
            </p:cNvSpPr>
            <p:nvPr/>
          </p:nvSpPr>
          <p:spPr bwMode="auto">
            <a:xfrm>
              <a:off x="4924926" y="529272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8</a:t>
              </a:r>
              <a:endParaRPr lang="en-US" sz="1400" b="1" dirty="0">
                <a:latin typeface="Calibri" pitchFamily="34" charset="0"/>
              </a:endParaRPr>
            </a:p>
          </p:txBody>
        </p:sp>
        <p:sp>
          <p:nvSpPr>
            <p:cNvPr id="51301" name="Rectangle 113"/>
            <p:cNvSpPr>
              <a:spLocks noChangeArrowheads="1"/>
            </p:cNvSpPr>
            <p:nvPr/>
          </p:nvSpPr>
          <p:spPr bwMode="auto">
            <a:xfrm>
              <a:off x="5621154" y="5292725"/>
              <a:ext cx="198922"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10</a:t>
              </a:r>
              <a:endParaRPr lang="en-US" sz="1400" b="1" dirty="0">
                <a:latin typeface="Calibri" pitchFamily="34" charset="0"/>
              </a:endParaRPr>
            </a:p>
          </p:txBody>
        </p:sp>
        <p:sp>
          <p:nvSpPr>
            <p:cNvPr id="51302" name="Rectangle 114"/>
            <p:cNvSpPr>
              <a:spLocks noChangeArrowheads="1"/>
            </p:cNvSpPr>
            <p:nvPr/>
          </p:nvSpPr>
          <p:spPr bwMode="auto">
            <a:xfrm>
              <a:off x="6381549" y="5292725"/>
              <a:ext cx="198922"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12</a:t>
              </a:r>
              <a:endParaRPr lang="en-US" sz="1400" b="1" dirty="0">
                <a:latin typeface="Calibri" pitchFamily="34" charset="0"/>
              </a:endParaRPr>
            </a:p>
          </p:txBody>
        </p:sp>
        <p:sp>
          <p:nvSpPr>
            <p:cNvPr id="51303" name="Rectangle 115"/>
            <p:cNvSpPr>
              <a:spLocks noChangeArrowheads="1"/>
            </p:cNvSpPr>
            <p:nvPr/>
          </p:nvSpPr>
          <p:spPr bwMode="auto">
            <a:xfrm>
              <a:off x="7130716" y="5292725"/>
              <a:ext cx="198922"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14</a:t>
              </a:r>
              <a:endParaRPr lang="en-US" sz="1400" b="1" dirty="0">
                <a:latin typeface="Calibri" pitchFamily="34" charset="0"/>
              </a:endParaRPr>
            </a:p>
          </p:txBody>
        </p:sp>
        <p:sp>
          <p:nvSpPr>
            <p:cNvPr id="51304" name="Oval 116"/>
            <p:cNvSpPr>
              <a:spLocks noChangeArrowheads="1"/>
            </p:cNvSpPr>
            <p:nvPr/>
          </p:nvSpPr>
          <p:spPr bwMode="auto">
            <a:xfrm>
              <a:off x="5528109" y="2944813"/>
              <a:ext cx="85023"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05" name="Oval 117"/>
            <p:cNvSpPr>
              <a:spLocks noChangeArrowheads="1"/>
            </p:cNvSpPr>
            <p:nvPr/>
          </p:nvSpPr>
          <p:spPr bwMode="auto">
            <a:xfrm>
              <a:off x="4912093" y="4273550"/>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06" name="Oval 118"/>
            <p:cNvSpPr>
              <a:spLocks noChangeArrowheads="1"/>
            </p:cNvSpPr>
            <p:nvPr/>
          </p:nvSpPr>
          <p:spPr bwMode="auto">
            <a:xfrm>
              <a:off x="5152724" y="3260725"/>
              <a:ext cx="86627"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07" name="Oval 119"/>
            <p:cNvSpPr>
              <a:spLocks noChangeArrowheads="1"/>
            </p:cNvSpPr>
            <p:nvPr/>
          </p:nvSpPr>
          <p:spPr bwMode="auto">
            <a:xfrm>
              <a:off x="5321166" y="3260725"/>
              <a:ext cx="86627"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08" name="Oval 120"/>
            <p:cNvSpPr>
              <a:spLocks noChangeArrowheads="1"/>
            </p:cNvSpPr>
            <p:nvPr/>
          </p:nvSpPr>
          <p:spPr bwMode="auto">
            <a:xfrm>
              <a:off x="4732421" y="4470400"/>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09" name="Oval 121"/>
            <p:cNvSpPr>
              <a:spLocks noChangeArrowheads="1"/>
            </p:cNvSpPr>
            <p:nvPr/>
          </p:nvSpPr>
          <p:spPr bwMode="auto">
            <a:xfrm>
              <a:off x="5779971" y="2582863"/>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10" name="Oval 122"/>
            <p:cNvSpPr>
              <a:spLocks noChangeArrowheads="1"/>
            </p:cNvSpPr>
            <p:nvPr/>
          </p:nvSpPr>
          <p:spPr bwMode="auto">
            <a:xfrm>
              <a:off x="5900286" y="2930525"/>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11" name="Oval 123"/>
            <p:cNvSpPr>
              <a:spLocks noChangeArrowheads="1"/>
            </p:cNvSpPr>
            <p:nvPr/>
          </p:nvSpPr>
          <p:spPr bwMode="auto">
            <a:xfrm>
              <a:off x="6044665" y="2582863"/>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12" name="Oval 124"/>
            <p:cNvSpPr>
              <a:spLocks noChangeArrowheads="1"/>
            </p:cNvSpPr>
            <p:nvPr/>
          </p:nvSpPr>
          <p:spPr bwMode="auto">
            <a:xfrm>
              <a:off x="6250004" y="2582863"/>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13" name="Oval 125"/>
            <p:cNvSpPr>
              <a:spLocks noChangeArrowheads="1"/>
            </p:cNvSpPr>
            <p:nvPr/>
          </p:nvSpPr>
          <p:spPr bwMode="auto">
            <a:xfrm>
              <a:off x="6453739" y="2582863"/>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1314" name="Line 126"/>
            <p:cNvSpPr>
              <a:spLocks noChangeShapeType="1"/>
            </p:cNvSpPr>
            <p:nvPr/>
          </p:nvSpPr>
          <p:spPr bwMode="auto">
            <a:xfrm flipV="1">
              <a:off x="4015339" y="4962525"/>
              <a:ext cx="181276" cy="227013"/>
            </a:xfrm>
            <a:prstGeom prst="line">
              <a:avLst/>
            </a:prstGeom>
            <a:noFill/>
            <a:ln w="14288">
              <a:solidFill>
                <a:srgbClr val="000000"/>
              </a:solidFill>
              <a:round/>
              <a:headEnd/>
              <a:tailEnd/>
            </a:ln>
          </p:spPr>
          <p:txBody>
            <a:bodyPr/>
            <a:lstStyle/>
            <a:p>
              <a:endParaRPr lang="en-US" dirty="0"/>
            </a:p>
          </p:txBody>
        </p:sp>
        <p:sp>
          <p:nvSpPr>
            <p:cNvPr id="51315" name="Line 127"/>
            <p:cNvSpPr>
              <a:spLocks noChangeShapeType="1"/>
            </p:cNvSpPr>
            <p:nvPr/>
          </p:nvSpPr>
          <p:spPr bwMode="auto">
            <a:xfrm flipH="1">
              <a:off x="3824438" y="5203825"/>
              <a:ext cx="190901" cy="1588"/>
            </a:xfrm>
            <a:prstGeom prst="line">
              <a:avLst/>
            </a:prstGeom>
            <a:noFill/>
            <a:ln w="14288">
              <a:solidFill>
                <a:srgbClr val="000000"/>
              </a:solidFill>
              <a:round/>
              <a:headEnd/>
              <a:tailEnd/>
            </a:ln>
          </p:spPr>
          <p:txBody>
            <a:bodyPr/>
            <a:lstStyle/>
            <a:p>
              <a:endParaRPr lang="en-US" dirty="0"/>
            </a:p>
          </p:txBody>
        </p:sp>
        <p:sp>
          <p:nvSpPr>
            <p:cNvPr id="51316" name="Line 128"/>
            <p:cNvSpPr>
              <a:spLocks noChangeShapeType="1"/>
            </p:cNvSpPr>
            <p:nvPr/>
          </p:nvSpPr>
          <p:spPr bwMode="auto">
            <a:xfrm>
              <a:off x="4183781" y="4962525"/>
              <a:ext cx="205339" cy="1588"/>
            </a:xfrm>
            <a:prstGeom prst="line">
              <a:avLst/>
            </a:prstGeom>
            <a:noFill/>
            <a:ln w="14288">
              <a:solidFill>
                <a:srgbClr val="000000"/>
              </a:solidFill>
              <a:round/>
              <a:headEnd/>
              <a:tailEnd/>
            </a:ln>
          </p:spPr>
          <p:txBody>
            <a:bodyPr/>
            <a:lstStyle/>
            <a:p>
              <a:endParaRPr lang="en-US" dirty="0"/>
            </a:p>
          </p:txBody>
        </p:sp>
        <p:sp>
          <p:nvSpPr>
            <p:cNvPr id="51317" name="Line 129"/>
            <p:cNvSpPr>
              <a:spLocks noChangeShapeType="1"/>
            </p:cNvSpPr>
            <p:nvPr/>
          </p:nvSpPr>
          <p:spPr bwMode="auto">
            <a:xfrm flipV="1">
              <a:off x="4426017" y="4675188"/>
              <a:ext cx="168442" cy="287338"/>
            </a:xfrm>
            <a:prstGeom prst="line">
              <a:avLst/>
            </a:prstGeom>
            <a:noFill/>
            <a:ln w="14288">
              <a:solidFill>
                <a:srgbClr val="000000"/>
              </a:solidFill>
              <a:round/>
              <a:headEnd/>
              <a:tailEnd/>
            </a:ln>
          </p:spPr>
          <p:txBody>
            <a:bodyPr/>
            <a:lstStyle/>
            <a:p>
              <a:endParaRPr lang="en-US" dirty="0"/>
            </a:p>
          </p:txBody>
        </p:sp>
        <p:sp>
          <p:nvSpPr>
            <p:cNvPr id="51318" name="Line 130"/>
            <p:cNvSpPr>
              <a:spLocks noChangeShapeType="1"/>
            </p:cNvSpPr>
            <p:nvPr/>
          </p:nvSpPr>
          <p:spPr bwMode="auto">
            <a:xfrm flipH="1">
              <a:off x="4581625" y="4510088"/>
              <a:ext cx="192505" cy="165100"/>
            </a:xfrm>
            <a:prstGeom prst="line">
              <a:avLst/>
            </a:prstGeom>
            <a:noFill/>
            <a:ln w="14288">
              <a:solidFill>
                <a:srgbClr val="000000"/>
              </a:solidFill>
              <a:round/>
              <a:headEnd/>
              <a:tailEnd/>
            </a:ln>
          </p:spPr>
          <p:txBody>
            <a:bodyPr/>
            <a:lstStyle/>
            <a:p>
              <a:endParaRPr lang="en-US" dirty="0"/>
            </a:p>
          </p:txBody>
        </p:sp>
        <p:sp>
          <p:nvSpPr>
            <p:cNvPr id="51319" name="Line 131"/>
            <p:cNvSpPr>
              <a:spLocks noChangeShapeType="1"/>
            </p:cNvSpPr>
            <p:nvPr/>
          </p:nvSpPr>
          <p:spPr bwMode="auto">
            <a:xfrm flipV="1">
              <a:off x="4774131" y="4313238"/>
              <a:ext cx="181276" cy="182563"/>
            </a:xfrm>
            <a:prstGeom prst="line">
              <a:avLst/>
            </a:prstGeom>
            <a:noFill/>
            <a:ln w="14288">
              <a:solidFill>
                <a:srgbClr val="000000"/>
              </a:solidFill>
              <a:round/>
              <a:headEnd/>
              <a:tailEnd/>
            </a:ln>
          </p:spPr>
          <p:txBody>
            <a:bodyPr/>
            <a:lstStyle/>
            <a:p>
              <a:endParaRPr lang="en-US" dirty="0"/>
            </a:p>
          </p:txBody>
        </p:sp>
        <p:sp>
          <p:nvSpPr>
            <p:cNvPr id="51320" name="Line 132"/>
            <p:cNvSpPr>
              <a:spLocks noChangeShapeType="1"/>
            </p:cNvSpPr>
            <p:nvPr/>
          </p:nvSpPr>
          <p:spPr bwMode="auto">
            <a:xfrm flipV="1">
              <a:off x="4955406" y="3287713"/>
              <a:ext cx="229402" cy="1025525"/>
            </a:xfrm>
            <a:prstGeom prst="line">
              <a:avLst/>
            </a:prstGeom>
            <a:noFill/>
            <a:ln w="14288">
              <a:solidFill>
                <a:srgbClr val="000000"/>
              </a:solidFill>
              <a:round/>
              <a:headEnd/>
              <a:tailEnd/>
            </a:ln>
          </p:spPr>
          <p:txBody>
            <a:bodyPr/>
            <a:lstStyle/>
            <a:p>
              <a:endParaRPr lang="en-US" dirty="0"/>
            </a:p>
          </p:txBody>
        </p:sp>
        <p:sp>
          <p:nvSpPr>
            <p:cNvPr id="51321" name="Line 133"/>
            <p:cNvSpPr>
              <a:spLocks noChangeShapeType="1"/>
            </p:cNvSpPr>
            <p:nvPr/>
          </p:nvSpPr>
          <p:spPr bwMode="auto">
            <a:xfrm>
              <a:off x="5208872" y="3316288"/>
              <a:ext cx="131545" cy="1588"/>
            </a:xfrm>
            <a:prstGeom prst="line">
              <a:avLst/>
            </a:prstGeom>
            <a:noFill/>
            <a:ln w="14288">
              <a:solidFill>
                <a:srgbClr val="000000"/>
              </a:solidFill>
              <a:round/>
              <a:headEnd/>
              <a:tailEnd/>
            </a:ln>
          </p:spPr>
          <p:txBody>
            <a:bodyPr/>
            <a:lstStyle/>
            <a:p>
              <a:endParaRPr lang="en-US" dirty="0"/>
            </a:p>
          </p:txBody>
        </p:sp>
        <p:sp>
          <p:nvSpPr>
            <p:cNvPr id="51322" name="Line 134"/>
            <p:cNvSpPr>
              <a:spLocks noChangeShapeType="1"/>
            </p:cNvSpPr>
            <p:nvPr/>
          </p:nvSpPr>
          <p:spPr bwMode="auto">
            <a:xfrm flipV="1">
              <a:off x="5353251" y="2986088"/>
              <a:ext cx="216568" cy="315913"/>
            </a:xfrm>
            <a:prstGeom prst="line">
              <a:avLst/>
            </a:prstGeom>
            <a:noFill/>
            <a:ln w="14288">
              <a:solidFill>
                <a:srgbClr val="000000"/>
              </a:solidFill>
              <a:round/>
              <a:headEnd/>
              <a:tailEnd/>
            </a:ln>
          </p:spPr>
          <p:txBody>
            <a:bodyPr/>
            <a:lstStyle/>
            <a:p>
              <a:endParaRPr lang="en-US" dirty="0"/>
            </a:p>
          </p:txBody>
        </p:sp>
        <p:sp>
          <p:nvSpPr>
            <p:cNvPr id="51323" name="Line 135"/>
            <p:cNvSpPr>
              <a:spLocks noChangeShapeType="1"/>
            </p:cNvSpPr>
            <p:nvPr/>
          </p:nvSpPr>
          <p:spPr bwMode="auto">
            <a:xfrm flipV="1">
              <a:off x="5581048" y="2622550"/>
              <a:ext cx="242236" cy="392113"/>
            </a:xfrm>
            <a:prstGeom prst="line">
              <a:avLst/>
            </a:prstGeom>
            <a:noFill/>
            <a:ln w="14288">
              <a:solidFill>
                <a:srgbClr val="000000"/>
              </a:solidFill>
              <a:round/>
              <a:headEnd/>
              <a:tailEnd/>
            </a:ln>
          </p:spPr>
          <p:txBody>
            <a:bodyPr/>
            <a:lstStyle/>
            <a:p>
              <a:endParaRPr lang="en-US" dirty="0"/>
            </a:p>
          </p:txBody>
        </p:sp>
        <p:sp>
          <p:nvSpPr>
            <p:cNvPr id="51324" name="Line 136"/>
            <p:cNvSpPr>
              <a:spLocks noChangeShapeType="1"/>
            </p:cNvSpPr>
            <p:nvPr/>
          </p:nvSpPr>
          <p:spPr bwMode="auto">
            <a:xfrm>
              <a:off x="5810451" y="2606675"/>
              <a:ext cx="120316" cy="361950"/>
            </a:xfrm>
            <a:prstGeom prst="line">
              <a:avLst/>
            </a:prstGeom>
            <a:noFill/>
            <a:ln w="14288">
              <a:solidFill>
                <a:srgbClr val="000000"/>
              </a:solidFill>
              <a:round/>
              <a:headEnd/>
              <a:tailEnd/>
            </a:ln>
          </p:spPr>
          <p:txBody>
            <a:bodyPr/>
            <a:lstStyle/>
            <a:p>
              <a:endParaRPr lang="en-US" dirty="0"/>
            </a:p>
          </p:txBody>
        </p:sp>
        <p:sp>
          <p:nvSpPr>
            <p:cNvPr id="51325" name="Line 137"/>
            <p:cNvSpPr>
              <a:spLocks noChangeShapeType="1"/>
            </p:cNvSpPr>
            <p:nvPr/>
          </p:nvSpPr>
          <p:spPr bwMode="auto">
            <a:xfrm flipV="1">
              <a:off x="5956434" y="2576513"/>
              <a:ext cx="155608" cy="377825"/>
            </a:xfrm>
            <a:prstGeom prst="line">
              <a:avLst/>
            </a:prstGeom>
            <a:noFill/>
            <a:ln w="14288">
              <a:solidFill>
                <a:srgbClr val="000000"/>
              </a:solidFill>
              <a:round/>
              <a:headEnd/>
              <a:tailEnd/>
            </a:ln>
          </p:spPr>
          <p:txBody>
            <a:bodyPr/>
            <a:lstStyle/>
            <a:p>
              <a:endParaRPr lang="en-US" dirty="0"/>
            </a:p>
          </p:txBody>
        </p:sp>
        <p:sp>
          <p:nvSpPr>
            <p:cNvPr id="51326" name="Line 138"/>
            <p:cNvSpPr>
              <a:spLocks noChangeShapeType="1"/>
            </p:cNvSpPr>
            <p:nvPr/>
          </p:nvSpPr>
          <p:spPr bwMode="auto">
            <a:xfrm>
              <a:off x="6100813" y="2622550"/>
              <a:ext cx="190901" cy="1588"/>
            </a:xfrm>
            <a:prstGeom prst="line">
              <a:avLst/>
            </a:prstGeom>
            <a:noFill/>
            <a:ln w="14288">
              <a:solidFill>
                <a:srgbClr val="000000"/>
              </a:solidFill>
              <a:round/>
              <a:headEnd/>
              <a:tailEnd/>
            </a:ln>
          </p:spPr>
          <p:txBody>
            <a:bodyPr/>
            <a:lstStyle/>
            <a:p>
              <a:endParaRPr lang="en-US" dirty="0"/>
            </a:p>
          </p:txBody>
        </p:sp>
        <p:sp>
          <p:nvSpPr>
            <p:cNvPr id="51327" name="Line 139"/>
            <p:cNvSpPr>
              <a:spLocks noChangeShapeType="1"/>
            </p:cNvSpPr>
            <p:nvPr/>
          </p:nvSpPr>
          <p:spPr bwMode="auto">
            <a:xfrm flipH="1" flipV="1">
              <a:off x="6291714" y="2606675"/>
              <a:ext cx="218173" cy="15875"/>
            </a:xfrm>
            <a:prstGeom prst="line">
              <a:avLst/>
            </a:prstGeom>
            <a:noFill/>
            <a:ln w="14288">
              <a:solidFill>
                <a:srgbClr val="000000"/>
              </a:solidFill>
              <a:round/>
              <a:headEnd/>
              <a:tailEnd/>
            </a:ln>
          </p:spPr>
          <p:txBody>
            <a:bodyPr/>
            <a:lstStyle/>
            <a:p>
              <a:endParaRPr lang="en-US" dirty="0"/>
            </a:p>
          </p:txBody>
        </p:sp>
        <p:sp>
          <p:nvSpPr>
            <p:cNvPr id="51328" name="Line 140"/>
            <p:cNvSpPr>
              <a:spLocks noChangeShapeType="1"/>
            </p:cNvSpPr>
            <p:nvPr/>
          </p:nvSpPr>
          <p:spPr bwMode="auto">
            <a:xfrm>
              <a:off x="6630202" y="1611313"/>
              <a:ext cx="0" cy="150813"/>
            </a:xfrm>
            <a:prstGeom prst="line">
              <a:avLst/>
            </a:prstGeom>
            <a:noFill/>
            <a:ln w="14288">
              <a:solidFill>
                <a:srgbClr val="000000"/>
              </a:solidFill>
              <a:round/>
              <a:headEnd/>
              <a:tailEnd/>
            </a:ln>
          </p:spPr>
          <p:txBody>
            <a:bodyPr/>
            <a:lstStyle/>
            <a:p>
              <a:endParaRPr lang="en-US" dirty="0"/>
            </a:p>
          </p:txBody>
        </p:sp>
        <p:sp>
          <p:nvSpPr>
            <p:cNvPr id="51329" name="Line 141"/>
            <p:cNvSpPr>
              <a:spLocks noChangeShapeType="1"/>
            </p:cNvSpPr>
            <p:nvPr/>
          </p:nvSpPr>
          <p:spPr bwMode="auto">
            <a:xfrm>
              <a:off x="6630202" y="1822450"/>
              <a:ext cx="0" cy="150813"/>
            </a:xfrm>
            <a:prstGeom prst="line">
              <a:avLst/>
            </a:prstGeom>
            <a:noFill/>
            <a:ln w="14288">
              <a:solidFill>
                <a:srgbClr val="000000"/>
              </a:solidFill>
              <a:round/>
              <a:headEnd/>
              <a:tailEnd/>
            </a:ln>
          </p:spPr>
          <p:txBody>
            <a:bodyPr/>
            <a:lstStyle/>
            <a:p>
              <a:endParaRPr lang="en-US" dirty="0"/>
            </a:p>
          </p:txBody>
        </p:sp>
        <p:sp>
          <p:nvSpPr>
            <p:cNvPr id="51330" name="Line 142"/>
            <p:cNvSpPr>
              <a:spLocks noChangeShapeType="1"/>
            </p:cNvSpPr>
            <p:nvPr/>
          </p:nvSpPr>
          <p:spPr bwMode="auto">
            <a:xfrm>
              <a:off x="6630202" y="2033588"/>
              <a:ext cx="0" cy="150813"/>
            </a:xfrm>
            <a:prstGeom prst="line">
              <a:avLst/>
            </a:prstGeom>
            <a:noFill/>
            <a:ln w="14288">
              <a:solidFill>
                <a:srgbClr val="000000"/>
              </a:solidFill>
              <a:round/>
              <a:headEnd/>
              <a:tailEnd/>
            </a:ln>
          </p:spPr>
          <p:txBody>
            <a:bodyPr/>
            <a:lstStyle/>
            <a:p>
              <a:endParaRPr lang="en-US" dirty="0"/>
            </a:p>
          </p:txBody>
        </p:sp>
        <p:sp>
          <p:nvSpPr>
            <p:cNvPr id="51331" name="Line 143"/>
            <p:cNvSpPr>
              <a:spLocks noChangeShapeType="1"/>
            </p:cNvSpPr>
            <p:nvPr/>
          </p:nvSpPr>
          <p:spPr bwMode="auto">
            <a:xfrm>
              <a:off x="6630202" y="2244725"/>
              <a:ext cx="0" cy="152400"/>
            </a:xfrm>
            <a:prstGeom prst="line">
              <a:avLst/>
            </a:prstGeom>
            <a:noFill/>
            <a:ln w="14288">
              <a:solidFill>
                <a:srgbClr val="000000"/>
              </a:solidFill>
              <a:round/>
              <a:headEnd/>
              <a:tailEnd/>
            </a:ln>
          </p:spPr>
          <p:txBody>
            <a:bodyPr/>
            <a:lstStyle/>
            <a:p>
              <a:endParaRPr lang="en-US" dirty="0"/>
            </a:p>
          </p:txBody>
        </p:sp>
        <p:sp>
          <p:nvSpPr>
            <p:cNvPr id="51332" name="Line 144"/>
            <p:cNvSpPr>
              <a:spLocks noChangeShapeType="1"/>
            </p:cNvSpPr>
            <p:nvPr/>
          </p:nvSpPr>
          <p:spPr bwMode="auto">
            <a:xfrm>
              <a:off x="6630202" y="2455863"/>
              <a:ext cx="0" cy="150813"/>
            </a:xfrm>
            <a:prstGeom prst="line">
              <a:avLst/>
            </a:prstGeom>
            <a:noFill/>
            <a:ln w="14288">
              <a:solidFill>
                <a:srgbClr val="000000"/>
              </a:solidFill>
              <a:round/>
              <a:headEnd/>
              <a:tailEnd/>
            </a:ln>
          </p:spPr>
          <p:txBody>
            <a:bodyPr/>
            <a:lstStyle/>
            <a:p>
              <a:endParaRPr lang="en-US" dirty="0"/>
            </a:p>
          </p:txBody>
        </p:sp>
        <p:sp>
          <p:nvSpPr>
            <p:cNvPr id="51333" name="Line 145"/>
            <p:cNvSpPr>
              <a:spLocks noChangeShapeType="1"/>
            </p:cNvSpPr>
            <p:nvPr/>
          </p:nvSpPr>
          <p:spPr bwMode="auto">
            <a:xfrm>
              <a:off x="6630202" y="2667000"/>
              <a:ext cx="0" cy="150813"/>
            </a:xfrm>
            <a:prstGeom prst="line">
              <a:avLst/>
            </a:prstGeom>
            <a:noFill/>
            <a:ln w="14288">
              <a:solidFill>
                <a:srgbClr val="000000"/>
              </a:solidFill>
              <a:round/>
              <a:headEnd/>
              <a:tailEnd/>
            </a:ln>
          </p:spPr>
          <p:txBody>
            <a:bodyPr/>
            <a:lstStyle/>
            <a:p>
              <a:endParaRPr lang="en-US" dirty="0"/>
            </a:p>
          </p:txBody>
        </p:sp>
        <p:sp>
          <p:nvSpPr>
            <p:cNvPr id="51334" name="Line 146"/>
            <p:cNvSpPr>
              <a:spLocks noChangeShapeType="1"/>
            </p:cNvSpPr>
            <p:nvPr/>
          </p:nvSpPr>
          <p:spPr bwMode="auto">
            <a:xfrm>
              <a:off x="6630202" y="2878138"/>
              <a:ext cx="0" cy="152400"/>
            </a:xfrm>
            <a:prstGeom prst="line">
              <a:avLst/>
            </a:prstGeom>
            <a:noFill/>
            <a:ln w="14288">
              <a:solidFill>
                <a:srgbClr val="000000"/>
              </a:solidFill>
              <a:round/>
              <a:headEnd/>
              <a:tailEnd/>
            </a:ln>
          </p:spPr>
          <p:txBody>
            <a:bodyPr/>
            <a:lstStyle/>
            <a:p>
              <a:endParaRPr lang="en-US" dirty="0"/>
            </a:p>
          </p:txBody>
        </p:sp>
        <p:sp>
          <p:nvSpPr>
            <p:cNvPr id="51335" name="Line 147"/>
            <p:cNvSpPr>
              <a:spLocks noChangeShapeType="1"/>
            </p:cNvSpPr>
            <p:nvPr/>
          </p:nvSpPr>
          <p:spPr bwMode="auto">
            <a:xfrm>
              <a:off x="6630202" y="3090863"/>
              <a:ext cx="0" cy="150813"/>
            </a:xfrm>
            <a:prstGeom prst="line">
              <a:avLst/>
            </a:prstGeom>
            <a:noFill/>
            <a:ln w="14288">
              <a:solidFill>
                <a:srgbClr val="000000"/>
              </a:solidFill>
              <a:round/>
              <a:headEnd/>
              <a:tailEnd/>
            </a:ln>
          </p:spPr>
          <p:txBody>
            <a:bodyPr/>
            <a:lstStyle/>
            <a:p>
              <a:endParaRPr lang="en-US" dirty="0"/>
            </a:p>
          </p:txBody>
        </p:sp>
        <p:sp>
          <p:nvSpPr>
            <p:cNvPr id="51336" name="Line 148"/>
            <p:cNvSpPr>
              <a:spLocks noChangeShapeType="1"/>
            </p:cNvSpPr>
            <p:nvPr/>
          </p:nvSpPr>
          <p:spPr bwMode="auto">
            <a:xfrm>
              <a:off x="6630202" y="3302000"/>
              <a:ext cx="0" cy="150813"/>
            </a:xfrm>
            <a:prstGeom prst="line">
              <a:avLst/>
            </a:prstGeom>
            <a:noFill/>
            <a:ln w="14288">
              <a:solidFill>
                <a:srgbClr val="000000"/>
              </a:solidFill>
              <a:round/>
              <a:headEnd/>
              <a:tailEnd/>
            </a:ln>
          </p:spPr>
          <p:txBody>
            <a:bodyPr/>
            <a:lstStyle/>
            <a:p>
              <a:endParaRPr lang="en-US" dirty="0"/>
            </a:p>
          </p:txBody>
        </p:sp>
        <p:sp>
          <p:nvSpPr>
            <p:cNvPr id="51337" name="Line 149"/>
            <p:cNvSpPr>
              <a:spLocks noChangeShapeType="1"/>
            </p:cNvSpPr>
            <p:nvPr/>
          </p:nvSpPr>
          <p:spPr bwMode="auto">
            <a:xfrm>
              <a:off x="6630202" y="3513138"/>
              <a:ext cx="0" cy="150813"/>
            </a:xfrm>
            <a:prstGeom prst="line">
              <a:avLst/>
            </a:prstGeom>
            <a:noFill/>
            <a:ln w="14288">
              <a:solidFill>
                <a:srgbClr val="000000"/>
              </a:solidFill>
              <a:round/>
              <a:headEnd/>
              <a:tailEnd/>
            </a:ln>
          </p:spPr>
          <p:txBody>
            <a:bodyPr/>
            <a:lstStyle/>
            <a:p>
              <a:endParaRPr lang="en-US" dirty="0"/>
            </a:p>
          </p:txBody>
        </p:sp>
        <p:sp>
          <p:nvSpPr>
            <p:cNvPr id="51338" name="Line 150"/>
            <p:cNvSpPr>
              <a:spLocks noChangeShapeType="1"/>
            </p:cNvSpPr>
            <p:nvPr/>
          </p:nvSpPr>
          <p:spPr bwMode="auto">
            <a:xfrm>
              <a:off x="6630202" y="3724275"/>
              <a:ext cx="0" cy="150813"/>
            </a:xfrm>
            <a:prstGeom prst="line">
              <a:avLst/>
            </a:prstGeom>
            <a:noFill/>
            <a:ln w="14288">
              <a:solidFill>
                <a:srgbClr val="000000"/>
              </a:solidFill>
              <a:round/>
              <a:headEnd/>
              <a:tailEnd/>
            </a:ln>
          </p:spPr>
          <p:txBody>
            <a:bodyPr/>
            <a:lstStyle/>
            <a:p>
              <a:endParaRPr lang="en-US" dirty="0"/>
            </a:p>
          </p:txBody>
        </p:sp>
        <p:sp>
          <p:nvSpPr>
            <p:cNvPr id="51339" name="Line 151"/>
            <p:cNvSpPr>
              <a:spLocks noChangeShapeType="1"/>
            </p:cNvSpPr>
            <p:nvPr/>
          </p:nvSpPr>
          <p:spPr bwMode="auto">
            <a:xfrm>
              <a:off x="6630202" y="3937000"/>
              <a:ext cx="0" cy="150813"/>
            </a:xfrm>
            <a:prstGeom prst="line">
              <a:avLst/>
            </a:prstGeom>
            <a:noFill/>
            <a:ln w="14288">
              <a:solidFill>
                <a:srgbClr val="000000"/>
              </a:solidFill>
              <a:round/>
              <a:headEnd/>
              <a:tailEnd/>
            </a:ln>
          </p:spPr>
          <p:txBody>
            <a:bodyPr/>
            <a:lstStyle/>
            <a:p>
              <a:endParaRPr lang="en-US" dirty="0"/>
            </a:p>
          </p:txBody>
        </p:sp>
        <p:sp>
          <p:nvSpPr>
            <p:cNvPr id="51340" name="Line 152"/>
            <p:cNvSpPr>
              <a:spLocks noChangeShapeType="1"/>
            </p:cNvSpPr>
            <p:nvPr/>
          </p:nvSpPr>
          <p:spPr bwMode="auto">
            <a:xfrm>
              <a:off x="6630202" y="4148138"/>
              <a:ext cx="0" cy="150813"/>
            </a:xfrm>
            <a:prstGeom prst="line">
              <a:avLst/>
            </a:prstGeom>
            <a:noFill/>
            <a:ln w="14288">
              <a:solidFill>
                <a:srgbClr val="000000"/>
              </a:solidFill>
              <a:round/>
              <a:headEnd/>
              <a:tailEnd/>
            </a:ln>
          </p:spPr>
          <p:txBody>
            <a:bodyPr/>
            <a:lstStyle/>
            <a:p>
              <a:endParaRPr lang="en-US" dirty="0"/>
            </a:p>
          </p:txBody>
        </p:sp>
        <p:sp>
          <p:nvSpPr>
            <p:cNvPr id="51341" name="Line 153"/>
            <p:cNvSpPr>
              <a:spLocks noChangeShapeType="1"/>
            </p:cNvSpPr>
            <p:nvPr/>
          </p:nvSpPr>
          <p:spPr bwMode="auto">
            <a:xfrm>
              <a:off x="6630202" y="4359275"/>
              <a:ext cx="0" cy="150813"/>
            </a:xfrm>
            <a:prstGeom prst="line">
              <a:avLst/>
            </a:prstGeom>
            <a:noFill/>
            <a:ln w="14288">
              <a:solidFill>
                <a:srgbClr val="000000"/>
              </a:solidFill>
              <a:round/>
              <a:headEnd/>
              <a:tailEnd/>
            </a:ln>
          </p:spPr>
          <p:txBody>
            <a:bodyPr/>
            <a:lstStyle/>
            <a:p>
              <a:endParaRPr lang="en-US" dirty="0"/>
            </a:p>
          </p:txBody>
        </p:sp>
        <p:sp>
          <p:nvSpPr>
            <p:cNvPr id="51342" name="Line 154"/>
            <p:cNvSpPr>
              <a:spLocks noChangeShapeType="1"/>
            </p:cNvSpPr>
            <p:nvPr/>
          </p:nvSpPr>
          <p:spPr bwMode="auto">
            <a:xfrm>
              <a:off x="6630202" y="4570413"/>
              <a:ext cx="0" cy="150813"/>
            </a:xfrm>
            <a:prstGeom prst="line">
              <a:avLst/>
            </a:prstGeom>
            <a:noFill/>
            <a:ln w="14288">
              <a:solidFill>
                <a:srgbClr val="000000"/>
              </a:solidFill>
              <a:round/>
              <a:headEnd/>
              <a:tailEnd/>
            </a:ln>
          </p:spPr>
          <p:txBody>
            <a:bodyPr/>
            <a:lstStyle/>
            <a:p>
              <a:endParaRPr lang="en-US" dirty="0"/>
            </a:p>
          </p:txBody>
        </p:sp>
        <p:sp>
          <p:nvSpPr>
            <p:cNvPr id="51343" name="Line 155"/>
            <p:cNvSpPr>
              <a:spLocks noChangeShapeType="1"/>
            </p:cNvSpPr>
            <p:nvPr/>
          </p:nvSpPr>
          <p:spPr bwMode="auto">
            <a:xfrm>
              <a:off x="6630202" y="4781550"/>
              <a:ext cx="0" cy="150813"/>
            </a:xfrm>
            <a:prstGeom prst="line">
              <a:avLst/>
            </a:prstGeom>
            <a:noFill/>
            <a:ln w="14288">
              <a:solidFill>
                <a:srgbClr val="000000"/>
              </a:solidFill>
              <a:round/>
              <a:headEnd/>
              <a:tailEnd/>
            </a:ln>
          </p:spPr>
          <p:txBody>
            <a:bodyPr/>
            <a:lstStyle/>
            <a:p>
              <a:endParaRPr lang="en-US" dirty="0"/>
            </a:p>
          </p:txBody>
        </p:sp>
        <p:sp>
          <p:nvSpPr>
            <p:cNvPr id="51344" name="Line 156"/>
            <p:cNvSpPr>
              <a:spLocks noChangeShapeType="1"/>
            </p:cNvSpPr>
            <p:nvPr/>
          </p:nvSpPr>
          <p:spPr bwMode="auto">
            <a:xfrm>
              <a:off x="6630202" y="4992688"/>
              <a:ext cx="0" cy="152400"/>
            </a:xfrm>
            <a:prstGeom prst="line">
              <a:avLst/>
            </a:prstGeom>
            <a:noFill/>
            <a:ln w="14288">
              <a:solidFill>
                <a:srgbClr val="000000"/>
              </a:solidFill>
              <a:round/>
              <a:headEnd/>
              <a:tailEnd/>
            </a:ln>
          </p:spPr>
          <p:txBody>
            <a:bodyPr/>
            <a:lstStyle/>
            <a:p>
              <a:endParaRPr lang="en-US" dirty="0"/>
            </a:p>
          </p:txBody>
        </p:sp>
        <p:sp>
          <p:nvSpPr>
            <p:cNvPr id="51345" name="Line 157"/>
            <p:cNvSpPr>
              <a:spLocks noChangeShapeType="1"/>
            </p:cNvSpPr>
            <p:nvPr/>
          </p:nvSpPr>
          <p:spPr bwMode="auto">
            <a:xfrm>
              <a:off x="6630202" y="5203825"/>
              <a:ext cx="0" cy="46038"/>
            </a:xfrm>
            <a:prstGeom prst="line">
              <a:avLst/>
            </a:prstGeom>
            <a:noFill/>
            <a:ln w="14288">
              <a:solidFill>
                <a:srgbClr val="000000"/>
              </a:solidFill>
              <a:round/>
              <a:headEnd/>
              <a:tailEnd/>
            </a:ln>
          </p:spPr>
          <p:txBody>
            <a:bodyPr/>
            <a:lstStyle/>
            <a:p>
              <a:endParaRPr lang="en-US" dirty="0"/>
            </a:p>
          </p:txBody>
        </p:sp>
        <p:sp>
          <p:nvSpPr>
            <p:cNvPr id="51346" name="Rectangle 158"/>
            <p:cNvSpPr>
              <a:spLocks noChangeArrowheads="1"/>
            </p:cNvSpPr>
            <p:nvPr/>
          </p:nvSpPr>
          <p:spPr bwMode="auto">
            <a:xfrm>
              <a:off x="6726455" y="1593850"/>
              <a:ext cx="1503145" cy="549275"/>
            </a:xfrm>
            <a:prstGeom prst="rect">
              <a:avLst/>
            </a:prstGeom>
            <a:noFill/>
            <a:ln w="9525">
              <a:noFill/>
              <a:miter lim="800000"/>
              <a:headEnd/>
              <a:tailEnd/>
            </a:ln>
          </p:spPr>
          <p:txBody>
            <a:bodyPr lIns="0" tIns="0" rIns="0" bIns="0">
              <a:spAutoFit/>
            </a:bodyPr>
            <a:lstStyle/>
            <a:p>
              <a:pPr algn="ctr" eaLnBrk="0" hangingPunct="0"/>
              <a:r>
                <a:rPr lang="en-US" dirty="0">
                  <a:solidFill>
                    <a:srgbClr val="000000"/>
                  </a:solidFill>
                  <a:latin typeface="Calibri" pitchFamily="34" charset="0"/>
                </a:rPr>
                <a:t>Multiplication </a:t>
              </a:r>
            </a:p>
            <a:p>
              <a:pPr algn="ctr" eaLnBrk="0" hangingPunct="0"/>
              <a:r>
                <a:rPr lang="en-US" dirty="0">
                  <a:solidFill>
                    <a:srgbClr val="000000"/>
                  </a:solidFill>
                  <a:latin typeface="Calibri" pitchFamily="34" charset="0"/>
                </a:rPr>
                <a:t>Facts</a:t>
              </a:r>
              <a:endParaRPr lang="en-US" b="1" dirty="0">
                <a:latin typeface="Calibri" pitchFamily="34" charset="0"/>
              </a:endParaRPr>
            </a:p>
          </p:txBody>
        </p:sp>
        <p:sp>
          <p:nvSpPr>
            <p:cNvPr id="51347" name="Rectangle 160"/>
            <p:cNvSpPr>
              <a:spLocks noChangeArrowheads="1"/>
            </p:cNvSpPr>
            <p:nvPr/>
          </p:nvSpPr>
          <p:spPr bwMode="auto">
            <a:xfrm rot="-5400000">
              <a:off x="-328253" y="3340568"/>
              <a:ext cx="3468688" cy="21496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Calibri" pitchFamily="34" charset="0"/>
                </a:rPr>
                <a:t>Number of problems correct in 5 minutes</a:t>
              </a:r>
              <a:endParaRPr lang="en-US" sz="1400" b="1" dirty="0">
                <a:latin typeface="Arial Unicode MS" pitchFamily="34" charset="-128"/>
              </a:endParaRPr>
            </a:p>
          </p:txBody>
        </p:sp>
      </p:grpSp>
      <p:sp>
        <p:nvSpPr>
          <p:cNvPr id="162" name="Title 161"/>
          <p:cNvSpPr>
            <a:spLocks noGrp="1"/>
          </p:cNvSpPr>
          <p:nvPr>
            <p:ph type="title"/>
          </p:nvPr>
        </p:nvSpPr>
        <p:spPr>
          <a:xfrm>
            <a:off x="457200" y="762000"/>
            <a:ext cx="8305800" cy="990600"/>
          </a:xfrm>
        </p:spPr>
        <p:txBody>
          <a:bodyPr/>
          <a:lstStyle/>
          <a:p>
            <a:r>
              <a:rPr lang="en-US" sz="3600" dirty="0" smtClean="0">
                <a:solidFill>
                  <a:schemeClr val="tx2"/>
                </a:solidFill>
                <a:latin typeface="Calibri" pitchFamily="34" charset="0"/>
              </a:rPr>
              <a:t>Mastery Measure: Multidigit Subtraction Assessment</a:t>
            </a:r>
            <a:endParaRPr lang="en-US" sz="3600" dirty="0"/>
          </a:p>
        </p:txBody>
      </p:sp>
      <p:sp>
        <p:nvSpPr>
          <p:cNvPr id="163" name="Slide Number Placeholder 162"/>
          <p:cNvSpPr>
            <a:spLocks noGrp="1"/>
          </p:cNvSpPr>
          <p:nvPr>
            <p:ph type="sldNum" sz="quarter" idx="10"/>
          </p:nvPr>
        </p:nvSpPr>
        <p:spPr/>
        <p:txBody>
          <a:bodyPr/>
          <a:lstStyle/>
          <a:p>
            <a:pPr>
              <a:defRPr/>
            </a:pPr>
            <a:fld id="{085E27C5-ECB1-4EBC-98D3-F94D2BA84B3F}"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Mastery Measures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sz="3600" dirty="0" smtClean="0"/>
              <a:t>Skill and program specific </a:t>
            </a:r>
          </a:p>
          <a:p>
            <a:pPr>
              <a:buClr>
                <a:schemeClr val="accent1"/>
              </a:buClr>
              <a:buFont typeface="Wingdings" pitchFamily="2" charset="2"/>
              <a:buChar char="§"/>
            </a:pPr>
            <a:r>
              <a:rPr lang="en-US" sz="3600" dirty="0" smtClean="0"/>
              <a:t>Progress monitoring data can assist in making changes to target skill instruction</a:t>
            </a:r>
          </a:p>
          <a:p>
            <a:pPr>
              <a:buClr>
                <a:schemeClr val="accent1"/>
              </a:buClr>
              <a:buFont typeface="Wingdings" pitchFamily="2" charset="2"/>
              <a:buChar char="§"/>
            </a:pPr>
            <a:r>
              <a:rPr lang="en-US" sz="3600" dirty="0" smtClean="0"/>
              <a:t>Increasing research demonstrating validity and reliability of some tools</a:t>
            </a:r>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Think-Pair-Share</a:t>
            </a:r>
            <a:endParaRPr lang="en-US" dirty="0"/>
          </a:p>
        </p:txBody>
      </p:sp>
      <p:sp>
        <p:nvSpPr>
          <p:cNvPr id="5" name="Title 4"/>
          <p:cNvSpPr>
            <a:spLocks noGrp="1"/>
          </p:cNvSpPr>
          <p:nvPr>
            <p:ph type="title"/>
          </p:nvPr>
        </p:nvSpPr>
        <p:spPr/>
        <p:txBody>
          <a:bodyPr/>
          <a:lstStyle/>
          <a:p>
            <a:r>
              <a:rPr lang="en-US" dirty="0" smtClean="0"/>
              <a:t>What is RTI?</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085E27C5-ECB1-4EBC-98D3-F94D2BA84B3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chor="t"/>
          <a:lstStyle/>
          <a:p>
            <a:pPr eaLnBrk="1" hangingPunct="1">
              <a:defRPr/>
            </a:pPr>
            <a:r>
              <a:rPr lang="en-US" sz="3600" dirty="0" smtClean="0">
                <a:solidFill>
                  <a:schemeClr val="bg2">
                    <a:lumMod val="25000"/>
                  </a:schemeClr>
                </a:solidFill>
              </a:rPr>
              <a:t>Problems Associated With Mastery Measurement</a:t>
            </a:r>
          </a:p>
        </p:txBody>
      </p:sp>
      <p:sp>
        <p:nvSpPr>
          <p:cNvPr id="31747" name="Rectangle 3"/>
          <p:cNvSpPr txBox="1">
            <a:spLocks noChangeArrowheads="1"/>
          </p:cNvSpPr>
          <p:nvPr/>
        </p:nvSpPr>
        <p:spPr bwMode="auto">
          <a:xfrm>
            <a:off x="381000" y="1981200"/>
            <a:ext cx="7924800" cy="3810000"/>
          </a:xfrm>
          <a:prstGeom prst="rect">
            <a:avLst/>
          </a:prstGeom>
          <a:noFill/>
          <a:ln w="9525">
            <a:noFill/>
            <a:miter lim="800000"/>
            <a:headEnd/>
            <a:tailEnd/>
          </a:ln>
        </p:spPr>
        <p:txBody>
          <a:bodyPr/>
          <a:lstStyle/>
          <a:p>
            <a:pPr marL="342900" indent="-342900">
              <a:lnSpc>
                <a:spcPct val="90000"/>
              </a:lnSpc>
              <a:spcBef>
                <a:spcPct val="20000"/>
              </a:spcBef>
              <a:buClr>
                <a:schemeClr val="accent1"/>
              </a:buClr>
              <a:buFont typeface="Wingdings" pitchFamily="2" charset="2"/>
              <a:buChar char="§"/>
            </a:pPr>
            <a:r>
              <a:rPr lang="en-US" sz="2800" dirty="0">
                <a:latin typeface="Calibri" pitchFamily="34" charset="0"/>
              </a:rPr>
              <a:t>Hierarchy of skills is logical, not </a:t>
            </a:r>
            <a:r>
              <a:rPr lang="en-US" sz="2800" dirty="0" smtClean="0">
                <a:latin typeface="Calibri" pitchFamily="34" charset="0"/>
              </a:rPr>
              <a:t>empirical</a:t>
            </a:r>
          </a:p>
          <a:p>
            <a:pPr marL="342900" indent="-342900">
              <a:lnSpc>
                <a:spcPct val="90000"/>
              </a:lnSpc>
              <a:spcBef>
                <a:spcPct val="20000"/>
              </a:spcBef>
              <a:buClr>
                <a:schemeClr val="accent1"/>
              </a:buClr>
              <a:buFont typeface="Wingdings" pitchFamily="2" charset="2"/>
              <a:buChar char="§"/>
            </a:pPr>
            <a:r>
              <a:rPr lang="en-US" sz="2800" dirty="0" smtClean="0">
                <a:latin typeface="Calibri" pitchFamily="34" charset="0"/>
              </a:rPr>
              <a:t>Assessment </a:t>
            </a:r>
            <a:r>
              <a:rPr lang="en-US" sz="2800" dirty="0">
                <a:latin typeface="Calibri" pitchFamily="34" charset="0"/>
              </a:rPr>
              <a:t>does not reflect maintenance or </a:t>
            </a:r>
            <a:r>
              <a:rPr lang="en-US" sz="2800" dirty="0" smtClean="0">
                <a:latin typeface="Calibri" pitchFamily="34" charset="0"/>
              </a:rPr>
              <a:t>generalization</a:t>
            </a:r>
          </a:p>
          <a:p>
            <a:pPr marL="342900" indent="-342900">
              <a:lnSpc>
                <a:spcPct val="90000"/>
              </a:lnSpc>
              <a:spcBef>
                <a:spcPct val="20000"/>
              </a:spcBef>
              <a:buClr>
                <a:schemeClr val="accent1"/>
              </a:buClr>
              <a:buFont typeface="Wingdings" pitchFamily="2" charset="2"/>
              <a:buChar char="§"/>
            </a:pPr>
            <a:r>
              <a:rPr lang="en-US" sz="2800" dirty="0" smtClean="0">
                <a:latin typeface="Calibri" pitchFamily="34" charset="0"/>
              </a:rPr>
              <a:t>Number </a:t>
            </a:r>
            <a:r>
              <a:rPr lang="en-US" sz="2800" dirty="0">
                <a:latin typeface="Calibri" pitchFamily="34" charset="0"/>
              </a:rPr>
              <a:t>of objectives mastered does not relate well to performance on criterion </a:t>
            </a:r>
            <a:r>
              <a:rPr lang="en-US" sz="2800" dirty="0" smtClean="0">
                <a:latin typeface="Calibri" pitchFamily="34" charset="0"/>
              </a:rPr>
              <a:t>measures</a:t>
            </a:r>
          </a:p>
          <a:p>
            <a:pPr marL="342900" indent="-342900">
              <a:lnSpc>
                <a:spcPct val="90000"/>
              </a:lnSpc>
              <a:spcBef>
                <a:spcPct val="20000"/>
              </a:spcBef>
              <a:buClr>
                <a:schemeClr val="accent1"/>
              </a:buClr>
              <a:buFont typeface="Wingdings" pitchFamily="2" charset="2"/>
              <a:buChar char="§"/>
            </a:pPr>
            <a:r>
              <a:rPr lang="en-US" sz="2800" dirty="0" smtClean="0">
                <a:latin typeface="Calibri" pitchFamily="34" charset="0"/>
              </a:rPr>
              <a:t>Measurement </a:t>
            </a:r>
            <a:r>
              <a:rPr lang="en-US" sz="2800" dirty="0">
                <a:latin typeface="Calibri" pitchFamily="34" charset="0"/>
              </a:rPr>
              <a:t>methods are </a:t>
            </a:r>
            <a:r>
              <a:rPr lang="en-US" sz="2800" dirty="0" smtClean="0">
                <a:latin typeface="Calibri" pitchFamily="34" charset="0"/>
              </a:rPr>
              <a:t>often designed </a:t>
            </a:r>
            <a:r>
              <a:rPr lang="en-US" sz="2800" dirty="0">
                <a:latin typeface="Calibri" pitchFamily="34" charset="0"/>
              </a:rPr>
              <a:t>by teachers, with unknown reliability and </a:t>
            </a:r>
            <a:r>
              <a:rPr lang="en-US" sz="2800" dirty="0" smtClean="0">
                <a:latin typeface="Calibri" pitchFamily="34" charset="0"/>
              </a:rPr>
              <a:t>validity</a:t>
            </a:r>
          </a:p>
          <a:p>
            <a:pPr marL="342900" indent="-342900">
              <a:lnSpc>
                <a:spcPct val="90000"/>
              </a:lnSpc>
              <a:spcBef>
                <a:spcPct val="20000"/>
              </a:spcBef>
              <a:buClr>
                <a:schemeClr val="accent1"/>
              </a:buClr>
              <a:buFont typeface="Wingdings" pitchFamily="2" charset="2"/>
              <a:buChar char="§"/>
            </a:pPr>
            <a:r>
              <a:rPr lang="en-US" sz="2800" dirty="0" smtClean="0">
                <a:latin typeface="Calibri" pitchFamily="34" charset="0"/>
              </a:rPr>
              <a:t>Cannot compare scores longitudinally</a:t>
            </a:r>
            <a:endParaRPr lang="en-US" sz="28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smtClean="0"/>
              <a:t>General Outcome Measure (GOM)</a:t>
            </a:r>
          </a:p>
        </p:txBody>
      </p:sp>
      <p:sp>
        <p:nvSpPr>
          <p:cNvPr id="3" name="Content Placeholder 2"/>
          <p:cNvSpPr>
            <a:spLocks noGrp="1"/>
          </p:cNvSpPr>
          <p:nvPr>
            <p:ph idx="1"/>
          </p:nvPr>
        </p:nvSpPr>
        <p:spPr>
          <a:xfrm>
            <a:off x="381000" y="2057400"/>
            <a:ext cx="8305800" cy="3657600"/>
          </a:xfrm>
        </p:spPr>
        <p:txBody>
          <a:bodyPr rtlCol="0">
            <a:normAutofit fontScale="92500" lnSpcReduction="20000"/>
          </a:bodyPr>
          <a:lstStyle/>
          <a:p>
            <a:pPr>
              <a:buClr>
                <a:schemeClr val="accent1"/>
              </a:buClr>
              <a:buFont typeface="Wingdings" pitchFamily="2" charset="2"/>
              <a:buChar char="§"/>
            </a:pPr>
            <a:r>
              <a:rPr lang="en-US" dirty="0" smtClean="0">
                <a:solidFill>
                  <a:schemeClr val="tx1"/>
                </a:solidFill>
              </a:rPr>
              <a:t>Reflects overall competence in the year-long curriculum</a:t>
            </a:r>
          </a:p>
          <a:p>
            <a:pPr eaLnBrk="1" fontAlgn="auto" hangingPunct="1">
              <a:spcAft>
                <a:spcPts val="0"/>
              </a:spcAft>
              <a:buClr>
                <a:schemeClr val="accent1"/>
              </a:buClr>
              <a:buFont typeface="Wingdings" pitchFamily="2" charset="2"/>
              <a:buChar char="§"/>
              <a:defRPr/>
            </a:pPr>
            <a:r>
              <a:rPr lang="en-US" dirty="0" smtClean="0">
                <a:solidFill>
                  <a:schemeClr val="tx1"/>
                </a:solidFill>
              </a:rPr>
              <a:t>Describes individual children’s growth and development over time (both “current status” and “rate of development”) </a:t>
            </a:r>
          </a:p>
          <a:p>
            <a:pPr eaLnBrk="1" fontAlgn="auto" hangingPunct="1">
              <a:spcAft>
                <a:spcPts val="0"/>
              </a:spcAft>
              <a:buClr>
                <a:schemeClr val="accent1"/>
              </a:buClr>
              <a:buFont typeface="Wingdings" pitchFamily="2" charset="2"/>
              <a:buChar char="§"/>
              <a:defRPr/>
            </a:pPr>
            <a:r>
              <a:rPr lang="en-US" dirty="0" smtClean="0">
                <a:solidFill>
                  <a:schemeClr val="tx1"/>
                </a:solidFill>
              </a:rPr>
              <a:t>Provides a decision-making model for designing </a:t>
            </a:r>
            <a:r>
              <a:rPr lang="en-US" sz="3000" dirty="0" smtClean="0">
                <a:solidFill>
                  <a:schemeClr val="tx1"/>
                </a:solidFill>
              </a:rPr>
              <a:t>and</a:t>
            </a:r>
            <a:r>
              <a:rPr lang="en-US" dirty="0" smtClean="0">
                <a:solidFill>
                  <a:schemeClr val="tx1"/>
                </a:solidFill>
              </a:rPr>
              <a:t> evaluating interventions </a:t>
            </a:r>
          </a:p>
          <a:p>
            <a:pPr eaLnBrk="1" fontAlgn="auto" hangingPunct="1">
              <a:spcAft>
                <a:spcPts val="0"/>
              </a:spcAft>
              <a:buClr>
                <a:schemeClr val="accent1"/>
              </a:buClr>
              <a:buFont typeface="Wingdings" pitchFamily="2" charset="2"/>
              <a:buChar char="§"/>
              <a:defRPr/>
            </a:pPr>
            <a:r>
              <a:rPr lang="en-US" dirty="0" smtClean="0">
                <a:solidFill>
                  <a:schemeClr val="tx1"/>
                </a:solidFill>
              </a:rPr>
              <a:t>Is used for individual children and for groups of children</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534400" cy="990600"/>
          </a:xfrm>
        </p:spPr>
        <p:txBody>
          <a:bodyPr/>
          <a:lstStyle/>
          <a:p>
            <a:r>
              <a:rPr lang="en-US" dirty="0" smtClean="0"/>
              <a:t>Common Characteristics of GOMs</a:t>
            </a:r>
            <a:endParaRPr lang="en-US" dirty="0"/>
          </a:p>
        </p:txBody>
      </p:sp>
      <p:sp>
        <p:nvSpPr>
          <p:cNvPr id="5" name="Content Placeholder 4"/>
          <p:cNvSpPr>
            <a:spLocks noGrp="1"/>
          </p:cNvSpPr>
          <p:nvPr>
            <p:ph idx="1"/>
          </p:nvPr>
        </p:nvSpPr>
        <p:spPr>
          <a:xfrm>
            <a:off x="381000" y="1905000"/>
            <a:ext cx="8305800" cy="3657600"/>
          </a:xfrm>
        </p:spPr>
        <p:txBody>
          <a:bodyPr/>
          <a:lstStyle/>
          <a:p>
            <a:pPr marL="457200" lvl="1" indent="-457200">
              <a:lnSpc>
                <a:spcPct val="70000"/>
              </a:lnSpc>
              <a:spcAft>
                <a:spcPts val="600"/>
              </a:spcAft>
              <a:buClr>
                <a:schemeClr val="accent1"/>
              </a:buClr>
              <a:buFont typeface="Wingdings" pitchFamily="2" charset="2"/>
              <a:buChar char="§"/>
            </a:pPr>
            <a:r>
              <a:rPr lang="en-US" sz="3000" dirty="0" smtClean="0">
                <a:solidFill>
                  <a:schemeClr val="tx1"/>
                </a:solidFill>
              </a:rPr>
              <a:t>Simple and efficient</a:t>
            </a:r>
          </a:p>
          <a:p>
            <a:pPr marL="457200" lvl="1" indent="-457200">
              <a:lnSpc>
                <a:spcPct val="70000"/>
              </a:lnSpc>
              <a:spcAft>
                <a:spcPts val="600"/>
              </a:spcAft>
              <a:buClr>
                <a:schemeClr val="accent1"/>
              </a:buClr>
              <a:buFont typeface="Wingdings" pitchFamily="2" charset="2"/>
              <a:buChar char="§"/>
            </a:pPr>
            <a:r>
              <a:rPr lang="en-US" sz="3000" dirty="0" smtClean="0">
                <a:solidFill>
                  <a:schemeClr val="tx1"/>
                </a:solidFill>
              </a:rPr>
              <a:t>Classification accuracy can be established</a:t>
            </a:r>
          </a:p>
          <a:p>
            <a:pPr marL="457200" lvl="1" indent="-457200">
              <a:lnSpc>
                <a:spcPct val="70000"/>
              </a:lnSpc>
              <a:spcAft>
                <a:spcPts val="600"/>
              </a:spcAft>
              <a:buClr>
                <a:schemeClr val="accent1"/>
              </a:buClr>
              <a:buFont typeface="Wingdings" pitchFamily="2" charset="2"/>
              <a:buChar char="§"/>
            </a:pPr>
            <a:r>
              <a:rPr lang="en-US" sz="3000" dirty="0" smtClean="0">
                <a:solidFill>
                  <a:schemeClr val="tx1"/>
                </a:solidFill>
              </a:rPr>
              <a:t>Sensitive to improvement</a:t>
            </a:r>
          </a:p>
          <a:p>
            <a:pPr marL="457200" lvl="1" indent="-457200">
              <a:lnSpc>
                <a:spcPct val="70000"/>
              </a:lnSpc>
              <a:spcAft>
                <a:spcPts val="600"/>
              </a:spcAft>
              <a:buClr>
                <a:schemeClr val="accent1"/>
              </a:buClr>
              <a:buFont typeface="Wingdings" pitchFamily="2" charset="2"/>
              <a:buChar char="§"/>
            </a:pPr>
            <a:r>
              <a:rPr lang="en-US" sz="3000" dirty="0" smtClean="0">
                <a:solidFill>
                  <a:schemeClr val="tx1"/>
                </a:solidFill>
              </a:rPr>
              <a:t>Provide performance data to guide and inform a variety of educational decisions</a:t>
            </a:r>
          </a:p>
          <a:p>
            <a:pPr marL="457200" lvl="1" indent="-457200">
              <a:lnSpc>
                <a:spcPct val="70000"/>
              </a:lnSpc>
              <a:spcAft>
                <a:spcPts val="600"/>
              </a:spcAft>
              <a:buClr>
                <a:schemeClr val="accent1"/>
              </a:buClr>
              <a:buFont typeface="Wingdings" pitchFamily="2" charset="2"/>
              <a:buChar char="§"/>
            </a:pPr>
            <a:r>
              <a:rPr lang="en-US" sz="3000" dirty="0" smtClean="0">
                <a:solidFill>
                  <a:schemeClr val="tx1"/>
                </a:solidFill>
              </a:rPr>
              <a:t>National/local norms allow for cross comparisons of data</a:t>
            </a:r>
          </a:p>
          <a:p>
            <a:pPr>
              <a:buFont typeface="Wingdings" pitchFamily="2" charset="2"/>
              <a:buChar char="§"/>
            </a:pPr>
            <a:endParaRPr lang="en-US" dirty="0"/>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r>
              <a:rPr lang="en-US" dirty="0" smtClean="0"/>
              <a:t>Advantages of GOMs</a:t>
            </a:r>
            <a:endParaRPr lang="en-US" b="0" dirty="0"/>
          </a:p>
        </p:txBody>
      </p:sp>
      <p:sp>
        <p:nvSpPr>
          <p:cNvPr id="784387" name="Rectangle 3"/>
          <p:cNvSpPr>
            <a:spLocks noGrp="1" noChangeArrowheads="1"/>
          </p:cNvSpPr>
          <p:nvPr>
            <p:ph idx="1"/>
          </p:nvPr>
        </p:nvSpPr>
        <p:spPr/>
        <p:txBody>
          <a:bodyPr/>
          <a:lstStyle/>
          <a:p>
            <a:pPr>
              <a:buClr>
                <a:schemeClr val="accent1"/>
              </a:buClr>
              <a:buFont typeface="Wingdings" pitchFamily="2" charset="2"/>
              <a:buChar char="§"/>
            </a:pPr>
            <a:r>
              <a:rPr lang="en-US" sz="2800" dirty="0" smtClean="0">
                <a:solidFill>
                  <a:schemeClr val="tx1"/>
                </a:solidFill>
              </a:rPr>
              <a:t>Focus </a:t>
            </a:r>
            <a:r>
              <a:rPr lang="en-US" sz="2800" dirty="0">
                <a:solidFill>
                  <a:schemeClr val="tx1"/>
                </a:solidFill>
              </a:rPr>
              <a:t>is on repeated measures of </a:t>
            </a:r>
            <a:r>
              <a:rPr lang="en-US" sz="2800" dirty="0" smtClean="0">
                <a:solidFill>
                  <a:schemeClr val="tx1"/>
                </a:solidFill>
              </a:rPr>
              <a:t>performance</a:t>
            </a:r>
            <a:endParaRPr lang="en-US" sz="2800" dirty="0">
              <a:solidFill>
                <a:schemeClr val="tx1"/>
              </a:solidFill>
            </a:endParaRPr>
          </a:p>
          <a:p>
            <a:pPr>
              <a:buClr>
                <a:schemeClr val="accent1"/>
              </a:buClr>
              <a:buFont typeface="Wingdings" pitchFamily="2" charset="2"/>
              <a:buChar char="§"/>
            </a:pPr>
            <a:r>
              <a:rPr lang="en-US" sz="2800" dirty="0" smtClean="0">
                <a:solidFill>
                  <a:schemeClr val="tx1"/>
                </a:solidFill>
              </a:rPr>
              <a:t>Makes no assumptions about instructional hierarchy for determining measurement</a:t>
            </a:r>
          </a:p>
          <a:p>
            <a:pPr>
              <a:buClr>
                <a:schemeClr val="accent1"/>
              </a:buClr>
              <a:buFont typeface="Wingdings" pitchFamily="2" charset="2"/>
              <a:buChar char="§"/>
            </a:pPr>
            <a:r>
              <a:rPr lang="en-US" sz="2800" dirty="0" smtClean="0">
                <a:solidFill>
                  <a:schemeClr val="tx1"/>
                </a:solidFill>
              </a:rPr>
              <a:t>Curriculum independent</a:t>
            </a:r>
          </a:p>
          <a:p>
            <a:pPr>
              <a:buClr>
                <a:schemeClr val="accent1"/>
              </a:buClr>
              <a:buFont typeface="Wingdings" pitchFamily="2" charset="2"/>
              <a:buChar char="§"/>
            </a:pPr>
            <a:r>
              <a:rPr lang="en-US" sz="2800" dirty="0" smtClean="0">
                <a:solidFill>
                  <a:schemeClr val="tx1"/>
                </a:solidFill>
              </a:rPr>
              <a:t>Incorporates automatic tests of retention and generalization</a:t>
            </a:r>
            <a:endParaRPr lang="en-US" sz="2400" i="1" dirty="0">
              <a:solidFill>
                <a:srgbClr val="545454"/>
              </a:solidFill>
            </a:endParaRPr>
          </a:p>
          <a:p>
            <a:endParaRPr lang="en-US" sz="1800" i="1" dirty="0">
              <a:solidFill>
                <a:srgbClr val="545454"/>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solidFill>
              </a:rPr>
              <a:t>GOM Example: CBM</a:t>
            </a:r>
            <a:endParaRPr lang="en-US" b="1" dirty="0">
              <a:solidFill>
                <a:schemeClr val="tx2"/>
              </a:solidFill>
            </a:endParaRPr>
          </a:p>
        </p:txBody>
      </p:sp>
      <p:sp>
        <p:nvSpPr>
          <p:cNvPr id="3" name="Content Placeholder 2"/>
          <p:cNvSpPr>
            <a:spLocks noGrp="1"/>
          </p:cNvSpPr>
          <p:nvPr>
            <p:ph idx="1"/>
          </p:nvPr>
        </p:nvSpPr>
        <p:spPr>
          <a:xfrm>
            <a:off x="381000" y="1905000"/>
            <a:ext cx="7924800" cy="4038600"/>
          </a:xfrm>
        </p:spPr>
        <p:txBody>
          <a:bodyPr rtlCol="0">
            <a:normAutofit/>
          </a:bodyPr>
          <a:lstStyle/>
          <a:p>
            <a:pPr eaLnBrk="1" fontAlgn="auto" hangingPunct="1">
              <a:spcAft>
                <a:spcPts val="0"/>
              </a:spcAft>
              <a:buClr>
                <a:schemeClr val="accent1"/>
              </a:buClr>
              <a:buFont typeface="Wingdings" pitchFamily="2" charset="2"/>
              <a:buChar char="§"/>
              <a:defRPr/>
            </a:pPr>
            <a:r>
              <a:rPr lang="en-US" dirty="0" smtClean="0">
                <a:solidFill>
                  <a:schemeClr val="tx1"/>
                </a:solidFill>
              </a:rPr>
              <a:t>Curriculum Based Measure (CBM)</a:t>
            </a:r>
          </a:p>
          <a:p>
            <a:pPr lvl="1" fontAlgn="auto">
              <a:spcAft>
                <a:spcPts val="0"/>
              </a:spcAft>
              <a:buClr>
                <a:schemeClr val="accent2"/>
              </a:buClr>
              <a:buFont typeface="Arial" pitchFamily="34" charset="0"/>
              <a:buChar char="•"/>
              <a:defRPr/>
            </a:pPr>
            <a:r>
              <a:rPr lang="en-US" dirty="0" smtClean="0">
                <a:solidFill>
                  <a:schemeClr val="tx1"/>
                </a:solidFill>
              </a:rPr>
              <a:t>a general outcome measure (GOMs) of a student’s performance in either basic academic skills or content knowledge</a:t>
            </a:r>
          </a:p>
          <a:p>
            <a:pPr lvl="1" fontAlgn="auto">
              <a:spcAft>
                <a:spcPts val="0"/>
              </a:spcAft>
              <a:buClr>
                <a:schemeClr val="accent2"/>
              </a:buClr>
              <a:buFont typeface="Arial" pitchFamily="34" charset="0"/>
              <a:buChar char="•"/>
              <a:defRPr/>
            </a:pPr>
            <a:r>
              <a:rPr lang="en-US" dirty="0" smtClean="0">
                <a:solidFill>
                  <a:schemeClr val="tx1"/>
                </a:solidFill>
              </a:rPr>
              <a:t>CBM tools available in basic skills and core subject areas grades K-8 (e.g., DIBELS, AIMSweb)</a:t>
            </a:r>
          </a:p>
          <a:p>
            <a:pPr eaLnBrk="1" fontAlgn="auto" hangingPunct="1">
              <a:spcAft>
                <a:spcPts val="0"/>
              </a:spcAft>
              <a:buFont typeface="Arial" pitchFamily="34" charset="0"/>
              <a:buChar char="•"/>
              <a:defRPr/>
            </a:pPr>
            <a:endParaRPr lang="en-US"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304800" y="1143000"/>
            <a:ext cx="2971800" cy="2286000"/>
          </a:xfrm>
          <a:prstGeom prst="rect">
            <a:avLst/>
          </a:prstGeom>
        </p:spPr>
        <p:txBody>
          <a:bodyPr/>
          <a:lstStyle/>
          <a:p>
            <a:pPr eaLnBrk="1" hangingPunct="1">
              <a:buClr>
                <a:srgbClr val="92D050"/>
              </a:buClr>
              <a:buNone/>
            </a:pPr>
            <a:r>
              <a:rPr lang="en-US" dirty="0" smtClean="0">
                <a:solidFill>
                  <a:srgbClr val="000000"/>
                </a:solidFill>
              </a:rPr>
              <a:t>Student copy</a:t>
            </a:r>
          </a:p>
        </p:txBody>
      </p:sp>
      <p:pic>
        <p:nvPicPr>
          <p:cNvPr id="33795" name="Picture 4" descr="File0063"/>
          <p:cNvPicPr>
            <a:picLocks noGrp="1" noChangeAspect="1" noChangeArrowheads="1"/>
          </p:cNvPicPr>
          <p:nvPr>
            <p:ph sz="half" idx="4294967295"/>
          </p:nvPr>
        </p:nvPicPr>
        <p:blipFill>
          <a:blip r:embed="rId3" cstate="print"/>
          <a:srcRect/>
          <a:stretch>
            <a:fillRect/>
          </a:stretch>
        </p:blipFill>
        <p:spPr>
          <a:xfrm>
            <a:off x="3505200" y="914400"/>
            <a:ext cx="4495800" cy="5934943"/>
          </a:xfrm>
          <a:prstGeom prst="rect">
            <a:avLst/>
          </a:prstGeom>
        </p:spPr>
      </p:pic>
      <p:sp>
        <p:nvSpPr>
          <p:cNvPr id="31748" name="Rectangle 5"/>
          <p:cNvSpPr>
            <a:spLocks noChangeArrowheads="1"/>
          </p:cNvSpPr>
          <p:nvPr/>
        </p:nvSpPr>
        <p:spPr bwMode="auto">
          <a:xfrm>
            <a:off x="228600" y="228600"/>
            <a:ext cx="9144000" cy="990600"/>
          </a:xfrm>
          <a:prstGeom prst="rect">
            <a:avLst/>
          </a:prstGeom>
          <a:noFill/>
          <a:ln w="9525">
            <a:noFill/>
            <a:miter lim="800000"/>
            <a:headEnd/>
            <a:tailEnd/>
          </a:ln>
        </p:spPr>
        <p:txBody>
          <a:bodyPr anchor="ctr"/>
          <a:lstStyle/>
          <a:p>
            <a:pPr algn="ctr" eaLnBrk="1" hangingPunct="1">
              <a:defRPr/>
            </a:pPr>
            <a:r>
              <a:rPr lang="en-US" sz="3600" b="1" dirty="0">
                <a:solidFill>
                  <a:schemeClr val="tx2"/>
                </a:solidFill>
                <a:latin typeface="+mj-lt"/>
                <a:ea typeface="+mn-ea"/>
              </a:rPr>
              <a:t>CBM Passage Reading Fluency</a:t>
            </a:r>
          </a:p>
        </p:txBody>
      </p:sp>
      <p:sp>
        <p:nvSpPr>
          <p:cNvPr id="5" name="Slide Number Placeholder 4"/>
          <p:cNvSpPr>
            <a:spLocks noGrp="1"/>
          </p:cNvSpPr>
          <p:nvPr>
            <p:ph type="sldNum" sz="quarter" idx="12"/>
          </p:nvPr>
        </p:nvSpPr>
        <p:spPr/>
        <p:txBody>
          <a:bodyPr/>
          <a:lstStyle/>
          <a:p>
            <a:pPr>
              <a:defRPr/>
            </a:pPr>
            <a:fld id="{D018D9C5-E644-414B-97B6-66097F7A7F26}"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65"/>
          <p:cNvSpPr>
            <a:spLocks noGrp="1"/>
          </p:cNvSpPr>
          <p:nvPr>
            <p:ph type="sldNum" sz="quarter" idx="12"/>
          </p:nvPr>
        </p:nvSpPr>
        <p:spPr/>
        <p:txBody>
          <a:bodyPr/>
          <a:lstStyle/>
          <a:p>
            <a:fld id="{704A1040-FC65-4B4B-94A2-B814865480B2}" type="slidenum">
              <a:rPr lang="en-US" smtClean="0"/>
              <a:pPr/>
              <a:t>66</a:t>
            </a:fld>
            <a:endParaRPr lang="en-US" dirty="0"/>
          </a:p>
        </p:txBody>
      </p:sp>
      <p:sp>
        <p:nvSpPr>
          <p:cNvPr id="55298" name="Title 1"/>
          <p:cNvSpPr>
            <a:spLocks noGrp="1"/>
          </p:cNvSpPr>
          <p:nvPr>
            <p:ph type="title" idx="4294967295"/>
          </p:nvPr>
        </p:nvSpPr>
        <p:spPr>
          <a:xfrm>
            <a:off x="533400" y="685800"/>
            <a:ext cx="8302625" cy="987425"/>
          </a:xfrm>
          <a:prstGeom prst="rect">
            <a:avLst/>
          </a:prstGeom>
        </p:spPr>
        <p:txBody>
          <a:bodyPr/>
          <a:lstStyle/>
          <a:p>
            <a:pPr eaLnBrk="1" hangingPunct="1"/>
            <a:r>
              <a:rPr lang="en-US" dirty="0" smtClean="0"/>
              <a:t>Common Formative Assessments</a:t>
            </a:r>
          </a:p>
        </p:txBody>
      </p:sp>
      <p:sp>
        <p:nvSpPr>
          <p:cNvPr id="55299" name="Content Placeholder 2"/>
          <p:cNvSpPr>
            <a:spLocks noGrp="1"/>
          </p:cNvSpPr>
          <p:nvPr>
            <p:ph sz="half" idx="4294967295"/>
          </p:nvPr>
        </p:nvSpPr>
        <p:spPr>
          <a:xfrm>
            <a:off x="304800" y="1600200"/>
            <a:ext cx="3810000" cy="1447800"/>
          </a:xfrm>
          <a:prstGeom prst="rect">
            <a:avLst/>
          </a:prstGeom>
          <a:solidFill>
            <a:srgbClr val="92D050"/>
          </a:solidFill>
        </p:spPr>
        <p:txBody>
          <a:bodyPr/>
          <a:lstStyle/>
          <a:p>
            <a:pPr marL="0" indent="1588" algn="ctr" eaLnBrk="1" hangingPunct="1">
              <a:buFont typeface="Arial" charset="0"/>
              <a:buNone/>
            </a:pPr>
            <a:r>
              <a:rPr lang="en-US" sz="4400" dirty="0" smtClean="0"/>
              <a:t>Mastery Measurement</a:t>
            </a:r>
          </a:p>
        </p:txBody>
      </p:sp>
      <p:sp>
        <p:nvSpPr>
          <p:cNvPr id="55300" name="Content Placeholder 4"/>
          <p:cNvSpPr>
            <a:spLocks noGrp="1"/>
          </p:cNvSpPr>
          <p:nvPr>
            <p:ph sz="half" idx="4294967295"/>
          </p:nvPr>
        </p:nvSpPr>
        <p:spPr>
          <a:xfrm>
            <a:off x="4953000" y="1600200"/>
            <a:ext cx="4038600" cy="1447800"/>
          </a:xfrm>
          <a:prstGeom prst="rect">
            <a:avLst/>
          </a:prstGeom>
          <a:solidFill>
            <a:srgbClr val="FFFF00"/>
          </a:solidFill>
        </p:spPr>
        <p:txBody>
          <a:bodyPr/>
          <a:lstStyle/>
          <a:p>
            <a:pPr marL="0" indent="0" algn="ctr" eaLnBrk="1" hangingPunct="1">
              <a:buFont typeface="Arial" charset="0"/>
              <a:buNone/>
            </a:pPr>
            <a:r>
              <a:rPr lang="en-US" sz="4000" dirty="0" smtClean="0"/>
              <a:t>General Outcome Measures</a:t>
            </a:r>
          </a:p>
        </p:txBody>
      </p:sp>
      <p:sp>
        <p:nvSpPr>
          <p:cNvPr id="55301" name="TextBox 5"/>
          <p:cNvSpPr txBox="1">
            <a:spLocks noChangeArrowheads="1"/>
          </p:cNvSpPr>
          <p:nvPr/>
        </p:nvSpPr>
        <p:spPr bwMode="auto">
          <a:xfrm>
            <a:off x="4191000" y="2133600"/>
            <a:ext cx="685800" cy="646113"/>
          </a:xfrm>
          <a:prstGeom prst="rect">
            <a:avLst/>
          </a:prstGeom>
          <a:noFill/>
          <a:ln w="9525">
            <a:noFill/>
            <a:miter lim="800000"/>
            <a:headEnd/>
            <a:tailEnd/>
          </a:ln>
        </p:spPr>
        <p:txBody>
          <a:bodyPr>
            <a:spAutoFit/>
          </a:bodyPr>
          <a:lstStyle/>
          <a:p>
            <a:pPr algn="ctr"/>
            <a:r>
              <a:rPr lang="en-US" sz="3600" dirty="0">
                <a:latin typeface="Calibri" pitchFamily="34" charset="0"/>
              </a:rPr>
              <a:t>vs.</a:t>
            </a:r>
          </a:p>
        </p:txBody>
      </p:sp>
      <p:grpSp>
        <p:nvGrpSpPr>
          <p:cNvPr id="2" name="Group 321"/>
          <p:cNvGrpSpPr>
            <a:grpSpLocks/>
          </p:cNvGrpSpPr>
          <p:nvPr/>
        </p:nvGrpSpPr>
        <p:grpSpPr bwMode="auto">
          <a:xfrm>
            <a:off x="381000" y="3352800"/>
            <a:ext cx="3733800" cy="2895600"/>
            <a:chOff x="914400" y="1371600"/>
            <a:chExt cx="7315200" cy="4591050"/>
          </a:xfrm>
        </p:grpSpPr>
        <p:sp>
          <p:nvSpPr>
            <p:cNvPr id="55304" name="Rectangle 2"/>
            <p:cNvSpPr>
              <a:spLocks noChangeArrowheads="1"/>
            </p:cNvSpPr>
            <p:nvPr/>
          </p:nvSpPr>
          <p:spPr bwMode="auto">
            <a:xfrm>
              <a:off x="914400" y="1371600"/>
              <a:ext cx="7297554" cy="4591050"/>
            </a:xfrm>
            <a:prstGeom prst="rect">
              <a:avLst/>
            </a:prstGeom>
            <a:solidFill>
              <a:srgbClr val="FFFFFF"/>
            </a:solidFill>
            <a:ln w="9525">
              <a:solidFill>
                <a:schemeClr val="tx1"/>
              </a:solidFill>
              <a:miter lim="800000"/>
              <a:headEnd/>
              <a:tailEnd/>
            </a:ln>
          </p:spPr>
          <p:txBody>
            <a:bodyPr wrap="none" anchor="ctr"/>
            <a:lstStyle/>
            <a:p>
              <a:endParaRPr lang="en-US" dirty="0">
                <a:latin typeface="Calibri" pitchFamily="34" charset="0"/>
              </a:endParaRPr>
            </a:p>
          </p:txBody>
        </p:sp>
        <p:sp>
          <p:nvSpPr>
            <p:cNvPr id="55305" name="AutoShape 3"/>
            <p:cNvSpPr>
              <a:spLocks noChangeAspect="1" noChangeArrowheads="1" noTextEdit="1"/>
            </p:cNvSpPr>
            <p:nvPr/>
          </p:nvSpPr>
          <p:spPr bwMode="auto">
            <a:xfrm>
              <a:off x="1307432" y="1565275"/>
              <a:ext cx="6792227" cy="4257675"/>
            </a:xfrm>
            <a:prstGeom prst="rect">
              <a:avLst/>
            </a:prstGeom>
            <a:noFill/>
            <a:ln w="9525">
              <a:noFill/>
              <a:miter lim="800000"/>
              <a:headEnd/>
              <a:tailEnd/>
            </a:ln>
          </p:spPr>
          <p:txBody>
            <a:bodyPr/>
            <a:lstStyle/>
            <a:p>
              <a:endParaRPr lang="en-US" dirty="0"/>
            </a:p>
          </p:txBody>
        </p:sp>
        <p:sp>
          <p:nvSpPr>
            <p:cNvPr id="55306" name="Line 4"/>
            <p:cNvSpPr>
              <a:spLocks noChangeShapeType="1"/>
            </p:cNvSpPr>
            <p:nvPr/>
          </p:nvSpPr>
          <p:spPr bwMode="auto">
            <a:xfrm>
              <a:off x="1982804" y="1957388"/>
              <a:ext cx="120316" cy="1588"/>
            </a:xfrm>
            <a:prstGeom prst="line">
              <a:avLst/>
            </a:prstGeom>
            <a:noFill/>
            <a:ln w="14288">
              <a:solidFill>
                <a:srgbClr val="000000"/>
              </a:solidFill>
              <a:round/>
              <a:headEnd/>
              <a:tailEnd/>
            </a:ln>
          </p:spPr>
          <p:txBody>
            <a:bodyPr/>
            <a:lstStyle/>
            <a:p>
              <a:endParaRPr lang="en-US" dirty="0"/>
            </a:p>
          </p:txBody>
        </p:sp>
        <p:sp>
          <p:nvSpPr>
            <p:cNvPr id="55307" name="Rectangle 5"/>
            <p:cNvSpPr>
              <a:spLocks noChangeArrowheads="1"/>
            </p:cNvSpPr>
            <p:nvPr/>
          </p:nvSpPr>
          <p:spPr bwMode="auto">
            <a:xfrm>
              <a:off x="1735756" y="1844675"/>
              <a:ext cx="195714"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10</a:t>
              </a:r>
              <a:endParaRPr lang="en-US" sz="1400" b="1" dirty="0">
                <a:latin typeface="Calibri" pitchFamily="34" charset="0"/>
              </a:endParaRPr>
            </a:p>
          </p:txBody>
        </p:sp>
        <p:sp>
          <p:nvSpPr>
            <p:cNvPr id="55308" name="Line 6"/>
            <p:cNvSpPr>
              <a:spLocks noChangeShapeType="1"/>
            </p:cNvSpPr>
            <p:nvPr/>
          </p:nvSpPr>
          <p:spPr bwMode="auto">
            <a:xfrm>
              <a:off x="1981200" y="1595438"/>
              <a:ext cx="1604" cy="3640138"/>
            </a:xfrm>
            <a:prstGeom prst="line">
              <a:avLst/>
            </a:prstGeom>
            <a:noFill/>
            <a:ln w="14288">
              <a:solidFill>
                <a:srgbClr val="000000"/>
              </a:solidFill>
              <a:round/>
              <a:headEnd/>
              <a:tailEnd/>
            </a:ln>
          </p:spPr>
          <p:txBody>
            <a:bodyPr/>
            <a:lstStyle/>
            <a:p>
              <a:endParaRPr lang="en-US" dirty="0"/>
            </a:p>
          </p:txBody>
        </p:sp>
        <p:sp>
          <p:nvSpPr>
            <p:cNvPr id="55309" name="Line 7"/>
            <p:cNvSpPr>
              <a:spLocks noChangeShapeType="1"/>
            </p:cNvSpPr>
            <p:nvPr/>
          </p:nvSpPr>
          <p:spPr bwMode="auto">
            <a:xfrm>
              <a:off x="3680059" y="1581150"/>
              <a:ext cx="1604" cy="150813"/>
            </a:xfrm>
            <a:prstGeom prst="line">
              <a:avLst/>
            </a:prstGeom>
            <a:noFill/>
            <a:ln w="14288">
              <a:solidFill>
                <a:srgbClr val="000000"/>
              </a:solidFill>
              <a:round/>
              <a:headEnd/>
              <a:tailEnd/>
            </a:ln>
          </p:spPr>
          <p:txBody>
            <a:bodyPr/>
            <a:lstStyle/>
            <a:p>
              <a:endParaRPr lang="en-US" dirty="0"/>
            </a:p>
          </p:txBody>
        </p:sp>
        <p:sp>
          <p:nvSpPr>
            <p:cNvPr id="55310" name="Line 8"/>
            <p:cNvSpPr>
              <a:spLocks noChangeShapeType="1"/>
            </p:cNvSpPr>
            <p:nvPr/>
          </p:nvSpPr>
          <p:spPr bwMode="auto">
            <a:xfrm>
              <a:off x="3680059" y="1792288"/>
              <a:ext cx="1604" cy="150813"/>
            </a:xfrm>
            <a:prstGeom prst="line">
              <a:avLst/>
            </a:prstGeom>
            <a:noFill/>
            <a:ln w="14288">
              <a:solidFill>
                <a:srgbClr val="000000"/>
              </a:solidFill>
              <a:round/>
              <a:headEnd/>
              <a:tailEnd/>
            </a:ln>
          </p:spPr>
          <p:txBody>
            <a:bodyPr/>
            <a:lstStyle/>
            <a:p>
              <a:endParaRPr lang="en-US" dirty="0"/>
            </a:p>
          </p:txBody>
        </p:sp>
        <p:sp>
          <p:nvSpPr>
            <p:cNvPr id="55311" name="Line 9"/>
            <p:cNvSpPr>
              <a:spLocks noChangeShapeType="1"/>
            </p:cNvSpPr>
            <p:nvPr/>
          </p:nvSpPr>
          <p:spPr bwMode="auto">
            <a:xfrm>
              <a:off x="3680059" y="2003425"/>
              <a:ext cx="1604" cy="150813"/>
            </a:xfrm>
            <a:prstGeom prst="line">
              <a:avLst/>
            </a:prstGeom>
            <a:noFill/>
            <a:ln w="14288">
              <a:solidFill>
                <a:srgbClr val="000000"/>
              </a:solidFill>
              <a:round/>
              <a:headEnd/>
              <a:tailEnd/>
            </a:ln>
          </p:spPr>
          <p:txBody>
            <a:bodyPr/>
            <a:lstStyle/>
            <a:p>
              <a:endParaRPr lang="en-US" dirty="0"/>
            </a:p>
          </p:txBody>
        </p:sp>
        <p:sp>
          <p:nvSpPr>
            <p:cNvPr id="55312" name="Line 10"/>
            <p:cNvSpPr>
              <a:spLocks noChangeShapeType="1"/>
            </p:cNvSpPr>
            <p:nvPr/>
          </p:nvSpPr>
          <p:spPr bwMode="auto">
            <a:xfrm>
              <a:off x="3680059" y="2214563"/>
              <a:ext cx="1604" cy="150813"/>
            </a:xfrm>
            <a:prstGeom prst="line">
              <a:avLst/>
            </a:prstGeom>
            <a:noFill/>
            <a:ln w="14288">
              <a:solidFill>
                <a:srgbClr val="000000"/>
              </a:solidFill>
              <a:round/>
              <a:headEnd/>
              <a:tailEnd/>
            </a:ln>
          </p:spPr>
          <p:txBody>
            <a:bodyPr/>
            <a:lstStyle/>
            <a:p>
              <a:endParaRPr lang="en-US" dirty="0"/>
            </a:p>
          </p:txBody>
        </p:sp>
        <p:sp>
          <p:nvSpPr>
            <p:cNvPr id="55313" name="Line 11"/>
            <p:cNvSpPr>
              <a:spLocks noChangeShapeType="1"/>
            </p:cNvSpPr>
            <p:nvPr/>
          </p:nvSpPr>
          <p:spPr bwMode="auto">
            <a:xfrm>
              <a:off x="3680059" y="2425700"/>
              <a:ext cx="1604" cy="150813"/>
            </a:xfrm>
            <a:prstGeom prst="line">
              <a:avLst/>
            </a:prstGeom>
            <a:noFill/>
            <a:ln w="14288">
              <a:solidFill>
                <a:srgbClr val="000000"/>
              </a:solidFill>
              <a:round/>
              <a:headEnd/>
              <a:tailEnd/>
            </a:ln>
          </p:spPr>
          <p:txBody>
            <a:bodyPr/>
            <a:lstStyle/>
            <a:p>
              <a:endParaRPr lang="en-US" dirty="0"/>
            </a:p>
          </p:txBody>
        </p:sp>
        <p:sp>
          <p:nvSpPr>
            <p:cNvPr id="55314" name="Line 12"/>
            <p:cNvSpPr>
              <a:spLocks noChangeShapeType="1"/>
            </p:cNvSpPr>
            <p:nvPr/>
          </p:nvSpPr>
          <p:spPr bwMode="auto">
            <a:xfrm>
              <a:off x="3680059" y="2638425"/>
              <a:ext cx="1604" cy="150813"/>
            </a:xfrm>
            <a:prstGeom prst="line">
              <a:avLst/>
            </a:prstGeom>
            <a:noFill/>
            <a:ln w="14288">
              <a:solidFill>
                <a:srgbClr val="000000"/>
              </a:solidFill>
              <a:round/>
              <a:headEnd/>
              <a:tailEnd/>
            </a:ln>
          </p:spPr>
          <p:txBody>
            <a:bodyPr/>
            <a:lstStyle/>
            <a:p>
              <a:endParaRPr lang="en-US" dirty="0"/>
            </a:p>
          </p:txBody>
        </p:sp>
        <p:sp>
          <p:nvSpPr>
            <p:cNvPr id="55315" name="Line 13"/>
            <p:cNvSpPr>
              <a:spLocks noChangeShapeType="1"/>
            </p:cNvSpPr>
            <p:nvPr/>
          </p:nvSpPr>
          <p:spPr bwMode="auto">
            <a:xfrm>
              <a:off x="3680059" y="2849563"/>
              <a:ext cx="1604" cy="150813"/>
            </a:xfrm>
            <a:prstGeom prst="line">
              <a:avLst/>
            </a:prstGeom>
            <a:noFill/>
            <a:ln w="14288">
              <a:solidFill>
                <a:srgbClr val="000000"/>
              </a:solidFill>
              <a:round/>
              <a:headEnd/>
              <a:tailEnd/>
            </a:ln>
          </p:spPr>
          <p:txBody>
            <a:bodyPr/>
            <a:lstStyle/>
            <a:p>
              <a:endParaRPr lang="en-US" dirty="0"/>
            </a:p>
          </p:txBody>
        </p:sp>
        <p:sp>
          <p:nvSpPr>
            <p:cNvPr id="55316" name="Line 14"/>
            <p:cNvSpPr>
              <a:spLocks noChangeShapeType="1"/>
            </p:cNvSpPr>
            <p:nvPr/>
          </p:nvSpPr>
          <p:spPr bwMode="auto">
            <a:xfrm>
              <a:off x="3680059" y="3060700"/>
              <a:ext cx="1604" cy="150813"/>
            </a:xfrm>
            <a:prstGeom prst="line">
              <a:avLst/>
            </a:prstGeom>
            <a:noFill/>
            <a:ln w="14288">
              <a:solidFill>
                <a:srgbClr val="000000"/>
              </a:solidFill>
              <a:round/>
              <a:headEnd/>
              <a:tailEnd/>
            </a:ln>
          </p:spPr>
          <p:txBody>
            <a:bodyPr/>
            <a:lstStyle/>
            <a:p>
              <a:endParaRPr lang="en-US" dirty="0"/>
            </a:p>
          </p:txBody>
        </p:sp>
        <p:sp>
          <p:nvSpPr>
            <p:cNvPr id="55317" name="Line 15"/>
            <p:cNvSpPr>
              <a:spLocks noChangeShapeType="1"/>
            </p:cNvSpPr>
            <p:nvPr/>
          </p:nvSpPr>
          <p:spPr bwMode="auto">
            <a:xfrm>
              <a:off x="3680059" y="3271838"/>
              <a:ext cx="1604" cy="150813"/>
            </a:xfrm>
            <a:prstGeom prst="line">
              <a:avLst/>
            </a:prstGeom>
            <a:noFill/>
            <a:ln w="14288">
              <a:solidFill>
                <a:srgbClr val="000000"/>
              </a:solidFill>
              <a:round/>
              <a:headEnd/>
              <a:tailEnd/>
            </a:ln>
          </p:spPr>
          <p:txBody>
            <a:bodyPr/>
            <a:lstStyle/>
            <a:p>
              <a:endParaRPr lang="en-US" dirty="0"/>
            </a:p>
          </p:txBody>
        </p:sp>
        <p:sp>
          <p:nvSpPr>
            <p:cNvPr id="55318" name="Line 16"/>
            <p:cNvSpPr>
              <a:spLocks noChangeShapeType="1"/>
            </p:cNvSpPr>
            <p:nvPr/>
          </p:nvSpPr>
          <p:spPr bwMode="auto">
            <a:xfrm>
              <a:off x="3680059" y="3482975"/>
              <a:ext cx="1604" cy="150813"/>
            </a:xfrm>
            <a:prstGeom prst="line">
              <a:avLst/>
            </a:prstGeom>
            <a:noFill/>
            <a:ln w="14288">
              <a:solidFill>
                <a:srgbClr val="000000"/>
              </a:solidFill>
              <a:round/>
              <a:headEnd/>
              <a:tailEnd/>
            </a:ln>
          </p:spPr>
          <p:txBody>
            <a:bodyPr/>
            <a:lstStyle/>
            <a:p>
              <a:endParaRPr lang="en-US" dirty="0"/>
            </a:p>
          </p:txBody>
        </p:sp>
        <p:sp>
          <p:nvSpPr>
            <p:cNvPr id="55319" name="Line 17"/>
            <p:cNvSpPr>
              <a:spLocks noChangeShapeType="1"/>
            </p:cNvSpPr>
            <p:nvPr/>
          </p:nvSpPr>
          <p:spPr bwMode="auto">
            <a:xfrm>
              <a:off x="3680059" y="3695700"/>
              <a:ext cx="1604" cy="150813"/>
            </a:xfrm>
            <a:prstGeom prst="line">
              <a:avLst/>
            </a:prstGeom>
            <a:noFill/>
            <a:ln w="14288">
              <a:solidFill>
                <a:srgbClr val="000000"/>
              </a:solidFill>
              <a:round/>
              <a:headEnd/>
              <a:tailEnd/>
            </a:ln>
          </p:spPr>
          <p:txBody>
            <a:bodyPr/>
            <a:lstStyle/>
            <a:p>
              <a:endParaRPr lang="en-US" dirty="0"/>
            </a:p>
          </p:txBody>
        </p:sp>
        <p:sp>
          <p:nvSpPr>
            <p:cNvPr id="55320" name="Line 18"/>
            <p:cNvSpPr>
              <a:spLocks noChangeShapeType="1"/>
            </p:cNvSpPr>
            <p:nvPr/>
          </p:nvSpPr>
          <p:spPr bwMode="auto">
            <a:xfrm>
              <a:off x="3680059" y="3905250"/>
              <a:ext cx="1604" cy="152400"/>
            </a:xfrm>
            <a:prstGeom prst="line">
              <a:avLst/>
            </a:prstGeom>
            <a:noFill/>
            <a:ln w="14288">
              <a:solidFill>
                <a:srgbClr val="000000"/>
              </a:solidFill>
              <a:round/>
              <a:headEnd/>
              <a:tailEnd/>
            </a:ln>
          </p:spPr>
          <p:txBody>
            <a:bodyPr/>
            <a:lstStyle/>
            <a:p>
              <a:endParaRPr lang="en-US" dirty="0"/>
            </a:p>
          </p:txBody>
        </p:sp>
        <p:sp>
          <p:nvSpPr>
            <p:cNvPr id="55321" name="Line 19"/>
            <p:cNvSpPr>
              <a:spLocks noChangeShapeType="1"/>
            </p:cNvSpPr>
            <p:nvPr/>
          </p:nvSpPr>
          <p:spPr bwMode="auto">
            <a:xfrm>
              <a:off x="3680059" y="4116388"/>
              <a:ext cx="1604" cy="150813"/>
            </a:xfrm>
            <a:prstGeom prst="line">
              <a:avLst/>
            </a:prstGeom>
            <a:noFill/>
            <a:ln w="14288">
              <a:solidFill>
                <a:srgbClr val="000000"/>
              </a:solidFill>
              <a:round/>
              <a:headEnd/>
              <a:tailEnd/>
            </a:ln>
          </p:spPr>
          <p:txBody>
            <a:bodyPr/>
            <a:lstStyle/>
            <a:p>
              <a:endParaRPr lang="en-US" dirty="0"/>
            </a:p>
          </p:txBody>
        </p:sp>
        <p:sp>
          <p:nvSpPr>
            <p:cNvPr id="55322" name="Line 20"/>
            <p:cNvSpPr>
              <a:spLocks noChangeShapeType="1"/>
            </p:cNvSpPr>
            <p:nvPr/>
          </p:nvSpPr>
          <p:spPr bwMode="auto">
            <a:xfrm>
              <a:off x="3680059" y="4327525"/>
              <a:ext cx="1604" cy="150813"/>
            </a:xfrm>
            <a:prstGeom prst="line">
              <a:avLst/>
            </a:prstGeom>
            <a:noFill/>
            <a:ln w="14288">
              <a:solidFill>
                <a:srgbClr val="000000"/>
              </a:solidFill>
              <a:round/>
              <a:headEnd/>
              <a:tailEnd/>
            </a:ln>
          </p:spPr>
          <p:txBody>
            <a:bodyPr/>
            <a:lstStyle/>
            <a:p>
              <a:endParaRPr lang="en-US" dirty="0"/>
            </a:p>
          </p:txBody>
        </p:sp>
        <p:sp>
          <p:nvSpPr>
            <p:cNvPr id="55323" name="Line 21"/>
            <p:cNvSpPr>
              <a:spLocks noChangeShapeType="1"/>
            </p:cNvSpPr>
            <p:nvPr/>
          </p:nvSpPr>
          <p:spPr bwMode="auto">
            <a:xfrm>
              <a:off x="3680059" y="4540250"/>
              <a:ext cx="1604" cy="150813"/>
            </a:xfrm>
            <a:prstGeom prst="line">
              <a:avLst/>
            </a:prstGeom>
            <a:noFill/>
            <a:ln w="14288">
              <a:solidFill>
                <a:srgbClr val="000000"/>
              </a:solidFill>
              <a:round/>
              <a:headEnd/>
              <a:tailEnd/>
            </a:ln>
          </p:spPr>
          <p:txBody>
            <a:bodyPr/>
            <a:lstStyle/>
            <a:p>
              <a:endParaRPr lang="en-US" dirty="0"/>
            </a:p>
          </p:txBody>
        </p:sp>
        <p:sp>
          <p:nvSpPr>
            <p:cNvPr id="55324" name="Line 22"/>
            <p:cNvSpPr>
              <a:spLocks noChangeShapeType="1"/>
            </p:cNvSpPr>
            <p:nvPr/>
          </p:nvSpPr>
          <p:spPr bwMode="auto">
            <a:xfrm>
              <a:off x="3680059" y="4751388"/>
              <a:ext cx="1604" cy="150813"/>
            </a:xfrm>
            <a:prstGeom prst="line">
              <a:avLst/>
            </a:prstGeom>
            <a:noFill/>
            <a:ln w="14288">
              <a:solidFill>
                <a:srgbClr val="000000"/>
              </a:solidFill>
              <a:round/>
              <a:headEnd/>
              <a:tailEnd/>
            </a:ln>
          </p:spPr>
          <p:txBody>
            <a:bodyPr/>
            <a:lstStyle/>
            <a:p>
              <a:endParaRPr lang="en-US" dirty="0"/>
            </a:p>
          </p:txBody>
        </p:sp>
        <p:sp>
          <p:nvSpPr>
            <p:cNvPr id="55325" name="Line 23"/>
            <p:cNvSpPr>
              <a:spLocks noChangeShapeType="1"/>
            </p:cNvSpPr>
            <p:nvPr/>
          </p:nvSpPr>
          <p:spPr bwMode="auto">
            <a:xfrm>
              <a:off x="3680059" y="4962525"/>
              <a:ext cx="1604" cy="150813"/>
            </a:xfrm>
            <a:prstGeom prst="line">
              <a:avLst/>
            </a:prstGeom>
            <a:noFill/>
            <a:ln w="14288">
              <a:solidFill>
                <a:srgbClr val="000000"/>
              </a:solidFill>
              <a:round/>
              <a:headEnd/>
              <a:tailEnd/>
            </a:ln>
          </p:spPr>
          <p:txBody>
            <a:bodyPr/>
            <a:lstStyle/>
            <a:p>
              <a:endParaRPr lang="en-US" dirty="0"/>
            </a:p>
          </p:txBody>
        </p:sp>
        <p:sp>
          <p:nvSpPr>
            <p:cNvPr id="55326" name="Line 24"/>
            <p:cNvSpPr>
              <a:spLocks noChangeShapeType="1"/>
            </p:cNvSpPr>
            <p:nvPr/>
          </p:nvSpPr>
          <p:spPr bwMode="auto">
            <a:xfrm>
              <a:off x="3680059" y="5173663"/>
              <a:ext cx="1604" cy="46038"/>
            </a:xfrm>
            <a:prstGeom prst="line">
              <a:avLst/>
            </a:prstGeom>
            <a:noFill/>
            <a:ln w="14288">
              <a:solidFill>
                <a:srgbClr val="000000"/>
              </a:solidFill>
              <a:round/>
              <a:headEnd/>
              <a:tailEnd/>
            </a:ln>
          </p:spPr>
          <p:txBody>
            <a:bodyPr/>
            <a:lstStyle/>
            <a:p>
              <a:endParaRPr lang="en-US" dirty="0"/>
            </a:p>
          </p:txBody>
        </p:sp>
        <p:sp>
          <p:nvSpPr>
            <p:cNvPr id="55327" name="Line 25"/>
            <p:cNvSpPr>
              <a:spLocks noChangeShapeType="1"/>
            </p:cNvSpPr>
            <p:nvPr/>
          </p:nvSpPr>
          <p:spPr bwMode="auto">
            <a:xfrm>
              <a:off x="1982804" y="2274888"/>
              <a:ext cx="144379" cy="1588"/>
            </a:xfrm>
            <a:prstGeom prst="line">
              <a:avLst/>
            </a:prstGeom>
            <a:noFill/>
            <a:ln w="14288">
              <a:solidFill>
                <a:srgbClr val="000000"/>
              </a:solidFill>
              <a:round/>
              <a:headEnd/>
              <a:tailEnd/>
            </a:ln>
          </p:spPr>
          <p:txBody>
            <a:bodyPr/>
            <a:lstStyle/>
            <a:p>
              <a:endParaRPr lang="en-US" dirty="0"/>
            </a:p>
          </p:txBody>
        </p:sp>
        <p:sp>
          <p:nvSpPr>
            <p:cNvPr id="55328" name="Line 26"/>
            <p:cNvSpPr>
              <a:spLocks noChangeShapeType="1"/>
            </p:cNvSpPr>
            <p:nvPr/>
          </p:nvSpPr>
          <p:spPr bwMode="auto">
            <a:xfrm>
              <a:off x="1982804" y="2622550"/>
              <a:ext cx="144379" cy="1588"/>
            </a:xfrm>
            <a:prstGeom prst="line">
              <a:avLst/>
            </a:prstGeom>
            <a:noFill/>
            <a:ln w="14288">
              <a:solidFill>
                <a:srgbClr val="000000"/>
              </a:solidFill>
              <a:round/>
              <a:headEnd/>
              <a:tailEnd/>
            </a:ln>
          </p:spPr>
          <p:txBody>
            <a:bodyPr/>
            <a:lstStyle/>
            <a:p>
              <a:endParaRPr lang="en-US" dirty="0"/>
            </a:p>
          </p:txBody>
        </p:sp>
        <p:sp>
          <p:nvSpPr>
            <p:cNvPr id="55329" name="Rectangle 27"/>
            <p:cNvSpPr>
              <a:spLocks noChangeArrowheads="1"/>
            </p:cNvSpPr>
            <p:nvPr/>
          </p:nvSpPr>
          <p:spPr bwMode="auto">
            <a:xfrm>
              <a:off x="1835217" y="2514600"/>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8</a:t>
              </a:r>
              <a:endParaRPr lang="en-US" sz="1400" b="1" dirty="0">
                <a:latin typeface="Calibri" pitchFamily="34" charset="0"/>
              </a:endParaRPr>
            </a:p>
          </p:txBody>
        </p:sp>
        <p:sp>
          <p:nvSpPr>
            <p:cNvPr id="55330" name="Line 28"/>
            <p:cNvSpPr>
              <a:spLocks noChangeShapeType="1"/>
            </p:cNvSpPr>
            <p:nvPr/>
          </p:nvSpPr>
          <p:spPr bwMode="auto">
            <a:xfrm>
              <a:off x="1982804" y="2954338"/>
              <a:ext cx="144379" cy="1588"/>
            </a:xfrm>
            <a:prstGeom prst="line">
              <a:avLst/>
            </a:prstGeom>
            <a:noFill/>
            <a:ln w="14288">
              <a:solidFill>
                <a:srgbClr val="000000"/>
              </a:solidFill>
              <a:round/>
              <a:headEnd/>
              <a:tailEnd/>
            </a:ln>
          </p:spPr>
          <p:txBody>
            <a:bodyPr/>
            <a:lstStyle/>
            <a:p>
              <a:endParaRPr lang="en-US" dirty="0"/>
            </a:p>
          </p:txBody>
        </p:sp>
        <p:sp>
          <p:nvSpPr>
            <p:cNvPr id="55331" name="Line 29"/>
            <p:cNvSpPr>
              <a:spLocks noChangeShapeType="1"/>
            </p:cNvSpPr>
            <p:nvPr/>
          </p:nvSpPr>
          <p:spPr bwMode="auto">
            <a:xfrm>
              <a:off x="1982804" y="3302000"/>
              <a:ext cx="144379" cy="1588"/>
            </a:xfrm>
            <a:prstGeom prst="line">
              <a:avLst/>
            </a:prstGeom>
            <a:noFill/>
            <a:ln w="14288">
              <a:solidFill>
                <a:srgbClr val="000000"/>
              </a:solidFill>
              <a:round/>
              <a:headEnd/>
              <a:tailEnd/>
            </a:ln>
          </p:spPr>
          <p:txBody>
            <a:bodyPr/>
            <a:lstStyle/>
            <a:p>
              <a:endParaRPr lang="en-US" dirty="0"/>
            </a:p>
          </p:txBody>
        </p:sp>
        <p:sp>
          <p:nvSpPr>
            <p:cNvPr id="55332" name="Rectangle 30"/>
            <p:cNvSpPr>
              <a:spLocks noChangeArrowheads="1"/>
            </p:cNvSpPr>
            <p:nvPr/>
          </p:nvSpPr>
          <p:spPr bwMode="auto">
            <a:xfrm>
              <a:off x="1835217" y="3200400"/>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6</a:t>
              </a:r>
              <a:endParaRPr lang="en-US" sz="1400" b="1" dirty="0">
                <a:latin typeface="Calibri" pitchFamily="34" charset="0"/>
              </a:endParaRPr>
            </a:p>
          </p:txBody>
        </p:sp>
        <p:sp>
          <p:nvSpPr>
            <p:cNvPr id="55333" name="Line 31"/>
            <p:cNvSpPr>
              <a:spLocks noChangeShapeType="1"/>
            </p:cNvSpPr>
            <p:nvPr/>
          </p:nvSpPr>
          <p:spPr bwMode="auto">
            <a:xfrm>
              <a:off x="1982804" y="3633788"/>
              <a:ext cx="144379" cy="1588"/>
            </a:xfrm>
            <a:prstGeom prst="line">
              <a:avLst/>
            </a:prstGeom>
            <a:noFill/>
            <a:ln w="14288">
              <a:solidFill>
                <a:srgbClr val="000000"/>
              </a:solidFill>
              <a:round/>
              <a:headEnd/>
              <a:tailEnd/>
            </a:ln>
          </p:spPr>
          <p:txBody>
            <a:bodyPr/>
            <a:lstStyle/>
            <a:p>
              <a:endParaRPr lang="en-US" dirty="0"/>
            </a:p>
          </p:txBody>
        </p:sp>
        <p:sp>
          <p:nvSpPr>
            <p:cNvPr id="55334" name="Line 32"/>
            <p:cNvSpPr>
              <a:spLocks noChangeShapeType="1"/>
            </p:cNvSpPr>
            <p:nvPr/>
          </p:nvSpPr>
          <p:spPr bwMode="auto">
            <a:xfrm>
              <a:off x="1982804" y="3898900"/>
              <a:ext cx="144379" cy="1588"/>
            </a:xfrm>
            <a:prstGeom prst="line">
              <a:avLst/>
            </a:prstGeom>
            <a:noFill/>
            <a:ln w="14288">
              <a:solidFill>
                <a:srgbClr val="000000"/>
              </a:solidFill>
              <a:round/>
              <a:headEnd/>
              <a:tailEnd/>
            </a:ln>
          </p:spPr>
          <p:txBody>
            <a:bodyPr/>
            <a:lstStyle/>
            <a:p>
              <a:endParaRPr lang="en-US" dirty="0"/>
            </a:p>
          </p:txBody>
        </p:sp>
        <p:sp>
          <p:nvSpPr>
            <p:cNvPr id="55335" name="Rectangle 33"/>
            <p:cNvSpPr>
              <a:spLocks noChangeArrowheads="1"/>
            </p:cNvSpPr>
            <p:nvPr/>
          </p:nvSpPr>
          <p:spPr bwMode="auto">
            <a:xfrm>
              <a:off x="1835217" y="3795713"/>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4</a:t>
              </a:r>
              <a:endParaRPr lang="en-US" sz="1400" b="1" dirty="0">
                <a:latin typeface="Calibri" pitchFamily="34" charset="0"/>
              </a:endParaRPr>
            </a:p>
          </p:txBody>
        </p:sp>
        <p:sp>
          <p:nvSpPr>
            <p:cNvPr id="55336" name="Line 34"/>
            <p:cNvSpPr>
              <a:spLocks noChangeShapeType="1"/>
            </p:cNvSpPr>
            <p:nvPr/>
          </p:nvSpPr>
          <p:spPr bwMode="auto">
            <a:xfrm>
              <a:off x="1982804" y="4313238"/>
              <a:ext cx="144379" cy="1588"/>
            </a:xfrm>
            <a:prstGeom prst="line">
              <a:avLst/>
            </a:prstGeom>
            <a:noFill/>
            <a:ln w="14288">
              <a:solidFill>
                <a:srgbClr val="000000"/>
              </a:solidFill>
              <a:round/>
              <a:headEnd/>
              <a:tailEnd/>
            </a:ln>
          </p:spPr>
          <p:txBody>
            <a:bodyPr/>
            <a:lstStyle/>
            <a:p>
              <a:endParaRPr lang="en-US" dirty="0"/>
            </a:p>
          </p:txBody>
        </p:sp>
        <p:sp>
          <p:nvSpPr>
            <p:cNvPr id="55337" name="Line 35"/>
            <p:cNvSpPr>
              <a:spLocks noChangeShapeType="1"/>
            </p:cNvSpPr>
            <p:nvPr/>
          </p:nvSpPr>
          <p:spPr bwMode="auto">
            <a:xfrm>
              <a:off x="1982804" y="4646613"/>
              <a:ext cx="144379" cy="1588"/>
            </a:xfrm>
            <a:prstGeom prst="line">
              <a:avLst/>
            </a:prstGeom>
            <a:noFill/>
            <a:ln w="14288">
              <a:solidFill>
                <a:srgbClr val="000000"/>
              </a:solidFill>
              <a:round/>
              <a:headEnd/>
              <a:tailEnd/>
            </a:ln>
          </p:spPr>
          <p:txBody>
            <a:bodyPr/>
            <a:lstStyle/>
            <a:p>
              <a:endParaRPr lang="en-US" dirty="0"/>
            </a:p>
          </p:txBody>
        </p:sp>
        <p:sp>
          <p:nvSpPr>
            <p:cNvPr id="55338" name="Rectangle 36"/>
            <p:cNvSpPr>
              <a:spLocks noChangeArrowheads="1"/>
            </p:cNvSpPr>
            <p:nvPr/>
          </p:nvSpPr>
          <p:spPr bwMode="auto">
            <a:xfrm>
              <a:off x="1835217" y="4545013"/>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2</a:t>
              </a:r>
              <a:endParaRPr lang="en-US" sz="1400" b="1" dirty="0">
                <a:latin typeface="Calibri" pitchFamily="34" charset="0"/>
              </a:endParaRPr>
            </a:p>
          </p:txBody>
        </p:sp>
        <p:sp>
          <p:nvSpPr>
            <p:cNvPr id="55339" name="Line 37"/>
            <p:cNvSpPr>
              <a:spLocks noChangeShapeType="1"/>
            </p:cNvSpPr>
            <p:nvPr/>
          </p:nvSpPr>
          <p:spPr bwMode="auto">
            <a:xfrm>
              <a:off x="1982804" y="4992688"/>
              <a:ext cx="144379" cy="1588"/>
            </a:xfrm>
            <a:prstGeom prst="line">
              <a:avLst/>
            </a:prstGeom>
            <a:noFill/>
            <a:ln w="14288">
              <a:solidFill>
                <a:srgbClr val="000000"/>
              </a:solidFill>
              <a:round/>
              <a:headEnd/>
              <a:tailEnd/>
            </a:ln>
          </p:spPr>
          <p:txBody>
            <a:bodyPr/>
            <a:lstStyle/>
            <a:p>
              <a:endParaRPr lang="en-US" dirty="0"/>
            </a:p>
          </p:txBody>
        </p:sp>
        <p:sp>
          <p:nvSpPr>
            <p:cNvPr id="55340" name="Line 38"/>
            <p:cNvSpPr>
              <a:spLocks noChangeShapeType="1"/>
            </p:cNvSpPr>
            <p:nvPr/>
          </p:nvSpPr>
          <p:spPr bwMode="auto">
            <a:xfrm>
              <a:off x="1981200" y="5235575"/>
              <a:ext cx="5430253" cy="0"/>
            </a:xfrm>
            <a:prstGeom prst="line">
              <a:avLst/>
            </a:prstGeom>
            <a:noFill/>
            <a:ln w="14288">
              <a:solidFill>
                <a:srgbClr val="000000"/>
              </a:solidFill>
              <a:round/>
              <a:headEnd/>
              <a:tailEnd/>
            </a:ln>
          </p:spPr>
          <p:txBody>
            <a:bodyPr/>
            <a:lstStyle/>
            <a:p>
              <a:endParaRPr lang="en-US" dirty="0"/>
            </a:p>
          </p:txBody>
        </p:sp>
        <p:sp>
          <p:nvSpPr>
            <p:cNvPr id="55341" name="Rectangle 39"/>
            <p:cNvSpPr>
              <a:spLocks noChangeArrowheads="1"/>
            </p:cNvSpPr>
            <p:nvPr/>
          </p:nvSpPr>
          <p:spPr bwMode="auto">
            <a:xfrm>
              <a:off x="1835217" y="512127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0</a:t>
              </a:r>
              <a:endParaRPr lang="en-US" sz="1400" b="1" dirty="0">
                <a:latin typeface="Calibri" pitchFamily="34" charset="0"/>
              </a:endParaRPr>
            </a:p>
          </p:txBody>
        </p:sp>
        <p:grpSp>
          <p:nvGrpSpPr>
            <p:cNvPr id="3" name="Group 360"/>
            <p:cNvGrpSpPr>
              <a:grpSpLocks/>
            </p:cNvGrpSpPr>
            <p:nvPr/>
          </p:nvGrpSpPr>
          <p:grpSpPr bwMode="auto">
            <a:xfrm>
              <a:off x="2329582" y="5127625"/>
              <a:ext cx="4905044" cy="107950"/>
              <a:chOff x="992" y="3034"/>
              <a:chExt cx="3604" cy="79"/>
            </a:xfrm>
          </p:grpSpPr>
          <p:sp>
            <p:nvSpPr>
              <p:cNvPr id="55448" name="Line 41"/>
              <p:cNvSpPr>
                <a:spLocks noChangeShapeType="1"/>
              </p:cNvSpPr>
              <p:nvPr/>
            </p:nvSpPr>
            <p:spPr bwMode="auto">
              <a:xfrm>
                <a:off x="992" y="3034"/>
                <a:ext cx="1" cy="79"/>
              </a:xfrm>
              <a:prstGeom prst="line">
                <a:avLst/>
              </a:prstGeom>
              <a:noFill/>
              <a:ln w="14288">
                <a:solidFill>
                  <a:srgbClr val="000000"/>
                </a:solidFill>
                <a:round/>
                <a:headEnd/>
                <a:tailEnd/>
              </a:ln>
            </p:spPr>
            <p:txBody>
              <a:bodyPr/>
              <a:lstStyle/>
              <a:p>
                <a:endParaRPr lang="en-US" dirty="0"/>
              </a:p>
            </p:txBody>
          </p:sp>
          <p:sp>
            <p:nvSpPr>
              <p:cNvPr id="55449" name="Line 42"/>
              <p:cNvSpPr>
                <a:spLocks noChangeShapeType="1"/>
              </p:cNvSpPr>
              <p:nvPr/>
            </p:nvSpPr>
            <p:spPr bwMode="auto">
              <a:xfrm>
                <a:off x="1267" y="3034"/>
                <a:ext cx="1" cy="79"/>
              </a:xfrm>
              <a:prstGeom prst="line">
                <a:avLst/>
              </a:prstGeom>
              <a:noFill/>
              <a:ln w="14288">
                <a:solidFill>
                  <a:srgbClr val="000000"/>
                </a:solidFill>
                <a:round/>
                <a:headEnd/>
                <a:tailEnd/>
              </a:ln>
            </p:spPr>
            <p:txBody>
              <a:bodyPr/>
              <a:lstStyle/>
              <a:p>
                <a:endParaRPr lang="en-US" dirty="0"/>
              </a:p>
            </p:txBody>
          </p:sp>
          <p:sp>
            <p:nvSpPr>
              <p:cNvPr id="55450" name="Line 43"/>
              <p:cNvSpPr>
                <a:spLocks noChangeShapeType="1"/>
              </p:cNvSpPr>
              <p:nvPr/>
            </p:nvSpPr>
            <p:spPr bwMode="auto">
              <a:xfrm>
                <a:off x="1541" y="3034"/>
                <a:ext cx="1" cy="79"/>
              </a:xfrm>
              <a:prstGeom prst="line">
                <a:avLst/>
              </a:prstGeom>
              <a:noFill/>
              <a:ln w="14288">
                <a:solidFill>
                  <a:srgbClr val="000000"/>
                </a:solidFill>
                <a:round/>
                <a:headEnd/>
                <a:tailEnd/>
              </a:ln>
            </p:spPr>
            <p:txBody>
              <a:bodyPr/>
              <a:lstStyle/>
              <a:p>
                <a:endParaRPr lang="en-US" dirty="0"/>
              </a:p>
            </p:txBody>
          </p:sp>
          <p:sp>
            <p:nvSpPr>
              <p:cNvPr id="55451" name="Line 44"/>
              <p:cNvSpPr>
                <a:spLocks noChangeShapeType="1"/>
              </p:cNvSpPr>
              <p:nvPr/>
            </p:nvSpPr>
            <p:spPr bwMode="auto">
              <a:xfrm>
                <a:off x="1824" y="3034"/>
                <a:ext cx="1" cy="79"/>
              </a:xfrm>
              <a:prstGeom prst="line">
                <a:avLst/>
              </a:prstGeom>
              <a:noFill/>
              <a:ln w="14288">
                <a:solidFill>
                  <a:srgbClr val="000000"/>
                </a:solidFill>
                <a:round/>
                <a:headEnd/>
                <a:tailEnd/>
              </a:ln>
            </p:spPr>
            <p:txBody>
              <a:bodyPr/>
              <a:lstStyle/>
              <a:p>
                <a:endParaRPr lang="en-US" dirty="0"/>
              </a:p>
            </p:txBody>
          </p:sp>
          <p:sp>
            <p:nvSpPr>
              <p:cNvPr id="55452" name="Line 45"/>
              <p:cNvSpPr>
                <a:spLocks noChangeShapeType="1"/>
              </p:cNvSpPr>
              <p:nvPr/>
            </p:nvSpPr>
            <p:spPr bwMode="auto">
              <a:xfrm>
                <a:off x="2099" y="3034"/>
                <a:ext cx="1" cy="79"/>
              </a:xfrm>
              <a:prstGeom prst="line">
                <a:avLst/>
              </a:prstGeom>
              <a:noFill/>
              <a:ln w="14288">
                <a:solidFill>
                  <a:srgbClr val="000000"/>
                </a:solidFill>
                <a:round/>
                <a:headEnd/>
                <a:tailEnd/>
              </a:ln>
            </p:spPr>
            <p:txBody>
              <a:bodyPr/>
              <a:lstStyle/>
              <a:p>
                <a:endParaRPr lang="en-US" dirty="0"/>
              </a:p>
            </p:txBody>
          </p:sp>
          <p:sp>
            <p:nvSpPr>
              <p:cNvPr id="55453" name="Line 46"/>
              <p:cNvSpPr>
                <a:spLocks noChangeShapeType="1"/>
              </p:cNvSpPr>
              <p:nvPr/>
            </p:nvSpPr>
            <p:spPr bwMode="auto">
              <a:xfrm>
                <a:off x="2373" y="3034"/>
                <a:ext cx="1" cy="79"/>
              </a:xfrm>
              <a:prstGeom prst="line">
                <a:avLst/>
              </a:prstGeom>
              <a:noFill/>
              <a:ln w="14288">
                <a:solidFill>
                  <a:srgbClr val="000000"/>
                </a:solidFill>
                <a:round/>
                <a:headEnd/>
                <a:tailEnd/>
              </a:ln>
            </p:spPr>
            <p:txBody>
              <a:bodyPr/>
              <a:lstStyle/>
              <a:p>
                <a:endParaRPr lang="en-US" dirty="0"/>
              </a:p>
            </p:txBody>
          </p:sp>
          <p:sp>
            <p:nvSpPr>
              <p:cNvPr id="55454" name="Line 47"/>
              <p:cNvSpPr>
                <a:spLocks noChangeShapeType="1"/>
              </p:cNvSpPr>
              <p:nvPr/>
            </p:nvSpPr>
            <p:spPr bwMode="auto">
              <a:xfrm>
                <a:off x="2656" y="3034"/>
                <a:ext cx="1" cy="79"/>
              </a:xfrm>
              <a:prstGeom prst="line">
                <a:avLst/>
              </a:prstGeom>
              <a:noFill/>
              <a:ln w="14288">
                <a:solidFill>
                  <a:srgbClr val="000000"/>
                </a:solidFill>
                <a:round/>
                <a:headEnd/>
                <a:tailEnd/>
              </a:ln>
            </p:spPr>
            <p:txBody>
              <a:bodyPr/>
              <a:lstStyle/>
              <a:p>
                <a:endParaRPr lang="en-US" dirty="0"/>
              </a:p>
            </p:txBody>
          </p:sp>
          <p:sp>
            <p:nvSpPr>
              <p:cNvPr id="55455" name="Line 48"/>
              <p:cNvSpPr>
                <a:spLocks noChangeShapeType="1"/>
              </p:cNvSpPr>
              <p:nvPr/>
            </p:nvSpPr>
            <p:spPr bwMode="auto">
              <a:xfrm>
                <a:off x="2931" y="3034"/>
                <a:ext cx="1" cy="79"/>
              </a:xfrm>
              <a:prstGeom prst="line">
                <a:avLst/>
              </a:prstGeom>
              <a:noFill/>
              <a:ln w="14288">
                <a:solidFill>
                  <a:srgbClr val="000000"/>
                </a:solidFill>
                <a:round/>
                <a:headEnd/>
                <a:tailEnd/>
              </a:ln>
            </p:spPr>
            <p:txBody>
              <a:bodyPr/>
              <a:lstStyle/>
              <a:p>
                <a:endParaRPr lang="en-US" dirty="0"/>
              </a:p>
            </p:txBody>
          </p:sp>
          <p:sp>
            <p:nvSpPr>
              <p:cNvPr id="55456" name="Line 49"/>
              <p:cNvSpPr>
                <a:spLocks noChangeShapeType="1"/>
              </p:cNvSpPr>
              <p:nvPr/>
            </p:nvSpPr>
            <p:spPr bwMode="auto">
              <a:xfrm>
                <a:off x="3214" y="3034"/>
                <a:ext cx="1" cy="79"/>
              </a:xfrm>
              <a:prstGeom prst="line">
                <a:avLst/>
              </a:prstGeom>
              <a:noFill/>
              <a:ln w="14288">
                <a:solidFill>
                  <a:srgbClr val="000000"/>
                </a:solidFill>
                <a:round/>
                <a:headEnd/>
                <a:tailEnd/>
              </a:ln>
            </p:spPr>
            <p:txBody>
              <a:bodyPr/>
              <a:lstStyle/>
              <a:p>
                <a:endParaRPr lang="en-US" dirty="0"/>
              </a:p>
            </p:txBody>
          </p:sp>
          <p:sp>
            <p:nvSpPr>
              <p:cNvPr id="55457" name="Line 50"/>
              <p:cNvSpPr>
                <a:spLocks noChangeShapeType="1"/>
              </p:cNvSpPr>
              <p:nvPr/>
            </p:nvSpPr>
            <p:spPr bwMode="auto">
              <a:xfrm>
                <a:off x="3488" y="3034"/>
                <a:ext cx="1" cy="79"/>
              </a:xfrm>
              <a:prstGeom prst="line">
                <a:avLst/>
              </a:prstGeom>
              <a:noFill/>
              <a:ln w="14288">
                <a:solidFill>
                  <a:srgbClr val="000000"/>
                </a:solidFill>
                <a:round/>
                <a:headEnd/>
                <a:tailEnd/>
              </a:ln>
            </p:spPr>
            <p:txBody>
              <a:bodyPr/>
              <a:lstStyle/>
              <a:p>
                <a:endParaRPr lang="en-US" dirty="0"/>
              </a:p>
            </p:txBody>
          </p:sp>
          <p:sp>
            <p:nvSpPr>
              <p:cNvPr id="55458" name="Line 51"/>
              <p:cNvSpPr>
                <a:spLocks noChangeShapeType="1"/>
              </p:cNvSpPr>
              <p:nvPr/>
            </p:nvSpPr>
            <p:spPr bwMode="auto">
              <a:xfrm>
                <a:off x="3763" y="3034"/>
                <a:ext cx="1" cy="79"/>
              </a:xfrm>
              <a:prstGeom prst="line">
                <a:avLst/>
              </a:prstGeom>
              <a:noFill/>
              <a:ln w="14288">
                <a:solidFill>
                  <a:srgbClr val="000000"/>
                </a:solidFill>
                <a:round/>
                <a:headEnd/>
                <a:tailEnd/>
              </a:ln>
            </p:spPr>
            <p:txBody>
              <a:bodyPr/>
              <a:lstStyle/>
              <a:p>
                <a:endParaRPr lang="en-US" dirty="0"/>
              </a:p>
            </p:txBody>
          </p:sp>
          <p:sp>
            <p:nvSpPr>
              <p:cNvPr id="55459" name="Line 52"/>
              <p:cNvSpPr>
                <a:spLocks noChangeShapeType="1"/>
              </p:cNvSpPr>
              <p:nvPr/>
            </p:nvSpPr>
            <p:spPr bwMode="auto">
              <a:xfrm>
                <a:off x="4046" y="3034"/>
                <a:ext cx="1" cy="79"/>
              </a:xfrm>
              <a:prstGeom prst="line">
                <a:avLst/>
              </a:prstGeom>
              <a:noFill/>
              <a:ln w="14288">
                <a:solidFill>
                  <a:srgbClr val="000000"/>
                </a:solidFill>
                <a:round/>
                <a:headEnd/>
                <a:tailEnd/>
              </a:ln>
            </p:spPr>
            <p:txBody>
              <a:bodyPr/>
              <a:lstStyle/>
              <a:p>
                <a:endParaRPr lang="en-US" dirty="0"/>
              </a:p>
            </p:txBody>
          </p:sp>
          <p:sp>
            <p:nvSpPr>
              <p:cNvPr id="55460" name="Line 53"/>
              <p:cNvSpPr>
                <a:spLocks noChangeShapeType="1"/>
              </p:cNvSpPr>
              <p:nvPr/>
            </p:nvSpPr>
            <p:spPr bwMode="auto">
              <a:xfrm>
                <a:off x="4320" y="3034"/>
                <a:ext cx="1" cy="79"/>
              </a:xfrm>
              <a:prstGeom prst="line">
                <a:avLst/>
              </a:prstGeom>
              <a:noFill/>
              <a:ln w="14288">
                <a:solidFill>
                  <a:srgbClr val="000000"/>
                </a:solidFill>
                <a:round/>
                <a:headEnd/>
                <a:tailEnd/>
              </a:ln>
            </p:spPr>
            <p:txBody>
              <a:bodyPr/>
              <a:lstStyle/>
              <a:p>
                <a:endParaRPr lang="en-US" dirty="0"/>
              </a:p>
            </p:txBody>
          </p:sp>
          <p:sp>
            <p:nvSpPr>
              <p:cNvPr id="55461" name="Line 54"/>
              <p:cNvSpPr>
                <a:spLocks noChangeShapeType="1"/>
              </p:cNvSpPr>
              <p:nvPr/>
            </p:nvSpPr>
            <p:spPr bwMode="auto">
              <a:xfrm>
                <a:off x="4595" y="3034"/>
                <a:ext cx="1" cy="79"/>
              </a:xfrm>
              <a:prstGeom prst="line">
                <a:avLst/>
              </a:prstGeom>
              <a:noFill/>
              <a:ln w="14288">
                <a:solidFill>
                  <a:srgbClr val="000000"/>
                </a:solidFill>
                <a:round/>
                <a:headEnd/>
                <a:tailEnd/>
              </a:ln>
            </p:spPr>
            <p:txBody>
              <a:bodyPr/>
              <a:lstStyle/>
              <a:p>
                <a:endParaRPr lang="en-US" dirty="0"/>
              </a:p>
            </p:txBody>
          </p:sp>
        </p:grpSp>
        <p:sp>
          <p:nvSpPr>
            <p:cNvPr id="55343" name="Rectangle 55"/>
            <p:cNvSpPr>
              <a:spLocks noChangeArrowheads="1"/>
            </p:cNvSpPr>
            <p:nvPr/>
          </p:nvSpPr>
          <p:spPr bwMode="auto">
            <a:xfrm>
              <a:off x="4268804" y="5565775"/>
              <a:ext cx="654518" cy="212725"/>
            </a:xfrm>
            <a:prstGeom prst="rect">
              <a:avLst/>
            </a:prstGeom>
            <a:noFill/>
            <a:ln w="9525">
              <a:noFill/>
              <a:miter lim="800000"/>
              <a:headEnd/>
              <a:tailEnd/>
            </a:ln>
          </p:spPr>
          <p:txBody>
            <a:bodyPr wrap="none" lIns="0" tIns="0" rIns="0" bIns="0">
              <a:spAutoFit/>
            </a:bodyPr>
            <a:lstStyle/>
            <a:p>
              <a:pPr eaLnBrk="0" hangingPunct="0"/>
              <a:r>
                <a:rPr lang="en-US" sz="1400" b="1" dirty="0">
                  <a:solidFill>
                    <a:srgbClr val="000000"/>
                  </a:solidFill>
                  <a:latin typeface="Calibri" pitchFamily="34" charset="0"/>
                </a:rPr>
                <a:t>WEEKS</a:t>
              </a:r>
              <a:endParaRPr lang="en-US" sz="1400" b="1" dirty="0">
                <a:latin typeface="Calibri" pitchFamily="34" charset="0"/>
              </a:endParaRPr>
            </a:p>
          </p:txBody>
        </p:sp>
        <p:sp>
          <p:nvSpPr>
            <p:cNvPr id="55344" name="Oval 56"/>
            <p:cNvSpPr>
              <a:spLocks noChangeArrowheads="1"/>
            </p:cNvSpPr>
            <p:nvPr/>
          </p:nvSpPr>
          <p:spPr bwMode="auto">
            <a:xfrm>
              <a:off x="2287604" y="4273550"/>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45" name="Oval 57"/>
            <p:cNvSpPr>
              <a:spLocks noChangeArrowheads="1"/>
            </p:cNvSpPr>
            <p:nvPr/>
          </p:nvSpPr>
          <p:spPr bwMode="auto">
            <a:xfrm>
              <a:off x="2481714" y="3563938"/>
              <a:ext cx="83419"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46" name="Oval 58"/>
            <p:cNvSpPr>
              <a:spLocks noChangeArrowheads="1"/>
            </p:cNvSpPr>
            <p:nvPr/>
          </p:nvSpPr>
          <p:spPr bwMode="auto">
            <a:xfrm>
              <a:off x="2659781" y="3971925"/>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47" name="Oval 59"/>
            <p:cNvSpPr>
              <a:spLocks noChangeArrowheads="1"/>
            </p:cNvSpPr>
            <p:nvPr/>
          </p:nvSpPr>
          <p:spPr bwMode="auto">
            <a:xfrm>
              <a:off x="3009499" y="3246438"/>
              <a:ext cx="86627"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48" name="Oval 60"/>
            <p:cNvSpPr>
              <a:spLocks noChangeArrowheads="1"/>
            </p:cNvSpPr>
            <p:nvPr/>
          </p:nvSpPr>
          <p:spPr bwMode="auto">
            <a:xfrm>
              <a:off x="3179545" y="2506663"/>
              <a:ext cx="85023"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49" name="Oval 61"/>
            <p:cNvSpPr>
              <a:spLocks noChangeArrowheads="1"/>
            </p:cNvSpPr>
            <p:nvPr/>
          </p:nvSpPr>
          <p:spPr bwMode="auto">
            <a:xfrm>
              <a:off x="3383280" y="2174875"/>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50" name="Oval 62"/>
            <p:cNvSpPr>
              <a:spLocks noChangeArrowheads="1"/>
            </p:cNvSpPr>
            <p:nvPr/>
          </p:nvSpPr>
          <p:spPr bwMode="auto">
            <a:xfrm>
              <a:off x="3529263" y="2506663"/>
              <a:ext cx="83419"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51" name="Line 63"/>
            <p:cNvSpPr>
              <a:spLocks noChangeShapeType="1"/>
            </p:cNvSpPr>
            <p:nvPr/>
          </p:nvSpPr>
          <p:spPr bwMode="auto">
            <a:xfrm>
              <a:off x="2173705" y="2622550"/>
              <a:ext cx="120316" cy="1588"/>
            </a:xfrm>
            <a:prstGeom prst="line">
              <a:avLst/>
            </a:prstGeom>
            <a:noFill/>
            <a:ln w="14288">
              <a:solidFill>
                <a:srgbClr val="000000"/>
              </a:solidFill>
              <a:round/>
              <a:headEnd/>
              <a:tailEnd/>
            </a:ln>
          </p:spPr>
          <p:txBody>
            <a:bodyPr/>
            <a:lstStyle/>
            <a:p>
              <a:endParaRPr lang="en-US" dirty="0"/>
            </a:p>
          </p:txBody>
        </p:sp>
        <p:sp>
          <p:nvSpPr>
            <p:cNvPr id="55352" name="Line 64"/>
            <p:cNvSpPr>
              <a:spLocks noChangeShapeType="1"/>
            </p:cNvSpPr>
            <p:nvPr/>
          </p:nvSpPr>
          <p:spPr bwMode="auto">
            <a:xfrm>
              <a:off x="2342147" y="2622550"/>
              <a:ext cx="120316" cy="1588"/>
            </a:xfrm>
            <a:prstGeom prst="line">
              <a:avLst/>
            </a:prstGeom>
            <a:noFill/>
            <a:ln w="14288">
              <a:solidFill>
                <a:srgbClr val="000000"/>
              </a:solidFill>
              <a:round/>
              <a:headEnd/>
              <a:tailEnd/>
            </a:ln>
          </p:spPr>
          <p:txBody>
            <a:bodyPr/>
            <a:lstStyle/>
            <a:p>
              <a:endParaRPr lang="en-US" dirty="0"/>
            </a:p>
          </p:txBody>
        </p:sp>
        <p:sp>
          <p:nvSpPr>
            <p:cNvPr id="55353" name="Line 65"/>
            <p:cNvSpPr>
              <a:spLocks noChangeShapeType="1"/>
            </p:cNvSpPr>
            <p:nvPr/>
          </p:nvSpPr>
          <p:spPr bwMode="auto">
            <a:xfrm>
              <a:off x="2510589" y="2622550"/>
              <a:ext cx="121920" cy="1588"/>
            </a:xfrm>
            <a:prstGeom prst="line">
              <a:avLst/>
            </a:prstGeom>
            <a:noFill/>
            <a:ln w="14288">
              <a:solidFill>
                <a:srgbClr val="000000"/>
              </a:solidFill>
              <a:round/>
              <a:headEnd/>
              <a:tailEnd/>
            </a:ln>
          </p:spPr>
          <p:txBody>
            <a:bodyPr/>
            <a:lstStyle/>
            <a:p>
              <a:endParaRPr lang="en-US" dirty="0"/>
            </a:p>
          </p:txBody>
        </p:sp>
        <p:sp>
          <p:nvSpPr>
            <p:cNvPr id="55354" name="Line 66"/>
            <p:cNvSpPr>
              <a:spLocks noChangeShapeType="1"/>
            </p:cNvSpPr>
            <p:nvPr/>
          </p:nvSpPr>
          <p:spPr bwMode="auto">
            <a:xfrm>
              <a:off x="2679032" y="2622550"/>
              <a:ext cx="121920" cy="1588"/>
            </a:xfrm>
            <a:prstGeom prst="line">
              <a:avLst/>
            </a:prstGeom>
            <a:noFill/>
            <a:ln w="14288">
              <a:solidFill>
                <a:srgbClr val="000000"/>
              </a:solidFill>
              <a:round/>
              <a:headEnd/>
              <a:tailEnd/>
            </a:ln>
          </p:spPr>
          <p:txBody>
            <a:bodyPr/>
            <a:lstStyle/>
            <a:p>
              <a:endParaRPr lang="en-US" dirty="0"/>
            </a:p>
          </p:txBody>
        </p:sp>
        <p:sp>
          <p:nvSpPr>
            <p:cNvPr id="55355" name="Line 67"/>
            <p:cNvSpPr>
              <a:spLocks noChangeShapeType="1"/>
            </p:cNvSpPr>
            <p:nvPr/>
          </p:nvSpPr>
          <p:spPr bwMode="auto">
            <a:xfrm>
              <a:off x="2849078" y="2622550"/>
              <a:ext cx="118712" cy="1588"/>
            </a:xfrm>
            <a:prstGeom prst="line">
              <a:avLst/>
            </a:prstGeom>
            <a:noFill/>
            <a:ln w="14288">
              <a:solidFill>
                <a:srgbClr val="000000"/>
              </a:solidFill>
              <a:round/>
              <a:headEnd/>
              <a:tailEnd/>
            </a:ln>
          </p:spPr>
          <p:txBody>
            <a:bodyPr/>
            <a:lstStyle/>
            <a:p>
              <a:endParaRPr lang="en-US" dirty="0"/>
            </a:p>
          </p:txBody>
        </p:sp>
        <p:sp>
          <p:nvSpPr>
            <p:cNvPr id="55356" name="Line 68"/>
            <p:cNvSpPr>
              <a:spLocks noChangeShapeType="1"/>
            </p:cNvSpPr>
            <p:nvPr/>
          </p:nvSpPr>
          <p:spPr bwMode="auto">
            <a:xfrm>
              <a:off x="3017520" y="2622550"/>
              <a:ext cx="118712" cy="1588"/>
            </a:xfrm>
            <a:prstGeom prst="line">
              <a:avLst/>
            </a:prstGeom>
            <a:noFill/>
            <a:ln w="14288">
              <a:solidFill>
                <a:srgbClr val="000000"/>
              </a:solidFill>
              <a:round/>
              <a:headEnd/>
              <a:tailEnd/>
            </a:ln>
          </p:spPr>
          <p:txBody>
            <a:bodyPr/>
            <a:lstStyle/>
            <a:p>
              <a:endParaRPr lang="en-US" dirty="0"/>
            </a:p>
          </p:txBody>
        </p:sp>
        <p:sp>
          <p:nvSpPr>
            <p:cNvPr id="55357" name="Line 69"/>
            <p:cNvSpPr>
              <a:spLocks noChangeShapeType="1"/>
            </p:cNvSpPr>
            <p:nvPr/>
          </p:nvSpPr>
          <p:spPr bwMode="auto">
            <a:xfrm>
              <a:off x="3185962" y="2622550"/>
              <a:ext cx="118712" cy="1588"/>
            </a:xfrm>
            <a:prstGeom prst="line">
              <a:avLst/>
            </a:prstGeom>
            <a:noFill/>
            <a:ln w="14288">
              <a:solidFill>
                <a:srgbClr val="000000"/>
              </a:solidFill>
              <a:round/>
              <a:headEnd/>
              <a:tailEnd/>
            </a:ln>
          </p:spPr>
          <p:txBody>
            <a:bodyPr/>
            <a:lstStyle/>
            <a:p>
              <a:endParaRPr lang="en-US" dirty="0"/>
            </a:p>
          </p:txBody>
        </p:sp>
        <p:sp>
          <p:nvSpPr>
            <p:cNvPr id="55358" name="Line 70"/>
            <p:cNvSpPr>
              <a:spLocks noChangeShapeType="1"/>
            </p:cNvSpPr>
            <p:nvPr/>
          </p:nvSpPr>
          <p:spPr bwMode="auto">
            <a:xfrm>
              <a:off x="3354404" y="2622550"/>
              <a:ext cx="120316" cy="1588"/>
            </a:xfrm>
            <a:prstGeom prst="line">
              <a:avLst/>
            </a:prstGeom>
            <a:noFill/>
            <a:ln w="14288">
              <a:solidFill>
                <a:srgbClr val="000000"/>
              </a:solidFill>
              <a:round/>
              <a:headEnd/>
              <a:tailEnd/>
            </a:ln>
          </p:spPr>
          <p:txBody>
            <a:bodyPr/>
            <a:lstStyle/>
            <a:p>
              <a:endParaRPr lang="en-US" dirty="0"/>
            </a:p>
          </p:txBody>
        </p:sp>
        <p:sp>
          <p:nvSpPr>
            <p:cNvPr id="55359" name="Line 71"/>
            <p:cNvSpPr>
              <a:spLocks noChangeShapeType="1"/>
            </p:cNvSpPr>
            <p:nvPr/>
          </p:nvSpPr>
          <p:spPr bwMode="auto">
            <a:xfrm>
              <a:off x="3522846" y="2622550"/>
              <a:ext cx="120316" cy="1588"/>
            </a:xfrm>
            <a:prstGeom prst="line">
              <a:avLst/>
            </a:prstGeom>
            <a:noFill/>
            <a:ln w="14288">
              <a:solidFill>
                <a:srgbClr val="000000"/>
              </a:solidFill>
              <a:round/>
              <a:headEnd/>
              <a:tailEnd/>
            </a:ln>
          </p:spPr>
          <p:txBody>
            <a:bodyPr/>
            <a:lstStyle/>
            <a:p>
              <a:endParaRPr lang="en-US" dirty="0"/>
            </a:p>
          </p:txBody>
        </p:sp>
        <p:sp>
          <p:nvSpPr>
            <p:cNvPr id="55360" name="Line 72"/>
            <p:cNvSpPr>
              <a:spLocks noChangeShapeType="1"/>
            </p:cNvSpPr>
            <p:nvPr/>
          </p:nvSpPr>
          <p:spPr bwMode="auto">
            <a:xfrm>
              <a:off x="3691288" y="2622550"/>
              <a:ext cx="120316" cy="1588"/>
            </a:xfrm>
            <a:prstGeom prst="line">
              <a:avLst/>
            </a:prstGeom>
            <a:noFill/>
            <a:ln w="14288">
              <a:solidFill>
                <a:srgbClr val="000000"/>
              </a:solidFill>
              <a:round/>
              <a:headEnd/>
              <a:tailEnd/>
            </a:ln>
          </p:spPr>
          <p:txBody>
            <a:bodyPr/>
            <a:lstStyle/>
            <a:p>
              <a:endParaRPr lang="en-US" dirty="0"/>
            </a:p>
          </p:txBody>
        </p:sp>
        <p:sp>
          <p:nvSpPr>
            <p:cNvPr id="55361" name="Line 73"/>
            <p:cNvSpPr>
              <a:spLocks noChangeShapeType="1"/>
            </p:cNvSpPr>
            <p:nvPr/>
          </p:nvSpPr>
          <p:spPr bwMode="auto">
            <a:xfrm>
              <a:off x="3859731" y="2622550"/>
              <a:ext cx="120316" cy="1588"/>
            </a:xfrm>
            <a:prstGeom prst="line">
              <a:avLst/>
            </a:prstGeom>
            <a:noFill/>
            <a:ln w="14288">
              <a:solidFill>
                <a:srgbClr val="000000"/>
              </a:solidFill>
              <a:round/>
              <a:headEnd/>
              <a:tailEnd/>
            </a:ln>
          </p:spPr>
          <p:txBody>
            <a:bodyPr/>
            <a:lstStyle/>
            <a:p>
              <a:endParaRPr lang="en-US" dirty="0"/>
            </a:p>
          </p:txBody>
        </p:sp>
        <p:sp>
          <p:nvSpPr>
            <p:cNvPr id="55362" name="Line 74"/>
            <p:cNvSpPr>
              <a:spLocks noChangeShapeType="1"/>
            </p:cNvSpPr>
            <p:nvPr/>
          </p:nvSpPr>
          <p:spPr bwMode="auto">
            <a:xfrm>
              <a:off x="4028173" y="2622550"/>
              <a:ext cx="120316" cy="1588"/>
            </a:xfrm>
            <a:prstGeom prst="line">
              <a:avLst/>
            </a:prstGeom>
            <a:noFill/>
            <a:ln w="14288">
              <a:solidFill>
                <a:srgbClr val="000000"/>
              </a:solidFill>
              <a:round/>
              <a:headEnd/>
              <a:tailEnd/>
            </a:ln>
          </p:spPr>
          <p:txBody>
            <a:bodyPr/>
            <a:lstStyle/>
            <a:p>
              <a:endParaRPr lang="en-US" dirty="0"/>
            </a:p>
          </p:txBody>
        </p:sp>
        <p:sp>
          <p:nvSpPr>
            <p:cNvPr id="55363" name="Line 75"/>
            <p:cNvSpPr>
              <a:spLocks noChangeShapeType="1"/>
            </p:cNvSpPr>
            <p:nvPr/>
          </p:nvSpPr>
          <p:spPr bwMode="auto">
            <a:xfrm>
              <a:off x="4196615" y="2622550"/>
              <a:ext cx="121920" cy="1588"/>
            </a:xfrm>
            <a:prstGeom prst="line">
              <a:avLst/>
            </a:prstGeom>
            <a:noFill/>
            <a:ln w="14288">
              <a:solidFill>
                <a:srgbClr val="000000"/>
              </a:solidFill>
              <a:round/>
              <a:headEnd/>
              <a:tailEnd/>
            </a:ln>
          </p:spPr>
          <p:txBody>
            <a:bodyPr/>
            <a:lstStyle/>
            <a:p>
              <a:endParaRPr lang="en-US" dirty="0"/>
            </a:p>
          </p:txBody>
        </p:sp>
        <p:sp>
          <p:nvSpPr>
            <p:cNvPr id="55364" name="Line 76"/>
            <p:cNvSpPr>
              <a:spLocks noChangeShapeType="1"/>
            </p:cNvSpPr>
            <p:nvPr/>
          </p:nvSpPr>
          <p:spPr bwMode="auto">
            <a:xfrm>
              <a:off x="4365057" y="2622550"/>
              <a:ext cx="121920" cy="1588"/>
            </a:xfrm>
            <a:prstGeom prst="line">
              <a:avLst/>
            </a:prstGeom>
            <a:noFill/>
            <a:ln w="14288">
              <a:solidFill>
                <a:srgbClr val="000000"/>
              </a:solidFill>
              <a:round/>
              <a:headEnd/>
              <a:tailEnd/>
            </a:ln>
          </p:spPr>
          <p:txBody>
            <a:bodyPr/>
            <a:lstStyle/>
            <a:p>
              <a:endParaRPr lang="en-US" dirty="0"/>
            </a:p>
          </p:txBody>
        </p:sp>
        <p:sp>
          <p:nvSpPr>
            <p:cNvPr id="55365" name="Line 77"/>
            <p:cNvSpPr>
              <a:spLocks noChangeShapeType="1"/>
            </p:cNvSpPr>
            <p:nvPr/>
          </p:nvSpPr>
          <p:spPr bwMode="auto">
            <a:xfrm>
              <a:off x="4533499" y="2622550"/>
              <a:ext cx="121920" cy="1588"/>
            </a:xfrm>
            <a:prstGeom prst="line">
              <a:avLst/>
            </a:prstGeom>
            <a:noFill/>
            <a:ln w="14288">
              <a:solidFill>
                <a:srgbClr val="000000"/>
              </a:solidFill>
              <a:round/>
              <a:headEnd/>
              <a:tailEnd/>
            </a:ln>
          </p:spPr>
          <p:txBody>
            <a:bodyPr/>
            <a:lstStyle/>
            <a:p>
              <a:endParaRPr lang="en-US" dirty="0"/>
            </a:p>
          </p:txBody>
        </p:sp>
        <p:sp>
          <p:nvSpPr>
            <p:cNvPr id="55366" name="Line 78"/>
            <p:cNvSpPr>
              <a:spLocks noChangeShapeType="1"/>
            </p:cNvSpPr>
            <p:nvPr/>
          </p:nvSpPr>
          <p:spPr bwMode="auto">
            <a:xfrm>
              <a:off x="4703545" y="2622550"/>
              <a:ext cx="120316" cy="1588"/>
            </a:xfrm>
            <a:prstGeom prst="line">
              <a:avLst/>
            </a:prstGeom>
            <a:noFill/>
            <a:ln w="14288">
              <a:solidFill>
                <a:srgbClr val="000000"/>
              </a:solidFill>
              <a:round/>
              <a:headEnd/>
              <a:tailEnd/>
            </a:ln>
          </p:spPr>
          <p:txBody>
            <a:bodyPr/>
            <a:lstStyle/>
            <a:p>
              <a:endParaRPr lang="en-US" dirty="0"/>
            </a:p>
          </p:txBody>
        </p:sp>
        <p:sp>
          <p:nvSpPr>
            <p:cNvPr id="55367" name="Line 79"/>
            <p:cNvSpPr>
              <a:spLocks noChangeShapeType="1"/>
            </p:cNvSpPr>
            <p:nvPr/>
          </p:nvSpPr>
          <p:spPr bwMode="auto">
            <a:xfrm>
              <a:off x="4871987" y="2622550"/>
              <a:ext cx="118712" cy="1588"/>
            </a:xfrm>
            <a:prstGeom prst="line">
              <a:avLst/>
            </a:prstGeom>
            <a:noFill/>
            <a:ln w="14288">
              <a:solidFill>
                <a:srgbClr val="000000"/>
              </a:solidFill>
              <a:round/>
              <a:headEnd/>
              <a:tailEnd/>
            </a:ln>
          </p:spPr>
          <p:txBody>
            <a:bodyPr/>
            <a:lstStyle/>
            <a:p>
              <a:endParaRPr lang="en-US" dirty="0"/>
            </a:p>
          </p:txBody>
        </p:sp>
        <p:sp>
          <p:nvSpPr>
            <p:cNvPr id="55368" name="Line 80"/>
            <p:cNvSpPr>
              <a:spLocks noChangeShapeType="1"/>
            </p:cNvSpPr>
            <p:nvPr/>
          </p:nvSpPr>
          <p:spPr bwMode="auto">
            <a:xfrm>
              <a:off x="5040429" y="2622550"/>
              <a:ext cx="120316" cy="1588"/>
            </a:xfrm>
            <a:prstGeom prst="line">
              <a:avLst/>
            </a:prstGeom>
            <a:noFill/>
            <a:ln w="14288">
              <a:solidFill>
                <a:srgbClr val="000000"/>
              </a:solidFill>
              <a:round/>
              <a:headEnd/>
              <a:tailEnd/>
            </a:ln>
          </p:spPr>
          <p:txBody>
            <a:bodyPr/>
            <a:lstStyle/>
            <a:p>
              <a:endParaRPr lang="en-US" dirty="0"/>
            </a:p>
          </p:txBody>
        </p:sp>
        <p:sp>
          <p:nvSpPr>
            <p:cNvPr id="55369" name="Line 81"/>
            <p:cNvSpPr>
              <a:spLocks noChangeShapeType="1"/>
            </p:cNvSpPr>
            <p:nvPr/>
          </p:nvSpPr>
          <p:spPr bwMode="auto">
            <a:xfrm>
              <a:off x="5208872" y="2622550"/>
              <a:ext cx="120316" cy="1588"/>
            </a:xfrm>
            <a:prstGeom prst="line">
              <a:avLst/>
            </a:prstGeom>
            <a:noFill/>
            <a:ln w="14288">
              <a:solidFill>
                <a:srgbClr val="000000"/>
              </a:solidFill>
              <a:round/>
              <a:headEnd/>
              <a:tailEnd/>
            </a:ln>
          </p:spPr>
          <p:txBody>
            <a:bodyPr/>
            <a:lstStyle/>
            <a:p>
              <a:endParaRPr lang="en-US" dirty="0"/>
            </a:p>
          </p:txBody>
        </p:sp>
        <p:sp>
          <p:nvSpPr>
            <p:cNvPr id="55370" name="Line 82"/>
            <p:cNvSpPr>
              <a:spLocks noChangeShapeType="1"/>
            </p:cNvSpPr>
            <p:nvPr/>
          </p:nvSpPr>
          <p:spPr bwMode="auto">
            <a:xfrm>
              <a:off x="5377314" y="2622550"/>
              <a:ext cx="120316" cy="1588"/>
            </a:xfrm>
            <a:prstGeom prst="line">
              <a:avLst/>
            </a:prstGeom>
            <a:noFill/>
            <a:ln w="14288">
              <a:solidFill>
                <a:srgbClr val="000000"/>
              </a:solidFill>
              <a:round/>
              <a:headEnd/>
              <a:tailEnd/>
            </a:ln>
          </p:spPr>
          <p:txBody>
            <a:bodyPr/>
            <a:lstStyle/>
            <a:p>
              <a:endParaRPr lang="en-US" dirty="0"/>
            </a:p>
          </p:txBody>
        </p:sp>
        <p:sp>
          <p:nvSpPr>
            <p:cNvPr id="55371" name="Line 83"/>
            <p:cNvSpPr>
              <a:spLocks noChangeShapeType="1"/>
            </p:cNvSpPr>
            <p:nvPr/>
          </p:nvSpPr>
          <p:spPr bwMode="auto">
            <a:xfrm>
              <a:off x="5545756" y="2622550"/>
              <a:ext cx="120316" cy="1588"/>
            </a:xfrm>
            <a:prstGeom prst="line">
              <a:avLst/>
            </a:prstGeom>
            <a:noFill/>
            <a:ln w="14288">
              <a:solidFill>
                <a:srgbClr val="000000"/>
              </a:solidFill>
              <a:round/>
              <a:headEnd/>
              <a:tailEnd/>
            </a:ln>
          </p:spPr>
          <p:txBody>
            <a:bodyPr/>
            <a:lstStyle/>
            <a:p>
              <a:endParaRPr lang="en-US" dirty="0"/>
            </a:p>
          </p:txBody>
        </p:sp>
        <p:sp>
          <p:nvSpPr>
            <p:cNvPr id="55372" name="Line 84"/>
            <p:cNvSpPr>
              <a:spLocks noChangeShapeType="1"/>
            </p:cNvSpPr>
            <p:nvPr/>
          </p:nvSpPr>
          <p:spPr bwMode="auto">
            <a:xfrm>
              <a:off x="5714198" y="2622550"/>
              <a:ext cx="120316" cy="1588"/>
            </a:xfrm>
            <a:prstGeom prst="line">
              <a:avLst/>
            </a:prstGeom>
            <a:noFill/>
            <a:ln w="14288">
              <a:solidFill>
                <a:srgbClr val="000000"/>
              </a:solidFill>
              <a:round/>
              <a:headEnd/>
              <a:tailEnd/>
            </a:ln>
          </p:spPr>
          <p:txBody>
            <a:bodyPr/>
            <a:lstStyle/>
            <a:p>
              <a:endParaRPr lang="en-US" dirty="0"/>
            </a:p>
          </p:txBody>
        </p:sp>
        <p:sp>
          <p:nvSpPr>
            <p:cNvPr id="55373" name="Line 85"/>
            <p:cNvSpPr>
              <a:spLocks noChangeShapeType="1"/>
            </p:cNvSpPr>
            <p:nvPr/>
          </p:nvSpPr>
          <p:spPr bwMode="auto">
            <a:xfrm>
              <a:off x="5882640" y="2622550"/>
              <a:ext cx="120316" cy="1588"/>
            </a:xfrm>
            <a:prstGeom prst="line">
              <a:avLst/>
            </a:prstGeom>
            <a:noFill/>
            <a:ln w="14288">
              <a:solidFill>
                <a:srgbClr val="000000"/>
              </a:solidFill>
              <a:round/>
              <a:headEnd/>
              <a:tailEnd/>
            </a:ln>
          </p:spPr>
          <p:txBody>
            <a:bodyPr/>
            <a:lstStyle/>
            <a:p>
              <a:endParaRPr lang="en-US" dirty="0"/>
            </a:p>
          </p:txBody>
        </p:sp>
        <p:sp>
          <p:nvSpPr>
            <p:cNvPr id="55374" name="Line 86"/>
            <p:cNvSpPr>
              <a:spLocks noChangeShapeType="1"/>
            </p:cNvSpPr>
            <p:nvPr/>
          </p:nvSpPr>
          <p:spPr bwMode="auto">
            <a:xfrm>
              <a:off x="6051082" y="2622550"/>
              <a:ext cx="121920" cy="1588"/>
            </a:xfrm>
            <a:prstGeom prst="line">
              <a:avLst/>
            </a:prstGeom>
            <a:noFill/>
            <a:ln w="14288">
              <a:solidFill>
                <a:srgbClr val="000000"/>
              </a:solidFill>
              <a:round/>
              <a:headEnd/>
              <a:tailEnd/>
            </a:ln>
          </p:spPr>
          <p:txBody>
            <a:bodyPr/>
            <a:lstStyle/>
            <a:p>
              <a:endParaRPr lang="en-US" dirty="0"/>
            </a:p>
          </p:txBody>
        </p:sp>
        <p:sp>
          <p:nvSpPr>
            <p:cNvPr id="55375" name="Line 87"/>
            <p:cNvSpPr>
              <a:spLocks noChangeShapeType="1"/>
            </p:cNvSpPr>
            <p:nvPr/>
          </p:nvSpPr>
          <p:spPr bwMode="auto">
            <a:xfrm>
              <a:off x="6219524" y="2622550"/>
              <a:ext cx="121920" cy="1588"/>
            </a:xfrm>
            <a:prstGeom prst="line">
              <a:avLst/>
            </a:prstGeom>
            <a:noFill/>
            <a:ln w="14288">
              <a:solidFill>
                <a:srgbClr val="000000"/>
              </a:solidFill>
              <a:round/>
              <a:headEnd/>
              <a:tailEnd/>
            </a:ln>
          </p:spPr>
          <p:txBody>
            <a:bodyPr/>
            <a:lstStyle/>
            <a:p>
              <a:endParaRPr lang="en-US" dirty="0"/>
            </a:p>
          </p:txBody>
        </p:sp>
        <p:sp>
          <p:nvSpPr>
            <p:cNvPr id="55376" name="Line 88"/>
            <p:cNvSpPr>
              <a:spLocks noChangeShapeType="1"/>
            </p:cNvSpPr>
            <p:nvPr/>
          </p:nvSpPr>
          <p:spPr bwMode="auto">
            <a:xfrm>
              <a:off x="6387966" y="2622550"/>
              <a:ext cx="121920" cy="1588"/>
            </a:xfrm>
            <a:prstGeom prst="line">
              <a:avLst/>
            </a:prstGeom>
            <a:noFill/>
            <a:ln w="14288">
              <a:solidFill>
                <a:srgbClr val="000000"/>
              </a:solidFill>
              <a:round/>
              <a:headEnd/>
              <a:tailEnd/>
            </a:ln>
          </p:spPr>
          <p:txBody>
            <a:bodyPr/>
            <a:lstStyle/>
            <a:p>
              <a:endParaRPr lang="en-US" dirty="0"/>
            </a:p>
          </p:txBody>
        </p:sp>
        <p:sp>
          <p:nvSpPr>
            <p:cNvPr id="55377" name="Line 89"/>
            <p:cNvSpPr>
              <a:spLocks noChangeShapeType="1"/>
            </p:cNvSpPr>
            <p:nvPr/>
          </p:nvSpPr>
          <p:spPr bwMode="auto">
            <a:xfrm>
              <a:off x="6558013" y="2622550"/>
              <a:ext cx="120316" cy="1588"/>
            </a:xfrm>
            <a:prstGeom prst="line">
              <a:avLst/>
            </a:prstGeom>
            <a:noFill/>
            <a:ln w="14288">
              <a:solidFill>
                <a:srgbClr val="000000"/>
              </a:solidFill>
              <a:round/>
              <a:headEnd/>
              <a:tailEnd/>
            </a:ln>
          </p:spPr>
          <p:txBody>
            <a:bodyPr/>
            <a:lstStyle/>
            <a:p>
              <a:endParaRPr lang="en-US" dirty="0"/>
            </a:p>
          </p:txBody>
        </p:sp>
        <p:sp>
          <p:nvSpPr>
            <p:cNvPr id="55378" name="Line 90"/>
            <p:cNvSpPr>
              <a:spLocks noChangeShapeType="1"/>
            </p:cNvSpPr>
            <p:nvPr/>
          </p:nvSpPr>
          <p:spPr bwMode="auto">
            <a:xfrm>
              <a:off x="6726455" y="2622550"/>
              <a:ext cx="118712" cy="1588"/>
            </a:xfrm>
            <a:prstGeom prst="line">
              <a:avLst/>
            </a:prstGeom>
            <a:noFill/>
            <a:ln w="14288">
              <a:solidFill>
                <a:srgbClr val="000000"/>
              </a:solidFill>
              <a:round/>
              <a:headEnd/>
              <a:tailEnd/>
            </a:ln>
          </p:spPr>
          <p:txBody>
            <a:bodyPr/>
            <a:lstStyle/>
            <a:p>
              <a:endParaRPr lang="en-US" dirty="0"/>
            </a:p>
          </p:txBody>
        </p:sp>
        <p:sp>
          <p:nvSpPr>
            <p:cNvPr id="55379" name="Line 91"/>
            <p:cNvSpPr>
              <a:spLocks noChangeShapeType="1"/>
            </p:cNvSpPr>
            <p:nvPr/>
          </p:nvSpPr>
          <p:spPr bwMode="auto">
            <a:xfrm>
              <a:off x="6894897" y="2622550"/>
              <a:ext cx="120316" cy="1588"/>
            </a:xfrm>
            <a:prstGeom prst="line">
              <a:avLst/>
            </a:prstGeom>
            <a:noFill/>
            <a:ln w="14288">
              <a:solidFill>
                <a:srgbClr val="000000"/>
              </a:solidFill>
              <a:round/>
              <a:headEnd/>
              <a:tailEnd/>
            </a:ln>
          </p:spPr>
          <p:txBody>
            <a:bodyPr/>
            <a:lstStyle/>
            <a:p>
              <a:endParaRPr lang="en-US" dirty="0"/>
            </a:p>
          </p:txBody>
        </p:sp>
        <p:sp>
          <p:nvSpPr>
            <p:cNvPr id="55380" name="Line 92"/>
            <p:cNvSpPr>
              <a:spLocks noChangeShapeType="1"/>
            </p:cNvSpPr>
            <p:nvPr/>
          </p:nvSpPr>
          <p:spPr bwMode="auto">
            <a:xfrm>
              <a:off x="7063339" y="2622550"/>
              <a:ext cx="120316" cy="1588"/>
            </a:xfrm>
            <a:prstGeom prst="line">
              <a:avLst/>
            </a:prstGeom>
            <a:noFill/>
            <a:ln w="14288">
              <a:solidFill>
                <a:srgbClr val="000000"/>
              </a:solidFill>
              <a:round/>
              <a:headEnd/>
              <a:tailEnd/>
            </a:ln>
          </p:spPr>
          <p:txBody>
            <a:bodyPr/>
            <a:lstStyle/>
            <a:p>
              <a:endParaRPr lang="en-US" dirty="0"/>
            </a:p>
          </p:txBody>
        </p:sp>
        <p:sp>
          <p:nvSpPr>
            <p:cNvPr id="55381" name="Line 93"/>
            <p:cNvSpPr>
              <a:spLocks noChangeShapeType="1"/>
            </p:cNvSpPr>
            <p:nvPr/>
          </p:nvSpPr>
          <p:spPr bwMode="auto">
            <a:xfrm>
              <a:off x="7231781" y="2622550"/>
              <a:ext cx="120316" cy="1588"/>
            </a:xfrm>
            <a:prstGeom prst="line">
              <a:avLst/>
            </a:prstGeom>
            <a:noFill/>
            <a:ln w="14288">
              <a:solidFill>
                <a:srgbClr val="000000"/>
              </a:solidFill>
              <a:round/>
              <a:headEnd/>
              <a:tailEnd/>
            </a:ln>
          </p:spPr>
          <p:txBody>
            <a:bodyPr/>
            <a:lstStyle/>
            <a:p>
              <a:endParaRPr lang="en-US" dirty="0"/>
            </a:p>
          </p:txBody>
        </p:sp>
        <p:sp>
          <p:nvSpPr>
            <p:cNvPr id="55382" name="Line 94"/>
            <p:cNvSpPr>
              <a:spLocks noChangeShapeType="1"/>
            </p:cNvSpPr>
            <p:nvPr/>
          </p:nvSpPr>
          <p:spPr bwMode="auto">
            <a:xfrm>
              <a:off x="7400223" y="2622550"/>
              <a:ext cx="120316" cy="1588"/>
            </a:xfrm>
            <a:prstGeom prst="line">
              <a:avLst/>
            </a:prstGeom>
            <a:noFill/>
            <a:ln w="14288">
              <a:solidFill>
                <a:srgbClr val="000000"/>
              </a:solidFill>
              <a:round/>
              <a:headEnd/>
              <a:tailEnd/>
            </a:ln>
          </p:spPr>
          <p:txBody>
            <a:bodyPr/>
            <a:lstStyle/>
            <a:p>
              <a:endParaRPr lang="en-US" dirty="0"/>
            </a:p>
          </p:txBody>
        </p:sp>
        <p:sp>
          <p:nvSpPr>
            <p:cNvPr id="55383" name="Line 95"/>
            <p:cNvSpPr>
              <a:spLocks noChangeShapeType="1"/>
            </p:cNvSpPr>
            <p:nvPr/>
          </p:nvSpPr>
          <p:spPr bwMode="auto">
            <a:xfrm>
              <a:off x="7570269" y="2622550"/>
              <a:ext cx="72189" cy="1588"/>
            </a:xfrm>
            <a:prstGeom prst="line">
              <a:avLst/>
            </a:prstGeom>
            <a:noFill/>
            <a:ln w="14288">
              <a:solidFill>
                <a:srgbClr val="000000"/>
              </a:solidFill>
              <a:round/>
              <a:headEnd/>
              <a:tailEnd/>
            </a:ln>
          </p:spPr>
          <p:txBody>
            <a:bodyPr/>
            <a:lstStyle/>
            <a:p>
              <a:endParaRPr lang="en-US" dirty="0"/>
            </a:p>
          </p:txBody>
        </p:sp>
        <p:sp>
          <p:nvSpPr>
            <p:cNvPr id="55384" name="Rectangle 96"/>
            <p:cNvSpPr>
              <a:spLocks noChangeArrowheads="1"/>
            </p:cNvSpPr>
            <p:nvPr/>
          </p:nvSpPr>
          <p:spPr bwMode="auto">
            <a:xfrm>
              <a:off x="2114349" y="1609725"/>
              <a:ext cx="1495124" cy="585586"/>
            </a:xfrm>
            <a:prstGeom prst="rect">
              <a:avLst/>
            </a:prstGeom>
            <a:noFill/>
            <a:ln w="9525">
              <a:noFill/>
              <a:miter lim="800000"/>
              <a:headEnd/>
              <a:tailEnd/>
            </a:ln>
          </p:spPr>
          <p:txBody>
            <a:bodyPr lIns="0" tIns="0" rIns="0" bIns="0">
              <a:spAutoFit/>
            </a:bodyPr>
            <a:lstStyle/>
            <a:p>
              <a:pPr algn="ctr" eaLnBrk="0" hangingPunct="0"/>
              <a:r>
                <a:rPr lang="en-US" sz="1200" dirty="0">
                  <a:solidFill>
                    <a:srgbClr val="000000"/>
                  </a:solidFill>
                  <a:latin typeface="Calibri" pitchFamily="34" charset="0"/>
                </a:rPr>
                <a:t>Multidigit Addition</a:t>
              </a:r>
              <a:endParaRPr lang="en-US" sz="1600" b="1" dirty="0">
                <a:latin typeface="Calibri" pitchFamily="34" charset="0"/>
              </a:endParaRPr>
            </a:p>
          </p:txBody>
        </p:sp>
        <p:sp>
          <p:nvSpPr>
            <p:cNvPr id="55385" name="Rectangle 97"/>
            <p:cNvSpPr>
              <a:spLocks noChangeArrowheads="1"/>
            </p:cNvSpPr>
            <p:nvPr/>
          </p:nvSpPr>
          <p:spPr bwMode="auto">
            <a:xfrm>
              <a:off x="3811604" y="1593850"/>
              <a:ext cx="2800953" cy="731982"/>
            </a:xfrm>
            <a:prstGeom prst="rect">
              <a:avLst/>
            </a:prstGeom>
            <a:noFill/>
            <a:ln w="9525">
              <a:noFill/>
              <a:miter lim="800000"/>
              <a:headEnd/>
              <a:tailEnd/>
            </a:ln>
          </p:spPr>
          <p:txBody>
            <a:bodyPr lIns="0" tIns="0" rIns="0" bIns="0">
              <a:spAutoFit/>
            </a:bodyPr>
            <a:lstStyle/>
            <a:p>
              <a:pPr algn="ctr" eaLnBrk="0" hangingPunct="0"/>
              <a:r>
                <a:rPr lang="en-US" sz="1400" dirty="0">
                  <a:solidFill>
                    <a:srgbClr val="000000"/>
                  </a:solidFill>
                  <a:latin typeface="Calibri" pitchFamily="34" charset="0"/>
                </a:rPr>
                <a:t>Multidigit</a:t>
              </a:r>
              <a:r>
                <a:rPr lang="en-US" sz="1600" dirty="0">
                  <a:solidFill>
                    <a:srgbClr val="000000"/>
                  </a:solidFill>
                  <a:latin typeface="Calibri" pitchFamily="34" charset="0"/>
                </a:rPr>
                <a:t> </a:t>
              </a:r>
              <a:br>
                <a:rPr lang="en-US" sz="1600" dirty="0">
                  <a:solidFill>
                    <a:srgbClr val="000000"/>
                  </a:solidFill>
                  <a:latin typeface="Calibri" pitchFamily="34" charset="0"/>
                </a:rPr>
              </a:br>
              <a:r>
                <a:rPr lang="en-US" sz="1400" dirty="0">
                  <a:solidFill>
                    <a:srgbClr val="000000"/>
                  </a:solidFill>
                  <a:latin typeface="Calibri" pitchFamily="34" charset="0"/>
                </a:rPr>
                <a:t>Subtraction</a:t>
              </a:r>
              <a:endParaRPr lang="en-US" sz="1600" b="1" dirty="0">
                <a:latin typeface="Calibri" pitchFamily="34" charset="0"/>
              </a:endParaRPr>
            </a:p>
          </p:txBody>
        </p:sp>
        <p:sp>
          <p:nvSpPr>
            <p:cNvPr id="55386" name="Line 98"/>
            <p:cNvSpPr>
              <a:spLocks noChangeShapeType="1"/>
            </p:cNvSpPr>
            <p:nvPr/>
          </p:nvSpPr>
          <p:spPr bwMode="auto">
            <a:xfrm flipV="1">
              <a:off x="2329314" y="3603625"/>
              <a:ext cx="181276" cy="709613"/>
            </a:xfrm>
            <a:prstGeom prst="line">
              <a:avLst/>
            </a:prstGeom>
            <a:noFill/>
            <a:ln w="14288">
              <a:solidFill>
                <a:srgbClr val="000000"/>
              </a:solidFill>
              <a:round/>
              <a:headEnd/>
              <a:tailEnd/>
            </a:ln>
          </p:spPr>
          <p:txBody>
            <a:bodyPr/>
            <a:lstStyle/>
            <a:p>
              <a:endParaRPr lang="en-US" dirty="0"/>
            </a:p>
          </p:txBody>
        </p:sp>
        <p:sp>
          <p:nvSpPr>
            <p:cNvPr id="55387" name="Line 99"/>
            <p:cNvSpPr>
              <a:spLocks noChangeShapeType="1"/>
            </p:cNvSpPr>
            <p:nvPr/>
          </p:nvSpPr>
          <p:spPr bwMode="auto">
            <a:xfrm>
              <a:off x="2510589" y="3617913"/>
              <a:ext cx="168442" cy="363538"/>
            </a:xfrm>
            <a:prstGeom prst="line">
              <a:avLst/>
            </a:prstGeom>
            <a:noFill/>
            <a:ln w="14288">
              <a:solidFill>
                <a:srgbClr val="000000"/>
              </a:solidFill>
              <a:round/>
              <a:headEnd/>
              <a:tailEnd/>
            </a:ln>
          </p:spPr>
          <p:txBody>
            <a:bodyPr/>
            <a:lstStyle/>
            <a:p>
              <a:endParaRPr lang="en-US" dirty="0"/>
            </a:p>
          </p:txBody>
        </p:sp>
        <p:sp>
          <p:nvSpPr>
            <p:cNvPr id="55388" name="Line 100"/>
            <p:cNvSpPr>
              <a:spLocks noChangeShapeType="1"/>
            </p:cNvSpPr>
            <p:nvPr/>
          </p:nvSpPr>
          <p:spPr bwMode="auto">
            <a:xfrm flipV="1">
              <a:off x="2715928" y="3287713"/>
              <a:ext cx="325655" cy="754063"/>
            </a:xfrm>
            <a:prstGeom prst="line">
              <a:avLst/>
            </a:prstGeom>
            <a:noFill/>
            <a:ln w="14288">
              <a:solidFill>
                <a:srgbClr val="000000"/>
              </a:solidFill>
              <a:round/>
              <a:headEnd/>
              <a:tailEnd/>
            </a:ln>
          </p:spPr>
          <p:txBody>
            <a:bodyPr/>
            <a:lstStyle/>
            <a:p>
              <a:endParaRPr lang="en-US" dirty="0"/>
            </a:p>
          </p:txBody>
        </p:sp>
        <p:sp>
          <p:nvSpPr>
            <p:cNvPr id="55389" name="Line 101"/>
            <p:cNvSpPr>
              <a:spLocks noChangeShapeType="1"/>
            </p:cNvSpPr>
            <p:nvPr/>
          </p:nvSpPr>
          <p:spPr bwMode="auto">
            <a:xfrm flipV="1">
              <a:off x="3064042" y="2532063"/>
              <a:ext cx="170046" cy="739775"/>
            </a:xfrm>
            <a:prstGeom prst="line">
              <a:avLst/>
            </a:prstGeom>
            <a:noFill/>
            <a:ln w="14288">
              <a:solidFill>
                <a:srgbClr val="000000"/>
              </a:solidFill>
              <a:round/>
              <a:headEnd/>
              <a:tailEnd/>
            </a:ln>
          </p:spPr>
          <p:txBody>
            <a:bodyPr/>
            <a:lstStyle/>
            <a:p>
              <a:endParaRPr lang="en-US" dirty="0"/>
            </a:p>
          </p:txBody>
        </p:sp>
        <p:sp>
          <p:nvSpPr>
            <p:cNvPr id="55390" name="Line 102"/>
            <p:cNvSpPr>
              <a:spLocks noChangeShapeType="1"/>
            </p:cNvSpPr>
            <p:nvPr/>
          </p:nvSpPr>
          <p:spPr bwMode="auto">
            <a:xfrm flipV="1">
              <a:off x="3221255" y="2200275"/>
              <a:ext cx="205339" cy="347663"/>
            </a:xfrm>
            <a:prstGeom prst="line">
              <a:avLst/>
            </a:prstGeom>
            <a:noFill/>
            <a:ln w="14288">
              <a:solidFill>
                <a:srgbClr val="000000"/>
              </a:solidFill>
              <a:round/>
              <a:headEnd/>
              <a:tailEnd/>
            </a:ln>
          </p:spPr>
          <p:txBody>
            <a:bodyPr/>
            <a:lstStyle/>
            <a:p>
              <a:endParaRPr lang="en-US" dirty="0"/>
            </a:p>
          </p:txBody>
        </p:sp>
        <p:sp>
          <p:nvSpPr>
            <p:cNvPr id="55391" name="Line 103"/>
            <p:cNvSpPr>
              <a:spLocks noChangeShapeType="1"/>
            </p:cNvSpPr>
            <p:nvPr/>
          </p:nvSpPr>
          <p:spPr bwMode="auto">
            <a:xfrm>
              <a:off x="3413760" y="2200275"/>
              <a:ext cx="133149" cy="315913"/>
            </a:xfrm>
            <a:prstGeom prst="line">
              <a:avLst/>
            </a:prstGeom>
            <a:noFill/>
            <a:ln w="14288">
              <a:solidFill>
                <a:srgbClr val="000000"/>
              </a:solidFill>
              <a:round/>
              <a:headEnd/>
              <a:tailEnd/>
            </a:ln>
          </p:spPr>
          <p:txBody>
            <a:bodyPr/>
            <a:lstStyle/>
            <a:p>
              <a:endParaRPr lang="en-US" dirty="0"/>
            </a:p>
          </p:txBody>
        </p:sp>
        <p:sp>
          <p:nvSpPr>
            <p:cNvPr id="55392" name="Oval 104"/>
            <p:cNvSpPr>
              <a:spLocks noChangeArrowheads="1"/>
            </p:cNvSpPr>
            <p:nvPr/>
          </p:nvSpPr>
          <p:spPr bwMode="auto">
            <a:xfrm>
              <a:off x="3805187" y="5164138"/>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93" name="Oval 105"/>
            <p:cNvSpPr>
              <a:spLocks noChangeArrowheads="1"/>
            </p:cNvSpPr>
            <p:nvPr/>
          </p:nvSpPr>
          <p:spPr bwMode="auto">
            <a:xfrm>
              <a:off x="3986463" y="5164138"/>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94" name="Oval 106"/>
            <p:cNvSpPr>
              <a:spLocks noChangeArrowheads="1"/>
            </p:cNvSpPr>
            <p:nvPr/>
          </p:nvSpPr>
          <p:spPr bwMode="auto">
            <a:xfrm>
              <a:off x="4166135" y="4922838"/>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95" name="Oval 107"/>
            <p:cNvSpPr>
              <a:spLocks noChangeArrowheads="1"/>
            </p:cNvSpPr>
            <p:nvPr/>
          </p:nvSpPr>
          <p:spPr bwMode="auto">
            <a:xfrm>
              <a:off x="4371474" y="4922838"/>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96" name="Oval 108"/>
            <p:cNvSpPr>
              <a:spLocks noChangeArrowheads="1"/>
            </p:cNvSpPr>
            <p:nvPr/>
          </p:nvSpPr>
          <p:spPr bwMode="auto">
            <a:xfrm>
              <a:off x="4551145" y="4635500"/>
              <a:ext cx="86627"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397" name="Rectangle 109"/>
            <p:cNvSpPr>
              <a:spLocks noChangeArrowheads="1"/>
            </p:cNvSpPr>
            <p:nvPr/>
          </p:nvSpPr>
          <p:spPr bwMode="auto">
            <a:xfrm>
              <a:off x="2653364" y="529272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2</a:t>
              </a:r>
              <a:endParaRPr lang="en-US" sz="1400" b="1" dirty="0">
                <a:latin typeface="Calibri" pitchFamily="34" charset="0"/>
              </a:endParaRPr>
            </a:p>
          </p:txBody>
        </p:sp>
        <p:sp>
          <p:nvSpPr>
            <p:cNvPr id="55398" name="Rectangle 110"/>
            <p:cNvSpPr>
              <a:spLocks noChangeArrowheads="1"/>
            </p:cNvSpPr>
            <p:nvPr/>
          </p:nvSpPr>
          <p:spPr bwMode="auto">
            <a:xfrm>
              <a:off x="3421781" y="529272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4</a:t>
              </a:r>
              <a:endParaRPr lang="en-US" sz="1400" b="1" dirty="0">
                <a:latin typeface="Calibri" pitchFamily="34" charset="0"/>
              </a:endParaRPr>
            </a:p>
          </p:txBody>
        </p:sp>
        <p:sp>
          <p:nvSpPr>
            <p:cNvPr id="55399" name="Rectangle 111"/>
            <p:cNvSpPr>
              <a:spLocks noChangeArrowheads="1"/>
            </p:cNvSpPr>
            <p:nvPr/>
          </p:nvSpPr>
          <p:spPr bwMode="auto">
            <a:xfrm>
              <a:off x="4158114" y="529272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6</a:t>
              </a:r>
              <a:endParaRPr lang="en-US" sz="1400" b="1" dirty="0">
                <a:latin typeface="Calibri" pitchFamily="34" charset="0"/>
              </a:endParaRPr>
            </a:p>
          </p:txBody>
        </p:sp>
        <p:sp>
          <p:nvSpPr>
            <p:cNvPr id="55400" name="Rectangle 112"/>
            <p:cNvSpPr>
              <a:spLocks noChangeArrowheads="1"/>
            </p:cNvSpPr>
            <p:nvPr/>
          </p:nvSpPr>
          <p:spPr bwMode="auto">
            <a:xfrm>
              <a:off x="4924926" y="5292725"/>
              <a:ext cx="99461"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8</a:t>
              </a:r>
              <a:endParaRPr lang="en-US" sz="1400" b="1" dirty="0">
                <a:latin typeface="Calibri" pitchFamily="34" charset="0"/>
              </a:endParaRPr>
            </a:p>
          </p:txBody>
        </p:sp>
        <p:sp>
          <p:nvSpPr>
            <p:cNvPr id="55401" name="Rectangle 113"/>
            <p:cNvSpPr>
              <a:spLocks noChangeArrowheads="1"/>
            </p:cNvSpPr>
            <p:nvPr/>
          </p:nvSpPr>
          <p:spPr bwMode="auto">
            <a:xfrm>
              <a:off x="5621154" y="5292725"/>
              <a:ext cx="198922"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10</a:t>
              </a:r>
              <a:endParaRPr lang="en-US" sz="1400" b="1" dirty="0">
                <a:latin typeface="Calibri" pitchFamily="34" charset="0"/>
              </a:endParaRPr>
            </a:p>
          </p:txBody>
        </p:sp>
        <p:sp>
          <p:nvSpPr>
            <p:cNvPr id="55402" name="Rectangle 114"/>
            <p:cNvSpPr>
              <a:spLocks noChangeArrowheads="1"/>
            </p:cNvSpPr>
            <p:nvPr/>
          </p:nvSpPr>
          <p:spPr bwMode="auto">
            <a:xfrm>
              <a:off x="6381549" y="5292725"/>
              <a:ext cx="198922"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12</a:t>
              </a:r>
              <a:endParaRPr lang="en-US" sz="1400" b="1" dirty="0">
                <a:latin typeface="Calibri" pitchFamily="34" charset="0"/>
              </a:endParaRPr>
            </a:p>
          </p:txBody>
        </p:sp>
        <p:sp>
          <p:nvSpPr>
            <p:cNvPr id="55403" name="Rectangle 115"/>
            <p:cNvSpPr>
              <a:spLocks noChangeArrowheads="1"/>
            </p:cNvSpPr>
            <p:nvPr/>
          </p:nvSpPr>
          <p:spPr bwMode="auto">
            <a:xfrm>
              <a:off x="7130716" y="5292725"/>
              <a:ext cx="198922" cy="212725"/>
            </a:xfrm>
            <a:prstGeom prst="rect">
              <a:avLst/>
            </a:prstGeom>
            <a:noFill/>
            <a:ln w="9525">
              <a:noFill/>
              <a:miter lim="800000"/>
              <a:headEnd/>
              <a:tailEnd/>
            </a:ln>
          </p:spPr>
          <p:txBody>
            <a:bodyPr wrap="none" lIns="0" tIns="0" rIns="0" bIns="0">
              <a:spAutoFit/>
            </a:bodyPr>
            <a:lstStyle/>
            <a:p>
              <a:pPr eaLnBrk="0" hangingPunct="0"/>
              <a:r>
                <a:rPr lang="en-US" sz="1400" dirty="0">
                  <a:solidFill>
                    <a:srgbClr val="000000"/>
                  </a:solidFill>
                  <a:latin typeface="Calibri" pitchFamily="34" charset="0"/>
                </a:rPr>
                <a:t>14</a:t>
              </a:r>
              <a:endParaRPr lang="en-US" sz="1400" b="1" dirty="0">
                <a:latin typeface="Calibri" pitchFamily="34" charset="0"/>
              </a:endParaRPr>
            </a:p>
          </p:txBody>
        </p:sp>
        <p:sp>
          <p:nvSpPr>
            <p:cNvPr id="55404" name="Oval 116"/>
            <p:cNvSpPr>
              <a:spLocks noChangeArrowheads="1"/>
            </p:cNvSpPr>
            <p:nvPr/>
          </p:nvSpPr>
          <p:spPr bwMode="auto">
            <a:xfrm>
              <a:off x="5528109" y="2944813"/>
              <a:ext cx="85023"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05" name="Oval 117"/>
            <p:cNvSpPr>
              <a:spLocks noChangeArrowheads="1"/>
            </p:cNvSpPr>
            <p:nvPr/>
          </p:nvSpPr>
          <p:spPr bwMode="auto">
            <a:xfrm>
              <a:off x="4912093" y="4273550"/>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06" name="Oval 118"/>
            <p:cNvSpPr>
              <a:spLocks noChangeArrowheads="1"/>
            </p:cNvSpPr>
            <p:nvPr/>
          </p:nvSpPr>
          <p:spPr bwMode="auto">
            <a:xfrm>
              <a:off x="5152724" y="3260725"/>
              <a:ext cx="86627"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07" name="Oval 119"/>
            <p:cNvSpPr>
              <a:spLocks noChangeArrowheads="1"/>
            </p:cNvSpPr>
            <p:nvPr/>
          </p:nvSpPr>
          <p:spPr bwMode="auto">
            <a:xfrm>
              <a:off x="5321166" y="3260725"/>
              <a:ext cx="86627" cy="111125"/>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08" name="Oval 120"/>
            <p:cNvSpPr>
              <a:spLocks noChangeArrowheads="1"/>
            </p:cNvSpPr>
            <p:nvPr/>
          </p:nvSpPr>
          <p:spPr bwMode="auto">
            <a:xfrm>
              <a:off x="4732421" y="4470400"/>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09" name="Oval 121"/>
            <p:cNvSpPr>
              <a:spLocks noChangeArrowheads="1"/>
            </p:cNvSpPr>
            <p:nvPr/>
          </p:nvSpPr>
          <p:spPr bwMode="auto">
            <a:xfrm>
              <a:off x="5779971" y="2582863"/>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10" name="Oval 122"/>
            <p:cNvSpPr>
              <a:spLocks noChangeArrowheads="1"/>
            </p:cNvSpPr>
            <p:nvPr/>
          </p:nvSpPr>
          <p:spPr bwMode="auto">
            <a:xfrm>
              <a:off x="5900286" y="2930525"/>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11" name="Oval 123"/>
            <p:cNvSpPr>
              <a:spLocks noChangeArrowheads="1"/>
            </p:cNvSpPr>
            <p:nvPr/>
          </p:nvSpPr>
          <p:spPr bwMode="auto">
            <a:xfrm>
              <a:off x="6044665" y="2582863"/>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12" name="Oval 124"/>
            <p:cNvSpPr>
              <a:spLocks noChangeArrowheads="1"/>
            </p:cNvSpPr>
            <p:nvPr/>
          </p:nvSpPr>
          <p:spPr bwMode="auto">
            <a:xfrm>
              <a:off x="6250004" y="2582863"/>
              <a:ext cx="85023"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13" name="Oval 125"/>
            <p:cNvSpPr>
              <a:spLocks noChangeArrowheads="1"/>
            </p:cNvSpPr>
            <p:nvPr/>
          </p:nvSpPr>
          <p:spPr bwMode="auto">
            <a:xfrm>
              <a:off x="6453739" y="2582863"/>
              <a:ext cx="86627" cy="109538"/>
            </a:xfrm>
            <a:prstGeom prst="ellipse">
              <a:avLst/>
            </a:prstGeom>
            <a:solidFill>
              <a:srgbClr val="000000"/>
            </a:solidFill>
            <a:ln w="14288">
              <a:solidFill>
                <a:srgbClr val="000000"/>
              </a:solidFill>
              <a:round/>
              <a:headEnd/>
              <a:tailEnd/>
            </a:ln>
          </p:spPr>
          <p:txBody>
            <a:bodyPr/>
            <a:lstStyle/>
            <a:p>
              <a:endParaRPr lang="en-US" dirty="0">
                <a:latin typeface="Calibri" pitchFamily="34" charset="0"/>
              </a:endParaRPr>
            </a:p>
          </p:txBody>
        </p:sp>
        <p:sp>
          <p:nvSpPr>
            <p:cNvPr id="55414" name="Line 126"/>
            <p:cNvSpPr>
              <a:spLocks noChangeShapeType="1"/>
            </p:cNvSpPr>
            <p:nvPr/>
          </p:nvSpPr>
          <p:spPr bwMode="auto">
            <a:xfrm flipV="1">
              <a:off x="4015339" y="4962525"/>
              <a:ext cx="181276" cy="227013"/>
            </a:xfrm>
            <a:prstGeom prst="line">
              <a:avLst/>
            </a:prstGeom>
            <a:noFill/>
            <a:ln w="14288">
              <a:solidFill>
                <a:srgbClr val="000000"/>
              </a:solidFill>
              <a:round/>
              <a:headEnd/>
              <a:tailEnd/>
            </a:ln>
          </p:spPr>
          <p:txBody>
            <a:bodyPr/>
            <a:lstStyle/>
            <a:p>
              <a:endParaRPr lang="en-US" dirty="0"/>
            </a:p>
          </p:txBody>
        </p:sp>
        <p:sp>
          <p:nvSpPr>
            <p:cNvPr id="55415" name="Line 127"/>
            <p:cNvSpPr>
              <a:spLocks noChangeShapeType="1"/>
            </p:cNvSpPr>
            <p:nvPr/>
          </p:nvSpPr>
          <p:spPr bwMode="auto">
            <a:xfrm flipH="1">
              <a:off x="3824438" y="5203825"/>
              <a:ext cx="190901" cy="1588"/>
            </a:xfrm>
            <a:prstGeom prst="line">
              <a:avLst/>
            </a:prstGeom>
            <a:noFill/>
            <a:ln w="14288">
              <a:solidFill>
                <a:srgbClr val="000000"/>
              </a:solidFill>
              <a:round/>
              <a:headEnd/>
              <a:tailEnd/>
            </a:ln>
          </p:spPr>
          <p:txBody>
            <a:bodyPr/>
            <a:lstStyle/>
            <a:p>
              <a:endParaRPr lang="en-US" dirty="0"/>
            </a:p>
          </p:txBody>
        </p:sp>
        <p:sp>
          <p:nvSpPr>
            <p:cNvPr id="55416" name="Line 128"/>
            <p:cNvSpPr>
              <a:spLocks noChangeShapeType="1"/>
            </p:cNvSpPr>
            <p:nvPr/>
          </p:nvSpPr>
          <p:spPr bwMode="auto">
            <a:xfrm>
              <a:off x="4183781" y="4962525"/>
              <a:ext cx="205339" cy="1588"/>
            </a:xfrm>
            <a:prstGeom prst="line">
              <a:avLst/>
            </a:prstGeom>
            <a:noFill/>
            <a:ln w="14288">
              <a:solidFill>
                <a:srgbClr val="000000"/>
              </a:solidFill>
              <a:round/>
              <a:headEnd/>
              <a:tailEnd/>
            </a:ln>
          </p:spPr>
          <p:txBody>
            <a:bodyPr/>
            <a:lstStyle/>
            <a:p>
              <a:endParaRPr lang="en-US" dirty="0"/>
            </a:p>
          </p:txBody>
        </p:sp>
        <p:sp>
          <p:nvSpPr>
            <p:cNvPr id="55417" name="Line 129"/>
            <p:cNvSpPr>
              <a:spLocks noChangeShapeType="1"/>
            </p:cNvSpPr>
            <p:nvPr/>
          </p:nvSpPr>
          <p:spPr bwMode="auto">
            <a:xfrm flipV="1">
              <a:off x="4426017" y="4675188"/>
              <a:ext cx="168442" cy="287338"/>
            </a:xfrm>
            <a:prstGeom prst="line">
              <a:avLst/>
            </a:prstGeom>
            <a:noFill/>
            <a:ln w="14288">
              <a:solidFill>
                <a:srgbClr val="000000"/>
              </a:solidFill>
              <a:round/>
              <a:headEnd/>
              <a:tailEnd/>
            </a:ln>
          </p:spPr>
          <p:txBody>
            <a:bodyPr/>
            <a:lstStyle/>
            <a:p>
              <a:endParaRPr lang="en-US" dirty="0"/>
            </a:p>
          </p:txBody>
        </p:sp>
        <p:sp>
          <p:nvSpPr>
            <p:cNvPr id="55418" name="Line 130"/>
            <p:cNvSpPr>
              <a:spLocks noChangeShapeType="1"/>
            </p:cNvSpPr>
            <p:nvPr/>
          </p:nvSpPr>
          <p:spPr bwMode="auto">
            <a:xfrm flipH="1">
              <a:off x="4581625" y="4510088"/>
              <a:ext cx="192505" cy="165100"/>
            </a:xfrm>
            <a:prstGeom prst="line">
              <a:avLst/>
            </a:prstGeom>
            <a:noFill/>
            <a:ln w="14288">
              <a:solidFill>
                <a:srgbClr val="000000"/>
              </a:solidFill>
              <a:round/>
              <a:headEnd/>
              <a:tailEnd/>
            </a:ln>
          </p:spPr>
          <p:txBody>
            <a:bodyPr/>
            <a:lstStyle/>
            <a:p>
              <a:endParaRPr lang="en-US" dirty="0"/>
            </a:p>
          </p:txBody>
        </p:sp>
        <p:sp>
          <p:nvSpPr>
            <p:cNvPr id="55419" name="Line 131"/>
            <p:cNvSpPr>
              <a:spLocks noChangeShapeType="1"/>
            </p:cNvSpPr>
            <p:nvPr/>
          </p:nvSpPr>
          <p:spPr bwMode="auto">
            <a:xfrm flipV="1">
              <a:off x="4774131" y="4313238"/>
              <a:ext cx="181276" cy="182563"/>
            </a:xfrm>
            <a:prstGeom prst="line">
              <a:avLst/>
            </a:prstGeom>
            <a:noFill/>
            <a:ln w="14288">
              <a:solidFill>
                <a:srgbClr val="000000"/>
              </a:solidFill>
              <a:round/>
              <a:headEnd/>
              <a:tailEnd/>
            </a:ln>
          </p:spPr>
          <p:txBody>
            <a:bodyPr/>
            <a:lstStyle/>
            <a:p>
              <a:endParaRPr lang="en-US" dirty="0"/>
            </a:p>
          </p:txBody>
        </p:sp>
        <p:sp>
          <p:nvSpPr>
            <p:cNvPr id="55420" name="Line 132"/>
            <p:cNvSpPr>
              <a:spLocks noChangeShapeType="1"/>
            </p:cNvSpPr>
            <p:nvPr/>
          </p:nvSpPr>
          <p:spPr bwMode="auto">
            <a:xfrm flipV="1">
              <a:off x="4955406" y="3287713"/>
              <a:ext cx="229402" cy="1025525"/>
            </a:xfrm>
            <a:prstGeom prst="line">
              <a:avLst/>
            </a:prstGeom>
            <a:noFill/>
            <a:ln w="14288">
              <a:solidFill>
                <a:srgbClr val="000000"/>
              </a:solidFill>
              <a:round/>
              <a:headEnd/>
              <a:tailEnd/>
            </a:ln>
          </p:spPr>
          <p:txBody>
            <a:bodyPr/>
            <a:lstStyle/>
            <a:p>
              <a:endParaRPr lang="en-US" dirty="0"/>
            </a:p>
          </p:txBody>
        </p:sp>
        <p:sp>
          <p:nvSpPr>
            <p:cNvPr id="55421" name="Line 133"/>
            <p:cNvSpPr>
              <a:spLocks noChangeShapeType="1"/>
            </p:cNvSpPr>
            <p:nvPr/>
          </p:nvSpPr>
          <p:spPr bwMode="auto">
            <a:xfrm>
              <a:off x="5208872" y="3316288"/>
              <a:ext cx="131545" cy="1588"/>
            </a:xfrm>
            <a:prstGeom prst="line">
              <a:avLst/>
            </a:prstGeom>
            <a:noFill/>
            <a:ln w="14288">
              <a:solidFill>
                <a:srgbClr val="000000"/>
              </a:solidFill>
              <a:round/>
              <a:headEnd/>
              <a:tailEnd/>
            </a:ln>
          </p:spPr>
          <p:txBody>
            <a:bodyPr/>
            <a:lstStyle/>
            <a:p>
              <a:endParaRPr lang="en-US" dirty="0"/>
            </a:p>
          </p:txBody>
        </p:sp>
        <p:sp>
          <p:nvSpPr>
            <p:cNvPr id="55422" name="Line 134"/>
            <p:cNvSpPr>
              <a:spLocks noChangeShapeType="1"/>
            </p:cNvSpPr>
            <p:nvPr/>
          </p:nvSpPr>
          <p:spPr bwMode="auto">
            <a:xfrm flipV="1">
              <a:off x="5353251" y="2986088"/>
              <a:ext cx="216568" cy="315913"/>
            </a:xfrm>
            <a:prstGeom prst="line">
              <a:avLst/>
            </a:prstGeom>
            <a:noFill/>
            <a:ln w="14288">
              <a:solidFill>
                <a:srgbClr val="000000"/>
              </a:solidFill>
              <a:round/>
              <a:headEnd/>
              <a:tailEnd/>
            </a:ln>
          </p:spPr>
          <p:txBody>
            <a:bodyPr/>
            <a:lstStyle/>
            <a:p>
              <a:endParaRPr lang="en-US" dirty="0"/>
            </a:p>
          </p:txBody>
        </p:sp>
        <p:sp>
          <p:nvSpPr>
            <p:cNvPr id="55423" name="Line 135"/>
            <p:cNvSpPr>
              <a:spLocks noChangeShapeType="1"/>
            </p:cNvSpPr>
            <p:nvPr/>
          </p:nvSpPr>
          <p:spPr bwMode="auto">
            <a:xfrm flipV="1">
              <a:off x="5581048" y="2622550"/>
              <a:ext cx="242236" cy="392113"/>
            </a:xfrm>
            <a:prstGeom prst="line">
              <a:avLst/>
            </a:prstGeom>
            <a:noFill/>
            <a:ln w="14288">
              <a:solidFill>
                <a:srgbClr val="000000"/>
              </a:solidFill>
              <a:round/>
              <a:headEnd/>
              <a:tailEnd/>
            </a:ln>
          </p:spPr>
          <p:txBody>
            <a:bodyPr/>
            <a:lstStyle/>
            <a:p>
              <a:endParaRPr lang="en-US" dirty="0"/>
            </a:p>
          </p:txBody>
        </p:sp>
        <p:sp>
          <p:nvSpPr>
            <p:cNvPr id="55424" name="Line 136"/>
            <p:cNvSpPr>
              <a:spLocks noChangeShapeType="1"/>
            </p:cNvSpPr>
            <p:nvPr/>
          </p:nvSpPr>
          <p:spPr bwMode="auto">
            <a:xfrm>
              <a:off x="5810451" y="2606675"/>
              <a:ext cx="120316" cy="361950"/>
            </a:xfrm>
            <a:prstGeom prst="line">
              <a:avLst/>
            </a:prstGeom>
            <a:noFill/>
            <a:ln w="14288">
              <a:solidFill>
                <a:srgbClr val="000000"/>
              </a:solidFill>
              <a:round/>
              <a:headEnd/>
              <a:tailEnd/>
            </a:ln>
          </p:spPr>
          <p:txBody>
            <a:bodyPr/>
            <a:lstStyle/>
            <a:p>
              <a:endParaRPr lang="en-US" dirty="0"/>
            </a:p>
          </p:txBody>
        </p:sp>
        <p:sp>
          <p:nvSpPr>
            <p:cNvPr id="55425" name="Line 137"/>
            <p:cNvSpPr>
              <a:spLocks noChangeShapeType="1"/>
            </p:cNvSpPr>
            <p:nvPr/>
          </p:nvSpPr>
          <p:spPr bwMode="auto">
            <a:xfrm flipV="1">
              <a:off x="5956434" y="2576513"/>
              <a:ext cx="155608" cy="377825"/>
            </a:xfrm>
            <a:prstGeom prst="line">
              <a:avLst/>
            </a:prstGeom>
            <a:noFill/>
            <a:ln w="14288">
              <a:solidFill>
                <a:srgbClr val="000000"/>
              </a:solidFill>
              <a:round/>
              <a:headEnd/>
              <a:tailEnd/>
            </a:ln>
          </p:spPr>
          <p:txBody>
            <a:bodyPr/>
            <a:lstStyle/>
            <a:p>
              <a:endParaRPr lang="en-US" dirty="0"/>
            </a:p>
          </p:txBody>
        </p:sp>
        <p:sp>
          <p:nvSpPr>
            <p:cNvPr id="55426" name="Line 138"/>
            <p:cNvSpPr>
              <a:spLocks noChangeShapeType="1"/>
            </p:cNvSpPr>
            <p:nvPr/>
          </p:nvSpPr>
          <p:spPr bwMode="auto">
            <a:xfrm>
              <a:off x="6100813" y="2622550"/>
              <a:ext cx="190901" cy="1588"/>
            </a:xfrm>
            <a:prstGeom prst="line">
              <a:avLst/>
            </a:prstGeom>
            <a:noFill/>
            <a:ln w="14288">
              <a:solidFill>
                <a:srgbClr val="000000"/>
              </a:solidFill>
              <a:round/>
              <a:headEnd/>
              <a:tailEnd/>
            </a:ln>
          </p:spPr>
          <p:txBody>
            <a:bodyPr/>
            <a:lstStyle/>
            <a:p>
              <a:endParaRPr lang="en-US" dirty="0"/>
            </a:p>
          </p:txBody>
        </p:sp>
        <p:sp>
          <p:nvSpPr>
            <p:cNvPr id="55427" name="Line 139"/>
            <p:cNvSpPr>
              <a:spLocks noChangeShapeType="1"/>
            </p:cNvSpPr>
            <p:nvPr/>
          </p:nvSpPr>
          <p:spPr bwMode="auto">
            <a:xfrm flipH="1" flipV="1">
              <a:off x="6291714" y="2606675"/>
              <a:ext cx="218173" cy="15875"/>
            </a:xfrm>
            <a:prstGeom prst="line">
              <a:avLst/>
            </a:prstGeom>
            <a:noFill/>
            <a:ln w="14288">
              <a:solidFill>
                <a:srgbClr val="000000"/>
              </a:solidFill>
              <a:round/>
              <a:headEnd/>
              <a:tailEnd/>
            </a:ln>
          </p:spPr>
          <p:txBody>
            <a:bodyPr/>
            <a:lstStyle/>
            <a:p>
              <a:endParaRPr lang="en-US" dirty="0"/>
            </a:p>
          </p:txBody>
        </p:sp>
        <p:sp>
          <p:nvSpPr>
            <p:cNvPr id="55428" name="Line 140"/>
            <p:cNvSpPr>
              <a:spLocks noChangeShapeType="1"/>
            </p:cNvSpPr>
            <p:nvPr/>
          </p:nvSpPr>
          <p:spPr bwMode="auto">
            <a:xfrm>
              <a:off x="6630202" y="1611313"/>
              <a:ext cx="0" cy="150813"/>
            </a:xfrm>
            <a:prstGeom prst="line">
              <a:avLst/>
            </a:prstGeom>
            <a:noFill/>
            <a:ln w="14288">
              <a:solidFill>
                <a:srgbClr val="000000"/>
              </a:solidFill>
              <a:round/>
              <a:headEnd/>
              <a:tailEnd/>
            </a:ln>
          </p:spPr>
          <p:txBody>
            <a:bodyPr/>
            <a:lstStyle/>
            <a:p>
              <a:endParaRPr lang="en-US" dirty="0"/>
            </a:p>
          </p:txBody>
        </p:sp>
        <p:sp>
          <p:nvSpPr>
            <p:cNvPr id="55429" name="Line 141"/>
            <p:cNvSpPr>
              <a:spLocks noChangeShapeType="1"/>
            </p:cNvSpPr>
            <p:nvPr/>
          </p:nvSpPr>
          <p:spPr bwMode="auto">
            <a:xfrm>
              <a:off x="6630202" y="1822450"/>
              <a:ext cx="0" cy="150813"/>
            </a:xfrm>
            <a:prstGeom prst="line">
              <a:avLst/>
            </a:prstGeom>
            <a:noFill/>
            <a:ln w="14288">
              <a:solidFill>
                <a:srgbClr val="000000"/>
              </a:solidFill>
              <a:round/>
              <a:headEnd/>
              <a:tailEnd/>
            </a:ln>
          </p:spPr>
          <p:txBody>
            <a:bodyPr/>
            <a:lstStyle/>
            <a:p>
              <a:endParaRPr lang="en-US" dirty="0"/>
            </a:p>
          </p:txBody>
        </p:sp>
        <p:sp>
          <p:nvSpPr>
            <p:cNvPr id="55430" name="Line 142"/>
            <p:cNvSpPr>
              <a:spLocks noChangeShapeType="1"/>
            </p:cNvSpPr>
            <p:nvPr/>
          </p:nvSpPr>
          <p:spPr bwMode="auto">
            <a:xfrm>
              <a:off x="6630202" y="2033588"/>
              <a:ext cx="0" cy="150813"/>
            </a:xfrm>
            <a:prstGeom prst="line">
              <a:avLst/>
            </a:prstGeom>
            <a:noFill/>
            <a:ln w="14288">
              <a:solidFill>
                <a:srgbClr val="000000"/>
              </a:solidFill>
              <a:round/>
              <a:headEnd/>
              <a:tailEnd/>
            </a:ln>
          </p:spPr>
          <p:txBody>
            <a:bodyPr/>
            <a:lstStyle/>
            <a:p>
              <a:endParaRPr lang="en-US" dirty="0"/>
            </a:p>
          </p:txBody>
        </p:sp>
        <p:sp>
          <p:nvSpPr>
            <p:cNvPr id="55431" name="Line 143"/>
            <p:cNvSpPr>
              <a:spLocks noChangeShapeType="1"/>
            </p:cNvSpPr>
            <p:nvPr/>
          </p:nvSpPr>
          <p:spPr bwMode="auto">
            <a:xfrm>
              <a:off x="6630202" y="2244725"/>
              <a:ext cx="0" cy="152400"/>
            </a:xfrm>
            <a:prstGeom prst="line">
              <a:avLst/>
            </a:prstGeom>
            <a:noFill/>
            <a:ln w="14288">
              <a:solidFill>
                <a:srgbClr val="000000"/>
              </a:solidFill>
              <a:round/>
              <a:headEnd/>
              <a:tailEnd/>
            </a:ln>
          </p:spPr>
          <p:txBody>
            <a:bodyPr/>
            <a:lstStyle/>
            <a:p>
              <a:endParaRPr lang="en-US" dirty="0"/>
            </a:p>
          </p:txBody>
        </p:sp>
        <p:sp>
          <p:nvSpPr>
            <p:cNvPr id="55432" name="Line 144"/>
            <p:cNvSpPr>
              <a:spLocks noChangeShapeType="1"/>
            </p:cNvSpPr>
            <p:nvPr/>
          </p:nvSpPr>
          <p:spPr bwMode="auto">
            <a:xfrm>
              <a:off x="6630202" y="2455863"/>
              <a:ext cx="0" cy="150813"/>
            </a:xfrm>
            <a:prstGeom prst="line">
              <a:avLst/>
            </a:prstGeom>
            <a:noFill/>
            <a:ln w="14288">
              <a:solidFill>
                <a:srgbClr val="000000"/>
              </a:solidFill>
              <a:round/>
              <a:headEnd/>
              <a:tailEnd/>
            </a:ln>
          </p:spPr>
          <p:txBody>
            <a:bodyPr/>
            <a:lstStyle/>
            <a:p>
              <a:endParaRPr lang="en-US" dirty="0"/>
            </a:p>
          </p:txBody>
        </p:sp>
        <p:sp>
          <p:nvSpPr>
            <p:cNvPr id="55433" name="Line 145"/>
            <p:cNvSpPr>
              <a:spLocks noChangeShapeType="1"/>
            </p:cNvSpPr>
            <p:nvPr/>
          </p:nvSpPr>
          <p:spPr bwMode="auto">
            <a:xfrm>
              <a:off x="6630202" y="2667000"/>
              <a:ext cx="0" cy="150813"/>
            </a:xfrm>
            <a:prstGeom prst="line">
              <a:avLst/>
            </a:prstGeom>
            <a:noFill/>
            <a:ln w="14288">
              <a:solidFill>
                <a:srgbClr val="000000"/>
              </a:solidFill>
              <a:round/>
              <a:headEnd/>
              <a:tailEnd/>
            </a:ln>
          </p:spPr>
          <p:txBody>
            <a:bodyPr/>
            <a:lstStyle/>
            <a:p>
              <a:endParaRPr lang="en-US" dirty="0"/>
            </a:p>
          </p:txBody>
        </p:sp>
        <p:sp>
          <p:nvSpPr>
            <p:cNvPr id="55434" name="Line 146"/>
            <p:cNvSpPr>
              <a:spLocks noChangeShapeType="1"/>
            </p:cNvSpPr>
            <p:nvPr/>
          </p:nvSpPr>
          <p:spPr bwMode="auto">
            <a:xfrm>
              <a:off x="6630202" y="2878138"/>
              <a:ext cx="0" cy="152400"/>
            </a:xfrm>
            <a:prstGeom prst="line">
              <a:avLst/>
            </a:prstGeom>
            <a:noFill/>
            <a:ln w="14288">
              <a:solidFill>
                <a:srgbClr val="000000"/>
              </a:solidFill>
              <a:round/>
              <a:headEnd/>
              <a:tailEnd/>
            </a:ln>
          </p:spPr>
          <p:txBody>
            <a:bodyPr/>
            <a:lstStyle/>
            <a:p>
              <a:endParaRPr lang="en-US" dirty="0"/>
            </a:p>
          </p:txBody>
        </p:sp>
        <p:sp>
          <p:nvSpPr>
            <p:cNvPr id="55435" name="Line 147"/>
            <p:cNvSpPr>
              <a:spLocks noChangeShapeType="1"/>
            </p:cNvSpPr>
            <p:nvPr/>
          </p:nvSpPr>
          <p:spPr bwMode="auto">
            <a:xfrm>
              <a:off x="6630202" y="3090863"/>
              <a:ext cx="0" cy="150813"/>
            </a:xfrm>
            <a:prstGeom prst="line">
              <a:avLst/>
            </a:prstGeom>
            <a:noFill/>
            <a:ln w="14288">
              <a:solidFill>
                <a:srgbClr val="000000"/>
              </a:solidFill>
              <a:round/>
              <a:headEnd/>
              <a:tailEnd/>
            </a:ln>
          </p:spPr>
          <p:txBody>
            <a:bodyPr/>
            <a:lstStyle/>
            <a:p>
              <a:endParaRPr lang="en-US" dirty="0"/>
            </a:p>
          </p:txBody>
        </p:sp>
        <p:sp>
          <p:nvSpPr>
            <p:cNvPr id="55436" name="Line 148"/>
            <p:cNvSpPr>
              <a:spLocks noChangeShapeType="1"/>
            </p:cNvSpPr>
            <p:nvPr/>
          </p:nvSpPr>
          <p:spPr bwMode="auto">
            <a:xfrm>
              <a:off x="6630202" y="3302000"/>
              <a:ext cx="0" cy="150813"/>
            </a:xfrm>
            <a:prstGeom prst="line">
              <a:avLst/>
            </a:prstGeom>
            <a:noFill/>
            <a:ln w="14288">
              <a:solidFill>
                <a:srgbClr val="000000"/>
              </a:solidFill>
              <a:round/>
              <a:headEnd/>
              <a:tailEnd/>
            </a:ln>
          </p:spPr>
          <p:txBody>
            <a:bodyPr/>
            <a:lstStyle/>
            <a:p>
              <a:endParaRPr lang="en-US" dirty="0"/>
            </a:p>
          </p:txBody>
        </p:sp>
        <p:sp>
          <p:nvSpPr>
            <p:cNvPr id="55437" name="Line 149"/>
            <p:cNvSpPr>
              <a:spLocks noChangeShapeType="1"/>
            </p:cNvSpPr>
            <p:nvPr/>
          </p:nvSpPr>
          <p:spPr bwMode="auto">
            <a:xfrm>
              <a:off x="6630202" y="3513138"/>
              <a:ext cx="0" cy="150813"/>
            </a:xfrm>
            <a:prstGeom prst="line">
              <a:avLst/>
            </a:prstGeom>
            <a:noFill/>
            <a:ln w="14288">
              <a:solidFill>
                <a:srgbClr val="000000"/>
              </a:solidFill>
              <a:round/>
              <a:headEnd/>
              <a:tailEnd/>
            </a:ln>
          </p:spPr>
          <p:txBody>
            <a:bodyPr/>
            <a:lstStyle/>
            <a:p>
              <a:endParaRPr lang="en-US" dirty="0"/>
            </a:p>
          </p:txBody>
        </p:sp>
        <p:sp>
          <p:nvSpPr>
            <p:cNvPr id="55438" name="Line 150"/>
            <p:cNvSpPr>
              <a:spLocks noChangeShapeType="1"/>
            </p:cNvSpPr>
            <p:nvPr/>
          </p:nvSpPr>
          <p:spPr bwMode="auto">
            <a:xfrm>
              <a:off x="6630202" y="3724275"/>
              <a:ext cx="0" cy="150813"/>
            </a:xfrm>
            <a:prstGeom prst="line">
              <a:avLst/>
            </a:prstGeom>
            <a:noFill/>
            <a:ln w="14288">
              <a:solidFill>
                <a:srgbClr val="000000"/>
              </a:solidFill>
              <a:round/>
              <a:headEnd/>
              <a:tailEnd/>
            </a:ln>
          </p:spPr>
          <p:txBody>
            <a:bodyPr/>
            <a:lstStyle/>
            <a:p>
              <a:endParaRPr lang="en-US" dirty="0"/>
            </a:p>
          </p:txBody>
        </p:sp>
        <p:sp>
          <p:nvSpPr>
            <p:cNvPr id="55439" name="Line 151"/>
            <p:cNvSpPr>
              <a:spLocks noChangeShapeType="1"/>
            </p:cNvSpPr>
            <p:nvPr/>
          </p:nvSpPr>
          <p:spPr bwMode="auto">
            <a:xfrm>
              <a:off x="6630202" y="3937000"/>
              <a:ext cx="0" cy="150813"/>
            </a:xfrm>
            <a:prstGeom prst="line">
              <a:avLst/>
            </a:prstGeom>
            <a:noFill/>
            <a:ln w="14288">
              <a:solidFill>
                <a:srgbClr val="000000"/>
              </a:solidFill>
              <a:round/>
              <a:headEnd/>
              <a:tailEnd/>
            </a:ln>
          </p:spPr>
          <p:txBody>
            <a:bodyPr/>
            <a:lstStyle/>
            <a:p>
              <a:endParaRPr lang="en-US" dirty="0"/>
            </a:p>
          </p:txBody>
        </p:sp>
        <p:sp>
          <p:nvSpPr>
            <p:cNvPr id="55440" name="Line 152"/>
            <p:cNvSpPr>
              <a:spLocks noChangeShapeType="1"/>
            </p:cNvSpPr>
            <p:nvPr/>
          </p:nvSpPr>
          <p:spPr bwMode="auto">
            <a:xfrm>
              <a:off x="6630202" y="4148138"/>
              <a:ext cx="0" cy="150813"/>
            </a:xfrm>
            <a:prstGeom prst="line">
              <a:avLst/>
            </a:prstGeom>
            <a:noFill/>
            <a:ln w="14288">
              <a:solidFill>
                <a:srgbClr val="000000"/>
              </a:solidFill>
              <a:round/>
              <a:headEnd/>
              <a:tailEnd/>
            </a:ln>
          </p:spPr>
          <p:txBody>
            <a:bodyPr/>
            <a:lstStyle/>
            <a:p>
              <a:endParaRPr lang="en-US" dirty="0"/>
            </a:p>
          </p:txBody>
        </p:sp>
        <p:sp>
          <p:nvSpPr>
            <p:cNvPr id="55441" name="Line 153"/>
            <p:cNvSpPr>
              <a:spLocks noChangeShapeType="1"/>
            </p:cNvSpPr>
            <p:nvPr/>
          </p:nvSpPr>
          <p:spPr bwMode="auto">
            <a:xfrm>
              <a:off x="6630202" y="4359275"/>
              <a:ext cx="0" cy="150813"/>
            </a:xfrm>
            <a:prstGeom prst="line">
              <a:avLst/>
            </a:prstGeom>
            <a:noFill/>
            <a:ln w="14288">
              <a:solidFill>
                <a:srgbClr val="000000"/>
              </a:solidFill>
              <a:round/>
              <a:headEnd/>
              <a:tailEnd/>
            </a:ln>
          </p:spPr>
          <p:txBody>
            <a:bodyPr/>
            <a:lstStyle/>
            <a:p>
              <a:endParaRPr lang="en-US" dirty="0"/>
            </a:p>
          </p:txBody>
        </p:sp>
        <p:sp>
          <p:nvSpPr>
            <p:cNvPr id="55442" name="Line 154"/>
            <p:cNvSpPr>
              <a:spLocks noChangeShapeType="1"/>
            </p:cNvSpPr>
            <p:nvPr/>
          </p:nvSpPr>
          <p:spPr bwMode="auto">
            <a:xfrm>
              <a:off x="6630202" y="4570413"/>
              <a:ext cx="0" cy="150813"/>
            </a:xfrm>
            <a:prstGeom prst="line">
              <a:avLst/>
            </a:prstGeom>
            <a:noFill/>
            <a:ln w="14288">
              <a:solidFill>
                <a:srgbClr val="000000"/>
              </a:solidFill>
              <a:round/>
              <a:headEnd/>
              <a:tailEnd/>
            </a:ln>
          </p:spPr>
          <p:txBody>
            <a:bodyPr/>
            <a:lstStyle/>
            <a:p>
              <a:endParaRPr lang="en-US" dirty="0"/>
            </a:p>
          </p:txBody>
        </p:sp>
        <p:sp>
          <p:nvSpPr>
            <p:cNvPr id="55443" name="Line 155"/>
            <p:cNvSpPr>
              <a:spLocks noChangeShapeType="1"/>
            </p:cNvSpPr>
            <p:nvPr/>
          </p:nvSpPr>
          <p:spPr bwMode="auto">
            <a:xfrm>
              <a:off x="6630202" y="4781550"/>
              <a:ext cx="0" cy="150813"/>
            </a:xfrm>
            <a:prstGeom prst="line">
              <a:avLst/>
            </a:prstGeom>
            <a:noFill/>
            <a:ln w="14288">
              <a:solidFill>
                <a:srgbClr val="000000"/>
              </a:solidFill>
              <a:round/>
              <a:headEnd/>
              <a:tailEnd/>
            </a:ln>
          </p:spPr>
          <p:txBody>
            <a:bodyPr/>
            <a:lstStyle/>
            <a:p>
              <a:endParaRPr lang="en-US" dirty="0"/>
            </a:p>
          </p:txBody>
        </p:sp>
        <p:sp>
          <p:nvSpPr>
            <p:cNvPr id="55444" name="Line 156"/>
            <p:cNvSpPr>
              <a:spLocks noChangeShapeType="1"/>
            </p:cNvSpPr>
            <p:nvPr/>
          </p:nvSpPr>
          <p:spPr bwMode="auto">
            <a:xfrm>
              <a:off x="6630202" y="4992688"/>
              <a:ext cx="0" cy="152400"/>
            </a:xfrm>
            <a:prstGeom prst="line">
              <a:avLst/>
            </a:prstGeom>
            <a:noFill/>
            <a:ln w="14288">
              <a:solidFill>
                <a:srgbClr val="000000"/>
              </a:solidFill>
              <a:round/>
              <a:headEnd/>
              <a:tailEnd/>
            </a:ln>
          </p:spPr>
          <p:txBody>
            <a:bodyPr/>
            <a:lstStyle/>
            <a:p>
              <a:endParaRPr lang="en-US" dirty="0"/>
            </a:p>
          </p:txBody>
        </p:sp>
        <p:sp>
          <p:nvSpPr>
            <p:cNvPr id="55445" name="Line 157"/>
            <p:cNvSpPr>
              <a:spLocks noChangeShapeType="1"/>
            </p:cNvSpPr>
            <p:nvPr/>
          </p:nvSpPr>
          <p:spPr bwMode="auto">
            <a:xfrm>
              <a:off x="6630202" y="5203825"/>
              <a:ext cx="0" cy="46038"/>
            </a:xfrm>
            <a:prstGeom prst="line">
              <a:avLst/>
            </a:prstGeom>
            <a:noFill/>
            <a:ln w="14288">
              <a:solidFill>
                <a:srgbClr val="000000"/>
              </a:solidFill>
              <a:round/>
              <a:headEnd/>
              <a:tailEnd/>
            </a:ln>
          </p:spPr>
          <p:txBody>
            <a:bodyPr/>
            <a:lstStyle/>
            <a:p>
              <a:endParaRPr lang="en-US" dirty="0"/>
            </a:p>
          </p:txBody>
        </p:sp>
        <p:sp>
          <p:nvSpPr>
            <p:cNvPr id="55446" name="Rectangle 158"/>
            <p:cNvSpPr>
              <a:spLocks noChangeArrowheads="1"/>
            </p:cNvSpPr>
            <p:nvPr/>
          </p:nvSpPr>
          <p:spPr bwMode="auto">
            <a:xfrm>
              <a:off x="6726456" y="1593850"/>
              <a:ext cx="1503144" cy="878378"/>
            </a:xfrm>
            <a:prstGeom prst="rect">
              <a:avLst/>
            </a:prstGeom>
            <a:noFill/>
            <a:ln w="9525">
              <a:noFill/>
              <a:miter lim="800000"/>
              <a:headEnd/>
              <a:tailEnd/>
            </a:ln>
          </p:spPr>
          <p:txBody>
            <a:bodyPr lIns="0" tIns="0" rIns="0" bIns="0">
              <a:spAutoFit/>
            </a:bodyPr>
            <a:lstStyle/>
            <a:p>
              <a:pPr algn="ctr" eaLnBrk="0" hangingPunct="0"/>
              <a:r>
                <a:rPr lang="en-US" sz="1200" dirty="0">
                  <a:solidFill>
                    <a:srgbClr val="000000"/>
                  </a:solidFill>
                  <a:latin typeface="Calibri" pitchFamily="34" charset="0"/>
                </a:rPr>
                <a:t>Multiplication </a:t>
              </a:r>
            </a:p>
            <a:p>
              <a:pPr algn="ctr" eaLnBrk="0" hangingPunct="0"/>
              <a:r>
                <a:rPr lang="en-US" sz="1200" dirty="0">
                  <a:solidFill>
                    <a:srgbClr val="000000"/>
                  </a:solidFill>
                  <a:latin typeface="Calibri" pitchFamily="34" charset="0"/>
                </a:rPr>
                <a:t>Facts</a:t>
              </a:r>
              <a:endParaRPr lang="en-US" sz="1200" b="1" dirty="0">
                <a:latin typeface="Calibri" pitchFamily="34" charset="0"/>
              </a:endParaRPr>
            </a:p>
          </p:txBody>
        </p:sp>
        <p:sp>
          <p:nvSpPr>
            <p:cNvPr id="55447" name="Rectangle 160"/>
            <p:cNvSpPr>
              <a:spLocks noChangeArrowheads="1"/>
            </p:cNvSpPr>
            <p:nvPr/>
          </p:nvSpPr>
          <p:spPr bwMode="auto">
            <a:xfrm rot="-5400000">
              <a:off x="-548726" y="3403413"/>
              <a:ext cx="4183785" cy="361795"/>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Calibri" pitchFamily="34" charset="0"/>
                </a:rPr>
                <a:t>Number of problems correct in 5 minutes</a:t>
              </a:r>
              <a:endParaRPr lang="en-US" sz="1200" b="1" dirty="0">
                <a:latin typeface="Arial Unicode MS" pitchFamily="34" charset="-128"/>
              </a:endParaRPr>
            </a:p>
          </p:txBody>
        </p:sp>
      </p:grpSp>
      <p:pic>
        <p:nvPicPr>
          <p:cNvPr id="55303" name="Picture 166"/>
          <p:cNvPicPr>
            <a:picLocks noChangeAspect="1" noChangeArrowheads="1"/>
          </p:cNvPicPr>
          <p:nvPr/>
        </p:nvPicPr>
        <p:blipFill>
          <a:blip r:embed="rId3" cstate="print"/>
          <a:srcRect/>
          <a:stretch>
            <a:fillRect/>
          </a:stretch>
        </p:blipFill>
        <p:spPr bwMode="auto">
          <a:xfrm>
            <a:off x="4953000" y="3352800"/>
            <a:ext cx="3962400" cy="295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pPr marL="514350" indent="-514350">
              <a:buClr>
                <a:schemeClr val="accent1"/>
              </a:buClr>
              <a:buAutoNum type="arabicParenR"/>
            </a:pPr>
            <a:r>
              <a:rPr lang="en-US" dirty="0" smtClean="0"/>
              <a:t>What mastery measures and GOMs are used in my district or school?</a:t>
            </a:r>
          </a:p>
          <a:p>
            <a:pPr marL="514350" indent="-514350">
              <a:buClr>
                <a:schemeClr val="accent1"/>
              </a:buClr>
              <a:buAutoNum type="arabicParenR"/>
            </a:pPr>
            <a:r>
              <a:rPr lang="en-US" dirty="0" smtClean="0"/>
              <a:t>How are mastery measures and GOMs used to inform instruction?</a:t>
            </a:r>
          </a:p>
          <a:p>
            <a:pPr marL="514350" indent="-514350">
              <a:buClr>
                <a:schemeClr val="accent1"/>
              </a:buClr>
              <a:buAutoNum type="arabicParenR"/>
            </a:pPr>
            <a:endParaRPr lang="en-US" dirty="0" smtClean="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What is Screening? </a:t>
            </a:r>
            <a:endParaRPr lang="en-US" dirty="0" smtClean="0">
              <a:solidFill>
                <a:srgbClr val="000000"/>
              </a:solidFill>
            </a:endParaRPr>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algn="ctr"/>
            <a:r>
              <a:rPr lang="en-US" dirty="0" smtClean="0">
                <a:solidFill>
                  <a:schemeClr val="bg2">
                    <a:lumMod val="25000"/>
                  </a:schemeClr>
                </a:solidFill>
              </a:rPr>
              <a:t>Essential Components of RTI</a:t>
            </a:r>
          </a:p>
        </p:txBody>
      </p:sp>
      <p:pic>
        <p:nvPicPr>
          <p:cNvPr id="9" name="Picture 8" descr="AIR-RTI_CoreComponents_HiRes.jpg"/>
          <p:cNvPicPr>
            <a:picLocks noChangeAspect="1"/>
          </p:cNvPicPr>
          <p:nvPr/>
        </p:nvPicPr>
        <p:blipFill>
          <a:blip r:embed="rId3" cstate="print"/>
          <a:stretch>
            <a:fillRect/>
          </a:stretch>
        </p:blipFill>
        <p:spPr>
          <a:xfrm>
            <a:off x="2320700" y="1891330"/>
            <a:ext cx="4384900" cy="4052270"/>
          </a:xfrm>
          <a:prstGeom prst="rect">
            <a:avLst/>
          </a:prstGeom>
        </p:spPr>
      </p:pic>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RTI?</a:t>
            </a:r>
            <a:endParaRPr lang="en-US" dirty="0"/>
          </a:p>
        </p:txBody>
      </p:sp>
      <p:sp>
        <p:nvSpPr>
          <p:cNvPr id="3" name="Content Placeholder 2"/>
          <p:cNvSpPr>
            <a:spLocks noGrp="1"/>
          </p:cNvSpPr>
          <p:nvPr>
            <p:ph idx="1"/>
          </p:nvPr>
        </p:nvSpPr>
        <p:spPr>
          <a:xfrm>
            <a:off x="381000" y="1905000"/>
            <a:ext cx="8305800" cy="3962400"/>
          </a:xfrm>
        </p:spPr>
        <p:txBody>
          <a:bodyPr/>
          <a:lstStyle/>
          <a:p>
            <a:pPr>
              <a:buClr>
                <a:schemeClr val="accent1"/>
              </a:buClr>
              <a:buFont typeface="Wingdings" pitchFamily="2" charset="2"/>
              <a:buChar char="§"/>
            </a:pPr>
            <a:r>
              <a:rPr lang="en-US" dirty="0" smtClean="0"/>
              <a:t>Sustained improvements in academic performance</a:t>
            </a:r>
          </a:p>
          <a:p>
            <a:pPr>
              <a:buClr>
                <a:schemeClr val="accent1"/>
              </a:buClr>
              <a:buFont typeface="Wingdings" pitchFamily="2" charset="2"/>
              <a:buChar char="§"/>
            </a:pPr>
            <a:r>
              <a:rPr lang="en-US" dirty="0" smtClean="0"/>
              <a:t>Decreased expulsion, behavioral referral and suspension rates</a:t>
            </a:r>
          </a:p>
          <a:p>
            <a:pPr>
              <a:buClr>
                <a:schemeClr val="accent1"/>
              </a:buClr>
              <a:buFont typeface="Wingdings" pitchFamily="2" charset="2"/>
              <a:buChar char="§"/>
            </a:pPr>
            <a:r>
              <a:rPr lang="en-US" dirty="0" smtClean="0"/>
              <a:t>Decreased inappropriate special education referral and placement rates</a:t>
            </a:r>
          </a:p>
          <a:p>
            <a:pPr>
              <a:buClr>
                <a:schemeClr val="accent1"/>
              </a:buClr>
              <a:buFont typeface="Wingdings" pitchFamily="2" charset="2"/>
              <a:buChar char="§"/>
            </a:pPr>
            <a:endParaRPr lang="en-US" sz="20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Screening</a:t>
            </a:r>
          </a:p>
        </p:txBody>
      </p:sp>
      <p:sp>
        <p:nvSpPr>
          <p:cNvPr id="37891" name="Content Placeholder 2"/>
          <p:cNvSpPr>
            <a:spLocks noGrp="1"/>
          </p:cNvSpPr>
          <p:nvPr>
            <p:ph idx="1"/>
          </p:nvPr>
        </p:nvSpPr>
        <p:spPr>
          <a:prstGeom prst="rect">
            <a:avLst/>
          </a:prstGeom>
        </p:spPr>
        <p:txBody>
          <a:bodyPr lIns="0" tIns="0" rIns="0" bIns="0"/>
          <a:lstStyle/>
          <a:p>
            <a:pPr marL="509588" indent="-509588" eaLnBrk="1" hangingPunct="1">
              <a:lnSpc>
                <a:spcPct val="90000"/>
              </a:lnSpc>
              <a:spcBef>
                <a:spcPts val="1200"/>
              </a:spcBef>
              <a:buClr>
                <a:schemeClr val="accent1"/>
              </a:buClr>
              <a:buFont typeface="Wingdings" charset="2"/>
              <a:buChar char="§"/>
            </a:pPr>
            <a:r>
              <a:rPr lang="en-US" sz="3000" dirty="0" smtClean="0">
                <a:solidFill>
                  <a:srgbClr val="000000"/>
                </a:solidFill>
              </a:rPr>
              <a:t>PURPOSE: identify students who are at-risk of poor learning outcomes</a:t>
            </a:r>
          </a:p>
          <a:p>
            <a:pPr marL="509588" indent="-509588" eaLnBrk="1" hangingPunct="1">
              <a:lnSpc>
                <a:spcPct val="90000"/>
              </a:lnSpc>
              <a:spcBef>
                <a:spcPts val="1200"/>
              </a:spcBef>
              <a:buClr>
                <a:schemeClr val="accent1"/>
              </a:buClr>
              <a:buFont typeface="Wingdings" charset="2"/>
              <a:buChar char="§"/>
            </a:pPr>
            <a:r>
              <a:rPr lang="en-US" sz="3000" dirty="0" smtClean="0">
                <a:solidFill>
                  <a:srgbClr val="000000"/>
                </a:solidFill>
              </a:rPr>
              <a:t>FOCUS: conducted for all students</a:t>
            </a:r>
          </a:p>
          <a:p>
            <a:pPr marL="509588" indent="-509588" eaLnBrk="1" hangingPunct="1">
              <a:lnSpc>
                <a:spcPct val="90000"/>
              </a:lnSpc>
              <a:spcBef>
                <a:spcPts val="1200"/>
              </a:spcBef>
              <a:buClr>
                <a:schemeClr val="accent1"/>
              </a:buClr>
              <a:buFont typeface="Wingdings" charset="2"/>
              <a:buChar char="§"/>
            </a:pPr>
            <a:r>
              <a:rPr lang="en-US" sz="3000" dirty="0" smtClean="0">
                <a:solidFill>
                  <a:srgbClr val="000000"/>
                </a:solidFill>
              </a:rPr>
              <a:t>TOOLS: involves brief assessments that are valid, reliable, and evidence-based</a:t>
            </a:r>
          </a:p>
          <a:p>
            <a:pPr marL="509588" indent="-509588" eaLnBrk="1" hangingPunct="1">
              <a:lnSpc>
                <a:spcPct val="90000"/>
              </a:lnSpc>
              <a:spcBef>
                <a:spcPts val="1200"/>
              </a:spcBef>
              <a:buClr>
                <a:schemeClr val="accent1"/>
              </a:buClr>
              <a:buFont typeface="Wingdings" charset="2"/>
              <a:buChar char="§"/>
            </a:pPr>
            <a:r>
              <a:rPr lang="en-US" sz="3000" dirty="0" smtClean="0">
                <a:solidFill>
                  <a:srgbClr val="000000"/>
                </a:solidFill>
              </a:rPr>
              <a:t>TIMEFRAME: administered more than 1x per year (e.g., Fall, Winter, Spring )</a:t>
            </a:r>
          </a:p>
          <a:p>
            <a:pPr marL="509588" indent="-509588" eaLnBrk="1" hangingPunct="1">
              <a:lnSpc>
                <a:spcPct val="90000"/>
              </a:lnSpc>
              <a:spcBef>
                <a:spcPts val="1200"/>
              </a:spcBef>
              <a:buClr>
                <a:srgbClr val="92D050"/>
              </a:buClr>
              <a:buFont typeface="Wingdings" charset="2"/>
              <a:buChar char="v"/>
            </a:pPr>
            <a:endParaRPr lang="en-US" sz="3000"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990600"/>
            <a:ext cx="8001000" cy="765175"/>
          </a:xfrm>
        </p:spPr>
        <p:txBody>
          <a:bodyPr/>
          <a:lstStyle/>
          <a:p>
            <a:pPr eaLnBrk="1" hangingPunct="1"/>
            <a:r>
              <a:rPr lang="en-US" dirty="0" smtClean="0">
                <a:latin typeface="Calibri" pitchFamily="34" charset="0"/>
              </a:rPr>
              <a:t>Examples of Common Screening Processes </a:t>
            </a:r>
          </a:p>
        </p:txBody>
      </p:sp>
      <p:sp>
        <p:nvSpPr>
          <p:cNvPr id="27651" name="Rectangle 3"/>
          <p:cNvSpPr>
            <a:spLocks noGrp="1" noChangeArrowheads="1"/>
          </p:cNvSpPr>
          <p:nvPr>
            <p:ph idx="1"/>
          </p:nvPr>
        </p:nvSpPr>
        <p:spPr>
          <a:xfrm>
            <a:off x="457200" y="1981200"/>
            <a:ext cx="7924800" cy="3810000"/>
          </a:xfrm>
        </p:spPr>
        <p:txBody>
          <a:bodyPr/>
          <a:lstStyle/>
          <a:p>
            <a:pPr eaLnBrk="1" hangingPunct="1">
              <a:lnSpc>
                <a:spcPct val="80000"/>
              </a:lnSpc>
              <a:buClr>
                <a:schemeClr val="accent1"/>
              </a:buClr>
              <a:buNone/>
            </a:pPr>
            <a:endParaRPr lang="en-US" sz="2800" dirty="0" smtClean="0">
              <a:latin typeface="Calibri" pitchFamily="34" charset="0"/>
            </a:endParaRPr>
          </a:p>
          <a:p>
            <a:pPr eaLnBrk="1" hangingPunct="1">
              <a:lnSpc>
                <a:spcPct val="80000"/>
              </a:lnSpc>
              <a:buClr>
                <a:schemeClr val="accent1"/>
              </a:buClr>
              <a:buFont typeface="Wingdings" pitchFamily="2" charset="2"/>
              <a:buChar char="§"/>
            </a:pPr>
            <a:endParaRPr lang="en-US" sz="2800" dirty="0" smtClean="0">
              <a:latin typeface="Calibri" pitchFamily="34" charset="0"/>
            </a:endParaRPr>
          </a:p>
        </p:txBody>
      </p:sp>
      <p:pic>
        <p:nvPicPr>
          <p:cNvPr id="578564" name="Picture 4" descr="See full size image">
            <a:hlinkClick r:id="rId3"/>
          </p:cNvPr>
          <p:cNvPicPr>
            <a:picLocks noChangeAspect="1" noChangeArrowheads="1"/>
          </p:cNvPicPr>
          <p:nvPr/>
        </p:nvPicPr>
        <p:blipFill>
          <a:blip r:embed="rId4" cstate="print"/>
          <a:srcRect/>
          <a:stretch>
            <a:fillRect/>
          </a:stretch>
        </p:blipFill>
        <p:spPr bwMode="auto">
          <a:xfrm>
            <a:off x="3276600" y="2667000"/>
            <a:ext cx="2491740" cy="2743200"/>
          </a:xfrm>
          <a:prstGeom prst="rect">
            <a:avLst/>
          </a:prstGeom>
          <a:noFill/>
        </p:spPr>
      </p:pic>
      <p:pic>
        <p:nvPicPr>
          <p:cNvPr id="578566" name="Picture 6" descr="blood pressure jpg"/>
          <p:cNvPicPr>
            <a:picLocks noChangeAspect="1" noChangeArrowheads="1"/>
          </p:cNvPicPr>
          <p:nvPr/>
        </p:nvPicPr>
        <p:blipFill>
          <a:blip r:embed="rId5" cstate="print"/>
          <a:srcRect/>
          <a:stretch>
            <a:fillRect/>
          </a:stretch>
        </p:blipFill>
        <p:spPr bwMode="auto">
          <a:xfrm>
            <a:off x="457200" y="2667000"/>
            <a:ext cx="2590800" cy="2743200"/>
          </a:xfrm>
          <a:prstGeom prst="rect">
            <a:avLst/>
          </a:prstGeom>
          <a:noFill/>
        </p:spPr>
      </p:pic>
      <p:pic>
        <p:nvPicPr>
          <p:cNvPr id="8" name="Picture 7" descr="eye-chart.jpg"/>
          <p:cNvPicPr>
            <a:picLocks noChangeAspect="1"/>
          </p:cNvPicPr>
          <p:nvPr/>
        </p:nvPicPr>
        <p:blipFill>
          <a:blip r:embed="rId6" cstate="print"/>
          <a:stretch>
            <a:fillRect/>
          </a:stretch>
        </p:blipFill>
        <p:spPr>
          <a:xfrm>
            <a:off x="5943600" y="2667000"/>
            <a:ext cx="2743200" cy="2755513"/>
          </a:xfrm>
          <a:prstGeom prst="rect">
            <a:avLst/>
          </a:prstGeom>
        </p:spPr>
      </p:pic>
      <p:sp>
        <p:nvSpPr>
          <p:cNvPr id="7" name="Slide Number Placeholder 6"/>
          <p:cNvSpPr>
            <a:spLocks noGrp="1"/>
          </p:cNvSpPr>
          <p:nvPr>
            <p:ph type="sldNum" sz="quarter" idx="10"/>
          </p:nvPr>
        </p:nvSpPr>
        <p:spPr/>
        <p:txBody>
          <a:bodyPr/>
          <a:lstStyle/>
          <a:p>
            <a:pPr>
              <a:defRPr/>
            </a:pPr>
            <a:fld id="{085E27C5-ECB1-4EBC-98D3-F94D2BA84B3F}" type="slidenum">
              <a:rPr lang="en-US" smtClean="0"/>
              <a:pPr>
                <a:defRPr/>
              </a:pPr>
              <a:t>71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8566"/>
                                        </p:tgtEl>
                                        <p:attrNameLst>
                                          <p:attrName>style.visibility</p:attrName>
                                        </p:attrNameLst>
                                      </p:cBhvr>
                                      <p:to>
                                        <p:strVal val="visible"/>
                                      </p:to>
                                    </p:set>
                                    <p:animEffect transition="in" filter="blinds(horizontal)">
                                      <p:cBhvr>
                                        <p:cTn id="7" dur="500"/>
                                        <p:tgtEl>
                                          <p:spTgt spid="5785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8564"/>
                                        </p:tgtEl>
                                        <p:attrNameLst>
                                          <p:attrName>style.visibility</p:attrName>
                                        </p:attrNameLst>
                                      </p:cBhvr>
                                      <p:to>
                                        <p:strVal val="visible"/>
                                      </p:to>
                                    </p:set>
                                    <p:animEffect transition="in" filter="blinds(horizontal)">
                                      <p:cBhvr>
                                        <p:cTn id="12" dur="500"/>
                                        <p:tgtEl>
                                          <p:spTgt spid="5785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914400"/>
            <a:ext cx="7467600" cy="765175"/>
          </a:xfrm>
        </p:spPr>
        <p:txBody>
          <a:bodyPr/>
          <a:lstStyle/>
          <a:p>
            <a:pPr eaLnBrk="1" hangingPunct="1"/>
            <a:r>
              <a:rPr lang="en-US" dirty="0" smtClean="0">
                <a:latin typeface="Calibri" pitchFamily="34" charset="0"/>
              </a:rPr>
              <a:t>Purpose of Screening</a:t>
            </a:r>
          </a:p>
        </p:txBody>
      </p:sp>
      <p:sp>
        <p:nvSpPr>
          <p:cNvPr id="27651" name="Rectangle 3"/>
          <p:cNvSpPr>
            <a:spLocks noGrp="1" noChangeArrowheads="1"/>
          </p:cNvSpPr>
          <p:nvPr>
            <p:ph idx="1"/>
          </p:nvPr>
        </p:nvSpPr>
        <p:spPr>
          <a:xfrm>
            <a:off x="381000" y="1981200"/>
            <a:ext cx="8001000" cy="3810000"/>
          </a:xfrm>
        </p:spPr>
        <p:txBody>
          <a:bodyPr/>
          <a:lstStyle/>
          <a:p>
            <a:pPr eaLnBrk="1" hangingPunct="1">
              <a:lnSpc>
                <a:spcPct val="80000"/>
              </a:lnSpc>
              <a:buClr>
                <a:schemeClr val="accent1"/>
              </a:buClr>
              <a:buFont typeface="Wingdings" pitchFamily="2" charset="2"/>
              <a:buChar char="§"/>
            </a:pPr>
            <a:r>
              <a:rPr lang="en-US" dirty="0" smtClean="0">
                <a:latin typeface="Calibri" pitchFamily="34" charset="0"/>
              </a:rPr>
              <a:t>Identify students at-risk for poor learning outcomes </a:t>
            </a:r>
          </a:p>
          <a:p>
            <a:pPr eaLnBrk="1" hangingPunct="1">
              <a:lnSpc>
                <a:spcPct val="80000"/>
              </a:lnSpc>
              <a:buClr>
                <a:schemeClr val="accent1"/>
              </a:buClr>
              <a:buFont typeface="Wingdings" pitchFamily="2" charset="2"/>
              <a:buChar char="§"/>
            </a:pPr>
            <a:r>
              <a:rPr lang="en-US" dirty="0" smtClean="0">
                <a:latin typeface="Calibri" pitchFamily="34" charset="0"/>
              </a:rPr>
              <a:t>Identity students who need additional assessment (i.e., progress monitoring) and instruction (i.e., secondary or tertiary)</a:t>
            </a:r>
          </a:p>
          <a:p>
            <a:pPr eaLnBrk="1" hangingPunct="1">
              <a:lnSpc>
                <a:spcPct val="80000"/>
              </a:lnSpc>
              <a:buClr>
                <a:schemeClr val="accent1"/>
              </a:buClr>
              <a:buFont typeface="Wingdings" pitchFamily="2" charset="2"/>
              <a:buChar char="§"/>
            </a:pPr>
            <a:r>
              <a:rPr lang="en-US" dirty="0" smtClean="0">
                <a:latin typeface="Calibri" pitchFamily="34" charset="0"/>
              </a:rPr>
              <a:t>Provide data on the effectiveness of the core instruction and curriculum. </a:t>
            </a: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72</a:t>
            </a:fld>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620000" cy="990600"/>
          </a:xfrm>
        </p:spPr>
        <p:txBody>
          <a:bodyPr/>
          <a:lstStyle/>
          <a:p>
            <a:r>
              <a:rPr lang="en-US" dirty="0" smtClean="0"/>
              <a:t>Universal Screening</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73</a:t>
            </a:fld>
            <a:endParaRPr lang="en-US" dirty="0"/>
          </a:p>
        </p:txBody>
      </p:sp>
      <p:sp>
        <p:nvSpPr>
          <p:cNvPr id="5" name="Content Placeholder 4"/>
          <p:cNvSpPr>
            <a:spLocks noGrp="1"/>
          </p:cNvSpPr>
          <p:nvPr>
            <p:ph idx="1"/>
          </p:nvPr>
        </p:nvSpPr>
        <p:spPr/>
        <p:txBody>
          <a:bodyPr/>
          <a:lstStyle/>
          <a:p>
            <a:pPr>
              <a:buClr>
                <a:schemeClr val="accent1"/>
              </a:buClr>
              <a:buFont typeface="Wingdings" pitchFamily="2" charset="2"/>
              <a:buChar char="§"/>
            </a:pPr>
            <a:r>
              <a:rPr lang="en-US" dirty="0" smtClean="0">
                <a:hlinkClick r:id="rId3"/>
              </a:rPr>
              <a:t>Video 1: Principal Perspectives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Screening</a:t>
            </a:r>
            <a:endParaRPr lang="en-US" dirty="0"/>
          </a:p>
        </p:txBody>
      </p:sp>
      <p:sp>
        <p:nvSpPr>
          <p:cNvPr id="3" name="Content Placeholder 2"/>
          <p:cNvSpPr>
            <a:spLocks noGrp="1"/>
          </p:cNvSpPr>
          <p:nvPr>
            <p:ph idx="1"/>
          </p:nvPr>
        </p:nvSpPr>
        <p:spPr/>
        <p:txBody>
          <a:bodyPr/>
          <a:lstStyle/>
          <a:p>
            <a:pPr marL="339725" indent="-339725">
              <a:lnSpc>
                <a:spcPct val="80000"/>
              </a:lnSpc>
              <a:buClr>
                <a:schemeClr val="accent1"/>
              </a:buClr>
              <a:buFont typeface="Wingdings" charset="2"/>
              <a:buChar char="§"/>
            </a:pPr>
            <a:r>
              <a:rPr lang="en-US" dirty="0" smtClean="0"/>
              <a:t>Screening typically includes all students</a:t>
            </a:r>
          </a:p>
          <a:p>
            <a:pPr marL="339725" lvl="0" indent="-339725">
              <a:lnSpc>
                <a:spcPct val="80000"/>
              </a:lnSpc>
              <a:buClr>
                <a:schemeClr val="accent1"/>
              </a:buClr>
              <a:buFont typeface="Wingdings" charset="2"/>
              <a:buChar char="§"/>
            </a:pPr>
            <a:r>
              <a:rPr lang="en-US" dirty="0" smtClean="0"/>
              <a:t>Two-stage screening process</a:t>
            </a:r>
          </a:p>
          <a:p>
            <a:pPr marL="920750" lvl="1" indent="-514350">
              <a:lnSpc>
                <a:spcPct val="80000"/>
              </a:lnSpc>
              <a:buClr>
                <a:schemeClr val="accent2"/>
              </a:buClr>
              <a:buFont typeface="Arial" pitchFamily="34" charset="0"/>
              <a:buChar char="•"/>
            </a:pPr>
            <a:r>
              <a:rPr lang="en-US" dirty="0" smtClean="0"/>
              <a:t>Stage 1: Universal screening </a:t>
            </a:r>
          </a:p>
          <a:p>
            <a:pPr marL="920750" lvl="1" indent="-514350">
              <a:lnSpc>
                <a:spcPct val="80000"/>
              </a:lnSpc>
              <a:buClr>
                <a:schemeClr val="accent2"/>
              </a:buClr>
              <a:buFont typeface="Arial" pitchFamily="34" charset="0"/>
              <a:buChar char="•"/>
            </a:pPr>
            <a:r>
              <a:rPr lang="en-US" dirty="0" smtClean="0"/>
              <a:t>Stage 2: More in-depth testing or progress monitoring for students who scored at or below the cut score</a:t>
            </a:r>
          </a:p>
          <a:p>
            <a:pPr marL="514350" indent="-514350">
              <a:lnSpc>
                <a:spcPct val="80000"/>
              </a:lnSpc>
              <a:buClr>
                <a:schemeClr val="accent1"/>
              </a:buClr>
              <a:buFont typeface="Wingdings" pitchFamily="2" charset="2"/>
              <a:buChar char="§"/>
            </a:pPr>
            <a:r>
              <a:rPr lang="en-US" dirty="0" smtClean="0"/>
              <a:t>Should be an educationally valid outcome</a:t>
            </a:r>
          </a:p>
          <a:p>
            <a:pPr marL="920750" lvl="1" indent="-514350">
              <a:lnSpc>
                <a:spcPct val="80000"/>
              </a:lnSpc>
              <a:buClr>
                <a:schemeClr val="accent2"/>
              </a:buCl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Tools</a:t>
            </a:r>
            <a:endParaRPr lang="en-US" dirty="0"/>
          </a:p>
        </p:txBody>
      </p:sp>
      <p:sp>
        <p:nvSpPr>
          <p:cNvPr id="3" name="Content Placeholder 2"/>
          <p:cNvSpPr>
            <a:spLocks noGrp="1"/>
          </p:cNvSpPr>
          <p:nvPr>
            <p:ph idx="1"/>
          </p:nvPr>
        </p:nvSpPr>
        <p:spPr>
          <a:xfrm>
            <a:off x="381000" y="1981200"/>
            <a:ext cx="8305800" cy="3735388"/>
          </a:xfrm>
        </p:spPr>
        <p:txBody>
          <a:bodyPr/>
          <a:lstStyle/>
          <a:p>
            <a:pPr marL="339725" indent="-339725">
              <a:lnSpc>
                <a:spcPct val="80000"/>
              </a:lnSpc>
              <a:buClr>
                <a:schemeClr val="accent1"/>
              </a:buClr>
              <a:buFont typeface="Wingdings" charset="2"/>
              <a:buChar char="§"/>
            </a:pPr>
            <a:r>
              <a:rPr lang="en-US" dirty="0" smtClean="0"/>
              <a:t>Must choose reliable, valid tools that demonstrate diagnostic accuracy</a:t>
            </a:r>
          </a:p>
          <a:p>
            <a:pPr marL="339725" indent="-339725">
              <a:lnSpc>
                <a:spcPct val="80000"/>
              </a:lnSpc>
              <a:buClr>
                <a:schemeClr val="accent1"/>
              </a:buClr>
              <a:buFont typeface="Wingdings" charset="2"/>
              <a:buChar char="§"/>
            </a:pPr>
            <a:r>
              <a:rPr lang="en-US" dirty="0" smtClean="0"/>
              <a:t>Must choose age-appropriate outcome measures that capture student ability, and</a:t>
            </a:r>
          </a:p>
          <a:p>
            <a:pPr marL="339725" indent="-339725">
              <a:lnSpc>
                <a:spcPct val="80000"/>
              </a:lnSpc>
              <a:buClr>
                <a:schemeClr val="accent1"/>
              </a:buClr>
              <a:buFont typeface="Wingdings" charset="2"/>
              <a:buChar char="§"/>
            </a:pPr>
            <a:r>
              <a:rPr lang="en-US" dirty="0" smtClean="0"/>
              <a:t>May have different screeners to assess different outcome measures</a:t>
            </a:r>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1143000" y="1600200"/>
            <a:ext cx="2971800" cy="2286000"/>
          </a:xfrm>
          <a:prstGeom prst="rect">
            <a:avLst/>
          </a:prstGeom>
        </p:spPr>
        <p:txBody>
          <a:bodyPr/>
          <a:lstStyle/>
          <a:p>
            <a:pPr eaLnBrk="1" hangingPunct="1">
              <a:buClr>
                <a:srgbClr val="92D050"/>
              </a:buClr>
              <a:buFont typeface="Wingdings" charset="2"/>
              <a:buChar char="v"/>
            </a:pPr>
            <a:r>
              <a:rPr lang="en-US" sz="2800" dirty="0" smtClean="0">
                <a:solidFill>
                  <a:srgbClr val="000000"/>
                </a:solidFill>
              </a:rPr>
              <a:t> Student copy</a:t>
            </a:r>
          </a:p>
        </p:txBody>
      </p:sp>
      <p:pic>
        <p:nvPicPr>
          <p:cNvPr id="33795" name="Picture 4" descr="File0063"/>
          <p:cNvPicPr>
            <a:picLocks noGrp="1" noChangeAspect="1" noChangeArrowheads="1"/>
          </p:cNvPicPr>
          <p:nvPr>
            <p:ph sz="half" idx="4294967295"/>
          </p:nvPr>
        </p:nvPicPr>
        <p:blipFill>
          <a:blip r:embed="rId3" cstate="print"/>
          <a:srcRect/>
          <a:stretch>
            <a:fillRect/>
          </a:stretch>
        </p:blipFill>
        <p:spPr>
          <a:xfrm>
            <a:off x="4191000" y="990600"/>
            <a:ext cx="4283075" cy="5654122"/>
          </a:xfrm>
          <a:prstGeom prst="rect">
            <a:avLst/>
          </a:prstGeom>
        </p:spPr>
      </p:pic>
      <p:sp>
        <p:nvSpPr>
          <p:cNvPr id="31748" name="Rectangle 5"/>
          <p:cNvSpPr>
            <a:spLocks noChangeArrowheads="1"/>
          </p:cNvSpPr>
          <p:nvPr/>
        </p:nvSpPr>
        <p:spPr bwMode="auto">
          <a:xfrm>
            <a:off x="228600" y="228600"/>
            <a:ext cx="9144000" cy="990600"/>
          </a:xfrm>
          <a:prstGeom prst="rect">
            <a:avLst/>
          </a:prstGeom>
          <a:noFill/>
          <a:ln w="9525">
            <a:noFill/>
            <a:miter lim="800000"/>
            <a:headEnd/>
            <a:tailEnd/>
          </a:ln>
        </p:spPr>
        <p:txBody>
          <a:bodyPr anchor="ctr"/>
          <a:lstStyle/>
          <a:p>
            <a:pPr algn="ctr" eaLnBrk="1" hangingPunct="1">
              <a:defRPr/>
            </a:pPr>
            <a:r>
              <a:rPr lang="en-US" sz="3600" b="1" dirty="0">
                <a:solidFill>
                  <a:schemeClr val="tx2"/>
                </a:solidFill>
                <a:latin typeface="+mj-lt"/>
                <a:ea typeface="+mn-ea"/>
              </a:rPr>
              <a:t>CBM Passage Reading Fluency</a:t>
            </a:r>
          </a:p>
        </p:txBody>
      </p:sp>
      <p:pic>
        <p:nvPicPr>
          <p:cNvPr id="403457" name="Picture 1"/>
          <p:cNvPicPr>
            <a:picLocks noChangeAspect="1" noChangeArrowheads="1"/>
          </p:cNvPicPr>
          <p:nvPr/>
        </p:nvPicPr>
        <p:blipFill>
          <a:blip r:embed="rId4" cstate="print"/>
          <a:srcRect/>
          <a:stretch>
            <a:fillRect/>
          </a:stretch>
        </p:blipFill>
        <p:spPr bwMode="auto">
          <a:xfrm>
            <a:off x="278904" y="2700337"/>
            <a:ext cx="8103095" cy="2876505"/>
          </a:xfrm>
          <a:prstGeom prst="rect">
            <a:avLst/>
          </a:prstGeom>
          <a:noFill/>
          <a:ln w="9525">
            <a:noFill/>
            <a:miter lim="800000"/>
            <a:headEnd/>
            <a:tailEnd/>
          </a:ln>
        </p:spPr>
      </p:pic>
      <p:sp>
        <p:nvSpPr>
          <p:cNvPr id="7" name="Rectangle 6"/>
          <p:cNvSpPr/>
          <p:nvPr/>
        </p:nvSpPr>
        <p:spPr>
          <a:xfrm>
            <a:off x="304800" y="2743200"/>
            <a:ext cx="8153400" cy="2819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191000" y="990600"/>
            <a:ext cx="4038600" cy="1447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rot="10800000" flipV="1">
            <a:off x="4114800" y="2438400"/>
            <a:ext cx="15240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D018D9C5-E644-414B-97B6-66097F7A7F26}" type="slidenum">
              <a:rPr lang="en-US" smtClean="0"/>
              <a:pPr>
                <a:defRPr/>
              </a:pPr>
              <a:t>76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403457"/>
                                        </p:tgtEl>
                                        <p:attrNameLst>
                                          <p:attrName>style.visibility</p:attrName>
                                        </p:attrNameLst>
                                      </p:cBhvr>
                                      <p:to>
                                        <p:strVal val="visible"/>
                                      </p:to>
                                    </p:set>
                                    <p:animEffect transition="in" filter="blinds(horizontal)">
                                      <p:cBhvr>
                                        <p:cTn id="16" dur="500"/>
                                        <p:tgtEl>
                                          <p:spTgt spid="403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85E27C5-ECB1-4EBC-98D3-F94D2BA84B3F}" type="slidenum">
              <a:rPr lang="en-US" smtClean="0"/>
              <a:pPr/>
              <a:t>77</a:t>
            </a:fld>
            <a:endParaRPr lang="en-US" dirty="0"/>
          </a:p>
        </p:txBody>
      </p:sp>
      <p:sp>
        <p:nvSpPr>
          <p:cNvPr id="7170" name="Rectangle 2"/>
          <p:cNvSpPr>
            <a:spLocks noGrp="1"/>
          </p:cNvSpPr>
          <p:nvPr>
            <p:ph type="title"/>
          </p:nvPr>
        </p:nvSpPr>
        <p:spPr>
          <a:xfrm>
            <a:off x="457200" y="381000"/>
            <a:ext cx="8229600" cy="868362"/>
          </a:xfrm>
        </p:spPr>
        <p:txBody>
          <a:bodyPr/>
          <a:lstStyle/>
          <a:p>
            <a:r>
              <a:rPr lang="en-US" dirty="0" smtClean="0"/>
              <a:t>NCRTI Screening Tools Chart</a:t>
            </a:r>
          </a:p>
        </p:txBody>
      </p:sp>
      <p:sp>
        <p:nvSpPr>
          <p:cNvPr id="11" name="Text Placeholder 8"/>
          <p:cNvSpPr txBox="1">
            <a:spLocks/>
          </p:cNvSpPr>
          <p:nvPr/>
        </p:nvSpPr>
        <p:spPr>
          <a:xfrm>
            <a:off x="457200" y="5943600"/>
            <a:ext cx="8305800" cy="457200"/>
          </a:xfrm>
          <a:prstGeom prst="rect">
            <a:avLst/>
          </a:prstGeom>
        </p:spPr>
        <p:txBody>
          <a:bodyPr/>
          <a:lstStyle/>
          <a:p>
            <a:pPr marL="342900" lvl="0" indent="-342900" algn="ctr">
              <a:spcBef>
                <a:spcPct val="50000"/>
              </a:spcBef>
            </a:pPr>
            <a:r>
              <a:rPr lang="en-US" sz="3200" dirty="0" smtClean="0"/>
              <a:t>www.rti4success.org</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1"/>
          <p:cNvPicPr>
            <a:picLocks noChangeAspect="1" noChangeArrowheads="1"/>
          </p:cNvPicPr>
          <p:nvPr/>
        </p:nvPicPr>
        <p:blipFill>
          <a:blip r:embed="rId3" cstate="print"/>
          <a:srcRect/>
          <a:stretch>
            <a:fillRect/>
          </a:stretch>
        </p:blipFill>
        <p:spPr bwMode="auto">
          <a:xfrm>
            <a:off x="457200" y="914399"/>
            <a:ext cx="7848600" cy="5105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Using the Tools Chart</a:t>
            </a:r>
            <a:endParaRPr lang="en-US" dirty="0"/>
          </a:p>
        </p:txBody>
      </p:sp>
      <p:sp>
        <p:nvSpPr>
          <p:cNvPr id="3" name="Content Placeholder 2"/>
          <p:cNvSpPr>
            <a:spLocks noGrp="1"/>
          </p:cNvSpPr>
          <p:nvPr>
            <p:ph idx="1"/>
          </p:nvPr>
        </p:nvSpPr>
        <p:spPr>
          <a:xfrm>
            <a:off x="381000" y="1981200"/>
            <a:ext cx="8305800" cy="3657600"/>
          </a:xfrm>
        </p:spPr>
        <p:txBody>
          <a:bodyPr/>
          <a:lstStyle/>
          <a:p>
            <a:pPr marL="514350" indent="-514350">
              <a:buClr>
                <a:schemeClr val="accent1"/>
              </a:buClr>
              <a:buAutoNum type="arabicPeriod"/>
            </a:pPr>
            <a:r>
              <a:rPr lang="en-US" dirty="0" smtClean="0"/>
              <a:t>Gather a team</a:t>
            </a:r>
          </a:p>
          <a:p>
            <a:pPr marL="514350" indent="-514350">
              <a:buClr>
                <a:schemeClr val="accent1"/>
              </a:buClr>
              <a:buAutoNum type="arabicPeriod"/>
            </a:pPr>
            <a:r>
              <a:rPr lang="en-US" dirty="0" smtClean="0"/>
              <a:t>Determine your needs</a:t>
            </a:r>
          </a:p>
          <a:p>
            <a:pPr marL="514350" indent="-514350">
              <a:buClr>
                <a:schemeClr val="accent1"/>
              </a:buClr>
              <a:buAutoNum type="arabicPeriod"/>
            </a:pPr>
            <a:r>
              <a:rPr lang="en-US" dirty="0" smtClean="0"/>
              <a:t>Determine your priorities</a:t>
            </a:r>
          </a:p>
          <a:p>
            <a:pPr marL="514350" indent="-514350">
              <a:buClr>
                <a:schemeClr val="accent1"/>
              </a:buClr>
              <a:buAutoNum type="arabicPeriod"/>
            </a:pPr>
            <a:r>
              <a:rPr lang="en-US" dirty="0" smtClean="0"/>
              <a:t>Familiarize yourself with the content and language of the chart</a:t>
            </a:r>
          </a:p>
          <a:p>
            <a:pPr marL="514350" indent="-514350">
              <a:buClr>
                <a:schemeClr val="accent1"/>
              </a:buClr>
              <a:buAutoNum type="arabicPeriod"/>
            </a:pPr>
            <a:r>
              <a:rPr lang="en-US" dirty="0" smtClean="0"/>
              <a:t>Review the data</a:t>
            </a:r>
          </a:p>
          <a:p>
            <a:pPr marL="514350" indent="-514350">
              <a:buClr>
                <a:schemeClr val="accent1"/>
              </a:buClr>
              <a:buAutoNum type="arabicPeriod"/>
            </a:pPr>
            <a:r>
              <a:rPr lang="en-US" dirty="0" smtClean="0"/>
              <a:t>Ask for more information</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Gather a Team</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Who should be involved in selecting a screening tool?</a:t>
            </a:r>
          </a:p>
          <a:p>
            <a:pPr>
              <a:buClr>
                <a:schemeClr val="accent1"/>
              </a:buClr>
              <a:buFont typeface="Wingdings" pitchFamily="2" charset="2"/>
              <a:buChar char="§"/>
            </a:pPr>
            <a:r>
              <a:rPr lang="en-US" dirty="0" smtClean="0"/>
              <a:t>What types of expertise and what perspectives should be involved in selecting a tool?</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85E27C5-ECB1-4EBC-98D3-F94D2BA84B3F}" type="slidenum">
              <a:rPr lang="en-US" smtClean="0"/>
              <a:pPr/>
              <a:t>8</a:t>
            </a:fld>
            <a:endParaRPr lang="en-US" dirty="0"/>
          </a:p>
        </p:txBody>
      </p:sp>
      <p:sp>
        <p:nvSpPr>
          <p:cNvPr id="3075" name="Content Placeholder 2"/>
          <p:cNvSpPr>
            <a:spLocks noGrp="1"/>
          </p:cNvSpPr>
          <p:nvPr>
            <p:ph type="body" sz="quarter" idx="13"/>
          </p:nvPr>
        </p:nvSpPr>
        <p:spPr/>
        <p:txBody>
          <a:bodyPr/>
          <a:lstStyle/>
          <a:p>
            <a:r>
              <a:rPr lang="en-US" dirty="0" smtClean="0"/>
              <a:t>Response to intervention (RTI) integrates assessment and intervention within a school-wide, multi‑level prevention system to maximize student achievement and reduce behavior problems.</a:t>
            </a:r>
          </a:p>
        </p:txBody>
      </p:sp>
      <p:sp>
        <p:nvSpPr>
          <p:cNvPr id="3074" name="Title 1"/>
          <p:cNvSpPr>
            <a:spLocks noGrp="1"/>
          </p:cNvSpPr>
          <p:nvPr>
            <p:ph type="title"/>
          </p:nvPr>
        </p:nvSpPr>
        <p:spPr/>
        <p:txBody>
          <a:bodyPr/>
          <a:lstStyle/>
          <a:p>
            <a:r>
              <a:rPr lang="en-US" dirty="0" smtClean="0"/>
              <a:t>Defining RTI</a:t>
            </a:r>
          </a:p>
        </p:txBody>
      </p:sp>
      <p:sp>
        <p:nvSpPr>
          <p:cNvPr id="9" name="Text Placeholder 8"/>
          <p:cNvSpPr>
            <a:spLocks noGrp="1"/>
          </p:cNvSpPr>
          <p:nvPr>
            <p:ph type="body" sz="quarter" idx="14"/>
          </p:nvPr>
        </p:nvSpPr>
        <p:spPr>
          <a:xfrm>
            <a:off x="838200" y="5638800"/>
            <a:ext cx="8305800" cy="457200"/>
          </a:xfrm>
        </p:spPr>
        <p:txBody>
          <a:bodyPr/>
          <a:lstStyle/>
          <a:p>
            <a:pPr>
              <a:spcBef>
                <a:spcPct val="50000"/>
              </a:spcBef>
            </a:pPr>
            <a:r>
              <a:rPr lang="en-US" dirty="0" smtClean="0"/>
              <a:t>(National Center on Response to Intervention)</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Determine Your Needs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For what skills do I need a screening tool?</a:t>
            </a:r>
          </a:p>
          <a:p>
            <a:pPr>
              <a:buClr>
                <a:schemeClr val="accent1"/>
              </a:buClr>
              <a:buFont typeface="Wingdings" pitchFamily="2" charset="2"/>
              <a:buChar char="§"/>
            </a:pPr>
            <a:r>
              <a:rPr lang="en-US" dirty="0" smtClean="0"/>
              <a:t>For which specific academic outcome or measure am I interested in screening?</a:t>
            </a:r>
          </a:p>
          <a:p>
            <a:pPr>
              <a:buClr>
                <a:schemeClr val="accent1"/>
              </a:buClr>
              <a:buFont typeface="Wingdings" pitchFamily="2" charset="2"/>
              <a:buChar char="§"/>
            </a:pPr>
            <a:r>
              <a:rPr lang="en-US" dirty="0" smtClean="0"/>
              <a:t>For what grades do I need a screening tool?</a:t>
            </a:r>
          </a:p>
          <a:p>
            <a:pPr>
              <a:buClr>
                <a:schemeClr val="accent1"/>
              </a:buClr>
              <a:buFont typeface="Wingdings" pitchFamily="2" charset="2"/>
              <a:buChar char="§"/>
            </a:pPr>
            <a:r>
              <a:rPr lang="en-US" dirty="0" smtClean="0"/>
              <a:t>Will this screening tool be used with all students or only a specific subgroup(s) of students? Which subgroup(s)?</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Determine Your Priorities</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sz="2600" dirty="0" smtClean="0"/>
              <a:t>Is it a tool that can be purchased for a reasonable cost?</a:t>
            </a:r>
          </a:p>
          <a:p>
            <a:pPr>
              <a:buClr>
                <a:schemeClr val="accent1"/>
              </a:buClr>
              <a:buFont typeface="Wingdings" pitchFamily="2" charset="2"/>
              <a:buChar char="§"/>
            </a:pPr>
            <a:r>
              <a:rPr lang="en-US" sz="2600" dirty="0" smtClean="0"/>
              <a:t>Is it a tool that does not take long to administer and score?</a:t>
            </a:r>
          </a:p>
          <a:p>
            <a:pPr>
              <a:buClr>
                <a:schemeClr val="accent1"/>
              </a:buClr>
              <a:buFont typeface="Wingdings" pitchFamily="2" charset="2"/>
              <a:buChar char="§"/>
            </a:pPr>
            <a:r>
              <a:rPr lang="en-US" sz="2600" dirty="0" smtClean="0"/>
              <a:t>Is it a tool that offers ready access to training and technical support for staff?</a:t>
            </a:r>
          </a:p>
          <a:p>
            <a:pPr>
              <a:buClr>
                <a:schemeClr val="accent1"/>
              </a:buClr>
              <a:buFont typeface="Wingdings" pitchFamily="2" charset="2"/>
              <a:buChar char="§"/>
            </a:pPr>
            <a:r>
              <a:rPr lang="en-US" sz="2600" dirty="0" smtClean="0"/>
              <a:t>Is it a tool that meets the highest standards for technical rigor?</a:t>
            </a:r>
          </a:p>
          <a:p>
            <a:pPr>
              <a:buClr>
                <a:schemeClr val="accent1"/>
              </a:buClr>
              <a:buFont typeface="Wingdings" pitchFamily="2" charset="2"/>
              <a:buChar char="§"/>
            </a:pPr>
            <a:r>
              <a:rPr lang="en-US" sz="2600" dirty="0" smtClean="0"/>
              <a:t>Is it a tool whose effectiveness has been studied and demonstrated in my district or state?</a:t>
            </a:r>
            <a:endParaRPr lang="en-US" sz="26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prstGeom prst="rect">
            <a:avLst/>
          </a:prstGeom>
        </p:spPr>
        <p:txBody>
          <a:bodyPr lIns="0" tIns="0" rIns="0" bIns="0" anchor="b"/>
          <a:lstStyle/>
          <a:p>
            <a:r>
              <a:rPr lang="en-US" sz="3600" b="1" dirty="0" smtClean="0">
                <a:solidFill>
                  <a:srgbClr val="2E005C"/>
                </a:solidFill>
              </a:rPr>
              <a:t>4. </a:t>
            </a:r>
            <a:r>
              <a:rPr lang="en-US" sz="3600" dirty="0" smtClean="0"/>
              <a:t>Familiarize Yourself With the Content and Language of the Chart</a:t>
            </a:r>
            <a:endParaRPr lang="en-US" sz="3600" b="1" dirty="0" smtClean="0">
              <a:solidFill>
                <a:srgbClr val="2E005C"/>
              </a:solidFill>
            </a:endParaRPr>
          </a:p>
        </p:txBody>
      </p:sp>
      <p:sp>
        <p:nvSpPr>
          <p:cNvPr id="73731" name="Content Placeholder 2"/>
          <p:cNvSpPr>
            <a:spLocks noGrp="1"/>
          </p:cNvSpPr>
          <p:nvPr>
            <p:ph idx="1"/>
          </p:nvPr>
        </p:nvSpPr>
        <p:spPr>
          <a:prstGeom prst="rect">
            <a:avLst/>
          </a:prstGeom>
        </p:spPr>
        <p:txBody>
          <a:bodyPr lIns="0" tIns="0" rIns="0" bIns="0"/>
          <a:lstStyle/>
          <a:p>
            <a:pPr marL="514350" indent="-514350" eaLnBrk="1" hangingPunct="1">
              <a:lnSpc>
                <a:spcPct val="90000"/>
              </a:lnSpc>
              <a:spcBef>
                <a:spcPts val="1200"/>
              </a:spcBef>
              <a:buClr>
                <a:schemeClr val="accent1"/>
              </a:buClr>
              <a:buFont typeface="+mj-lt"/>
              <a:buAutoNum type="arabicPeriod"/>
            </a:pPr>
            <a:r>
              <a:rPr lang="en-US" dirty="0" smtClean="0">
                <a:solidFill>
                  <a:srgbClr val="000000"/>
                </a:solidFill>
              </a:rPr>
              <a:t>Ratings of technical rigor:</a:t>
            </a:r>
          </a:p>
          <a:p>
            <a:pPr marL="514350" indent="-514350" eaLnBrk="1" hangingPunct="1">
              <a:lnSpc>
                <a:spcPct val="90000"/>
              </a:lnSpc>
              <a:spcBef>
                <a:spcPts val="1200"/>
              </a:spcBef>
              <a:buClr>
                <a:schemeClr val="accent1"/>
              </a:buClr>
              <a:buFont typeface="+mj-lt"/>
              <a:buAutoNum type="arabicPeriod"/>
            </a:pPr>
            <a:endParaRPr lang="en-US" dirty="0" smtClean="0"/>
          </a:p>
          <a:p>
            <a:pPr marL="514350" indent="-514350" eaLnBrk="1" hangingPunct="1">
              <a:lnSpc>
                <a:spcPct val="90000"/>
              </a:lnSpc>
              <a:spcBef>
                <a:spcPts val="1200"/>
              </a:spcBef>
              <a:buClr>
                <a:schemeClr val="accent1"/>
              </a:buClr>
              <a:buFont typeface="+mj-lt"/>
              <a:buAutoNum type="arabicPeriod"/>
            </a:pPr>
            <a:endParaRPr lang="en-US" dirty="0" smtClean="0">
              <a:solidFill>
                <a:srgbClr val="000000"/>
              </a:solidFill>
            </a:endParaRPr>
          </a:p>
          <a:p>
            <a:pPr marL="514350" indent="-514350" eaLnBrk="1" hangingPunct="1">
              <a:lnSpc>
                <a:spcPct val="90000"/>
              </a:lnSpc>
              <a:spcBef>
                <a:spcPts val="1200"/>
              </a:spcBef>
              <a:buClr>
                <a:schemeClr val="accent1"/>
              </a:buClr>
              <a:buFont typeface="+mj-lt"/>
              <a:buAutoNum type="arabicPeriod"/>
            </a:pPr>
            <a:r>
              <a:rPr lang="en-US" dirty="0" smtClean="0">
                <a:solidFill>
                  <a:srgbClr val="000000"/>
                </a:solidFill>
              </a:rPr>
              <a:t>The efficiency of the tool</a:t>
            </a:r>
          </a:p>
          <a:p>
            <a:pPr marL="514350" indent="-514350" eaLnBrk="1" hangingPunct="1">
              <a:lnSpc>
                <a:spcPct val="90000"/>
              </a:lnSpc>
              <a:spcBef>
                <a:spcPts val="1200"/>
              </a:spcBef>
              <a:buClr>
                <a:schemeClr val="accent1"/>
              </a:buClr>
              <a:buFont typeface="+mj-lt"/>
              <a:buAutoNum type="arabicPeriod"/>
            </a:pPr>
            <a:r>
              <a:rPr lang="en-US" dirty="0" smtClean="0">
                <a:solidFill>
                  <a:srgbClr val="000000"/>
                </a:solidFill>
              </a:rPr>
              <a:t>Implementation requirements for the tool</a:t>
            </a:r>
          </a:p>
          <a:p>
            <a:pPr marL="514350" indent="-514350" eaLnBrk="1" hangingPunct="1">
              <a:lnSpc>
                <a:spcPct val="90000"/>
              </a:lnSpc>
              <a:spcBef>
                <a:spcPts val="1200"/>
              </a:spcBef>
              <a:buClr>
                <a:schemeClr val="accent1"/>
              </a:buClr>
              <a:buFont typeface="+mj-lt"/>
              <a:buAutoNum type="arabicPeriod"/>
            </a:pPr>
            <a:r>
              <a:rPr lang="en-US" dirty="0" smtClean="0">
                <a:solidFill>
                  <a:srgbClr val="000000"/>
                </a:solidFill>
              </a:rPr>
              <a:t>Detailed data submitted by the vendor</a:t>
            </a:r>
          </a:p>
        </p:txBody>
      </p:sp>
      <p:pic>
        <p:nvPicPr>
          <p:cNvPr id="73732" name="Picture 2"/>
          <p:cNvPicPr>
            <a:picLocks noChangeAspect="1" noChangeArrowheads="1"/>
          </p:cNvPicPr>
          <p:nvPr/>
        </p:nvPicPr>
        <p:blipFill>
          <a:blip r:embed="rId3" cstate="print"/>
          <a:srcRect l="16667" t="54222" r="32222" b="39555"/>
          <a:stretch>
            <a:fillRect/>
          </a:stretch>
        </p:blipFill>
        <p:spPr bwMode="auto">
          <a:xfrm>
            <a:off x="228600" y="2590800"/>
            <a:ext cx="8469313" cy="838200"/>
          </a:xfrm>
          <a:prstGeom prst="rect">
            <a:avLst/>
          </a:prstGeom>
          <a:noFill/>
          <a:ln w="3175">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85E27C5-ECB1-4EBC-98D3-F94D2BA84B3F}"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idx="4294967295"/>
          </p:nvPr>
        </p:nvSpPr>
        <p:spPr>
          <a:xfrm>
            <a:off x="228600" y="381000"/>
            <a:ext cx="7543800" cy="990600"/>
          </a:xfrm>
          <a:prstGeom prst="rect">
            <a:avLst/>
          </a:prstGeom>
        </p:spPr>
        <p:txBody>
          <a:bodyPr lIns="0" tIns="0" rIns="0" bIns="0" anchor="b"/>
          <a:lstStyle/>
          <a:p>
            <a:pPr algn="l" eaLnBrk="1" hangingPunct="1">
              <a:lnSpc>
                <a:spcPct val="90000"/>
              </a:lnSpc>
            </a:pPr>
            <a:r>
              <a:rPr lang="en-US" sz="4000" b="1" dirty="0" smtClean="0">
                <a:solidFill>
                  <a:srgbClr val="2E005C"/>
                </a:solidFill>
              </a:rPr>
              <a:t>Content and Language of Chart</a:t>
            </a:r>
          </a:p>
        </p:txBody>
      </p:sp>
      <p:sp>
        <p:nvSpPr>
          <p:cNvPr id="82947" name="Content Placeholder 2"/>
          <p:cNvSpPr>
            <a:spLocks noGrp="1"/>
          </p:cNvSpPr>
          <p:nvPr>
            <p:ph idx="4294967295"/>
          </p:nvPr>
        </p:nvSpPr>
        <p:spPr>
          <a:xfrm>
            <a:off x="457200" y="1676400"/>
            <a:ext cx="8305800" cy="4038600"/>
          </a:xfrm>
          <a:prstGeom prst="rect">
            <a:avLst/>
          </a:prstGeom>
        </p:spPr>
        <p:txBody>
          <a:bodyPr lIns="0" tIns="0" rIns="0" bIns="0"/>
          <a:lstStyle/>
          <a:p>
            <a:pPr marL="339725" indent="-339725" eaLnBrk="1" hangingPunct="1">
              <a:lnSpc>
                <a:spcPct val="70000"/>
              </a:lnSpc>
              <a:spcBef>
                <a:spcPts val="1200"/>
              </a:spcBef>
              <a:buClr>
                <a:schemeClr val="accent1"/>
              </a:buClr>
              <a:buFont typeface="Wingdings" charset="2"/>
              <a:buNone/>
            </a:pPr>
            <a:endParaRPr lang="en-US" sz="600" b="1" i="1" dirty="0" smtClean="0">
              <a:solidFill>
                <a:srgbClr val="000000"/>
              </a:solidFill>
            </a:endParaRPr>
          </a:p>
          <a:p>
            <a:pPr marL="339725" indent="-339725" eaLnBrk="1" hangingPunct="1">
              <a:lnSpc>
                <a:spcPct val="70000"/>
              </a:lnSpc>
              <a:spcBef>
                <a:spcPts val="1200"/>
              </a:spcBef>
              <a:buClr>
                <a:schemeClr val="accent1"/>
              </a:buClr>
              <a:buFont typeface="Wingdings" charset="2"/>
              <a:buNone/>
            </a:pPr>
            <a:endParaRPr lang="en-US" sz="600" b="1" i="1" dirty="0" smtClean="0">
              <a:solidFill>
                <a:srgbClr val="000000"/>
              </a:solidFill>
            </a:endParaRPr>
          </a:p>
          <a:p>
            <a:pPr marL="339725" indent="-339725" eaLnBrk="1" hangingPunct="1">
              <a:lnSpc>
                <a:spcPct val="70000"/>
              </a:lnSpc>
              <a:spcBef>
                <a:spcPts val="1200"/>
              </a:spcBef>
              <a:buClr>
                <a:schemeClr val="accent1"/>
              </a:buClr>
              <a:buFont typeface="Wingdings" charset="2"/>
              <a:buNone/>
            </a:pPr>
            <a:endParaRPr lang="en-US" sz="600" b="1" i="1" dirty="0" smtClean="0">
              <a:solidFill>
                <a:srgbClr val="000000"/>
              </a:solidFill>
            </a:endParaRPr>
          </a:p>
          <a:p>
            <a:pPr marL="339725" indent="-339725" eaLnBrk="1" hangingPunct="1">
              <a:lnSpc>
                <a:spcPct val="70000"/>
              </a:lnSpc>
              <a:spcBef>
                <a:spcPts val="1200"/>
              </a:spcBef>
              <a:buClr>
                <a:schemeClr val="accent1"/>
              </a:buClr>
              <a:buFont typeface="Wingdings" charset="2"/>
              <a:buNone/>
            </a:pPr>
            <a:endParaRPr lang="en-US" sz="600" b="1" i="1" dirty="0" smtClean="0">
              <a:solidFill>
                <a:srgbClr val="000000"/>
              </a:solidFill>
            </a:endParaRPr>
          </a:p>
          <a:p>
            <a:pPr marL="339725" indent="-339725" eaLnBrk="1" hangingPunct="1">
              <a:lnSpc>
                <a:spcPct val="70000"/>
              </a:lnSpc>
              <a:spcBef>
                <a:spcPts val="1200"/>
              </a:spcBef>
              <a:buClr>
                <a:schemeClr val="accent1"/>
              </a:buClr>
              <a:buFont typeface="Wingdings" charset="2"/>
              <a:buNone/>
            </a:pPr>
            <a:endParaRPr lang="en-US" sz="600" b="1" i="1" dirty="0" smtClean="0">
              <a:solidFill>
                <a:srgbClr val="000000"/>
              </a:solidFill>
            </a:endParaRPr>
          </a:p>
          <a:p>
            <a:pPr marL="339725" indent="-339725" eaLnBrk="1" hangingPunct="1">
              <a:lnSpc>
                <a:spcPct val="70000"/>
              </a:lnSpc>
              <a:spcBef>
                <a:spcPts val="1200"/>
              </a:spcBef>
              <a:buClr>
                <a:schemeClr val="accent1"/>
              </a:buClr>
              <a:buFont typeface="Wingdings" charset="2"/>
              <a:buNone/>
            </a:pPr>
            <a:r>
              <a:rPr lang="en-US" b="1" i="1" dirty="0" smtClean="0">
                <a:solidFill>
                  <a:srgbClr val="000000"/>
                </a:solidFill>
              </a:rPr>
              <a:t>Technical rigor:</a:t>
            </a:r>
            <a:endParaRPr lang="en-US" i="1" dirty="0" smtClean="0">
              <a:solidFill>
                <a:srgbClr val="000000"/>
              </a:solidFill>
            </a:endParaRPr>
          </a:p>
          <a:p>
            <a:pPr marL="687388" lvl="1" indent="-333375" eaLnBrk="1" hangingPunct="1">
              <a:lnSpc>
                <a:spcPct val="70000"/>
              </a:lnSpc>
              <a:spcBef>
                <a:spcPts val="1200"/>
              </a:spcBef>
              <a:buClr>
                <a:schemeClr val="accent2"/>
              </a:buClr>
              <a:buFont typeface="Arial" charset="0"/>
              <a:buChar char="•"/>
            </a:pPr>
            <a:r>
              <a:rPr lang="en-US" dirty="0" smtClean="0">
                <a:solidFill>
                  <a:srgbClr val="000000"/>
                </a:solidFill>
              </a:rPr>
              <a:t>Classification Accuracy</a:t>
            </a:r>
          </a:p>
          <a:p>
            <a:pPr marL="687388" lvl="1" indent="-333375" eaLnBrk="1" hangingPunct="1">
              <a:lnSpc>
                <a:spcPct val="70000"/>
              </a:lnSpc>
              <a:spcBef>
                <a:spcPts val="1200"/>
              </a:spcBef>
              <a:buClr>
                <a:schemeClr val="accent2"/>
              </a:buClr>
              <a:buFont typeface="Arial" charset="0"/>
              <a:buChar char="•"/>
            </a:pPr>
            <a:r>
              <a:rPr lang="en-US" dirty="0" smtClean="0">
                <a:solidFill>
                  <a:srgbClr val="000000"/>
                </a:solidFill>
              </a:rPr>
              <a:t>Generalizability</a:t>
            </a:r>
          </a:p>
          <a:p>
            <a:pPr marL="687388" lvl="1" indent="-333375" eaLnBrk="1" hangingPunct="1">
              <a:lnSpc>
                <a:spcPct val="70000"/>
              </a:lnSpc>
              <a:spcBef>
                <a:spcPts val="1200"/>
              </a:spcBef>
              <a:buClr>
                <a:schemeClr val="accent2"/>
              </a:buClr>
              <a:buFont typeface="Arial" charset="0"/>
              <a:buChar char="•"/>
            </a:pPr>
            <a:r>
              <a:rPr lang="en-US" dirty="0" smtClean="0">
                <a:solidFill>
                  <a:srgbClr val="000000"/>
                </a:solidFill>
              </a:rPr>
              <a:t>Reliability</a:t>
            </a:r>
          </a:p>
          <a:p>
            <a:pPr marL="687388" lvl="1" indent="-333375" eaLnBrk="1" hangingPunct="1">
              <a:lnSpc>
                <a:spcPct val="70000"/>
              </a:lnSpc>
              <a:spcBef>
                <a:spcPts val="1200"/>
              </a:spcBef>
              <a:buClr>
                <a:schemeClr val="accent2"/>
              </a:buClr>
              <a:buFont typeface="Arial" charset="0"/>
              <a:buChar char="•"/>
            </a:pPr>
            <a:r>
              <a:rPr lang="en-US" dirty="0" smtClean="0">
                <a:solidFill>
                  <a:srgbClr val="000000"/>
                </a:solidFill>
              </a:rPr>
              <a:t>Validity</a:t>
            </a:r>
          </a:p>
          <a:p>
            <a:pPr marL="687388" lvl="1" indent="-333375" eaLnBrk="1" hangingPunct="1">
              <a:lnSpc>
                <a:spcPct val="70000"/>
              </a:lnSpc>
              <a:spcBef>
                <a:spcPts val="1200"/>
              </a:spcBef>
              <a:buClr>
                <a:schemeClr val="accent2"/>
              </a:buClr>
              <a:buFont typeface="Arial" charset="0"/>
              <a:buChar char="•"/>
            </a:pPr>
            <a:r>
              <a:rPr lang="en-US" dirty="0" smtClean="0">
                <a:solidFill>
                  <a:srgbClr val="000000"/>
                </a:solidFill>
              </a:rPr>
              <a:t>Disaggregated data</a:t>
            </a:r>
          </a:p>
          <a:p>
            <a:pPr marL="339725" indent="-339725" eaLnBrk="1" hangingPunct="1">
              <a:lnSpc>
                <a:spcPct val="70000"/>
              </a:lnSpc>
              <a:spcBef>
                <a:spcPts val="1200"/>
              </a:spcBef>
              <a:buClr>
                <a:schemeClr val="accent1"/>
              </a:buClr>
              <a:buFont typeface="Wingdings" charset="2"/>
              <a:buChar char="§"/>
            </a:pPr>
            <a:endParaRPr lang="en-US" dirty="0" smtClean="0">
              <a:solidFill>
                <a:srgbClr val="000000"/>
              </a:solidFill>
            </a:endParaRPr>
          </a:p>
        </p:txBody>
      </p:sp>
      <p:pic>
        <p:nvPicPr>
          <p:cNvPr id="82948" name="Picture 3"/>
          <p:cNvPicPr>
            <a:picLocks noChangeAspect="1" noChangeArrowheads="1"/>
          </p:cNvPicPr>
          <p:nvPr/>
        </p:nvPicPr>
        <p:blipFill>
          <a:blip r:embed="rId3" cstate="print"/>
          <a:srcRect/>
          <a:stretch>
            <a:fillRect/>
          </a:stretch>
        </p:blipFill>
        <p:spPr bwMode="auto">
          <a:xfrm>
            <a:off x="2362200" y="1676400"/>
            <a:ext cx="6286500" cy="666750"/>
          </a:xfrm>
          <a:prstGeom prst="rect">
            <a:avLst/>
          </a:prstGeom>
          <a:noFill/>
          <a:ln w="9525">
            <a:noFill/>
            <a:miter lim="800000"/>
            <a:headEnd/>
            <a:tailEnd/>
          </a:ln>
        </p:spPr>
      </p:pic>
      <p:sp>
        <p:nvSpPr>
          <p:cNvPr id="5" name="Right Brace 4"/>
          <p:cNvSpPr/>
          <p:nvPr/>
        </p:nvSpPr>
        <p:spPr>
          <a:xfrm rot="5400000">
            <a:off x="4876800" y="1295400"/>
            <a:ext cx="457200" cy="2590800"/>
          </a:xfrm>
          <a:prstGeom prst="rightBrace">
            <a:avLst>
              <a:gd name="adj1" fmla="val 5955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dirty="0"/>
          </a:p>
        </p:txBody>
      </p:sp>
      <p:cxnSp>
        <p:nvCxnSpPr>
          <p:cNvPr id="7" name="Straight Arrow Connector 6"/>
          <p:cNvCxnSpPr/>
          <p:nvPr/>
        </p:nvCxnSpPr>
        <p:spPr>
          <a:xfrm rot="10800000" flipV="1">
            <a:off x="4267200" y="2971800"/>
            <a:ext cx="7620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D018D9C5-E644-414B-97B6-66097F7A7F26}" type="slidenum">
              <a:rPr lang="en-US" smtClean="0"/>
              <a:pPr>
                <a:defRPr/>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a:xfrm>
            <a:off x="304800" y="381000"/>
            <a:ext cx="7391400" cy="990600"/>
          </a:xfrm>
          <a:prstGeom prst="rect">
            <a:avLst/>
          </a:prstGeom>
        </p:spPr>
        <p:txBody>
          <a:bodyPr lIns="0" tIns="0" rIns="0" bIns="0" anchor="b"/>
          <a:lstStyle/>
          <a:p>
            <a:pPr algn="l" eaLnBrk="1" hangingPunct="1">
              <a:lnSpc>
                <a:spcPct val="90000"/>
              </a:lnSpc>
            </a:pPr>
            <a:r>
              <a:rPr lang="en-US" sz="4000" b="1" dirty="0" smtClean="0">
                <a:solidFill>
                  <a:srgbClr val="2E005C"/>
                </a:solidFill>
              </a:rPr>
              <a:t>Content and Language of Chart</a:t>
            </a:r>
          </a:p>
        </p:txBody>
      </p:sp>
      <p:sp>
        <p:nvSpPr>
          <p:cNvPr id="83971" name="Content Placeholder 2"/>
          <p:cNvSpPr>
            <a:spLocks noGrp="1"/>
          </p:cNvSpPr>
          <p:nvPr>
            <p:ph idx="4294967295"/>
          </p:nvPr>
        </p:nvSpPr>
        <p:spPr>
          <a:xfrm>
            <a:off x="381000" y="2058988"/>
            <a:ext cx="8305800" cy="3657600"/>
          </a:xfrm>
          <a:prstGeom prst="rect">
            <a:avLst/>
          </a:prstGeom>
        </p:spPr>
        <p:txBody>
          <a:bodyPr lIns="0" tIns="0" rIns="0" bIns="0"/>
          <a:lstStyle/>
          <a:p>
            <a:pPr marL="339725" indent="-339725" eaLnBrk="1" hangingPunct="1">
              <a:lnSpc>
                <a:spcPct val="80000"/>
              </a:lnSpc>
              <a:spcBef>
                <a:spcPts val="1200"/>
              </a:spcBef>
              <a:buClr>
                <a:schemeClr val="accent1"/>
              </a:buClr>
              <a:buFont typeface="Wingdings" charset="2"/>
              <a:buNone/>
            </a:pPr>
            <a:endParaRPr lang="en-US" b="1" i="1" dirty="0" smtClean="0">
              <a:solidFill>
                <a:srgbClr val="000000"/>
              </a:solidFill>
            </a:endParaRPr>
          </a:p>
          <a:p>
            <a:pPr marL="339725" indent="-339725" eaLnBrk="1" hangingPunct="1">
              <a:lnSpc>
                <a:spcPct val="80000"/>
              </a:lnSpc>
              <a:spcBef>
                <a:spcPts val="1200"/>
              </a:spcBef>
              <a:buClr>
                <a:schemeClr val="accent1"/>
              </a:buClr>
              <a:buFont typeface="Wingdings" charset="2"/>
              <a:buNone/>
            </a:pPr>
            <a:endParaRPr lang="en-US" b="1" i="1" dirty="0" smtClean="0">
              <a:solidFill>
                <a:srgbClr val="000000"/>
              </a:solidFill>
            </a:endParaRPr>
          </a:p>
          <a:p>
            <a:pPr marL="339725" indent="-339725" eaLnBrk="1" hangingPunct="1">
              <a:lnSpc>
                <a:spcPct val="80000"/>
              </a:lnSpc>
              <a:spcBef>
                <a:spcPts val="1200"/>
              </a:spcBef>
              <a:buClr>
                <a:schemeClr val="accent1"/>
              </a:buClr>
              <a:buFont typeface="Wingdings" charset="2"/>
              <a:buNone/>
            </a:pPr>
            <a:r>
              <a:rPr lang="en-US" b="1" i="1" dirty="0" smtClean="0">
                <a:solidFill>
                  <a:srgbClr val="000000"/>
                </a:solidFill>
              </a:rPr>
              <a:t>Efficiency:</a:t>
            </a:r>
            <a:endParaRPr lang="en-US" i="1" dirty="0" smtClean="0">
              <a:solidFill>
                <a:srgbClr val="000000"/>
              </a:solidFill>
            </a:endParaRPr>
          </a:p>
          <a:p>
            <a:pPr marL="687388" lvl="1" indent="-333375" eaLnBrk="1" hangingPunct="1">
              <a:lnSpc>
                <a:spcPct val="80000"/>
              </a:lnSpc>
              <a:spcBef>
                <a:spcPts val="1200"/>
              </a:spcBef>
              <a:buClr>
                <a:schemeClr val="accent2"/>
              </a:buClr>
              <a:buFont typeface="Arial" charset="0"/>
              <a:buChar char="•"/>
            </a:pPr>
            <a:r>
              <a:rPr lang="en-US" dirty="0" smtClean="0">
                <a:solidFill>
                  <a:srgbClr val="000000"/>
                </a:solidFill>
              </a:rPr>
              <a:t>Administration format</a:t>
            </a:r>
          </a:p>
          <a:p>
            <a:pPr marL="687388" lvl="1" indent="-333375" eaLnBrk="1" hangingPunct="1">
              <a:lnSpc>
                <a:spcPct val="80000"/>
              </a:lnSpc>
              <a:spcBef>
                <a:spcPts val="1200"/>
              </a:spcBef>
              <a:buClr>
                <a:schemeClr val="accent2"/>
              </a:buClr>
              <a:buFont typeface="Arial" charset="0"/>
              <a:buChar char="•"/>
            </a:pPr>
            <a:r>
              <a:rPr lang="en-US" dirty="0" smtClean="0">
                <a:solidFill>
                  <a:srgbClr val="000000"/>
                </a:solidFill>
              </a:rPr>
              <a:t>Administration and scoring time</a:t>
            </a:r>
          </a:p>
          <a:p>
            <a:pPr marL="687388" lvl="1" indent="-333375" eaLnBrk="1" hangingPunct="1">
              <a:lnSpc>
                <a:spcPct val="80000"/>
              </a:lnSpc>
              <a:spcBef>
                <a:spcPts val="1200"/>
              </a:spcBef>
              <a:buClr>
                <a:schemeClr val="accent2"/>
              </a:buClr>
              <a:buFont typeface="Arial" charset="0"/>
              <a:buChar char="•"/>
            </a:pPr>
            <a:r>
              <a:rPr lang="en-US" dirty="0" smtClean="0">
                <a:solidFill>
                  <a:srgbClr val="000000"/>
                </a:solidFill>
              </a:rPr>
              <a:t>Scoring key</a:t>
            </a:r>
          </a:p>
          <a:p>
            <a:pPr marL="687388" lvl="1" indent="-333375" eaLnBrk="1" hangingPunct="1">
              <a:lnSpc>
                <a:spcPct val="80000"/>
              </a:lnSpc>
              <a:spcBef>
                <a:spcPts val="1200"/>
              </a:spcBef>
              <a:buClr>
                <a:schemeClr val="accent2"/>
              </a:buClr>
              <a:buFont typeface="Arial" charset="0"/>
              <a:buChar char="•"/>
            </a:pPr>
            <a:r>
              <a:rPr lang="en-US" dirty="0" smtClean="0">
                <a:solidFill>
                  <a:srgbClr val="000000"/>
                </a:solidFill>
              </a:rPr>
              <a:t>Norms/benchmarks</a:t>
            </a:r>
          </a:p>
          <a:p>
            <a:pPr marL="339725" indent="-339725" eaLnBrk="1" hangingPunct="1">
              <a:lnSpc>
                <a:spcPct val="80000"/>
              </a:lnSpc>
              <a:spcBef>
                <a:spcPts val="1200"/>
              </a:spcBef>
              <a:buClr>
                <a:schemeClr val="accent1"/>
              </a:buClr>
              <a:buFont typeface="Wingdings" charset="2"/>
              <a:buNone/>
            </a:pPr>
            <a:endParaRPr lang="en-US" dirty="0" smtClean="0">
              <a:solidFill>
                <a:srgbClr val="000000"/>
              </a:solidFill>
            </a:endParaRPr>
          </a:p>
          <a:p>
            <a:pPr marL="687388" lvl="1" indent="-333375" eaLnBrk="1" hangingPunct="1">
              <a:lnSpc>
                <a:spcPct val="80000"/>
              </a:lnSpc>
              <a:spcBef>
                <a:spcPts val="1200"/>
              </a:spcBef>
              <a:buClr>
                <a:schemeClr val="accent2"/>
              </a:buClr>
              <a:buFont typeface="Arial" charset="0"/>
              <a:buChar char="•"/>
            </a:pPr>
            <a:endParaRPr lang="en-US" dirty="0" smtClean="0">
              <a:solidFill>
                <a:srgbClr val="000000"/>
              </a:solidFill>
            </a:endParaRPr>
          </a:p>
          <a:p>
            <a:pPr marL="339725" indent="-339725" eaLnBrk="1" hangingPunct="1">
              <a:lnSpc>
                <a:spcPct val="80000"/>
              </a:lnSpc>
              <a:spcBef>
                <a:spcPts val="1200"/>
              </a:spcBef>
              <a:buClr>
                <a:schemeClr val="accent1"/>
              </a:buClr>
              <a:buFont typeface="Wingdings" charset="2"/>
              <a:buChar char="§"/>
            </a:pPr>
            <a:endParaRPr lang="en-US" dirty="0" smtClean="0">
              <a:solidFill>
                <a:srgbClr val="000000"/>
              </a:solidFill>
            </a:endParaRPr>
          </a:p>
        </p:txBody>
      </p:sp>
      <p:pic>
        <p:nvPicPr>
          <p:cNvPr id="83972" name="Picture 3"/>
          <p:cNvPicPr>
            <a:picLocks noChangeAspect="1" noChangeArrowheads="1"/>
          </p:cNvPicPr>
          <p:nvPr/>
        </p:nvPicPr>
        <p:blipFill>
          <a:blip r:embed="rId3" cstate="print"/>
          <a:srcRect/>
          <a:stretch>
            <a:fillRect/>
          </a:stretch>
        </p:blipFill>
        <p:spPr bwMode="auto">
          <a:xfrm>
            <a:off x="1600200" y="1905000"/>
            <a:ext cx="6286500" cy="666750"/>
          </a:xfrm>
          <a:prstGeom prst="rect">
            <a:avLst/>
          </a:prstGeom>
          <a:noFill/>
          <a:ln w="9525">
            <a:noFill/>
            <a:miter lim="800000"/>
            <a:headEnd/>
            <a:tailEnd/>
          </a:ln>
        </p:spPr>
      </p:pic>
      <p:sp>
        <p:nvSpPr>
          <p:cNvPr id="5" name="Right Brace 4"/>
          <p:cNvSpPr/>
          <p:nvPr/>
        </p:nvSpPr>
        <p:spPr>
          <a:xfrm rot="5400000">
            <a:off x="6553200" y="1828800"/>
            <a:ext cx="457200" cy="2133600"/>
          </a:xfrm>
          <a:prstGeom prst="rightBrace">
            <a:avLst>
              <a:gd name="adj1" fmla="val 59552"/>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dirty="0"/>
          </a:p>
        </p:txBody>
      </p:sp>
      <p:cxnSp>
        <p:nvCxnSpPr>
          <p:cNvPr id="6" name="Straight Arrow Connector 5"/>
          <p:cNvCxnSpPr/>
          <p:nvPr/>
        </p:nvCxnSpPr>
        <p:spPr>
          <a:xfrm rot="5400000">
            <a:off x="5905500" y="3086100"/>
            <a:ext cx="457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D018D9C5-E644-414B-97B6-66097F7A7F26}" type="slidenum">
              <a:rPr lang="en-US" smtClean="0"/>
              <a:pPr>
                <a:defRPr/>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457200" y="381000"/>
            <a:ext cx="7086600" cy="990600"/>
          </a:xfrm>
          <a:prstGeom prst="rect">
            <a:avLst/>
          </a:prstGeom>
        </p:spPr>
        <p:txBody>
          <a:bodyPr lIns="0" tIns="0" rIns="0" bIns="0" anchor="b"/>
          <a:lstStyle/>
          <a:p>
            <a:pPr algn="l" eaLnBrk="1" hangingPunct="1">
              <a:lnSpc>
                <a:spcPct val="90000"/>
              </a:lnSpc>
            </a:pPr>
            <a:r>
              <a:rPr lang="en-US" sz="4000" b="1" dirty="0" smtClean="0">
                <a:solidFill>
                  <a:srgbClr val="2E005C"/>
                </a:solidFill>
              </a:rPr>
              <a:t>Content and Language of Chart</a:t>
            </a:r>
          </a:p>
        </p:txBody>
      </p:sp>
      <p:sp>
        <p:nvSpPr>
          <p:cNvPr id="84995" name="Content Placeholder 2"/>
          <p:cNvSpPr>
            <a:spLocks noGrp="1"/>
          </p:cNvSpPr>
          <p:nvPr>
            <p:ph idx="4294967295"/>
          </p:nvPr>
        </p:nvSpPr>
        <p:spPr>
          <a:xfrm>
            <a:off x="457200" y="1676400"/>
            <a:ext cx="7924800" cy="3733800"/>
          </a:xfrm>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None/>
            </a:pPr>
            <a:r>
              <a:rPr lang="en-US" b="1" i="1" dirty="0" smtClean="0">
                <a:solidFill>
                  <a:srgbClr val="000000"/>
                </a:solidFill>
              </a:rPr>
              <a:t>Implementation Requirements:</a:t>
            </a:r>
          </a:p>
          <a:p>
            <a:pPr marL="687388" lvl="1" indent="-333375" eaLnBrk="1" hangingPunct="1">
              <a:lnSpc>
                <a:spcPct val="90000"/>
              </a:lnSpc>
              <a:spcBef>
                <a:spcPts val="1200"/>
              </a:spcBef>
              <a:buClr>
                <a:schemeClr val="accent2"/>
              </a:buClr>
              <a:buFontTx/>
              <a:buNone/>
            </a:pPr>
            <a:endParaRPr lang="en-US" dirty="0" smtClean="0">
              <a:solidFill>
                <a:srgbClr val="000000"/>
              </a:solidFill>
            </a:endParaRP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p:txBody>
      </p:sp>
      <p:sp>
        <p:nvSpPr>
          <p:cNvPr id="84996" name="TextBox 4"/>
          <p:cNvSpPr txBox="1">
            <a:spLocks noChangeArrowheads="1"/>
          </p:cNvSpPr>
          <p:nvPr/>
        </p:nvSpPr>
        <p:spPr bwMode="auto">
          <a:xfrm>
            <a:off x="381000" y="2362200"/>
            <a:ext cx="3581400" cy="3847207"/>
          </a:xfrm>
          <a:prstGeom prst="rect">
            <a:avLst/>
          </a:prstGeom>
          <a:noFill/>
          <a:ln w="9525">
            <a:noFill/>
            <a:miter lim="800000"/>
            <a:headEnd/>
            <a:tailEnd/>
          </a:ln>
        </p:spPr>
        <p:txBody>
          <a:bodyPr wrap="square">
            <a:spAutoFit/>
          </a:bodyPr>
          <a:lstStyle/>
          <a:p>
            <a:pPr marL="687388" lvl="1" indent="-333375">
              <a:lnSpc>
                <a:spcPct val="70000"/>
              </a:lnSpc>
              <a:spcBef>
                <a:spcPts val="1200"/>
              </a:spcBef>
              <a:buClr>
                <a:schemeClr val="accent2"/>
              </a:buClr>
              <a:buFont typeface="Arial" charset="0"/>
              <a:buChar char="•"/>
            </a:pPr>
            <a:r>
              <a:rPr lang="en-US" sz="2400" dirty="0">
                <a:solidFill>
                  <a:srgbClr val="000000"/>
                </a:solidFill>
                <a:latin typeface="+mn-lt"/>
              </a:rPr>
              <a:t>Cost of tool?</a:t>
            </a:r>
          </a:p>
          <a:p>
            <a:pPr marL="687388" lvl="1" indent="-333375">
              <a:lnSpc>
                <a:spcPct val="70000"/>
              </a:lnSpc>
              <a:spcBef>
                <a:spcPts val="1200"/>
              </a:spcBef>
              <a:buClr>
                <a:schemeClr val="accent2"/>
              </a:buClr>
              <a:buFont typeface="Arial" charset="0"/>
              <a:buChar char="•"/>
            </a:pPr>
            <a:r>
              <a:rPr lang="en-US" sz="2400" dirty="0" smtClean="0">
                <a:solidFill>
                  <a:srgbClr val="000000"/>
                </a:solidFill>
                <a:latin typeface="+mn-lt"/>
              </a:rPr>
              <a:t>Training </a:t>
            </a:r>
            <a:r>
              <a:rPr lang="en-US" sz="2400" dirty="0">
                <a:solidFill>
                  <a:srgbClr val="000000"/>
                </a:solidFill>
                <a:latin typeface="+mn-lt"/>
              </a:rPr>
              <a:t>required to implement tool?</a:t>
            </a:r>
          </a:p>
          <a:p>
            <a:pPr marL="687388" lvl="1" indent="-333375">
              <a:lnSpc>
                <a:spcPct val="70000"/>
              </a:lnSpc>
              <a:spcBef>
                <a:spcPts val="1200"/>
              </a:spcBef>
              <a:buClr>
                <a:schemeClr val="accent2"/>
              </a:buClr>
              <a:buFont typeface="Arial" charset="0"/>
              <a:buChar char="•"/>
            </a:pPr>
            <a:r>
              <a:rPr lang="en-US" sz="2400" dirty="0" smtClean="0">
                <a:solidFill>
                  <a:srgbClr val="000000"/>
                </a:solidFill>
                <a:latin typeface="+mn-lt"/>
              </a:rPr>
              <a:t>Level </a:t>
            </a:r>
            <a:r>
              <a:rPr lang="en-US" sz="2400" dirty="0">
                <a:solidFill>
                  <a:srgbClr val="000000"/>
                </a:solidFill>
                <a:latin typeface="+mn-lt"/>
              </a:rPr>
              <a:t>of expertise </a:t>
            </a:r>
            <a:r>
              <a:rPr lang="en-US" sz="2400" dirty="0" smtClean="0">
                <a:solidFill>
                  <a:srgbClr val="000000"/>
                </a:solidFill>
                <a:latin typeface="+mn-lt"/>
              </a:rPr>
              <a:t>required </a:t>
            </a:r>
            <a:r>
              <a:rPr lang="en-US" sz="2400" dirty="0">
                <a:solidFill>
                  <a:srgbClr val="000000"/>
                </a:solidFill>
                <a:latin typeface="+mn-lt"/>
              </a:rPr>
              <a:t>to administer tool?</a:t>
            </a:r>
          </a:p>
          <a:p>
            <a:pPr marL="687388" lvl="1" indent="-333375">
              <a:lnSpc>
                <a:spcPct val="70000"/>
              </a:lnSpc>
              <a:spcBef>
                <a:spcPts val="1200"/>
              </a:spcBef>
              <a:buClr>
                <a:schemeClr val="accent2"/>
              </a:buClr>
              <a:buFont typeface="Arial" charset="0"/>
              <a:buChar char="•"/>
            </a:pPr>
            <a:r>
              <a:rPr lang="en-US" sz="2400" dirty="0" smtClean="0">
                <a:solidFill>
                  <a:srgbClr val="000000"/>
                </a:solidFill>
                <a:latin typeface="+mn-lt"/>
              </a:rPr>
              <a:t>Training </a:t>
            </a:r>
            <a:r>
              <a:rPr lang="en-US" sz="2400" dirty="0">
                <a:solidFill>
                  <a:srgbClr val="000000"/>
                </a:solidFill>
                <a:latin typeface="+mn-lt"/>
              </a:rPr>
              <a:t>and </a:t>
            </a:r>
            <a:r>
              <a:rPr lang="en-US" sz="2400" dirty="0" smtClean="0">
                <a:solidFill>
                  <a:srgbClr val="000000"/>
                </a:solidFill>
                <a:latin typeface="+mn-lt"/>
              </a:rPr>
              <a:t>technical support </a:t>
            </a:r>
            <a:r>
              <a:rPr lang="en-US" sz="2400" dirty="0">
                <a:solidFill>
                  <a:srgbClr val="000000"/>
                </a:solidFill>
                <a:latin typeface="+mn-lt"/>
              </a:rPr>
              <a:t>offered?</a:t>
            </a:r>
          </a:p>
          <a:p>
            <a:pPr marL="687388" lvl="1" indent="-333375">
              <a:lnSpc>
                <a:spcPct val="70000"/>
              </a:lnSpc>
              <a:spcBef>
                <a:spcPts val="1200"/>
              </a:spcBef>
              <a:buClr>
                <a:schemeClr val="accent2"/>
              </a:buClr>
              <a:buFont typeface="Arial" charset="0"/>
              <a:buChar char="•"/>
            </a:pPr>
            <a:r>
              <a:rPr lang="en-US" sz="2400" dirty="0" smtClean="0">
                <a:solidFill>
                  <a:srgbClr val="000000"/>
                </a:solidFill>
                <a:latin typeface="+mn-lt"/>
              </a:rPr>
              <a:t>How </a:t>
            </a:r>
            <a:r>
              <a:rPr lang="en-US" sz="2400" dirty="0">
                <a:solidFill>
                  <a:srgbClr val="000000"/>
                </a:solidFill>
                <a:latin typeface="+mn-lt"/>
              </a:rPr>
              <a:t>are scores reported?</a:t>
            </a:r>
          </a:p>
          <a:p>
            <a:pPr eaLnBrk="1" hangingPunct="1"/>
            <a:endParaRPr lang="en-US" sz="1800" dirty="0"/>
          </a:p>
          <a:p>
            <a:pPr eaLnBrk="1" hangingPunct="1"/>
            <a:endParaRPr lang="en-US" sz="1800" dirty="0"/>
          </a:p>
        </p:txBody>
      </p:sp>
      <p:sp>
        <p:nvSpPr>
          <p:cNvPr id="84997" name="TextBox 8"/>
          <p:cNvSpPr txBox="1">
            <a:spLocks noChangeArrowheads="1"/>
          </p:cNvSpPr>
          <p:nvPr/>
        </p:nvSpPr>
        <p:spPr bwMode="auto">
          <a:xfrm>
            <a:off x="7086600" y="1828800"/>
            <a:ext cx="1676400" cy="1069975"/>
          </a:xfrm>
          <a:prstGeom prst="rect">
            <a:avLst/>
          </a:prstGeom>
          <a:noFill/>
          <a:ln w="9525">
            <a:noFill/>
            <a:miter lim="800000"/>
            <a:headEnd/>
            <a:tailEnd/>
          </a:ln>
        </p:spPr>
        <p:txBody>
          <a:bodyPr>
            <a:spAutoFit/>
          </a:bodyPr>
          <a:lstStyle/>
          <a:p>
            <a:pPr eaLnBrk="1" hangingPunct="1"/>
            <a:r>
              <a:rPr lang="en-US" sz="1600" dirty="0"/>
              <a:t>Click name of tool to view “implementation table”</a:t>
            </a:r>
          </a:p>
        </p:txBody>
      </p:sp>
      <p:sp>
        <p:nvSpPr>
          <p:cNvPr id="9" name="Slide Number Placeholder 8"/>
          <p:cNvSpPr>
            <a:spLocks noGrp="1"/>
          </p:cNvSpPr>
          <p:nvPr>
            <p:ph type="sldNum" sz="quarter" idx="12"/>
          </p:nvPr>
        </p:nvSpPr>
        <p:spPr/>
        <p:txBody>
          <a:bodyPr/>
          <a:lstStyle/>
          <a:p>
            <a:pPr>
              <a:defRPr/>
            </a:pPr>
            <a:fld id="{D018D9C5-E644-414B-97B6-66097F7A7F26}" type="slidenum">
              <a:rPr lang="en-US" smtClean="0"/>
              <a:pPr>
                <a:defRPr/>
              </a:pPr>
              <a:t>85</a:t>
            </a:fld>
            <a:endParaRPr lang="en-US" dirty="0"/>
          </a:p>
        </p:txBody>
      </p:sp>
      <p:pic>
        <p:nvPicPr>
          <p:cNvPr id="84998" name="Picture 13"/>
          <p:cNvPicPr>
            <a:picLocks noChangeAspect="1" noChangeArrowheads="1"/>
          </p:cNvPicPr>
          <p:nvPr/>
        </p:nvPicPr>
        <p:blipFill>
          <a:blip r:embed="rId3" cstate="print"/>
          <a:srcRect l="3046" r="2885" b="5641"/>
          <a:stretch>
            <a:fillRect/>
          </a:stretch>
        </p:blipFill>
        <p:spPr bwMode="auto">
          <a:xfrm>
            <a:off x="4114800" y="3429000"/>
            <a:ext cx="5029200" cy="3200400"/>
          </a:xfrm>
          <a:prstGeom prst="rect">
            <a:avLst/>
          </a:prstGeom>
          <a:noFill/>
          <a:ln w="9525">
            <a:noFill/>
            <a:miter lim="800000"/>
            <a:headEnd/>
            <a:tailEnd/>
          </a:ln>
        </p:spPr>
      </p:pic>
      <p:cxnSp>
        <p:nvCxnSpPr>
          <p:cNvPr id="17" name="Straight Arrow Connector 16"/>
          <p:cNvCxnSpPr/>
          <p:nvPr/>
        </p:nvCxnSpPr>
        <p:spPr>
          <a:xfrm rot="5400000">
            <a:off x="4495800" y="3352800"/>
            <a:ext cx="29718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7315200" y="3352800"/>
            <a:ext cx="11430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457200" y="381000"/>
            <a:ext cx="7543800" cy="990600"/>
          </a:xfrm>
          <a:prstGeom prst="rect">
            <a:avLst/>
          </a:prstGeom>
        </p:spPr>
        <p:txBody>
          <a:bodyPr lIns="0" tIns="0" rIns="0" bIns="0" anchor="b"/>
          <a:lstStyle/>
          <a:p>
            <a:pPr algn="l" eaLnBrk="1" hangingPunct="1">
              <a:lnSpc>
                <a:spcPct val="90000"/>
              </a:lnSpc>
            </a:pPr>
            <a:r>
              <a:rPr lang="en-US" sz="4000" b="1" dirty="0" smtClean="0">
                <a:solidFill>
                  <a:srgbClr val="2E005C"/>
                </a:solidFill>
              </a:rPr>
              <a:t>Content and Language of Chart</a:t>
            </a:r>
          </a:p>
        </p:txBody>
      </p:sp>
      <p:sp>
        <p:nvSpPr>
          <p:cNvPr id="86019" name="Content Placeholder 2"/>
          <p:cNvSpPr>
            <a:spLocks noGrp="1"/>
          </p:cNvSpPr>
          <p:nvPr>
            <p:ph idx="4294967295"/>
          </p:nvPr>
        </p:nvSpPr>
        <p:spPr>
          <a:xfrm>
            <a:off x="533400" y="1524000"/>
            <a:ext cx="7924800" cy="3733800"/>
          </a:xfrm>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None/>
            </a:pPr>
            <a:r>
              <a:rPr lang="en-US" b="1" i="1" dirty="0" smtClean="0">
                <a:solidFill>
                  <a:srgbClr val="000000"/>
                </a:solidFill>
              </a:rPr>
              <a:t>Data:</a:t>
            </a:r>
          </a:p>
          <a:p>
            <a:pPr marL="687388" lvl="1" indent="-333375" eaLnBrk="1" hangingPunct="1">
              <a:lnSpc>
                <a:spcPct val="90000"/>
              </a:lnSpc>
              <a:spcBef>
                <a:spcPts val="1200"/>
              </a:spcBef>
              <a:buClr>
                <a:schemeClr val="accent2"/>
              </a:buClr>
              <a:buFontTx/>
              <a:buNone/>
            </a:pPr>
            <a:endParaRPr lang="en-US" sz="2600" b="1" i="1" dirty="0" smtClean="0">
              <a:solidFill>
                <a:srgbClr val="000000"/>
              </a:solidFill>
            </a:endParaRP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a:p>
            <a:pPr marL="687388" lvl="1" indent="-333375" eaLnBrk="1" hangingPunct="1">
              <a:lnSpc>
                <a:spcPct val="90000"/>
              </a:lnSpc>
              <a:spcBef>
                <a:spcPts val="1200"/>
              </a:spcBef>
              <a:buClr>
                <a:schemeClr val="accent2"/>
              </a:buClr>
              <a:buFont typeface="Arial" charset="0"/>
              <a:buChar char="•"/>
            </a:pPr>
            <a:endParaRPr lang="en-US" dirty="0" smtClean="0">
              <a:solidFill>
                <a:srgbClr val="000000"/>
              </a:solidFill>
            </a:endParaRP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p:txBody>
      </p:sp>
      <p:sp>
        <p:nvSpPr>
          <p:cNvPr id="86021" name="TextBox 12"/>
          <p:cNvSpPr txBox="1">
            <a:spLocks noChangeArrowheads="1"/>
          </p:cNvSpPr>
          <p:nvPr/>
        </p:nvSpPr>
        <p:spPr bwMode="auto">
          <a:xfrm>
            <a:off x="228600" y="2057400"/>
            <a:ext cx="4267200" cy="4431983"/>
          </a:xfrm>
          <a:prstGeom prst="rect">
            <a:avLst/>
          </a:prstGeom>
          <a:noFill/>
          <a:ln w="9525">
            <a:noFill/>
            <a:miter lim="800000"/>
            <a:headEnd/>
            <a:tailEnd/>
          </a:ln>
        </p:spPr>
        <p:txBody>
          <a:bodyPr wrap="square">
            <a:spAutoFit/>
          </a:bodyPr>
          <a:lstStyle/>
          <a:p>
            <a:pPr marL="687388" lvl="1" indent="-333375">
              <a:lnSpc>
                <a:spcPct val="70000"/>
              </a:lnSpc>
              <a:spcBef>
                <a:spcPts val="1200"/>
              </a:spcBef>
              <a:buClr>
                <a:schemeClr val="accent2"/>
              </a:buClr>
              <a:buFont typeface="Arial" charset="0"/>
              <a:buChar char="•"/>
            </a:pPr>
            <a:r>
              <a:rPr lang="en-US" sz="2400" dirty="0">
                <a:solidFill>
                  <a:srgbClr val="000000"/>
                </a:solidFill>
                <a:latin typeface="+mn-lt"/>
              </a:rPr>
              <a:t>Detail about data submitted to TRC.</a:t>
            </a:r>
          </a:p>
          <a:p>
            <a:pPr marL="687388" lvl="1" indent="-333375">
              <a:lnSpc>
                <a:spcPct val="70000"/>
              </a:lnSpc>
              <a:spcBef>
                <a:spcPts val="1200"/>
              </a:spcBef>
              <a:buClr>
                <a:schemeClr val="accent2"/>
              </a:buClr>
              <a:buFont typeface="Arial" charset="0"/>
              <a:buChar char="•"/>
            </a:pPr>
            <a:r>
              <a:rPr lang="en-US" sz="2400" dirty="0" smtClean="0">
                <a:solidFill>
                  <a:srgbClr val="000000"/>
                </a:solidFill>
                <a:latin typeface="+mn-lt"/>
              </a:rPr>
              <a:t>Look </a:t>
            </a:r>
            <a:r>
              <a:rPr lang="en-US" sz="2400" dirty="0">
                <a:solidFill>
                  <a:srgbClr val="000000"/>
                </a:solidFill>
                <a:latin typeface="+mn-lt"/>
              </a:rPr>
              <a:t>for tools that conducted  </a:t>
            </a:r>
            <a:r>
              <a:rPr lang="en-US" sz="2400" dirty="0" smtClean="0">
                <a:solidFill>
                  <a:srgbClr val="000000"/>
                </a:solidFill>
                <a:latin typeface="+mn-lt"/>
              </a:rPr>
              <a:t>classification </a:t>
            </a:r>
            <a:r>
              <a:rPr lang="en-US" sz="2400" dirty="0">
                <a:solidFill>
                  <a:srgbClr val="000000"/>
                </a:solidFill>
                <a:latin typeface="+mn-lt"/>
              </a:rPr>
              <a:t>studies with outcome </a:t>
            </a:r>
            <a:r>
              <a:rPr lang="en-US" sz="2400" dirty="0" smtClean="0">
                <a:solidFill>
                  <a:srgbClr val="000000"/>
                </a:solidFill>
                <a:latin typeface="+mn-lt"/>
              </a:rPr>
              <a:t>    </a:t>
            </a:r>
            <a:r>
              <a:rPr lang="en-US" sz="2400" dirty="0">
                <a:solidFill>
                  <a:srgbClr val="000000"/>
                </a:solidFill>
                <a:latin typeface="+mn-lt"/>
              </a:rPr>
              <a:t>measures and samples similar to </a:t>
            </a:r>
            <a:r>
              <a:rPr lang="en-US" sz="2400" dirty="0" smtClean="0">
                <a:solidFill>
                  <a:srgbClr val="000000"/>
                </a:solidFill>
                <a:latin typeface="+mn-lt"/>
              </a:rPr>
              <a:t>your    </a:t>
            </a:r>
            <a:r>
              <a:rPr lang="en-US" sz="2400" dirty="0">
                <a:solidFill>
                  <a:srgbClr val="000000"/>
                </a:solidFill>
                <a:latin typeface="+mn-lt"/>
              </a:rPr>
              <a:t>population and outcome </a:t>
            </a:r>
            <a:r>
              <a:rPr lang="en-US" sz="2400" dirty="0" smtClean="0">
                <a:solidFill>
                  <a:srgbClr val="000000"/>
                </a:solidFill>
                <a:latin typeface="+mn-lt"/>
              </a:rPr>
              <a:t>of interest</a:t>
            </a:r>
            <a:r>
              <a:rPr lang="en-US" sz="2400" dirty="0">
                <a:solidFill>
                  <a:srgbClr val="000000"/>
                </a:solidFill>
                <a:latin typeface="+mn-lt"/>
              </a:rPr>
              <a:t>. </a:t>
            </a:r>
          </a:p>
          <a:p>
            <a:pPr marL="687388" lvl="1" indent="-333375">
              <a:lnSpc>
                <a:spcPct val="70000"/>
              </a:lnSpc>
              <a:spcBef>
                <a:spcPts val="1200"/>
              </a:spcBef>
              <a:buClr>
                <a:schemeClr val="accent2"/>
              </a:buClr>
              <a:buFont typeface="Arial" charset="0"/>
              <a:buChar char="•"/>
            </a:pPr>
            <a:r>
              <a:rPr lang="en-US" sz="2400" dirty="0" smtClean="0">
                <a:solidFill>
                  <a:srgbClr val="000000"/>
                </a:solidFill>
                <a:latin typeface="+mn-lt"/>
              </a:rPr>
              <a:t>More </a:t>
            </a:r>
            <a:r>
              <a:rPr lang="en-US" sz="2400" dirty="0">
                <a:solidFill>
                  <a:srgbClr val="000000"/>
                </a:solidFill>
                <a:latin typeface="+mn-lt"/>
              </a:rPr>
              <a:t>information to </a:t>
            </a:r>
            <a:r>
              <a:rPr lang="en-US" sz="2400" dirty="0" smtClean="0">
                <a:solidFill>
                  <a:srgbClr val="000000"/>
                </a:solidFill>
                <a:latin typeface="+mn-lt"/>
              </a:rPr>
              <a:t>help you </a:t>
            </a:r>
            <a:r>
              <a:rPr lang="en-US" sz="2400" dirty="0">
                <a:solidFill>
                  <a:srgbClr val="000000"/>
                </a:solidFill>
                <a:latin typeface="+mn-lt"/>
              </a:rPr>
              <a:t>determine which </a:t>
            </a:r>
            <a:r>
              <a:rPr lang="en-US" sz="2400" dirty="0" smtClean="0">
                <a:solidFill>
                  <a:srgbClr val="000000"/>
                </a:solidFill>
                <a:latin typeface="+mn-lt"/>
              </a:rPr>
              <a:t>tool(s) is </a:t>
            </a:r>
            <a:r>
              <a:rPr lang="en-US" sz="2400" dirty="0">
                <a:solidFill>
                  <a:srgbClr val="000000"/>
                </a:solidFill>
                <a:latin typeface="+mn-lt"/>
              </a:rPr>
              <a:t>most appropriate </a:t>
            </a:r>
            <a:r>
              <a:rPr lang="en-US" sz="2400" dirty="0" smtClean="0">
                <a:solidFill>
                  <a:srgbClr val="000000"/>
                </a:solidFill>
                <a:latin typeface="+mn-lt"/>
              </a:rPr>
              <a:t>for which </a:t>
            </a:r>
            <a:r>
              <a:rPr lang="en-US" sz="2400" dirty="0">
                <a:solidFill>
                  <a:srgbClr val="000000"/>
                </a:solidFill>
                <a:latin typeface="+mn-lt"/>
              </a:rPr>
              <a:t>populations </a:t>
            </a:r>
            <a:r>
              <a:rPr lang="en-US" sz="2400" dirty="0" smtClean="0">
                <a:solidFill>
                  <a:srgbClr val="000000"/>
                </a:solidFill>
                <a:latin typeface="+mn-lt"/>
              </a:rPr>
              <a:t>of   </a:t>
            </a:r>
            <a:r>
              <a:rPr lang="en-US" sz="2400" dirty="0">
                <a:solidFill>
                  <a:srgbClr val="000000"/>
                </a:solidFill>
                <a:latin typeface="+mn-lt"/>
              </a:rPr>
              <a:t>students. </a:t>
            </a:r>
          </a:p>
          <a:p>
            <a:pPr marL="687388" lvl="1" indent="-333375" eaLnBrk="1" hangingPunct="1">
              <a:lnSpc>
                <a:spcPct val="70000"/>
              </a:lnSpc>
              <a:spcBef>
                <a:spcPts val="1200"/>
              </a:spcBef>
              <a:buClr>
                <a:schemeClr val="accent2"/>
              </a:buClr>
              <a:buFont typeface="Arial" charset="0"/>
              <a:buChar char="•"/>
            </a:pPr>
            <a:endParaRPr lang="en-US" sz="2400" dirty="0">
              <a:solidFill>
                <a:srgbClr val="000000"/>
              </a:solidFill>
              <a:latin typeface="+mn-lt"/>
            </a:endParaRPr>
          </a:p>
        </p:txBody>
      </p:sp>
      <p:pic>
        <p:nvPicPr>
          <p:cNvPr id="86022" name="Picture 13"/>
          <p:cNvPicPr>
            <a:picLocks noChangeAspect="1" noChangeArrowheads="1"/>
          </p:cNvPicPr>
          <p:nvPr/>
        </p:nvPicPr>
        <p:blipFill>
          <a:blip r:embed="rId3" cstate="print"/>
          <a:srcRect l="46475" t="46153" r="48238" b="42308"/>
          <a:stretch>
            <a:fillRect/>
          </a:stretch>
        </p:blipFill>
        <p:spPr bwMode="auto">
          <a:xfrm>
            <a:off x="5943600" y="2667000"/>
            <a:ext cx="609600" cy="733425"/>
          </a:xfrm>
          <a:prstGeom prst="rect">
            <a:avLst/>
          </a:prstGeom>
          <a:noFill/>
          <a:ln w="9525">
            <a:noFill/>
            <a:miter lim="800000"/>
            <a:headEnd/>
            <a:tailEnd/>
          </a:ln>
        </p:spPr>
      </p:pic>
      <p:sp>
        <p:nvSpPr>
          <p:cNvPr id="86023" name="TextBox 14"/>
          <p:cNvSpPr txBox="1">
            <a:spLocks noChangeArrowheads="1"/>
          </p:cNvSpPr>
          <p:nvPr/>
        </p:nvSpPr>
        <p:spPr bwMode="auto">
          <a:xfrm>
            <a:off x="7391400" y="2209800"/>
            <a:ext cx="1447800" cy="825500"/>
          </a:xfrm>
          <a:prstGeom prst="rect">
            <a:avLst/>
          </a:prstGeom>
          <a:noFill/>
          <a:ln w="9525">
            <a:noFill/>
            <a:miter lim="800000"/>
            <a:headEnd/>
            <a:tailEnd/>
          </a:ln>
        </p:spPr>
        <p:txBody>
          <a:bodyPr>
            <a:spAutoFit/>
          </a:bodyPr>
          <a:lstStyle/>
          <a:p>
            <a:pPr eaLnBrk="1" hangingPunct="1"/>
            <a:r>
              <a:rPr lang="en-US" sz="1600" dirty="0"/>
              <a:t>Click on any rating bubble to view data</a:t>
            </a:r>
          </a:p>
        </p:txBody>
      </p:sp>
      <p:cxnSp>
        <p:nvCxnSpPr>
          <p:cNvPr id="18" name="Straight Arrow Connector 17"/>
          <p:cNvCxnSpPr/>
          <p:nvPr/>
        </p:nvCxnSpPr>
        <p:spPr>
          <a:xfrm rot="10800000" flipV="1">
            <a:off x="6705600" y="2590800"/>
            <a:ext cx="685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D018D9C5-E644-414B-97B6-66097F7A7F26}" type="slidenum">
              <a:rPr lang="en-US" smtClean="0"/>
              <a:pPr>
                <a:defRPr/>
              </a:pPr>
              <a:t>86</a:t>
            </a:fld>
            <a:endParaRPr lang="en-US" dirty="0"/>
          </a:p>
        </p:txBody>
      </p:sp>
      <p:pic>
        <p:nvPicPr>
          <p:cNvPr id="86020" name="Picture 11"/>
          <p:cNvPicPr>
            <a:picLocks noChangeAspect="1" noChangeArrowheads="1"/>
          </p:cNvPicPr>
          <p:nvPr/>
        </p:nvPicPr>
        <p:blipFill>
          <a:blip r:embed="rId3" cstate="print"/>
          <a:srcRect r="3687" b="6410"/>
          <a:stretch>
            <a:fillRect/>
          </a:stretch>
        </p:blipFill>
        <p:spPr bwMode="auto">
          <a:xfrm>
            <a:off x="4572000" y="3581400"/>
            <a:ext cx="4429126" cy="3095625"/>
          </a:xfrm>
          <a:prstGeom prst="rect">
            <a:avLst/>
          </a:prstGeom>
          <a:noFill/>
          <a:ln w="9525">
            <a:noFill/>
            <a:miter lim="800000"/>
            <a:headEnd/>
            <a:tailEnd/>
          </a:ln>
        </p:spPr>
      </p:pic>
      <p:cxnSp>
        <p:nvCxnSpPr>
          <p:cNvPr id="24" name="Straight Arrow Connector 23"/>
          <p:cNvCxnSpPr/>
          <p:nvPr/>
        </p:nvCxnSpPr>
        <p:spPr>
          <a:xfrm rot="5400000">
            <a:off x="5562600" y="3657600"/>
            <a:ext cx="2895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696200" y="3581400"/>
            <a:ext cx="11430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 Review for Data</a:t>
            </a:r>
            <a:endParaRPr lang="en-US" dirty="0"/>
          </a:p>
        </p:txBody>
      </p:sp>
      <p:sp>
        <p:nvSpPr>
          <p:cNvPr id="2" name="Slide Number Placeholder 1"/>
          <p:cNvSpPr>
            <a:spLocks noGrp="1"/>
          </p:cNvSpPr>
          <p:nvPr>
            <p:ph type="sldNum" sz="quarter" idx="10"/>
          </p:nvPr>
        </p:nvSpPr>
        <p:spPr/>
        <p:txBody>
          <a:bodyPr/>
          <a:lstStyle/>
          <a:p>
            <a:pPr>
              <a:defRPr/>
            </a:pPr>
            <a:fld id="{D018D9C5-E644-414B-97B6-66097F7A7F26}" type="slidenum">
              <a:rPr lang="en-US" smtClean="0"/>
              <a:pPr>
                <a:defRPr/>
              </a:pPr>
              <a:t>87</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990600" y="2667000"/>
            <a:ext cx="6477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Ask for More Information </a:t>
            </a:r>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88</a:t>
            </a:fld>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828800" y="1905000"/>
            <a:ext cx="541020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81000" y="1219200"/>
            <a:ext cx="3276600" cy="1706562"/>
          </a:xfrm>
          <a:prstGeom prst="rect">
            <a:avLst/>
          </a:prstGeom>
        </p:spPr>
        <p:txBody>
          <a:bodyPr lIns="0" tIns="0" rIns="0" bIns="0" anchor="b"/>
          <a:lstStyle/>
          <a:p>
            <a:pPr algn="l" eaLnBrk="1" hangingPunct="1">
              <a:lnSpc>
                <a:spcPct val="90000"/>
              </a:lnSpc>
            </a:pPr>
            <a:r>
              <a:rPr lang="en-US" sz="4000" b="1" dirty="0" smtClean="0">
                <a:solidFill>
                  <a:srgbClr val="2E005C"/>
                </a:solidFill>
              </a:rPr>
              <a:t>The NCRTI Screening Tool Chart User Guide</a:t>
            </a:r>
          </a:p>
        </p:txBody>
      </p:sp>
      <p:pic>
        <p:nvPicPr>
          <p:cNvPr id="78852" name="Picture 2" descr="Pop-out"/>
          <p:cNvPicPr>
            <a:picLocks noChangeAspect="1" noChangeArrowheads="1"/>
          </p:cNvPicPr>
          <p:nvPr/>
        </p:nvPicPr>
        <p:blipFill>
          <a:blip r:embed="rId3"/>
          <a:srcRect/>
          <a:stretch>
            <a:fillRect/>
          </a:stretch>
        </p:blipFill>
        <p:spPr bwMode="auto">
          <a:xfrm>
            <a:off x="155575" y="-136525"/>
            <a:ext cx="9525" cy="95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38600" y="637389"/>
            <a:ext cx="4724400" cy="622061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A154422-C016-4BC6-BDD2-758D7314B92A}" type="slidenum">
              <a:rPr lang="en-US" smtClean="0"/>
              <a:pPr>
                <a:defRPr/>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85E27C5-ECB1-4EBC-98D3-F94D2BA84B3F}" type="slidenum">
              <a:rPr lang="en-US" smtClean="0"/>
              <a:pPr/>
              <a:t>9</a:t>
            </a:fld>
            <a:endParaRPr lang="en-US" dirty="0"/>
          </a:p>
        </p:txBody>
      </p:sp>
      <p:sp>
        <p:nvSpPr>
          <p:cNvPr id="3075" name="Content Placeholder 2"/>
          <p:cNvSpPr>
            <a:spLocks noGrp="1"/>
          </p:cNvSpPr>
          <p:nvPr>
            <p:ph type="body" sz="quarter" idx="13"/>
          </p:nvPr>
        </p:nvSpPr>
        <p:spPr/>
        <p:txBody>
          <a:bodyPr/>
          <a:lstStyle/>
          <a:p>
            <a:pPr>
              <a:spcBef>
                <a:spcPts val="600"/>
              </a:spcBef>
              <a:spcAft>
                <a:spcPts val="600"/>
              </a:spcAft>
            </a:pPr>
            <a:r>
              <a:rPr lang="en-US" sz="3000" dirty="0" smtClean="0"/>
              <a:t>With RTI, schools identify students at-risk for poor learning outcomes, monitor student progress, provide evidence-based interventions and adjust the intensity and nature of those interventions based on a student’s responsiveness, and RTI may be used as part of the determination process for identifying students with specific learning disabilities or other disabilities.  </a:t>
            </a:r>
            <a:endParaRPr lang="en-US" sz="3000" strike="sngStrike" dirty="0" smtClean="0"/>
          </a:p>
        </p:txBody>
      </p:sp>
      <p:sp>
        <p:nvSpPr>
          <p:cNvPr id="3074" name="Title 1"/>
          <p:cNvSpPr>
            <a:spLocks noGrp="1"/>
          </p:cNvSpPr>
          <p:nvPr>
            <p:ph type="title"/>
          </p:nvPr>
        </p:nvSpPr>
        <p:spPr/>
        <p:txBody>
          <a:bodyPr/>
          <a:lstStyle/>
          <a:p>
            <a:r>
              <a:rPr lang="en-US" dirty="0" smtClean="0"/>
              <a:t>Defining RTI</a:t>
            </a:r>
          </a:p>
        </p:txBody>
      </p:sp>
      <p:sp>
        <p:nvSpPr>
          <p:cNvPr id="9" name="Text Placeholder 8"/>
          <p:cNvSpPr>
            <a:spLocks noGrp="1"/>
          </p:cNvSpPr>
          <p:nvPr>
            <p:ph type="body" sz="quarter" idx="14"/>
          </p:nvPr>
        </p:nvSpPr>
        <p:spPr>
          <a:xfrm>
            <a:off x="838200" y="5638800"/>
            <a:ext cx="8305800" cy="457200"/>
          </a:xfrm>
        </p:spPr>
        <p:txBody>
          <a:bodyPr/>
          <a:lstStyle/>
          <a:p>
            <a:pPr>
              <a:spcBef>
                <a:spcPct val="50000"/>
              </a:spcBef>
            </a:pPr>
            <a:r>
              <a:rPr lang="en-US" dirty="0" smtClean="0"/>
              <a:t>(National Center on Response to Intervention)</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Timeframe</a:t>
            </a:r>
          </a:p>
        </p:txBody>
      </p:sp>
      <p:sp>
        <p:nvSpPr>
          <p:cNvPr id="59395" name="Content Placeholder 2"/>
          <p:cNvSpPr>
            <a:spLocks noGrp="1"/>
          </p:cNvSpPr>
          <p:nvPr>
            <p:ph idx="1"/>
          </p:nvPr>
        </p:nvSpPr>
        <p:spPr>
          <a:xfrm>
            <a:off x="381000" y="1905000"/>
            <a:ext cx="8305800" cy="3962400"/>
          </a:xfrm>
          <a:prstGeom prst="rect">
            <a:avLst/>
          </a:prstGeom>
        </p:spPr>
        <p:txBody>
          <a:bodyPr lIns="0" tIns="0" rIns="0" bIns="0"/>
          <a:lstStyle/>
          <a:p>
            <a:pPr marL="339725" indent="-339725" eaLnBrk="1" hangingPunct="1">
              <a:lnSpc>
                <a:spcPct val="90000"/>
              </a:lnSpc>
              <a:spcBef>
                <a:spcPts val="1200"/>
              </a:spcBef>
              <a:buClr>
                <a:schemeClr val="accent1"/>
              </a:buClr>
              <a:buFont typeface="Wingdings" charset="2"/>
              <a:buChar char="§"/>
            </a:pPr>
            <a:r>
              <a:rPr lang="en-US" sz="2800" dirty="0" smtClean="0"/>
              <a:t>Screening typically occurs at least 3 times year</a:t>
            </a:r>
          </a:p>
          <a:p>
            <a:pPr marL="746125" lvl="1" indent="-339725">
              <a:buClr>
                <a:srgbClr val="2E005C"/>
              </a:buClr>
              <a:buFont typeface="Arial" pitchFamily="34" charset="0"/>
              <a:buChar char="•"/>
            </a:pPr>
            <a:r>
              <a:rPr lang="en-US" sz="2400" dirty="0" smtClean="0"/>
              <a:t>Fall, winter, spring </a:t>
            </a:r>
          </a:p>
          <a:p>
            <a:pPr marL="746125" lvl="1" indent="-339725">
              <a:buClr>
                <a:srgbClr val="2E005C"/>
              </a:buClr>
              <a:buFont typeface="Arial" pitchFamily="34" charset="0"/>
              <a:buChar char="•"/>
            </a:pPr>
            <a:r>
              <a:rPr lang="en-US" sz="2400" dirty="0" smtClean="0"/>
              <a:t>Should remain consistent across school years and sites</a:t>
            </a:r>
          </a:p>
          <a:p>
            <a:pPr marL="339725" lvl="1" indent="-339725">
              <a:buClr>
                <a:schemeClr val="accent1"/>
              </a:buClr>
              <a:buFont typeface="Wingdings" charset="2"/>
              <a:buChar char="§"/>
            </a:pPr>
            <a:r>
              <a:rPr lang="en-US" dirty="0" smtClean="0"/>
              <a:t>Screeners must target skills pertinent to the grade and time the screen is administered.</a:t>
            </a:r>
          </a:p>
          <a:p>
            <a:pPr marL="339725" indent="-339725" eaLnBrk="1" hangingPunct="1">
              <a:lnSpc>
                <a:spcPct val="90000"/>
              </a:lnSpc>
              <a:spcBef>
                <a:spcPts val="1200"/>
              </a:spcBef>
              <a:buClr>
                <a:schemeClr val="accent1"/>
              </a:buClr>
              <a:buFont typeface="Wingdings" charset="2"/>
              <a:buChar char="§"/>
            </a:pPr>
            <a:r>
              <a:rPr lang="en-US" sz="2800" dirty="0" smtClean="0">
                <a:solidFill>
                  <a:srgbClr val="000000"/>
                </a:solidFill>
              </a:rPr>
              <a:t>Delivery option:</a:t>
            </a:r>
          </a:p>
          <a:p>
            <a:pPr marL="746125" lvl="1" indent="-339725">
              <a:buClr>
                <a:srgbClr val="2E005C"/>
              </a:buClr>
              <a:buFont typeface="Arial" pitchFamily="34" charset="0"/>
              <a:buChar char="•"/>
            </a:pPr>
            <a:r>
              <a:rPr lang="en-US" sz="2400" dirty="0" smtClean="0"/>
              <a:t>Individually administered test:  approximately 1-5 minutes</a:t>
            </a:r>
          </a:p>
          <a:p>
            <a:pPr marL="746125" lvl="1" indent="-339725">
              <a:buClr>
                <a:srgbClr val="2E005C"/>
              </a:buClr>
              <a:buFont typeface="Arial" pitchFamily="34" charset="0"/>
              <a:buChar char="•"/>
            </a:pPr>
            <a:r>
              <a:rPr lang="en-US" sz="2400" dirty="0" smtClean="0">
                <a:solidFill>
                  <a:srgbClr val="000000"/>
                </a:solidFill>
              </a:rPr>
              <a:t>Class-wide  tests: range from 2-60 minutes</a:t>
            </a: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a:p>
            <a:pPr marL="339725" indent="-339725" eaLnBrk="1" hangingPunct="1">
              <a:lnSpc>
                <a:spcPct val="90000"/>
              </a:lnSpc>
              <a:spcBef>
                <a:spcPts val="1200"/>
              </a:spcBef>
              <a:buClr>
                <a:schemeClr val="accent1"/>
              </a:buClr>
              <a:buFont typeface="Wingdings" charset="2"/>
              <a:buChar cha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Time: Screening</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dirty="0" smtClean="0"/>
              <a:t>Review Screening Tools Chart</a:t>
            </a:r>
          </a:p>
          <a:p>
            <a:pPr marL="971550" lvl="1" indent="-514350">
              <a:buClr>
                <a:schemeClr val="tx2"/>
              </a:buClr>
              <a:buFont typeface="Arial" pitchFamily="34" charset="0"/>
              <a:buChar char="•"/>
            </a:pPr>
            <a:r>
              <a:rPr lang="en-US" dirty="0" smtClean="0"/>
              <a:t>What screening tools in math and reading have high classification accuracy, reliability, and validity?</a:t>
            </a:r>
          </a:p>
          <a:p>
            <a:pPr marL="971550" lvl="1" indent="-514350">
              <a:buClr>
                <a:schemeClr val="tx2"/>
              </a:buClr>
              <a:buFont typeface="Arial" pitchFamily="34" charset="0"/>
              <a:buChar char="•"/>
            </a:pPr>
            <a:r>
              <a:rPr lang="en-US" dirty="0" smtClean="0"/>
              <a:t>Are your tools there? What evidence exists for their reliability and validity?</a:t>
            </a:r>
          </a:p>
          <a:p>
            <a:pPr marL="971550" lvl="1" indent="-514350">
              <a:buClr>
                <a:schemeClr val="tx2"/>
              </a:buCl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pPr>
              <a:buClr>
                <a:schemeClr val="accent1"/>
              </a:buClr>
              <a:buFont typeface="Wingdings" pitchFamily="2" charset="2"/>
              <a:buChar char="§"/>
            </a:pPr>
            <a:r>
              <a:rPr lang="en-US" sz="3600" dirty="0" smtClean="0"/>
              <a:t>How has what you heard challenged your thinking about screening?</a:t>
            </a:r>
          </a:p>
          <a:p>
            <a:pPr>
              <a:buClr>
                <a:schemeClr val="accent1"/>
              </a:buClr>
              <a:buFont typeface="Wingdings" pitchFamily="2" charset="2"/>
              <a:buChar char="§"/>
            </a:pPr>
            <a:r>
              <a:rPr lang="en-US" sz="3600" dirty="0" smtClean="0"/>
              <a:t>How has it confirmed your thinking?</a:t>
            </a:r>
            <a:endParaRPr lang="en-US" sz="36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Using Screening Data for Decision Making</a:t>
            </a:r>
          </a:p>
        </p:txBody>
      </p:sp>
      <p:sp>
        <p:nvSpPr>
          <p:cNvPr id="3" name="Slide Number Placeholder 2"/>
          <p:cNvSpPr>
            <a:spLocks noGrp="1"/>
          </p:cNvSpPr>
          <p:nvPr>
            <p:ph type="sldNum" sz="quarter" idx="12"/>
          </p:nvPr>
        </p:nvSpPr>
        <p:spPr/>
        <p:txBody>
          <a:bodyPr/>
          <a:lstStyle/>
          <a:p>
            <a:pPr>
              <a:defRPr/>
            </a:pPr>
            <a:fld id="{55A5DE50-F2A3-4E2B-ACE4-AFF6EF62F9A3}" type="slidenum">
              <a:rPr lang="en-US" smtClean="0"/>
              <a:pPr>
                <a:defRPr/>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Educational Decisions: Screening</a:t>
            </a:r>
            <a:endParaRPr lang="en-US" dirty="0"/>
          </a:p>
        </p:txBody>
      </p:sp>
      <p:sp>
        <p:nvSpPr>
          <p:cNvPr id="3" name="Content Placeholder 2"/>
          <p:cNvSpPr>
            <a:spLocks noGrp="1"/>
          </p:cNvSpPr>
          <p:nvPr>
            <p:ph idx="1"/>
          </p:nvPr>
        </p:nvSpPr>
        <p:spPr>
          <a:xfrm>
            <a:off x="381000" y="1828800"/>
            <a:ext cx="8305800" cy="4038600"/>
          </a:xfrm>
        </p:spPr>
        <p:txBody>
          <a:bodyPr/>
          <a:lstStyle/>
          <a:p>
            <a:pPr>
              <a:buClr>
                <a:schemeClr val="accent1"/>
              </a:buClr>
              <a:buFont typeface="Wingdings" pitchFamily="2" charset="2"/>
              <a:buChar char="§"/>
            </a:pPr>
            <a:r>
              <a:rPr lang="en-US" sz="2400" dirty="0" smtClean="0"/>
              <a:t>Program Improvement and Curriculum Decisions</a:t>
            </a:r>
          </a:p>
          <a:p>
            <a:pPr>
              <a:buClr>
                <a:schemeClr val="accent1"/>
              </a:buClr>
              <a:buFont typeface="Wingdings" pitchFamily="2" charset="2"/>
              <a:buChar char="§"/>
            </a:pPr>
            <a:r>
              <a:rPr lang="en-US" sz="2400" dirty="0" smtClean="0"/>
              <a:t>Innovation and Sustainability Decisions</a:t>
            </a:r>
          </a:p>
          <a:p>
            <a:pPr lvl="1">
              <a:buClr>
                <a:schemeClr val="accent2"/>
              </a:buClr>
              <a:buFont typeface="Arial" pitchFamily="34" charset="0"/>
              <a:buChar char="•"/>
            </a:pPr>
            <a:r>
              <a:rPr lang="en-US" sz="2000" dirty="0" smtClean="0"/>
              <a:t>General Effectiveness of Implementation</a:t>
            </a:r>
          </a:p>
          <a:p>
            <a:pPr lvl="1">
              <a:buClr>
                <a:schemeClr val="accent2"/>
              </a:buClr>
              <a:buFont typeface="Arial" pitchFamily="34" charset="0"/>
              <a:buChar char="•"/>
            </a:pPr>
            <a:r>
              <a:rPr lang="en-US" sz="2000" dirty="0" smtClean="0"/>
              <a:t>General Effectiveness of RTI Model</a:t>
            </a:r>
          </a:p>
          <a:p>
            <a:pPr>
              <a:buClr>
                <a:schemeClr val="accent1"/>
              </a:buClr>
              <a:buFont typeface="Wingdings" pitchFamily="2" charset="2"/>
              <a:buChar char="§"/>
            </a:pPr>
            <a:r>
              <a:rPr lang="en-US" sz="2400" dirty="0" smtClean="0"/>
              <a:t>Ensure Equitable Services and Supports Across Schools</a:t>
            </a:r>
          </a:p>
          <a:p>
            <a:pPr lvl="1">
              <a:buClr>
                <a:schemeClr val="accent2"/>
              </a:buClr>
              <a:buFont typeface="Arial" pitchFamily="34" charset="0"/>
              <a:buChar char="•"/>
            </a:pPr>
            <a:r>
              <a:rPr lang="en-US" sz="2000" dirty="0" smtClean="0"/>
              <a:t>Access to supplemental supports</a:t>
            </a:r>
          </a:p>
          <a:p>
            <a:pPr lvl="1">
              <a:buClr>
                <a:schemeClr val="accent2"/>
              </a:buClr>
              <a:buFont typeface="Arial" pitchFamily="34" charset="0"/>
              <a:buChar char="•"/>
            </a:pPr>
            <a:r>
              <a:rPr lang="en-US" sz="2000" dirty="0" smtClean="0"/>
              <a:t>Access to effective instruction</a:t>
            </a:r>
          </a:p>
          <a:p>
            <a:pPr lvl="1">
              <a:buClr>
                <a:schemeClr val="accent2"/>
              </a:buClr>
              <a:buFont typeface="Arial" pitchFamily="34" charset="0"/>
              <a:buChar char="•"/>
            </a:pPr>
            <a:r>
              <a:rPr lang="en-US" sz="2000" dirty="0" smtClean="0"/>
              <a:t>SLD identification</a:t>
            </a:r>
          </a:p>
          <a:p>
            <a:pPr>
              <a:buClr>
                <a:schemeClr val="accent1"/>
              </a:buClr>
              <a:buFont typeface="Wingdings" pitchFamily="2" charset="2"/>
              <a:buChar char="§"/>
            </a:pPr>
            <a:r>
              <a:rPr lang="en-US" sz="2400" dirty="0" smtClean="0"/>
              <a:t>Allocation of Resources and Professional Development </a:t>
            </a:r>
          </a:p>
          <a:p>
            <a:endParaRPr lang="en-US" sz="2000" dirty="0"/>
          </a:p>
        </p:txBody>
      </p:sp>
      <p:sp>
        <p:nvSpPr>
          <p:cNvPr id="4" name="Slide Number Placeholder 3"/>
          <p:cNvSpPr>
            <a:spLocks noGrp="1"/>
          </p:cNvSpPr>
          <p:nvPr>
            <p:ph type="sldNum" sz="quarter" idx="10"/>
          </p:nvPr>
        </p:nvSpPr>
        <p:spPr/>
        <p:txBody>
          <a:bodyPr/>
          <a:lstStyle/>
          <a:p>
            <a:pPr>
              <a:defRPr/>
            </a:pPr>
            <a:fld id="{085E27C5-ECB1-4EBC-98D3-F94D2BA84B3F}" type="slidenum">
              <a:rPr lang="en-US" smtClean="0"/>
              <a:pPr>
                <a:defRPr/>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04800" y="758952"/>
            <a:ext cx="8610600" cy="987552"/>
          </a:xfrm>
        </p:spPr>
        <p:txBody>
          <a:bodyPr/>
          <a:lstStyle/>
          <a:p>
            <a:pPr eaLnBrk="1" hangingPunct="1"/>
            <a:r>
              <a:rPr lang="en-US" dirty="0" smtClean="0"/>
              <a:t>School Educational Decisions: Screening</a:t>
            </a:r>
          </a:p>
        </p:txBody>
      </p:sp>
      <p:sp>
        <p:nvSpPr>
          <p:cNvPr id="111619" name="Rectangle 3"/>
          <p:cNvSpPr>
            <a:spLocks noGrp="1" noChangeArrowheads="1"/>
          </p:cNvSpPr>
          <p:nvPr>
            <p:ph type="body" sz="half" idx="1"/>
          </p:nvPr>
        </p:nvSpPr>
        <p:spPr>
          <a:xfrm>
            <a:off x="304800" y="1981200"/>
            <a:ext cx="8305800" cy="3718560"/>
          </a:xfrm>
        </p:spPr>
        <p:txBody>
          <a:bodyPr/>
          <a:lstStyle/>
          <a:p>
            <a:pPr eaLnBrk="1" hangingPunct="1">
              <a:lnSpc>
                <a:spcPct val="90000"/>
              </a:lnSpc>
              <a:buFont typeface="Wingdings" pitchFamily="2" charset="2"/>
              <a:buChar char="§"/>
            </a:pPr>
            <a:r>
              <a:rPr lang="en-US" sz="3600" dirty="0" smtClean="0"/>
              <a:t>General school and grade level trends or issues </a:t>
            </a:r>
          </a:p>
          <a:p>
            <a:pPr eaLnBrk="1" hangingPunct="1">
              <a:lnSpc>
                <a:spcPct val="90000"/>
              </a:lnSpc>
              <a:buFont typeface="Wingdings" pitchFamily="2" charset="2"/>
              <a:buChar char="§"/>
            </a:pPr>
            <a:r>
              <a:rPr lang="en-US" sz="3600" dirty="0" smtClean="0"/>
              <a:t>Effectiveness of school wide curriculum and instructional delivery</a:t>
            </a:r>
          </a:p>
          <a:p>
            <a:pPr eaLnBrk="1" hangingPunct="1">
              <a:lnSpc>
                <a:spcPct val="90000"/>
              </a:lnSpc>
              <a:buFont typeface="Wingdings" pitchFamily="2" charset="2"/>
              <a:buChar char="§"/>
            </a:pPr>
            <a:r>
              <a:rPr lang="en-US" sz="3600" dirty="0" smtClean="0"/>
              <a:t>Areas of need and guidance on how to set measurable school wide goals</a:t>
            </a:r>
          </a:p>
          <a:p>
            <a:pPr eaLnBrk="1" hangingPunct="1">
              <a:lnSpc>
                <a:spcPct val="90000"/>
              </a:lnSpc>
            </a:pPr>
            <a:endParaRPr lang="en-US" sz="2000" dirty="0" smtClean="0"/>
          </a:p>
          <a:p>
            <a:pPr eaLnBrk="1" hangingPunct="1">
              <a:lnSpc>
                <a:spcPct val="90000"/>
              </a:lnSpc>
            </a:pPr>
            <a:endParaRPr lang="en-US" sz="2000" dirty="0" smtClean="0"/>
          </a:p>
          <a:p>
            <a:pPr lvl="1" eaLnBrk="1" hangingPunct="1">
              <a:lnSpc>
                <a:spcPct val="90000"/>
              </a:lnSpc>
            </a:pPr>
            <a:endParaRPr lang="en-US" sz="1800" dirty="0" smtClean="0"/>
          </a:p>
        </p:txBody>
      </p:sp>
      <p:sp>
        <p:nvSpPr>
          <p:cNvPr id="4" name="Slide Number Placeholder 3"/>
          <p:cNvSpPr>
            <a:spLocks noGrp="1"/>
          </p:cNvSpPr>
          <p:nvPr>
            <p:ph type="sldNum" sz="quarter" idx="10"/>
          </p:nvPr>
        </p:nvSpPr>
        <p:spPr/>
        <p:txBody>
          <a:bodyPr/>
          <a:lstStyle/>
          <a:p>
            <a:fld id="{704A1040-FC65-4B4B-94A2-B814865480B2}" type="slidenum">
              <a:rPr lang="en-US" smtClean="0"/>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Level Educational Decisions: Screening</a:t>
            </a:r>
            <a:endParaRPr lang="en-US" dirty="0"/>
          </a:p>
        </p:txBody>
      </p:sp>
      <p:sp>
        <p:nvSpPr>
          <p:cNvPr id="5" name="Slide Number Placeholder 4"/>
          <p:cNvSpPr>
            <a:spLocks noGrp="1"/>
          </p:cNvSpPr>
          <p:nvPr>
            <p:ph type="sldNum" sz="quarter" idx="10"/>
          </p:nvPr>
        </p:nvSpPr>
        <p:spPr/>
        <p:txBody>
          <a:bodyPr/>
          <a:lstStyle/>
          <a:p>
            <a:fld id="{704A1040-FC65-4B4B-94A2-B814865480B2}" type="slidenum">
              <a:rPr lang="en-US" smtClean="0"/>
              <a:pPr/>
              <a:t>96</a:t>
            </a:fld>
            <a:endParaRPr lang="en-US" dirty="0"/>
          </a:p>
        </p:txBody>
      </p:sp>
      <p:sp>
        <p:nvSpPr>
          <p:cNvPr id="6" name="Rectangle 4"/>
          <p:cNvSpPr>
            <a:spLocks noGrp="1" noChangeArrowheads="1"/>
          </p:cNvSpPr>
          <p:nvPr>
            <p:ph sz="half" idx="1"/>
          </p:nvPr>
        </p:nvSpPr>
        <p:spPr>
          <a:xfrm>
            <a:off x="304800" y="2057400"/>
            <a:ext cx="8229600" cy="3718560"/>
          </a:xfrm>
        </p:spPr>
        <p:txBody>
          <a:bodyPr/>
          <a:lstStyle/>
          <a:p>
            <a:pPr eaLnBrk="1" hangingPunct="1">
              <a:lnSpc>
                <a:spcPct val="90000"/>
              </a:lnSpc>
              <a:buFont typeface="Wingdings" pitchFamily="2" charset="2"/>
              <a:buChar char="§"/>
            </a:pPr>
            <a:r>
              <a:rPr lang="en-US" sz="3200" dirty="0" smtClean="0"/>
              <a:t>Grade level trends or issues</a:t>
            </a:r>
          </a:p>
          <a:p>
            <a:pPr eaLnBrk="1" hangingPunct="1">
              <a:lnSpc>
                <a:spcPct val="90000"/>
              </a:lnSpc>
              <a:buFont typeface="Wingdings" pitchFamily="2" charset="2"/>
              <a:buChar char="§"/>
            </a:pPr>
            <a:r>
              <a:rPr lang="en-US" sz="3200" dirty="0" smtClean="0"/>
              <a:t>Effectiveness of grade level curriculum and instruction</a:t>
            </a:r>
          </a:p>
          <a:p>
            <a:pPr>
              <a:lnSpc>
                <a:spcPct val="90000"/>
              </a:lnSpc>
              <a:buFont typeface="Wingdings" pitchFamily="2" charset="2"/>
              <a:buChar char="§"/>
            </a:pPr>
            <a:r>
              <a:rPr lang="en-US" sz="3200" dirty="0" smtClean="0"/>
              <a:t>Areas of need and guidance on how to set measurable grade level goals</a:t>
            </a:r>
          </a:p>
          <a:p>
            <a:pPr eaLnBrk="1" hangingPunct="1">
              <a:lnSpc>
                <a:spcPct val="90000"/>
              </a:lnSpc>
              <a:buFont typeface="Wingdings" pitchFamily="2" charset="2"/>
              <a:buChar char="§"/>
            </a:pPr>
            <a:r>
              <a:rPr lang="en-US" sz="3200" dirty="0" smtClean="0"/>
              <a:t>Students who may need additional instruction or assessment </a:t>
            </a:r>
          </a:p>
          <a:p>
            <a:pPr algn="ctr" eaLnBrk="1" hangingPunct="1">
              <a:lnSpc>
                <a:spcPct val="90000"/>
              </a:lnSpc>
              <a:buFontTx/>
              <a:buNone/>
            </a:pPr>
            <a:endParaRPr lang="en-US" sz="2000"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Requirements for Educational Decisions: Screening</a:t>
            </a:r>
            <a:endParaRPr lang="en-US" dirty="0"/>
          </a:p>
        </p:txBody>
      </p:sp>
      <p:sp>
        <p:nvSpPr>
          <p:cNvPr id="7" name="Content Placeholder 6"/>
          <p:cNvSpPr>
            <a:spLocks noGrp="1"/>
          </p:cNvSpPr>
          <p:nvPr>
            <p:ph idx="1"/>
          </p:nvPr>
        </p:nvSpPr>
        <p:spPr/>
        <p:txBody>
          <a:bodyPr/>
          <a:lstStyle/>
          <a:p>
            <a:pPr>
              <a:buClr>
                <a:schemeClr val="accent1"/>
              </a:buClr>
              <a:buFont typeface="Wingdings" pitchFamily="2" charset="2"/>
              <a:buChar char="§"/>
            </a:pPr>
            <a:r>
              <a:rPr lang="en-US" dirty="0" smtClean="0"/>
              <a:t>How do you know who is at-risk? </a:t>
            </a:r>
          </a:p>
          <a:p>
            <a:pPr>
              <a:buClr>
                <a:schemeClr val="accent1"/>
              </a:buClr>
              <a:buFont typeface="Wingdings" pitchFamily="2" charset="2"/>
              <a:buChar char="§"/>
            </a:pPr>
            <a:r>
              <a:rPr lang="en-US" b="1" dirty="0" smtClean="0"/>
              <a:t>Cut score </a:t>
            </a:r>
          </a:p>
          <a:p>
            <a:pPr>
              <a:buClr>
                <a:schemeClr val="accent1"/>
              </a:buClr>
              <a:buNone/>
            </a:pPr>
            <a:r>
              <a:rPr lang="en-US" dirty="0" smtClean="0"/>
              <a:t>	A cut score is a score on a screening test that divides students who are considered potentially at-risk from those who are considered not at-risk.</a:t>
            </a:r>
          </a:p>
          <a:p>
            <a:endParaRPr lang="en-US" dirty="0"/>
          </a:p>
        </p:txBody>
      </p:sp>
      <p:sp>
        <p:nvSpPr>
          <p:cNvPr id="5" name="Slide Number Placeholder 4"/>
          <p:cNvSpPr>
            <a:spLocks noGrp="1"/>
          </p:cNvSpPr>
          <p:nvPr>
            <p:ph type="sldNum" sz="quarter" idx="10"/>
          </p:nvPr>
        </p:nvSpPr>
        <p:spPr/>
        <p:txBody>
          <a:bodyPr/>
          <a:lstStyle/>
          <a:p>
            <a:fld id="{704A1040-FC65-4B4B-94A2-B814865480B2}" type="slidenum">
              <a:rPr lang="en-US" smtClean="0"/>
              <a:pPr/>
              <a:t>97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381000" y="609600"/>
            <a:ext cx="7467600" cy="1139825"/>
          </a:xfrm>
          <a:prstGeom prst="rect">
            <a:avLst/>
          </a:prstGeom>
          <a:noFill/>
          <a:ln w="9525">
            <a:noFill/>
            <a:miter lim="800000"/>
            <a:headEnd/>
            <a:tailEnd/>
          </a:ln>
        </p:spPr>
        <p:txBody>
          <a:bodyPr anchor="ctr" anchorCtr="1"/>
          <a:lstStyle/>
          <a:p>
            <a:pPr algn="ctr" eaLnBrk="1" hangingPunct="1"/>
            <a:endParaRPr lang="en-US" sz="4000" dirty="0">
              <a:latin typeface="Calibri" pitchFamily="34" charset="0"/>
            </a:endParaRPr>
          </a:p>
        </p:txBody>
      </p:sp>
      <p:sp>
        <p:nvSpPr>
          <p:cNvPr id="40963" name="Rectangle 5"/>
          <p:cNvSpPr>
            <a:spLocks noChangeArrowheads="1"/>
          </p:cNvSpPr>
          <p:nvPr/>
        </p:nvSpPr>
        <p:spPr bwMode="auto">
          <a:xfrm>
            <a:off x="762000" y="1752600"/>
            <a:ext cx="7924800" cy="4525963"/>
          </a:xfrm>
          <a:prstGeom prst="rect">
            <a:avLst/>
          </a:prstGeom>
          <a:noFill/>
          <a:ln w="9525">
            <a:noFill/>
            <a:miter lim="800000"/>
            <a:headEnd/>
            <a:tailEnd/>
          </a:ln>
        </p:spPr>
        <p:txBody>
          <a:bodyPr/>
          <a:lstStyle/>
          <a:p>
            <a:pPr marL="342900" indent="-342900" eaLnBrk="1" hangingPunct="1">
              <a:lnSpc>
                <a:spcPct val="80000"/>
              </a:lnSpc>
              <a:spcBef>
                <a:spcPct val="20000"/>
              </a:spcBef>
              <a:buClr>
                <a:srgbClr val="92D050"/>
              </a:buClr>
              <a:buSzPct val="90000"/>
              <a:buFont typeface="Wingdings" charset="2"/>
              <a:buChar char="v"/>
            </a:pPr>
            <a:endParaRPr lang="en-US" sz="3200" dirty="0">
              <a:latin typeface="Calibri" pitchFamily="34" charset="0"/>
            </a:endParaRPr>
          </a:p>
        </p:txBody>
      </p:sp>
      <p:sp>
        <p:nvSpPr>
          <p:cNvPr id="40964" name="Title 4"/>
          <p:cNvSpPr>
            <a:spLocks noGrp="1"/>
          </p:cNvSpPr>
          <p:nvPr>
            <p:ph type="title"/>
          </p:nvPr>
        </p:nvSpPr>
        <p:spPr>
          <a:prstGeom prst="rect">
            <a:avLst/>
          </a:prstGeom>
        </p:spPr>
        <p:txBody>
          <a:bodyPr lIns="0" tIns="0" rIns="0" bIns="0" anchor="b"/>
          <a:lstStyle/>
          <a:p>
            <a:pPr algn="l" eaLnBrk="1" hangingPunct="1">
              <a:lnSpc>
                <a:spcPct val="90000"/>
              </a:lnSpc>
            </a:pPr>
            <a:r>
              <a:rPr lang="en-US" b="1" dirty="0" smtClean="0">
                <a:solidFill>
                  <a:srgbClr val="2E005C"/>
                </a:solidFill>
              </a:rPr>
              <a:t>Identifying </a:t>
            </a:r>
            <a:r>
              <a:rPr lang="en-US" dirty="0" smtClean="0"/>
              <a:t>S</a:t>
            </a:r>
            <a:r>
              <a:rPr lang="en-US" b="1" dirty="0" smtClean="0">
                <a:solidFill>
                  <a:srgbClr val="2E005C"/>
                </a:solidFill>
              </a:rPr>
              <a:t>tudents as At-risk</a:t>
            </a:r>
          </a:p>
        </p:txBody>
      </p:sp>
      <p:sp>
        <p:nvSpPr>
          <p:cNvPr id="40965" name="Content Placeholder 5"/>
          <p:cNvSpPr>
            <a:spLocks noGrp="1"/>
          </p:cNvSpPr>
          <p:nvPr>
            <p:ph idx="1"/>
          </p:nvPr>
        </p:nvSpPr>
        <p:spPr>
          <a:xfrm>
            <a:off x="381000" y="2133600"/>
            <a:ext cx="8305800" cy="3811588"/>
          </a:xfrm>
          <a:prstGeom prst="rect">
            <a:avLst/>
          </a:prstGeom>
        </p:spPr>
        <p:txBody>
          <a:bodyPr lIns="0" tIns="0" rIns="0" bIns="0"/>
          <a:lstStyle/>
          <a:p>
            <a:pPr eaLnBrk="1" hangingPunct="1">
              <a:lnSpc>
                <a:spcPct val="80000"/>
              </a:lnSpc>
              <a:buClr>
                <a:schemeClr val="accent1"/>
              </a:buClr>
              <a:buSzPct val="90000"/>
              <a:buFont typeface="Wingdings" charset="2"/>
              <a:buChar char="§"/>
            </a:pPr>
            <a:r>
              <a:rPr lang="en-US" sz="3000" dirty="0" smtClean="0">
                <a:solidFill>
                  <a:srgbClr val="000000"/>
                </a:solidFill>
              </a:rPr>
              <a:t>RTI success depends on accurate identification of the students identified as at-risk. </a:t>
            </a:r>
          </a:p>
          <a:p>
            <a:pPr eaLnBrk="1" hangingPunct="1">
              <a:lnSpc>
                <a:spcPct val="80000"/>
              </a:lnSpc>
              <a:buClr>
                <a:schemeClr val="accent1"/>
              </a:buClr>
              <a:buSzPct val="90000"/>
              <a:buFont typeface="Wingdings" charset="2"/>
              <a:buChar char="§"/>
            </a:pPr>
            <a:r>
              <a:rPr lang="en-US" sz="3000" dirty="0" smtClean="0">
                <a:solidFill>
                  <a:srgbClr val="000000"/>
                </a:solidFill>
              </a:rPr>
              <a:t>Perfect screening would result in 100% accurate identification of “True Positives” (those who need additional support) and “True Negatives” (those who do not need additional support).</a:t>
            </a:r>
          </a:p>
          <a:p>
            <a:pPr eaLnBrk="1" hangingPunct="1">
              <a:lnSpc>
                <a:spcPct val="90000"/>
              </a:lnSpc>
              <a:spcBef>
                <a:spcPts val="1200"/>
              </a:spcBef>
              <a:buClr>
                <a:schemeClr val="accent1"/>
              </a:buClr>
              <a:buFont typeface="Wingdings" charset="2"/>
              <a:buChar char="§"/>
            </a:pPr>
            <a:r>
              <a:rPr lang="en-US" sz="3000" dirty="0" smtClean="0"/>
              <a:t>Cut score</a:t>
            </a:r>
            <a:r>
              <a:rPr lang="en-US" sz="3000" dirty="0" smtClean="0">
                <a:solidFill>
                  <a:srgbClr val="000000"/>
                </a:solidFill>
              </a:rPr>
              <a:t>s for screening tools are often set to over-identify students as at-risk.</a:t>
            </a:r>
          </a:p>
        </p:txBody>
      </p:sp>
      <p:sp>
        <p:nvSpPr>
          <p:cNvPr id="6" name="Slide Number Placeholder 5"/>
          <p:cNvSpPr>
            <a:spLocks noGrp="1"/>
          </p:cNvSpPr>
          <p:nvPr>
            <p:ph type="sldNum" sz="quarter" idx="10"/>
          </p:nvPr>
        </p:nvSpPr>
        <p:spPr/>
        <p:txBody>
          <a:bodyPr/>
          <a:lstStyle/>
          <a:p>
            <a:pPr>
              <a:defRPr/>
            </a:pPr>
            <a:fld id="{085E27C5-ECB1-4EBC-98D3-F94D2BA84B3F}" type="slidenum">
              <a:rPr lang="en-US" smtClean="0"/>
              <a:pPr>
                <a:defRPr/>
              </a:pPr>
              <a:t>98</a:t>
            </a:fld>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81000" y="609600"/>
            <a:ext cx="8305800" cy="1143000"/>
          </a:xfrm>
        </p:spPr>
        <p:txBody>
          <a:bodyPr/>
          <a:lstStyle/>
          <a:p>
            <a:pPr eaLnBrk="1" hangingPunct="1"/>
            <a:r>
              <a:rPr lang="en-US" dirty="0" smtClean="0">
                <a:latin typeface="Calibri" pitchFamily="34" charset="0"/>
              </a:rPr>
              <a:t>Categorical vs. Continuous</a:t>
            </a:r>
          </a:p>
        </p:txBody>
      </p:sp>
      <p:graphicFrame>
        <p:nvGraphicFramePr>
          <p:cNvPr id="1026" name="Object 3"/>
          <p:cNvGraphicFramePr>
            <a:graphicFrameLocks noGrp="1" noChangeAspect="1"/>
          </p:cNvGraphicFramePr>
          <p:nvPr>
            <p:ph idx="1"/>
          </p:nvPr>
        </p:nvGraphicFramePr>
        <p:xfrm>
          <a:off x="304800" y="2057400"/>
          <a:ext cx="4238827" cy="3276600"/>
        </p:xfrm>
        <a:graphic>
          <a:graphicData uri="http://schemas.openxmlformats.org/presentationml/2006/ole">
            <p:oleObj spid="_x0000_s384012" name="Chart" r:id="rId4" imgW="3695663" imgH="2590820" progId="Excel.Sheet.8">
              <p:embed/>
            </p:oleObj>
          </a:graphicData>
        </a:graphic>
      </p:graphicFrame>
      <p:grpSp>
        <p:nvGrpSpPr>
          <p:cNvPr id="2" name="Group 11"/>
          <p:cNvGrpSpPr>
            <a:grpSpLocks/>
          </p:cNvGrpSpPr>
          <p:nvPr/>
        </p:nvGrpSpPr>
        <p:grpSpPr bwMode="auto">
          <a:xfrm>
            <a:off x="4572000" y="2133600"/>
            <a:ext cx="4343400" cy="3810001"/>
            <a:chOff x="1035050" y="1755775"/>
            <a:chExt cx="6661150" cy="4753657"/>
          </a:xfrm>
        </p:grpSpPr>
        <p:pic>
          <p:nvPicPr>
            <p:cNvPr id="5" name="Picture 3" descr="normalCurve"/>
            <p:cNvPicPr>
              <a:picLocks noChangeAspect="1" noChangeArrowheads="1"/>
            </p:cNvPicPr>
            <p:nvPr/>
          </p:nvPicPr>
          <p:blipFill>
            <a:blip r:embed="rId5" cstate="print"/>
            <a:srcRect/>
            <a:stretch>
              <a:fillRect/>
            </a:stretch>
          </p:blipFill>
          <p:spPr bwMode="auto">
            <a:xfrm>
              <a:off x="1398588" y="1755775"/>
              <a:ext cx="6297612" cy="4030663"/>
            </a:xfrm>
            <a:prstGeom prst="rect">
              <a:avLst/>
            </a:prstGeom>
            <a:noFill/>
            <a:ln w="9525">
              <a:noFill/>
              <a:miter lim="800000"/>
              <a:headEnd/>
              <a:tailEnd/>
            </a:ln>
          </p:spPr>
        </p:pic>
        <p:sp>
          <p:nvSpPr>
            <p:cNvPr id="6" name="Text Box 4"/>
            <p:cNvSpPr txBox="1">
              <a:spLocks noChangeArrowheads="1"/>
            </p:cNvSpPr>
            <p:nvPr/>
          </p:nvSpPr>
          <p:spPr bwMode="auto">
            <a:xfrm rot="-5400000">
              <a:off x="-254793" y="3112293"/>
              <a:ext cx="2946400" cy="366713"/>
            </a:xfrm>
            <a:prstGeom prst="rect">
              <a:avLst/>
            </a:prstGeom>
            <a:noFill/>
            <a:ln w="9525">
              <a:noFill/>
              <a:miter lim="800000"/>
              <a:headEnd/>
              <a:tailEnd/>
            </a:ln>
          </p:spPr>
          <p:txBody>
            <a:bodyPr>
              <a:spAutoFit/>
            </a:bodyPr>
            <a:lstStyle/>
            <a:p>
              <a:pPr>
                <a:spcBef>
                  <a:spcPct val="50000"/>
                </a:spcBef>
              </a:pPr>
              <a:r>
                <a:rPr lang="en-US" dirty="0"/>
                <a:t>Number of students </a:t>
              </a:r>
            </a:p>
          </p:txBody>
        </p:sp>
        <p:sp>
          <p:nvSpPr>
            <p:cNvPr id="7" name="Text Box 5"/>
            <p:cNvSpPr txBox="1">
              <a:spLocks noChangeArrowheads="1"/>
            </p:cNvSpPr>
            <p:nvPr/>
          </p:nvSpPr>
          <p:spPr bwMode="auto">
            <a:xfrm>
              <a:off x="2565400" y="5880100"/>
              <a:ext cx="4114801" cy="629332"/>
            </a:xfrm>
            <a:prstGeom prst="rect">
              <a:avLst/>
            </a:prstGeom>
            <a:noFill/>
            <a:ln w="9525">
              <a:noFill/>
              <a:miter lim="800000"/>
              <a:headEnd/>
              <a:tailEnd/>
            </a:ln>
          </p:spPr>
          <p:txBody>
            <a:bodyPr wrap="square">
              <a:spAutoFit/>
            </a:bodyPr>
            <a:lstStyle/>
            <a:p>
              <a:pPr>
                <a:spcBef>
                  <a:spcPct val="50000"/>
                </a:spcBef>
              </a:pPr>
              <a:r>
                <a:rPr lang="en-US" sz="1400" dirty="0"/>
                <a:t>Scores on a measure of reading/math</a:t>
              </a:r>
            </a:p>
          </p:txBody>
        </p:sp>
        <p:sp>
          <p:nvSpPr>
            <p:cNvPr id="8" name="Line 6"/>
            <p:cNvSpPr>
              <a:spLocks noChangeShapeType="1"/>
            </p:cNvSpPr>
            <p:nvPr/>
          </p:nvSpPr>
          <p:spPr bwMode="auto">
            <a:xfrm flipV="1">
              <a:off x="3098800" y="2463800"/>
              <a:ext cx="12700" cy="2768600"/>
            </a:xfrm>
            <a:prstGeom prst="line">
              <a:avLst/>
            </a:prstGeom>
            <a:noFill/>
            <a:ln w="9525">
              <a:solidFill>
                <a:srgbClr val="FF0000"/>
              </a:solidFill>
              <a:round/>
              <a:headEnd/>
              <a:tailEnd/>
            </a:ln>
          </p:spPr>
          <p:txBody>
            <a:bodyPr/>
            <a:lstStyle/>
            <a:p>
              <a:endParaRPr lang="en-US" dirty="0"/>
            </a:p>
          </p:txBody>
        </p:sp>
        <p:sp>
          <p:nvSpPr>
            <p:cNvPr id="9" name="Text Box 7"/>
            <p:cNvSpPr txBox="1">
              <a:spLocks noChangeArrowheads="1"/>
            </p:cNvSpPr>
            <p:nvPr/>
          </p:nvSpPr>
          <p:spPr bwMode="auto">
            <a:xfrm>
              <a:off x="1943101" y="2146300"/>
              <a:ext cx="2184400" cy="806413"/>
            </a:xfrm>
            <a:prstGeom prst="rect">
              <a:avLst/>
            </a:prstGeom>
            <a:noFill/>
            <a:ln w="9525">
              <a:noFill/>
              <a:miter lim="800000"/>
              <a:headEnd/>
              <a:tailEnd/>
            </a:ln>
          </p:spPr>
          <p:txBody>
            <a:bodyPr>
              <a:spAutoFit/>
            </a:bodyPr>
            <a:lstStyle/>
            <a:p>
              <a:pPr>
                <a:spcBef>
                  <a:spcPct val="50000"/>
                </a:spcBef>
              </a:pPr>
              <a:r>
                <a:rPr lang="en-US" dirty="0">
                  <a:solidFill>
                    <a:srgbClr val="FF3300"/>
                  </a:solidFill>
                </a:rPr>
                <a:t>Arbitrary </a:t>
              </a:r>
              <a:r>
                <a:rPr lang="en-US" dirty="0" smtClean="0">
                  <a:solidFill>
                    <a:srgbClr val="FF3300"/>
                  </a:solidFill>
                </a:rPr>
                <a:t>cut score</a:t>
              </a:r>
              <a:endParaRPr lang="en-US" dirty="0">
                <a:solidFill>
                  <a:srgbClr val="FF3300"/>
                </a:solidFill>
              </a:endParaRPr>
            </a:p>
          </p:txBody>
        </p:sp>
        <p:sp>
          <p:nvSpPr>
            <p:cNvPr id="10" name="Line 8"/>
            <p:cNvSpPr>
              <a:spLocks noChangeShapeType="1"/>
            </p:cNvSpPr>
            <p:nvPr/>
          </p:nvSpPr>
          <p:spPr bwMode="auto">
            <a:xfrm flipH="1">
              <a:off x="2552700" y="3479800"/>
              <a:ext cx="533400" cy="0"/>
            </a:xfrm>
            <a:prstGeom prst="line">
              <a:avLst/>
            </a:prstGeom>
            <a:noFill/>
            <a:ln w="9525">
              <a:solidFill>
                <a:srgbClr val="FF0000"/>
              </a:solidFill>
              <a:round/>
              <a:headEnd/>
              <a:tailEnd type="triangle" w="med" len="med"/>
            </a:ln>
          </p:spPr>
          <p:txBody>
            <a:bodyPr/>
            <a:lstStyle/>
            <a:p>
              <a:endParaRPr lang="en-US" dirty="0"/>
            </a:p>
          </p:txBody>
        </p:sp>
        <p:sp>
          <p:nvSpPr>
            <p:cNvPr id="11" name="Text Box 9"/>
            <p:cNvSpPr txBox="1">
              <a:spLocks noChangeArrowheads="1"/>
            </p:cNvSpPr>
            <p:nvPr/>
          </p:nvSpPr>
          <p:spPr bwMode="auto">
            <a:xfrm>
              <a:off x="1638300" y="3581400"/>
              <a:ext cx="1562100" cy="517525"/>
            </a:xfrm>
            <a:prstGeom prst="rect">
              <a:avLst/>
            </a:prstGeom>
            <a:noFill/>
            <a:ln w="9525">
              <a:noFill/>
              <a:miter lim="800000"/>
              <a:headEnd/>
              <a:tailEnd/>
            </a:ln>
          </p:spPr>
          <p:txBody>
            <a:bodyPr>
              <a:spAutoFit/>
            </a:bodyPr>
            <a:lstStyle/>
            <a:p>
              <a:pPr>
                <a:spcBef>
                  <a:spcPct val="50000"/>
                </a:spcBef>
              </a:pPr>
              <a:r>
                <a:rPr lang="en-US" sz="1400" dirty="0">
                  <a:solidFill>
                    <a:srgbClr val="FF3300"/>
                  </a:solidFill>
                </a:rPr>
                <a:t>True Positives &amp; False Positives</a:t>
              </a:r>
            </a:p>
          </p:txBody>
        </p:sp>
        <p:sp>
          <p:nvSpPr>
            <p:cNvPr id="12" name="Line 10"/>
            <p:cNvSpPr>
              <a:spLocks noChangeShapeType="1"/>
            </p:cNvSpPr>
            <p:nvPr/>
          </p:nvSpPr>
          <p:spPr bwMode="auto">
            <a:xfrm>
              <a:off x="3098800" y="3086100"/>
              <a:ext cx="647700" cy="0"/>
            </a:xfrm>
            <a:prstGeom prst="line">
              <a:avLst/>
            </a:prstGeom>
            <a:noFill/>
            <a:ln w="9525">
              <a:solidFill>
                <a:srgbClr val="FF0000"/>
              </a:solidFill>
              <a:round/>
              <a:headEnd/>
              <a:tailEnd type="triangle" w="med" len="med"/>
            </a:ln>
          </p:spPr>
          <p:txBody>
            <a:bodyPr/>
            <a:lstStyle/>
            <a:p>
              <a:endParaRPr lang="en-US" dirty="0"/>
            </a:p>
          </p:txBody>
        </p:sp>
        <p:sp>
          <p:nvSpPr>
            <p:cNvPr id="13" name="Text Box 11"/>
            <p:cNvSpPr txBox="1">
              <a:spLocks noChangeArrowheads="1"/>
            </p:cNvSpPr>
            <p:nvPr/>
          </p:nvSpPr>
          <p:spPr bwMode="auto">
            <a:xfrm>
              <a:off x="3136900" y="2514600"/>
              <a:ext cx="1676400" cy="517525"/>
            </a:xfrm>
            <a:prstGeom prst="rect">
              <a:avLst/>
            </a:prstGeom>
            <a:noFill/>
            <a:ln w="9525">
              <a:noFill/>
              <a:miter lim="800000"/>
              <a:headEnd/>
              <a:tailEnd/>
            </a:ln>
          </p:spPr>
          <p:txBody>
            <a:bodyPr>
              <a:spAutoFit/>
            </a:bodyPr>
            <a:lstStyle/>
            <a:p>
              <a:pPr>
                <a:spcBef>
                  <a:spcPct val="50000"/>
                </a:spcBef>
              </a:pPr>
              <a:r>
                <a:rPr lang="en-US" sz="1400" dirty="0">
                  <a:solidFill>
                    <a:srgbClr val="FF3300"/>
                  </a:solidFill>
                </a:rPr>
                <a:t>True Negatives &amp; False Negatives</a:t>
              </a:r>
            </a:p>
          </p:txBody>
        </p:sp>
      </p:grpSp>
      <p:sp>
        <p:nvSpPr>
          <p:cNvPr id="14" name="Slide Number Placeholder 13"/>
          <p:cNvSpPr>
            <a:spLocks noGrp="1"/>
          </p:cNvSpPr>
          <p:nvPr>
            <p:ph type="sldNum" sz="quarter" idx="10"/>
          </p:nvPr>
        </p:nvSpPr>
        <p:spPr/>
        <p:txBody>
          <a:bodyPr/>
          <a:lstStyle/>
          <a:p>
            <a:pPr>
              <a:defRPr/>
            </a:pPr>
            <a:fld id="{085E27C5-ECB1-4EBC-98D3-F94D2BA84B3F}" type="slidenum">
              <a:rPr lang="en-US" smtClean="0"/>
              <a:pPr>
                <a:defRPr/>
              </a:pPr>
              <a:t>99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TI Title slide">
  <a:themeElements>
    <a:clrScheme name="RTI Theme Colors">
      <a:dk1>
        <a:srgbClr val="0A0014"/>
      </a:dk1>
      <a:lt1>
        <a:sysClr val="window" lastClr="FFFFFF"/>
      </a:lt1>
      <a:dk2>
        <a:srgbClr val="300061"/>
      </a:dk2>
      <a:lt2>
        <a:srgbClr val="D9B3FF"/>
      </a:lt2>
      <a:accent1>
        <a:srgbClr val="628F31"/>
      </a:accent1>
      <a:accent2>
        <a:srgbClr val="2E005C"/>
      </a:accent2>
      <a:accent3>
        <a:srgbClr val="9284AC"/>
      </a:accent3>
      <a:accent4>
        <a:srgbClr val="FF9900"/>
      </a:accent4>
      <a:accent5>
        <a:srgbClr val="80BB3F"/>
      </a:accent5>
      <a:accent6>
        <a:srgbClr val="FFCE85"/>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TI">
  <a:themeElements>
    <a:clrScheme name="RTI Theme Colors">
      <a:dk1>
        <a:srgbClr val="0A0014"/>
      </a:dk1>
      <a:lt1>
        <a:sysClr val="window" lastClr="FFFFFF"/>
      </a:lt1>
      <a:dk2>
        <a:srgbClr val="300061"/>
      </a:dk2>
      <a:lt2>
        <a:srgbClr val="D9B3FF"/>
      </a:lt2>
      <a:accent1>
        <a:srgbClr val="628F31"/>
      </a:accent1>
      <a:accent2>
        <a:srgbClr val="2E005C"/>
      </a:accent2>
      <a:accent3>
        <a:srgbClr val="9284AC"/>
      </a:accent3>
      <a:accent4>
        <a:srgbClr val="FF9900"/>
      </a:accent4>
      <a:accent5>
        <a:srgbClr val="80BB3F"/>
      </a:accent5>
      <a:accent6>
        <a:srgbClr val="FFCE85"/>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Slides_021510_rev2</Template>
  <TotalTime>42128</TotalTime>
  <Words>27850</Words>
  <Application>Microsoft Office PowerPoint</Application>
  <PresentationFormat>On-screen Show (4:3)</PresentationFormat>
  <Paragraphs>3550</Paragraphs>
  <Slides>196</Slides>
  <Notes>193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196</vt:i4>
      </vt:variant>
    </vt:vector>
  </HeadingPairs>
  <TitlesOfParts>
    <vt:vector size="199" baseType="lpstr">
      <vt:lpstr>RTI Title slide</vt:lpstr>
      <vt:lpstr>RTI</vt:lpstr>
      <vt:lpstr>Chart</vt:lpstr>
      <vt:lpstr>Implementer Series Module 1: RTI Screening</vt:lpstr>
      <vt:lpstr>Welcome </vt:lpstr>
      <vt:lpstr>Introductions </vt:lpstr>
      <vt:lpstr>Session Agenda</vt:lpstr>
      <vt:lpstr>Upon Completion of This Training, Participants Will Be Able To:</vt:lpstr>
      <vt:lpstr>What is RTI?</vt:lpstr>
      <vt:lpstr>Why RTI?</vt:lpstr>
      <vt:lpstr>Defining RTI</vt:lpstr>
      <vt:lpstr>Defining RTI</vt:lpstr>
      <vt:lpstr>RTI as a Preventive Framework</vt:lpstr>
      <vt:lpstr>Essential RTI Components</vt:lpstr>
      <vt:lpstr>Essential Components of RTI</vt:lpstr>
      <vt:lpstr>Screening</vt:lpstr>
      <vt:lpstr>Screening</vt:lpstr>
      <vt:lpstr>Screening</vt:lpstr>
      <vt:lpstr>NCRTI Screening Tools Chart</vt:lpstr>
      <vt:lpstr>Essential Components of RTI</vt:lpstr>
      <vt:lpstr>PROGRESS MONITORING</vt:lpstr>
      <vt:lpstr>Progress Monitoring</vt:lpstr>
      <vt:lpstr>Progress Monitoring</vt:lpstr>
      <vt:lpstr>NCRTI Progress Monitoring Tools Chart</vt:lpstr>
      <vt:lpstr>Essential Components of RTI</vt:lpstr>
      <vt:lpstr>SCHOOL-WIDE, MULTI-LEVEL PREVENTION SYSTEM</vt:lpstr>
      <vt:lpstr>Multi-level Prevention System</vt:lpstr>
      <vt:lpstr>Primary Level</vt:lpstr>
      <vt:lpstr>Secondary Level</vt:lpstr>
      <vt:lpstr>Tertiary Level</vt:lpstr>
      <vt:lpstr>Changing the Intensity and Nature of Instruction</vt:lpstr>
      <vt:lpstr>NCRTI Instruction Tools Chart</vt:lpstr>
      <vt:lpstr>Essential Components of RTI</vt:lpstr>
      <vt:lpstr>Data-based decision making</vt:lpstr>
      <vt:lpstr>Data-Based Decision Making:  The Basics</vt:lpstr>
      <vt:lpstr>Data-Based Decision Making:  Types of Decisions</vt:lpstr>
      <vt:lpstr>Data-Based Decision Making:  IDEA 2004 Learning Disability Eligibility</vt:lpstr>
      <vt:lpstr>Using RTI for SLD Eligibility in Washington </vt:lpstr>
      <vt:lpstr>Essential Components of RTI</vt:lpstr>
      <vt:lpstr>Implementing the RTI Framework</vt:lpstr>
      <vt:lpstr>THINK – PAIR - SHARE</vt:lpstr>
      <vt:lpstr>Understanding TYPES of Assessments within An RTI Framework</vt:lpstr>
      <vt:lpstr>Types of Assessments</vt:lpstr>
      <vt:lpstr>Summative Assessments</vt:lpstr>
      <vt:lpstr>Summative Assessments</vt:lpstr>
      <vt:lpstr>Diagnostic Assessments</vt:lpstr>
      <vt:lpstr>Diagnostic Assessments</vt:lpstr>
      <vt:lpstr>Formative Assessments</vt:lpstr>
      <vt:lpstr>Formative Assessments</vt:lpstr>
      <vt:lpstr>Formative Assessments</vt:lpstr>
      <vt:lpstr>Summative or Formative?</vt:lpstr>
      <vt:lpstr>Norm-referenced vs. Criterion-referenced tests</vt:lpstr>
      <vt:lpstr>Team Activity</vt:lpstr>
      <vt:lpstr>Common Formative Assessments</vt:lpstr>
      <vt:lpstr>Mastery Measurement</vt:lpstr>
      <vt:lpstr>Fourth Grade Math Computation Curriculum</vt:lpstr>
      <vt:lpstr>Mastery Measure: Multidigit Addition Assessment</vt:lpstr>
      <vt:lpstr>Mastery Measure: Multidigit Addition Results</vt:lpstr>
      <vt:lpstr>Fourth Grade Math Computation Curriculum</vt:lpstr>
      <vt:lpstr>Mastery Measure: Multidigit Subtraction Assessment</vt:lpstr>
      <vt:lpstr>Mastery Measure: Multidigit Subtraction Assessment</vt:lpstr>
      <vt:lpstr>Advantages of Mastery Measures</vt:lpstr>
      <vt:lpstr>Problems Associated With Mastery Measurement</vt:lpstr>
      <vt:lpstr>General Outcome Measure (GOM)</vt:lpstr>
      <vt:lpstr>Common Characteristics of GOMs</vt:lpstr>
      <vt:lpstr>Advantages of GOMs</vt:lpstr>
      <vt:lpstr>GOM Example: CBM</vt:lpstr>
      <vt:lpstr>Slide 65</vt:lpstr>
      <vt:lpstr>Common Formative Assessments</vt:lpstr>
      <vt:lpstr>Think-Pair-Share</vt:lpstr>
      <vt:lpstr>What is Screening? </vt:lpstr>
      <vt:lpstr>Essential Components of RTI</vt:lpstr>
      <vt:lpstr>Screening</vt:lpstr>
      <vt:lpstr>Examples of Common Screening Processes </vt:lpstr>
      <vt:lpstr>Purpose of Screening</vt:lpstr>
      <vt:lpstr>Universal Screening</vt:lpstr>
      <vt:lpstr>Focus of Screening</vt:lpstr>
      <vt:lpstr>Screening Tools</vt:lpstr>
      <vt:lpstr>Slide 76</vt:lpstr>
      <vt:lpstr>NCRTI Screening Tools Chart</vt:lpstr>
      <vt:lpstr>Tips for Using the Tools Chart</vt:lpstr>
      <vt:lpstr>1. Gather a Team</vt:lpstr>
      <vt:lpstr>2. Determine Your Needs</vt:lpstr>
      <vt:lpstr>3. Determine Your Priorities</vt:lpstr>
      <vt:lpstr>4. Familiarize Yourself With the Content and Language of the Chart</vt:lpstr>
      <vt:lpstr>Content and Language of Chart</vt:lpstr>
      <vt:lpstr>Content and Language of Chart</vt:lpstr>
      <vt:lpstr>Content and Language of Chart</vt:lpstr>
      <vt:lpstr>Content and Language of Chart</vt:lpstr>
      <vt:lpstr>5. Review for Data</vt:lpstr>
      <vt:lpstr>6. Ask for More Information </vt:lpstr>
      <vt:lpstr>The NCRTI Screening Tool Chart User Guide</vt:lpstr>
      <vt:lpstr>Timeframe</vt:lpstr>
      <vt:lpstr>Team Time: Screening</vt:lpstr>
      <vt:lpstr>THINK-PAIR-SHARE</vt:lpstr>
      <vt:lpstr>Using Screening Data for Decision Making</vt:lpstr>
      <vt:lpstr>District Educational Decisions: Screening</vt:lpstr>
      <vt:lpstr>School Educational Decisions: Screening</vt:lpstr>
      <vt:lpstr>Grade Level Educational Decisions: Screening</vt:lpstr>
      <vt:lpstr>Requirements for Educational Decisions: Screening</vt:lpstr>
      <vt:lpstr>Identifying Students as At-risk</vt:lpstr>
      <vt:lpstr>Categorical vs. Continuous</vt:lpstr>
      <vt:lpstr>Clinical Decision Making Model</vt:lpstr>
      <vt:lpstr>Comparison Based on Changing the Cut Score</vt:lpstr>
      <vt:lpstr>Setting Realistic Cut Scores</vt:lpstr>
      <vt:lpstr>Over vs. Under Identification</vt:lpstr>
      <vt:lpstr>Screening: Establishing Cut Scores</vt:lpstr>
      <vt:lpstr>Screening</vt:lpstr>
      <vt:lpstr>Benefits of District Over School Established Cut Scores </vt:lpstr>
      <vt:lpstr>Problems with Schools Independently Establishing Cut Scores</vt:lpstr>
      <vt:lpstr>Problems with Schools Independently Establishing Cut Scores</vt:lpstr>
      <vt:lpstr>Importance of District Cut Scores</vt:lpstr>
      <vt:lpstr>Team Activity: Establishing Cut Scores</vt:lpstr>
      <vt:lpstr>Establishing Routines &amp; Procedures for Data Decision Making</vt:lpstr>
      <vt:lpstr>Conducting Data Reviews</vt:lpstr>
      <vt:lpstr>Screening</vt:lpstr>
      <vt:lpstr>Data-decision Making Routines and Procedures</vt:lpstr>
      <vt:lpstr>Establishing Routines and Procedures</vt:lpstr>
      <vt:lpstr>Examples of Explicit Decision Rules</vt:lpstr>
      <vt:lpstr>Data Analysis</vt:lpstr>
      <vt:lpstr>Data Analysis</vt:lpstr>
      <vt:lpstr>Purpose of Data Analysis</vt:lpstr>
      <vt:lpstr>Team Activity: Purpose</vt:lpstr>
      <vt:lpstr>Commonly Confused Terms</vt:lpstr>
      <vt:lpstr>Interpreting Screening Data</vt:lpstr>
      <vt:lpstr>Norm-Referenced </vt:lpstr>
      <vt:lpstr>Norm-Referenced: Bell Curve</vt:lpstr>
      <vt:lpstr>Slide 125</vt:lpstr>
      <vt:lpstr>Slide 126</vt:lpstr>
      <vt:lpstr>Slide 127</vt:lpstr>
      <vt:lpstr>Criterion Referenced</vt:lpstr>
      <vt:lpstr>Criterion Referenced</vt:lpstr>
      <vt:lpstr>Slide 130</vt:lpstr>
      <vt:lpstr>Norm Referenced</vt:lpstr>
      <vt:lpstr>Target Score</vt:lpstr>
      <vt:lpstr>Slide 133</vt:lpstr>
      <vt:lpstr>District Data Analysis</vt:lpstr>
      <vt:lpstr>District Educational Decisions: Screening</vt:lpstr>
      <vt:lpstr>Slide 136</vt:lpstr>
      <vt:lpstr>Slide 137</vt:lpstr>
      <vt:lpstr>Slide 138</vt:lpstr>
      <vt:lpstr>Slide 139</vt:lpstr>
      <vt:lpstr>Slide 140</vt:lpstr>
      <vt:lpstr>School level data Analysis</vt:lpstr>
      <vt:lpstr>School Educational Decisions: Screening</vt:lpstr>
      <vt:lpstr>Slide 143</vt:lpstr>
      <vt:lpstr>Slide 144</vt:lpstr>
      <vt:lpstr>Slide 145</vt:lpstr>
      <vt:lpstr>Grade and Classroom Level Analysis</vt:lpstr>
      <vt:lpstr>Grade Level Educational Decisions: Screening</vt:lpstr>
      <vt:lpstr>Slide 148</vt:lpstr>
      <vt:lpstr>Slide 149</vt:lpstr>
      <vt:lpstr>Slide 150</vt:lpstr>
      <vt:lpstr>Slide 151</vt:lpstr>
      <vt:lpstr>Slide 152</vt:lpstr>
      <vt:lpstr>Slide 153</vt:lpstr>
      <vt:lpstr>Slide 154</vt:lpstr>
      <vt:lpstr>Slide 155</vt:lpstr>
      <vt:lpstr>Slide 156</vt:lpstr>
      <vt:lpstr>Identifying Students in Need of Additional Support</vt:lpstr>
      <vt:lpstr>Slide 158</vt:lpstr>
      <vt:lpstr>Slide 159</vt:lpstr>
      <vt:lpstr>Identifying Students in Need of Additional Support</vt:lpstr>
      <vt:lpstr>Secondary Level or Tertiary Level Support</vt:lpstr>
      <vt:lpstr>Problems with Cut Scores to Determine Supplemental Support</vt:lpstr>
      <vt:lpstr>Target Identification Rate </vt:lpstr>
      <vt:lpstr>Determining Target Identification Rate</vt:lpstr>
      <vt:lpstr>Things to Remember </vt:lpstr>
      <vt:lpstr>Team Activity</vt:lpstr>
      <vt:lpstr>Establishing a Screening Process</vt:lpstr>
      <vt:lpstr>Getting Started </vt:lpstr>
      <vt:lpstr>STEP 1: Determining Needs, Priorities, and Logistics</vt:lpstr>
      <vt:lpstr>Outcomes</vt:lpstr>
      <vt:lpstr>Team Questions: Outcomes</vt:lpstr>
      <vt:lpstr>Scope</vt:lpstr>
      <vt:lpstr>Team Questions: Scope</vt:lpstr>
      <vt:lpstr>Target Population</vt:lpstr>
      <vt:lpstr>Team Questions: Target Population</vt:lpstr>
      <vt:lpstr>Timing </vt:lpstr>
      <vt:lpstr>Team Questions: Timing</vt:lpstr>
      <vt:lpstr>Staff Roles</vt:lpstr>
      <vt:lpstr>Team Question: Staff Roles</vt:lpstr>
      <vt:lpstr>Administration</vt:lpstr>
      <vt:lpstr>Team Questions: Administration</vt:lpstr>
      <vt:lpstr>Funds</vt:lpstr>
      <vt:lpstr>Team Question: Funds</vt:lpstr>
      <vt:lpstr>Training</vt:lpstr>
      <vt:lpstr>Team Question: Training </vt:lpstr>
      <vt:lpstr>STEP 2: Selecting a Screening Tool</vt:lpstr>
      <vt:lpstr>STEP 3: Establishing Procedures</vt:lpstr>
      <vt:lpstr>Establish Procedures for Sharing Data  </vt:lpstr>
      <vt:lpstr>Closing</vt:lpstr>
      <vt:lpstr>Review Activity</vt:lpstr>
      <vt:lpstr>Review  Objectives</vt:lpstr>
      <vt:lpstr>Team Activity: Next Steps</vt:lpstr>
      <vt:lpstr>Need More Information?</vt:lpstr>
      <vt:lpstr>Questions? </vt:lpstr>
      <vt:lpstr>National Center on  Response to Intervention</vt:lpstr>
      <vt:lpstr>WA OSPI </vt:lpstr>
    </vt:vector>
  </TitlesOfParts>
  <Company>American Institutes for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Response to Intervention (RTI)?</dc:title>
  <dc:creator>amark</dc:creator>
  <cp:lastModifiedBy>Beth Niemi</cp:lastModifiedBy>
  <cp:revision>1879</cp:revision>
  <dcterms:created xsi:type="dcterms:W3CDTF">2009-12-07T19:45:20Z</dcterms:created>
  <dcterms:modified xsi:type="dcterms:W3CDTF">2011-08-03T16:28:58Z</dcterms:modified>
</cp:coreProperties>
</file>