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79"/>
  </p:notesMasterIdLst>
  <p:handoutMasterIdLst>
    <p:handoutMasterId r:id="rId180"/>
  </p:handoutMasterIdLst>
  <p:sldIdLst>
    <p:sldId id="256" r:id="rId3"/>
    <p:sldId id="432" r:id="rId4"/>
    <p:sldId id="431" r:id="rId5"/>
    <p:sldId id="575" r:id="rId6"/>
    <p:sldId id="257" r:id="rId7"/>
    <p:sldId id="387" r:id="rId8"/>
    <p:sldId id="1429" r:id="rId9"/>
    <p:sldId id="417" r:id="rId10"/>
    <p:sldId id="1397" r:id="rId11"/>
    <p:sldId id="1444" r:id="rId12"/>
    <p:sldId id="1445" r:id="rId13"/>
    <p:sldId id="436" r:id="rId14"/>
    <p:sldId id="1432" r:id="rId15"/>
    <p:sldId id="1439" r:id="rId16"/>
    <p:sldId id="922" r:id="rId17"/>
    <p:sldId id="887" r:id="rId18"/>
    <p:sldId id="1081" r:id="rId19"/>
    <p:sldId id="1207" r:id="rId20"/>
    <p:sldId id="1208" r:id="rId21"/>
    <p:sldId id="1209" r:id="rId22"/>
    <p:sldId id="1433" r:id="rId23"/>
    <p:sldId id="1085" r:id="rId24"/>
    <p:sldId id="1362" r:id="rId25"/>
    <p:sldId id="1210" r:id="rId26"/>
    <p:sldId id="1246" r:id="rId27"/>
    <p:sldId id="1239" r:id="rId28"/>
    <p:sldId id="1240" r:id="rId29"/>
    <p:sldId id="1241" r:id="rId30"/>
    <p:sldId id="1242" r:id="rId31"/>
    <p:sldId id="1243" r:id="rId32"/>
    <p:sldId id="1446" r:id="rId33"/>
    <p:sldId id="1447" r:id="rId34"/>
    <p:sldId id="1448" r:id="rId35"/>
    <p:sldId id="1449" r:id="rId36"/>
    <p:sldId id="1244" r:id="rId37"/>
    <p:sldId id="1361" r:id="rId38"/>
    <p:sldId id="1450" r:id="rId39"/>
    <p:sldId id="1436" r:id="rId40"/>
    <p:sldId id="1434" r:id="rId41"/>
    <p:sldId id="1247" r:id="rId42"/>
    <p:sldId id="1248" r:id="rId43"/>
    <p:sldId id="1249" r:id="rId44"/>
    <p:sldId id="1250" r:id="rId45"/>
    <p:sldId id="1251" r:id="rId46"/>
    <p:sldId id="1252" r:id="rId47"/>
    <p:sldId id="1372" r:id="rId48"/>
    <p:sldId id="1373" r:id="rId49"/>
    <p:sldId id="1428" r:id="rId50"/>
    <p:sldId id="1253" r:id="rId51"/>
    <p:sldId id="1255" r:id="rId52"/>
    <p:sldId id="1254" r:id="rId53"/>
    <p:sldId id="1256" r:id="rId54"/>
    <p:sldId id="1257" r:id="rId55"/>
    <p:sldId id="1258" r:id="rId56"/>
    <p:sldId id="1259" r:id="rId57"/>
    <p:sldId id="1260" r:id="rId58"/>
    <p:sldId id="1261" r:id="rId59"/>
    <p:sldId id="1262" r:id="rId60"/>
    <p:sldId id="1211" r:id="rId61"/>
    <p:sldId id="1263" r:id="rId62"/>
    <p:sldId id="1088" r:id="rId63"/>
    <p:sldId id="1087" r:id="rId64"/>
    <p:sldId id="1456" r:id="rId65"/>
    <p:sldId id="1106" r:id="rId66"/>
    <p:sldId id="1107" r:id="rId67"/>
    <p:sldId id="1220" r:id="rId68"/>
    <p:sldId id="1216" r:id="rId69"/>
    <p:sldId id="1221" r:id="rId70"/>
    <p:sldId id="1108" r:id="rId71"/>
    <p:sldId id="1455" r:id="rId72"/>
    <p:sldId id="1457" r:id="rId73"/>
    <p:sldId id="1458" r:id="rId74"/>
    <p:sldId id="1459" r:id="rId75"/>
    <p:sldId id="1460" r:id="rId76"/>
    <p:sldId id="1223" r:id="rId77"/>
    <p:sldId id="1148" r:id="rId78"/>
    <p:sldId id="1226" r:id="rId79"/>
    <p:sldId id="1427" r:id="rId80"/>
    <p:sldId id="1150" r:id="rId81"/>
    <p:sldId id="1454" r:id="rId82"/>
    <p:sldId id="1153" r:id="rId83"/>
    <p:sldId id="1277" r:id="rId84"/>
    <p:sldId id="1438" r:id="rId85"/>
    <p:sldId id="1278" r:id="rId86"/>
    <p:sldId id="1279" r:id="rId87"/>
    <p:sldId id="1280" r:id="rId88"/>
    <p:sldId id="1281" r:id="rId89"/>
    <p:sldId id="1282" r:id="rId90"/>
    <p:sldId id="1288" r:id="rId91"/>
    <p:sldId id="1162" r:id="rId92"/>
    <p:sldId id="1289" r:id="rId93"/>
    <p:sldId id="1290" r:id="rId94"/>
    <p:sldId id="1291" r:id="rId95"/>
    <p:sldId id="1292" r:id="rId96"/>
    <p:sldId id="1293" r:id="rId97"/>
    <p:sldId id="1161" r:id="rId98"/>
    <p:sldId id="1283" r:id="rId99"/>
    <p:sldId id="1462" r:id="rId100"/>
    <p:sldId id="1461" r:id="rId101"/>
    <p:sldId id="1284" r:id="rId102"/>
    <p:sldId id="1285" r:id="rId103"/>
    <p:sldId id="1286" r:id="rId104"/>
    <p:sldId id="1287" r:id="rId105"/>
    <p:sldId id="1464" r:id="rId106"/>
    <p:sldId id="1360" r:id="rId107"/>
    <p:sldId id="1267" r:id="rId108"/>
    <p:sldId id="1368" r:id="rId109"/>
    <p:sldId id="1367" r:id="rId110"/>
    <p:sldId id="1303" r:id="rId111"/>
    <p:sldId id="1304" r:id="rId112"/>
    <p:sldId id="1305" r:id="rId113"/>
    <p:sldId id="1306" r:id="rId114"/>
    <p:sldId id="1307" r:id="rId115"/>
    <p:sldId id="1308" r:id="rId116"/>
    <p:sldId id="1309" r:id="rId117"/>
    <p:sldId id="1310" r:id="rId118"/>
    <p:sldId id="1311" r:id="rId119"/>
    <p:sldId id="1312" r:id="rId120"/>
    <p:sldId id="1313" r:id="rId121"/>
    <p:sldId id="1314" r:id="rId122"/>
    <p:sldId id="1466" r:id="rId123"/>
    <p:sldId id="1465" r:id="rId124"/>
    <p:sldId id="1174" r:id="rId125"/>
    <p:sldId id="983" r:id="rId126"/>
    <p:sldId id="1336" r:id="rId127"/>
    <p:sldId id="1177" r:id="rId128"/>
    <p:sldId id="1337" r:id="rId129"/>
    <p:sldId id="1338" r:id="rId130"/>
    <p:sldId id="1467" r:id="rId131"/>
    <p:sldId id="1181" r:id="rId132"/>
    <p:sldId id="1184" r:id="rId133"/>
    <p:sldId id="1342" r:id="rId134"/>
    <p:sldId id="1227" r:id="rId135"/>
    <p:sldId id="1344" r:id="rId136"/>
    <p:sldId id="1340" r:id="rId137"/>
    <p:sldId id="1341" r:id="rId138"/>
    <p:sldId id="1175" r:id="rId139"/>
    <p:sldId id="1468" r:id="rId140"/>
    <p:sldId id="1232" r:id="rId141"/>
    <p:sldId id="1469" r:id="rId142"/>
    <p:sldId id="1452" r:id="rId143"/>
    <p:sldId id="1453" r:id="rId144"/>
    <p:sldId id="1374" r:id="rId145"/>
    <p:sldId id="1376" r:id="rId146"/>
    <p:sldId id="1377" r:id="rId147"/>
    <p:sldId id="1378" r:id="rId148"/>
    <p:sldId id="1379" r:id="rId149"/>
    <p:sldId id="1380" r:id="rId150"/>
    <p:sldId id="1381" r:id="rId151"/>
    <p:sldId id="1382" r:id="rId152"/>
    <p:sldId id="1383" r:id="rId153"/>
    <p:sldId id="1391" r:id="rId154"/>
    <p:sldId id="1392" r:id="rId155"/>
    <p:sldId id="1386" r:id="rId156"/>
    <p:sldId id="1387" r:id="rId157"/>
    <p:sldId id="1388" r:id="rId158"/>
    <p:sldId id="1389" r:id="rId159"/>
    <p:sldId id="1390" r:id="rId160"/>
    <p:sldId id="1425" r:id="rId161"/>
    <p:sldId id="1426" r:id="rId162"/>
    <p:sldId id="1189" r:id="rId163"/>
    <p:sldId id="1190" r:id="rId164"/>
    <p:sldId id="1191" r:id="rId165"/>
    <p:sldId id="1440" r:id="rId166"/>
    <p:sldId id="1441" r:id="rId167"/>
    <p:sldId id="1442" r:id="rId168"/>
    <p:sldId id="1443" r:id="rId169"/>
    <p:sldId id="1393" r:id="rId170"/>
    <p:sldId id="875" r:id="rId171"/>
    <p:sldId id="1345" r:id="rId172"/>
    <p:sldId id="1395" r:id="rId173"/>
    <p:sldId id="1359" r:id="rId174"/>
    <p:sldId id="862" r:id="rId175"/>
    <p:sldId id="863" r:id="rId176"/>
    <p:sldId id="864" r:id="rId177"/>
    <p:sldId id="1430" r:id="rId17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nette Burns Woodruff" initials="LBW" lastIdx="2" clrIdx="0"/>
  <p:cmAuthor id="1" name="jagus" initials="j" lastIdx="21" clrIdx="1"/>
  <p:cmAuthor id="2" name="American Institutes for Research" initials="AIR" lastIdx="29" clrIdx="2"/>
  <p:cmAuthor id="3" name="Information Technology" initials="IT" lastIdx="8" clrIdx="3"/>
  <p:cmAuthor id="4" name="American Institutes for Research" initials="AIfR"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2E005C"/>
    <a:srgbClr val="608F2D"/>
    <a:srgbClr val="CC99FF"/>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70430" autoAdjust="0"/>
  </p:normalViewPr>
  <p:slideViewPr>
    <p:cSldViewPr>
      <p:cViewPr>
        <p:scale>
          <a:sx n="60" d="100"/>
          <a:sy n="60" d="100"/>
        </p:scale>
        <p:origin x="-1614" y="-72"/>
      </p:cViewPr>
      <p:guideLst>
        <p:guide orient="horz" pos="2160"/>
        <p:guide pos="2880"/>
      </p:guideLst>
    </p:cSldViewPr>
  </p:slideViewPr>
  <p:outlineViewPr>
    <p:cViewPr>
      <p:scale>
        <a:sx n="33" d="100"/>
        <a:sy n="33" d="100"/>
      </p:scale>
      <p:origin x="0" y="11820"/>
    </p:cViewPr>
  </p:outlineViewPr>
  <p:notesTextViewPr>
    <p:cViewPr>
      <p:scale>
        <a:sx n="75" d="100"/>
        <a:sy n="75" d="100"/>
      </p:scale>
      <p:origin x="0" y="0"/>
    </p:cViewPr>
  </p:notesTextViewPr>
  <p:sorterViewPr>
    <p:cViewPr>
      <p:scale>
        <a:sx n="50" d="100"/>
        <a:sy n="50" d="100"/>
      </p:scale>
      <p:origin x="0" y="0"/>
    </p:cViewPr>
  </p:sorterViewPr>
  <p:notesViewPr>
    <p:cSldViewPr>
      <p:cViewPr>
        <p:scale>
          <a:sx n="90" d="100"/>
          <a:sy n="90" d="100"/>
        </p:scale>
        <p:origin x="-1812"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handoutMaster" Target="handoutMasters/handout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9" cy="465138"/>
          </a:xfrm>
          <a:prstGeom prst="rect">
            <a:avLst/>
          </a:prstGeom>
        </p:spPr>
        <p:txBody>
          <a:bodyPr vert="horz" lIns="93309" tIns="46654" rIns="93309" bIns="46654"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8275" y="0"/>
            <a:ext cx="3043239" cy="465138"/>
          </a:xfrm>
          <a:prstGeom prst="rect">
            <a:avLst/>
          </a:prstGeom>
        </p:spPr>
        <p:txBody>
          <a:bodyPr vert="horz" lIns="93309" tIns="46654" rIns="93309" bIns="46654" rtlCol="0"/>
          <a:lstStyle>
            <a:lvl1pPr algn="r">
              <a:defRPr sz="1200" smtClean="0"/>
            </a:lvl1pPr>
          </a:lstStyle>
          <a:p>
            <a:pPr>
              <a:defRPr/>
            </a:pPr>
            <a:fld id="{51DB67AF-B14E-48AC-8A51-7463AE03CB11}" type="datetimeFigureOut">
              <a:rPr lang="en-US"/>
              <a:pPr>
                <a:defRPr/>
              </a:pPr>
              <a:t>9/11/2011</a:t>
            </a:fld>
            <a:endParaRPr lang="en-US"/>
          </a:p>
        </p:txBody>
      </p:sp>
      <p:sp>
        <p:nvSpPr>
          <p:cNvPr id="4" name="Footer Placeholder 3"/>
          <p:cNvSpPr>
            <a:spLocks noGrp="1"/>
          </p:cNvSpPr>
          <p:nvPr>
            <p:ph type="ftr" sz="quarter" idx="2"/>
          </p:nvPr>
        </p:nvSpPr>
        <p:spPr>
          <a:xfrm>
            <a:off x="0" y="8842375"/>
            <a:ext cx="3043239" cy="465138"/>
          </a:xfrm>
          <a:prstGeom prst="rect">
            <a:avLst/>
          </a:prstGeom>
        </p:spPr>
        <p:txBody>
          <a:bodyPr vert="horz" lIns="93309" tIns="46654" rIns="93309" bIns="46654"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8275" y="8842375"/>
            <a:ext cx="3043239" cy="465138"/>
          </a:xfrm>
          <a:prstGeom prst="rect">
            <a:avLst/>
          </a:prstGeom>
        </p:spPr>
        <p:txBody>
          <a:bodyPr vert="horz" lIns="93309" tIns="46654" rIns="93309" bIns="46654" rtlCol="0" anchor="b"/>
          <a:lstStyle>
            <a:lvl1pPr algn="r">
              <a:defRPr sz="1200" smtClean="0"/>
            </a:lvl1pPr>
          </a:lstStyle>
          <a:p>
            <a:pPr>
              <a:defRPr/>
            </a:pPr>
            <a:fld id="{6B968ADE-385A-4E35-AC41-DB733D8BF49F}" type="slidenum">
              <a:rPr lang="en-US"/>
              <a:pPr>
                <a:defRPr/>
              </a:pPr>
              <a:t>‹#›</a:t>
            </a:fld>
            <a:endParaRPr lang="en-US"/>
          </a:p>
        </p:txBody>
      </p:sp>
    </p:spTree>
    <p:extLst>
      <p:ext uri="{BB962C8B-B14F-4D97-AF65-F5344CB8AC3E}">
        <p14:creationId xmlns:p14="http://schemas.microsoft.com/office/powerpoint/2010/main" xmlns="" val="4088727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3239" cy="465138"/>
          </a:xfrm>
          <a:prstGeom prst="rect">
            <a:avLst/>
          </a:prstGeom>
          <a:noFill/>
          <a:ln w="9525">
            <a:noFill/>
            <a:miter lim="800000"/>
            <a:headEnd/>
            <a:tailEnd/>
          </a:ln>
          <a:effectLst/>
        </p:spPr>
        <p:txBody>
          <a:bodyPr vert="horz" wrap="square" lIns="93309" tIns="46654" rIns="93309" bIns="46654"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0483" name="Rectangle 3"/>
          <p:cNvSpPr>
            <a:spLocks noGrp="1" noChangeArrowheads="1"/>
          </p:cNvSpPr>
          <p:nvPr>
            <p:ph type="dt" idx="1"/>
          </p:nvPr>
        </p:nvSpPr>
        <p:spPr bwMode="auto">
          <a:xfrm>
            <a:off x="3978275" y="0"/>
            <a:ext cx="3043239" cy="465138"/>
          </a:xfrm>
          <a:prstGeom prst="rect">
            <a:avLst/>
          </a:prstGeom>
          <a:noFill/>
          <a:ln w="9525">
            <a:noFill/>
            <a:miter lim="800000"/>
            <a:headEnd/>
            <a:tailEnd/>
          </a:ln>
          <a:effectLst/>
        </p:spPr>
        <p:txBody>
          <a:bodyPr vert="horz" wrap="square" lIns="93309" tIns="46654" rIns="93309" bIns="46654" numCol="1" anchor="t" anchorCtr="0" compatLnSpc="1">
            <a:prstTxWarp prst="textNoShape">
              <a:avLst/>
            </a:prstTxWarp>
          </a:bodyPr>
          <a:lstStyle>
            <a:lvl1pPr algn="r">
              <a:defRPr sz="1200">
                <a:latin typeface="Calibri" pitchFamily="34" charset="0"/>
              </a:defRPr>
            </a:lvl1pPr>
          </a:lstStyle>
          <a:p>
            <a:pPr>
              <a:defRPr/>
            </a:pPr>
            <a:fld id="{FB0B9A11-87B6-4E9D-A4C3-264C7D8DE39F}" type="datetimeFigureOut">
              <a:rPr lang="en-US"/>
              <a:pPr>
                <a:defRPr/>
              </a:pPr>
              <a:t>9/11/2011</a:t>
            </a:fld>
            <a:endParaRPr lang="en-US"/>
          </a:p>
        </p:txBody>
      </p:sp>
      <p:sp>
        <p:nvSpPr>
          <p:cNvPr id="337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1676" y="4421189"/>
            <a:ext cx="5619749" cy="4189412"/>
          </a:xfrm>
          <a:prstGeom prst="rect">
            <a:avLst/>
          </a:prstGeom>
          <a:ln>
            <a:noFill/>
            <a:headEnd/>
            <a:tailEnd/>
          </a:ln>
        </p:spPr>
        <p:style>
          <a:lnRef idx="2">
            <a:schemeClr val="accent3"/>
          </a:lnRef>
          <a:fillRef idx="1">
            <a:schemeClr val="lt1"/>
          </a:fillRef>
          <a:effectRef idx="0">
            <a:schemeClr val="accent3"/>
          </a:effectRef>
          <a:fontRef idx="none"/>
        </p:style>
        <p:txBody>
          <a:bodyPr vert="horz" wrap="square" lIns="93309" tIns="46654" rIns="93309" bIns="4665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0486" name="Rectangle 6"/>
          <p:cNvSpPr>
            <a:spLocks noGrp="1" noChangeArrowheads="1"/>
          </p:cNvSpPr>
          <p:nvPr>
            <p:ph type="ftr" sz="quarter" idx="4"/>
          </p:nvPr>
        </p:nvSpPr>
        <p:spPr bwMode="auto">
          <a:xfrm>
            <a:off x="0" y="8842375"/>
            <a:ext cx="3043239" cy="465138"/>
          </a:xfrm>
          <a:prstGeom prst="rect">
            <a:avLst/>
          </a:prstGeom>
          <a:noFill/>
          <a:ln w="9525">
            <a:noFill/>
            <a:miter lim="800000"/>
            <a:headEnd/>
            <a:tailEnd/>
          </a:ln>
          <a:effectLst/>
        </p:spPr>
        <p:txBody>
          <a:bodyPr vert="horz" wrap="square" lIns="93309" tIns="46654" rIns="93309" bIns="46654"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0487" name="Rectangle 7"/>
          <p:cNvSpPr>
            <a:spLocks noGrp="1" noChangeArrowheads="1"/>
          </p:cNvSpPr>
          <p:nvPr>
            <p:ph type="sldNum" sz="quarter" idx="5"/>
          </p:nvPr>
        </p:nvSpPr>
        <p:spPr bwMode="auto">
          <a:xfrm>
            <a:off x="3978275" y="8842375"/>
            <a:ext cx="3043239" cy="465138"/>
          </a:xfrm>
          <a:prstGeom prst="rect">
            <a:avLst/>
          </a:prstGeom>
          <a:noFill/>
          <a:ln w="9525">
            <a:noFill/>
            <a:miter lim="800000"/>
            <a:headEnd/>
            <a:tailEnd/>
          </a:ln>
          <a:effectLst/>
        </p:spPr>
        <p:txBody>
          <a:bodyPr vert="horz" wrap="square" lIns="93309" tIns="46654" rIns="93309" bIns="46654" numCol="1" anchor="b" anchorCtr="0" compatLnSpc="1">
            <a:prstTxWarp prst="textNoShape">
              <a:avLst/>
            </a:prstTxWarp>
          </a:bodyPr>
          <a:lstStyle>
            <a:lvl1pPr algn="r">
              <a:defRPr sz="1200">
                <a:latin typeface="Calibri" pitchFamily="34" charset="0"/>
              </a:defRPr>
            </a:lvl1pPr>
          </a:lstStyle>
          <a:p>
            <a:pPr>
              <a:defRPr/>
            </a:pPr>
            <a:fld id="{7699AF3B-6DEB-4270-BDE8-339DF4DA3D0A}" type="slidenum">
              <a:rPr lang="en-US"/>
              <a:pPr>
                <a:defRPr/>
              </a:pPr>
              <a:t>‹#›</a:t>
            </a:fld>
            <a:endParaRPr lang="en-US"/>
          </a:p>
        </p:txBody>
      </p:sp>
    </p:spTree>
    <p:extLst>
      <p:ext uri="{BB962C8B-B14F-4D97-AF65-F5344CB8AC3E}">
        <p14:creationId xmlns:p14="http://schemas.microsoft.com/office/powerpoint/2010/main" xmlns="" val="3066724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3" Type="http://schemas.openxmlformats.org/officeDocument/2006/relationships/hyperlink" Target="http://www.idea.ed.gov/" TargetMode="External"/><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p:spPr>
        <p:style>
          <a:lnRef idx="2">
            <a:schemeClr val="accent3"/>
          </a:lnRef>
          <a:fillRef idx="1">
            <a:schemeClr val="lt1"/>
          </a:fillRef>
          <a:effectRef idx="0">
            <a:schemeClr val="accent3"/>
          </a:effectRef>
          <a:fontRef idx="minor">
            <a:schemeClr val="dk1"/>
          </a:fontRef>
        </p:style>
        <p:txBody>
          <a:bodyPr>
            <a:normAutofit/>
          </a:bodyPr>
          <a:lstStyle/>
          <a:p>
            <a:pPr defTabSz="889157"/>
            <a:r>
              <a:rPr lang="en-US" i="1" dirty="0" smtClean="0"/>
              <a:t>Welcome participants to the training on Progress</a:t>
            </a:r>
            <a:r>
              <a:rPr lang="en-US" i="1" baseline="0" dirty="0" smtClean="0"/>
              <a:t> Monitoring.</a:t>
            </a:r>
            <a:endParaRPr lang="en-US" i="1" dirty="0" smtClean="0"/>
          </a:p>
          <a:p>
            <a:pPr defTabSz="889157"/>
            <a:endParaRPr lang="en-US" dirty="0" smtClean="0"/>
          </a:p>
          <a:p>
            <a:r>
              <a:rPr lang="en-US" dirty="0" smtClean="0"/>
              <a:t>This is the second in a series of three modules developed by the National Center on Response to Intervention (NCRTI) aimed at district or school teams involved in initial planning for Response to Intervention (RTI) implementation.</a:t>
            </a:r>
          </a:p>
          <a:p>
            <a:endParaRPr lang="en-US" dirty="0" smtClean="0"/>
          </a:p>
          <a:p>
            <a:r>
              <a:rPr lang="en-US" i="1" dirty="0" smtClean="0"/>
              <a:t>Introduce yourself (or selves) as the facilitator(s) and briefly cite your professional experience in regards to RTI implementation.</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If</a:t>
            </a:r>
            <a:r>
              <a:rPr lang="en-US" i="1" baseline="0" dirty="0" smtClean="0"/>
              <a:t> Module 2: Progress Monitoring  is not being presented as  part of the complete series, consider p</a:t>
            </a:r>
            <a:r>
              <a:rPr lang="en-US" i="1" dirty="0" smtClean="0"/>
              <a:t>resenting</a:t>
            </a:r>
            <a:r>
              <a:rPr lang="en-US" i="1" baseline="0" dirty="0" smtClean="0"/>
              <a:t> </a:t>
            </a:r>
            <a:r>
              <a:rPr lang="en-US" i="1" dirty="0" smtClean="0"/>
              <a:t>the complete “Understanding Types of Assessment Within an RTI Framework” found in slides 37-46 (approximately) of Module 1: Screening. </a:t>
            </a:r>
          </a:p>
          <a:p>
            <a:endParaRPr lang="en-US" dirty="0" smtClean="0"/>
          </a:p>
          <a:p>
            <a:r>
              <a:rPr lang="en-US" dirty="0" smtClean="0"/>
              <a:t>There are three types of assessments commonly used within an RTI framework: </a:t>
            </a:r>
            <a:r>
              <a:rPr lang="en-US" b="1" dirty="0" smtClean="0"/>
              <a:t>summative</a:t>
            </a:r>
            <a:r>
              <a:rPr lang="en-US" dirty="0" smtClean="0"/>
              <a:t>, </a:t>
            </a:r>
            <a:r>
              <a:rPr lang="en-US" b="1" dirty="0" smtClean="0"/>
              <a:t>diagnostic</a:t>
            </a:r>
            <a:r>
              <a:rPr lang="en-US" dirty="0" smtClean="0"/>
              <a:t>, and </a:t>
            </a:r>
            <a:r>
              <a:rPr lang="en-US" b="1" dirty="0" smtClean="0"/>
              <a:t>formative</a:t>
            </a:r>
            <a:r>
              <a:rPr lang="en-US" dirty="0" smtClean="0"/>
              <a:t>. Summative assessments occur </a:t>
            </a:r>
            <a:r>
              <a:rPr lang="en-US" b="1" dirty="0" smtClean="0"/>
              <a:t>after </a:t>
            </a:r>
            <a:r>
              <a:rPr lang="en-US" dirty="0" smtClean="0"/>
              <a:t>instruction and are </a:t>
            </a:r>
            <a:r>
              <a:rPr lang="en-US" b="1" dirty="0" smtClean="0"/>
              <a:t>assessments </a:t>
            </a:r>
            <a:r>
              <a:rPr lang="en-US" b="1" u="sng" dirty="0" smtClean="0"/>
              <a:t>of</a:t>
            </a:r>
            <a:r>
              <a:rPr lang="en-US" b="1" dirty="0" smtClean="0"/>
              <a:t> learning</a:t>
            </a:r>
            <a:r>
              <a:rPr lang="en-US" dirty="0" smtClean="0"/>
              <a:t>. Diagnostic assessments occur </a:t>
            </a:r>
            <a:r>
              <a:rPr lang="en-US" b="1" dirty="0" smtClean="0"/>
              <a:t>before</a:t>
            </a:r>
            <a:r>
              <a:rPr lang="en-US" dirty="0" smtClean="0"/>
              <a:t> instruction and help to </a:t>
            </a:r>
            <a:r>
              <a:rPr lang="en-US" b="1" dirty="0" smtClean="0"/>
              <a:t>identify skill strengths and weakness</a:t>
            </a:r>
            <a:r>
              <a:rPr lang="en-US" dirty="0" smtClean="0"/>
              <a:t>. Formative assessments occur </a:t>
            </a:r>
            <a:r>
              <a:rPr lang="en-US" b="1" dirty="0" smtClean="0"/>
              <a:t>during</a:t>
            </a:r>
            <a:r>
              <a:rPr lang="en-US" dirty="0" smtClean="0"/>
              <a:t> instruction and are </a:t>
            </a:r>
            <a:r>
              <a:rPr lang="en-US" b="1" dirty="0" smtClean="0"/>
              <a:t>assessments </a:t>
            </a:r>
            <a:r>
              <a:rPr lang="en-US" b="1" u="sng" dirty="0" smtClean="0"/>
              <a:t>for</a:t>
            </a:r>
            <a:r>
              <a:rPr lang="en-US" b="1" dirty="0" smtClean="0"/>
              <a:t> learning</a:t>
            </a:r>
            <a:r>
              <a:rPr lang="en-US" dirty="0" smtClean="0"/>
              <a:t>. </a:t>
            </a:r>
          </a:p>
          <a:p>
            <a:endParaRPr lang="en-US" dirty="0" smtClean="0"/>
          </a:p>
          <a:p>
            <a:r>
              <a:rPr lang="en-US" dirty="0" smtClean="0"/>
              <a:t>We will now spend some more time on reviewing information about formative assessments.</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7E326C-21B4-47C8-8046-EB9F695A51D9}" type="slidenum">
              <a:rPr lang="en-US" smtClean="0">
                <a:latin typeface="Arial" charset="0"/>
              </a:rPr>
              <a:pPr fontAlgn="base">
                <a:spcBef>
                  <a:spcPct val="0"/>
                </a:spcBef>
                <a:spcAft>
                  <a:spcPct val="0"/>
                </a:spcAft>
              </a:pPr>
              <a:t>110</a:t>
            </a:fld>
            <a:endParaRPr lang="en-US" smtClean="0">
              <a:latin typeface="Arial" charset="0"/>
            </a:endParaRPr>
          </a:p>
        </p:txBody>
      </p:sp>
      <p:sp>
        <p:nvSpPr>
          <p:cNvPr id="23859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3859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First, </a:t>
            </a:r>
            <a:r>
              <a:rPr lang="en-US" b="1" dirty="0" smtClean="0">
                <a:latin typeface="+mn-lt"/>
              </a:rPr>
              <a:t>divide the data points into three equal sections. If the points divide unevenly, try to group them approximately</a:t>
            </a:r>
            <a:r>
              <a:rPr lang="en-US" dirty="0" smtClean="0">
                <a:latin typeface="+mn-lt"/>
              </a:rPr>
              <a:t>. Once the data points are divided into three sections, draw two vertical lines to separate the sections.</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4F2FCF-21C4-4B10-B7C0-5A5A872A5DDF}" type="slidenum">
              <a:rPr lang="en-US" smtClean="0">
                <a:latin typeface="Arial" charset="0"/>
              </a:rPr>
              <a:pPr fontAlgn="base">
                <a:spcBef>
                  <a:spcPct val="0"/>
                </a:spcBef>
                <a:spcAft>
                  <a:spcPct val="0"/>
                </a:spcAft>
              </a:pPr>
              <a:t>111</a:t>
            </a:fld>
            <a:endParaRPr lang="en-US" smtClean="0">
              <a:latin typeface="Arial" charset="0"/>
            </a:endParaRPr>
          </a:p>
        </p:txBody>
      </p:sp>
      <p:sp>
        <p:nvSpPr>
          <p:cNvPr id="23961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3962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b="1" dirty="0" smtClean="0">
                <a:latin typeface="+mn-lt"/>
              </a:rPr>
              <a:t>In the first and third sections, find the median data point and the median instructional week. </a:t>
            </a:r>
            <a:r>
              <a:rPr lang="en-US" dirty="0" smtClean="0">
                <a:latin typeface="+mn-lt"/>
              </a:rPr>
              <a:t>In the first section, the median data point is 34 and the median instructional week is 2. Mark where these values intersect with an X. In the third section, the median data point is 50 and the median instructional week is 7. </a:t>
            </a:r>
            <a:r>
              <a:rPr lang="en-US" b="0" dirty="0" smtClean="0">
                <a:latin typeface="+mn-lt"/>
              </a:rPr>
              <a:t>Mark where these values intersect with an X.</a:t>
            </a:r>
          </a:p>
          <a:p>
            <a:pPr defTabSz="901690" eaLnBrk="1" hangingPunct="1">
              <a:spcBef>
                <a:spcPct val="0"/>
              </a:spcBef>
              <a:spcAft>
                <a:spcPct val="100000"/>
              </a:spcAft>
              <a:defRPr/>
            </a:pPr>
            <a:r>
              <a:rPr lang="en-US" i="1" dirty="0" smtClean="0">
                <a:latin typeface="+mn-lt"/>
              </a:rPr>
              <a:t>Some people</a:t>
            </a:r>
            <a:r>
              <a:rPr lang="en-US" i="1" baseline="0" dirty="0" smtClean="0">
                <a:latin typeface="+mn-lt"/>
              </a:rPr>
              <a:t> often misplace the X in the first and third section. Regardless of which data point match the median for either section, the ‘X’ is always placed horizontally in the middle of the section. For example, if the median score is the last of three points in the first section, the X is NOT placed directly over the third data point that represents the median score. Instead, the X is placed  horizontally in the middle of the section  (above or below the data point for week 2) on the score that represents the median. The X is representing  the median score at the median week of that section.  </a:t>
            </a:r>
            <a:endParaRPr lang="en-US" i="1" dirty="0" smtClean="0">
              <a:latin typeface="+mn-lt"/>
            </a:endParaRPr>
          </a:p>
          <a:p>
            <a:pPr eaLnBrk="1" hangingPunct="1">
              <a:spcBef>
                <a:spcPct val="0"/>
              </a:spcBef>
              <a:spcAft>
                <a:spcPct val="100000"/>
              </a:spcAft>
            </a:pPr>
            <a:endParaRPr lang="en-US" b="0" dirty="0" smtClean="0">
              <a:latin typeface="+mn-lt"/>
            </a:endParaRPr>
          </a:p>
          <a:p>
            <a:pPr eaLnBrk="1" hangingPunct="1">
              <a:spcBef>
                <a:spcPct val="0"/>
              </a:spcBef>
              <a:spcAft>
                <a:spcPct val="100000"/>
              </a:spcAft>
            </a:pPr>
            <a:endParaRPr lang="en-US" dirty="0" smtClean="0">
              <a:latin typeface="+mn-lt"/>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98900B-DFC0-43C9-8366-AAD32A0E4071}" type="slidenum">
              <a:rPr lang="en-US" smtClean="0">
                <a:latin typeface="Arial" charset="0"/>
              </a:rPr>
              <a:pPr fontAlgn="base">
                <a:spcBef>
                  <a:spcPct val="0"/>
                </a:spcBef>
                <a:spcAft>
                  <a:spcPct val="0"/>
                </a:spcAft>
              </a:pPr>
              <a:t>112</a:t>
            </a:fld>
            <a:endParaRPr lang="en-US" smtClean="0">
              <a:latin typeface="Arial" charset="0"/>
            </a:endParaRPr>
          </a:p>
        </p:txBody>
      </p:sp>
      <p:sp>
        <p:nvSpPr>
          <p:cNvPr id="24064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064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b="1" dirty="0" smtClean="0">
                <a:latin typeface="+mn-lt"/>
              </a:rPr>
              <a:t>Draw a line through the two Xs. </a:t>
            </a:r>
            <a:r>
              <a:rPr lang="en-US" dirty="0" smtClean="0">
                <a:latin typeface="+mn-lt"/>
              </a:rPr>
              <a:t>This is the trend line and shows the rate of improvement.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57C72-D1B4-41C4-8928-A6F12F56F99C}" type="slidenum">
              <a:rPr lang="en-US" smtClean="0">
                <a:latin typeface="Arial" charset="0"/>
              </a:rPr>
              <a:pPr fontAlgn="base">
                <a:spcBef>
                  <a:spcPct val="0"/>
                </a:spcBef>
                <a:spcAft>
                  <a:spcPct val="0"/>
                </a:spcAft>
              </a:pPr>
              <a:t>113</a:t>
            </a:fld>
            <a:endParaRPr lang="en-US" smtClean="0">
              <a:latin typeface="Arial" charset="0"/>
            </a:endParaRPr>
          </a:p>
        </p:txBody>
      </p:sp>
      <p:sp>
        <p:nvSpPr>
          <p:cNvPr id="24166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166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marL="233290" indent="-233290" eaLnBrk="1" hangingPunct="1">
              <a:spcBef>
                <a:spcPct val="0"/>
              </a:spcBef>
              <a:spcAft>
                <a:spcPct val="100000"/>
              </a:spcAft>
            </a:pPr>
            <a:r>
              <a:rPr lang="en-US" dirty="0" smtClean="0">
                <a:latin typeface="+mn-lt"/>
              </a:rPr>
              <a:t>Now it’s your turn to use the </a:t>
            </a:r>
            <a:r>
              <a:rPr lang="en-US" dirty="0" err="1" smtClean="0">
                <a:latin typeface="+mn-lt"/>
              </a:rPr>
              <a:t>Tukey</a:t>
            </a:r>
            <a:r>
              <a:rPr lang="en-US" dirty="0" smtClean="0">
                <a:latin typeface="+mn-lt"/>
              </a:rPr>
              <a:t> method. Turn to </a:t>
            </a:r>
            <a:r>
              <a:rPr lang="en-US" b="1" dirty="0" smtClean="0">
                <a:latin typeface="+mn-lt"/>
              </a:rPr>
              <a:t>Handout 4</a:t>
            </a:r>
            <a:r>
              <a:rPr lang="en-US" dirty="0" smtClean="0">
                <a:latin typeface="+mn-lt"/>
              </a:rPr>
              <a:t> in your materials packet. Remember to follow these steps:</a:t>
            </a:r>
          </a:p>
          <a:p>
            <a:pPr marL="233290" indent="-233290" eaLnBrk="1" hangingPunct="1">
              <a:spcBef>
                <a:spcPct val="0"/>
              </a:spcBef>
              <a:spcAft>
                <a:spcPct val="100000"/>
              </a:spcAft>
              <a:buFontTx/>
              <a:buAutoNum type="arabicPeriod"/>
            </a:pPr>
            <a:r>
              <a:rPr lang="en-US" b="1" dirty="0" smtClean="0">
                <a:latin typeface="+mn-lt"/>
              </a:rPr>
              <a:t>Divide the data points into three equal sections by drawing two vertical lines. </a:t>
            </a:r>
            <a:r>
              <a:rPr lang="en-US" dirty="0" smtClean="0">
                <a:latin typeface="+mn-lt"/>
              </a:rPr>
              <a:t>(If the points divide unevenly, group them approximately.)</a:t>
            </a:r>
          </a:p>
          <a:p>
            <a:pPr marL="233290" indent="-233290" eaLnBrk="1" hangingPunct="1">
              <a:spcBef>
                <a:spcPct val="0"/>
              </a:spcBef>
              <a:spcAft>
                <a:spcPct val="100000"/>
              </a:spcAft>
              <a:buFontTx/>
              <a:buAutoNum type="arabicPeriod"/>
            </a:pPr>
            <a:r>
              <a:rPr lang="en-US" b="1" dirty="0" smtClean="0">
                <a:latin typeface="+mn-lt"/>
              </a:rPr>
              <a:t>In the first and third sections, find the median data point and the median instructional week. </a:t>
            </a:r>
            <a:r>
              <a:rPr lang="en-US" dirty="0" smtClean="0">
                <a:latin typeface="+mn-lt"/>
              </a:rPr>
              <a:t>Locate the place on the graph where these two values intersect and mark with an X.</a:t>
            </a:r>
          </a:p>
          <a:p>
            <a:pPr marL="233290" indent="-233290" eaLnBrk="1" hangingPunct="1">
              <a:spcBef>
                <a:spcPct val="0"/>
              </a:spcBef>
              <a:spcAft>
                <a:spcPct val="100000"/>
              </a:spcAft>
              <a:buFontTx/>
              <a:buAutoNum type="arabicPeriod"/>
            </a:pPr>
            <a:r>
              <a:rPr lang="en-US" b="1" dirty="0" smtClean="0">
                <a:latin typeface="+mn-lt"/>
              </a:rPr>
              <a:t>Draw a line through the two Xs.</a:t>
            </a:r>
          </a:p>
          <a:p>
            <a:pPr marL="233290" indent="-233290" eaLnBrk="1" hangingPunct="1">
              <a:spcBef>
                <a:spcPct val="0"/>
              </a:spcBef>
              <a:spcAft>
                <a:spcPct val="100000"/>
              </a:spcAft>
            </a:pPr>
            <a:r>
              <a:rPr lang="en-US" dirty="0" smtClean="0">
                <a:latin typeface="+mn-lt"/>
              </a:rPr>
              <a:t>Go ahead and work on that now. </a:t>
            </a:r>
          </a:p>
          <a:p>
            <a:pPr marL="233290" indent="-233290" eaLnBrk="1" hangingPunct="1">
              <a:spcBef>
                <a:spcPct val="0"/>
              </a:spcBef>
              <a:spcAft>
                <a:spcPct val="100000"/>
              </a:spcAft>
            </a:pPr>
            <a:r>
              <a:rPr lang="en-US" i="1" dirty="0" smtClean="0">
                <a:latin typeface="+mn-lt"/>
              </a:rPr>
              <a:t>(Allow 3 minutes.)</a:t>
            </a:r>
          </a:p>
          <a:p>
            <a:pPr marL="233290" indent="-233290" eaLnBrk="1" hangingPunct="1">
              <a:spcBef>
                <a:spcPct val="0"/>
              </a:spcBef>
              <a:spcAft>
                <a:spcPct val="100000"/>
              </a:spcAft>
            </a:pPr>
            <a:endParaRPr lang="en-US" dirty="0" smtClean="0">
              <a:latin typeface="Arial" charset="0"/>
            </a:endParaRPr>
          </a:p>
          <a:p>
            <a:pPr marL="233290" indent="-233290" eaLnBrk="1" hangingPunct="1">
              <a:spcBef>
                <a:spcPct val="0"/>
              </a:spcBef>
              <a:spcAft>
                <a:spcPct val="100000"/>
              </a:spcAft>
            </a:pPr>
            <a:endParaRPr lang="en-US" dirty="0"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70C35-4674-489E-9911-E128211ACE50}" type="slidenum">
              <a:rPr lang="en-US" smtClean="0">
                <a:latin typeface="Arial" charset="0"/>
              </a:rPr>
              <a:pPr fontAlgn="base">
                <a:spcBef>
                  <a:spcPct val="0"/>
                </a:spcBef>
                <a:spcAft>
                  <a:spcPct val="0"/>
                </a:spcAft>
              </a:pPr>
              <a:t>114</a:t>
            </a:fld>
            <a:endParaRPr lang="en-US" smtClean="0">
              <a:latin typeface="Arial" charset="0"/>
            </a:endParaRPr>
          </a:p>
        </p:txBody>
      </p:sp>
      <p:sp>
        <p:nvSpPr>
          <p:cNvPr id="24269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269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Your graph should look similar to this. Any questions? </a:t>
            </a:r>
          </a:p>
          <a:p>
            <a:pPr eaLnBrk="1" hangingPunct="1">
              <a:spcBef>
                <a:spcPct val="0"/>
              </a:spcBef>
              <a:spcAft>
                <a:spcPct val="100000"/>
              </a:spcAft>
            </a:pPr>
            <a:r>
              <a:rPr lang="en-US" i="1" dirty="0" smtClean="0">
                <a:latin typeface="+mn-lt"/>
              </a:rPr>
              <a:t>Some people</a:t>
            </a:r>
            <a:r>
              <a:rPr lang="en-US" i="1" baseline="0" dirty="0" smtClean="0">
                <a:latin typeface="+mn-lt"/>
              </a:rPr>
              <a:t> often misplace the X in the section. Regardless of where the median data point  falls in the first of third sections, the ‘X’ is always placed in the middle of the section. For example, if the median score is the last of three points in the first section, the X is NOT placed directly over the data point that represents the median score. Instead, the X is placed  in the middle of the section (e.g., center of the lines) on the score that represents the middle week . The X is representing the score at the median week of the section.</a:t>
            </a:r>
            <a:endParaRPr lang="en-US" i="1" dirty="0" smtClean="0">
              <a:latin typeface="+mn-lt"/>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66E4A-64B9-401F-88FF-86DA59A7C571}" type="slidenum">
              <a:rPr lang="en-US" smtClean="0">
                <a:latin typeface="Arial" charset="0"/>
              </a:rPr>
              <a:pPr fontAlgn="base">
                <a:spcBef>
                  <a:spcPct val="0"/>
                </a:spcBef>
                <a:spcAft>
                  <a:spcPct val="0"/>
                </a:spcAft>
              </a:pPr>
              <a:t>115</a:t>
            </a:fld>
            <a:endParaRPr lang="en-US" smtClean="0">
              <a:latin typeface="Arial" charset="0"/>
            </a:endParaRPr>
          </a:p>
        </p:txBody>
      </p:sp>
      <p:sp>
        <p:nvSpPr>
          <p:cNvPr id="24371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371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endParaRPr lang="en-US" dirty="0" smtClean="0">
              <a:latin typeface="+mn-lt"/>
            </a:endParaRPr>
          </a:p>
          <a:p>
            <a:pPr eaLnBrk="1" hangingPunct="1">
              <a:spcBef>
                <a:spcPct val="0"/>
              </a:spcBef>
              <a:spcAft>
                <a:spcPct val="100000"/>
              </a:spcAft>
            </a:pPr>
            <a:r>
              <a:rPr lang="en-US" dirty="0" smtClean="0">
                <a:latin typeface="+mn-lt"/>
              </a:rPr>
              <a:t>The slope is calculated by first subtracting the median point  (notated with an X) in the first section from the median point (notated with</a:t>
            </a:r>
            <a:r>
              <a:rPr lang="en-US" baseline="0" dirty="0" smtClean="0">
                <a:latin typeface="+mn-lt"/>
              </a:rPr>
              <a:t> an X) </a:t>
            </a:r>
            <a:r>
              <a:rPr lang="en-US" dirty="0" smtClean="0">
                <a:latin typeface="+mn-lt"/>
              </a:rPr>
              <a:t>in the third section. This is then divided</a:t>
            </a:r>
            <a:r>
              <a:rPr lang="en-US" baseline="0" dirty="0" smtClean="0">
                <a:latin typeface="+mn-lt"/>
              </a:rPr>
              <a:t> </a:t>
            </a:r>
            <a:r>
              <a:rPr lang="en-US" dirty="0" smtClean="0">
                <a:latin typeface="+mn-lt"/>
              </a:rPr>
              <a:t>by the number of data points minus 1. </a:t>
            </a:r>
            <a:endParaRPr lang="en-US" u="sng" dirty="0" smtClean="0">
              <a:latin typeface="+mn-lt"/>
            </a:endParaRPr>
          </a:p>
          <a:p>
            <a:pPr eaLnBrk="1" hangingPunct="1">
              <a:spcBef>
                <a:spcPct val="0"/>
              </a:spcBef>
              <a:spcAft>
                <a:spcPct val="100000"/>
              </a:spcAft>
            </a:pPr>
            <a:r>
              <a:rPr lang="en-US" dirty="0" smtClean="0">
                <a:latin typeface="+mn-lt"/>
              </a:rPr>
              <a:t>For example, on this graph the score in the third</a:t>
            </a:r>
            <a:r>
              <a:rPr lang="en-US" baseline="0" dirty="0" smtClean="0">
                <a:latin typeface="+mn-lt"/>
              </a:rPr>
              <a:t> section i</a:t>
            </a:r>
            <a:r>
              <a:rPr lang="en-US" dirty="0" smtClean="0">
                <a:latin typeface="+mn-lt"/>
              </a:rPr>
              <a:t>s 50, and the score in the first section is 34. The total number of data points is 8, so the number of data points minus 1 is 7. So, 50 minus 34 equals 16, and 16 divided by 7 equals 2.3. The slope of this graph is 2.3.</a:t>
            </a:r>
          </a:p>
          <a:p>
            <a:pPr eaLnBrk="1" hangingPunct="1">
              <a:spcBef>
                <a:spcPct val="0"/>
              </a:spcBef>
              <a:spcAft>
                <a:spcPct val="100000"/>
              </a:spcAft>
            </a:pPr>
            <a:r>
              <a:rPr lang="en-US" dirty="0" smtClean="0">
                <a:latin typeface="Arial" charset="0"/>
              </a:rPr>
              <a:t> </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3555A2-07DE-4FB3-98BC-5E23A8A8C930}" type="slidenum">
              <a:rPr lang="en-US" smtClean="0">
                <a:latin typeface="Arial" charset="0"/>
              </a:rPr>
              <a:pPr fontAlgn="base">
                <a:spcBef>
                  <a:spcPct val="0"/>
                </a:spcBef>
                <a:spcAft>
                  <a:spcPct val="0"/>
                </a:spcAft>
              </a:pPr>
              <a:t>116</a:t>
            </a:fld>
            <a:endParaRPr lang="en-US" smtClean="0">
              <a:latin typeface="Arial" charset="0"/>
            </a:endParaRPr>
          </a:p>
        </p:txBody>
      </p:sp>
      <p:sp>
        <p:nvSpPr>
          <p:cNvPr id="24473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474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Turn to </a:t>
            </a:r>
            <a:r>
              <a:rPr lang="en-US" b="1" dirty="0" smtClean="0">
                <a:latin typeface="+mn-lt"/>
              </a:rPr>
              <a:t>Handout 5</a:t>
            </a:r>
            <a:r>
              <a:rPr lang="en-US" dirty="0" smtClean="0">
                <a:latin typeface="+mn-lt"/>
              </a:rPr>
              <a:t>. Use the </a:t>
            </a:r>
            <a:r>
              <a:rPr lang="en-US" dirty="0" err="1" smtClean="0">
                <a:latin typeface="+mn-lt"/>
              </a:rPr>
              <a:t>Tukey</a:t>
            </a:r>
            <a:r>
              <a:rPr lang="en-US" dirty="0" smtClean="0">
                <a:latin typeface="+mn-lt"/>
              </a:rPr>
              <a:t> method to calculate the slope of the line.</a:t>
            </a:r>
          </a:p>
          <a:p>
            <a:pPr eaLnBrk="1" hangingPunct="1">
              <a:spcBef>
                <a:spcPct val="0"/>
              </a:spcBef>
              <a:spcAft>
                <a:spcPct val="100000"/>
              </a:spcAft>
            </a:pPr>
            <a:r>
              <a:rPr lang="en-US" i="1" dirty="0" smtClean="0">
                <a:latin typeface="+mn-lt"/>
              </a:rPr>
              <a:t>(Allow 5 minutes.)</a:t>
            </a:r>
            <a:endParaRPr lang="en-US" i="1" u="sng" dirty="0" smtClean="0">
              <a:latin typeface="+mn-lt"/>
            </a:endParaRPr>
          </a:p>
          <a:p>
            <a:pPr eaLnBrk="1" hangingPunct="1">
              <a:spcBef>
                <a:spcPct val="0"/>
              </a:spcBef>
              <a:spcAft>
                <a:spcPct val="100000"/>
              </a:spcAft>
            </a:pPr>
            <a:endParaRPr lang="en-US" dirty="0" smtClean="0">
              <a:latin typeface="+mn-lt"/>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704C86-C0BC-4B4D-8617-CAAEB6969B7E}" type="slidenum">
              <a:rPr lang="en-US" smtClean="0">
                <a:latin typeface="Arial" charset="0"/>
              </a:rPr>
              <a:pPr fontAlgn="base">
                <a:spcBef>
                  <a:spcPct val="0"/>
                </a:spcBef>
                <a:spcAft>
                  <a:spcPct val="0"/>
                </a:spcAft>
              </a:pPr>
              <a:t>117</a:t>
            </a:fld>
            <a:endParaRPr lang="en-US" smtClean="0">
              <a:latin typeface="Arial" charset="0"/>
            </a:endParaRPr>
          </a:p>
        </p:txBody>
      </p:sp>
      <p:sp>
        <p:nvSpPr>
          <p:cNvPr id="24576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576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Your graph should look like this. The slope of the line is calculated by first subtracting 40 minus 20, then dividing 20 by 8. The slope of this line equals 2.5.</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C5B4E-628E-44CF-A657-B7B0F1E29885}" type="slidenum">
              <a:rPr lang="en-US" smtClean="0">
                <a:latin typeface="Arial" charset="0"/>
              </a:rPr>
              <a:pPr fontAlgn="base">
                <a:spcBef>
                  <a:spcPct val="0"/>
                </a:spcBef>
                <a:spcAft>
                  <a:spcPct val="0"/>
                </a:spcAft>
              </a:pPr>
              <a:t>118</a:t>
            </a:fld>
            <a:endParaRPr lang="en-US" smtClean="0">
              <a:latin typeface="Arial" charset="0"/>
            </a:endParaRPr>
          </a:p>
        </p:txBody>
      </p:sp>
      <p:sp>
        <p:nvSpPr>
          <p:cNvPr id="24678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678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Let’s look at a few student graphs and how decisions concerning RTI can be made using the graphs.</a:t>
            </a:r>
          </a:p>
          <a:p>
            <a:pPr eaLnBrk="1" hangingPunct="1">
              <a:spcBef>
                <a:spcPct val="0"/>
              </a:spcBef>
              <a:spcAft>
                <a:spcPct val="100000"/>
              </a:spcAft>
            </a:pPr>
            <a:r>
              <a:rPr lang="en-US" dirty="0" smtClean="0">
                <a:latin typeface="+mn-lt"/>
              </a:rPr>
              <a:t>First-grade student, Sarah, was suspected of being at</a:t>
            </a:r>
            <a:r>
              <a:rPr lang="en-US" baseline="0" dirty="0" smtClean="0">
                <a:latin typeface="+mn-lt"/>
              </a:rPr>
              <a:t> </a:t>
            </a:r>
            <a:r>
              <a:rPr lang="en-US" dirty="0" smtClean="0">
                <a:latin typeface="+mn-lt"/>
              </a:rPr>
              <a:t>risk for reading difficulties after scoring below the CBM Word Identification Fluency (WIF) screening cut-off. Her progress in primary prevention was monitored for 8 weeks. Sarah’s progress on the number of words read correctly looks like it’s increasing, and the slope is calculated to quantify the weekly increase and to confirm or disconfirm at-risk status. </a:t>
            </a:r>
          </a:p>
          <a:p>
            <a:pPr eaLnBrk="1" hangingPunct="1">
              <a:spcBef>
                <a:spcPct val="0"/>
              </a:spcBef>
              <a:spcAft>
                <a:spcPct val="100000"/>
              </a:spcAft>
            </a:pPr>
            <a:r>
              <a:rPr lang="en-US" b="1" dirty="0" smtClean="0">
                <a:latin typeface="+mn-lt"/>
              </a:rPr>
              <a:t>Sarah’s slope is (16 – 3) ÷ 7 = 1.9.</a:t>
            </a:r>
            <a:r>
              <a:rPr lang="en-US" dirty="0" smtClean="0">
                <a:latin typeface="+mn-lt"/>
              </a:rPr>
              <a:t> Her slope is above the first-grade cut-off of 1.8 for adequate growth in general education. Sarah is benefiting from the instruction provided in primary prevention, and she does not need secondary prevention at this time.</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D3596B-E14B-40D6-8995-8B5893E2F699}" type="slidenum">
              <a:rPr lang="en-US" smtClean="0">
                <a:latin typeface="Arial" charset="0"/>
              </a:rPr>
              <a:pPr fontAlgn="base">
                <a:spcBef>
                  <a:spcPct val="0"/>
                </a:spcBef>
                <a:spcAft>
                  <a:spcPct val="0"/>
                </a:spcAft>
              </a:pPr>
              <a:t>119</a:t>
            </a:fld>
            <a:endParaRPr lang="en-US" smtClean="0">
              <a:latin typeface="Arial" charset="0"/>
            </a:endParaRPr>
          </a:p>
        </p:txBody>
      </p:sp>
      <p:sp>
        <p:nvSpPr>
          <p:cNvPr id="24781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781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Look at Jessica’s graph for primary prevention.</a:t>
            </a:r>
            <a:r>
              <a:rPr lang="en-US" baseline="0" dirty="0" smtClean="0">
                <a:latin typeface="+mn-lt"/>
              </a:rPr>
              <a:t> </a:t>
            </a:r>
            <a:r>
              <a:rPr lang="en-US" dirty="0" smtClean="0">
                <a:latin typeface="+mn-lt"/>
              </a:rPr>
              <a:t>Jessica is also a first-grade student who was suspected of being at risk for reading difficulties after scoring below the CBM Word Identification Fluency (WIF) screening cut-off point in September. After monitoring her progress for 8 weeks, it looks like Jessica’s scores on the number of words read correctly are not increasing.  </a:t>
            </a:r>
            <a:r>
              <a:rPr lang="en-US" b="1" dirty="0" smtClean="0">
                <a:latin typeface="+mn-lt"/>
              </a:rPr>
              <a:t>Jessica’ slope is (6 – 6) ÷ 7 = 0.</a:t>
            </a:r>
            <a:r>
              <a:rPr lang="en-US" dirty="0" smtClean="0">
                <a:latin typeface="+mn-lt"/>
              </a:rPr>
              <a:t> Her slope is not above the first-grade cut-off of 1.8. Jessica needs secondary prevention at this time.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6" y="4421188"/>
            <a:ext cx="5619749" cy="4424361"/>
          </a:xfrm>
        </p:spPr>
        <p:txBody>
          <a:bodyPr>
            <a:normAutofit fontScale="85000" lnSpcReduction="10000"/>
          </a:bodyPr>
          <a:lstStyle/>
          <a:p>
            <a:r>
              <a:rPr lang="en-US" dirty="0" smtClean="0"/>
              <a:t>Formative assessment is a form of evaluation used to plan instruction in a recursive way. </a:t>
            </a:r>
            <a:r>
              <a:rPr lang="en-US" b="1" dirty="0" smtClean="0"/>
              <a:t>Formative assessments tell us how well students are responding to instruction</a:t>
            </a:r>
            <a:r>
              <a:rPr lang="en-US" dirty="0" smtClean="0"/>
              <a:t>. With formative assessment, student progress is systematically assessed </a:t>
            </a:r>
            <a:r>
              <a:rPr lang="en-US" b="1" dirty="0" smtClean="0"/>
              <a:t>during instruction</a:t>
            </a:r>
            <a:r>
              <a:rPr lang="en-US" dirty="0" smtClean="0"/>
              <a:t> to provide continuous feedback to both the student and the teacher concerning learning successes and failures. Formative assessments are </a:t>
            </a:r>
            <a:r>
              <a:rPr lang="en-US" b="1" dirty="0" smtClean="0"/>
              <a:t>typically administered to all students during screening/benchmarking and some students for progress monitoring.</a:t>
            </a:r>
            <a:endParaRPr lang="en-US" dirty="0" smtClean="0"/>
          </a:p>
          <a:p>
            <a:endParaRPr lang="en-US" dirty="0" smtClean="0"/>
          </a:p>
          <a:p>
            <a:r>
              <a:rPr lang="en-US" dirty="0" smtClean="0"/>
              <a:t>Formative assessments may be </a:t>
            </a:r>
            <a:r>
              <a:rPr lang="en-US" b="1" dirty="0" smtClean="0"/>
              <a:t>informal or formal</a:t>
            </a:r>
            <a:r>
              <a:rPr lang="en-US" dirty="0" smtClean="0"/>
              <a:t>.</a:t>
            </a:r>
            <a:r>
              <a:rPr lang="en-US" b="1" dirty="0" smtClean="0"/>
              <a:t> </a:t>
            </a:r>
            <a:r>
              <a:rPr lang="en-US" dirty="0" smtClean="0"/>
              <a:t>Informal assessments are not data-driven but rather content and performance-driven. Examples include observations and teacher-made assessments.</a:t>
            </a:r>
            <a:r>
              <a:rPr lang="en-US" b="1" dirty="0" smtClean="0"/>
              <a:t> </a:t>
            </a:r>
            <a:r>
              <a:rPr lang="en-US" dirty="0" smtClean="0"/>
              <a:t>Formal assessments have data which support the conclusions made from the test. We usually refer to these types of tests as standardized measures. These tests have been tried before on students and have statistics which support the conclusion such as the student is reading below average for his age. The data are often mathematically computed and summarized. Scores such as percentiles, </a:t>
            </a:r>
            <a:r>
              <a:rPr lang="en-US" dirty="0" err="1" smtClean="0"/>
              <a:t>stanines</a:t>
            </a:r>
            <a:r>
              <a:rPr lang="en-US" dirty="0" smtClean="0"/>
              <a:t>, or standard scores are commonly received from this type of assessment. Examples include (but are not limited to): CBM, CBA, pre/post tests, benchmark assessments, and quizzes.</a:t>
            </a:r>
          </a:p>
          <a:p>
            <a:endParaRPr lang="en-US" dirty="0" smtClean="0"/>
          </a:p>
          <a:p>
            <a:r>
              <a:rPr lang="en-US" dirty="0" smtClean="0"/>
              <a:t>With formative assessment, teachers diagnose skill, ability, and knowledge gaps; measure progress; and evaluate instruction.  Educational decisions that can be made using formative assessments include:</a:t>
            </a:r>
            <a:endParaRPr lang="en-US" sz="1300" b="1" dirty="0" smtClean="0"/>
          </a:p>
          <a:p>
            <a:pPr lvl="0">
              <a:buFont typeface="Arial" pitchFamily="34" charset="0"/>
              <a:buChar char="•"/>
            </a:pPr>
            <a:r>
              <a:rPr lang="en-US" b="0" dirty="0" smtClean="0"/>
              <a:t>Identification of students who are nonresponsive to instruction or interventions (screening and progress monitoring);</a:t>
            </a:r>
            <a:endParaRPr lang="en-US" sz="1100" dirty="0" smtClean="0"/>
          </a:p>
          <a:p>
            <a:pPr lvl="0">
              <a:buFont typeface="Arial" pitchFamily="34" charset="0"/>
              <a:buChar char="•"/>
            </a:pPr>
            <a:r>
              <a:rPr lang="en-US" b="0" dirty="0" smtClean="0"/>
              <a:t>Curriculum and instructional decisions;</a:t>
            </a:r>
            <a:endParaRPr lang="en-US" sz="1100" dirty="0" smtClean="0"/>
          </a:p>
          <a:p>
            <a:pPr lvl="0">
              <a:buFont typeface="Arial" pitchFamily="34" charset="0"/>
              <a:buChar char="•"/>
            </a:pPr>
            <a:r>
              <a:rPr lang="en-US" b="0" dirty="0" smtClean="0"/>
              <a:t>Program evaluation;</a:t>
            </a:r>
            <a:endParaRPr lang="en-US" sz="1100" dirty="0" smtClean="0"/>
          </a:p>
          <a:p>
            <a:pPr lvl="0">
              <a:buFont typeface="Arial" pitchFamily="34" charset="0"/>
              <a:buChar char="•"/>
            </a:pPr>
            <a:r>
              <a:rPr lang="en-US" b="0" dirty="0" smtClean="0"/>
              <a:t>Resource allocation (this is proactive as this information is provided as the instruction is occurring); and</a:t>
            </a:r>
            <a:endParaRPr lang="en-US" sz="1100" dirty="0" smtClean="0"/>
          </a:p>
          <a:p>
            <a:pPr lvl="0">
              <a:buFont typeface="Arial" pitchFamily="34" charset="0"/>
              <a:buChar char="•"/>
            </a:pPr>
            <a:r>
              <a:rPr lang="en-US" b="0" dirty="0" smtClean="0"/>
              <a:t>Comparison of instruction and intervention efficacy.</a:t>
            </a:r>
            <a:endParaRPr lang="en-US" sz="1100" dirty="0" smtClean="0"/>
          </a:p>
          <a:p>
            <a:r>
              <a:rPr lang="en-US" dirty="0" smtClean="0"/>
              <a:t> </a:t>
            </a:r>
            <a:endParaRPr lang="en-US" sz="1100" dirty="0" smtClean="0"/>
          </a:p>
          <a:p>
            <a:r>
              <a:rPr lang="en-US" dirty="0" smtClean="0"/>
              <a:t>Formative assessments are not necessarily used for grading purposes.</a:t>
            </a:r>
            <a:endParaRPr lang="en-US" sz="1100" dirty="0" smtClean="0"/>
          </a:p>
          <a:p>
            <a:pPr lvl="1" eaLnBrk="1" hangingPunct="1">
              <a:buClr>
                <a:schemeClr val="accent1"/>
              </a:buClr>
              <a:buFont typeface="Wingdings" pitchFamily="2" charset="2"/>
              <a:buNone/>
            </a:pPr>
            <a:endParaRPr lang="en-US" dirty="0" smtClean="0"/>
          </a:p>
          <a:p>
            <a:pPr eaLnBrk="1" hangingPunct="1">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AC158C-F163-46DD-BCAB-7E215C7224CC}" type="slidenum">
              <a:rPr lang="en-US" smtClean="0">
                <a:latin typeface="Arial" charset="0"/>
              </a:rPr>
              <a:pPr fontAlgn="base">
                <a:spcBef>
                  <a:spcPct val="0"/>
                </a:spcBef>
                <a:spcAft>
                  <a:spcPct val="0"/>
                </a:spcAft>
              </a:pPr>
              <a:t>120</a:t>
            </a:fld>
            <a:endParaRPr lang="en-US" smtClean="0">
              <a:latin typeface="Arial" charset="0"/>
            </a:endParaRPr>
          </a:p>
        </p:txBody>
      </p:sp>
      <p:sp>
        <p:nvSpPr>
          <p:cNvPr id="24883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4883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This is Jessica’s graph from primary and secondary prevention. The dotted vertical</a:t>
            </a:r>
            <a:r>
              <a:rPr lang="en-US" baseline="0" dirty="0" smtClean="0">
                <a:latin typeface="+mn-lt"/>
              </a:rPr>
              <a:t> </a:t>
            </a:r>
            <a:r>
              <a:rPr lang="en-US" dirty="0" smtClean="0">
                <a:latin typeface="+mn-lt"/>
              </a:rPr>
              <a:t>line shows the point when Jessica began</a:t>
            </a:r>
            <a:r>
              <a:rPr lang="en-US" baseline="0" dirty="0" smtClean="0">
                <a:latin typeface="+mn-lt"/>
              </a:rPr>
              <a:t> </a:t>
            </a:r>
            <a:r>
              <a:rPr lang="en-US" dirty="0" smtClean="0">
                <a:latin typeface="+mn-lt"/>
              </a:rPr>
              <a:t>secondary prevention. Jessica has completed 12 weeks of secondary prevention tutoring. Her progress has been monitored weekly. Over 12 weeks of tutoring Jessica’s scores are increasing. </a:t>
            </a:r>
            <a:r>
              <a:rPr lang="en-US" b="1" dirty="0" smtClean="0">
                <a:latin typeface="+mn-lt"/>
              </a:rPr>
              <a:t>Jessica’s slope is calculated as (28 – 6) ÷ 11 = 2.0 </a:t>
            </a:r>
            <a:r>
              <a:rPr lang="en-US" b="0" dirty="0" smtClean="0">
                <a:latin typeface="+mn-lt"/>
              </a:rPr>
              <a:t>for secondary prevention.</a:t>
            </a:r>
            <a:r>
              <a:rPr lang="en-US" b="1" dirty="0" smtClean="0">
                <a:latin typeface="+mn-lt"/>
              </a:rPr>
              <a:t> </a:t>
            </a:r>
            <a:endParaRPr lang="en-US" dirty="0" smtClean="0">
              <a:latin typeface="+mn-lt"/>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Refer to prior slide: Jessica’s slope is above the first-grade cut-off of 1.8 for growth in secondary prevention. Jessica can exit secondary prevention at this time and go back to primary prevention.</a:t>
            </a:r>
          </a:p>
          <a:p>
            <a:r>
              <a:rPr lang="en-US" dirty="0" smtClean="0"/>
              <a:t>Give people 2-3</a:t>
            </a:r>
            <a:r>
              <a:rPr lang="en-US" baseline="0" dirty="0" smtClean="0"/>
              <a:t> minutes to think and discuss with a partner. Have 2-3 table groups share their decisions</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121</a:t>
            </a:fld>
            <a:endParaRPr lang="en-US"/>
          </a:p>
        </p:txBody>
      </p:sp>
    </p:spTree>
    <p:extLst>
      <p:ext uri="{BB962C8B-B14F-4D97-AF65-F5344CB8AC3E}">
        <p14:creationId xmlns:p14="http://schemas.microsoft.com/office/powerpoint/2010/main" xmlns="" val="116554274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the goals set,</a:t>
            </a:r>
            <a:r>
              <a:rPr lang="en-US" baseline="0" dirty="0" smtClean="0"/>
              <a:t> we need to </a:t>
            </a:r>
            <a:r>
              <a:rPr lang="en-US" b="1" baseline="0" dirty="0" smtClean="0"/>
              <a:t>determine the frequency of data collection. </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discussed how to collect and graph data</a:t>
            </a:r>
            <a:r>
              <a:rPr lang="en-US" baseline="0" dirty="0" smtClean="0"/>
              <a:t>, set goals, and calculate ROI, but in order for the data collected to be valuable, we need to </a:t>
            </a:r>
            <a:r>
              <a:rPr lang="en-US" b="1" baseline="0" dirty="0" smtClean="0"/>
              <a:t>use the data to make instructional decisions</a:t>
            </a:r>
            <a:r>
              <a:rPr lang="en-US" baseline="0" dirty="0" smtClean="0"/>
              <a:t> based on explicit decision rules.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decisions that can be made using progress monitoring data are numerous.</a:t>
            </a:r>
          </a:p>
          <a:p>
            <a:endParaRPr lang="en-US" baseline="0" dirty="0" smtClean="0"/>
          </a:p>
          <a:p>
            <a:r>
              <a:rPr lang="en-US" i="1" baseline="0" dirty="0" smtClean="0"/>
              <a:t>Read the slide.</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F5509F-54BF-4E12-80F0-FB9C167D031B}" type="slidenum">
              <a:rPr lang="en-US" smtClean="0">
                <a:latin typeface="Arial" charset="0"/>
              </a:rPr>
              <a:pPr fontAlgn="base">
                <a:spcBef>
                  <a:spcPct val="0"/>
                </a:spcBef>
                <a:spcAft>
                  <a:spcPct val="0"/>
                </a:spcAft>
              </a:pPr>
              <a:t>125</a:t>
            </a:fld>
            <a:endParaRPr lang="en-US" smtClean="0">
              <a:latin typeface="Arial" charset="0"/>
            </a:endParaRPr>
          </a:p>
        </p:txBody>
      </p:sp>
      <p:sp>
        <p:nvSpPr>
          <p:cNvPr id="32051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2051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Once goals are set and individualized programs are implemented, it is important to monitor student progress. CBM can judge the adequacy of student progress and the need to change instructional programs. Standard decision rules guide decisions about the adequacy of student progress and the need to revise goals and instructional programs. </a:t>
            </a:r>
            <a:r>
              <a:rPr lang="en-US" b="1" dirty="0" smtClean="0">
                <a:latin typeface="+mn-lt"/>
              </a:rPr>
              <a:t>Decision rules are based on the four most recent consecutive scores or on the student’s trend line</a:t>
            </a:r>
            <a:r>
              <a:rPr lang="en-US" dirty="0" smtClean="0">
                <a:latin typeface="+mn-lt"/>
              </a:rPr>
              <a:t>. Let’s look at examples now.</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decision basic rules for using the four-point rule.</a:t>
            </a:r>
            <a:endParaRPr lang="en-US" baseline="0" dirty="0" smtClean="0"/>
          </a:p>
          <a:p>
            <a:endParaRPr lang="en-US" baseline="0" dirty="0" smtClean="0"/>
          </a:p>
          <a:p>
            <a:r>
              <a:rPr lang="en-US" i="1" baseline="0" dirty="0" smtClean="0"/>
              <a:t>Read the slide.</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C4CD2A-D617-4AEC-9E45-D9348051BB0C}" type="slidenum">
              <a:rPr lang="en-US" smtClean="0">
                <a:latin typeface="Arial" charset="0"/>
              </a:rPr>
              <a:pPr fontAlgn="base">
                <a:spcBef>
                  <a:spcPct val="0"/>
                </a:spcBef>
                <a:spcAft>
                  <a:spcPct val="0"/>
                </a:spcAft>
              </a:pPr>
              <a:t>127</a:t>
            </a:fld>
            <a:endParaRPr lang="en-US" smtClean="0">
              <a:latin typeface="Arial" charset="0"/>
            </a:endParaRPr>
          </a:p>
        </p:txBody>
      </p:sp>
      <p:sp>
        <p:nvSpPr>
          <p:cNvPr id="32153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2154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On this graph, the four most recent scores are </a:t>
            </a:r>
            <a:r>
              <a:rPr lang="en-US" u="sng" dirty="0" smtClean="0">
                <a:latin typeface="+mn-lt"/>
              </a:rPr>
              <a:t>above</a:t>
            </a:r>
            <a:r>
              <a:rPr lang="en-US" dirty="0" smtClean="0">
                <a:latin typeface="+mn-lt"/>
              </a:rPr>
              <a:t> the goal line. Therefore, the student’s end-of-year performance goal needs to be adjusted. The teacher increases the desired rate (or goal) to boost the actual rate of student progress. The point of the goal increase is notated on the graph as a dotted vertical line. This allows teachers to visually note when the student’s goal was changed. The teacher reevaluates the student graph in another seven to eight data points. </a:t>
            </a:r>
            <a:endParaRPr lang="en-US" dirty="0" smtClean="0">
              <a:latin typeface="+mn-lt"/>
            </a:endParaRPr>
          </a:p>
          <a:p>
            <a:pPr eaLnBrk="1" hangingPunct="1">
              <a:spcBef>
                <a:spcPct val="0"/>
              </a:spcBef>
              <a:spcAft>
                <a:spcPct val="100000"/>
              </a:spcAft>
            </a:pPr>
            <a:endParaRPr lang="en-US" dirty="0" smtClean="0">
              <a:latin typeface="+mn-lt"/>
            </a:endParaRPr>
          </a:p>
          <a:p>
            <a:pPr eaLnBrk="1" hangingPunct="1">
              <a:spcBef>
                <a:spcPct val="0"/>
              </a:spcBef>
              <a:spcAft>
                <a:spcPct val="100000"/>
              </a:spcAft>
            </a:pPr>
            <a:r>
              <a:rPr lang="en-US" dirty="0" smtClean="0">
                <a:latin typeface="+mn-lt"/>
              </a:rPr>
              <a:t>Mnemonic</a:t>
            </a:r>
            <a:r>
              <a:rPr lang="en-US" baseline="0" dirty="0" smtClean="0">
                <a:latin typeface="+mn-lt"/>
              </a:rPr>
              <a:t> strategies may be useful to help participants remember this rule. For example, some refer to this as the “Abraham Lincoln” rule </a:t>
            </a:r>
            <a:r>
              <a:rPr lang="en-US" dirty="0" smtClean="0"/>
              <a:t>(i.e., 4 score and seven yrs ago...)</a:t>
            </a:r>
            <a:r>
              <a:rPr lang="en-US" baseline="0" dirty="0" smtClean="0"/>
              <a:t> to help participants recall the importance of using at least four data points. </a:t>
            </a:r>
            <a:endParaRPr lang="en-US" dirty="0" smtClean="0">
              <a:latin typeface="+mn-lt"/>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CB260-9AE6-4A08-8E1D-4641637D71E4}" type="slidenum">
              <a:rPr lang="en-US" smtClean="0">
                <a:latin typeface="Arial" charset="0"/>
              </a:rPr>
              <a:pPr fontAlgn="base">
                <a:spcBef>
                  <a:spcPct val="0"/>
                </a:spcBef>
                <a:spcAft>
                  <a:spcPct val="0"/>
                </a:spcAft>
              </a:pPr>
              <a:t>128</a:t>
            </a:fld>
            <a:endParaRPr lang="en-US" smtClean="0">
              <a:latin typeface="Arial" charset="0"/>
            </a:endParaRPr>
          </a:p>
        </p:txBody>
      </p:sp>
      <p:sp>
        <p:nvSpPr>
          <p:cNvPr id="32256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2256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On this graph, the four most recent scores are </a:t>
            </a:r>
            <a:r>
              <a:rPr lang="en-US" u="sng" dirty="0" smtClean="0">
                <a:latin typeface="+mn-lt"/>
              </a:rPr>
              <a:t>below</a:t>
            </a:r>
            <a:r>
              <a:rPr lang="en-US" dirty="0" smtClean="0">
                <a:latin typeface="+mn-lt"/>
              </a:rPr>
              <a:t> the goal line. Therefore, the teacher needs to change the student’s instructional program. The end-of-year performance goal and goal</a:t>
            </a:r>
            <a:r>
              <a:rPr lang="en-US" baseline="0" dirty="0" smtClean="0">
                <a:latin typeface="+mn-lt"/>
              </a:rPr>
              <a:t> </a:t>
            </a:r>
            <a:r>
              <a:rPr lang="en-US" dirty="0" smtClean="0">
                <a:latin typeface="+mn-lt"/>
              </a:rPr>
              <a:t>line never decrease; they can only increase. The instructional program should be tailored to bring a student’s scores up so they match or surpass the goal line. The teacher draws a dotted vertical line when making an instructional change. This allows teachers to visually note when changes to the student’s instructional program were made. The teacher reevaluates the student graph in another seven to eight data points to determine whether the change was effective.</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p>
          <a:p>
            <a:endParaRPr lang="en-US" baseline="0" dirty="0" smtClean="0"/>
          </a:p>
          <a:p>
            <a:r>
              <a:rPr lang="en-US" baseline="0" dirty="0" smtClean="0"/>
              <a:t>It is important for people to understand that when data are collected less frequently, it hinders the team’s ability to make timely instructional decisions.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129</a:t>
            </a:fld>
            <a:endParaRPr lang="en-US"/>
          </a:p>
        </p:txBody>
      </p:sp>
    </p:spTree>
    <p:extLst>
      <p:ext uri="{BB962C8B-B14F-4D97-AF65-F5344CB8AC3E}">
        <p14:creationId xmlns:p14="http://schemas.microsoft.com/office/powerpoint/2010/main" xmlns="" val="330060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i="1" dirty="0" smtClean="0">
                <a:solidFill>
                  <a:srgbClr val="FF0000"/>
                </a:solidFill>
              </a:rPr>
              <a:t>You</a:t>
            </a:r>
            <a:r>
              <a:rPr lang="en-US" sz="1300" i="1" baseline="0" dirty="0" smtClean="0">
                <a:solidFill>
                  <a:srgbClr val="FF0000"/>
                </a:solidFill>
              </a:rPr>
              <a:t> may want to provide a short break at this time.</a:t>
            </a:r>
          </a:p>
          <a:p>
            <a:endParaRPr lang="en-US" sz="1300" i="1" baseline="0" dirty="0" smtClean="0"/>
          </a:p>
          <a:p>
            <a:r>
              <a:rPr lang="en-US" sz="1300" i="1" dirty="0" smtClean="0"/>
              <a:t>If </a:t>
            </a:r>
            <a:r>
              <a:rPr lang="en-US" sz="1300" i="1" baseline="0" dirty="0" smtClean="0"/>
              <a:t> Module 2: Progress Monitoring is not being presented in a series, present slides  36-64  (Approximately 30 minutes) from Module 1: Screening to ensure participants have a clear understanding of formative, diagnostic, and summative assessments before introducing this section. </a:t>
            </a:r>
          </a:p>
          <a:p>
            <a:endParaRPr lang="en-US" sz="1300" i="1" dirty="0" smtClean="0"/>
          </a:p>
          <a:p>
            <a:r>
              <a:rPr lang="en-US" sz="1300" i="1" dirty="0" smtClean="0"/>
              <a:t>The following are key terms and main points that should be focused</a:t>
            </a:r>
            <a:r>
              <a:rPr lang="en-US" sz="1300" i="1" baseline="0" dirty="0" smtClean="0"/>
              <a:t> on during this segment of the presentation.</a:t>
            </a:r>
          </a:p>
          <a:p>
            <a:endParaRPr lang="en-US" sz="1300" i="1" dirty="0" smtClean="0"/>
          </a:p>
          <a:p>
            <a:r>
              <a:rPr lang="en-US" sz="1300" i="1" dirty="0" smtClean="0"/>
              <a:t>Key Terms:</a:t>
            </a:r>
          </a:p>
          <a:p>
            <a:pPr marL="225422" indent="-225422">
              <a:buFont typeface="Arial" pitchFamily="34" charset="0"/>
              <a:buChar char="•"/>
            </a:pPr>
            <a:r>
              <a:rPr lang="en-US" sz="1300" i="1" dirty="0" smtClean="0"/>
              <a:t>Formative assessments</a:t>
            </a:r>
          </a:p>
          <a:p>
            <a:pPr marL="225422" indent="-225422">
              <a:buFont typeface="Arial" pitchFamily="34" charset="0"/>
              <a:buChar char="•"/>
            </a:pPr>
            <a:r>
              <a:rPr lang="en-US" sz="1300" i="1" dirty="0" smtClean="0"/>
              <a:t>Mastery measure</a:t>
            </a:r>
          </a:p>
          <a:p>
            <a:pPr marL="225422" indent="-225422">
              <a:buFont typeface="Arial" pitchFamily="34" charset="0"/>
              <a:buChar char="•"/>
            </a:pPr>
            <a:r>
              <a:rPr lang="en-US" sz="1300" i="1" dirty="0" smtClean="0"/>
              <a:t>General outcome measure</a:t>
            </a:r>
          </a:p>
          <a:p>
            <a:r>
              <a:rPr lang="en-US" sz="1300" i="1" dirty="0" smtClean="0"/>
              <a:t>Main</a:t>
            </a:r>
            <a:r>
              <a:rPr lang="en-US" sz="1300" i="1" baseline="0" dirty="0" smtClean="0"/>
              <a:t> Points:</a:t>
            </a:r>
          </a:p>
          <a:p>
            <a:pPr marL="225422" indent="-225422">
              <a:buFont typeface="Arial" pitchFamily="34" charset="0"/>
              <a:buChar char="•"/>
            </a:pPr>
            <a:r>
              <a:rPr lang="en-US" sz="1300" i="1" baseline="0" dirty="0" smtClean="0"/>
              <a:t>Progress monitoring data can be used to estimate student improvement, compare the efficacy of different interventions, and identify students who are  and are not responding to instruction.</a:t>
            </a:r>
          </a:p>
          <a:p>
            <a:pPr marL="225422" indent="-225422">
              <a:buFont typeface="Arial" pitchFamily="34" charset="0"/>
              <a:buChar char="•"/>
            </a:pPr>
            <a:r>
              <a:rPr lang="en-US" sz="1300" i="1" baseline="0" dirty="0" smtClean="0"/>
              <a:t>Progress monitoring is an example of a formative assessment. Although teachers can use the data to make decisions about what is or is not working, they are not considered to be diagnostic assessments. </a:t>
            </a:r>
          </a:p>
          <a:p>
            <a:pPr marL="225422" indent="-225422">
              <a:buFont typeface="Arial" pitchFamily="34" charset="0"/>
              <a:buChar char="•"/>
            </a:pPr>
            <a:r>
              <a:rPr lang="en-US" sz="1300" i="1" baseline="0" dirty="0" smtClean="0"/>
              <a:t>Progress monitoring tools can either be mastery measures or general outcomes measures. When used as a progress monitoring tool, they address very different questions: 1) Can the students learn the skills? and 2) Can the student generalize and maintain the learned skills, respectively. </a:t>
            </a:r>
          </a:p>
          <a:p>
            <a:pPr marL="225422" indent="-225422">
              <a:buFont typeface="Arial" pitchFamily="34" charset="0"/>
              <a:buChar char="•"/>
            </a:pPr>
            <a:r>
              <a:rPr lang="en-US" sz="1300" i="1" baseline="0" dirty="0" smtClean="0"/>
              <a:t>No progress monitoring tool is perfect. Participants must take into account their needs and priorities  as well as the technical adequacy of the tool when selecting progress monitoring tools.  </a:t>
            </a:r>
          </a:p>
          <a:p>
            <a:endParaRPr lang="en-US" sz="1300" i="1" baseline="0" dirty="0" smtClean="0"/>
          </a:p>
          <a:p>
            <a:endParaRPr lang="en-US" i="1" baseline="0"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t>
            </a:r>
            <a:r>
              <a:rPr lang="en-US" baseline="0" dirty="0" smtClean="0"/>
              <a:t>have already talked about how to calculate a trend line earlier, but we will now discuss how to use the trend line to make decisions. </a:t>
            </a:r>
          </a:p>
          <a:p>
            <a:endParaRPr lang="en-US" baseline="0" dirty="0" smtClean="0"/>
          </a:p>
          <a:p>
            <a:r>
              <a:rPr lang="en-US" i="1" baseline="0"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Calculating the slope alone can be used if there are established norms</a:t>
            </a:r>
            <a:r>
              <a:rPr lang="en-US" baseline="0" dirty="0" smtClean="0"/>
              <a:t> for what is an appropriate growth rate. However, rate of improvement can be better interpreted when presented in conjunction with the goal. In this case, this student’s rate of improvement is unlikely to help them reach their goal.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basic decision rules based</a:t>
            </a:r>
            <a:r>
              <a:rPr lang="en-US" baseline="0" dirty="0" smtClean="0"/>
              <a:t> on </a:t>
            </a:r>
            <a:r>
              <a:rPr lang="en-US" dirty="0" smtClean="0"/>
              <a:t>trend line</a:t>
            </a:r>
            <a:r>
              <a:rPr lang="en-US" baseline="0" dirty="0" smtClean="0"/>
              <a:t> analysis.</a:t>
            </a:r>
          </a:p>
          <a:p>
            <a:endParaRPr lang="en-US" baseline="0" dirty="0" smtClean="0"/>
          </a:p>
          <a:p>
            <a:r>
              <a:rPr lang="en-US" i="1" baseline="0" dirty="0" smtClean="0"/>
              <a:t>Read the slide.</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mn-lt"/>
              </a:rPr>
              <a:t>On this graph, the trend line is steeper than the goal line.  The student is showing increasing scores; therefore, the student’s end-of-year goal needs to be adjusted to provide more of a challenge.  </a:t>
            </a:r>
          </a:p>
          <a:p>
            <a:pPr eaLnBrk="1" hangingPunct="1"/>
            <a:endParaRPr lang="en-US" dirty="0" smtClean="0">
              <a:latin typeface="Helvetica" pitchFamily="34" charset="0"/>
            </a:endParaRPr>
          </a:p>
        </p:txBody>
      </p:sp>
      <p:sp>
        <p:nvSpPr>
          <p:cNvPr id="4" name="Slide Number Placeholder 3"/>
          <p:cNvSpPr>
            <a:spLocks noGrp="1"/>
          </p:cNvSpPr>
          <p:nvPr>
            <p:ph type="sldNum" sz="quarter" idx="10"/>
          </p:nvPr>
        </p:nvSpPr>
        <p:spPr/>
        <p:txBody>
          <a:bodyPr/>
          <a:lstStyle/>
          <a:p>
            <a:pPr>
              <a:defRPr/>
            </a:pPr>
            <a:fld id="{87D4964C-0BBE-42A2-A4D8-4243B09F64F2}" type="slidenum">
              <a:rPr lang="en-US" smtClean="0"/>
              <a:pPr>
                <a:defRPr/>
              </a:pPr>
              <a:t>133</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BC2F8F-121C-4586-A933-E0C6E701A4B7}" type="slidenum">
              <a:rPr lang="en-US" smtClean="0">
                <a:latin typeface="Arial" charset="0"/>
              </a:rPr>
              <a:pPr fontAlgn="base">
                <a:spcBef>
                  <a:spcPct val="0"/>
                </a:spcBef>
                <a:spcAft>
                  <a:spcPct val="0"/>
                </a:spcAft>
              </a:pPr>
              <a:t>134</a:t>
            </a:fld>
            <a:endParaRPr lang="en-US" smtClean="0">
              <a:latin typeface="Arial" charset="0"/>
            </a:endParaRPr>
          </a:p>
        </p:txBody>
      </p:sp>
      <p:sp>
        <p:nvSpPr>
          <p:cNvPr id="32358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2358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Now that we know the trend line is steeper than the goal</a:t>
            </a:r>
            <a:r>
              <a:rPr lang="en-US" baseline="0" dirty="0" smtClean="0">
                <a:latin typeface="+mn-lt"/>
              </a:rPr>
              <a:t> </a:t>
            </a:r>
            <a:r>
              <a:rPr lang="en-US" dirty="0" smtClean="0">
                <a:latin typeface="+mn-lt"/>
              </a:rPr>
              <a:t>line, we need to adjust the student’s end-of-year performance goal. The teacher increases the desired rate (or goal) to boost the actual rate of student progress. The new goal line can be an extension of the trend line. </a:t>
            </a:r>
          </a:p>
          <a:p>
            <a:pPr eaLnBrk="1" hangingPunct="1">
              <a:spcBef>
                <a:spcPct val="0"/>
              </a:spcBef>
              <a:spcAft>
                <a:spcPct val="100000"/>
              </a:spcAft>
            </a:pPr>
            <a:r>
              <a:rPr lang="en-US" dirty="0" smtClean="0">
                <a:latin typeface="+mn-lt"/>
              </a:rPr>
              <a:t>The point of the goal increase is notated on the graph as a dotted vertical line. This allows teachers to visually note when the student’s goal was changed. The teacher reevaluates the student graph in another seven to eight data points. The</a:t>
            </a:r>
            <a:r>
              <a:rPr lang="en-US" baseline="0" dirty="0" smtClean="0">
                <a:latin typeface="+mn-lt"/>
              </a:rPr>
              <a:t> data prior to the goal change serves as a baseline for the new goal. The student could also be moved to less intensive support if he/she met the grade-level benchmark.</a:t>
            </a:r>
            <a:endParaRPr lang="en-US" dirty="0" smtClean="0">
              <a:latin typeface="+mn-lt"/>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7EE78C-7A9A-4086-85ED-CE0A9FD244D9}" type="slidenum">
              <a:rPr lang="en-US" smtClean="0">
                <a:latin typeface="Arial" charset="0"/>
              </a:rPr>
              <a:pPr fontAlgn="base">
                <a:spcBef>
                  <a:spcPct val="0"/>
                </a:spcBef>
                <a:spcAft>
                  <a:spcPct val="0"/>
                </a:spcAft>
              </a:pPr>
              <a:t>135</a:t>
            </a:fld>
            <a:endParaRPr lang="en-US" smtClean="0">
              <a:latin typeface="Arial" charset="0"/>
            </a:endParaRPr>
          </a:p>
        </p:txBody>
      </p:sp>
      <p:sp>
        <p:nvSpPr>
          <p:cNvPr id="32461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2461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On this graph, the trend line is flatter than the performance goal line.</a:t>
            </a:r>
            <a:r>
              <a:rPr lang="en-US" baseline="0" dirty="0" smtClean="0">
                <a:latin typeface="+mn-lt"/>
              </a:rPr>
              <a:t> </a:t>
            </a:r>
            <a:r>
              <a:rPr lang="en-US" dirty="0" smtClean="0">
                <a:latin typeface="+mn-lt"/>
              </a:rPr>
              <a:t>A trend line below the goal-line indicates that student progress is inadequate to reach the end-of-year performance goal. The instructional program should be tailored to bring a student’s scores up. </a:t>
            </a:r>
          </a:p>
          <a:p>
            <a:pPr eaLnBrk="1" hangingPunct="1">
              <a:spcBef>
                <a:spcPct val="0"/>
              </a:spcBef>
              <a:spcAft>
                <a:spcPct val="100000"/>
              </a:spcAft>
            </a:pPr>
            <a:r>
              <a:rPr lang="en-US" dirty="0" smtClean="0">
                <a:latin typeface="+mn-lt"/>
              </a:rPr>
              <a:t>The point of the instructional change is represented on the graph as a dotted vertical line. This allows teachers to visually note when the student’s instructional program was changed. The teacher reevaluates the student graph in another seven to eight data points</a:t>
            </a:r>
            <a:r>
              <a:rPr lang="en-US" b="0" dirty="0" smtClean="0">
                <a:latin typeface="+mn-lt"/>
              </a:rPr>
              <a:t>. </a:t>
            </a:r>
          </a:p>
          <a:p>
            <a:pPr eaLnBrk="1" hangingPunct="1">
              <a:spcBef>
                <a:spcPct val="0"/>
              </a:spcBef>
              <a:spcAft>
                <a:spcPct val="100000"/>
              </a:spcAft>
            </a:pPr>
            <a:r>
              <a:rPr lang="en-US" b="0" dirty="0" smtClean="0">
                <a:latin typeface="+mn-lt"/>
              </a:rPr>
              <a:t>Again, </a:t>
            </a:r>
            <a:r>
              <a:rPr lang="en-US" b="1" dirty="0" smtClean="0">
                <a:latin typeface="+mn-lt"/>
              </a:rPr>
              <a:t>the end-of-year performance goal and goal line are never decreased</a:t>
            </a:r>
            <a:r>
              <a:rPr lang="en-US" b="0" dirty="0" smtClean="0">
                <a:latin typeface="+mn-lt"/>
              </a:rPr>
              <a:t>! </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6A4BA-1EB9-4375-8063-DD019666E1AE}" type="slidenum">
              <a:rPr lang="en-US" smtClean="0">
                <a:latin typeface="Arial" charset="0"/>
              </a:rPr>
              <a:pPr fontAlgn="base">
                <a:spcBef>
                  <a:spcPct val="0"/>
                </a:spcBef>
                <a:spcAft>
                  <a:spcPct val="0"/>
                </a:spcAft>
              </a:pPr>
              <a:t>136</a:t>
            </a:fld>
            <a:endParaRPr lang="en-US" smtClean="0">
              <a:latin typeface="Arial" charset="0"/>
            </a:endParaRPr>
          </a:p>
        </p:txBody>
      </p:sp>
      <p:sp>
        <p:nvSpPr>
          <p:cNvPr id="32563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2563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In this graph, the trend line is similar to the goal line. If the trend line matches the goal line, then no change is currently needed for the student. The teacher reevaluates the student graph in another seven to eight data points to determine whether an end-of-year performance goal or instructional change needs to take place. </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a:t>
            </a:r>
          </a:p>
          <a:p>
            <a:endParaRPr lang="en-US" dirty="0" smtClean="0"/>
          </a:p>
          <a:p>
            <a:r>
              <a:rPr lang="en-US" b="1" dirty="0" smtClean="0"/>
              <a:t>The four-point rule is easy to implement but not as sensitive.</a:t>
            </a:r>
          </a:p>
          <a:p>
            <a:endParaRPr lang="en-US" b="1" dirty="0" smtClean="0"/>
          </a:p>
          <a:p>
            <a:r>
              <a:rPr lang="en-US" b="1" dirty="0" smtClean="0"/>
              <a:t>The</a:t>
            </a:r>
            <a:r>
              <a:rPr lang="en-US" b="1" baseline="0" dirty="0" smtClean="0"/>
              <a:t> trend line rule is more sensitive to changes but requires calculation to obtain. </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analyzed the data,</a:t>
            </a:r>
            <a:r>
              <a:rPr lang="en-US" baseline="0" dirty="0" smtClean="0"/>
              <a:t> it is time to implement instructional decisions and </a:t>
            </a:r>
            <a:r>
              <a:rPr lang="en-US" b="1" baseline="0" dirty="0" smtClean="0"/>
              <a:t>continue progress monitoring. </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Teams</a:t>
            </a:r>
            <a:r>
              <a:rPr lang="en-US" baseline="0" dirty="0" smtClean="0"/>
              <a:t> should establish procedures for sharing progress monitoring data. </a:t>
            </a:r>
          </a:p>
          <a:p>
            <a:endParaRPr lang="en-US" baseline="0" dirty="0" smtClean="0"/>
          </a:p>
          <a:p>
            <a:r>
              <a:rPr lang="en-US" i="1" baseline="0" dirty="0" smtClean="0"/>
              <a:t>Read the slide. </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300" b="1" dirty="0" smtClean="0"/>
              <a:t>Progress</a:t>
            </a:r>
            <a:r>
              <a:rPr lang="en-US" sz="1300" b="1" baseline="0" dirty="0" smtClean="0"/>
              <a:t> monitoring research</a:t>
            </a:r>
            <a:r>
              <a:rPr lang="en-US" sz="1300" baseline="0" dirty="0" smtClean="0"/>
              <a:t>, specifically focused on Curriculum Based Measurement (CBM), a type of progress monitoring , has occurred for more than </a:t>
            </a:r>
            <a:r>
              <a:rPr lang="en-US" sz="1300" b="1" baseline="0" dirty="0" smtClean="0"/>
              <a:t>30 years.</a:t>
            </a:r>
            <a:endParaRPr lang="en-US" sz="1300" b="1" dirty="0" smtClean="0"/>
          </a:p>
          <a:p>
            <a:pPr eaLnBrk="1" hangingPunct="1">
              <a:defRPr/>
            </a:pPr>
            <a:r>
              <a:rPr lang="en-US" sz="1300" b="1" dirty="0" smtClean="0"/>
              <a:t>Research has demonstrated that when teachers use progress monitoring for instructional decision making, students learn more, teacher decision making improves, and students are more aware of their own performance </a:t>
            </a:r>
            <a:r>
              <a:rPr lang="en-US" sz="1300" dirty="0" smtClean="0"/>
              <a:t>(e.g., Fuchs, </a:t>
            </a:r>
            <a:r>
              <a:rPr lang="en-US" sz="1300" dirty="0" err="1" smtClean="0"/>
              <a:t>Deno</a:t>
            </a:r>
            <a:r>
              <a:rPr lang="en-US" sz="1300" dirty="0" smtClean="0"/>
              <a:t>, &amp; </a:t>
            </a:r>
            <a:r>
              <a:rPr lang="en-US" sz="1300" dirty="0" err="1" smtClean="0"/>
              <a:t>Mirkin</a:t>
            </a:r>
            <a:r>
              <a:rPr lang="en-US" sz="1300" dirty="0" smtClean="0"/>
              <a:t>, 1984).  CBM research, has also shown CBMs to be reliable and valid (e.g., </a:t>
            </a:r>
            <a:r>
              <a:rPr lang="en-US" sz="1300" dirty="0" err="1" smtClean="0"/>
              <a:t>Deno</a:t>
            </a:r>
            <a:r>
              <a:rPr lang="en-US" sz="1300" dirty="0" smtClean="0"/>
              <a:t>, 1985; </a:t>
            </a:r>
            <a:r>
              <a:rPr lang="en-US" sz="1300" dirty="0" err="1" smtClean="0"/>
              <a:t>Germann</a:t>
            </a:r>
            <a:r>
              <a:rPr lang="en-US" sz="1300" dirty="0" smtClean="0"/>
              <a:t> &amp; Tindal, 1985; Marston, 1988; Shinn, 1989). </a:t>
            </a:r>
          </a:p>
          <a:p>
            <a:pPr eaLnBrk="1" hangingPunct="1">
              <a:defRPr/>
            </a:pPr>
            <a:endParaRPr lang="en-US" dirty="0" smtClean="0"/>
          </a:p>
          <a:p>
            <a:pPr eaLnBrk="1" hangingPunct="1">
              <a:defRPr/>
            </a:pPr>
            <a:r>
              <a:rPr lang="en-US" dirty="0" smtClean="0"/>
              <a:t>A more in-depth bibliography of CBM research is available in the Progress Monitoring Manual.</a:t>
            </a:r>
          </a:p>
          <a:p>
            <a:pPr eaLnBrk="1" hangingPunct="1">
              <a:defRPr/>
            </a:pPr>
            <a:r>
              <a:rPr lang="en-US" sz="1100" b="0" i="1" dirty="0" smtClean="0"/>
              <a:t>Examples of Resources:</a:t>
            </a:r>
          </a:p>
          <a:p>
            <a:pPr eaLnBrk="1" hangingPunct="1">
              <a:defRPr/>
            </a:pPr>
            <a:r>
              <a:rPr lang="en-US" sz="1100" i="1" dirty="0" err="1" smtClean="0"/>
              <a:t>Deno</a:t>
            </a:r>
            <a:r>
              <a:rPr lang="en-US" sz="1100" i="1" dirty="0" smtClean="0"/>
              <a:t>, S.L. (1985). Curriculum-based measurement: The emerging alternative. Exceptional Children, 52, 219-232.</a:t>
            </a:r>
          </a:p>
          <a:p>
            <a:pPr eaLnBrk="1" hangingPunct="1">
              <a:defRPr/>
            </a:pPr>
            <a:endParaRPr lang="en-US" sz="1100" i="1" dirty="0" smtClean="0"/>
          </a:p>
          <a:p>
            <a:pPr eaLnBrk="1" hangingPunct="1">
              <a:defRPr/>
            </a:pPr>
            <a:r>
              <a:rPr lang="en-US" sz="1100" i="1" dirty="0" smtClean="0"/>
              <a:t>Fuchs, L.S., </a:t>
            </a:r>
            <a:r>
              <a:rPr lang="en-US" sz="1100" i="1" dirty="0" err="1" smtClean="0"/>
              <a:t>Deno</a:t>
            </a:r>
            <a:r>
              <a:rPr lang="en-US" sz="1100" i="1" dirty="0" smtClean="0"/>
              <a:t>, S.L., &amp; </a:t>
            </a:r>
            <a:r>
              <a:rPr lang="en-US" sz="1100" i="1" dirty="0" err="1" smtClean="0"/>
              <a:t>Mirkin</a:t>
            </a:r>
            <a:r>
              <a:rPr lang="en-US" sz="1100" i="1" dirty="0" smtClean="0"/>
              <a:t>, P.K. (1984). Effects of frequent curriculum-based measurement of evaluation on pedagogy, student achievement, and student awareness of learning. American Educational Research Journal, 21, 449-460.</a:t>
            </a:r>
          </a:p>
          <a:p>
            <a:pPr eaLnBrk="1" hangingPunct="1">
              <a:defRPr/>
            </a:pPr>
            <a:endParaRPr lang="en-US" sz="1100" i="1" dirty="0" smtClean="0"/>
          </a:p>
          <a:p>
            <a:pPr eaLnBrk="1" hangingPunct="1">
              <a:defRPr/>
            </a:pPr>
            <a:r>
              <a:rPr lang="en-US" sz="1100" i="1" dirty="0" err="1" smtClean="0"/>
              <a:t>Germann</a:t>
            </a:r>
            <a:r>
              <a:rPr lang="en-US" sz="1100" i="1" dirty="0" smtClean="0"/>
              <a:t> G., &amp; Tindal, G. (1985). An application on curriculum-based assessment: The use of direct and repeated measurement. Exceptional Children, 52, 244-265.</a:t>
            </a:r>
          </a:p>
          <a:p>
            <a:pPr eaLnBrk="1" hangingPunct="1">
              <a:defRPr/>
            </a:pPr>
            <a:endParaRPr lang="en-US" sz="1100" i="1" dirty="0" smtClean="0"/>
          </a:p>
          <a:p>
            <a:pPr eaLnBrk="1" hangingPunct="1">
              <a:defRPr/>
            </a:pPr>
            <a:r>
              <a:rPr lang="en-US" sz="1100" i="1" dirty="0" smtClean="0"/>
              <a:t>Marston, D. (1988). The effectiveness of special education: A time-series analysis of reading performance in regular and special education settings.  The Journal of Special Education, 21, 13-26.</a:t>
            </a:r>
          </a:p>
          <a:p>
            <a:pPr eaLnBrk="1" hangingPunct="1">
              <a:defRPr/>
            </a:pPr>
            <a:endParaRPr lang="en-US" sz="1100" i="1" dirty="0" smtClean="0"/>
          </a:p>
          <a:p>
            <a:pPr eaLnBrk="1" hangingPunct="1">
              <a:defRPr/>
            </a:pPr>
            <a:r>
              <a:rPr lang="en-US" sz="1100" i="1" dirty="0" smtClean="0"/>
              <a:t>Shinn, M.R. (Ed.). (1989). Curriculum-based measurement: Assessing special children. New York: Guilford Press.</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B1CBFD9D-A44F-4412-8640-1B8FBD6CA54C}" type="slidenum">
              <a:rPr lang="en-US" smtClean="0"/>
              <a:pPr>
                <a:defRPr/>
              </a:pPr>
              <a:t>15</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2F218-6E45-485D-B4CF-1C49DB4579BF}" type="slidenum">
              <a:rPr lang="en-US"/>
              <a:pPr/>
              <a:t>140</a:t>
            </a:fld>
            <a:endParaRPr lang="en-US"/>
          </a:p>
        </p:txBody>
      </p:sp>
      <p:sp>
        <p:nvSpPr>
          <p:cNvPr id="1814530" name="Rectangle 2"/>
          <p:cNvSpPr>
            <a:spLocks noGrp="1" noRot="1" noChangeAspect="1" noChangeArrowheads="1" noTextEdit="1"/>
          </p:cNvSpPr>
          <p:nvPr>
            <p:ph type="sldImg"/>
          </p:nvPr>
        </p:nvSpPr>
        <p:spPr>
          <a:ln/>
        </p:spPr>
      </p:sp>
      <p:sp>
        <p:nvSpPr>
          <p:cNvPr id="1814531" name="Rectangle 3"/>
          <p:cNvSpPr>
            <a:spLocks noGrp="1" noChangeArrowheads="1"/>
          </p:cNvSpPr>
          <p:nvPr>
            <p:ph type="body" idx="1"/>
          </p:nvPr>
        </p:nvSpPr>
        <p:spPr/>
        <p:txBody>
          <a:bodyPr/>
          <a:lstStyle/>
          <a:p>
            <a:r>
              <a:rPr lang="en-US" dirty="0" smtClean="0"/>
              <a:t>Keep these data in mind as you determine</a:t>
            </a:r>
            <a:r>
              <a:rPr lang="en-US" baseline="0" dirty="0" smtClean="0"/>
              <a:t> the frequency of ongoing progress monitoring  assessments for students in your school. </a:t>
            </a:r>
            <a:endParaRPr lang="en-US" i="1" dirty="0" smtClean="0"/>
          </a:p>
          <a:p>
            <a:endParaRPr lang="en-US" dirty="0" smtClean="0"/>
          </a:p>
          <a:p>
            <a:r>
              <a:rPr lang="en-US" i="1" dirty="0" smtClean="0"/>
              <a:t>NOTE:</a:t>
            </a:r>
            <a:r>
              <a:rPr lang="en-US" i="1" baseline="0" dirty="0" smtClean="0"/>
              <a:t> This may be a good place for a break, or a stopping point for the day </a:t>
            </a:r>
            <a:r>
              <a:rPr lang="en-US" i="1" baseline="0" dirty="0" smtClean="0"/>
              <a:t> if </a:t>
            </a:r>
            <a:r>
              <a:rPr lang="en-US" i="1" baseline="0" dirty="0" smtClean="0"/>
              <a:t>the modules are being delivered over multiple days </a:t>
            </a:r>
            <a:endParaRPr lang="en-US" i="1"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moving</a:t>
            </a:r>
            <a:r>
              <a:rPr lang="en-US" baseline="0" dirty="0" smtClean="0"/>
              <a:t> forward, let’s review so</a:t>
            </a:r>
            <a:r>
              <a:rPr lang="en-US" dirty="0" smtClean="0"/>
              <a:t>me of the more common, and sometimes confused, terms you may see while</a:t>
            </a:r>
            <a:r>
              <a:rPr lang="en-US" baseline="0" dirty="0" smtClean="0"/>
              <a:t> analyzing and interpreting data. You may have seen the terms used the interchangeably, especially by publishers of screening tools. For purposes of this presentation, we refer to these terms as follows. </a:t>
            </a:r>
          </a:p>
          <a:p>
            <a:endParaRPr lang="en-US" baseline="0" dirty="0" smtClean="0"/>
          </a:p>
          <a:p>
            <a:r>
              <a:rPr lang="en-US" i="1" baseline="0" dirty="0" smtClean="0"/>
              <a:t>Read the slide.</a:t>
            </a:r>
          </a:p>
          <a:p>
            <a:endParaRPr lang="en-US" i="1" baseline="0" dirty="0" smtClean="0"/>
          </a:p>
          <a:p>
            <a:r>
              <a:rPr lang="en-US" i="0" baseline="0" dirty="0" smtClean="0"/>
              <a:t>The target or benchmark is more often than not the same score as the cut score, especially when the cut score is predictive of the state test. However, it does not have to be. For example, schools or districts may choose to set higher benchmarks or targets that are predictive of higher standards while setting cut scores to be more predictive who is at risk and not at risk. This is why it is essential for teams to understand how the cut scores, targets, and benchmarks were established. The term “cut score” is sometimes used to refer to criterion scores that separate students by performance levels – commonly viewed by green (e.g., primary), yellow (e.g., secondary), and red (e.g., tertiary) highlighted students. It is important to remember that the purposes of these two terms, cut score and criterion score, are very different. We will talk more about this in a bit. </a:t>
            </a:r>
            <a:endParaRPr lang="en-US" i="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142</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D3B0BC-8223-483F-B07E-511B59359724}" type="slidenum">
              <a:rPr lang="en-US" smtClean="0">
                <a:latin typeface="Arial" charset="0"/>
              </a:rPr>
              <a:pPr fontAlgn="base">
                <a:spcBef>
                  <a:spcPct val="0"/>
                </a:spcBef>
                <a:spcAft>
                  <a:spcPct val="0"/>
                </a:spcAft>
              </a:pPr>
              <a:t>143</a:t>
            </a:fld>
            <a:endParaRPr lang="en-US" smtClean="0">
              <a:latin typeface="Arial" charset="0"/>
            </a:endParaRPr>
          </a:p>
        </p:txBody>
      </p:sp>
      <p:sp>
        <p:nvSpPr>
          <p:cNvPr id="25702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5702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Let’s apply the trend line</a:t>
            </a:r>
            <a:r>
              <a:rPr lang="en-US" baseline="0" dirty="0" smtClean="0">
                <a:latin typeface="+mn-lt"/>
              </a:rPr>
              <a:t> analysis in order to confirm or disconfirm screening data and assess response to secondary intervention. In this sample model, </a:t>
            </a:r>
            <a:r>
              <a:rPr lang="en-US" b="1" baseline="0" dirty="0" smtClean="0">
                <a:latin typeface="+mn-lt"/>
              </a:rPr>
              <a:t>students </a:t>
            </a:r>
            <a:r>
              <a:rPr lang="en-US" b="1" dirty="0" smtClean="0">
                <a:latin typeface="+mn-lt"/>
              </a:rPr>
              <a:t>are screened </a:t>
            </a:r>
            <a:r>
              <a:rPr lang="en-US" dirty="0" smtClean="0">
                <a:latin typeface="+mn-lt"/>
              </a:rPr>
              <a:t>(i.e., tested once) in the fall </a:t>
            </a:r>
            <a:r>
              <a:rPr lang="en-US" b="1" dirty="0" smtClean="0">
                <a:latin typeface="+mn-lt"/>
              </a:rPr>
              <a:t>using CBM</a:t>
            </a:r>
            <a:r>
              <a:rPr lang="en-US" dirty="0" smtClean="0">
                <a:latin typeface="+mn-lt"/>
              </a:rPr>
              <a:t>. </a:t>
            </a:r>
            <a:r>
              <a:rPr lang="en-US" b="1" dirty="0" smtClean="0">
                <a:latin typeface="+mn-lt"/>
              </a:rPr>
              <a:t>Students scoring below or just above a cut score are suspected to be at risk</a:t>
            </a:r>
            <a:r>
              <a:rPr lang="en-US" dirty="0" smtClean="0">
                <a:latin typeface="+mn-lt"/>
              </a:rPr>
              <a:t>. For these </a:t>
            </a:r>
            <a:r>
              <a:rPr lang="en-US" b="1" dirty="0" smtClean="0">
                <a:latin typeface="+mn-lt"/>
              </a:rPr>
              <a:t>students suspected to be at</a:t>
            </a:r>
            <a:r>
              <a:rPr lang="en-US" b="1" baseline="0" dirty="0" smtClean="0">
                <a:latin typeface="+mn-lt"/>
              </a:rPr>
              <a:t> </a:t>
            </a:r>
            <a:r>
              <a:rPr lang="en-US" b="1" dirty="0" smtClean="0">
                <a:latin typeface="+mn-lt"/>
              </a:rPr>
              <a:t>risk</a:t>
            </a:r>
            <a:r>
              <a:rPr lang="en-US" dirty="0" smtClean="0">
                <a:latin typeface="+mn-lt"/>
              </a:rPr>
              <a:t>, response to general education is </a:t>
            </a:r>
            <a:r>
              <a:rPr lang="en-US" b="1" dirty="0" smtClean="0">
                <a:latin typeface="+mn-lt"/>
              </a:rPr>
              <a:t>monitored using CBM</a:t>
            </a:r>
            <a:r>
              <a:rPr lang="en-US" dirty="0" smtClean="0">
                <a:latin typeface="+mn-lt"/>
              </a:rPr>
              <a: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00F6C-327D-4CF0-9179-0AEC9BCD40D1}" type="slidenum">
              <a:rPr lang="en-US" smtClean="0">
                <a:latin typeface="Arial" charset="0"/>
              </a:rPr>
              <a:pPr fontAlgn="base">
                <a:spcBef>
                  <a:spcPct val="0"/>
                </a:spcBef>
                <a:spcAft>
                  <a:spcPct val="0"/>
                </a:spcAft>
              </a:pPr>
              <a:t>144</a:t>
            </a:fld>
            <a:endParaRPr lang="en-US" smtClean="0">
              <a:latin typeface="Arial" charset="0"/>
            </a:endParaRPr>
          </a:p>
        </p:txBody>
      </p:sp>
      <p:sp>
        <p:nvSpPr>
          <p:cNvPr id="25907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59076" name="Rectangle 3"/>
          <p:cNvSpPr>
            <a:spLocks noGrp="1" noChangeArrowheads="1"/>
          </p:cNvSpPr>
          <p:nvPr>
            <p:ph type="body" idx="1"/>
          </p:nvPr>
        </p:nvSpPr>
        <p:spPr bwMode="auto">
          <a:xfrm>
            <a:off x="768350" y="4425950"/>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dirty="0" smtClean="0">
                <a:latin typeface="+mn-lt"/>
              </a:rPr>
              <a:t>This</a:t>
            </a:r>
            <a:r>
              <a:rPr lang="en-US" baseline="0" dirty="0" smtClean="0">
                <a:latin typeface="+mn-lt"/>
              </a:rPr>
              <a:t> </a:t>
            </a:r>
            <a:r>
              <a:rPr lang="en-US" dirty="0" smtClean="0">
                <a:latin typeface="+mn-lt"/>
              </a:rPr>
              <a:t>sample chart that shows the cut-off points for math screening in</a:t>
            </a:r>
            <a:r>
              <a:rPr lang="en-US" baseline="0" dirty="0" smtClean="0">
                <a:latin typeface="+mn-lt"/>
              </a:rPr>
              <a:t> which</a:t>
            </a:r>
            <a:r>
              <a:rPr lang="en-US" dirty="0" smtClean="0">
                <a:latin typeface="+mn-lt"/>
              </a:rPr>
              <a:t> students are considered to be at risk for math failure. Remember, the cut points </a:t>
            </a:r>
            <a:r>
              <a:rPr lang="en-US" baseline="0" dirty="0" smtClean="0">
                <a:latin typeface="+mn-lt"/>
              </a:rPr>
              <a:t>you select </a:t>
            </a:r>
            <a:r>
              <a:rPr lang="en-US" dirty="0" smtClean="0">
                <a:latin typeface="+mn-lt"/>
              </a:rPr>
              <a:t>will depend on which tool you have selected,</a:t>
            </a:r>
            <a:r>
              <a:rPr lang="en-US" baseline="0" dirty="0" smtClean="0">
                <a:latin typeface="+mn-lt"/>
              </a:rPr>
              <a:t> as well as other factors such as additional analysis conducted for your specific population.</a:t>
            </a:r>
            <a:endParaRPr lang="en-US" dirty="0" smtClean="0">
              <a:latin typeface="+mn-lt"/>
            </a:endParaRPr>
          </a:p>
          <a:p>
            <a:pPr eaLnBrk="1" hangingPunct="1">
              <a:spcBef>
                <a:spcPct val="0"/>
              </a:spcBef>
              <a:spcAft>
                <a:spcPct val="100000"/>
              </a:spcAft>
            </a:pPr>
            <a:r>
              <a:rPr lang="en-US" dirty="0" smtClean="0">
                <a:latin typeface="+mn-lt"/>
              </a:rPr>
              <a:t>In this sites model, if students fall just above or below the appropriate cut-off, they are suspected to be at risk and are then monitored for six to ten weeks to confirm or disconfirm whether they are truly at</a:t>
            </a:r>
            <a:r>
              <a:rPr lang="en-US" baseline="0" dirty="0" smtClean="0">
                <a:latin typeface="+mn-lt"/>
              </a:rPr>
              <a:t> </a:t>
            </a:r>
            <a:r>
              <a:rPr lang="en-US" dirty="0" smtClean="0">
                <a:latin typeface="+mn-lt"/>
              </a:rPr>
              <a:t>risk for math failure. Note</a:t>
            </a:r>
            <a:r>
              <a:rPr lang="en-US" baseline="0" dirty="0" smtClean="0">
                <a:latin typeface="+mn-lt"/>
              </a:rPr>
              <a:t> t</a:t>
            </a:r>
            <a:r>
              <a:rPr lang="en-US" dirty="0" smtClean="0">
                <a:latin typeface="+mn-lt"/>
              </a:rPr>
              <a:t>he data provided may change pending additional RTI research.</a:t>
            </a:r>
          </a:p>
          <a:p>
            <a:pPr eaLnBrk="1" hangingPunct="1">
              <a:spcBef>
                <a:spcPct val="0"/>
              </a:spcBef>
              <a:spcAft>
                <a:spcPct val="100000"/>
              </a:spcAft>
            </a:pPr>
            <a:r>
              <a:rPr lang="en-US" i="1" dirty="0" smtClean="0"/>
              <a:t>NOTE: If the participants are using a specific tool, consider including a sample of its norm chart.</a:t>
            </a:r>
          </a:p>
          <a:p>
            <a:pPr eaLnBrk="1" hangingPunct="1">
              <a:spcBef>
                <a:spcPct val="0"/>
              </a:spcBef>
              <a:spcAft>
                <a:spcPct val="100000"/>
              </a:spcAft>
            </a:pPr>
            <a:endParaRPr lang="en-US" dirty="0" smtClean="0">
              <a:latin typeface="Arial"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71C2EF-B3DD-4AE2-AB0A-8CD754B83190}" type="slidenum">
              <a:rPr lang="en-US" smtClean="0">
                <a:latin typeface="Arial" charset="0"/>
              </a:rPr>
              <a:pPr fontAlgn="base">
                <a:spcBef>
                  <a:spcPct val="0"/>
                </a:spcBef>
                <a:spcAft>
                  <a:spcPct val="0"/>
                </a:spcAft>
              </a:pPr>
              <a:t>145</a:t>
            </a:fld>
            <a:endParaRPr lang="en-US" smtClean="0">
              <a:latin typeface="Arial" charset="0"/>
            </a:endParaRPr>
          </a:p>
        </p:txBody>
      </p:sp>
      <p:sp>
        <p:nvSpPr>
          <p:cNvPr id="26009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6010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b="0" i="1" dirty="0" smtClean="0">
                <a:latin typeface="+mn-lt"/>
              </a:rPr>
              <a:t>Again,</a:t>
            </a:r>
            <a:r>
              <a:rPr lang="en-US" b="0" i="1" baseline="0" dirty="0" smtClean="0">
                <a:latin typeface="+mn-lt"/>
              </a:rPr>
              <a:t> this is sample data. Sites will need to refer to existing research or conduct their own in order to develop appropriate scores for conforming or disconfirming risk. </a:t>
            </a:r>
            <a:endParaRPr lang="en-US" b="0" i="1" dirty="0" smtClean="0">
              <a:latin typeface="+mn-lt"/>
            </a:endParaRPr>
          </a:p>
          <a:p>
            <a:pPr eaLnBrk="1" hangingPunct="1">
              <a:spcBef>
                <a:spcPct val="0"/>
              </a:spcBef>
              <a:spcAft>
                <a:spcPct val="100000"/>
              </a:spcAft>
            </a:pPr>
            <a:r>
              <a:rPr lang="en-US" b="1" dirty="0" smtClean="0">
                <a:latin typeface="+mn-lt"/>
              </a:rPr>
              <a:t>At the end of the six to ten weeks, the student’s risk status is confirmed or disconfirmed </a:t>
            </a:r>
            <a:r>
              <a:rPr lang="en-US" dirty="0" smtClean="0">
                <a:latin typeface="+mn-lt"/>
              </a:rPr>
              <a:t>by quantifying the response to primary prevention. To do this, the student’s rate of improvement or slope across six to ten CBM data points is calculated. Students with low slope, indicating inadequate progress, are confirmed to be at risk and then moved to secondary prevention. </a:t>
            </a:r>
          </a:p>
          <a:p>
            <a:pPr eaLnBrk="1" hangingPunct="1">
              <a:spcBef>
                <a:spcPct val="0"/>
              </a:spcBef>
              <a:spcAft>
                <a:spcPct val="100000"/>
              </a:spcAft>
            </a:pPr>
            <a:r>
              <a:rPr lang="en-US" dirty="0" smtClean="0">
                <a:latin typeface="+mn-lt"/>
              </a:rPr>
              <a:t>We’ve already discussed calculating slope. This table shows the reading and math slopes deemed inadequate as measured by CBM after six to</a:t>
            </a:r>
            <a:r>
              <a:rPr lang="en-US" baseline="0" dirty="0" smtClean="0">
                <a:latin typeface="+mn-lt"/>
              </a:rPr>
              <a:t> ten </a:t>
            </a:r>
            <a:r>
              <a:rPr lang="en-US" dirty="0" smtClean="0">
                <a:latin typeface="+mn-lt"/>
              </a:rPr>
              <a:t>weeks of primary</a:t>
            </a:r>
            <a:r>
              <a:rPr lang="en-US" baseline="0" dirty="0" smtClean="0">
                <a:latin typeface="+mn-lt"/>
              </a:rPr>
              <a:t> prevention</a:t>
            </a:r>
            <a:r>
              <a:rPr lang="en-US" dirty="0" smtClean="0">
                <a:latin typeface="+mn-lt"/>
              </a:rPr>
              <a:t>. The data provided may change pending additional RTI research.</a:t>
            </a:r>
          </a:p>
          <a:p>
            <a:pPr eaLnBrk="1" hangingPunct="1">
              <a:spcBef>
                <a:spcPct val="0"/>
              </a:spcBef>
              <a:spcAft>
                <a:spcPct val="100000"/>
              </a:spcAft>
            </a:pPr>
            <a:r>
              <a:rPr lang="en-US" i="1" dirty="0" smtClean="0"/>
              <a:t>NOTE: If the participants are using a specific tool, consider including a sample of its norm chart.</a:t>
            </a:r>
          </a:p>
          <a:p>
            <a:pPr eaLnBrk="1" hangingPunct="1">
              <a:spcBef>
                <a:spcPct val="0"/>
              </a:spcBef>
              <a:spcAft>
                <a:spcPct val="100000"/>
              </a:spcAft>
            </a:pPr>
            <a:endParaRPr lang="en-US" dirty="0" smtClean="0">
              <a:latin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8AD45A-96F7-40AA-B83A-58833CB831DB}" type="slidenum">
              <a:rPr lang="en-US" smtClean="0">
                <a:latin typeface="Arial" charset="0"/>
              </a:rPr>
              <a:pPr fontAlgn="base">
                <a:spcBef>
                  <a:spcPct val="0"/>
                </a:spcBef>
                <a:spcAft>
                  <a:spcPct val="0"/>
                </a:spcAft>
              </a:pPr>
              <a:t>146</a:t>
            </a:fld>
            <a:endParaRPr lang="en-US" smtClean="0">
              <a:latin typeface="Arial" charset="0"/>
            </a:endParaRPr>
          </a:p>
        </p:txBody>
      </p:sp>
      <p:sp>
        <p:nvSpPr>
          <p:cNvPr id="26112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6112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This student’s graph has a CBM computation slope of (14 – 5) ÷ 7 = 1.29, so this fourth-grade student is exceeding the 0.50 cut-off for CBM computation. This student is progressing adequately in primary prevention in the general education classroom. </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F72F2-C114-4539-A430-C49C126B1FF0}" type="slidenum">
              <a:rPr lang="en-US" smtClean="0">
                <a:latin typeface="Arial" charset="0"/>
              </a:rPr>
              <a:pPr fontAlgn="base">
                <a:spcBef>
                  <a:spcPct val="0"/>
                </a:spcBef>
                <a:spcAft>
                  <a:spcPct val="0"/>
                </a:spcAft>
              </a:pPr>
              <a:t>147</a:t>
            </a:fld>
            <a:endParaRPr lang="en-US" smtClean="0">
              <a:latin typeface="Arial" charset="0"/>
            </a:endParaRPr>
          </a:p>
        </p:txBody>
      </p:sp>
      <p:sp>
        <p:nvSpPr>
          <p:cNvPr id="26214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6214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Look at this student’s graph. The slope for this student’s computation CBM is (5 – 5) ÷ 7 = 0. This student’s slope is less than the 0.50 CBM computation cut-off for Grade 4. This student’s risk status would be confirmed, and he or she would enter secondary prevention.</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8259D-9C78-4E1E-B92A-2AAAC14169BE}" type="slidenum">
              <a:rPr lang="en-US" smtClean="0">
                <a:latin typeface="Arial" charset="0"/>
              </a:rPr>
              <a:pPr fontAlgn="base">
                <a:spcBef>
                  <a:spcPct val="0"/>
                </a:spcBef>
                <a:spcAft>
                  <a:spcPct val="0"/>
                </a:spcAft>
              </a:pPr>
              <a:t>148</a:t>
            </a:fld>
            <a:endParaRPr lang="en-US" smtClean="0">
              <a:latin typeface="Arial" charset="0"/>
            </a:endParaRPr>
          </a:p>
        </p:txBody>
      </p:sp>
      <p:sp>
        <p:nvSpPr>
          <p:cNvPr id="26317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6317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Turn to </a:t>
            </a:r>
            <a:r>
              <a:rPr lang="en-US" b="1" dirty="0" smtClean="0">
                <a:latin typeface="+mn-lt"/>
              </a:rPr>
              <a:t>Handout 6</a:t>
            </a:r>
            <a:r>
              <a:rPr lang="en-US" dirty="0" smtClean="0">
                <a:latin typeface="+mn-lt"/>
              </a:rPr>
              <a:t>. This is Arthur’s graph. Use the </a:t>
            </a:r>
            <a:r>
              <a:rPr lang="en-US" dirty="0" err="1" smtClean="0">
                <a:latin typeface="+mn-lt"/>
              </a:rPr>
              <a:t>Tukey</a:t>
            </a:r>
            <a:r>
              <a:rPr lang="en-US" dirty="0" smtClean="0">
                <a:latin typeface="+mn-lt"/>
              </a:rPr>
              <a:t> method and calculate the slope for Arthur’s second-grade CBM computation graph. Then, using the information in the table at the bottom of the page, determine whether Arthur is responsive or unresponsive to primary prevention. (</a:t>
            </a:r>
            <a:r>
              <a:rPr lang="en-US" i="1" dirty="0" smtClean="0">
                <a:latin typeface="+mn-lt"/>
              </a:rPr>
              <a:t>Allow 3 minutes.)</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8AA9B7-F050-4D44-BCC7-B701AD0B12C9}" type="slidenum">
              <a:rPr lang="en-US" smtClean="0">
                <a:latin typeface="Arial" charset="0"/>
              </a:rPr>
              <a:pPr fontAlgn="base">
                <a:spcBef>
                  <a:spcPct val="0"/>
                </a:spcBef>
                <a:spcAft>
                  <a:spcPct val="0"/>
                </a:spcAft>
              </a:pPr>
              <a:t>149</a:t>
            </a:fld>
            <a:endParaRPr lang="en-US" smtClean="0">
              <a:latin typeface="Arial" charset="0"/>
            </a:endParaRPr>
          </a:p>
        </p:txBody>
      </p:sp>
      <p:sp>
        <p:nvSpPr>
          <p:cNvPr id="26419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6419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b="0" i="1" dirty="0" smtClean="0">
                <a:latin typeface="+mn-lt"/>
              </a:rPr>
              <a:t>Again,</a:t>
            </a:r>
            <a:r>
              <a:rPr lang="en-US" b="0" i="1" baseline="0" dirty="0" smtClean="0">
                <a:latin typeface="+mn-lt"/>
              </a:rPr>
              <a:t> this is sample data. Sites will need to refer to existing research or conduct their own in order to develop appropriate scores for conforming or disconfirming risk. </a:t>
            </a:r>
            <a:endParaRPr lang="en-US" b="0" i="1" dirty="0" smtClean="0">
              <a:latin typeface="+mn-lt"/>
            </a:endParaRPr>
          </a:p>
          <a:p>
            <a:pPr eaLnBrk="1" hangingPunct="1">
              <a:spcBef>
                <a:spcPct val="0"/>
              </a:spcBef>
              <a:spcAft>
                <a:spcPct val="100000"/>
              </a:spcAft>
            </a:pPr>
            <a:r>
              <a:rPr lang="en-US" dirty="0" smtClean="0">
                <a:latin typeface="+mn-lt"/>
              </a:rPr>
              <a:t>Since Arthur is a second-grade student using CBM computation, his slope for demonstrating adequate progress in primary</a:t>
            </a:r>
            <a:r>
              <a:rPr lang="en-US" baseline="0" dirty="0" smtClean="0">
                <a:latin typeface="+mn-lt"/>
              </a:rPr>
              <a:t> prevention</a:t>
            </a:r>
            <a:r>
              <a:rPr lang="en-US" dirty="0" smtClean="0">
                <a:latin typeface="+mn-lt"/>
              </a:rPr>
              <a:t> should not fall below </a:t>
            </a:r>
            <a:r>
              <a:rPr lang="en-US" b="1" dirty="0" smtClean="0">
                <a:latin typeface="+mn-lt"/>
              </a:rPr>
              <a:t>0.20.</a:t>
            </a:r>
          </a:p>
          <a:p>
            <a:pPr eaLnBrk="1" hangingPunct="1">
              <a:spcBef>
                <a:spcPct val="0"/>
              </a:spcBef>
              <a:spcAft>
                <a:spcPct val="100000"/>
              </a:spcAft>
            </a:pPr>
            <a:r>
              <a:rPr lang="en-US" i="1" dirty="0" smtClean="0"/>
              <a:t>NOTE: If the participants are using a specific tool, consider including a sample of its norm chart.</a:t>
            </a:r>
          </a:p>
          <a:p>
            <a:pPr eaLnBrk="1" hangingPunct="1">
              <a:spcBef>
                <a:spcPct val="0"/>
              </a:spcBef>
              <a:spcAft>
                <a:spcPct val="100000"/>
              </a:spcAft>
            </a:pPr>
            <a:endParaRPr lang="en-US" b="1" dirty="0" smtClean="0">
              <a:latin typeface="Arial"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4DB8CD-C005-4DE3-92EB-281E7EDD4383}" type="slidenum">
              <a:rPr lang="en-US" smtClean="0">
                <a:latin typeface="Arial" charset="0"/>
              </a:rPr>
              <a:pPr fontAlgn="base">
                <a:spcBef>
                  <a:spcPct val="0"/>
                </a:spcBef>
                <a:spcAft>
                  <a:spcPct val="0"/>
                </a:spcAft>
              </a:pPr>
              <a:t>150</a:t>
            </a:fld>
            <a:endParaRPr lang="en-US" smtClean="0">
              <a:latin typeface="Arial" charset="0"/>
            </a:endParaRPr>
          </a:p>
        </p:txBody>
      </p:sp>
      <p:sp>
        <p:nvSpPr>
          <p:cNvPr id="26521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6522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Your graph should look like this. Arthur’s slope is calculated as </a:t>
            </a:r>
            <a:r>
              <a:rPr lang="en-US" b="1" dirty="0" smtClean="0">
                <a:latin typeface="+mn-lt"/>
              </a:rPr>
              <a:t>(6 – 6) </a:t>
            </a:r>
            <a:r>
              <a:rPr lang="en-US" b="1" dirty="0" smtClean="0">
                <a:latin typeface="+mn-lt"/>
                <a:cs typeface="Arial" charset="0"/>
              </a:rPr>
              <a:t>÷ 8 = 0.0</a:t>
            </a:r>
            <a:r>
              <a:rPr lang="en-US" dirty="0" smtClean="0">
                <a:latin typeface="+mn-lt"/>
                <a:cs typeface="Arial" charset="0"/>
              </a:rPr>
              <a:t>. This slope falls below the second-grade CBM computation cut-off slope of 0.20. Arthur is not responding to primary prevention, so he should move to secondary prevention.</a:t>
            </a:r>
            <a:endParaRPr lang="en-US"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701676" y="4421188"/>
            <a:ext cx="5619749" cy="4576761"/>
          </a:xfrm>
          <a:noFill/>
          <a:ln/>
        </p:spPr>
        <p:txBody>
          <a:bodyPr/>
          <a:lstStyle/>
          <a:p>
            <a:r>
              <a:rPr lang="en-US" sz="1000" dirty="0" smtClean="0"/>
              <a:t>The </a:t>
            </a:r>
            <a:r>
              <a:rPr lang="en-US" sz="1000" b="1" dirty="0" smtClean="0"/>
              <a:t>purpose of progress monitoring</a:t>
            </a:r>
            <a:r>
              <a:rPr lang="en-US" sz="1000" dirty="0" smtClean="0"/>
              <a:t> is to </a:t>
            </a:r>
            <a:r>
              <a:rPr lang="en-US" sz="1000" b="1" dirty="0" smtClean="0"/>
              <a:t>monitor students’ response to primary, secondary and tertiary instruction</a:t>
            </a:r>
            <a:r>
              <a:rPr lang="en-US" sz="1000" dirty="0" smtClean="0"/>
              <a:t>. Progress monitoring data can be used to 1) </a:t>
            </a:r>
            <a:r>
              <a:rPr lang="en-US" sz="1000" b="1" dirty="0" smtClean="0"/>
              <a:t>estimate the rates of improvement </a:t>
            </a:r>
            <a:r>
              <a:rPr lang="en-US" sz="1000" dirty="0" smtClean="0"/>
              <a:t>which allows for comparison to peers; 2) </a:t>
            </a:r>
            <a:r>
              <a:rPr lang="en-US" sz="1000" b="1" dirty="0" smtClean="0"/>
              <a:t>identify students who are not demonstrating or making adequate progress</a:t>
            </a:r>
            <a:r>
              <a:rPr lang="en-US" sz="1000" dirty="0" smtClean="0"/>
              <a:t> so that instructional changes can be made, and 3) </a:t>
            </a:r>
            <a:r>
              <a:rPr lang="en-US" sz="1000" b="1" dirty="0" smtClean="0"/>
              <a:t>compare the efficiency of different forms of instruction</a:t>
            </a:r>
            <a:r>
              <a:rPr lang="en-US" sz="1000" dirty="0" smtClean="0"/>
              <a:t> – in other words, which instructional approach or intervention led to the greatest growth among students. </a:t>
            </a:r>
          </a:p>
          <a:p>
            <a:endParaRPr lang="en-US" sz="1000" dirty="0" smtClean="0"/>
          </a:p>
          <a:p>
            <a:r>
              <a:rPr lang="en-US" sz="1000" dirty="0" smtClean="0"/>
              <a:t>It is not just for those students identified for supplemental instruction. The </a:t>
            </a:r>
            <a:r>
              <a:rPr lang="en-US" sz="1000" b="1" dirty="0" smtClean="0"/>
              <a:t>focus</a:t>
            </a:r>
            <a:r>
              <a:rPr lang="en-US" sz="1000" dirty="0" smtClean="0"/>
              <a:t> is on </a:t>
            </a:r>
            <a:r>
              <a:rPr lang="en-US" sz="1000" b="1" dirty="0" smtClean="0"/>
              <a:t>students who have been identified through screening as at risk for poor learning outcomes</a:t>
            </a:r>
            <a:r>
              <a:rPr lang="en-US" sz="1000" dirty="0" smtClean="0"/>
              <a:t>. This could include students just above the cut score as well as those scoring below the cut score. </a:t>
            </a:r>
          </a:p>
          <a:p>
            <a:endParaRPr lang="en-US" sz="1000" b="1" dirty="0" smtClean="0"/>
          </a:p>
          <a:p>
            <a:r>
              <a:rPr lang="en-US" sz="1000" b="1" dirty="0" smtClean="0"/>
              <a:t>Progress monitoring tools</a:t>
            </a:r>
            <a:r>
              <a:rPr lang="en-US" sz="1000" dirty="0" smtClean="0"/>
              <a:t>, just like screening tools, should be </a:t>
            </a:r>
            <a:r>
              <a:rPr lang="en-US" sz="1000" b="1" dirty="0" smtClean="0"/>
              <a:t>brie</a:t>
            </a:r>
            <a:r>
              <a:rPr lang="en-US" sz="1000" dirty="0" smtClean="0"/>
              <a:t>f, </a:t>
            </a:r>
            <a:r>
              <a:rPr lang="en-US" sz="1000" b="1" dirty="0" smtClean="0"/>
              <a:t>valid, reliable, and evidence based.</a:t>
            </a:r>
            <a:r>
              <a:rPr lang="en-US" sz="1000" dirty="0" smtClean="0"/>
              <a:t> Common progress monitoring tools include general outcome measurements, including curriculum-based measurements, as well as mastery measurements.  </a:t>
            </a:r>
          </a:p>
          <a:p>
            <a:endParaRPr lang="en-US" sz="1000" dirty="0" smtClean="0"/>
          </a:p>
          <a:p>
            <a:r>
              <a:rPr lang="en-US" sz="1000" dirty="0" smtClean="0"/>
              <a:t>The </a:t>
            </a:r>
            <a:r>
              <a:rPr lang="en-US" sz="1000" b="1" dirty="0" smtClean="0"/>
              <a:t>timeframe</a:t>
            </a:r>
            <a:r>
              <a:rPr lang="en-US" sz="1000" dirty="0" smtClean="0"/>
              <a:t> for progress monitoring assessment is really dependent on the tools being used and the typical rate of growth for the student. </a:t>
            </a:r>
          </a:p>
          <a:p>
            <a:endParaRPr lang="en-US" sz="1000" dirty="0" smtClean="0"/>
          </a:p>
          <a:p>
            <a:r>
              <a:rPr lang="en-US" sz="1000" dirty="0" smtClean="0"/>
              <a:t>Progress monitoring can be used anytime throughout the school year. With progress monitoring, </a:t>
            </a:r>
            <a:r>
              <a:rPr lang="en-US" sz="1000" b="1" dirty="0" smtClean="0"/>
              <a:t>students are assessed at regular intervals</a:t>
            </a:r>
            <a:r>
              <a:rPr lang="en-US" sz="1000" dirty="0" smtClean="0"/>
              <a:t> (weekly, bi-weekly, monthly) to produce accurate and meaningful results that teachers can use to quantify short- and long-term student gains toward end-of-year goals. At a minimum, progress monitoring tools should be administered at least monthly. However, more frequent data collection is recommended given the amount of data needed for making decisions with confidence (6-9 data points for many tools). With progress monitoring, teachers establish long-term (i.e., end-of-year) goals indicating the level of proficiency students should demonstrate by the end of the school year.</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DF4C7-54E8-4DA7-924F-A834CD7FDB90}" type="slidenum">
              <a:rPr lang="en-US" smtClean="0">
                <a:latin typeface="Arial" charset="0"/>
              </a:rPr>
              <a:pPr fontAlgn="base">
                <a:spcBef>
                  <a:spcPct val="0"/>
                </a:spcBef>
                <a:spcAft>
                  <a:spcPct val="0"/>
                </a:spcAft>
              </a:pPr>
              <a:t>151</a:t>
            </a:fld>
            <a:endParaRPr lang="en-US" smtClean="0">
              <a:latin typeface="Arial" charset="0"/>
            </a:endParaRPr>
          </a:p>
        </p:txBody>
      </p:sp>
      <p:sp>
        <p:nvSpPr>
          <p:cNvPr id="26726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6726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Let’s review primary prevention.</a:t>
            </a:r>
          </a:p>
          <a:p>
            <a:pPr eaLnBrk="1" hangingPunct="1">
              <a:spcBef>
                <a:spcPct val="0"/>
              </a:spcBef>
              <a:spcAft>
                <a:spcPct val="100000"/>
              </a:spcAft>
            </a:pPr>
            <a:r>
              <a:rPr lang="en-US" b="1" dirty="0" smtClean="0">
                <a:latin typeface="+mn-lt"/>
              </a:rPr>
              <a:t>All</a:t>
            </a:r>
            <a:r>
              <a:rPr lang="en-US" dirty="0" smtClean="0">
                <a:latin typeface="+mn-lt"/>
              </a:rPr>
              <a:t> </a:t>
            </a:r>
            <a:r>
              <a:rPr lang="en-US" b="1" dirty="0" smtClean="0">
                <a:latin typeface="+mn-lt"/>
              </a:rPr>
              <a:t>classroom students are screened in the fall to identify suspected at-risk students</a:t>
            </a:r>
            <a:r>
              <a:rPr lang="en-US" dirty="0" smtClean="0">
                <a:latin typeface="+mn-lt"/>
              </a:rPr>
              <a:t>. These students suspected to</a:t>
            </a:r>
            <a:r>
              <a:rPr lang="en-US" baseline="0" dirty="0" smtClean="0">
                <a:latin typeface="+mn-lt"/>
              </a:rPr>
              <a:t> be </a:t>
            </a:r>
            <a:r>
              <a:rPr lang="en-US" dirty="0" smtClean="0">
                <a:latin typeface="+mn-lt"/>
              </a:rPr>
              <a:t>at</a:t>
            </a:r>
            <a:r>
              <a:rPr lang="en-US" baseline="0" dirty="0" smtClean="0">
                <a:latin typeface="+mn-lt"/>
              </a:rPr>
              <a:t> </a:t>
            </a:r>
            <a:r>
              <a:rPr lang="en-US" dirty="0" smtClean="0">
                <a:latin typeface="+mn-lt"/>
              </a:rPr>
              <a:t>risk students are identified by low performance on reading or math CBM. </a:t>
            </a:r>
          </a:p>
          <a:p>
            <a:pPr eaLnBrk="1" hangingPunct="1">
              <a:spcBef>
                <a:spcPct val="0"/>
              </a:spcBef>
              <a:spcAft>
                <a:spcPct val="100000"/>
              </a:spcAft>
            </a:pPr>
            <a:r>
              <a:rPr lang="en-US" b="1" dirty="0" smtClean="0">
                <a:latin typeface="+mn-lt"/>
              </a:rPr>
              <a:t>Suspected at-risk students remain in the general education intervention and are monitored weekly using CBM for six to ten </a:t>
            </a:r>
            <a:r>
              <a:rPr lang="en-US" b="0" dirty="0" smtClean="0">
                <a:latin typeface="+mn-lt"/>
              </a:rPr>
              <a:t>weeks to confirm or disconfirm at-risk status</a:t>
            </a:r>
            <a:r>
              <a:rPr lang="en-US" dirty="0" smtClean="0">
                <a:latin typeface="+mn-lt"/>
              </a:rPr>
              <a:t>. CBM scores are graphed and slopes are calculated. </a:t>
            </a:r>
          </a:p>
          <a:p>
            <a:pPr marL="349934" lvl="1" indent="-116645" eaLnBrk="1" hangingPunct="1">
              <a:spcBef>
                <a:spcPct val="0"/>
              </a:spcBef>
              <a:spcAft>
                <a:spcPct val="100000"/>
              </a:spcAft>
              <a:buFontTx/>
              <a:buChar char="•"/>
            </a:pPr>
            <a:r>
              <a:rPr lang="en-US" b="1" dirty="0" smtClean="0">
                <a:latin typeface="+mn-lt"/>
              </a:rPr>
              <a:t>Students with adequate slopes remain in primary prevention.</a:t>
            </a:r>
          </a:p>
          <a:p>
            <a:pPr marL="349934" lvl="1" indent="-116645" eaLnBrk="1" hangingPunct="1">
              <a:spcBef>
                <a:spcPct val="0"/>
              </a:spcBef>
              <a:spcAft>
                <a:spcPct val="100000"/>
              </a:spcAft>
              <a:buFontTx/>
              <a:buChar char="•"/>
            </a:pPr>
            <a:r>
              <a:rPr lang="en-US" b="1" dirty="0" smtClean="0">
                <a:latin typeface="+mn-lt"/>
              </a:rPr>
              <a:t>Students with inadequate slopes move to secondary prevention.</a:t>
            </a:r>
          </a:p>
          <a:p>
            <a:pPr marL="349934" lvl="1" indent="-116645" eaLnBrk="1" hangingPunct="1">
              <a:spcBef>
                <a:spcPct val="0"/>
              </a:spcBef>
              <a:spcAft>
                <a:spcPct val="100000"/>
              </a:spcAft>
              <a:buFontTx/>
              <a:buChar char="•"/>
            </a:pPr>
            <a:endParaRPr lang="en-US" b="0" dirty="0" smtClean="0">
              <a:latin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DA3C6A-5CC5-4C34-A717-BCE82DE61FA7}" type="slidenum">
              <a:rPr lang="en-US" smtClean="0">
                <a:latin typeface="Arial" charset="0"/>
              </a:rPr>
              <a:pPr fontAlgn="base">
                <a:spcBef>
                  <a:spcPct val="0"/>
                </a:spcBef>
                <a:spcAft>
                  <a:spcPct val="0"/>
                </a:spcAft>
              </a:pPr>
              <a:t>152</a:t>
            </a:fld>
            <a:endParaRPr lang="en-US" smtClean="0">
              <a:latin typeface="Arial" charset="0"/>
            </a:endParaRPr>
          </a:p>
        </p:txBody>
      </p:sp>
      <p:sp>
        <p:nvSpPr>
          <p:cNvPr id="28569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8570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b="0" i="1" dirty="0" smtClean="0">
                <a:latin typeface="+mn-lt"/>
              </a:rPr>
              <a:t>Again,</a:t>
            </a:r>
            <a:r>
              <a:rPr lang="en-US" b="0" i="1" baseline="0" dirty="0" smtClean="0">
                <a:latin typeface="+mn-lt"/>
              </a:rPr>
              <a:t> this is sample data. Sites will need to refer to existing research or conduct their own in order to develop appropriate scores for conforming or disconfirming risk. </a:t>
            </a:r>
            <a:endParaRPr lang="en-US" b="0" i="1" dirty="0" smtClean="0">
              <a:latin typeface="+mn-lt"/>
            </a:endParaRPr>
          </a:p>
          <a:p>
            <a:pPr eaLnBrk="1" hangingPunct="1">
              <a:spcBef>
                <a:spcPct val="0"/>
              </a:spcBef>
              <a:spcAft>
                <a:spcPct val="100000"/>
              </a:spcAft>
            </a:pPr>
            <a:r>
              <a:rPr lang="en-US" dirty="0" smtClean="0">
                <a:latin typeface="+mn-lt"/>
              </a:rPr>
              <a:t>During secondary prevention student progress is monitored on a more frequent basis. Student reading or math scores are graphed and the slopes are calculated. After the tutoring has ended, the student response to tutoring is assessed.</a:t>
            </a:r>
          </a:p>
          <a:p>
            <a:pPr eaLnBrk="1" hangingPunct="1">
              <a:spcBef>
                <a:spcPct val="0"/>
              </a:spcBef>
              <a:spcAft>
                <a:spcPct val="100000"/>
              </a:spcAft>
            </a:pPr>
            <a:r>
              <a:rPr lang="en-US" dirty="0" smtClean="0">
                <a:latin typeface="+mn-lt"/>
              </a:rPr>
              <a:t>This table shows sample cut-off response rates to secondary prevention tutoring in reading. Unresponsiveness can be determined by an inadequate slope or end CBM level. If students fall below the appropriate cut-off, they may enter another secondary tutoring program or be transitioned to Tertiary where a special education evaluation may occur. The data provided may change pending additional RTI research.</a:t>
            </a:r>
          </a:p>
          <a:p>
            <a:pPr eaLnBrk="1" hangingPunct="1">
              <a:spcBef>
                <a:spcPct val="0"/>
              </a:spcBef>
              <a:spcAft>
                <a:spcPct val="100000"/>
              </a:spcAft>
            </a:pPr>
            <a:r>
              <a:rPr lang="en-US" i="1" dirty="0" smtClean="0"/>
              <a:t>NOTE: If the participants are using a specific tool, consider including a sample of its norm chart.</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BE2661-8BF4-457F-94E6-506540A20B10}" type="slidenum">
              <a:rPr lang="en-US" smtClean="0">
                <a:latin typeface="Arial" charset="0"/>
              </a:rPr>
              <a:pPr fontAlgn="base">
                <a:spcBef>
                  <a:spcPct val="0"/>
                </a:spcBef>
                <a:spcAft>
                  <a:spcPct val="0"/>
                </a:spcAft>
              </a:pPr>
              <a:t>153</a:t>
            </a:fld>
            <a:endParaRPr lang="en-US" smtClean="0">
              <a:latin typeface="Arial" charset="0"/>
            </a:endParaRPr>
          </a:p>
        </p:txBody>
      </p:sp>
      <p:sp>
        <p:nvSpPr>
          <p:cNvPr id="28672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8672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b="0" i="1" dirty="0" smtClean="0">
                <a:latin typeface="+mn-lt"/>
              </a:rPr>
              <a:t>Again,</a:t>
            </a:r>
            <a:r>
              <a:rPr lang="en-US" b="0" i="1" baseline="0" dirty="0" smtClean="0">
                <a:latin typeface="+mn-lt"/>
              </a:rPr>
              <a:t> this is sample data. Sites will need to refer to existing research or conduct their own in order to develop appropriate scores for conforming or disconfirming risk. </a:t>
            </a:r>
            <a:endParaRPr lang="en-US" b="0" i="1" dirty="0" smtClean="0">
              <a:latin typeface="+mn-lt"/>
            </a:endParaRPr>
          </a:p>
          <a:p>
            <a:pPr eaLnBrk="1" hangingPunct="1">
              <a:spcBef>
                <a:spcPct val="0"/>
              </a:spcBef>
              <a:spcAft>
                <a:spcPct val="100000"/>
              </a:spcAft>
            </a:pPr>
            <a:r>
              <a:rPr lang="en-US" dirty="0" smtClean="0">
                <a:latin typeface="+mn-lt"/>
              </a:rPr>
              <a:t>This table shows sample cut-off response rates to secondary prevention tutoring in math. Unresponsiveness can be determined by an inadequate slope or end CBM level, or a combination of both. The data provided may change pending additional RTI research.</a:t>
            </a:r>
          </a:p>
          <a:p>
            <a:pPr eaLnBrk="1" hangingPunct="1">
              <a:spcBef>
                <a:spcPct val="0"/>
              </a:spcBef>
              <a:spcAft>
                <a:spcPct val="100000"/>
              </a:spcAft>
            </a:pPr>
            <a:r>
              <a:rPr lang="en-US" dirty="0" smtClean="0">
                <a:latin typeface="+mn-lt"/>
              </a:rPr>
              <a:t>Remember that many times students in secondary prevention use CBM computation or concepts and applications tests that are below their actual grade level. We discussed how to find the appropriate CBM level for students a little earlier. This information is also highlighted in the “Using CBM for Progress Monitoring in Math” which can be found on www.rti4success.org.  </a:t>
            </a:r>
          </a:p>
          <a:p>
            <a:pPr eaLnBrk="1" hangingPunct="1">
              <a:spcBef>
                <a:spcPct val="0"/>
              </a:spcBef>
              <a:spcAft>
                <a:spcPct val="100000"/>
              </a:spcAft>
            </a:pPr>
            <a:r>
              <a:rPr lang="en-US" i="1" dirty="0" smtClean="0"/>
              <a:t>NOTE: If the participants are using a specific tool, consider including a sample of its norm chart.</a:t>
            </a:r>
          </a:p>
          <a:p>
            <a:pPr eaLnBrk="1" hangingPunct="1">
              <a:spcBef>
                <a:spcPct val="0"/>
              </a:spcBef>
              <a:spcAft>
                <a:spcPct val="100000"/>
              </a:spcAft>
            </a:pPr>
            <a:r>
              <a:rPr lang="en-US" b="1" dirty="0" smtClean="0">
                <a:latin typeface="+mn-lt"/>
              </a:rPr>
              <a:t/>
            </a:r>
            <a:br>
              <a:rPr lang="en-US" b="1" dirty="0" smtClean="0">
                <a:latin typeface="+mn-lt"/>
              </a:rPr>
            </a:br>
            <a:endParaRPr lang="en-US" b="1" dirty="0" smtClean="0">
              <a:latin typeface="+mn-lt"/>
            </a:endParaRPr>
          </a:p>
          <a:p>
            <a:pPr eaLnBrk="1" hangingPunct="1">
              <a:spcBef>
                <a:spcPct val="0"/>
              </a:spcBef>
              <a:spcAft>
                <a:spcPct val="100000"/>
              </a:spcAft>
            </a:pPr>
            <a:endParaRPr lang="en-US" dirty="0" smtClean="0">
              <a:latin typeface="+mn-lt"/>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CFFC98-A5BB-4384-A8B8-82B84F2F9324}" type="slidenum">
              <a:rPr lang="en-US" smtClean="0">
                <a:latin typeface="Arial" charset="0"/>
              </a:rPr>
              <a:pPr fontAlgn="base">
                <a:spcBef>
                  <a:spcPct val="0"/>
                </a:spcBef>
                <a:spcAft>
                  <a:spcPct val="0"/>
                </a:spcAft>
              </a:pPr>
              <a:t>154</a:t>
            </a:fld>
            <a:endParaRPr lang="en-US" smtClean="0">
              <a:latin typeface="Arial" charset="0"/>
            </a:endParaRPr>
          </a:p>
        </p:txBody>
      </p:sp>
      <p:sp>
        <p:nvSpPr>
          <p:cNvPr id="28774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8774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b="1" dirty="0" smtClean="0">
                <a:latin typeface="+mn-lt"/>
              </a:rPr>
              <a:t>If student performance is inadequate</a:t>
            </a:r>
            <a:r>
              <a:rPr lang="en-US" dirty="0" smtClean="0">
                <a:latin typeface="+mn-lt"/>
              </a:rPr>
              <a:t> according to either the slope or end-level tables we just saw, two courses of action can be taken.</a:t>
            </a:r>
          </a:p>
          <a:p>
            <a:pPr eaLnBrk="1" hangingPunct="1">
              <a:spcBef>
                <a:spcPct val="0"/>
              </a:spcBef>
              <a:spcAft>
                <a:spcPct val="100000"/>
              </a:spcAft>
            </a:pPr>
            <a:r>
              <a:rPr lang="en-US" dirty="0" smtClean="0">
                <a:latin typeface="+mn-lt"/>
              </a:rPr>
              <a:t>First, in some versions of RTI, the </a:t>
            </a:r>
            <a:r>
              <a:rPr lang="en-US" b="1" dirty="0" smtClean="0">
                <a:latin typeface="+mn-lt"/>
              </a:rPr>
              <a:t>student participates in another round of small-group tutoring </a:t>
            </a:r>
            <a:r>
              <a:rPr lang="en-US" dirty="0" smtClean="0">
                <a:latin typeface="+mn-lt"/>
              </a:rPr>
              <a:t>either similar to or different from the tutoring that already was delivered. </a:t>
            </a:r>
            <a:r>
              <a:rPr lang="en-US" b="1" dirty="0" smtClean="0">
                <a:latin typeface="+mn-lt"/>
              </a:rPr>
              <a:t>Student progress is monitored weekly</a:t>
            </a:r>
            <a:r>
              <a:rPr lang="en-US" dirty="0" smtClean="0">
                <a:latin typeface="+mn-lt"/>
              </a:rPr>
              <a:t>, and the student’s slope and end level are evaluated at the end of the second secondary prevention round of tutoring.</a:t>
            </a:r>
          </a:p>
          <a:p>
            <a:pPr eaLnBrk="1" hangingPunct="1">
              <a:spcBef>
                <a:spcPct val="0"/>
              </a:spcBef>
              <a:spcAft>
                <a:spcPct val="100000"/>
              </a:spcAft>
            </a:pPr>
            <a:r>
              <a:rPr lang="en-US" dirty="0" smtClean="0">
                <a:latin typeface="+mn-lt"/>
              </a:rPr>
              <a:t>Second, the student would </a:t>
            </a:r>
            <a:r>
              <a:rPr lang="en-US" b="1" dirty="0" smtClean="0">
                <a:latin typeface="+mn-lt"/>
              </a:rPr>
              <a:t>move into tertiary prevention</a:t>
            </a:r>
            <a:r>
              <a:rPr lang="en-US" dirty="0" smtClean="0">
                <a:latin typeface="+mn-lt"/>
              </a:rPr>
              <a:t>. Some RTI models then conduct a </a:t>
            </a:r>
            <a:r>
              <a:rPr lang="en-US" b="1" dirty="0" smtClean="0">
                <a:latin typeface="+mn-lt"/>
              </a:rPr>
              <a:t>multidisciplinary assessment </a:t>
            </a:r>
            <a:r>
              <a:rPr lang="en-US" dirty="0" smtClean="0">
                <a:latin typeface="+mn-lt"/>
              </a:rPr>
              <a:t>to answer questions generated during primary and secondary prevention and to </a:t>
            </a:r>
            <a:r>
              <a:rPr lang="en-US" b="1" dirty="0" smtClean="0">
                <a:latin typeface="+mn-lt"/>
              </a:rPr>
              <a:t>determine whether the student has a disability</a:t>
            </a:r>
            <a:r>
              <a:rPr lang="en-US" dirty="0" smtClean="0">
                <a:latin typeface="+mn-lt"/>
              </a:rPr>
              <a:t>. If this is the case, tertiary prevention may be conducted under the auspices of special education.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58A60A-7366-4485-A77F-AC90E19F2784}" type="slidenum">
              <a:rPr lang="en-US" smtClean="0">
                <a:latin typeface="Arial" charset="0"/>
              </a:rPr>
              <a:pPr fontAlgn="base">
                <a:spcBef>
                  <a:spcPct val="0"/>
                </a:spcBef>
                <a:spcAft>
                  <a:spcPct val="0"/>
                </a:spcAft>
              </a:pPr>
              <a:t>155</a:t>
            </a:fld>
            <a:endParaRPr lang="en-US" smtClean="0">
              <a:latin typeface="Arial" charset="0"/>
            </a:endParaRPr>
          </a:p>
        </p:txBody>
      </p:sp>
      <p:sp>
        <p:nvSpPr>
          <p:cNvPr id="28877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8877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i="1" dirty="0" smtClean="0">
                <a:latin typeface="+mn-lt"/>
              </a:rPr>
              <a:t>NOTE:</a:t>
            </a:r>
            <a:r>
              <a:rPr lang="en-US" i="1" baseline="0" dirty="0" smtClean="0">
                <a:latin typeface="+mn-lt"/>
              </a:rPr>
              <a:t> This is an optional activity. </a:t>
            </a:r>
          </a:p>
          <a:p>
            <a:pPr eaLnBrk="1" hangingPunct="1">
              <a:spcBef>
                <a:spcPct val="0"/>
              </a:spcBef>
              <a:spcAft>
                <a:spcPct val="100000"/>
              </a:spcAft>
            </a:pPr>
            <a:r>
              <a:rPr lang="en-US" dirty="0" smtClean="0">
                <a:latin typeface="+mn-lt"/>
              </a:rPr>
              <a:t>Turn to </a:t>
            </a:r>
            <a:r>
              <a:rPr lang="en-US" b="1" dirty="0" smtClean="0">
                <a:latin typeface="+mn-lt"/>
              </a:rPr>
              <a:t>Handout 7</a:t>
            </a:r>
            <a:r>
              <a:rPr lang="en-US" dirty="0" smtClean="0">
                <a:latin typeface="+mn-lt"/>
              </a:rPr>
              <a:t>. This is David’s graph. Use the </a:t>
            </a:r>
            <a:r>
              <a:rPr lang="en-US" dirty="0" err="1" smtClean="0">
                <a:latin typeface="+mn-lt"/>
              </a:rPr>
              <a:t>Tukey</a:t>
            </a:r>
            <a:r>
              <a:rPr lang="en-US" dirty="0" smtClean="0">
                <a:latin typeface="+mn-lt"/>
              </a:rPr>
              <a:t> method and calculate the slope for David’s third-grade CBM Passage Reading Fluency graph. Then, using the information in the table at the bottom of the page, determine whether David is responsive or unresponsive to secondary prevention. </a:t>
            </a:r>
            <a:r>
              <a:rPr lang="en-US" i="1" dirty="0" smtClean="0">
                <a:latin typeface="+mn-lt"/>
              </a:rPr>
              <a:t>(Allow 3 minutes.)</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746B47-ECC0-49FB-89DB-D5D35B24DD80}" type="slidenum">
              <a:rPr lang="en-US" smtClean="0">
                <a:latin typeface="Arial" charset="0"/>
              </a:rPr>
              <a:pPr fontAlgn="base">
                <a:spcBef>
                  <a:spcPct val="0"/>
                </a:spcBef>
                <a:spcAft>
                  <a:spcPct val="0"/>
                </a:spcAft>
              </a:pPr>
              <a:t>156</a:t>
            </a:fld>
            <a:endParaRPr lang="en-US" smtClean="0">
              <a:latin typeface="Arial" charset="0"/>
            </a:endParaRPr>
          </a:p>
        </p:txBody>
      </p:sp>
      <p:sp>
        <p:nvSpPr>
          <p:cNvPr id="28979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8979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b="0" i="1" dirty="0" smtClean="0">
                <a:latin typeface="+mn-lt"/>
              </a:rPr>
              <a:t>Again,</a:t>
            </a:r>
            <a:r>
              <a:rPr lang="en-US" b="0" i="1" baseline="0" dirty="0" smtClean="0">
                <a:latin typeface="+mn-lt"/>
              </a:rPr>
              <a:t> this is sample data. Sites will need to refer to existing research or conduct their own in order to develop appropriate scores for conforming or disconfirming risk. </a:t>
            </a:r>
            <a:endParaRPr lang="en-US" b="0" i="1" dirty="0" smtClean="0">
              <a:latin typeface="+mn-lt"/>
            </a:endParaRPr>
          </a:p>
          <a:p>
            <a:pPr eaLnBrk="1" hangingPunct="1">
              <a:spcBef>
                <a:spcPct val="0"/>
              </a:spcBef>
              <a:spcAft>
                <a:spcPct val="100000"/>
              </a:spcAft>
            </a:pPr>
            <a:r>
              <a:rPr lang="en-US" dirty="0" smtClean="0">
                <a:latin typeface="+mn-lt"/>
              </a:rPr>
              <a:t>Since David is a third-grade student using CBM Passage Reading Fluency, his slope for demonstrating adequate progress in secondary</a:t>
            </a:r>
            <a:r>
              <a:rPr lang="en-US" baseline="0" dirty="0" smtClean="0">
                <a:latin typeface="+mn-lt"/>
              </a:rPr>
              <a:t> prevention</a:t>
            </a:r>
            <a:r>
              <a:rPr lang="en-US" dirty="0" smtClean="0">
                <a:latin typeface="+mn-lt"/>
              </a:rPr>
              <a:t> should not fall below 0.75.</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8DBD48-C9C9-4393-95D9-536575378A4F}" type="slidenum">
              <a:rPr lang="en-US" smtClean="0">
                <a:latin typeface="Arial" charset="0"/>
              </a:rPr>
              <a:pPr fontAlgn="base">
                <a:spcBef>
                  <a:spcPct val="0"/>
                </a:spcBef>
                <a:spcAft>
                  <a:spcPct val="0"/>
                </a:spcAft>
              </a:pPr>
              <a:t>157</a:t>
            </a:fld>
            <a:endParaRPr lang="en-US" smtClean="0">
              <a:latin typeface="Arial" charset="0"/>
            </a:endParaRPr>
          </a:p>
        </p:txBody>
      </p:sp>
      <p:sp>
        <p:nvSpPr>
          <p:cNvPr id="29081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9082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Your graph should look like this. David’s slope is calculated as </a:t>
            </a:r>
            <a:r>
              <a:rPr lang="en-US" b="1" dirty="0" smtClean="0">
                <a:latin typeface="+mn-lt"/>
              </a:rPr>
              <a:t>(54 – 24) </a:t>
            </a:r>
            <a:r>
              <a:rPr lang="en-US" b="1" dirty="0" smtClean="0">
                <a:latin typeface="+mn-lt"/>
                <a:cs typeface="Arial" charset="0"/>
              </a:rPr>
              <a:t>÷ 8 = 3.75</a:t>
            </a:r>
            <a:r>
              <a:rPr lang="en-US" dirty="0" smtClean="0">
                <a:latin typeface="+mn-lt"/>
                <a:cs typeface="Arial" charset="0"/>
              </a:rPr>
              <a:t>. This slope falls above the third-grade CBM Passage Reading Fluency cut-off of 0.75. David is responsive secondary prevention tutoring. He can return to Tier 1 primary prevention. </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9294C9-EC9D-4FD3-8C08-560EEEED29C3}" type="slidenum">
              <a:rPr lang="en-US" smtClean="0">
                <a:latin typeface="Arial" charset="0"/>
              </a:rPr>
              <a:pPr fontAlgn="base">
                <a:spcBef>
                  <a:spcPct val="0"/>
                </a:spcBef>
                <a:spcAft>
                  <a:spcPct val="0"/>
                </a:spcAft>
              </a:pPr>
              <a:t>158</a:t>
            </a:fld>
            <a:endParaRPr lang="en-US" smtClean="0">
              <a:latin typeface="Arial" charset="0"/>
            </a:endParaRPr>
          </a:p>
        </p:txBody>
      </p:sp>
      <p:sp>
        <p:nvSpPr>
          <p:cNvPr id="29286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9286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i="1" dirty="0" smtClean="0">
                <a:latin typeface="+mn-lt"/>
              </a:rPr>
              <a:t>NOTE: This is an</a:t>
            </a:r>
            <a:r>
              <a:rPr lang="en-US" i="1" baseline="0" dirty="0" smtClean="0">
                <a:latin typeface="+mn-lt"/>
              </a:rPr>
              <a:t> optional activity. </a:t>
            </a:r>
            <a:endParaRPr lang="en-US" i="1" dirty="0" smtClean="0">
              <a:latin typeface="+mn-lt"/>
            </a:endParaRPr>
          </a:p>
          <a:p>
            <a:pPr eaLnBrk="1" hangingPunct="1">
              <a:spcBef>
                <a:spcPct val="0"/>
              </a:spcBef>
              <a:spcAft>
                <a:spcPct val="100000"/>
              </a:spcAft>
            </a:pPr>
            <a:r>
              <a:rPr lang="en-US" dirty="0" smtClean="0">
                <a:latin typeface="+mn-lt"/>
              </a:rPr>
              <a:t>Turn to </a:t>
            </a:r>
            <a:r>
              <a:rPr lang="en-US" b="1" dirty="0" smtClean="0">
                <a:latin typeface="+mn-lt"/>
              </a:rPr>
              <a:t>Handout 8</a:t>
            </a:r>
            <a:r>
              <a:rPr lang="en-US" dirty="0" smtClean="0">
                <a:latin typeface="+mn-lt"/>
              </a:rPr>
              <a:t>. This is Martha’s graph. Use the </a:t>
            </a:r>
            <a:r>
              <a:rPr lang="en-US" dirty="0" err="1" smtClean="0">
                <a:latin typeface="+mn-lt"/>
              </a:rPr>
              <a:t>Tukey</a:t>
            </a:r>
            <a:r>
              <a:rPr lang="en-US" dirty="0" smtClean="0">
                <a:latin typeface="+mn-lt"/>
              </a:rPr>
              <a:t> method to calculate the slope for Martha’s third-grade CBM concepts and applications graph. Then, using the information in the table at the bottom of the page, determine whether Martha is responsive or unresponsive to secondary prevention. </a:t>
            </a:r>
            <a:r>
              <a:rPr lang="en-US" i="1" dirty="0" smtClean="0">
                <a:latin typeface="+mn-lt"/>
              </a:rPr>
              <a:t>(Allow 3 minutes.)</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6A741F-F45A-4490-894D-BDD3793526F0}" type="slidenum">
              <a:rPr lang="en-US" smtClean="0">
                <a:latin typeface="Arial" charset="0"/>
              </a:rPr>
              <a:pPr fontAlgn="base">
                <a:spcBef>
                  <a:spcPct val="0"/>
                </a:spcBef>
                <a:spcAft>
                  <a:spcPct val="0"/>
                </a:spcAft>
              </a:pPr>
              <a:t>159</a:t>
            </a:fld>
            <a:endParaRPr lang="en-US" smtClean="0">
              <a:latin typeface="Arial" charset="0"/>
            </a:endParaRPr>
          </a:p>
        </p:txBody>
      </p:sp>
      <p:sp>
        <p:nvSpPr>
          <p:cNvPr id="29389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9389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i="1" dirty="0" smtClean="0">
                <a:latin typeface="+mn-lt"/>
              </a:rPr>
              <a:t>NOTE: This is an</a:t>
            </a:r>
            <a:r>
              <a:rPr lang="en-US" i="1" baseline="0" dirty="0" smtClean="0">
                <a:latin typeface="+mn-lt"/>
              </a:rPr>
              <a:t> optional activity. </a:t>
            </a:r>
            <a:r>
              <a:rPr lang="en-US" b="0" i="1" dirty="0" smtClean="0">
                <a:latin typeface="+mn-lt"/>
              </a:rPr>
              <a:t>Again,</a:t>
            </a:r>
            <a:r>
              <a:rPr lang="en-US" b="0" i="1" baseline="0" dirty="0" smtClean="0">
                <a:latin typeface="+mn-lt"/>
              </a:rPr>
              <a:t> this is sample data. Sites will need to refer to existing research or conduct their own in order to develop appropriate scores for conforming or disconfirming risk. </a:t>
            </a:r>
            <a:endParaRPr lang="en-US" b="0" i="1" dirty="0" smtClean="0">
              <a:latin typeface="+mn-lt"/>
            </a:endParaRPr>
          </a:p>
          <a:p>
            <a:pPr eaLnBrk="1" hangingPunct="1">
              <a:spcBef>
                <a:spcPct val="0"/>
              </a:spcBef>
              <a:spcAft>
                <a:spcPct val="100000"/>
              </a:spcAft>
            </a:pPr>
            <a:r>
              <a:rPr lang="en-US" dirty="0" smtClean="0">
                <a:latin typeface="+mn-lt"/>
              </a:rPr>
              <a:t>Since Martha is a third-grade student using CBM concepts and applications, her slope for demonstrating adequate progress in secondary</a:t>
            </a:r>
            <a:r>
              <a:rPr lang="en-US" baseline="0" dirty="0" smtClean="0">
                <a:latin typeface="+mn-lt"/>
              </a:rPr>
              <a:t> prevention </a:t>
            </a:r>
            <a:r>
              <a:rPr lang="en-US" dirty="0" smtClean="0">
                <a:latin typeface="+mn-lt"/>
              </a:rPr>
              <a:t>should not fall below 0.70, and she should not have an end level of fewer than 20 points correct.</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626B23-A18C-4B61-96F2-0CA50BD0DDD3}" type="slidenum">
              <a:rPr lang="en-US" smtClean="0">
                <a:latin typeface="Arial" charset="0"/>
              </a:rPr>
              <a:pPr fontAlgn="base">
                <a:spcBef>
                  <a:spcPct val="0"/>
                </a:spcBef>
                <a:spcAft>
                  <a:spcPct val="0"/>
                </a:spcAft>
              </a:pPr>
              <a:t>160</a:t>
            </a:fld>
            <a:endParaRPr lang="en-US" smtClean="0">
              <a:latin typeface="Arial" charset="0"/>
            </a:endParaRPr>
          </a:p>
        </p:txBody>
      </p:sp>
      <p:sp>
        <p:nvSpPr>
          <p:cNvPr id="29491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9491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i="1" dirty="0" smtClean="0">
                <a:latin typeface="+mn-lt"/>
              </a:rPr>
              <a:t>NOTE: This is an</a:t>
            </a:r>
            <a:r>
              <a:rPr lang="en-US" i="1" baseline="0" dirty="0" smtClean="0">
                <a:latin typeface="+mn-lt"/>
              </a:rPr>
              <a:t> optional activity. </a:t>
            </a:r>
            <a:endParaRPr lang="en-US" i="1" dirty="0" smtClean="0">
              <a:latin typeface="+mn-lt"/>
            </a:endParaRPr>
          </a:p>
          <a:p>
            <a:pPr eaLnBrk="1" hangingPunct="1">
              <a:spcBef>
                <a:spcPct val="0"/>
              </a:spcBef>
              <a:spcAft>
                <a:spcPct val="100000"/>
              </a:spcAft>
            </a:pPr>
            <a:r>
              <a:rPr lang="en-US" dirty="0" smtClean="0">
                <a:latin typeface="+mn-lt"/>
              </a:rPr>
              <a:t>Your graph should look like this. Martha’s slope is calculated as (10 – 6) </a:t>
            </a:r>
            <a:r>
              <a:rPr lang="en-US" dirty="0" smtClean="0">
                <a:latin typeface="+mn-lt"/>
                <a:cs typeface="Arial" charset="0"/>
              </a:rPr>
              <a:t>÷ 8 = 0.5. This slope falls below the third-grade CBM concepts and applications cut-off of 0.70. Martha is unresponsive to secondary prevention tutoring. She should move to tertiary prevention.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7A0545-8F1B-4307-AFB2-C192C415A69F}" type="slidenum">
              <a:rPr lang="en-US" smtClean="0">
                <a:latin typeface="Helvetica" pitchFamily="34" charset="0"/>
                <a:cs typeface="Arial" charset="0"/>
              </a:rPr>
              <a:pPr fontAlgn="base">
                <a:spcBef>
                  <a:spcPct val="0"/>
                </a:spcBef>
                <a:spcAft>
                  <a:spcPct val="0"/>
                </a:spcAft>
              </a:pPr>
              <a:t>17</a:t>
            </a:fld>
            <a:endParaRPr lang="en-US" smtClean="0">
              <a:latin typeface="Helvetica" pitchFamily="34" charset="0"/>
              <a:cs typeface="Arial"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Progress monitoring data </a:t>
            </a:r>
            <a:r>
              <a:rPr lang="en-US" b="1" baseline="0" dirty="0" smtClean="0"/>
              <a:t> allows practitioners to…</a:t>
            </a:r>
            <a:endParaRPr lang="en-US" b="1" dirty="0" smtClean="0"/>
          </a:p>
          <a:p>
            <a:pPr marL="222289" indent="-222289"/>
            <a:endParaRPr lang="en-US" b="0" i="1" dirty="0" smtClean="0"/>
          </a:p>
          <a:p>
            <a:pPr marL="222289" indent="-222289"/>
            <a:r>
              <a:rPr lang="en-US" b="0" i="1" dirty="0" smtClean="0"/>
              <a:t>Read</a:t>
            </a:r>
            <a:r>
              <a:rPr lang="en-US" b="0" i="1" baseline="0" dirty="0" smtClean="0"/>
              <a:t> slide bullets</a:t>
            </a:r>
            <a:endParaRPr lang="en-US" i="1" dirty="0" smtClean="0"/>
          </a:p>
          <a:p>
            <a:pPr defTabSz="889157" eaLnBrk="1" hangingPunct="1">
              <a:defRPr/>
            </a:pPr>
            <a:endParaRPr lang="en-US" dirty="0" smtClean="0"/>
          </a:p>
          <a:p>
            <a:pPr eaLnBrk="1" hangingPunct="1"/>
            <a:r>
              <a:rPr lang="en-US" i="1" dirty="0" smtClean="0">
                <a:latin typeface="+mn-lt"/>
              </a:rPr>
              <a:t>Note: Confirming/disconfirming screening data can be done through the first two. </a:t>
            </a:r>
            <a:r>
              <a:rPr lang="en-US" i="1" baseline="0" dirty="0" smtClean="0">
                <a:latin typeface="+mn-lt"/>
              </a:rPr>
              <a:t> </a:t>
            </a:r>
            <a:r>
              <a:rPr lang="en-US" i="1" dirty="0" smtClean="0">
                <a:latin typeface="+mn-lt"/>
              </a:rPr>
              <a:t> </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 have discussed how</a:t>
            </a:r>
            <a:r>
              <a:rPr lang="en-US" baseline="0" dirty="0" smtClean="0"/>
              <a:t> to graph student progress and how to </a:t>
            </a:r>
            <a:r>
              <a:rPr lang="en-US" dirty="0" smtClean="0"/>
              <a:t>calculate rates of improvement by hand,</a:t>
            </a:r>
            <a:r>
              <a:rPr lang="en-US" baseline="0" dirty="0" smtClean="0"/>
              <a:t> we recognize that many times computers are used to help calculate and track student progress.  Both published data systems and computer applications such as Excel can be helpful. </a:t>
            </a:r>
          </a:p>
          <a:p>
            <a:endParaRPr lang="en-US" baseline="0" dirty="0" smtClean="0"/>
          </a:p>
          <a:p>
            <a:r>
              <a:rPr lang="en-US" i="1" baseline="0" dirty="0" smtClean="0"/>
              <a:t>Review slide. </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161</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big problem with Excel is that it does not recalculate after the intervention has been changed. As you can see the trend line uses all the data points on the graph and doesn’t differentiate those before and after the intervention was adjusted.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162</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a:t>
            </a:r>
            <a:r>
              <a:rPr lang="en-US" baseline="0" dirty="0" smtClean="0"/>
              <a:t> in this example, the commercial graphing program </a:t>
            </a:r>
            <a:r>
              <a:rPr lang="en-US" baseline="0" dirty="0" err="1" smtClean="0"/>
              <a:t>AIMSweb</a:t>
            </a:r>
            <a:r>
              <a:rPr lang="en-US" baseline="0" dirty="0" smtClean="0"/>
              <a:t> recalculates the trend line and ROI after the intervention changes. This graph shows four separate trend lines based on four different interventions. It is important to check with the publisher to determine if the data system will recalculate trend lines after each intervention change.</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163</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lvl="0">
              <a:defRPr/>
            </a:pPr>
            <a:r>
              <a:rPr lang="en-US" sz="1100" dirty="0" smtClean="0"/>
              <a:t>Progress</a:t>
            </a:r>
            <a:r>
              <a:rPr lang="en-US" sz="1100" baseline="0" dirty="0" smtClean="0"/>
              <a:t> monitoring is also essential for providing data for SLD eligibility. Specifically, the regulations, regardless of the use of RTI, requires that documentation of repeated </a:t>
            </a:r>
            <a:r>
              <a:rPr lang="en-US" sz="1100" b="1" dirty="0" smtClean="0"/>
              <a:t>assessments of achievement at reasonable intervals, reflecting formal assessment of student progress during instruction, which was provided to the child’s parents</a:t>
            </a:r>
            <a:r>
              <a:rPr lang="en-US" sz="1100" dirty="0" smtClean="0"/>
              <a:t>. </a:t>
            </a:r>
          </a:p>
          <a:p>
            <a:pPr>
              <a:defRPr/>
            </a:pPr>
            <a:r>
              <a:rPr lang="en-US" sz="1100" i="1" dirty="0" smtClean="0"/>
              <a:t>BACKGROUND</a:t>
            </a:r>
            <a:r>
              <a:rPr lang="en-US" sz="1100" i="1" baseline="0" dirty="0" smtClean="0"/>
              <a:t> INFORMATION: </a:t>
            </a:r>
            <a:r>
              <a:rPr lang="en-US" sz="1100" i="1" dirty="0" smtClean="0"/>
              <a:t>The final regulations incorporate new requirements regarding identifying children with specific learning disabilities (SLD) and early intervening services (EIS). With regard to identifying children with SLD, the regulations: (1) allow a local educational agency (LEA) to consider a child’s response to scientific, research-based intervention as part of the SLD determination process; (2) allow States to use other alternative research-based procedures for determining whether a child has a SLD; (3) provide that States may not require the use of a severe discrepancy between intellectual ability and achievement to determine whether a child has a SLD; and (4) require a public agency to use the State criteria in determining whether a child has a SLD and discuss the role that response to scientific research-based interventions plays in a comprehensive evaluation process. </a:t>
            </a:r>
            <a:br>
              <a:rPr lang="en-US" sz="1100" i="1" dirty="0" smtClean="0"/>
            </a:br>
            <a:r>
              <a:rPr lang="en-US" sz="1100" i="1" dirty="0" smtClean="0"/>
              <a:t/>
            </a:r>
            <a:br>
              <a:rPr lang="en-US" sz="1100" i="1" dirty="0" smtClean="0"/>
            </a:br>
            <a:r>
              <a:rPr lang="en-US" sz="1100" i="1" dirty="0" smtClean="0"/>
              <a:t>The regulations regarding EIS permit an LEA to use not more than 15% of its IDEA Part B funds to develop and implement EIS. The regulations also indicate how EIS funds can be expended; on whom the EIS funds can be spent; the reporting requirements for EIS; special provisions regarding </a:t>
            </a:r>
            <a:r>
              <a:rPr lang="en-US" sz="1100" i="1" dirty="0" err="1" smtClean="0"/>
              <a:t>disproportionality</a:t>
            </a:r>
            <a:r>
              <a:rPr lang="en-US" sz="1100" i="1" dirty="0" smtClean="0"/>
              <a:t> based on race and ethnicity and how that affects an LEA’s use of EIS funds; and the relationship of EIS to maintenance of effort. The purpose of the questions and answers that follow is to provide additional guidance to States and LEAs in complying with the requirements regarding EIS and response to scientific research-based interventions to identify students with a SLD.</a:t>
            </a:r>
            <a:br>
              <a:rPr lang="en-US" sz="1100" i="1" dirty="0" smtClean="0"/>
            </a:br>
            <a:r>
              <a:rPr lang="en-US" sz="1100" b="1" i="1" dirty="0" smtClean="0"/>
              <a:t>Authority: see </a:t>
            </a:r>
            <a:r>
              <a:rPr lang="en-US" sz="1100" b="1" i="1" dirty="0" smtClean="0">
                <a:hlinkClick r:id="rId3"/>
              </a:rPr>
              <a:t>www.idea.ed.gov</a:t>
            </a:r>
            <a:r>
              <a:rPr lang="en-US" sz="1100" b="1" i="1" dirty="0" smtClean="0"/>
              <a:t> for more information</a:t>
            </a:r>
            <a:endParaRPr lang="en-US" dirty="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Although</a:t>
            </a:r>
            <a:r>
              <a:rPr lang="en-US" baseline="0" dirty="0" smtClean="0"/>
              <a:t> u</a:t>
            </a:r>
            <a:r>
              <a:rPr lang="en-US" dirty="0" smtClean="0"/>
              <a:t>se of RTI for special education eligibility under the category of SLD </a:t>
            </a:r>
            <a:r>
              <a:rPr lang="en-US" baseline="0" dirty="0" smtClean="0"/>
              <a:t>is an option in Washington state, it goes beyond the intended scope of today’s presentation. These links will provide you with additional information regarding current state requirements.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167</a:t>
            </a:fld>
            <a:endParaRPr lang="en-US" dirty="0"/>
          </a:p>
        </p:txBody>
      </p:sp>
    </p:spTree>
    <p:extLst>
      <p:ext uri="{BB962C8B-B14F-4D97-AF65-F5344CB8AC3E}">
        <p14:creationId xmlns:p14="http://schemas.microsoft.com/office/powerpoint/2010/main" xmlns="" val="352879001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515"/>
            <a:r>
              <a:rPr lang="en-US" dirty="0" smtClean="0"/>
              <a:t>Before we wrap up, let’s</a:t>
            </a:r>
            <a:r>
              <a:rPr lang="en-US" baseline="0" dirty="0" smtClean="0"/>
              <a:t> see what you learned today and discuss next steps</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168</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Read the slide.</a:t>
            </a:r>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515BEE-3E50-49DD-BA2C-B753EF7C5096}" type="slidenum">
              <a:rPr lang="en-US" smtClean="0">
                <a:latin typeface="Arial" charset="0"/>
              </a:rPr>
              <a:pPr fontAlgn="base">
                <a:spcBef>
                  <a:spcPct val="0"/>
                </a:spcBef>
                <a:spcAft>
                  <a:spcPct val="0"/>
                </a:spcAft>
              </a:pPr>
              <a:t>169</a:t>
            </a:fld>
            <a:endParaRPr lang="en-US" smtClean="0">
              <a:latin typeface="Arial"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noFill/>
          </a:ln>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r>
              <a:rPr lang="en-US" sz="1400" dirty="0" smtClean="0">
                <a:solidFill>
                  <a:schemeClr val="tx1"/>
                </a:solidFill>
                <a:latin typeface="+mn-lt"/>
              </a:rPr>
              <a:t>AUDIENCE INVOLVEMENT: (1-2 minutes)</a:t>
            </a:r>
          </a:p>
          <a:p>
            <a:pPr>
              <a:buFont typeface="Arial" pitchFamily="34" charset="0"/>
              <a:buChar char="•"/>
            </a:pPr>
            <a:endParaRPr lang="en-US" sz="1400" dirty="0" smtClean="0">
              <a:solidFill>
                <a:schemeClr val="tx1"/>
              </a:solidFill>
              <a:latin typeface="+mn-lt"/>
            </a:endParaRPr>
          </a:p>
          <a:p>
            <a:pPr defTabSz="901690">
              <a:defRPr/>
            </a:pPr>
            <a:r>
              <a:rPr lang="en-US" sz="1400" i="1" dirty="0" smtClean="0">
                <a:solidFill>
                  <a:schemeClr val="tx1"/>
                </a:solidFill>
                <a:latin typeface="+mn-lt"/>
              </a:rPr>
              <a:t>Note:</a:t>
            </a:r>
            <a:r>
              <a:rPr lang="en-US" sz="1400" i="1" baseline="0" dirty="0" smtClean="0">
                <a:solidFill>
                  <a:schemeClr val="tx1"/>
                </a:solidFill>
                <a:latin typeface="+mn-lt"/>
              </a:rPr>
              <a:t> </a:t>
            </a:r>
            <a:r>
              <a:rPr lang="en-US" sz="1400" i="1" dirty="0" smtClean="0">
                <a:solidFill>
                  <a:schemeClr val="tx1"/>
                </a:solidFill>
                <a:latin typeface="+mn-lt"/>
              </a:rPr>
              <a:t>Below is a simple way to conduct a review of content</a:t>
            </a:r>
            <a:r>
              <a:rPr lang="en-US" sz="1400" i="1" baseline="0" dirty="0" smtClean="0">
                <a:solidFill>
                  <a:schemeClr val="tx1"/>
                </a:solidFill>
                <a:latin typeface="+mn-lt"/>
              </a:rPr>
              <a:t> from the entire progress monitoring module.</a:t>
            </a:r>
            <a:r>
              <a:rPr lang="en-US" sz="1400" i="1" dirty="0" smtClean="0">
                <a:solidFill>
                  <a:schemeClr val="tx1"/>
                </a:solidFill>
                <a:latin typeface="+mn-lt"/>
              </a:rPr>
              <a:t> Feel free to change the format to meet the needs of the presentation</a:t>
            </a:r>
            <a:r>
              <a:rPr lang="en-US" sz="1400" i="1" baseline="0" dirty="0" smtClean="0">
                <a:solidFill>
                  <a:schemeClr val="tx1"/>
                </a:solidFill>
                <a:latin typeface="+mn-lt"/>
              </a:rPr>
              <a:t> time &amp;</a:t>
            </a:r>
            <a:r>
              <a:rPr lang="en-US" sz="1400" i="1" dirty="0" smtClean="0">
                <a:solidFill>
                  <a:schemeClr val="tx1"/>
                </a:solidFill>
                <a:latin typeface="+mn-lt"/>
              </a:rPr>
              <a:t> audience.</a:t>
            </a:r>
            <a:r>
              <a:rPr lang="en-US" sz="1400" i="1" baseline="0" dirty="0" smtClean="0">
                <a:solidFill>
                  <a:schemeClr val="tx1"/>
                </a:solidFill>
                <a:latin typeface="+mn-lt"/>
              </a:rPr>
              <a:t>  </a:t>
            </a:r>
            <a:endParaRPr lang="en-US" sz="1400" dirty="0" smtClean="0">
              <a:solidFill>
                <a:schemeClr val="tx1"/>
              </a:solidFill>
              <a:latin typeface="+mn-lt"/>
            </a:endParaRPr>
          </a:p>
          <a:p>
            <a:pPr>
              <a:buFont typeface="Arial" pitchFamily="34" charset="0"/>
              <a:buChar char="•"/>
            </a:pPr>
            <a:endParaRPr lang="en-US" sz="1400" i="1" dirty="0" smtClean="0">
              <a:solidFill>
                <a:schemeClr val="tx1"/>
              </a:solidFill>
              <a:latin typeface="+mn-lt"/>
            </a:endParaRPr>
          </a:p>
          <a:p>
            <a:r>
              <a:rPr lang="en-US" sz="1400" i="1" dirty="0" smtClean="0">
                <a:solidFill>
                  <a:schemeClr val="tx1"/>
                </a:solidFill>
                <a:latin typeface="+mn-lt"/>
              </a:rPr>
              <a:t>Depending on time available, give pairs 5 – 10 minutes to answer questions. Review the questions and answers with the group.</a:t>
            </a:r>
          </a:p>
          <a:p>
            <a:pPr>
              <a:buFont typeface="Arial" pitchFamily="34" charset="0"/>
              <a:buChar char="•"/>
            </a:pPr>
            <a:r>
              <a:rPr lang="en-US" sz="1400" b="1" dirty="0" smtClean="0">
                <a:solidFill>
                  <a:schemeClr val="tx1"/>
                </a:solidFill>
                <a:latin typeface="+mn-lt"/>
              </a:rPr>
              <a:t>What is the difference between a mastery measure and general outcome measure? </a:t>
            </a:r>
            <a:r>
              <a:rPr lang="en-US" sz="1400" dirty="0" smtClean="0">
                <a:solidFill>
                  <a:schemeClr val="tx1"/>
                </a:solidFill>
                <a:latin typeface="+mn-lt"/>
              </a:rPr>
              <a:t>Mastery measures assess a student’s mastery of a specific skills while general outcome measures assess whether students are progressing in a general domain. The latter can provide information about if students are maintaining and generalized mastered skills. </a:t>
            </a:r>
          </a:p>
          <a:p>
            <a:pPr>
              <a:buFont typeface="Arial" pitchFamily="34" charset="0"/>
              <a:buChar char="•"/>
            </a:pPr>
            <a:r>
              <a:rPr lang="en-US" sz="1400" b="1" dirty="0" smtClean="0">
                <a:solidFill>
                  <a:schemeClr val="tx1"/>
                </a:solidFill>
                <a:latin typeface="+mn-lt"/>
              </a:rPr>
              <a:t>T or F: All progress monitoring tool are created equal? </a:t>
            </a:r>
            <a:r>
              <a:rPr lang="en-US" sz="1400" dirty="0" smtClean="0">
                <a:solidFill>
                  <a:schemeClr val="tx1"/>
                </a:solidFill>
                <a:latin typeface="+mn-lt"/>
              </a:rPr>
              <a:t>False</a:t>
            </a:r>
          </a:p>
          <a:p>
            <a:pPr>
              <a:buFont typeface="Arial" pitchFamily="34" charset="0"/>
              <a:buChar char="•"/>
            </a:pPr>
            <a:r>
              <a:rPr lang="en-US" sz="1400" b="1" dirty="0" smtClean="0">
                <a:solidFill>
                  <a:schemeClr val="tx1"/>
                </a:solidFill>
                <a:latin typeface="+mn-lt"/>
              </a:rPr>
              <a:t>Where can I find evidence of the reliability and validity of progress monitoring tools?</a:t>
            </a:r>
            <a:r>
              <a:rPr lang="en-US" sz="1400" dirty="0" smtClean="0">
                <a:solidFill>
                  <a:schemeClr val="tx1"/>
                </a:solidFill>
                <a:latin typeface="+mn-lt"/>
              </a:rPr>
              <a:t> NCRTI Progress Monitoring Tools Chart</a:t>
            </a:r>
            <a:endParaRPr lang="en-US" sz="1400" b="1" dirty="0" smtClean="0">
              <a:solidFill>
                <a:schemeClr val="tx1"/>
              </a:solidFill>
              <a:latin typeface="+mn-lt"/>
            </a:endParaRPr>
          </a:p>
          <a:p>
            <a:pPr>
              <a:buFont typeface="Arial" pitchFamily="34" charset="0"/>
              <a:buChar char="•"/>
            </a:pPr>
            <a:r>
              <a:rPr lang="en-US" sz="1400" b="1" dirty="0" smtClean="0">
                <a:solidFill>
                  <a:schemeClr val="tx1"/>
                </a:solidFill>
                <a:latin typeface="+mn-lt"/>
              </a:rPr>
              <a:t>Name three uses of progress monitoring data.</a:t>
            </a:r>
          </a:p>
          <a:p>
            <a:pPr marL="182880" lvl="1">
              <a:buFont typeface="Arial" pitchFamily="34" charset="0"/>
              <a:buChar char="•"/>
            </a:pPr>
            <a:r>
              <a:rPr lang="en-US" sz="1400" dirty="0" smtClean="0">
                <a:solidFill>
                  <a:schemeClr val="tx1"/>
                </a:solidFill>
                <a:latin typeface="+mn-lt"/>
              </a:rPr>
              <a:t>estimate rates of improvement, </a:t>
            </a:r>
          </a:p>
          <a:p>
            <a:pPr marL="182880" lvl="1">
              <a:buFont typeface="Arial" pitchFamily="34" charset="0"/>
              <a:buChar char="•"/>
            </a:pPr>
            <a:r>
              <a:rPr lang="en-US" sz="1400" dirty="0" smtClean="0">
                <a:solidFill>
                  <a:schemeClr val="tx1"/>
                </a:solidFill>
                <a:latin typeface="+mn-lt"/>
              </a:rPr>
              <a:t>identify students who are not demonstrating adequate progress, and/or </a:t>
            </a:r>
          </a:p>
          <a:p>
            <a:pPr marL="182880" lvl="1">
              <a:buFont typeface="Arial" pitchFamily="34" charset="0"/>
              <a:buChar char="•"/>
            </a:pPr>
            <a:r>
              <a:rPr lang="en-US" sz="1400" dirty="0" smtClean="0">
                <a:solidFill>
                  <a:schemeClr val="tx1"/>
                </a:solidFill>
                <a:latin typeface="+mn-lt"/>
              </a:rPr>
              <a:t>compare the efficacy of different forms of instruction to design more effective, individualized instruction.</a:t>
            </a:r>
          </a:p>
          <a:p>
            <a:pPr>
              <a:buFont typeface="Arial" pitchFamily="34" charset="0"/>
              <a:buChar char="•"/>
            </a:pPr>
            <a:r>
              <a:rPr lang="en-US" sz="1400" b="1" dirty="0" smtClean="0">
                <a:solidFill>
                  <a:schemeClr val="tx1"/>
                </a:solidFill>
                <a:latin typeface="+mn-lt"/>
              </a:rPr>
              <a:t>What is a trend line? </a:t>
            </a:r>
            <a:r>
              <a:rPr lang="en-US" sz="1400" dirty="0" smtClean="0">
                <a:solidFill>
                  <a:schemeClr val="tx1"/>
                </a:solidFill>
                <a:latin typeface="+mn-lt"/>
              </a:rPr>
              <a:t>a line through the scores that visually represents the performance trend </a:t>
            </a:r>
          </a:p>
          <a:p>
            <a:pPr>
              <a:buFont typeface="Arial" pitchFamily="34" charset="0"/>
              <a:buChar char="•"/>
            </a:pPr>
            <a:r>
              <a:rPr lang="en-US" sz="1400" b="1" dirty="0" smtClean="0">
                <a:solidFill>
                  <a:schemeClr val="tx1"/>
                </a:solidFill>
                <a:latin typeface="+mn-lt"/>
              </a:rPr>
              <a:t>What are three ways to establish PM goals? </a:t>
            </a:r>
          </a:p>
          <a:p>
            <a:pPr marL="182880" lvl="1">
              <a:buFont typeface="Arial" pitchFamily="34" charset="0"/>
              <a:buChar char="•"/>
            </a:pPr>
            <a:r>
              <a:rPr lang="en-US" sz="1400" dirty="0" smtClean="0">
                <a:solidFill>
                  <a:schemeClr val="tx1"/>
                </a:solidFill>
              </a:rPr>
              <a:t>End-of-year benchmarking</a:t>
            </a:r>
          </a:p>
          <a:p>
            <a:pPr marL="182880" lvl="1">
              <a:buFont typeface="Arial" pitchFamily="34" charset="0"/>
              <a:buChar char="•"/>
            </a:pPr>
            <a:r>
              <a:rPr lang="en-US" sz="1400" dirty="0" smtClean="0">
                <a:solidFill>
                  <a:schemeClr val="tx1"/>
                </a:solidFill>
              </a:rPr>
              <a:t>National norms for weekly rate of improvement (slope)</a:t>
            </a:r>
          </a:p>
          <a:p>
            <a:pPr marL="182880" lvl="1">
              <a:buFont typeface="Arial" pitchFamily="34" charset="0"/>
              <a:buChar char="•"/>
            </a:pPr>
            <a:r>
              <a:rPr lang="en-US" sz="1400" dirty="0" smtClean="0">
                <a:solidFill>
                  <a:schemeClr val="tx1"/>
                </a:solidFill>
              </a:rPr>
              <a:t>Intra-individual framework (Tertiary)</a:t>
            </a:r>
          </a:p>
          <a:p>
            <a:pPr>
              <a:buFont typeface="Arial" pitchFamily="34" charset="0"/>
              <a:buChar char="•"/>
            </a:pPr>
            <a:r>
              <a:rPr lang="en-US" sz="1400" b="1" dirty="0" smtClean="0">
                <a:solidFill>
                  <a:schemeClr val="tx1"/>
                </a:solidFill>
                <a:latin typeface="+mn-lt"/>
              </a:rPr>
              <a:t>Describe two ways to analyze PM data.</a:t>
            </a:r>
            <a:r>
              <a:rPr lang="en-US" sz="1400" dirty="0" smtClean="0">
                <a:solidFill>
                  <a:schemeClr val="tx1"/>
                </a:solidFill>
                <a:latin typeface="+mn-lt"/>
              </a:rPr>
              <a:t> Trend line analysis (based on whether the trend line’s trajectory is above or below the goal) and 4-Point rule (decision is based on whether four most recent points are above or below the goal line)</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170</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you learned how to…</a:t>
            </a:r>
          </a:p>
          <a:p>
            <a:endParaRPr lang="en-US" baseline="0" dirty="0" smtClean="0"/>
          </a:p>
          <a:p>
            <a:r>
              <a:rPr lang="en-US" i="1" baseline="0" dirty="0" smtClean="0"/>
              <a:t>Read the slide. </a:t>
            </a:r>
          </a:p>
          <a:p>
            <a:endParaRPr lang="en-US" i="1" baseline="0" dirty="0" smtClean="0"/>
          </a:p>
          <a:p>
            <a:endParaRPr lang="en-US" i="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171</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690">
              <a:defRPr/>
            </a:pPr>
            <a:r>
              <a:rPr lang="en-US" i="1" dirty="0" smtClean="0"/>
              <a:t>This slide is optional. Homework may be altered depending on time elapsing before next session, needs of group, etc. Encourage participants to use the training manual and the handouts as discussion guides when they</a:t>
            </a:r>
            <a:r>
              <a:rPr lang="en-US" i="1" baseline="0" dirty="0" smtClean="0"/>
              <a:t> reconvene as a team. </a:t>
            </a:r>
            <a:endParaRPr lang="en-US" i="1" dirty="0" smtClean="0"/>
          </a:p>
          <a:p>
            <a:endParaRPr lang="en-US" dirty="0" smtClean="0"/>
          </a:p>
          <a:p>
            <a:r>
              <a:rPr lang="en-US" dirty="0" smtClean="0"/>
              <a:t>Before we meet again on</a:t>
            </a:r>
            <a:r>
              <a:rPr lang="en-US" baseline="0" dirty="0" smtClean="0"/>
              <a:t> ____(</a:t>
            </a:r>
            <a:r>
              <a:rPr lang="en-US" i="1" baseline="0" dirty="0" smtClean="0"/>
              <a:t>fill in appropriate date)</a:t>
            </a:r>
            <a:r>
              <a:rPr lang="en-US" dirty="0" smtClean="0"/>
              <a:t>, please complete the following steps:</a:t>
            </a:r>
          </a:p>
          <a:p>
            <a:endParaRPr lang="en-US" dirty="0" smtClean="0"/>
          </a:p>
          <a:p>
            <a:r>
              <a:rPr lang="en-US" i="1" dirty="0" smtClean="0"/>
              <a:t>Read the slide.</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2E9DF9-6A4E-4BBC-AEC3-DD1B83D1092E}" type="slidenum">
              <a:rPr lang="en-US" smtClean="0">
                <a:latin typeface="Arial" charset="0"/>
              </a:rPr>
              <a:pPr fontAlgn="base">
                <a:spcBef>
                  <a:spcPct val="0"/>
                </a:spcBef>
                <a:spcAft>
                  <a:spcPct val="0"/>
                </a:spcAft>
              </a:pPr>
              <a:t>18</a:t>
            </a:fld>
            <a:endParaRPr lang="en-US" smtClean="0">
              <a:latin typeface="Arial" charset="0"/>
            </a:endParaRPr>
          </a:p>
        </p:txBody>
      </p:sp>
      <p:sp>
        <p:nvSpPr>
          <p:cNvPr id="5427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54276" name="Rectangle 3"/>
          <p:cNvSpPr>
            <a:spLocks noGrp="1" noChangeArrowheads="1"/>
          </p:cNvSpPr>
          <p:nvPr>
            <p:ph type="body" idx="1"/>
          </p:nvPr>
        </p:nvSpPr>
        <p:spPr bwMode="auto">
          <a:xfrm>
            <a:off x="701036" y="4421823"/>
            <a:ext cx="5621030" cy="4187502"/>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The graph on the left shows a student with sharply</a:t>
            </a:r>
            <a:r>
              <a:rPr lang="en-US" baseline="0" dirty="0" smtClean="0">
                <a:latin typeface="+mn-lt"/>
              </a:rPr>
              <a:t> </a:t>
            </a:r>
            <a:r>
              <a:rPr lang="en-US" dirty="0" smtClean="0">
                <a:latin typeface="+mn-lt"/>
              </a:rPr>
              <a:t>increasing CBM scores. The increasing scores may indicate the student is responding to his or her current instructional program. </a:t>
            </a:r>
            <a:endParaRPr lang="en-US" b="1" dirty="0" smtClean="0">
              <a:solidFill>
                <a:srgbClr val="FF0000"/>
              </a:solidFill>
              <a:latin typeface="+mn-lt"/>
            </a:endParaRPr>
          </a:p>
          <a:p>
            <a:pPr defTabSz="917830" eaLnBrk="1" hangingPunct="1">
              <a:spcBef>
                <a:spcPct val="0"/>
              </a:spcBef>
              <a:spcAft>
                <a:spcPct val="100000"/>
              </a:spcAft>
            </a:pPr>
            <a:r>
              <a:rPr lang="en-US" dirty="0" smtClean="0">
                <a:latin typeface="+mn-lt"/>
              </a:rPr>
              <a:t>The graph on the right</a:t>
            </a:r>
            <a:r>
              <a:rPr lang="en-US" baseline="0" dirty="0" smtClean="0">
                <a:latin typeface="+mn-lt"/>
              </a:rPr>
              <a:t> </a:t>
            </a:r>
            <a:r>
              <a:rPr lang="en-US" dirty="0" smtClean="0">
                <a:latin typeface="+mn-lt"/>
              </a:rPr>
              <a:t>shows a student with fairly flat CBM scores. The flatter scores may indicate that the student is not responding to his or her current instruction, and perhaps an instructional change for the student should occur.</a:t>
            </a:r>
            <a:r>
              <a:rPr lang="en-US" baseline="0" dirty="0" smtClean="0">
                <a:latin typeface="+mn-lt"/>
              </a:rPr>
              <a:t> </a:t>
            </a:r>
          </a:p>
          <a:p>
            <a:pPr eaLnBrk="1" hangingPunct="1">
              <a:spcBef>
                <a:spcPct val="0"/>
              </a:spcBef>
              <a:spcAft>
                <a:spcPct val="100000"/>
              </a:spcAft>
            </a:pPr>
            <a:r>
              <a:rPr lang="en-US" dirty="0" smtClean="0">
                <a:latin typeface="+mn-lt"/>
              </a:rPr>
              <a:t>However, a</a:t>
            </a:r>
            <a:r>
              <a:rPr lang="en-US" baseline="0" dirty="0" smtClean="0">
                <a:latin typeface="+mn-lt"/>
              </a:rPr>
              <a:t> visual inspection  of the </a:t>
            </a:r>
            <a:r>
              <a:rPr lang="en-US" dirty="0" smtClean="0">
                <a:latin typeface="+mn-lt"/>
              </a:rPr>
              <a:t>data points is not sufficient</a:t>
            </a:r>
            <a:r>
              <a:rPr lang="en-US" baseline="0" dirty="0" smtClean="0">
                <a:latin typeface="+mn-lt"/>
              </a:rPr>
              <a:t> to tell us if the student is making adequate progress. To be sure,  we can  quantify a rate of improvement through a technique we will learn about later in the training. With this rate of improvement, we can compare this student’s growth rate to his or her peers or to a local or national norm.  </a:t>
            </a:r>
            <a:endParaRPr lang="en-US" dirty="0" smtClean="0">
              <a:latin typeface="+mn-lt"/>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231737" indent="-231737" eaLnBrk="1" hangingPunct="1"/>
            <a:r>
              <a:rPr lang="en-US" dirty="0" smtClean="0"/>
              <a:t>For more information, visit these websites.</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174</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231737" indent="-231737" eaLnBrk="1" hangingPunct="1"/>
            <a:endParaRPr lang="en-US" sz="1000"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176</a:t>
            </a:fld>
            <a:endParaRPr lang="en-US" dirty="0"/>
          </a:p>
        </p:txBody>
      </p:sp>
    </p:spTree>
    <p:extLst>
      <p:ext uri="{BB962C8B-B14F-4D97-AF65-F5344CB8AC3E}">
        <p14:creationId xmlns:p14="http://schemas.microsoft.com/office/powerpoint/2010/main" xmlns="" val="176002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mn-lt"/>
              </a:rPr>
              <a:t>We can also see improvement by looking at trend lines in comparison</a:t>
            </a:r>
            <a:r>
              <a:rPr lang="en-US" baseline="0" dirty="0" smtClean="0">
                <a:latin typeface="+mn-lt"/>
              </a:rPr>
              <a:t> to their goal lines.</a:t>
            </a:r>
            <a:endParaRPr lang="en-US" dirty="0" smtClean="0">
              <a:latin typeface="+mn-lt"/>
            </a:endParaRPr>
          </a:p>
          <a:p>
            <a:pPr eaLnBrk="1" hangingPunct="1"/>
            <a:endParaRPr lang="en-US" dirty="0" smtClean="0">
              <a:latin typeface="+mn-lt"/>
            </a:endParaRPr>
          </a:p>
          <a:p>
            <a:pPr eaLnBrk="1" hangingPunct="1"/>
            <a:r>
              <a:rPr lang="en-US" dirty="0" smtClean="0">
                <a:latin typeface="+mn-lt"/>
              </a:rPr>
              <a:t>On the graph on the left, the trend line is steeper than the goal line.  The student is showing increasing scores; therefore, the student is making adequate progress and the end-of-year goal may need</a:t>
            </a:r>
            <a:r>
              <a:rPr lang="en-US" baseline="0" dirty="0" smtClean="0">
                <a:latin typeface="+mn-lt"/>
              </a:rPr>
              <a:t> </a:t>
            </a:r>
            <a:r>
              <a:rPr lang="en-US" dirty="0" smtClean="0">
                <a:latin typeface="+mn-lt"/>
              </a:rPr>
              <a:t>to be adjusted to provide more of a challenge.  </a:t>
            </a:r>
          </a:p>
          <a:p>
            <a:pPr eaLnBrk="1" hangingPunct="1"/>
            <a:endParaRPr lang="en-US" dirty="0" smtClean="0">
              <a:latin typeface="+mn-lt"/>
            </a:endParaRPr>
          </a:p>
          <a:p>
            <a:pPr eaLnBrk="1" hangingPunct="1"/>
            <a:r>
              <a:rPr lang="en-US" dirty="0" smtClean="0">
                <a:latin typeface="+mn-lt"/>
              </a:rPr>
              <a:t>On the graph on the right, the trend line is flatter than the</a:t>
            </a:r>
            <a:r>
              <a:rPr lang="en-US" baseline="0" dirty="0" smtClean="0">
                <a:latin typeface="+mn-lt"/>
              </a:rPr>
              <a:t> </a:t>
            </a:r>
            <a:r>
              <a:rPr lang="en-US" dirty="0" smtClean="0">
                <a:latin typeface="+mn-lt"/>
              </a:rPr>
              <a:t>goal line.  The student is not profiting from the instruction and, therefore, the teacher needs to make a change</a:t>
            </a:r>
            <a:r>
              <a:rPr lang="en-US" baseline="0" dirty="0" smtClean="0">
                <a:latin typeface="+mn-lt"/>
              </a:rPr>
              <a:t> in</a:t>
            </a:r>
            <a:r>
              <a:rPr lang="en-US" dirty="0" smtClean="0">
                <a:latin typeface="+mn-lt"/>
              </a:rPr>
              <a:t> instructional program.  Remember,</a:t>
            </a:r>
            <a:r>
              <a:rPr lang="en-US" baseline="0" dirty="0" smtClean="0">
                <a:latin typeface="+mn-lt"/>
              </a:rPr>
              <a:t> you never lower the goal. Instead, t</a:t>
            </a:r>
            <a:r>
              <a:rPr lang="en-US" dirty="0" smtClean="0">
                <a:latin typeface="+mn-lt"/>
              </a:rPr>
              <a:t>he instructional program should be tailored to bring a student’s scores up so the scores match or surpass the goal line.</a:t>
            </a:r>
          </a:p>
          <a:p>
            <a:pPr eaLnBrk="1" hangingPunct="1"/>
            <a:endParaRPr lang="en-US" dirty="0" smtClean="0">
              <a:latin typeface="+mn-lt"/>
            </a:endParaRPr>
          </a:p>
          <a:p>
            <a:r>
              <a:rPr lang="en-US" dirty="0" smtClean="0">
                <a:latin typeface="+mn-lt"/>
              </a:rPr>
              <a:t>We will discuss trend</a:t>
            </a:r>
            <a:r>
              <a:rPr lang="en-US" baseline="0" dirty="0" smtClean="0">
                <a:latin typeface="+mn-lt"/>
              </a:rPr>
              <a:t> lines and goal lines and how to set appropriate goals later.</a:t>
            </a:r>
            <a:endParaRPr lang="en-US" dirty="0" smtClean="0">
              <a:latin typeface="+mn-lt"/>
            </a:endParaRPr>
          </a:p>
        </p:txBody>
      </p:sp>
      <p:sp>
        <p:nvSpPr>
          <p:cNvPr id="4" name="Slide Number Placeholder 3"/>
          <p:cNvSpPr>
            <a:spLocks noGrp="1"/>
          </p:cNvSpPr>
          <p:nvPr>
            <p:ph type="sldNum" sz="quarter" idx="5"/>
          </p:nvPr>
        </p:nvSpPr>
        <p:spPr/>
        <p:txBody>
          <a:bodyPr/>
          <a:lstStyle/>
          <a:p>
            <a:pPr>
              <a:defRPr/>
            </a:pPr>
            <a:fld id="{4A9A6648-3237-4B78-A8A9-455F9735B5A4}"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average progress monitoring scores of students in different intervention groups, practitioners can compare and contrast the efficacy of interventions. Continued use of ineffective interventions can be costly and harmful to students (increases the learning gap). In this graph, intervention A appears to be more effective than B or C. Instead of providing three different interventions to address similar issues, it might be more efficient and effective to focus  resources on implementing intervention A. This type of data can also provide information about what is a realistic growth rate  for students in these interventions. The advanced trainings will provide additional information on how to calculate this information.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To</a:t>
            </a:r>
            <a:r>
              <a:rPr lang="en-US" i="1" baseline="0" dirty="0" smtClean="0"/>
              <a:t> evaluate progress over time in a valid and reliable way, measures should include the elements listed in this slide. </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21</a:t>
            </a:fld>
            <a:endParaRPr lang="en-US"/>
          </a:p>
        </p:txBody>
      </p:sp>
    </p:spTree>
    <p:extLst>
      <p:ext uri="{BB962C8B-B14F-4D97-AF65-F5344CB8AC3E}">
        <p14:creationId xmlns:p14="http://schemas.microsoft.com/office/powerpoint/2010/main" xmlns="" val="43334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accent3"/>
          </a:lnRef>
          <a:fillRef idx="1">
            <a:schemeClr val="lt1"/>
          </a:fillRef>
          <a:effectRef idx="0">
            <a:schemeClr val="accent3"/>
          </a:effectRef>
          <a:fontRef idx="minor">
            <a:schemeClr val="dk1"/>
          </a:fontRef>
        </p:style>
        <p:txBody>
          <a:bodyPr>
            <a:normAutofit/>
          </a:bodyPr>
          <a:lstStyle/>
          <a:p>
            <a:pPr lvl="2" eaLnBrk="1" hangingPunct="1"/>
            <a:endParaRPr lang="en-US" dirty="0" smtClean="0">
              <a:latin typeface="Times New Roman" charset="0"/>
            </a:endParaRPr>
          </a:p>
          <a:p>
            <a:pPr defTabSz="901690">
              <a:defRPr/>
            </a:pPr>
            <a:r>
              <a:rPr lang="en-US" i="1" dirty="0" smtClean="0"/>
              <a:t>Read slide to participants.</a:t>
            </a:r>
            <a:endParaRPr lang="en-US" dirty="0" smtClean="0"/>
          </a:p>
          <a:p>
            <a:endParaRPr lang="en-US" i="1" dirty="0" smtClean="0"/>
          </a:p>
          <a:p>
            <a:r>
              <a:rPr lang="en-US" i="1" dirty="0" smtClean="0"/>
              <a:t>The agenda may</a:t>
            </a:r>
            <a:r>
              <a:rPr lang="en-US" i="1" baseline="0" dirty="0" smtClean="0"/>
              <a:t> </a:t>
            </a:r>
            <a:r>
              <a:rPr lang="en-US" i="1" dirty="0" smtClean="0"/>
              <a:t>be changed to fit the timeframe and focus of the training. See the Facilitator’s Guide :</a:t>
            </a:r>
            <a:r>
              <a:rPr lang="en-US" i="1" baseline="0" dirty="0" smtClean="0"/>
              <a:t> Appendix B </a:t>
            </a:r>
            <a:r>
              <a:rPr lang="en-US" i="1" dirty="0" smtClean="0"/>
              <a:t>for suggested agendas and consideration</a:t>
            </a:r>
            <a:r>
              <a:rPr lang="en-US" i="1" baseline="0" dirty="0" smtClean="0"/>
              <a:t>s for adapting the presentation</a:t>
            </a:r>
            <a:r>
              <a:rPr lang="en-US" i="1" dirty="0" smtClean="0"/>
              <a:t>.</a:t>
            </a:r>
          </a:p>
          <a:p>
            <a:endParaRPr lang="en-US" i="1" dirty="0" smtClean="0"/>
          </a:p>
          <a:p>
            <a:r>
              <a:rPr lang="en-US" i="1" dirty="0" smtClean="0"/>
              <a:t>If</a:t>
            </a:r>
            <a:r>
              <a:rPr lang="en-US" i="1" baseline="0" dirty="0" smtClean="0"/>
              <a:t> you choose to deliver the slides over multiple days, consider the following:</a:t>
            </a:r>
          </a:p>
          <a:p>
            <a:endParaRPr lang="en-US" i="1" baseline="0" dirty="0" smtClean="0"/>
          </a:p>
          <a:p>
            <a:r>
              <a:rPr lang="en-US" i="1" baseline="0" dirty="0" smtClean="0"/>
              <a:t>Day 1: Review , Part 1, and Part 2 (slides 1-60)</a:t>
            </a:r>
          </a:p>
          <a:p>
            <a:r>
              <a:rPr lang="en-US" i="1" baseline="0" dirty="0" smtClean="0"/>
              <a:t>Days 2-3: Part 3 (slides </a:t>
            </a:r>
            <a:r>
              <a:rPr lang="en-US" i="1" baseline="0" dirty="0" smtClean="0"/>
              <a:t>61-140);  </a:t>
            </a:r>
            <a:r>
              <a:rPr lang="en-US" i="1" baseline="0" dirty="0" smtClean="0"/>
              <a:t>You may  choose to deliver over one or two days, depending on time) </a:t>
            </a:r>
          </a:p>
          <a:p>
            <a:r>
              <a:rPr lang="en-US" i="1" baseline="0" dirty="0" smtClean="0"/>
              <a:t>Day 4: Parts 4-5 &amp; Closing (slides </a:t>
            </a:r>
            <a:r>
              <a:rPr lang="en-US" i="1" baseline="0" dirty="0" smtClean="0"/>
              <a:t>141-175</a:t>
            </a:r>
            <a:r>
              <a:rPr lang="en-US" i="1" baseline="0" dirty="0" smtClean="0"/>
              <a:t>)</a:t>
            </a:r>
            <a:endParaRPr lang="en-US"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4E6C7D-DDA3-4420-AE32-5FCE2AB0897F}" type="slidenum">
              <a:rPr lang="en-US" smtClean="0">
                <a:latin typeface="Helvetica" pitchFamily="34" charset="0"/>
                <a:cs typeface="Arial" charset="0"/>
              </a:rPr>
              <a:pPr fontAlgn="base">
                <a:spcBef>
                  <a:spcPct val="0"/>
                </a:spcBef>
                <a:spcAft>
                  <a:spcPct val="0"/>
                </a:spcAft>
              </a:pPr>
              <a:t>22</a:t>
            </a:fld>
            <a:endParaRPr lang="en-US" smtClean="0">
              <a:latin typeface="Helvetica" pitchFamily="34" charset="0"/>
              <a:cs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 summary, progress monitoring data can help answer these questions. </a:t>
            </a:r>
          </a:p>
          <a:p>
            <a:pPr marL="688373" lvl="1" indent="-229458" eaLnBrk="1" hangingPunct="1">
              <a:buFontTx/>
              <a:buAutoNum type="arabicPeriod"/>
            </a:pPr>
            <a:r>
              <a:rPr lang="en-US" b="1" dirty="0" smtClean="0"/>
              <a:t>Are students making progress at an acceptable rate? </a:t>
            </a:r>
            <a:r>
              <a:rPr lang="en-US" dirty="0" smtClean="0"/>
              <a:t>It isn’t enough to make progress. The progress must be meaningful and sufficient to close the gap between the student’s progress and that of his/her peers.</a:t>
            </a:r>
          </a:p>
          <a:p>
            <a:pPr marL="688373" lvl="1" indent="-229458" eaLnBrk="1" hangingPunct="1">
              <a:buFontTx/>
              <a:buAutoNum type="arabicPeriod"/>
            </a:pPr>
            <a:r>
              <a:rPr lang="en-US" b="1" dirty="0" smtClean="0"/>
              <a:t>Are students meeting short-term goals, which will help them reach their long-term goals?</a:t>
            </a:r>
          </a:p>
          <a:p>
            <a:pPr marL="688373" lvl="1" indent="-229458" eaLnBrk="1" hangingPunct="1">
              <a:buFontTx/>
              <a:buAutoNum type="arabicPeriod"/>
            </a:pPr>
            <a:r>
              <a:rPr lang="en-US" b="1" dirty="0" smtClean="0"/>
              <a:t>Does the instruction need to be adjusted or changed? </a:t>
            </a:r>
            <a:r>
              <a:rPr lang="en-US" dirty="0" smtClean="0"/>
              <a:t>Using pre-established data decision rules, progress monitoring allows you to determine if the instruction is working for the student and evaluate the effectiveness of changes.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349750"/>
            <a:ext cx="5619749" cy="4189412"/>
          </a:xfrm>
        </p:spPr>
        <p:txBody>
          <a:bodyPr>
            <a:normAutofit/>
          </a:bodyPr>
          <a:lstStyle/>
          <a:p>
            <a:r>
              <a:rPr lang="en-US" b="1" dirty="0" smtClean="0"/>
              <a:t>Think</a:t>
            </a:r>
            <a:r>
              <a:rPr lang="en-US" dirty="0" smtClean="0"/>
              <a:t> about how progress monitoring is being used in your district.</a:t>
            </a:r>
          </a:p>
          <a:p>
            <a:endParaRPr lang="en-US" dirty="0" smtClean="0"/>
          </a:p>
          <a:p>
            <a:r>
              <a:rPr lang="en-US" i="1" dirty="0" smtClean="0"/>
              <a:t>Give participants approximately 20 seconds.</a:t>
            </a:r>
          </a:p>
          <a:p>
            <a:endParaRPr lang="en-US" dirty="0" smtClean="0"/>
          </a:p>
          <a:p>
            <a:r>
              <a:rPr lang="en-US" b="1" dirty="0" smtClean="0"/>
              <a:t>Pair</a:t>
            </a:r>
            <a:r>
              <a:rPr lang="en-US" dirty="0" smtClean="0"/>
              <a:t> and </a:t>
            </a:r>
            <a:r>
              <a:rPr lang="en-US" b="1" dirty="0" smtClean="0"/>
              <a:t>share</a:t>
            </a:r>
            <a:r>
              <a:rPr lang="en-US" dirty="0" smtClean="0"/>
              <a:t> with your neighbor/table and jot down your answer.</a:t>
            </a:r>
          </a:p>
          <a:p>
            <a:endParaRPr lang="en-US" dirty="0" smtClean="0"/>
          </a:p>
          <a:p>
            <a:r>
              <a:rPr lang="en-US" i="1" dirty="0" smtClean="0"/>
              <a:t>Give participants approximately 2-3 minute.</a:t>
            </a:r>
          </a:p>
          <a:p>
            <a:endParaRPr lang="en-US" dirty="0" smtClean="0"/>
          </a:p>
          <a:p>
            <a:r>
              <a:rPr lang="en-US" i="1" dirty="0" smtClean="0"/>
              <a:t>Allow two or three pairs/tables to orally share their answers.</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buClr>
                <a:schemeClr val="accent1"/>
              </a:buClr>
              <a:buFont typeface="Wingdings" pitchFamily="2" charset="2"/>
              <a:buNone/>
            </a:pPr>
            <a:r>
              <a:rPr lang="en-US" b="1" dirty="0" smtClean="0"/>
              <a:t>Progress monitoring tools are brief assessments </a:t>
            </a:r>
            <a:r>
              <a:rPr lang="en-US" b="0" dirty="0" smtClean="0"/>
              <a:t>that are </a:t>
            </a:r>
            <a:r>
              <a:rPr lang="en-US" b="1" dirty="0" smtClean="0"/>
              <a:t>reliable, valid, and evidence based </a:t>
            </a:r>
            <a:r>
              <a:rPr lang="en-US" b="0" dirty="0" smtClean="0"/>
              <a:t>and use </a:t>
            </a:r>
            <a:r>
              <a:rPr lang="en-US" b="1" dirty="0" smtClean="0"/>
              <a:t>repeated measures that capture student ability.</a:t>
            </a:r>
            <a:r>
              <a:rPr lang="en-US" b="1" baseline="0" dirty="0" smtClean="0"/>
              <a:t> They should be</a:t>
            </a:r>
            <a:r>
              <a:rPr lang="en-US" b="0" dirty="0" smtClean="0"/>
              <a:t> </a:t>
            </a:r>
            <a:r>
              <a:rPr lang="en-US" b="1" dirty="0" smtClean="0"/>
              <a:t>measures of age- appropriate outcomes</a:t>
            </a:r>
          </a:p>
          <a:p>
            <a:pPr marL="334625" indent="-334625">
              <a:lnSpc>
                <a:spcPct val="80000"/>
              </a:lnSpc>
              <a:buClr>
                <a:schemeClr val="accent1"/>
              </a:buClr>
            </a:pPr>
            <a:endParaRPr lang="en-US" i="1" dirty="0" smtClean="0"/>
          </a:p>
          <a:p>
            <a:pPr>
              <a:lnSpc>
                <a:spcPct val="80000"/>
              </a:lnSpc>
              <a:buClr>
                <a:schemeClr val="accent1"/>
              </a:buClr>
            </a:pPr>
            <a:r>
              <a:rPr lang="en-US" dirty="0" smtClean="0"/>
              <a:t>No one progress monitoring tool can monitor for all outcome areas. Different tools may be necessary for different  areas.</a:t>
            </a:r>
          </a:p>
        </p:txBody>
      </p:sp>
      <p:sp>
        <p:nvSpPr>
          <p:cNvPr id="4" name="Slide Number Placeholder 3"/>
          <p:cNvSpPr>
            <a:spLocks noGrp="1"/>
          </p:cNvSpPr>
          <p:nvPr>
            <p:ph type="sldNum" sz="quarter" idx="5"/>
          </p:nvPr>
        </p:nvSpPr>
        <p:spPr/>
        <p:txBody>
          <a:bodyPr/>
          <a:lstStyle/>
          <a:p>
            <a:pPr>
              <a:defRPr/>
            </a:pPr>
            <a:fld id="{7FF8B7FF-DE3E-4069-AEB7-C284E3FE9B5C}"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89157"/>
            <a:r>
              <a:rPr lang="en-US" dirty="0" smtClean="0"/>
              <a:t>The two types of formative assessment provide different information. </a:t>
            </a:r>
            <a:r>
              <a:rPr lang="en-US" b="1" dirty="0" smtClean="0"/>
              <a:t>Mastery Measurement </a:t>
            </a:r>
            <a:r>
              <a:rPr lang="en-US" dirty="0" smtClean="0"/>
              <a:t>data indicates progress towards mastery of specific </a:t>
            </a:r>
            <a:r>
              <a:rPr lang="en-US" dirty="0" err="1" smtClean="0"/>
              <a:t>subskills</a:t>
            </a:r>
            <a:r>
              <a:rPr lang="en-US" dirty="0" smtClean="0"/>
              <a:t> (e.g., decoding short vowel sounds, calculating none math facts) while </a:t>
            </a:r>
            <a:r>
              <a:rPr lang="en-US" b="1" dirty="0" smtClean="0"/>
              <a:t>General</a:t>
            </a:r>
            <a:r>
              <a:rPr lang="en-US" b="1" baseline="0" dirty="0" smtClean="0"/>
              <a:t> Outcome Measures </a:t>
            </a:r>
            <a:r>
              <a:rPr lang="en-US" baseline="0" dirty="0" smtClean="0"/>
              <a:t>(GOMs)</a:t>
            </a:r>
            <a:r>
              <a:rPr lang="en-US" dirty="0" smtClean="0"/>
              <a:t> indicate progress toward a broader outcome. The latter involves the application of all of the </a:t>
            </a:r>
            <a:r>
              <a:rPr lang="en-US" dirty="0" err="1" smtClean="0"/>
              <a:t>subskills</a:t>
            </a:r>
            <a:r>
              <a:rPr lang="en-US" dirty="0" smtClean="0"/>
              <a:t> learned over time.   </a:t>
            </a:r>
          </a:p>
          <a:p>
            <a:endParaRPr lang="en-US" dirty="0" smtClean="0"/>
          </a:p>
          <a:p>
            <a:r>
              <a:rPr lang="en-US" dirty="0" smtClean="0"/>
              <a:t>One key difference between Mastery Measures and General Outcome</a:t>
            </a:r>
            <a:r>
              <a:rPr lang="en-US" baseline="0" dirty="0" smtClean="0"/>
              <a:t> Measures is comparability of data longitudinally. With GOM you can compare the score a student received in May to a score they had in September. This cannot be done with Mastery Measures. </a:t>
            </a:r>
          </a:p>
          <a:p>
            <a:endParaRPr lang="en-US" baseline="0" dirty="0" smtClean="0"/>
          </a:p>
          <a:p>
            <a:pPr defTabSz="901690">
              <a:defRPr/>
            </a:pPr>
            <a:r>
              <a:rPr lang="en-US" b="0" baseline="0" dirty="0" smtClean="0"/>
              <a:t>Note the red goal line on the GOM graph.  Its counterpart on the GOM graph is the horizontal mastery line that is stagnant at 80%.  In contrast, the goal line on a GOM graph is dynamic; it indicates the changing desired score indexed to the week in the school year.  With this dynamic goal line, teachers always have an indicator of </a:t>
            </a:r>
            <a:r>
              <a:rPr lang="en-US" b="0" i="0" baseline="0" dirty="0" smtClean="0"/>
              <a:t>where the student is in relation to the goal for right now as well as the goal for the end of the year.</a:t>
            </a:r>
            <a:r>
              <a:rPr lang="en-US" b="0" i="1" baseline="0" dirty="0" smtClean="0"/>
              <a:t>  </a:t>
            </a:r>
            <a:r>
              <a:rPr lang="en-US" b="0" i="0" baseline="0" dirty="0" smtClean="0"/>
              <a:t>Therefore, it is always evident how the student’s current abilities compare to where you want them to be right now, considering where you want them to be at the end of the year, giving you an idea of the extent to which you need to ACCELERATE progress to get on track, stay on track, and meet the goal.  In other words, the GOM graph shows you immediately where the achievement gap is and how much progress needs to be made to close it.</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A Mastery Measure </a:t>
            </a:r>
          </a:p>
          <a:p>
            <a:pPr marL="222289" indent="-222289"/>
            <a:endParaRPr lang="en-US" b="1" dirty="0" smtClean="0"/>
          </a:p>
          <a:p>
            <a:pPr marL="222289" indent="-222289"/>
            <a:r>
              <a:rPr lang="en-US" b="0" i="1" dirty="0" smtClean="0"/>
              <a:t>Read</a:t>
            </a:r>
            <a:r>
              <a:rPr lang="en-US" b="0" i="1" baseline="0" dirty="0" smtClean="0"/>
              <a:t> slide</a:t>
            </a:r>
            <a:endParaRPr lang="en-US" b="0" i="1" dirty="0" smtClean="0"/>
          </a:p>
          <a:p>
            <a:pPr eaLnBrk="1" hangingPunct="1">
              <a:spcBef>
                <a:spcPct val="0"/>
              </a:spcBef>
            </a:pPr>
            <a:endParaRPr lang="en-US" dirty="0" smtClean="0"/>
          </a:p>
          <a:p>
            <a:pPr defTabSz="901690" eaLnBrk="1" hangingPunct="1">
              <a:spcBef>
                <a:spcPct val="0"/>
              </a:spcBef>
              <a:defRPr/>
            </a:pPr>
            <a:r>
              <a:rPr lang="en-US" dirty="0" smtClean="0"/>
              <a:t>There are</a:t>
            </a:r>
            <a:r>
              <a:rPr lang="en-US" baseline="0" dirty="0" smtClean="0"/>
              <a:t> some</a:t>
            </a:r>
            <a:r>
              <a:rPr lang="en-US" dirty="0" smtClean="0"/>
              <a:t> advantages to using Mastery</a:t>
            </a:r>
            <a:r>
              <a:rPr lang="en-US" baseline="0" dirty="0" smtClean="0"/>
              <a:t> Measures. By focusing on a single skill, practitioners can assess whether a student can learn target skills in isolation. Teachers can use the information from the ongoing progress monitoring data to make decisions about </a:t>
            </a:r>
            <a:r>
              <a:rPr lang="en-US" b="0" baseline="0" dirty="0" smtClean="0"/>
              <a:t>changing target skill instruction</a:t>
            </a:r>
            <a:r>
              <a:rPr lang="en-US" baseline="0" dirty="0" smtClean="0"/>
              <a:t>. Until recently, the psychometric properties of most mastery measures were not valid and reliable. However, as you can see by the addition of Mastery Measures to the NCRTI Progress Monitoring Tools Chart, there is </a:t>
            </a:r>
            <a:r>
              <a:rPr lang="en-US" b="0" baseline="0" dirty="0" smtClean="0"/>
              <a:t>increasing research demonstrating the validity and reliability of some tools. Mastery measure are typically not valid screening measures. They are often used for progress monitoring students identified through screening measures. There are also some </a:t>
            </a:r>
            <a:r>
              <a:rPr lang="en-US" dirty="0" smtClean="0"/>
              <a:t>problems associated with mastery measurement . They include:  </a:t>
            </a:r>
          </a:p>
          <a:p>
            <a:pPr marL="182880" lvl="1" eaLnBrk="1" hangingPunct="1">
              <a:spcBef>
                <a:spcPct val="0"/>
              </a:spcBef>
              <a:buFont typeface="Arial" pitchFamily="34" charset="0"/>
              <a:buChar char="•"/>
              <a:defRPr/>
            </a:pPr>
            <a:r>
              <a:rPr lang="en-US" dirty="0" smtClean="0"/>
              <a:t>Hierarchy of skills is logical, not empirical – meaning that while it may seem logical to teach addition first and then subtraction, there is no evidence-based research that says you have to do it that way.  </a:t>
            </a:r>
          </a:p>
          <a:p>
            <a:pPr marL="182880" lvl="1" eaLnBrk="1" hangingPunct="1">
              <a:spcBef>
                <a:spcPct val="0"/>
              </a:spcBef>
              <a:buFont typeface="Arial" pitchFamily="34" charset="0"/>
              <a:buChar char="•"/>
              <a:defRPr/>
            </a:pPr>
            <a:r>
              <a:rPr lang="en-US" dirty="0" smtClean="0"/>
              <a:t>Assessment does not reflect maintenance or generalization.  You don’t know after teaching subtraction with regrouping if the student remembers how to do addition with regrouping.  </a:t>
            </a:r>
          </a:p>
          <a:p>
            <a:pPr marL="182880" lvl="1" eaLnBrk="1" hangingPunct="1">
              <a:spcBef>
                <a:spcPct val="0"/>
              </a:spcBef>
              <a:buFont typeface="Arial" pitchFamily="34" charset="0"/>
              <a:buChar char="•"/>
              <a:defRPr/>
            </a:pPr>
            <a:r>
              <a:rPr lang="en-US" dirty="0" smtClean="0"/>
              <a:t>Number of objectives mastered does not relate well to performance on criterion measures – meaning how a student does on these assessments does not indicate how he or she will do on standardized tests.  </a:t>
            </a:r>
          </a:p>
          <a:p>
            <a:pPr marL="182880" lvl="1" eaLnBrk="1" hangingPunct="1">
              <a:spcBef>
                <a:spcPct val="0"/>
              </a:spcBef>
              <a:buFont typeface="Arial" pitchFamily="34" charset="0"/>
              <a:buChar char="•"/>
              <a:defRPr/>
            </a:pPr>
            <a:r>
              <a:rPr lang="en-US" dirty="0" smtClean="0"/>
              <a:t>Measurement methods are designed by teachers, with unknown reliability and validity.</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an example of a Mastery Measure for </a:t>
            </a:r>
            <a:r>
              <a:rPr lang="en-US" dirty="0" err="1" smtClean="0"/>
              <a:t>multidigit</a:t>
            </a:r>
            <a:r>
              <a:rPr lang="en-US" dirty="0" smtClean="0"/>
              <a:t> addition with regrouping. While teaching </a:t>
            </a:r>
            <a:r>
              <a:rPr lang="en-US" dirty="0" err="1" smtClean="0"/>
              <a:t>multidigit</a:t>
            </a:r>
            <a:r>
              <a:rPr lang="en-US" dirty="0" smtClean="0"/>
              <a:t> addition with regrouping, the teacher may give assessments that look something like this.  There are 10 problems, all dealing with </a:t>
            </a:r>
            <a:r>
              <a:rPr lang="en-US" dirty="0" err="1" smtClean="0"/>
              <a:t>multidigit</a:t>
            </a:r>
            <a:r>
              <a:rPr lang="en-US" dirty="0" smtClean="0"/>
              <a:t> addition with regrouping.  </a:t>
            </a:r>
          </a:p>
          <a:p>
            <a:pPr eaLnBrk="1" hangingPunct="1">
              <a:spcBef>
                <a:spcPct val="0"/>
              </a:spcBef>
            </a:pPr>
            <a:endParaRPr lang="en-US"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A7AC7-9402-42A9-AA57-D49B7BB0EA6F}"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349750"/>
            <a:ext cx="5619749" cy="4495800"/>
          </a:xfrm>
        </p:spPr>
        <p:txBody>
          <a:bodyPr>
            <a:noAutofit/>
          </a:bodyPr>
          <a:lstStyle/>
          <a:p>
            <a:r>
              <a:rPr lang="en-US" sz="1100" dirty="0" smtClean="0"/>
              <a:t>General Outcome Measures often address the problems associated with Mastery Measures.</a:t>
            </a:r>
          </a:p>
          <a:p>
            <a:r>
              <a:rPr lang="en-US" sz="1100" dirty="0" smtClean="0"/>
              <a:t>A General Outcome Measure:</a:t>
            </a:r>
          </a:p>
          <a:p>
            <a:pPr marL="222289" indent="-222289">
              <a:buFont typeface="Arial" pitchFamily="34" charset="0"/>
              <a:buChar char="•"/>
            </a:pPr>
            <a:r>
              <a:rPr lang="en-US" sz="1100" dirty="0" smtClean="0"/>
              <a:t>Is program independent – GOMs </a:t>
            </a:r>
            <a:r>
              <a:rPr lang="en-US" sz="1100" b="1" dirty="0" smtClean="0"/>
              <a:t>reflect overall competence in the year-long curriculum</a:t>
            </a:r>
            <a:r>
              <a:rPr lang="en-US" sz="1100" dirty="0" smtClean="0"/>
              <a:t> as opposed to being dependent on a particular program</a:t>
            </a:r>
          </a:p>
          <a:p>
            <a:pPr marL="222289" indent="-222289">
              <a:buFont typeface="Arial" pitchFamily="34" charset="0"/>
              <a:buChar char="•"/>
            </a:pPr>
            <a:r>
              <a:rPr lang="en-US" sz="1100" b="1" dirty="0" smtClean="0"/>
              <a:t>Describes individual children’s growth and development over time (both “current status” and “rate of development”)</a:t>
            </a:r>
            <a:endParaRPr lang="en-US" sz="1100" b="0" dirty="0" smtClean="0"/>
          </a:p>
          <a:p>
            <a:pPr marL="222289" indent="-222289">
              <a:buFont typeface="Arial" pitchFamily="34" charset="0"/>
              <a:buChar char="•"/>
            </a:pPr>
            <a:r>
              <a:rPr lang="en-US" sz="1100" b="1" dirty="0" smtClean="0"/>
              <a:t>Provides a decision-making model for designing and evaluating interventions</a:t>
            </a:r>
            <a:endParaRPr lang="en-US" sz="1100" b="0" dirty="0" smtClean="0"/>
          </a:p>
          <a:p>
            <a:pPr marL="222289" indent="-222289">
              <a:buFont typeface="Arial" pitchFamily="34" charset="0"/>
              <a:buChar char="•"/>
            </a:pPr>
            <a:r>
              <a:rPr lang="en-US" sz="1100" b="1" dirty="0" smtClean="0"/>
              <a:t>Is used for individual children and for groups of children</a:t>
            </a:r>
            <a:endParaRPr lang="en-US" sz="1100" dirty="0" smtClean="0"/>
          </a:p>
          <a:p>
            <a:r>
              <a:rPr lang="en-US" sz="1100" dirty="0" smtClean="0"/>
              <a:t> As a result,</a:t>
            </a:r>
            <a:r>
              <a:rPr lang="en-US" sz="1100" baseline="0" dirty="0" smtClean="0"/>
              <a:t> GOM can serve as both screening and progress monitoring measures.</a:t>
            </a:r>
            <a:endParaRPr lang="en-US" sz="1100" dirty="0" smtClean="0"/>
          </a:p>
          <a:p>
            <a:pPr defTabSz="901690">
              <a:defRPr/>
            </a:pPr>
            <a:endParaRPr lang="en-US" sz="1100" b="1" dirty="0" smtClean="0"/>
          </a:p>
          <a:p>
            <a:r>
              <a:rPr lang="en-US" sz="1100" b="0" dirty="0" smtClean="0"/>
              <a:t>The focus of GOMs</a:t>
            </a:r>
            <a:r>
              <a:rPr lang="en-US" sz="1100" b="0" baseline="0" dirty="0" smtClean="0"/>
              <a:t> </a:t>
            </a:r>
            <a:r>
              <a:rPr lang="en-US" sz="1100" b="0" dirty="0" smtClean="0"/>
              <a:t>is on repeated measures of performance. GOMs make no assumptions about instructional hierarchy for determining measurement.  In other words, GOMs fit with any instructional approach.  Also, GOMs incorporate automatic tests of retention and generalization.  T</a:t>
            </a:r>
            <a:r>
              <a:rPr lang="en-US" sz="1100" dirty="0" smtClean="0"/>
              <a:t>herefore, the teacher is constantly able to assess whether the student is retaining what was taught earlier in the year.  </a:t>
            </a:r>
          </a:p>
          <a:p>
            <a:endParaRPr lang="en-US" sz="1100" dirty="0" smtClean="0"/>
          </a:p>
          <a:p>
            <a:r>
              <a:rPr lang="en-US" sz="1100" u="none" dirty="0" smtClean="0"/>
              <a:t>The point here is not to say that practitioners</a:t>
            </a:r>
            <a:r>
              <a:rPr lang="en-US" sz="1100" u="none" baseline="0" dirty="0" smtClean="0"/>
              <a:t> should always use GOMs or Mastery Measures, but that it is important to think about which measure is better for each objective. </a:t>
            </a:r>
          </a:p>
          <a:p>
            <a:endParaRPr lang="en-US" sz="1100" dirty="0" smtClean="0"/>
          </a:p>
          <a:p>
            <a:r>
              <a:rPr lang="en-US" sz="1100" u="none" baseline="0" dirty="0" smtClean="0"/>
              <a:t>For screening purposes, GOMs should always be used as GOMs work better to fulfill the objective of a screener.</a:t>
            </a:r>
            <a:endParaRPr lang="en-US" sz="1100" dirty="0" smtClean="0"/>
          </a:p>
          <a:p>
            <a:pPr defTabSz="901690">
              <a:defRPr/>
            </a:pPr>
            <a:endParaRPr lang="en-US" sz="1100" b="1" baseline="0" dirty="0" smtClean="0"/>
          </a:p>
          <a:p>
            <a:pPr defTabSz="901690">
              <a:defRPr/>
            </a:pPr>
            <a:endParaRPr lang="en-US" sz="1100" b="1" dirty="0" smtClean="0"/>
          </a:p>
          <a:p>
            <a:r>
              <a:rPr lang="en-US" sz="1100" dirty="0" smtClean="0"/>
              <a:t> </a:t>
            </a:r>
            <a:endParaRPr lang="en-US" sz="110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spcBef>
                <a:spcPct val="20000"/>
              </a:spcBef>
              <a:buFontTx/>
              <a:buNone/>
            </a:pPr>
            <a:r>
              <a:rPr lang="en-US" dirty="0" smtClean="0">
                <a:effectLst>
                  <a:outerShdw blurRad="38100" dist="38100" dir="2700000" algn="tl">
                    <a:srgbClr val="C0C0C0"/>
                  </a:outerShdw>
                </a:effectLst>
              </a:rPr>
              <a:t>An example of a General Outcome Measure is a </a:t>
            </a:r>
            <a:r>
              <a:rPr lang="en-US" b="1" dirty="0" smtClean="0">
                <a:effectLst>
                  <a:outerShdw blurRad="38100" dist="38100" dir="2700000" algn="tl">
                    <a:srgbClr val="C0C0C0"/>
                  </a:outerShdw>
                </a:effectLst>
              </a:rPr>
              <a:t>Curriculum-Based Measure (CBM). </a:t>
            </a:r>
            <a:r>
              <a:rPr lang="en-US" dirty="0" smtClean="0">
                <a:effectLst>
                  <a:outerShdw blurRad="38100" dist="38100" dir="2700000" algn="tl">
                    <a:srgbClr val="C0C0C0"/>
                  </a:outerShdw>
                </a:effectLst>
              </a:rPr>
              <a:t>CBM</a:t>
            </a:r>
            <a:r>
              <a:rPr lang="en-US" dirty="0" smtClean="0"/>
              <a:t> was initially developed more than 30 years ago by Stanley </a:t>
            </a:r>
            <a:r>
              <a:rPr lang="en-US" dirty="0" err="1" smtClean="0"/>
              <a:t>Deno</a:t>
            </a:r>
            <a:r>
              <a:rPr lang="en-US" dirty="0" smtClean="0"/>
              <a:t> and others at the </a:t>
            </a:r>
            <a:r>
              <a:rPr lang="en-US" dirty="0" smtClean="0">
                <a:effectLst>
                  <a:outerShdw blurRad="38100" dist="38100" dir="2700000" algn="tl">
                    <a:srgbClr val="C0C0C0"/>
                  </a:outerShdw>
                </a:effectLst>
              </a:rPr>
              <a:t>University of Minnesota Institute for Research on Learning Disabilities</a:t>
            </a:r>
            <a:r>
              <a:rPr lang="en-US" dirty="0" smtClean="0"/>
              <a:t> to develop a reliable and valid measurement system for evaluating basic skills growth. They are </a:t>
            </a:r>
            <a:r>
              <a:rPr lang="en-US" b="1" dirty="0" smtClean="0"/>
              <a:t>GOMs of a student's performance in either basic academic skills or content knowledge</a:t>
            </a:r>
            <a:r>
              <a:rPr lang="en-US" dirty="0" smtClean="0"/>
              <a:t>. </a:t>
            </a:r>
            <a:br>
              <a:rPr lang="en-US" dirty="0" smtClean="0"/>
            </a:br>
            <a:endParaRPr lang="en-US" dirty="0" smtClean="0"/>
          </a:p>
          <a:p>
            <a:pPr>
              <a:lnSpc>
                <a:spcPct val="90000"/>
              </a:lnSpc>
              <a:spcBef>
                <a:spcPct val="20000"/>
              </a:spcBef>
              <a:buFontTx/>
              <a:buNone/>
            </a:pPr>
            <a:r>
              <a:rPr lang="en-US" dirty="0" smtClean="0"/>
              <a:t>Research began in the area of reading and has expanded to additional tools </a:t>
            </a:r>
            <a:r>
              <a:rPr lang="en-US" b="1" dirty="0" smtClean="0"/>
              <a:t>in basic skills and other core subject areas in grades K-8</a:t>
            </a:r>
            <a:r>
              <a:rPr lang="en-US" dirty="0" smtClean="0"/>
              <a:t> (e.g., literacy, math, writing and tools in Spanish).</a:t>
            </a:r>
          </a:p>
          <a:p>
            <a:pPr marL="334625" indent="-334625">
              <a:defRPr/>
            </a:pPr>
            <a:endParaRPr lang="en-US" dirty="0" smtClean="0"/>
          </a:p>
          <a:p>
            <a:pPr marL="334625" indent="-334625">
              <a:defRPr/>
            </a:pPr>
            <a:r>
              <a:rPr lang="en-US" dirty="0" smtClean="0"/>
              <a:t>CBM tests (also called “probes”) are relatively brief and easy to administer.  The probes are administered the same way every time.  Each probe is a different test, but the probes assess the same skills at the same difficulty level.  </a:t>
            </a:r>
          </a:p>
          <a:p>
            <a:pPr>
              <a:buFont typeface="Arial" pitchFamily="34" charset="0"/>
              <a:buChar char="•"/>
              <a:defRPr/>
            </a:pPr>
            <a:r>
              <a:rPr lang="en-US" dirty="0" smtClean="0">
                <a:effectLst>
                  <a:outerShdw blurRad="38100" dist="38100" dir="2700000" algn="tl">
                    <a:srgbClr val="C0C0C0"/>
                  </a:outerShdw>
                </a:effectLst>
              </a:rPr>
              <a:t>Focus</a:t>
            </a:r>
            <a:r>
              <a:rPr lang="en-US" dirty="0" smtClean="0"/>
              <a:t> is on </a:t>
            </a:r>
            <a:r>
              <a:rPr lang="en-US" dirty="0" smtClean="0">
                <a:effectLst>
                  <a:outerShdw blurRad="38100" dist="38100" dir="2700000" algn="tl">
                    <a:srgbClr val="C0C0C0"/>
                  </a:outerShdw>
                </a:effectLst>
              </a:rPr>
              <a:t>repeated measures of performance</a:t>
            </a:r>
            <a:endParaRPr lang="en-US" dirty="0" smtClean="0"/>
          </a:p>
          <a:p>
            <a:pPr>
              <a:buFont typeface="Arial" pitchFamily="34" charset="0"/>
              <a:buChar char="•"/>
              <a:defRPr/>
            </a:pPr>
            <a:r>
              <a:rPr lang="en-US" dirty="0" smtClean="0"/>
              <a:t>Makes no assumptions about instructional hierarchy for determining measurement</a:t>
            </a:r>
          </a:p>
          <a:p>
            <a:pPr>
              <a:buFont typeface="Arial" pitchFamily="34" charset="0"/>
              <a:buChar char="•"/>
              <a:defRPr/>
            </a:pPr>
            <a:r>
              <a:rPr lang="en-US" dirty="0" smtClean="0"/>
              <a:t>Incorporates automatic tests of retention and generalization</a:t>
            </a:r>
          </a:p>
          <a:p>
            <a:pPr>
              <a:buFont typeface="Arial" pitchFamily="34" charset="0"/>
              <a:buChar char="•"/>
              <a:defRPr/>
            </a:pPr>
            <a:r>
              <a:rPr lang="en-US" dirty="0" smtClean="0"/>
              <a:t>Curriculum independent</a:t>
            </a:r>
          </a:p>
          <a:p>
            <a:endParaRPr lang="en-US" dirty="0" smtClean="0"/>
          </a:p>
          <a:p>
            <a:pPr defTabSz="901690">
              <a:defRPr/>
            </a:pPr>
            <a:r>
              <a:rPr lang="en-US" dirty="0" smtClean="0"/>
              <a:t>Throughout the presentation, progress monitoring will be </a:t>
            </a:r>
            <a:r>
              <a:rPr lang="en-US" dirty="0" err="1" smtClean="0"/>
              <a:t>operationalized</a:t>
            </a:r>
            <a:r>
              <a:rPr lang="en-US" dirty="0" smtClean="0"/>
              <a:t> through the use of Curriculum-Based Measurement (CBM).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Here is an example</a:t>
            </a:r>
            <a:r>
              <a:rPr lang="en-US" baseline="0" dirty="0" smtClean="0"/>
              <a:t> of a CBM for math. </a:t>
            </a:r>
            <a:r>
              <a:rPr lang="en-US" dirty="0" smtClean="0"/>
              <a:t>Rather than only assessing for the first objective that is being taught, as was done for the mastery</a:t>
            </a:r>
            <a:r>
              <a:rPr lang="en-US" baseline="0" dirty="0" smtClean="0"/>
              <a:t> measure, </a:t>
            </a:r>
            <a:r>
              <a:rPr lang="en-US" dirty="0" smtClean="0"/>
              <a:t>all objectives in the curriculum are assessed.  Different </a:t>
            </a:r>
            <a:r>
              <a:rPr lang="en-US" b="1" dirty="0" smtClean="0"/>
              <a:t>types of problems are placed randomly throughout the page</a:t>
            </a:r>
            <a:r>
              <a:rPr lang="en-US" dirty="0" smtClean="0"/>
              <a:t>.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86C64CD-FB42-4314-A155-BF2700E59B2E}"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A9CC2D2-2386-4D4E-B6DE-F3B23A2C7AD1}" type="slidenum">
              <a:rPr lang="en-US" smtClean="0"/>
              <a:pPr/>
              <a:t>35</a:t>
            </a:fld>
            <a:endParaRPr lang="en-US" smtClean="0"/>
          </a:p>
        </p:txBody>
      </p:sp>
      <p:sp>
        <p:nvSpPr>
          <p:cNvPr id="113667"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3316" tIns="46658" rIns="93316" bIns="46658" anchor="b"/>
          <a:lstStyle/>
          <a:p>
            <a:pPr algn="r" eaLnBrk="1" hangingPunct="1"/>
            <a:fld id="{F0C5A3A8-F942-4FE3-B30F-641318F9F68D}" type="slidenum">
              <a:rPr lang="en-US" sz="1200"/>
              <a:pPr algn="r" eaLnBrk="1" hangingPunct="1"/>
              <a:t>35</a:t>
            </a:fld>
            <a:endParaRPr lang="en-US" sz="1200" dirty="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702310" y="4421823"/>
            <a:ext cx="5618480" cy="4189095"/>
          </a:xfrm>
          <a:ln>
            <a:noFill/>
          </a:ln>
        </p:spPr>
        <p:style>
          <a:lnRef idx="2">
            <a:schemeClr val="accent3"/>
          </a:lnRef>
          <a:fillRef idx="1">
            <a:schemeClr val="lt1"/>
          </a:fillRef>
          <a:effectRef idx="0">
            <a:schemeClr val="accent3"/>
          </a:effectRef>
          <a:fontRef idx="minor">
            <a:schemeClr val="dk1"/>
          </a:fontRef>
        </p:style>
        <p:txBody>
          <a:bodyPr/>
          <a:lstStyle/>
          <a:p>
            <a:pPr eaLnBrk="1" hangingPunct="1"/>
            <a:r>
              <a:rPr lang="en-US" dirty="0" smtClean="0"/>
              <a:t>This is the student copy of a </a:t>
            </a:r>
            <a:r>
              <a:rPr lang="en-US" b="1" dirty="0" smtClean="0"/>
              <a:t>CBM</a:t>
            </a:r>
            <a:r>
              <a:rPr lang="en-US" dirty="0" smtClean="0"/>
              <a:t> </a:t>
            </a:r>
            <a:r>
              <a:rPr lang="en-US" b="1" dirty="0" smtClean="0"/>
              <a:t>Passage Reading Fluency</a:t>
            </a:r>
            <a:r>
              <a:rPr lang="en-US" b="1" baseline="0" dirty="0" smtClean="0"/>
              <a:t> </a:t>
            </a:r>
            <a:r>
              <a:rPr lang="en-US" baseline="0" dirty="0" smtClean="0"/>
              <a:t>probe</a:t>
            </a:r>
            <a:r>
              <a:rPr lang="en-US" dirty="0" smtClean="0"/>
              <a:t>.  This copy is placed in front of the student.</a:t>
            </a:r>
          </a:p>
          <a:p>
            <a:pPr eaLnBrk="1" hangingPunct="1"/>
            <a:endParaRPr lang="en-US" dirty="0" smtClean="0"/>
          </a:p>
          <a:p>
            <a:pPr eaLnBrk="1" hangingPunct="1"/>
            <a:r>
              <a:rPr lang="en-US" b="0" dirty="0" smtClean="0"/>
              <a:t>Students</a:t>
            </a:r>
            <a:r>
              <a:rPr lang="en-US" b="0" baseline="0" dirty="0" smtClean="0"/>
              <a:t> are provided standardized directions and asked to read aloud for one minute. The teacher scores the probes for words read correct, marking only words read incorrectly. The total words read correctly in one-minute is considered the score for that passage. To get an accurate score for the baseline, students read three one minute passages, and the median (middle) score is recorded. </a:t>
            </a:r>
            <a:r>
              <a:rPr lang="en-US" b="1" baseline="0" dirty="0" smtClean="0"/>
              <a:t> </a:t>
            </a:r>
            <a:r>
              <a:rPr lang="en-US" b="0" baseline="0" dirty="0" smtClean="0"/>
              <a:t>Once the baseline is established, during progress monitoring, the passage is only read one time. </a:t>
            </a:r>
            <a:endParaRPr lang="en-US"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t>The objectives for this training are: </a:t>
            </a:r>
          </a:p>
          <a:p>
            <a:r>
              <a:rPr lang="en-US" dirty="0" smtClean="0"/>
              <a:t> </a:t>
            </a:r>
          </a:p>
          <a:p>
            <a:r>
              <a:rPr lang="en-US" i="1" dirty="0" smtClean="0"/>
              <a:t>Read slide to participants.</a:t>
            </a:r>
          </a:p>
          <a:p>
            <a:endParaRPr lang="en-US" i="1" dirty="0" smtClean="0"/>
          </a:p>
          <a:p>
            <a:r>
              <a:rPr lang="en-US" i="1" dirty="0" smtClean="0"/>
              <a:t>If Module</a:t>
            </a:r>
            <a:r>
              <a:rPr lang="en-US" i="1" baseline="0" dirty="0" smtClean="0"/>
              <a:t> 2: Progress Monitoring is not being presented as part of a series, present slides 4-64  of Module 1: Screening  (“What is RTI?” and  “</a:t>
            </a:r>
            <a:r>
              <a:rPr lang="en-US" i="1" dirty="0" smtClean="0"/>
              <a:t>Understanding Types of Assessment Within an RTI Framework” section) </a:t>
            </a:r>
            <a:r>
              <a:rPr lang="en-US" i="1" baseline="0" dirty="0" smtClean="0"/>
              <a:t>prior to introducing the “What is Progress Monitoring?” section.  Delete slides 37-46 to reduce redundancy. See Appendix B in the facilitator’s guide for more information on adapting this module as a standalone module.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Think </a:t>
            </a:r>
            <a:r>
              <a:rPr lang="en-US" b="0" dirty="0" smtClean="0"/>
              <a:t>What mastery measures and GOMs are used in my district or school?</a:t>
            </a:r>
          </a:p>
          <a:p>
            <a:r>
              <a:rPr lang="en-US" b="1" dirty="0" smtClean="0"/>
              <a:t> </a:t>
            </a:r>
            <a:endParaRPr lang="en-US" dirty="0" smtClean="0"/>
          </a:p>
          <a:p>
            <a:r>
              <a:rPr lang="en-US" i="1" dirty="0" smtClean="0"/>
              <a:t>Give participants approximately 20 seconds.</a:t>
            </a:r>
          </a:p>
          <a:p>
            <a:endParaRPr lang="en-US" dirty="0" smtClean="0"/>
          </a:p>
          <a:p>
            <a:r>
              <a:rPr lang="en-US" b="1" dirty="0" smtClean="0"/>
              <a:t>Pair</a:t>
            </a:r>
            <a:r>
              <a:rPr lang="en-US" dirty="0" smtClean="0"/>
              <a:t> and </a:t>
            </a:r>
            <a:r>
              <a:rPr lang="en-US" b="1" dirty="0" smtClean="0"/>
              <a:t>share</a:t>
            </a:r>
            <a:r>
              <a:rPr lang="en-US" dirty="0" smtClean="0"/>
              <a:t> with your neighbor/table and discuss.</a:t>
            </a:r>
          </a:p>
          <a:p>
            <a:endParaRPr lang="en-US" dirty="0" smtClean="0"/>
          </a:p>
          <a:p>
            <a:r>
              <a:rPr lang="en-US" i="1" dirty="0" smtClean="0"/>
              <a:t>Give participants approximately 2-3 minutes.</a:t>
            </a:r>
          </a:p>
          <a:p>
            <a:endParaRPr lang="en-US" dirty="0" smtClean="0"/>
          </a:p>
          <a:p>
            <a:r>
              <a:rPr lang="en-US" i="1" dirty="0" smtClean="0"/>
              <a:t>Allow two or three</a:t>
            </a:r>
            <a:r>
              <a:rPr lang="en-US" i="1" baseline="0" dirty="0" smtClean="0"/>
              <a:t> </a:t>
            </a:r>
            <a:r>
              <a:rPr lang="en-US" i="1" dirty="0" smtClean="0"/>
              <a:t>pairs/tables to orally share their thoughts.</a:t>
            </a:r>
          </a:p>
          <a:p>
            <a:endParaRPr lang="en-US"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Pose this question</a:t>
            </a:r>
            <a:r>
              <a:rPr lang="en-US" baseline="0" dirty="0" smtClean="0"/>
              <a:t> the group. Be sure these key points are addressed:</a:t>
            </a:r>
          </a:p>
          <a:p>
            <a:endParaRPr lang="en-US" baseline="0" dirty="0" smtClean="0"/>
          </a:p>
          <a:p>
            <a:r>
              <a:rPr lang="en-US" baseline="0" dirty="0" smtClean="0"/>
              <a:t>-Sample entire yearlong curriculum (what you want kids to know) </a:t>
            </a:r>
          </a:p>
          <a:p>
            <a:r>
              <a:rPr lang="en-US" baseline="0" dirty="0" smtClean="0"/>
              <a:t>-Incorporates tests of maintenance and generalization (That is, have students retained covered concepts, and can they extend learning to novel concepts?) </a:t>
            </a:r>
          </a:p>
          <a:p>
            <a:r>
              <a:rPr lang="en-US" baseline="0" dirty="0" smtClean="0"/>
              <a:t>-GOMs do not assume a specific instructional progression </a:t>
            </a:r>
          </a:p>
          <a:p>
            <a:r>
              <a:rPr lang="en-US" baseline="0" dirty="0" smtClean="0"/>
              <a:t>-Parallel/alternate forms allow you to evaluate growth over time to determine instructional effectiveness</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37</a:t>
            </a:fld>
            <a:endParaRPr lang="en-US"/>
          </a:p>
        </p:txBody>
      </p:sp>
    </p:spTree>
    <p:extLst>
      <p:ext uri="{BB962C8B-B14F-4D97-AF65-F5344CB8AC3E}">
        <p14:creationId xmlns:p14="http://schemas.microsoft.com/office/powerpoint/2010/main" xmlns="" val="494892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defTabSz="916237"/>
            <a:r>
              <a:rPr lang="en-US" dirty="0" smtClean="0"/>
              <a:t>The Center has developed the </a:t>
            </a:r>
            <a:r>
              <a:rPr lang="en-US" b="1" dirty="0" smtClean="0"/>
              <a:t>Progress Monitoring Tools Chart </a:t>
            </a:r>
            <a:r>
              <a:rPr lang="en-US" dirty="0" smtClean="0"/>
              <a:t>that can be accessed through the National Center on RTI’s website at www.rti4success.org. The columns on the tools chart are indictors of the technical rigor of the tools. You will notice in several of the columns circles filled completely, partially, or not at all. The tools chart does not recommend tools, but provides users with a consumer report on available tools, similar to what you may find when searching for a car.</a:t>
            </a:r>
          </a:p>
          <a:p>
            <a:pPr defTabSz="916237"/>
            <a:endParaRPr lang="en-US" dirty="0" smtClean="0"/>
          </a:p>
          <a:p>
            <a:pPr defTabSz="916237"/>
            <a:r>
              <a:rPr lang="en-US" dirty="0" smtClean="0"/>
              <a:t>There are many progress monitoring tools available and all are not listed on the Progress</a:t>
            </a:r>
            <a:r>
              <a:rPr lang="en-US" baseline="0" dirty="0" smtClean="0"/>
              <a:t> Monitoring T</a:t>
            </a:r>
            <a:r>
              <a:rPr lang="en-US" dirty="0" smtClean="0"/>
              <a:t>ools Chart. Only tools that have been submitted by the tool vendor appear on the chart. When selecting a tool, it is important to consider both the technical rigor of the tool as well as your needs and priorities. We will discuss the tool chart in more depth later in the training.</a:t>
            </a:r>
          </a:p>
          <a:p>
            <a:pPr defTabSz="916237"/>
            <a:endParaRPr lang="en-US" dirty="0" smtClean="0"/>
          </a:p>
        </p:txBody>
      </p:sp>
      <p:sp>
        <p:nvSpPr>
          <p:cNvPr id="4" name="Slide Number Placeholder 3"/>
          <p:cNvSpPr>
            <a:spLocks noGrp="1"/>
          </p:cNvSpPr>
          <p:nvPr>
            <p:ph type="sldNum" sz="quarter" idx="5"/>
          </p:nvPr>
        </p:nvSpPr>
        <p:spPr/>
        <p:txBody>
          <a:bodyPr/>
          <a:lstStyle/>
          <a:p>
            <a:pPr>
              <a:defRPr/>
            </a:pPr>
            <a:fld id="{CF44DC0B-D660-453A-AF38-8CF9950172E9}" type="slidenum">
              <a:rPr lang="en-US" smtClean="0"/>
              <a:pPr>
                <a:defRPr/>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tools chart includes a large amount of information designed to assist you in selecting a tool that is most appropriate for use in your classroom, school, or district. The “best” tool is not going to be the same for every user and is not determined by any single element on the chart. Users of the chart should review all of the different elements of the chart when making a decision. </a:t>
            </a:r>
          </a:p>
          <a:p>
            <a:endParaRPr lang="en-US" dirty="0" smtClean="0"/>
          </a:p>
          <a:p>
            <a:r>
              <a:rPr lang="en-US" i="1" dirty="0" smtClean="0"/>
              <a:t>Read the slide. </a:t>
            </a:r>
          </a:p>
          <a:p>
            <a:endParaRPr lang="en-US" i="1" dirty="0" smtClean="0"/>
          </a:p>
          <a:p>
            <a:pPr defTabSz="901690">
              <a:defRPr/>
            </a:pPr>
            <a:r>
              <a:rPr lang="en-US" dirty="0" smtClean="0"/>
              <a:t>For more information about the six recommended steps for using the Progress</a:t>
            </a:r>
            <a:r>
              <a:rPr lang="en-US" baseline="0" dirty="0" smtClean="0"/>
              <a:t> Monitoring</a:t>
            </a:r>
            <a:r>
              <a:rPr lang="en-US" dirty="0" smtClean="0"/>
              <a:t> Tools Chart and selecting a tool, check out the NCRTI Users Guide available for download on the NCRTI website, www.rti4success.org.</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decisions about appropriate progress monitoring tools will involve the input of multiple teachers and staff. When using the tools chart, a team of key constituents in your school and district should review the information together. In gathering this team, you should think about the following questions:</a:t>
            </a:r>
          </a:p>
          <a:p>
            <a:r>
              <a:rPr lang="en-US" dirty="0" smtClean="0"/>
              <a:t> </a:t>
            </a:r>
          </a:p>
          <a:p>
            <a:r>
              <a:rPr lang="en-US" i="1" dirty="0" smtClean="0"/>
              <a:t>Read the slide.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appropriate progress</a:t>
            </a:r>
            <a:r>
              <a:rPr lang="en-US" baseline="0" dirty="0" smtClean="0"/>
              <a:t> monitoring </a:t>
            </a:r>
            <a:r>
              <a:rPr lang="en-US" dirty="0" smtClean="0"/>
              <a:t>tool for you will depend on your specific needs. In determining your needs, you should think about the following questions:</a:t>
            </a:r>
          </a:p>
          <a:p>
            <a:endParaRPr lang="en-US" dirty="0" smtClean="0"/>
          </a:p>
          <a:p>
            <a:r>
              <a:rPr lang="en-US" i="1" dirty="0" smtClean="0"/>
              <a:t>Read the slide. Refer participants</a:t>
            </a:r>
            <a:r>
              <a:rPr lang="en-US" i="1" baseline="0" dirty="0" smtClean="0"/>
              <a:t> to the Progress Monitoring Tools Chart Users Guide for the list of questions.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690">
              <a:defRPr/>
            </a:pPr>
            <a:r>
              <a:rPr lang="en-US" dirty="0" smtClean="0"/>
              <a:t>In addition to determining your needs for a progress monitoring tool, your team should also consider its priorities. Although you may want a tool that meets all of these criteria, such a tool may not exist. You will need to weigh your priorities carefully when making your selection. In determining your priorities, you should think about the following questions.</a:t>
            </a:r>
            <a:r>
              <a:rPr lang="en-US" baseline="0" dirty="0" smtClean="0"/>
              <a:t> For example, if cost is a priority ask, “</a:t>
            </a:r>
            <a:r>
              <a:rPr lang="en-US" b="1" dirty="0" smtClean="0"/>
              <a:t>Is it a tool that can be purchased for a reasonable cost?”</a:t>
            </a:r>
          </a:p>
          <a:p>
            <a:endParaRPr lang="en-US" dirty="0" smtClean="0"/>
          </a:p>
          <a:p>
            <a:r>
              <a:rPr lang="en-US" i="0" dirty="0" smtClean="0"/>
              <a:t>Other priorities may be administration time </a:t>
            </a:r>
            <a:r>
              <a:rPr lang="en-US" i="1" dirty="0" smtClean="0"/>
              <a:t>(read bullet 2</a:t>
            </a:r>
            <a:r>
              <a:rPr lang="en-US" i="1" baseline="0" dirty="0" smtClean="0"/>
              <a:t>), </a:t>
            </a:r>
            <a:r>
              <a:rPr lang="en-US" i="0" baseline="0" dirty="0" smtClean="0"/>
              <a:t>training required </a:t>
            </a:r>
            <a:r>
              <a:rPr lang="en-US" i="1" baseline="0" dirty="0" smtClean="0"/>
              <a:t>(read bullet 3), </a:t>
            </a:r>
            <a:r>
              <a:rPr lang="en-US" i="0" baseline="0" dirty="0" smtClean="0"/>
              <a:t>standard of technical rigor </a:t>
            </a:r>
            <a:r>
              <a:rPr lang="en-US" i="1" baseline="0" dirty="0" smtClean="0"/>
              <a:t>(read bullet 4), </a:t>
            </a:r>
            <a:r>
              <a:rPr lang="en-US" i="0" baseline="0" dirty="0" smtClean="0"/>
              <a:t>or demonstrated effectiveness </a:t>
            </a:r>
            <a:r>
              <a:rPr lang="en-US" i="1" baseline="0" dirty="0" smtClean="0"/>
              <a:t>(r</a:t>
            </a:r>
            <a:r>
              <a:rPr lang="en-US" i="1" dirty="0" smtClean="0"/>
              <a:t>ead bullet 4). </a:t>
            </a:r>
          </a:p>
          <a:p>
            <a:endParaRPr lang="en-US" i="1" dirty="0" smtClean="0"/>
          </a:p>
          <a:p>
            <a:r>
              <a:rPr lang="en-US" i="1" dirty="0" smtClean="0"/>
              <a:t>Refer participants</a:t>
            </a:r>
            <a:r>
              <a:rPr lang="en-US" i="1" baseline="0" dirty="0" smtClean="0"/>
              <a:t> to the Progress Monitoring Tools Chart User’s Guide for the list of questions.</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B09A6A5-AA1D-4E44-A9DB-311FB8ED3D99}" type="slidenum">
              <a:rPr lang="en-US" smtClean="0"/>
              <a:pPr/>
              <a:t>45</a:t>
            </a:fld>
            <a:endParaRPr lang="en-US" smtClean="0"/>
          </a:p>
        </p:txBody>
      </p:sp>
      <p:sp>
        <p:nvSpPr>
          <p:cNvPr id="138243" name="Slide Image Placeholder 1"/>
          <p:cNvSpPr>
            <a:spLocks noGrp="1" noRot="1" noChangeAspect="1" noTextEdit="1"/>
          </p:cNvSpPr>
          <p:nvPr>
            <p:ph type="sldImg"/>
          </p:nvPr>
        </p:nvSpPr>
        <p:spPr>
          <a:solidFill>
            <a:srgbClr val="FFFFFF"/>
          </a:solidFill>
          <a:ln/>
        </p:spPr>
      </p:sp>
      <p:sp>
        <p:nvSpPr>
          <p:cNvPr id="138244" name="Notes Placeholder 2"/>
          <p:cNvSpPr>
            <a:spLocks noGrp="1"/>
          </p:cNvSpPr>
          <p:nvPr>
            <p:ph type="body" idx="1"/>
          </p:nvPr>
        </p:nvSpPr>
        <p:spPr>
          <a:xfrm>
            <a:off x="702310" y="4421823"/>
            <a:ext cx="5618480" cy="4189095"/>
          </a:xfrm>
          <a:ln>
            <a:noFill/>
          </a:ln>
        </p:spPr>
        <p:style>
          <a:lnRef idx="2">
            <a:schemeClr val="accent3"/>
          </a:lnRef>
          <a:fillRef idx="1">
            <a:schemeClr val="lt1"/>
          </a:fillRef>
          <a:effectRef idx="0">
            <a:schemeClr val="accent3"/>
          </a:effectRef>
          <a:fontRef idx="minor">
            <a:schemeClr val="dk1"/>
          </a:fontRef>
        </p:style>
        <p:txBody>
          <a:bodyPr lIns="93311" tIns="46656" rIns="93311" bIns="46656"/>
          <a:lstStyle/>
          <a:p>
            <a:r>
              <a:rPr lang="en-US" sz="1100" i="1" dirty="0" smtClean="0"/>
              <a:t>Presenters may chose two options for the overview of the Progress Monitoring Tools Chart. Option 1: Use the following slides to demonstrate how the tools chart is designed. Option 2: Provide a live demonstration of the tools chart. This would require deviating from the slides. </a:t>
            </a:r>
          </a:p>
          <a:p>
            <a:endParaRPr lang="en-US" sz="1100" dirty="0" smtClean="0"/>
          </a:p>
          <a:p>
            <a:r>
              <a:rPr lang="en-US" sz="1100" dirty="0" smtClean="0"/>
              <a:t>The Progress Monitoring Tools Chart includes information about two types of progress monitoring tools:</a:t>
            </a:r>
          </a:p>
          <a:p>
            <a:r>
              <a:rPr lang="en-US" sz="1100" b="1" dirty="0" smtClean="0"/>
              <a:t>General Outcome Measures </a:t>
            </a:r>
            <a:r>
              <a:rPr lang="en-US" sz="1100" dirty="0" smtClean="0"/>
              <a:t>reflect overall competence in the annual curriculum.</a:t>
            </a:r>
          </a:p>
          <a:p>
            <a:r>
              <a:rPr lang="en-US" sz="1100" b="1" dirty="0" smtClean="0"/>
              <a:t>Mastery Measures </a:t>
            </a:r>
            <a:r>
              <a:rPr lang="en-US" sz="1100" dirty="0" smtClean="0"/>
              <a:t>index a student’s successive mastery of a hierarchy of objectives.</a:t>
            </a:r>
          </a:p>
          <a:p>
            <a:endParaRPr lang="en-US" sz="1100" dirty="0" smtClean="0"/>
          </a:p>
          <a:p>
            <a:r>
              <a:rPr lang="en-US" sz="1100" dirty="0" smtClean="0"/>
              <a:t>When you visit www.rti4sucess.org and click on the Progress Monitoring Tools Chart tab you will see the General Outcome Measures Tools Chart. To view the Mastery Measures Tools Chart click the link that appears above the tools chart. Once you are on the Mastery Measure chart you can return to the General Outcome Measures chart by clicking the link. For each tool, the chart provides information about technical rigor and implementation requirements.</a:t>
            </a:r>
          </a:p>
          <a:p>
            <a:pPr eaLnBrk="1" hangingPunct="1"/>
            <a:endParaRPr lang="en-US" sz="1100" dirty="0" smtClean="0"/>
          </a:p>
          <a:p>
            <a:pPr eaLnBrk="1" hangingPunct="1"/>
            <a:r>
              <a:rPr lang="en-US" sz="1100" dirty="0" smtClean="0"/>
              <a:t>Click the links or the bullets</a:t>
            </a:r>
            <a:r>
              <a:rPr lang="en-US" sz="1100" baseline="0" dirty="0" smtClean="0"/>
              <a:t> to see more information like </a:t>
            </a:r>
            <a:r>
              <a:rPr lang="en-US" sz="1100" dirty="0" smtClean="0"/>
              <a:t>Implementation Requirements (e.g. cost, training needs), and Data (e.g., reliability data, validity data).</a:t>
            </a:r>
          </a:p>
        </p:txBody>
      </p:sp>
      <p:sp>
        <p:nvSpPr>
          <p:cNvPr id="138245" name="Slide Number Placeholder 3"/>
          <p:cNvSpPr txBox="1">
            <a:spLocks noGrp="1"/>
          </p:cNvSpPr>
          <p:nvPr/>
        </p:nvSpPr>
        <p:spPr bwMode="auto">
          <a:xfrm>
            <a:off x="3978132" y="8842030"/>
            <a:ext cx="3043343" cy="465455"/>
          </a:xfrm>
          <a:prstGeom prst="rect">
            <a:avLst/>
          </a:prstGeom>
          <a:noFill/>
          <a:ln w="9525">
            <a:noFill/>
            <a:miter lim="800000"/>
            <a:headEnd/>
            <a:tailEnd/>
          </a:ln>
        </p:spPr>
        <p:txBody>
          <a:bodyPr lIns="93311" tIns="46656" rIns="93311" bIns="46656" anchor="b"/>
          <a:lstStyle/>
          <a:p>
            <a:pPr algn="r" defTabSz="918579"/>
            <a:fld id="{30492B3B-BB5A-4FA9-AC05-345CDFBEA0C7}" type="slidenum">
              <a:rPr lang="en-US" sz="1200">
                <a:latin typeface="Calibri" pitchFamily="34" charset="0"/>
              </a:rPr>
              <a:pPr algn="r" defTabSz="918579"/>
              <a:t>45</a:t>
            </a:fld>
            <a:endParaRPr lang="en-US" sz="1200"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new features that</a:t>
            </a:r>
            <a:r>
              <a:rPr lang="en-US" baseline="0" dirty="0" smtClean="0"/>
              <a:t> have recently been added to the tools charts are the ability to sort tools and programs by the subject (math and reading) and grade (elementary and secondary) to narrow down the tools to those that fit your needs.  To use these features select the appropriate subject or grade level and press the filter button. If you want to return to all the tools simply press reset. </a:t>
            </a:r>
            <a:endParaRPr lang="en-US" dirty="0"/>
          </a:p>
        </p:txBody>
      </p:sp>
      <p:sp>
        <p:nvSpPr>
          <p:cNvPr id="4" name="Slide Number Placeholder 3"/>
          <p:cNvSpPr>
            <a:spLocks noGrp="1"/>
          </p:cNvSpPr>
          <p:nvPr>
            <p:ph type="sldNum" sz="quarter" idx="10"/>
          </p:nvPr>
        </p:nvSpPr>
        <p:spPr/>
        <p:txBody>
          <a:bodyPr/>
          <a:lstStyle/>
          <a:p>
            <a:pPr>
              <a:defRPr/>
            </a:pPr>
            <a:fld id="{B81D471C-5782-4EB0-BC4C-005ABEDA923A}" type="slidenum">
              <a:rPr lang="en-US" smtClean="0"/>
              <a:pPr>
                <a:defRPr/>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new feature is the ability to</a:t>
            </a:r>
            <a:r>
              <a:rPr lang="en-US" baseline="0" dirty="0" smtClean="0"/>
              <a:t> limit the number of tools to compare. To select certain tools to compare, simply check the box in the last column of the chart. You can select as many tools as you would like. Press the Compare button and the chart will appear with the tools you selected.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B81D471C-5782-4EB0-BC4C-005ABEDA923A}" type="slidenum">
              <a:rPr lang="en-US" smtClean="0"/>
              <a:pPr>
                <a:defRPr/>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Before we begin discussing progress monitoring we will briefly review the definition of RTI and the essential components that make up RTI, with particular emphasis on screening.  </a:t>
            </a:r>
          </a:p>
          <a:p>
            <a:endParaRPr lang="en-US" i="1" baseline="0" dirty="0" smtClean="0"/>
          </a:p>
          <a:p>
            <a:r>
              <a:rPr lang="en-US" i="1" baseline="0" dirty="0" smtClean="0"/>
              <a:t>If Module 2: Progress Monitoring is not being presented as part of a series, replace the following review section with the 60 minute “What is RTI?” section found in Module 1: Screening.  </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690">
              <a:defRPr/>
            </a:pPr>
            <a:r>
              <a:rPr lang="en-US" baseline="0" dirty="0" smtClean="0"/>
              <a:t>This allows you to compare tools of interest side by side.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Across the top you can see the </a:t>
            </a:r>
            <a:r>
              <a:rPr lang="en-US" b="1" baseline="0" dirty="0" smtClean="0"/>
              <a:t>Technical Rigor Standards </a:t>
            </a:r>
            <a:r>
              <a:rPr lang="en-US" baseline="0" dirty="0" smtClean="0"/>
              <a:t>listed for General Outcome Measures.</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For </a:t>
            </a:r>
            <a:r>
              <a:rPr lang="en-US" b="1" dirty="0" smtClean="0"/>
              <a:t>General Outcome Measures</a:t>
            </a:r>
            <a:r>
              <a:rPr lang="en-US" dirty="0" smtClean="0"/>
              <a:t>, the Technical Review Committee (TRC) has established nine </a:t>
            </a:r>
            <a:r>
              <a:rPr lang="en-US" b="1" dirty="0" smtClean="0"/>
              <a:t>standards for technical rigor </a:t>
            </a:r>
            <a:r>
              <a:rPr lang="en-US" dirty="0" smtClean="0"/>
              <a:t>of progress monitoring tools. These are: </a:t>
            </a:r>
          </a:p>
          <a:p>
            <a:r>
              <a:rPr lang="en-US" b="1" dirty="0" smtClean="0"/>
              <a:t>Reliability of the performance level score: </a:t>
            </a:r>
            <a:r>
              <a:rPr lang="en-US" dirty="0" smtClean="0"/>
              <a:t>The extent to which the score (or average/median of 2 or 3 scores) is accurate and consistent.</a:t>
            </a:r>
          </a:p>
          <a:p>
            <a:r>
              <a:rPr lang="en-US" b="1" dirty="0" smtClean="0"/>
              <a:t>Reliability of the slope: </a:t>
            </a:r>
            <a:r>
              <a:rPr lang="en-US" dirty="0" smtClean="0"/>
              <a:t>An indicator of how well individual differences in growth trajectories can be detected using a particular measure.</a:t>
            </a:r>
          </a:p>
          <a:p>
            <a:r>
              <a:rPr lang="en-US" b="1" dirty="0" smtClean="0"/>
              <a:t>Validity of the performance level score: </a:t>
            </a:r>
            <a:r>
              <a:rPr lang="en-US" dirty="0" smtClean="0"/>
              <a:t>The extent to which the score (or average/median of 2 or 3 scores) represents the underlying construct. In other words, does the score actually represent  the student’s performance level on the skill (e.g., decoding, reading fluency) or domain (e.g., general reading, math) we are interested in? </a:t>
            </a:r>
          </a:p>
          <a:p>
            <a:r>
              <a:rPr lang="en-US" b="1" dirty="0" smtClean="0"/>
              <a:t>Predictive validity of the slope of improvement: </a:t>
            </a:r>
            <a:r>
              <a:rPr lang="en-US" dirty="0" smtClean="0"/>
              <a:t>The extent to which the slope of improvement corresponds with end-level performance on highly valued outcomes.</a:t>
            </a:r>
          </a:p>
          <a:p>
            <a:r>
              <a:rPr lang="en-US" b="1" dirty="0" smtClean="0"/>
              <a:t>Alternate forms: </a:t>
            </a:r>
            <a:r>
              <a:rPr lang="en-US" dirty="0" smtClean="0"/>
              <a:t>Parallel versions of the measure of comparable difficulty (or with Item Response Theory based or with item or ability invariance) within a grade level.</a:t>
            </a:r>
          </a:p>
          <a:p>
            <a:r>
              <a:rPr lang="en-US" b="1" dirty="0" smtClean="0"/>
              <a:t>Sensitive to student improvement: </a:t>
            </a:r>
            <a:r>
              <a:rPr lang="en-US" dirty="0" smtClean="0"/>
              <a:t>The extent to which a measure reveals improvement over time, when improvement actually occurs.</a:t>
            </a:r>
          </a:p>
          <a:p>
            <a:r>
              <a:rPr lang="en-US" b="1" dirty="0" smtClean="0"/>
              <a:t>End-of-year benchmarks: </a:t>
            </a:r>
            <a:r>
              <a:rPr lang="en-US" dirty="0" smtClean="0"/>
              <a:t>The level of performance expected at the end of the grade, by grade level.</a:t>
            </a:r>
          </a:p>
          <a:p>
            <a:r>
              <a:rPr lang="en-US" b="1" dirty="0" smtClean="0"/>
              <a:t>Rates of improvement specified: </a:t>
            </a:r>
            <a:r>
              <a:rPr lang="en-US" dirty="0" smtClean="0"/>
              <a:t>The expected slopes of improvement or average weekly increases, based on a line of best fit through the student’s scores.</a:t>
            </a:r>
          </a:p>
          <a:p>
            <a:r>
              <a:rPr lang="en-US" b="1" dirty="0" smtClean="0"/>
              <a:t>Norms Disaggregated for Diverse Populations: </a:t>
            </a:r>
            <a:r>
              <a:rPr lang="en-US" dirty="0" smtClean="0"/>
              <a:t>Norms that are calculated and reported separately for diverse populations. </a:t>
            </a:r>
            <a:endParaRPr lang="en-US" b="1" dirty="0" smtClean="0"/>
          </a:p>
          <a:p>
            <a:r>
              <a:rPr lang="en-US" b="1" dirty="0" smtClean="0"/>
              <a:t>Disaggregated reliability and validity data: </a:t>
            </a:r>
            <a:r>
              <a:rPr lang="en-US" dirty="0" smtClean="0"/>
              <a:t>Scores that are calculated and reported separately for specific subgroups (e.g., race, economic status, special education status, etc.).</a:t>
            </a:r>
          </a:p>
          <a:p>
            <a:endParaRPr lang="en-US" dirty="0"/>
          </a:p>
        </p:txBody>
      </p:sp>
      <p:sp>
        <p:nvSpPr>
          <p:cNvPr id="4" name="Slide Number Placeholder 3"/>
          <p:cNvSpPr>
            <a:spLocks noGrp="1"/>
          </p:cNvSpPr>
          <p:nvPr>
            <p:ph type="sldNum" sz="quarter" idx="10"/>
          </p:nvPr>
        </p:nvSpPr>
        <p:spPr/>
        <p:txBody>
          <a:bodyPr/>
          <a:lstStyle/>
          <a:p>
            <a:pPr>
              <a:defRPr/>
            </a:pPr>
            <a:fld id="{87D4964C-0BBE-42A2-A4D8-4243B09F64F2}" type="slidenum">
              <a:rPr lang="en-US" smtClean="0"/>
              <a:pPr>
                <a:defRPr/>
              </a:pPr>
              <a:t>50</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Across the top you can see the Technical Rigor Standards listed for Mastery Measures.</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t>
            </a:r>
            <a:r>
              <a:rPr lang="en-US" b="1" dirty="0" smtClean="0"/>
              <a:t>Mastery Measures</a:t>
            </a:r>
            <a:r>
              <a:rPr lang="en-US" dirty="0" smtClean="0"/>
              <a:t>, the TRC has established six </a:t>
            </a:r>
            <a:r>
              <a:rPr lang="en-US" b="1" dirty="0" smtClean="0"/>
              <a:t>standards for technical rigor. </a:t>
            </a:r>
            <a:r>
              <a:rPr lang="en-US" dirty="0" smtClean="0"/>
              <a:t>These are:</a:t>
            </a:r>
          </a:p>
          <a:p>
            <a:r>
              <a:rPr lang="en-US" b="1" dirty="0" smtClean="0"/>
              <a:t>Skill sequence: </a:t>
            </a:r>
            <a:r>
              <a:rPr lang="en-US" dirty="0" smtClean="0"/>
              <a:t>The series of objectives corresponds to the instructional hierarchy through which mastery is assessed.</a:t>
            </a:r>
          </a:p>
          <a:p>
            <a:r>
              <a:rPr lang="en-US" b="1" dirty="0" smtClean="0"/>
              <a:t>Sensitivity to student improvement: </a:t>
            </a:r>
            <a:r>
              <a:rPr lang="en-US" dirty="0" smtClean="0"/>
              <a:t>The extent to which a measure reveals improvement over time, when improvement actually occurs.</a:t>
            </a:r>
          </a:p>
          <a:p>
            <a:r>
              <a:rPr lang="en-US" b="1" dirty="0" smtClean="0"/>
              <a:t>Reliability: </a:t>
            </a:r>
            <a:r>
              <a:rPr lang="en-US" dirty="0" smtClean="0"/>
              <a:t>The extent to which scores are accurate and consistent.</a:t>
            </a:r>
          </a:p>
          <a:p>
            <a:r>
              <a:rPr lang="en-US" b="1" dirty="0" smtClean="0"/>
              <a:t>Validity: </a:t>
            </a:r>
            <a:r>
              <a:rPr lang="en-US" dirty="0" smtClean="0"/>
              <a:t>The extent to which scores represent the underlying construct.</a:t>
            </a:r>
          </a:p>
          <a:p>
            <a:r>
              <a:rPr lang="en-US" b="1" dirty="0" smtClean="0"/>
              <a:t>Pass/fail decision: </a:t>
            </a:r>
            <a:r>
              <a:rPr lang="en-US" dirty="0" smtClean="0"/>
              <a:t>The metric in which mastery measurement scores are reported.</a:t>
            </a:r>
          </a:p>
          <a:p>
            <a:r>
              <a:rPr lang="en-US" b="1" dirty="0" smtClean="0"/>
              <a:t>Disaggregated reliability and validity data: </a:t>
            </a:r>
            <a:r>
              <a:rPr lang="en-US" dirty="0" smtClean="0"/>
              <a:t>Scores that are calculated and reported separately for specific subgroups (e.g., race, economic status, special education status, etc.).</a:t>
            </a:r>
            <a:endParaRPr lang="en-US" dirty="0"/>
          </a:p>
        </p:txBody>
      </p:sp>
      <p:sp>
        <p:nvSpPr>
          <p:cNvPr id="4" name="Slide Number Placeholder 3"/>
          <p:cNvSpPr>
            <a:spLocks noGrp="1"/>
          </p:cNvSpPr>
          <p:nvPr>
            <p:ph type="sldNum" sz="quarter" idx="10"/>
          </p:nvPr>
        </p:nvSpPr>
        <p:spPr/>
        <p:txBody>
          <a:bodyPr/>
          <a:lstStyle/>
          <a:p>
            <a:pPr>
              <a:defRPr/>
            </a:pPr>
            <a:fld id="{87D4964C-0BBE-42A2-A4D8-4243B09F64F2}" type="slidenum">
              <a:rPr lang="en-US" smtClean="0"/>
              <a:pPr>
                <a:defRPr/>
              </a:pPr>
              <a:t>52</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of these standards, the TRC reviewed data submitted by developers of the tools and gave a rating of “convincing,” “partially convincing,”</a:t>
            </a:r>
          </a:p>
          <a:p>
            <a:r>
              <a:rPr lang="en-US" dirty="0" smtClean="0"/>
              <a:t>“unconvincing,” or “no evidence.” Click on the name of the standard in the column heads of the chart to view a definition of the standard and a rubric</a:t>
            </a:r>
          </a:p>
          <a:p>
            <a:r>
              <a:rPr lang="en-US" dirty="0" smtClean="0"/>
              <a:t>describing the specific criteria used by the TRC to rate tools on that standard.</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tools chart offers an “implementation table” for each tool. The implementation table can be accessed by clicking on the name of the tool. The implementation</a:t>
            </a:r>
          </a:p>
          <a:p>
            <a:r>
              <a:rPr lang="en-US" dirty="0" smtClean="0"/>
              <a:t>table includes the following Information:</a:t>
            </a:r>
          </a:p>
          <a:p>
            <a:pPr>
              <a:buFont typeface="Arial" pitchFamily="34" charset="0"/>
              <a:buChar char="•"/>
            </a:pPr>
            <a:r>
              <a:rPr lang="en-US" b="1" dirty="0" smtClean="0"/>
              <a:t> Cost of the tool </a:t>
            </a:r>
          </a:p>
          <a:p>
            <a:pPr>
              <a:buFont typeface="Arial" pitchFamily="34" charset="0"/>
              <a:buChar char="•"/>
            </a:pPr>
            <a:r>
              <a:rPr lang="en-US" b="1" dirty="0" smtClean="0"/>
              <a:t> Training required to implement the tool </a:t>
            </a:r>
          </a:p>
          <a:p>
            <a:pPr>
              <a:buFont typeface="Arial" pitchFamily="34" charset="0"/>
              <a:buChar char="•"/>
            </a:pPr>
            <a:r>
              <a:rPr lang="en-US" b="1" dirty="0" smtClean="0"/>
              <a:t> Level of staff expertise required to administer the tool  </a:t>
            </a:r>
          </a:p>
          <a:p>
            <a:pPr>
              <a:buFont typeface="Arial" pitchFamily="34" charset="0"/>
              <a:buChar char="•"/>
            </a:pPr>
            <a:r>
              <a:rPr lang="en-US" b="1" dirty="0" smtClean="0"/>
              <a:t> Where to go for training and technical support </a:t>
            </a:r>
          </a:p>
          <a:p>
            <a:pPr>
              <a:buFont typeface="Arial" pitchFamily="34" charset="0"/>
              <a:buChar char="•"/>
            </a:pPr>
            <a:r>
              <a:rPr lang="en-US" b="1" dirty="0" smtClean="0"/>
              <a:t> How scores are reported</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tools chart also includes </a:t>
            </a:r>
            <a:r>
              <a:rPr lang="en-US" b="0" dirty="0" smtClean="0"/>
              <a:t>detail about the actual data that were submitted to the TRC for review. These data can be viewed by clicking on any of the rating bubbles in the cells in the chart. </a:t>
            </a:r>
          </a:p>
          <a:p>
            <a:endParaRPr lang="en-US" dirty="0" smtClean="0"/>
          </a:p>
          <a:p>
            <a:r>
              <a:rPr lang="en-US" dirty="0" smtClean="0"/>
              <a:t>We recommend that you </a:t>
            </a:r>
            <a:r>
              <a:rPr lang="en-US" b="1" dirty="0" smtClean="0"/>
              <a:t>look for tools that conducted studies with outcome measures and samples similar to your population and outcome of interest. </a:t>
            </a:r>
            <a:endParaRPr lang="en-US" dirty="0" smtClean="0"/>
          </a:p>
          <a:p>
            <a:r>
              <a:rPr lang="en-US" dirty="0" smtClean="0"/>
              <a:t>By clicking on the rating bubble, you will obtain more </a:t>
            </a:r>
            <a:r>
              <a:rPr lang="en-US" b="0" dirty="0" smtClean="0"/>
              <a:t>information about which </a:t>
            </a:r>
            <a:r>
              <a:rPr lang="en-US" b="1" dirty="0" smtClean="0"/>
              <a:t>tool(s) is (are) most appropriate for which populations of students. </a:t>
            </a:r>
            <a:endParaRPr lang="en-US" dirty="0" smtClean="0"/>
          </a:p>
          <a:p>
            <a:pPr eaLnBrk="1" hangingPunct="1"/>
            <a:endParaRPr lang="en-US" dirty="0" smtClean="0"/>
          </a:p>
          <a:p>
            <a:pPr eaLnBrk="1" hangingPunct="1"/>
            <a:r>
              <a:rPr lang="en-US" u="none" dirty="0" smtClean="0"/>
              <a:t>We recommend that</a:t>
            </a:r>
            <a:r>
              <a:rPr lang="en-US" u="none" baseline="0" dirty="0" smtClean="0"/>
              <a:t> someone on the team be familiar with data and can explain the ratings.</a:t>
            </a:r>
            <a:endParaRPr lang="en-US" u="none" dirty="0" smtClean="0"/>
          </a:p>
        </p:txBody>
      </p:sp>
      <p:sp>
        <p:nvSpPr>
          <p:cNvPr id="4" name="Slide Number Placeholder 3"/>
          <p:cNvSpPr>
            <a:spLocks noGrp="1"/>
          </p:cNvSpPr>
          <p:nvPr>
            <p:ph type="sldNum" sz="quarter" idx="10"/>
          </p:nvPr>
        </p:nvSpPr>
        <p:spPr/>
        <p:txBody>
          <a:bodyPr/>
          <a:lstStyle/>
          <a:p>
            <a:pPr>
              <a:defRPr/>
            </a:pPr>
            <a:fld id="{87D4964C-0BBE-42A2-A4D8-4243B09F64F2}" type="slidenum">
              <a:rPr lang="en-US" smtClean="0"/>
              <a:pPr>
                <a:defRPr/>
              </a:pPr>
              <a:t>55</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results of your needs and priority assessments, identify tools on the chart that could potentially be appropriate for you. For example, if you are interested</a:t>
            </a:r>
          </a:p>
          <a:p>
            <a:r>
              <a:rPr lang="en-US" dirty="0" smtClean="0"/>
              <a:t>in a tool that measures progress in oral reading for use in Grades 4–6, use the filter button and implementation tables to identify which tools meet those criteria.</a:t>
            </a:r>
          </a:p>
          <a:p>
            <a:endParaRPr lang="en-US" dirty="0" smtClean="0"/>
          </a:p>
          <a:p>
            <a:r>
              <a:rPr lang="en-US" dirty="0" smtClean="0"/>
              <a:t>Next, use the compare feature to narrow your search. Then review the technical ratings for the subset of tools in which you interested. Work with a technical expert, such as your school psychologist or local university faculty, to understand how each standard is relevant to your needs and the relative importance of a “convincing” rating for each standard. For example, reliability and validity of the performance score are foundational psychometric standards. Therefore, you may be interested in a tool that excels in these two areas. Reliability of the slope and predictive validity of the slope of improvement, which also measure key aspects of psychometric quality, may not be as important to you as the reliability and validity standards.</a:t>
            </a:r>
          </a:p>
          <a:p>
            <a:endParaRPr lang="en-US" dirty="0" smtClean="0"/>
          </a:p>
          <a:p>
            <a:r>
              <a:rPr lang="en-US" dirty="0" smtClean="0"/>
              <a:t>Alternatively, you may have a stronger interest in tools that specify clearly the rates of improvement and/or end-of-year benchmarks than you do in tools that have high ratings for reliability and validity. When selecting a tool, you should carefully consider the unique and specific needs of your situation.</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find that the tools chart does not provide you with all the information you need. For example, what if a tool in which you are interested does not have disaggregated data for a particular subgroup that is important to you? Ask the vendor or developer. Developers who have chosen to submit their tools for review and publish them on the chart are interested in meeting the needs of their customers. As such, they are interested in doing more research to provide the data that you need.</a:t>
            </a:r>
          </a:p>
          <a:p>
            <a:endParaRPr lang="en-US" dirty="0" smtClean="0"/>
          </a:p>
          <a:p>
            <a:r>
              <a:rPr lang="en-US" dirty="0" smtClean="0"/>
              <a:t>Similarly, if a tool that you currently use or are interested in learning about is not on the chart, call the developer of that tool. Let them know about the TRC review process and the tools chart, and ask them to consider submitting the tool for review. </a:t>
            </a:r>
          </a:p>
          <a:p>
            <a:endParaRPr lang="en-US" dirty="0" smtClean="0"/>
          </a:p>
          <a:p>
            <a:r>
              <a:rPr lang="en-US" dirty="0" smtClean="0"/>
              <a:t>The tools chart provides publisher contact information in the pop-ups found in the second column.</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i="1" dirty="0" smtClean="0"/>
              <a:t>Review definition.</a:t>
            </a:r>
            <a:endParaRPr lang="en-US" i="1"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349750"/>
            <a:ext cx="5619749" cy="4189412"/>
          </a:xfrm>
        </p:spPr>
        <p:txBody>
          <a:bodyPr>
            <a:normAutofit/>
          </a:bodyPr>
          <a:lstStyle/>
          <a:p>
            <a:pPr eaLnBrk="1" hangingPunct="1">
              <a:lnSpc>
                <a:spcPct val="90000"/>
              </a:lnSpc>
              <a:spcBef>
                <a:spcPts val="1183"/>
              </a:spcBef>
              <a:buClr>
                <a:schemeClr val="accent1"/>
              </a:buClr>
            </a:pPr>
            <a:r>
              <a:rPr lang="en-US" dirty="0" smtClean="0">
                <a:solidFill>
                  <a:srgbClr val="000000"/>
                </a:solidFill>
              </a:rPr>
              <a:t>For more information about the six recommended steps for using the Progress Monitoring Tool Chart and selecting a tool, check out the </a:t>
            </a:r>
            <a:r>
              <a:rPr lang="en-US" b="1" dirty="0" smtClean="0">
                <a:solidFill>
                  <a:srgbClr val="000000"/>
                </a:solidFill>
              </a:rPr>
              <a:t>NCRTI Progress Monitoring Tools</a:t>
            </a:r>
            <a:r>
              <a:rPr lang="en-US" b="1" baseline="0" dirty="0" smtClean="0">
                <a:solidFill>
                  <a:srgbClr val="000000"/>
                </a:solidFill>
              </a:rPr>
              <a:t> Chart </a:t>
            </a:r>
            <a:r>
              <a:rPr lang="en-US" b="1" dirty="0" smtClean="0">
                <a:solidFill>
                  <a:srgbClr val="000000"/>
                </a:solidFill>
              </a:rPr>
              <a:t>Users Guide</a:t>
            </a:r>
            <a:r>
              <a:rPr lang="en-US" dirty="0" smtClean="0">
                <a:solidFill>
                  <a:srgbClr val="000000"/>
                </a:solidFill>
              </a:rPr>
              <a:t>.</a:t>
            </a:r>
          </a:p>
          <a:p>
            <a:pPr eaLnBrk="1" hangingPunct="1">
              <a:lnSpc>
                <a:spcPct val="90000"/>
              </a:lnSpc>
              <a:spcBef>
                <a:spcPts val="1183"/>
              </a:spcBef>
              <a:buClr>
                <a:schemeClr val="accent1"/>
              </a:buCl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1C0560AC-3A87-43CE-AA4C-F67BD0E143E6}" type="slidenum">
              <a:rPr lang="en-US" smtClean="0"/>
              <a:pPr>
                <a:defRPr/>
              </a:pPr>
              <a:t>59</a:t>
            </a:fld>
            <a:endParaRPr lang="en-US" smtClean="0"/>
          </a:p>
        </p:txBody>
      </p:sp>
      <p:sp>
        <p:nvSpPr>
          <p:cNvPr id="64515"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64516" name="Notes Placeholder 2"/>
          <p:cNvSpPr>
            <a:spLocks noGrp="1"/>
          </p:cNvSpPr>
          <p:nvPr>
            <p:ph type="body" idx="1"/>
          </p:nvPr>
        </p:nvSpPr>
        <p:spPr bwMode="auto">
          <a:ln>
            <a:noFill/>
            <a:headEnd/>
            <a:tailEnd/>
          </a:ln>
        </p:spPr>
        <p:style>
          <a:lnRef idx="2">
            <a:schemeClr val="accent3"/>
          </a:lnRef>
          <a:fillRef idx="1">
            <a:schemeClr val="lt1"/>
          </a:fillRef>
          <a:effectRef idx="0">
            <a:schemeClr val="accent3"/>
          </a:effectRef>
          <a:fontRef idx="minor">
            <a:schemeClr val="dk1"/>
          </a:fontRef>
        </p:style>
        <p:txBody>
          <a:bodyPr wrap="square" lIns="93300" tIns="46651" rIns="93300" bIns="46651" numCol="1" anchor="t" anchorCtr="0" compatLnSpc="1">
            <a:prstTxWarp prst="textNoShape">
              <a:avLst/>
            </a:prstTxWarp>
          </a:bodyPr>
          <a:lstStyle/>
          <a:p>
            <a:pPr defTabSz="900302" eaLnBrk="1" hangingPunct="1"/>
            <a:r>
              <a:rPr lang="en-US" dirty="0" smtClean="0"/>
              <a:t>Progress monitoring is used to monitor student progress across the entire school year.  Students are given standardized probes at </a:t>
            </a:r>
            <a:r>
              <a:rPr lang="en-US" b="1" dirty="0" smtClean="0"/>
              <a:t>regular intervals (weekly, bi-weekly, monthly) </a:t>
            </a:r>
            <a:r>
              <a:rPr lang="en-US" dirty="0" smtClean="0"/>
              <a:t>to produce accurate and meaningful results that teachers can use to quantify </a:t>
            </a:r>
            <a:r>
              <a:rPr lang="en-US" b="1" dirty="0" smtClean="0"/>
              <a:t>short- and long-term student gains toward end-of-year goals</a:t>
            </a:r>
            <a:r>
              <a:rPr lang="en-US" dirty="0" smtClean="0"/>
              <a:t>.  </a:t>
            </a:r>
          </a:p>
          <a:p>
            <a:pPr defTabSz="900302" eaLnBrk="1" hangingPunct="1"/>
            <a:endParaRPr lang="en-US" dirty="0" smtClean="0"/>
          </a:p>
          <a:p>
            <a:pPr defTabSz="900302" eaLnBrk="1" hangingPunct="1"/>
            <a:r>
              <a:rPr lang="en-US" dirty="0" smtClean="0"/>
              <a:t>At a minimum, progress monitoring tools should be administered monthly. However, more frequent data collection is recommended given the amount of data needed for making decisions with confidence. Research suggests that there needs to be six</a:t>
            </a:r>
            <a:r>
              <a:rPr lang="en-US" baseline="0" dirty="0" smtClean="0"/>
              <a:t> to nine </a:t>
            </a:r>
            <a:r>
              <a:rPr lang="en-US" dirty="0" smtClean="0"/>
              <a:t>data points to accurately make instructional decisions. As the number of data points increases, the effects of measurement error on the trend line decreases. The frequency in which a tool can be used for progress monitoring depends on the tool. Some tools are more sensitive than others, so they can be used more frequently.  </a:t>
            </a:r>
          </a:p>
          <a:p>
            <a:pPr defTabSz="900302" eaLnBrk="1" hangingPunct="1"/>
            <a:endParaRPr lang="en-US" dirty="0" smtClean="0">
              <a:latin typeface="+mn-lt"/>
            </a:endParaRPr>
          </a:p>
          <a:p>
            <a:pPr defTabSz="900302" eaLnBrk="1" hangingPunct="1"/>
            <a:endParaRPr lang="en-US" dirty="0" smtClean="0">
              <a:latin typeface="+mn-lt"/>
            </a:endParaRPr>
          </a:p>
          <a:p>
            <a:pPr defTabSz="900302" eaLnBrk="1" hangingPunct="1"/>
            <a:endParaRPr lang="en-US" dirty="0" smtClean="0"/>
          </a:p>
        </p:txBody>
      </p:sp>
      <p:sp>
        <p:nvSpPr>
          <p:cNvPr id="64517" name="Slide Number Placeholder 3"/>
          <p:cNvSpPr txBox="1">
            <a:spLocks noGrp="1"/>
          </p:cNvSpPr>
          <p:nvPr/>
        </p:nvSpPr>
        <p:spPr bwMode="auto">
          <a:xfrm>
            <a:off x="3978378" y="8842052"/>
            <a:ext cx="3043130" cy="465455"/>
          </a:xfrm>
          <a:prstGeom prst="rect">
            <a:avLst/>
          </a:prstGeom>
          <a:noFill/>
          <a:ln w="9525">
            <a:noFill/>
            <a:miter lim="800000"/>
            <a:headEnd/>
            <a:tailEnd/>
          </a:ln>
        </p:spPr>
        <p:txBody>
          <a:bodyPr lIns="93300" tIns="46651" rIns="93300" bIns="46651" anchor="b"/>
          <a:lstStyle/>
          <a:p>
            <a:pPr algn="r"/>
            <a:fld id="{011B98E1-9B8D-45FA-8E2E-79E737866F80}" type="slidenum">
              <a:rPr lang="en-US" sz="1200">
                <a:latin typeface="Calibri" pitchFamily="34" charset="0"/>
              </a:rPr>
              <a:pPr algn="r"/>
              <a:t>59</a:t>
            </a:fld>
            <a:endParaRPr lang="en-US" sz="1200" dirty="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Read slides.</a:t>
            </a:r>
          </a:p>
          <a:p>
            <a:endParaRPr lang="en-US" i="1" baseline="0" dirty="0" smtClean="0"/>
          </a:p>
          <a:p>
            <a:r>
              <a:rPr lang="en-US" i="1" baseline="0" dirty="0" smtClean="0"/>
              <a:t>Allow 10-15 minutes for teams to look more closely at the Progress Monitoring Tools Chart, either online if computers are available, or printed copies. </a:t>
            </a:r>
            <a:r>
              <a:rPr lang="en-US" i="1" dirty="0" smtClean="0"/>
              <a:t>The time for this</a:t>
            </a:r>
            <a:r>
              <a:rPr lang="en-US" i="1" baseline="0" dirty="0" smtClean="0"/>
              <a:t> team time activity will depend of the needs of the group. If time allows, consider having two or three teams  share their tools and the evidence they found that supports their validity and reliability.</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Now that you have an understanding of what progress</a:t>
            </a:r>
            <a:r>
              <a:rPr lang="en-US" sz="1000" baseline="0" dirty="0" smtClean="0"/>
              <a:t> monitoring is, let’s look at how progress monitoring data can be used in the decision making process.</a:t>
            </a:r>
          </a:p>
          <a:p>
            <a:r>
              <a:rPr lang="en-US" sz="1000" i="1" baseline="0" dirty="0" smtClean="0"/>
              <a:t>Key Terms:</a:t>
            </a:r>
          </a:p>
          <a:p>
            <a:pPr marL="225422" indent="-225422">
              <a:buAutoNum type="arabicPeriod"/>
            </a:pPr>
            <a:r>
              <a:rPr lang="en-US" sz="1000" i="1" baseline="0" dirty="0" smtClean="0"/>
              <a:t>Weekly Rate of Improvement (ROI)</a:t>
            </a:r>
          </a:p>
          <a:p>
            <a:pPr marL="225422" indent="-225422">
              <a:buAutoNum type="arabicPeriod"/>
            </a:pPr>
            <a:r>
              <a:rPr lang="en-US" sz="1000" i="1" baseline="0" dirty="0" smtClean="0"/>
              <a:t>Slope</a:t>
            </a:r>
          </a:p>
          <a:p>
            <a:pPr marL="225422" indent="-225422">
              <a:buAutoNum type="arabicPeriod"/>
            </a:pPr>
            <a:r>
              <a:rPr lang="en-US" sz="1000" i="1" baseline="0" dirty="0" smtClean="0"/>
              <a:t>Cut Score </a:t>
            </a:r>
          </a:p>
          <a:p>
            <a:pPr marL="225422" indent="-225422">
              <a:buAutoNum type="arabicPeriod"/>
            </a:pPr>
            <a:r>
              <a:rPr lang="en-US" sz="1000" i="1" baseline="0" dirty="0" smtClean="0"/>
              <a:t>Target or Benchmark</a:t>
            </a:r>
          </a:p>
          <a:p>
            <a:pPr marL="225422" indent="-225422">
              <a:buAutoNum type="arabicPeriod"/>
            </a:pPr>
            <a:r>
              <a:rPr lang="en-US" sz="1000" i="1" baseline="0" dirty="0" smtClean="0"/>
              <a:t>Trend Line</a:t>
            </a:r>
          </a:p>
          <a:p>
            <a:pPr marL="225422" indent="-225422">
              <a:buAutoNum type="arabicPeriod"/>
            </a:pPr>
            <a:r>
              <a:rPr lang="en-US" sz="1000" i="1" baseline="0" dirty="0" smtClean="0"/>
              <a:t>Trend Line Analysis</a:t>
            </a:r>
          </a:p>
          <a:p>
            <a:pPr marL="225422" indent="-225422">
              <a:buAutoNum type="arabicPeriod"/>
            </a:pPr>
            <a:r>
              <a:rPr lang="en-US" sz="1000" i="1" baseline="0" dirty="0" smtClean="0"/>
              <a:t>4-Point Rule</a:t>
            </a:r>
          </a:p>
          <a:p>
            <a:r>
              <a:rPr lang="en-US" sz="1000" i="1" baseline="0" dirty="0" smtClean="0"/>
              <a:t>Main Points:</a:t>
            </a:r>
          </a:p>
          <a:p>
            <a:pPr marL="225422" indent="-225422">
              <a:buAutoNum type="arabicPeriod"/>
            </a:pPr>
            <a:r>
              <a:rPr lang="en-US" sz="1000" i="1" baseline="0" dirty="0" smtClean="0"/>
              <a:t>Goal setting for most students will be either through End-of-year Benchmarking or National Norms.  Intra-individual Framework is limited to students well below grade level and most likely served by special education. </a:t>
            </a:r>
          </a:p>
          <a:p>
            <a:pPr marL="225422" indent="-225422">
              <a:buAutoNum type="arabicPeriod"/>
            </a:pPr>
            <a:r>
              <a:rPr lang="en-US" sz="1000" i="1" dirty="0" smtClean="0"/>
              <a:t>Basic</a:t>
            </a:r>
            <a:r>
              <a:rPr lang="en-US" sz="1000" i="1" baseline="0" dirty="0" smtClean="0"/>
              <a:t> decision rules, such as trend-line analysis and the 4-Point rule can be effective ways to begin to develop a systematic decision making process.  As teams develop more experience,  they can increase the sophistication of the process.</a:t>
            </a:r>
          </a:p>
          <a:p>
            <a:pPr marL="225422" indent="-225422">
              <a:buAutoNum type="arabicPeriod"/>
            </a:pPr>
            <a:r>
              <a:rPr lang="en-US" sz="1000" i="1" dirty="0" smtClean="0"/>
              <a:t>Data should drive</a:t>
            </a:r>
            <a:r>
              <a:rPr lang="en-US" sz="1000" i="1" baseline="0" dirty="0" smtClean="0"/>
              <a:t> decisions about program changes, movement between levels of instruction, and responsiveness and </a:t>
            </a:r>
            <a:r>
              <a:rPr lang="en-US" sz="1000" i="1" baseline="0" dirty="0" err="1" smtClean="0"/>
              <a:t>nonresponsivess</a:t>
            </a:r>
            <a:r>
              <a:rPr lang="en-US" sz="1000" i="1" baseline="0" dirty="0" smtClean="0"/>
              <a:t>. </a:t>
            </a:r>
          </a:p>
          <a:p>
            <a:pPr marL="225422" indent="-225422">
              <a:buAutoNum type="arabicPeriod"/>
            </a:pPr>
            <a:r>
              <a:rPr lang="en-US" sz="1000" i="1" baseline="0" dirty="0" smtClean="0"/>
              <a:t>No one tool or process is best. Teams will need to ongoing data analysis to determine the effectiveness and limitations of their selected process and tools.</a:t>
            </a:r>
            <a:endParaRPr lang="en-US" sz="1000"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In</a:t>
            </a:r>
            <a:r>
              <a:rPr lang="en-US" i="0" baseline="0" dirty="0" smtClean="0"/>
              <a:t> general, the decision making process for progress monitoring follows several basic steps. </a:t>
            </a:r>
            <a:endParaRPr lang="en-US" i="0" dirty="0" smtClean="0"/>
          </a:p>
          <a:p>
            <a:endParaRPr lang="en-US" i="1" dirty="0" smtClean="0"/>
          </a:p>
          <a:p>
            <a:r>
              <a:rPr lang="en-US" i="1" dirty="0" smtClean="0"/>
              <a:t>Read the slide.</a:t>
            </a:r>
          </a:p>
          <a:p>
            <a:endParaRPr lang="en-US" dirty="0" smtClean="0"/>
          </a:p>
          <a:p>
            <a:r>
              <a:rPr lang="en-US" dirty="0" smtClean="0"/>
              <a:t>These are suggested steps. We will talk about each of these steps in more detail.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the goals set,</a:t>
            </a:r>
            <a:r>
              <a:rPr lang="en-US" baseline="0" dirty="0" smtClean="0"/>
              <a:t> we need to </a:t>
            </a:r>
            <a:r>
              <a:rPr lang="en-US" b="1" baseline="0" dirty="0" smtClean="0"/>
              <a:t>determine the frequency of data collection. </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690">
              <a:defRPr/>
            </a:pPr>
            <a:r>
              <a:rPr lang="en-US" dirty="0" smtClean="0"/>
              <a:t>We recommend </a:t>
            </a:r>
            <a:r>
              <a:rPr lang="en-US" b="1" dirty="0" smtClean="0"/>
              <a:t>including at least three </a:t>
            </a:r>
            <a:r>
              <a:rPr lang="en-US" dirty="0" smtClean="0"/>
              <a:t>people in a data review team so there can be a focused discussion about the data with various viewpoints. Data review teams should include a general education teacher and other decision makers, such as special educators and </a:t>
            </a:r>
            <a:r>
              <a:rPr lang="en-US" baseline="0" dirty="0" smtClean="0"/>
              <a:t> instructional</a:t>
            </a:r>
            <a:r>
              <a:rPr lang="en-US" dirty="0" smtClean="0"/>
              <a:t> specialists, and/or</a:t>
            </a:r>
            <a:r>
              <a:rPr lang="en-US" baseline="0" dirty="0" smtClean="0"/>
              <a:t> a school psychologist</a:t>
            </a:r>
            <a:r>
              <a:rPr lang="en-US" dirty="0" smtClean="0"/>
              <a:t>. At least one team member should have data interpretation skills and experience. It is important to </a:t>
            </a:r>
            <a:r>
              <a:rPr lang="en-US" b="1" dirty="0" smtClean="0"/>
              <a:t>meet regularly, such as every four to six weeks, </a:t>
            </a:r>
            <a:r>
              <a:rPr lang="en-US" dirty="0" smtClean="0"/>
              <a:t>and </a:t>
            </a:r>
            <a:r>
              <a:rPr lang="en-US" b="1" dirty="0" smtClean="0"/>
              <a:t>follow established systematic data review procedures. </a:t>
            </a:r>
          </a:p>
          <a:p>
            <a:pPr defTabSz="901690">
              <a:defRPr/>
            </a:pPr>
            <a:endParaRPr lang="en-US" b="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Team members should</a:t>
            </a:r>
          </a:p>
          <a:p>
            <a:endParaRPr lang="en-US" i="1" dirty="0" smtClean="0"/>
          </a:p>
          <a:p>
            <a:r>
              <a:rPr lang="en-US" i="1" dirty="0" smtClean="0"/>
              <a:t>Read the slide.</a:t>
            </a:r>
          </a:p>
          <a:p>
            <a:endParaRPr lang="en-US" i="1" dirty="0" smtClean="0"/>
          </a:p>
          <a:p>
            <a:r>
              <a:rPr lang="en-US" i="1" dirty="0" smtClean="0"/>
              <a:t>For</a:t>
            </a:r>
            <a:r>
              <a:rPr lang="en-US" i="1" baseline="0" dirty="0" smtClean="0"/>
              <a:t> bullet 1:</a:t>
            </a:r>
          </a:p>
          <a:p>
            <a:endParaRPr lang="en-US" i="1" baseline="0" dirty="0" smtClean="0"/>
          </a:p>
          <a:p>
            <a:r>
              <a:rPr lang="en-US" dirty="0" smtClean="0"/>
              <a:t>Remember, consistent</a:t>
            </a:r>
            <a:r>
              <a:rPr lang="en-US" baseline="0" dirty="0" smtClean="0"/>
              <a:t> implementation matters. </a:t>
            </a:r>
            <a:r>
              <a:rPr lang="en-US" dirty="0" smtClean="0"/>
              <a:t>Technical characteristics apply only when standardized administration and scoring procedures are used.</a:t>
            </a:r>
          </a:p>
          <a:p>
            <a:endParaRPr lang="en-US" dirty="0" smtClean="0"/>
          </a:p>
          <a:p>
            <a:r>
              <a:rPr lang="en-US" dirty="0" smtClean="0"/>
              <a:t>Train and check all staff who administer/score assessments </a:t>
            </a:r>
          </a:p>
          <a:p>
            <a:endParaRPr lang="en-US" dirty="0" smtClean="0"/>
          </a:p>
          <a:p>
            <a:r>
              <a:rPr lang="en-US" dirty="0" smtClean="0"/>
              <a:t>Monitor fidelity to:</a:t>
            </a:r>
          </a:p>
          <a:p>
            <a:pPr lvl="1"/>
            <a:r>
              <a:rPr lang="en-US" dirty="0" smtClean="0"/>
              <a:t>Identify errors and re-teach in a timely manner</a:t>
            </a:r>
          </a:p>
          <a:p>
            <a:pPr lvl="1"/>
            <a:r>
              <a:rPr lang="en-US" dirty="0" smtClean="0"/>
              <a:t>Help determine the reason(s) for low/flat achievement</a:t>
            </a:r>
          </a:p>
          <a:p>
            <a:pPr lvl="1"/>
            <a:r>
              <a:rPr lang="en-US" dirty="0" smtClean="0"/>
              <a:t>Isolate reasons for inconsistent screening/outcome performance</a:t>
            </a:r>
          </a:p>
          <a:p>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It is important</a:t>
            </a:r>
            <a:r>
              <a:rPr lang="en-US" i="0" baseline="0" dirty="0" smtClean="0"/>
              <a:t> that there is a process in place for </a:t>
            </a:r>
            <a:r>
              <a:rPr lang="en-US" b="1" i="0" baseline="0" dirty="0" smtClean="0"/>
              <a:t>regularly reviewing progress monitoring data</a:t>
            </a:r>
            <a:r>
              <a:rPr lang="en-US" i="0" baseline="0" dirty="0" smtClean="0"/>
              <a:t>. </a:t>
            </a:r>
          </a:p>
          <a:p>
            <a:endParaRPr lang="en-US" i="1" dirty="0" smtClean="0"/>
          </a:p>
          <a:p>
            <a:r>
              <a:rPr lang="en-US" i="1" dirty="0" smtClean="0"/>
              <a:t>Read the slide.</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Articulating</a:t>
            </a:r>
            <a:r>
              <a:rPr lang="en-US" b="1" baseline="0" dirty="0" smtClean="0"/>
              <a:t> </a:t>
            </a:r>
            <a:r>
              <a:rPr lang="en-US" b="1" dirty="0" smtClean="0"/>
              <a:t>routines and procedures in writing </a:t>
            </a:r>
            <a:r>
              <a:rPr lang="en-US" dirty="0" smtClean="0"/>
              <a:t>helps ensure and assess</a:t>
            </a:r>
            <a:r>
              <a:rPr lang="en-US" baseline="0" dirty="0" smtClean="0"/>
              <a:t> if </a:t>
            </a:r>
            <a:r>
              <a:rPr lang="en-US" b="1" dirty="0" smtClean="0"/>
              <a:t>established routines and procedures are being</a:t>
            </a:r>
            <a:r>
              <a:rPr lang="en-US" b="1" baseline="0" dirty="0" smtClean="0"/>
              <a:t> implemented </a:t>
            </a:r>
            <a:r>
              <a:rPr lang="en-US" b="1" dirty="0" smtClean="0"/>
              <a:t>with integrity.</a:t>
            </a:r>
            <a:r>
              <a:rPr lang="en-US" dirty="0" smtClean="0"/>
              <a:t> Ongoing evaluation</a:t>
            </a:r>
            <a:r>
              <a:rPr lang="en-US" baseline="0" dirty="0" smtClean="0"/>
              <a:t> of the selected routines and procedures is necessary to ensure they</a:t>
            </a:r>
            <a:r>
              <a:rPr lang="en-US" dirty="0" smtClean="0"/>
              <a:t> </a:t>
            </a:r>
            <a:r>
              <a:rPr lang="en-US" b="1" dirty="0" smtClean="0"/>
              <a:t>are culturally and linguistically responsive </a:t>
            </a:r>
            <a:r>
              <a:rPr lang="en-US" dirty="0" smtClean="0"/>
              <a:t>and lead to the desired outcome.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Remember, RTI is a </a:t>
            </a:r>
            <a:r>
              <a:rPr lang="en-US" u="sng" dirty="0" smtClean="0"/>
              <a:t>preventive</a:t>
            </a:r>
            <a:r>
              <a:rPr lang="en-US" b="1" dirty="0" smtClean="0"/>
              <a:t> </a:t>
            </a:r>
            <a:r>
              <a:rPr lang="en-US" dirty="0" smtClean="0"/>
              <a:t>framework. RTI is not the new name for a pre-referral process. The intent of RTI is to improve outcomes for all students while providing immediate supplemental supports to students at risk for poor learning outcomes. And remember, RTI may be a component of a comprehensive evaluation for specific learning disability determination, but that is not the overarching purpose of RTI.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100" b="1" dirty="0" smtClean="0"/>
              <a:t>Consider clarifying the following in writing:</a:t>
            </a:r>
          </a:p>
          <a:p>
            <a:pPr>
              <a:buFont typeface="Arial" pitchFamily="34" charset="0"/>
              <a:buChar char="•"/>
            </a:pPr>
            <a:r>
              <a:rPr lang="en-US" sz="1100" b="1" dirty="0" smtClean="0"/>
              <a:t>What are you looking for?</a:t>
            </a:r>
          </a:p>
          <a:p>
            <a:pPr lvl="1">
              <a:buFont typeface="Arial" pitchFamily="34" charset="0"/>
              <a:buChar char="•"/>
            </a:pPr>
            <a:r>
              <a:rPr lang="en-US" sz="1100" dirty="0" smtClean="0"/>
              <a:t>Data fishing can be fun,</a:t>
            </a:r>
            <a:r>
              <a:rPr lang="en-US" sz="1100" baseline="0" dirty="0" smtClean="0"/>
              <a:t> but may lead to problems. It can cause a delay in the use of data (especially if there are a lot of data), change the focus of the analysis, or miss important trends or issues. Identity what you are interested in knowing prior to your data analysis. If you are unclear what you are looking for, conduct an analysis of the more critical outcomes first (graduation, reading performance) and then focus on outcomes in other issues. It is important to prioritize. </a:t>
            </a:r>
          </a:p>
          <a:p>
            <a:pPr lvl="1">
              <a:buFont typeface="Arial" pitchFamily="34" charset="0"/>
              <a:buChar char="•"/>
            </a:pPr>
            <a:r>
              <a:rPr lang="en-US" sz="1100" baseline="0" dirty="0" smtClean="0"/>
              <a:t>Identify what you are looking for at all levels of analysis (district, school, grade, class, students) and levels of prevention (primary, secondary, or tertiary).</a:t>
            </a:r>
            <a:endParaRPr lang="en-US" sz="1100" dirty="0" smtClean="0"/>
          </a:p>
          <a:p>
            <a:pPr>
              <a:buFont typeface="Arial" pitchFamily="34" charset="0"/>
              <a:buChar char="•"/>
            </a:pPr>
            <a:r>
              <a:rPr lang="en-US" sz="1100" b="1" dirty="0" smtClean="0"/>
              <a:t>How will you look for it?</a:t>
            </a:r>
          </a:p>
          <a:p>
            <a:pPr lvl="1">
              <a:buFont typeface="Arial" pitchFamily="34" charset="0"/>
              <a:buChar char="•"/>
            </a:pPr>
            <a:r>
              <a:rPr lang="en-US" sz="1100" dirty="0" smtClean="0"/>
              <a:t>Develop a plan on how you will systematically</a:t>
            </a:r>
            <a:r>
              <a:rPr lang="en-US" sz="1100" baseline="0" dirty="0" smtClean="0"/>
              <a:t> analyze your data. This can increase the efficiency of your data analysis activities. It also helps manage the output many data systems offer. Only the most critical data is needed first. It allows you to know where to delve in deeper. </a:t>
            </a:r>
            <a:endParaRPr lang="en-US" sz="1100" dirty="0" smtClean="0"/>
          </a:p>
          <a:p>
            <a:pPr>
              <a:buFont typeface="Arial" pitchFamily="34" charset="0"/>
              <a:buChar char="•"/>
            </a:pPr>
            <a:r>
              <a:rPr lang="en-US" sz="1100" b="1" dirty="0" smtClean="0"/>
              <a:t>How will you know if you found it?</a:t>
            </a:r>
          </a:p>
          <a:p>
            <a:pPr lvl="1">
              <a:buFont typeface="Arial" pitchFamily="34" charset="0"/>
              <a:buChar char="•"/>
            </a:pPr>
            <a:r>
              <a:rPr lang="en-US" sz="1100" dirty="0" smtClean="0"/>
              <a:t>Determine how much evidence is needed for the team</a:t>
            </a:r>
            <a:r>
              <a:rPr lang="en-US" sz="1100" baseline="0" dirty="0" smtClean="0"/>
              <a:t> to identify a problem. Once identified the team can continue moving through the problem solving process in order to develop a plan of action. </a:t>
            </a: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Think</a:t>
            </a:r>
            <a:r>
              <a:rPr lang="en-US" dirty="0" smtClean="0"/>
              <a:t> about the data review process </a:t>
            </a:r>
            <a:r>
              <a:rPr lang="en-US" b="1" dirty="0" smtClean="0"/>
              <a:t>in your school sites.</a:t>
            </a:r>
          </a:p>
          <a:p>
            <a:pPr lvl="1">
              <a:buClr>
                <a:schemeClr val="tx2"/>
              </a:buClr>
              <a:buFont typeface="Arial" pitchFamily="34" charset="0"/>
              <a:buChar char="•"/>
            </a:pPr>
            <a:r>
              <a:rPr lang="en-US" b="1" dirty="0" smtClean="0"/>
              <a:t>Who should be involved in the review of progress monitoring data?</a:t>
            </a:r>
          </a:p>
          <a:p>
            <a:pPr lvl="1">
              <a:buClr>
                <a:schemeClr val="tx2"/>
              </a:buClr>
              <a:buFont typeface="Arial" pitchFamily="34" charset="0"/>
              <a:buChar char="•"/>
            </a:pPr>
            <a:r>
              <a:rPr lang="en-US" b="1" dirty="0" smtClean="0"/>
              <a:t>What data review schedule is available?</a:t>
            </a:r>
          </a:p>
          <a:p>
            <a:pPr lvl="1">
              <a:buClr>
                <a:schemeClr val="tx2"/>
              </a:buClr>
              <a:buFont typeface="Arial" pitchFamily="34" charset="0"/>
              <a:buChar char="•"/>
            </a:pPr>
            <a:r>
              <a:rPr lang="en-US" b="1" dirty="0" smtClean="0"/>
              <a:t>How should meetings be facilitated?</a:t>
            </a:r>
          </a:p>
          <a:p>
            <a:endParaRPr lang="en-US" dirty="0" smtClean="0"/>
          </a:p>
          <a:p>
            <a:r>
              <a:rPr lang="en-US" i="1" dirty="0" smtClean="0"/>
              <a:t>Give participants approximately 20 seconds.</a:t>
            </a:r>
          </a:p>
          <a:p>
            <a:endParaRPr lang="en-US" dirty="0" smtClean="0"/>
          </a:p>
          <a:p>
            <a:r>
              <a:rPr lang="en-US" b="1" dirty="0" smtClean="0"/>
              <a:t>Pair</a:t>
            </a:r>
            <a:r>
              <a:rPr lang="en-US" dirty="0" smtClean="0"/>
              <a:t> and </a:t>
            </a:r>
            <a:r>
              <a:rPr lang="en-US" b="1" dirty="0" smtClean="0"/>
              <a:t>share</a:t>
            </a:r>
            <a:r>
              <a:rPr lang="en-US" dirty="0" smtClean="0"/>
              <a:t> with your neighbor/table</a:t>
            </a:r>
          </a:p>
          <a:p>
            <a:r>
              <a:rPr lang="en-US" i="1" dirty="0" smtClean="0"/>
              <a:t>Give participants approximately 2-3 minute.</a:t>
            </a:r>
          </a:p>
          <a:p>
            <a:endParaRPr lang="en-US" dirty="0" smtClean="0"/>
          </a:p>
          <a:p>
            <a:r>
              <a:rPr lang="en-US" i="1" dirty="0" smtClean="0"/>
              <a:t>Allow 2 or 3 pairs/tables to orally share their lists.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identified</a:t>
            </a:r>
            <a:r>
              <a:rPr lang="en-US" baseline="0" dirty="0" smtClean="0"/>
              <a:t> our review team, we need to </a:t>
            </a:r>
            <a:r>
              <a:rPr lang="en-US" b="1" baseline="0" dirty="0" smtClean="0"/>
              <a:t>determine the frequency of data collection </a:t>
            </a:r>
            <a:r>
              <a:rPr lang="en-US" b="0" baseline="0" dirty="0" smtClean="0"/>
              <a:t>across levels of the prevention system</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6B0EF-8C45-4D63-8190-CF95AD68E6BF}" type="slidenum">
              <a:rPr lang="en-US"/>
              <a:pPr/>
              <a:t>71</a:t>
            </a:fld>
            <a:endParaRPr lang="en-US"/>
          </a:p>
        </p:txBody>
      </p:sp>
      <p:sp>
        <p:nvSpPr>
          <p:cNvPr id="1751042" name="Rectangle 2"/>
          <p:cNvSpPr>
            <a:spLocks noGrp="1" noRot="1" noChangeAspect="1" noChangeArrowheads="1" noTextEdit="1"/>
          </p:cNvSpPr>
          <p:nvPr>
            <p:ph type="sldImg"/>
          </p:nvPr>
        </p:nvSpPr>
        <p:spPr>
          <a:ln/>
        </p:spPr>
      </p:sp>
      <p:sp>
        <p:nvSpPr>
          <p:cNvPr id="1751043" name="Rectangle 3"/>
          <p:cNvSpPr>
            <a:spLocks noGrp="1" noChangeArrowheads="1"/>
          </p:cNvSpPr>
          <p:nvPr>
            <p:ph type="body" idx="1"/>
          </p:nvPr>
        </p:nvSpPr>
        <p:spPr>
          <a:xfrm>
            <a:off x="702617" y="4422133"/>
            <a:ext cx="5617871" cy="4188171"/>
          </a:xfrm>
        </p:spPr>
        <p:txBody>
          <a:bodyPr/>
          <a:lstStyle/>
          <a:p>
            <a:r>
              <a:rPr lang="en-US" dirty="0" smtClean="0"/>
              <a:t>Ideally,</a:t>
            </a:r>
            <a:r>
              <a:rPr lang="en-US" baseline="0" dirty="0" smtClean="0"/>
              <a:t> the more frequently data is collected and used the more responsive we become to students. However, given the structure of the school day, it may not be possible to collect as much data as you would like. Determine what is the frequency of data collection that will meet the data decision making needs.</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AC7E5F-4206-471F-A591-40E9DE3760D4}" type="slidenum">
              <a:rPr lang="en-US"/>
              <a:pPr/>
              <a:t>72</a:t>
            </a:fld>
            <a:endParaRPr lang="en-US"/>
          </a:p>
        </p:txBody>
      </p:sp>
      <p:sp>
        <p:nvSpPr>
          <p:cNvPr id="1726466" name="Rectangle 2"/>
          <p:cNvSpPr>
            <a:spLocks noGrp="1" noRot="1" noChangeAspect="1" noChangeArrowheads="1" noTextEdit="1"/>
          </p:cNvSpPr>
          <p:nvPr>
            <p:ph type="sldImg"/>
          </p:nvPr>
        </p:nvSpPr>
        <p:spPr>
          <a:xfrm>
            <a:off x="1185863" y="698500"/>
            <a:ext cx="4652962" cy="3490913"/>
          </a:xfrm>
          <a:ln/>
        </p:spPr>
      </p:sp>
      <p:sp>
        <p:nvSpPr>
          <p:cNvPr id="1726467" name="Rectangle 3"/>
          <p:cNvSpPr>
            <a:spLocks noGrp="1" noChangeArrowheads="1"/>
          </p:cNvSpPr>
          <p:nvPr>
            <p:ph type="body" idx="1"/>
          </p:nvPr>
        </p:nvSpPr>
        <p:spPr>
          <a:xfrm>
            <a:off x="702617" y="4422133"/>
            <a:ext cx="5617871" cy="4188171"/>
          </a:xfrm>
        </p:spPr>
        <p:txBody>
          <a:bodyPr/>
          <a:lstStyle/>
          <a:p>
            <a:r>
              <a:rPr lang="en-US" i="0" dirty="0" smtClean="0"/>
              <a:t>By</a:t>
            </a:r>
            <a:r>
              <a:rPr lang="en-US" i="0" baseline="0" dirty="0" smtClean="0"/>
              <a:t> the Center’s definition, progress monitoring should occur </a:t>
            </a:r>
            <a:r>
              <a:rPr lang="en-US" b="1" i="0" baseline="0" dirty="0" smtClean="0"/>
              <a:t>at least monthly.  </a:t>
            </a:r>
            <a:r>
              <a:rPr lang="en-US" b="1" dirty="0" smtClean="0">
                <a:solidFill>
                  <a:schemeClr val="tx1"/>
                </a:solidFill>
              </a:rPr>
              <a:t>As the number of data points increases, the effects of measurement error on the trend line decreases</a:t>
            </a:r>
            <a:r>
              <a:rPr lang="en-US" b="0" dirty="0" smtClean="0"/>
              <a:t>. Researchers </a:t>
            </a:r>
            <a:r>
              <a:rPr lang="en-US" b="1" dirty="0" smtClean="0">
                <a:solidFill>
                  <a:schemeClr val="tx1"/>
                </a:solidFill>
              </a:rPr>
              <a:t>Christ &amp; </a:t>
            </a:r>
            <a:r>
              <a:rPr lang="en-US" b="1" dirty="0" err="1" smtClean="0">
                <a:solidFill>
                  <a:schemeClr val="tx1"/>
                </a:solidFill>
              </a:rPr>
              <a:t>Silberglitt</a:t>
            </a:r>
            <a:r>
              <a:rPr lang="en-US" b="1" dirty="0" smtClean="0">
                <a:solidFill>
                  <a:schemeClr val="tx1"/>
                </a:solidFill>
              </a:rPr>
              <a:t> (2007) recommended  between</a:t>
            </a:r>
            <a:r>
              <a:rPr lang="en-US" b="1" baseline="0" dirty="0" smtClean="0">
                <a:solidFill>
                  <a:schemeClr val="tx1"/>
                </a:solidFill>
              </a:rPr>
              <a:t> </a:t>
            </a:r>
            <a:r>
              <a:rPr lang="en-US" b="1" dirty="0" smtClean="0">
                <a:solidFill>
                  <a:schemeClr val="tx1"/>
                </a:solidFill>
              </a:rPr>
              <a:t>six and nine data points.</a:t>
            </a:r>
          </a:p>
          <a:p>
            <a:endParaRPr lang="en-US" i="1" dirty="0" smtClean="0"/>
          </a:p>
          <a:p>
            <a:r>
              <a:rPr lang="en-US" i="1" dirty="0" smtClean="0"/>
              <a:t>For more information see, Christ, T. J., &amp; </a:t>
            </a:r>
            <a:r>
              <a:rPr lang="en-US" i="1" dirty="0" err="1" smtClean="0"/>
              <a:t>Silberglitt</a:t>
            </a:r>
            <a:r>
              <a:rPr lang="en-US" i="1" dirty="0" smtClean="0"/>
              <a:t>, B. (2007). Estimates of the standard error of measurement for curriculum-based measures of oral reading fluency. School Psychology Review, 36, 130–146.</a:t>
            </a:r>
          </a:p>
          <a:p>
            <a:endParaRPr lang="en-US" i="1"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2F218-6E45-485D-B4CF-1C49DB4579BF}" type="slidenum">
              <a:rPr lang="en-US"/>
              <a:pPr/>
              <a:t>73</a:t>
            </a:fld>
            <a:endParaRPr lang="en-US"/>
          </a:p>
        </p:txBody>
      </p:sp>
      <p:sp>
        <p:nvSpPr>
          <p:cNvPr id="1814530" name="Rectangle 2"/>
          <p:cNvSpPr>
            <a:spLocks noGrp="1" noRot="1" noChangeAspect="1" noChangeArrowheads="1" noTextEdit="1"/>
          </p:cNvSpPr>
          <p:nvPr>
            <p:ph type="sldImg"/>
          </p:nvPr>
        </p:nvSpPr>
        <p:spPr>
          <a:ln/>
        </p:spPr>
      </p:sp>
      <p:sp>
        <p:nvSpPr>
          <p:cNvPr id="1814531" name="Rectangle 3"/>
          <p:cNvSpPr>
            <a:spLocks noGrp="1" noChangeArrowheads="1"/>
          </p:cNvSpPr>
          <p:nvPr>
            <p:ph type="body" idx="1"/>
          </p:nvPr>
        </p:nvSpPr>
        <p:spPr/>
        <p:txBody>
          <a:bodyPr/>
          <a:lstStyle/>
          <a:p>
            <a:r>
              <a:rPr lang="en-US" dirty="0" smtClean="0"/>
              <a:t>In this study by </a:t>
            </a:r>
            <a:r>
              <a:rPr lang="en-US" dirty="0" err="1" smtClean="0"/>
              <a:t>Bangert</a:t>
            </a:r>
            <a:r>
              <a:rPr lang="en-US" dirty="0" smtClean="0"/>
              <a:t>-Drowns,</a:t>
            </a:r>
            <a:r>
              <a:rPr lang="en-US" baseline="0" dirty="0" smtClean="0"/>
              <a:t> </a:t>
            </a:r>
            <a:r>
              <a:rPr lang="en-US" baseline="0" dirty="0" err="1" smtClean="0"/>
              <a:t>Kulik</a:t>
            </a:r>
            <a:r>
              <a:rPr lang="en-US" baseline="0" dirty="0" smtClean="0"/>
              <a:t>, and </a:t>
            </a:r>
            <a:r>
              <a:rPr lang="en-US" baseline="0" dirty="0" err="1" smtClean="0"/>
              <a:t>Kulik</a:t>
            </a:r>
            <a:r>
              <a:rPr lang="en-US" baseline="0" dirty="0" smtClean="0"/>
              <a:t> (1991)</a:t>
            </a:r>
            <a:r>
              <a:rPr lang="en-US" dirty="0" smtClean="0"/>
              <a:t>, how frequently data  was collected had a direct impact on</a:t>
            </a:r>
            <a:r>
              <a:rPr lang="en-US" baseline="0" dirty="0" smtClean="0"/>
              <a:t> the performance of students. They found that progress monitoring at least once a week led to measureable positive benefit for students. Notice that ideally, progress monitoring twice a week would lead to better results. However, it is important to consider whether it is feasible and whether the benefit  warrants the extra time spent.  </a:t>
            </a:r>
          </a:p>
          <a:p>
            <a:endParaRPr lang="en-US" baseline="0" dirty="0" smtClean="0"/>
          </a:p>
          <a:p>
            <a:pPr defTabSz="901690">
              <a:defRPr/>
            </a:pPr>
            <a:r>
              <a:rPr lang="en-US" i="1" baseline="0" dirty="0" smtClean="0"/>
              <a:t>For more information, see </a:t>
            </a:r>
          </a:p>
          <a:p>
            <a:pPr defTabSz="901690">
              <a:defRPr/>
            </a:pPr>
            <a:r>
              <a:rPr lang="en-US" i="1" dirty="0" err="1" smtClean="0"/>
              <a:t>Bangert</a:t>
            </a:r>
            <a:r>
              <a:rPr lang="en-US" i="1" dirty="0" smtClean="0"/>
              <a:t>-Drowns, R. L., </a:t>
            </a:r>
            <a:r>
              <a:rPr lang="en-US" i="1" dirty="0" err="1" smtClean="0"/>
              <a:t>Kulik</a:t>
            </a:r>
            <a:r>
              <a:rPr lang="en-US" i="1" dirty="0" smtClean="0"/>
              <a:t>, J. A., &amp; </a:t>
            </a:r>
            <a:r>
              <a:rPr lang="en-US" i="1" dirty="0" err="1" smtClean="0"/>
              <a:t>Kulik</a:t>
            </a:r>
            <a:r>
              <a:rPr lang="en-US" i="1" dirty="0" smtClean="0"/>
              <a:t>, C.-L. C. (1991). Effects of frequent classroom testing. Journal of Educational Research, 85, 89-99.</a:t>
            </a:r>
          </a:p>
          <a:p>
            <a:pPr defTabSz="901690">
              <a:defRPr/>
            </a:pPr>
            <a:endParaRPr lang="en-US" i="1" dirty="0" smtClean="0"/>
          </a:p>
          <a:p>
            <a:pPr defTabSz="901690">
              <a:defRPr/>
            </a:pPr>
            <a:r>
              <a:rPr lang="en-US" i="1" dirty="0" smtClean="0"/>
              <a:t>Fuchs, L. S. &amp; Fuchs, D. (1986). Effects of systematic formative evaluation: A meta-analysis. Exceptional Children , 53(3), 199-208.</a:t>
            </a:r>
          </a:p>
          <a:p>
            <a:endParaRPr lang="en-US" dirty="0" smtClean="0"/>
          </a:p>
          <a:p>
            <a:r>
              <a:rPr lang="en-US" i="1" dirty="0" smtClean="0"/>
              <a:t>NOTE:</a:t>
            </a:r>
            <a:r>
              <a:rPr lang="en-US" i="1" baseline="0" dirty="0" smtClean="0"/>
              <a:t> This may be a good place for a break, or a stopping point for the day  if the modules are being delivered over multiple days </a:t>
            </a:r>
            <a:endParaRPr lang="en-US" i="1"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determined frequency</a:t>
            </a:r>
            <a:r>
              <a:rPr lang="en-US" baseline="0" dirty="0" smtClean="0"/>
              <a:t> of data collection, </a:t>
            </a:r>
            <a:r>
              <a:rPr lang="en-US" b="1" baseline="0" dirty="0" smtClean="0"/>
              <a:t>it is time to collect baseline data </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buFont typeface="Wingdings" pitchFamily="2" charset="2"/>
              <a:buNone/>
            </a:pPr>
            <a:r>
              <a:rPr lang="en-US" b="0" i="1" dirty="0" smtClean="0"/>
              <a:t>Read slide</a:t>
            </a:r>
            <a:endParaRPr lang="en-US" b="0"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690">
              <a:defRPr/>
            </a:pPr>
            <a:r>
              <a:rPr lang="en-US" i="1" dirty="0" smtClean="0"/>
              <a:t>This slide presents one student’s three benchmark scores. For CBM, benchmark scores are  presented as words read correct (</a:t>
            </a:r>
            <a:r>
              <a:rPr lang="en-US" i="1" dirty="0" err="1" smtClean="0"/>
              <a:t>wrc</a:t>
            </a:r>
            <a:r>
              <a:rPr lang="en-US" i="1" dirty="0" smtClean="0"/>
              <a:t>; numerator) over errors (denominator).</a:t>
            </a:r>
          </a:p>
          <a:p>
            <a:pPr defTabSz="901690">
              <a:defRPr/>
            </a:pPr>
            <a:endParaRPr lang="en-US" i="1" dirty="0" smtClean="0"/>
          </a:p>
          <a:p>
            <a:pPr defTabSz="901690">
              <a:defRPr/>
            </a:pPr>
            <a:r>
              <a:rPr lang="en-US" dirty="0" smtClean="0"/>
              <a:t>During the screening process, this student received the following scores. If we take the median score, what would be the student’s baseline score?</a:t>
            </a:r>
          </a:p>
          <a:p>
            <a:pPr defTabSz="901690">
              <a:defRPr/>
            </a:pPr>
            <a:endParaRPr lang="en-US" dirty="0" smtClean="0"/>
          </a:p>
          <a:p>
            <a:pPr defTabSz="901690">
              <a:defRPr/>
            </a:pPr>
            <a:r>
              <a:rPr lang="en-US" dirty="0" smtClean="0"/>
              <a:t>Why do we use the median instead of the average? </a:t>
            </a:r>
            <a:r>
              <a:rPr lang="en-US" b="1" dirty="0" smtClean="0"/>
              <a:t>Median is preferred to a measure of the average score as averages are susceptible to outliers when dealing with small number sets. Stable baselines are important in goal setting. </a:t>
            </a:r>
            <a:r>
              <a:rPr lang="en-US" dirty="0" smtClean="0"/>
              <a:t>It is used when three scores are collected at a single data collection period (not over time)</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Think</a:t>
            </a:r>
            <a:r>
              <a:rPr lang="en-US" dirty="0" smtClean="0"/>
              <a:t> What is Billy’s baseline score</a:t>
            </a:r>
          </a:p>
          <a:p>
            <a:endParaRPr lang="en-US" dirty="0" smtClean="0"/>
          </a:p>
          <a:p>
            <a:r>
              <a:rPr lang="en-US" i="1" dirty="0" smtClean="0"/>
              <a:t>Give participants approximately 15 seconds.</a:t>
            </a:r>
          </a:p>
          <a:p>
            <a:endParaRPr lang="en-US" dirty="0" smtClean="0"/>
          </a:p>
          <a:p>
            <a:r>
              <a:rPr lang="en-US" b="1" dirty="0" smtClean="0"/>
              <a:t>Pair</a:t>
            </a:r>
            <a:r>
              <a:rPr lang="en-US" dirty="0" smtClean="0"/>
              <a:t> and </a:t>
            </a:r>
            <a:r>
              <a:rPr lang="en-US" b="1" dirty="0" smtClean="0"/>
              <a:t>share</a:t>
            </a:r>
            <a:r>
              <a:rPr lang="en-US" dirty="0" smtClean="0"/>
              <a:t> with your neighbor/table.</a:t>
            </a:r>
          </a:p>
          <a:p>
            <a:endParaRPr lang="en-US" dirty="0" smtClean="0"/>
          </a:p>
          <a:p>
            <a:r>
              <a:rPr lang="en-US" i="1" dirty="0" smtClean="0"/>
              <a:t>Give participants approximately 30 seconds</a:t>
            </a:r>
          </a:p>
          <a:p>
            <a:endParaRPr lang="en-US" dirty="0" smtClean="0"/>
          </a:p>
          <a:p>
            <a:r>
              <a:rPr lang="en-US" i="1" dirty="0" smtClean="0"/>
              <a:t>Allow someone to share their answer.</a:t>
            </a:r>
            <a:endParaRPr lang="en-US" dirty="0" smtClean="0"/>
          </a:p>
          <a:p>
            <a:endParaRPr lang="en-US" dirty="0" smtClean="0"/>
          </a:p>
          <a:p>
            <a:r>
              <a:rPr lang="en-US" i="1" baseline="0" dirty="0" smtClean="0"/>
              <a:t> Answer: 96/3. The median of errors is also taken to avoid outliers. </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701676" y="4421188"/>
            <a:ext cx="5619749" cy="4424361"/>
          </a:xfrm>
          <a:ln>
            <a:noFill/>
          </a:ln>
        </p:spPr>
        <p:style>
          <a:lnRef idx="2">
            <a:schemeClr val="accent3"/>
          </a:lnRef>
          <a:fillRef idx="1">
            <a:schemeClr val="lt1"/>
          </a:fillRef>
          <a:effectRef idx="0">
            <a:schemeClr val="accent3"/>
          </a:effectRef>
          <a:fontRef idx="minor">
            <a:schemeClr val="dk1"/>
          </a:fontRef>
        </p:style>
        <p:txBody>
          <a:bodyPr/>
          <a:lstStyle/>
          <a:p>
            <a:r>
              <a:rPr lang="en-US" dirty="0" smtClean="0"/>
              <a:t>So as you saw in the definition, the Center has identified four essential components for RTI. </a:t>
            </a:r>
          </a:p>
          <a:p>
            <a:pPr marL="225378" indent="-225378">
              <a:buFont typeface="+mj-lt"/>
              <a:buAutoNum type="arabicPeriod"/>
            </a:pPr>
            <a:r>
              <a:rPr lang="en-US" b="1" dirty="0" smtClean="0"/>
              <a:t>Screening </a:t>
            </a:r>
            <a:r>
              <a:rPr lang="en-US" dirty="0" smtClean="0"/>
              <a:t>– a system for identifying students at-risk for poor learning outcomes.</a:t>
            </a:r>
          </a:p>
          <a:p>
            <a:pPr marL="225378" indent="-225378">
              <a:buFont typeface="+mj-lt"/>
              <a:buAutoNum type="arabicPeriod"/>
            </a:pPr>
            <a:r>
              <a:rPr lang="en-US" b="1" dirty="0" smtClean="0"/>
              <a:t>Progress Monitoring</a:t>
            </a:r>
            <a:r>
              <a:rPr lang="en-US" dirty="0" smtClean="0"/>
              <a:t> – a system for monitoring the effectiveness of the supports provided to students.</a:t>
            </a:r>
          </a:p>
          <a:p>
            <a:pPr marL="225378" indent="-225378">
              <a:buFont typeface="+mj-lt"/>
              <a:buAutoNum type="arabicPeriod"/>
            </a:pPr>
            <a:r>
              <a:rPr lang="en-US" b="1" dirty="0" err="1" smtClean="0"/>
              <a:t>Schoolwide</a:t>
            </a:r>
            <a:r>
              <a:rPr lang="en-US" b="1" dirty="0" smtClean="0"/>
              <a:t>,</a:t>
            </a:r>
            <a:r>
              <a:rPr lang="en-US" b="1" baseline="0" dirty="0" smtClean="0"/>
              <a:t> </a:t>
            </a:r>
            <a:r>
              <a:rPr lang="en-US" b="1" dirty="0" smtClean="0"/>
              <a:t>Multi-Level Prevention System</a:t>
            </a:r>
            <a:r>
              <a:rPr lang="en-US" dirty="0" smtClean="0"/>
              <a:t> – at least three increasingly intense levels of instructional support. </a:t>
            </a:r>
          </a:p>
          <a:p>
            <a:pPr marL="676136" lvl="1" indent="-225378">
              <a:buFont typeface="+mj-lt"/>
              <a:buAutoNum type="alphaLcParenR"/>
            </a:pPr>
            <a:r>
              <a:rPr lang="en-US" b="1" dirty="0" smtClean="0"/>
              <a:t>Primary</a:t>
            </a:r>
            <a:r>
              <a:rPr lang="en-US" dirty="0" smtClean="0"/>
              <a:t> – which is the core instruction and curriculum. </a:t>
            </a:r>
          </a:p>
          <a:p>
            <a:pPr marL="676136" lvl="1" indent="-225378">
              <a:buFont typeface="+mj-lt"/>
              <a:buAutoNum type="alphaLcParenR"/>
            </a:pPr>
            <a:r>
              <a:rPr lang="en-US" b="1" dirty="0" smtClean="0"/>
              <a:t>Secondary</a:t>
            </a:r>
            <a:r>
              <a:rPr lang="en-US" dirty="0" smtClean="0"/>
              <a:t> </a:t>
            </a:r>
            <a:r>
              <a:rPr lang="en-US" b="1" baseline="0" dirty="0" smtClean="0"/>
              <a:t>–</a:t>
            </a:r>
            <a:r>
              <a:rPr lang="en-US" dirty="0" smtClean="0"/>
              <a:t> which is in addition to the primary level and provides supports targeted to students’ needs</a:t>
            </a:r>
          </a:p>
          <a:p>
            <a:pPr marL="676136" lvl="1" indent="-225378">
              <a:buFont typeface="+mj-lt"/>
              <a:buAutoNum type="alphaLcParenR"/>
            </a:pPr>
            <a:r>
              <a:rPr lang="en-US" b="1" dirty="0" smtClean="0"/>
              <a:t>Tertiary</a:t>
            </a:r>
            <a:r>
              <a:rPr lang="en-US" b="1" baseline="0" dirty="0" smtClean="0"/>
              <a:t> – </a:t>
            </a:r>
            <a:r>
              <a:rPr lang="en-US" dirty="0" smtClean="0"/>
              <a:t>also supplemental to primary, but more intense than secondary.</a:t>
            </a:r>
          </a:p>
          <a:p>
            <a:pPr marL="225378" indent="-225378">
              <a:buFont typeface="+mj-lt"/>
              <a:buAutoNum type="arabicPeriod"/>
            </a:pPr>
            <a:r>
              <a:rPr lang="en-US" b="1" dirty="0" smtClean="0"/>
              <a:t>Data-Based Decision Making</a:t>
            </a:r>
            <a:r>
              <a:rPr lang="en-US" dirty="0" smtClean="0"/>
              <a:t> </a:t>
            </a:r>
            <a:r>
              <a:rPr lang="en-US" b="1" dirty="0" smtClean="0"/>
              <a:t>for </a:t>
            </a:r>
            <a:endParaRPr lang="en-US" dirty="0" smtClean="0"/>
          </a:p>
          <a:p>
            <a:pPr marL="676136" lvl="1" indent="-225378">
              <a:buFont typeface="+mj-lt"/>
              <a:buAutoNum type="alphaLcParenR"/>
            </a:pPr>
            <a:r>
              <a:rPr lang="en-US" b="1" dirty="0" smtClean="0"/>
              <a:t>Instruction</a:t>
            </a:r>
            <a:r>
              <a:rPr lang="en-US" dirty="0" smtClean="0"/>
              <a:t> –  determining who needs assistance, what type of instruction or assistance is needed, is the duration and intensity sufficient, etc.</a:t>
            </a:r>
          </a:p>
          <a:p>
            <a:pPr marL="676136" lvl="1" indent="-225378">
              <a:buFont typeface="+mj-lt"/>
              <a:buAutoNum type="alphaLcParenR"/>
            </a:pPr>
            <a:r>
              <a:rPr lang="en-US" b="1" dirty="0" smtClean="0"/>
              <a:t>Movement</a:t>
            </a:r>
            <a:r>
              <a:rPr lang="en-US" dirty="0" smtClean="0"/>
              <a:t> </a:t>
            </a:r>
            <a:r>
              <a:rPr lang="en-US" b="1" dirty="0" smtClean="0"/>
              <a:t>within the multi-level system </a:t>
            </a:r>
            <a:r>
              <a:rPr lang="en-US" dirty="0" smtClean="0"/>
              <a:t>– when to move students to something more or less intense, who is responding and/or not responding, etc.</a:t>
            </a:r>
          </a:p>
          <a:p>
            <a:pPr marL="676136" lvl="1" indent="-225378">
              <a:buFont typeface="+mj-lt"/>
              <a:buAutoNum type="alphaLcParenR"/>
            </a:pPr>
            <a:r>
              <a:rPr lang="en-US" b="1" dirty="0" smtClean="0"/>
              <a:t>Disability identification</a:t>
            </a:r>
            <a:r>
              <a:rPr lang="en-US" dirty="0" smtClean="0"/>
              <a:t> – when to refer for special education evaluation, how does the student compare to his/her peers, did he/she receive appropriate instruction, etc. This is, of course, in </a:t>
            </a:r>
            <a:r>
              <a:rPr lang="en-US" b="1" dirty="0" smtClean="0"/>
              <a:t>accordance with the state law.</a:t>
            </a:r>
            <a:r>
              <a:rPr lang="en-US" dirty="0" smtClean="0"/>
              <a:t> </a:t>
            </a:r>
          </a:p>
          <a:p>
            <a:pPr eaLnBrk="1" hangingPunct="1"/>
            <a:endParaRPr lang="en-US" sz="1400" dirty="0" smtClean="0"/>
          </a:p>
        </p:txBody>
      </p:sp>
      <p:sp>
        <p:nvSpPr>
          <p:cNvPr id="4" name="Slide Number Placeholder 3"/>
          <p:cNvSpPr>
            <a:spLocks noGrp="1"/>
          </p:cNvSpPr>
          <p:nvPr>
            <p:ph type="sldNum" sz="quarter" idx="5"/>
          </p:nvPr>
        </p:nvSpPr>
        <p:spPr>
          <a:xfrm>
            <a:off x="3978276" y="8842375"/>
            <a:ext cx="3043239" cy="465138"/>
          </a:xfrm>
        </p:spPr>
        <p:txBody>
          <a:bodyPr/>
          <a:lstStyle/>
          <a:p>
            <a:pPr>
              <a:defRPr/>
            </a:pPr>
            <a:fld id="{7699AF3B-6DEB-4270-BDE8-339DF4DA3D0A}"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performance data is collected  over time, not at a single data collection point. In these cases, an average is used to account for general performance over a larger period of time and any growth that occurred during the baseline collection period (e.g., three weeks). We will use this approach in our activity handouts. </a:t>
            </a:r>
          </a:p>
          <a:p>
            <a:endParaRPr lang="en-US" dirty="0" smtClean="0"/>
          </a:p>
          <a:p>
            <a:r>
              <a:rPr lang="en-US" dirty="0" smtClean="0"/>
              <a:t>This is a good approach for those students who</a:t>
            </a:r>
            <a:r>
              <a:rPr lang="en-US" baseline="0" dirty="0" smtClean="0"/>
              <a:t> are identified through the screening and are progress monitored to confirm or disconfirm.  Through this approach, students making progress before intervention is delivered may not actually need secondary interventions. In this case, the baseline is stable and it appears unlikely that  this student will make progress without an intervention.</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78</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F57CE-9E4E-4C2D-887F-D9D967EF4EFF}" type="slidenum">
              <a:rPr lang="en-US"/>
              <a:pPr/>
              <a:t>79</a:t>
            </a:fld>
            <a:endParaRPr lang="en-US"/>
          </a:p>
        </p:txBody>
      </p:sp>
      <p:sp>
        <p:nvSpPr>
          <p:cNvPr id="1882114" name="Rectangle 2"/>
          <p:cNvSpPr>
            <a:spLocks noGrp="1" noRot="1" noChangeAspect="1" noChangeArrowheads="1" noTextEdit="1"/>
          </p:cNvSpPr>
          <p:nvPr>
            <p:ph type="sldImg"/>
          </p:nvPr>
        </p:nvSpPr>
        <p:spPr>
          <a:ln/>
        </p:spPr>
      </p:sp>
      <p:sp>
        <p:nvSpPr>
          <p:cNvPr id="1882115" name="Rectangle 3"/>
          <p:cNvSpPr>
            <a:spLocks noGrp="1" noChangeArrowheads="1"/>
          </p:cNvSpPr>
          <p:nvPr>
            <p:ph type="body" idx="1"/>
          </p:nvPr>
        </p:nvSpPr>
        <p:spPr>
          <a:xfrm>
            <a:off x="768350" y="4273550"/>
            <a:ext cx="5619749" cy="4724400"/>
          </a:xfrm>
        </p:spPr>
        <p:txBody>
          <a:bodyPr/>
          <a:lstStyle/>
          <a:p>
            <a:r>
              <a:rPr lang="en-US" sz="1000" i="0" dirty="0" smtClean="0"/>
              <a:t>Establishing</a:t>
            </a:r>
            <a:r>
              <a:rPr lang="en-US" sz="1000" i="0" baseline="0" dirty="0" smtClean="0"/>
              <a:t> the level that the student should be progress monitored at:</a:t>
            </a:r>
          </a:p>
          <a:p>
            <a:r>
              <a:rPr lang="en-US" sz="1000" i="1" baseline="0" dirty="0" smtClean="0"/>
              <a:t>Read Slide</a:t>
            </a:r>
            <a:endParaRPr lang="en-US" sz="1000" i="1" dirty="0" smtClean="0"/>
          </a:p>
          <a:p>
            <a:r>
              <a:rPr lang="en-US" sz="1000" i="1" dirty="0" smtClean="0"/>
              <a:t>Note this might be an area where many people</a:t>
            </a:r>
            <a:r>
              <a:rPr lang="en-US" sz="1000" i="1" baseline="0" dirty="0" smtClean="0"/>
              <a:t> have questions. Below is some background information that might be helpful. It is important to recognize that  this </a:t>
            </a:r>
            <a:r>
              <a:rPr lang="en-US" sz="1000" i="1" dirty="0" smtClean="0"/>
              <a:t>is not an extensive overview of this issue</a:t>
            </a:r>
            <a:r>
              <a:rPr lang="en-US" sz="1000" i="1" baseline="0" dirty="0" smtClean="0"/>
              <a:t> or the focus of this presentation.  It may be necessary to move people past this even if they still have some questions.  </a:t>
            </a:r>
          </a:p>
          <a:p>
            <a:endParaRPr lang="en-US" sz="1000" baseline="0" dirty="0" smtClean="0"/>
          </a:p>
          <a:p>
            <a:r>
              <a:rPr lang="en-US" sz="700" i="1" baseline="0" dirty="0" smtClean="0"/>
              <a:t>For reference: </a:t>
            </a:r>
          </a:p>
          <a:p>
            <a:r>
              <a:rPr lang="en-US" sz="700" i="1" dirty="0" smtClean="0"/>
              <a:t>For Passage Reading Fluency (PRF) and Maze Fluency, teachers use CBM passages written at the student’s current grade level. However, if a student is well below grade-level expectations, then he or she may need to read from a lower grade-level passage. If teachers are worried that a student is too delayed in reading to make the grade-level passages appropriate, then find the appropriate CBM level by following these steps.</a:t>
            </a:r>
          </a:p>
          <a:p>
            <a:r>
              <a:rPr lang="en-US" sz="700" i="1" dirty="0" smtClean="0"/>
              <a:t>1.  Determine the grade-level text at which you expect the student to read competently by year’s end. </a:t>
            </a:r>
          </a:p>
          <a:p>
            <a:r>
              <a:rPr lang="en-US" sz="700" i="1" dirty="0" smtClean="0"/>
              <a:t>2.  Administer three passages at this level. Use generic CBM Passage Reading Fluency (PRF) passages, not passages that teachers use for </a:t>
            </a:r>
          </a:p>
          <a:p>
            <a:r>
              <a:rPr lang="en-US" sz="700" i="1" dirty="0" smtClean="0"/>
              <a:t>     instruction.</a:t>
            </a:r>
          </a:p>
          <a:p>
            <a:pPr marL="91440">
              <a:buFont typeface="Arial" pitchFamily="34" charset="0"/>
              <a:buChar char="•"/>
            </a:pPr>
            <a:r>
              <a:rPr lang="en-US" sz="700" i="1" dirty="0" smtClean="0"/>
              <a:t>      If the student reads fewer than 10 correct words in one minute, then use the CBM word identification fluency measure instead of CBM PRF or        </a:t>
            </a:r>
          </a:p>
          <a:p>
            <a:pPr marL="91440"/>
            <a:r>
              <a:rPr lang="en-US" sz="700" i="1" dirty="0" smtClean="0"/>
              <a:t>        CBM Maze Fluency for progress monitoring.</a:t>
            </a:r>
          </a:p>
          <a:p>
            <a:pPr marL="91440">
              <a:buFont typeface="Arial" pitchFamily="34" charset="0"/>
              <a:buChar char="•"/>
            </a:pPr>
            <a:r>
              <a:rPr lang="en-US" sz="700" i="1" dirty="0" smtClean="0"/>
              <a:t>      If the student reads between 10 and 50 correct words in one minute but less than 85–90% correct, then move to the next lower level of text   </a:t>
            </a:r>
          </a:p>
          <a:p>
            <a:pPr marL="91440"/>
            <a:r>
              <a:rPr lang="en-US" sz="700" i="1" dirty="0" smtClean="0"/>
              <a:t>        and  try  3 passages.</a:t>
            </a:r>
          </a:p>
          <a:p>
            <a:pPr marL="91440">
              <a:buFont typeface="Arial" pitchFamily="34" charset="0"/>
              <a:buChar char="•"/>
            </a:pPr>
            <a:r>
              <a:rPr lang="en-US" sz="700" i="1" dirty="0" smtClean="0"/>
              <a:t>      If the student reads more than 50 correct words in one minute, then move to the highest level of text where he/she reads between 10 and 50 </a:t>
            </a:r>
          </a:p>
          <a:p>
            <a:pPr marL="91440"/>
            <a:r>
              <a:rPr lang="en-US" sz="700" i="1" dirty="0" smtClean="0"/>
              <a:t>       words correct in 1 minute (but not higher than the student’s grade-appropriate text).</a:t>
            </a:r>
          </a:p>
          <a:p>
            <a:r>
              <a:rPr lang="en-US" sz="700" i="1" dirty="0" smtClean="0"/>
              <a:t>3.  Maintain the student on this level of text for the purpose of progress monitoring for the entire school </a:t>
            </a:r>
            <a:r>
              <a:rPr lang="en-US" sz="700" i="1" dirty="0" err="1" smtClean="0"/>
              <a:t>year.For</a:t>
            </a:r>
            <a:r>
              <a:rPr lang="en-US" sz="700" i="1" dirty="0" smtClean="0"/>
              <a:t> Computation and Concepts and  </a:t>
            </a:r>
          </a:p>
          <a:p>
            <a:r>
              <a:rPr lang="en-US" sz="700" i="1" dirty="0" smtClean="0"/>
              <a:t>     Applications, teachers use CBM probes at the student’s current grade level. However, if a student is performing well below grade-level </a:t>
            </a:r>
          </a:p>
          <a:p>
            <a:r>
              <a:rPr lang="en-US" sz="700" i="1" dirty="0" smtClean="0"/>
              <a:t>     expectations, then he or she may need to use lower-grade probes. If teachers are worried that a student is too delayed in math for the appropriate </a:t>
            </a:r>
          </a:p>
          <a:p>
            <a:r>
              <a:rPr lang="en-US" sz="700" i="1" dirty="0" smtClean="0"/>
              <a:t>     grade-level probe, then they can find the appropriate CBM level by following these steps.</a:t>
            </a:r>
          </a:p>
          <a:p>
            <a:r>
              <a:rPr lang="en-US" sz="700" i="1" dirty="0" smtClean="0"/>
              <a:t>4.  Determine the grade-level probe at which you expect the student to perform in math competently by year’s end. On two separate days, administer </a:t>
            </a:r>
          </a:p>
          <a:p>
            <a:r>
              <a:rPr lang="en-US" sz="700" i="1" dirty="0" smtClean="0"/>
              <a:t>     a CBM test (either Computation or Concepts and Applications) at the grade level lower than the student’s grade-appropriate level. Use the correct  </a:t>
            </a:r>
          </a:p>
          <a:p>
            <a:r>
              <a:rPr lang="en-US" sz="700" i="1" dirty="0" smtClean="0"/>
              <a:t>     time limit for the test at the lower grade level, and score the tests according to the directions. </a:t>
            </a:r>
          </a:p>
          <a:p>
            <a:pPr marL="182880">
              <a:buFont typeface="Arial" pitchFamily="34" charset="0"/>
              <a:buChar char="•"/>
            </a:pPr>
            <a:r>
              <a:rPr lang="en-US" sz="700" i="1" dirty="0" smtClean="0"/>
              <a:t>     If the student’s average score is between 10 and 15 digits or blanks, then use this lower grade-level test. </a:t>
            </a:r>
          </a:p>
          <a:p>
            <a:pPr marL="182880">
              <a:buFont typeface="Arial" pitchFamily="34" charset="0"/>
              <a:buChar char="•"/>
            </a:pPr>
            <a:r>
              <a:rPr lang="en-US" sz="700" i="1" dirty="0" smtClean="0"/>
              <a:t>     If the student’s average score is less than 10 digits or blanks, then move down one more grade level or stay at the original lower grade level    </a:t>
            </a:r>
          </a:p>
          <a:p>
            <a:pPr marL="182880"/>
            <a:r>
              <a:rPr lang="en-US" sz="700" i="1" dirty="0" smtClean="0"/>
              <a:t>      and  repeat this procedure. </a:t>
            </a:r>
          </a:p>
          <a:p>
            <a:pPr marL="182880">
              <a:buFont typeface="Arial" pitchFamily="34" charset="0"/>
              <a:buChar char="•"/>
            </a:pPr>
            <a:r>
              <a:rPr lang="en-US" sz="700" i="1" dirty="0" smtClean="0"/>
              <a:t>     If average is greater than 15 digits or blanks, then reconsider grade-appropriate material.</a:t>
            </a:r>
          </a:p>
          <a:p>
            <a:pPr marL="182880">
              <a:buFont typeface="Arial" pitchFamily="34" charset="0"/>
              <a:buChar char="•"/>
            </a:pPr>
            <a:r>
              <a:rPr lang="en-US" sz="700" i="1" dirty="0" smtClean="0"/>
              <a:t>    Maintain the student on this grade level for the purpose of progress monitoring for the entire school year.</a:t>
            </a:r>
          </a:p>
          <a:p>
            <a:endParaRPr lang="en-US" sz="1000" i="1"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collected</a:t>
            </a:r>
            <a:r>
              <a:rPr lang="en-US" baseline="0" dirty="0" smtClean="0"/>
              <a:t> baseline data, it is time to </a:t>
            </a:r>
            <a:r>
              <a:rPr lang="en-US" b="1" baseline="0" dirty="0" smtClean="0"/>
              <a:t>establish goals. </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80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32104-6E53-416F-B798-476A6EF72230}" type="slidenum">
              <a:rPr lang="en-US"/>
              <a:pPr/>
              <a:t>81</a:t>
            </a:fld>
            <a:endParaRPr lang="en-US"/>
          </a:p>
        </p:txBody>
      </p:sp>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r>
              <a:rPr lang="en-US" dirty="0" smtClean="0"/>
              <a:t>The stakeholders</a:t>
            </a:r>
            <a:r>
              <a:rPr lang="en-US" baseline="0" dirty="0" smtClean="0"/>
              <a:t> mentioned on this slide include team members, school personnel, family members, and community members. It is important that everyone understands the basis for the goal that was set. This includes </a:t>
            </a:r>
            <a:r>
              <a:rPr lang="en-US" b="1" baseline="0" dirty="0" smtClean="0"/>
              <a:t>why and how the goal was set, how long the student has to achieve the goal, and what the student is expected to do when the goal is met.</a:t>
            </a:r>
            <a:endParaRPr lang="en-US" b="1"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2A260B-F7D8-411C-8938-79BA7E04602D}" type="slidenum">
              <a:rPr lang="en-US" smtClean="0">
                <a:latin typeface="Arial" charset="0"/>
              </a:rPr>
              <a:pPr fontAlgn="base">
                <a:spcBef>
                  <a:spcPct val="0"/>
                </a:spcBef>
                <a:spcAft>
                  <a:spcPct val="0"/>
                </a:spcAft>
              </a:pPr>
              <a:t>82</a:t>
            </a:fld>
            <a:endParaRPr lang="en-US" smtClean="0">
              <a:latin typeface="Arial" charset="0"/>
            </a:endParaRPr>
          </a:p>
        </p:txBody>
      </p:sp>
      <p:sp>
        <p:nvSpPr>
          <p:cNvPr id="30310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0310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There are </a:t>
            </a:r>
            <a:r>
              <a:rPr lang="en-US" b="1" dirty="0" smtClean="0">
                <a:latin typeface="+mn-lt"/>
              </a:rPr>
              <a:t>three options for setting goals</a:t>
            </a:r>
            <a:r>
              <a:rPr lang="en-US" dirty="0" smtClean="0">
                <a:latin typeface="+mn-lt"/>
              </a:rPr>
              <a:t>. The first option uses </a:t>
            </a:r>
            <a:r>
              <a:rPr lang="en-US" b="1" dirty="0" smtClean="0">
                <a:latin typeface="+mn-lt"/>
              </a:rPr>
              <a:t>end-of-year benchmarking</a:t>
            </a:r>
            <a:r>
              <a:rPr lang="en-US" dirty="0" smtClean="0">
                <a:latin typeface="+mn-lt"/>
              </a:rPr>
              <a:t>. The second option uses </a:t>
            </a:r>
            <a:r>
              <a:rPr lang="en-US" b="1" dirty="0" smtClean="0">
                <a:latin typeface="+mn-lt"/>
              </a:rPr>
              <a:t>national norms for weekly rate of improvement</a:t>
            </a:r>
            <a:r>
              <a:rPr lang="en-US" dirty="0" smtClean="0">
                <a:latin typeface="+mn-lt"/>
              </a:rPr>
              <a:t>. The third option uses an </a:t>
            </a:r>
            <a:r>
              <a:rPr lang="en-US" b="1" dirty="0" smtClean="0">
                <a:latin typeface="+mn-lt"/>
              </a:rPr>
              <a:t>intra-individual framework</a:t>
            </a:r>
            <a:r>
              <a:rPr lang="en-US" dirty="0" smtClean="0">
                <a:latin typeface="+mn-lt"/>
              </a:rPr>
              <a:t>. Let’s look at these three options in more detail now.</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70682-8341-47EF-A1F9-FD92011C31A6}" type="slidenum">
              <a:rPr lang="en-US" smtClean="0">
                <a:latin typeface="Arial" charset="0"/>
              </a:rPr>
              <a:pPr fontAlgn="base">
                <a:spcBef>
                  <a:spcPct val="0"/>
                </a:spcBef>
                <a:spcAft>
                  <a:spcPct val="0"/>
                </a:spcAft>
              </a:pPr>
              <a:t>84</a:t>
            </a:fld>
            <a:endParaRPr lang="en-US" smtClean="0">
              <a:latin typeface="Arial" charset="0"/>
            </a:endParaRPr>
          </a:p>
        </p:txBody>
      </p:sp>
      <p:sp>
        <p:nvSpPr>
          <p:cNvPr id="30413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0413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j-lt"/>
              </a:rPr>
              <a:t>The first option is </a:t>
            </a:r>
            <a:r>
              <a:rPr lang="en-US" b="1" dirty="0" smtClean="0">
                <a:latin typeface="+mj-lt"/>
              </a:rPr>
              <a:t>end-of-year benchmarking</a:t>
            </a:r>
            <a:r>
              <a:rPr lang="en-US" dirty="0" smtClean="0">
                <a:latin typeface="+mj-lt"/>
              </a:rPr>
              <a:t>. For typically developing students at the grade level where the student is being monitored, identify the end-of-year CBM benchmark. This is the end-of-year performance goal. The benchmark is represented on the graph by an X at the date marking the end of the year. A goal line is then drawn between the median of at least the first three CBM graphed scores and the end-of-year performance goal.</a:t>
            </a:r>
            <a:endParaRPr lang="en-US" i="1" dirty="0" smtClean="0">
              <a:latin typeface="+mj-lt"/>
            </a:endParaRPr>
          </a:p>
          <a:p>
            <a:pPr eaLnBrk="1" hangingPunct="1">
              <a:spcBef>
                <a:spcPct val="0"/>
              </a:spcBef>
              <a:spcAft>
                <a:spcPct val="100000"/>
              </a:spcAft>
            </a:pPr>
            <a:endParaRPr lang="en-US" dirty="0" smtClean="0">
              <a:latin typeface="+mj-lt"/>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C88DE6-2725-4135-B3FC-69610DCA26DE}" type="slidenum">
              <a:rPr lang="en-US" smtClean="0">
                <a:latin typeface="Arial" charset="0"/>
              </a:rPr>
              <a:pPr fontAlgn="base">
                <a:spcBef>
                  <a:spcPct val="0"/>
                </a:spcBef>
                <a:spcAft>
                  <a:spcPct val="0"/>
                </a:spcAft>
              </a:pPr>
              <a:t>85</a:t>
            </a:fld>
            <a:endParaRPr lang="en-US" smtClean="0">
              <a:latin typeface="Arial" charset="0"/>
            </a:endParaRPr>
          </a:p>
        </p:txBody>
      </p:sp>
      <p:sp>
        <p:nvSpPr>
          <p:cNvPr id="30515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0515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Here are sample end-of-year benchmarks. Remember, the benchmarks you use will depend on which tool you have selected,</a:t>
            </a:r>
            <a:r>
              <a:rPr lang="en-US" baseline="0" dirty="0" smtClean="0">
                <a:latin typeface="+mn-lt"/>
              </a:rPr>
              <a:t> as well as other factors such as additional analysis conducted for your specific population.</a:t>
            </a:r>
            <a:endParaRPr lang="en-US" dirty="0" smtClean="0">
              <a:latin typeface="+mn-lt"/>
            </a:endParaRPr>
          </a:p>
          <a:p>
            <a:pPr eaLnBrk="1" hangingPunct="1">
              <a:spcBef>
                <a:spcPct val="0"/>
              </a:spcBef>
              <a:spcAft>
                <a:spcPct val="100000"/>
              </a:spcAft>
            </a:pPr>
            <a:r>
              <a:rPr lang="en-US" i="1" dirty="0" smtClean="0">
                <a:latin typeface="+mn-lt"/>
              </a:rPr>
              <a:t>NOTE:</a:t>
            </a:r>
            <a:r>
              <a:rPr lang="en-US" i="1" baseline="0" dirty="0" smtClean="0">
                <a:latin typeface="+mn-lt"/>
              </a:rPr>
              <a:t> If the participants are using a specific tool, consider including a sample of its norm chart.</a:t>
            </a:r>
            <a:endParaRPr lang="en-US" i="1" dirty="0" smtClean="0">
              <a:latin typeface="+mn-lt"/>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D364AB-88C3-42FA-A1F3-FF02EA701CB0}" type="slidenum">
              <a:rPr lang="en-US" smtClean="0">
                <a:latin typeface="Arial" charset="0"/>
              </a:rPr>
              <a:pPr fontAlgn="base">
                <a:spcBef>
                  <a:spcPct val="0"/>
                </a:spcBef>
                <a:spcAft>
                  <a:spcPct val="0"/>
                </a:spcAft>
              </a:pPr>
              <a:t>86</a:t>
            </a:fld>
            <a:endParaRPr lang="en-US" smtClean="0">
              <a:latin typeface="Arial" charset="0"/>
            </a:endParaRPr>
          </a:p>
        </p:txBody>
      </p:sp>
      <p:sp>
        <p:nvSpPr>
          <p:cNvPr id="30617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0618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This graph shows a sample graph for a third-grade student working on CBM computation. The end-of-year benchmark of 35 digits is marked with an X, and a goal</a:t>
            </a:r>
            <a:r>
              <a:rPr lang="en-US" baseline="0" dirty="0" smtClean="0">
                <a:latin typeface="+mn-lt"/>
              </a:rPr>
              <a:t> </a:t>
            </a:r>
            <a:r>
              <a:rPr lang="en-US" dirty="0" smtClean="0">
                <a:latin typeface="+mn-lt"/>
              </a:rPr>
              <a:t>line is drawn between the first few data points and the X.</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FC2F6D-F5C5-4575-BD1C-6ADEA59543BD}" type="slidenum">
              <a:rPr lang="en-US" smtClean="0">
                <a:latin typeface="Arial" charset="0"/>
              </a:rPr>
              <a:pPr fontAlgn="base">
                <a:spcBef>
                  <a:spcPct val="0"/>
                </a:spcBef>
                <a:spcAft>
                  <a:spcPct val="0"/>
                </a:spcAft>
              </a:pPr>
              <a:t>87</a:t>
            </a:fld>
            <a:endParaRPr lang="en-US" smtClean="0">
              <a:latin typeface="Arial" charset="0"/>
            </a:endParaRPr>
          </a:p>
        </p:txBody>
      </p:sp>
      <p:sp>
        <p:nvSpPr>
          <p:cNvPr id="30720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0720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Turn to </a:t>
            </a:r>
            <a:r>
              <a:rPr lang="en-US" b="1" dirty="0" smtClean="0">
                <a:latin typeface="+mn-lt"/>
              </a:rPr>
              <a:t>Handout 1</a:t>
            </a:r>
            <a:r>
              <a:rPr lang="en-US" dirty="0" smtClean="0">
                <a:latin typeface="+mn-lt"/>
              </a:rPr>
              <a:t>. This is Gunnar’s graph. He is a fourth-grade student using CBM computation for progress monitoring. Use the chart provided at the bottom of the page to find Gunnar’s end-of-year benchmark. Then, mark the benchmark with an X and draw a goal</a:t>
            </a:r>
            <a:r>
              <a:rPr lang="en-US" baseline="0" dirty="0" smtClean="0">
                <a:latin typeface="+mn-lt"/>
              </a:rPr>
              <a:t> </a:t>
            </a:r>
            <a:r>
              <a:rPr lang="en-US" dirty="0" smtClean="0">
                <a:latin typeface="+mn-lt"/>
              </a:rPr>
              <a:t>line for Gunnar.  </a:t>
            </a:r>
            <a:r>
              <a:rPr lang="en-US" i="1" dirty="0" smtClean="0">
                <a:latin typeface="+mn-lt"/>
              </a:rPr>
              <a:t>(Allow 3 minutes).</a:t>
            </a:r>
          </a:p>
          <a:p>
            <a:pPr defTabSz="901690" eaLnBrk="1" hangingPunct="1">
              <a:spcBef>
                <a:spcPct val="0"/>
              </a:spcBef>
              <a:spcAft>
                <a:spcPct val="100000"/>
              </a:spcAft>
              <a:defRPr/>
            </a:pPr>
            <a:r>
              <a:rPr lang="en-US" i="1" dirty="0" smtClean="0">
                <a:latin typeface="+mn-lt"/>
              </a:rPr>
              <a:t>Baseline performance in</a:t>
            </a:r>
            <a:r>
              <a:rPr lang="en-US" i="1" baseline="0" dirty="0" smtClean="0">
                <a:latin typeface="+mn-lt"/>
              </a:rPr>
              <a:t> t</a:t>
            </a:r>
            <a:r>
              <a:rPr lang="en-US" i="1" dirty="0" smtClean="0">
                <a:latin typeface="+mn-lt"/>
              </a:rPr>
              <a:t>his example is</a:t>
            </a:r>
            <a:r>
              <a:rPr lang="en-US" i="1" baseline="0" dirty="0" smtClean="0">
                <a:latin typeface="+mn-lt"/>
              </a:rPr>
              <a:t> c</a:t>
            </a:r>
            <a:r>
              <a:rPr lang="en-US" i="1" dirty="0" smtClean="0">
                <a:latin typeface="+mn-lt"/>
              </a:rPr>
              <a:t>alculated by adding the baseline scores (the first three</a:t>
            </a:r>
            <a:r>
              <a:rPr lang="en-US" i="1" baseline="0" dirty="0" smtClean="0">
                <a:latin typeface="+mn-lt"/>
              </a:rPr>
              <a:t> scores) together and dividing by the number of scores. Remember, the baseline scores were collected over time, not in a single data-collection period, so the average is used.</a:t>
            </a:r>
            <a:endParaRPr lang="en-US" i="1" dirty="0" smtClean="0">
              <a:latin typeface="+mn-lt"/>
            </a:endParaRPr>
          </a:p>
          <a:p>
            <a:pPr eaLnBrk="1" hangingPunct="1">
              <a:spcBef>
                <a:spcPct val="0"/>
              </a:spcBef>
              <a:spcAft>
                <a:spcPct val="100000"/>
              </a:spcAft>
            </a:pPr>
            <a:endParaRPr lang="en-US" i="1" dirty="0" smtClean="0">
              <a:latin typeface="Arial" charset="0"/>
            </a:endParaRPr>
          </a:p>
          <a:p>
            <a:pPr eaLnBrk="1" hangingPunct="1">
              <a:spcBef>
                <a:spcPct val="0"/>
              </a:spcBef>
              <a:spcAft>
                <a:spcPct val="100000"/>
              </a:spcAft>
            </a:pPr>
            <a:endParaRPr lang="en-US" dirty="0"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60C17-D231-494E-829A-4F3AD0605EE6}" type="slidenum">
              <a:rPr lang="en-US" smtClean="0">
                <a:latin typeface="Arial" charset="0"/>
              </a:rPr>
              <a:pPr fontAlgn="base">
                <a:spcBef>
                  <a:spcPct val="0"/>
                </a:spcBef>
                <a:spcAft>
                  <a:spcPct val="0"/>
                </a:spcAft>
              </a:pPr>
              <a:t>88</a:t>
            </a:fld>
            <a:endParaRPr lang="en-US" smtClean="0">
              <a:latin typeface="Arial" charset="0"/>
            </a:endParaRPr>
          </a:p>
        </p:txBody>
      </p:sp>
      <p:sp>
        <p:nvSpPr>
          <p:cNvPr id="30822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0822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Gunnar’s graph should look like this. The end-of-year benchmark for fourth-grade students on CBM Computation is 40. Forty is marked with an X. Then, a goal-line is drawn from Gunnar’s first few data points to the X.</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Center has developed this graphic to highlight the RTI framework. Many of you probably associate the red, green, and yellow triangle with RTI. In reality, the triangle does not represent the RTI framework; it only represents one component, the multi-level prevention system. The Center graphic takes into account all of the essential components and most importantly the use of data to make decisions, which is often absent from the traditional RTI triangle.</a:t>
            </a:r>
          </a:p>
          <a:p>
            <a:r>
              <a:rPr lang="en-US" dirty="0" smtClean="0"/>
              <a:t> </a:t>
            </a:r>
          </a:p>
          <a:p>
            <a:r>
              <a:rPr lang="en-US" dirty="0" smtClean="0"/>
              <a:t>If you look to the far left, you see screening; to the far right, progress monitoring; and at the bottom, the multi-level prevention system. The three outer components require and are necessary parts of data-based decision making, which is why the arrows travel in both directions. If the 3 other components are in place, but data decision making is absent, then RTI is technically not being implemented. </a:t>
            </a:r>
          </a:p>
          <a:p>
            <a:endParaRPr lang="en-US" dirty="0" smtClean="0"/>
          </a:p>
          <a:p>
            <a:r>
              <a:rPr lang="en-US" dirty="0" smtClean="0"/>
              <a:t>In the center ring, you will see the phrase “culturally responsive,” meaning the screening tools, progress monitoring tools, core instruction, interventions, and data-based decision making procedures should all be culturally responsive. In the same ring, you will notice the phrase “evidence-based,” implying that all components are evidence based. If these components are implemented through a cohesive model, we would expect to see improved student outcomes. I’m now going to talk about each essential component in a little more detail.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D2026F-C70B-4CAB-9A80-975505CA777C}" type="slidenum">
              <a:rPr lang="en-US" smtClean="0">
                <a:latin typeface="Arial" charset="0"/>
              </a:rPr>
              <a:pPr fontAlgn="base">
                <a:spcBef>
                  <a:spcPct val="0"/>
                </a:spcBef>
                <a:spcAft>
                  <a:spcPct val="0"/>
                </a:spcAft>
              </a:pPr>
              <a:t>89</a:t>
            </a:fld>
            <a:endParaRPr lang="en-US" smtClean="0">
              <a:latin typeface="Arial" charset="0"/>
            </a:endParaRPr>
          </a:p>
        </p:txBody>
      </p:sp>
      <p:sp>
        <p:nvSpPr>
          <p:cNvPr id="31437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437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The second option for </a:t>
            </a:r>
            <a:r>
              <a:rPr lang="en-US" b="1" dirty="0" smtClean="0">
                <a:latin typeface="+mn-lt"/>
              </a:rPr>
              <a:t>setting goals is by using national norms of improvement</a:t>
            </a:r>
            <a:r>
              <a:rPr lang="en-US" dirty="0" smtClean="0">
                <a:latin typeface="+mn-lt"/>
              </a:rPr>
              <a:t>. For typically developing students at the grade level where the student is being monitored, identify the average rate of weekly increase from a national norm chart. No national norms are available at the kindergarten level.</a:t>
            </a:r>
            <a:endParaRPr lang="en-US" i="1" dirty="0" smtClean="0">
              <a:latin typeface="+mn-lt"/>
            </a:endParaRPr>
          </a:p>
          <a:p>
            <a:pPr defTabSz="901690" eaLnBrk="1" hangingPunct="1">
              <a:spcBef>
                <a:spcPct val="0"/>
              </a:spcBef>
              <a:spcAft>
                <a:spcPct val="100000"/>
              </a:spcAft>
              <a:defRPr/>
            </a:pPr>
            <a:r>
              <a:rPr lang="en-US" dirty="0" smtClean="0">
                <a:latin typeface="+mn-lt"/>
              </a:rPr>
              <a:t>Here are sample national norms</a:t>
            </a:r>
            <a:r>
              <a:rPr lang="en-US" baseline="0" dirty="0" smtClean="0">
                <a:latin typeface="+mn-lt"/>
              </a:rPr>
              <a:t> for weekly improvement</a:t>
            </a:r>
            <a:r>
              <a:rPr lang="en-US" dirty="0" smtClean="0">
                <a:latin typeface="+mn-lt"/>
              </a:rPr>
              <a:t>. Remember, the national</a:t>
            </a:r>
            <a:r>
              <a:rPr lang="en-US" baseline="0" dirty="0" smtClean="0">
                <a:latin typeface="+mn-lt"/>
              </a:rPr>
              <a:t> norms for weekly improvement you select </a:t>
            </a:r>
            <a:r>
              <a:rPr lang="en-US" dirty="0" smtClean="0">
                <a:latin typeface="+mn-lt"/>
              </a:rPr>
              <a:t>will depend on which tool you have selected,</a:t>
            </a:r>
            <a:r>
              <a:rPr lang="en-US" baseline="0" dirty="0" smtClean="0">
                <a:latin typeface="+mn-lt"/>
              </a:rPr>
              <a:t> as well as other factors such as additional analysis conducted for your specific population.</a:t>
            </a:r>
            <a:endParaRPr lang="en-US" dirty="0" smtClean="0">
              <a:latin typeface="+mn-lt"/>
            </a:endParaRPr>
          </a:p>
          <a:p>
            <a:pPr eaLnBrk="1" hangingPunct="1">
              <a:spcBef>
                <a:spcPct val="0"/>
              </a:spcBef>
              <a:spcAft>
                <a:spcPct val="100000"/>
              </a:spcAft>
            </a:pPr>
            <a:endParaRPr lang="en-US" dirty="0" smtClean="0">
              <a:latin typeface="Arial" charset="0"/>
            </a:endParaRPr>
          </a:p>
          <a:p>
            <a:pPr eaLnBrk="1" hangingPunct="1">
              <a:spcBef>
                <a:spcPct val="0"/>
              </a:spcBef>
              <a:spcAft>
                <a:spcPct val="100000"/>
              </a:spcAft>
            </a:pPr>
            <a:endParaRPr lang="en-US" dirty="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 tools, as we saw on the NCRTI tools chart, already have established growth rates. These growth rates can be used to set a goal by using the following calculation. </a:t>
            </a:r>
          </a:p>
          <a:p>
            <a:endParaRPr lang="en-US" baseline="0" dirty="0" smtClean="0"/>
          </a:p>
          <a:p>
            <a:r>
              <a:rPr lang="en-US" i="1" baseline="0"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90</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52602C-13B0-485C-BF2C-4FEA9FE22075}" type="slidenum">
              <a:rPr lang="en-US" smtClean="0">
                <a:latin typeface="Arial" charset="0"/>
              </a:rPr>
              <a:pPr fontAlgn="base">
                <a:spcBef>
                  <a:spcPct val="0"/>
                </a:spcBef>
                <a:spcAft>
                  <a:spcPct val="0"/>
                </a:spcAft>
              </a:pPr>
              <a:t>91</a:t>
            </a:fld>
            <a:endParaRPr lang="en-US" smtClean="0">
              <a:latin typeface="Arial" charset="0"/>
            </a:endParaRPr>
          </a:p>
        </p:txBody>
      </p:sp>
      <p:sp>
        <p:nvSpPr>
          <p:cNvPr id="31539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539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For example, a fourth-grade student’s average score from his first three CBM computation probes is </a:t>
            </a:r>
            <a:r>
              <a:rPr lang="en-US" b="1" dirty="0" smtClean="0">
                <a:latin typeface="+mn-lt"/>
              </a:rPr>
              <a:t>14.</a:t>
            </a:r>
            <a:r>
              <a:rPr lang="en-US" dirty="0" smtClean="0">
                <a:latin typeface="+mn-lt"/>
              </a:rPr>
              <a:t> The </a:t>
            </a:r>
            <a:r>
              <a:rPr lang="en-US" b="1" dirty="0" smtClean="0">
                <a:latin typeface="+mn-lt"/>
              </a:rPr>
              <a:t>norm for fourth-grade students is 0.70</a:t>
            </a:r>
            <a:r>
              <a:rPr lang="en-US" dirty="0" smtClean="0">
                <a:latin typeface="+mn-lt"/>
              </a:rPr>
              <a:t>. To set an ambitious goal for the student, </a:t>
            </a:r>
            <a:r>
              <a:rPr lang="en-US" b="1" dirty="0" smtClean="0">
                <a:latin typeface="+mn-lt"/>
              </a:rPr>
              <a:t>multiply the weekly rate of growth (norm) by the number of weeks left until the end of the</a:t>
            </a:r>
            <a:r>
              <a:rPr lang="en-US" b="1" baseline="0" dirty="0" smtClean="0">
                <a:latin typeface="+mn-lt"/>
              </a:rPr>
              <a:t> instructional period</a:t>
            </a:r>
            <a:r>
              <a:rPr lang="en-US" b="1" dirty="0" smtClean="0">
                <a:latin typeface="+mn-lt"/>
              </a:rPr>
              <a:t>.</a:t>
            </a:r>
            <a:r>
              <a:rPr lang="en-US" dirty="0" smtClean="0">
                <a:latin typeface="+mn-lt"/>
              </a:rPr>
              <a:t> If there are 16 weeks left, multiply </a:t>
            </a:r>
            <a:r>
              <a:rPr lang="en-US" b="1" dirty="0" smtClean="0">
                <a:latin typeface="+mn-lt"/>
              </a:rPr>
              <a:t>16 by 0.70: 16 </a:t>
            </a:r>
            <a:r>
              <a:rPr lang="en-US" b="1" dirty="0" smtClean="0">
                <a:latin typeface="+mn-lt"/>
                <a:sym typeface="Symbol" pitchFamily="18" charset="2"/>
              </a:rPr>
              <a:t></a:t>
            </a:r>
            <a:r>
              <a:rPr lang="en-US" b="1" dirty="0" smtClean="0">
                <a:latin typeface="+mn-lt"/>
              </a:rPr>
              <a:t> 0.70 = 11.2. </a:t>
            </a:r>
            <a:r>
              <a:rPr lang="en-US" dirty="0" smtClean="0">
                <a:latin typeface="+mn-lt"/>
              </a:rPr>
              <a:t>Add 11.2 to the baseline average of 14 (</a:t>
            </a:r>
            <a:r>
              <a:rPr lang="en-US" b="1" dirty="0" smtClean="0">
                <a:latin typeface="+mn-lt"/>
              </a:rPr>
              <a:t>11.2 + 14 = 25.2</a:t>
            </a:r>
            <a:r>
              <a:rPr lang="en-US" dirty="0" smtClean="0">
                <a:latin typeface="+mn-lt"/>
              </a:rPr>
              <a:t>). This sum (</a:t>
            </a:r>
            <a:r>
              <a:rPr lang="en-US" b="1" dirty="0" smtClean="0">
                <a:latin typeface="+mn-lt"/>
              </a:rPr>
              <a:t>25.2</a:t>
            </a:r>
            <a:r>
              <a:rPr lang="en-US" dirty="0" smtClean="0">
                <a:latin typeface="+mn-lt"/>
              </a:rPr>
              <a:t>) is the </a:t>
            </a:r>
            <a:r>
              <a:rPr lang="en-US" b="1" dirty="0" smtClean="0">
                <a:latin typeface="+mn-lt"/>
              </a:rPr>
              <a:t>end-of-year performance goal</a:t>
            </a:r>
            <a:r>
              <a:rPr lang="en-US" dirty="0" smtClean="0">
                <a:latin typeface="+mn-lt"/>
              </a:rPr>
              <a:t>. This sum, 25.2, would be plotted on the student’s graph and a goal-line would be drawn.</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049F10-C202-4424-AA9B-B1B98E63A938}" type="slidenum">
              <a:rPr lang="en-US" smtClean="0">
                <a:latin typeface="Arial" charset="0"/>
              </a:rPr>
              <a:pPr fontAlgn="base">
                <a:spcBef>
                  <a:spcPct val="0"/>
                </a:spcBef>
                <a:spcAft>
                  <a:spcPct val="0"/>
                </a:spcAft>
              </a:pPr>
              <a:t>92</a:t>
            </a:fld>
            <a:endParaRPr lang="en-US" smtClean="0">
              <a:latin typeface="Arial" charset="0"/>
            </a:endParaRPr>
          </a:p>
        </p:txBody>
      </p:sp>
      <p:sp>
        <p:nvSpPr>
          <p:cNvPr id="31641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642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100000"/>
              </a:spcAft>
              <a:buClrTx/>
              <a:buSzTx/>
              <a:buFontTx/>
              <a:buNone/>
              <a:tabLst/>
              <a:defRPr/>
            </a:pPr>
            <a:r>
              <a:rPr lang="en-US" dirty="0" smtClean="0">
                <a:latin typeface="+mn-lt"/>
              </a:rPr>
              <a:t>Turn to </a:t>
            </a:r>
            <a:r>
              <a:rPr lang="en-US" b="1" dirty="0" smtClean="0">
                <a:latin typeface="+mn-lt"/>
              </a:rPr>
              <a:t>Handout 2</a:t>
            </a:r>
            <a:r>
              <a:rPr lang="en-US" dirty="0" smtClean="0">
                <a:latin typeface="+mn-lt"/>
              </a:rPr>
              <a:t>. This is Jane’s graph. </a:t>
            </a:r>
            <a:r>
              <a:rPr lang="en-US" sz="1200" kern="1200" dirty="0" smtClean="0">
                <a:solidFill>
                  <a:schemeClr val="tx1"/>
                </a:solidFill>
                <a:latin typeface="Calibri" pitchFamily="34" charset="0"/>
                <a:ea typeface="+mn-ea"/>
                <a:cs typeface="+mn-cs"/>
              </a:rPr>
              <a:t>Jane is a second-grade student using CBM computation for progress monitoring.</a:t>
            </a:r>
            <a:r>
              <a:rPr lang="en-US" dirty="0" smtClean="0">
                <a:latin typeface="+mn-lt"/>
              </a:rPr>
              <a:t> Use the national norms for weekly rate of improvement table (next slide)</a:t>
            </a:r>
            <a:r>
              <a:rPr lang="en-US" baseline="0" dirty="0" smtClean="0">
                <a:latin typeface="+mn-lt"/>
              </a:rPr>
              <a:t> </a:t>
            </a:r>
            <a:r>
              <a:rPr lang="en-US" dirty="0" smtClean="0">
                <a:latin typeface="+mn-lt"/>
              </a:rPr>
              <a:t>to determine Jane’s end-of-year goal. </a:t>
            </a:r>
            <a:r>
              <a:rPr lang="en-US" sz="1200" kern="1200" dirty="0" smtClean="0">
                <a:solidFill>
                  <a:schemeClr val="tx1"/>
                </a:solidFill>
                <a:latin typeface="Calibri" pitchFamily="34" charset="0"/>
                <a:ea typeface="+mn-ea"/>
                <a:cs typeface="+mn-cs"/>
              </a:rPr>
              <a:t>Jane is a second-grade student using CBM computation for progress monitoring,</a:t>
            </a:r>
            <a:r>
              <a:rPr lang="en-US" sz="1200" kern="1200" baseline="0" dirty="0" smtClean="0">
                <a:solidFill>
                  <a:schemeClr val="tx1"/>
                </a:solidFill>
                <a:latin typeface="Calibri" pitchFamily="34" charset="0"/>
                <a:ea typeface="+mn-ea"/>
                <a:cs typeface="+mn-cs"/>
              </a:rPr>
              <a:t> so a</a:t>
            </a:r>
            <a:r>
              <a:rPr lang="en-US" sz="1200" kern="1200" dirty="0" smtClean="0">
                <a:solidFill>
                  <a:schemeClr val="tx1"/>
                </a:solidFill>
                <a:latin typeface="Calibri" pitchFamily="34" charset="0"/>
                <a:ea typeface="+mn-ea"/>
                <a:cs typeface="+mn-cs"/>
              </a:rPr>
              <a:t> slope of </a:t>
            </a:r>
            <a:r>
              <a:rPr lang="en-US" sz="1200" b="1" kern="1200" dirty="0" smtClean="0">
                <a:solidFill>
                  <a:schemeClr val="tx1"/>
                </a:solidFill>
                <a:latin typeface="Calibri" pitchFamily="34" charset="0"/>
                <a:ea typeface="+mn-ea"/>
                <a:cs typeface="+mn-cs"/>
              </a:rPr>
              <a:t>0.30 </a:t>
            </a:r>
            <a:r>
              <a:rPr lang="en-US" sz="1200" kern="1200" dirty="0" smtClean="0">
                <a:solidFill>
                  <a:schemeClr val="tx1"/>
                </a:solidFill>
                <a:latin typeface="Calibri" pitchFamily="34" charset="0"/>
                <a:ea typeface="+mn-ea"/>
                <a:cs typeface="+mn-cs"/>
              </a:rPr>
              <a:t>is the national norm for weekly rate of improvement for Jane.</a:t>
            </a:r>
          </a:p>
          <a:p>
            <a:pPr eaLnBrk="1" hangingPunct="1">
              <a:spcBef>
                <a:spcPct val="0"/>
              </a:spcBef>
              <a:spcAft>
                <a:spcPct val="100000"/>
              </a:spcAft>
            </a:pPr>
            <a:r>
              <a:rPr lang="en-US" i="1" dirty="0" smtClean="0">
                <a:latin typeface="+mn-lt"/>
              </a:rPr>
              <a:t>(Allow 3 minutes.)</a:t>
            </a:r>
          </a:p>
          <a:p>
            <a:pPr defTabSz="901690" eaLnBrk="1" hangingPunct="1">
              <a:spcBef>
                <a:spcPct val="0"/>
              </a:spcBef>
              <a:spcAft>
                <a:spcPct val="100000"/>
              </a:spcAft>
              <a:defRPr/>
            </a:pPr>
            <a:endParaRPr lang="en-US" i="1" dirty="0" smtClean="0">
              <a:latin typeface="+mn-lt"/>
            </a:endParaRPr>
          </a:p>
          <a:p>
            <a:pPr defTabSz="901690" eaLnBrk="1" hangingPunct="1">
              <a:spcBef>
                <a:spcPct val="0"/>
              </a:spcBef>
              <a:spcAft>
                <a:spcPct val="100000"/>
              </a:spcAft>
              <a:defRPr/>
            </a:pPr>
            <a:r>
              <a:rPr lang="en-US" i="1" dirty="0" smtClean="0">
                <a:latin typeface="+mn-lt"/>
              </a:rPr>
              <a:t>Baseline performance in</a:t>
            </a:r>
            <a:r>
              <a:rPr lang="en-US" i="1" baseline="0" dirty="0" smtClean="0">
                <a:latin typeface="+mn-lt"/>
              </a:rPr>
              <a:t> t</a:t>
            </a:r>
            <a:r>
              <a:rPr lang="en-US" i="1" dirty="0" smtClean="0">
                <a:latin typeface="+mn-lt"/>
              </a:rPr>
              <a:t>his example is</a:t>
            </a:r>
            <a:r>
              <a:rPr lang="en-US" i="1" baseline="0" dirty="0" smtClean="0">
                <a:latin typeface="+mn-lt"/>
              </a:rPr>
              <a:t> c</a:t>
            </a:r>
            <a:r>
              <a:rPr lang="en-US" i="1" dirty="0" smtClean="0">
                <a:latin typeface="+mn-lt"/>
              </a:rPr>
              <a:t>alculated by adding the baseline scores (the first three</a:t>
            </a:r>
            <a:r>
              <a:rPr lang="en-US" i="1" baseline="0" dirty="0" smtClean="0">
                <a:latin typeface="+mn-lt"/>
              </a:rPr>
              <a:t> scores) together and dividing by the number of scores. Remember, the baseline scores were collected over time, not at a single data collection period, so the average is used.</a:t>
            </a:r>
            <a:endParaRPr lang="en-US" i="1" dirty="0" smtClean="0">
              <a:latin typeface="+mn-lt"/>
            </a:endParaRPr>
          </a:p>
          <a:p>
            <a:pPr eaLnBrk="1" hangingPunct="1">
              <a:spcBef>
                <a:spcPct val="0"/>
              </a:spcBef>
              <a:spcAft>
                <a:spcPct val="100000"/>
              </a:spcAft>
            </a:pPr>
            <a:endParaRPr lang="en-US" i="1" dirty="0" smtClean="0">
              <a:latin typeface="+mn-lt"/>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4A130D-A810-45A1-8977-6F02B10A71B2}" type="slidenum">
              <a:rPr lang="en-US" smtClean="0">
                <a:latin typeface="Arial" charset="0"/>
              </a:rPr>
              <a:pPr fontAlgn="base">
                <a:spcBef>
                  <a:spcPct val="0"/>
                </a:spcBef>
                <a:spcAft>
                  <a:spcPct val="0"/>
                </a:spcAft>
              </a:pPr>
              <a:t>93</a:t>
            </a:fld>
            <a:endParaRPr lang="en-US" smtClean="0">
              <a:latin typeface="Arial" charset="0"/>
            </a:endParaRPr>
          </a:p>
        </p:txBody>
      </p:sp>
      <p:sp>
        <p:nvSpPr>
          <p:cNvPr id="31744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744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dirty="0" smtClean="0">
                <a:latin typeface="+mn-lt"/>
              </a:rPr>
              <a:t>Here are sample national norms</a:t>
            </a:r>
            <a:r>
              <a:rPr lang="en-US" baseline="0" dirty="0" smtClean="0">
                <a:latin typeface="+mn-lt"/>
              </a:rPr>
              <a:t> for weekly improvement for math.</a:t>
            </a:r>
            <a:r>
              <a:rPr lang="en-US" dirty="0" smtClean="0">
                <a:latin typeface="+mn-lt"/>
              </a:rPr>
              <a:t>  Remember, the national</a:t>
            </a:r>
            <a:r>
              <a:rPr lang="en-US" baseline="0" dirty="0" smtClean="0">
                <a:latin typeface="+mn-lt"/>
              </a:rPr>
              <a:t> norms for weekly improvement you select </a:t>
            </a:r>
            <a:r>
              <a:rPr lang="en-US" dirty="0" smtClean="0">
                <a:latin typeface="+mn-lt"/>
              </a:rPr>
              <a:t>will depend on which tool you have selected,</a:t>
            </a:r>
            <a:r>
              <a:rPr lang="en-US" baseline="0" dirty="0" smtClean="0">
                <a:latin typeface="+mn-lt"/>
              </a:rPr>
              <a:t> as well as other factors such as additional analysis conducted for your specific population.</a:t>
            </a:r>
            <a:endParaRPr lang="en-US" dirty="0" smtClean="0">
              <a:latin typeface="+mn-lt"/>
            </a:endParaRPr>
          </a:p>
          <a:p>
            <a:pPr eaLnBrk="1" hangingPunct="1">
              <a:spcBef>
                <a:spcPct val="0"/>
              </a:spcBef>
              <a:spcAft>
                <a:spcPct val="100000"/>
              </a:spcAft>
            </a:pPr>
            <a:endParaRPr lang="en-US" dirty="0" smtClean="0">
              <a:latin typeface="+mn-lt"/>
            </a:endParaRPr>
          </a:p>
          <a:p>
            <a:pPr eaLnBrk="1" hangingPunct="1">
              <a:spcBef>
                <a:spcPct val="0"/>
              </a:spcBef>
              <a:spcAft>
                <a:spcPct val="100000"/>
              </a:spcAft>
            </a:pPr>
            <a:r>
              <a:rPr lang="en-US" dirty="0" smtClean="0">
                <a:latin typeface="+mn-lt"/>
              </a:rPr>
              <a:t>Jane is a second-grade student using CBM computation for progress monitoring. A slope of </a:t>
            </a:r>
            <a:r>
              <a:rPr lang="en-US" b="1" dirty="0" smtClean="0">
                <a:latin typeface="+mn-lt"/>
              </a:rPr>
              <a:t>0.30 </a:t>
            </a:r>
            <a:r>
              <a:rPr lang="en-US" dirty="0" smtClean="0">
                <a:latin typeface="+mn-lt"/>
              </a:rPr>
              <a:t>is the national norm for weekly rate of improvement for Jane.</a:t>
            </a:r>
          </a:p>
          <a:p>
            <a:pPr eaLnBrk="1" hangingPunct="1">
              <a:spcBef>
                <a:spcPct val="0"/>
              </a:spcBef>
              <a:spcAft>
                <a:spcPct val="100000"/>
              </a:spcAft>
            </a:pPr>
            <a:endParaRPr lang="en-US" i="1" dirty="0" smtClean="0"/>
          </a:p>
          <a:p>
            <a:pPr eaLnBrk="1" hangingPunct="1">
              <a:spcBef>
                <a:spcPct val="0"/>
              </a:spcBef>
              <a:spcAft>
                <a:spcPct val="100000"/>
              </a:spcAft>
            </a:pPr>
            <a:r>
              <a:rPr lang="en-US" i="1" dirty="0" smtClean="0"/>
              <a:t>NOTE: If the participants are using a specific tool, consider including a sample of its norm chart.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60C30-D2A9-44B0-87C8-3BAE962FB9BF}" type="slidenum">
              <a:rPr lang="en-US" smtClean="0">
                <a:latin typeface="Arial" charset="0"/>
              </a:rPr>
              <a:pPr fontAlgn="base">
                <a:spcBef>
                  <a:spcPct val="0"/>
                </a:spcBef>
                <a:spcAft>
                  <a:spcPct val="0"/>
                </a:spcAft>
              </a:pPr>
              <a:t>94</a:t>
            </a:fld>
            <a:endParaRPr lang="en-US" smtClean="0">
              <a:latin typeface="Arial" charset="0"/>
            </a:endParaRPr>
          </a:p>
        </p:txBody>
      </p:sp>
      <p:sp>
        <p:nvSpPr>
          <p:cNvPr id="31846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846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This is how to</a:t>
            </a:r>
            <a:r>
              <a:rPr lang="en-US" baseline="0" dirty="0" smtClean="0">
                <a:latin typeface="+mn-lt"/>
              </a:rPr>
              <a:t> use</a:t>
            </a:r>
            <a:r>
              <a:rPr lang="en-US" dirty="0" smtClean="0">
                <a:latin typeface="+mn-lt"/>
              </a:rPr>
              <a:t> </a:t>
            </a:r>
            <a:r>
              <a:rPr lang="en-US" b="1" dirty="0" smtClean="0">
                <a:latin typeface="+mn-lt"/>
              </a:rPr>
              <a:t>national norms for weekly rate of improvement </a:t>
            </a:r>
            <a:r>
              <a:rPr lang="en-US" dirty="0" smtClean="0">
                <a:latin typeface="+mn-lt"/>
              </a:rPr>
              <a:t>to calculate Jane’s end-of-year goal. First, the baseline of the first three scores is calculated. Jane’s baseline is </a:t>
            </a:r>
            <a:r>
              <a:rPr lang="en-US" b="1" dirty="0" smtClean="0">
                <a:latin typeface="+mn-lt"/>
              </a:rPr>
              <a:t>11.33</a:t>
            </a:r>
            <a:r>
              <a:rPr lang="en-US" dirty="0" smtClean="0">
                <a:latin typeface="+mn-lt"/>
              </a:rPr>
              <a:t>. Then the </a:t>
            </a:r>
            <a:r>
              <a:rPr lang="en-US" b="1" dirty="0" smtClean="0">
                <a:latin typeface="+mn-lt"/>
              </a:rPr>
              <a:t>norm is found on a table</a:t>
            </a:r>
            <a:r>
              <a:rPr lang="en-US" dirty="0" smtClean="0">
                <a:latin typeface="+mn-lt"/>
              </a:rPr>
              <a:t>. We just looked at this. The norm is Jane’s grade level on CBM computation:</a:t>
            </a:r>
            <a:r>
              <a:rPr lang="en-US" baseline="0" dirty="0" smtClean="0">
                <a:latin typeface="+mn-lt"/>
              </a:rPr>
              <a:t> </a:t>
            </a:r>
            <a:r>
              <a:rPr lang="en-US" b="1" dirty="0" smtClean="0">
                <a:latin typeface="+mn-lt"/>
              </a:rPr>
              <a:t>0.30.</a:t>
            </a:r>
            <a:r>
              <a:rPr lang="en-US" dirty="0" smtClean="0">
                <a:latin typeface="+mn-lt"/>
              </a:rPr>
              <a:t> The norm is multiplied by the number of weeks until the end of year: (</a:t>
            </a:r>
            <a:r>
              <a:rPr lang="en-US" b="1" dirty="0" smtClean="0">
                <a:latin typeface="+mn-lt"/>
              </a:rPr>
              <a:t>0.30 × 17 = 5.1</a:t>
            </a:r>
            <a:r>
              <a:rPr lang="en-US" dirty="0" smtClean="0">
                <a:latin typeface="+mn-lt"/>
              </a:rPr>
              <a:t>). 5.1 is added to Jane’s baseline score (</a:t>
            </a:r>
            <a:r>
              <a:rPr lang="en-US" b="1" dirty="0" smtClean="0">
                <a:latin typeface="+mn-lt"/>
              </a:rPr>
              <a:t>5.1 + 11.33 = 16.43</a:t>
            </a:r>
            <a:r>
              <a:rPr lang="en-US" dirty="0" smtClean="0">
                <a:latin typeface="+mn-lt"/>
              </a:rPr>
              <a:t>). Jane’s end-of-year goal is 16.43.</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76EC43-4A40-4A0D-BE79-E6987333E5A9}" type="slidenum">
              <a:rPr lang="en-US" smtClean="0">
                <a:latin typeface="Arial" charset="0"/>
              </a:rPr>
              <a:pPr fontAlgn="base">
                <a:spcBef>
                  <a:spcPct val="0"/>
                </a:spcBef>
                <a:spcAft>
                  <a:spcPct val="0"/>
                </a:spcAft>
              </a:pPr>
              <a:t>95</a:t>
            </a:fld>
            <a:endParaRPr lang="en-US" smtClean="0">
              <a:latin typeface="Arial" charset="0"/>
            </a:endParaRPr>
          </a:p>
        </p:txBody>
      </p:sp>
      <p:sp>
        <p:nvSpPr>
          <p:cNvPr id="31949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949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This is Jane’s graph, where 16.43 is marked with an X. A goal</a:t>
            </a:r>
            <a:r>
              <a:rPr lang="en-US" baseline="0" dirty="0" smtClean="0">
                <a:latin typeface="+mn-lt"/>
              </a:rPr>
              <a:t> </a:t>
            </a:r>
            <a:r>
              <a:rPr lang="en-US" dirty="0" smtClean="0">
                <a:latin typeface="+mn-lt"/>
              </a:rPr>
              <a:t>line is drawn from the first three scores to the X.</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34348E-4972-4D78-B8C0-6CA2F5DD5663}" type="slidenum">
              <a:rPr lang="en-US"/>
              <a:pPr/>
              <a:t>96</a:t>
            </a:fld>
            <a:endParaRPr lang="en-US"/>
          </a:p>
        </p:txBody>
      </p:sp>
      <p:sp>
        <p:nvSpPr>
          <p:cNvPr id="1921026" name="Slide Image Placeholder 1"/>
          <p:cNvSpPr>
            <a:spLocks noGrp="1" noRot="1" noChangeAspect="1" noTextEdit="1"/>
          </p:cNvSpPr>
          <p:nvPr>
            <p:ph type="sldImg"/>
          </p:nvPr>
        </p:nvSpPr>
        <p:spPr>
          <a:ln/>
        </p:spPr>
      </p:sp>
      <p:sp>
        <p:nvSpPr>
          <p:cNvPr id="1921027" name="Notes Placeholder 2"/>
          <p:cNvSpPr>
            <a:spLocks noGrp="1"/>
          </p:cNvSpPr>
          <p:nvPr>
            <p:ph type="body" idx="1"/>
          </p:nvPr>
        </p:nvSpPr>
        <p:spPr>
          <a:xfrm>
            <a:off x="702617" y="4422133"/>
            <a:ext cx="5617871" cy="4188171"/>
          </a:xfrm>
        </p:spPr>
        <p:txBody>
          <a:bodyPr lIns="93282" tIns="46642" rIns="93282" bIns="46642"/>
          <a:lstStyle/>
          <a:p>
            <a:pPr>
              <a:spcBef>
                <a:spcPct val="0"/>
              </a:spcBef>
            </a:pPr>
            <a:r>
              <a:rPr lang="en-US" sz="1100" b="0" i="1" dirty="0" smtClean="0"/>
              <a:t>Read slide.</a:t>
            </a:r>
          </a:p>
          <a:p>
            <a:pPr>
              <a:spcBef>
                <a:spcPct val="0"/>
              </a:spcBef>
            </a:pPr>
            <a:endParaRPr lang="en-US" sz="1100" b="1" i="1" dirty="0" smtClean="0"/>
          </a:p>
          <a:p>
            <a:pPr>
              <a:spcBef>
                <a:spcPct val="0"/>
              </a:spcBef>
            </a:pPr>
            <a:r>
              <a:rPr lang="en-US" sz="1100" b="1" dirty="0" smtClean="0"/>
              <a:t>Realistic </a:t>
            </a:r>
            <a:r>
              <a:rPr lang="en-US" sz="1100" dirty="0" smtClean="0"/>
              <a:t>is often considered what students would make given decent instruction. </a:t>
            </a:r>
            <a:r>
              <a:rPr lang="en-US" sz="1100" b="1" dirty="0" smtClean="0"/>
              <a:t>Ambitious </a:t>
            </a:r>
            <a:r>
              <a:rPr lang="en-US" sz="1100" dirty="0" smtClean="0"/>
              <a:t>should,</a:t>
            </a:r>
            <a:r>
              <a:rPr lang="en-US" sz="1100" baseline="0" dirty="0" smtClean="0"/>
              <a:t> at a minimum, be more than the average growth, otherwise we will continue to maintain the performance gap, not close it. Some progress monitoring tool publishers have recommendations for using the growth rates they provide. For example, </a:t>
            </a:r>
            <a:r>
              <a:rPr lang="en-US" sz="1100" baseline="0" dirty="0" err="1" smtClean="0"/>
              <a:t>AIMSweb</a:t>
            </a:r>
            <a:r>
              <a:rPr lang="en-US" sz="1100" baseline="0" dirty="0" smtClean="0"/>
              <a:t> recommends doubling the growth rate found at the percentile rank in which the student currently performs. Using  the recommendations from </a:t>
            </a:r>
            <a:r>
              <a:rPr lang="en-US" sz="1100" baseline="0" dirty="0" err="1" smtClean="0"/>
              <a:t>AIMSweb</a:t>
            </a:r>
            <a:r>
              <a:rPr lang="en-US" sz="1100" baseline="0" dirty="0" smtClean="0"/>
              <a:t>, if the students baseline is in the 10</a:t>
            </a:r>
            <a:r>
              <a:rPr lang="en-US" sz="1100" baseline="30000" dirty="0" smtClean="0"/>
              <a:t>th</a:t>
            </a:r>
            <a:r>
              <a:rPr lang="en-US" sz="1100" baseline="0" dirty="0" smtClean="0"/>
              <a:t> to 25</a:t>
            </a:r>
            <a:r>
              <a:rPr lang="en-US" sz="1100" baseline="30000" dirty="0" smtClean="0"/>
              <a:t>th</a:t>
            </a:r>
            <a:r>
              <a:rPr lang="en-US" sz="1100" baseline="0" dirty="0" smtClean="0"/>
              <a:t> percentile and the growth rate for student’s at that performance level is .6 </a:t>
            </a:r>
            <a:r>
              <a:rPr lang="en-US" sz="1100" baseline="0" dirty="0" err="1" smtClean="0"/>
              <a:t>wrc</a:t>
            </a:r>
            <a:r>
              <a:rPr lang="en-US" sz="1100" baseline="0" dirty="0" smtClean="0"/>
              <a:t> (words read correct), then the ambitious growth rate would be 1.2 </a:t>
            </a:r>
            <a:r>
              <a:rPr lang="en-US" sz="1100" baseline="0" dirty="0" err="1" smtClean="0"/>
              <a:t>wrc</a:t>
            </a:r>
            <a:r>
              <a:rPr lang="en-US" sz="1100" baseline="0" dirty="0" smtClean="0"/>
              <a:t>. If .6 </a:t>
            </a:r>
            <a:r>
              <a:rPr lang="en-US" sz="1100" baseline="0" dirty="0" err="1" smtClean="0"/>
              <a:t>wrc</a:t>
            </a:r>
            <a:r>
              <a:rPr lang="en-US" sz="1100" baseline="0" dirty="0" smtClean="0"/>
              <a:t> were used, the student would be likely to maintain or increase the achievement gap. It is important to contact the publisher to clarify how to best use the growth rates they offer. </a:t>
            </a:r>
          </a:p>
          <a:p>
            <a:pPr>
              <a:spcBef>
                <a:spcPct val="0"/>
              </a:spcBef>
            </a:pPr>
            <a:endParaRPr lang="en-US" sz="1100" baseline="0" dirty="0" smtClean="0"/>
          </a:p>
          <a:p>
            <a:pPr>
              <a:spcBef>
                <a:spcPct val="0"/>
              </a:spcBef>
            </a:pPr>
            <a:r>
              <a:rPr lang="en-US" sz="1100" dirty="0" smtClean="0"/>
              <a:t>To balance the competing challenges of realistic versus ambitious goals,</a:t>
            </a:r>
            <a:r>
              <a:rPr lang="en-US" sz="1100" baseline="0" dirty="0" smtClean="0"/>
              <a:t> t</a:t>
            </a:r>
            <a:r>
              <a:rPr lang="en-US" sz="1100" dirty="0" smtClean="0"/>
              <a:t>eachers</a:t>
            </a:r>
            <a:r>
              <a:rPr lang="en-US" sz="1100" baseline="0" dirty="0" smtClean="0"/>
              <a:t> may also consider setting </a:t>
            </a:r>
            <a:r>
              <a:rPr lang="en-US" sz="1100" dirty="0" smtClean="0"/>
              <a:t>realistic goals at first that will lead to student success, then raising</a:t>
            </a:r>
            <a:r>
              <a:rPr lang="en-US" sz="1100" baseline="0" dirty="0" smtClean="0"/>
              <a:t> </a:t>
            </a:r>
            <a:r>
              <a:rPr lang="en-US" sz="1100" dirty="0" smtClean="0"/>
              <a:t>the goal to a more ambitious ROI after the student sees they can succeed.</a:t>
            </a:r>
            <a:endParaRPr lang="en-US" sz="1100" baseline="0" dirty="0" smtClean="0"/>
          </a:p>
          <a:p>
            <a:pPr defTabSz="901690">
              <a:spcBef>
                <a:spcPct val="0"/>
              </a:spcBef>
              <a:defRPr/>
            </a:pPr>
            <a:endParaRPr lang="en-US" sz="1100" baseline="0" dirty="0" smtClean="0"/>
          </a:p>
          <a:p>
            <a:pPr defTabSz="901690">
              <a:spcBef>
                <a:spcPct val="0"/>
              </a:spcBef>
              <a:defRPr/>
            </a:pPr>
            <a:r>
              <a:rPr lang="en-US" sz="1100" baseline="0" dirty="0" smtClean="0"/>
              <a:t>Keep in mind that norms </a:t>
            </a:r>
            <a:r>
              <a:rPr lang="en-US" sz="1100" baseline="0" dirty="0" smtClean="0"/>
              <a:t>are established based on what is considered good growth. Growth may vary based on the domain being assessed. </a:t>
            </a:r>
          </a:p>
          <a:p>
            <a:pPr>
              <a:spcBef>
                <a:spcPct val="0"/>
              </a:spcBef>
            </a:pPr>
            <a:endParaRPr lang="en-US" sz="1100" baseline="0" dirty="0" smtClean="0"/>
          </a:p>
          <a:p>
            <a:pPr>
              <a:spcBef>
                <a:spcPct val="0"/>
              </a:spcBef>
            </a:pPr>
            <a:r>
              <a:rPr lang="en-US" sz="1100" baseline="0" dirty="0" smtClean="0"/>
              <a:t>In comparing </a:t>
            </a:r>
            <a:r>
              <a:rPr lang="en-US" sz="1100" b="1" baseline="0" dirty="0" smtClean="0"/>
              <a:t>local versus national norms</a:t>
            </a:r>
            <a:r>
              <a:rPr lang="en-US" sz="1100" baseline="0" dirty="0" smtClean="0"/>
              <a:t> we see that the benefits of local norms  include c</a:t>
            </a:r>
            <a:r>
              <a:rPr lang="en-US" sz="1100" dirty="0" smtClean="0"/>
              <a:t>orrelations with state testing outcomes and comparisons within district/state. Challenges with local norms include small sample size, norms being unavailable, and the potential to lead to lower expectations. For national norms, the benefits include a large sample size and established cut scores, but the challenges include inequities in school resources, which can lead to over/under identification. </a:t>
            </a:r>
          </a:p>
          <a:p>
            <a:pPr rtl="0" eaLnBrk="1" fontAlgn="t" latinLnBrk="0" hangingPunct="1"/>
            <a:endParaRPr lang="en-US" dirty="0" smtClean="0"/>
          </a:p>
          <a:p>
            <a:pPr>
              <a:spcBef>
                <a:spcPct val="0"/>
              </a:spcBef>
            </a:pPr>
            <a:endParaRPr lang="en-US" dirty="0"/>
          </a:p>
        </p:txBody>
      </p:sp>
      <p:sp>
        <p:nvSpPr>
          <p:cNvPr id="1921028" name="Slide Number Placeholder 3"/>
          <p:cNvSpPr txBox="1">
            <a:spLocks noGrp="1"/>
          </p:cNvSpPr>
          <p:nvPr/>
        </p:nvSpPr>
        <p:spPr bwMode="auto">
          <a:xfrm>
            <a:off x="3977928" y="8842723"/>
            <a:ext cx="3043649" cy="464839"/>
          </a:xfrm>
          <a:prstGeom prst="rect">
            <a:avLst/>
          </a:prstGeom>
          <a:noFill/>
          <a:ln w="9525">
            <a:noFill/>
            <a:miter lim="800000"/>
            <a:headEnd/>
            <a:tailEnd/>
          </a:ln>
        </p:spPr>
        <p:txBody>
          <a:bodyPr lIns="93282" tIns="46642" rIns="93282" bIns="46642" anchor="b"/>
          <a:lstStyle/>
          <a:p>
            <a:pPr algn="r" defTabSz="931610"/>
            <a:fld id="{7D94DCDF-2E8F-44C6-9A08-731B3AA40856}" type="slidenum">
              <a:rPr lang="en-US" sz="1200">
                <a:latin typeface="Calibri" pitchFamily="34" charset="0"/>
              </a:rPr>
              <a:pPr algn="r" defTabSz="931610"/>
              <a:t>96</a:t>
            </a:fld>
            <a:endParaRPr lang="en-US" sz="1200" dirty="0">
              <a:latin typeface="Calibri"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43B859-CAAE-402D-BD23-6ACCC0DABD53}" type="slidenum">
              <a:rPr lang="en-US" smtClean="0">
                <a:latin typeface="Arial" charset="0"/>
              </a:rPr>
              <a:pPr fontAlgn="base">
                <a:spcBef>
                  <a:spcPct val="0"/>
                </a:spcBef>
                <a:spcAft>
                  <a:spcPct val="0"/>
                </a:spcAft>
              </a:pPr>
              <a:t>97</a:t>
            </a:fld>
            <a:endParaRPr lang="en-US" smtClean="0">
              <a:latin typeface="Arial" charset="0"/>
            </a:endParaRPr>
          </a:p>
        </p:txBody>
      </p:sp>
      <p:sp>
        <p:nvSpPr>
          <p:cNvPr id="30925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0925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b="1" dirty="0" smtClean="0">
                <a:latin typeface="+mn-lt"/>
              </a:rPr>
              <a:t>Multiply this slope by 1.5 </a:t>
            </a:r>
            <a:r>
              <a:rPr lang="en-US" dirty="0" smtClean="0">
                <a:latin typeface="+mn-lt"/>
              </a:rPr>
              <a:t>(we</a:t>
            </a:r>
            <a:r>
              <a:rPr lang="en-US" baseline="0" dirty="0" smtClean="0">
                <a:latin typeface="+mn-lt"/>
              </a:rPr>
              <a:t> want the student to not only maintain that growth, but increase it by at least half)</a:t>
            </a:r>
            <a:r>
              <a:rPr lang="en-US" dirty="0" smtClean="0">
                <a:latin typeface="+mn-lt"/>
              </a:rPr>
              <a:t>. Take this product and </a:t>
            </a:r>
            <a:r>
              <a:rPr lang="en-US" b="1" dirty="0" smtClean="0">
                <a:latin typeface="+mn-lt"/>
              </a:rPr>
              <a:t>multiply it by the number of weeks until the end of the year. Add</a:t>
            </a:r>
            <a:r>
              <a:rPr lang="en-US" dirty="0" smtClean="0">
                <a:latin typeface="+mn-lt"/>
              </a:rPr>
              <a:t> this product to the </a:t>
            </a:r>
            <a:r>
              <a:rPr lang="en-US" b="1" dirty="0" smtClean="0">
                <a:latin typeface="+mn-lt"/>
              </a:rPr>
              <a:t>student’s baseline score</a:t>
            </a:r>
            <a:r>
              <a:rPr lang="en-US" dirty="0" smtClean="0">
                <a:latin typeface="+mn-lt"/>
              </a:rPr>
              <a:t>. This sum is the end-of-year goal.</a:t>
            </a:r>
          </a:p>
          <a:p>
            <a:pPr eaLnBrk="1" hangingPunct="1">
              <a:spcBef>
                <a:spcPct val="0"/>
              </a:spcBef>
              <a:spcAft>
                <a:spcPct val="100000"/>
              </a:spcAft>
            </a:pPr>
            <a:r>
              <a:rPr lang="en-US" i="1" dirty="0" smtClean="0">
                <a:latin typeface="+mn-lt"/>
              </a:rPr>
              <a:t>Baseline performance is calculated by adding</a:t>
            </a:r>
            <a:r>
              <a:rPr lang="en-US" i="1" baseline="0" dirty="0" smtClean="0">
                <a:latin typeface="+mn-lt"/>
              </a:rPr>
              <a:t> </a:t>
            </a:r>
            <a:r>
              <a:rPr lang="en-US" i="1" dirty="0" smtClean="0">
                <a:latin typeface="+mn-lt"/>
              </a:rPr>
              <a:t>the baseline scores (in this approach it</a:t>
            </a:r>
            <a:r>
              <a:rPr lang="en-US" i="1" baseline="0" dirty="0" smtClean="0">
                <a:latin typeface="+mn-lt"/>
              </a:rPr>
              <a:t> is at least the first eight scores, although more could be included) and dividing by the number of scores. </a:t>
            </a:r>
            <a:endParaRPr lang="en-US" i="1" dirty="0" smtClean="0">
              <a:latin typeface="+mn-lt"/>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98</a:t>
            </a:fld>
            <a:endParaRPr lang="en-US"/>
          </a:p>
        </p:txBody>
      </p:sp>
    </p:spTree>
    <p:extLst>
      <p:ext uri="{BB962C8B-B14F-4D97-AF65-F5344CB8AC3E}">
        <p14:creationId xmlns:p14="http://schemas.microsoft.com/office/powerpoint/2010/main" xmlns="" val="92769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349750"/>
            <a:ext cx="5619749" cy="4189412"/>
          </a:xfrm>
        </p:spPr>
        <p:txBody>
          <a:bodyPr>
            <a:normAutofit fontScale="92500" lnSpcReduction="10000"/>
          </a:bodyPr>
          <a:lstStyle/>
          <a:p>
            <a:pPr>
              <a:spcBef>
                <a:spcPts val="0"/>
              </a:spcBef>
            </a:pPr>
            <a:r>
              <a:rPr lang="en-US" i="1" dirty="0" smtClean="0"/>
              <a:t>Optional</a:t>
            </a:r>
            <a:r>
              <a:rPr lang="en-US" i="1" baseline="0" dirty="0" smtClean="0"/>
              <a:t> Audience Involvement Activity (1-2 minutes) to be used as a review activity if participants completed the screening module.  </a:t>
            </a:r>
            <a:endParaRPr lang="en-US" dirty="0" smtClean="0"/>
          </a:p>
          <a:p>
            <a:pPr defTabSz="901690">
              <a:spcBef>
                <a:spcPts val="0"/>
              </a:spcBef>
              <a:defRPr/>
            </a:pPr>
            <a:endParaRPr lang="en-US" i="1" dirty="0" smtClean="0"/>
          </a:p>
          <a:p>
            <a:pPr defTabSz="901690">
              <a:spcBef>
                <a:spcPts val="0"/>
              </a:spcBef>
              <a:defRPr/>
            </a:pPr>
            <a:r>
              <a:rPr lang="en-US" i="1" dirty="0" smtClean="0"/>
              <a:t>Note:</a:t>
            </a:r>
            <a:r>
              <a:rPr lang="en-US" i="1" baseline="0" dirty="0" smtClean="0"/>
              <a:t> </a:t>
            </a:r>
            <a:r>
              <a:rPr lang="en-US" i="1" dirty="0" smtClean="0"/>
              <a:t>Below is a simple way to conduct a review of content</a:t>
            </a:r>
            <a:r>
              <a:rPr lang="en-US" i="1" baseline="0" dirty="0" smtClean="0"/>
              <a:t> from the screening module.</a:t>
            </a:r>
            <a:r>
              <a:rPr lang="en-US" i="1" dirty="0" smtClean="0"/>
              <a:t> Feel free to change the format to meet the needs of the audience.</a:t>
            </a:r>
            <a:r>
              <a:rPr lang="en-US" i="1" baseline="0" dirty="0" smtClean="0"/>
              <a:t> </a:t>
            </a:r>
            <a:endParaRPr lang="en-US" dirty="0" smtClean="0"/>
          </a:p>
          <a:p>
            <a:pPr>
              <a:spcBef>
                <a:spcPts val="0"/>
              </a:spcBef>
            </a:pPr>
            <a:endParaRPr lang="en-US" i="1" dirty="0" smtClean="0"/>
          </a:p>
          <a:p>
            <a:pPr>
              <a:spcBef>
                <a:spcPts val="0"/>
              </a:spcBef>
            </a:pPr>
            <a:r>
              <a:rPr lang="en-US" i="1" dirty="0" smtClean="0"/>
              <a:t>Depending on time available, give pairs 5-10 minutes to answer questions. Review the questions and answers with the group.</a:t>
            </a:r>
          </a:p>
          <a:p>
            <a:pPr>
              <a:spcBef>
                <a:spcPts val="0"/>
              </a:spcBef>
            </a:pPr>
            <a:endParaRPr lang="en-US" i="1" dirty="0" smtClean="0"/>
          </a:p>
          <a:p>
            <a:pPr>
              <a:spcBef>
                <a:spcPts val="0"/>
              </a:spcBef>
              <a:buFont typeface="Arial" pitchFamily="34" charset="0"/>
              <a:buChar char="•"/>
            </a:pPr>
            <a:r>
              <a:rPr lang="en-US" b="1" i="1" dirty="0" smtClean="0"/>
              <a:t>List the four essential components of RTI:</a:t>
            </a:r>
            <a:r>
              <a:rPr lang="en-US" i="1" dirty="0" smtClean="0"/>
              <a:t> screening, progress monitoring, multi-level system of prevention, and data-based decision making.</a:t>
            </a:r>
            <a:endParaRPr lang="en-US" dirty="0" smtClean="0"/>
          </a:p>
          <a:p>
            <a:pPr>
              <a:spcBef>
                <a:spcPts val="0"/>
              </a:spcBef>
              <a:buFont typeface="Arial" pitchFamily="34" charset="0"/>
              <a:buChar char="•"/>
            </a:pPr>
            <a:r>
              <a:rPr lang="en-US" b="1" i="1" dirty="0" smtClean="0"/>
              <a:t>Do screening tools tend to </a:t>
            </a:r>
            <a:r>
              <a:rPr lang="en-US" b="1" i="1" dirty="0" err="1" smtClean="0"/>
              <a:t>overidentify</a:t>
            </a:r>
            <a:r>
              <a:rPr lang="en-US" b="1" i="1" dirty="0" smtClean="0"/>
              <a:t> or </a:t>
            </a:r>
            <a:r>
              <a:rPr lang="en-US" b="1" i="1" dirty="0" err="1" smtClean="0"/>
              <a:t>underidentify</a:t>
            </a:r>
            <a:r>
              <a:rPr lang="en-US" b="1" i="1" dirty="0" smtClean="0"/>
              <a:t>? Why? </a:t>
            </a:r>
            <a:r>
              <a:rPr lang="en-US" i="1" dirty="0" err="1" smtClean="0"/>
              <a:t>Overidentify</a:t>
            </a:r>
            <a:r>
              <a:rPr lang="en-US" i="1" dirty="0" smtClean="0"/>
              <a:t> – we’d rather “catch” students who do not need extra help rather than “miss” students who do.</a:t>
            </a:r>
            <a:endParaRPr lang="en-US" dirty="0" smtClean="0"/>
          </a:p>
          <a:p>
            <a:pPr defTabSz="901690">
              <a:spcBef>
                <a:spcPts val="0"/>
              </a:spcBef>
              <a:buFont typeface="Arial" pitchFamily="34" charset="0"/>
              <a:buChar char="•"/>
              <a:defRPr/>
            </a:pPr>
            <a:r>
              <a:rPr lang="en-US" b="1" i="1" dirty="0" smtClean="0"/>
              <a:t>What is classification accuracy?</a:t>
            </a:r>
            <a:r>
              <a:rPr lang="en-US" i="1" dirty="0" smtClean="0"/>
              <a:t> The classification accuracy indicates the extent to which a screening tool is able to accurately classify students into “at</a:t>
            </a:r>
            <a:r>
              <a:rPr lang="en-US" i="1" baseline="0" dirty="0" smtClean="0"/>
              <a:t> </a:t>
            </a:r>
            <a:r>
              <a:rPr lang="en-US" i="1" dirty="0" smtClean="0"/>
              <a:t>risk “ and “not at</a:t>
            </a:r>
            <a:r>
              <a:rPr lang="en-US" i="1" baseline="0" dirty="0" smtClean="0"/>
              <a:t> r</a:t>
            </a:r>
            <a:r>
              <a:rPr lang="en-US" i="1" dirty="0" smtClean="0"/>
              <a:t>isk” categories.</a:t>
            </a:r>
            <a:endParaRPr lang="en-US" dirty="0" smtClean="0"/>
          </a:p>
          <a:p>
            <a:pPr>
              <a:spcBef>
                <a:spcPts val="0"/>
              </a:spcBef>
              <a:buFont typeface="Arial" pitchFamily="34" charset="0"/>
              <a:buChar char="•"/>
            </a:pPr>
            <a:r>
              <a:rPr lang="en-US" b="1" i="1" dirty="0" smtClean="0"/>
              <a:t>Provide three examples of questions you can answer based on screening data:</a:t>
            </a:r>
            <a:r>
              <a:rPr lang="en-US" i="1" dirty="0" smtClean="0"/>
              <a:t> Is your core curriculum effective? What students need additional support? What grades/schools need additional support? Are certain policies effective? </a:t>
            </a:r>
            <a:endParaRPr lang="en-US" dirty="0" smtClean="0"/>
          </a:p>
          <a:p>
            <a:pPr>
              <a:spcBef>
                <a:spcPts val="0"/>
              </a:spcBef>
              <a:buFont typeface="Arial" pitchFamily="34" charset="0"/>
              <a:buChar char="•"/>
            </a:pPr>
            <a:r>
              <a:rPr lang="en-US" b="1" i="1" dirty="0" smtClean="0"/>
              <a:t>What is criterion</a:t>
            </a:r>
            <a:r>
              <a:rPr lang="en-US" b="1" i="1" baseline="0" dirty="0" smtClean="0"/>
              <a:t> r</a:t>
            </a:r>
            <a:r>
              <a:rPr lang="en-US" b="1" i="1" dirty="0" smtClean="0"/>
              <a:t>eferenced? </a:t>
            </a:r>
            <a:r>
              <a:rPr lang="en-US" b="0" i="1" dirty="0" smtClean="0"/>
              <a:t>In criterion-referenced assessments, students are measured against defined (and objective) criteria</a:t>
            </a:r>
            <a:r>
              <a:rPr lang="en-US" b="0" i="1" baseline="0" dirty="0" smtClean="0"/>
              <a:t> , assessments are often used to establish a person’s confidence, and the criteria tend to be consistent year to year. </a:t>
            </a:r>
            <a:endParaRPr lang="en-US" b="0" i="1" dirty="0" smtClean="0"/>
          </a:p>
          <a:p>
            <a:pPr>
              <a:spcBef>
                <a:spcPts val="0"/>
              </a:spcBef>
              <a:buFont typeface="Arial" pitchFamily="34" charset="0"/>
              <a:buChar char="•"/>
            </a:pPr>
            <a:r>
              <a:rPr lang="en-US" b="1" i="1" dirty="0" smtClean="0"/>
              <a:t>What is the difference between a summative and formative assessment? Provide an example of each.</a:t>
            </a:r>
            <a:r>
              <a:rPr lang="en-US" i="1" dirty="0" smtClean="0"/>
              <a:t> Summative assessments are typically administered after instruction and tell us what a student learned (ex., end of chapter tests, high stakes tests, final exams.) Formative assessments are administered during instruction and tell us how well students are responding to instruction (ex. mastery measures, general outcome measures.) </a:t>
            </a:r>
            <a:endParaRPr lang="en-US" dirty="0" smtClean="0"/>
          </a:p>
          <a:p>
            <a:pPr>
              <a:spcBef>
                <a:spcPts val="0"/>
              </a:spcBef>
              <a:buFont typeface="Arial" pitchFamily="34" charset="0"/>
              <a:buChar char="•"/>
            </a:pPr>
            <a:r>
              <a:rPr lang="en-US" b="1" i="1" dirty="0" smtClean="0"/>
              <a:t>Who should receive a screening assessment?</a:t>
            </a:r>
            <a:r>
              <a:rPr lang="en-US" i="1" dirty="0" smtClean="0"/>
              <a:t> All students</a:t>
            </a:r>
            <a:endParaRPr lang="en-US" dirty="0" smtClean="0"/>
          </a:p>
          <a:p>
            <a:pPr lvl="0"/>
            <a:endParaRPr lang="en-US" b="1"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AADB9F-0892-4E3D-9270-5691135D5AA3}" type="slidenum">
              <a:rPr lang="en-US" smtClean="0">
                <a:latin typeface="Arial" charset="0"/>
              </a:rPr>
              <a:pPr fontAlgn="base">
                <a:spcBef>
                  <a:spcPct val="0"/>
                </a:spcBef>
                <a:spcAft>
                  <a:spcPct val="0"/>
                </a:spcAft>
              </a:pPr>
              <a:t>100</a:t>
            </a:fld>
            <a:endParaRPr lang="en-US" smtClean="0">
              <a:latin typeface="Arial" charset="0"/>
            </a:endParaRPr>
          </a:p>
        </p:txBody>
      </p:sp>
      <p:sp>
        <p:nvSpPr>
          <p:cNvPr id="310275"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0276"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r>
              <a:rPr lang="en-US" dirty="0" smtClean="0">
                <a:latin typeface="+mn-lt"/>
              </a:rPr>
              <a:t>For example, a student’s first eight CBM scores were 3, 2, 5, 5, 5, 6, 7, and 4. To calculate the weekly rate of improvement (slope), find the difference between third median point and first median point. In this instance, that’s approximately 6 – 3 = 3. Since eight scores have been collected, divide the difference by the number of data points minus 1. So, (6 – 3) ÷ 7 = </a:t>
            </a:r>
            <a:r>
              <a:rPr lang="en-US" b="1" dirty="0" smtClean="0">
                <a:latin typeface="+mn-lt"/>
              </a:rPr>
              <a:t>0.43.</a:t>
            </a:r>
          </a:p>
          <a:p>
            <a:pPr eaLnBrk="1" hangingPunct="1"/>
            <a:endParaRPr lang="en-US" dirty="0" smtClean="0">
              <a:latin typeface="+mn-lt"/>
            </a:endParaRPr>
          </a:p>
          <a:p>
            <a:pPr eaLnBrk="1" hangingPunct="1"/>
            <a:r>
              <a:rPr lang="en-US" dirty="0" smtClean="0">
                <a:latin typeface="+mn-lt"/>
              </a:rPr>
              <a:t>0.43 is multiplied by 1.5: </a:t>
            </a:r>
            <a:r>
              <a:rPr lang="en-US" b="1" dirty="0" smtClean="0">
                <a:latin typeface="+mn-lt"/>
              </a:rPr>
              <a:t>0.43 × 1.5 = 0.645</a:t>
            </a:r>
            <a:r>
              <a:rPr lang="en-US" dirty="0" smtClean="0">
                <a:latin typeface="+mn-lt"/>
              </a:rPr>
              <a:t>. Multiply the product of 0.645 by the number of weeks until the end of the year. If there are 14 weeks left until the end of the year: </a:t>
            </a:r>
            <a:br>
              <a:rPr lang="en-US" dirty="0" smtClean="0">
                <a:latin typeface="+mn-lt"/>
              </a:rPr>
            </a:br>
            <a:r>
              <a:rPr lang="en-US" b="1" dirty="0" smtClean="0">
                <a:latin typeface="+mn-lt"/>
              </a:rPr>
              <a:t>0.645 × 14 = 9.03</a:t>
            </a:r>
            <a:r>
              <a:rPr lang="en-US" dirty="0" smtClean="0">
                <a:latin typeface="+mn-lt"/>
              </a:rPr>
              <a:t>. The average score of the first eight data points was 4.625. The sum of 9.03 and the average score is the end-of-year performance goal: </a:t>
            </a:r>
            <a:r>
              <a:rPr lang="en-US" b="1" dirty="0" smtClean="0">
                <a:latin typeface="+mn-lt"/>
              </a:rPr>
              <a:t>9.03 + 4.625 = 13.66</a:t>
            </a:r>
            <a:r>
              <a:rPr lang="en-US" dirty="0" smtClean="0">
                <a:latin typeface="+mn-lt"/>
              </a:rPr>
              <a:t>. The student’s end-of-year performance goal would be 13.66. 13.66 would be plotted on the student’s graph and a goal-line would be drawn.</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253802-3740-4163-B878-DBC2ABD6CBCE}" type="slidenum">
              <a:rPr lang="en-US" smtClean="0">
                <a:latin typeface="Arial" charset="0"/>
              </a:rPr>
              <a:pPr fontAlgn="base">
                <a:spcBef>
                  <a:spcPct val="0"/>
                </a:spcBef>
                <a:spcAft>
                  <a:spcPct val="0"/>
                </a:spcAft>
              </a:pPr>
              <a:t>101</a:t>
            </a:fld>
            <a:endParaRPr lang="en-US" smtClean="0">
              <a:latin typeface="Arial" charset="0"/>
            </a:endParaRPr>
          </a:p>
        </p:txBody>
      </p:sp>
      <p:sp>
        <p:nvSpPr>
          <p:cNvPr id="31129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130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Turn to </a:t>
            </a:r>
            <a:r>
              <a:rPr lang="en-US" b="1" dirty="0" smtClean="0">
                <a:latin typeface="+mn-lt"/>
              </a:rPr>
              <a:t>Handout 3</a:t>
            </a:r>
            <a:r>
              <a:rPr lang="en-US" dirty="0" smtClean="0">
                <a:latin typeface="+mn-lt"/>
              </a:rPr>
              <a:t>. This is Cecelia’s graph. Use the intra-individual framework steps to calculate Cecelia’s end-of-year goal. Then, mark the goal with an X and draw the goal </a:t>
            </a:r>
            <a:r>
              <a:rPr lang="en-US" dirty="0" err="1" smtClean="0">
                <a:latin typeface="+mn-lt"/>
              </a:rPr>
              <a:t>ine</a:t>
            </a:r>
            <a:r>
              <a:rPr lang="en-US" dirty="0" smtClean="0">
                <a:latin typeface="+mn-lt"/>
              </a:rPr>
              <a:t>. (</a:t>
            </a:r>
            <a:r>
              <a:rPr lang="en-US" i="1" dirty="0" smtClean="0">
                <a:latin typeface="+mn-lt"/>
              </a:rPr>
              <a:t>Allow 3 minutes</a:t>
            </a:r>
            <a:r>
              <a:rPr lang="en-US" dirty="0" smtClean="0">
                <a:latin typeface="+mn-lt"/>
              </a:rPr>
              <a:t>.). </a:t>
            </a:r>
          </a:p>
          <a:p>
            <a:pPr eaLnBrk="1" hangingPunct="1">
              <a:spcBef>
                <a:spcPct val="0"/>
              </a:spcBef>
              <a:spcAft>
                <a:spcPct val="100000"/>
              </a:spcAft>
            </a:pPr>
            <a:endParaRPr lang="en-US" baseline="0" dirty="0" smtClean="0">
              <a:latin typeface="+mn-lt"/>
            </a:endParaRPr>
          </a:p>
          <a:p>
            <a:pPr defTabSz="901690" eaLnBrk="1" hangingPunct="1">
              <a:spcBef>
                <a:spcPct val="0"/>
              </a:spcBef>
              <a:spcAft>
                <a:spcPct val="100000"/>
              </a:spcAft>
              <a:defRPr/>
            </a:pPr>
            <a:r>
              <a:rPr lang="en-US" i="1" dirty="0" smtClean="0">
                <a:latin typeface="+mn-lt"/>
              </a:rPr>
              <a:t>Baseline performance is calculated by adding the baseline scores (in this approach it</a:t>
            </a:r>
            <a:r>
              <a:rPr lang="en-US" i="1" baseline="0" dirty="0" smtClean="0">
                <a:latin typeface="+mn-lt"/>
              </a:rPr>
              <a:t> is at least the first eight scores, although more could be included) and dividing by the number of scores. </a:t>
            </a:r>
            <a:endParaRPr lang="en-US" i="1" dirty="0" smtClean="0">
              <a:latin typeface="+mn-lt"/>
            </a:endParaRPr>
          </a:p>
          <a:p>
            <a:pPr eaLnBrk="1" hangingPunct="1">
              <a:spcBef>
                <a:spcPct val="0"/>
              </a:spcBef>
              <a:spcAft>
                <a:spcPct val="100000"/>
              </a:spcAft>
            </a:pPr>
            <a:endParaRPr lang="en-US" dirty="0" smtClean="0">
              <a:latin typeface="+mn-lt"/>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249F-71E6-43C2-B85A-779B9F6ADF22}" type="slidenum">
              <a:rPr lang="en-US" smtClean="0">
                <a:latin typeface="Arial" charset="0"/>
              </a:rPr>
              <a:pPr fontAlgn="base">
                <a:spcBef>
                  <a:spcPct val="0"/>
                </a:spcBef>
                <a:spcAft>
                  <a:spcPct val="0"/>
                </a:spcAft>
              </a:pPr>
              <a:t>102</a:t>
            </a:fld>
            <a:endParaRPr lang="en-US" smtClean="0">
              <a:latin typeface="Arial" charset="0"/>
            </a:endParaRPr>
          </a:p>
        </p:txBody>
      </p:sp>
      <p:sp>
        <p:nvSpPr>
          <p:cNvPr id="312323"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2324"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This is how the intra-individual framework would be used to calculate Cecelia’s end-of-year goal. First, the slope from the first eight data points is calculated. Cecelia’s slope is </a:t>
            </a:r>
            <a:r>
              <a:rPr lang="en-US" b="1" dirty="0" smtClean="0">
                <a:latin typeface="+mn-lt"/>
              </a:rPr>
              <a:t>1.0</a:t>
            </a:r>
            <a:r>
              <a:rPr lang="en-US" dirty="0" smtClean="0">
                <a:latin typeface="+mn-lt"/>
              </a:rPr>
              <a:t>. The slope is multiplied by 1.5: </a:t>
            </a:r>
            <a:r>
              <a:rPr lang="en-US" b="1" dirty="0" smtClean="0">
                <a:latin typeface="+mn-lt"/>
              </a:rPr>
              <a:t>1.0 × 1.5 = 1.5</a:t>
            </a:r>
            <a:r>
              <a:rPr lang="en-US" dirty="0" smtClean="0">
                <a:latin typeface="+mn-lt"/>
              </a:rPr>
              <a:t>. This is multiplied by the </a:t>
            </a:r>
            <a:r>
              <a:rPr lang="en-US" b="1" i="0" dirty="0" smtClean="0">
                <a:latin typeface="+mn-lt"/>
              </a:rPr>
              <a:t>number of weeks until the end of year: 1.5 × 12 = 18</a:t>
            </a:r>
            <a:r>
              <a:rPr lang="en-US" dirty="0" smtClean="0">
                <a:latin typeface="+mn-lt"/>
              </a:rPr>
              <a:t>. Eighteen is added to Cecelia’s baseline score. </a:t>
            </a:r>
            <a:r>
              <a:rPr lang="en-US" b="1" dirty="0" smtClean="0">
                <a:latin typeface="+mn-lt"/>
              </a:rPr>
              <a:t>The baseline score is the average of Cecelia’s first eight scores: 18 + 14.65 = 32.65</a:t>
            </a:r>
            <a:r>
              <a:rPr lang="en-US" dirty="0" smtClean="0">
                <a:latin typeface="+mn-lt"/>
              </a:rPr>
              <a:t>. So, Cecelia’s end-of-year goal is </a:t>
            </a:r>
            <a:r>
              <a:rPr lang="en-US" b="1" dirty="0" smtClean="0">
                <a:latin typeface="+mn-lt"/>
              </a:rPr>
              <a:t>32.65. </a:t>
            </a:r>
          </a:p>
          <a:p>
            <a:pPr eaLnBrk="1" hangingPunct="1">
              <a:spcBef>
                <a:spcPct val="0"/>
              </a:spcBef>
              <a:spcAft>
                <a:spcPct val="100000"/>
              </a:spcAft>
            </a:pPr>
            <a:r>
              <a:rPr lang="en-US" dirty="0" smtClean="0">
                <a:latin typeface="+mn-lt"/>
              </a:rPr>
              <a:t>Why did</a:t>
            </a:r>
            <a:r>
              <a:rPr lang="en-US" baseline="0" dirty="0" smtClean="0">
                <a:latin typeface="+mn-lt"/>
              </a:rPr>
              <a:t> we use a 1.5 growth rate or ROI? If we were to just use one, remember we are maintaining the previous rate of growth. Because we are attempting to close the gap through supplemental supports (or those above and beyond what was previously provided), we would expect the students to make the previous rate of growth plus additional growth. By using 1.5 ROI, we are saying that in addition to maintaining previous growth, we are expecting to make half as much growth more.</a:t>
            </a:r>
            <a:endParaRPr lang="en-US" dirty="0" smtClean="0">
              <a:latin typeface="+mn-lt"/>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41A835-B29A-43D8-A6FF-256FDF69FD4A}" type="slidenum">
              <a:rPr lang="en-US" smtClean="0">
                <a:latin typeface="Arial" charset="0"/>
              </a:rPr>
              <a:pPr fontAlgn="base">
                <a:spcBef>
                  <a:spcPct val="0"/>
                </a:spcBef>
                <a:spcAft>
                  <a:spcPct val="0"/>
                </a:spcAft>
              </a:pPr>
              <a:t>103</a:t>
            </a:fld>
            <a:endParaRPr lang="en-US" smtClean="0">
              <a:latin typeface="Arial" charset="0"/>
            </a:endParaRPr>
          </a:p>
        </p:txBody>
      </p:sp>
      <p:sp>
        <p:nvSpPr>
          <p:cNvPr id="313347"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313348"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This is Cecelia’s graph, where 32.65 is marked with an X. A goal line is drawn from the first eight scores to the X.</a:t>
            </a:r>
          </a:p>
          <a:p>
            <a:pPr eaLnBrk="1" hangingPunct="1">
              <a:spcBef>
                <a:spcPct val="0"/>
              </a:spcBef>
              <a:spcAft>
                <a:spcPct val="100000"/>
              </a:spcAft>
            </a:pPr>
            <a:endParaRPr lang="en-US" dirty="0" smtClean="0">
              <a:latin typeface="+mn-lt"/>
            </a:endParaRPr>
          </a:p>
          <a:p>
            <a:pPr marL="0" marR="0" indent="0" algn="l" defTabSz="914400" rtl="0" eaLnBrk="1" fontAlgn="base" latinLnBrk="0" hangingPunct="1">
              <a:lnSpc>
                <a:spcPct val="100000"/>
              </a:lnSpc>
              <a:spcBef>
                <a:spcPct val="0"/>
              </a:spcBef>
              <a:spcAft>
                <a:spcPct val="100000"/>
              </a:spcAft>
              <a:buClrTx/>
              <a:buSzTx/>
              <a:buFontTx/>
              <a:buNone/>
              <a:tabLst/>
              <a:defRPr/>
            </a:pPr>
            <a:r>
              <a:rPr lang="en-US" b="0" baseline="0" dirty="0" smtClean="0"/>
              <a:t>NOTE: This may be a good time for a break; If you are delivering the module over multiple sessions, this may be a good stopping point. </a:t>
            </a:r>
            <a:endParaRPr lang="en-US" b="0" dirty="0" smtClean="0"/>
          </a:p>
          <a:p>
            <a:pPr eaLnBrk="1" hangingPunct="1">
              <a:spcBef>
                <a:spcPct val="0"/>
              </a:spcBef>
              <a:spcAft>
                <a:spcPct val="100000"/>
              </a:spcAft>
            </a:pPr>
            <a:endParaRPr lang="en-US" dirty="0" smtClean="0">
              <a:latin typeface="+mn-lt"/>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the goals set,</a:t>
            </a:r>
            <a:r>
              <a:rPr lang="en-US" baseline="0" dirty="0" smtClean="0"/>
              <a:t> we need </a:t>
            </a:r>
            <a:r>
              <a:rPr lang="en-US" b="1" baseline="0" dirty="0" smtClean="0"/>
              <a:t>collect and graph data. </a:t>
            </a:r>
          </a:p>
          <a:p>
            <a:endParaRPr lang="en-US" b="1" baseline="0"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ct val="100000"/>
              </a:spcAft>
            </a:pPr>
            <a:r>
              <a:rPr lang="en-US" dirty="0" smtClean="0"/>
              <a:t>To monitor progress, teachers create individual student graphs so they can interpret the CBM scores of every student and see progress or lack thereof. Alternatively, teachers can use software to handle graphs and data analysis. The CBM graphs allow teachers to quantify the rate at which students improve or decrease academic performance over time. </a:t>
            </a:r>
            <a:r>
              <a:rPr lang="en-US" b="1" dirty="0" smtClean="0"/>
              <a:t>Increasing scores indicate that the student is </a:t>
            </a:r>
            <a:r>
              <a:rPr lang="en-US" dirty="0" smtClean="0"/>
              <a:t>responding to the instructional program. </a:t>
            </a:r>
            <a:r>
              <a:rPr lang="en-US" b="1" dirty="0" smtClean="0"/>
              <a:t>Flat or decreasing scores indicate that the student is </a:t>
            </a:r>
            <a:r>
              <a:rPr lang="en-US" dirty="0" smtClean="0"/>
              <a:t>not responding to the instructional program, and a change to the student’s instructional program needs to take place.</a:t>
            </a:r>
          </a:p>
          <a:p>
            <a:r>
              <a:rPr lang="en-US" dirty="0" smtClean="0"/>
              <a:t>To reiterate</a:t>
            </a:r>
            <a:r>
              <a:rPr lang="en-US" baseline="0" dirty="0" smtClean="0"/>
              <a:t>, w</a:t>
            </a:r>
            <a:r>
              <a:rPr lang="en-US" dirty="0" smtClean="0"/>
              <a:t>e want to see increasing scores, which means that a student is making progress and responding to the instruction. We also want to look for flat scores to let us know that a student is not benefiting from instruction.  This means that we need to alter the instruction for the student.</a:t>
            </a:r>
          </a:p>
          <a:p>
            <a:endParaRPr lang="en-US" dirty="0"/>
          </a:p>
        </p:txBody>
      </p:sp>
      <p:sp>
        <p:nvSpPr>
          <p:cNvPr id="4" name="Slide Number Placeholder 3"/>
          <p:cNvSpPr>
            <a:spLocks noGrp="1"/>
          </p:cNvSpPr>
          <p:nvPr>
            <p:ph type="sldNum" sz="quarter" idx="10"/>
          </p:nvPr>
        </p:nvSpPr>
        <p:spPr/>
        <p:txBody>
          <a:bodyPr/>
          <a:lstStyle/>
          <a:p>
            <a:pPr>
              <a:defRPr/>
            </a:pPr>
            <a:fld id="{87D4964C-0BBE-42A2-A4D8-4243B09F64F2}" type="slidenum">
              <a:rPr lang="en-US" smtClean="0"/>
              <a:pPr>
                <a:defRPr/>
              </a:pPr>
              <a:t>105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D5BF40-1694-4EEE-B279-BA2011ED7C2D}" type="slidenum">
              <a:rPr lang="en-US" smtClean="0">
                <a:latin typeface="Arial" charset="0"/>
              </a:rPr>
              <a:pPr fontAlgn="base">
                <a:spcBef>
                  <a:spcPct val="0"/>
                </a:spcBef>
                <a:spcAft>
                  <a:spcPct val="0"/>
                </a:spcAft>
              </a:pPr>
              <a:t>106</a:t>
            </a:fld>
            <a:endParaRPr lang="en-US" smtClean="0">
              <a:latin typeface="Arial" charset="0"/>
            </a:endParaRPr>
          </a:p>
        </p:txBody>
      </p:sp>
      <p:sp>
        <p:nvSpPr>
          <p:cNvPr id="23449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3450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Teachers should create a master CBM graph in which the vertical axis accommodates the range of the scores of all students in the class, from zero to the highest possible CBM score. On the horizontal axis, the number of weeks of instruction is listed. Once the teacher creates the master graph, it can be copied and used as a template for every student. An example is found in the appendix of the training manual.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mn-lt"/>
              </a:rPr>
              <a:t>The next step is to use the student’s data points to establish a trend line, or a line that helps us see a visual representation of the student’s growth. By extending this trend line, we can predict how a student will do if status quo is maintained.  We can quantify the trend line to create the slope, commonly referred to as the rate of improvement. </a:t>
            </a:r>
          </a:p>
          <a:p>
            <a:endParaRPr lang="en-US" i="1" baseline="0" dirty="0" smtClean="0">
              <a:latin typeface="+mn-lt"/>
            </a:endParaRPr>
          </a:p>
          <a:p>
            <a:r>
              <a:rPr lang="en-US" i="1" baseline="0" dirty="0" smtClean="0">
                <a:latin typeface="+mn-lt"/>
              </a:rPr>
              <a:t>Here are some important things to clarify for the audience:</a:t>
            </a:r>
          </a:p>
          <a:p>
            <a:endParaRPr lang="en-US" baseline="0" dirty="0" smtClean="0">
              <a:latin typeface="+mn-lt"/>
            </a:endParaRPr>
          </a:p>
          <a:p>
            <a:r>
              <a:rPr lang="en-US" b="1" dirty="0" smtClean="0">
                <a:latin typeface="+mn-lt"/>
              </a:rPr>
              <a:t>Trend Line -</a:t>
            </a:r>
            <a:r>
              <a:rPr lang="en-US" dirty="0" smtClean="0">
                <a:latin typeface="+mn-lt"/>
              </a:rPr>
              <a:t>A trend line is a line on a graph that represents a line of best fit through a student’s data points. The trend line can be compared against the aim line to help inform responsiveness to intervention and to tailor a student’s instructional program.</a:t>
            </a:r>
          </a:p>
          <a:p>
            <a:pPr defTabSz="901690">
              <a:defRPr/>
            </a:pPr>
            <a:r>
              <a:rPr lang="en-US" b="1" dirty="0" smtClean="0">
                <a:latin typeface="+mn-lt"/>
              </a:rPr>
              <a:t>Slope – quantification of the trend line</a:t>
            </a:r>
            <a:r>
              <a:rPr lang="en-US" dirty="0" smtClean="0">
                <a:latin typeface="+mn-lt"/>
              </a:rPr>
              <a:t>. It becomes the ROI.</a:t>
            </a:r>
          </a:p>
          <a:p>
            <a:pPr defTabSz="901690">
              <a:defRPr/>
            </a:pPr>
            <a:r>
              <a:rPr lang="en-US" b="1" dirty="0" smtClean="0">
                <a:latin typeface="+mn-lt"/>
              </a:rPr>
              <a:t>Rate of Improvement (ROI) </a:t>
            </a:r>
            <a:r>
              <a:rPr lang="en-US" dirty="0" smtClean="0">
                <a:latin typeface="+mn-lt"/>
              </a:rPr>
              <a:t>– </a:t>
            </a:r>
            <a:r>
              <a:rPr lang="en-US" b="1" dirty="0" smtClean="0">
                <a:latin typeface="+mn-lt"/>
              </a:rPr>
              <a:t>specifies</a:t>
            </a:r>
            <a:r>
              <a:rPr lang="en-US" b="1" baseline="0" dirty="0" smtClean="0">
                <a:latin typeface="+mn-lt"/>
              </a:rPr>
              <a:t> </a:t>
            </a:r>
            <a:r>
              <a:rPr lang="en-US" b="1" dirty="0" smtClean="0">
                <a:latin typeface="+mn-lt"/>
              </a:rPr>
              <a:t>the improvement, or average weekly increases, based on a line of best fit </a:t>
            </a:r>
            <a:r>
              <a:rPr lang="en-US" dirty="0" smtClean="0">
                <a:latin typeface="+mn-lt"/>
              </a:rPr>
              <a:t>(trend line)</a:t>
            </a:r>
            <a:r>
              <a:rPr lang="en-US" baseline="0" dirty="0" smtClean="0">
                <a:latin typeface="+mn-lt"/>
              </a:rPr>
              <a:t> </a:t>
            </a:r>
            <a:r>
              <a:rPr lang="en-US" b="1" dirty="0" smtClean="0">
                <a:latin typeface="+mn-lt"/>
              </a:rPr>
              <a:t>through the student’s scores</a:t>
            </a:r>
            <a:r>
              <a:rPr lang="en-US" dirty="0" smtClean="0">
                <a:latin typeface="+mn-lt"/>
              </a:rPr>
              <a:t>.</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D5BF40-1694-4EEE-B279-BA2011ED7C2D}" type="slidenum">
              <a:rPr lang="en-US" smtClean="0">
                <a:latin typeface="Arial" charset="0"/>
              </a:rPr>
              <a:pPr fontAlgn="base">
                <a:spcBef>
                  <a:spcPct val="0"/>
                </a:spcBef>
                <a:spcAft>
                  <a:spcPct val="0"/>
                </a:spcAft>
              </a:pPr>
              <a:t>108</a:t>
            </a:fld>
            <a:endParaRPr lang="en-US" smtClean="0">
              <a:latin typeface="Arial" charset="0"/>
            </a:endParaRPr>
          </a:p>
        </p:txBody>
      </p:sp>
      <p:sp>
        <p:nvSpPr>
          <p:cNvPr id="234499"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34500"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latin typeface="+mn-lt"/>
              </a:rPr>
              <a:t>Every time a CBM probe is administered, the teacher scores the probe and then records the score on a CBM graph. A line can be drawn connecting each data point.  In addition, a trend line may also</a:t>
            </a:r>
            <a:r>
              <a:rPr lang="en-US" baseline="0" dirty="0" smtClean="0">
                <a:latin typeface="+mn-lt"/>
              </a:rPr>
              <a:t> be drawn through these data points. </a:t>
            </a:r>
            <a:r>
              <a:rPr lang="en-US" dirty="0" smtClean="0">
                <a:latin typeface="+mn-lt"/>
              </a:rPr>
              <a:t>The measure</a:t>
            </a:r>
            <a:r>
              <a:rPr lang="en-US" baseline="0" dirty="0" smtClean="0">
                <a:latin typeface="+mn-lt"/>
              </a:rPr>
              <a:t> (</a:t>
            </a:r>
            <a:r>
              <a:rPr lang="en-US" dirty="0" smtClean="0">
                <a:latin typeface="+mn-lt"/>
              </a:rPr>
              <a:t>as indicated by the axis labels), the goal line, the</a:t>
            </a:r>
            <a:r>
              <a:rPr lang="en-US" baseline="0" dirty="0" smtClean="0">
                <a:latin typeface="+mn-lt"/>
              </a:rPr>
              <a:t> trend line, </a:t>
            </a:r>
            <a:r>
              <a:rPr lang="en-US" dirty="0" smtClean="0">
                <a:latin typeface="+mn-lt"/>
              </a:rPr>
              <a:t>and student data points are</a:t>
            </a:r>
            <a:r>
              <a:rPr lang="en-US" baseline="0" dirty="0" smtClean="0">
                <a:latin typeface="+mn-lt"/>
              </a:rPr>
              <a:t> necessary for making decisions about students’ responsiveness to instruction.  </a:t>
            </a:r>
            <a:endParaRPr lang="en-US" dirty="0" smtClean="0">
              <a:latin typeface="+mn-lt"/>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DC54D-9AC0-4EA0-B153-040E08A32B98}" type="slidenum">
              <a:rPr lang="en-US" smtClean="0">
                <a:latin typeface="Arial" charset="0"/>
              </a:rPr>
              <a:pPr fontAlgn="base">
                <a:spcBef>
                  <a:spcPct val="0"/>
                </a:spcBef>
                <a:spcAft>
                  <a:spcPct val="0"/>
                </a:spcAft>
              </a:pPr>
              <a:t>109</a:t>
            </a:fld>
            <a:endParaRPr lang="en-US" smtClean="0">
              <a:latin typeface="Arial" charset="0"/>
            </a:endParaRPr>
          </a:p>
        </p:txBody>
      </p:sp>
      <p:sp>
        <p:nvSpPr>
          <p:cNvPr id="237571" name="Rectangle 2"/>
          <p:cNvSpPr>
            <a:spLocks noGrp="1" noRot="1" noChangeAspect="1" noChangeArrowheads="1" noTextEdit="1"/>
          </p:cNvSpPr>
          <p:nvPr>
            <p:ph type="sldImg"/>
          </p:nvPr>
        </p:nvSpPr>
        <p:spPr bwMode="auto">
          <a:xfrm>
            <a:off x="1185863" y="700088"/>
            <a:ext cx="4654550" cy="3490912"/>
          </a:xfrm>
          <a:noFill/>
          <a:ln>
            <a:solidFill>
              <a:srgbClr val="000000"/>
            </a:solidFill>
            <a:miter lim="800000"/>
            <a:headEnd/>
            <a:tailEnd/>
          </a:ln>
        </p:spPr>
      </p:sp>
      <p:sp>
        <p:nvSpPr>
          <p:cNvPr id="237572" name="Rectangle 3"/>
          <p:cNvSpPr>
            <a:spLocks noGrp="1" noChangeArrowheads="1"/>
          </p:cNvSpPr>
          <p:nvPr>
            <p:ph type="body" idx="1"/>
          </p:nvPr>
        </p:nvSpPr>
        <p:spPr bwMode="auto">
          <a:xfrm>
            <a:off x="700685" y="4421823"/>
            <a:ext cx="5621731" cy="4187480"/>
          </a:xfrm>
          <a:noFill/>
        </p:spPr>
        <p:txBody>
          <a:bodyPr wrap="square" numCol="1" anchor="t" anchorCtr="0" compatLnSpc="1">
            <a:prstTxWarp prst="textNoShape">
              <a:avLst/>
            </a:prstTxWarp>
          </a:bodyPr>
          <a:lstStyle/>
          <a:p>
            <a:pPr defTabSz="901690" eaLnBrk="1" hangingPunct="1">
              <a:spcBef>
                <a:spcPct val="0"/>
              </a:spcBef>
              <a:spcAft>
                <a:spcPct val="100000"/>
              </a:spcAft>
              <a:defRPr/>
            </a:pPr>
            <a:r>
              <a:rPr lang="en-US" dirty="0" smtClean="0">
                <a:latin typeface="+mn-lt"/>
              </a:rPr>
              <a:t>Calculating the slope of a CBM graph is important to assist in determining student growth during primary, secondary, and tertiary prevention. First, graph the CBM scores. Then, draw a trend line and determine slope using a procedure called the </a:t>
            </a:r>
            <a:r>
              <a:rPr lang="en-US" dirty="0" err="1" smtClean="0">
                <a:latin typeface="+mn-lt"/>
              </a:rPr>
              <a:t>Tukey</a:t>
            </a:r>
            <a:r>
              <a:rPr lang="en-US" dirty="0" smtClean="0">
                <a:latin typeface="+mn-lt"/>
              </a:rPr>
              <a:t> method. Let’s look at how the </a:t>
            </a:r>
            <a:r>
              <a:rPr lang="en-US" dirty="0" err="1" smtClean="0">
                <a:latin typeface="+mn-lt"/>
              </a:rPr>
              <a:t>Tukey</a:t>
            </a:r>
            <a:r>
              <a:rPr lang="en-US" dirty="0" smtClean="0">
                <a:latin typeface="+mn-lt"/>
              </a:rPr>
              <a:t> method works. </a:t>
            </a:r>
          </a:p>
          <a:p>
            <a:pPr marL="233290" indent="-233290" eaLnBrk="1" hangingPunct="1">
              <a:spcBef>
                <a:spcPct val="0"/>
              </a:spcBef>
              <a:spcAft>
                <a:spcPct val="100000"/>
              </a:spcAft>
              <a:buFontTx/>
              <a:buAutoNum type="arabicPeriod"/>
            </a:pPr>
            <a:r>
              <a:rPr lang="en-US" b="1" dirty="0" smtClean="0">
                <a:latin typeface="+mn-lt"/>
              </a:rPr>
              <a:t>Divide the data points into three equal sections by drawing two vertical lines. (If the points divide unevenly, group them approximately.)</a:t>
            </a:r>
          </a:p>
          <a:p>
            <a:pPr marL="233290" indent="-233290" eaLnBrk="1" hangingPunct="1">
              <a:spcBef>
                <a:spcPct val="0"/>
              </a:spcBef>
              <a:spcAft>
                <a:spcPct val="100000"/>
              </a:spcAft>
              <a:buFontTx/>
              <a:buAutoNum type="arabicPeriod"/>
            </a:pPr>
            <a:r>
              <a:rPr lang="en-US" b="1" dirty="0" smtClean="0">
                <a:latin typeface="+mn-lt"/>
              </a:rPr>
              <a:t>In the first and third sections, find the median data point and median instructional week. Locate the place on the graph where the two values intersect and mark with an X.</a:t>
            </a:r>
          </a:p>
          <a:p>
            <a:pPr marL="233290" indent="-233290" eaLnBrk="1" hangingPunct="1">
              <a:spcBef>
                <a:spcPct val="0"/>
              </a:spcBef>
              <a:spcAft>
                <a:spcPct val="100000"/>
              </a:spcAft>
              <a:buFontTx/>
              <a:buAutoNum type="arabicPeriod"/>
            </a:pPr>
            <a:r>
              <a:rPr lang="en-US" b="1" dirty="0" smtClean="0">
                <a:latin typeface="+mn-lt"/>
              </a:rPr>
              <a:t>Draw a line through the two Xs.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TI Title Slide">
    <p:spTree>
      <p:nvGrpSpPr>
        <p:cNvPr id="1" name=""/>
        <p:cNvGrpSpPr/>
        <p:nvPr/>
      </p:nvGrpSpPr>
      <p:grpSpPr>
        <a:xfrm>
          <a:off x="0" y="0"/>
          <a:ext cx="0" cy="0"/>
          <a:chOff x="0" y="0"/>
          <a:chExt cx="0" cy="0"/>
        </a:xfrm>
      </p:grpSpPr>
      <p:pic>
        <p:nvPicPr>
          <p:cNvPr id="5" name="Picture 3" descr="ideaswork"/>
          <p:cNvPicPr>
            <a:picLocks noChangeArrowheads="1"/>
          </p:cNvPicPr>
          <p:nvPr/>
        </p:nvPicPr>
        <p:blipFill>
          <a:blip r:embed="rId2" cstate="print"/>
          <a:srcRect/>
          <a:stretch>
            <a:fillRect/>
          </a:stretch>
        </p:blipFill>
        <p:spPr bwMode="auto">
          <a:xfrm>
            <a:off x="3810000" y="6110959"/>
            <a:ext cx="762000" cy="645441"/>
          </a:xfrm>
          <a:prstGeom prst="rect">
            <a:avLst/>
          </a:prstGeom>
          <a:noFill/>
          <a:ln w="9525" algn="in">
            <a:noFill/>
            <a:miter lim="800000"/>
            <a:headEnd/>
            <a:tailEnd/>
          </a:ln>
        </p:spPr>
      </p:pic>
      <p:cxnSp>
        <p:nvCxnSpPr>
          <p:cNvPr id="6" name="Straight Connector 6"/>
          <p:cNvCxnSpPr/>
          <p:nvPr/>
        </p:nvCxnSpPr>
        <p:spPr>
          <a:xfrm>
            <a:off x="1333500" y="3352800"/>
            <a:ext cx="6477000" cy="1753"/>
          </a:xfrm>
          <a:prstGeom prst="line">
            <a:avLst/>
          </a:prstGeom>
          <a:ln w="76200">
            <a:solidFill>
              <a:srgbClr val="B4D8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333500" y="3657600"/>
            <a:ext cx="6477000" cy="1066800"/>
          </a:xfrm>
          <a:prstGeom prst="rect">
            <a:avLst/>
          </a:prstGeom>
        </p:spPr>
        <p:txBody>
          <a:bodyPr anchor="t" anchorCtr="0"/>
          <a:lstStyle>
            <a:lvl1pPr marL="0" indent="0" algn="ctr">
              <a:buNone/>
              <a:defRPr sz="3600"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LeftStacked_color.png"/>
          <p:cNvPicPr>
            <a:picLocks noChangeAspect="1"/>
          </p:cNvPicPr>
          <p:nvPr/>
        </p:nvPicPr>
        <p:blipFill>
          <a:blip r:embed="rId3" cstate="print"/>
          <a:stretch>
            <a:fillRect/>
          </a:stretch>
        </p:blipFill>
        <p:spPr>
          <a:xfrm>
            <a:off x="5943600" y="6210300"/>
            <a:ext cx="1524000" cy="445155"/>
          </a:xfrm>
          <a:prstGeom prst="rect">
            <a:avLst/>
          </a:prstGeom>
        </p:spPr>
      </p:pic>
      <p:sp>
        <p:nvSpPr>
          <p:cNvPr id="10" name="Title 9"/>
          <p:cNvSpPr>
            <a:spLocks noGrp="1"/>
          </p:cNvSpPr>
          <p:nvPr>
            <p:ph type="title"/>
          </p:nvPr>
        </p:nvSpPr>
        <p:spPr>
          <a:xfrm>
            <a:off x="457200" y="1219200"/>
            <a:ext cx="8229600" cy="1828800"/>
          </a:xfrm>
          <a:prstGeom prst="rect">
            <a:avLst/>
          </a:prstGeom>
        </p:spPr>
        <p:txBody>
          <a:bodyPr anchor="b" anchorCtr="0"/>
          <a:lstStyle>
            <a:lvl1pPr>
              <a:defRPr b="1">
                <a:solidFill>
                  <a:srgbClr val="2E005C"/>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0"/>
          </p:nvPr>
        </p:nvSpPr>
        <p:spPr>
          <a:xfrm>
            <a:off x="8153400" y="6356350"/>
            <a:ext cx="533400" cy="365125"/>
          </a:xfrm>
        </p:spPr>
        <p:txBody>
          <a:bodyPr/>
          <a:lstStyle/>
          <a:p>
            <a:pPr>
              <a:defRPr/>
            </a:pPr>
            <a:fld id="{A8E8EB9D-BFAE-44E1-ABA3-E42523F21FD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2752"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65A1791-4B10-4E06-9480-3A21AE6841E2}" type="slidenum">
              <a:rPr lang="en-US"/>
              <a:pPr>
                <a:defRPr/>
              </a:pPr>
              <a:t>‹#›</a:t>
            </a:fld>
            <a:endParaRPr lang="en-US"/>
          </a:p>
        </p:txBody>
      </p:sp>
      <p:cxnSp>
        <p:nvCxnSpPr>
          <p:cNvPr id="6" name="Straight Connector 5"/>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TI Title Slide">
    <p:spTree>
      <p:nvGrpSpPr>
        <p:cNvPr id="1" name=""/>
        <p:cNvGrpSpPr/>
        <p:nvPr/>
      </p:nvGrpSpPr>
      <p:grpSpPr>
        <a:xfrm>
          <a:off x="0" y="0"/>
          <a:ext cx="0" cy="0"/>
          <a:chOff x="0" y="0"/>
          <a:chExt cx="0" cy="0"/>
        </a:xfrm>
      </p:grpSpPr>
      <p:pic>
        <p:nvPicPr>
          <p:cNvPr id="5" name="Picture 3" descr="ideaswork"/>
          <p:cNvPicPr>
            <a:picLocks noChangeArrowheads="1"/>
          </p:cNvPicPr>
          <p:nvPr/>
        </p:nvPicPr>
        <p:blipFill>
          <a:blip r:embed="rId2" cstate="print"/>
          <a:srcRect/>
          <a:stretch>
            <a:fillRect/>
          </a:stretch>
        </p:blipFill>
        <p:spPr bwMode="auto">
          <a:xfrm>
            <a:off x="4191000" y="6110959"/>
            <a:ext cx="762000" cy="645441"/>
          </a:xfrm>
          <a:prstGeom prst="rect">
            <a:avLst/>
          </a:prstGeom>
          <a:noFill/>
          <a:ln w="9525" algn="in">
            <a:noFill/>
            <a:miter lim="800000"/>
            <a:headEnd/>
            <a:tailEnd/>
          </a:ln>
        </p:spPr>
      </p:pic>
      <p:cxnSp>
        <p:nvCxnSpPr>
          <p:cNvPr id="6" name="Straight Connector 6"/>
          <p:cNvCxnSpPr/>
          <p:nvPr/>
        </p:nvCxnSpPr>
        <p:spPr>
          <a:xfrm>
            <a:off x="1333500" y="3352800"/>
            <a:ext cx="6477000" cy="1753"/>
          </a:xfrm>
          <a:prstGeom prst="line">
            <a:avLst/>
          </a:prstGeom>
          <a:ln w="76200">
            <a:solidFill>
              <a:srgbClr val="B4D8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333500" y="3657600"/>
            <a:ext cx="6477000" cy="1066800"/>
          </a:xfrm>
          <a:prstGeom prst="rect">
            <a:avLst/>
          </a:prstGeom>
        </p:spPr>
        <p:txBody>
          <a:bodyPr anchor="t" anchorCtr="0"/>
          <a:lstStyle>
            <a:lvl1pPr marL="0" indent="0" algn="ctr">
              <a:buNone/>
              <a:defRPr sz="3600"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LeftStacked_color.png"/>
          <p:cNvPicPr>
            <a:picLocks noChangeAspect="1"/>
          </p:cNvPicPr>
          <p:nvPr/>
        </p:nvPicPr>
        <p:blipFill>
          <a:blip r:embed="rId3" cstate="print"/>
          <a:stretch>
            <a:fillRect/>
          </a:stretch>
        </p:blipFill>
        <p:spPr>
          <a:xfrm>
            <a:off x="7315200" y="6210300"/>
            <a:ext cx="1524000" cy="445155"/>
          </a:xfrm>
          <a:prstGeom prst="rect">
            <a:avLst/>
          </a:prstGeom>
        </p:spPr>
      </p:pic>
      <p:sp>
        <p:nvSpPr>
          <p:cNvPr id="10" name="Title 9"/>
          <p:cNvSpPr>
            <a:spLocks noGrp="1"/>
          </p:cNvSpPr>
          <p:nvPr>
            <p:ph type="title"/>
          </p:nvPr>
        </p:nvSpPr>
        <p:spPr>
          <a:xfrm>
            <a:off x="457200" y="1219200"/>
            <a:ext cx="8229600" cy="1828800"/>
          </a:xfrm>
          <a:prstGeom prst="rect">
            <a:avLst/>
          </a:prstGeom>
        </p:spPr>
        <p:txBody>
          <a:bodyPr anchor="b" anchorCtr="0"/>
          <a:lstStyle>
            <a:lvl1pPr>
              <a:defRPr b="1">
                <a:solidFill>
                  <a:srgbClr val="2E005C"/>
                </a:solidFill>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381000" y="1828800"/>
            <a:ext cx="8305800" cy="239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762000"/>
            <a:ext cx="8305800" cy="990600"/>
          </a:xfrm>
          <a:prstGeom prst="rect">
            <a:avLst/>
          </a:prstGeom>
        </p:spPr>
        <p:txBody>
          <a:bodyPr anchor="b" anchorCtr="0"/>
          <a:lstStyle>
            <a:lvl1pPr algn="l">
              <a:lnSpc>
                <a:spcPct val="90000"/>
              </a:lnSpc>
              <a:defRPr sz="4400" b="1" baseline="0">
                <a:solidFill>
                  <a:srgbClr val="2E005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2058988"/>
            <a:ext cx="8305800" cy="3657600"/>
          </a:xfrm>
          <a:prstGeom prst="rect">
            <a:avLst/>
          </a:prstGeom>
        </p:spPr>
        <p:txBody>
          <a:bodyPr/>
          <a:lstStyle>
            <a:lvl1pPr marL="457200" indent="-457200">
              <a:lnSpc>
                <a:spcPct val="90000"/>
              </a:lnSpc>
              <a:spcBef>
                <a:spcPts val="1200"/>
              </a:spcBef>
              <a:buClr>
                <a:srgbClr val="92D050"/>
              </a:buClr>
              <a:buFontTx/>
              <a:buBlip>
                <a:blip r:embed="rId2"/>
              </a:buBlip>
              <a:defRPr baseline="0">
                <a:solidFill>
                  <a:srgbClr val="000000"/>
                </a:solidFill>
              </a:defRPr>
            </a:lvl1pPr>
            <a:lvl2pPr marL="863600" indent="-406400">
              <a:lnSpc>
                <a:spcPct val="90000"/>
              </a:lnSpc>
              <a:spcBef>
                <a:spcPts val="1200"/>
              </a:spcBef>
              <a:buClr>
                <a:srgbClr val="92D050"/>
              </a:buClr>
              <a:buFontTx/>
              <a:buBlip>
                <a:blip r:embed="rId2"/>
              </a:buBlip>
              <a:defRPr baseline="0">
                <a:solidFill>
                  <a:srgbClr val="000000"/>
                </a:solidFill>
              </a:defRPr>
            </a:lvl2pPr>
            <a:lvl3pPr marL="1257300" indent="-342900">
              <a:lnSpc>
                <a:spcPct val="90000"/>
              </a:lnSpc>
              <a:spcBef>
                <a:spcPts val="1200"/>
              </a:spcBef>
              <a:buClr>
                <a:srgbClr val="92D050"/>
              </a:buClr>
              <a:buFontTx/>
              <a:buBlip>
                <a:blip r:embed="rId2"/>
              </a:buBlip>
              <a:defRPr baseline="0">
                <a:solidFill>
                  <a:srgbClr val="000000"/>
                </a:solidFill>
              </a:defRPr>
            </a:lvl3pPr>
            <a:lvl4pPr marL="1663700" indent="-292100">
              <a:lnSpc>
                <a:spcPct val="90000"/>
              </a:lnSpc>
              <a:spcBef>
                <a:spcPts val="1200"/>
              </a:spcBef>
              <a:buClr>
                <a:srgbClr val="92D050"/>
              </a:buClr>
              <a:buFontTx/>
              <a:buBlip>
                <a:blip r:embed="rId2"/>
              </a:buBlip>
              <a:defRPr baseline="0">
                <a:solidFill>
                  <a:srgbClr val="000000"/>
                </a:solidFill>
              </a:defRPr>
            </a:lvl4pPr>
            <a:lvl5pPr marL="2120900" indent="-292100">
              <a:lnSpc>
                <a:spcPct val="90000"/>
              </a:lnSpc>
              <a:spcBef>
                <a:spcPts val="1200"/>
              </a:spcBef>
              <a:buClr>
                <a:srgbClr val="92D050"/>
              </a:buClr>
              <a:buFontTx/>
              <a:buBlip>
                <a:blip r:embed="rId2"/>
              </a:buBlip>
              <a:defRPr baseline="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Text with Bylin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244AB6C2-154B-45C3-8991-3A52E1AF0D4A}" type="slidenum">
              <a:rPr lang="en-US" smtClean="0"/>
              <a:pPr>
                <a:defRPr/>
              </a:pPr>
              <a:t>‹#›</a:t>
            </a:fld>
            <a:endParaRPr lang="en-US"/>
          </a:p>
        </p:txBody>
      </p:sp>
      <p:cxnSp>
        <p:nvCxnSpPr>
          <p:cNvPr id="8" name="Straight Connector 7"/>
          <p:cNvCxnSpPr/>
          <p:nvPr/>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381000" y="2057400"/>
            <a:ext cx="8305800" cy="3200400"/>
          </a:xfrm>
          <a:prstGeom prst="rect">
            <a:avLst/>
          </a:prstGeom>
        </p:spPr>
        <p:txBody>
          <a:bodyPr/>
          <a:lstStyle>
            <a:lvl1pPr marL="0" indent="0">
              <a:buFontTx/>
              <a:buNone/>
              <a:defRPr/>
            </a:lvl1pPr>
            <a:lvl2pPr marL="403225" indent="-403225">
              <a:buFontTx/>
              <a:buBlip>
                <a:blip r:embed="rId2"/>
              </a:buBlip>
              <a:defRPr/>
            </a:lvl2pPr>
            <a:lvl3pPr marL="700088" indent="-346075">
              <a:buFontTx/>
              <a:buBlip>
                <a:blip r:embed="rId2"/>
              </a:buBlip>
              <a:defRPr/>
            </a:lvl3pPr>
            <a:lvl4pPr marL="1031875" indent="-338138">
              <a:buFontTx/>
              <a:buBlip>
                <a:blip r:embed="rId2"/>
              </a:buBlip>
              <a:defRPr/>
            </a:lvl4pPr>
            <a:lvl5pPr marL="1377950" indent="-346075">
              <a:buFontTx/>
              <a:buBlip>
                <a:blip r:embed="rId2"/>
              </a:buBlip>
              <a:defRPr/>
            </a:lvl5pPr>
          </a:lstStyle>
          <a:p>
            <a:pPr lvl="0"/>
            <a:r>
              <a:rPr lang="en-US" smtClean="0"/>
              <a:t>Click to edit Master text styles</a:t>
            </a:r>
          </a:p>
        </p:txBody>
      </p:sp>
      <p:sp>
        <p:nvSpPr>
          <p:cNvPr id="10" name="Title 9"/>
          <p:cNvSpPr>
            <a:spLocks noGrp="1"/>
          </p:cNvSpPr>
          <p:nvPr>
            <p:ph type="title"/>
          </p:nvPr>
        </p:nvSpPr>
        <p:spPr>
          <a:xfrm>
            <a:off x="384048" y="758952"/>
            <a:ext cx="8229600" cy="987552"/>
          </a:xfrm>
          <a:prstGeom prst="rect">
            <a:avLst/>
          </a:prstGeom>
        </p:spPr>
        <p:txBody>
          <a:bodyPr anchor="b" anchorCtr="0"/>
          <a:lstStyle>
            <a:lvl1pPr algn="l">
              <a:lnSpc>
                <a:spcPct val="90000"/>
              </a:lnSpc>
              <a:defRPr b="1">
                <a:solidFill>
                  <a:srgbClr val="2E005C"/>
                </a:solidFill>
              </a:defRPr>
            </a:lvl1pPr>
          </a:lstStyle>
          <a:p>
            <a:r>
              <a:rPr lang="en-US" smtClean="0"/>
              <a:t>Click to edit Master title style</a:t>
            </a:r>
            <a:endParaRPr lang="en-US" dirty="0"/>
          </a:p>
        </p:txBody>
      </p:sp>
      <p:sp>
        <p:nvSpPr>
          <p:cNvPr id="13" name="Text Placeholder 12"/>
          <p:cNvSpPr>
            <a:spLocks noGrp="1"/>
          </p:cNvSpPr>
          <p:nvPr>
            <p:ph type="body" sz="quarter" idx="14"/>
          </p:nvPr>
        </p:nvSpPr>
        <p:spPr>
          <a:xfrm>
            <a:off x="381000" y="5334000"/>
            <a:ext cx="8305800" cy="457200"/>
          </a:xfrm>
          <a:prstGeom prst="rect">
            <a:avLst/>
          </a:prstGeom>
        </p:spPr>
        <p:txBody>
          <a:bodyPr/>
          <a:lstStyle>
            <a:lvl1pPr algn="r">
              <a:buFontTx/>
              <a:buNone/>
              <a:defRPr sz="1600"/>
            </a:lvl1pPr>
          </a:lstStyle>
          <a:p>
            <a:pPr lvl="0"/>
            <a:r>
              <a:rPr lang="en-US" smtClean="0"/>
              <a:t>Click to edit Master text styles</a:t>
            </a:r>
          </a:p>
        </p:txBody>
      </p:sp>
      <p:cxnSp>
        <p:nvCxnSpPr>
          <p:cNvPr id="7" name="Straight Connector 6"/>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8A154422-C016-4BC6-BDD2-758D7314B92A}" type="slidenum">
              <a:rPr lang="en-US" smtClean="0"/>
              <a:pPr>
                <a:defRPr/>
              </a:pPr>
              <a:t>‹#›</a:t>
            </a:fld>
            <a:endParaRPr lang="en-US"/>
          </a:p>
        </p:txBody>
      </p:sp>
      <p:sp>
        <p:nvSpPr>
          <p:cNvPr id="7" name="Title 6"/>
          <p:cNvSpPr>
            <a:spLocks noGrp="1"/>
          </p:cNvSpPr>
          <p:nvPr>
            <p:ph type="title"/>
          </p:nvPr>
        </p:nvSpPr>
        <p:spPr>
          <a:xfrm>
            <a:off x="457200" y="579438"/>
            <a:ext cx="8229600" cy="868362"/>
          </a:xfrm>
          <a:prstGeom prst="rect">
            <a:avLst/>
          </a:prstGeom>
        </p:spPr>
        <p:txBody>
          <a:bodyPr/>
          <a:lstStyle>
            <a:lvl1pPr>
              <a:defRPr sz="3200" b="1">
                <a:solidFill>
                  <a:srgbClr val="2E005C"/>
                </a:solidFill>
              </a:defRPr>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28987"/>
            <a:ext cx="7772400" cy="2233613"/>
          </a:xfrm>
          <a:prstGeom prst="rect">
            <a:avLst/>
          </a:prstGeom>
        </p:spPr>
        <p:txBody>
          <a:bodyPr anchor="t"/>
          <a:lstStyle>
            <a:lvl1pPr algn="l">
              <a:defRPr sz="4000" b="1" cap="all">
                <a:solidFill>
                  <a:srgbClr val="2E005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524000"/>
            <a:ext cx="7772400" cy="1500187"/>
          </a:xfrm>
          <a:prstGeom prst="rect">
            <a:avLst/>
          </a:prstGeom>
        </p:spPr>
        <p:txBody>
          <a:bodyPr anchor="b"/>
          <a:lstStyle>
            <a:lvl1pPr marL="0" indent="0">
              <a:buNone/>
              <a:defRPr sz="32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55A5DE50-F2A3-4E2B-ACE4-AFF6EF62F9A3}" type="slidenum">
              <a:rPr lang="en-US" smtClean="0"/>
              <a:pPr>
                <a:defRPr/>
              </a:pPr>
              <a:t>‹#›</a:t>
            </a:fld>
            <a:endParaRPr lang="en-US"/>
          </a:p>
        </p:txBody>
      </p:sp>
      <p:cxnSp>
        <p:nvCxnSpPr>
          <p:cNvPr id="5" name="Straight Connector 4"/>
          <p:cNvCxnSpPr/>
          <p:nvPr/>
        </p:nvCxnSpPr>
        <p:spPr>
          <a:xfrm>
            <a:off x="715296" y="3169316"/>
            <a:ext cx="7772400"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15296" y="3169316"/>
            <a:ext cx="7772400"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58952"/>
            <a:ext cx="8302752" cy="987552"/>
          </a:xfrm>
          <a:prstGeom prst="rect">
            <a:avLst/>
          </a:prstGeom>
        </p:spPr>
        <p:txBody>
          <a:bodyPr anchor="b" anchorCtr="0"/>
          <a:lstStyle>
            <a:lvl1pPr algn="l">
              <a:lnSpc>
                <a:spcPct val="90000"/>
              </a:lnSpc>
              <a:defRPr b="1">
                <a:solidFill>
                  <a:srgbClr val="2E005C"/>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072640"/>
            <a:ext cx="3886200" cy="3718560"/>
          </a:xfrm>
          <a:prstGeom prst="rect">
            <a:avLst/>
          </a:prstGeom>
          <a:ln>
            <a:noFill/>
          </a:ln>
        </p:spPr>
        <p:txBody>
          <a:bodyPr/>
          <a:lstStyle>
            <a:lvl1pPr marL="406400" indent="-406400">
              <a:buClr>
                <a:schemeClr val="accent1"/>
              </a:buClr>
              <a:buFontTx/>
              <a:buBlip>
                <a:blip r:embed="rId2"/>
              </a:buBlip>
              <a:defRPr sz="2800"/>
            </a:lvl1pPr>
            <a:lvl2pPr marL="800100" indent="-342900">
              <a:buClr>
                <a:schemeClr val="accent1"/>
              </a:buClr>
              <a:buFontTx/>
              <a:buBlip>
                <a:blip r:embed="rId2"/>
              </a:buBlip>
              <a:defRPr sz="2400"/>
            </a:lvl2pPr>
            <a:lvl3pPr marL="1206500" indent="-2286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72640"/>
            <a:ext cx="3886200" cy="3718560"/>
          </a:xfrm>
          <a:prstGeom prst="rect">
            <a:avLst/>
          </a:prstGeom>
          <a:ln>
            <a:noFill/>
          </a:ln>
        </p:spPr>
        <p:txBody>
          <a:bodyPr/>
          <a:lstStyle>
            <a:lvl1pPr marL="406400" indent="-406400">
              <a:buClr>
                <a:schemeClr val="accent1"/>
              </a:buClr>
              <a:buFontTx/>
              <a:buBlip>
                <a:blip r:embed="rId2"/>
              </a:buBlip>
              <a:defRPr sz="2800"/>
            </a:lvl1pPr>
            <a:lvl2pPr marL="793750" indent="-336550">
              <a:buClr>
                <a:schemeClr val="accent1"/>
              </a:buClr>
              <a:buFontTx/>
              <a:buBlip>
                <a:blip r:embed="rId2"/>
              </a:buBlip>
              <a:defRPr sz="2400"/>
            </a:lvl2pPr>
            <a:lvl3pPr marL="1206500" indent="-2921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704A1040-FC65-4B4B-94A2-B814865480B2}" type="slidenum">
              <a:rPr lang="en-US" smtClean="0"/>
              <a:pPr/>
              <a:t>‹#›</a:t>
            </a:fld>
            <a:endParaRPr lang="en-US"/>
          </a:p>
        </p:txBody>
      </p:sp>
      <p:cxnSp>
        <p:nvCxnSpPr>
          <p:cNvPr id="8" name="Straight Connector 7"/>
          <p:cNvCxnSpPr/>
          <p:nvPr/>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2752" cy="987552"/>
          </a:xfrm>
          <a:prstGeom prst="rect">
            <a:avLst/>
          </a:prstGeom>
        </p:spPr>
        <p:txBody>
          <a:bodyPr anchor="b" anchorCtr="0"/>
          <a:lstStyle>
            <a:lvl1pPr algn="l">
              <a:lnSpc>
                <a:spcPct val="90000"/>
              </a:lnSpc>
              <a:defRPr b="1">
                <a:solidFill>
                  <a:srgbClr val="2E005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92176" y="1839913"/>
            <a:ext cx="3886200" cy="598487"/>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2176"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793750" indent="-33655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839912"/>
            <a:ext cx="3886200" cy="603504"/>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800100" indent="-34290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3124200" cy="9334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7600" y="762000"/>
            <a:ext cx="5029200" cy="5029200"/>
          </a:xfrm>
          <a:prstGeom prst="rect">
            <a:avLst/>
          </a:prstGeom>
        </p:spPr>
        <p:txBody>
          <a:bodyPr/>
          <a:lstStyle>
            <a:lvl1pPr marL="457200" indent="-457200">
              <a:buClr>
                <a:schemeClr val="accent1"/>
              </a:buClr>
              <a:buFontTx/>
              <a:buBlip>
                <a:blip r:embed="rId2"/>
              </a:buBlip>
              <a:defRPr sz="3200"/>
            </a:lvl1pPr>
            <a:lvl2pPr marL="863600" indent="-406400">
              <a:buClr>
                <a:schemeClr val="accent1"/>
              </a:buClr>
              <a:buFontTx/>
              <a:buBlip>
                <a:blip r:embed="rId2"/>
              </a:buBlip>
              <a:defRPr sz="2800"/>
            </a:lvl2pPr>
            <a:lvl3pPr marL="1257300" indent="-342900">
              <a:buClr>
                <a:schemeClr val="accent1"/>
              </a:buClr>
              <a:buFontTx/>
              <a:buBlip>
                <a:blip r:embed="rId2"/>
              </a:buBlip>
              <a:defRPr sz="2400"/>
            </a:lvl3pPr>
            <a:lvl4pPr marL="1663700" indent="-292100">
              <a:buClr>
                <a:schemeClr val="accent1"/>
              </a:buClr>
              <a:buFontTx/>
              <a:buBlip>
                <a:blip r:embed="rId2"/>
              </a:buBlip>
              <a:defRPr sz="2000"/>
            </a:lvl4pPr>
            <a:lvl5pPr marL="2120900" indent="-292100">
              <a:buClr>
                <a:schemeClr val="accent1"/>
              </a:buClr>
              <a:buFontTx/>
              <a:buBlip>
                <a:blip r:embed="rId2"/>
              </a:buBlip>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95452"/>
            <a:ext cx="3124200" cy="40957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302752" cy="566738"/>
          </a:xfrm>
          <a:prstGeom prst="rect">
            <a:avLst/>
          </a:prstGeom>
        </p:spPr>
        <p:txBody>
          <a:bodyPr anchor="t"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81000" y="761999"/>
            <a:ext cx="8302752" cy="3965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5367338"/>
            <a:ext cx="8302752" cy="5000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381000" y="1828800"/>
            <a:ext cx="8305800" cy="239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762000"/>
            <a:ext cx="8305800" cy="990600"/>
          </a:xfrm>
          <a:prstGeom prst="rect">
            <a:avLst/>
          </a:prstGeom>
        </p:spPr>
        <p:txBody>
          <a:bodyPr anchor="b" anchorCtr="0"/>
          <a:lstStyle>
            <a:lvl1pPr algn="l">
              <a:lnSpc>
                <a:spcPct val="90000"/>
              </a:lnSpc>
              <a:defRPr sz="4400" b="1" baseline="0">
                <a:solidFill>
                  <a:srgbClr val="2E005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8988"/>
            <a:ext cx="8305800" cy="3657600"/>
          </a:xfrm>
          <a:prstGeom prst="rect">
            <a:avLst/>
          </a:prstGeom>
        </p:spPr>
        <p:txBody>
          <a:bodyPr/>
          <a:lstStyle>
            <a:lvl1pPr marL="457200" indent="-457200">
              <a:lnSpc>
                <a:spcPct val="90000"/>
              </a:lnSpc>
              <a:spcBef>
                <a:spcPts val="1200"/>
              </a:spcBef>
              <a:buClr>
                <a:srgbClr val="92D050"/>
              </a:buClr>
              <a:buFontTx/>
              <a:buBlip>
                <a:blip r:embed="rId2"/>
              </a:buBlip>
              <a:defRPr baseline="0">
                <a:solidFill>
                  <a:srgbClr val="000000"/>
                </a:solidFill>
              </a:defRPr>
            </a:lvl1pPr>
            <a:lvl2pPr marL="863600" indent="-406400">
              <a:lnSpc>
                <a:spcPct val="90000"/>
              </a:lnSpc>
              <a:spcBef>
                <a:spcPts val="1200"/>
              </a:spcBef>
              <a:buClr>
                <a:srgbClr val="92D050"/>
              </a:buClr>
              <a:buFontTx/>
              <a:buBlip>
                <a:blip r:embed="rId2"/>
              </a:buBlip>
              <a:defRPr baseline="0">
                <a:solidFill>
                  <a:srgbClr val="000000"/>
                </a:solidFill>
              </a:defRPr>
            </a:lvl2pPr>
            <a:lvl3pPr marL="1257300" indent="-342900">
              <a:lnSpc>
                <a:spcPct val="90000"/>
              </a:lnSpc>
              <a:spcBef>
                <a:spcPts val="1200"/>
              </a:spcBef>
              <a:buClr>
                <a:srgbClr val="92D050"/>
              </a:buClr>
              <a:buFontTx/>
              <a:buBlip>
                <a:blip r:embed="rId2"/>
              </a:buBlip>
              <a:defRPr baseline="0">
                <a:solidFill>
                  <a:srgbClr val="000000"/>
                </a:solidFill>
              </a:defRPr>
            </a:lvl3pPr>
            <a:lvl4pPr marL="1663700" indent="-292100">
              <a:lnSpc>
                <a:spcPct val="90000"/>
              </a:lnSpc>
              <a:spcBef>
                <a:spcPts val="1200"/>
              </a:spcBef>
              <a:buClr>
                <a:srgbClr val="92D050"/>
              </a:buClr>
              <a:buFontTx/>
              <a:buBlip>
                <a:blip r:embed="rId2"/>
              </a:buBlip>
              <a:defRPr baseline="0">
                <a:solidFill>
                  <a:srgbClr val="000000"/>
                </a:solidFill>
              </a:defRPr>
            </a:lvl4pPr>
            <a:lvl5pPr marL="2120900" indent="-292100">
              <a:lnSpc>
                <a:spcPct val="90000"/>
              </a:lnSpc>
              <a:spcBef>
                <a:spcPts val="1200"/>
              </a:spcBef>
              <a:buClr>
                <a:srgbClr val="92D050"/>
              </a:buClr>
              <a:buFontTx/>
              <a:buBlip>
                <a:blip r:embed="rId2"/>
              </a:buBlip>
              <a:defRPr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76400" y="685800"/>
            <a:ext cx="6400800" cy="6858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Connector 6"/>
          <p:cNvCxnSpPr/>
          <p:nvPr userDrawn="1"/>
        </p:nvCxnSpPr>
        <p:spPr>
          <a:xfrm>
            <a:off x="1905000" y="3657600"/>
            <a:ext cx="58674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userDrawn="1"/>
        </p:nvSpPr>
        <p:spPr>
          <a:xfrm>
            <a:off x="1828800" y="4191000"/>
            <a:ext cx="6400800" cy="990600"/>
          </a:xfrm>
          <a:prstGeom prst="rect">
            <a:avLst/>
          </a:prstGeom>
        </p:spPr>
        <p:txBody>
          <a:bodyPr/>
          <a:lstStyle>
            <a:lvl1pPr marL="0" indent="0" algn="ctr">
              <a:buNone/>
              <a:defRPr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endParaRPr lang="en-US" sz="3200" dirty="0"/>
          </a:p>
        </p:txBody>
      </p:sp>
      <p:sp>
        <p:nvSpPr>
          <p:cNvPr id="3" name="Subtitle 2"/>
          <p:cNvSpPr>
            <a:spLocks noGrp="1"/>
          </p:cNvSpPr>
          <p:nvPr>
            <p:ph type="subTitle" idx="1"/>
          </p:nvPr>
        </p:nvSpPr>
        <p:spPr>
          <a:xfrm>
            <a:off x="1676400" y="1447800"/>
            <a:ext cx="6400800" cy="1752600"/>
          </a:xfrm>
          <a:prstGeom prst="rect">
            <a:avLst/>
          </a:prstGeom>
        </p:spPr>
        <p:txBody>
          <a:bodyPr/>
          <a:lstStyle>
            <a:lvl1pPr marL="0" indent="0" algn="ctr">
              <a:buNone/>
              <a:defRPr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Text with Bylin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244AB6C2-154B-45C3-8991-3A52E1AF0D4A}" type="slidenum">
              <a:rPr lang="en-US"/>
              <a:pPr>
                <a:defRPr/>
              </a:pPr>
              <a:t>‹#›</a:t>
            </a:fld>
            <a:endParaRPr lang="en-US"/>
          </a:p>
        </p:txBody>
      </p:sp>
      <p:cxnSp>
        <p:nvCxnSpPr>
          <p:cNvPr id="8" name="Straight Connector 7"/>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381000" y="2057400"/>
            <a:ext cx="8305800" cy="3200400"/>
          </a:xfrm>
          <a:prstGeom prst="rect">
            <a:avLst/>
          </a:prstGeom>
        </p:spPr>
        <p:txBody>
          <a:bodyPr/>
          <a:lstStyle>
            <a:lvl1pPr marL="0" indent="0">
              <a:buFontTx/>
              <a:buNone/>
              <a:defRPr/>
            </a:lvl1pPr>
            <a:lvl2pPr marL="403225" indent="-403225">
              <a:buFontTx/>
              <a:buBlip>
                <a:blip r:embed="rId2"/>
              </a:buBlip>
              <a:defRPr/>
            </a:lvl2pPr>
            <a:lvl3pPr marL="700088" indent="-346075">
              <a:buFontTx/>
              <a:buBlip>
                <a:blip r:embed="rId2"/>
              </a:buBlip>
              <a:defRPr/>
            </a:lvl3pPr>
            <a:lvl4pPr marL="1031875" indent="-338138">
              <a:buFontTx/>
              <a:buBlip>
                <a:blip r:embed="rId2"/>
              </a:buBlip>
              <a:defRPr/>
            </a:lvl4pPr>
            <a:lvl5pPr marL="1377950" indent="-346075">
              <a:buFontTx/>
              <a:buBlip>
                <a:blip r:embed="rId2"/>
              </a:buBlip>
              <a:defRPr/>
            </a:lvl5pPr>
          </a:lstStyle>
          <a:p>
            <a:pPr lvl="0"/>
            <a:r>
              <a:rPr lang="en-US" dirty="0" smtClean="0"/>
              <a:t>Click to edit Master text styles</a:t>
            </a:r>
          </a:p>
        </p:txBody>
      </p:sp>
      <p:sp>
        <p:nvSpPr>
          <p:cNvPr id="10" name="Title 9"/>
          <p:cNvSpPr>
            <a:spLocks noGrp="1"/>
          </p:cNvSpPr>
          <p:nvPr>
            <p:ph type="title"/>
          </p:nvPr>
        </p:nvSpPr>
        <p:spPr>
          <a:xfrm>
            <a:off x="384048" y="758952"/>
            <a:ext cx="8229600"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381000" y="5334000"/>
            <a:ext cx="8305800" cy="457200"/>
          </a:xfrm>
          <a:prstGeom prst="rect">
            <a:avLst/>
          </a:prstGeom>
        </p:spPr>
        <p:txBody>
          <a:bodyPr/>
          <a:lstStyle>
            <a:lvl1pPr algn="r">
              <a:buFontTx/>
              <a:buNone/>
              <a:defRPr sz="160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8A154422-C016-4BC6-BDD2-758D7314B92A}" type="slidenum">
              <a:rPr lang="en-US"/>
              <a:pPr>
                <a:defRPr/>
              </a:pPr>
              <a:t>‹#›</a:t>
            </a:fld>
            <a:endParaRPr lang="en-US"/>
          </a:p>
        </p:txBody>
      </p:sp>
      <p:sp>
        <p:nvSpPr>
          <p:cNvPr id="7" name="Title 6"/>
          <p:cNvSpPr>
            <a:spLocks noGrp="1"/>
          </p:cNvSpPr>
          <p:nvPr>
            <p:ph type="title"/>
          </p:nvPr>
        </p:nvSpPr>
        <p:spPr>
          <a:xfrm>
            <a:off x="457200" y="579438"/>
            <a:ext cx="8229600" cy="868362"/>
          </a:xfrm>
          <a:prstGeom prst="rect">
            <a:avLst/>
          </a:prstGeom>
        </p:spPr>
        <p:txBody>
          <a:bodyPr/>
          <a:lstStyle>
            <a:lvl1pPr>
              <a:defRPr sz="3200" b="1">
                <a:solidFill>
                  <a:srgbClr val="2E005C"/>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28987"/>
            <a:ext cx="7772400" cy="2233613"/>
          </a:xfrm>
          <a:prstGeom prst="rect">
            <a:avLst/>
          </a:prstGeom>
        </p:spPr>
        <p:txBody>
          <a:bodyPr anchor="t"/>
          <a:lstStyle>
            <a:lvl1pPr algn="l">
              <a:defRPr sz="4000" b="1" cap="all">
                <a:solidFill>
                  <a:srgbClr val="2E00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24000"/>
            <a:ext cx="7772400" cy="1500187"/>
          </a:xfrm>
          <a:prstGeom prst="rect">
            <a:avLst/>
          </a:prstGeom>
        </p:spPr>
        <p:txBody>
          <a:bodyPr anchor="b"/>
          <a:lstStyle>
            <a:lvl1pPr marL="0" indent="0">
              <a:buNone/>
              <a:defRPr sz="32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55A5DE50-F2A3-4E2B-ACE4-AFF6EF62F9A3}" type="slidenum">
              <a:rPr lang="en-US"/>
              <a:pPr>
                <a:defRPr/>
              </a:pPr>
              <a:t>‹#›</a:t>
            </a:fld>
            <a:endParaRPr lang="en-US"/>
          </a:p>
        </p:txBody>
      </p:sp>
      <p:cxnSp>
        <p:nvCxnSpPr>
          <p:cNvPr id="5" name="Straight Connector 4"/>
          <p:cNvCxnSpPr/>
          <p:nvPr userDrawn="1"/>
        </p:nvCxnSpPr>
        <p:spPr>
          <a:xfrm>
            <a:off x="715296" y="3169316"/>
            <a:ext cx="7772400"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58952"/>
            <a:ext cx="8302752"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72640"/>
            <a:ext cx="3886200" cy="3718560"/>
          </a:xfrm>
          <a:prstGeom prst="rect">
            <a:avLst/>
          </a:prstGeom>
          <a:ln>
            <a:noFill/>
          </a:ln>
        </p:spPr>
        <p:txBody>
          <a:bodyPr/>
          <a:lstStyle>
            <a:lvl1pPr marL="406400" indent="-406400">
              <a:buClr>
                <a:schemeClr val="accent1"/>
              </a:buClr>
              <a:buFontTx/>
              <a:buBlip>
                <a:blip r:embed="rId2"/>
              </a:buBlip>
              <a:defRPr sz="2800"/>
            </a:lvl1pPr>
            <a:lvl2pPr marL="800100" indent="-342900">
              <a:buClr>
                <a:schemeClr val="accent1"/>
              </a:buClr>
              <a:buFontTx/>
              <a:buBlip>
                <a:blip r:embed="rId2"/>
              </a:buBlip>
              <a:defRPr sz="2400"/>
            </a:lvl2pPr>
            <a:lvl3pPr marL="1206500" indent="-2286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2072640"/>
            <a:ext cx="3886200" cy="3718560"/>
          </a:xfrm>
          <a:prstGeom prst="rect">
            <a:avLst/>
          </a:prstGeom>
          <a:ln>
            <a:noFill/>
          </a:ln>
        </p:spPr>
        <p:txBody>
          <a:bodyPr/>
          <a:lstStyle>
            <a:lvl1pPr marL="406400" indent="-406400">
              <a:buClr>
                <a:schemeClr val="accent1"/>
              </a:buClr>
              <a:buFontTx/>
              <a:buBlip>
                <a:blip r:embed="rId2"/>
              </a:buBlip>
              <a:defRPr sz="2800"/>
            </a:lvl1pPr>
            <a:lvl2pPr marL="793750" indent="-336550">
              <a:buClr>
                <a:schemeClr val="accent1"/>
              </a:buClr>
              <a:buFontTx/>
              <a:buBlip>
                <a:blip r:embed="rId2"/>
              </a:buBlip>
              <a:defRPr sz="2400"/>
            </a:lvl2pPr>
            <a:lvl3pPr marL="1206500" indent="-2921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704A1040-FC65-4B4B-94A2-B814865480B2}" type="slidenum">
              <a:rPr lang="en-US" smtClean="0"/>
              <a:pPr/>
              <a:t>‹#›</a:t>
            </a:fld>
            <a:endParaRPr lang="en-US"/>
          </a:p>
        </p:txBody>
      </p:sp>
      <p:cxnSp>
        <p:nvCxnSpPr>
          <p:cNvPr id="8" name="Straight Connector 7"/>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2752"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92176" y="1839913"/>
            <a:ext cx="3886200" cy="598487"/>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2176"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793750" indent="-33655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839912"/>
            <a:ext cx="3886200" cy="603504"/>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800100" indent="-34290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3124200" cy="9334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7600" y="762000"/>
            <a:ext cx="5029200" cy="5029200"/>
          </a:xfrm>
          <a:prstGeom prst="rect">
            <a:avLst/>
          </a:prstGeom>
        </p:spPr>
        <p:txBody>
          <a:bodyPr/>
          <a:lstStyle>
            <a:lvl1pPr marL="457200" indent="-457200">
              <a:buClr>
                <a:schemeClr val="accent1"/>
              </a:buClr>
              <a:buFontTx/>
              <a:buBlip>
                <a:blip r:embed="rId2"/>
              </a:buBlip>
              <a:defRPr sz="3200"/>
            </a:lvl1pPr>
            <a:lvl2pPr marL="863600" indent="-406400">
              <a:buClr>
                <a:schemeClr val="accent1"/>
              </a:buClr>
              <a:buFontTx/>
              <a:buBlip>
                <a:blip r:embed="rId2"/>
              </a:buBlip>
              <a:defRPr sz="2800"/>
            </a:lvl2pPr>
            <a:lvl3pPr marL="1257300" indent="-342900">
              <a:buClr>
                <a:schemeClr val="accent1"/>
              </a:buClr>
              <a:buFontTx/>
              <a:buBlip>
                <a:blip r:embed="rId2"/>
              </a:buBlip>
              <a:defRPr sz="2400"/>
            </a:lvl3pPr>
            <a:lvl4pPr marL="1663700" indent="-292100">
              <a:buClr>
                <a:schemeClr val="accent1"/>
              </a:buClr>
              <a:buFontTx/>
              <a:buBlip>
                <a:blip r:embed="rId2"/>
              </a:buBlip>
              <a:defRPr sz="2000"/>
            </a:lvl4pPr>
            <a:lvl5pPr marL="2120900" indent="-292100">
              <a:buClr>
                <a:schemeClr val="accent1"/>
              </a:buClr>
              <a:buFontTx/>
              <a:buBlip>
                <a:blip r:embed="rId2"/>
              </a:buBlip>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95452"/>
            <a:ext cx="3124200" cy="40957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302752" cy="566738"/>
          </a:xfrm>
          <a:prstGeom prst="rect">
            <a:avLst/>
          </a:prstGeom>
        </p:spPr>
        <p:txBody>
          <a:bodyPr anchor="t"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81000" y="761999"/>
            <a:ext cx="8302752" cy="3965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5367338"/>
            <a:ext cx="8302752" cy="5000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5943600"/>
            <a:ext cx="9144000" cy="762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
          <p:cNvSpPr txBox="1">
            <a:spLocks noChangeArrowheads="1" noChangeShapeType="1"/>
          </p:cNvSpPr>
          <p:nvPr/>
        </p:nvSpPr>
        <p:spPr bwMode="auto">
          <a:xfrm>
            <a:off x="1001110" y="6248400"/>
            <a:ext cx="2961290" cy="273050"/>
          </a:xfrm>
          <a:prstGeom prst="rect">
            <a:avLst/>
          </a:prstGeom>
          <a:noFill/>
          <a:ln w="0" algn="in">
            <a:noFill/>
            <a:miter lim="800000"/>
            <a:headEnd/>
            <a:tailEnd/>
          </a:ln>
          <a:effectLst/>
        </p:spPr>
        <p:txBody>
          <a:bodyPr lIns="36195" tIns="36195" rIns="36195" bIns="36195"/>
          <a:lstStyle/>
          <a:p>
            <a:pPr>
              <a:lnSpc>
                <a:spcPct val="90000"/>
              </a:lnSpc>
              <a:defRPr/>
            </a:pPr>
            <a:r>
              <a:rPr lang="en-US" sz="1200" b="1" dirty="0" smtClean="0">
                <a:solidFill>
                  <a:schemeClr val="tx1"/>
                </a:solidFill>
                <a:latin typeface="+mn-lt"/>
              </a:rPr>
              <a:t>National Center on </a:t>
            </a:r>
            <a:br>
              <a:rPr lang="en-US" sz="1200" b="1" dirty="0" smtClean="0">
                <a:solidFill>
                  <a:schemeClr val="tx1"/>
                </a:solidFill>
                <a:latin typeface="+mn-lt"/>
              </a:rPr>
            </a:br>
            <a:r>
              <a:rPr lang="en-US" sz="1200" b="1" dirty="0" smtClean="0">
                <a:solidFill>
                  <a:schemeClr val="tx1"/>
                </a:solidFill>
                <a:latin typeface="+mn-lt"/>
              </a:rPr>
              <a:t>Response </a:t>
            </a:r>
            <a:r>
              <a:rPr lang="en-US" sz="1200" b="1" dirty="0">
                <a:solidFill>
                  <a:schemeClr val="tx1"/>
                </a:solidFill>
                <a:latin typeface="+mn-lt"/>
              </a:rPr>
              <a:t>to Intervention</a:t>
            </a:r>
            <a:endParaRPr lang="en-US" sz="1200" dirty="0">
              <a:solidFill>
                <a:schemeClr val="tx1"/>
              </a:solidFill>
              <a:latin typeface="+mn-lt"/>
            </a:endParaRPr>
          </a:p>
        </p:txBody>
      </p:sp>
      <p:pic>
        <p:nvPicPr>
          <p:cNvPr id="11" name="Picture 2" descr="logo-RTI Center-4 color no words"/>
          <p:cNvPicPr>
            <a:picLocks noChangeAspect="1" noChangeArrowheads="1"/>
          </p:cNvPicPr>
          <p:nvPr/>
        </p:nvPicPr>
        <p:blipFill>
          <a:blip r:embed="rId12" cstate="print"/>
          <a:srcRect/>
          <a:stretch>
            <a:fillRect/>
          </a:stretch>
        </p:blipFill>
        <p:spPr bwMode="auto">
          <a:xfrm>
            <a:off x="368595" y="6206360"/>
            <a:ext cx="552977" cy="499240"/>
          </a:xfrm>
          <a:prstGeom prst="rect">
            <a:avLst/>
          </a:prstGeom>
          <a:noFill/>
          <a:ln w="9525" algn="in">
            <a:noFill/>
            <a:miter lim="800000"/>
            <a:headEnd/>
            <a:tailEnd/>
          </a:ln>
        </p:spPr>
      </p:pic>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solidFill>
                <a:latin typeface="Calibri" pitchFamily="34" charset="0"/>
              </a:defRPr>
            </a:lvl1pPr>
          </a:lstStyle>
          <a:p>
            <a:pPr>
              <a:defRPr/>
            </a:pPr>
            <a:fld id="{A8E8EB9D-BFAE-44E1-ABA3-E42523F21FDD}" type="slidenum">
              <a:rPr lang="en-US" smtClean="0"/>
              <a:pPr>
                <a:defRPr/>
              </a:pPr>
              <a:t>‹#›</a:t>
            </a:fld>
            <a:endParaRPr lang="en-US" dirty="0"/>
          </a:p>
        </p:txBody>
      </p:sp>
      <p:sp>
        <p:nvSpPr>
          <p:cNvPr id="17" name="Rectangle 16"/>
          <p:cNvSpPr/>
          <p:nvPr/>
        </p:nvSpPr>
        <p:spPr>
          <a:xfrm>
            <a:off x="0" y="228600"/>
            <a:ext cx="9144000" cy="120316"/>
          </a:xfrm>
          <a:prstGeom prst="rect">
            <a:avLst/>
          </a:prstGeom>
          <a:solidFill>
            <a:srgbClr val="B4D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72" r:id="rId7"/>
    <p:sldLayoutId id="2147483675" r:id="rId8"/>
    <p:sldLayoutId id="2147483676" r:id="rId9"/>
    <p:sldLayoutId id="214748366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5943600"/>
            <a:ext cx="9144000" cy="762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2286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
          <p:cNvSpPr txBox="1">
            <a:spLocks noChangeArrowheads="1" noChangeShapeType="1"/>
          </p:cNvSpPr>
          <p:nvPr/>
        </p:nvSpPr>
        <p:spPr bwMode="auto">
          <a:xfrm>
            <a:off x="1001110" y="6248400"/>
            <a:ext cx="2961290" cy="273050"/>
          </a:xfrm>
          <a:prstGeom prst="rect">
            <a:avLst/>
          </a:prstGeom>
          <a:noFill/>
          <a:ln w="0" algn="in">
            <a:noFill/>
            <a:miter lim="800000"/>
            <a:headEnd/>
            <a:tailEnd/>
          </a:ln>
          <a:effectLst/>
        </p:spPr>
        <p:txBody>
          <a:bodyPr lIns="36195" tIns="36195" rIns="36195" bIns="36195"/>
          <a:lstStyle/>
          <a:p>
            <a:pPr>
              <a:lnSpc>
                <a:spcPct val="90000"/>
              </a:lnSpc>
              <a:defRPr/>
            </a:pPr>
            <a:r>
              <a:rPr lang="en-US" sz="1200" b="1" dirty="0" smtClean="0">
                <a:solidFill>
                  <a:schemeClr val="tx1"/>
                </a:solidFill>
                <a:latin typeface="+mn-lt"/>
              </a:rPr>
              <a:t>National Center on </a:t>
            </a:r>
            <a:br>
              <a:rPr lang="en-US" sz="1200" b="1" dirty="0" smtClean="0">
                <a:solidFill>
                  <a:schemeClr val="tx1"/>
                </a:solidFill>
                <a:latin typeface="+mn-lt"/>
              </a:rPr>
            </a:br>
            <a:r>
              <a:rPr lang="en-US" sz="1200" b="1" dirty="0" smtClean="0">
                <a:solidFill>
                  <a:schemeClr val="tx1"/>
                </a:solidFill>
                <a:latin typeface="+mn-lt"/>
              </a:rPr>
              <a:t>Response </a:t>
            </a:r>
            <a:r>
              <a:rPr lang="en-US" sz="1200" b="1" dirty="0">
                <a:solidFill>
                  <a:schemeClr val="tx1"/>
                </a:solidFill>
                <a:latin typeface="+mn-lt"/>
              </a:rPr>
              <a:t>to Intervention</a:t>
            </a:r>
            <a:endParaRPr lang="en-US" sz="1200" dirty="0">
              <a:solidFill>
                <a:schemeClr val="tx1"/>
              </a:solidFill>
              <a:latin typeface="+mn-lt"/>
            </a:endParaRPr>
          </a:p>
        </p:txBody>
      </p:sp>
      <p:pic>
        <p:nvPicPr>
          <p:cNvPr id="11" name="Picture 2" descr="logo-RTI Center-4 color no words"/>
          <p:cNvPicPr>
            <a:picLocks noChangeAspect="1" noChangeArrowheads="1"/>
          </p:cNvPicPr>
          <p:nvPr/>
        </p:nvPicPr>
        <p:blipFill>
          <a:blip r:embed="rId14" cstate="print"/>
          <a:srcRect/>
          <a:stretch>
            <a:fillRect/>
          </a:stretch>
        </p:blipFill>
        <p:spPr bwMode="auto">
          <a:xfrm>
            <a:off x="368595" y="6206360"/>
            <a:ext cx="552977" cy="499240"/>
          </a:xfrm>
          <a:prstGeom prst="rect">
            <a:avLst/>
          </a:prstGeom>
          <a:noFill/>
          <a:ln w="9525" algn="in">
            <a:noFill/>
            <a:miter lim="800000"/>
            <a:headEnd/>
            <a:tailEnd/>
          </a:ln>
        </p:spPr>
      </p:pic>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solidFill>
                <a:latin typeface="Calibri" pitchFamily="34" charset="0"/>
              </a:defRPr>
            </a:lvl1pPr>
          </a:lstStyle>
          <a:p>
            <a:pPr>
              <a:defRPr/>
            </a:pPr>
            <a:fld id="{A8E8EB9D-BFAE-44E1-ABA3-E42523F21FDD}" type="slidenum">
              <a:rPr lang="en-US" smtClean="0"/>
              <a:pPr>
                <a:defRPr/>
              </a:pPr>
              <a:t>‹#›</a:t>
            </a:fld>
            <a:endParaRPr lang="en-US" dirty="0"/>
          </a:p>
        </p:txBody>
      </p:sp>
      <p:sp>
        <p:nvSpPr>
          <p:cNvPr id="17" name="Rectangle 16"/>
          <p:cNvSpPr/>
          <p:nvPr/>
        </p:nvSpPr>
        <p:spPr>
          <a:xfrm>
            <a:off x="0" y="228600"/>
            <a:ext cx="9144000" cy="120316"/>
          </a:xfrm>
          <a:prstGeom prst="rect">
            <a:avLst/>
          </a:prstGeom>
          <a:solidFill>
            <a:srgbClr val="B4D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9" r:id="rId10"/>
    <p:sldLayoutId id="2147483691" r:id="rId11"/>
    <p:sldLayoutId id="2147483695"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hyperlink" Target="http://www.rti4success.org/webinars/video/995" TargetMode="External"/><Relationship Id="rId2" Type="http://schemas.openxmlformats.org/officeDocument/2006/relationships/hyperlink" Target="http://www.rti4success.org/webinars/video/992" TargetMode="Externa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hyperlink" Target="http://apps.leg.wa.gov/WAC/default.aspx?cite=392-172A" TargetMode="External"/><Relationship Id="rId7" Type="http://schemas.openxmlformats.org/officeDocument/2006/relationships/hyperlink" Target="http://www.k12.wa.us/SpecialEd/pubdocs/SLD_Guide.pdf" TargetMode="External"/><Relationship Id="rId2" Type="http://schemas.openxmlformats.org/officeDocument/2006/relationships/notesSlide" Target="../notesSlides/notesSlide154.xml"/><Relationship Id="rId1" Type="http://schemas.openxmlformats.org/officeDocument/2006/relationships/slideLayout" Target="../slideLayouts/slideLayout12.xml"/><Relationship Id="rId6" Type="http://schemas.openxmlformats.org/officeDocument/2006/relationships/hyperlink" Target="http://apps.leg.wa.gov/WAC/default.aspx?cite=392-172A-03060" TargetMode="External"/><Relationship Id="rId5" Type="http://schemas.openxmlformats.org/officeDocument/2006/relationships/hyperlink" Target="http://apps.leg.wa.gov/WAC/default.aspx?cite=392-172A-03045" TargetMode="External"/><Relationship Id="rId4" Type="http://schemas.openxmlformats.org/officeDocument/2006/relationships/hyperlink" Target="http://apps.leg.wa.gov/WAC/default.aspx" TargetMode="Externa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160.xml"/><Relationship Id="rId1" Type="http://schemas.openxmlformats.org/officeDocument/2006/relationships/slideLayout" Target="../slideLayouts/slideLayout13.xml"/><Relationship Id="rId5" Type="http://schemas.openxmlformats.org/officeDocument/2006/relationships/hyperlink" Target="http://www.ideapartnership.org/" TargetMode="External"/><Relationship Id="rId4" Type="http://schemas.openxmlformats.org/officeDocument/2006/relationships/hyperlink" Target="http://www.rtinetwork.org/" TargetMode="External"/></Relationships>
</file>

<file path=ppt/slides/_rels/slide174.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161.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image" Target="../media/image42.wmf"/><Relationship Id="rId4" Type="http://schemas.openxmlformats.org/officeDocument/2006/relationships/image" Target="../media/image41.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p:txBody>
          <a:bodyPr/>
          <a:lstStyle/>
          <a:p>
            <a:pPr>
              <a:spcBef>
                <a:spcPct val="0"/>
              </a:spcBef>
            </a:pPr>
            <a:r>
              <a:rPr lang="en-US" dirty="0" smtClean="0">
                <a:solidFill>
                  <a:srgbClr val="898989"/>
                </a:solidFill>
              </a:rPr>
              <a:t>National Center on Response to Intervention</a:t>
            </a:r>
          </a:p>
        </p:txBody>
      </p:sp>
      <p:sp>
        <p:nvSpPr>
          <p:cNvPr id="2050" name="Title 1"/>
          <p:cNvSpPr>
            <a:spLocks noGrp="1"/>
          </p:cNvSpPr>
          <p:nvPr>
            <p:ph type="title"/>
          </p:nvPr>
        </p:nvSpPr>
        <p:spPr/>
        <p:txBody>
          <a:bodyPr/>
          <a:lstStyle/>
          <a:p>
            <a:r>
              <a:rPr lang="en-US" dirty="0" smtClean="0"/>
              <a:t>RTI Implementer Series</a:t>
            </a:r>
            <a:br>
              <a:rPr lang="en-US" dirty="0" smtClean="0"/>
            </a:br>
            <a:r>
              <a:rPr lang="en-US" dirty="0" smtClean="0"/>
              <a:t>Module 2: RTI Progress Monitoring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36263"/>
          <a:stretch>
            <a:fillRect/>
          </a:stretch>
        </p:blipFill>
        <p:spPr bwMode="auto">
          <a:xfrm>
            <a:off x="152400" y="4849935"/>
            <a:ext cx="1143000" cy="896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838200"/>
            <a:ext cx="8305800" cy="990600"/>
          </a:xfrm>
        </p:spPr>
        <p:txBody>
          <a:bodyPr/>
          <a:lstStyle/>
          <a:p>
            <a:pPr eaLnBrk="1" hangingPunct="1"/>
            <a:r>
              <a:rPr lang="en-US" dirty="0" smtClean="0"/>
              <a:t>Review: Types of Assessment</a:t>
            </a:r>
          </a:p>
        </p:txBody>
      </p:sp>
      <p:graphicFrame>
        <p:nvGraphicFramePr>
          <p:cNvPr id="5" name="Content Placeholder 4"/>
          <p:cNvGraphicFramePr>
            <a:graphicFrameLocks noGrp="1"/>
          </p:cNvGraphicFramePr>
          <p:nvPr>
            <p:ph idx="1"/>
          </p:nvPr>
        </p:nvGraphicFramePr>
        <p:xfrm>
          <a:off x="457200" y="2240280"/>
          <a:ext cx="8381999" cy="2407920"/>
        </p:xfrm>
        <a:graphic>
          <a:graphicData uri="http://schemas.openxmlformats.org/drawingml/2006/table">
            <a:tbl>
              <a:tblPr firstRow="1" bandRow="1">
                <a:tableStyleId>{5C22544A-7EE6-4342-B048-85BDC9FD1C3A}</a:tableStyleId>
              </a:tblPr>
              <a:tblGrid>
                <a:gridCol w="2350093"/>
                <a:gridCol w="1801738"/>
                <a:gridCol w="4230168"/>
              </a:tblGrid>
              <a:tr h="370840">
                <a:tc>
                  <a:txBody>
                    <a:bodyPr/>
                    <a:lstStyle/>
                    <a:p>
                      <a:r>
                        <a:rPr lang="en-US" sz="3600" dirty="0" smtClean="0"/>
                        <a:t>Type</a:t>
                      </a:r>
                      <a:endParaRPr lang="en-US" sz="3600" dirty="0"/>
                    </a:p>
                  </a:txBody>
                  <a:tcPr/>
                </a:tc>
                <a:tc>
                  <a:txBody>
                    <a:bodyPr/>
                    <a:lstStyle/>
                    <a:p>
                      <a:r>
                        <a:rPr lang="en-US" sz="3600" dirty="0" smtClean="0"/>
                        <a:t>When?</a:t>
                      </a:r>
                      <a:endParaRPr lang="en-US" sz="3600" dirty="0"/>
                    </a:p>
                  </a:txBody>
                  <a:tcPr/>
                </a:tc>
                <a:tc>
                  <a:txBody>
                    <a:bodyPr/>
                    <a:lstStyle/>
                    <a:p>
                      <a:r>
                        <a:rPr lang="en-US" sz="3600" dirty="0" smtClean="0"/>
                        <a:t>Why?</a:t>
                      </a:r>
                      <a:endParaRPr lang="en-US" sz="3600" dirty="0"/>
                    </a:p>
                  </a:txBody>
                  <a:tcPr/>
                </a:tc>
              </a:tr>
              <a:tr h="370840">
                <a:tc>
                  <a:txBody>
                    <a:bodyPr/>
                    <a:lstStyle/>
                    <a:p>
                      <a:r>
                        <a:rPr lang="en-US" sz="3200" dirty="0" smtClean="0"/>
                        <a:t>Summative </a:t>
                      </a:r>
                      <a:endParaRPr lang="en-US" sz="3200" dirty="0"/>
                    </a:p>
                  </a:txBody>
                  <a:tcPr/>
                </a:tc>
                <a:tc>
                  <a:txBody>
                    <a:bodyPr/>
                    <a:lstStyle/>
                    <a:p>
                      <a:r>
                        <a:rPr lang="en-US" sz="3200" dirty="0" smtClean="0"/>
                        <a:t>After</a:t>
                      </a:r>
                      <a:endParaRPr lang="en-US" sz="3200" dirty="0"/>
                    </a:p>
                  </a:txBody>
                  <a:tcPr/>
                </a:tc>
                <a:tc>
                  <a:txBody>
                    <a:bodyPr/>
                    <a:lstStyle/>
                    <a:p>
                      <a:r>
                        <a:rPr lang="en-US" sz="3200" dirty="0" smtClean="0"/>
                        <a:t>Assessment</a:t>
                      </a:r>
                      <a:r>
                        <a:rPr lang="en-US" sz="3200" baseline="0" dirty="0" smtClean="0"/>
                        <a:t> </a:t>
                      </a:r>
                      <a:r>
                        <a:rPr lang="en-US" sz="3200" b="1" u="sng" baseline="0" dirty="0" smtClean="0"/>
                        <a:t>of</a:t>
                      </a:r>
                      <a:r>
                        <a:rPr lang="en-US" sz="3200" baseline="0" dirty="0" smtClean="0"/>
                        <a:t> Learning</a:t>
                      </a:r>
                      <a:endParaRPr lang="en-US" sz="3200" dirty="0"/>
                    </a:p>
                  </a:txBody>
                  <a:tcPr/>
                </a:tc>
              </a:tr>
              <a:tr h="609600">
                <a:tc>
                  <a:txBody>
                    <a:bodyPr/>
                    <a:lstStyle/>
                    <a:p>
                      <a:r>
                        <a:rPr lang="en-US" sz="3200" dirty="0" smtClean="0"/>
                        <a:t>Diagnostic</a:t>
                      </a:r>
                      <a:r>
                        <a:rPr lang="en-US" sz="3200" baseline="0" dirty="0" smtClean="0"/>
                        <a:t> </a:t>
                      </a:r>
                      <a:endParaRPr lang="en-US" sz="3200" dirty="0"/>
                    </a:p>
                  </a:txBody>
                  <a:tcPr/>
                </a:tc>
                <a:tc>
                  <a:txBody>
                    <a:bodyPr/>
                    <a:lstStyle/>
                    <a:p>
                      <a:r>
                        <a:rPr lang="en-US" sz="3200" dirty="0" smtClean="0"/>
                        <a:t>Before</a:t>
                      </a:r>
                      <a:endParaRPr lang="en-US" sz="3200" dirty="0"/>
                    </a:p>
                  </a:txBody>
                  <a:tcPr/>
                </a:tc>
                <a:tc>
                  <a:txBody>
                    <a:bodyPr/>
                    <a:lstStyle/>
                    <a:p>
                      <a:r>
                        <a:rPr lang="en-US" sz="3200" dirty="0" smtClean="0"/>
                        <a:t>Identify</a:t>
                      </a:r>
                      <a:r>
                        <a:rPr lang="en-US" sz="3200" baseline="0" dirty="0" smtClean="0"/>
                        <a:t> skill deficits</a:t>
                      </a:r>
                      <a:endParaRPr lang="en-US" sz="3200" dirty="0"/>
                    </a:p>
                  </a:txBody>
                  <a:tcPr/>
                </a:tc>
              </a:tr>
              <a:tr h="370840">
                <a:tc>
                  <a:txBody>
                    <a:bodyPr/>
                    <a:lstStyle/>
                    <a:p>
                      <a:r>
                        <a:rPr lang="en-US" sz="3200" dirty="0" smtClean="0"/>
                        <a:t>Formative</a:t>
                      </a:r>
                      <a:r>
                        <a:rPr lang="en-US" sz="3200" baseline="0" dirty="0" smtClean="0"/>
                        <a:t> </a:t>
                      </a:r>
                      <a:endParaRPr lang="en-US" sz="3200" dirty="0"/>
                    </a:p>
                  </a:txBody>
                  <a:tcPr/>
                </a:tc>
                <a:tc>
                  <a:txBody>
                    <a:bodyPr/>
                    <a:lstStyle/>
                    <a:p>
                      <a:r>
                        <a:rPr lang="en-US" sz="3200" dirty="0" smtClean="0"/>
                        <a:t>During</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Assessment </a:t>
                      </a:r>
                      <a:r>
                        <a:rPr lang="en-US" sz="3200" b="1" u="sng" dirty="0" smtClean="0"/>
                        <a:t>for</a:t>
                      </a:r>
                      <a:r>
                        <a:rPr lang="en-US" sz="3200" dirty="0" smtClean="0"/>
                        <a:t> Learning</a:t>
                      </a:r>
                    </a:p>
                  </a:txBody>
                  <a:tcPr/>
                </a:tc>
              </a:tr>
            </a:tbl>
          </a:graphicData>
        </a:graphic>
      </p:graphicFrame>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a:t>
            </a:fld>
            <a:endParaRPr lang="en-US"/>
          </a:p>
        </p:txBody>
      </p:sp>
      <p:graphicFrame>
        <p:nvGraphicFramePr>
          <p:cNvPr id="6" name="Group 25"/>
          <p:cNvGraphicFramePr>
            <a:graphicFrameLocks/>
          </p:cNvGraphicFramePr>
          <p:nvPr/>
        </p:nvGraphicFramePr>
        <p:xfrm>
          <a:off x="381000" y="1981201"/>
          <a:ext cx="8458200" cy="3950546"/>
        </p:xfrm>
        <a:graphic>
          <a:graphicData uri="http://schemas.openxmlformats.org/drawingml/2006/table">
            <a:tbl>
              <a:tblPr/>
              <a:tblGrid>
                <a:gridCol w="2370859"/>
                <a:gridCol w="1818193"/>
                <a:gridCol w="4269148"/>
              </a:tblGrid>
              <a:tr h="665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Arial" charset="0"/>
                          <a:ea typeface="ＭＳ Ｐゴシック" charset="-128"/>
                        </a:rPr>
                        <a:t>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Arial" charset="0"/>
                          <a:ea typeface="ＭＳ Ｐゴシック" charset="-128"/>
                        </a:rPr>
                        <a:t>When?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Arial" charset="0"/>
                          <a:ea typeface="ＭＳ Ｐゴシック" charset="-128"/>
                        </a:rPr>
                        <a:t>Why?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0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Summative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After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Assessment </a:t>
                      </a:r>
                      <a:r>
                        <a:rPr kumimoji="0" lang="en-US" sz="3200" b="1" i="0" u="sng" strike="noStrike" cap="none" normalizeH="0" baseline="0" dirty="0" smtClean="0">
                          <a:ln>
                            <a:noFill/>
                          </a:ln>
                          <a:solidFill>
                            <a:srgbClr val="0A0014"/>
                          </a:solidFill>
                          <a:effectLst/>
                          <a:latin typeface="Arial" charset="0"/>
                          <a:ea typeface="ＭＳ Ｐゴシック" charset="-128"/>
                        </a:rPr>
                        <a:t>of</a:t>
                      </a:r>
                      <a:r>
                        <a:rPr kumimoji="0" lang="en-US" sz="3200" b="0" i="0" u="none" strike="noStrike" cap="none" normalizeH="0" baseline="0" dirty="0" smtClean="0">
                          <a:ln>
                            <a:noFill/>
                          </a:ln>
                          <a:solidFill>
                            <a:srgbClr val="0A0014"/>
                          </a:solidFill>
                          <a:effectLst/>
                          <a:latin typeface="Arial" charset="0"/>
                          <a:ea typeface="ＭＳ Ｐゴシック" charset="-128"/>
                        </a:rPr>
                        <a:t> Learning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r>
              <a:tr h="892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Diagnostic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Before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Identify skill strengths and weakness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E8"/>
                    </a:solidFill>
                  </a:tcPr>
                </a:tc>
              </a:tr>
              <a:tr h="110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Formative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During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Assessment </a:t>
                      </a:r>
                      <a:r>
                        <a:rPr kumimoji="0" lang="en-US" sz="3200" b="1" i="0" u="sng" strike="noStrike" cap="none" normalizeH="0" baseline="0" dirty="0" smtClean="0">
                          <a:ln>
                            <a:noFill/>
                          </a:ln>
                          <a:solidFill>
                            <a:srgbClr val="0A0014"/>
                          </a:solidFill>
                          <a:effectLst/>
                          <a:latin typeface="Arial" charset="0"/>
                          <a:ea typeface="ＭＳ Ｐゴシック" charset="-128"/>
                        </a:rPr>
                        <a:t>for</a:t>
                      </a:r>
                      <a:r>
                        <a:rPr kumimoji="0" lang="en-US" sz="3200" b="0" i="0" u="none" strike="noStrike" cap="none" normalizeH="0" baseline="0" dirty="0" smtClean="0">
                          <a:ln>
                            <a:noFill/>
                          </a:ln>
                          <a:solidFill>
                            <a:srgbClr val="0A0014"/>
                          </a:solidFill>
                          <a:effectLst/>
                          <a:latin typeface="Arial" charset="0"/>
                          <a:ea typeface="ＭＳ Ｐゴシック" charset="-128"/>
                        </a:rPr>
                        <a:t> Learning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r>
            </a:tbl>
          </a:graphicData>
        </a:graphic>
      </p:graphicFrame>
      <p:sp>
        <p:nvSpPr>
          <p:cNvPr id="2" name="Oval 1"/>
          <p:cNvSpPr/>
          <p:nvPr/>
        </p:nvSpPr>
        <p:spPr>
          <a:xfrm>
            <a:off x="0" y="4648200"/>
            <a:ext cx="9144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39473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bwMode="auto">
          <a:xfrm>
            <a:off x="457200" y="2057400"/>
            <a:ext cx="8229600" cy="4114800"/>
          </a:xfrm>
          <a:noFill/>
          <a:ln>
            <a:miter lim="800000"/>
            <a:headEnd/>
            <a:tailEnd/>
          </a:ln>
        </p:spPr>
        <p:txBody>
          <a:bodyPr vert="horz" wrap="square" lIns="91440" tIns="45720" rIns="91440" bIns="45720" numCol="1" anchor="t" anchorCtr="0" compatLnSpc="1">
            <a:prstTxWarp prst="textNoShape">
              <a:avLst/>
            </a:prstTxWarp>
          </a:bodyPr>
          <a:lstStyle/>
          <a:p>
            <a:pPr marL="406400" lvl="1">
              <a:buClr>
                <a:schemeClr val="accent1"/>
              </a:buClr>
              <a:buFont typeface="Wingdings" pitchFamily="2" charset="2"/>
              <a:buChar char="§"/>
            </a:pPr>
            <a:r>
              <a:rPr lang="en-US" sz="2400" dirty="0" smtClean="0"/>
              <a:t>Identify weekly rate of improvement using at least eight data points				</a:t>
            </a:r>
            <a:r>
              <a:rPr lang="en-US" sz="2000" dirty="0" smtClean="0">
                <a:solidFill>
                  <a:srgbClr val="FF0000"/>
                </a:solidFill>
              </a:rPr>
              <a:t>First eight scores slope = 0.43</a:t>
            </a:r>
          </a:p>
          <a:p>
            <a:pPr marL="406400" lvl="1">
              <a:buClr>
                <a:schemeClr val="accent1"/>
              </a:buClr>
              <a:buFont typeface="Wingdings" pitchFamily="2" charset="2"/>
              <a:buChar char="§"/>
            </a:pPr>
            <a:r>
              <a:rPr lang="en-US" sz="2400" dirty="0" smtClean="0"/>
              <a:t>Multiply slope by 1.5 </a:t>
            </a:r>
            <a:r>
              <a:rPr lang="en-US" sz="2000" dirty="0" smtClean="0"/>
              <a:t>			</a:t>
            </a:r>
            <a:r>
              <a:rPr lang="en-US" sz="2000" dirty="0" smtClean="0">
                <a:solidFill>
                  <a:srgbClr val="FF0000"/>
                </a:solidFill>
              </a:rPr>
              <a:t>0.43 × 1.5 = 0.645</a:t>
            </a:r>
          </a:p>
          <a:p>
            <a:pPr marL="406400" lvl="1">
              <a:buClr>
                <a:schemeClr val="accent1"/>
              </a:buClr>
              <a:buFont typeface="Wingdings" pitchFamily="2" charset="2"/>
              <a:buChar char="§"/>
            </a:pPr>
            <a:r>
              <a:rPr lang="en-US" sz="2400" dirty="0" smtClean="0"/>
              <a:t>Multiply by number of weeks until end of year</a:t>
            </a:r>
          </a:p>
          <a:p>
            <a:pPr marL="406400" lvl="2" indent="-406400">
              <a:buClr>
                <a:schemeClr val="accent1"/>
              </a:buClr>
              <a:buNone/>
            </a:pPr>
            <a:r>
              <a:rPr lang="en-US" sz="2000" dirty="0" smtClean="0"/>
              <a:t>							</a:t>
            </a:r>
            <a:r>
              <a:rPr lang="en-US" sz="2000" dirty="0" smtClean="0">
                <a:solidFill>
                  <a:srgbClr val="FF0000"/>
                </a:solidFill>
              </a:rPr>
              <a:t>0.645 × 14 = 9.03</a:t>
            </a:r>
          </a:p>
          <a:p>
            <a:pPr marL="406400" lvl="1">
              <a:buClr>
                <a:schemeClr val="accent1"/>
              </a:buClr>
              <a:buFont typeface="Wingdings" pitchFamily="2" charset="2"/>
              <a:buChar char="§"/>
            </a:pPr>
            <a:r>
              <a:rPr lang="en-US" sz="2400" dirty="0" smtClean="0"/>
              <a:t>Add to student’s baseline score (avg. of first 8 data points) </a:t>
            </a:r>
          </a:p>
          <a:p>
            <a:pPr marL="406400" lvl="2" indent="-406400">
              <a:buClr>
                <a:schemeClr val="accent1"/>
              </a:buClr>
              <a:buNone/>
            </a:pPr>
            <a:r>
              <a:rPr lang="en-US" sz="2000" dirty="0" smtClean="0"/>
              <a:t>							</a:t>
            </a:r>
            <a:r>
              <a:rPr lang="en-US" sz="2000" dirty="0" smtClean="0">
                <a:solidFill>
                  <a:srgbClr val="FF0000"/>
                </a:solidFill>
              </a:rPr>
              <a:t>9.03 + 4.625 = 13.66</a:t>
            </a:r>
          </a:p>
          <a:p>
            <a:pPr marL="406400" lvl="1">
              <a:buClr>
                <a:schemeClr val="accent1"/>
              </a:buClr>
              <a:buFont typeface="Wingdings" pitchFamily="2" charset="2"/>
              <a:buChar char="§"/>
            </a:pPr>
            <a:r>
              <a:rPr lang="en-US" sz="2400" dirty="0" smtClean="0"/>
              <a:t>13.66 (or 14) is student’s end-of-year goal</a:t>
            </a:r>
          </a:p>
          <a:p>
            <a:pPr lvl="3" eaLnBrk="1" hangingPunct="1">
              <a:lnSpc>
                <a:spcPct val="90000"/>
              </a:lnSpc>
            </a:pPr>
            <a:endParaRPr lang="en-US" sz="1800" dirty="0" smtClean="0"/>
          </a:p>
        </p:txBody>
      </p:sp>
      <p:sp>
        <p:nvSpPr>
          <p:cNvPr id="115715" name="Rectangle 4"/>
          <p:cNvSpPr>
            <a:spLocks noChangeArrowheads="1"/>
          </p:cNvSpPr>
          <p:nvPr/>
        </p:nvSpPr>
        <p:spPr bwMode="auto">
          <a:xfrm>
            <a:off x="304800" y="838200"/>
            <a:ext cx="8839200" cy="990600"/>
          </a:xfrm>
          <a:prstGeom prst="rect">
            <a:avLst/>
          </a:prstGeom>
          <a:noFill/>
          <a:ln w="9525">
            <a:noFill/>
            <a:miter lim="800000"/>
            <a:headEnd/>
            <a:tailEnd/>
          </a:ln>
        </p:spPr>
        <p:txBody>
          <a:bodyPr anchor="b"/>
          <a:lstStyle/>
          <a:p>
            <a:pPr>
              <a:lnSpc>
                <a:spcPct val="85000"/>
              </a:lnSpc>
              <a:defRPr/>
            </a:pPr>
            <a:r>
              <a:rPr lang="en-US" sz="4000" b="1" dirty="0" smtClean="0">
                <a:solidFill>
                  <a:srgbClr val="2E005C"/>
                </a:solidFill>
                <a:latin typeface="+mj-lt"/>
              </a:rPr>
              <a:t>Option 3 Example: Setting </a:t>
            </a:r>
            <a:r>
              <a:rPr lang="en-US" sz="4000" b="1" dirty="0">
                <a:solidFill>
                  <a:srgbClr val="2E005C"/>
                </a:solidFill>
                <a:latin typeface="+mj-lt"/>
              </a:rPr>
              <a:t>Goals With Intra-Individual Framework</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p:cNvPicPr>
            <a:picLocks noChangeAspect="1" noChangeArrowheads="1"/>
          </p:cNvPicPr>
          <p:nvPr/>
        </p:nvPicPr>
        <p:blipFill>
          <a:blip r:embed="rId3" cstate="print"/>
          <a:srcRect/>
          <a:stretch>
            <a:fillRect/>
          </a:stretch>
        </p:blipFill>
        <p:spPr bwMode="auto">
          <a:xfrm>
            <a:off x="609600" y="1676400"/>
            <a:ext cx="8002587" cy="4186238"/>
          </a:xfrm>
          <a:prstGeom prst="rect">
            <a:avLst/>
          </a:prstGeom>
          <a:noFill/>
          <a:ln w="9525">
            <a:noFill/>
            <a:miter lim="800000"/>
            <a:headEnd/>
            <a:tailEnd/>
          </a:ln>
        </p:spPr>
      </p:pic>
      <p:sp>
        <p:nvSpPr>
          <p:cNvPr id="116739" name="Rectangle 4"/>
          <p:cNvSpPr>
            <a:spLocks noChangeArrowheads="1"/>
          </p:cNvSpPr>
          <p:nvPr/>
        </p:nvSpPr>
        <p:spPr bwMode="auto">
          <a:xfrm>
            <a:off x="76200" y="838200"/>
            <a:ext cx="9067800" cy="990600"/>
          </a:xfrm>
          <a:prstGeom prst="rect">
            <a:avLst/>
          </a:prstGeom>
          <a:noFill/>
          <a:ln w="9525">
            <a:noFill/>
            <a:miter lim="800000"/>
            <a:headEnd/>
            <a:tailEnd/>
          </a:ln>
        </p:spPr>
        <p:txBody>
          <a:bodyPr anchor="ctr"/>
          <a:lstStyle/>
          <a:p>
            <a:pPr>
              <a:lnSpc>
                <a:spcPct val="85000"/>
              </a:lnSpc>
              <a:defRPr/>
            </a:pPr>
            <a:r>
              <a:rPr lang="en-US" sz="4000" b="1" dirty="0" smtClean="0">
                <a:solidFill>
                  <a:srgbClr val="2E005C"/>
                </a:solidFill>
                <a:latin typeface="+mj-lt"/>
              </a:rPr>
              <a:t>Option 3: Setting </a:t>
            </a:r>
            <a:r>
              <a:rPr lang="en-US" sz="4000" b="1" dirty="0">
                <a:solidFill>
                  <a:srgbClr val="2E005C"/>
                </a:solidFill>
                <a:latin typeface="+mj-lt"/>
              </a:rPr>
              <a:t>Goals With Intra-Individual </a:t>
            </a:r>
            <a:r>
              <a:rPr lang="en-US" sz="4000" b="1" dirty="0" smtClean="0">
                <a:solidFill>
                  <a:srgbClr val="2E005C"/>
                </a:solidFill>
                <a:latin typeface="+mj-lt"/>
              </a:rPr>
              <a:t>Framework Handout 3 - Cecelia</a:t>
            </a:r>
            <a:endParaRPr lang="en-US" sz="4000" b="1" dirty="0">
              <a:solidFill>
                <a:srgbClr val="2E005C"/>
              </a:solidFill>
              <a:latin typeface="+mj-lt"/>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101</a:t>
            </a:fld>
            <a:endParaRPr lang="en-US"/>
          </a:p>
        </p:txBody>
      </p:sp>
      <p:cxnSp>
        <p:nvCxnSpPr>
          <p:cNvPr id="6" name="Straight Connector 5"/>
          <p:cNvCxnSpPr/>
          <p:nvPr/>
        </p:nvCxnSpPr>
        <p:spPr>
          <a:xfrm flipV="1">
            <a:off x="2057400" y="3886200"/>
            <a:ext cx="1676400" cy="381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81400" y="3733800"/>
            <a:ext cx="304800" cy="381000"/>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8" name="TextBox 7"/>
          <p:cNvSpPr txBox="1"/>
          <p:nvPr/>
        </p:nvSpPr>
        <p:spPr>
          <a:xfrm>
            <a:off x="1905000" y="4114800"/>
            <a:ext cx="304800" cy="381000"/>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9" name="TextBox 8"/>
          <p:cNvSpPr txBox="1"/>
          <p:nvPr/>
        </p:nvSpPr>
        <p:spPr>
          <a:xfrm>
            <a:off x="2133600" y="2667001"/>
            <a:ext cx="1752600" cy="457200"/>
          </a:xfrm>
          <a:prstGeom prst="rect">
            <a:avLst/>
          </a:prstGeom>
          <a:noFill/>
          <a:ln>
            <a:solidFill>
              <a:schemeClr val="tx1"/>
            </a:solidFill>
          </a:ln>
        </p:spPr>
        <p:txBody>
          <a:bodyPr wrap="square" rtlCol="0">
            <a:spAutoFit/>
          </a:bodyPr>
          <a:lstStyle/>
          <a:p>
            <a:r>
              <a:rPr lang="en-US" sz="2400" dirty="0" smtClean="0"/>
              <a:t>Slope </a:t>
            </a:r>
            <a:r>
              <a:rPr lang="en-US" sz="2400" dirty="0" smtClean="0">
                <a:cs typeface="Arial" charset="0"/>
              </a:rPr>
              <a:t>= </a:t>
            </a:r>
            <a:r>
              <a:rPr lang="en-US" sz="2400" dirty="0" smtClean="0">
                <a:solidFill>
                  <a:srgbClr val="009900"/>
                </a:solidFill>
                <a:cs typeface="Arial" charset="0"/>
              </a:rPr>
              <a:t>1.0</a:t>
            </a:r>
            <a:endParaRPr lang="en-US" sz="2400" dirty="0"/>
          </a:p>
        </p:txBody>
      </p:sp>
      <p:cxnSp>
        <p:nvCxnSpPr>
          <p:cNvPr id="11" name="Straight Arrow Connector 10"/>
          <p:cNvCxnSpPr/>
          <p:nvPr/>
        </p:nvCxnSpPr>
        <p:spPr>
          <a:xfrm rot="16200000" flipH="1">
            <a:off x="2438400" y="3352800"/>
            <a:ext cx="838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533400" y="1905000"/>
            <a:ext cx="8077200" cy="3693319"/>
          </a:xfrm>
          <a:prstGeom prst="rect">
            <a:avLst/>
          </a:prstGeom>
          <a:noFill/>
          <a:ln w="9525">
            <a:noFill/>
            <a:miter lim="800000"/>
            <a:headEnd/>
            <a:tailEnd/>
          </a:ln>
        </p:spPr>
        <p:txBody>
          <a:bodyPr wrap="square">
            <a:spAutoFit/>
          </a:bodyPr>
          <a:lstStyle/>
          <a:p>
            <a:pPr marL="342900" indent="-342900">
              <a:buClr>
                <a:schemeClr val="accent1"/>
              </a:buClr>
              <a:buFont typeface="+mj-lt"/>
              <a:buAutoNum type="arabicPeriod"/>
            </a:pPr>
            <a:r>
              <a:rPr lang="en-US" dirty="0"/>
              <a:t>Identify weekly rate of improvement (slope) using at least eight data points: </a:t>
            </a:r>
            <a:r>
              <a:rPr lang="en-US" dirty="0" smtClean="0"/>
              <a:t>			slope </a:t>
            </a:r>
            <a:r>
              <a:rPr lang="en-US" dirty="0"/>
              <a:t>= (18 – 11) </a:t>
            </a:r>
            <a:r>
              <a:rPr lang="en-US" dirty="0">
                <a:cs typeface="Arial" charset="0"/>
              </a:rPr>
              <a:t>÷ 7 = </a:t>
            </a:r>
            <a:r>
              <a:rPr lang="en-US" dirty="0">
                <a:solidFill>
                  <a:srgbClr val="009900"/>
                </a:solidFill>
                <a:cs typeface="Arial" charset="0"/>
              </a:rPr>
              <a:t>1.0</a:t>
            </a:r>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smtClean="0"/>
              <a:t>Multiply </a:t>
            </a:r>
            <a:r>
              <a:rPr lang="en-US" dirty="0"/>
              <a:t>slope by </a:t>
            </a:r>
            <a:r>
              <a:rPr lang="en-US" dirty="0" smtClean="0"/>
              <a:t>1.5:		</a:t>
            </a:r>
            <a:r>
              <a:rPr lang="en-US" dirty="0" smtClean="0">
                <a:solidFill>
                  <a:srgbClr val="009900"/>
                </a:solidFill>
              </a:rPr>
              <a:t>1.0</a:t>
            </a:r>
            <a:r>
              <a:rPr lang="en-US" dirty="0" smtClean="0"/>
              <a:t> </a:t>
            </a:r>
            <a:r>
              <a:rPr lang="en-US" dirty="0">
                <a:cs typeface="Arial" charset="0"/>
              </a:rPr>
              <a:t>× 1.5 = </a:t>
            </a:r>
            <a:r>
              <a:rPr lang="en-US" dirty="0">
                <a:solidFill>
                  <a:srgbClr val="0066FF"/>
                </a:solidFill>
                <a:cs typeface="Arial" charset="0"/>
              </a:rPr>
              <a:t>1.5</a:t>
            </a:r>
          </a:p>
          <a:p>
            <a:pPr marL="342900" indent="-342900">
              <a:buClr>
                <a:schemeClr val="accent1"/>
              </a:buClr>
              <a:buFont typeface="+mj-lt"/>
              <a:buAutoNum type="arabicPeriod"/>
            </a:pPr>
            <a:endParaRPr lang="en-US" dirty="0">
              <a:solidFill>
                <a:srgbClr val="0066FF"/>
              </a:solidFill>
              <a:cs typeface="Arial" charset="0"/>
            </a:endParaRPr>
          </a:p>
          <a:p>
            <a:pPr marL="342900" indent="-342900">
              <a:buClr>
                <a:schemeClr val="accent1"/>
              </a:buClr>
              <a:buFont typeface="+mj-lt"/>
              <a:buAutoNum type="arabicPeriod"/>
            </a:pPr>
            <a:r>
              <a:rPr lang="en-US" dirty="0" smtClean="0"/>
              <a:t>Multiply </a:t>
            </a:r>
            <a:r>
              <a:rPr lang="en-US" dirty="0"/>
              <a:t>(slope × 1.5) by number of weeks until end of year:</a:t>
            </a:r>
          </a:p>
          <a:p>
            <a:pPr marL="342900" indent="-342900">
              <a:buClr>
                <a:schemeClr val="accent1"/>
              </a:buClr>
            </a:pPr>
            <a:r>
              <a:rPr lang="en-US" dirty="0"/>
              <a:t>		</a:t>
            </a:r>
            <a:r>
              <a:rPr lang="en-US" dirty="0" smtClean="0"/>
              <a:t>			</a:t>
            </a:r>
            <a:r>
              <a:rPr lang="en-US" dirty="0" smtClean="0">
                <a:solidFill>
                  <a:srgbClr val="0066FF"/>
                </a:solidFill>
              </a:rPr>
              <a:t>1.5</a:t>
            </a:r>
            <a:r>
              <a:rPr lang="en-US" dirty="0" smtClean="0"/>
              <a:t> </a:t>
            </a:r>
            <a:r>
              <a:rPr lang="en-US" dirty="0"/>
              <a:t>× 12 = </a:t>
            </a:r>
            <a:r>
              <a:rPr lang="en-US" dirty="0">
                <a:solidFill>
                  <a:srgbClr val="FF0000"/>
                </a:solidFill>
              </a:rPr>
              <a:t>18</a:t>
            </a:r>
          </a:p>
          <a:p>
            <a:pPr marL="342900" indent="-342900">
              <a:buClr>
                <a:schemeClr val="accent1"/>
              </a:buClr>
            </a:pPr>
            <a:r>
              <a:rPr lang="en-US" dirty="0" smtClean="0">
                <a:solidFill>
                  <a:schemeClr val="accent1"/>
                </a:solidFill>
              </a:rPr>
              <a:t>4.  </a:t>
            </a:r>
            <a:r>
              <a:rPr lang="en-US" dirty="0" smtClean="0"/>
              <a:t>Add </a:t>
            </a:r>
            <a:r>
              <a:rPr lang="en-US" dirty="0"/>
              <a:t>to student’s baseline score (the baseline is the average of Cecelia’s first eight scores): </a:t>
            </a:r>
            <a:r>
              <a:rPr lang="en-US" dirty="0" smtClean="0"/>
              <a:t>		</a:t>
            </a:r>
            <a:r>
              <a:rPr lang="en-US" dirty="0" smtClean="0">
                <a:solidFill>
                  <a:srgbClr val="FF0000"/>
                </a:solidFill>
              </a:rPr>
              <a:t>18</a:t>
            </a:r>
            <a:r>
              <a:rPr lang="en-US" dirty="0" smtClean="0"/>
              <a:t> </a:t>
            </a:r>
            <a:r>
              <a:rPr lang="en-US" dirty="0"/>
              <a:t>+ 14.65 = </a:t>
            </a:r>
            <a:r>
              <a:rPr lang="en-US" dirty="0">
                <a:solidFill>
                  <a:srgbClr val="CC00CC"/>
                </a:solidFill>
              </a:rPr>
              <a:t>32.65</a:t>
            </a:r>
          </a:p>
          <a:p>
            <a:pPr marL="342900" indent="-342900">
              <a:buClr>
                <a:schemeClr val="accent1"/>
              </a:buClr>
              <a:buFont typeface="+mj-lt"/>
              <a:buAutoNum type="arabicPeriod"/>
            </a:pPr>
            <a:endParaRPr lang="en-US" dirty="0">
              <a:solidFill>
                <a:schemeClr val="accent1"/>
              </a:solidFill>
            </a:endParaRPr>
          </a:p>
          <a:p>
            <a:pPr marL="342900" indent="-342900">
              <a:buClr>
                <a:schemeClr val="accent1"/>
              </a:buClr>
            </a:pPr>
            <a:r>
              <a:rPr lang="en-US" dirty="0" smtClean="0">
                <a:solidFill>
                  <a:schemeClr val="accent1"/>
                </a:solidFill>
              </a:rPr>
              <a:t>5.  </a:t>
            </a:r>
            <a:r>
              <a:rPr lang="en-US" dirty="0" smtClean="0"/>
              <a:t>Mark </a:t>
            </a:r>
            <a:r>
              <a:rPr lang="en-US" dirty="0"/>
              <a:t>goal (</a:t>
            </a:r>
            <a:r>
              <a:rPr lang="en-US" dirty="0">
                <a:solidFill>
                  <a:srgbClr val="CC00CC"/>
                </a:solidFill>
              </a:rPr>
              <a:t>32.65</a:t>
            </a:r>
            <a:r>
              <a:rPr lang="en-US" dirty="0"/>
              <a:t> ) on student graph with an X</a:t>
            </a:r>
          </a:p>
          <a:p>
            <a:pPr marL="342900" indent="-342900">
              <a:buClr>
                <a:schemeClr val="accent1"/>
              </a:buClr>
              <a:buFont typeface="+mj-lt"/>
              <a:buAutoNum type="arabicPeriod"/>
            </a:pPr>
            <a:endParaRPr lang="en-US" dirty="0"/>
          </a:p>
          <a:p>
            <a:pPr marL="342900" indent="-342900">
              <a:buClr>
                <a:schemeClr val="accent1"/>
              </a:buClr>
            </a:pPr>
            <a:r>
              <a:rPr lang="en-US" dirty="0" smtClean="0">
                <a:solidFill>
                  <a:schemeClr val="accent1"/>
                </a:solidFill>
              </a:rPr>
              <a:t>6.  </a:t>
            </a:r>
            <a:r>
              <a:rPr lang="en-US" dirty="0" smtClean="0"/>
              <a:t>Draw </a:t>
            </a:r>
            <a:r>
              <a:rPr lang="en-US" dirty="0"/>
              <a:t>goal-line from baseline to X</a:t>
            </a:r>
          </a:p>
        </p:txBody>
      </p:sp>
      <p:sp>
        <p:nvSpPr>
          <p:cNvPr id="117763" name="Rectangle 4"/>
          <p:cNvSpPr>
            <a:spLocks noChangeArrowheads="1"/>
          </p:cNvSpPr>
          <p:nvPr/>
        </p:nvSpPr>
        <p:spPr bwMode="auto">
          <a:xfrm>
            <a:off x="228600" y="838200"/>
            <a:ext cx="8915400" cy="990600"/>
          </a:xfrm>
          <a:prstGeom prst="rect">
            <a:avLst/>
          </a:prstGeom>
          <a:noFill/>
          <a:ln w="9525">
            <a:noFill/>
            <a:miter lim="800000"/>
            <a:headEnd/>
            <a:tailEnd/>
          </a:ln>
        </p:spPr>
        <p:txBody>
          <a:bodyPr anchor="ctr"/>
          <a:lstStyle/>
          <a:p>
            <a:pPr>
              <a:lnSpc>
                <a:spcPct val="85000"/>
              </a:lnSpc>
              <a:defRPr/>
            </a:pPr>
            <a:r>
              <a:rPr lang="en-US" sz="3600" b="1" dirty="0" smtClean="0">
                <a:solidFill>
                  <a:srgbClr val="2E005C"/>
                </a:solidFill>
                <a:latin typeface="+mj-lt"/>
              </a:rPr>
              <a:t>Option 3: Setting </a:t>
            </a:r>
            <a:r>
              <a:rPr lang="en-US" sz="3600" b="1" dirty="0">
                <a:solidFill>
                  <a:srgbClr val="2E005C"/>
                </a:solidFill>
                <a:latin typeface="+mj-lt"/>
              </a:rPr>
              <a:t>Goals With Intra-Individual </a:t>
            </a:r>
            <a:r>
              <a:rPr lang="en-US" sz="3600" b="1" dirty="0" smtClean="0">
                <a:solidFill>
                  <a:srgbClr val="2E005C"/>
                </a:solidFill>
                <a:latin typeface="+mj-lt"/>
              </a:rPr>
              <a:t>Framework Handout 3 Answer - Cecelia</a:t>
            </a:r>
            <a:endParaRPr lang="en-US" sz="3600" b="1" dirty="0">
              <a:solidFill>
                <a:srgbClr val="2E005C"/>
              </a:solidFill>
              <a:latin typeface="+mj-lt"/>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0" y="1866900"/>
            <a:ext cx="184150" cy="366713"/>
          </a:xfrm>
          <a:prstGeom prst="rect">
            <a:avLst/>
          </a:prstGeom>
          <a:noFill/>
          <a:ln w="9525">
            <a:noFill/>
            <a:miter lim="800000"/>
            <a:headEnd/>
            <a:tailEnd/>
          </a:ln>
        </p:spPr>
        <p:txBody>
          <a:bodyPr wrap="none" anchor="ctr">
            <a:spAutoFit/>
          </a:bodyPr>
          <a:lstStyle/>
          <a:p>
            <a:endParaRPr lang="en-US"/>
          </a:p>
        </p:txBody>
      </p:sp>
      <p:sp>
        <p:nvSpPr>
          <p:cNvPr id="134147" name="Rectangle 5"/>
          <p:cNvSpPr>
            <a:spLocks noChangeArrowheads="1"/>
          </p:cNvSpPr>
          <p:nvPr/>
        </p:nvSpPr>
        <p:spPr bwMode="auto">
          <a:xfrm>
            <a:off x="0" y="2049463"/>
            <a:ext cx="9144000" cy="0"/>
          </a:xfrm>
          <a:prstGeom prst="rect">
            <a:avLst/>
          </a:prstGeom>
          <a:noFill/>
          <a:ln w="9525">
            <a:noFill/>
            <a:miter lim="800000"/>
            <a:headEnd/>
            <a:tailEnd/>
          </a:ln>
        </p:spPr>
        <p:txBody>
          <a:bodyPr wrap="none" anchor="ctr">
            <a:spAutoFit/>
          </a:bodyPr>
          <a:lstStyle/>
          <a:p>
            <a:endParaRPr lang="en-US"/>
          </a:p>
        </p:txBody>
      </p:sp>
      <p:grpSp>
        <p:nvGrpSpPr>
          <p:cNvPr id="2" name="Group 8"/>
          <p:cNvGrpSpPr>
            <a:grpSpLocks/>
          </p:cNvGrpSpPr>
          <p:nvPr/>
        </p:nvGrpSpPr>
        <p:grpSpPr bwMode="auto">
          <a:xfrm>
            <a:off x="1066800" y="1905000"/>
            <a:ext cx="6667500" cy="3427412"/>
            <a:chOff x="1371600" y="1754188"/>
            <a:chExt cx="6362700" cy="3328987"/>
          </a:xfrm>
        </p:grpSpPr>
        <p:pic>
          <p:nvPicPr>
            <p:cNvPr id="134150" name="Picture 2"/>
            <p:cNvPicPr>
              <a:picLocks noChangeAspect="1" noChangeArrowheads="1"/>
            </p:cNvPicPr>
            <p:nvPr/>
          </p:nvPicPr>
          <p:blipFill>
            <a:blip r:embed="rId3" cstate="print"/>
            <a:srcRect/>
            <a:stretch>
              <a:fillRect/>
            </a:stretch>
          </p:blipFill>
          <p:spPr bwMode="auto">
            <a:xfrm>
              <a:off x="1371600" y="1754188"/>
              <a:ext cx="6362700" cy="3328987"/>
            </a:xfrm>
            <a:prstGeom prst="rect">
              <a:avLst/>
            </a:prstGeom>
            <a:noFill/>
            <a:ln w="9525">
              <a:noFill/>
              <a:miter lim="800000"/>
              <a:headEnd/>
              <a:tailEnd/>
            </a:ln>
          </p:spPr>
        </p:pic>
        <p:grpSp>
          <p:nvGrpSpPr>
            <p:cNvPr id="3" name="Group 6"/>
            <p:cNvGrpSpPr>
              <a:grpSpLocks/>
            </p:cNvGrpSpPr>
            <p:nvPr/>
          </p:nvGrpSpPr>
          <p:grpSpPr bwMode="auto">
            <a:xfrm>
              <a:off x="2681288" y="2590801"/>
              <a:ext cx="4633913" cy="1236663"/>
              <a:chOff x="1689" y="1632"/>
              <a:chExt cx="2919" cy="779"/>
            </a:xfrm>
          </p:grpSpPr>
          <p:sp>
            <p:nvSpPr>
              <p:cNvPr id="134152" name="Text Box 7"/>
              <p:cNvSpPr txBox="1">
                <a:spLocks noChangeArrowheads="1"/>
              </p:cNvSpPr>
              <p:nvPr/>
            </p:nvSpPr>
            <p:spPr bwMode="auto">
              <a:xfrm>
                <a:off x="4464" y="1632"/>
                <a:ext cx="144" cy="114"/>
              </a:xfrm>
              <a:prstGeom prst="rect">
                <a:avLst/>
              </a:prstGeom>
              <a:noFill/>
              <a:ln w="9525">
                <a:noFill/>
                <a:miter lim="800000"/>
                <a:headEnd/>
                <a:tailEnd/>
              </a:ln>
            </p:spPr>
            <p:txBody>
              <a:bodyPr/>
              <a:lstStyle/>
              <a:p>
                <a:r>
                  <a:rPr lang="en-US" sz="1400" b="1"/>
                  <a:t>X</a:t>
                </a:r>
                <a:endParaRPr lang="en-US" sz="1400"/>
              </a:p>
            </p:txBody>
          </p:sp>
          <p:sp>
            <p:nvSpPr>
              <p:cNvPr id="134153" name="Line 8"/>
              <p:cNvSpPr>
                <a:spLocks noChangeShapeType="1"/>
              </p:cNvSpPr>
              <p:nvPr/>
            </p:nvSpPr>
            <p:spPr bwMode="auto">
              <a:xfrm flipV="1">
                <a:off x="1689" y="1758"/>
                <a:ext cx="2840" cy="653"/>
              </a:xfrm>
              <a:prstGeom prst="line">
                <a:avLst/>
              </a:prstGeom>
              <a:noFill/>
              <a:ln w="9525">
                <a:solidFill>
                  <a:srgbClr val="000000"/>
                </a:solidFill>
                <a:prstDash val="dash"/>
                <a:round/>
                <a:headEnd/>
                <a:tailEnd/>
              </a:ln>
            </p:spPr>
            <p:txBody>
              <a:bodyPr/>
              <a:lstStyle/>
              <a:p>
                <a:endParaRPr lang="en-US"/>
              </a:p>
            </p:txBody>
          </p:sp>
        </p:grpSp>
      </p:grpSp>
      <p:sp>
        <p:nvSpPr>
          <p:cNvPr id="118789" name="Rectangle 9"/>
          <p:cNvSpPr>
            <a:spLocks noChangeArrowheads="1"/>
          </p:cNvSpPr>
          <p:nvPr/>
        </p:nvSpPr>
        <p:spPr bwMode="auto">
          <a:xfrm>
            <a:off x="228600" y="762000"/>
            <a:ext cx="8915400" cy="990600"/>
          </a:xfrm>
          <a:prstGeom prst="rect">
            <a:avLst/>
          </a:prstGeom>
          <a:noFill/>
          <a:ln w="9525">
            <a:noFill/>
            <a:miter lim="800000"/>
            <a:headEnd/>
            <a:tailEnd/>
          </a:ln>
        </p:spPr>
        <p:txBody>
          <a:bodyPr anchor="ctr"/>
          <a:lstStyle/>
          <a:p>
            <a:pPr>
              <a:lnSpc>
                <a:spcPct val="85000"/>
              </a:lnSpc>
              <a:defRPr/>
            </a:pPr>
            <a:r>
              <a:rPr lang="en-US" sz="3600" b="1" dirty="0" smtClean="0">
                <a:solidFill>
                  <a:srgbClr val="2E005C"/>
                </a:solidFill>
                <a:latin typeface="+mj-lt"/>
              </a:rPr>
              <a:t>Option 3: Setting </a:t>
            </a:r>
            <a:r>
              <a:rPr lang="en-US" sz="3600" b="1" dirty="0">
                <a:solidFill>
                  <a:srgbClr val="2E005C"/>
                </a:solidFill>
                <a:latin typeface="+mj-lt"/>
              </a:rPr>
              <a:t>Goals With Intra-Individual </a:t>
            </a:r>
            <a:r>
              <a:rPr lang="en-US" sz="3600" b="1" dirty="0" smtClean="0">
                <a:solidFill>
                  <a:srgbClr val="2E005C"/>
                </a:solidFill>
                <a:latin typeface="+mj-lt"/>
              </a:rPr>
              <a:t>Framework Handout 3 Answer - Cecelia</a:t>
            </a:r>
            <a:endParaRPr lang="en-US" sz="3600" b="1" dirty="0">
              <a:solidFill>
                <a:srgbClr val="2E005C"/>
              </a:solidFill>
              <a:latin typeface="+mj-lt"/>
            </a:endParaRPr>
          </a:p>
        </p:txBody>
      </p:sp>
      <p:sp>
        <p:nvSpPr>
          <p:cNvPr id="10" name="Slide Number Placeholder 9"/>
          <p:cNvSpPr>
            <a:spLocks noGrp="1"/>
          </p:cNvSpPr>
          <p:nvPr>
            <p:ph type="sldNum" sz="quarter" idx="10"/>
          </p:nvPr>
        </p:nvSpPr>
        <p:spPr/>
        <p:txBody>
          <a:bodyPr/>
          <a:lstStyle/>
          <a:p>
            <a:pPr>
              <a:defRPr/>
            </a:pPr>
            <a:fld id="{085E27C5-ECB1-4EBC-98D3-F94D2BA84B3F}"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763000" cy="990600"/>
          </a:xfrm>
        </p:spPr>
        <p:txBody>
          <a:bodyPr>
            <a:normAutofit/>
          </a:bodyPr>
          <a:lstStyle/>
          <a:p>
            <a:r>
              <a:rPr lang="en-US" dirty="0" smtClean="0"/>
              <a:t>Steps in the Decision Making Process</a:t>
            </a:r>
            <a:endParaRPr lang="en-US" dirty="0"/>
          </a:p>
        </p:txBody>
      </p:sp>
      <p:sp>
        <p:nvSpPr>
          <p:cNvPr id="5" name="Content Placeholder 4"/>
          <p:cNvSpPr>
            <a:spLocks noGrp="1"/>
          </p:cNvSpPr>
          <p:nvPr>
            <p:ph idx="1"/>
          </p:nvPr>
        </p:nvSpPr>
        <p:spPr>
          <a:xfrm>
            <a:off x="533400" y="1905000"/>
            <a:ext cx="8077200" cy="4267200"/>
          </a:xfrm>
        </p:spPr>
        <p:txBody>
          <a:bodyPr>
            <a:noAutofit/>
          </a:bodyPr>
          <a:lstStyle/>
          <a:p>
            <a:pPr marL="514350" indent="-514350">
              <a:buClr>
                <a:schemeClr val="accent1"/>
              </a:buClr>
              <a:buFont typeface="+mj-lt"/>
              <a:buAutoNum type="arabicPeriod"/>
            </a:pPr>
            <a:r>
              <a:rPr lang="en-US" sz="2800" dirty="0" smtClean="0">
                <a:solidFill>
                  <a:schemeClr val="tx1"/>
                </a:solidFill>
              </a:rPr>
              <a:t>Establish Data Review Team</a:t>
            </a:r>
          </a:p>
          <a:p>
            <a:pPr marL="514350" indent="-514350">
              <a:buClr>
                <a:schemeClr val="accent1"/>
              </a:buClr>
              <a:buFont typeface="+mj-lt"/>
              <a:buAutoNum type="arabicPeriod"/>
            </a:pPr>
            <a:r>
              <a:rPr lang="en-US" sz="2800" dirty="0"/>
              <a:t>Determine Frequency of Data </a:t>
            </a:r>
            <a:r>
              <a:rPr lang="en-US" sz="2800" dirty="0" smtClean="0"/>
              <a:t>Collection</a:t>
            </a:r>
          </a:p>
          <a:p>
            <a:pPr marL="514350" indent="-514350">
              <a:buClr>
                <a:schemeClr val="accent1"/>
              </a:buClr>
              <a:buFont typeface="+mj-lt"/>
              <a:buAutoNum type="arabicPeriod"/>
            </a:pPr>
            <a:r>
              <a:rPr lang="en-US" sz="2800" dirty="0" smtClean="0"/>
              <a:t>Establish Baseline Data and Progress Monitoring Level</a:t>
            </a:r>
          </a:p>
          <a:p>
            <a:pPr marL="514350" indent="-514350">
              <a:buClr>
                <a:schemeClr val="accent1"/>
              </a:buClr>
              <a:buFont typeface="+mj-lt"/>
              <a:buAutoNum type="arabicPeriod"/>
            </a:pPr>
            <a:r>
              <a:rPr lang="en-US" sz="2800" dirty="0" smtClean="0"/>
              <a:t>Establish Goal</a:t>
            </a:r>
          </a:p>
          <a:p>
            <a:pPr marL="514350" indent="-514350">
              <a:buClr>
                <a:schemeClr val="accent1"/>
              </a:buClr>
              <a:buFont typeface="+mj-lt"/>
              <a:buAutoNum type="arabicPeriod"/>
            </a:pPr>
            <a:r>
              <a:rPr lang="en-US" sz="2800" b="1" dirty="0" smtClean="0"/>
              <a:t>Collect and Graph Frequent Data</a:t>
            </a:r>
          </a:p>
          <a:p>
            <a:pPr marL="514350" indent="-514350">
              <a:buClr>
                <a:schemeClr val="accent1"/>
              </a:buClr>
              <a:buFont typeface="+mj-lt"/>
              <a:buAutoNum type="arabicPeriod"/>
            </a:pPr>
            <a:r>
              <a:rPr lang="en-US" sz="2800" dirty="0" smtClean="0"/>
              <a:t>Analyze and Make Instructional Decisions</a:t>
            </a:r>
          </a:p>
          <a:p>
            <a:pPr marL="514350" indent="-514350">
              <a:buClr>
                <a:schemeClr val="accent1"/>
              </a:buClr>
              <a:buFont typeface="+mj-lt"/>
              <a:buAutoNum type="arabicPeriod"/>
            </a:pPr>
            <a:r>
              <a:rPr lang="en-US" sz="2800" dirty="0" smtClean="0"/>
              <a:t>Continue Progress Monitoring  </a:t>
            </a:r>
          </a:p>
        </p:txBody>
      </p:sp>
      <p:sp>
        <p:nvSpPr>
          <p:cNvPr id="6" name="AutoShape 70"/>
          <p:cNvSpPr>
            <a:spLocks noChangeArrowheads="1"/>
          </p:cNvSpPr>
          <p:nvPr/>
        </p:nvSpPr>
        <p:spPr bwMode="auto">
          <a:xfrm>
            <a:off x="451945" y="4343400"/>
            <a:ext cx="6787056" cy="609600"/>
          </a:xfrm>
          <a:prstGeom prst="flowChartAlternateProcess">
            <a:avLst/>
          </a:prstGeom>
          <a:solidFill>
            <a:schemeClr val="accent2">
              <a:alpha val="12941"/>
            </a:schemeClr>
          </a:solidFill>
          <a:ln w="38100">
            <a:solidFill>
              <a:srgbClr val="660066"/>
            </a:solidFill>
            <a:miter lim="800000"/>
            <a:headEnd/>
            <a:tailEnd/>
          </a:ln>
        </p:spPr>
        <p:txBody>
          <a:bodyPr wrap="none" anchor="ctr"/>
          <a:lstStyle/>
          <a:p>
            <a:endParaRPr lang="en-US" b="1"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104</a:t>
            </a:fld>
            <a:endParaRPr lang="en-US"/>
          </a:p>
        </p:txBody>
      </p:sp>
    </p:spTree>
    <p:extLst>
      <p:ext uri="{BB962C8B-B14F-4D97-AF65-F5344CB8AC3E}">
        <p14:creationId xmlns:p14="http://schemas.microsoft.com/office/powerpoint/2010/main" xmlns="" val="17895257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82000" cy="990600"/>
          </a:xfrm>
        </p:spPr>
        <p:txBody>
          <a:bodyPr>
            <a:noAutofit/>
          </a:bodyPr>
          <a:lstStyle/>
          <a:p>
            <a:r>
              <a:rPr lang="en-US" dirty="0" smtClean="0"/>
              <a:t>Graphing Progress Monitoring Data</a:t>
            </a:r>
            <a:endParaRPr lang="en-US" dirty="0"/>
          </a:p>
        </p:txBody>
      </p:sp>
      <p:sp>
        <p:nvSpPr>
          <p:cNvPr id="3" name="Content Placeholder 2"/>
          <p:cNvSpPr>
            <a:spLocks noGrp="1"/>
          </p:cNvSpPr>
          <p:nvPr>
            <p:ph idx="1"/>
          </p:nvPr>
        </p:nvSpPr>
        <p:spPr>
          <a:xfrm>
            <a:off x="304800" y="1905001"/>
            <a:ext cx="8458200" cy="3886199"/>
          </a:xfrm>
        </p:spPr>
        <p:txBody>
          <a:bodyPr/>
          <a:lstStyle/>
          <a:p>
            <a:pPr eaLnBrk="1" hangingPunct="1">
              <a:buClr>
                <a:schemeClr val="accent1"/>
              </a:buClr>
              <a:buFont typeface="Wingdings" pitchFamily="2" charset="2"/>
              <a:buChar char="§"/>
            </a:pPr>
            <a:r>
              <a:rPr lang="en-US" dirty="0" smtClean="0"/>
              <a:t>Graphed data allows teachers to quantify rate of student improvement:</a:t>
            </a:r>
            <a:endParaRPr lang="en-US" sz="1000" dirty="0" smtClean="0"/>
          </a:p>
          <a:p>
            <a:pPr lvl="1" eaLnBrk="1" hangingPunct="1">
              <a:buClr>
                <a:schemeClr val="tx2"/>
              </a:buClr>
              <a:buFont typeface="Arial" pitchFamily="34" charset="0"/>
              <a:buChar char="•"/>
            </a:pPr>
            <a:r>
              <a:rPr lang="en-US" sz="3000" dirty="0" smtClean="0"/>
              <a:t>Increasing scores indicate student is making progress and responding to the curriculum.</a:t>
            </a:r>
          </a:p>
          <a:p>
            <a:pPr lvl="1" eaLnBrk="1" hangingPunct="1">
              <a:buClr>
                <a:schemeClr val="tx2"/>
              </a:buClr>
              <a:buFont typeface="Arial" pitchFamily="34" charset="0"/>
              <a:buChar char="•"/>
            </a:pPr>
            <a:r>
              <a:rPr lang="en-US" sz="3000" dirty="0" smtClean="0"/>
              <a:t>Flat or decreasing scores indicate non-response.</a:t>
            </a:r>
          </a:p>
          <a:p>
            <a:pPr lvl="2" eaLnBrk="1" hangingPunct="1">
              <a:buFont typeface="Arial" pitchFamily="34" charset="0"/>
              <a:buChar char="•"/>
            </a:pPr>
            <a:r>
              <a:rPr lang="en-US" sz="2600" dirty="0" smtClean="0"/>
              <a:t>Student is not benefiting from instruction and requires a change in the instructional program.</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endParaRPr lang="en-US"/>
          </a:p>
        </p:txBody>
      </p:sp>
      <p:grpSp>
        <p:nvGrpSpPr>
          <p:cNvPr id="2" name="Group 285"/>
          <p:cNvGrpSpPr>
            <a:grpSpLocks/>
          </p:cNvGrpSpPr>
          <p:nvPr/>
        </p:nvGrpSpPr>
        <p:grpSpPr bwMode="auto">
          <a:xfrm>
            <a:off x="685800" y="1525588"/>
            <a:ext cx="7247566" cy="4570412"/>
            <a:chOff x="672" y="960"/>
            <a:chExt cx="4283" cy="2639"/>
          </a:xfrm>
        </p:grpSpPr>
        <p:sp>
          <p:nvSpPr>
            <p:cNvPr id="47112" name="Rectangle 13"/>
            <p:cNvSpPr>
              <a:spLocks noChangeArrowheads="1"/>
            </p:cNvSpPr>
            <p:nvPr/>
          </p:nvSpPr>
          <p:spPr bwMode="auto">
            <a:xfrm>
              <a:off x="1196" y="1243"/>
              <a:ext cx="3509" cy="1809"/>
            </a:xfrm>
            <a:prstGeom prst="rect">
              <a:avLst/>
            </a:prstGeom>
            <a:noFill/>
            <a:ln w="9525">
              <a:noFill/>
              <a:miter lim="800000"/>
              <a:headEnd/>
              <a:tailEnd/>
            </a:ln>
          </p:spPr>
          <p:txBody>
            <a:bodyPr/>
            <a:lstStyle/>
            <a:p>
              <a:endParaRPr lang="en-US"/>
            </a:p>
          </p:txBody>
        </p:sp>
        <p:sp>
          <p:nvSpPr>
            <p:cNvPr id="47113" name="Rectangle 14"/>
            <p:cNvSpPr>
              <a:spLocks noChangeArrowheads="1"/>
            </p:cNvSpPr>
            <p:nvPr/>
          </p:nvSpPr>
          <p:spPr bwMode="auto">
            <a:xfrm>
              <a:off x="1196" y="1243"/>
              <a:ext cx="3509" cy="1809"/>
            </a:xfrm>
            <a:prstGeom prst="rect">
              <a:avLst/>
            </a:prstGeom>
            <a:noFill/>
            <a:ln w="26988">
              <a:solidFill>
                <a:srgbClr val="000000"/>
              </a:solidFill>
              <a:miter lim="800000"/>
              <a:headEnd/>
              <a:tailEnd/>
            </a:ln>
          </p:spPr>
          <p:txBody>
            <a:bodyPr/>
            <a:lstStyle/>
            <a:p>
              <a:endParaRPr lang="en-US"/>
            </a:p>
          </p:txBody>
        </p:sp>
        <p:sp>
          <p:nvSpPr>
            <p:cNvPr id="47114" name="Line 15"/>
            <p:cNvSpPr>
              <a:spLocks noChangeShapeType="1"/>
            </p:cNvSpPr>
            <p:nvPr/>
          </p:nvSpPr>
          <p:spPr bwMode="auto">
            <a:xfrm>
              <a:off x="1196" y="1243"/>
              <a:ext cx="0" cy="1809"/>
            </a:xfrm>
            <a:prstGeom prst="line">
              <a:avLst/>
            </a:prstGeom>
            <a:noFill/>
            <a:ln w="12700">
              <a:solidFill>
                <a:srgbClr val="000000"/>
              </a:solidFill>
              <a:round/>
              <a:headEnd/>
              <a:tailEnd/>
            </a:ln>
          </p:spPr>
          <p:txBody>
            <a:bodyPr/>
            <a:lstStyle/>
            <a:p>
              <a:endParaRPr lang="en-US"/>
            </a:p>
          </p:txBody>
        </p:sp>
        <p:sp>
          <p:nvSpPr>
            <p:cNvPr id="47115" name="Line 16"/>
            <p:cNvSpPr>
              <a:spLocks noChangeShapeType="1"/>
            </p:cNvSpPr>
            <p:nvPr/>
          </p:nvSpPr>
          <p:spPr bwMode="auto">
            <a:xfrm>
              <a:off x="1163" y="3052"/>
              <a:ext cx="33" cy="0"/>
            </a:xfrm>
            <a:prstGeom prst="line">
              <a:avLst/>
            </a:prstGeom>
            <a:noFill/>
            <a:ln w="12700">
              <a:solidFill>
                <a:srgbClr val="000000"/>
              </a:solidFill>
              <a:round/>
              <a:headEnd/>
              <a:tailEnd/>
            </a:ln>
          </p:spPr>
          <p:txBody>
            <a:bodyPr/>
            <a:lstStyle/>
            <a:p>
              <a:endParaRPr lang="en-US"/>
            </a:p>
          </p:txBody>
        </p:sp>
        <p:sp>
          <p:nvSpPr>
            <p:cNvPr id="47116" name="Line 17"/>
            <p:cNvSpPr>
              <a:spLocks noChangeShapeType="1"/>
            </p:cNvSpPr>
            <p:nvPr/>
          </p:nvSpPr>
          <p:spPr bwMode="auto">
            <a:xfrm>
              <a:off x="1163" y="2690"/>
              <a:ext cx="33" cy="0"/>
            </a:xfrm>
            <a:prstGeom prst="line">
              <a:avLst/>
            </a:prstGeom>
            <a:noFill/>
            <a:ln w="12700">
              <a:solidFill>
                <a:srgbClr val="000000"/>
              </a:solidFill>
              <a:round/>
              <a:headEnd/>
              <a:tailEnd/>
            </a:ln>
          </p:spPr>
          <p:txBody>
            <a:bodyPr/>
            <a:lstStyle/>
            <a:p>
              <a:endParaRPr lang="en-US"/>
            </a:p>
          </p:txBody>
        </p:sp>
        <p:sp>
          <p:nvSpPr>
            <p:cNvPr id="47117" name="Line 18"/>
            <p:cNvSpPr>
              <a:spLocks noChangeShapeType="1"/>
            </p:cNvSpPr>
            <p:nvPr/>
          </p:nvSpPr>
          <p:spPr bwMode="auto">
            <a:xfrm>
              <a:off x="1163" y="2328"/>
              <a:ext cx="33" cy="0"/>
            </a:xfrm>
            <a:prstGeom prst="line">
              <a:avLst/>
            </a:prstGeom>
            <a:noFill/>
            <a:ln w="12700">
              <a:solidFill>
                <a:srgbClr val="000000"/>
              </a:solidFill>
              <a:round/>
              <a:headEnd/>
              <a:tailEnd/>
            </a:ln>
          </p:spPr>
          <p:txBody>
            <a:bodyPr/>
            <a:lstStyle/>
            <a:p>
              <a:endParaRPr lang="en-US"/>
            </a:p>
          </p:txBody>
        </p:sp>
        <p:sp>
          <p:nvSpPr>
            <p:cNvPr id="47118" name="Line 19"/>
            <p:cNvSpPr>
              <a:spLocks noChangeShapeType="1"/>
            </p:cNvSpPr>
            <p:nvPr/>
          </p:nvSpPr>
          <p:spPr bwMode="auto">
            <a:xfrm>
              <a:off x="1163" y="1967"/>
              <a:ext cx="33" cy="0"/>
            </a:xfrm>
            <a:prstGeom prst="line">
              <a:avLst/>
            </a:prstGeom>
            <a:noFill/>
            <a:ln w="12700">
              <a:solidFill>
                <a:srgbClr val="000000"/>
              </a:solidFill>
              <a:round/>
              <a:headEnd/>
              <a:tailEnd/>
            </a:ln>
          </p:spPr>
          <p:txBody>
            <a:bodyPr/>
            <a:lstStyle/>
            <a:p>
              <a:endParaRPr lang="en-US"/>
            </a:p>
          </p:txBody>
        </p:sp>
        <p:sp>
          <p:nvSpPr>
            <p:cNvPr id="47119" name="Line 20"/>
            <p:cNvSpPr>
              <a:spLocks noChangeShapeType="1"/>
            </p:cNvSpPr>
            <p:nvPr/>
          </p:nvSpPr>
          <p:spPr bwMode="auto">
            <a:xfrm>
              <a:off x="1163" y="1605"/>
              <a:ext cx="33" cy="0"/>
            </a:xfrm>
            <a:prstGeom prst="line">
              <a:avLst/>
            </a:prstGeom>
            <a:noFill/>
            <a:ln w="12700">
              <a:solidFill>
                <a:srgbClr val="000000"/>
              </a:solidFill>
              <a:round/>
              <a:headEnd/>
              <a:tailEnd/>
            </a:ln>
          </p:spPr>
          <p:txBody>
            <a:bodyPr/>
            <a:lstStyle/>
            <a:p>
              <a:endParaRPr lang="en-US"/>
            </a:p>
          </p:txBody>
        </p:sp>
        <p:sp>
          <p:nvSpPr>
            <p:cNvPr id="47120" name="Line 21"/>
            <p:cNvSpPr>
              <a:spLocks noChangeShapeType="1"/>
            </p:cNvSpPr>
            <p:nvPr/>
          </p:nvSpPr>
          <p:spPr bwMode="auto">
            <a:xfrm>
              <a:off x="1163" y="1243"/>
              <a:ext cx="33" cy="0"/>
            </a:xfrm>
            <a:prstGeom prst="line">
              <a:avLst/>
            </a:prstGeom>
            <a:noFill/>
            <a:ln w="12700">
              <a:solidFill>
                <a:srgbClr val="000000"/>
              </a:solidFill>
              <a:round/>
              <a:headEnd/>
              <a:tailEnd/>
            </a:ln>
          </p:spPr>
          <p:txBody>
            <a:bodyPr/>
            <a:lstStyle/>
            <a:p>
              <a:endParaRPr lang="en-US"/>
            </a:p>
          </p:txBody>
        </p:sp>
        <p:sp>
          <p:nvSpPr>
            <p:cNvPr id="47121" name="Line 22"/>
            <p:cNvSpPr>
              <a:spLocks noChangeShapeType="1"/>
            </p:cNvSpPr>
            <p:nvPr/>
          </p:nvSpPr>
          <p:spPr bwMode="auto">
            <a:xfrm>
              <a:off x="1196" y="3052"/>
              <a:ext cx="3509" cy="0"/>
            </a:xfrm>
            <a:prstGeom prst="line">
              <a:avLst/>
            </a:prstGeom>
            <a:noFill/>
            <a:ln w="12700">
              <a:solidFill>
                <a:srgbClr val="000000"/>
              </a:solidFill>
              <a:round/>
              <a:headEnd/>
              <a:tailEnd/>
            </a:ln>
          </p:spPr>
          <p:txBody>
            <a:bodyPr/>
            <a:lstStyle/>
            <a:p>
              <a:endParaRPr lang="en-US"/>
            </a:p>
          </p:txBody>
        </p:sp>
        <p:sp>
          <p:nvSpPr>
            <p:cNvPr id="47122" name="Line 23"/>
            <p:cNvSpPr>
              <a:spLocks noChangeShapeType="1"/>
            </p:cNvSpPr>
            <p:nvPr/>
          </p:nvSpPr>
          <p:spPr bwMode="auto">
            <a:xfrm flipV="1">
              <a:off x="1196" y="3052"/>
              <a:ext cx="0" cy="39"/>
            </a:xfrm>
            <a:prstGeom prst="line">
              <a:avLst/>
            </a:prstGeom>
            <a:noFill/>
            <a:ln w="12700">
              <a:solidFill>
                <a:srgbClr val="000000"/>
              </a:solidFill>
              <a:round/>
              <a:headEnd/>
              <a:tailEnd/>
            </a:ln>
          </p:spPr>
          <p:txBody>
            <a:bodyPr/>
            <a:lstStyle/>
            <a:p>
              <a:endParaRPr lang="en-US"/>
            </a:p>
          </p:txBody>
        </p:sp>
        <p:sp>
          <p:nvSpPr>
            <p:cNvPr id="47123" name="Line 24"/>
            <p:cNvSpPr>
              <a:spLocks noChangeShapeType="1"/>
            </p:cNvSpPr>
            <p:nvPr/>
          </p:nvSpPr>
          <p:spPr bwMode="auto">
            <a:xfrm flipV="1">
              <a:off x="1445" y="3052"/>
              <a:ext cx="0" cy="39"/>
            </a:xfrm>
            <a:prstGeom prst="line">
              <a:avLst/>
            </a:prstGeom>
            <a:noFill/>
            <a:ln w="12700">
              <a:solidFill>
                <a:srgbClr val="000000"/>
              </a:solidFill>
              <a:round/>
              <a:headEnd/>
              <a:tailEnd/>
            </a:ln>
          </p:spPr>
          <p:txBody>
            <a:bodyPr/>
            <a:lstStyle/>
            <a:p>
              <a:endParaRPr lang="en-US"/>
            </a:p>
          </p:txBody>
        </p:sp>
        <p:sp>
          <p:nvSpPr>
            <p:cNvPr id="47124" name="Line 25"/>
            <p:cNvSpPr>
              <a:spLocks noChangeShapeType="1"/>
            </p:cNvSpPr>
            <p:nvPr/>
          </p:nvSpPr>
          <p:spPr bwMode="auto">
            <a:xfrm flipV="1">
              <a:off x="1695" y="3052"/>
              <a:ext cx="0" cy="39"/>
            </a:xfrm>
            <a:prstGeom prst="line">
              <a:avLst/>
            </a:prstGeom>
            <a:noFill/>
            <a:ln w="12700">
              <a:solidFill>
                <a:srgbClr val="000000"/>
              </a:solidFill>
              <a:round/>
              <a:headEnd/>
              <a:tailEnd/>
            </a:ln>
          </p:spPr>
          <p:txBody>
            <a:bodyPr/>
            <a:lstStyle/>
            <a:p>
              <a:endParaRPr lang="en-US"/>
            </a:p>
          </p:txBody>
        </p:sp>
        <p:sp>
          <p:nvSpPr>
            <p:cNvPr id="47125" name="Line 26"/>
            <p:cNvSpPr>
              <a:spLocks noChangeShapeType="1"/>
            </p:cNvSpPr>
            <p:nvPr/>
          </p:nvSpPr>
          <p:spPr bwMode="auto">
            <a:xfrm flipV="1">
              <a:off x="1944" y="3052"/>
              <a:ext cx="0" cy="39"/>
            </a:xfrm>
            <a:prstGeom prst="line">
              <a:avLst/>
            </a:prstGeom>
            <a:noFill/>
            <a:ln w="12700">
              <a:solidFill>
                <a:srgbClr val="000000"/>
              </a:solidFill>
              <a:round/>
              <a:headEnd/>
              <a:tailEnd/>
            </a:ln>
          </p:spPr>
          <p:txBody>
            <a:bodyPr/>
            <a:lstStyle/>
            <a:p>
              <a:endParaRPr lang="en-US"/>
            </a:p>
          </p:txBody>
        </p:sp>
        <p:sp>
          <p:nvSpPr>
            <p:cNvPr id="47126" name="Line 27"/>
            <p:cNvSpPr>
              <a:spLocks noChangeShapeType="1"/>
            </p:cNvSpPr>
            <p:nvPr/>
          </p:nvSpPr>
          <p:spPr bwMode="auto">
            <a:xfrm flipV="1">
              <a:off x="2202" y="3052"/>
              <a:ext cx="0" cy="39"/>
            </a:xfrm>
            <a:prstGeom prst="line">
              <a:avLst/>
            </a:prstGeom>
            <a:noFill/>
            <a:ln w="12700">
              <a:solidFill>
                <a:srgbClr val="000000"/>
              </a:solidFill>
              <a:round/>
              <a:headEnd/>
              <a:tailEnd/>
            </a:ln>
          </p:spPr>
          <p:txBody>
            <a:bodyPr/>
            <a:lstStyle/>
            <a:p>
              <a:endParaRPr lang="en-US"/>
            </a:p>
          </p:txBody>
        </p:sp>
        <p:sp>
          <p:nvSpPr>
            <p:cNvPr id="47127" name="Line 28"/>
            <p:cNvSpPr>
              <a:spLocks noChangeShapeType="1"/>
            </p:cNvSpPr>
            <p:nvPr/>
          </p:nvSpPr>
          <p:spPr bwMode="auto">
            <a:xfrm flipV="1">
              <a:off x="2452" y="3052"/>
              <a:ext cx="0" cy="39"/>
            </a:xfrm>
            <a:prstGeom prst="line">
              <a:avLst/>
            </a:prstGeom>
            <a:noFill/>
            <a:ln w="12700">
              <a:solidFill>
                <a:srgbClr val="000000"/>
              </a:solidFill>
              <a:round/>
              <a:headEnd/>
              <a:tailEnd/>
            </a:ln>
          </p:spPr>
          <p:txBody>
            <a:bodyPr/>
            <a:lstStyle/>
            <a:p>
              <a:endParaRPr lang="en-US"/>
            </a:p>
          </p:txBody>
        </p:sp>
        <p:sp>
          <p:nvSpPr>
            <p:cNvPr id="47128" name="Line 29"/>
            <p:cNvSpPr>
              <a:spLocks noChangeShapeType="1"/>
            </p:cNvSpPr>
            <p:nvPr/>
          </p:nvSpPr>
          <p:spPr bwMode="auto">
            <a:xfrm flipV="1">
              <a:off x="2701" y="3052"/>
              <a:ext cx="0" cy="39"/>
            </a:xfrm>
            <a:prstGeom prst="line">
              <a:avLst/>
            </a:prstGeom>
            <a:noFill/>
            <a:ln w="12700">
              <a:solidFill>
                <a:srgbClr val="000000"/>
              </a:solidFill>
              <a:round/>
              <a:headEnd/>
              <a:tailEnd/>
            </a:ln>
          </p:spPr>
          <p:txBody>
            <a:bodyPr/>
            <a:lstStyle/>
            <a:p>
              <a:endParaRPr lang="en-US"/>
            </a:p>
          </p:txBody>
        </p:sp>
        <p:sp>
          <p:nvSpPr>
            <p:cNvPr id="47129" name="Line 30"/>
            <p:cNvSpPr>
              <a:spLocks noChangeShapeType="1"/>
            </p:cNvSpPr>
            <p:nvPr/>
          </p:nvSpPr>
          <p:spPr bwMode="auto">
            <a:xfrm flipV="1">
              <a:off x="2951" y="3052"/>
              <a:ext cx="0" cy="39"/>
            </a:xfrm>
            <a:prstGeom prst="line">
              <a:avLst/>
            </a:prstGeom>
            <a:noFill/>
            <a:ln w="12700">
              <a:solidFill>
                <a:srgbClr val="000000"/>
              </a:solidFill>
              <a:round/>
              <a:headEnd/>
              <a:tailEnd/>
            </a:ln>
          </p:spPr>
          <p:txBody>
            <a:bodyPr/>
            <a:lstStyle/>
            <a:p>
              <a:endParaRPr lang="en-US"/>
            </a:p>
          </p:txBody>
        </p:sp>
        <p:sp>
          <p:nvSpPr>
            <p:cNvPr id="47130" name="Line 31"/>
            <p:cNvSpPr>
              <a:spLocks noChangeShapeType="1"/>
            </p:cNvSpPr>
            <p:nvPr/>
          </p:nvSpPr>
          <p:spPr bwMode="auto">
            <a:xfrm flipV="1">
              <a:off x="3200" y="3052"/>
              <a:ext cx="0" cy="39"/>
            </a:xfrm>
            <a:prstGeom prst="line">
              <a:avLst/>
            </a:prstGeom>
            <a:noFill/>
            <a:ln w="12700">
              <a:solidFill>
                <a:srgbClr val="000000"/>
              </a:solidFill>
              <a:round/>
              <a:headEnd/>
              <a:tailEnd/>
            </a:ln>
          </p:spPr>
          <p:txBody>
            <a:bodyPr/>
            <a:lstStyle/>
            <a:p>
              <a:endParaRPr lang="en-US"/>
            </a:p>
          </p:txBody>
        </p:sp>
        <p:sp>
          <p:nvSpPr>
            <p:cNvPr id="47131" name="Line 32"/>
            <p:cNvSpPr>
              <a:spLocks noChangeShapeType="1"/>
            </p:cNvSpPr>
            <p:nvPr/>
          </p:nvSpPr>
          <p:spPr bwMode="auto">
            <a:xfrm flipV="1">
              <a:off x="3450" y="3052"/>
              <a:ext cx="0" cy="39"/>
            </a:xfrm>
            <a:prstGeom prst="line">
              <a:avLst/>
            </a:prstGeom>
            <a:noFill/>
            <a:ln w="12700">
              <a:solidFill>
                <a:srgbClr val="000000"/>
              </a:solidFill>
              <a:round/>
              <a:headEnd/>
              <a:tailEnd/>
            </a:ln>
          </p:spPr>
          <p:txBody>
            <a:bodyPr/>
            <a:lstStyle/>
            <a:p>
              <a:endParaRPr lang="en-US"/>
            </a:p>
          </p:txBody>
        </p:sp>
        <p:sp>
          <p:nvSpPr>
            <p:cNvPr id="47132" name="Line 33"/>
            <p:cNvSpPr>
              <a:spLocks noChangeShapeType="1"/>
            </p:cNvSpPr>
            <p:nvPr/>
          </p:nvSpPr>
          <p:spPr bwMode="auto">
            <a:xfrm flipV="1">
              <a:off x="3699" y="3052"/>
              <a:ext cx="0" cy="39"/>
            </a:xfrm>
            <a:prstGeom prst="line">
              <a:avLst/>
            </a:prstGeom>
            <a:noFill/>
            <a:ln w="12700">
              <a:solidFill>
                <a:srgbClr val="000000"/>
              </a:solidFill>
              <a:round/>
              <a:headEnd/>
              <a:tailEnd/>
            </a:ln>
          </p:spPr>
          <p:txBody>
            <a:bodyPr/>
            <a:lstStyle/>
            <a:p>
              <a:endParaRPr lang="en-US"/>
            </a:p>
          </p:txBody>
        </p:sp>
        <p:sp>
          <p:nvSpPr>
            <p:cNvPr id="47133" name="Line 34"/>
            <p:cNvSpPr>
              <a:spLocks noChangeShapeType="1"/>
            </p:cNvSpPr>
            <p:nvPr/>
          </p:nvSpPr>
          <p:spPr bwMode="auto">
            <a:xfrm flipV="1">
              <a:off x="3957" y="3052"/>
              <a:ext cx="0" cy="39"/>
            </a:xfrm>
            <a:prstGeom prst="line">
              <a:avLst/>
            </a:prstGeom>
            <a:noFill/>
            <a:ln w="12700">
              <a:solidFill>
                <a:srgbClr val="000000"/>
              </a:solidFill>
              <a:round/>
              <a:headEnd/>
              <a:tailEnd/>
            </a:ln>
          </p:spPr>
          <p:txBody>
            <a:bodyPr/>
            <a:lstStyle/>
            <a:p>
              <a:endParaRPr lang="en-US"/>
            </a:p>
          </p:txBody>
        </p:sp>
        <p:sp>
          <p:nvSpPr>
            <p:cNvPr id="47134" name="Line 35"/>
            <p:cNvSpPr>
              <a:spLocks noChangeShapeType="1"/>
            </p:cNvSpPr>
            <p:nvPr/>
          </p:nvSpPr>
          <p:spPr bwMode="auto">
            <a:xfrm flipV="1">
              <a:off x="4206" y="3052"/>
              <a:ext cx="0" cy="39"/>
            </a:xfrm>
            <a:prstGeom prst="line">
              <a:avLst/>
            </a:prstGeom>
            <a:noFill/>
            <a:ln w="12700">
              <a:solidFill>
                <a:srgbClr val="000000"/>
              </a:solidFill>
              <a:round/>
              <a:headEnd/>
              <a:tailEnd/>
            </a:ln>
          </p:spPr>
          <p:txBody>
            <a:bodyPr/>
            <a:lstStyle/>
            <a:p>
              <a:endParaRPr lang="en-US"/>
            </a:p>
          </p:txBody>
        </p:sp>
        <p:sp>
          <p:nvSpPr>
            <p:cNvPr id="47135" name="Line 36"/>
            <p:cNvSpPr>
              <a:spLocks noChangeShapeType="1"/>
            </p:cNvSpPr>
            <p:nvPr/>
          </p:nvSpPr>
          <p:spPr bwMode="auto">
            <a:xfrm flipV="1">
              <a:off x="4456" y="3052"/>
              <a:ext cx="0" cy="39"/>
            </a:xfrm>
            <a:prstGeom prst="line">
              <a:avLst/>
            </a:prstGeom>
            <a:noFill/>
            <a:ln w="12700">
              <a:solidFill>
                <a:srgbClr val="000000"/>
              </a:solidFill>
              <a:round/>
              <a:headEnd/>
              <a:tailEnd/>
            </a:ln>
          </p:spPr>
          <p:txBody>
            <a:bodyPr/>
            <a:lstStyle/>
            <a:p>
              <a:endParaRPr lang="en-US"/>
            </a:p>
          </p:txBody>
        </p:sp>
        <p:sp>
          <p:nvSpPr>
            <p:cNvPr id="47136" name="Line 37"/>
            <p:cNvSpPr>
              <a:spLocks noChangeShapeType="1"/>
            </p:cNvSpPr>
            <p:nvPr/>
          </p:nvSpPr>
          <p:spPr bwMode="auto">
            <a:xfrm flipV="1">
              <a:off x="4705" y="3052"/>
              <a:ext cx="0" cy="39"/>
            </a:xfrm>
            <a:prstGeom prst="line">
              <a:avLst/>
            </a:prstGeom>
            <a:noFill/>
            <a:ln w="12700">
              <a:solidFill>
                <a:srgbClr val="000000"/>
              </a:solidFill>
              <a:round/>
              <a:headEnd/>
              <a:tailEnd/>
            </a:ln>
          </p:spPr>
          <p:txBody>
            <a:bodyPr/>
            <a:lstStyle/>
            <a:p>
              <a:endParaRPr lang="en-US"/>
            </a:p>
          </p:txBody>
        </p:sp>
        <p:sp>
          <p:nvSpPr>
            <p:cNvPr id="47137" name="Freeform 38"/>
            <p:cNvSpPr>
              <a:spLocks/>
            </p:cNvSpPr>
            <p:nvPr/>
          </p:nvSpPr>
          <p:spPr bwMode="auto">
            <a:xfrm>
              <a:off x="1321" y="2670"/>
              <a:ext cx="16" cy="20"/>
            </a:xfrm>
            <a:custGeom>
              <a:avLst/>
              <a:gdLst>
                <a:gd name="T0" fmla="*/ 0 w 16"/>
                <a:gd name="T1" fmla="*/ 10 h 20"/>
                <a:gd name="T2" fmla="*/ 16 w 16"/>
                <a:gd name="T3" fmla="*/ 0 h 20"/>
                <a:gd name="T4" fmla="*/ 16 w 16"/>
                <a:gd name="T5" fmla="*/ 10 h 20"/>
                <a:gd name="T6" fmla="*/ 0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16" y="0"/>
                  </a:lnTo>
                  <a:lnTo>
                    <a:pt x="16" y="10"/>
                  </a:lnTo>
                  <a:lnTo>
                    <a:pt x="0" y="20"/>
                  </a:lnTo>
                  <a:lnTo>
                    <a:pt x="0" y="10"/>
                  </a:lnTo>
                  <a:close/>
                </a:path>
              </a:pathLst>
            </a:custGeom>
            <a:solidFill>
              <a:srgbClr val="000000"/>
            </a:solidFill>
            <a:ln w="9525">
              <a:noFill/>
              <a:round/>
              <a:headEnd/>
              <a:tailEnd/>
            </a:ln>
          </p:spPr>
          <p:txBody>
            <a:bodyPr/>
            <a:lstStyle/>
            <a:p>
              <a:endParaRPr lang="en-US"/>
            </a:p>
          </p:txBody>
        </p:sp>
        <p:sp>
          <p:nvSpPr>
            <p:cNvPr id="47138" name="Freeform 39"/>
            <p:cNvSpPr>
              <a:spLocks/>
            </p:cNvSpPr>
            <p:nvPr/>
          </p:nvSpPr>
          <p:spPr bwMode="auto">
            <a:xfrm>
              <a:off x="1362" y="2641"/>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39" name="Freeform 40"/>
            <p:cNvSpPr>
              <a:spLocks/>
            </p:cNvSpPr>
            <p:nvPr/>
          </p:nvSpPr>
          <p:spPr bwMode="auto">
            <a:xfrm>
              <a:off x="1412" y="2621"/>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40" name="Freeform 41"/>
            <p:cNvSpPr>
              <a:spLocks/>
            </p:cNvSpPr>
            <p:nvPr/>
          </p:nvSpPr>
          <p:spPr bwMode="auto">
            <a:xfrm>
              <a:off x="1454" y="2592"/>
              <a:ext cx="16" cy="20"/>
            </a:xfrm>
            <a:custGeom>
              <a:avLst/>
              <a:gdLst>
                <a:gd name="T0" fmla="*/ 0 w 16"/>
                <a:gd name="T1" fmla="*/ 10 h 20"/>
                <a:gd name="T2" fmla="*/ 16 w 16"/>
                <a:gd name="T3" fmla="*/ 0 h 20"/>
                <a:gd name="T4" fmla="*/ 16 w 16"/>
                <a:gd name="T5" fmla="*/ 10 h 20"/>
                <a:gd name="T6" fmla="*/ 0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16" y="0"/>
                  </a:lnTo>
                  <a:lnTo>
                    <a:pt x="16" y="10"/>
                  </a:lnTo>
                  <a:lnTo>
                    <a:pt x="0" y="20"/>
                  </a:lnTo>
                  <a:lnTo>
                    <a:pt x="0" y="10"/>
                  </a:lnTo>
                  <a:close/>
                </a:path>
              </a:pathLst>
            </a:custGeom>
            <a:solidFill>
              <a:srgbClr val="000000"/>
            </a:solidFill>
            <a:ln w="9525">
              <a:noFill/>
              <a:round/>
              <a:headEnd/>
              <a:tailEnd/>
            </a:ln>
          </p:spPr>
          <p:txBody>
            <a:bodyPr/>
            <a:lstStyle/>
            <a:p>
              <a:endParaRPr lang="en-US"/>
            </a:p>
          </p:txBody>
        </p:sp>
        <p:sp>
          <p:nvSpPr>
            <p:cNvPr id="47141" name="Freeform 42"/>
            <p:cNvSpPr>
              <a:spLocks/>
            </p:cNvSpPr>
            <p:nvPr/>
          </p:nvSpPr>
          <p:spPr bwMode="auto">
            <a:xfrm>
              <a:off x="1504" y="2563"/>
              <a:ext cx="16" cy="19"/>
            </a:xfrm>
            <a:custGeom>
              <a:avLst/>
              <a:gdLst>
                <a:gd name="T0" fmla="*/ 0 w 16"/>
                <a:gd name="T1" fmla="*/ 10 h 19"/>
                <a:gd name="T2" fmla="*/ 16 w 16"/>
                <a:gd name="T3" fmla="*/ 0 h 19"/>
                <a:gd name="T4" fmla="*/ 16 w 16"/>
                <a:gd name="T5" fmla="*/ 10 h 19"/>
                <a:gd name="T6" fmla="*/ 0 w 16"/>
                <a:gd name="T7" fmla="*/ 19 h 19"/>
                <a:gd name="T8" fmla="*/ 0 w 16"/>
                <a:gd name="T9" fmla="*/ 1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0"/>
                  </a:moveTo>
                  <a:lnTo>
                    <a:pt x="16" y="0"/>
                  </a:lnTo>
                  <a:lnTo>
                    <a:pt x="16" y="10"/>
                  </a:lnTo>
                  <a:lnTo>
                    <a:pt x="0" y="19"/>
                  </a:lnTo>
                  <a:lnTo>
                    <a:pt x="0" y="10"/>
                  </a:lnTo>
                  <a:close/>
                </a:path>
              </a:pathLst>
            </a:custGeom>
            <a:solidFill>
              <a:srgbClr val="000000"/>
            </a:solidFill>
            <a:ln w="9525">
              <a:noFill/>
              <a:round/>
              <a:headEnd/>
              <a:tailEnd/>
            </a:ln>
          </p:spPr>
          <p:txBody>
            <a:bodyPr/>
            <a:lstStyle/>
            <a:p>
              <a:endParaRPr lang="en-US"/>
            </a:p>
          </p:txBody>
        </p:sp>
        <p:sp>
          <p:nvSpPr>
            <p:cNvPr id="47142" name="Freeform 43"/>
            <p:cNvSpPr>
              <a:spLocks/>
            </p:cNvSpPr>
            <p:nvPr/>
          </p:nvSpPr>
          <p:spPr bwMode="auto">
            <a:xfrm>
              <a:off x="1545" y="2534"/>
              <a:ext cx="17" cy="19"/>
            </a:xfrm>
            <a:custGeom>
              <a:avLst/>
              <a:gdLst>
                <a:gd name="T0" fmla="*/ 0 w 17"/>
                <a:gd name="T1" fmla="*/ 9 h 19"/>
                <a:gd name="T2" fmla="*/ 17 w 17"/>
                <a:gd name="T3" fmla="*/ 0 h 19"/>
                <a:gd name="T4" fmla="*/ 17 w 17"/>
                <a:gd name="T5" fmla="*/ 9 h 19"/>
                <a:gd name="T6" fmla="*/ 0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7" y="0"/>
                  </a:lnTo>
                  <a:lnTo>
                    <a:pt x="17" y="9"/>
                  </a:lnTo>
                  <a:lnTo>
                    <a:pt x="0" y="19"/>
                  </a:lnTo>
                  <a:lnTo>
                    <a:pt x="0" y="9"/>
                  </a:lnTo>
                  <a:close/>
                </a:path>
              </a:pathLst>
            </a:custGeom>
            <a:solidFill>
              <a:srgbClr val="000000"/>
            </a:solidFill>
            <a:ln w="9525">
              <a:noFill/>
              <a:round/>
              <a:headEnd/>
              <a:tailEnd/>
            </a:ln>
          </p:spPr>
          <p:txBody>
            <a:bodyPr/>
            <a:lstStyle/>
            <a:p>
              <a:endParaRPr lang="en-US"/>
            </a:p>
          </p:txBody>
        </p:sp>
        <p:sp>
          <p:nvSpPr>
            <p:cNvPr id="47143" name="Rectangle 44"/>
            <p:cNvSpPr>
              <a:spLocks noChangeArrowheads="1"/>
            </p:cNvSpPr>
            <p:nvPr/>
          </p:nvSpPr>
          <p:spPr bwMode="auto">
            <a:xfrm>
              <a:off x="1595" y="2543"/>
              <a:ext cx="17" cy="10"/>
            </a:xfrm>
            <a:prstGeom prst="rect">
              <a:avLst/>
            </a:prstGeom>
            <a:solidFill>
              <a:srgbClr val="000000"/>
            </a:solidFill>
            <a:ln w="9525">
              <a:noFill/>
              <a:miter lim="800000"/>
              <a:headEnd/>
              <a:tailEnd/>
            </a:ln>
          </p:spPr>
          <p:txBody>
            <a:bodyPr/>
            <a:lstStyle/>
            <a:p>
              <a:endParaRPr lang="en-US"/>
            </a:p>
          </p:txBody>
        </p:sp>
        <p:sp>
          <p:nvSpPr>
            <p:cNvPr id="47144" name="Freeform 45"/>
            <p:cNvSpPr>
              <a:spLocks/>
            </p:cNvSpPr>
            <p:nvPr/>
          </p:nvSpPr>
          <p:spPr bwMode="auto">
            <a:xfrm>
              <a:off x="1645" y="2553"/>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45" name="Rectangle 46"/>
            <p:cNvSpPr>
              <a:spLocks noChangeArrowheads="1"/>
            </p:cNvSpPr>
            <p:nvPr/>
          </p:nvSpPr>
          <p:spPr bwMode="auto">
            <a:xfrm>
              <a:off x="1695" y="2573"/>
              <a:ext cx="8" cy="9"/>
            </a:xfrm>
            <a:prstGeom prst="rect">
              <a:avLst/>
            </a:prstGeom>
            <a:solidFill>
              <a:srgbClr val="000000"/>
            </a:solidFill>
            <a:ln w="9525">
              <a:noFill/>
              <a:miter lim="800000"/>
              <a:headEnd/>
              <a:tailEnd/>
            </a:ln>
          </p:spPr>
          <p:txBody>
            <a:bodyPr/>
            <a:lstStyle/>
            <a:p>
              <a:endParaRPr lang="en-US"/>
            </a:p>
          </p:txBody>
        </p:sp>
        <p:sp>
          <p:nvSpPr>
            <p:cNvPr id="47146" name="Freeform 47"/>
            <p:cNvSpPr>
              <a:spLocks/>
            </p:cNvSpPr>
            <p:nvPr/>
          </p:nvSpPr>
          <p:spPr bwMode="auto">
            <a:xfrm>
              <a:off x="1736" y="2582"/>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47" name="Rectangle 48"/>
            <p:cNvSpPr>
              <a:spLocks noChangeArrowheads="1"/>
            </p:cNvSpPr>
            <p:nvPr/>
          </p:nvSpPr>
          <p:spPr bwMode="auto">
            <a:xfrm>
              <a:off x="1786" y="2602"/>
              <a:ext cx="17" cy="10"/>
            </a:xfrm>
            <a:prstGeom prst="rect">
              <a:avLst/>
            </a:prstGeom>
            <a:solidFill>
              <a:srgbClr val="000000"/>
            </a:solidFill>
            <a:ln w="9525">
              <a:noFill/>
              <a:miter lim="800000"/>
              <a:headEnd/>
              <a:tailEnd/>
            </a:ln>
          </p:spPr>
          <p:txBody>
            <a:bodyPr/>
            <a:lstStyle/>
            <a:p>
              <a:endParaRPr lang="en-US"/>
            </a:p>
          </p:txBody>
        </p:sp>
        <p:sp>
          <p:nvSpPr>
            <p:cNvPr id="47148" name="Freeform 49"/>
            <p:cNvSpPr>
              <a:spLocks/>
            </p:cNvSpPr>
            <p:nvPr/>
          </p:nvSpPr>
          <p:spPr bwMode="auto">
            <a:xfrm>
              <a:off x="1836" y="2612"/>
              <a:ext cx="17" cy="19"/>
            </a:xfrm>
            <a:custGeom>
              <a:avLst/>
              <a:gdLst>
                <a:gd name="T0" fmla="*/ 0 w 17"/>
                <a:gd name="T1" fmla="*/ 0 h 19"/>
                <a:gd name="T2" fmla="*/ 17 w 17"/>
                <a:gd name="T3" fmla="*/ 9 h 19"/>
                <a:gd name="T4" fmla="*/ 17 w 17"/>
                <a:gd name="T5" fmla="*/ 19 h 19"/>
                <a:gd name="T6" fmla="*/ 0 w 17"/>
                <a:gd name="T7" fmla="*/ 9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7" y="9"/>
                  </a:lnTo>
                  <a:lnTo>
                    <a:pt x="17" y="19"/>
                  </a:lnTo>
                  <a:lnTo>
                    <a:pt x="0" y="9"/>
                  </a:lnTo>
                  <a:lnTo>
                    <a:pt x="0" y="0"/>
                  </a:lnTo>
                  <a:close/>
                </a:path>
              </a:pathLst>
            </a:custGeom>
            <a:solidFill>
              <a:srgbClr val="000000"/>
            </a:solidFill>
            <a:ln w="9525">
              <a:noFill/>
              <a:round/>
              <a:headEnd/>
              <a:tailEnd/>
            </a:ln>
          </p:spPr>
          <p:txBody>
            <a:bodyPr/>
            <a:lstStyle/>
            <a:p>
              <a:endParaRPr lang="en-US"/>
            </a:p>
          </p:txBody>
        </p:sp>
        <p:sp>
          <p:nvSpPr>
            <p:cNvPr id="47149" name="Rectangle 50"/>
            <p:cNvSpPr>
              <a:spLocks noChangeArrowheads="1"/>
            </p:cNvSpPr>
            <p:nvPr/>
          </p:nvSpPr>
          <p:spPr bwMode="auto">
            <a:xfrm>
              <a:off x="1886" y="2631"/>
              <a:ext cx="17" cy="10"/>
            </a:xfrm>
            <a:prstGeom prst="rect">
              <a:avLst/>
            </a:prstGeom>
            <a:solidFill>
              <a:srgbClr val="000000"/>
            </a:solidFill>
            <a:ln w="9525">
              <a:noFill/>
              <a:miter lim="800000"/>
              <a:headEnd/>
              <a:tailEnd/>
            </a:ln>
          </p:spPr>
          <p:txBody>
            <a:bodyPr/>
            <a:lstStyle/>
            <a:p>
              <a:endParaRPr lang="en-US"/>
            </a:p>
          </p:txBody>
        </p:sp>
        <p:sp>
          <p:nvSpPr>
            <p:cNvPr id="47150" name="Freeform 51"/>
            <p:cNvSpPr>
              <a:spLocks/>
            </p:cNvSpPr>
            <p:nvPr/>
          </p:nvSpPr>
          <p:spPr bwMode="auto">
            <a:xfrm>
              <a:off x="1936" y="2641"/>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51" name="Rectangle 52"/>
            <p:cNvSpPr>
              <a:spLocks noChangeArrowheads="1"/>
            </p:cNvSpPr>
            <p:nvPr/>
          </p:nvSpPr>
          <p:spPr bwMode="auto">
            <a:xfrm>
              <a:off x="1986" y="2661"/>
              <a:ext cx="17" cy="9"/>
            </a:xfrm>
            <a:prstGeom prst="rect">
              <a:avLst/>
            </a:prstGeom>
            <a:solidFill>
              <a:srgbClr val="000000"/>
            </a:solidFill>
            <a:ln w="9525">
              <a:noFill/>
              <a:miter lim="800000"/>
              <a:headEnd/>
              <a:tailEnd/>
            </a:ln>
          </p:spPr>
          <p:txBody>
            <a:bodyPr/>
            <a:lstStyle/>
            <a:p>
              <a:endParaRPr lang="en-US"/>
            </a:p>
          </p:txBody>
        </p:sp>
        <p:sp>
          <p:nvSpPr>
            <p:cNvPr id="47152" name="Rectangle 53"/>
            <p:cNvSpPr>
              <a:spLocks noChangeArrowheads="1"/>
            </p:cNvSpPr>
            <p:nvPr/>
          </p:nvSpPr>
          <p:spPr bwMode="auto">
            <a:xfrm>
              <a:off x="2036" y="2670"/>
              <a:ext cx="17" cy="10"/>
            </a:xfrm>
            <a:prstGeom prst="rect">
              <a:avLst/>
            </a:prstGeom>
            <a:solidFill>
              <a:srgbClr val="000000"/>
            </a:solidFill>
            <a:ln w="9525">
              <a:noFill/>
              <a:miter lim="800000"/>
              <a:headEnd/>
              <a:tailEnd/>
            </a:ln>
          </p:spPr>
          <p:txBody>
            <a:bodyPr/>
            <a:lstStyle/>
            <a:p>
              <a:endParaRPr lang="en-US"/>
            </a:p>
          </p:txBody>
        </p:sp>
        <p:sp>
          <p:nvSpPr>
            <p:cNvPr id="47153" name="Freeform 54"/>
            <p:cNvSpPr>
              <a:spLocks/>
            </p:cNvSpPr>
            <p:nvPr/>
          </p:nvSpPr>
          <p:spPr bwMode="auto">
            <a:xfrm>
              <a:off x="2077" y="2661"/>
              <a:ext cx="17" cy="19"/>
            </a:xfrm>
            <a:custGeom>
              <a:avLst/>
              <a:gdLst>
                <a:gd name="T0" fmla="*/ 0 w 17"/>
                <a:gd name="T1" fmla="*/ 9 h 19"/>
                <a:gd name="T2" fmla="*/ 9 w 17"/>
                <a:gd name="T3" fmla="*/ 0 h 19"/>
                <a:gd name="T4" fmla="*/ 17 w 17"/>
                <a:gd name="T5" fmla="*/ 9 h 19"/>
                <a:gd name="T6" fmla="*/ 9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9" y="0"/>
                  </a:lnTo>
                  <a:lnTo>
                    <a:pt x="17" y="9"/>
                  </a:lnTo>
                  <a:lnTo>
                    <a:pt x="9" y="19"/>
                  </a:lnTo>
                  <a:lnTo>
                    <a:pt x="0" y="9"/>
                  </a:lnTo>
                  <a:close/>
                </a:path>
              </a:pathLst>
            </a:custGeom>
            <a:solidFill>
              <a:srgbClr val="000000"/>
            </a:solidFill>
            <a:ln w="9525">
              <a:noFill/>
              <a:round/>
              <a:headEnd/>
              <a:tailEnd/>
            </a:ln>
          </p:spPr>
          <p:txBody>
            <a:bodyPr/>
            <a:lstStyle/>
            <a:p>
              <a:endParaRPr lang="en-US"/>
            </a:p>
          </p:txBody>
        </p:sp>
        <p:sp>
          <p:nvSpPr>
            <p:cNvPr id="47154" name="Freeform 55"/>
            <p:cNvSpPr>
              <a:spLocks/>
            </p:cNvSpPr>
            <p:nvPr/>
          </p:nvSpPr>
          <p:spPr bwMode="auto">
            <a:xfrm>
              <a:off x="2111" y="2621"/>
              <a:ext cx="16" cy="20"/>
            </a:xfrm>
            <a:custGeom>
              <a:avLst/>
              <a:gdLst>
                <a:gd name="T0" fmla="*/ 0 w 16"/>
                <a:gd name="T1" fmla="*/ 10 h 20"/>
                <a:gd name="T2" fmla="*/ 8 w 16"/>
                <a:gd name="T3" fmla="*/ 0 h 20"/>
                <a:gd name="T4" fmla="*/ 16 w 16"/>
                <a:gd name="T5" fmla="*/ 10 h 20"/>
                <a:gd name="T6" fmla="*/ 8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8" y="0"/>
                  </a:lnTo>
                  <a:lnTo>
                    <a:pt x="16" y="10"/>
                  </a:lnTo>
                  <a:lnTo>
                    <a:pt x="8" y="20"/>
                  </a:lnTo>
                  <a:lnTo>
                    <a:pt x="0" y="10"/>
                  </a:lnTo>
                  <a:close/>
                </a:path>
              </a:pathLst>
            </a:custGeom>
            <a:solidFill>
              <a:srgbClr val="000000"/>
            </a:solidFill>
            <a:ln w="9525">
              <a:noFill/>
              <a:round/>
              <a:headEnd/>
              <a:tailEnd/>
            </a:ln>
          </p:spPr>
          <p:txBody>
            <a:bodyPr/>
            <a:lstStyle/>
            <a:p>
              <a:endParaRPr lang="en-US"/>
            </a:p>
          </p:txBody>
        </p:sp>
        <p:sp>
          <p:nvSpPr>
            <p:cNvPr id="47155" name="Freeform 56"/>
            <p:cNvSpPr>
              <a:spLocks/>
            </p:cNvSpPr>
            <p:nvPr/>
          </p:nvSpPr>
          <p:spPr bwMode="auto">
            <a:xfrm>
              <a:off x="2144" y="2573"/>
              <a:ext cx="25" cy="29"/>
            </a:xfrm>
            <a:custGeom>
              <a:avLst/>
              <a:gdLst>
                <a:gd name="T0" fmla="*/ 0 w 25"/>
                <a:gd name="T1" fmla="*/ 19 h 29"/>
                <a:gd name="T2" fmla="*/ 17 w 25"/>
                <a:gd name="T3" fmla="*/ 0 h 29"/>
                <a:gd name="T4" fmla="*/ 25 w 25"/>
                <a:gd name="T5" fmla="*/ 9 h 29"/>
                <a:gd name="T6" fmla="*/ 8 w 25"/>
                <a:gd name="T7" fmla="*/ 29 h 29"/>
                <a:gd name="T8" fmla="*/ 0 w 25"/>
                <a:gd name="T9" fmla="*/ 19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19"/>
                  </a:moveTo>
                  <a:lnTo>
                    <a:pt x="17" y="0"/>
                  </a:lnTo>
                  <a:lnTo>
                    <a:pt x="25" y="9"/>
                  </a:lnTo>
                  <a:lnTo>
                    <a:pt x="8" y="29"/>
                  </a:lnTo>
                  <a:lnTo>
                    <a:pt x="0" y="19"/>
                  </a:lnTo>
                  <a:close/>
                </a:path>
              </a:pathLst>
            </a:custGeom>
            <a:solidFill>
              <a:srgbClr val="000000"/>
            </a:solidFill>
            <a:ln w="9525">
              <a:noFill/>
              <a:round/>
              <a:headEnd/>
              <a:tailEnd/>
            </a:ln>
          </p:spPr>
          <p:txBody>
            <a:bodyPr/>
            <a:lstStyle/>
            <a:p>
              <a:endParaRPr lang="en-US"/>
            </a:p>
          </p:txBody>
        </p:sp>
        <p:sp>
          <p:nvSpPr>
            <p:cNvPr id="47156" name="Freeform 57"/>
            <p:cNvSpPr>
              <a:spLocks/>
            </p:cNvSpPr>
            <p:nvPr/>
          </p:nvSpPr>
          <p:spPr bwMode="auto">
            <a:xfrm>
              <a:off x="2186" y="2534"/>
              <a:ext cx="16" cy="19"/>
            </a:xfrm>
            <a:custGeom>
              <a:avLst/>
              <a:gdLst>
                <a:gd name="T0" fmla="*/ 0 w 16"/>
                <a:gd name="T1" fmla="*/ 9 h 19"/>
                <a:gd name="T2" fmla="*/ 8 w 16"/>
                <a:gd name="T3" fmla="*/ 0 h 19"/>
                <a:gd name="T4" fmla="*/ 16 w 16"/>
                <a:gd name="T5" fmla="*/ 9 h 19"/>
                <a:gd name="T6" fmla="*/ 8 w 16"/>
                <a:gd name="T7" fmla="*/ 19 h 19"/>
                <a:gd name="T8" fmla="*/ 0 w 16"/>
                <a:gd name="T9" fmla="*/ 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9"/>
                  </a:moveTo>
                  <a:lnTo>
                    <a:pt x="8" y="0"/>
                  </a:lnTo>
                  <a:lnTo>
                    <a:pt x="16" y="9"/>
                  </a:lnTo>
                  <a:lnTo>
                    <a:pt x="8" y="19"/>
                  </a:lnTo>
                  <a:lnTo>
                    <a:pt x="0" y="9"/>
                  </a:lnTo>
                  <a:close/>
                </a:path>
              </a:pathLst>
            </a:custGeom>
            <a:solidFill>
              <a:srgbClr val="000000"/>
            </a:solidFill>
            <a:ln w="9525">
              <a:noFill/>
              <a:round/>
              <a:headEnd/>
              <a:tailEnd/>
            </a:ln>
          </p:spPr>
          <p:txBody>
            <a:bodyPr/>
            <a:lstStyle/>
            <a:p>
              <a:endParaRPr lang="en-US"/>
            </a:p>
          </p:txBody>
        </p:sp>
        <p:sp>
          <p:nvSpPr>
            <p:cNvPr id="47157" name="Freeform 58"/>
            <p:cNvSpPr>
              <a:spLocks/>
            </p:cNvSpPr>
            <p:nvPr/>
          </p:nvSpPr>
          <p:spPr bwMode="auto">
            <a:xfrm>
              <a:off x="2219" y="2494"/>
              <a:ext cx="16" cy="20"/>
            </a:xfrm>
            <a:custGeom>
              <a:avLst/>
              <a:gdLst>
                <a:gd name="T0" fmla="*/ 0 w 16"/>
                <a:gd name="T1" fmla="*/ 10 h 20"/>
                <a:gd name="T2" fmla="*/ 8 w 16"/>
                <a:gd name="T3" fmla="*/ 0 h 20"/>
                <a:gd name="T4" fmla="*/ 16 w 16"/>
                <a:gd name="T5" fmla="*/ 10 h 20"/>
                <a:gd name="T6" fmla="*/ 8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8" y="0"/>
                  </a:lnTo>
                  <a:lnTo>
                    <a:pt x="16" y="10"/>
                  </a:lnTo>
                  <a:lnTo>
                    <a:pt x="8" y="20"/>
                  </a:lnTo>
                  <a:lnTo>
                    <a:pt x="0" y="10"/>
                  </a:lnTo>
                  <a:close/>
                </a:path>
              </a:pathLst>
            </a:custGeom>
            <a:solidFill>
              <a:srgbClr val="000000"/>
            </a:solidFill>
            <a:ln w="9525">
              <a:noFill/>
              <a:round/>
              <a:headEnd/>
              <a:tailEnd/>
            </a:ln>
          </p:spPr>
          <p:txBody>
            <a:bodyPr/>
            <a:lstStyle/>
            <a:p>
              <a:endParaRPr lang="en-US"/>
            </a:p>
          </p:txBody>
        </p:sp>
        <p:sp>
          <p:nvSpPr>
            <p:cNvPr id="47158" name="Freeform 59"/>
            <p:cNvSpPr>
              <a:spLocks/>
            </p:cNvSpPr>
            <p:nvPr/>
          </p:nvSpPr>
          <p:spPr bwMode="auto">
            <a:xfrm>
              <a:off x="2252" y="2446"/>
              <a:ext cx="25" cy="29"/>
            </a:xfrm>
            <a:custGeom>
              <a:avLst/>
              <a:gdLst>
                <a:gd name="T0" fmla="*/ 0 w 25"/>
                <a:gd name="T1" fmla="*/ 19 h 29"/>
                <a:gd name="T2" fmla="*/ 17 w 25"/>
                <a:gd name="T3" fmla="*/ 0 h 29"/>
                <a:gd name="T4" fmla="*/ 25 w 25"/>
                <a:gd name="T5" fmla="*/ 9 h 29"/>
                <a:gd name="T6" fmla="*/ 8 w 25"/>
                <a:gd name="T7" fmla="*/ 29 h 29"/>
                <a:gd name="T8" fmla="*/ 0 w 25"/>
                <a:gd name="T9" fmla="*/ 19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19"/>
                  </a:moveTo>
                  <a:lnTo>
                    <a:pt x="17" y="0"/>
                  </a:lnTo>
                  <a:lnTo>
                    <a:pt x="25" y="9"/>
                  </a:lnTo>
                  <a:lnTo>
                    <a:pt x="8" y="29"/>
                  </a:lnTo>
                  <a:lnTo>
                    <a:pt x="0" y="19"/>
                  </a:lnTo>
                  <a:close/>
                </a:path>
              </a:pathLst>
            </a:custGeom>
            <a:solidFill>
              <a:srgbClr val="000000"/>
            </a:solidFill>
            <a:ln w="9525">
              <a:noFill/>
              <a:round/>
              <a:headEnd/>
              <a:tailEnd/>
            </a:ln>
          </p:spPr>
          <p:txBody>
            <a:bodyPr/>
            <a:lstStyle/>
            <a:p>
              <a:endParaRPr lang="en-US"/>
            </a:p>
          </p:txBody>
        </p:sp>
        <p:sp>
          <p:nvSpPr>
            <p:cNvPr id="47159" name="Freeform 60"/>
            <p:cNvSpPr>
              <a:spLocks/>
            </p:cNvSpPr>
            <p:nvPr/>
          </p:nvSpPr>
          <p:spPr bwMode="auto">
            <a:xfrm>
              <a:off x="2285" y="2406"/>
              <a:ext cx="25" cy="30"/>
            </a:xfrm>
            <a:custGeom>
              <a:avLst/>
              <a:gdLst>
                <a:gd name="T0" fmla="*/ 0 w 25"/>
                <a:gd name="T1" fmla="*/ 20 h 30"/>
                <a:gd name="T2" fmla="*/ 17 w 25"/>
                <a:gd name="T3" fmla="*/ 0 h 30"/>
                <a:gd name="T4" fmla="*/ 25 w 25"/>
                <a:gd name="T5" fmla="*/ 10 h 30"/>
                <a:gd name="T6" fmla="*/ 9 w 25"/>
                <a:gd name="T7" fmla="*/ 30 h 30"/>
                <a:gd name="T8" fmla="*/ 0 w 25"/>
                <a:gd name="T9" fmla="*/ 20 h 30"/>
                <a:gd name="T10" fmla="*/ 0 60000 65536"/>
                <a:gd name="T11" fmla="*/ 0 60000 65536"/>
                <a:gd name="T12" fmla="*/ 0 60000 65536"/>
                <a:gd name="T13" fmla="*/ 0 60000 65536"/>
                <a:gd name="T14" fmla="*/ 0 60000 65536"/>
                <a:gd name="T15" fmla="*/ 0 w 25"/>
                <a:gd name="T16" fmla="*/ 0 h 30"/>
                <a:gd name="T17" fmla="*/ 25 w 25"/>
                <a:gd name="T18" fmla="*/ 30 h 30"/>
              </a:gdLst>
              <a:ahLst/>
              <a:cxnLst>
                <a:cxn ang="T10">
                  <a:pos x="T0" y="T1"/>
                </a:cxn>
                <a:cxn ang="T11">
                  <a:pos x="T2" y="T3"/>
                </a:cxn>
                <a:cxn ang="T12">
                  <a:pos x="T4" y="T5"/>
                </a:cxn>
                <a:cxn ang="T13">
                  <a:pos x="T6" y="T7"/>
                </a:cxn>
                <a:cxn ang="T14">
                  <a:pos x="T8" y="T9"/>
                </a:cxn>
              </a:cxnLst>
              <a:rect l="T15" t="T16" r="T17" b="T18"/>
              <a:pathLst>
                <a:path w="25" h="30">
                  <a:moveTo>
                    <a:pt x="0" y="20"/>
                  </a:moveTo>
                  <a:lnTo>
                    <a:pt x="17" y="0"/>
                  </a:lnTo>
                  <a:lnTo>
                    <a:pt x="25" y="10"/>
                  </a:lnTo>
                  <a:lnTo>
                    <a:pt x="9" y="30"/>
                  </a:lnTo>
                  <a:lnTo>
                    <a:pt x="0" y="20"/>
                  </a:lnTo>
                  <a:close/>
                </a:path>
              </a:pathLst>
            </a:custGeom>
            <a:solidFill>
              <a:srgbClr val="000000"/>
            </a:solidFill>
            <a:ln w="9525">
              <a:noFill/>
              <a:round/>
              <a:headEnd/>
              <a:tailEnd/>
            </a:ln>
          </p:spPr>
          <p:txBody>
            <a:bodyPr/>
            <a:lstStyle/>
            <a:p>
              <a:endParaRPr lang="en-US"/>
            </a:p>
          </p:txBody>
        </p:sp>
        <p:sp>
          <p:nvSpPr>
            <p:cNvPr id="47160" name="Rectangle 61"/>
            <p:cNvSpPr>
              <a:spLocks noChangeArrowheads="1"/>
            </p:cNvSpPr>
            <p:nvPr/>
          </p:nvSpPr>
          <p:spPr bwMode="auto">
            <a:xfrm>
              <a:off x="2335" y="2387"/>
              <a:ext cx="17" cy="10"/>
            </a:xfrm>
            <a:prstGeom prst="rect">
              <a:avLst/>
            </a:prstGeom>
            <a:solidFill>
              <a:srgbClr val="000000"/>
            </a:solidFill>
            <a:ln w="9525">
              <a:noFill/>
              <a:miter lim="800000"/>
              <a:headEnd/>
              <a:tailEnd/>
            </a:ln>
          </p:spPr>
          <p:txBody>
            <a:bodyPr/>
            <a:lstStyle/>
            <a:p>
              <a:endParaRPr lang="en-US"/>
            </a:p>
          </p:txBody>
        </p:sp>
        <p:sp>
          <p:nvSpPr>
            <p:cNvPr id="47161" name="Rectangle 62"/>
            <p:cNvSpPr>
              <a:spLocks noChangeArrowheads="1"/>
            </p:cNvSpPr>
            <p:nvPr/>
          </p:nvSpPr>
          <p:spPr bwMode="auto">
            <a:xfrm>
              <a:off x="2385" y="2387"/>
              <a:ext cx="17" cy="10"/>
            </a:xfrm>
            <a:prstGeom prst="rect">
              <a:avLst/>
            </a:prstGeom>
            <a:solidFill>
              <a:srgbClr val="000000"/>
            </a:solidFill>
            <a:ln w="9525">
              <a:noFill/>
              <a:miter lim="800000"/>
              <a:headEnd/>
              <a:tailEnd/>
            </a:ln>
          </p:spPr>
          <p:txBody>
            <a:bodyPr/>
            <a:lstStyle/>
            <a:p>
              <a:endParaRPr lang="en-US"/>
            </a:p>
          </p:txBody>
        </p:sp>
        <p:sp>
          <p:nvSpPr>
            <p:cNvPr id="47162" name="Rectangle 63"/>
            <p:cNvSpPr>
              <a:spLocks noChangeArrowheads="1"/>
            </p:cNvSpPr>
            <p:nvPr/>
          </p:nvSpPr>
          <p:spPr bwMode="auto">
            <a:xfrm>
              <a:off x="2435" y="2387"/>
              <a:ext cx="17" cy="10"/>
            </a:xfrm>
            <a:prstGeom prst="rect">
              <a:avLst/>
            </a:prstGeom>
            <a:solidFill>
              <a:srgbClr val="000000"/>
            </a:solidFill>
            <a:ln w="9525">
              <a:noFill/>
              <a:miter lim="800000"/>
              <a:headEnd/>
              <a:tailEnd/>
            </a:ln>
          </p:spPr>
          <p:txBody>
            <a:bodyPr/>
            <a:lstStyle/>
            <a:p>
              <a:endParaRPr lang="en-US"/>
            </a:p>
          </p:txBody>
        </p:sp>
        <p:sp>
          <p:nvSpPr>
            <p:cNvPr id="47163" name="Rectangle 64"/>
            <p:cNvSpPr>
              <a:spLocks noChangeArrowheads="1"/>
            </p:cNvSpPr>
            <p:nvPr/>
          </p:nvSpPr>
          <p:spPr bwMode="auto">
            <a:xfrm>
              <a:off x="2485" y="2387"/>
              <a:ext cx="17" cy="10"/>
            </a:xfrm>
            <a:prstGeom prst="rect">
              <a:avLst/>
            </a:prstGeom>
            <a:solidFill>
              <a:srgbClr val="000000"/>
            </a:solidFill>
            <a:ln w="9525">
              <a:noFill/>
              <a:miter lim="800000"/>
              <a:headEnd/>
              <a:tailEnd/>
            </a:ln>
          </p:spPr>
          <p:txBody>
            <a:bodyPr/>
            <a:lstStyle/>
            <a:p>
              <a:endParaRPr lang="en-US"/>
            </a:p>
          </p:txBody>
        </p:sp>
        <p:sp>
          <p:nvSpPr>
            <p:cNvPr id="47164" name="Rectangle 65"/>
            <p:cNvSpPr>
              <a:spLocks noChangeArrowheads="1"/>
            </p:cNvSpPr>
            <p:nvPr/>
          </p:nvSpPr>
          <p:spPr bwMode="auto">
            <a:xfrm>
              <a:off x="2535" y="2387"/>
              <a:ext cx="17" cy="10"/>
            </a:xfrm>
            <a:prstGeom prst="rect">
              <a:avLst/>
            </a:prstGeom>
            <a:solidFill>
              <a:srgbClr val="000000"/>
            </a:solidFill>
            <a:ln w="9525">
              <a:noFill/>
              <a:miter lim="800000"/>
              <a:headEnd/>
              <a:tailEnd/>
            </a:ln>
          </p:spPr>
          <p:txBody>
            <a:bodyPr/>
            <a:lstStyle/>
            <a:p>
              <a:endParaRPr lang="en-US"/>
            </a:p>
          </p:txBody>
        </p:sp>
        <p:sp>
          <p:nvSpPr>
            <p:cNvPr id="47165" name="Rectangle 66"/>
            <p:cNvSpPr>
              <a:spLocks noChangeArrowheads="1"/>
            </p:cNvSpPr>
            <p:nvPr/>
          </p:nvSpPr>
          <p:spPr bwMode="auto">
            <a:xfrm>
              <a:off x="2585" y="2387"/>
              <a:ext cx="16" cy="10"/>
            </a:xfrm>
            <a:prstGeom prst="rect">
              <a:avLst/>
            </a:prstGeom>
            <a:solidFill>
              <a:srgbClr val="000000"/>
            </a:solidFill>
            <a:ln w="9525">
              <a:noFill/>
              <a:miter lim="800000"/>
              <a:headEnd/>
              <a:tailEnd/>
            </a:ln>
          </p:spPr>
          <p:txBody>
            <a:bodyPr/>
            <a:lstStyle/>
            <a:p>
              <a:endParaRPr lang="en-US"/>
            </a:p>
          </p:txBody>
        </p:sp>
        <p:sp>
          <p:nvSpPr>
            <p:cNvPr id="47166" name="Rectangle 67"/>
            <p:cNvSpPr>
              <a:spLocks noChangeArrowheads="1"/>
            </p:cNvSpPr>
            <p:nvPr/>
          </p:nvSpPr>
          <p:spPr bwMode="auto">
            <a:xfrm>
              <a:off x="2635" y="2387"/>
              <a:ext cx="16" cy="10"/>
            </a:xfrm>
            <a:prstGeom prst="rect">
              <a:avLst/>
            </a:prstGeom>
            <a:solidFill>
              <a:srgbClr val="000000"/>
            </a:solidFill>
            <a:ln w="9525">
              <a:noFill/>
              <a:miter lim="800000"/>
              <a:headEnd/>
              <a:tailEnd/>
            </a:ln>
          </p:spPr>
          <p:txBody>
            <a:bodyPr/>
            <a:lstStyle/>
            <a:p>
              <a:endParaRPr lang="en-US"/>
            </a:p>
          </p:txBody>
        </p:sp>
        <p:sp>
          <p:nvSpPr>
            <p:cNvPr id="47167" name="Rectangle 68"/>
            <p:cNvSpPr>
              <a:spLocks noChangeArrowheads="1"/>
            </p:cNvSpPr>
            <p:nvPr/>
          </p:nvSpPr>
          <p:spPr bwMode="auto">
            <a:xfrm>
              <a:off x="2685" y="2387"/>
              <a:ext cx="16" cy="10"/>
            </a:xfrm>
            <a:prstGeom prst="rect">
              <a:avLst/>
            </a:prstGeom>
            <a:solidFill>
              <a:srgbClr val="000000"/>
            </a:solidFill>
            <a:ln w="9525">
              <a:noFill/>
              <a:miter lim="800000"/>
              <a:headEnd/>
              <a:tailEnd/>
            </a:ln>
          </p:spPr>
          <p:txBody>
            <a:bodyPr/>
            <a:lstStyle/>
            <a:p>
              <a:endParaRPr lang="en-US"/>
            </a:p>
          </p:txBody>
        </p:sp>
        <p:sp>
          <p:nvSpPr>
            <p:cNvPr id="47168" name="Rectangle 69"/>
            <p:cNvSpPr>
              <a:spLocks noChangeArrowheads="1"/>
            </p:cNvSpPr>
            <p:nvPr/>
          </p:nvSpPr>
          <p:spPr bwMode="auto">
            <a:xfrm>
              <a:off x="2734" y="2387"/>
              <a:ext cx="17" cy="10"/>
            </a:xfrm>
            <a:prstGeom prst="rect">
              <a:avLst/>
            </a:prstGeom>
            <a:solidFill>
              <a:srgbClr val="000000"/>
            </a:solidFill>
            <a:ln w="9525">
              <a:noFill/>
              <a:miter lim="800000"/>
              <a:headEnd/>
              <a:tailEnd/>
            </a:ln>
          </p:spPr>
          <p:txBody>
            <a:bodyPr/>
            <a:lstStyle/>
            <a:p>
              <a:endParaRPr lang="en-US"/>
            </a:p>
          </p:txBody>
        </p:sp>
        <p:sp>
          <p:nvSpPr>
            <p:cNvPr id="47169" name="Rectangle 70"/>
            <p:cNvSpPr>
              <a:spLocks noChangeArrowheads="1"/>
            </p:cNvSpPr>
            <p:nvPr/>
          </p:nvSpPr>
          <p:spPr bwMode="auto">
            <a:xfrm>
              <a:off x="2784" y="2387"/>
              <a:ext cx="17" cy="10"/>
            </a:xfrm>
            <a:prstGeom prst="rect">
              <a:avLst/>
            </a:prstGeom>
            <a:solidFill>
              <a:srgbClr val="000000"/>
            </a:solidFill>
            <a:ln w="9525">
              <a:noFill/>
              <a:miter lim="800000"/>
              <a:headEnd/>
              <a:tailEnd/>
            </a:ln>
          </p:spPr>
          <p:txBody>
            <a:bodyPr/>
            <a:lstStyle/>
            <a:p>
              <a:endParaRPr lang="en-US"/>
            </a:p>
          </p:txBody>
        </p:sp>
        <p:sp>
          <p:nvSpPr>
            <p:cNvPr id="47170" name="Freeform 71"/>
            <p:cNvSpPr>
              <a:spLocks/>
            </p:cNvSpPr>
            <p:nvPr/>
          </p:nvSpPr>
          <p:spPr bwMode="auto">
            <a:xfrm>
              <a:off x="2826" y="2367"/>
              <a:ext cx="17" cy="20"/>
            </a:xfrm>
            <a:custGeom>
              <a:avLst/>
              <a:gdLst>
                <a:gd name="T0" fmla="*/ 0 w 17"/>
                <a:gd name="T1" fmla="*/ 10 h 20"/>
                <a:gd name="T2" fmla="*/ 8 w 17"/>
                <a:gd name="T3" fmla="*/ 0 h 20"/>
                <a:gd name="T4" fmla="*/ 17 w 17"/>
                <a:gd name="T5" fmla="*/ 10 h 20"/>
                <a:gd name="T6" fmla="*/ 8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8" y="0"/>
                  </a:lnTo>
                  <a:lnTo>
                    <a:pt x="17" y="10"/>
                  </a:lnTo>
                  <a:lnTo>
                    <a:pt x="8" y="20"/>
                  </a:lnTo>
                  <a:lnTo>
                    <a:pt x="0" y="10"/>
                  </a:lnTo>
                  <a:close/>
                </a:path>
              </a:pathLst>
            </a:custGeom>
            <a:solidFill>
              <a:srgbClr val="000000"/>
            </a:solidFill>
            <a:ln w="9525">
              <a:noFill/>
              <a:round/>
              <a:headEnd/>
              <a:tailEnd/>
            </a:ln>
          </p:spPr>
          <p:txBody>
            <a:bodyPr/>
            <a:lstStyle/>
            <a:p>
              <a:endParaRPr lang="en-US"/>
            </a:p>
          </p:txBody>
        </p:sp>
        <p:sp>
          <p:nvSpPr>
            <p:cNvPr id="47171" name="Freeform 72"/>
            <p:cNvSpPr>
              <a:spLocks/>
            </p:cNvSpPr>
            <p:nvPr/>
          </p:nvSpPr>
          <p:spPr bwMode="auto">
            <a:xfrm>
              <a:off x="2868" y="2338"/>
              <a:ext cx="16" cy="20"/>
            </a:xfrm>
            <a:custGeom>
              <a:avLst/>
              <a:gdLst>
                <a:gd name="T0" fmla="*/ 0 w 16"/>
                <a:gd name="T1" fmla="*/ 10 h 20"/>
                <a:gd name="T2" fmla="*/ 8 w 16"/>
                <a:gd name="T3" fmla="*/ 0 h 20"/>
                <a:gd name="T4" fmla="*/ 16 w 16"/>
                <a:gd name="T5" fmla="*/ 10 h 20"/>
                <a:gd name="T6" fmla="*/ 8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8" y="0"/>
                  </a:lnTo>
                  <a:lnTo>
                    <a:pt x="16" y="10"/>
                  </a:lnTo>
                  <a:lnTo>
                    <a:pt x="8" y="20"/>
                  </a:lnTo>
                  <a:lnTo>
                    <a:pt x="0" y="10"/>
                  </a:lnTo>
                  <a:close/>
                </a:path>
              </a:pathLst>
            </a:custGeom>
            <a:solidFill>
              <a:srgbClr val="000000"/>
            </a:solidFill>
            <a:ln w="9525">
              <a:noFill/>
              <a:round/>
              <a:headEnd/>
              <a:tailEnd/>
            </a:ln>
          </p:spPr>
          <p:txBody>
            <a:bodyPr/>
            <a:lstStyle/>
            <a:p>
              <a:endParaRPr lang="en-US"/>
            </a:p>
          </p:txBody>
        </p:sp>
        <p:sp>
          <p:nvSpPr>
            <p:cNvPr id="47172" name="Freeform 73"/>
            <p:cNvSpPr>
              <a:spLocks/>
            </p:cNvSpPr>
            <p:nvPr/>
          </p:nvSpPr>
          <p:spPr bwMode="auto">
            <a:xfrm>
              <a:off x="2909" y="2299"/>
              <a:ext cx="17" cy="20"/>
            </a:xfrm>
            <a:custGeom>
              <a:avLst/>
              <a:gdLst>
                <a:gd name="T0" fmla="*/ 0 w 17"/>
                <a:gd name="T1" fmla="*/ 10 h 20"/>
                <a:gd name="T2" fmla="*/ 8 w 17"/>
                <a:gd name="T3" fmla="*/ 0 h 20"/>
                <a:gd name="T4" fmla="*/ 17 w 17"/>
                <a:gd name="T5" fmla="*/ 10 h 20"/>
                <a:gd name="T6" fmla="*/ 8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8" y="0"/>
                  </a:lnTo>
                  <a:lnTo>
                    <a:pt x="17" y="10"/>
                  </a:lnTo>
                  <a:lnTo>
                    <a:pt x="8" y="20"/>
                  </a:lnTo>
                  <a:lnTo>
                    <a:pt x="0" y="10"/>
                  </a:lnTo>
                  <a:close/>
                </a:path>
              </a:pathLst>
            </a:custGeom>
            <a:solidFill>
              <a:srgbClr val="000000"/>
            </a:solidFill>
            <a:ln w="9525">
              <a:noFill/>
              <a:round/>
              <a:headEnd/>
              <a:tailEnd/>
            </a:ln>
          </p:spPr>
          <p:txBody>
            <a:bodyPr/>
            <a:lstStyle/>
            <a:p>
              <a:endParaRPr lang="en-US"/>
            </a:p>
          </p:txBody>
        </p:sp>
        <p:sp>
          <p:nvSpPr>
            <p:cNvPr id="47173" name="Freeform 74"/>
            <p:cNvSpPr>
              <a:spLocks/>
            </p:cNvSpPr>
            <p:nvPr/>
          </p:nvSpPr>
          <p:spPr bwMode="auto">
            <a:xfrm>
              <a:off x="2951" y="2270"/>
              <a:ext cx="16" cy="19"/>
            </a:xfrm>
            <a:custGeom>
              <a:avLst/>
              <a:gdLst>
                <a:gd name="T0" fmla="*/ 0 w 16"/>
                <a:gd name="T1" fmla="*/ 9 h 19"/>
                <a:gd name="T2" fmla="*/ 16 w 16"/>
                <a:gd name="T3" fmla="*/ 0 h 19"/>
                <a:gd name="T4" fmla="*/ 16 w 16"/>
                <a:gd name="T5" fmla="*/ 9 h 19"/>
                <a:gd name="T6" fmla="*/ 0 w 16"/>
                <a:gd name="T7" fmla="*/ 19 h 19"/>
                <a:gd name="T8" fmla="*/ 0 w 16"/>
                <a:gd name="T9" fmla="*/ 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9"/>
                  </a:moveTo>
                  <a:lnTo>
                    <a:pt x="16" y="0"/>
                  </a:lnTo>
                  <a:lnTo>
                    <a:pt x="16" y="9"/>
                  </a:lnTo>
                  <a:lnTo>
                    <a:pt x="0" y="19"/>
                  </a:lnTo>
                  <a:lnTo>
                    <a:pt x="0" y="9"/>
                  </a:lnTo>
                  <a:close/>
                </a:path>
              </a:pathLst>
            </a:custGeom>
            <a:solidFill>
              <a:srgbClr val="000000"/>
            </a:solidFill>
            <a:ln w="9525">
              <a:noFill/>
              <a:round/>
              <a:headEnd/>
              <a:tailEnd/>
            </a:ln>
          </p:spPr>
          <p:txBody>
            <a:bodyPr/>
            <a:lstStyle/>
            <a:p>
              <a:endParaRPr lang="en-US"/>
            </a:p>
          </p:txBody>
        </p:sp>
        <p:sp>
          <p:nvSpPr>
            <p:cNvPr id="47174" name="Freeform 75"/>
            <p:cNvSpPr>
              <a:spLocks/>
            </p:cNvSpPr>
            <p:nvPr/>
          </p:nvSpPr>
          <p:spPr bwMode="auto">
            <a:xfrm>
              <a:off x="2992" y="2231"/>
              <a:ext cx="17" cy="19"/>
            </a:xfrm>
            <a:custGeom>
              <a:avLst/>
              <a:gdLst>
                <a:gd name="T0" fmla="*/ 0 w 17"/>
                <a:gd name="T1" fmla="*/ 9 h 19"/>
                <a:gd name="T2" fmla="*/ 17 w 17"/>
                <a:gd name="T3" fmla="*/ 0 h 19"/>
                <a:gd name="T4" fmla="*/ 17 w 17"/>
                <a:gd name="T5" fmla="*/ 9 h 19"/>
                <a:gd name="T6" fmla="*/ 0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7" y="0"/>
                  </a:lnTo>
                  <a:lnTo>
                    <a:pt x="17" y="9"/>
                  </a:lnTo>
                  <a:lnTo>
                    <a:pt x="0" y="19"/>
                  </a:lnTo>
                  <a:lnTo>
                    <a:pt x="0" y="9"/>
                  </a:lnTo>
                  <a:close/>
                </a:path>
              </a:pathLst>
            </a:custGeom>
            <a:solidFill>
              <a:srgbClr val="000000"/>
            </a:solidFill>
            <a:ln w="9525">
              <a:noFill/>
              <a:round/>
              <a:headEnd/>
              <a:tailEnd/>
            </a:ln>
          </p:spPr>
          <p:txBody>
            <a:bodyPr/>
            <a:lstStyle/>
            <a:p>
              <a:endParaRPr lang="en-US"/>
            </a:p>
          </p:txBody>
        </p:sp>
        <p:sp>
          <p:nvSpPr>
            <p:cNvPr id="47175" name="Freeform 76"/>
            <p:cNvSpPr>
              <a:spLocks/>
            </p:cNvSpPr>
            <p:nvPr/>
          </p:nvSpPr>
          <p:spPr bwMode="auto">
            <a:xfrm>
              <a:off x="3026" y="2191"/>
              <a:ext cx="24" cy="30"/>
            </a:xfrm>
            <a:custGeom>
              <a:avLst/>
              <a:gdLst>
                <a:gd name="T0" fmla="*/ 0 w 24"/>
                <a:gd name="T1" fmla="*/ 20 h 30"/>
                <a:gd name="T2" fmla="*/ 16 w 24"/>
                <a:gd name="T3" fmla="*/ 0 h 30"/>
                <a:gd name="T4" fmla="*/ 24 w 24"/>
                <a:gd name="T5" fmla="*/ 10 h 30"/>
                <a:gd name="T6" fmla="*/ 8 w 24"/>
                <a:gd name="T7" fmla="*/ 30 h 30"/>
                <a:gd name="T8" fmla="*/ 0 w 24"/>
                <a:gd name="T9" fmla="*/ 20 h 30"/>
                <a:gd name="T10" fmla="*/ 0 60000 65536"/>
                <a:gd name="T11" fmla="*/ 0 60000 65536"/>
                <a:gd name="T12" fmla="*/ 0 60000 65536"/>
                <a:gd name="T13" fmla="*/ 0 60000 65536"/>
                <a:gd name="T14" fmla="*/ 0 60000 65536"/>
                <a:gd name="T15" fmla="*/ 0 w 24"/>
                <a:gd name="T16" fmla="*/ 0 h 30"/>
                <a:gd name="T17" fmla="*/ 24 w 24"/>
                <a:gd name="T18" fmla="*/ 30 h 30"/>
              </a:gdLst>
              <a:ahLst/>
              <a:cxnLst>
                <a:cxn ang="T10">
                  <a:pos x="T0" y="T1"/>
                </a:cxn>
                <a:cxn ang="T11">
                  <a:pos x="T2" y="T3"/>
                </a:cxn>
                <a:cxn ang="T12">
                  <a:pos x="T4" y="T5"/>
                </a:cxn>
                <a:cxn ang="T13">
                  <a:pos x="T6" y="T7"/>
                </a:cxn>
                <a:cxn ang="T14">
                  <a:pos x="T8" y="T9"/>
                </a:cxn>
              </a:cxnLst>
              <a:rect l="T15" t="T16" r="T17" b="T18"/>
              <a:pathLst>
                <a:path w="24" h="30">
                  <a:moveTo>
                    <a:pt x="0" y="20"/>
                  </a:moveTo>
                  <a:lnTo>
                    <a:pt x="16" y="0"/>
                  </a:lnTo>
                  <a:lnTo>
                    <a:pt x="24" y="10"/>
                  </a:lnTo>
                  <a:lnTo>
                    <a:pt x="8" y="30"/>
                  </a:lnTo>
                  <a:lnTo>
                    <a:pt x="0" y="20"/>
                  </a:lnTo>
                  <a:close/>
                </a:path>
              </a:pathLst>
            </a:custGeom>
            <a:solidFill>
              <a:srgbClr val="000000"/>
            </a:solidFill>
            <a:ln w="9525">
              <a:noFill/>
              <a:round/>
              <a:headEnd/>
              <a:tailEnd/>
            </a:ln>
          </p:spPr>
          <p:txBody>
            <a:bodyPr/>
            <a:lstStyle/>
            <a:p>
              <a:endParaRPr lang="en-US"/>
            </a:p>
          </p:txBody>
        </p:sp>
        <p:sp>
          <p:nvSpPr>
            <p:cNvPr id="47176" name="Rectangle 77"/>
            <p:cNvSpPr>
              <a:spLocks noChangeArrowheads="1"/>
            </p:cNvSpPr>
            <p:nvPr/>
          </p:nvSpPr>
          <p:spPr bwMode="auto">
            <a:xfrm>
              <a:off x="3075" y="2172"/>
              <a:ext cx="17" cy="10"/>
            </a:xfrm>
            <a:prstGeom prst="rect">
              <a:avLst/>
            </a:prstGeom>
            <a:solidFill>
              <a:srgbClr val="000000"/>
            </a:solidFill>
            <a:ln w="9525">
              <a:noFill/>
              <a:miter lim="800000"/>
              <a:headEnd/>
              <a:tailEnd/>
            </a:ln>
          </p:spPr>
          <p:txBody>
            <a:bodyPr/>
            <a:lstStyle/>
            <a:p>
              <a:endParaRPr lang="en-US"/>
            </a:p>
          </p:txBody>
        </p:sp>
        <p:sp>
          <p:nvSpPr>
            <p:cNvPr id="47177" name="Freeform 78"/>
            <p:cNvSpPr>
              <a:spLocks/>
            </p:cNvSpPr>
            <p:nvPr/>
          </p:nvSpPr>
          <p:spPr bwMode="auto">
            <a:xfrm>
              <a:off x="3125" y="2152"/>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78" name="Rectangle 79"/>
            <p:cNvSpPr>
              <a:spLocks noChangeArrowheads="1"/>
            </p:cNvSpPr>
            <p:nvPr/>
          </p:nvSpPr>
          <p:spPr bwMode="auto">
            <a:xfrm>
              <a:off x="3175" y="2143"/>
              <a:ext cx="17" cy="9"/>
            </a:xfrm>
            <a:prstGeom prst="rect">
              <a:avLst/>
            </a:prstGeom>
            <a:solidFill>
              <a:srgbClr val="000000"/>
            </a:solidFill>
            <a:ln w="9525">
              <a:noFill/>
              <a:miter lim="800000"/>
              <a:headEnd/>
              <a:tailEnd/>
            </a:ln>
          </p:spPr>
          <p:txBody>
            <a:bodyPr/>
            <a:lstStyle/>
            <a:p>
              <a:endParaRPr lang="en-US"/>
            </a:p>
          </p:txBody>
        </p:sp>
        <p:sp>
          <p:nvSpPr>
            <p:cNvPr id="47179" name="Freeform 80"/>
            <p:cNvSpPr>
              <a:spLocks/>
            </p:cNvSpPr>
            <p:nvPr/>
          </p:nvSpPr>
          <p:spPr bwMode="auto">
            <a:xfrm>
              <a:off x="3225" y="2123"/>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80" name="Rectangle 81"/>
            <p:cNvSpPr>
              <a:spLocks noChangeArrowheads="1"/>
            </p:cNvSpPr>
            <p:nvPr/>
          </p:nvSpPr>
          <p:spPr bwMode="auto">
            <a:xfrm>
              <a:off x="3275" y="2113"/>
              <a:ext cx="17" cy="10"/>
            </a:xfrm>
            <a:prstGeom prst="rect">
              <a:avLst/>
            </a:prstGeom>
            <a:solidFill>
              <a:srgbClr val="000000"/>
            </a:solidFill>
            <a:ln w="9525">
              <a:noFill/>
              <a:miter lim="800000"/>
              <a:headEnd/>
              <a:tailEnd/>
            </a:ln>
          </p:spPr>
          <p:txBody>
            <a:bodyPr/>
            <a:lstStyle/>
            <a:p>
              <a:endParaRPr lang="en-US"/>
            </a:p>
          </p:txBody>
        </p:sp>
        <p:sp>
          <p:nvSpPr>
            <p:cNvPr id="47181" name="Rectangle 82"/>
            <p:cNvSpPr>
              <a:spLocks noChangeArrowheads="1"/>
            </p:cNvSpPr>
            <p:nvPr/>
          </p:nvSpPr>
          <p:spPr bwMode="auto">
            <a:xfrm>
              <a:off x="3325" y="2103"/>
              <a:ext cx="17" cy="10"/>
            </a:xfrm>
            <a:prstGeom prst="rect">
              <a:avLst/>
            </a:prstGeom>
            <a:solidFill>
              <a:srgbClr val="000000"/>
            </a:solidFill>
            <a:ln w="9525">
              <a:noFill/>
              <a:miter lim="800000"/>
              <a:headEnd/>
              <a:tailEnd/>
            </a:ln>
          </p:spPr>
          <p:txBody>
            <a:bodyPr/>
            <a:lstStyle/>
            <a:p>
              <a:endParaRPr lang="en-US"/>
            </a:p>
          </p:txBody>
        </p:sp>
        <p:sp>
          <p:nvSpPr>
            <p:cNvPr id="47182" name="Freeform 83"/>
            <p:cNvSpPr>
              <a:spLocks/>
            </p:cNvSpPr>
            <p:nvPr/>
          </p:nvSpPr>
          <p:spPr bwMode="auto">
            <a:xfrm>
              <a:off x="3375" y="2113"/>
              <a:ext cx="16" cy="20"/>
            </a:xfrm>
            <a:custGeom>
              <a:avLst/>
              <a:gdLst>
                <a:gd name="T0" fmla="*/ 0 w 16"/>
                <a:gd name="T1" fmla="*/ 0 h 20"/>
                <a:gd name="T2" fmla="*/ 16 w 16"/>
                <a:gd name="T3" fmla="*/ 10 h 20"/>
                <a:gd name="T4" fmla="*/ 16 w 16"/>
                <a:gd name="T5" fmla="*/ 20 h 20"/>
                <a:gd name="T6" fmla="*/ 0 w 16"/>
                <a:gd name="T7" fmla="*/ 10 h 20"/>
                <a:gd name="T8" fmla="*/ 0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0"/>
                  </a:moveTo>
                  <a:lnTo>
                    <a:pt x="16" y="10"/>
                  </a:lnTo>
                  <a:lnTo>
                    <a:pt x="16" y="20"/>
                  </a:lnTo>
                  <a:lnTo>
                    <a:pt x="0" y="10"/>
                  </a:lnTo>
                  <a:lnTo>
                    <a:pt x="0" y="0"/>
                  </a:lnTo>
                  <a:close/>
                </a:path>
              </a:pathLst>
            </a:custGeom>
            <a:solidFill>
              <a:srgbClr val="000000"/>
            </a:solidFill>
            <a:ln w="9525">
              <a:noFill/>
              <a:round/>
              <a:headEnd/>
              <a:tailEnd/>
            </a:ln>
          </p:spPr>
          <p:txBody>
            <a:bodyPr/>
            <a:lstStyle/>
            <a:p>
              <a:endParaRPr lang="en-US"/>
            </a:p>
          </p:txBody>
        </p:sp>
        <p:sp>
          <p:nvSpPr>
            <p:cNvPr id="47183" name="Rectangle 84"/>
            <p:cNvSpPr>
              <a:spLocks noChangeArrowheads="1"/>
            </p:cNvSpPr>
            <p:nvPr/>
          </p:nvSpPr>
          <p:spPr bwMode="auto">
            <a:xfrm>
              <a:off x="3425" y="2133"/>
              <a:ext cx="16" cy="10"/>
            </a:xfrm>
            <a:prstGeom prst="rect">
              <a:avLst/>
            </a:prstGeom>
            <a:solidFill>
              <a:srgbClr val="000000"/>
            </a:solidFill>
            <a:ln w="9525">
              <a:noFill/>
              <a:miter lim="800000"/>
              <a:headEnd/>
              <a:tailEnd/>
            </a:ln>
          </p:spPr>
          <p:txBody>
            <a:bodyPr/>
            <a:lstStyle/>
            <a:p>
              <a:endParaRPr lang="en-US"/>
            </a:p>
          </p:txBody>
        </p:sp>
        <p:sp>
          <p:nvSpPr>
            <p:cNvPr id="47184" name="Freeform 85"/>
            <p:cNvSpPr>
              <a:spLocks/>
            </p:cNvSpPr>
            <p:nvPr/>
          </p:nvSpPr>
          <p:spPr bwMode="auto">
            <a:xfrm>
              <a:off x="3475" y="2143"/>
              <a:ext cx="16" cy="19"/>
            </a:xfrm>
            <a:custGeom>
              <a:avLst/>
              <a:gdLst>
                <a:gd name="T0" fmla="*/ 0 w 16"/>
                <a:gd name="T1" fmla="*/ 0 h 19"/>
                <a:gd name="T2" fmla="*/ 16 w 16"/>
                <a:gd name="T3" fmla="*/ 9 h 19"/>
                <a:gd name="T4" fmla="*/ 16 w 16"/>
                <a:gd name="T5" fmla="*/ 19 h 19"/>
                <a:gd name="T6" fmla="*/ 0 w 16"/>
                <a:gd name="T7" fmla="*/ 9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9"/>
                  </a:lnTo>
                  <a:lnTo>
                    <a:pt x="16" y="19"/>
                  </a:lnTo>
                  <a:lnTo>
                    <a:pt x="0" y="9"/>
                  </a:lnTo>
                  <a:lnTo>
                    <a:pt x="0" y="0"/>
                  </a:lnTo>
                  <a:close/>
                </a:path>
              </a:pathLst>
            </a:custGeom>
            <a:solidFill>
              <a:srgbClr val="000000"/>
            </a:solidFill>
            <a:ln w="9525">
              <a:noFill/>
              <a:round/>
              <a:headEnd/>
              <a:tailEnd/>
            </a:ln>
          </p:spPr>
          <p:txBody>
            <a:bodyPr/>
            <a:lstStyle/>
            <a:p>
              <a:endParaRPr lang="en-US"/>
            </a:p>
          </p:txBody>
        </p:sp>
        <p:sp>
          <p:nvSpPr>
            <p:cNvPr id="47185" name="Rectangle 86"/>
            <p:cNvSpPr>
              <a:spLocks noChangeArrowheads="1"/>
            </p:cNvSpPr>
            <p:nvPr/>
          </p:nvSpPr>
          <p:spPr bwMode="auto">
            <a:xfrm>
              <a:off x="3525" y="2162"/>
              <a:ext cx="16" cy="10"/>
            </a:xfrm>
            <a:prstGeom prst="rect">
              <a:avLst/>
            </a:prstGeom>
            <a:solidFill>
              <a:srgbClr val="000000"/>
            </a:solidFill>
            <a:ln w="9525">
              <a:noFill/>
              <a:miter lim="800000"/>
              <a:headEnd/>
              <a:tailEnd/>
            </a:ln>
          </p:spPr>
          <p:txBody>
            <a:bodyPr/>
            <a:lstStyle/>
            <a:p>
              <a:endParaRPr lang="en-US"/>
            </a:p>
          </p:txBody>
        </p:sp>
        <p:sp>
          <p:nvSpPr>
            <p:cNvPr id="47186" name="Freeform 87"/>
            <p:cNvSpPr>
              <a:spLocks/>
            </p:cNvSpPr>
            <p:nvPr/>
          </p:nvSpPr>
          <p:spPr bwMode="auto">
            <a:xfrm>
              <a:off x="3574" y="2162"/>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87" name="Freeform 88"/>
            <p:cNvSpPr>
              <a:spLocks/>
            </p:cNvSpPr>
            <p:nvPr/>
          </p:nvSpPr>
          <p:spPr bwMode="auto">
            <a:xfrm>
              <a:off x="3608" y="2123"/>
              <a:ext cx="25" cy="29"/>
            </a:xfrm>
            <a:custGeom>
              <a:avLst/>
              <a:gdLst>
                <a:gd name="T0" fmla="*/ 0 w 25"/>
                <a:gd name="T1" fmla="*/ 20 h 29"/>
                <a:gd name="T2" fmla="*/ 16 w 25"/>
                <a:gd name="T3" fmla="*/ 0 h 29"/>
                <a:gd name="T4" fmla="*/ 25 w 25"/>
                <a:gd name="T5" fmla="*/ 10 h 29"/>
                <a:gd name="T6" fmla="*/ 8 w 25"/>
                <a:gd name="T7" fmla="*/ 29 h 29"/>
                <a:gd name="T8" fmla="*/ 0 w 25"/>
                <a:gd name="T9" fmla="*/ 2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20"/>
                  </a:moveTo>
                  <a:lnTo>
                    <a:pt x="16" y="0"/>
                  </a:lnTo>
                  <a:lnTo>
                    <a:pt x="25" y="10"/>
                  </a:lnTo>
                  <a:lnTo>
                    <a:pt x="8" y="29"/>
                  </a:lnTo>
                  <a:lnTo>
                    <a:pt x="0" y="20"/>
                  </a:lnTo>
                  <a:close/>
                </a:path>
              </a:pathLst>
            </a:custGeom>
            <a:solidFill>
              <a:srgbClr val="000000"/>
            </a:solidFill>
            <a:ln w="9525">
              <a:noFill/>
              <a:round/>
              <a:headEnd/>
              <a:tailEnd/>
            </a:ln>
          </p:spPr>
          <p:txBody>
            <a:bodyPr/>
            <a:lstStyle/>
            <a:p>
              <a:endParaRPr lang="en-US"/>
            </a:p>
          </p:txBody>
        </p:sp>
        <p:sp>
          <p:nvSpPr>
            <p:cNvPr id="47188" name="Freeform 89"/>
            <p:cNvSpPr>
              <a:spLocks/>
            </p:cNvSpPr>
            <p:nvPr/>
          </p:nvSpPr>
          <p:spPr bwMode="auto">
            <a:xfrm>
              <a:off x="3649" y="2094"/>
              <a:ext cx="17" cy="19"/>
            </a:xfrm>
            <a:custGeom>
              <a:avLst/>
              <a:gdLst>
                <a:gd name="T0" fmla="*/ 0 w 17"/>
                <a:gd name="T1" fmla="*/ 9 h 19"/>
                <a:gd name="T2" fmla="*/ 9 w 17"/>
                <a:gd name="T3" fmla="*/ 0 h 19"/>
                <a:gd name="T4" fmla="*/ 17 w 17"/>
                <a:gd name="T5" fmla="*/ 9 h 19"/>
                <a:gd name="T6" fmla="*/ 9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9" y="0"/>
                  </a:lnTo>
                  <a:lnTo>
                    <a:pt x="17" y="9"/>
                  </a:lnTo>
                  <a:lnTo>
                    <a:pt x="9" y="19"/>
                  </a:lnTo>
                  <a:lnTo>
                    <a:pt x="0" y="9"/>
                  </a:lnTo>
                  <a:close/>
                </a:path>
              </a:pathLst>
            </a:custGeom>
            <a:solidFill>
              <a:srgbClr val="000000"/>
            </a:solidFill>
            <a:ln w="9525">
              <a:noFill/>
              <a:round/>
              <a:headEnd/>
              <a:tailEnd/>
            </a:ln>
          </p:spPr>
          <p:txBody>
            <a:bodyPr/>
            <a:lstStyle/>
            <a:p>
              <a:endParaRPr lang="en-US"/>
            </a:p>
          </p:txBody>
        </p:sp>
        <p:sp>
          <p:nvSpPr>
            <p:cNvPr id="47189" name="Freeform 90"/>
            <p:cNvSpPr>
              <a:spLocks/>
            </p:cNvSpPr>
            <p:nvPr/>
          </p:nvSpPr>
          <p:spPr bwMode="auto">
            <a:xfrm>
              <a:off x="3691" y="2064"/>
              <a:ext cx="16" cy="20"/>
            </a:xfrm>
            <a:custGeom>
              <a:avLst/>
              <a:gdLst>
                <a:gd name="T0" fmla="*/ 0 w 16"/>
                <a:gd name="T1" fmla="*/ 20 h 20"/>
                <a:gd name="T2" fmla="*/ 8 w 16"/>
                <a:gd name="T3" fmla="*/ 0 h 20"/>
                <a:gd name="T4" fmla="*/ 16 w 16"/>
                <a:gd name="T5" fmla="*/ 0 h 20"/>
                <a:gd name="T6" fmla="*/ 8 w 16"/>
                <a:gd name="T7" fmla="*/ 20 h 20"/>
                <a:gd name="T8" fmla="*/ 0 w 16"/>
                <a:gd name="T9" fmla="*/ 2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20"/>
                  </a:moveTo>
                  <a:lnTo>
                    <a:pt x="8" y="0"/>
                  </a:lnTo>
                  <a:lnTo>
                    <a:pt x="16" y="0"/>
                  </a:lnTo>
                  <a:lnTo>
                    <a:pt x="8" y="20"/>
                  </a:lnTo>
                  <a:lnTo>
                    <a:pt x="0" y="20"/>
                  </a:lnTo>
                  <a:close/>
                </a:path>
              </a:pathLst>
            </a:custGeom>
            <a:solidFill>
              <a:srgbClr val="000000"/>
            </a:solidFill>
            <a:ln w="9525">
              <a:noFill/>
              <a:round/>
              <a:headEnd/>
              <a:tailEnd/>
            </a:ln>
          </p:spPr>
          <p:txBody>
            <a:bodyPr/>
            <a:lstStyle/>
            <a:p>
              <a:endParaRPr lang="en-US"/>
            </a:p>
          </p:txBody>
        </p:sp>
        <p:sp>
          <p:nvSpPr>
            <p:cNvPr id="47190" name="Freeform 91"/>
            <p:cNvSpPr>
              <a:spLocks/>
            </p:cNvSpPr>
            <p:nvPr/>
          </p:nvSpPr>
          <p:spPr bwMode="auto">
            <a:xfrm>
              <a:off x="3732" y="2025"/>
              <a:ext cx="17" cy="20"/>
            </a:xfrm>
            <a:custGeom>
              <a:avLst/>
              <a:gdLst>
                <a:gd name="T0" fmla="*/ 0 w 17"/>
                <a:gd name="T1" fmla="*/ 10 h 20"/>
                <a:gd name="T2" fmla="*/ 9 w 17"/>
                <a:gd name="T3" fmla="*/ 0 h 20"/>
                <a:gd name="T4" fmla="*/ 17 w 17"/>
                <a:gd name="T5" fmla="*/ 10 h 20"/>
                <a:gd name="T6" fmla="*/ 9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9" y="0"/>
                  </a:lnTo>
                  <a:lnTo>
                    <a:pt x="17" y="10"/>
                  </a:lnTo>
                  <a:lnTo>
                    <a:pt x="9" y="20"/>
                  </a:lnTo>
                  <a:lnTo>
                    <a:pt x="0" y="10"/>
                  </a:lnTo>
                  <a:close/>
                </a:path>
              </a:pathLst>
            </a:custGeom>
            <a:solidFill>
              <a:srgbClr val="000000"/>
            </a:solidFill>
            <a:ln w="9525">
              <a:noFill/>
              <a:round/>
              <a:headEnd/>
              <a:tailEnd/>
            </a:ln>
          </p:spPr>
          <p:txBody>
            <a:bodyPr/>
            <a:lstStyle/>
            <a:p>
              <a:endParaRPr lang="en-US"/>
            </a:p>
          </p:txBody>
        </p:sp>
        <p:sp>
          <p:nvSpPr>
            <p:cNvPr id="47191" name="Freeform 92"/>
            <p:cNvSpPr>
              <a:spLocks/>
            </p:cNvSpPr>
            <p:nvPr/>
          </p:nvSpPr>
          <p:spPr bwMode="auto">
            <a:xfrm>
              <a:off x="3766" y="1986"/>
              <a:ext cx="25" cy="30"/>
            </a:xfrm>
            <a:custGeom>
              <a:avLst/>
              <a:gdLst>
                <a:gd name="T0" fmla="*/ 0 w 25"/>
                <a:gd name="T1" fmla="*/ 20 h 30"/>
                <a:gd name="T2" fmla="*/ 16 w 25"/>
                <a:gd name="T3" fmla="*/ 0 h 30"/>
                <a:gd name="T4" fmla="*/ 25 w 25"/>
                <a:gd name="T5" fmla="*/ 10 h 30"/>
                <a:gd name="T6" fmla="*/ 8 w 25"/>
                <a:gd name="T7" fmla="*/ 30 h 30"/>
                <a:gd name="T8" fmla="*/ 0 w 25"/>
                <a:gd name="T9" fmla="*/ 20 h 30"/>
                <a:gd name="T10" fmla="*/ 0 60000 65536"/>
                <a:gd name="T11" fmla="*/ 0 60000 65536"/>
                <a:gd name="T12" fmla="*/ 0 60000 65536"/>
                <a:gd name="T13" fmla="*/ 0 60000 65536"/>
                <a:gd name="T14" fmla="*/ 0 60000 65536"/>
                <a:gd name="T15" fmla="*/ 0 w 25"/>
                <a:gd name="T16" fmla="*/ 0 h 30"/>
                <a:gd name="T17" fmla="*/ 25 w 25"/>
                <a:gd name="T18" fmla="*/ 30 h 30"/>
              </a:gdLst>
              <a:ahLst/>
              <a:cxnLst>
                <a:cxn ang="T10">
                  <a:pos x="T0" y="T1"/>
                </a:cxn>
                <a:cxn ang="T11">
                  <a:pos x="T2" y="T3"/>
                </a:cxn>
                <a:cxn ang="T12">
                  <a:pos x="T4" y="T5"/>
                </a:cxn>
                <a:cxn ang="T13">
                  <a:pos x="T6" y="T7"/>
                </a:cxn>
                <a:cxn ang="T14">
                  <a:pos x="T8" y="T9"/>
                </a:cxn>
              </a:cxnLst>
              <a:rect l="T15" t="T16" r="T17" b="T18"/>
              <a:pathLst>
                <a:path w="25" h="30">
                  <a:moveTo>
                    <a:pt x="0" y="20"/>
                  </a:moveTo>
                  <a:lnTo>
                    <a:pt x="16" y="0"/>
                  </a:lnTo>
                  <a:lnTo>
                    <a:pt x="25" y="10"/>
                  </a:lnTo>
                  <a:lnTo>
                    <a:pt x="8" y="30"/>
                  </a:lnTo>
                  <a:lnTo>
                    <a:pt x="0" y="20"/>
                  </a:lnTo>
                  <a:close/>
                </a:path>
              </a:pathLst>
            </a:custGeom>
            <a:solidFill>
              <a:srgbClr val="000000"/>
            </a:solidFill>
            <a:ln w="9525">
              <a:noFill/>
              <a:round/>
              <a:headEnd/>
              <a:tailEnd/>
            </a:ln>
          </p:spPr>
          <p:txBody>
            <a:bodyPr/>
            <a:lstStyle/>
            <a:p>
              <a:endParaRPr lang="en-US"/>
            </a:p>
          </p:txBody>
        </p:sp>
        <p:sp>
          <p:nvSpPr>
            <p:cNvPr id="47192" name="Freeform 93"/>
            <p:cNvSpPr>
              <a:spLocks/>
            </p:cNvSpPr>
            <p:nvPr/>
          </p:nvSpPr>
          <p:spPr bwMode="auto">
            <a:xfrm>
              <a:off x="3816" y="1957"/>
              <a:ext cx="16" cy="19"/>
            </a:xfrm>
            <a:custGeom>
              <a:avLst/>
              <a:gdLst>
                <a:gd name="T0" fmla="*/ 0 w 16"/>
                <a:gd name="T1" fmla="*/ 10 h 19"/>
                <a:gd name="T2" fmla="*/ 16 w 16"/>
                <a:gd name="T3" fmla="*/ 0 h 19"/>
                <a:gd name="T4" fmla="*/ 16 w 16"/>
                <a:gd name="T5" fmla="*/ 10 h 19"/>
                <a:gd name="T6" fmla="*/ 0 w 16"/>
                <a:gd name="T7" fmla="*/ 19 h 19"/>
                <a:gd name="T8" fmla="*/ 0 w 16"/>
                <a:gd name="T9" fmla="*/ 1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0"/>
                  </a:moveTo>
                  <a:lnTo>
                    <a:pt x="16" y="0"/>
                  </a:lnTo>
                  <a:lnTo>
                    <a:pt x="16" y="10"/>
                  </a:lnTo>
                  <a:lnTo>
                    <a:pt x="0" y="19"/>
                  </a:lnTo>
                  <a:lnTo>
                    <a:pt x="0" y="10"/>
                  </a:lnTo>
                  <a:close/>
                </a:path>
              </a:pathLst>
            </a:custGeom>
            <a:solidFill>
              <a:srgbClr val="000000"/>
            </a:solidFill>
            <a:ln w="9525">
              <a:noFill/>
              <a:round/>
              <a:headEnd/>
              <a:tailEnd/>
            </a:ln>
          </p:spPr>
          <p:txBody>
            <a:bodyPr/>
            <a:lstStyle/>
            <a:p>
              <a:endParaRPr lang="en-US"/>
            </a:p>
          </p:txBody>
        </p:sp>
        <p:sp>
          <p:nvSpPr>
            <p:cNvPr id="47193" name="Rectangle 94"/>
            <p:cNvSpPr>
              <a:spLocks noChangeArrowheads="1"/>
            </p:cNvSpPr>
            <p:nvPr/>
          </p:nvSpPr>
          <p:spPr bwMode="auto">
            <a:xfrm>
              <a:off x="3865" y="1967"/>
              <a:ext cx="17" cy="9"/>
            </a:xfrm>
            <a:prstGeom prst="rect">
              <a:avLst/>
            </a:prstGeom>
            <a:solidFill>
              <a:srgbClr val="000000"/>
            </a:solidFill>
            <a:ln w="9525">
              <a:noFill/>
              <a:miter lim="800000"/>
              <a:headEnd/>
              <a:tailEnd/>
            </a:ln>
          </p:spPr>
          <p:txBody>
            <a:bodyPr/>
            <a:lstStyle/>
            <a:p>
              <a:endParaRPr lang="en-US"/>
            </a:p>
          </p:txBody>
        </p:sp>
        <p:sp>
          <p:nvSpPr>
            <p:cNvPr id="47194" name="Freeform 95"/>
            <p:cNvSpPr>
              <a:spLocks/>
            </p:cNvSpPr>
            <p:nvPr/>
          </p:nvSpPr>
          <p:spPr bwMode="auto">
            <a:xfrm>
              <a:off x="3915" y="1976"/>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95" name="Rectangle 96"/>
            <p:cNvSpPr>
              <a:spLocks noChangeArrowheads="1"/>
            </p:cNvSpPr>
            <p:nvPr/>
          </p:nvSpPr>
          <p:spPr bwMode="auto">
            <a:xfrm>
              <a:off x="3965" y="1996"/>
              <a:ext cx="17" cy="10"/>
            </a:xfrm>
            <a:prstGeom prst="rect">
              <a:avLst/>
            </a:prstGeom>
            <a:solidFill>
              <a:srgbClr val="000000"/>
            </a:solidFill>
            <a:ln w="9525">
              <a:noFill/>
              <a:miter lim="800000"/>
              <a:headEnd/>
              <a:tailEnd/>
            </a:ln>
          </p:spPr>
          <p:txBody>
            <a:bodyPr/>
            <a:lstStyle/>
            <a:p>
              <a:endParaRPr lang="en-US"/>
            </a:p>
          </p:txBody>
        </p:sp>
        <p:sp>
          <p:nvSpPr>
            <p:cNvPr id="47196" name="Freeform 97"/>
            <p:cNvSpPr>
              <a:spLocks/>
            </p:cNvSpPr>
            <p:nvPr/>
          </p:nvSpPr>
          <p:spPr bwMode="auto">
            <a:xfrm>
              <a:off x="4015" y="2006"/>
              <a:ext cx="17" cy="19"/>
            </a:xfrm>
            <a:custGeom>
              <a:avLst/>
              <a:gdLst>
                <a:gd name="T0" fmla="*/ 0 w 17"/>
                <a:gd name="T1" fmla="*/ 0 h 19"/>
                <a:gd name="T2" fmla="*/ 17 w 17"/>
                <a:gd name="T3" fmla="*/ 10 h 19"/>
                <a:gd name="T4" fmla="*/ 17 w 17"/>
                <a:gd name="T5" fmla="*/ 19 h 19"/>
                <a:gd name="T6" fmla="*/ 0 w 17"/>
                <a:gd name="T7" fmla="*/ 10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7" y="10"/>
                  </a:lnTo>
                  <a:lnTo>
                    <a:pt x="17" y="19"/>
                  </a:lnTo>
                  <a:lnTo>
                    <a:pt x="0" y="10"/>
                  </a:lnTo>
                  <a:lnTo>
                    <a:pt x="0" y="0"/>
                  </a:lnTo>
                  <a:close/>
                </a:path>
              </a:pathLst>
            </a:custGeom>
            <a:solidFill>
              <a:srgbClr val="000000"/>
            </a:solidFill>
            <a:ln w="9525">
              <a:noFill/>
              <a:round/>
              <a:headEnd/>
              <a:tailEnd/>
            </a:ln>
          </p:spPr>
          <p:txBody>
            <a:bodyPr/>
            <a:lstStyle/>
            <a:p>
              <a:endParaRPr lang="en-US"/>
            </a:p>
          </p:txBody>
        </p:sp>
        <p:sp>
          <p:nvSpPr>
            <p:cNvPr id="47197" name="Rectangle 98"/>
            <p:cNvSpPr>
              <a:spLocks noChangeArrowheads="1"/>
            </p:cNvSpPr>
            <p:nvPr/>
          </p:nvSpPr>
          <p:spPr bwMode="auto">
            <a:xfrm>
              <a:off x="4065" y="2025"/>
              <a:ext cx="17" cy="10"/>
            </a:xfrm>
            <a:prstGeom prst="rect">
              <a:avLst/>
            </a:prstGeom>
            <a:solidFill>
              <a:srgbClr val="000000"/>
            </a:solidFill>
            <a:ln w="9525">
              <a:noFill/>
              <a:miter lim="800000"/>
              <a:headEnd/>
              <a:tailEnd/>
            </a:ln>
          </p:spPr>
          <p:txBody>
            <a:bodyPr/>
            <a:lstStyle/>
            <a:p>
              <a:endParaRPr lang="en-US"/>
            </a:p>
          </p:txBody>
        </p:sp>
        <p:sp>
          <p:nvSpPr>
            <p:cNvPr id="47198" name="Freeform 99"/>
            <p:cNvSpPr>
              <a:spLocks/>
            </p:cNvSpPr>
            <p:nvPr/>
          </p:nvSpPr>
          <p:spPr bwMode="auto">
            <a:xfrm>
              <a:off x="4115" y="2035"/>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99" name="Rectangle 100"/>
            <p:cNvSpPr>
              <a:spLocks noChangeArrowheads="1"/>
            </p:cNvSpPr>
            <p:nvPr/>
          </p:nvSpPr>
          <p:spPr bwMode="auto">
            <a:xfrm>
              <a:off x="4165" y="2055"/>
              <a:ext cx="17" cy="9"/>
            </a:xfrm>
            <a:prstGeom prst="rect">
              <a:avLst/>
            </a:prstGeom>
            <a:solidFill>
              <a:srgbClr val="000000"/>
            </a:solidFill>
            <a:ln w="9525">
              <a:noFill/>
              <a:miter lim="800000"/>
              <a:headEnd/>
              <a:tailEnd/>
            </a:ln>
          </p:spPr>
          <p:txBody>
            <a:bodyPr/>
            <a:lstStyle/>
            <a:p>
              <a:endParaRPr lang="en-US"/>
            </a:p>
          </p:txBody>
        </p:sp>
        <p:sp>
          <p:nvSpPr>
            <p:cNvPr id="47200" name="Freeform 101"/>
            <p:cNvSpPr>
              <a:spLocks/>
            </p:cNvSpPr>
            <p:nvPr/>
          </p:nvSpPr>
          <p:spPr bwMode="auto">
            <a:xfrm>
              <a:off x="4206" y="2064"/>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201" name="Rectangle 102"/>
            <p:cNvSpPr>
              <a:spLocks noChangeArrowheads="1"/>
            </p:cNvSpPr>
            <p:nvPr/>
          </p:nvSpPr>
          <p:spPr bwMode="auto">
            <a:xfrm>
              <a:off x="4256" y="2084"/>
              <a:ext cx="17" cy="10"/>
            </a:xfrm>
            <a:prstGeom prst="rect">
              <a:avLst/>
            </a:prstGeom>
            <a:solidFill>
              <a:srgbClr val="000000"/>
            </a:solidFill>
            <a:ln w="9525">
              <a:noFill/>
              <a:miter lim="800000"/>
              <a:headEnd/>
              <a:tailEnd/>
            </a:ln>
          </p:spPr>
          <p:txBody>
            <a:bodyPr/>
            <a:lstStyle/>
            <a:p>
              <a:endParaRPr lang="en-US"/>
            </a:p>
          </p:txBody>
        </p:sp>
        <p:sp>
          <p:nvSpPr>
            <p:cNvPr id="47202" name="Freeform 103"/>
            <p:cNvSpPr>
              <a:spLocks/>
            </p:cNvSpPr>
            <p:nvPr/>
          </p:nvSpPr>
          <p:spPr bwMode="auto">
            <a:xfrm>
              <a:off x="4306" y="2094"/>
              <a:ext cx="17" cy="19"/>
            </a:xfrm>
            <a:custGeom>
              <a:avLst/>
              <a:gdLst>
                <a:gd name="T0" fmla="*/ 0 w 17"/>
                <a:gd name="T1" fmla="*/ 0 h 19"/>
                <a:gd name="T2" fmla="*/ 17 w 17"/>
                <a:gd name="T3" fmla="*/ 9 h 19"/>
                <a:gd name="T4" fmla="*/ 17 w 17"/>
                <a:gd name="T5" fmla="*/ 19 h 19"/>
                <a:gd name="T6" fmla="*/ 0 w 17"/>
                <a:gd name="T7" fmla="*/ 9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7" y="9"/>
                  </a:lnTo>
                  <a:lnTo>
                    <a:pt x="17" y="19"/>
                  </a:lnTo>
                  <a:lnTo>
                    <a:pt x="0" y="9"/>
                  </a:lnTo>
                  <a:lnTo>
                    <a:pt x="0" y="0"/>
                  </a:lnTo>
                  <a:close/>
                </a:path>
              </a:pathLst>
            </a:custGeom>
            <a:solidFill>
              <a:srgbClr val="000000"/>
            </a:solidFill>
            <a:ln w="9525">
              <a:noFill/>
              <a:round/>
              <a:headEnd/>
              <a:tailEnd/>
            </a:ln>
          </p:spPr>
          <p:txBody>
            <a:bodyPr/>
            <a:lstStyle/>
            <a:p>
              <a:endParaRPr lang="en-US"/>
            </a:p>
          </p:txBody>
        </p:sp>
        <p:sp>
          <p:nvSpPr>
            <p:cNvPr id="47203" name="Freeform 104"/>
            <p:cNvSpPr>
              <a:spLocks/>
            </p:cNvSpPr>
            <p:nvPr/>
          </p:nvSpPr>
          <p:spPr bwMode="auto">
            <a:xfrm>
              <a:off x="4348" y="2074"/>
              <a:ext cx="16" cy="20"/>
            </a:xfrm>
            <a:custGeom>
              <a:avLst/>
              <a:gdLst>
                <a:gd name="T0" fmla="*/ 0 w 16"/>
                <a:gd name="T1" fmla="*/ 10 h 20"/>
                <a:gd name="T2" fmla="*/ 16 w 16"/>
                <a:gd name="T3" fmla="*/ 0 h 20"/>
                <a:gd name="T4" fmla="*/ 16 w 16"/>
                <a:gd name="T5" fmla="*/ 10 h 20"/>
                <a:gd name="T6" fmla="*/ 0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16" y="0"/>
                  </a:lnTo>
                  <a:lnTo>
                    <a:pt x="16" y="10"/>
                  </a:lnTo>
                  <a:lnTo>
                    <a:pt x="0" y="20"/>
                  </a:lnTo>
                  <a:lnTo>
                    <a:pt x="0" y="10"/>
                  </a:lnTo>
                  <a:close/>
                </a:path>
              </a:pathLst>
            </a:custGeom>
            <a:solidFill>
              <a:srgbClr val="000000"/>
            </a:solidFill>
            <a:ln w="9525">
              <a:noFill/>
              <a:round/>
              <a:headEnd/>
              <a:tailEnd/>
            </a:ln>
          </p:spPr>
          <p:txBody>
            <a:bodyPr/>
            <a:lstStyle/>
            <a:p>
              <a:endParaRPr lang="en-US"/>
            </a:p>
          </p:txBody>
        </p:sp>
        <p:sp>
          <p:nvSpPr>
            <p:cNvPr id="47204" name="Freeform 105"/>
            <p:cNvSpPr>
              <a:spLocks/>
            </p:cNvSpPr>
            <p:nvPr/>
          </p:nvSpPr>
          <p:spPr bwMode="auto">
            <a:xfrm>
              <a:off x="4381" y="2035"/>
              <a:ext cx="25" cy="29"/>
            </a:xfrm>
            <a:custGeom>
              <a:avLst/>
              <a:gdLst>
                <a:gd name="T0" fmla="*/ 0 w 25"/>
                <a:gd name="T1" fmla="*/ 20 h 29"/>
                <a:gd name="T2" fmla="*/ 17 w 25"/>
                <a:gd name="T3" fmla="*/ 0 h 29"/>
                <a:gd name="T4" fmla="*/ 25 w 25"/>
                <a:gd name="T5" fmla="*/ 10 h 29"/>
                <a:gd name="T6" fmla="*/ 8 w 25"/>
                <a:gd name="T7" fmla="*/ 29 h 29"/>
                <a:gd name="T8" fmla="*/ 0 w 25"/>
                <a:gd name="T9" fmla="*/ 2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20"/>
                  </a:moveTo>
                  <a:lnTo>
                    <a:pt x="17" y="0"/>
                  </a:lnTo>
                  <a:lnTo>
                    <a:pt x="25" y="10"/>
                  </a:lnTo>
                  <a:lnTo>
                    <a:pt x="8" y="29"/>
                  </a:lnTo>
                  <a:lnTo>
                    <a:pt x="0" y="20"/>
                  </a:lnTo>
                  <a:close/>
                </a:path>
              </a:pathLst>
            </a:custGeom>
            <a:solidFill>
              <a:srgbClr val="000000"/>
            </a:solidFill>
            <a:ln w="9525">
              <a:noFill/>
              <a:round/>
              <a:headEnd/>
              <a:tailEnd/>
            </a:ln>
          </p:spPr>
          <p:txBody>
            <a:bodyPr/>
            <a:lstStyle/>
            <a:p>
              <a:endParaRPr lang="en-US"/>
            </a:p>
          </p:txBody>
        </p:sp>
        <p:sp>
          <p:nvSpPr>
            <p:cNvPr id="47205" name="Freeform 106"/>
            <p:cNvSpPr>
              <a:spLocks/>
            </p:cNvSpPr>
            <p:nvPr/>
          </p:nvSpPr>
          <p:spPr bwMode="auto">
            <a:xfrm>
              <a:off x="4431" y="2006"/>
              <a:ext cx="17" cy="19"/>
            </a:xfrm>
            <a:custGeom>
              <a:avLst/>
              <a:gdLst>
                <a:gd name="T0" fmla="*/ 0 w 17"/>
                <a:gd name="T1" fmla="*/ 10 h 19"/>
                <a:gd name="T2" fmla="*/ 17 w 17"/>
                <a:gd name="T3" fmla="*/ 0 h 19"/>
                <a:gd name="T4" fmla="*/ 17 w 17"/>
                <a:gd name="T5" fmla="*/ 10 h 19"/>
                <a:gd name="T6" fmla="*/ 0 w 17"/>
                <a:gd name="T7" fmla="*/ 19 h 19"/>
                <a:gd name="T8" fmla="*/ 0 w 17"/>
                <a:gd name="T9" fmla="*/ 1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0"/>
                  </a:moveTo>
                  <a:lnTo>
                    <a:pt x="17" y="0"/>
                  </a:lnTo>
                  <a:lnTo>
                    <a:pt x="17" y="10"/>
                  </a:lnTo>
                  <a:lnTo>
                    <a:pt x="0" y="19"/>
                  </a:lnTo>
                  <a:lnTo>
                    <a:pt x="0" y="10"/>
                  </a:lnTo>
                  <a:close/>
                </a:path>
              </a:pathLst>
            </a:custGeom>
            <a:solidFill>
              <a:srgbClr val="000000"/>
            </a:solidFill>
            <a:ln w="9525">
              <a:noFill/>
              <a:round/>
              <a:headEnd/>
              <a:tailEnd/>
            </a:ln>
          </p:spPr>
          <p:txBody>
            <a:bodyPr/>
            <a:lstStyle/>
            <a:p>
              <a:endParaRPr lang="en-US"/>
            </a:p>
          </p:txBody>
        </p:sp>
        <p:sp>
          <p:nvSpPr>
            <p:cNvPr id="47206" name="Freeform 107"/>
            <p:cNvSpPr>
              <a:spLocks/>
            </p:cNvSpPr>
            <p:nvPr/>
          </p:nvSpPr>
          <p:spPr bwMode="auto">
            <a:xfrm>
              <a:off x="4464" y="1967"/>
              <a:ext cx="25" cy="29"/>
            </a:xfrm>
            <a:custGeom>
              <a:avLst/>
              <a:gdLst>
                <a:gd name="T0" fmla="*/ 0 w 25"/>
                <a:gd name="T1" fmla="*/ 19 h 29"/>
                <a:gd name="T2" fmla="*/ 17 w 25"/>
                <a:gd name="T3" fmla="*/ 0 h 29"/>
                <a:gd name="T4" fmla="*/ 25 w 25"/>
                <a:gd name="T5" fmla="*/ 9 h 29"/>
                <a:gd name="T6" fmla="*/ 9 w 25"/>
                <a:gd name="T7" fmla="*/ 29 h 29"/>
                <a:gd name="T8" fmla="*/ 0 w 25"/>
                <a:gd name="T9" fmla="*/ 19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19"/>
                  </a:moveTo>
                  <a:lnTo>
                    <a:pt x="17" y="0"/>
                  </a:lnTo>
                  <a:lnTo>
                    <a:pt x="25" y="9"/>
                  </a:lnTo>
                  <a:lnTo>
                    <a:pt x="9" y="29"/>
                  </a:lnTo>
                  <a:lnTo>
                    <a:pt x="0" y="19"/>
                  </a:lnTo>
                  <a:close/>
                </a:path>
              </a:pathLst>
            </a:custGeom>
            <a:solidFill>
              <a:srgbClr val="000000"/>
            </a:solidFill>
            <a:ln w="9525">
              <a:noFill/>
              <a:round/>
              <a:headEnd/>
              <a:tailEnd/>
            </a:ln>
          </p:spPr>
          <p:txBody>
            <a:bodyPr/>
            <a:lstStyle/>
            <a:p>
              <a:endParaRPr lang="en-US"/>
            </a:p>
          </p:txBody>
        </p:sp>
        <p:sp>
          <p:nvSpPr>
            <p:cNvPr id="47207" name="Freeform 108"/>
            <p:cNvSpPr>
              <a:spLocks/>
            </p:cNvSpPr>
            <p:nvPr/>
          </p:nvSpPr>
          <p:spPr bwMode="auto">
            <a:xfrm>
              <a:off x="4514" y="1937"/>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208" name="Freeform 109"/>
            <p:cNvSpPr>
              <a:spLocks/>
            </p:cNvSpPr>
            <p:nvPr/>
          </p:nvSpPr>
          <p:spPr bwMode="auto">
            <a:xfrm>
              <a:off x="4547" y="1898"/>
              <a:ext cx="17" cy="20"/>
            </a:xfrm>
            <a:custGeom>
              <a:avLst/>
              <a:gdLst>
                <a:gd name="T0" fmla="*/ 0 w 17"/>
                <a:gd name="T1" fmla="*/ 10 h 20"/>
                <a:gd name="T2" fmla="*/ 9 w 17"/>
                <a:gd name="T3" fmla="*/ 0 h 20"/>
                <a:gd name="T4" fmla="*/ 17 w 17"/>
                <a:gd name="T5" fmla="*/ 10 h 20"/>
                <a:gd name="T6" fmla="*/ 9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9" y="0"/>
                  </a:lnTo>
                  <a:lnTo>
                    <a:pt x="17" y="10"/>
                  </a:lnTo>
                  <a:lnTo>
                    <a:pt x="9" y="20"/>
                  </a:lnTo>
                  <a:lnTo>
                    <a:pt x="0" y="10"/>
                  </a:lnTo>
                  <a:close/>
                </a:path>
              </a:pathLst>
            </a:custGeom>
            <a:solidFill>
              <a:srgbClr val="000000"/>
            </a:solidFill>
            <a:ln w="9525">
              <a:noFill/>
              <a:round/>
              <a:headEnd/>
              <a:tailEnd/>
            </a:ln>
          </p:spPr>
          <p:txBody>
            <a:bodyPr/>
            <a:lstStyle/>
            <a:p>
              <a:endParaRPr lang="en-US"/>
            </a:p>
          </p:txBody>
        </p:sp>
        <p:sp>
          <p:nvSpPr>
            <p:cNvPr id="47209" name="Oval 110"/>
            <p:cNvSpPr>
              <a:spLocks noChangeArrowheads="1"/>
            </p:cNvSpPr>
            <p:nvPr/>
          </p:nvSpPr>
          <p:spPr bwMode="auto">
            <a:xfrm>
              <a:off x="1287" y="2651"/>
              <a:ext cx="59" cy="68"/>
            </a:xfrm>
            <a:prstGeom prst="ellipse">
              <a:avLst/>
            </a:prstGeom>
            <a:solidFill>
              <a:srgbClr val="000000"/>
            </a:solidFill>
            <a:ln w="12700">
              <a:solidFill>
                <a:srgbClr val="000000"/>
              </a:solidFill>
              <a:round/>
              <a:headEnd/>
              <a:tailEnd/>
            </a:ln>
          </p:spPr>
          <p:txBody>
            <a:bodyPr/>
            <a:lstStyle/>
            <a:p>
              <a:endParaRPr lang="en-US"/>
            </a:p>
          </p:txBody>
        </p:sp>
        <p:sp>
          <p:nvSpPr>
            <p:cNvPr id="47210" name="Oval 111"/>
            <p:cNvSpPr>
              <a:spLocks noChangeArrowheads="1"/>
            </p:cNvSpPr>
            <p:nvPr/>
          </p:nvSpPr>
          <p:spPr bwMode="auto">
            <a:xfrm>
              <a:off x="1537" y="2504"/>
              <a:ext cx="58" cy="69"/>
            </a:xfrm>
            <a:prstGeom prst="ellipse">
              <a:avLst/>
            </a:prstGeom>
            <a:solidFill>
              <a:srgbClr val="000000"/>
            </a:solidFill>
            <a:ln w="12700">
              <a:solidFill>
                <a:srgbClr val="000000"/>
              </a:solidFill>
              <a:round/>
              <a:headEnd/>
              <a:tailEnd/>
            </a:ln>
          </p:spPr>
          <p:txBody>
            <a:bodyPr/>
            <a:lstStyle/>
            <a:p>
              <a:endParaRPr lang="en-US"/>
            </a:p>
          </p:txBody>
        </p:sp>
        <p:sp>
          <p:nvSpPr>
            <p:cNvPr id="47211" name="Oval 112"/>
            <p:cNvSpPr>
              <a:spLocks noChangeArrowheads="1"/>
            </p:cNvSpPr>
            <p:nvPr/>
          </p:nvSpPr>
          <p:spPr bwMode="auto">
            <a:xfrm>
              <a:off x="1786" y="2582"/>
              <a:ext cx="59" cy="69"/>
            </a:xfrm>
            <a:prstGeom prst="ellipse">
              <a:avLst/>
            </a:prstGeom>
            <a:solidFill>
              <a:srgbClr val="000000"/>
            </a:solidFill>
            <a:ln w="12700">
              <a:solidFill>
                <a:srgbClr val="000000"/>
              </a:solidFill>
              <a:round/>
              <a:headEnd/>
              <a:tailEnd/>
            </a:ln>
          </p:spPr>
          <p:txBody>
            <a:bodyPr/>
            <a:lstStyle/>
            <a:p>
              <a:endParaRPr lang="en-US"/>
            </a:p>
          </p:txBody>
        </p:sp>
        <p:sp>
          <p:nvSpPr>
            <p:cNvPr id="47212" name="Oval 113"/>
            <p:cNvSpPr>
              <a:spLocks noChangeArrowheads="1"/>
            </p:cNvSpPr>
            <p:nvPr/>
          </p:nvSpPr>
          <p:spPr bwMode="auto">
            <a:xfrm>
              <a:off x="2044" y="2651"/>
              <a:ext cx="58" cy="68"/>
            </a:xfrm>
            <a:prstGeom prst="ellipse">
              <a:avLst/>
            </a:prstGeom>
            <a:solidFill>
              <a:srgbClr val="000000"/>
            </a:solidFill>
            <a:ln w="12700">
              <a:solidFill>
                <a:srgbClr val="000000"/>
              </a:solidFill>
              <a:round/>
              <a:headEnd/>
              <a:tailEnd/>
            </a:ln>
          </p:spPr>
          <p:txBody>
            <a:bodyPr/>
            <a:lstStyle/>
            <a:p>
              <a:endParaRPr lang="en-US"/>
            </a:p>
          </p:txBody>
        </p:sp>
        <p:sp>
          <p:nvSpPr>
            <p:cNvPr id="47213" name="Oval 114"/>
            <p:cNvSpPr>
              <a:spLocks noChangeArrowheads="1"/>
            </p:cNvSpPr>
            <p:nvPr/>
          </p:nvSpPr>
          <p:spPr bwMode="auto">
            <a:xfrm>
              <a:off x="2294" y="2358"/>
              <a:ext cx="58" cy="68"/>
            </a:xfrm>
            <a:prstGeom prst="ellipse">
              <a:avLst/>
            </a:prstGeom>
            <a:solidFill>
              <a:srgbClr val="000000"/>
            </a:solidFill>
            <a:ln w="12700">
              <a:solidFill>
                <a:srgbClr val="000000"/>
              </a:solidFill>
              <a:round/>
              <a:headEnd/>
              <a:tailEnd/>
            </a:ln>
          </p:spPr>
          <p:txBody>
            <a:bodyPr/>
            <a:lstStyle/>
            <a:p>
              <a:endParaRPr lang="en-US"/>
            </a:p>
          </p:txBody>
        </p:sp>
        <p:sp>
          <p:nvSpPr>
            <p:cNvPr id="47214" name="Oval 115"/>
            <p:cNvSpPr>
              <a:spLocks noChangeArrowheads="1"/>
            </p:cNvSpPr>
            <p:nvPr/>
          </p:nvSpPr>
          <p:spPr bwMode="auto">
            <a:xfrm>
              <a:off x="2543" y="2358"/>
              <a:ext cx="58" cy="68"/>
            </a:xfrm>
            <a:prstGeom prst="ellipse">
              <a:avLst/>
            </a:prstGeom>
            <a:solidFill>
              <a:srgbClr val="000000"/>
            </a:solidFill>
            <a:ln w="12700">
              <a:solidFill>
                <a:srgbClr val="000000"/>
              </a:solidFill>
              <a:round/>
              <a:headEnd/>
              <a:tailEnd/>
            </a:ln>
          </p:spPr>
          <p:txBody>
            <a:bodyPr/>
            <a:lstStyle/>
            <a:p>
              <a:endParaRPr lang="en-US"/>
            </a:p>
          </p:txBody>
        </p:sp>
        <p:sp>
          <p:nvSpPr>
            <p:cNvPr id="47215" name="Oval 116"/>
            <p:cNvSpPr>
              <a:spLocks noChangeArrowheads="1"/>
            </p:cNvSpPr>
            <p:nvPr/>
          </p:nvSpPr>
          <p:spPr bwMode="auto">
            <a:xfrm>
              <a:off x="2793" y="2358"/>
              <a:ext cx="58" cy="68"/>
            </a:xfrm>
            <a:prstGeom prst="ellipse">
              <a:avLst/>
            </a:prstGeom>
            <a:solidFill>
              <a:srgbClr val="000000"/>
            </a:solidFill>
            <a:ln w="12700">
              <a:solidFill>
                <a:srgbClr val="000000"/>
              </a:solidFill>
              <a:round/>
              <a:headEnd/>
              <a:tailEnd/>
            </a:ln>
          </p:spPr>
          <p:txBody>
            <a:bodyPr/>
            <a:lstStyle/>
            <a:p>
              <a:endParaRPr lang="en-US"/>
            </a:p>
          </p:txBody>
        </p:sp>
        <p:sp>
          <p:nvSpPr>
            <p:cNvPr id="47216" name="Oval 117"/>
            <p:cNvSpPr>
              <a:spLocks noChangeArrowheads="1"/>
            </p:cNvSpPr>
            <p:nvPr/>
          </p:nvSpPr>
          <p:spPr bwMode="auto">
            <a:xfrm>
              <a:off x="3042" y="2143"/>
              <a:ext cx="58" cy="68"/>
            </a:xfrm>
            <a:prstGeom prst="ellipse">
              <a:avLst/>
            </a:prstGeom>
            <a:solidFill>
              <a:srgbClr val="000000"/>
            </a:solidFill>
            <a:ln w="12700">
              <a:solidFill>
                <a:srgbClr val="000000"/>
              </a:solidFill>
              <a:round/>
              <a:headEnd/>
              <a:tailEnd/>
            </a:ln>
          </p:spPr>
          <p:txBody>
            <a:bodyPr/>
            <a:lstStyle/>
            <a:p>
              <a:endParaRPr lang="en-US"/>
            </a:p>
          </p:txBody>
        </p:sp>
        <p:sp>
          <p:nvSpPr>
            <p:cNvPr id="47217" name="Oval 118"/>
            <p:cNvSpPr>
              <a:spLocks noChangeArrowheads="1"/>
            </p:cNvSpPr>
            <p:nvPr/>
          </p:nvSpPr>
          <p:spPr bwMode="auto">
            <a:xfrm>
              <a:off x="3292" y="2074"/>
              <a:ext cx="58" cy="69"/>
            </a:xfrm>
            <a:prstGeom prst="ellipse">
              <a:avLst/>
            </a:prstGeom>
            <a:solidFill>
              <a:srgbClr val="000000"/>
            </a:solidFill>
            <a:ln w="12700">
              <a:solidFill>
                <a:srgbClr val="000000"/>
              </a:solidFill>
              <a:round/>
              <a:headEnd/>
              <a:tailEnd/>
            </a:ln>
          </p:spPr>
          <p:txBody>
            <a:bodyPr/>
            <a:lstStyle/>
            <a:p>
              <a:endParaRPr lang="en-US"/>
            </a:p>
          </p:txBody>
        </p:sp>
        <p:sp>
          <p:nvSpPr>
            <p:cNvPr id="47218" name="Oval 119"/>
            <p:cNvSpPr>
              <a:spLocks noChangeArrowheads="1"/>
            </p:cNvSpPr>
            <p:nvPr/>
          </p:nvSpPr>
          <p:spPr bwMode="auto">
            <a:xfrm>
              <a:off x="3541" y="2143"/>
              <a:ext cx="58" cy="68"/>
            </a:xfrm>
            <a:prstGeom prst="ellipse">
              <a:avLst/>
            </a:prstGeom>
            <a:solidFill>
              <a:srgbClr val="000000"/>
            </a:solidFill>
            <a:ln w="12700">
              <a:solidFill>
                <a:srgbClr val="000000"/>
              </a:solidFill>
              <a:round/>
              <a:headEnd/>
              <a:tailEnd/>
            </a:ln>
          </p:spPr>
          <p:txBody>
            <a:bodyPr/>
            <a:lstStyle/>
            <a:p>
              <a:endParaRPr lang="en-US"/>
            </a:p>
          </p:txBody>
        </p:sp>
        <p:sp>
          <p:nvSpPr>
            <p:cNvPr id="47219" name="Oval 120"/>
            <p:cNvSpPr>
              <a:spLocks noChangeArrowheads="1"/>
            </p:cNvSpPr>
            <p:nvPr/>
          </p:nvSpPr>
          <p:spPr bwMode="auto">
            <a:xfrm>
              <a:off x="3799" y="1928"/>
              <a:ext cx="58" cy="68"/>
            </a:xfrm>
            <a:prstGeom prst="ellipse">
              <a:avLst/>
            </a:prstGeom>
            <a:solidFill>
              <a:srgbClr val="000000"/>
            </a:solidFill>
            <a:ln w="12700">
              <a:solidFill>
                <a:srgbClr val="000000"/>
              </a:solidFill>
              <a:round/>
              <a:headEnd/>
              <a:tailEnd/>
            </a:ln>
          </p:spPr>
          <p:txBody>
            <a:bodyPr/>
            <a:lstStyle/>
            <a:p>
              <a:endParaRPr lang="en-US"/>
            </a:p>
          </p:txBody>
        </p:sp>
        <p:sp>
          <p:nvSpPr>
            <p:cNvPr id="47220" name="Oval 121"/>
            <p:cNvSpPr>
              <a:spLocks noChangeArrowheads="1"/>
            </p:cNvSpPr>
            <p:nvPr/>
          </p:nvSpPr>
          <p:spPr bwMode="auto">
            <a:xfrm>
              <a:off x="4048" y="1996"/>
              <a:ext cx="59" cy="68"/>
            </a:xfrm>
            <a:prstGeom prst="ellipse">
              <a:avLst/>
            </a:prstGeom>
            <a:solidFill>
              <a:srgbClr val="000000"/>
            </a:solidFill>
            <a:ln w="12700">
              <a:solidFill>
                <a:srgbClr val="000000"/>
              </a:solidFill>
              <a:round/>
              <a:headEnd/>
              <a:tailEnd/>
            </a:ln>
          </p:spPr>
          <p:txBody>
            <a:bodyPr/>
            <a:lstStyle/>
            <a:p>
              <a:endParaRPr lang="en-US"/>
            </a:p>
          </p:txBody>
        </p:sp>
        <p:sp>
          <p:nvSpPr>
            <p:cNvPr id="47221" name="Oval 122"/>
            <p:cNvSpPr>
              <a:spLocks noChangeArrowheads="1"/>
            </p:cNvSpPr>
            <p:nvPr/>
          </p:nvSpPr>
          <p:spPr bwMode="auto">
            <a:xfrm>
              <a:off x="4298" y="2074"/>
              <a:ext cx="58" cy="69"/>
            </a:xfrm>
            <a:prstGeom prst="ellipse">
              <a:avLst/>
            </a:prstGeom>
            <a:solidFill>
              <a:srgbClr val="000000"/>
            </a:solidFill>
            <a:ln w="12700">
              <a:solidFill>
                <a:srgbClr val="000000"/>
              </a:solidFill>
              <a:round/>
              <a:headEnd/>
              <a:tailEnd/>
            </a:ln>
          </p:spPr>
          <p:txBody>
            <a:bodyPr/>
            <a:lstStyle/>
            <a:p>
              <a:endParaRPr lang="en-US"/>
            </a:p>
          </p:txBody>
        </p:sp>
        <p:sp>
          <p:nvSpPr>
            <p:cNvPr id="47222" name="Oval 123"/>
            <p:cNvSpPr>
              <a:spLocks noChangeArrowheads="1"/>
            </p:cNvSpPr>
            <p:nvPr/>
          </p:nvSpPr>
          <p:spPr bwMode="auto">
            <a:xfrm>
              <a:off x="4547" y="1859"/>
              <a:ext cx="59" cy="69"/>
            </a:xfrm>
            <a:prstGeom prst="ellipse">
              <a:avLst/>
            </a:prstGeom>
            <a:solidFill>
              <a:srgbClr val="000000"/>
            </a:solidFill>
            <a:ln w="12700">
              <a:solidFill>
                <a:srgbClr val="000000"/>
              </a:solidFill>
              <a:round/>
              <a:headEnd/>
              <a:tailEnd/>
            </a:ln>
          </p:spPr>
          <p:txBody>
            <a:bodyPr/>
            <a:lstStyle/>
            <a:p>
              <a:endParaRPr lang="en-US"/>
            </a:p>
          </p:txBody>
        </p:sp>
        <p:sp>
          <p:nvSpPr>
            <p:cNvPr id="47223" name="Rectangle 124"/>
            <p:cNvSpPr>
              <a:spLocks noChangeArrowheads="1"/>
            </p:cNvSpPr>
            <p:nvPr/>
          </p:nvSpPr>
          <p:spPr bwMode="auto">
            <a:xfrm>
              <a:off x="1055" y="2973"/>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0</a:t>
              </a:r>
              <a:endParaRPr lang="en-US"/>
            </a:p>
          </p:txBody>
        </p:sp>
        <p:sp>
          <p:nvSpPr>
            <p:cNvPr id="47224" name="Rectangle 125"/>
            <p:cNvSpPr>
              <a:spLocks noChangeArrowheads="1"/>
            </p:cNvSpPr>
            <p:nvPr/>
          </p:nvSpPr>
          <p:spPr bwMode="auto">
            <a:xfrm>
              <a:off x="1055" y="2612"/>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5</a:t>
              </a:r>
              <a:endParaRPr lang="en-US"/>
            </a:p>
          </p:txBody>
        </p:sp>
        <p:sp>
          <p:nvSpPr>
            <p:cNvPr id="47225" name="Rectangle 126"/>
            <p:cNvSpPr>
              <a:spLocks noChangeArrowheads="1"/>
            </p:cNvSpPr>
            <p:nvPr/>
          </p:nvSpPr>
          <p:spPr bwMode="auto">
            <a:xfrm>
              <a:off x="996" y="2250"/>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10</a:t>
              </a:r>
              <a:endParaRPr lang="en-US"/>
            </a:p>
          </p:txBody>
        </p:sp>
        <p:sp>
          <p:nvSpPr>
            <p:cNvPr id="47226" name="Rectangle 127"/>
            <p:cNvSpPr>
              <a:spLocks noChangeArrowheads="1"/>
            </p:cNvSpPr>
            <p:nvPr/>
          </p:nvSpPr>
          <p:spPr bwMode="auto">
            <a:xfrm>
              <a:off x="996" y="1888"/>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15</a:t>
              </a:r>
              <a:endParaRPr lang="en-US"/>
            </a:p>
          </p:txBody>
        </p:sp>
        <p:sp>
          <p:nvSpPr>
            <p:cNvPr id="47227" name="Rectangle 128"/>
            <p:cNvSpPr>
              <a:spLocks noChangeArrowheads="1"/>
            </p:cNvSpPr>
            <p:nvPr/>
          </p:nvSpPr>
          <p:spPr bwMode="auto">
            <a:xfrm>
              <a:off x="996" y="1527"/>
              <a:ext cx="142" cy="154"/>
            </a:xfrm>
            <a:prstGeom prst="rect">
              <a:avLst/>
            </a:prstGeom>
            <a:noFill/>
            <a:ln w="9525">
              <a:noFill/>
              <a:miter lim="800000"/>
              <a:headEnd/>
              <a:tailEnd/>
            </a:ln>
          </p:spPr>
          <p:txBody>
            <a:bodyPr wrap="none" lIns="0" tIns="0" rIns="0" bIns="0">
              <a:spAutoFit/>
            </a:bodyPr>
            <a:lstStyle/>
            <a:p>
              <a:r>
                <a:rPr lang="en-US" sz="1600" b="1" dirty="0">
                  <a:solidFill>
                    <a:srgbClr val="000000"/>
                  </a:solidFill>
                </a:rPr>
                <a:t>20</a:t>
              </a:r>
              <a:endParaRPr lang="en-US" dirty="0"/>
            </a:p>
          </p:txBody>
        </p:sp>
        <p:sp>
          <p:nvSpPr>
            <p:cNvPr id="47228" name="Rectangle 129"/>
            <p:cNvSpPr>
              <a:spLocks noChangeArrowheads="1"/>
            </p:cNvSpPr>
            <p:nvPr/>
          </p:nvSpPr>
          <p:spPr bwMode="auto">
            <a:xfrm>
              <a:off x="996" y="1165"/>
              <a:ext cx="142" cy="154"/>
            </a:xfrm>
            <a:prstGeom prst="rect">
              <a:avLst/>
            </a:prstGeom>
            <a:noFill/>
            <a:ln w="9525">
              <a:noFill/>
              <a:miter lim="800000"/>
              <a:headEnd/>
              <a:tailEnd/>
            </a:ln>
          </p:spPr>
          <p:txBody>
            <a:bodyPr wrap="none" lIns="0" tIns="0" rIns="0" bIns="0">
              <a:spAutoFit/>
            </a:bodyPr>
            <a:lstStyle/>
            <a:p>
              <a:r>
                <a:rPr lang="en-US" sz="1600" b="1" dirty="0">
                  <a:solidFill>
                    <a:srgbClr val="000000"/>
                  </a:solidFill>
                </a:rPr>
                <a:t>25</a:t>
              </a:r>
              <a:endParaRPr lang="en-US" dirty="0"/>
            </a:p>
          </p:txBody>
        </p:sp>
        <p:sp>
          <p:nvSpPr>
            <p:cNvPr id="47229" name="Rectangle 130"/>
            <p:cNvSpPr>
              <a:spLocks noChangeArrowheads="1"/>
            </p:cNvSpPr>
            <p:nvPr/>
          </p:nvSpPr>
          <p:spPr bwMode="auto">
            <a:xfrm>
              <a:off x="1296"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1</a:t>
              </a:r>
              <a:endParaRPr lang="en-US"/>
            </a:p>
          </p:txBody>
        </p:sp>
        <p:sp>
          <p:nvSpPr>
            <p:cNvPr id="47230" name="Rectangle 131"/>
            <p:cNvSpPr>
              <a:spLocks noChangeArrowheads="1"/>
            </p:cNvSpPr>
            <p:nvPr/>
          </p:nvSpPr>
          <p:spPr bwMode="auto">
            <a:xfrm>
              <a:off x="1545"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2</a:t>
              </a:r>
              <a:endParaRPr lang="en-US"/>
            </a:p>
          </p:txBody>
        </p:sp>
        <p:sp>
          <p:nvSpPr>
            <p:cNvPr id="47231" name="Rectangle 132"/>
            <p:cNvSpPr>
              <a:spLocks noChangeArrowheads="1"/>
            </p:cNvSpPr>
            <p:nvPr/>
          </p:nvSpPr>
          <p:spPr bwMode="auto">
            <a:xfrm>
              <a:off x="1795"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3</a:t>
              </a:r>
              <a:endParaRPr lang="en-US"/>
            </a:p>
          </p:txBody>
        </p:sp>
        <p:sp>
          <p:nvSpPr>
            <p:cNvPr id="47232" name="Rectangle 133"/>
            <p:cNvSpPr>
              <a:spLocks noChangeArrowheads="1"/>
            </p:cNvSpPr>
            <p:nvPr/>
          </p:nvSpPr>
          <p:spPr bwMode="auto">
            <a:xfrm>
              <a:off x="2053"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4</a:t>
              </a:r>
              <a:endParaRPr lang="en-US"/>
            </a:p>
          </p:txBody>
        </p:sp>
        <p:sp>
          <p:nvSpPr>
            <p:cNvPr id="47233" name="Rectangle 134"/>
            <p:cNvSpPr>
              <a:spLocks noChangeArrowheads="1"/>
            </p:cNvSpPr>
            <p:nvPr/>
          </p:nvSpPr>
          <p:spPr bwMode="auto">
            <a:xfrm>
              <a:off x="2302"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5</a:t>
              </a:r>
              <a:endParaRPr lang="en-US"/>
            </a:p>
          </p:txBody>
        </p:sp>
        <p:sp>
          <p:nvSpPr>
            <p:cNvPr id="47234" name="Rectangle 135"/>
            <p:cNvSpPr>
              <a:spLocks noChangeArrowheads="1"/>
            </p:cNvSpPr>
            <p:nvPr/>
          </p:nvSpPr>
          <p:spPr bwMode="auto">
            <a:xfrm>
              <a:off x="2552"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6</a:t>
              </a:r>
              <a:endParaRPr lang="en-US"/>
            </a:p>
          </p:txBody>
        </p:sp>
        <p:sp>
          <p:nvSpPr>
            <p:cNvPr id="47235" name="Rectangle 136"/>
            <p:cNvSpPr>
              <a:spLocks noChangeArrowheads="1"/>
            </p:cNvSpPr>
            <p:nvPr/>
          </p:nvSpPr>
          <p:spPr bwMode="auto">
            <a:xfrm>
              <a:off x="2801"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7</a:t>
              </a:r>
              <a:endParaRPr lang="en-US"/>
            </a:p>
          </p:txBody>
        </p:sp>
        <p:sp>
          <p:nvSpPr>
            <p:cNvPr id="47236" name="Rectangle 137"/>
            <p:cNvSpPr>
              <a:spLocks noChangeArrowheads="1"/>
            </p:cNvSpPr>
            <p:nvPr/>
          </p:nvSpPr>
          <p:spPr bwMode="auto">
            <a:xfrm>
              <a:off x="3050"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8</a:t>
              </a:r>
              <a:endParaRPr lang="en-US"/>
            </a:p>
          </p:txBody>
        </p:sp>
        <p:sp>
          <p:nvSpPr>
            <p:cNvPr id="47237" name="Rectangle 138"/>
            <p:cNvSpPr>
              <a:spLocks noChangeArrowheads="1"/>
            </p:cNvSpPr>
            <p:nvPr/>
          </p:nvSpPr>
          <p:spPr bwMode="auto">
            <a:xfrm>
              <a:off x="3300"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9</a:t>
              </a:r>
              <a:endParaRPr lang="en-US"/>
            </a:p>
          </p:txBody>
        </p:sp>
        <p:sp>
          <p:nvSpPr>
            <p:cNvPr id="47238" name="Rectangle 139"/>
            <p:cNvSpPr>
              <a:spLocks noChangeArrowheads="1"/>
            </p:cNvSpPr>
            <p:nvPr/>
          </p:nvSpPr>
          <p:spPr bwMode="auto">
            <a:xfrm>
              <a:off x="3516"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10</a:t>
              </a:r>
              <a:endParaRPr lang="en-US"/>
            </a:p>
          </p:txBody>
        </p:sp>
        <p:sp>
          <p:nvSpPr>
            <p:cNvPr id="47239" name="Rectangle 140"/>
            <p:cNvSpPr>
              <a:spLocks noChangeArrowheads="1"/>
            </p:cNvSpPr>
            <p:nvPr/>
          </p:nvSpPr>
          <p:spPr bwMode="auto">
            <a:xfrm>
              <a:off x="3774"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11</a:t>
              </a:r>
              <a:endParaRPr lang="en-US"/>
            </a:p>
          </p:txBody>
        </p:sp>
        <p:sp>
          <p:nvSpPr>
            <p:cNvPr id="47240" name="Rectangle 141"/>
            <p:cNvSpPr>
              <a:spLocks noChangeArrowheads="1"/>
            </p:cNvSpPr>
            <p:nvPr/>
          </p:nvSpPr>
          <p:spPr bwMode="auto">
            <a:xfrm>
              <a:off x="4023"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12</a:t>
              </a:r>
              <a:endParaRPr lang="en-US"/>
            </a:p>
          </p:txBody>
        </p:sp>
        <p:sp>
          <p:nvSpPr>
            <p:cNvPr id="47241" name="Rectangle 142"/>
            <p:cNvSpPr>
              <a:spLocks noChangeArrowheads="1"/>
            </p:cNvSpPr>
            <p:nvPr/>
          </p:nvSpPr>
          <p:spPr bwMode="auto">
            <a:xfrm>
              <a:off x="4273"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13</a:t>
              </a:r>
              <a:endParaRPr lang="en-US"/>
            </a:p>
          </p:txBody>
        </p:sp>
        <p:sp>
          <p:nvSpPr>
            <p:cNvPr id="47242" name="Rectangle 143"/>
            <p:cNvSpPr>
              <a:spLocks noChangeArrowheads="1"/>
            </p:cNvSpPr>
            <p:nvPr/>
          </p:nvSpPr>
          <p:spPr bwMode="auto">
            <a:xfrm>
              <a:off x="4522"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14</a:t>
              </a:r>
              <a:endParaRPr lang="en-US"/>
            </a:p>
          </p:txBody>
        </p:sp>
        <p:sp>
          <p:nvSpPr>
            <p:cNvPr id="47243" name="Rectangle 144"/>
            <p:cNvSpPr>
              <a:spLocks noChangeArrowheads="1"/>
            </p:cNvSpPr>
            <p:nvPr/>
          </p:nvSpPr>
          <p:spPr bwMode="auto">
            <a:xfrm>
              <a:off x="2410" y="3355"/>
              <a:ext cx="1260" cy="154"/>
            </a:xfrm>
            <a:prstGeom prst="rect">
              <a:avLst/>
            </a:prstGeom>
            <a:noFill/>
            <a:ln w="9525">
              <a:noFill/>
              <a:miter lim="800000"/>
              <a:headEnd/>
              <a:tailEnd/>
            </a:ln>
          </p:spPr>
          <p:txBody>
            <a:bodyPr wrap="none" lIns="0" tIns="0" rIns="0" bIns="0">
              <a:spAutoFit/>
            </a:bodyPr>
            <a:lstStyle/>
            <a:p>
              <a:r>
                <a:rPr lang="en-US" sz="1600" b="1">
                  <a:solidFill>
                    <a:srgbClr val="000000"/>
                  </a:solidFill>
                </a:rPr>
                <a:t>Weeks of Instruction</a:t>
              </a:r>
              <a:endParaRPr lang="en-US"/>
            </a:p>
          </p:txBody>
        </p:sp>
        <p:sp>
          <p:nvSpPr>
            <p:cNvPr id="47244" name="Rectangle 283"/>
            <p:cNvSpPr>
              <a:spLocks noChangeArrowheads="1"/>
            </p:cNvSpPr>
            <p:nvPr/>
          </p:nvSpPr>
          <p:spPr bwMode="auto">
            <a:xfrm rot="-5400000">
              <a:off x="-143" y="2052"/>
              <a:ext cx="1955" cy="154"/>
            </a:xfrm>
            <a:prstGeom prst="rect">
              <a:avLst/>
            </a:prstGeom>
            <a:noFill/>
            <a:ln w="9525">
              <a:noFill/>
              <a:miter lim="800000"/>
              <a:headEnd/>
              <a:tailEnd/>
            </a:ln>
          </p:spPr>
          <p:txBody>
            <a:bodyPr lIns="0" tIns="0" rIns="0" bIns="0">
              <a:spAutoFit/>
            </a:bodyPr>
            <a:lstStyle/>
            <a:p>
              <a:r>
                <a:rPr lang="en-US" sz="1600" b="1" dirty="0">
                  <a:solidFill>
                    <a:srgbClr val="000000"/>
                  </a:solidFill>
                </a:rPr>
                <a:t>Problems Correct in 3 Minutes</a:t>
              </a:r>
              <a:endParaRPr lang="en-US" dirty="0"/>
            </a:p>
          </p:txBody>
        </p:sp>
        <p:sp>
          <p:nvSpPr>
            <p:cNvPr id="47245" name="AutoShape 11"/>
            <p:cNvSpPr>
              <a:spLocks noChangeAspect="1" noChangeArrowheads="1" noTextEdit="1"/>
            </p:cNvSpPr>
            <p:nvPr/>
          </p:nvSpPr>
          <p:spPr bwMode="auto">
            <a:xfrm>
              <a:off x="672" y="960"/>
              <a:ext cx="4283" cy="2639"/>
            </a:xfrm>
            <a:prstGeom prst="rect">
              <a:avLst/>
            </a:prstGeom>
            <a:noFill/>
            <a:ln w="9525">
              <a:noFill/>
              <a:miter lim="800000"/>
              <a:headEnd/>
              <a:tailEnd/>
            </a:ln>
          </p:spPr>
          <p:txBody>
            <a:bodyPr/>
            <a:lstStyle/>
            <a:p>
              <a:endParaRPr lang="en-US"/>
            </a:p>
          </p:txBody>
        </p:sp>
      </p:grpSp>
      <p:sp>
        <p:nvSpPr>
          <p:cNvPr id="143" name="Title 142"/>
          <p:cNvSpPr>
            <a:spLocks noGrp="1"/>
          </p:cNvSpPr>
          <p:nvPr>
            <p:ph type="title"/>
          </p:nvPr>
        </p:nvSpPr>
        <p:spPr>
          <a:xfrm>
            <a:off x="304800" y="762000"/>
            <a:ext cx="8305800" cy="990600"/>
          </a:xfrm>
        </p:spPr>
        <p:txBody>
          <a:bodyPr/>
          <a:lstStyle/>
          <a:p>
            <a:r>
              <a:rPr lang="en-US" dirty="0" smtClean="0"/>
              <a:t>Graphing CBM Scores</a:t>
            </a:r>
            <a:endParaRPr lang="en-US" dirty="0"/>
          </a:p>
        </p:txBody>
      </p:sp>
      <p:sp>
        <p:nvSpPr>
          <p:cNvPr id="144" name="Slide Number Placeholder 143"/>
          <p:cNvSpPr>
            <a:spLocks noGrp="1"/>
          </p:cNvSpPr>
          <p:nvPr>
            <p:ph type="sldNum" sz="quarter" idx="10"/>
          </p:nvPr>
        </p:nvSpPr>
        <p:spPr/>
        <p:txBody>
          <a:bodyPr/>
          <a:lstStyle/>
          <a:p>
            <a:pPr>
              <a:defRPr/>
            </a:pPr>
            <a:fld id="{085E27C5-ECB1-4EBC-98D3-F94D2BA84B3F}" type="slidenum">
              <a:rPr lang="en-US" smtClean="0"/>
              <a:pPr>
                <a:defRPr/>
              </a:pPr>
              <a:t>106</a:t>
            </a:fld>
            <a:endParaRPr lang="en-US"/>
          </a:p>
        </p:txBody>
      </p:sp>
      <p:sp>
        <p:nvSpPr>
          <p:cNvPr id="145" name="Rectangle 144"/>
          <p:cNvSpPr/>
          <p:nvPr/>
        </p:nvSpPr>
        <p:spPr>
          <a:xfrm>
            <a:off x="1600200" y="2057400"/>
            <a:ext cx="57912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 Box 5"/>
          <p:cNvSpPr txBox="1">
            <a:spLocks noChangeArrowheads="1"/>
          </p:cNvSpPr>
          <p:nvPr/>
        </p:nvSpPr>
        <p:spPr bwMode="auto">
          <a:xfrm>
            <a:off x="2229059" y="2348225"/>
            <a:ext cx="3638166" cy="665039"/>
          </a:xfrm>
          <a:prstGeom prst="rect">
            <a:avLst/>
          </a:prstGeom>
          <a:solidFill>
            <a:srgbClr val="FFFFFF"/>
          </a:solidFill>
          <a:ln w="9525">
            <a:solidFill>
              <a:srgbClr val="000000"/>
            </a:solidFill>
            <a:miter lim="800000"/>
            <a:headEnd/>
            <a:tailEnd/>
          </a:ln>
        </p:spPr>
        <p:txBody>
          <a:bodyPr/>
          <a:lstStyle/>
          <a:p>
            <a:r>
              <a:rPr lang="en-US" sz="1400"/>
              <a:t>The vertical axis is labeled with the range of student scores.</a:t>
            </a:r>
          </a:p>
        </p:txBody>
      </p:sp>
      <p:sp>
        <p:nvSpPr>
          <p:cNvPr id="147" name="Line 7"/>
          <p:cNvSpPr>
            <a:spLocks noChangeShapeType="1"/>
          </p:cNvSpPr>
          <p:nvPr/>
        </p:nvSpPr>
        <p:spPr bwMode="auto">
          <a:xfrm flipH="1">
            <a:off x="5315578" y="4675862"/>
            <a:ext cx="487345" cy="436432"/>
          </a:xfrm>
          <a:prstGeom prst="line">
            <a:avLst/>
          </a:prstGeom>
          <a:noFill/>
          <a:ln w="9525">
            <a:solidFill>
              <a:schemeClr val="tx1"/>
            </a:solidFill>
            <a:round/>
            <a:headEnd/>
            <a:tailEnd type="triangle" w="med" len="med"/>
          </a:ln>
        </p:spPr>
        <p:txBody>
          <a:bodyPr/>
          <a:lstStyle/>
          <a:p>
            <a:endParaRPr lang="en-US"/>
          </a:p>
        </p:txBody>
      </p:sp>
      <p:sp>
        <p:nvSpPr>
          <p:cNvPr id="148" name="Line 8"/>
          <p:cNvSpPr>
            <a:spLocks noChangeShapeType="1"/>
          </p:cNvSpPr>
          <p:nvPr/>
        </p:nvSpPr>
        <p:spPr bwMode="auto">
          <a:xfrm flipH="1">
            <a:off x="1741714" y="3013264"/>
            <a:ext cx="2111829" cy="748169"/>
          </a:xfrm>
          <a:prstGeom prst="line">
            <a:avLst/>
          </a:prstGeom>
          <a:noFill/>
          <a:ln w="9525">
            <a:solidFill>
              <a:schemeClr val="tx1"/>
            </a:solidFill>
            <a:round/>
            <a:headEnd/>
            <a:tailEnd type="triangle" w="med" len="med"/>
          </a:ln>
        </p:spPr>
        <p:txBody>
          <a:bodyPr/>
          <a:lstStyle/>
          <a:p>
            <a:endParaRPr lang="en-US"/>
          </a:p>
        </p:txBody>
      </p:sp>
      <p:sp>
        <p:nvSpPr>
          <p:cNvPr id="149" name="Text Box 6"/>
          <p:cNvSpPr txBox="1">
            <a:spLocks noChangeArrowheads="1"/>
          </p:cNvSpPr>
          <p:nvPr/>
        </p:nvSpPr>
        <p:spPr bwMode="auto">
          <a:xfrm>
            <a:off x="4503336" y="4093953"/>
            <a:ext cx="3573864" cy="581909"/>
          </a:xfrm>
          <a:prstGeom prst="rect">
            <a:avLst/>
          </a:prstGeom>
          <a:solidFill>
            <a:srgbClr val="FFFFFF"/>
          </a:solidFill>
          <a:ln w="9525">
            <a:solidFill>
              <a:srgbClr val="000000"/>
            </a:solidFill>
            <a:miter lim="800000"/>
            <a:headEnd/>
            <a:tailEnd/>
          </a:ln>
        </p:spPr>
        <p:txBody>
          <a:bodyPr/>
          <a:lstStyle/>
          <a:p>
            <a:r>
              <a:rPr lang="en-US" sz="1400"/>
              <a:t>The horizontal axis is labeled with the number of instructional weeks.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Line, Slope, and ROI</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2800" b="1" dirty="0" smtClean="0"/>
              <a:t>Trend Line – </a:t>
            </a:r>
            <a:r>
              <a:rPr lang="en-US" sz="2800" dirty="0" smtClean="0"/>
              <a:t>a line through the scores that visually represents the performance trend </a:t>
            </a:r>
          </a:p>
          <a:p>
            <a:pPr>
              <a:buClr>
                <a:schemeClr val="accent1"/>
              </a:buClr>
              <a:buFont typeface="Wingdings" pitchFamily="2" charset="2"/>
              <a:buChar char="§"/>
            </a:pPr>
            <a:r>
              <a:rPr lang="en-US" sz="2800" b="1" dirty="0" smtClean="0"/>
              <a:t>Rate of Improvement (ROI) </a:t>
            </a:r>
            <a:r>
              <a:rPr lang="en-US" sz="2800" dirty="0" smtClean="0"/>
              <a:t>- specifies the improvement, or average weekly increases, based on a line of best fit through the student’s scores.</a:t>
            </a:r>
          </a:p>
          <a:p>
            <a:pPr>
              <a:buClr>
                <a:schemeClr val="accent1"/>
              </a:buClr>
              <a:buFont typeface="Wingdings" pitchFamily="2" charset="2"/>
              <a:buChar char="§"/>
            </a:pPr>
            <a:r>
              <a:rPr lang="en-US" sz="2800" b="1" dirty="0"/>
              <a:t>Slope – </a:t>
            </a:r>
            <a:r>
              <a:rPr lang="en-US" sz="2800" dirty="0"/>
              <a:t>quantification of the trend line, or the rate of improvement (ROI</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endParaRPr lang="en-US"/>
          </a:p>
        </p:txBody>
      </p:sp>
      <p:grpSp>
        <p:nvGrpSpPr>
          <p:cNvPr id="2" name="Group 285"/>
          <p:cNvGrpSpPr>
            <a:grpSpLocks/>
          </p:cNvGrpSpPr>
          <p:nvPr/>
        </p:nvGrpSpPr>
        <p:grpSpPr bwMode="auto">
          <a:xfrm>
            <a:off x="685800" y="1601788"/>
            <a:ext cx="7247566" cy="4570412"/>
            <a:chOff x="672" y="960"/>
            <a:chExt cx="4283" cy="2639"/>
          </a:xfrm>
        </p:grpSpPr>
        <p:sp>
          <p:nvSpPr>
            <p:cNvPr id="47112" name="Rectangle 13"/>
            <p:cNvSpPr>
              <a:spLocks noChangeArrowheads="1"/>
            </p:cNvSpPr>
            <p:nvPr/>
          </p:nvSpPr>
          <p:spPr bwMode="auto">
            <a:xfrm>
              <a:off x="1196" y="1243"/>
              <a:ext cx="3509" cy="1809"/>
            </a:xfrm>
            <a:prstGeom prst="rect">
              <a:avLst/>
            </a:prstGeom>
            <a:noFill/>
            <a:ln w="9525">
              <a:noFill/>
              <a:miter lim="800000"/>
              <a:headEnd/>
              <a:tailEnd/>
            </a:ln>
          </p:spPr>
          <p:txBody>
            <a:bodyPr/>
            <a:lstStyle/>
            <a:p>
              <a:endParaRPr lang="en-US"/>
            </a:p>
          </p:txBody>
        </p:sp>
        <p:sp>
          <p:nvSpPr>
            <p:cNvPr id="47113" name="Rectangle 14"/>
            <p:cNvSpPr>
              <a:spLocks noChangeArrowheads="1"/>
            </p:cNvSpPr>
            <p:nvPr/>
          </p:nvSpPr>
          <p:spPr bwMode="auto">
            <a:xfrm>
              <a:off x="1196" y="1243"/>
              <a:ext cx="3509" cy="1809"/>
            </a:xfrm>
            <a:prstGeom prst="rect">
              <a:avLst/>
            </a:prstGeom>
            <a:noFill/>
            <a:ln w="26988">
              <a:solidFill>
                <a:srgbClr val="000000"/>
              </a:solidFill>
              <a:miter lim="800000"/>
              <a:headEnd/>
              <a:tailEnd/>
            </a:ln>
          </p:spPr>
          <p:txBody>
            <a:bodyPr/>
            <a:lstStyle/>
            <a:p>
              <a:endParaRPr lang="en-US"/>
            </a:p>
          </p:txBody>
        </p:sp>
        <p:sp>
          <p:nvSpPr>
            <p:cNvPr id="47114" name="Line 15"/>
            <p:cNvSpPr>
              <a:spLocks noChangeShapeType="1"/>
            </p:cNvSpPr>
            <p:nvPr/>
          </p:nvSpPr>
          <p:spPr bwMode="auto">
            <a:xfrm>
              <a:off x="1196" y="1243"/>
              <a:ext cx="0" cy="1809"/>
            </a:xfrm>
            <a:prstGeom prst="line">
              <a:avLst/>
            </a:prstGeom>
            <a:noFill/>
            <a:ln w="12700">
              <a:solidFill>
                <a:srgbClr val="000000"/>
              </a:solidFill>
              <a:round/>
              <a:headEnd/>
              <a:tailEnd/>
            </a:ln>
          </p:spPr>
          <p:txBody>
            <a:bodyPr/>
            <a:lstStyle/>
            <a:p>
              <a:endParaRPr lang="en-US"/>
            </a:p>
          </p:txBody>
        </p:sp>
        <p:sp>
          <p:nvSpPr>
            <p:cNvPr id="47115" name="Line 16"/>
            <p:cNvSpPr>
              <a:spLocks noChangeShapeType="1"/>
            </p:cNvSpPr>
            <p:nvPr/>
          </p:nvSpPr>
          <p:spPr bwMode="auto">
            <a:xfrm>
              <a:off x="1163" y="3052"/>
              <a:ext cx="33" cy="0"/>
            </a:xfrm>
            <a:prstGeom prst="line">
              <a:avLst/>
            </a:prstGeom>
            <a:noFill/>
            <a:ln w="12700">
              <a:solidFill>
                <a:srgbClr val="000000"/>
              </a:solidFill>
              <a:round/>
              <a:headEnd/>
              <a:tailEnd/>
            </a:ln>
          </p:spPr>
          <p:txBody>
            <a:bodyPr/>
            <a:lstStyle/>
            <a:p>
              <a:endParaRPr lang="en-US"/>
            </a:p>
          </p:txBody>
        </p:sp>
        <p:sp>
          <p:nvSpPr>
            <p:cNvPr id="47116" name="Line 17"/>
            <p:cNvSpPr>
              <a:spLocks noChangeShapeType="1"/>
            </p:cNvSpPr>
            <p:nvPr/>
          </p:nvSpPr>
          <p:spPr bwMode="auto">
            <a:xfrm>
              <a:off x="1163" y="2690"/>
              <a:ext cx="33" cy="0"/>
            </a:xfrm>
            <a:prstGeom prst="line">
              <a:avLst/>
            </a:prstGeom>
            <a:noFill/>
            <a:ln w="12700">
              <a:solidFill>
                <a:srgbClr val="000000"/>
              </a:solidFill>
              <a:round/>
              <a:headEnd/>
              <a:tailEnd/>
            </a:ln>
          </p:spPr>
          <p:txBody>
            <a:bodyPr/>
            <a:lstStyle/>
            <a:p>
              <a:endParaRPr lang="en-US"/>
            </a:p>
          </p:txBody>
        </p:sp>
        <p:sp>
          <p:nvSpPr>
            <p:cNvPr id="47117" name="Line 18"/>
            <p:cNvSpPr>
              <a:spLocks noChangeShapeType="1"/>
            </p:cNvSpPr>
            <p:nvPr/>
          </p:nvSpPr>
          <p:spPr bwMode="auto">
            <a:xfrm>
              <a:off x="1163" y="2328"/>
              <a:ext cx="33" cy="0"/>
            </a:xfrm>
            <a:prstGeom prst="line">
              <a:avLst/>
            </a:prstGeom>
            <a:noFill/>
            <a:ln w="12700">
              <a:solidFill>
                <a:srgbClr val="000000"/>
              </a:solidFill>
              <a:round/>
              <a:headEnd/>
              <a:tailEnd/>
            </a:ln>
          </p:spPr>
          <p:txBody>
            <a:bodyPr/>
            <a:lstStyle/>
            <a:p>
              <a:endParaRPr lang="en-US"/>
            </a:p>
          </p:txBody>
        </p:sp>
        <p:sp>
          <p:nvSpPr>
            <p:cNvPr id="47118" name="Line 19"/>
            <p:cNvSpPr>
              <a:spLocks noChangeShapeType="1"/>
            </p:cNvSpPr>
            <p:nvPr/>
          </p:nvSpPr>
          <p:spPr bwMode="auto">
            <a:xfrm>
              <a:off x="1163" y="1967"/>
              <a:ext cx="33" cy="0"/>
            </a:xfrm>
            <a:prstGeom prst="line">
              <a:avLst/>
            </a:prstGeom>
            <a:noFill/>
            <a:ln w="12700">
              <a:solidFill>
                <a:srgbClr val="000000"/>
              </a:solidFill>
              <a:round/>
              <a:headEnd/>
              <a:tailEnd/>
            </a:ln>
          </p:spPr>
          <p:txBody>
            <a:bodyPr/>
            <a:lstStyle/>
            <a:p>
              <a:endParaRPr lang="en-US"/>
            </a:p>
          </p:txBody>
        </p:sp>
        <p:sp>
          <p:nvSpPr>
            <p:cNvPr id="47119" name="Line 20"/>
            <p:cNvSpPr>
              <a:spLocks noChangeShapeType="1"/>
            </p:cNvSpPr>
            <p:nvPr/>
          </p:nvSpPr>
          <p:spPr bwMode="auto">
            <a:xfrm>
              <a:off x="1163" y="1605"/>
              <a:ext cx="33" cy="0"/>
            </a:xfrm>
            <a:prstGeom prst="line">
              <a:avLst/>
            </a:prstGeom>
            <a:noFill/>
            <a:ln w="12700">
              <a:solidFill>
                <a:srgbClr val="000000"/>
              </a:solidFill>
              <a:round/>
              <a:headEnd/>
              <a:tailEnd/>
            </a:ln>
          </p:spPr>
          <p:txBody>
            <a:bodyPr/>
            <a:lstStyle/>
            <a:p>
              <a:endParaRPr lang="en-US"/>
            </a:p>
          </p:txBody>
        </p:sp>
        <p:sp>
          <p:nvSpPr>
            <p:cNvPr id="47120" name="Line 21"/>
            <p:cNvSpPr>
              <a:spLocks noChangeShapeType="1"/>
            </p:cNvSpPr>
            <p:nvPr/>
          </p:nvSpPr>
          <p:spPr bwMode="auto">
            <a:xfrm>
              <a:off x="1163" y="1243"/>
              <a:ext cx="33" cy="0"/>
            </a:xfrm>
            <a:prstGeom prst="line">
              <a:avLst/>
            </a:prstGeom>
            <a:noFill/>
            <a:ln w="12700">
              <a:solidFill>
                <a:srgbClr val="000000"/>
              </a:solidFill>
              <a:round/>
              <a:headEnd/>
              <a:tailEnd/>
            </a:ln>
          </p:spPr>
          <p:txBody>
            <a:bodyPr/>
            <a:lstStyle/>
            <a:p>
              <a:endParaRPr lang="en-US"/>
            </a:p>
          </p:txBody>
        </p:sp>
        <p:sp>
          <p:nvSpPr>
            <p:cNvPr id="47121" name="Line 22"/>
            <p:cNvSpPr>
              <a:spLocks noChangeShapeType="1"/>
            </p:cNvSpPr>
            <p:nvPr/>
          </p:nvSpPr>
          <p:spPr bwMode="auto">
            <a:xfrm>
              <a:off x="1196" y="3052"/>
              <a:ext cx="3509" cy="0"/>
            </a:xfrm>
            <a:prstGeom prst="line">
              <a:avLst/>
            </a:prstGeom>
            <a:noFill/>
            <a:ln w="12700">
              <a:solidFill>
                <a:srgbClr val="000000"/>
              </a:solidFill>
              <a:round/>
              <a:headEnd/>
              <a:tailEnd/>
            </a:ln>
          </p:spPr>
          <p:txBody>
            <a:bodyPr/>
            <a:lstStyle/>
            <a:p>
              <a:endParaRPr lang="en-US"/>
            </a:p>
          </p:txBody>
        </p:sp>
        <p:sp>
          <p:nvSpPr>
            <p:cNvPr id="47122" name="Line 23"/>
            <p:cNvSpPr>
              <a:spLocks noChangeShapeType="1"/>
            </p:cNvSpPr>
            <p:nvPr/>
          </p:nvSpPr>
          <p:spPr bwMode="auto">
            <a:xfrm flipV="1">
              <a:off x="1196" y="3052"/>
              <a:ext cx="0" cy="39"/>
            </a:xfrm>
            <a:prstGeom prst="line">
              <a:avLst/>
            </a:prstGeom>
            <a:noFill/>
            <a:ln w="12700">
              <a:solidFill>
                <a:srgbClr val="000000"/>
              </a:solidFill>
              <a:round/>
              <a:headEnd/>
              <a:tailEnd/>
            </a:ln>
          </p:spPr>
          <p:txBody>
            <a:bodyPr/>
            <a:lstStyle/>
            <a:p>
              <a:endParaRPr lang="en-US"/>
            </a:p>
          </p:txBody>
        </p:sp>
        <p:sp>
          <p:nvSpPr>
            <p:cNvPr id="47123" name="Line 24"/>
            <p:cNvSpPr>
              <a:spLocks noChangeShapeType="1"/>
            </p:cNvSpPr>
            <p:nvPr/>
          </p:nvSpPr>
          <p:spPr bwMode="auto">
            <a:xfrm flipV="1">
              <a:off x="1445" y="3052"/>
              <a:ext cx="0" cy="39"/>
            </a:xfrm>
            <a:prstGeom prst="line">
              <a:avLst/>
            </a:prstGeom>
            <a:noFill/>
            <a:ln w="12700">
              <a:solidFill>
                <a:srgbClr val="000000"/>
              </a:solidFill>
              <a:round/>
              <a:headEnd/>
              <a:tailEnd/>
            </a:ln>
          </p:spPr>
          <p:txBody>
            <a:bodyPr/>
            <a:lstStyle/>
            <a:p>
              <a:endParaRPr lang="en-US"/>
            </a:p>
          </p:txBody>
        </p:sp>
        <p:sp>
          <p:nvSpPr>
            <p:cNvPr id="47124" name="Line 25"/>
            <p:cNvSpPr>
              <a:spLocks noChangeShapeType="1"/>
            </p:cNvSpPr>
            <p:nvPr/>
          </p:nvSpPr>
          <p:spPr bwMode="auto">
            <a:xfrm flipV="1">
              <a:off x="1695" y="3052"/>
              <a:ext cx="0" cy="39"/>
            </a:xfrm>
            <a:prstGeom prst="line">
              <a:avLst/>
            </a:prstGeom>
            <a:noFill/>
            <a:ln w="12700">
              <a:solidFill>
                <a:srgbClr val="000000"/>
              </a:solidFill>
              <a:round/>
              <a:headEnd/>
              <a:tailEnd/>
            </a:ln>
          </p:spPr>
          <p:txBody>
            <a:bodyPr/>
            <a:lstStyle/>
            <a:p>
              <a:endParaRPr lang="en-US"/>
            </a:p>
          </p:txBody>
        </p:sp>
        <p:sp>
          <p:nvSpPr>
            <p:cNvPr id="47125" name="Line 26"/>
            <p:cNvSpPr>
              <a:spLocks noChangeShapeType="1"/>
            </p:cNvSpPr>
            <p:nvPr/>
          </p:nvSpPr>
          <p:spPr bwMode="auto">
            <a:xfrm flipV="1">
              <a:off x="1944" y="3052"/>
              <a:ext cx="0" cy="39"/>
            </a:xfrm>
            <a:prstGeom prst="line">
              <a:avLst/>
            </a:prstGeom>
            <a:noFill/>
            <a:ln w="12700">
              <a:solidFill>
                <a:srgbClr val="000000"/>
              </a:solidFill>
              <a:round/>
              <a:headEnd/>
              <a:tailEnd/>
            </a:ln>
          </p:spPr>
          <p:txBody>
            <a:bodyPr/>
            <a:lstStyle/>
            <a:p>
              <a:endParaRPr lang="en-US"/>
            </a:p>
          </p:txBody>
        </p:sp>
        <p:sp>
          <p:nvSpPr>
            <p:cNvPr id="47126" name="Line 27"/>
            <p:cNvSpPr>
              <a:spLocks noChangeShapeType="1"/>
            </p:cNvSpPr>
            <p:nvPr/>
          </p:nvSpPr>
          <p:spPr bwMode="auto">
            <a:xfrm flipV="1">
              <a:off x="2202" y="3052"/>
              <a:ext cx="0" cy="39"/>
            </a:xfrm>
            <a:prstGeom prst="line">
              <a:avLst/>
            </a:prstGeom>
            <a:noFill/>
            <a:ln w="12700">
              <a:solidFill>
                <a:srgbClr val="000000"/>
              </a:solidFill>
              <a:round/>
              <a:headEnd/>
              <a:tailEnd/>
            </a:ln>
          </p:spPr>
          <p:txBody>
            <a:bodyPr/>
            <a:lstStyle/>
            <a:p>
              <a:endParaRPr lang="en-US"/>
            </a:p>
          </p:txBody>
        </p:sp>
        <p:sp>
          <p:nvSpPr>
            <p:cNvPr id="47127" name="Line 28"/>
            <p:cNvSpPr>
              <a:spLocks noChangeShapeType="1"/>
            </p:cNvSpPr>
            <p:nvPr/>
          </p:nvSpPr>
          <p:spPr bwMode="auto">
            <a:xfrm flipV="1">
              <a:off x="2452" y="3052"/>
              <a:ext cx="0" cy="39"/>
            </a:xfrm>
            <a:prstGeom prst="line">
              <a:avLst/>
            </a:prstGeom>
            <a:noFill/>
            <a:ln w="12700">
              <a:solidFill>
                <a:srgbClr val="000000"/>
              </a:solidFill>
              <a:round/>
              <a:headEnd/>
              <a:tailEnd/>
            </a:ln>
          </p:spPr>
          <p:txBody>
            <a:bodyPr/>
            <a:lstStyle/>
            <a:p>
              <a:endParaRPr lang="en-US"/>
            </a:p>
          </p:txBody>
        </p:sp>
        <p:sp>
          <p:nvSpPr>
            <p:cNvPr id="47128" name="Line 29"/>
            <p:cNvSpPr>
              <a:spLocks noChangeShapeType="1"/>
            </p:cNvSpPr>
            <p:nvPr/>
          </p:nvSpPr>
          <p:spPr bwMode="auto">
            <a:xfrm flipV="1">
              <a:off x="2701" y="3052"/>
              <a:ext cx="0" cy="39"/>
            </a:xfrm>
            <a:prstGeom prst="line">
              <a:avLst/>
            </a:prstGeom>
            <a:noFill/>
            <a:ln w="12700">
              <a:solidFill>
                <a:srgbClr val="000000"/>
              </a:solidFill>
              <a:round/>
              <a:headEnd/>
              <a:tailEnd/>
            </a:ln>
          </p:spPr>
          <p:txBody>
            <a:bodyPr/>
            <a:lstStyle/>
            <a:p>
              <a:endParaRPr lang="en-US"/>
            </a:p>
          </p:txBody>
        </p:sp>
        <p:sp>
          <p:nvSpPr>
            <p:cNvPr id="47129" name="Line 30"/>
            <p:cNvSpPr>
              <a:spLocks noChangeShapeType="1"/>
            </p:cNvSpPr>
            <p:nvPr/>
          </p:nvSpPr>
          <p:spPr bwMode="auto">
            <a:xfrm flipV="1">
              <a:off x="2951" y="3052"/>
              <a:ext cx="0" cy="39"/>
            </a:xfrm>
            <a:prstGeom prst="line">
              <a:avLst/>
            </a:prstGeom>
            <a:noFill/>
            <a:ln w="12700">
              <a:solidFill>
                <a:srgbClr val="000000"/>
              </a:solidFill>
              <a:round/>
              <a:headEnd/>
              <a:tailEnd/>
            </a:ln>
          </p:spPr>
          <p:txBody>
            <a:bodyPr/>
            <a:lstStyle/>
            <a:p>
              <a:endParaRPr lang="en-US"/>
            </a:p>
          </p:txBody>
        </p:sp>
        <p:sp>
          <p:nvSpPr>
            <p:cNvPr id="47130" name="Line 31"/>
            <p:cNvSpPr>
              <a:spLocks noChangeShapeType="1"/>
            </p:cNvSpPr>
            <p:nvPr/>
          </p:nvSpPr>
          <p:spPr bwMode="auto">
            <a:xfrm flipV="1">
              <a:off x="3200" y="3052"/>
              <a:ext cx="0" cy="39"/>
            </a:xfrm>
            <a:prstGeom prst="line">
              <a:avLst/>
            </a:prstGeom>
            <a:noFill/>
            <a:ln w="12700">
              <a:solidFill>
                <a:srgbClr val="000000"/>
              </a:solidFill>
              <a:round/>
              <a:headEnd/>
              <a:tailEnd/>
            </a:ln>
          </p:spPr>
          <p:txBody>
            <a:bodyPr/>
            <a:lstStyle/>
            <a:p>
              <a:endParaRPr lang="en-US"/>
            </a:p>
          </p:txBody>
        </p:sp>
        <p:sp>
          <p:nvSpPr>
            <p:cNvPr id="47131" name="Line 32"/>
            <p:cNvSpPr>
              <a:spLocks noChangeShapeType="1"/>
            </p:cNvSpPr>
            <p:nvPr/>
          </p:nvSpPr>
          <p:spPr bwMode="auto">
            <a:xfrm flipV="1">
              <a:off x="3450" y="3052"/>
              <a:ext cx="0" cy="39"/>
            </a:xfrm>
            <a:prstGeom prst="line">
              <a:avLst/>
            </a:prstGeom>
            <a:noFill/>
            <a:ln w="12700">
              <a:solidFill>
                <a:srgbClr val="000000"/>
              </a:solidFill>
              <a:round/>
              <a:headEnd/>
              <a:tailEnd/>
            </a:ln>
          </p:spPr>
          <p:txBody>
            <a:bodyPr/>
            <a:lstStyle/>
            <a:p>
              <a:endParaRPr lang="en-US"/>
            </a:p>
          </p:txBody>
        </p:sp>
        <p:sp>
          <p:nvSpPr>
            <p:cNvPr id="47132" name="Line 33"/>
            <p:cNvSpPr>
              <a:spLocks noChangeShapeType="1"/>
            </p:cNvSpPr>
            <p:nvPr/>
          </p:nvSpPr>
          <p:spPr bwMode="auto">
            <a:xfrm flipV="1">
              <a:off x="3699" y="3052"/>
              <a:ext cx="0" cy="39"/>
            </a:xfrm>
            <a:prstGeom prst="line">
              <a:avLst/>
            </a:prstGeom>
            <a:noFill/>
            <a:ln w="12700">
              <a:solidFill>
                <a:srgbClr val="000000"/>
              </a:solidFill>
              <a:round/>
              <a:headEnd/>
              <a:tailEnd/>
            </a:ln>
          </p:spPr>
          <p:txBody>
            <a:bodyPr/>
            <a:lstStyle/>
            <a:p>
              <a:endParaRPr lang="en-US"/>
            </a:p>
          </p:txBody>
        </p:sp>
        <p:sp>
          <p:nvSpPr>
            <p:cNvPr id="47133" name="Line 34"/>
            <p:cNvSpPr>
              <a:spLocks noChangeShapeType="1"/>
            </p:cNvSpPr>
            <p:nvPr/>
          </p:nvSpPr>
          <p:spPr bwMode="auto">
            <a:xfrm flipV="1">
              <a:off x="3957" y="3052"/>
              <a:ext cx="0" cy="39"/>
            </a:xfrm>
            <a:prstGeom prst="line">
              <a:avLst/>
            </a:prstGeom>
            <a:noFill/>
            <a:ln w="12700">
              <a:solidFill>
                <a:srgbClr val="000000"/>
              </a:solidFill>
              <a:round/>
              <a:headEnd/>
              <a:tailEnd/>
            </a:ln>
          </p:spPr>
          <p:txBody>
            <a:bodyPr/>
            <a:lstStyle/>
            <a:p>
              <a:endParaRPr lang="en-US"/>
            </a:p>
          </p:txBody>
        </p:sp>
        <p:sp>
          <p:nvSpPr>
            <p:cNvPr id="47134" name="Line 35"/>
            <p:cNvSpPr>
              <a:spLocks noChangeShapeType="1"/>
            </p:cNvSpPr>
            <p:nvPr/>
          </p:nvSpPr>
          <p:spPr bwMode="auto">
            <a:xfrm flipV="1">
              <a:off x="4206" y="3052"/>
              <a:ext cx="0" cy="39"/>
            </a:xfrm>
            <a:prstGeom prst="line">
              <a:avLst/>
            </a:prstGeom>
            <a:noFill/>
            <a:ln w="12700">
              <a:solidFill>
                <a:srgbClr val="000000"/>
              </a:solidFill>
              <a:round/>
              <a:headEnd/>
              <a:tailEnd/>
            </a:ln>
          </p:spPr>
          <p:txBody>
            <a:bodyPr/>
            <a:lstStyle/>
            <a:p>
              <a:endParaRPr lang="en-US"/>
            </a:p>
          </p:txBody>
        </p:sp>
        <p:sp>
          <p:nvSpPr>
            <p:cNvPr id="47135" name="Line 36"/>
            <p:cNvSpPr>
              <a:spLocks noChangeShapeType="1"/>
            </p:cNvSpPr>
            <p:nvPr/>
          </p:nvSpPr>
          <p:spPr bwMode="auto">
            <a:xfrm flipV="1">
              <a:off x="4456" y="3052"/>
              <a:ext cx="0" cy="39"/>
            </a:xfrm>
            <a:prstGeom prst="line">
              <a:avLst/>
            </a:prstGeom>
            <a:noFill/>
            <a:ln w="12700">
              <a:solidFill>
                <a:srgbClr val="000000"/>
              </a:solidFill>
              <a:round/>
              <a:headEnd/>
              <a:tailEnd/>
            </a:ln>
          </p:spPr>
          <p:txBody>
            <a:bodyPr/>
            <a:lstStyle/>
            <a:p>
              <a:endParaRPr lang="en-US"/>
            </a:p>
          </p:txBody>
        </p:sp>
        <p:sp>
          <p:nvSpPr>
            <p:cNvPr id="47136" name="Line 37"/>
            <p:cNvSpPr>
              <a:spLocks noChangeShapeType="1"/>
            </p:cNvSpPr>
            <p:nvPr/>
          </p:nvSpPr>
          <p:spPr bwMode="auto">
            <a:xfrm flipV="1">
              <a:off x="4705" y="3052"/>
              <a:ext cx="0" cy="39"/>
            </a:xfrm>
            <a:prstGeom prst="line">
              <a:avLst/>
            </a:prstGeom>
            <a:noFill/>
            <a:ln w="12700">
              <a:solidFill>
                <a:srgbClr val="000000"/>
              </a:solidFill>
              <a:round/>
              <a:headEnd/>
              <a:tailEnd/>
            </a:ln>
          </p:spPr>
          <p:txBody>
            <a:bodyPr/>
            <a:lstStyle/>
            <a:p>
              <a:endParaRPr lang="en-US"/>
            </a:p>
          </p:txBody>
        </p:sp>
        <p:sp>
          <p:nvSpPr>
            <p:cNvPr id="47137" name="Freeform 38"/>
            <p:cNvSpPr>
              <a:spLocks/>
            </p:cNvSpPr>
            <p:nvPr/>
          </p:nvSpPr>
          <p:spPr bwMode="auto">
            <a:xfrm>
              <a:off x="1321" y="2670"/>
              <a:ext cx="16" cy="20"/>
            </a:xfrm>
            <a:custGeom>
              <a:avLst/>
              <a:gdLst>
                <a:gd name="T0" fmla="*/ 0 w 16"/>
                <a:gd name="T1" fmla="*/ 10 h 20"/>
                <a:gd name="T2" fmla="*/ 16 w 16"/>
                <a:gd name="T3" fmla="*/ 0 h 20"/>
                <a:gd name="T4" fmla="*/ 16 w 16"/>
                <a:gd name="T5" fmla="*/ 10 h 20"/>
                <a:gd name="T6" fmla="*/ 0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16" y="0"/>
                  </a:lnTo>
                  <a:lnTo>
                    <a:pt x="16" y="10"/>
                  </a:lnTo>
                  <a:lnTo>
                    <a:pt x="0" y="20"/>
                  </a:lnTo>
                  <a:lnTo>
                    <a:pt x="0" y="10"/>
                  </a:lnTo>
                  <a:close/>
                </a:path>
              </a:pathLst>
            </a:custGeom>
            <a:solidFill>
              <a:srgbClr val="000000"/>
            </a:solidFill>
            <a:ln w="9525">
              <a:noFill/>
              <a:round/>
              <a:headEnd/>
              <a:tailEnd/>
            </a:ln>
          </p:spPr>
          <p:txBody>
            <a:bodyPr/>
            <a:lstStyle/>
            <a:p>
              <a:endParaRPr lang="en-US"/>
            </a:p>
          </p:txBody>
        </p:sp>
        <p:sp>
          <p:nvSpPr>
            <p:cNvPr id="47138" name="Freeform 39"/>
            <p:cNvSpPr>
              <a:spLocks/>
            </p:cNvSpPr>
            <p:nvPr/>
          </p:nvSpPr>
          <p:spPr bwMode="auto">
            <a:xfrm>
              <a:off x="1362" y="2641"/>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39" name="Freeform 40"/>
            <p:cNvSpPr>
              <a:spLocks/>
            </p:cNvSpPr>
            <p:nvPr/>
          </p:nvSpPr>
          <p:spPr bwMode="auto">
            <a:xfrm>
              <a:off x="1412" y="2621"/>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40" name="Freeform 41"/>
            <p:cNvSpPr>
              <a:spLocks/>
            </p:cNvSpPr>
            <p:nvPr/>
          </p:nvSpPr>
          <p:spPr bwMode="auto">
            <a:xfrm>
              <a:off x="1454" y="2592"/>
              <a:ext cx="16" cy="20"/>
            </a:xfrm>
            <a:custGeom>
              <a:avLst/>
              <a:gdLst>
                <a:gd name="T0" fmla="*/ 0 w 16"/>
                <a:gd name="T1" fmla="*/ 10 h 20"/>
                <a:gd name="T2" fmla="*/ 16 w 16"/>
                <a:gd name="T3" fmla="*/ 0 h 20"/>
                <a:gd name="T4" fmla="*/ 16 w 16"/>
                <a:gd name="T5" fmla="*/ 10 h 20"/>
                <a:gd name="T6" fmla="*/ 0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16" y="0"/>
                  </a:lnTo>
                  <a:lnTo>
                    <a:pt x="16" y="10"/>
                  </a:lnTo>
                  <a:lnTo>
                    <a:pt x="0" y="20"/>
                  </a:lnTo>
                  <a:lnTo>
                    <a:pt x="0" y="10"/>
                  </a:lnTo>
                  <a:close/>
                </a:path>
              </a:pathLst>
            </a:custGeom>
            <a:solidFill>
              <a:srgbClr val="000000"/>
            </a:solidFill>
            <a:ln w="9525">
              <a:noFill/>
              <a:round/>
              <a:headEnd/>
              <a:tailEnd/>
            </a:ln>
          </p:spPr>
          <p:txBody>
            <a:bodyPr/>
            <a:lstStyle/>
            <a:p>
              <a:endParaRPr lang="en-US"/>
            </a:p>
          </p:txBody>
        </p:sp>
        <p:sp>
          <p:nvSpPr>
            <p:cNvPr id="47141" name="Freeform 42"/>
            <p:cNvSpPr>
              <a:spLocks/>
            </p:cNvSpPr>
            <p:nvPr/>
          </p:nvSpPr>
          <p:spPr bwMode="auto">
            <a:xfrm>
              <a:off x="1504" y="2563"/>
              <a:ext cx="16" cy="19"/>
            </a:xfrm>
            <a:custGeom>
              <a:avLst/>
              <a:gdLst>
                <a:gd name="T0" fmla="*/ 0 w 16"/>
                <a:gd name="T1" fmla="*/ 10 h 19"/>
                <a:gd name="T2" fmla="*/ 16 w 16"/>
                <a:gd name="T3" fmla="*/ 0 h 19"/>
                <a:gd name="T4" fmla="*/ 16 w 16"/>
                <a:gd name="T5" fmla="*/ 10 h 19"/>
                <a:gd name="T6" fmla="*/ 0 w 16"/>
                <a:gd name="T7" fmla="*/ 19 h 19"/>
                <a:gd name="T8" fmla="*/ 0 w 16"/>
                <a:gd name="T9" fmla="*/ 1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0"/>
                  </a:moveTo>
                  <a:lnTo>
                    <a:pt x="16" y="0"/>
                  </a:lnTo>
                  <a:lnTo>
                    <a:pt x="16" y="10"/>
                  </a:lnTo>
                  <a:lnTo>
                    <a:pt x="0" y="19"/>
                  </a:lnTo>
                  <a:lnTo>
                    <a:pt x="0" y="10"/>
                  </a:lnTo>
                  <a:close/>
                </a:path>
              </a:pathLst>
            </a:custGeom>
            <a:solidFill>
              <a:srgbClr val="000000"/>
            </a:solidFill>
            <a:ln w="9525">
              <a:noFill/>
              <a:round/>
              <a:headEnd/>
              <a:tailEnd/>
            </a:ln>
          </p:spPr>
          <p:txBody>
            <a:bodyPr/>
            <a:lstStyle/>
            <a:p>
              <a:endParaRPr lang="en-US"/>
            </a:p>
          </p:txBody>
        </p:sp>
        <p:sp>
          <p:nvSpPr>
            <p:cNvPr id="47142" name="Freeform 43"/>
            <p:cNvSpPr>
              <a:spLocks/>
            </p:cNvSpPr>
            <p:nvPr/>
          </p:nvSpPr>
          <p:spPr bwMode="auto">
            <a:xfrm>
              <a:off x="1545" y="2534"/>
              <a:ext cx="17" cy="19"/>
            </a:xfrm>
            <a:custGeom>
              <a:avLst/>
              <a:gdLst>
                <a:gd name="T0" fmla="*/ 0 w 17"/>
                <a:gd name="T1" fmla="*/ 9 h 19"/>
                <a:gd name="T2" fmla="*/ 17 w 17"/>
                <a:gd name="T3" fmla="*/ 0 h 19"/>
                <a:gd name="T4" fmla="*/ 17 w 17"/>
                <a:gd name="T5" fmla="*/ 9 h 19"/>
                <a:gd name="T6" fmla="*/ 0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7" y="0"/>
                  </a:lnTo>
                  <a:lnTo>
                    <a:pt x="17" y="9"/>
                  </a:lnTo>
                  <a:lnTo>
                    <a:pt x="0" y="19"/>
                  </a:lnTo>
                  <a:lnTo>
                    <a:pt x="0" y="9"/>
                  </a:lnTo>
                  <a:close/>
                </a:path>
              </a:pathLst>
            </a:custGeom>
            <a:solidFill>
              <a:srgbClr val="000000"/>
            </a:solidFill>
            <a:ln w="9525">
              <a:noFill/>
              <a:round/>
              <a:headEnd/>
              <a:tailEnd/>
            </a:ln>
          </p:spPr>
          <p:txBody>
            <a:bodyPr/>
            <a:lstStyle/>
            <a:p>
              <a:endParaRPr lang="en-US"/>
            </a:p>
          </p:txBody>
        </p:sp>
        <p:sp>
          <p:nvSpPr>
            <p:cNvPr id="47143" name="Rectangle 44"/>
            <p:cNvSpPr>
              <a:spLocks noChangeArrowheads="1"/>
            </p:cNvSpPr>
            <p:nvPr/>
          </p:nvSpPr>
          <p:spPr bwMode="auto">
            <a:xfrm>
              <a:off x="1595" y="2543"/>
              <a:ext cx="17" cy="10"/>
            </a:xfrm>
            <a:prstGeom prst="rect">
              <a:avLst/>
            </a:prstGeom>
            <a:solidFill>
              <a:srgbClr val="000000"/>
            </a:solidFill>
            <a:ln w="9525">
              <a:noFill/>
              <a:miter lim="800000"/>
              <a:headEnd/>
              <a:tailEnd/>
            </a:ln>
          </p:spPr>
          <p:txBody>
            <a:bodyPr/>
            <a:lstStyle/>
            <a:p>
              <a:endParaRPr lang="en-US"/>
            </a:p>
          </p:txBody>
        </p:sp>
        <p:sp>
          <p:nvSpPr>
            <p:cNvPr id="47144" name="Freeform 45"/>
            <p:cNvSpPr>
              <a:spLocks/>
            </p:cNvSpPr>
            <p:nvPr/>
          </p:nvSpPr>
          <p:spPr bwMode="auto">
            <a:xfrm>
              <a:off x="1645" y="2553"/>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45" name="Rectangle 46"/>
            <p:cNvSpPr>
              <a:spLocks noChangeArrowheads="1"/>
            </p:cNvSpPr>
            <p:nvPr/>
          </p:nvSpPr>
          <p:spPr bwMode="auto">
            <a:xfrm>
              <a:off x="1695" y="2573"/>
              <a:ext cx="8" cy="9"/>
            </a:xfrm>
            <a:prstGeom prst="rect">
              <a:avLst/>
            </a:prstGeom>
            <a:solidFill>
              <a:srgbClr val="000000"/>
            </a:solidFill>
            <a:ln w="9525">
              <a:noFill/>
              <a:miter lim="800000"/>
              <a:headEnd/>
              <a:tailEnd/>
            </a:ln>
          </p:spPr>
          <p:txBody>
            <a:bodyPr/>
            <a:lstStyle/>
            <a:p>
              <a:endParaRPr lang="en-US"/>
            </a:p>
          </p:txBody>
        </p:sp>
        <p:sp>
          <p:nvSpPr>
            <p:cNvPr id="47146" name="Freeform 47"/>
            <p:cNvSpPr>
              <a:spLocks/>
            </p:cNvSpPr>
            <p:nvPr/>
          </p:nvSpPr>
          <p:spPr bwMode="auto">
            <a:xfrm>
              <a:off x="1736" y="2582"/>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47" name="Rectangle 48"/>
            <p:cNvSpPr>
              <a:spLocks noChangeArrowheads="1"/>
            </p:cNvSpPr>
            <p:nvPr/>
          </p:nvSpPr>
          <p:spPr bwMode="auto">
            <a:xfrm>
              <a:off x="1786" y="2602"/>
              <a:ext cx="17" cy="10"/>
            </a:xfrm>
            <a:prstGeom prst="rect">
              <a:avLst/>
            </a:prstGeom>
            <a:solidFill>
              <a:srgbClr val="000000"/>
            </a:solidFill>
            <a:ln w="9525">
              <a:noFill/>
              <a:miter lim="800000"/>
              <a:headEnd/>
              <a:tailEnd/>
            </a:ln>
          </p:spPr>
          <p:txBody>
            <a:bodyPr/>
            <a:lstStyle/>
            <a:p>
              <a:endParaRPr lang="en-US"/>
            </a:p>
          </p:txBody>
        </p:sp>
        <p:sp>
          <p:nvSpPr>
            <p:cNvPr id="47148" name="Freeform 49"/>
            <p:cNvSpPr>
              <a:spLocks/>
            </p:cNvSpPr>
            <p:nvPr/>
          </p:nvSpPr>
          <p:spPr bwMode="auto">
            <a:xfrm>
              <a:off x="1836" y="2612"/>
              <a:ext cx="17" cy="19"/>
            </a:xfrm>
            <a:custGeom>
              <a:avLst/>
              <a:gdLst>
                <a:gd name="T0" fmla="*/ 0 w 17"/>
                <a:gd name="T1" fmla="*/ 0 h 19"/>
                <a:gd name="T2" fmla="*/ 17 w 17"/>
                <a:gd name="T3" fmla="*/ 9 h 19"/>
                <a:gd name="T4" fmla="*/ 17 w 17"/>
                <a:gd name="T5" fmla="*/ 19 h 19"/>
                <a:gd name="T6" fmla="*/ 0 w 17"/>
                <a:gd name="T7" fmla="*/ 9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7" y="9"/>
                  </a:lnTo>
                  <a:lnTo>
                    <a:pt x="17" y="19"/>
                  </a:lnTo>
                  <a:lnTo>
                    <a:pt x="0" y="9"/>
                  </a:lnTo>
                  <a:lnTo>
                    <a:pt x="0" y="0"/>
                  </a:lnTo>
                  <a:close/>
                </a:path>
              </a:pathLst>
            </a:custGeom>
            <a:solidFill>
              <a:srgbClr val="000000"/>
            </a:solidFill>
            <a:ln w="9525">
              <a:noFill/>
              <a:round/>
              <a:headEnd/>
              <a:tailEnd/>
            </a:ln>
          </p:spPr>
          <p:txBody>
            <a:bodyPr/>
            <a:lstStyle/>
            <a:p>
              <a:endParaRPr lang="en-US"/>
            </a:p>
          </p:txBody>
        </p:sp>
        <p:sp>
          <p:nvSpPr>
            <p:cNvPr id="47149" name="Rectangle 50"/>
            <p:cNvSpPr>
              <a:spLocks noChangeArrowheads="1"/>
            </p:cNvSpPr>
            <p:nvPr/>
          </p:nvSpPr>
          <p:spPr bwMode="auto">
            <a:xfrm>
              <a:off x="1886" y="2631"/>
              <a:ext cx="17" cy="10"/>
            </a:xfrm>
            <a:prstGeom prst="rect">
              <a:avLst/>
            </a:prstGeom>
            <a:solidFill>
              <a:srgbClr val="000000"/>
            </a:solidFill>
            <a:ln w="9525">
              <a:noFill/>
              <a:miter lim="800000"/>
              <a:headEnd/>
              <a:tailEnd/>
            </a:ln>
          </p:spPr>
          <p:txBody>
            <a:bodyPr/>
            <a:lstStyle/>
            <a:p>
              <a:endParaRPr lang="en-US"/>
            </a:p>
          </p:txBody>
        </p:sp>
        <p:sp>
          <p:nvSpPr>
            <p:cNvPr id="47150" name="Freeform 51"/>
            <p:cNvSpPr>
              <a:spLocks/>
            </p:cNvSpPr>
            <p:nvPr/>
          </p:nvSpPr>
          <p:spPr bwMode="auto">
            <a:xfrm>
              <a:off x="1936" y="2641"/>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51" name="Rectangle 52"/>
            <p:cNvSpPr>
              <a:spLocks noChangeArrowheads="1"/>
            </p:cNvSpPr>
            <p:nvPr/>
          </p:nvSpPr>
          <p:spPr bwMode="auto">
            <a:xfrm>
              <a:off x="1986" y="2661"/>
              <a:ext cx="17" cy="9"/>
            </a:xfrm>
            <a:prstGeom prst="rect">
              <a:avLst/>
            </a:prstGeom>
            <a:solidFill>
              <a:srgbClr val="000000"/>
            </a:solidFill>
            <a:ln w="9525">
              <a:noFill/>
              <a:miter lim="800000"/>
              <a:headEnd/>
              <a:tailEnd/>
            </a:ln>
          </p:spPr>
          <p:txBody>
            <a:bodyPr/>
            <a:lstStyle/>
            <a:p>
              <a:endParaRPr lang="en-US"/>
            </a:p>
          </p:txBody>
        </p:sp>
        <p:sp>
          <p:nvSpPr>
            <p:cNvPr id="47152" name="Rectangle 53"/>
            <p:cNvSpPr>
              <a:spLocks noChangeArrowheads="1"/>
            </p:cNvSpPr>
            <p:nvPr/>
          </p:nvSpPr>
          <p:spPr bwMode="auto">
            <a:xfrm>
              <a:off x="2036" y="2670"/>
              <a:ext cx="17" cy="10"/>
            </a:xfrm>
            <a:prstGeom prst="rect">
              <a:avLst/>
            </a:prstGeom>
            <a:solidFill>
              <a:srgbClr val="000000"/>
            </a:solidFill>
            <a:ln w="9525">
              <a:noFill/>
              <a:miter lim="800000"/>
              <a:headEnd/>
              <a:tailEnd/>
            </a:ln>
          </p:spPr>
          <p:txBody>
            <a:bodyPr/>
            <a:lstStyle/>
            <a:p>
              <a:endParaRPr lang="en-US"/>
            </a:p>
          </p:txBody>
        </p:sp>
        <p:sp>
          <p:nvSpPr>
            <p:cNvPr id="47153" name="Freeform 54"/>
            <p:cNvSpPr>
              <a:spLocks/>
            </p:cNvSpPr>
            <p:nvPr/>
          </p:nvSpPr>
          <p:spPr bwMode="auto">
            <a:xfrm>
              <a:off x="2077" y="2661"/>
              <a:ext cx="17" cy="19"/>
            </a:xfrm>
            <a:custGeom>
              <a:avLst/>
              <a:gdLst>
                <a:gd name="T0" fmla="*/ 0 w 17"/>
                <a:gd name="T1" fmla="*/ 9 h 19"/>
                <a:gd name="T2" fmla="*/ 9 w 17"/>
                <a:gd name="T3" fmla="*/ 0 h 19"/>
                <a:gd name="T4" fmla="*/ 17 w 17"/>
                <a:gd name="T5" fmla="*/ 9 h 19"/>
                <a:gd name="T6" fmla="*/ 9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9" y="0"/>
                  </a:lnTo>
                  <a:lnTo>
                    <a:pt x="17" y="9"/>
                  </a:lnTo>
                  <a:lnTo>
                    <a:pt x="9" y="19"/>
                  </a:lnTo>
                  <a:lnTo>
                    <a:pt x="0" y="9"/>
                  </a:lnTo>
                  <a:close/>
                </a:path>
              </a:pathLst>
            </a:custGeom>
            <a:solidFill>
              <a:srgbClr val="000000"/>
            </a:solidFill>
            <a:ln w="9525">
              <a:noFill/>
              <a:round/>
              <a:headEnd/>
              <a:tailEnd/>
            </a:ln>
          </p:spPr>
          <p:txBody>
            <a:bodyPr/>
            <a:lstStyle/>
            <a:p>
              <a:endParaRPr lang="en-US"/>
            </a:p>
          </p:txBody>
        </p:sp>
        <p:sp>
          <p:nvSpPr>
            <p:cNvPr id="47154" name="Freeform 55"/>
            <p:cNvSpPr>
              <a:spLocks/>
            </p:cNvSpPr>
            <p:nvPr/>
          </p:nvSpPr>
          <p:spPr bwMode="auto">
            <a:xfrm>
              <a:off x="2111" y="2621"/>
              <a:ext cx="16" cy="20"/>
            </a:xfrm>
            <a:custGeom>
              <a:avLst/>
              <a:gdLst>
                <a:gd name="T0" fmla="*/ 0 w 16"/>
                <a:gd name="T1" fmla="*/ 10 h 20"/>
                <a:gd name="T2" fmla="*/ 8 w 16"/>
                <a:gd name="T3" fmla="*/ 0 h 20"/>
                <a:gd name="T4" fmla="*/ 16 w 16"/>
                <a:gd name="T5" fmla="*/ 10 h 20"/>
                <a:gd name="T6" fmla="*/ 8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8" y="0"/>
                  </a:lnTo>
                  <a:lnTo>
                    <a:pt x="16" y="10"/>
                  </a:lnTo>
                  <a:lnTo>
                    <a:pt x="8" y="20"/>
                  </a:lnTo>
                  <a:lnTo>
                    <a:pt x="0" y="10"/>
                  </a:lnTo>
                  <a:close/>
                </a:path>
              </a:pathLst>
            </a:custGeom>
            <a:solidFill>
              <a:srgbClr val="000000"/>
            </a:solidFill>
            <a:ln w="9525">
              <a:noFill/>
              <a:round/>
              <a:headEnd/>
              <a:tailEnd/>
            </a:ln>
          </p:spPr>
          <p:txBody>
            <a:bodyPr/>
            <a:lstStyle/>
            <a:p>
              <a:endParaRPr lang="en-US"/>
            </a:p>
          </p:txBody>
        </p:sp>
        <p:sp>
          <p:nvSpPr>
            <p:cNvPr id="47155" name="Freeform 56"/>
            <p:cNvSpPr>
              <a:spLocks/>
            </p:cNvSpPr>
            <p:nvPr/>
          </p:nvSpPr>
          <p:spPr bwMode="auto">
            <a:xfrm>
              <a:off x="2144" y="2573"/>
              <a:ext cx="25" cy="29"/>
            </a:xfrm>
            <a:custGeom>
              <a:avLst/>
              <a:gdLst>
                <a:gd name="T0" fmla="*/ 0 w 25"/>
                <a:gd name="T1" fmla="*/ 19 h 29"/>
                <a:gd name="T2" fmla="*/ 17 w 25"/>
                <a:gd name="T3" fmla="*/ 0 h 29"/>
                <a:gd name="T4" fmla="*/ 25 w 25"/>
                <a:gd name="T5" fmla="*/ 9 h 29"/>
                <a:gd name="T6" fmla="*/ 8 w 25"/>
                <a:gd name="T7" fmla="*/ 29 h 29"/>
                <a:gd name="T8" fmla="*/ 0 w 25"/>
                <a:gd name="T9" fmla="*/ 19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19"/>
                  </a:moveTo>
                  <a:lnTo>
                    <a:pt x="17" y="0"/>
                  </a:lnTo>
                  <a:lnTo>
                    <a:pt x="25" y="9"/>
                  </a:lnTo>
                  <a:lnTo>
                    <a:pt x="8" y="29"/>
                  </a:lnTo>
                  <a:lnTo>
                    <a:pt x="0" y="19"/>
                  </a:lnTo>
                  <a:close/>
                </a:path>
              </a:pathLst>
            </a:custGeom>
            <a:solidFill>
              <a:srgbClr val="000000"/>
            </a:solidFill>
            <a:ln w="9525">
              <a:noFill/>
              <a:round/>
              <a:headEnd/>
              <a:tailEnd/>
            </a:ln>
          </p:spPr>
          <p:txBody>
            <a:bodyPr/>
            <a:lstStyle/>
            <a:p>
              <a:endParaRPr lang="en-US"/>
            </a:p>
          </p:txBody>
        </p:sp>
        <p:sp>
          <p:nvSpPr>
            <p:cNvPr id="47156" name="Freeform 57"/>
            <p:cNvSpPr>
              <a:spLocks/>
            </p:cNvSpPr>
            <p:nvPr/>
          </p:nvSpPr>
          <p:spPr bwMode="auto">
            <a:xfrm>
              <a:off x="2186" y="2534"/>
              <a:ext cx="16" cy="19"/>
            </a:xfrm>
            <a:custGeom>
              <a:avLst/>
              <a:gdLst>
                <a:gd name="T0" fmla="*/ 0 w 16"/>
                <a:gd name="T1" fmla="*/ 9 h 19"/>
                <a:gd name="T2" fmla="*/ 8 w 16"/>
                <a:gd name="T3" fmla="*/ 0 h 19"/>
                <a:gd name="T4" fmla="*/ 16 w 16"/>
                <a:gd name="T5" fmla="*/ 9 h 19"/>
                <a:gd name="T6" fmla="*/ 8 w 16"/>
                <a:gd name="T7" fmla="*/ 19 h 19"/>
                <a:gd name="T8" fmla="*/ 0 w 16"/>
                <a:gd name="T9" fmla="*/ 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9"/>
                  </a:moveTo>
                  <a:lnTo>
                    <a:pt x="8" y="0"/>
                  </a:lnTo>
                  <a:lnTo>
                    <a:pt x="16" y="9"/>
                  </a:lnTo>
                  <a:lnTo>
                    <a:pt x="8" y="19"/>
                  </a:lnTo>
                  <a:lnTo>
                    <a:pt x="0" y="9"/>
                  </a:lnTo>
                  <a:close/>
                </a:path>
              </a:pathLst>
            </a:custGeom>
            <a:solidFill>
              <a:srgbClr val="000000"/>
            </a:solidFill>
            <a:ln w="9525">
              <a:noFill/>
              <a:round/>
              <a:headEnd/>
              <a:tailEnd/>
            </a:ln>
          </p:spPr>
          <p:txBody>
            <a:bodyPr/>
            <a:lstStyle/>
            <a:p>
              <a:endParaRPr lang="en-US"/>
            </a:p>
          </p:txBody>
        </p:sp>
        <p:sp>
          <p:nvSpPr>
            <p:cNvPr id="47157" name="Freeform 58"/>
            <p:cNvSpPr>
              <a:spLocks/>
            </p:cNvSpPr>
            <p:nvPr/>
          </p:nvSpPr>
          <p:spPr bwMode="auto">
            <a:xfrm>
              <a:off x="2219" y="2494"/>
              <a:ext cx="16" cy="20"/>
            </a:xfrm>
            <a:custGeom>
              <a:avLst/>
              <a:gdLst>
                <a:gd name="T0" fmla="*/ 0 w 16"/>
                <a:gd name="T1" fmla="*/ 10 h 20"/>
                <a:gd name="T2" fmla="*/ 8 w 16"/>
                <a:gd name="T3" fmla="*/ 0 h 20"/>
                <a:gd name="T4" fmla="*/ 16 w 16"/>
                <a:gd name="T5" fmla="*/ 10 h 20"/>
                <a:gd name="T6" fmla="*/ 8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8" y="0"/>
                  </a:lnTo>
                  <a:lnTo>
                    <a:pt x="16" y="10"/>
                  </a:lnTo>
                  <a:lnTo>
                    <a:pt x="8" y="20"/>
                  </a:lnTo>
                  <a:lnTo>
                    <a:pt x="0" y="10"/>
                  </a:lnTo>
                  <a:close/>
                </a:path>
              </a:pathLst>
            </a:custGeom>
            <a:solidFill>
              <a:srgbClr val="000000"/>
            </a:solidFill>
            <a:ln w="9525">
              <a:noFill/>
              <a:round/>
              <a:headEnd/>
              <a:tailEnd/>
            </a:ln>
          </p:spPr>
          <p:txBody>
            <a:bodyPr/>
            <a:lstStyle/>
            <a:p>
              <a:endParaRPr lang="en-US"/>
            </a:p>
          </p:txBody>
        </p:sp>
        <p:sp>
          <p:nvSpPr>
            <p:cNvPr id="47158" name="Freeform 59"/>
            <p:cNvSpPr>
              <a:spLocks/>
            </p:cNvSpPr>
            <p:nvPr/>
          </p:nvSpPr>
          <p:spPr bwMode="auto">
            <a:xfrm>
              <a:off x="2252" y="2446"/>
              <a:ext cx="25" cy="29"/>
            </a:xfrm>
            <a:custGeom>
              <a:avLst/>
              <a:gdLst>
                <a:gd name="T0" fmla="*/ 0 w 25"/>
                <a:gd name="T1" fmla="*/ 19 h 29"/>
                <a:gd name="T2" fmla="*/ 17 w 25"/>
                <a:gd name="T3" fmla="*/ 0 h 29"/>
                <a:gd name="T4" fmla="*/ 25 w 25"/>
                <a:gd name="T5" fmla="*/ 9 h 29"/>
                <a:gd name="T6" fmla="*/ 8 w 25"/>
                <a:gd name="T7" fmla="*/ 29 h 29"/>
                <a:gd name="T8" fmla="*/ 0 w 25"/>
                <a:gd name="T9" fmla="*/ 19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19"/>
                  </a:moveTo>
                  <a:lnTo>
                    <a:pt x="17" y="0"/>
                  </a:lnTo>
                  <a:lnTo>
                    <a:pt x="25" y="9"/>
                  </a:lnTo>
                  <a:lnTo>
                    <a:pt x="8" y="29"/>
                  </a:lnTo>
                  <a:lnTo>
                    <a:pt x="0" y="19"/>
                  </a:lnTo>
                  <a:close/>
                </a:path>
              </a:pathLst>
            </a:custGeom>
            <a:solidFill>
              <a:srgbClr val="000000"/>
            </a:solidFill>
            <a:ln w="9525">
              <a:noFill/>
              <a:round/>
              <a:headEnd/>
              <a:tailEnd/>
            </a:ln>
          </p:spPr>
          <p:txBody>
            <a:bodyPr/>
            <a:lstStyle/>
            <a:p>
              <a:endParaRPr lang="en-US"/>
            </a:p>
          </p:txBody>
        </p:sp>
        <p:sp>
          <p:nvSpPr>
            <p:cNvPr id="47159" name="Freeform 60"/>
            <p:cNvSpPr>
              <a:spLocks/>
            </p:cNvSpPr>
            <p:nvPr/>
          </p:nvSpPr>
          <p:spPr bwMode="auto">
            <a:xfrm>
              <a:off x="2285" y="2406"/>
              <a:ext cx="25" cy="30"/>
            </a:xfrm>
            <a:custGeom>
              <a:avLst/>
              <a:gdLst>
                <a:gd name="T0" fmla="*/ 0 w 25"/>
                <a:gd name="T1" fmla="*/ 20 h 30"/>
                <a:gd name="T2" fmla="*/ 17 w 25"/>
                <a:gd name="T3" fmla="*/ 0 h 30"/>
                <a:gd name="T4" fmla="*/ 25 w 25"/>
                <a:gd name="T5" fmla="*/ 10 h 30"/>
                <a:gd name="T6" fmla="*/ 9 w 25"/>
                <a:gd name="T7" fmla="*/ 30 h 30"/>
                <a:gd name="T8" fmla="*/ 0 w 25"/>
                <a:gd name="T9" fmla="*/ 20 h 30"/>
                <a:gd name="T10" fmla="*/ 0 60000 65536"/>
                <a:gd name="T11" fmla="*/ 0 60000 65536"/>
                <a:gd name="T12" fmla="*/ 0 60000 65536"/>
                <a:gd name="T13" fmla="*/ 0 60000 65536"/>
                <a:gd name="T14" fmla="*/ 0 60000 65536"/>
                <a:gd name="T15" fmla="*/ 0 w 25"/>
                <a:gd name="T16" fmla="*/ 0 h 30"/>
                <a:gd name="T17" fmla="*/ 25 w 25"/>
                <a:gd name="T18" fmla="*/ 30 h 30"/>
              </a:gdLst>
              <a:ahLst/>
              <a:cxnLst>
                <a:cxn ang="T10">
                  <a:pos x="T0" y="T1"/>
                </a:cxn>
                <a:cxn ang="T11">
                  <a:pos x="T2" y="T3"/>
                </a:cxn>
                <a:cxn ang="T12">
                  <a:pos x="T4" y="T5"/>
                </a:cxn>
                <a:cxn ang="T13">
                  <a:pos x="T6" y="T7"/>
                </a:cxn>
                <a:cxn ang="T14">
                  <a:pos x="T8" y="T9"/>
                </a:cxn>
              </a:cxnLst>
              <a:rect l="T15" t="T16" r="T17" b="T18"/>
              <a:pathLst>
                <a:path w="25" h="30">
                  <a:moveTo>
                    <a:pt x="0" y="20"/>
                  </a:moveTo>
                  <a:lnTo>
                    <a:pt x="17" y="0"/>
                  </a:lnTo>
                  <a:lnTo>
                    <a:pt x="25" y="10"/>
                  </a:lnTo>
                  <a:lnTo>
                    <a:pt x="9" y="30"/>
                  </a:lnTo>
                  <a:lnTo>
                    <a:pt x="0" y="20"/>
                  </a:lnTo>
                  <a:close/>
                </a:path>
              </a:pathLst>
            </a:custGeom>
            <a:solidFill>
              <a:srgbClr val="000000"/>
            </a:solidFill>
            <a:ln w="9525">
              <a:noFill/>
              <a:round/>
              <a:headEnd/>
              <a:tailEnd/>
            </a:ln>
          </p:spPr>
          <p:txBody>
            <a:bodyPr/>
            <a:lstStyle/>
            <a:p>
              <a:endParaRPr lang="en-US"/>
            </a:p>
          </p:txBody>
        </p:sp>
        <p:sp>
          <p:nvSpPr>
            <p:cNvPr id="47160" name="Rectangle 61"/>
            <p:cNvSpPr>
              <a:spLocks noChangeArrowheads="1"/>
            </p:cNvSpPr>
            <p:nvPr/>
          </p:nvSpPr>
          <p:spPr bwMode="auto">
            <a:xfrm>
              <a:off x="2335" y="2387"/>
              <a:ext cx="17" cy="10"/>
            </a:xfrm>
            <a:prstGeom prst="rect">
              <a:avLst/>
            </a:prstGeom>
            <a:solidFill>
              <a:srgbClr val="000000"/>
            </a:solidFill>
            <a:ln w="9525">
              <a:noFill/>
              <a:miter lim="800000"/>
              <a:headEnd/>
              <a:tailEnd/>
            </a:ln>
          </p:spPr>
          <p:txBody>
            <a:bodyPr/>
            <a:lstStyle/>
            <a:p>
              <a:endParaRPr lang="en-US"/>
            </a:p>
          </p:txBody>
        </p:sp>
        <p:sp>
          <p:nvSpPr>
            <p:cNvPr id="47161" name="Rectangle 62"/>
            <p:cNvSpPr>
              <a:spLocks noChangeArrowheads="1"/>
            </p:cNvSpPr>
            <p:nvPr/>
          </p:nvSpPr>
          <p:spPr bwMode="auto">
            <a:xfrm>
              <a:off x="2385" y="2387"/>
              <a:ext cx="17" cy="10"/>
            </a:xfrm>
            <a:prstGeom prst="rect">
              <a:avLst/>
            </a:prstGeom>
            <a:solidFill>
              <a:srgbClr val="000000"/>
            </a:solidFill>
            <a:ln w="9525">
              <a:noFill/>
              <a:miter lim="800000"/>
              <a:headEnd/>
              <a:tailEnd/>
            </a:ln>
          </p:spPr>
          <p:txBody>
            <a:bodyPr/>
            <a:lstStyle/>
            <a:p>
              <a:endParaRPr lang="en-US"/>
            </a:p>
          </p:txBody>
        </p:sp>
        <p:sp>
          <p:nvSpPr>
            <p:cNvPr id="47162" name="Rectangle 63"/>
            <p:cNvSpPr>
              <a:spLocks noChangeArrowheads="1"/>
            </p:cNvSpPr>
            <p:nvPr/>
          </p:nvSpPr>
          <p:spPr bwMode="auto">
            <a:xfrm>
              <a:off x="2435" y="2387"/>
              <a:ext cx="17" cy="10"/>
            </a:xfrm>
            <a:prstGeom prst="rect">
              <a:avLst/>
            </a:prstGeom>
            <a:solidFill>
              <a:srgbClr val="000000"/>
            </a:solidFill>
            <a:ln w="9525">
              <a:noFill/>
              <a:miter lim="800000"/>
              <a:headEnd/>
              <a:tailEnd/>
            </a:ln>
          </p:spPr>
          <p:txBody>
            <a:bodyPr/>
            <a:lstStyle/>
            <a:p>
              <a:endParaRPr lang="en-US"/>
            </a:p>
          </p:txBody>
        </p:sp>
        <p:sp>
          <p:nvSpPr>
            <p:cNvPr id="47163" name="Rectangle 64"/>
            <p:cNvSpPr>
              <a:spLocks noChangeArrowheads="1"/>
            </p:cNvSpPr>
            <p:nvPr/>
          </p:nvSpPr>
          <p:spPr bwMode="auto">
            <a:xfrm>
              <a:off x="2485" y="2387"/>
              <a:ext cx="17" cy="10"/>
            </a:xfrm>
            <a:prstGeom prst="rect">
              <a:avLst/>
            </a:prstGeom>
            <a:solidFill>
              <a:srgbClr val="000000"/>
            </a:solidFill>
            <a:ln w="9525">
              <a:noFill/>
              <a:miter lim="800000"/>
              <a:headEnd/>
              <a:tailEnd/>
            </a:ln>
          </p:spPr>
          <p:txBody>
            <a:bodyPr/>
            <a:lstStyle/>
            <a:p>
              <a:endParaRPr lang="en-US"/>
            </a:p>
          </p:txBody>
        </p:sp>
        <p:sp>
          <p:nvSpPr>
            <p:cNvPr id="47164" name="Rectangle 65"/>
            <p:cNvSpPr>
              <a:spLocks noChangeArrowheads="1"/>
            </p:cNvSpPr>
            <p:nvPr/>
          </p:nvSpPr>
          <p:spPr bwMode="auto">
            <a:xfrm>
              <a:off x="2535" y="2387"/>
              <a:ext cx="17" cy="10"/>
            </a:xfrm>
            <a:prstGeom prst="rect">
              <a:avLst/>
            </a:prstGeom>
            <a:solidFill>
              <a:srgbClr val="000000"/>
            </a:solidFill>
            <a:ln w="9525">
              <a:noFill/>
              <a:miter lim="800000"/>
              <a:headEnd/>
              <a:tailEnd/>
            </a:ln>
          </p:spPr>
          <p:txBody>
            <a:bodyPr/>
            <a:lstStyle/>
            <a:p>
              <a:endParaRPr lang="en-US"/>
            </a:p>
          </p:txBody>
        </p:sp>
        <p:sp>
          <p:nvSpPr>
            <p:cNvPr id="47165" name="Rectangle 66"/>
            <p:cNvSpPr>
              <a:spLocks noChangeArrowheads="1"/>
            </p:cNvSpPr>
            <p:nvPr/>
          </p:nvSpPr>
          <p:spPr bwMode="auto">
            <a:xfrm>
              <a:off x="2585" y="2387"/>
              <a:ext cx="16" cy="10"/>
            </a:xfrm>
            <a:prstGeom prst="rect">
              <a:avLst/>
            </a:prstGeom>
            <a:solidFill>
              <a:srgbClr val="000000"/>
            </a:solidFill>
            <a:ln w="9525">
              <a:noFill/>
              <a:miter lim="800000"/>
              <a:headEnd/>
              <a:tailEnd/>
            </a:ln>
          </p:spPr>
          <p:txBody>
            <a:bodyPr/>
            <a:lstStyle/>
            <a:p>
              <a:endParaRPr lang="en-US"/>
            </a:p>
          </p:txBody>
        </p:sp>
        <p:sp>
          <p:nvSpPr>
            <p:cNvPr id="47166" name="Rectangle 67"/>
            <p:cNvSpPr>
              <a:spLocks noChangeArrowheads="1"/>
            </p:cNvSpPr>
            <p:nvPr/>
          </p:nvSpPr>
          <p:spPr bwMode="auto">
            <a:xfrm>
              <a:off x="2635" y="2387"/>
              <a:ext cx="16" cy="10"/>
            </a:xfrm>
            <a:prstGeom prst="rect">
              <a:avLst/>
            </a:prstGeom>
            <a:solidFill>
              <a:srgbClr val="000000"/>
            </a:solidFill>
            <a:ln w="9525">
              <a:noFill/>
              <a:miter lim="800000"/>
              <a:headEnd/>
              <a:tailEnd/>
            </a:ln>
          </p:spPr>
          <p:txBody>
            <a:bodyPr/>
            <a:lstStyle/>
            <a:p>
              <a:endParaRPr lang="en-US"/>
            </a:p>
          </p:txBody>
        </p:sp>
        <p:sp>
          <p:nvSpPr>
            <p:cNvPr id="47167" name="Rectangle 68"/>
            <p:cNvSpPr>
              <a:spLocks noChangeArrowheads="1"/>
            </p:cNvSpPr>
            <p:nvPr/>
          </p:nvSpPr>
          <p:spPr bwMode="auto">
            <a:xfrm>
              <a:off x="2685" y="2387"/>
              <a:ext cx="16" cy="10"/>
            </a:xfrm>
            <a:prstGeom prst="rect">
              <a:avLst/>
            </a:prstGeom>
            <a:solidFill>
              <a:srgbClr val="000000"/>
            </a:solidFill>
            <a:ln w="9525">
              <a:noFill/>
              <a:miter lim="800000"/>
              <a:headEnd/>
              <a:tailEnd/>
            </a:ln>
          </p:spPr>
          <p:txBody>
            <a:bodyPr/>
            <a:lstStyle/>
            <a:p>
              <a:endParaRPr lang="en-US"/>
            </a:p>
          </p:txBody>
        </p:sp>
        <p:sp>
          <p:nvSpPr>
            <p:cNvPr id="47168" name="Rectangle 69"/>
            <p:cNvSpPr>
              <a:spLocks noChangeArrowheads="1"/>
            </p:cNvSpPr>
            <p:nvPr/>
          </p:nvSpPr>
          <p:spPr bwMode="auto">
            <a:xfrm>
              <a:off x="2734" y="2387"/>
              <a:ext cx="17" cy="10"/>
            </a:xfrm>
            <a:prstGeom prst="rect">
              <a:avLst/>
            </a:prstGeom>
            <a:solidFill>
              <a:srgbClr val="000000"/>
            </a:solidFill>
            <a:ln w="9525">
              <a:noFill/>
              <a:miter lim="800000"/>
              <a:headEnd/>
              <a:tailEnd/>
            </a:ln>
          </p:spPr>
          <p:txBody>
            <a:bodyPr/>
            <a:lstStyle/>
            <a:p>
              <a:endParaRPr lang="en-US"/>
            </a:p>
          </p:txBody>
        </p:sp>
        <p:sp>
          <p:nvSpPr>
            <p:cNvPr id="47169" name="Rectangle 70"/>
            <p:cNvSpPr>
              <a:spLocks noChangeArrowheads="1"/>
            </p:cNvSpPr>
            <p:nvPr/>
          </p:nvSpPr>
          <p:spPr bwMode="auto">
            <a:xfrm>
              <a:off x="2784" y="2387"/>
              <a:ext cx="17" cy="10"/>
            </a:xfrm>
            <a:prstGeom prst="rect">
              <a:avLst/>
            </a:prstGeom>
            <a:solidFill>
              <a:srgbClr val="000000"/>
            </a:solidFill>
            <a:ln w="9525">
              <a:noFill/>
              <a:miter lim="800000"/>
              <a:headEnd/>
              <a:tailEnd/>
            </a:ln>
          </p:spPr>
          <p:txBody>
            <a:bodyPr/>
            <a:lstStyle/>
            <a:p>
              <a:endParaRPr lang="en-US"/>
            </a:p>
          </p:txBody>
        </p:sp>
        <p:sp>
          <p:nvSpPr>
            <p:cNvPr id="47170" name="Freeform 71"/>
            <p:cNvSpPr>
              <a:spLocks/>
            </p:cNvSpPr>
            <p:nvPr/>
          </p:nvSpPr>
          <p:spPr bwMode="auto">
            <a:xfrm>
              <a:off x="2826" y="2367"/>
              <a:ext cx="17" cy="20"/>
            </a:xfrm>
            <a:custGeom>
              <a:avLst/>
              <a:gdLst>
                <a:gd name="T0" fmla="*/ 0 w 17"/>
                <a:gd name="T1" fmla="*/ 10 h 20"/>
                <a:gd name="T2" fmla="*/ 8 w 17"/>
                <a:gd name="T3" fmla="*/ 0 h 20"/>
                <a:gd name="T4" fmla="*/ 17 w 17"/>
                <a:gd name="T5" fmla="*/ 10 h 20"/>
                <a:gd name="T6" fmla="*/ 8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8" y="0"/>
                  </a:lnTo>
                  <a:lnTo>
                    <a:pt x="17" y="10"/>
                  </a:lnTo>
                  <a:lnTo>
                    <a:pt x="8" y="20"/>
                  </a:lnTo>
                  <a:lnTo>
                    <a:pt x="0" y="10"/>
                  </a:lnTo>
                  <a:close/>
                </a:path>
              </a:pathLst>
            </a:custGeom>
            <a:solidFill>
              <a:srgbClr val="000000"/>
            </a:solidFill>
            <a:ln w="9525">
              <a:noFill/>
              <a:round/>
              <a:headEnd/>
              <a:tailEnd/>
            </a:ln>
          </p:spPr>
          <p:txBody>
            <a:bodyPr/>
            <a:lstStyle/>
            <a:p>
              <a:endParaRPr lang="en-US"/>
            </a:p>
          </p:txBody>
        </p:sp>
        <p:sp>
          <p:nvSpPr>
            <p:cNvPr id="47171" name="Freeform 72"/>
            <p:cNvSpPr>
              <a:spLocks/>
            </p:cNvSpPr>
            <p:nvPr/>
          </p:nvSpPr>
          <p:spPr bwMode="auto">
            <a:xfrm>
              <a:off x="2868" y="2338"/>
              <a:ext cx="16" cy="20"/>
            </a:xfrm>
            <a:custGeom>
              <a:avLst/>
              <a:gdLst>
                <a:gd name="T0" fmla="*/ 0 w 16"/>
                <a:gd name="T1" fmla="*/ 10 h 20"/>
                <a:gd name="T2" fmla="*/ 8 w 16"/>
                <a:gd name="T3" fmla="*/ 0 h 20"/>
                <a:gd name="T4" fmla="*/ 16 w 16"/>
                <a:gd name="T5" fmla="*/ 10 h 20"/>
                <a:gd name="T6" fmla="*/ 8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8" y="0"/>
                  </a:lnTo>
                  <a:lnTo>
                    <a:pt x="16" y="10"/>
                  </a:lnTo>
                  <a:lnTo>
                    <a:pt x="8" y="20"/>
                  </a:lnTo>
                  <a:lnTo>
                    <a:pt x="0" y="10"/>
                  </a:lnTo>
                  <a:close/>
                </a:path>
              </a:pathLst>
            </a:custGeom>
            <a:solidFill>
              <a:srgbClr val="000000"/>
            </a:solidFill>
            <a:ln w="9525">
              <a:noFill/>
              <a:round/>
              <a:headEnd/>
              <a:tailEnd/>
            </a:ln>
          </p:spPr>
          <p:txBody>
            <a:bodyPr/>
            <a:lstStyle/>
            <a:p>
              <a:endParaRPr lang="en-US"/>
            </a:p>
          </p:txBody>
        </p:sp>
        <p:sp>
          <p:nvSpPr>
            <p:cNvPr id="47172" name="Freeform 73"/>
            <p:cNvSpPr>
              <a:spLocks/>
            </p:cNvSpPr>
            <p:nvPr/>
          </p:nvSpPr>
          <p:spPr bwMode="auto">
            <a:xfrm>
              <a:off x="2909" y="2299"/>
              <a:ext cx="17" cy="20"/>
            </a:xfrm>
            <a:custGeom>
              <a:avLst/>
              <a:gdLst>
                <a:gd name="T0" fmla="*/ 0 w 17"/>
                <a:gd name="T1" fmla="*/ 10 h 20"/>
                <a:gd name="T2" fmla="*/ 8 w 17"/>
                <a:gd name="T3" fmla="*/ 0 h 20"/>
                <a:gd name="T4" fmla="*/ 17 w 17"/>
                <a:gd name="T5" fmla="*/ 10 h 20"/>
                <a:gd name="T6" fmla="*/ 8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8" y="0"/>
                  </a:lnTo>
                  <a:lnTo>
                    <a:pt x="17" y="10"/>
                  </a:lnTo>
                  <a:lnTo>
                    <a:pt x="8" y="20"/>
                  </a:lnTo>
                  <a:lnTo>
                    <a:pt x="0" y="10"/>
                  </a:lnTo>
                  <a:close/>
                </a:path>
              </a:pathLst>
            </a:custGeom>
            <a:solidFill>
              <a:srgbClr val="000000"/>
            </a:solidFill>
            <a:ln w="9525">
              <a:noFill/>
              <a:round/>
              <a:headEnd/>
              <a:tailEnd/>
            </a:ln>
          </p:spPr>
          <p:txBody>
            <a:bodyPr/>
            <a:lstStyle/>
            <a:p>
              <a:endParaRPr lang="en-US"/>
            </a:p>
          </p:txBody>
        </p:sp>
        <p:sp>
          <p:nvSpPr>
            <p:cNvPr id="47173" name="Freeform 74"/>
            <p:cNvSpPr>
              <a:spLocks/>
            </p:cNvSpPr>
            <p:nvPr/>
          </p:nvSpPr>
          <p:spPr bwMode="auto">
            <a:xfrm>
              <a:off x="2951" y="2270"/>
              <a:ext cx="16" cy="19"/>
            </a:xfrm>
            <a:custGeom>
              <a:avLst/>
              <a:gdLst>
                <a:gd name="T0" fmla="*/ 0 w 16"/>
                <a:gd name="T1" fmla="*/ 9 h 19"/>
                <a:gd name="T2" fmla="*/ 16 w 16"/>
                <a:gd name="T3" fmla="*/ 0 h 19"/>
                <a:gd name="T4" fmla="*/ 16 w 16"/>
                <a:gd name="T5" fmla="*/ 9 h 19"/>
                <a:gd name="T6" fmla="*/ 0 w 16"/>
                <a:gd name="T7" fmla="*/ 19 h 19"/>
                <a:gd name="T8" fmla="*/ 0 w 16"/>
                <a:gd name="T9" fmla="*/ 9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9"/>
                  </a:moveTo>
                  <a:lnTo>
                    <a:pt x="16" y="0"/>
                  </a:lnTo>
                  <a:lnTo>
                    <a:pt x="16" y="9"/>
                  </a:lnTo>
                  <a:lnTo>
                    <a:pt x="0" y="19"/>
                  </a:lnTo>
                  <a:lnTo>
                    <a:pt x="0" y="9"/>
                  </a:lnTo>
                  <a:close/>
                </a:path>
              </a:pathLst>
            </a:custGeom>
            <a:solidFill>
              <a:srgbClr val="000000"/>
            </a:solidFill>
            <a:ln w="9525">
              <a:noFill/>
              <a:round/>
              <a:headEnd/>
              <a:tailEnd/>
            </a:ln>
          </p:spPr>
          <p:txBody>
            <a:bodyPr/>
            <a:lstStyle/>
            <a:p>
              <a:endParaRPr lang="en-US"/>
            </a:p>
          </p:txBody>
        </p:sp>
        <p:sp>
          <p:nvSpPr>
            <p:cNvPr id="47174" name="Freeform 75"/>
            <p:cNvSpPr>
              <a:spLocks/>
            </p:cNvSpPr>
            <p:nvPr/>
          </p:nvSpPr>
          <p:spPr bwMode="auto">
            <a:xfrm>
              <a:off x="2992" y="2231"/>
              <a:ext cx="17" cy="19"/>
            </a:xfrm>
            <a:custGeom>
              <a:avLst/>
              <a:gdLst>
                <a:gd name="T0" fmla="*/ 0 w 17"/>
                <a:gd name="T1" fmla="*/ 9 h 19"/>
                <a:gd name="T2" fmla="*/ 17 w 17"/>
                <a:gd name="T3" fmla="*/ 0 h 19"/>
                <a:gd name="T4" fmla="*/ 17 w 17"/>
                <a:gd name="T5" fmla="*/ 9 h 19"/>
                <a:gd name="T6" fmla="*/ 0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7" y="0"/>
                  </a:lnTo>
                  <a:lnTo>
                    <a:pt x="17" y="9"/>
                  </a:lnTo>
                  <a:lnTo>
                    <a:pt x="0" y="19"/>
                  </a:lnTo>
                  <a:lnTo>
                    <a:pt x="0" y="9"/>
                  </a:lnTo>
                  <a:close/>
                </a:path>
              </a:pathLst>
            </a:custGeom>
            <a:solidFill>
              <a:srgbClr val="000000"/>
            </a:solidFill>
            <a:ln w="9525">
              <a:noFill/>
              <a:round/>
              <a:headEnd/>
              <a:tailEnd/>
            </a:ln>
          </p:spPr>
          <p:txBody>
            <a:bodyPr/>
            <a:lstStyle/>
            <a:p>
              <a:endParaRPr lang="en-US"/>
            </a:p>
          </p:txBody>
        </p:sp>
        <p:sp>
          <p:nvSpPr>
            <p:cNvPr id="47175" name="Freeform 76"/>
            <p:cNvSpPr>
              <a:spLocks/>
            </p:cNvSpPr>
            <p:nvPr/>
          </p:nvSpPr>
          <p:spPr bwMode="auto">
            <a:xfrm>
              <a:off x="3026" y="2191"/>
              <a:ext cx="24" cy="30"/>
            </a:xfrm>
            <a:custGeom>
              <a:avLst/>
              <a:gdLst>
                <a:gd name="T0" fmla="*/ 0 w 24"/>
                <a:gd name="T1" fmla="*/ 20 h 30"/>
                <a:gd name="T2" fmla="*/ 16 w 24"/>
                <a:gd name="T3" fmla="*/ 0 h 30"/>
                <a:gd name="T4" fmla="*/ 24 w 24"/>
                <a:gd name="T5" fmla="*/ 10 h 30"/>
                <a:gd name="T6" fmla="*/ 8 w 24"/>
                <a:gd name="T7" fmla="*/ 30 h 30"/>
                <a:gd name="T8" fmla="*/ 0 w 24"/>
                <a:gd name="T9" fmla="*/ 20 h 30"/>
                <a:gd name="T10" fmla="*/ 0 60000 65536"/>
                <a:gd name="T11" fmla="*/ 0 60000 65536"/>
                <a:gd name="T12" fmla="*/ 0 60000 65536"/>
                <a:gd name="T13" fmla="*/ 0 60000 65536"/>
                <a:gd name="T14" fmla="*/ 0 60000 65536"/>
                <a:gd name="T15" fmla="*/ 0 w 24"/>
                <a:gd name="T16" fmla="*/ 0 h 30"/>
                <a:gd name="T17" fmla="*/ 24 w 24"/>
                <a:gd name="T18" fmla="*/ 30 h 30"/>
              </a:gdLst>
              <a:ahLst/>
              <a:cxnLst>
                <a:cxn ang="T10">
                  <a:pos x="T0" y="T1"/>
                </a:cxn>
                <a:cxn ang="T11">
                  <a:pos x="T2" y="T3"/>
                </a:cxn>
                <a:cxn ang="T12">
                  <a:pos x="T4" y="T5"/>
                </a:cxn>
                <a:cxn ang="T13">
                  <a:pos x="T6" y="T7"/>
                </a:cxn>
                <a:cxn ang="T14">
                  <a:pos x="T8" y="T9"/>
                </a:cxn>
              </a:cxnLst>
              <a:rect l="T15" t="T16" r="T17" b="T18"/>
              <a:pathLst>
                <a:path w="24" h="30">
                  <a:moveTo>
                    <a:pt x="0" y="20"/>
                  </a:moveTo>
                  <a:lnTo>
                    <a:pt x="16" y="0"/>
                  </a:lnTo>
                  <a:lnTo>
                    <a:pt x="24" y="10"/>
                  </a:lnTo>
                  <a:lnTo>
                    <a:pt x="8" y="30"/>
                  </a:lnTo>
                  <a:lnTo>
                    <a:pt x="0" y="20"/>
                  </a:lnTo>
                  <a:close/>
                </a:path>
              </a:pathLst>
            </a:custGeom>
            <a:solidFill>
              <a:srgbClr val="000000"/>
            </a:solidFill>
            <a:ln w="9525">
              <a:noFill/>
              <a:round/>
              <a:headEnd/>
              <a:tailEnd/>
            </a:ln>
          </p:spPr>
          <p:txBody>
            <a:bodyPr/>
            <a:lstStyle/>
            <a:p>
              <a:endParaRPr lang="en-US"/>
            </a:p>
          </p:txBody>
        </p:sp>
        <p:sp>
          <p:nvSpPr>
            <p:cNvPr id="47176" name="Rectangle 77"/>
            <p:cNvSpPr>
              <a:spLocks noChangeArrowheads="1"/>
            </p:cNvSpPr>
            <p:nvPr/>
          </p:nvSpPr>
          <p:spPr bwMode="auto">
            <a:xfrm>
              <a:off x="3075" y="2172"/>
              <a:ext cx="17" cy="10"/>
            </a:xfrm>
            <a:prstGeom prst="rect">
              <a:avLst/>
            </a:prstGeom>
            <a:solidFill>
              <a:srgbClr val="000000"/>
            </a:solidFill>
            <a:ln w="9525">
              <a:noFill/>
              <a:miter lim="800000"/>
              <a:headEnd/>
              <a:tailEnd/>
            </a:ln>
          </p:spPr>
          <p:txBody>
            <a:bodyPr/>
            <a:lstStyle/>
            <a:p>
              <a:endParaRPr lang="en-US"/>
            </a:p>
          </p:txBody>
        </p:sp>
        <p:sp>
          <p:nvSpPr>
            <p:cNvPr id="47177" name="Freeform 78"/>
            <p:cNvSpPr>
              <a:spLocks/>
            </p:cNvSpPr>
            <p:nvPr/>
          </p:nvSpPr>
          <p:spPr bwMode="auto">
            <a:xfrm>
              <a:off x="3125" y="2152"/>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78" name="Rectangle 79"/>
            <p:cNvSpPr>
              <a:spLocks noChangeArrowheads="1"/>
            </p:cNvSpPr>
            <p:nvPr/>
          </p:nvSpPr>
          <p:spPr bwMode="auto">
            <a:xfrm>
              <a:off x="3175" y="2143"/>
              <a:ext cx="17" cy="9"/>
            </a:xfrm>
            <a:prstGeom prst="rect">
              <a:avLst/>
            </a:prstGeom>
            <a:solidFill>
              <a:srgbClr val="000000"/>
            </a:solidFill>
            <a:ln w="9525">
              <a:noFill/>
              <a:miter lim="800000"/>
              <a:headEnd/>
              <a:tailEnd/>
            </a:ln>
          </p:spPr>
          <p:txBody>
            <a:bodyPr/>
            <a:lstStyle/>
            <a:p>
              <a:endParaRPr lang="en-US"/>
            </a:p>
          </p:txBody>
        </p:sp>
        <p:sp>
          <p:nvSpPr>
            <p:cNvPr id="47179" name="Freeform 80"/>
            <p:cNvSpPr>
              <a:spLocks/>
            </p:cNvSpPr>
            <p:nvPr/>
          </p:nvSpPr>
          <p:spPr bwMode="auto">
            <a:xfrm>
              <a:off x="3225" y="2123"/>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80" name="Rectangle 81"/>
            <p:cNvSpPr>
              <a:spLocks noChangeArrowheads="1"/>
            </p:cNvSpPr>
            <p:nvPr/>
          </p:nvSpPr>
          <p:spPr bwMode="auto">
            <a:xfrm>
              <a:off x="3275" y="2113"/>
              <a:ext cx="17" cy="10"/>
            </a:xfrm>
            <a:prstGeom prst="rect">
              <a:avLst/>
            </a:prstGeom>
            <a:solidFill>
              <a:srgbClr val="000000"/>
            </a:solidFill>
            <a:ln w="9525">
              <a:noFill/>
              <a:miter lim="800000"/>
              <a:headEnd/>
              <a:tailEnd/>
            </a:ln>
          </p:spPr>
          <p:txBody>
            <a:bodyPr/>
            <a:lstStyle/>
            <a:p>
              <a:endParaRPr lang="en-US"/>
            </a:p>
          </p:txBody>
        </p:sp>
        <p:sp>
          <p:nvSpPr>
            <p:cNvPr id="47181" name="Rectangle 82"/>
            <p:cNvSpPr>
              <a:spLocks noChangeArrowheads="1"/>
            </p:cNvSpPr>
            <p:nvPr/>
          </p:nvSpPr>
          <p:spPr bwMode="auto">
            <a:xfrm>
              <a:off x="3325" y="2103"/>
              <a:ext cx="17" cy="10"/>
            </a:xfrm>
            <a:prstGeom prst="rect">
              <a:avLst/>
            </a:prstGeom>
            <a:solidFill>
              <a:srgbClr val="000000"/>
            </a:solidFill>
            <a:ln w="9525">
              <a:noFill/>
              <a:miter lim="800000"/>
              <a:headEnd/>
              <a:tailEnd/>
            </a:ln>
          </p:spPr>
          <p:txBody>
            <a:bodyPr/>
            <a:lstStyle/>
            <a:p>
              <a:endParaRPr lang="en-US"/>
            </a:p>
          </p:txBody>
        </p:sp>
        <p:sp>
          <p:nvSpPr>
            <p:cNvPr id="47182" name="Freeform 83"/>
            <p:cNvSpPr>
              <a:spLocks/>
            </p:cNvSpPr>
            <p:nvPr/>
          </p:nvSpPr>
          <p:spPr bwMode="auto">
            <a:xfrm>
              <a:off x="3375" y="2113"/>
              <a:ext cx="16" cy="20"/>
            </a:xfrm>
            <a:custGeom>
              <a:avLst/>
              <a:gdLst>
                <a:gd name="T0" fmla="*/ 0 w 16"/>
                <a:gd name="T1" fmla="*/ 0 h 20"/>
                <a:gd name="T2" fmla="*/ 16 w 16"/>
                <a:gd name="T3" fmla="*/ 10 h 20"/>
                <a:gd name="T4" fmla="*/ 16 w 16"/>
                <a:gd name="T5" fmla="*/ 20 h 20"/>
                <a:gd name="T6" fmla="*/ 0 w 16"/>
                <a:gd name="T7" fmla="*/ 10 h 20"/>
                <a:gd name="T8" fmla="*/ 0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0"/>
                  </a:moveTo>
                  <a:lnTo>
                    <a:pt x="16" y="10"/>
                  </a:lnTo>
                  <a:lnTo>
                    <a:pt x="16" y="20"/>
                  </a:lnTo>
                  <a:lnTo>
                    <a:pt x="0" y="10"/>
                  </a:lnTo>
                  <a:lnTo>
                    <a:pt x="0" y="0"/>
                  </a:lnTo>
                  <a:close/>
                </a:path>
              </a:pathLst>
            </a:custGeom>
            <a:solidFill>
              <a:srgbClr val="000000"/>
            </a:solidFill>
            <a:ln w="9525">
              <a:noFill/>
              <a:round/>
              <a:headEnd/>
              <a:tailEnd/>
            </a:ln>
          </p:spPr>
          <p:txBody>
            <a:bodyPr/>
            <a:lstStyle/>
            <a:p>
              <a:endParaRPr lang="en-US"/>
            </a:p>
          </p:txBody>
        </p:sp>
        <p:sp>
          <p:nvSpPr>
            <p:cNvPr id="47183" name="Rectangle 84"/>
            <p:cNvSpPr>
              <a:spLocks noChangeArrowheads="1"/>
            </p:cNvSpPr>
            <p:nvPr/>
          </p:nvSpPr>
          <p:spPr bwMode="auto">
            <a:xfrm>
              <a:off x="3425" y="2133"/>
              <a:ext cx="16" cy="10"/>
            </a:xfrm>
            <a:prstGeom prst="rect">
              <a:avLst/>
            </a:prstGeom>
            <a:solidFill>
              <a:srgbClr val="000000"/>
            </a:solidFill>
            <a:ln w="9525">
              <a:noFill/>
              <a:miter lim="800000"/>
              <a:headEnd/>
              <a:tailEnd/>
            </a:ln>
          </p:spPr>
          <p:txBody>
            <a:bodyPr/>
            <a:lstStyle/>
            <a:p>
              <a:endParaRPr lang="en-US"/>
            </a:p>
          </p:txBody>
        </p:sp>
        <p:sp>
          <p:nvSpPr>
            <p:cNvPr id="47184" name="Freeform 85"/>
            <p:cNvSpPr>
              <a:spLocks/>
            </p:cNvSpPr>
            <p:nvPr/>
          </p:nvSpPr>
          <p:spPr bwMode="auto">
            <a:xfrm>
              <a:off x="3475" y="2143"/>
              <a:ext cx="16" cy="19"/>
            </a:xfrm>
            <a:custGeom>
              <a:avLst/>
              <a:gdLst>
                <a:gd name="T0" fmla="*/ 0 w 16"/>
                <a:gd name="T1" fmla="*/ 0 h 19"/>
                <a:gd name="T2" fmla="*/ 16 w 16"/>
                <a:gd name="T3" fmla="*/ 9 h 19"/>
                <a:gd name="T4" fmla="*/ 16 w 16"/>
                <a:gd name="T5" fmla="*/ 19 h 19"/>
                <a:gd name="T6" fmla="*/ 0 w 16"/>
                <a:gd name="T7" fmla="*/ 9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9"/>
                  </a:lnTo>
                  <a:lnTo>
                    <a:pt x="16" y="19"/>
                  </a:lnTo>
                  <a:lnTo>
                    <a:pt x="0" y="9"/>
                  </a:lnTo>
                  <a:lnTo>
                    <a:pt x="0" y="0"/>
                  </a:lnTo>
                  <a:close/>
                </a:path>
              </a:pathLst>
            </a:custGeom>
            <a:solidFill>
              <a:srgbClr val="000000"/>
            </a:solidFill>
            <a:ln w="9525">
              <a:noFill/>
              <a:round/>
              <a:headEnd/>
              <a:tailEnd/>
            </a:ln>
          </p:spPr>
          <p:txBody>
            <a:bodyPr/>
            <a:lstStyle/>
            <a:p>
              <a:endParaRPr lang="en-US"/>
            </a:p>
          </p:txBody>
        </p:sp>
        <p:sp>
          <p:nvSpPr>
            <p:cNvPr id="47185" name="Rectangle 86"/>
            <p:cNvSpPr>
              <a:spLocks noChangeArrowheads="1"/>
            </p:cNvSpPr>
            <p:nvPr/>
          </p:nvSpPr>
          <p:spPr bwMode="auto">
            <a:xfrm>
              <a:off x="3525" y="2162"/>
              <a:ext cx="16" cy="10"/>
            </a:xfrm>
            <a:prstGeom prst="rect">
              <a:avLst/>
            </a:prstGeom>
            <a:solidFill>
              <a:srgbClr val="000000"/>
            </a:solidFill>
            <a:ln w="9525">
              <a:noFill/>
              <a:miter lim="800000"/>
              <a:headEnd/>
              <a:tailEnd/>
            </a:ln>
          </p:spPr>
          <p:txBody>
            <a:bodyPr/>
            <a:lstStyle/>
            <a:p>
              <a:endParaRPr lang="en-US"/>
            </a:p>
          </p:txBody>
        </p:sp>
        <p:sp>
          <p:nvSpPr>
            <p:cNvPr id="47186" name="Freeform 87"/>
            <p:cNvSpPr>
              <a:spLocks/>
            </p:cNvSpPr>
            <p:nvPr/>
          </p:nvSpPr>
          <p:spPr bwMode="auto">
            <a:xfrm>
              <a:off x="3574" y="2162"/>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187" name="Freeform 88"/>
            <p:cNvSpPr>
              <a:spLocks/>
            </p:cNvSpPr>
            <p:nvPr/>
          </p:nvSpPr>
          <p:spPr bwMode="auto">
            <a:xfrm>
              <a:off x="3608" y="2123"/>
              <a:ext cx="25" cy="29"/>
            </a:xfrm>
            <a:custGeom>
              <a:avLst/>
              <a:gdLst>
                <a:gd name="T0" fmla="*/ 0 w 25"/>
                <a:gd name="T1" fmla="*/ 20 h 29"/>
                <a:gd name="T2" fmla="*/ 16 w 25"/>
                <a:gd name="T3" fmla="*/ 0 h 29"/>
                <a:gd name="T4" fmla="*/ 25 w 25"/>
                <a:gd name="T5" fmla="*/ 10 h 29"/>
                <a:gd name="T6" fmla="*/ 8 w 25"/>
                <a:gd name="T7" fmla="*/ 29 h 29"/>
                <a:gd name="T8" fmla="*/ 0 w 25"/>
                <a:gd name="T9" fmla="*/ 2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20"/>
                  </a:moveTo>
                  <a:lnTo>
                    <a:pt x="16" y="0"/>
                  </a:lnTo>
                  <a:lnTo>
                    <a:pt x="25" y="10"/>
                  </a:lnTo>
                  <a:lnTo>
                    <a:pt x="8" y="29"/>
                  </a:lnTo>
                  <a:lnTo>
                    <a:pt x="0" y="20"/>
                  </a:lnTo>
                  <a:close/>
                </a:path>
              </a:pathLst>
            </a:custGeom>
            <a:solidFill>
              <a:srgbClr val="000000"/>
            </a:solidFill>
            <a:ln w="9525">
              <a:noFill/>
              <a:round/>
              <a:headEnd/>
              <a:tailEnd/>
            </a:ln>
          </p:spPr>
          <p:txBody>
            <a:bodyPr/>
            <a:lstStyle/>
            <a:p>
              <a:endParaRPr lang="en-US"/>
            </a:p>
          </p:txBody>
        </p:sp>
        <p:sp>
          <p:nvSpPr>
            <p:cNvPr id="47188" name="Freeform 89"/>
            <p:cNvSpPr>
              <a:spLocks/>
            </p:cNvSpPr>
            <p:nvPr/>
          </p:nvSpPr>
          <p:spPr bwMode="auto">
            <a:xfrm>
              <a:off x="3649" y="2094"/>
              <a:ext cx="17" cy="19"/>
            </a:xfrm>
            <a:custGeom>
              <a:avLst/>
              <a:gdLst>
                <a:gd name="T0" fmla="*/ 0 w 17"/>
                <a:gd name="T1" fmla="*/ 9 h 19"/>
                <a:gd name="T2" fmla="*/ 9 w 17"/>
                <a:gd name="T3" fmla="*/ 0 h 19"/>
                <a:gd name="T4" fmla="*/ 17 w 17"/>
                <a:gd name="T5" fmla="*/ 9 h 19"/>
                <a:gd name="T6" fmla="*/ 9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9" y="0"/>
                  </a:lnTo>
                  <a:lnTo>
                    <a:pt x="17" y="9"/>
                  </a:lnTo>
                  <a:lnTo>
                    <a:pt x="9" y="19"/>
                  </a:lnTo>
                  <a:lnTo>
                    <a:pt x="0" y="9"/>
                  </a:lnTo>
                  <a:close/>
                </a:path>
              </a:pathLst>
            </a:custGeom>
            <a:solidFill>
              <a:srgbClr val="000000"/>
            </a:solidFill>
            <a:ln w="9525">
              <a:noFill/>
              <a:round/>
              <a:headEnd/>
              <a:tailEnd/>
            </a:ln>
          </p:spPr>
          <p:txBody>
            <a:bodyPr/>
            <a:lstStyle/>
            <a:p>
              <a:endParaRPr lang="en-US"/>
            </a:p>
          </p:txBody>
        </p:sp>
        <p:sp>
          <p:nvSpPr>
            <p:cNvPr id="47189" name="Freeform 90"/>
            <p:cNvSpPr>
              <a:spLocks/>
            </p:cNvSpPr>
            <p:nvPr/>
          </p:nvSpPr>
          <p:spPr bwMode="auto">
            <a:xfrm>
              <a:off x="3691" y="2064"/>
              <a:ext cx="16" cy="20"/>
            </a:xfrm>
            <a:custGeom>
              <a:avLst/>
              <a:gdLst>
                <a:gd name="T0" fmla="*/ 0 w 16"/>
                <a:gd name="T1" fmla="*/ 20 h 20"/>
                <a:gd name="T2" fmla="*/ 8 w 16"/>
                <a:gd name="T3" fmla="*/ 0 h 20"/>
                <a:gd name="T4" fmla="*/ 16 w 16"/>
                <a:gd name="T5" fmla="*/ 0 h 20"/>
                <a:gd name="T6" fmla="*/ 8 w 16"/>
                <a:gd name="T7" fmla="*/ 20 h 20"/>
                <a:gd name="T8" fmla="*/ 0 w 16"/>
                <a:gd name="T9" fmla="*/ 2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20"/>
                  </a:moveTo>
                  <a:lnTo>
                    <a:pt x="8" y="0"/>
                  </a:lnTo>
                  <a:lnTo>
                    <a:pt x="16" y="0"/>
                  </a:lnTo>
                  <a:lnTo>
                    <a:pt x="8" y="20"/>
                  </a:lnTo>
                  <a:lnTo>
                    <a:pt x="0" y="20"/>
                  </a:lnTo>
                  <a:close/>
                </a:path>
              </a:pathLst>
            </a:custGeom>
            <a:solidFill>
              <a:srgbClr val="000000"/>
            </a:solidFill>
            <a:ln w="9525">
              <a:noFill/>
              <a:round/>
              <a:headEnd/>
              <a:tailEnd/>
            </a:ln>
          </p:spPr>
          <p:txBody>
            <a:bodyPr/>
            <a:lstStyle/>
            <a:p>
              <a:endParaRPr lang="en-US"/>
            </a:p>
          </p:txBody>
        </p:sp>
        <p:sp>
          <p:nvSpPr>
            <p:cNvPr id="47190" name="Freeform 91"/>
            <p:cNvSpPr>
              <a:spLocks/>
            </p:cNvSpPr>
            <p:nvPr/>
          </p:nvSpPr>
          <p:spPr bwMode="auto">
            <a:xfrm>
              <a:off x="3732" y="2025"/>
              <a:ext cx="17" cy="20"/>
            </a:xfrm>
            <a:custGeom>
              <a:avLst/>
              <a:gdLst>
                <a:gd name="T0" fmla="*/ 0 w 17"/>
                <a:gd name="T1" fmla="*/ 10 h 20"/>
                <a:gd name="T2" fmla="*/ 9 w 17"/>
                <a:gd name="T3" fmla="*/ 0 h 20"/>
                <a:gd name="T4" fmla="*/ 17 w 17"/>
                <a:gd name="T5" fmla="*/ 10 h 20"/>
                <a:gd name="T6" fmla="*/ 9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9" y="0"/>
                  </a:lnTo>
                  <a:lnTo>
                    <a:pt x="17" y="10"/>
                  </a:lnTo>
                  <a:lnTo>
                    <a:pt x="9" y="20"/>
                  </a:lnTo>
                  <a:lnTo>
                    <a:pt x="0" y="10"/>
                  </a:lnTo>
                  <a:close/>
                </a:path>
              </a:pathLst>
            </a:custGeom>
            <a:solidFill>
              <a:srgbClr val="000000"/>
            </a:solidFill>
            <a:ln w="9525">
              <a:noFill/>
              <a:round/>
              <a:headEnd/>
              <a:tailEnd/>
            </a:ln>
          </p:spPr>
          <p:txBody>
            <a:bodyPr/>
            <a:lstStyle/>
            <a:p>
              <a:endParaRPr lang="en-US"/>
            </a:p>
          </p:txBody>
        </p:sp>
        <p:sp>
          <p:nvSpPr>
            <p:cNvPr id="47191" name="Freeform 92"/>
            <p:cNvSpPr>
              <a:spLocks/>
            </p:cNvSpPr>
            <p:nvPr/>
          </p:nvSpPr>
          <p:spPr bwMode="auto">
            <a:xfrm>
              <a:off x="3766" y="1986"/>
              <a:ext cx="25" cy="30"/>
            </a:xfrm>
            <a:custGeom>
              <a:avLst/>
              <a:gdLst>
                <a:gd name="T0" fmla="*/ 0 w 25"/>
                <a:gd name="T1" fmla="*/ 20 h 30"/>
                <a:gd name="T2" fmla="*/ 16 w 25"/>
                <a:gd name="T3" fmla="*/ 0 h 30"/>
                <a:gd name="T4" fmla="*/ 25 w 25"/>
                <a:gd name="T5" fmla="*/ 10 h 30"/>
                <a:gd name="T6" fmla="*/ 8 w 25"/>
                <a:gd name="T7" fmla="*/ 30 h 30"/>
                <a:gd name="T8" fmla="*/ 0 w 25"/>
                <a:gd name="T9" fmla="*/ 20 h 30"/>
                <a:gd name="T10" fmla="*/ 0 60000 65536"/>
                <a:gd name="T11" fmla="*/ 0 60000 65536"/>
                <a:gd name="T12" fmla="*/ 0 60000 65536"/>
                <a:gd name="T13" fmla="*/ 0 60000 65536"/>
                <a:gd name="T14" fmla="*/ 0 60000 65536"/>
                <a:gd name="T15" fmla="*/ 0 w 25"/>
                <a:gd name="T16" fmla="*/ 0 h 30"/>
                <a:gd name="T17" fmla="*/ 25 w 25"/>
                <a:gd name="T18" fmla="*/ 30 h 30"/>
              </a:gdLst>
              <a:ahLst/>
              <a:cxnLst>
                <a:cxn ang="T10">
                  <a:pos x="T0" y="T1"/>
                </a:cxn>
                <a:cxn ang="T11">
                  <a:pos x="T2" y="T3"/>
                </a:cxn>
                <a:cxn ang="T12">
                  <a:pos x="T4" y="T5"/>
                </a:cxn>
                <a:cxn ang="T13">
                  <a:pos x="T6" y="T7"/>
                </a:cxn>
                <a:cxn ang="T14">
                  <a:pos x="T8" y="T9"/>
                </a:cxn>
              </a:cxnLst>
              <a:rect l="T15" t="T16" r="T17" b="T18"/>
              <a:pathLst>
                <a:path w="25" h="30">
                  <a:moveTo>
                    <a:pt x="0" y="20"/>
                  </a:moveTo>
                  <a:lnTo>
                    <a:pt x="16" y="0"/>
                  </a:lnTo>
                  <a:lnTo>
                    <a:pt x="25" y="10"/>
                  </a:lnTo>
                  <a:lnTo>
                    <a:pt x="8" y="30"/>
                  </a:lnTo>
                  <a:lnTo>
                    <a:pt x="0" y="20"/>
                  </a:lnTo>
                  <a:close/>
                </a:path>
              </a:pathLst>
            </a:custGeom>
            <a:solidFill>
              <a:srgbClr val="000000"/>
            </a:solidFill>
            <a:ln w="9525">
              <a:noFill/>
              <a:round/>
              <a:headEnd/>
              <a:tailEnd/>
            </a:ln>
          </p:spPr>
          <p:txBody>
            <a:bodyPr/>
            <a:lstStyle/>
            <a:p>
              <a:endParaRPr lang="en-US"/>
            </a:p>
          </p:txBody>
        </p:sp>
        <p:sp>
          <p:nvSpPr>
            <p:cNvPr id="47192" name="Freeform 93"/>
            <p:cNvSpPr>
              <a:spLocks/>
            </p:cNvSpPr>
            <p:nvPr/>
          </p:nvSpPr>
          <p:spPr bwMode="auto">
            <a:xfrm>
              <a:off x="3816" y="1957"/>
              <a:ext cx="16" cy="19"/>
            </a:xfrm>
            <a:custGeom>
              <a:avLst/>
              <a:gdLst>
                <a:gd name="T0" fmla="*/ 0 w 16"/>
                <a:gd name="T1" fmla="*/ 10 h 19"/>
                <a:gd name="T2" fmla="*/ 16 w 16"/>
                <a:gd name="T3" fmla="*/ 0 h 19"/>
                <a:gd name="T4" fmla="*/ 16 w 16"/>
                <a:gd name="T5" fmla="*/ 10 h 19"/>
                <a:gd name="T6" fmla="*/ 0 w 16"/>
                <a:gd name="T7" fmla="*/ 19 h 19"/>
                <a:gd name="T8" fmla="*/ 0 w 16"/>
                <a:gd name="T9" fmla="*/ 1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0"/>
                  </a:moveTo>
                  <a:lnTo>
                    <a:pt x="16" y="0"/>
                  </a:lnTo>
                  <a:lnTo>
                    <a:pt x="16" y="10"/>
                  </a:lnTo>
                  <a:lnTo>
                    <a:pt x="0" y="19"/>
                  </a:lnTo>
                  <a:lnTo>
                    <a:pt x="0" y="10"/>
                  </a:lnTo>
                  <a:close/>
                </a:path>
              </a:pathLst>
            </a:custGeom>
            <a:solidFill>
              <a:srgbClr val="000000"/>
            </a:solidFill>
            <a:ln w="9525">
              <a:noFill/>
              <a:round/>
              <a:headEnd/>
              <a:tailEnd/>
            </a:ln>
          </p:spPr>
          <p:txBody>
            <a:bodyPr/>
            <a:lstStyle/>
            <a:p>
              <a:endParaRPr lang="en-US"/>
            </a:p>
          </p:txBody>
        </p:sp>
        <p:sp>
          <p:nvSpPr>
            <p:cNvPr id="47193" name="Rectangle 94"/>
            <p:cNvSpPr>
              <a:spLocks noChangeArrowheads="1"/>
            </p:cNvSpPr>
            <p:nvPr/>
          </p:nvSpPr>
          <p:spPr bwMode="auto">
            <a:xfrm>
              <a:off x="3865" y="1967"/>
              <a:ext cx="17" cy="9"/>
            </a:xfrm>
            <a:prstGeom prst="rect">
              <a:avLst/>
            </a:prstGeom>
            <a:solidFill>
              <a:srgbClr val="000000"/>
            </a:solidFill>
            <a:ln w="9525">
              <a:noFill/>
              <a:miter lim="800000"/>
              <a:headEnd/>
              <a:tailEnd/>
            </a:ln>
          </p:spPr>
          <p:txBody>
            <a:bodyPr/>
            <a:lstStyle/>
            <a:p>
              <a:endParaRPr lang="en-US"/>
            </a:p>
          </p:txBody>
        </p:sp>
        <p:sp>
          <p:nvSpPr>
            <p:cNvPr id="47194" name="Freeform 95"/>
            <p:cNvSpPr>
              <a:spLocks/>
            </p:cNvSpPr>
            <p:nvPr/>
          </p:nvSpPr>
          <p:spPr bwMode="auto">
            <a:xfrm>
              <a:off x="3915" y="1976"/>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95" name="Rectangle 96"/>
            <p:cNvSpPr>
              <a:spLocks noChangeArrowheads="1"/>
            </p:cNvSpPr>
            <p:nvPr/>
          </p:nvSpPr>
          <p:spPr bwMode="auto">
            <a:xfrm>
              <a:off x="3965" y="1996"/>
              <a:ext cx="17" cy="10"/>
            </a:xfrm>
            <a:prstGeom prst="rect">
              <a:avLst/>
            </a:prstGeom>
            <a:solidFill>
              <a:srgbClr val="000000"/>
            </a:solidFill>
            <a:ln w="9525">
              <a:noFill/>
              <a:miter lim="800000"/>
              <a:headEnd/>
              <a:tailEnd/>
            </a:ln>
          </p:spPr>
          <p:txBody>
            <a:bodyPr/>
            <a:lstStyle/>
            <a:p>
              <a:endParaRPr lang="en-US"/>
            </a:p>
          </p:txBody>
        </p:sp>
        <p:sp>
          <p:nvSpPr>
            <p:cNvPr id="47196" name="Freeform 97"/>
            <p:cNvSpPr>
              <a:spLocks/>
            </p:cNvSpPr>
            <p:nvPr/>
          </p:nvSpPr>
          <p:spPr bwMode="auto">
            <a:xfrm>
              <a:off x="4015" y="2006"/>
              <a:ext cx="17" cy="19"/>
            </a:xfrm>
            <a:custGeom>
              <a:avLst/>
              <a:gdLst>
                <a:gd name="T0" fmla="*/ 0 w 17"/>
                <a:gd name="T1" fmla="*/ 0 h 19"/>
                <a:gd name="T2" fmla="*/ 17 w 17"/>
                <a:gd name="T3" fmla="*/ 10 h 19"/>
                <a:gd name="T4" fmla="*/ 17 w 17"/>
                <a:gd name="T5" fmla="*/ 19 h 19"/>
                <a:gd name="T6" fmla="*/ 0 w 17"/>
                <a:gd name="T7" fmla="*/ 10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7" y="10"/>
                  </a:lnTo>
                  <a:lnTo>
                    <a:pt x="17" y="19"/>
                  </a:lnTo>
                  <a:lnTo>
                    <a:pt x="0" y="10"/>
                  </a:lnTo>
                  <a:lnTo>
                    <a:pt x="0" y="0"/>
                  </a:lnTo>
                  <a:close/>
                </a:path>
              </a:pathLst>
            </a:custGeom>
            <a:solidFill>
              <a:srgbClr val="000000"/>
            </a:solidFill>
            <a:ln w="9525">
              <a:noFill/>
              <a:round/>
              <a:headEnd/>
              <a:tailEnd/>
            </a:ln>
          </p:spPr>
          <p:txBody>
            <a:bodyPr/>
            <a:lstStyle/>
            <a:p>
              <a:endParaRPr lang="en-US"/>
            </a:p>
          </p:txBody>
        </p:sp>
        <p:sp>
          <p:nvSpPr>
            <p:cNvPr id="47197" name="Rectangle 98"/>
            <p:cNvSpPr>
              <a:spLocks noChangeArrowheads="1"/>
            </p:cNvSpPr>
            <p:nvPr/>
          </p:nvSpPr>
          <p:spPr bwMode="auto">
            <a:xfrm>
              <a:off x="4065" y="2025"/>
              <a:ext cx="17" cy="10"/>
            </a:xfrm>
            <a:prstGeom prst="rect">
              <a:avLst/>
            </a:prstGeom>
            <a:solidFill>
              <a:srgbClr val="000000"/>
            </a:solidFill>
            <a:ln w="9525">
              <a:noFill/>
              <a:miter lim="800000"/>
              <a:headEnd/>
              <a:tailEnd/>
            </a:ln>
          </p:spPr>
          <p:txBody>
            <a:bodyPr/>
            <a:lstStyle/>
            <a:p>
              <a:endParaRPr lang="en-US"/>
            </a:p>
          </p:txBody>
        </p:sp>
        <p:sp>
          <p:nvSpPr>
            <p:cNvPr id="47198" name="Freeform 99"/>
            <p:cNvSpPr>
              <a:spLocks/>
            </p:cNvSpPr>
            <p:nvPr/>
          </p:nvSpPr>
          <p:spPr bwMode="auto">
            <a:xfrm>
              <a:off x="4115" y="2035"/>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199" name="Rectangle 100"/>
            <p:cNvSpPr>
              <a:spLocks noChangeArrowheads="1"/>
            </p:cNvSpPr>
            <p:nvPr/>
          </p:nvSpPr>
          <p:spPr bwMode="auto">
            <a:xfrm>
              <a:off x="4165" y="2055"/>
              <a:ext cx="17" cy="9"/>
            </a:xfrm>
            <a:prstGeom prst="rect">
              <a:avLst/>
            </a:prstGeom>
            <a:solidFill>
              <a:srgbClr val="000000"/>
            </a:solidFill>
            <a:ln w="9525">
              <a:noFill/>
              <a:miter lim="800000"/>
              <a:headEnd/>
              <a:tailEnd/>
            </a:ln>
          </p:spPr>
          <p:txBody>
            <a:bodyPr/>
            <a:lstStyle/>
            <a:p>
              <a:endParaRPr lang="en-US"/>
            </a:p>
          </p:txBody>
        </p:sp>
        <p:sp>
          <p:nvSpPr>
            <p:cNvPr id="47200" name="Freeform 101"/>
            <p:cNvSpPr>
              <a:spLocks/>
            </p:cNvSpPr>
            <p:nvPr/>
          </p:nvSpPr>
          <p:spPr bwMode="auto">
            <a:xfrm>
              <a:off x="4206" y="2064"/>
              <a:ext cx="17" cy="20"/>
            </a:xfrm>
            <a:custGeom>
              <a:avLst/>
              <a:gdLst>
                <a:gd name="T0" fmla="*/ 0 w 17"/>
                <a:gd name="T1" fmla="*/ 0 h 20"/>
                <a:gd name="T2" fmla="*/ 17 w 17"/>
                <a:gd name="T3" fmla="*/ 10 h 20"/>
                <a:gd name="T4" fmla="*/ 17 w 17"/>
                <a:gd name="T5" fmla="*/ 20 h 20"/>
                <a:gd name="T6" fmla="*/ 0 w 17"/>
                <a:gd name="T7" fmla="*/ 10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17" y="10"/>
                  </a:lnTo>
                  <a:lnTo>
                    <a:pt x="17" y="20"/>
                  </a:lnTo>
                  <a:lnTo>
                    <a:pt x="0" y="10"/>
                  </a:lnTo>
                  <a:lnTo>
                    <a:pt x="0" y="0"/>
                  </a:lnTo>
                  <a:close/>
                </a:path>
              </a:pathLst>
            </a:custGeom>
            <a:solidFill>
              <a:srgbClr val="000000"/>
            </a:solidFill>
            <a:ln w="9525">
              <a:noFill/>
              <a:round/>
              <a:headEnd/>
              <a:tailEnd/>
            </a:ln>
          </p:spPr>
          <p:txBody>
            <a:bodyPr/>
            <a:lstStyle/>
            <a:p>
              <a:endParaRPr lang="en-US"/>
            </a:p>
          </p:txBody>
        </p:sp>
        <p:sp>
          <p:nvSpPr>
            <p:cNvPr id="47201" name="Rectangle 102"/>
            <p:cNvSpPr>
              <a:spLocks noChangeArrowheads="1"/>
            </p:cNvSpPr>
            <p:nvPr/>
          </p:nvSpPr>
          <p:spPr bwMode="auto">
            <a:xfrm>
              <a:off x="4256" y="2084"/>
              <a:ext cx="17" cy="10"/>
            </a:xfrm>
            <a:prstGeom prst="rect">
              <a:avLst/>
            </a:prstGeom>
            <a:solidFill>
              <a:srgbClr val="000000"/>
            </a:solidFill>
            <a:ln w="9525">
              <a:noFill/>
              <a:miter lim="800000"/>
              <a:headEnd/>
              <a:tailEnd/>
            </a:ln>
          </p:spPr>
          <p:txBody>
            <a:bodyPr/>
            <a:lstStyle/>
            <a:p>
              <a:endParaRPr lang="en-US"/>
            </a:p>
          </p:txBody>
        </p:sp>
        <p:sp>
          <p:nvSpPr>
            <p:cNvPr id="47202" name="Freeform 103"/>
            <p:cNvSpPr>
              <a:spLocks/>
            </p:cNvSpPr>
            <p:nvPr/>
          </p:nvSpPr>
          <p:spPr bwMode="auto">
            <a:xfrm>
              <a:off x="4306" y="2094"/>
              <a:ext cx="17" cy="19"/>
            </a:xfrm>
            <a:custGeom>
              <a:avLst/>
              <a:gdLst>
                <a:gd name="T0" fmla="*/ 0 w 17"/>
                <a:gd name="T1" fmla="*/ 0 h 19"/>
                <a:gd name="T2" fmla="*/ 17 w 17"/>
                <a:gd name="T3" fmla="*/ 9 h 19"/>
                <a:gd name="T4" fmla="*/ 17 w 17"/>
                <a:gd name="T5" fmla="*/ 19 h 19"/>
                <a:gd name="T6" fmla="*/ 0 w 17"/>
                <a:gd name="T7" fmla="*/ 9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7" y="9"/>
                  </a:lnTo>
                  <a:lnTo>
                    <a:pt x="17" y="19"/>
                  </a:lnTo>
                  <a:lnTo>
                    <a:pt x="0" y="9"/>
                  </a:lnTo>
                  <a:lnTo>
                    <a:pt x="0" y="0"/>
                  </a:lnTo>
                  <a:close/>
                </a:path>
              </a:pathLst>
            </a:custGeom>
            <a:solidFill>
              <a:srgbClr val="000000"/>
            </a:solidFill>
            <a:ln w="9525">
              <a:noFill/>
              <a:round/>
              <a:headEnd/>
              <a:tailEnd/>
            </a:ln>
          </p:spPr>
          <p:txBody>
            <a:bodyPr/>
            <a:lstStyle/>
            <a:p>
              <a:endParaRPr lang="en-US"/>
            </a:p>
          </p:txBody>
        </p:sp>
        <p:sp>
          <p:nvSpPr>
            <p:cNvPr id="47203" name="Freeform 104"/>
            <p:cNvSpPr>
              <a:spLocks/>
            </p:cNvSpPr>
            <p:nvPr/>
          </p:nvSpPr>
          <p:spPr bwMode="auto">
            <a:xfrm>
              <a:off x="4348" y="2074"/>
              <a:ext cx="16" cy="20"/>
            </a:xfrm>
            <a:custGeom>
              <a:avLst/>
              <a:gdLst>
                <a:gd name="T0" fmla="*/ 0 w 16"/>
                <a:gd name="T1" fmla="*/ 10 h 20"/>
                <a:gd name="T2" fmla="*/ 16 w 16"/>
                <a:gd name="T3" fmla="*/ 0 h 20"/>
                <a:gd name="T4" fmla="*/ 16 w 16"/>
                <a:gd name="T5" fmla="*/ 10 h 20"/>
                <a:gd name="T6" fmla="*/ 0 w 16"/>
                <a:gd name="T7" fmla="*/ 20 h 20"/>
                <a:gd name="T8" fmla="*/ 0 w 16"/>
                <a:gd name="T9" fmla="*/ 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0"/>
                  </a:moveTo>
                  <a:lnTo>
                    <a:pt x="16" y="0"/>
                  </a:lnTo>
                  <a:lnTo>
                    <a:pt x="16" y="10"/>
                  </a:lnTo>
                  <a:lnTo>
                    <a:pt x="0" y="20"/>
                  </a:lnTo>
                  <a:lnTo>
                    <a:pt x="0" y="10"/>
                  </a:lnTo>
                  <a:close/>
                </a:path>
              </a:pathLst>
            </a:custGeom>
            <a:solidFill>
              <a:srgbClr val="000000"/>
            </a:solidFill>
            <a:ln w="9525">
              <a:noFill/>
              <a:round/>
              <a:headEnd/>
              <a:tailEnd/>
            </a:ln>
          </p:spPr>
          <p:txBody>
            <a:bodyPr/>
            <a:lstStyle/>
            <a:p>
              <a:endParaRPr lang="en-US"/>
            </a:p>
          </p:txBody>
        </p:sp>
        <p:sp>
          <p:nvSpPr>
            <p:cNvPr id="47204" name="Freeform 105"/>
            <p:cNvSpPr>
              <a:spLocks/>
            </p:cNvSpPr>
            <p:nvPr/>
          </p:nvSpPr>
          <p:spPr bwMode="auto">
            <a:xfrm>
              <a:off x="4381" y="2035"/>
              <a:ext cx="25" cy="29"/>
            </a:xfrm>
            <a:custGeom>
              <a:avLst/>
              <a:gdLst>
                <a:gd name="T0" fmla="*/ 0 w 25"/>
                <a:gd name="T1" fmla="*/ 20 h 29"/>
                <a:gd name="T2" fmla="*/ 17 w 25"/>
                <a:gd name="T3" fmla="*/ 0 h 29"/>
                <a:gd name="T4" fmla="*/ 25 w 25"/>
                <a:gd name="T5" fmla="*/ 10 h 29"/>
                <a:gd name="T6" fmla="*/ 8 w 25"/>
                <a:gd name="T7" fmla="*/ 29 h 29"/>
                <a:gd name="T8" fmla="*/ 0 w 25"/>
                <a:gd name="T9" fmla="*/ 2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20"/>
                  </a:moveTo>
                  <a:lnTo>
                    <a:pt x="17" y="0"/>
                  </a:lnTo>
                  <a:lnTo>
                    <a:pt x="25" y="10"/>
                  </a:lnTo>
                  <a:lnTo>
                    <a:pt x="8" y="29"/>
                  </a:lnTo>
                  <a:lnTo>
                    <a:pt x="0" y="20"/>
                  </a:lnTo>
                  <a:close/>
                </a:path>
              </a:pathLst>
            </a:custGeom>
            <a:solidFill>
              <a:srgbClr val="000000"/>
            </a:solidFill>
            <a:ln w="9525">
              <a:noFill/>
              <a:round/>
              <a:headEnd/>
              <a:tailEnd/>
            </a:ln>
          </p:spPr>
          <p:txBody>
            <a:bodyPr/>
            <a:lstStyle/>
            <a:p>
              <a:endParaRPr lang="en-US"/>
            </a:p>
          </p:txBody>
        </p:sp>
        <p:sp>
          <p:nvSpPr>
            <p:cNvPr id="47205" name="Freeform 106"/>
            <p:cNvSpPr>
              <a:spLocks/>
            </p:cNvSpPr>
            <p:nvPr/>
          </p:nvSpPr>
          <p:spPr bwMode="auto">
            <a:xfrm>
              <a:off x="4431" y="2006"/>
              <a:ext cx="17" cy="19"/>
            </a:xfrm>
            <a:custGeom>
              <a:avLst/>
              <a:gdLst>
                <a:gd name="T0" fmla="*/ 0 w 17"/>
                <a:gd name="T1" fmla="*/ 10 h 19"/>
                <a:gd name="T2" fmla="*/ 17 w 17"/>
                <a:gd name="T3" fmla="*/ 0 h 19"/>
                <a:gd name="T4" fmla="*/ 17 w 17"/>
                <a:gd name="T5" fmla="*/ 10 h 19"/>
                <a:gd name="T6" fmla="*/ 0 w 17"/>
                <a:gd name="T7" fmla="*/ 19 h 19"/>
                <a:gd name="T8" fmla="*/ 0 w 17"/>
                <a:gd name="T9" fmla="*/ 1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0"/>
                  </a:moveTo>
                  <a:lnTo>
                    <a:pt x="17" y="0"/>
                  </a:lnTo>
                  <a:lnTo>
                    <a:pt x="17" y="10"/>
                  </a:lnTo>
                  <a:lnTo>
                    <a:pt x="0" y="19"/>
                  </a:lnTo>
                  <a:lnTo>
                    <a:pt x="0" y="10"/>
                  </a:lnTo>
                  <a:close/>
                </a:path>
              </a:pathLst>
            </a:custGeom>
            <a:solidFill>
              <a:srgbClr val="000000"/>
            </a:solidFill>
            <a:ln w="9525">
              <a:noFill/>
              <a:round/>
              <a:headEnd/>
              <a:tailEnd/>
            </a:ln>
          </p:spPr>
          <p:txBody>
            <a:bodyPr/>
            <a:lstStyle/>
            <a:p>
              <a:endParaRPr lang="en-US"/>
            </a:p>
          </p:txBody>
        </p:sp>
        <p:sp>
          <p:nvSpPr>
            <p:cNvPr id="47206" name="Freeform 107"/>
            <p:cNvSpPr>
              <a:spLocks/>
            </p:cNvSpPr>
            <p:nvPr/>
          </p:nvSpPr>
          <p:spPr bwMode="auto">
            <a:xfrm>
              <a:off x="4464" y="1967"/>
              <a:ext cx="25" cy="29"/>
            </a:xfrm>
            <a:custGeom>
              <a:avLst/>
              <a:gdLst>
                <a:gd name="T0" fmla="*/ 0 w 25"/>
                <a:gd name="T1" fmla="*/ 19 h 29"/>
                <a:gd name="T2" fmla="*/ 17 w 25"/>
                <a:gd name="T3" fmla="*/ 0 h 29"/>
                <a:gd name="T4" fmla="*/ 25 w 25"/>
                <a:gd name="T5" fmla="*/ 9 h 29"/>
                <a:gd name="T6" fmla="*/ 9 w 25"/>
                <a:gd name="T7" fmla="*/ 29 h 29"/>
                <a:gd name="T8" fmla="*/ 0 w 25"/>
                <a:gd name="T9" fmla="*/ 19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0" y="19"/>
                  </a:moveTo>
                  <a:lnTo>
                    <a:pt x="17" y="0"/>
                  </a:lnTo>
                  <a:lnTo>
                    <a:pt x="25" y="9"/>
                  </a:lnTo>
                  <a:lnTo>
                    <a:pt x="9" y="29"/>
                  </a:lnTo>
                  <a:lnTo>
                    <a:pt x="0" y="19"/>
                  </a:lnTo>
                  <a:close/>
                </a:path>
              </a:pathLst>
            </a:custGeom>
            <a:solidFill>
              <a:srgbClr val="000000"/>
            </a:solidFill>
            <a:ln w="9525">
              <a:noFill/>
              <a:round/>
              <a:headEnd/>
              <a:tailEnd/>
            </a:ln>
          </p:spPr>
          <p:txBody>
            <a:bodyPr/>
            <a:lstStyle/>
            <a:p>
              <a:endParaRPr lang="en-US"/>
            </a:p>
          </p:txBody>
        </p:sp>
        <p:sp>
          <p:nvSpPr>
            <p:cNvPr id="47207" name="Freeform 108"/>
            <p:cNvSpPr>
              <a:spLocks/>
            </p:cNvSpPr>
            <p:nvPr/>
          </p:nvSpPr>
          <p:spPr bwMode="auto">
            <a:xfrm>
              <a:off x="4514" y="1937"/>
              <a:ext cx="17" cy="20"/>
            </a:xfrm>
            <a:custGeom>
              <a:avLst/>
              <a:gdLst>
                <a:gd name="T0" fmla="*/ 0 w 17"/>
                <a:gd name="T1" fmla="*/ 10 h 20"/>
                <a:gd name="T2" fmla="*/ 17 w 17"/>
                <a:gd name="T3" fmla="*/ 0 h 20"/>
                <a:gd name="T4" fmla="*/ 17 w 17"/>
                <a:gd name="T5" fmla="*/ 10 h 20"/>
                <a:gd name="T6" fmla="*/ 0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17" y="0"/>
                  </a:lnTo>
                  <a:lnTo>
                    <a:pt x="17" y="10"/>
                  </a:lnTo>
                  <a:lnTo>
                    <a:pt x="0" y="20"/>
                  </a:lnTo>
                  <a:lnTo>
                    <a:pt x="0" y="10"/>
                  </a:lnTo>
                  <a:close/>
                </a:path>
              </a:pathLst>
            </a:custGeom>
            <a:solidFill>
              <a:srgbClr val="000000"/>
            </a:solidFill>
            <a:ln w="9525">
              <a:noFill/>
              <a:round/>
              <a:headEnd/>
              <a:tailEnd/>
            </a:ln>
          </p:spPr>
          <p:txBody>
            <a:bodyPr/>
            <a:lstStyle/>
            <a:p>
              <a:endParaRPr lang="en-US"/>
            </a:p>
          </p:txBody>
        </p:sp>
        <p:sp>
          <p:nvSpPr>
            <p:cNvPr id="47208" name="Freeform 109"/>
            <p:cNvSpPr>
              <a:spLocks/>
            </p:cNvSpPr>
            <p:nvPr/>
          </p:nvSpPr>
          <p:spPr bwMode="auto">
            <a:xfrm>
              <a:off x="4547" y="1898"/>
              <a:ext cx="17" cy="20"/>
            </a:xfrm>
            <a:custGeom>
              <a:avLst/>
              <a:gdLst>
                <a:gd name="T0" fmla="*/ 0 w 17"/>
                <a:gd name="T1" fmla="*/ 10 h 20"/>
                <a:gd name="T2" fmla="*/ 9 w 17"/>
                <a:gd name="T3" fmla="*/ 0 h 20"/>
                <a:gd name="T4" fmla="*/ 17 w 17"/>
                <a:gd name="T5" fmla="*/ 10 h 20"/>
                <a:gd name="T6" fmla="*/ 9 w 17"/>
                <a:gd name="T7" fmla="*/ 20 h 20"/>
                <a:gd name="T8" fmla="*/ 0 w 17"/>
                <a:gd name="T9" fmla="*/ 1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0"/>
                  </a:moveTo>
                  <a:lnTo>
                    <a:pt x="9" y="0"/>
                  </a:lnTo>
                  <a:lnTo>
                    <a:pt x="17" y="10"/>
                  </a:lnTo>
                  <a:lnTo>
                    <a:pt x="9" y="20"/>
                  </a:lnTo>
                  <a:lnTo>
                    <a:pt x="0" y="10"/>
                  </a:lnTo>
                  <a:close/>
                </a:path>
              </a:pathLst>
            </a:custGeom>
            <a:solidFill>
              <a:srgbClr val="000000"/>
            </a:solidFill>
            <a:ln w="9525">
              <a:noFill/>
              <a:round/>
              <a:headEnd/>
              <a:tailEnd/>
            </a:ln>
          </p:spPr>
          <p:txBody>
            <a:bodyPr/>
            <a:lstStyle/>
            <a:p>
              <a:endParaRPr lang="en-US"/>
            </a:p>
          </p:txBody>
        </p:sp>
        <p:sp>
          <p:nvSpPr>
            <p:cNvPr id="47209" name="Oval 110"/>
            <p:cNvSpPr>
              <a:spLocks noChangeArrowheads="1"/>
            </p:cNvSpPr>
            <p:nvPr/>
          </p:nvSpPr>
          <p:spPr bwMode="auto">
            <a:xfrm>
              <a:off x="1287" y="2651"/>
              <a:ext cx="59" cy="68"/>
            </a:xfrm>
            <a:prstGeom prst="ellipse">
              <a:avLst/>
            </a:prstGeom>
            <a:solidFill>
              <a:srgbClr val="000000"/>
            </a:solidFill>
            <a:ln w="12700">
              <a:solidFill>
                <a:srgbClr val="000000"/>
              </a:solidFill>
              <a:round/>
              <a:headEnd/>
              <a:tailEnd/>
            </a:ln>
          </p:spPr>
          <p:txBody>
            <a:bodyPr/>
            <a:lstStyle/>
            <a:p>
              <a:endParaRPr lang="en-US"/>
            </a:p>
          </p:txBody>
        </p:sp>
        <p:sp>
          <p:nvSpPr>
            <p:cNvPr id="47210" name="Oval 111"/>
            <p:cNvSpPr>
              <a:spLocks noChangeArrowheads="1"/>
            </p:cNvSpPr>
            <p:nvPr/>
          </p:nvSpPr>
          <p:spPr bwMode="auto">
            <a:xfrm>
              <a:off x="1537" y="2504"/>
              <a:ext cx="58" cy="69"/>
            </a:xfrm>
            <a:prstGeom prst="ellipse">
              <a:avLst/>
            </a:prstGeom>
            <a:solidFill>
              <a:srgbClr val="000000"/>
            </a:solidFill>
            <a:ln w="12700">
              <a:solidFill>
                <a:srgbClr val="000000"/>
              </a:solidFill>
              <a:round/>
              <a:headEnd/>
              <a:tailEnd/>
            </a:ln>
          </p:spPr>
          <p:txBody>
            <a:bodyPr/>
            <a:lstStyle/>
            <a:p>
              <a:endParaRPr lang="en-US"/>
            </a:p>
          </p:txBody>
        </p:sp>
        <p:sp>
          <p:nvSpPr>
            <p:cNvPr id="47211" name="Oval 112"/>
            <p:cNvSpPr>
              <a:spLocks noChangeArrowheads="1"/>
            </p:cNvSpPr>
            <p:nvPr/>
          </p:nvSpPr>
          <p:spPr bwMode="auto">
            <a:xfrm>
              <a:off x="1786" y="2582"/>
              <a:ext cx="59" cy="69"/>
            </a:xfrm>
            <a:prstGeom prst="ellipse">
              <a:avLst/>
            </a:prstGeom>
            <a:solidFill>
              <a:srgbClr val="000000"/>
            </a:solidFill>
            <a:ln w="12700">
              <a:solidFill>
                <a:srgbClr val="000000"/>
              </a:solidFill>
              <a:round/>
              <a:headEnd/>
              <a:tailEnd/>
            </a:ln>
          </p:spPr>
          <p:txBody>
            <a:bodyPr/>
            <a:lstStyle/>
            <a:p>
              <a:endParaRPr lang="en-US"/>
            </a:p>
          </p:txBody>
        </p:sp>
        <p:sp>
          <p:nvSpPr>
            <p:cNvPr id="47212" name="Oval 113"/>
            <p:cNvSpPr>
              <a:spLocks noChangeArrowheads="1"/>
            </p:cNvSpPr>
            <p:nvPr/>
          </p:nvSpPr>
          <p:spPr bwMode="auto">
            <a:xfrm>
              <a:off x="2044" y="2651"/>
              <a:ext cx="58" cy="68"/>
            </a:xfrm>
            <a:prstGeom prst="ellipse">
              <a:avLst/>
            </a:prstGeom>
            <a:solidFill>
              <a:srgbClr val="000000"/>
            </a:solidFill>
            <a:ln w="12700">
              <a:solidFill>
                <a:srgbClr val="000000"/>
              </a:solidFill>
              <a:round/>
              <a:headEnd/>
              <a:tailEnd/>
            </a:ln>
          </p:spPr>
          <p:txBody>
            <a:bodyPr/>
            <a:lstStyle/>
            <a:p>
              <a:endParaRPr lang="en-US"/>
            </a:p>
          </p:txBody>
        </p:sp>
        <p:sp>
          <p:nvSpPr>
            <p:cNvPr id="47213" name="Oval 114"/>
            <p:cNvSpPr>
              <a:spLocks noChangeArrowheads="1"/>
            </p:cNvSpPr>
            <p:nvPr/>
          </p:nvSpPr>
          <p:spPr bwMode="auto">
            <a:xfrm>
              <a:off x="2294" y="2358"/>
              <a:ext cx="58" cy="68"/>
            </a:xfrm>
            <a:prstGeom prst="ellipse">
              <a:avLst/>
            </a:prstGeom>
            <a:solidFill>
              <a:srgbClr val="000000"/>
            </a:solidFill>
            <a:ln w="12700">
              <a:solidFill>
                <a:srgbClr val="000000"/>
              </a:solidFill>
              <a:round/>
              <a:headEnd/>
              <a:tailEnd/>
            </a:ln>
          </p:spPr>
          <p:txBody>
            <a:bodyPr/>
            <a:lstStyle/>
            <a:p>
              <a:endParaRPr lang="en-US"/>
            </a:p>
          </p:txBody>
        </p:sp>
        <p:sp>
          <p:nvSpPr>
            <p:cNvPr id="47214" name="Oval 115"/>
            <p:cNvSpPr>
              <a:spLocks noChangeArrowheads="1"/>
            </p:cNvSpPr>
            <p:nvPr/>
          </p:nvSpPr>
          <p:spPr bwMode="auto">
            <a:xfrm>
              <a:off x="2543" y="2358"/>
              <a:ext cx="58" cy="68"/>
            </a:xfrm>
            <a:prstGeom prst="ellipse">
              <a:avLst/>
            </a:prstGeom>
            <a:solidFill>
              <a:srgbClr val="000000"/>
            </a:solidFill>
            <a:ln w="12700">
              <a:solidFill>
                <a:srgbClr val="000000"/>
              </a:solidFill>
              <a:round/>
              <a:headEnd/>
              <a:tailEnd/>
            </a:ln>
          </p:spPr>
          <p:txBody>
            <a:bodyPr/>
            <a:lstStyle/>
            <a:p>
              <a:endParaRPr lang="en-US"/>
            </a:p>
          </p:txBody>
        </p:sp>
        <p:sp>
          <p:nvSpPr>
            <p:cNvPr id="47215" name="Oval 116"/>
            <p:cNvSpPr>
              <a:spLocks noChangeArrowheads="1"/>
            </p:cNvSpPr>
            <p:nvPr/>
          </p:nvSpPr>
          <p:spPr bwMode="auto">
            <a:xfrm>
              <a:off x="2793" y="2358"/>
              <a:ext cx="58" cy="68"/>
            </a:xfrm>
            <a:prstGeom prst="ellipse">
              <a:avLst/>
            </a:prstGeom>
            <a:solidFill>
              <a:srgbClr val="000000"/>
            </a:solidFill>
            <a:ln w="12700">
              <a:solidFill>
                <a:srgbClr val="000000"/>
              </a:solidFill>
              <a:round/>
              <a:headEnd/>
              <a:tailEnd/>
            </a:ln>
          </p:spPr>
          <p:txBody>
            <a:bodyPr/>
            <a:lstStyle/>
            <a:p>
              <a:endParaRPr lang="en-US"/>
            </a:p>
          </p:txBody>
        </p:sp>
        <p:sp>
          <p:nvSpPr>
            <p:cNvPr id="47216" name="Oval 117"/>
            <p:cNvSpPr>
              <a:spLocks noChangeArrowheads="1"/>
            </p:cNvSpPr>
            <p:nvPr/>
          </p:nvSpPr>
          <p:spPr bwMode="auto">
            <a:xfrm>
              <a:off x="3042" y="2143"/>
              <a:ext cx="58" cy="68"/>
            </a:xfrm>
            <a:prstGeom prst="ellipse">
              <a:avLst/>
            </a:prstGeom>
            <a:solidFill>
              <a:srgbClr val="000000"/>
            </a:solidFill>
            <a:ln w="12700">
              <a:solidFill>
                <a:srgbClr val="000000"/>
              </a:solidFill>
              <a:round/>
              <a:headEnd/>
              <a:tailEnd/>
            </a:ln>
          </p:spPr>
          <p:txBody>
            <a:bodyPr/>
            <a:lstStyle/>
            <a:p>
              <a:endParaRPr lang="en-US"/>
            </a:p>
          </p:txBody>
        </p:sp>
        <p:sp>
          <p:nvSpPr>
            <p:cNvPr id="47217" name="Oval 118"/>
            <p:cNvSpPr>
              <a:spLocks noChangeArrowheads="1"/>
            </p:cNvSpPr>
            <p:nvPr/>
          </p:nvSpPr>
          <p:spPr bwMode="auto">
            <a:xfrm>
              <a:off x="3292" y="2074"/>
              <a:ext cx="58" cy="69"/>
            </a:xfrm>
            <a:prstGeom prst="ellipse">
              <a:avLst/>
            </a:prstGeom>
            <a:solidFill>
              <a:srgbClr val="000000"/>
            </a:solidFill>
            <a:ln w="12700">
              <a:solidFill>
                <a:srgbClr val="000000"/>
              </a:solidFill>
              <a:round/>
              <a:headEnd/>
              <a:tailEnd/>
            </a:ln>
          </p:spPr>
          <p:txBody>
            <a:bodyPr/>
            <a:lstStyle/>
            <a:p>
              <a:endParaRPr lang="en-US"/>
            </a:p>
          </p:txBody>
        </p:sp>
        <p:sp>
          <p:nvSpPr>
            <p:cNvPr id="47218" name="Oval 119"/>
            <p:cNvSpPr>
              <a:spLocks noChangeArrowheads="1"/>
            </p:cNvSpPr>
            <p:nvPr/>
          </p:nvSpPr>
          <p:spPr bwMode="auto">
            <a:xfrm>
              <a:off x="3541" y="2143"/>
              <a:ext cx="58" cy="68"/>
            </a:xfrm>
            <a:prstGeom prst="ellipse">
              <a:avLst/>
            </a:prstGeom>
            <a:solidFill>
              <a:srgbClr val="000000"/>
            </a:solidFill>
            <a:ln w="12700">
              <a:solidFill>
                <a:srgbClr val="000000"/>
              </a:solidFill>
              <a:round/>
              <a:headEnd/>
              <a:tailEnd/>
            </a:ln>
          </p:spPr>
          <p:txBody>
            <a:bodyPr/>
            <a:lstStyle/>
            <a:p>
              <a:endParaRPr lang="en-US"/>
            </a:p>
          </p:txBody>
        </p:sp>
        <p:sp>
          <p:nvSpPr>
            <p:cNvPr id="47219" name="Oval 120"/>
            <p:cNvSpPr>
              <a:spLocks noChangeArrowheads="1"/>
            </p:cNvSpPr>
            <p:nvPr/>
          </p:nvSpPr>
          <p:spPr bwMode="auto">
            <a:xfrm>
              <a:off x="3799" y="1928"/>
              <a:ext cx="58" cy="68"/>
            </a:xfrm>
            <a:prstGeom prst="ellipse">
              <a:avLst/>
            </a:prstGeom>
            <a:solidFill>
              <a:srgbClr val="000000"/>
            </a:solidFill>
            <a:ln w="12700">
              <a:solidFill>
                <a:srgbClr val="000000"/>
              </a:solidFill>
              <a:round/>
              <a:headEnd/>
              <a:tailEnd/>
            </a:ln>
          </p:spPr>
          <p:txBody>
            <a:bodyPr/>
            <a:lstStyle/>
            <a:p>
              <a:endParaRPr lang="en-US"/>
            </a:p>
          </p:txBody>
        </p:sp>
        <p:sp>
          <p:nvSpPr>
            <p:cNvPr id="47220" name="Oval 121"/>
            <p:cNvSpPr>
              <a:spLocks noChangeArrowheads="1"/>
            </p:cNvSpPr>
            <p:nvPr/>
          </p:nvSpPr>
          <p:spPr bwMode="auto">
            <a:xfrm>
              <a:off x="4048" y="1996"/>
              <a:ext cx="59" cy="68"/>
            </a:xfrm>
            <a:prstGeom prst="ellipse">
              <a:avLst/>
            </a:prstGeom>
            <a:solidFill>
              <a:srgbClr val="000000"/>
            </a:solidFill>
            <a:ln w="12700">
              <a:solidFill>
                <a:srgbClr val="000000"/>
              </a:solidFill>
              <a:round/>
              <a:headEnd/>
              <a:tailEnd/>
            </a:ln>
          </p:spPr>
          <p:txBody>
            <a:bodyPr/>
            <a:lstStyle/>
            <a:p>
              <a:endParaRPr lang="en-US"/>
            </a:p>
          </p:txBody>
        </p:sp>
        <p:sp>
          <p:nvSpPr>
            <p:cNvPr id="47221" name="Oval 122"/>
            <p:cNvSpPr>
              <a:spLocks noChangeArrowheads="1"/>
            </p:cNvSpPr>
            <p:nvPr/>
          </p:nvSpPr>
          <p:spPr bwMode="auto">
            <a:xfrm>
              <a:off x="4298" y="2074"/>
              <a:ext cx="58" cy="69"/>
            </a:xfrm>
            <a:prstGeom prst="ellipse">
              <a:avLst/>
            </a:prstGeom>
            <a:solidFill>
              <a:srgbClr val="000000"/>
            </a:solidFill>
            <a:ln w="12700">
              <a:solidFill>
                <a:srgbClr val="000000"/>
              </a:solidFill>
              <a:round/>
              <a:headEnd/>
              <a:tailEnd/>
            </a:ln>
          </p:spPr>
          <p:txBody>
            <a:bodyPr/>
            <a:lstStyle/>
            <a:p>
              <a:endParaRPr lang="en-US"/>
            </a:p>
          </p:txBody>
        </p:sp>
        <p:sp>
          <p:nvSpPr>
            <p:cNvPr id="47222" name="Oval 123"/>
            <p:cNvSpPr>
              <a:spLocks noChangeArrowheads="1"/>
            </p:cNvSpPr>
            <p:nvPr/>
          </p:nvSpPr>
          <p:spPr bwMode="auto">
            <a:xfrm>
              <a:off x="4547" y="1859"/>
              <a:ext cx="59" cy="69"/>
            </a:xfrm>
            <a:prstGeom prst="ellipse">
              <a:avLst/>
            </a:prstGeom>
            <a:solidFill>
              <a:srgbClr val="000000"/>
            </a:solidFill>
            <a:ln w="12700">
              <a:solidFill>
                <a:srgbClr val="000000"/>
              </a:solidFill>
              <a:round/>
              <a:headEnd/>
              <a:tailEnd/>
            </a:ln>
          </p:spPr>
          <p:txBody>
            <a:bodyPr/>
            <a:lstStyle/>
            <a:p>
              <a:endParaRPr lang="en-US"/>
            </a:p>
          </p:txBody>
        </p:sp>
        <p:sp>
          <p:nvSpPr>
            <p:cNvPr id="47223" name="Rectangle 124"/>
            <p:cNvSpPr>
              <a:spLocks noChangeArrowheads="1"/>
            </p:cNvSpPr>
            <p:nvPr/>
          </p:nvSpPr>
          <p:spPr bwMode="auto">
            <a:xfrm>
              <a:off x="1055" y="2973"/>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0</a:t>
              </a:r>
              <a:endParaRPr lang="en-US"/>
            </a:p>
          </p:txBody>
        </p:sp>
        <p:sp>
          <p:nvSpPr>
            <p:cNvPr id="47224" name="Rectangle 125"/>
            <p:cNvSpPr>
              <a:spLocks noChangeArrowheads="1"/>
            </p:cNvSpPr>
            <p:nvPr/>
          </p:nvSpPr>
          <p:spPr bwMode="auto">
            <a:xfrm>
              <a:off x="1055" y="2612"/>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5</a:t>
              </a:r>
              <a:endParaRPr lang="en-US"/>
            </a:p>
          </p:txBody>
        </p:sp>
        <p:sp>
          <p:nvSpPr>
            <p:cNvPr id="47225" name="Rectangle 126"/>
            <p:cNvSpPr>
              <a:spLocks noChangeArrowheads="1"/>
            </p:cNvSpPr>
            <p:nvPr/>
          </p:nvSpPr>
          <p:spPr bwMode="auto">
            <a:xfrm>
              <a:off x="996" y="2250"/>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10</a:t>
              </a:r>
              <a:endParaRPr lang="en-US"/>
            </a:p>
          </p:txBody>
        </p:sp>
        <p:sp>
          <p:nvSpPr>
            <p:cNvPr id="47226" name="Rectangle 127"/>
            <p:cNvSpPr>
              <a:spLocks noChangeArrowheads="1"/>
            </p:cNvSpPr>
            <p:nvPr/>
          </p:nvSpPr>
          <p:spPr bwMode="auto">
            <a:xfrm>
              <a:off x="996" y="1888"/>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15</a:t>
              </a:r>
              <a:endParaRPr lang="en-US"/>
            </a:p>
          </p:txBody>
        </p:sp>
        <p:sp>
          <p:nvSpPr>
            <p:cNvPr id="47227" name="Rectangle 128"/>
            <p:cNvSpPr>
              <a:spLocks noChangeArrowheads="1"/>
            </p:cNvSpPr>
            <p:nvPr/>
          </p:nvSpPr>
          <p:spPr bwMode="auto">
            <a:xfrm>
              <a:off x="996" y="1527"/>
              <a:ext cx="142" cy="154"/>
            </a:xfrm>
            <a:prstGeom prst="rect">
              <a:avLst/>
            </a:prstGeom>
            <a:noFill/>
            <a:ln w="9525">
              <a:noFill/>
              <a:miter lim="800000"/>
              <a:headEnd/>
              <a:tailEnd/>
            </a:ln>
          </p:spPr>
          <p:txBody>
            <a:bodyPr wrap="none" lIns="0" tIns="0" rIns="0" bIns="0">
              <a:spAutoFit/>
            </a:bodyPr>
            <a:lstStyle/>
            <a:p>
              <a:r>
                <a:rPr lang="en-US" sz="1600" b="1" dirty="0">
                  <a:solidFill>
                    <a:srgbClr val="000000"/>
                  </a:solidFill>
                </a:rPr>
                <a:t>20</a:t>
              </a:r>
              <a:endParaRPr lang="en-US" dirty="0"/>
            </a:p>
          </p:txBody>
        </p:sp>
        <p:sp>
          <p:nvSpPr>
            <p:cNvPr id="47228" name="Rectangle 129"/>
            <p:cNvSpPr>
              <a:spLocks noChangeArrowheads="1"/>
            </p:cNvSpPr>
            <p:nvPr/>
          </p:nvSpPr>
          <p:spPr bwMode="auto">
            <a:xfrm>
              <a:off x="996" y="1165"/>
              <a:ext cx="142" cy="154"/>
            </a:xfrm>
            <a:prstGeom prst="rect">
              <a:avLst/>
            </a:prstGeom>
            <a:noFill/>
            <a:ln w="9525">
              <a:noFill/>
              <a:miter lim="800000"/>
              <a:headEnd/>
              <a:tailEnd/>
            </a:ln>
          </p:spPr>
          <p:txBody>
            <a:bodyPr wrap="none" lIns="0" tIns="0" rIns="0" bIns="0">
              <a:spAutoFit/>
            </a:bodyPr>
            <a:lstStyle/>
            <a:p>
              <a:r>
                <a:rPr lang="en-US" sz="1600" b="1" dirty="0">
                  <a:solidFill>
                    <a:srgbClr val="000000"/>
                  </a:solidFill>
                </a:rPr>
                <a:t>25</a:t>
              </a:r>
              <a:endParaRPr lang="en-US" dirty="0"/>
            </a:p>
          </p:txBody>
        </p:sp>
        <p:sp>
          <p:nvSpPr>
            <p:cNvPr id="47229" name="Rectangle 130"/>
            <p:cNvSpPr>
              <a:spLocks noChangeArrowheads="1"/>
            </p:cNvSpPr>
            <p:nvPr/>
          </p:nvSpPr>
          <p:spPr bwMode="auto">
            <a:xfrm>
              <a:off x="1296"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1</a:t>
              </a:r>
              <a:endParaRPr lang="en-US"/>
            </a:p>
          </p:txBody>
        </p:sp>
        <p:sp>
          <p:nvSpPr>
            <p:cNvPr id="47230" name="Rectangle 131"/>
            <p:cNvSpPr>
              <a:spLocks noChangeArrowheads="1"/>
            </p:cNvSpPr>
            <p:nvPr/>
          </p:nvSpPr>
          <p:spPr bwMode="auto">
            <a:xfrm>
              <a:off x="1545"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2</a:t>
              </a:r>
              <a:endParaRPr lang="en-US"/>
            </a:p>
          </p:txBody>
        </p:sp>
        <p:sp>
          <p:nvSpPr>
            <p:cNvPr id="47231" name="Rectangle 132"/>
            <p:cNvSpPr>
              <a:spLocks noChangeArrowheads="1"/>
            </p:cNvSpPr>
            <p:nvPr/>
          </p:nvSpPr>
          <p:spPr bwMode="auto">
            <a:xfrm>
              <a:off x="1795"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3</a:t>
              </a:r>
              <a:endParaRPr lang="en-US"/>
            </a:p>
          </p:txBody>
        </p:sp>
        <p:sp>
          <p:nvSpPr>
            <p:cNvPr id="47232" name="Rectangle 133"/>
            <p:cNvSpPr>
              <a:spLocks noChangeArrowheads="1"/>
            </p:cNvSpPr>
            <p:nvPr/>
          </p:nvSpPr>
          <p:spPr bwMode="auto">
            <a:xfrm>
              <a:off x="2053"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4</a:t>
              </a:r>
              <a:endParaRPr lang="en-US"/>
            </a:p>
          </p:txBody>
        </p:sp>
        <p:sp>
          <p:nvSpPr>
            <p:cNvPr id="47233" name="Rectangle 134"/>
            <p:cNvSpPr>
              <a:spLocks noChangeArrowheads="1"/>
            </p:cNvSpPr>
            <p:nvPr/>
          </p:nvSpPr>
          <p:spPr bwMode="auto">
            <a:xfrm>
              <a:off x="2302"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5</a:t>
              </a:r>
              <a:endParaRPr lang="en-US"/>
            </a:p>
          </p:txBody>
        </p:sp>
        <p:sp>
          <p:nvSpPr>
            <p:cNvPr id="47234" name="Rectangle 135"/>
            <p:cNvSpPr>
              <a:spLocks noChangeArrowheads="1"/>
            </p:cNvSpPr>
            <p:nvPr/>
          </p:nvSpPr>
          <p:spPr bwMode="auto">
            <a:xfrm>
              <a:off x="2552"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6</a:t>
              </a:r>
              <a:endParaRPr lang="en-US"/>
            </a:p>
          </p:txBody>
        </p:sp>
        <p:sp>
          <p:nvSpPr>
            <p:cNvPr id="47235" name="Rectangle 136"/>
            <p:cNvSpPr>
              <a:spLocks noChangeArrowheads="1"/>
            </p:cNvSpPr>
            <p:nvPr/>
          </p:nvSpPr>
          <p:spPr bwMode="auto">
            <a:xfrm>
              <a:off x="2801"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7</a:t>
              </a:r>
              <a:endParaRPr lang="en-US"/>
            </a:p>
          </p:txBody>
        </p:sp>
        <p:sp>
          <p:nvSpPr>
            <p:cNvPr id="47236" name="Rectangle 137"/>
            <p:cNvSpPr>
              <a:spLocks noChangeArrowheads="1"/>
            </p:cNvSpPr>
            <p:nvPr/>
          </p:nvSpPr>
          <p:spPr bwMode="auto">
            <a:xfrm>
              <a:off x="3050"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8</a:t>
              </a:r>
              <a:endParaRPr lang="en-US"/>
            </a:p>
          </p:txBody>
        </p:sp>
        <p:sp>
          <p:nvSpPr>
            <p:cNvPr id="47237" name="Rectangle 138"/>
            <p:cNvSpPr>
              <a:spLocks noChangeArrowheads="1"/>
            </p:cNvSpPr>
            <p:nvPr/>
          </p:nvSpPr>
          <p:spPr bwMode="auto">
            <a:xfrm>
              <a:off x="3300" y="3159"/>
              <a:ext cx="71" cy="154"/>
            </a:xfrm>
            <a:prstGeom prst="rect">
              <a:avLst/>
            </a:prstGeom>
            <a:noFill/>
            <a:ln w="9525">
              <a:noFill/>
              <a:miter lim="800000"/>
              <a:headEnd/>
              <a:tailEnd/>
            </a:ln>
          </p:spPr>
          <p:txBody>
            <a:bodyPr wrap="none" lIns="0" tIns="0" rIns="0" bIns="0">
              <a:spAutoFit/>
            </a:bodyPr>
            <a:lstStyle/>
            <a:p>
              <a:r>
                <a:rPr lang="en-US" sz="1600" b="1">
                  <a:solidFill>
                    <a:srgbClr val="000000"/>
                  </a:solidFill>
                </a:rPr>
                <a:t>9</a:t>
              </a:r>
              <a:endParaRPr lang="en-US"/>
            </a:p>
          </p:txBody>
        </p:sp>
        <p:sp>
          <p:nvSpPr>
            <p:cNvPr id="47238" name="Rectangle 139"/>
            <p:cNvSpPr>
              <a:spLocks noChangeArrowheads="1"/>
            </p:cNvSpPr>
            <p:nvPr/>
          </p:nvSpPr>
          <p:spPr bwMode="auto">
            <a:xfrm>
              <a:off x="3516"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10</a:t>
              </a:r>
              <a:endParaRPr lang="en-US"/>
            </a:p>
          </p:txBody>
        </p:sp>
        <p:sp>
          <p:nvSpPr>
            <p:cNvPr id="47239" name="Rectangle 140"/>
            <p:cNvSpPr>
              <a:spLocks noChangeArrowheads="1"/>
            </p:cNvSpPr>
            <p:nvPr/>
          </p:nvSpPr>
          <p:spPr bwMode="auto">
            <a:xfrm>
              <a:off x="3774"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11</a:t>
              </a:r>
              <a:endParaRPr lang="en-US"/>
            </a:p>
          </p:txBody>
        </p:sp>
        <p:sp>
          <p:nvSpPr>
            <p:cNvPr id="47240" name="Rectangle 141"/>
            <p:cNvSpPr>
              <a:spLocks noChangeArrowheads="1"/>
            </p:cNvSpPr>
            <p:nvPr/>
          </p:nvSpPr>
          <p:spPr bwMode="auto">
            <a:xfrm>
              <a:off x="4023"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12</a:t>
              </a:r>
              <a:endParaRPr lang="en-US"/>
            </a:p>
          </p:txBody>
        </p:sp>
        <p:sp>
          <p:nvSpPr>
            <p:cNvPr id="47241" name="Rectangle 142"/>
            <p:cNvSpPr>
              <a:spLocks noChangeArrowheads="1"/>
            </p:cNvSpPr>
            <p:nvPr/>
          </p:nvSpPr>
          <p:spPr bwMode="auto">
            <a:xfrm>
              <a:off x="4273"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13</a:t>
              </a:r>
              <a:endParaRPr lang="en-US"/>
            </a:p>
          </p:txBody>
        </p:sp>
        <p:sp>
          <p:nvSpPr>
            <p:cNvPr id="47242" name="Rectangle 143"/>
            <p:cNvSpPr>
              <a:spLocks noChangeArrowheads="1"/>
            </p:cNvSpPr>
            <p:nvPr/>
          </p:nvSpPr>
          <p:spPr bwMode="auto">
            <a:xfrm>
              <a:off x="4522" y="3159"/>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14</a:t>
              </a:r>
              <a:endParaRPr lang="en-US"/>
            </a:p>
          </p:txBody>
        </p:sp>
        <p:sp>
          <p:nvSpPr>
            <p:cNvPr id="47243" name="Rectangle 144"/>
            <p:cNvSpPr>
              <a:spLocks noChangeArrowheads="1"/>
            </p:cNvSpPr>
            <p:nvPr/>
          </p:nvSpPr>
          <p:spPr bwMode="auto">
            <a:xfrm>
              <a:off x="2410" y="3355"/>
              <a:ext cx="1260" cy="154"/>
            </a:xfrm>
            <a:prstGeom prst="rect">
              <a:avLst/>
            </a:prstGeom>
            <a:noFill/>
            <a:ln w="9525">
              <a:noFill/>
              <a:miter lim="800000"/>
              <a:headEnd/>
              <a:tailEnd/>
            </a:ln>
          </p:spPr>
          <p:txBody>
            <a:bodyPr wrap="none" lIns="0" tIns="0" rIns="0" bIns="0">
              <a:spAutoFit/>
            </a:bodyPr>
            <a:lstStyle/>
            <a:p>
              <a:r>
                <a:rPr lang="en-US" sz="1600" b="1">
                  <a:solidFill>
                    <a:srgbClr val="000000"/>
                  </a:solidFill>
                </a:rPr>
                <a:t>Weeks of Instruction</a:t>
              </a:r>
              <a:endParaRPr lang="en-US"/>
            </a:p>
          </p:txBody>
        </p:sp>
        <p:sp>
          <p:nvSpPr>
            <p:cNvPr id="47244" name="Rectangle 283"/>
            <p:cNvSpPr>
              <a:spLocks noChangeArrowheads="1"/>
            </p:cNvSpPr>
            <p:nvPr/>
          </p:nvSpPr>
          <p:spPr bwMode="auto">
            <a:xfrm rot="-5400000">
              <a:off x="-143" y="2052"/>
              <a:ext cx="1955" cy="154"/>
            </a:xfrm>
            <a:prstGeom prst="rect">
              <a:avLst/>
            </a:prstGeom>
            <a:noFill/>
            <a:ln w="9525">
              <a:noFill/>
              <a:miter lim="800000"/>
              <a:headEnd/>
              <a:tailEnd/>
            </a:ln>
          </p:spPr>
          <p:txBody>
            <a:bodyPr lIns="0" tIns="0" rIns="0" bIns="0">
              <a:spAutoFit/>
            </a:bodyPr>
            <a:lstStyle/>
            <a:p>
              <a:r>
                <a:rPr lang="en-US" sz="1600" b="1" dirty="0">
                  <a:solidFill>
                    <a:srgbClr val="000000"/>
                  </a:solidFill>
                </a:rPr>
                <a:t>Problems Correct in 3 Minutes</a:t>
              </a:r>
              <a:endParaRPr lang="en-US" dirty="0"/>
            </a:p>
          </p:txBody>
        </p:sp>
        <p:sp>
          <p:nvSpPr>
            <p:cNvPr id="47245" name="AutoShape 11"/>
            <p:cNvSpPr>
              <a:spLocks noChangeAspect="1" noChangeArrowheads="1" noTextEdit="1"/>
            </p:cNvSpPr>
            <p:nvPr/>
          </p:nvSpPr>
          <p:spPr bwMode="auto">
            <a:xfrm>
              <a:off x="672" y="960"/>
              <a:ext cx="4283" cy="2639"/>
            </a:xfrm>
            <a:prstGeom prst="rect">
              <a:avLst/>
            </a:prstGeom>
            <a:noFill/>
            <a:ln w="9525">
              <a:noFill/>
              <a:miter lim="800000"/>
              <a:headEnd/>
              <a:tailEnd/>
            </a:ln>
          </p:spPr>
          <p:txBody>
            <a:bodyPr/>
            <a:lstStyle/>
            <a:p>
              <a:endParaRPr lang="en-US"/>
            </a:p>
          </p:txBody>
        </p:sp>
      </p:grpSp>
      <p:sp>
        <p:nvSpPr>
          <p:cNvPr id="143" name="Title 142"/>
          <p:cNvSpPr>
            <a:spLocks noGrp="1"/>
          </p:cNvSpPr>
          <p:nvPr>
            <p:ph type="title"/>
          </p:nvPr>
        </p:nvSpPr>
        <p:spPr>
          <a:xfrm>
            <a:off x="304800" y="762000"/>
            <a:ext cx="8305800" cy="990600"/>
          </a:xfrm>
        </p:spPr>
        <p:txBody>
          <a:bodyPr/>
          <a:lstStyle/>
          <a:p>
            <a:r>
              <a:rPr lang="en-US" dirty="0" smtClean="0"/>
              <a:t>Graphing CBM Scores</a:t>
            </a:r>
            <a:endParaRPr lang="en-US" dirty="0"/>
          </a:p>
        </p:txBody>
      </p:sp>
      <p:sp>
        <p:nvSpPr>
          <p:cNvPr id="144" name="Slide Number Placeholder 143"/>
          <p:cNvSpPr>
            <a:spLocks noGrp="1"/>
          </p:cNvSpPr>
          <p:nvPr>
            <p:ph type="sldNum" sz="quarter" idx="10"/>
          </p:nvPr>
        </p:nvSpPr>
        <p:spPr/>
        <p:txBody>
          <a:bodyPr/>
          <a:lstStyle/>
          <a:p>
            <a:pPr>
              <a:defRPr/>
            </a:pPr>
            <a:fld id="{085E27C5-ECB1-4EBC-98D3-F94D2BA84B3F}" type="slidenum">
              <a:rPr lang="en-US" smtClean="0"/>
              <a:pPr>
                <a:defRPr/>
              </a:pPr>
              <a:t>108</a:t>
            </a:fld>
            <a:endParaRPr lang="en-US"/>
          </a:p>
        </p:txBody>
      </p:sp>
      <p:cxnSp>
        <p:nvCxnSpPr>
          <p:cNvPr id="152" name="Straight Connector 151"/>
          <p:cNvCxnSpPr/>
          <p:nvPr/>
        </p:nvCxnSpPr>
        <p:spPr>
          <a:xfrm flipV="1">
            <a:off x="1600200" y="3048000"/>
            <a:ext cx="57912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4800" y="0"/>
            <a:ext cx="9144000" cy="6324600"/>
            <a:chOff x="0" y="0"/>
            <a:chExt cx="5760" cy="3965"/>
          </a:xfrm>
        </p:grpSpPr>
        <p:pic>
          <p:nvPicPr>
            <p:cNvPr id="50181" name="Picture 4"/>
            <p:cNvPicPr>
              <a:picLocks noChangeAspect="1" noChangeArrowheads="1"/>
            </p:cNvPicPr>
            <p:nvPr/>
          </p:nvPicPr>
          <p:blipFill>
            <a:blip r:embed="rId3" cstate="print"/>
            <a:srcRect/>
            <a:stretch>
              <a:fillRect/>
            </a:stretch>
          </p:blipFill>
          <p:spPr bwMode="auto">
            <a:xfrm>
              <a:off x="1007" y="1104"/>
              <a:ext cx="4572" cy="2861"/>
            </a:xfrm>
            <a:prstGeom prst="rect">
              <a:avLst/>
            </a:prstGeom>
            <a:noFill/>
            <a:ln w="9525">
              <a:noFill/>
              <a:miter lim="800000"/>
              <a:headEnd/>
              <a:tailEnd/>
            </a:ln>
          </p:spPr>
        </p:pic>
        <p:sp>
          <p:nvSpPr>
            <p:cNvPr id="50182" name="Text Box 5"/>
            <p:cNvSpPr txBox="1">
              <a:spLocks noChangeArrowheads="1"/>
            </p:cNvSpPr>
            <p:nvPr/>
          </p:nvSpPr>
          <p:spPr bwMode="auto">
            <a:xfrm>
              <a:off x="3264" y="2256"/>
              <a:ext cx="158" cy="106"/>
            </a:xfrm>
            <a:prstGeom prst="rect">
              <a:avLst/>
            </a:prstGeom>
            <a:noFill/>
            <a:ln w="9525">
              <a:noFill/>
              <a:miter lim="800000"/>
              <a:headEnd/>
              <a:tailEnd/>
            </a:ln>
          </p:spPr>
          <p:txBody>
            <a:bodyPr/>
            <a:lstStyle/>
            <a:p>
              <a:r>
                <a:rPr lang="en-US" sz="1400" b="1"/>
                <a:t>X</a:t>
              </a:r>
              <a:endParaRPr lang="en-US" sz="1400"/>
            </a:p>
          </p:txBody>
        </p:sp>
        <p:sp>
          <p:nvSpPr>
            <p:cNvPr id="50183" name="Text Box 6"/>
            <p:cNvSpPr txBox="1">
              <a:spLocks noChangeArrowheads="1"/>
            </p:cNvSpPr>
            <p:nvPr/>
          </p:nvSpPr>
          <p:spPr bwMode="auto">
            <a:xfrm>
              <a:off x="1872" y="2544"/>
              <a:ext cx="158" cy="105"/>
            </a:xfrm>
            <a:prstGeom prst="rect">
              <a:avLst/>
            </a:prstGeom>
            <a:noFill/>
            <a:ln w="9525">
              <a:noFill/>
              <a:miter lim="800000"/>
              <a:headEnd/>
              <a:tailEnd/>
            </a:ln>
          </p:spPr>
          <p:txBody>
            <a:bodyPr/>
            <a:lstStyle/>
            <a:p>
              <a:r>
                <a:rPr lang="en-US" sz="1400" b="1"/>
                <a:t>X</a:t>
              </a:r>
              <a:endParaRPr lang="en-US" sz="1400"/>
            </a:p>
          </p:txBody>
        </p:sp>
        <p:sp>
          <p:nvSpPr>
            <p:cNvPr id="50184" name="Line 7"/>
            <p:cNvSpPr>
              <a:spLocks noChangeShapeType="1"/>
            </p:cNvSpPr>
            <p:nvPr/>
          </p:nvSpPr>
          <p:spPr bwMode="auto">
            <a:xfrm flipV="1">
              <a:off x="1968" y="2333"/>
              <a:ext cx="1366" cy="307"/>
            </a:xfrm>
            <a:prstGeom prst="line">
              <a:avLst/>
            </a:prstGeom>
            <a:noFill/>
            <a:ln w="9525">
              <a:solidFill>
                <a:schemeClr val="tx1"/>
              </a:solidFill>
              <a:round/>
              <a:headEnd/>
              <a:tailEnd/>
            </a:ln>
          </p:spPr>
          <p:txBody>
            <a:bodyPr/>
            <a:lstStyle/>
            <a:p>
              <a:endParaRPr lang="en-US"/>
            </a:p>
          </p:txBody>
        </p:sp>
        <p:sp>
          <p:nvSpPr>
            <p:cNvPr id="50185" name="Text Box 8"/>
            <p:cNvSpPr txBox="1">
              <a:spLocks noChangeArrowheads="1"/>
            </p:cNvSpPr>
            <p:nvPr/>
          </p:nvSpPr>
          <p:spPr bwMode="auto">
            <a:xfrm>
              <a:off x="3072" y="2685"/>
              <a:ext cx="576" cy="212"/>
            </a:xfrm>
            <a:prstGeom prst="rect">
              <a:avLst/>
            </a:prstGeom>
            <a:solidFill>
              <a:srgbClr val="FFFFFF"/>
            </a:solidFill>
            <a:ln w="9525">
              <a:solidFill>
                <a:srgbClr val="000000"/>
              </a:solidFill>
              <a:miter lim="800000"/>
              <a:headEnd/>
              <a:tailEnd/>
            </a:ln>
          </p:spPr>
          <p:txBody>
            <a:bodyPr/>
            <a:lstStyle/>
            <a:p>
              <a:pPr algn="ctr"/>
              <a:r>
                <a:rPr lang="en-US" sz="1200" dirty="0" smtClean="0"/>
                <a:t>trend line</a:t>
              </a:r>
              <a:endParaRPr lang="en-US" sz="1200" dirty="0"/>
            </a:p>
          </p:txBody>
        </p:sp>
        <p:sp>
          <p:nvSpPr>
            <p:cNvPr id="50186" name="Line 9"/>
            <p:cNvSpPr>
              <a:spLocks noChangeShapeType="1"/>
            </p:cNvSpPr>
            <p:nvPr/>
          </p:nvSpPr>
          <p:spPr bwMode="auto">
            <a:xfrm flipH="1" flipV="1">
              <a:off x="3194" y="2439"/>
              <a:ext cx="176" cy="246"/>
            </a:xfrm>
            <a:prstGeom prst="line">
              <a:avLst/>
            </a:prstGeom>
            <a:noFill/>
            <a:ln w="9525">
              <a:solidFill>
                <a:schemeClr val="tx1"/>
              </a:solidFill>
              <a:round/>
              <a:headEnd/>
              <a:tailEnd type="triangle" w="med" len="med"/>
            </a:ln>
          </p:spPr>
          <p:txBody>
            <a:bodyPr/>
            <a:lstStyle/>
            <a:p>
              <a:endParaRPr lang="en-US"/>
            </a:p>
          </p:txBody>
        </p:sp>
        <p:sp>
          <p:nvSpPr>
            <p:cNvPr id="50187" name="Rectangle 10"/>
            <p:cNvSpPr>
              <a:spLocks noChangeArrowheads="1"/>
            </p:cNvSpPr>
            <p:nvPr/>
          </p:nvSpPr>
          <p:spPr bwMode="auto">
            <a:xfrm>
              <a:off x="0" y="0"/>
              <a:ext cx="5760" cy="0"/>
            </a:xfrm>
            <a:prstGeom prst="rect">
              <a:avLst/>
            </a:prstGeom>
            <a:noFill/>
            <a:ln w="9525">
              <a:noFill/>
              <a:miter lim="800000"/>
              <a:headEnd/>
              <a:tailEnd/>
            </a:ln>
          </p:spPr>
          <p:txBody>
            <a:bodyPr wrap="none" anchor="ctr">
              <a:spAutoFit/>
            </a:bodyPr>
            <a:lstStyle/>
            <a:p>
              <a:endParaRPr lang="en-US"/>
            </a:p>
          </p:txBody>
        </p:sp>
      </p:grpSp>
      <p:sp>
        <p:nvSpPr>
          <p:cNvPr id="50179" name="Text Box 11"/>
          <p:cNvSpPr txBox="1">
            <a:spLocks noChangeArrowheads="1"/>
          </p:cNvSpPr>
          <p:nvPr/>
        </p:nvSpPr>
        <p:spPr bwMode="auto">
          <a:xfrm>
            <a:off x="5715000" y="1828800"/>
            <a:ext cx="2971800" cy="3200400"/>
          </a:xfrm>
          <a:prstGeom prst="rect">
            <a:avLst/>
          </a:prstGeom>
          <a:solidFill>
            <a:srgbClr val="FFFFFF"/>
          </a:solidFill>
          <a:ln w="9525">
            <a:solidFill>
              <a:srgbClr val="000000"/>
            </a:solidFill>
            <a:miter lim="800000"/>
            <a:headEnd/>
            <a:tailEnd/>
          </a:ln>
        </p:spPr>
        <p:txBody>
          <a:bodyPr/>
          <a:lstStyle/>
          <a:p>
            <a:r>
              <a:rPr lang="en-US" sz="1300" b="1" dirty="0"/>
              <a:t>Step 1:</a:t>
            </a:r>
            <a:r>
              <a:rPr lang="en-US" sz="1300" dirty="0"/>
              <a:t> Divide the data points into three equal sections by drawing two vertical lines. (If the points divide unevenly, group them approximately.)</a:t>
            </a:r>
          </a:p>
          <a:p>
            <a:endParaRPr lang="en-US" sz="1300" dirty="0"/>
          </a:p>
          <a:p>
            <a:r>
              <a:rPr lang="en-US" sz="1300" b="1" dirty="0"/>
              <a:t>Step 2</a:t>
            </a:r>
            <a:r>
              <a:rPr lang="en-US" sz="1300" dirty="0"/>
              <a:t>: In the first and third sections, find the median data point and median instructional week. Locate the place on the graph where the two values intersect and mark with an “X.”</a:t>
            </a:r>
          </a:p>
          <a:p>
            <a:endParaRPr lang="en-US" sz="1300" dirty="0"/>
          </a:p>
          <a:p>
            <a:r>
              <a:rPr lang="en-US" sz="1300" b="1" dirty="0"/>
              <a:t>Step 3:</a:t>
            </a:r>
            <a:r>
              <a:rPr lang="en-US" sz="1300" dirty="0"/>
              <a:t> Draw a line through the two Xs, extending to the margins of the graph. This represents the </a:t>
            </a:r>
            <a:r>
              <a:rPr lang="en-US" sz="1300" dirty="0" smtClean="0"/>
              <a:t>trend line </a:t>
            </a:r>
            <a:r>
              <a:rPr lang="en-US" sz="1300" dirty="0"/>
              <a:t>or line of improvement.</a:t>
            </a:r>
          </a:p>
        </p:txBody>
      </p:sp>
      <p:sp>
        <p:nvSpPr>
          <p:cNvPr id="34820" name="Rectangle 12"/>
          <p:cNvSpPr>
            <a:spLocks noChangeArrowheads="1"/>
          </p:cNvSpPr>
          <p:nvPr/>
        </p:nvSpPr>
        <p:spPr bwMode="auto">
          <a:xfrm>
            <a:off x="381000" y="762000"/>
            <a:ext cx="8763000" cy="990600"/>
          </a:xfrm>
          <a:prstGeom prst="rect">
            <a:avLst/>
          </a:prstGeom>
          <a:noFill/>
          <a:ln w="9525">
            <a:noFill/>
            <a:miter lim="800000"/>
            <a:headEnd/>
            <a:tailEnd/>
          </a:ln>
        </p:spPr>
        <p:txBody>
          <a:bodyPr anchor="ctr"/>
          <a:lstStyle/>
          <a:p>
            <a:pPr>
              <a:defRPr/>
            </a:pPr>
            <a:r>
              <a:rPr lang="en-US" sz="4000" b="1" dirty="0">
                <a:solidFill>
                  <a:srgbClr val="2E005C"/>
                </a:solidFill>
                <a:latin typeface="+mj-lt"/>
              </a:rPr>
              <a:t>Calculating Slope: </a:t>
            </a:r>
            <a:endParaRPr lang="en-US" sz="4000" b="1" dirty="0" smtClean="0">
              <a:solidFill>
                <a:srgbClr val="2E005C"/>
              </a:solidFill>
              <a:latin typeface="+mj-lt"/>
            </a:endParaRPr>
          </a:p>
          <a:p>
            <a:pPr>
              <a:defRPr/>
            </a:pPr>
            <a:r>
              <a:rPr lang="en-US" sz="4000" b="1" dirty="0" smtClean="0">
                <a:solidFill>
                  <a:srgbClr val="2E005C"/>
                </a:solidFill>
                <a:latin typeface="+mj-lt"/>
              </a:rPr>
              <a:t>Step 1 - Draw a Trend Line</a:t>
            </a:r>
            <a:endParaRPr lang="en-US" sz="4000" b="1" dirty="0">
              <a:solidFill>
                <a:srgbClr val="2E005C"/>
              </a:solidFill>
              <a:latin typeface="+mj-lt"/>
            </a:endParaRPr>
          </a:p>
        </p:txBody>
      </p:sp>
      <p:sp>
        <p:nvSpPr>
          <p:cNvPr id="12" name="Slide Number Placeholder 11"/>
          <p:cNvSpPr>
            <a:spLocks noGrp="1"/>
          </p:cNvSpPr>
          <p:nvPr>
            <p:ph type="sldNum" sz="quarter" idx="10"/>
          </p:nvPr>
        </p:nvSpPr>
        <p:spPr/>
        <p:txBody>
          <a:bodyPr/>
          <a:lstStyle/>
          <a:p>
            <a:pPr>
              <a:defRPr/>
            </a:pPr>
            <a:fld id="{085E27C5-ECB1-4EBC-98D3-F94D2BA84B3F}" type="slidenum">
              <a:rPr lang="en-US"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Review: Formative Assessments</a:t>
            </a:r>
          </a:p>
        </p:txBody>
      </p:sp>
      <p:sp>
        <p:nvSpPr>
          <p:cNvPr id="38915" name="Content Placeholder 2"/>
          <p:cNvSpPr>
            <a:spLocks noGrp="1"/>
          </p:cNvSpPr>
          <p:nvPr>
            <p:ph idx="1"/>
          </p:nvPr>
        </p:nvSpPr>
        <p:spPr/>
        <p:txBody>
          <a:bodyPr/>
          <a:lstStyle/>
          <a:p>
            <a:pPr eaLnBrk="1" hangingPunct="1">
              <a:buClr>
                <a:schemeClr val="accent1"/>
              </a:buClr>
              <a:buFont typeface="Wingdings" pitchFamily="2" charset="2"/>
              <a:buChar char="§"/>
            </a:pPr>
            <a:r>
              <a:rPr lang="en-US" dirty="0" smtClean="0"/>
              <a:t>PURPOSE: Tells us how well students are responding to instruction</a:t>
            </a:r>
          </a:p>
          <a:p>
            <a:pPr eaLnBrk="1" hangingPunct="1">
              <a:buClr>
                <a:schemeClr val="accent1"/>
              </a:buClr>
              <a:buFont typeface="Wingdings" pitchFamily="2" charset="2"/>
              <a:buChar char="§"/>
            </a:pPr>
            <a:r>
              <a:rPr lang="en-US" dirty="0" smtClean="0"/>
              <a:t>Administered </a:t>
            </a:r>
            <a:r>
              <a:rPr lang="en-US" b="1" u="sng" dirty="0" smtClean="0"/>
              <a:t>during </a:t>
            </a:r>
            <a:r>
              <a:rPr lang="en-US" dirty="0" smtClean="0"/>
              <a:t>instruction</a:t>
            </a:r>
          </a:p>
          <a:p>
            <a:pPr eaLnBrk="1" hangingPunct="1">
              <a:buClr>
                <a:schemeClr val="accent1"/>
              </a:buClr>
              <a:buFont typeface="Wingdings" pitchFamily="2" charset="2"/>
              <a:buChar char="§"/>
            </a:pPr>
            <a:r>
              <a:rPr lang="en-US" dirty="0" smtClean="0"/>
              <a:t>Typically administered to</a:t>
            </a:r>
            <a:r>
              <a:rPr lang="en-US" b="1" u="sng" dirty="0" smtClean="0"/>
              <a:t> all </a:t>
            </a:r>
            <a:r>
              <a:rPr lang="en-US" dirty="0" smtClean="0"/>
              <a:t>students during screening and </a:t>
            </a:r>
            <a:r>
              <a:rPr lang="en-US" b="1" u="sng" dirty="0" smtClean="0"/>
              <a:t>some</a:t>
            </a:r>
            <a:r>
              <a:rPr lang="en-US" dirty="0" smtClean="0"/>
              <a:t> students for progress monitoring </a:t>
            </a:r>
          </a:p>
          <a:p>
            <a:pPr eaLnBrk="1" hangingPunct="1">
              <a:buClr>
                <a:schemeClr val="accent1"/>
              </a:buClr>
              <a:buFont typeface="Wingdings" pitchFamily="2" charset="2"/>
              <a:buChar char="§"/>
            </a:pPr>
            <a:r>
              <a:rPr lang="en-US" dirty="0" smtClean="0"/>
              <a:t>May be </a:t>
            </a:r>
            <a:r>
              <a:rPr lang="en-US" b="1" dirty="0" smtClean="0"/>
              <a:t>formal </a:t>
            </a:r>
            <a:r>
              <a:rPr lang="en-US" dirty="0" smtClean="0"/>
              <a:t>(i.e., standardized) or </a:t>
            </a:r>
            <a:r>
              <a:rPr lang="en-US" b="1" dirty="0" smtClean="0"/>
              <a:t>informal </a:t>
            </a:r>
            <a:endParaRPr lang="en-US" dirty="0" smtClean="0"/>
          </a:p>
          <a:p>
            <a:pPr marL="457200" lvl="1" indent="0" eaLnBrk="1" hangingPunct="1">
              <a:buNone/>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a:t>
            </a:fld>
            <a:endParaRPr lang="en-US"/>
          </a:p>
        </p:txBody>
      </p:sp>
    </p:spTree>
    <p:extLst>
      <p:ext uri="{BB962C8B-B14F-4D97-AF65-F5344CB8AC3E}">
        <p14:creationId xmlns:p14="http://schemas.microsoft.com/office/powerpoint/2010/main" xmlns="" val="23869251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762000" y="-304800"/>
            <a:ext cx="9144000" cy="0"/>
          </a:xfrm>
          <a:prstGeom prst="rect">
            <a:avLst/>
          </a:prstGeom>
          <a:noFill/>
          <a:ln w="9525">
            <a:noFill/>
            <a:miter lim="800000"/>
            <a:headEnd/>
            <a:tailEnd/>
          </a:ln>
        </p:spPr>
        <p:txBody>
          <a:bodyPr wrap="none" anchor="ctr">
            <a:spAutoFit/>
          </a:bodyPr>
          <a:lstStyle/>
          <a:p>
            <a:endParaRPr lang="en-US"/>
          </a:p>
        </p:txBody>
      </p:sp>
      <p:grpSp>
        <p:nvGrpSpPr>
          <p:cNvPr id="2" name="Group 78"/>
          <p:cNvGrpSpPr>
            <a:grpSpLocks/>
          </p:cNvGrpSpPr>
          <p:nvPr/>
        </p:nvGrpSpPr>
        <p:grpSpPr bwMode="auto">
          <a:xfrm>
            <a:off x="838200" y="1706563"/>
            <a:ext cx="7391400" cy="4541837"/>
            <a:chOff x="527" y="913"/>
            <a:chExt cx="4656" cy="2861"/>
          </a:xfrm>
        </p:grpSpPr>
        <p:grpSp>
          <p:nvGrpSpPr>
            <p:cNvPr id="3" name="Group 10"/>
            <p:cNvGrpSpPr>
              <a:grpSpLocks noChangeAspect="1"/>
            </p:cNvGrpSpPr>
            <p:nvPr/>
          </p:nvGrpSpPr>
          <p:grpSpPr bwMode="auto">
            <a:xfrm>
              <a:off x="527" y="913"/>
              <a:ext cx="4572" cy="2861"/>
              <a:chOff x="527" y="913"/>
              <a:chExt cx="4572" cy="2861"/>
            </a:xfrm>
          </p:grpSpPr>
          <p:sp>
            <p:nvSpPr>
              <p:cNvPr id="51207" name="AutoShape 9"/>
              <p:cNvSpPr>
                <a:spLocks noChangeAspect="1" noChangeArrowheads="1" noTextEdit="1"/>
              </p:cNvSpPr>
              <p:nvPr/>
            </p:nvSpPr>
            <p:spPr bwMode="auto">
              <a:xfrm>
                <a:off x="527" y="913"/>
                <a:ext cx="4572" cy="2861"/>
              </a:xfrm>
              <a:prstGeom prst="rect">
                <a:avLst/>
              </a:prstGeom>
              <a:noFill/>
              <a:ln w="9525">
                <a:noFill/>
                <a:miter lim="800000"/>
                <a:headEnd/>
                <a:tailEnd/>
              </a:ln>
            </p:spPr>
            <p:txBody>
              <a:bodyPr/>
              <a:lstStyle/>
              <a:p>
                <a:endParaRPr lang="en-US"/>
              </a:p>
            </p:txBody>
          </p:sp>
          <p:sp>
            <p:nvSpPr>
              <p:cNvPr id="51208" name="Rectangle 11"/>
              <p:cNvSpPr>
                <a:spLocks noChangeArrowheads="1"/>
              </p:cNvSpPr>
              <p:nvPr/>
            </p:nvSpPr>
            <p:spPr bwMode="auto">
              <a:xfrm>
                <a:off x="1089" y="1082"/>
                <a:ext cx="3841" cy="2065"/>
              </a:xfrm>
              <a:prstGeom prst="rect">
                <a:avLst/>
              </a:prstGeom>
              <a:noFill/>
              <a:ln w="9525">
                <a:noFill/>
                <a:miter lim="800000"/>
                <a:headEnd/>
                <a:tailEnd/>
              </a:ln>
            </p:spPr>
            <p:txBody>
              <a:bodyPr/>
              <a:lstStyle/>
              <a:p>
                <a:endParaRPr lang="en-US"/>
              </a:p>
            </p:txBody>
          </p:sp>
          <p:sp>
            <p:nvSpPr>
              <p:cNvPr id="51209" name="Rectangle 12"/>
              <p:cNvSpPr>
                <a:spLocks noChangeArrowheads="1"/>
              </p:cNvSpPr>
              <p:nvPr/>
            </p:nvSpPr>
            <p:spPr bwMode="auto">
              <a:xfrm>
                <a:off x="1089" y="1082"/>
                <a:ext cx="3841" cy="2065"/>
              </a:xfrm>
              <a:prstGeom prst="rect">
                <a:avLst/>
              </a:prstGeom>
              <a:noFill/>
              <a:ln w="25400">
                <a:solidFill>
                  <a:srgbClr val="000000"/>
                </a:solidFill>
                <a:miter lim="800000"/>
                <a:headEnd/>
                <a:tailEnd/>
              </a:ln>
            </p:spPr>
            <p:txBody>
              <a:bodyPr/>
              <a:lstStyle/>
              <a:p>
                <a:endParaRPr lang="en-US"/>
              </a:p>
            </p:txBody>
          </p:sp>
          <p:sp>
            <p:nvSpPr>
              <p:cNvPr id="51210" name="Line 13"/>
              <p:cNvSpPr>
                <a:spLocks noChangeShapeType="1"/>
              </p:cNvSpPr>
              <p:nvPr/>
            </p:nvSpPr>
            <p:spPr bwMode="auto">
              <a:xfrm>
                <a:off x="1089" y="1082"/>
                <a:ext cx="0" cy="2065"/>
              </a:xfrm>
              <a:prstGeom prst="line">
                <a:avLst/>
              </a:prstGeom>
              <a:noFill/>
              <a:ln w="12700">
                <a:solidFill>
                  <a:srgbClr val="000000"/>
                </a:solidFill>
                <a:round/>
                <a:headEnd/>
                <a:tailEnd/>
              </a:ln>
            </p:spPr>
            <p:txBody>
              <a:bodyPr/>
              <a:lstStyle/>
              <a:p>
                <a:endParaRPr lang="en-US"/>
              </a:p>
            </p:txBody>
          </p:sp>
          <p:sp>
            <p:nvSpPr>
              <p:cNvPr id="51211" name="Line 14"/>
              <p:cNvSpPr>
                <a:spLocks noChangeShapeType="1"/>
              </p:cNvSpPr>
              <p:nvPr/>
            </p:nvSpPr>
            <p:spPr bwMode="auto">
              <a:xfrm>
                <a:off x="1057" y="3147"/>
                <a:ext cx="32" cy="0"/>
              </a:xfrm>
              <a:prstGeom prst="line">
                <a:avLst/>
              </a:prstGeom>
              <a:noFill/>
              <a:ln w="12700">
                <a:solidFill>
                  <a:srgbClr val="000000"/>
                </a:solidFill>
                <a:round/>
                <a:headEnd/>
                <a:tailEnd/>
              </a:ln>
            </p:spPr>
            <p:txBody>
              <a:bodyPr/>
              <a:lstStyle/>
              <a:p>
                <a:endParaRPr lang="en-US"/>
              </a:p>
            </p:txBody>
          </p:sp>
          <p:sp>
            <p:nvSpPr>
              <p:cNvPr id="51212" name="Line 15"/>
              <p:cNvSpPr>
                <a:spLocks noChangeShapeType="1"/>
              </p:cNvSpPr>
              <p:nvPr/>
            </p:nvSpPr>
            <p:spPr bwMode="auto">
              <a:xfrm>
                <a:off x="1057" y="2938"/>
                <a:ext cx="32" cy="0"/>
              </a:xfrm>
              <a:prstGeom prst="line">
                <a:avLst/>
              </a:prstGeom>
              <a:noFill/>
              <a:ln w="12700">
                <a:solidFill>
                  <a:srgbClr val="000000"/>
                </a:solidFill>
                <a:round/>
                <a:headEnd/>
                <a:tailEnd/>
              </a:ln>
            </p:spPr>
            <p:txBody>
              <a:bodyPr/>
              <a:lstStyle/>
              <a:p>
                <a:endParaRPr lang="en-US"/>
              </a:p>
            </p:txBody>
          </p:sp>
          <p:sp>
            <p:nvSpPr>
              <p:cNvPr id="51213" name="Line 16"/>
              <p:cNvSpPr>
                <a:spLocks noChangeShapeType="1"/>
              </p:cNvSpPr>
              <p:nvPr/>
            </p:nvSpPr>
            <p:spPr bwMode="auto">
              <a:xfrm>
                <a:off x="1057" y="2737"/>
                <a:ext cx="32" cy="0"/>
              </a:xfrm>
              <a:prstGeom prst="line">
                <a:avLst/>
              </a:prstGeom>
              <a:noFill/>
              <a:ln w="12700">
                <a:solidFill>
                  <a:srgbClr val="000000"/>
                </a:solidFill>
                <a:round/>
                <a:headEnd/>
                <a:tailEnd/>
              </a:ln>
            </p:spPr>
            <p:txBody>
              <a:bodyPr/>
              <a:lstStyle/>
              <a:p>
                <a:endParaRPr lang="en-US"/>
              </a:p>
            </p:txBody>
          </p:sp>
          <p:sp>
            <p:nvSpPr>
              <p:cNvPr id="51214" name="Line 17"/>
              <p:cNvSpPr>
                <a:spLocks noChangeShapeType="1"/>
              </p:cNvSpPr>
              <p:nvPr/>
            </p:nvSpPr>
            <p:spPr bwMode="auto">
              <a:xfrm>
                <a:off x="1057" y="2528"/>
                <a:ext cx="32" cy="0"/>
              </a:xfrm>
              <a:prstGeom prst="line">
                <a:avLst/>
              </a:prstGeom>
              <a:noFill/>
              <a:ln w="12700">
                <a:solidFill>
                  <a:srgbClr val="000000"/>
                </a:solidFill>
                <a:round/>
                <a:headEnd/>
                <a:tailEnd/>
              </a:ln>
            </p:spPr>
            <p:txBody>
              <a:bodyPr/>
              <a:lstStyle/>
              <a:p>
                <a:endParaRPr lang="en-US"/>
              </a:p>
            </p:txBody>
          </p:sp>
          <p:sp>
            <p:nvSpPr>
              <p:cNvPr id="51215" name="Line 18"/>
              <p:cNvSpPr>
                <a:spLocks noChangeShapeType="1"/>
              </p:cNvSpPr>
              <p:nvPr/>
            </p:nvSpPr>
            <p:spPr bwMode="auto">
              <a:xfrm>
                <a:off x="1057" y="2319"/>
                <a:ext cx="32" cy="0"/>
              </a:xfrm>
              <a:prstGeom prst="line">
                <a:avLst/>
              </a:prstGeom>
              <a:noFill/>
              <a:ln w="12700">
                <a:solidFill>
                  <a:srgbClr val="000000"/>
                </a:solidFill>
                <a:round/>
                <a:headEnd/>
                <a:tailEnd/>
              </a:ln>
            </p:spPr>
            <p:txBody>
              <a:bodyPr/>
              <a:lstStyle/>
              <a:p>
                <a:endParaRPr lang="en-US"/>
              </a:p>
            </p:txBody>
          </p:sp>
          <p:sp>
            <p:nvSpPr>
              <p:cNvPr id="51216" name="Line 19"/>
              <p:cNvSpPr>
                <a:spLocks noChangeShapeType="1"/>
              </p:cNvSpPr>
              <p:nvPr/>
            </p:nvSpPr>
            <p:spPr bwMode="auto">
              <a:xfrm>
                <a:off x="1057" y="2118"/>
                <a:ext cx="32" cy="0"/>
              </a:xfrm>
              <a:prstGeom prst="line">
                <a:avLst/>
              </a:prstGeom>
              <a:noFill/>
              <a:ln w="12700">
                <a:solidFill>
                  <a:srgbClr val="000000"/>
                </a:solidFill>
                <a:round/>
                <a:headEnd/>
                <a:tailEnd/>
              </a:ln>
            </p:spPr>
            <p:txBody>
              <a:bodyPr/>
              <a:lstStyle/>
              <a:p>
                <a:endParaRPr lang="en-US"/>
              </a:p>
            </p:txBody>
          </p:sp>
          <p:sp>
            <p:nvSpPr>
              <p:cNvPr id="51217" name="Line 20"/>
              <p:cNvSpPr>
                <a:spLocks noChangeShapeType="1"/>
              </p:cNvSpPr>
              <p:nvPr/>
            </p:nvSpPr>
            <p:spPr bwMode="auto">
              <a:xfrm>
                <a:off x="1057" y="1910"/>
                <a:ext cx="32" cy="0"/>
              </a:xfrm>
              <a:prstGeom prst="line">
                <a:avLst/>
              </a:prstGeom>
              <a:noFill/>
              <a:ln w="12700">
                <a:solidFill>
                  <a:srgbClr val="000000"/>
                </a:solidFill>
                <a:round/>
                <a:headEnd/>
                <a:tailEnd/>
              </a:ln>
            </p:spPr>
            <p:txBody>
              <a:bodyPr/>
              <a:lstStyle/>
              <a:p>
                <a:endParaRPr lang="en-US"/>
              </a:p>
            </p:txBody>
          </p:sp>
          <p:sp>
            <p:nvSpPr>
              <p:cNvPr id="51218" name="Line 21"/>
              <p:cNvSpPr>
                <a:spLocks noChangeShapeType="1"/>
              </p:cNvSpPr>
              <p:nvPr/>
            </p:nvSpPr>
            <p:spPr bwMode="auto">
              <a:xfrm>
                <a:off x="1057" y="1701"/>
                <a:ext cx="32" cy="0"/>
              </a:xfrm>
              <a:prstGeom prst="line">
                <a:avLst/>
              </a:prstGeom>
              <a:noFill/>
              <a:ln w="12700">
                <a:solidFill>
                  <a:srgbClr val="000000"/>
                </a:solidFill>
                <a:round/>
                <a:headEnd/>
                <a:tailEnd/>
              </a:ln>
            </p:spPr>
            <p:txBody>
              <a:bodyPr/>
              <a:lstStyle/>
              <a:p>
                <a:endParaRPr lang="en-US"/>
              </a:p>
            </p:txBody>
          </p:sp>
          <p:sp>
            <p:nvSpPr>
              <p:cNvPr id="51219" name="Line 22"/>
              <p:cNvSpPr>
                <a:spLocks noChangeShapeType="1"/>
              </p:cNvSpPr>
              <p:nvPr/>
            </p:nvSpPr>
            <p:spPr bwMode="auto">
              <a:xfrm>
                <a:off x="1057" y="1492"/>
                <a:ext cx="32" cy="0"/>
              </a:xfrm>
              <a:prstGeom prst="line">
                <a:avLst/>
              </a:prstGeom>
              <a:noFill/>
              <a:ln w="12700">
                <a:solidFill>
                  <a:srgbClr val="000000"/>
                </a:solidFill>
                <a:round/>
                <a:headEnd/>
                <a:tailEnd/>
              </a:ln>
            </p:spPr>
            <p:txBody>
              <a:bodyPr/>
              <a:lstStyle/>
              <a:p>
                <a:endParaRPr lang="en-US"/>
              </a:p>
            </p:txBody>
          </p:sp>
          <p:sp>
            <p:nvSpPr>
              <p:cNvPr id="51220" name="Line 23"/>
              <p:cNvSpPr>
                <a:spLocks noChangeShapeType="1"/>
              </p:cNvSpPr>
              <p:nvPr/>
            </p:nvSpPr>
            <p:spPr bwMode="auto">
              <a:xfrm>
                <a:off x="1057" y="1291"/>
                <a:ext cx="32" cy="0"/>
              </a:xfrm>
              <a:prstGeom prst="line">
                <a:avLst/>
              </a:prstGeom>
              <a:noFill/>
              <a:ln w="12700">
                <a:solidFill>
                  <a:srgbClr val="000000"/>
                </a:solidFill>
                <a:round/>
                <a:headEnd/>
                <a:tailEnd/>
              </a:ln>
            </p:spPr>
            <p:txBody>
              <a:bodyPr/>
              <a:lstStyle/>
              <a:p>
                <a:endParaRPr lang="en-US"/>
              </a:p>
            </p:txBody>
          </p:sp>
          <p:sp>
            <p:nvSpPr>
              <p:cNvPr id="51221" name="Line 24"/>
              <p:cNvSpPr>
                <a:spLocks noChangeShapeType="1"/>
              </p:cNvSpPr>
              <p:nvPr/>
            </p:nvSpPr>
            <p:spPr bwMode="auto">
              <a:xfrm>
                <a:off x="1057" y="1082"/>
                <a:ext cx="32" cy="0"/>
              </a:xfrm>
              <a:prstGeom prst="line">
                <a:avLst/>
              </a:prstGeom>
              <a:noFill/>
              <a:ln w="12700">
                <a:solidFill>
                  <a:srgbClr val="000000"/>
                </a:solidFill>
                <a:round/>
                <a:headEnd/>
                <a:tailEnd/>
              </a:ln>
            </p:spPr>
            <p:txBody>
              <a:bodyPr/>
              <a:lstStyle/>
              <a:p>
                <a:endParaRPr lang="en-US"/>
              </a:p>
            </p:txBody>
          </p:sp>
          <p:sp>
            <p:nvSpPr>
              <p:cNvPr id="51222" name="Line 25"/>
              <p:cNvSpPr>
                <a:spLocks noChangeShapeType="1"/>
              </p:cNvSpPr>
              <p:nvPr/>
            </p:nvSpPr>
            <p:spPr bwMode="auto">
              <a:xfrm>
                <a:off x="1089" y="3147"/>
                <a:ext cx="3841" cy="0"/>
              </a:xfrm>
              <a:prstGeom prst="line">
                <a:avLst/>
              </a:prstGeom>
              <a:noFill/>
              <a:ln w="12700">
                <a:solidFill>
                  <a:srgbClr val="000000"/>
                </a:solidFill>
                <a:round/>
                <a:headEnd/>
                <a:tailEnd/>
              </a:ln>
            </p:spPr>
            <p:txBody>
              <a:bodyPr/>
              <a:lstStyle/>
              <a:p>
                <a:endParaRPr lang="en-US"/>
              </a:p>
            </p:txBody>
          </p:sp>
          <p:sp>
            <p:nvSpPr>
              <p:cNvPr id="51223" name="Line 26"/>
              <p:cNvSpPr>
                <a:spLocks noChangeShapeType="1"/>
              </p:cNvSpPr>
              <p:nvPr/>
            </p:nvSpPr>
            <p:spPr bwMode="auto">
              <a:xfrm flipV="1">
                <a:off x="1089" y="3147"/>
                <a:ext cx="0" cy="32"/>
              </a:xfrm>
              <a:prstGeom prst="line">
                <a:avLst/>
              </a:prstGeom>
              <a:noFill/>
              <a:ln w="12700">
                <a:solidFill>
                  <a:srgbClr val="000000"/>
                </a:solidFill>
                <a:round/>
                <a:headEnd/>
                <a:tailEnd/>
              </a:ln>
            </p:spPr>
            <p:txBody>
              <a:bodyPr/>
              <a:lstStyle/>
              <a:p>
                <a:endParaRPr lang="en-US"/>
              </a:p>
            </p:txBody>
          </p:sp>
          <p:sp>
            <p:nvSpPr>
              <p:cNvPr id="51224" name="Line 27"/>
              <p:cNvSpPr>
                <a:spLocks noChangeShapeType="1"/>
              </p:cNvSpPr>
              <p:nvPr/>
            </p:nvSpPr>
            <p:spPr bwMode="auto">
              <a:xfrm flipV="1">
                <a:off x="1363" y="3147"/>
                <a:ext cx="0" cy="32"/>
              </a:xfrm>
              <a:prstGeom prst="line">
                <a:avLst/>
              </a:prstGeom>
              <a:noFill/>
              <a:ln w="12700">
                <a:solidFill>
                  <a:srgbClr val="000000"/>
                </a:solidFill>
                <a:round/>
                <a:headEnd/>
                <a:tailEnd/>
              </a:ln>
            </p:spPr>
            <p:txBody>
              <a:bodyPr/>
              <a:lstStyle/>
              <a:p>
                <a:endParaRPr lang="en-US"/>
              </a:p>
            </p:txBody>
          </p:sp>
          <p:sp>
            <p:nvSpPr>
              <p:cNvPr id="51225" name="Line 28"/>
              <p:cNvSpPr>
                <a:spLocks noChangeShapeType="1"/>
              </p:cNvSpPr>
              <p:nvPr/>
            </p:nvSpPr>
            <p:spPr bwMode="auto">
              <a:xfrm flipV="1">
                <a:off x="1636" y="3147"/>
                <a:ext cx="0" cy="32"/>
              </a:xfrm>
              <a:prstGeom prst="line">
                <a:avLst/>
              </a:prstGeom>
              <a:noFill/>
              <a:ln w="12700">
                <a:solidFill>
                  <a:srgbClr val="000000"/>
                </a:solidFill>
                <a:round/>
                <a:headEnd/>
                <a:tailEnd/>
              </a:ln>
            </p:spPr>
            <p:txBody>
              <a:bodyPr/>
              <a:lstStyle/>
              <a:p>
                <a:endParaRPr lang="en-US"/>
              </a:p>
            </p:txBody>
          </p:sp>
          <p:sp>
            <p:nvSpPr>
              <p:cNvPr id="51226" name="Line 29"/>
              <p:cNvSpPr>
                <a:spLocks noChangeShapeType="1"/>
              </p:cNvSpPr>
              <p:nvPr/>
            </p:nvSpPr>
            <p:spPr bwMode="auto">
              <a:xfrm flipV="1">
                <a:off x="1909" y="3147"/>
                <a:ext cx="0" cy="32"/>
              </a:xfrm>
              <a:prstGeom prst="line">
                <a:avLst/>
              </a:prstGeom>
              <a:noFill/>
              <a:ln w="12700">
                <a:solidFill>
                  <a:srgbClr val="000000"/>
                </a:solidFill>
                <a:round/>
                <a:headEnd/>
                <a:tailEnd/>
              </a:ln>
            </p:spPr>
            <p:txBody>
              <a:bodyPr/>
              <a:lstStyle/>
              <a:p>
                <a:endParaRPr lang="en-US"/>
              </a:p>
            </p:txBody>
          </p:sp>
          <p:sp>
            <p:nvSpPr>
              <p:cNvPr id="51227" name="Line 30"/>
              <p:cNvSpPr>
                <a:spLocks noChangeShapeType="1"/>
              </p:cNvSpPr>
              <p:nvPr/>
            </p:nvSpPr>
            <p:spPr bwMode="auto">
              <a:xfrm flipV="1">
                <a:off x="2190" y="3147"/>
                <a:ext cx="0" cy="32"/>
              </a:xfrm>
              <a:prstGeom prst="line">
                <a:avLst/>
              </a:prstGeom>
              <a:noFill/>
              <a:ln w="12700">
                <a:solidFill>
                  <a:srgbClr val="000000"/>
                </a:solidFill>
                <a:round/>
                <a:headEnd/>
                <a:tailEnd/>
              </a:ln>
            </p:spPr>
            <p:txBody>
              <a:bodyPr/>
              <a:lstStyle/>
              <a:p>
                <a:endParaRPr lang="en-US"/>
              </a:p>
            </p:txBody>
          </p:sp>
          <p:sp>
            <p:nvSpPr>
              <p:cNvPr id="51228" name="Line 31"/>
              <p:cNvSpPr>
                <a:spLocks noChangeShapeType="1"/>
              </p:cNvSpPr>
              <p:nvPr/>
            </p:nvSpPr>
            <p:spPr bwMode="auto">
              <a:xfrm flipV="1">
                <a:off x="2463" y="3147"/>
                <a:ext cx="0" cy="32"/>
              </a:xfrm>
              <a:prstGeom prst="line">
                <a:avLst/>
              </a:prstGeom>
              <a:noFill/>
              <a:ln w="12700">
                <a:solidFill>
                  <a:srgbClr val="000000"/>
                </a:solidFill>
                <a:round/>
                <a:headEnd/>
                <a:tailEnd/>
              </a:ln>
            </p:spPr>
            <p:txBody>
              <a:bodyPr/>
              <a:lstStyle/>
              <a:p>
                <a:endParaRPr lang="en-US"/>
              </a:p>
            </p:txBody>
          </p:sp>
          <p:sp>
            <p:nvSpPr>
              <p:cNvPr id="51229" name="Line 32"/>
              <p:cNvSpPr>
                <a:spLocks noChangeShapeType="1"/>
              </p:cNvSpPr>
              <p:nvPr/>
            </p:nvSpPr>
            <p:spPr bwMode="auto">
              <a:xfrm flipV="1">
                <a:off x="2737" y="3147"/>
                <a:ext cx="0" cy="32"/>
              </a:xfrm>
              <a:prstGeom prst="line">
                <a:avLst/>
              </a:prstGeom>
              <a:noFill/>
              <a:ln w="12700">
                <a:solidFill>
                  <a:srgbClr val="000000"/>
                </a:solidFill>
                <a:round/>
                <a:headEnd/>
                <a:tailEnd/>
              </a:ln>
            </p:spPr>
            <p:txBody>
              <a:bodyPr/>
              <a:lstStyle/>
              <a:p>
                <a:endParaRPr lang="en-US"/>
              </a:p>
            </p:txBody>
          </p:sp>
          <p:sp>
            <p:nvSpPr>
              <p:cNvPr id="51230" name="Line 33"/>
              <p:cNvSpPr>
                <a:spLocks noChangeShapeType="1"/>
              </p:cNvSpPr>
              <p:nvPr/>
            </p:nvSpPr>
            <p:spPr bwMode="auto">
              <a:xfrm flipV="1">
                <a:off x="3010" y="3147"/>
                <a:ext cx="0" cy="32"/>
              </a:xfrm>
              <a:prstGeom prst="line">
                <a:avLst/>
              </a:prstGeom>
              <a:noFill/>
              <a:ln w="12700">
                <a:solidFill>
                  <a:srgbClr val="000000"/>
                </a:solidFill>
                <a:round/>
                <a:headEnd/>
                <a:tailEnd/>
              </a:ln>
            </p:spPr>
            <p:txBody>
              <a:bodyPr/>
              <a:lstStyle/>
              <a:p>
                <a:endParaRPr lang="en-US"/>
              </a:p>
            </p:txBody>
          </p:sp>
          <p:sp>
            <p:nvSpPr>
              <p:cNvPr id="51231" name="Line 34"/>
              <p:cNvSpPr>
                <a:spLocks noChangeShapeType="1"/>
              </p:cNvSpPr>
              <p:nvPr/>
            </p:nvSpPr>
            <p:spPr bwMode="auto">
              <a:xfrm flipV="1">
                <a:off x="3283" y="3147"/>
                <a:ext cx="0" cy="32"/>
              </a:xfrm>
              <a:prstGeom prst="line">
                <a:avLst/>
              </a:prstGeom>
              <a:noFill/>
              <a:ln w="12700">
                <a:solidFill>
                  <a:srgbClr val="000000"/>
                </a:solidFill>
                <a:round/>
                <a:headEnd/>
                <a:tailEnd/>
              </a:ln>
            </p:spPr>
            <p:txBody>
              <a:bodyPr/>
              <a:lstStyle/>
              <a:p>
                <a:endParaRPr lang="en-US"/>
              </a:p>
            </p:txBody>
          </p:sp>
          <p:sp>
            <p:nvSpPr>
              <p:cNvPr id="51232" name="Line 35"/>
              <p:cNvSpPr>
                <a:spLocks noChangeShapeType="1"/>
              </p:cNvSpPr>
              <p:nvPr/>
            </p:nvSpPr>
            <p:spPr bwMode="auto">
              <a:xfrm flipV="1">
                <a:off x="3556" y="3147"/>
                <a:ext cx="0" cy="32"/>
              </a:xfrm>
              <a:prstGeom prst="line">
                <a:avLst/>
              </a:prstGeom>
              <a:noFill/>
              <a:ln w="12700">
                <a:solidFill>
                  <a:srgbClr val="000000"/>
                </a:solidFill>
                <a:round/>
                <a:headEnd/>
                <a:tailEnd/>
              </a:ln>
            </p:spPr>
            <p:txBody>
              <a:bodyPr/>
              <a:lstStyle/>
              <a:p>
                <a:endParaRPr lang="en-US"/>
              </a:p>
            </p:txBody>
          </p:sp>
          <p:sp>
            <p:nvSpPr>
              <p:cNvPr id="51233" name="Line 36"/>
              <p:cNvSpPr>
                <a:spLocks noChangeShapeType="1"/>
              </p:cNvSpPr>
              <p:nvPr/>
            </p:nvSpPr>
            <p:spPr bwMode="auto">
              <a:xfrm flipV="1">
                <a:off x="3829" y="3147"/>
                <a:ext cx="0" cy="32"/>
              </a:xfrm>
              <a:prstGeom prst="line">
                <a:avLst/>
              </a:prstGeom>
              <a:noFill/>
              <a:ln w="12700">
                <a:solidFill>
                  <a:srgbClr val="000000"/>
                </a:solidFill>
                <a:round/>
                <a:headEnd/>
                <a:tailEnd/>
              </a:ln>
            </p:spPr>
            <p:txBody>
              <a:bodyPr/>
              <a:lstStyle/>
              <a:p>
                <a:endParaRPr lang="en-US"/>
              </a:p>
            </p:txBody>
          </p:sp>
          <p:sp>
            <p:nvSpPr>
              <p:cNvPr id="51234" name="Line 37"/>
              <p:cNvSpPr>
                <a:spLocks noChangeShapeType="1"/>
              </p:cNvSpPr>
              <p:nvPr/>
            </p:nvSpPr>
            <p:spPr bwMode="auto">
              <a:xfrm flipV="1">
                <a:off x="4111" y="3147"/>
                <a:ext cx="0" cy="32"/>
              </a:xfrm>
              <a:prstGeom prst="line">
                <a:avLst/>
              </a:prstGeom>
              <a:noFill/>
              <a:ln w="12700">
                <a:solidFill>
                  <a:srgbClr val="000000"/>
                </a:solidFill>
                <a:round/>
                <a:headEnd/>
                <a:tailEnd/>
              </a:ln>
            </p:spPr>
            <p:txBody>
              <a:bodyPr/>
              <a:lstStyle/>
              <a:p>
                <a:endParaRPr lang="en-US"/>
              </a:p>
            </p:txBody>
          </p:sp>
          <p:sp>
            <p:nvSpPr>
              <p:cNvPr id="51235" name="Line 38"/>
              <p:cNvSpPr>
                <a:spLocks noChangeShapeType="1"/>
              </p:cNvSpPr>
              <p:nvPr/>
            </p:nvSpPr>
            <p:spPr bwMode="auto">
              <a:xfrm flipV="1">
                <a:off x="4384" y="3147"/>
                <a:ext cx="0" cy="32"/>
              </a:xfrm>
              <a:prstGeom prst="line">
                <a:avLst/>
              </a:prstGeom>
              <a:noFill/>
              <a:ln w="12700">
                <a:solidFill>
                  <a:srgbClr val="000000"/>
                </a:solidFill>
                <a:round/>
                <a:headEnd/>
                <a:tailEnd/>
              </a:ln>
            </p:spPr>
            <p:txBody>
              <a:bodyPr/>
              <a:lstStyle/>
              <a:p>
                <a:endParaRPr lang="en-US"/>
              </a:p>
            </p:txBody>
          </p:sp>
          <p:sp>
            <p:nvSpPr>
              <p:cNvPr id="51236" name="Line 39"/>
              <p:cNvSpPr>
                <a:spLocks noChangeShapeType="1"/>
              </p:cNvSpPr>
              <p:nvPr/>
            </p:nvSpPr>
            <p:spPr bwMode="auto">
              <a:xfrm flipV="1">
                <a:off x="4657" y="3147"/>
                <a:ext cx="0" cy="32"/>
              </a:xfrm>
              <a:prstGeom prst="line">
                <a:avLst/>
              </a:prstGeom>
              <a:noFill/>
              <a:ln w="12700">
                <a:solidFill>
                  <a:srgbClr val="000000"/>
                </a:solidFill>
                <a:round/>
                <a:headEnd/>
                <a:tailEnd/>
              </a:ln>
            </p:spPr>
            <p:txBody>
              <a:bodyPr/>
              <a:lstStyle/>
              <a:p>
                <a:endParaRPr lang="en-US"/>
              </a:p>
            </p:txBody>
          </p:sp>
          <p:sp>
            <p:nvSpPr>
              <p:cNvPr id="51237" name="Line 40"/>
              <p:cNvSpPr>
                <a:spLocks noChangeShapeType="1"/>
              </p:cNvSpPr>
              <p:nvPr/>
            </p:nvSpPr>
            <p:spPr bwMode="auto">
              <a:xfrm flipV="1">
                <a:off x="4930" y="3147"/>
                <a:ext cx="0" cy="32"/>
              </a:xfrm>
              <a:prstGeom prst="line">
                <a:avLst/>
              </a:prstGeom>
              <a:noFill/>
              <a:ln w="12700">
                <a:solidFill>
                  <a:srgbClr val="000000"/>
                </a:solidFill>
                <a:round/>
                <a:headEnd/>
                <a:tailEnd/>
              </a:ln>
            </p:spPr>
            <p:txBody>
              <a:bodyPr/>
              <a:lstStyle/>
              <a:p>
                <a:endParaRPr lang="en-US"/>
              </a:p>
            </p:txBody>
          </p:sp>
          <p:sp>
            <p:nvSpPr>
              <p:cNvPr id="51238" name="Oval 41"/>
              <p:cNvSpPr>
                <a:spLocks noChangeArrowheads="1"/>
              </p:cNvSpPr>
              <p:nvPr/>
            </p:nvSpPr>
            <p:spPr bwMode="auto">
              <a:xfrm>
                <a:off x="1194" y="2432"/>
                <a:ext cx="56" cy="56"/>
              </a:xfrm>
              <a:prstGeom prst="ellipse">
                <a:avLst/>
              </a:prstGeom>
              <a:solidFill>
                <a:srgbClr val="000000"/>
              </a:solidFill>
              <a:ln w="12700">
                <a:solidFill>
                  <a:srgbClr val="000000"/>
                </a:solidFill>
                <a:round/>
                <a:headEnd/>
                <a:tailEnd/>
              </a:ln>
            </p:spPr>
            <p:txBody>
              <a:bodyPr/>
              <a:lstStyle/>
              <a:p>
                <a:endParaRPr lang="en-US"/>
              </a:p>
            </p:txBody>
          </p:sp>
          <p:sp>
            <p:nvSpPr>
              <p:cNvPr id="51239" name="Oval 42"/>
              <p:cNvSpPr>
                <a:spLocks noChangeArrowheads="1"/>
              </p:cNvSpPr>
              <p:nvPr/>
            </p:nvSpPr>
            <p:spPr bwMode="auto">
              <a:xfrm>
                <a:off x="1467" y="2352"/>
                <a:ext cx="56" cy="56"/>
              </a:xfrm>
              <a:prstGeom prst="ellipse">
                <a:avLst/>
              </a:prstGeom>
              <a:solidFill>
                <a:srgbClr val="000000"/>
              </a:solidFill>
              <a:ln w="12700">
                <a:solidFill>
                  <a:srgbClr val="000000"/>
                </a:solidFill>
                <a:round/>
                <a:headEnd/>
                <a:tailEnd/>
              </a:ln>
            </p:spPr>
            <p:txBody>
              <a:bodyPr/>
              <a:lstStyle/>
              <a:p>
                <a:endParaRPr lang="en-US"/>
              </a:p>
            </p:txBody>
          </p:sp>
          <p:sp>
            <p:nvSpPr>
              <p:cNvPr id="51240" name="Oval 43"/>
              <p:cNvSpPr>
                <a:spLocks noChangeArrowheads="1"/>
              </p:cNvSpPr>
              <p:nvPr/>
            </p:nvSpPr>
            <p:spPr bwMode="auto">
              <a:xfrm>
                <a:off x="1740" y="2416"/>
                <a:ext cx="57" cy="56"/>
              </a:xfrm>
              <a:prstGeom prst="ellipse">
                <a:avLst/>
              </a:prstGeom>
              <a:solidFill>
                <a:srgbClr val="000000"/>
              </a:solidFill>
              <a:ln w="12700">
                <a:solidFill>
                  <a:srgbClr val="000000"/>
                </a:solidFill>
                <a:round/>
                <a:headEnd/>
                <a:tailEnd/>
              </a:ln>
            </p:spPr>
            <p:txBody>
              <a:bodyPr/>
              <a:lstStyle/>
              <a:p>
                <a:endParaRPr lang="en-US"/>
              </a:p>
            </p:txBody>
          </p:sp>
          <p:sp>
            <p:nvSpPr>
              <p:cNvPr id="51241" name="Oval 44"/>
              <p:cNvSpPr>
                <a:spLocks noChangeArrowheads="1"/>
              </p:cNvSpPr>
              <p:nvPr/>
            </p:nvSpPr>
            <p:spPr bwMode="auto">
              <a:xfrm>
                <a:off x="2022" y="2207"/>
                <a:ext cx="56" cy="56"/>
              </a:xfrm>
              <a:prstGeom prst="ellipse">
                <a:avLst/>
              </a:prstGeom>
              <a:solidFill>
                <a:srgbClr val="000000"/>
              </a:solidFill>
              <a:ln w="12700">
                <a:solidFill>
                  <a:srgbClr val="000000"/>
                </a:solidFill>
                <a:round/>
                <a:headEnd/>
                <a:tailEnd/>
              </a:ln>
            </p:spPr>
            <p:txBody>
              <a:bodyPr/>
              <a:lstStyle/>
              <a:p>
                <a:endParaRPr lang="en-US"/>
              </a:p>
            </p:txBody>
          </p:sp>
          <p:sp>
            <p:nvSpPr>
              <p:cNvPr id="51242" name="Oval 45"/>
              <p:cNvSpPr>
                <a:spLocks noChangeArrowheads="1"/>
              </p:cNvSpPr>
              <p:nvPr/>
            </p:nvSpPr>
            <p:spPr bwMode="auto">
              <a:xfrm>
                <a:off x="2295" y="2271"/>
                <a:ext cx="56" cy="56"/>
              </a:xfrm>
              <a:prstGeom prst="ellipse">
                <a:avLst/>
              </a:prstGeom>
              <a:solidFill>
                <a:srgbClr val="000000"/>
              </a:solidFill>
              <a:ln w="12700">
                <a:solidFill>
                  <a:srgbClr val="000000"/>
                </a:solidFill>
                <a:round/>
                <a:headEnd/>
                <a:tailEnd/>
              </a:ln>
            </p:spPr>
            <p:txBody>
              <a:bodyPr/>
              <a:lstStyle/>
              <a:p>
                <a:endParaRPr lang="en-US"/>
              </a:p>
            </p:txBody>
          </p:sp>
          <p:sp>
            <p:nvSpPr>
              <p:cNvPr id="51243" name="Oval 46"/>
              <p:cNvSpPr>
                <a:spLocks noChangeArrowheads="1"/>
              </p:cNvSpPr>
              <p:nvPr/>
            </p:nvSpPr>
            <p:spPr bwMode="auto">
              <a:xfrm>
                <a:off x="2568" y="2167"/>
                <a:ext cx="56" cy="56"/>
              </a:xfrm>
              <a:prstGeom prst="ellipse">
                <a:avLst/>
              </a:prstGeom>
              <a:solidFill>
                <a:srgbClr val="000000"/>
              </a:solidFill>
              <a:ln w="12700">
                <a:solidFill>
                  <a:srgbClr val="000000"/>
                </a:solidFill>
                <a:round/>
                <a:headEnd/>
                <a:tailEnd/>
              </a:ln>
            </p:spPr>
            <p:txBody>
              <a:bodyPr/>
              <a:lstStyle/>
              <a:p>
                <a:endParaRPr lang="en-US"/>
              </a:p>
            </p:txBody>
          </p:sp>
          <p:sp>
            <p:nvSpPr>
              <p:cNvPr id="51244" name="Oval 47"/>
              <p:cNvSpPr>
                <a:spLocks noChangeArrowheads="1"/>
              </p:cNvSpPr>
              <p:nvPr/>
            </p:nvSpPr>
            <p:spPr bwMode="auto">
              <a:xfrm>
                <a:off x="2841" y="2062"/>
                <a:ext cx="56" cy="56"/>
              </a:xfrm>
              <a:prstGeom prst="ellipse">
                <a:avLst/>
              </a:prstGeom>
              <a:solidFill>
                <a:srgbClr val="000000"/>
              </a:solidFill>
              <a:ln w="12700">
                <a:solidFill>
                  <a:srgbClr val="000000"/>
                </a:solidFill>
                <a:round/>
                <a:headEnd/>
                <a:tailEnd/>
              </a:ln>
            </p:spPr>
            <p:txBody>
              <a:bodyPr/>
              <a:lstStyle/>
              <a:p>
                <a:endParaRPr lang="en-US"/>
              </a:p>
            </p:txBody>
          </p:sp>
          <p:sp>
            <p:nvSpPr>
              <p:cNvPr id="51245" name="Oval 48"/>
              <p:cNvSpPr>
                <a:spLocks noChangeArrowheads="1"/>
              </p:cNvSpPr>
              <p:nvPr/>
            </p:nvSpPr>
            <p:spPr bwMode="auto">
              <a:xfrm>
                <a:off x="3114" y="2086"/>
                <a:ext cx="57" cy="57"/>
              </a:xfrm>
              <a:prstGeom prst="ellipse">
                <a:avLst/>
              </a:prstGeom>
              <a:solidFill>
                <a:srgbClr val="000000"/>
              </a:solidFill>
              <a:ln w="12700">
                <a:solidFill>
                  <a:srgbClr val="000000"/>
                </a:solidFill>
                <a:round/>
                <a:headEnd/>
                <a:tailEnd/>
              </a:ln>
            </p:spPr>
            <p:txBody>
              <a:bodyPr/>
              <a:lstStyle/>
              <a:p>
                <a:endParaRPr lang="en-US"/>
              </a:p>
            </p:txBody>
          </p:sp>
          <p:sp>
            <p:nvSpPr>
              <p:cNvPr id="51246" name="Rectangle 49"/>
              <p:cNvSpPr>
                <a:spLocks noChangeArrowheads="1"/>
              </p:cNvSpPr>
              <p:nvPr/>
            </p:nvSpPr>
            <p:spPr bwMode="auto">
              <a:xfrm>
                <a:off x="945" y="3083"/>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0</a:t>
                </a:r>
                <a:endParaRPr lang="en-US"/>
              </a:p>
            </p:txBody>
          </p:sp>
          <p:sp>
            <p:nvSpPr>
              <p:cNvPr id="51247" name="Rectangle 50"/>
              <p:cNvSpPr>
                <a:spLocks noChangeArrowheads="1"/>
              </p:cNvSpPr>
              <p:nvPr/>
            </p:nvSpPr>
            <p:spPr bwMode="auto">
              <a:xfrm>
                <a:off x="881" y="2874"/>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10</a:t>
                </a:r>
                <a:endParaRPr lang="en-US"/>
              </a:p>
            </p:txBody>
          </p:sp>
          <p:sp>
            <p:nvSpPr>
              <p:cNvPr id="51248" name="Rectangle 51"/>
              <p:cNvSpPr>
                <a:spLocks noChangeArrowheads="1"/>
              </p:cNvSpPr>
              <p:nvPr/>
            </p:nvSpPr>
            <p:spPr bwMode="auto">
              <a:xfrm>
                <a:off x="881" y="2673"/>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20</a:t>
                </a:r>
                <a:endParaRPr lang="en-US"/>
              </a:p>
            </p:txBody>
          </p:sp>
          <p:sp>
            <p:nvSpPr>
              <p:cNvPr id="51249" name="Rectangle 52"/>
              <p:cNvSpPr>
                <a:spLocks noChangeArrowheads="1"/>
              </p:cNvSpPr>
              <p:nvPr/>
            </p:nvSpPr>
            <p:spPr bwMode="auto">
              <a:xfrm>
                <a:off x="881" y="2464"/>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30</a:t>
                </a:r>
                <a:endParaRPr lang="en-US"/>
              </a:p>
            </p:txBody>
          </p:sp>
          <p:sp>
            <p:nvSpPr>
              <p:cNvPr id="51250" name="Rectangle 53"/>
              <p:cNvSpPr>
                <a:spLocks noChangeArrowheads="1"/>
              </p:cNvSpPr>
              <p:nvPr/>
            </p:nvSpPr>
            <p:spPr bwMode="auto">
              <a:xfrm>
                <a:off x="881" y="2255"/>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40</a:t>
                </a:r>
                <a:endParaRPr lang="en-US"/>
              </a:p>
            </p:txBody>
          </p:sp>
          <p:sp>
            <p:nvSpPr>
              <p:cNvPr id="51251" name="Rectangle 54"/>
              <p:cNvSpPr>
                <a:spLocks noChangeArrowheads="1"/>
              </p:cNvSpPr>
              <p:nvPr/>
            </p:nvSpPr>
            <p:spPr bwMode="auto">
              <a:xfrm>
                <a:off x="881" y="2054"/>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50</a:t>
                </a:r>
                <a:endParaRPr lang="en-US"/>
              </a:p>
            </p:txBody>
          </p:sp>
          <p:sp>
            <p:nvSpPr>
              <p:cNvPr id="51252" name="Rectangle 55"/>
              <p:cNvSpPr>
                <a:spLocks noChangeArrowheads="1"/>
              </p:cNvSpPr>
              <p:nvPr/>
            </p:nvSpPr>
            <p:spPr bwMode="auto">
              <a:xfrm>
                <a:off x="881" y="1845"/>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60</a:t>
                </a:r>
                <a:endParaRPr lang="en-US"/>
              </a:p>
            </p:txBody>
          </p:sp>
          <p:sp>
            <p:nvSpPr>
              <p:cNvPr id="51253" name="Rectangle 56"/>
              <p:cNvSpPr>
                <a:spLocks noChangeArrowheads="1"/>
              </p:cNvSpPr>
              <p:nvPr/>
            </p:nvSpPr>
            <p:spPr bwMode="auto">
              <a:xfrm>
                <a:off x="881" y="1636"/>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70</a:t>
                </a:r>
                <a:endParaRPr lang="en-US"/>
              </a:p>
            </p:txBody>
          </p:sp>
          <p:sp>
            <p:nvSpPr>
              <p:cNvPr id="51254" name="Rectangle 57"/>
              <p:cNvSpPr>
                <a:spLocks noChangeArrowheads="1"/>
              </p:cNvSpPr>
              <p:nvPr/>
            </p:nvSpPr>
            <p:spPr bwMode="auto">
              <a:xfrm>
                <a:off x="881" y="1427"/>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80</a:t>
                </a:r>
                <a:endParaRPr lang="en-US"/>
              </a:p>
            </p:txBody>
          </p:sp>
          <p:sp>
            <p:nvSpPr>
              <p:cNvPr id="51255" name="Rectangle 58"/>
              <p:cNvSpPr>
                <a:spLocks noChangeArrowheads="1"/>
              </p:cNvSpPr>
              <p:nvPr/>
            </p:nvSpPr>
            <p:spPr bwMode="auto">
              <a:xfrm>
                <a:off x="881" y="1226"/>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90</a:t>
                </a:r>
                <a:endParaRPr lang="en-US"/>
              </a:p>
            </p:txBody>
          </p:sp>
          <p:sp>
            <p:nvSpPr>
              <p:cNvPr id="51256" name="Rectangle 59"/>
              <p:cNvSpPr>
                <a:spLocks noChangeArrowheads="1"/>
              </p:cNvSpPr>
              <p:nvPr/>
            </p:nvSpPr>
            <p:spPr bwMode="auto">
              <a:xfrm>
                <a:off x="816" y="1017"/>
                <a:ext cx="257" cy="161"/>
              </a:xfrm>
              <a:prstGeom prst="rect">
                <a:avLst/>
              </a:prstGeom>
              <a:noFill/>
              <a:ln w="9525">
                <a:noFill/>
                <a:miter lim="800000"/>
                <a:headEnd/>
                <a:tailEnd/>
              </a:ln>
            </p:spPr>
            <p:txBody>
              <a:bodyPr wrap="none" lIns="0" tIns="0" rIns="0" bIns="0">
                <a:spAutoFit/>
              </a:bodyPr>
              <a:lstStyle/>
              <a:p>
                <a:r>
                  <a:rPr lang="en-US" sz="1400" b="1">
                    <a:solidFill>
                      <a:srgbClr val="000000"/>
                    </a:solidFill>
                  </a:rPr>
                  <a:t>100</a:t>
                </a:r>
                <a:endParaRPr lang="en-US"/>
              </a:p>
            </p:txBody>
          </p:sp>
          <p:sp>
            <p:nvSpPr>
              <p:cNvPr id="51257" name="Rectangle 60"/>
              <p:cNvSpPr>
                <a:spLocks noChangeArrowheads="1"/>
              </p:cNvSpPr>
              <p:nvPr/>
            </p:nvSpPr>
            <p:spPr bwMode="auto">
              <a:xfrm>
                <a:off x="1194"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1</a:t>
                </a:r>
                <a:endParaRPr lang="en-US"/>
              </a:p>
            </p:txBody>
          </p:sp>
          <p:sp>
            <p:nvSpPr>
              <p:cNvPr id="51258" name="Rectangle 61"/>
              <p:cNvSpPr>
                <a:spLocks noChangeArrowheads="1"/>
              </p:cNvSpPr>
              <p:nvPr/>
            </p:nvSpPr>
            <p:spPr bwMode="auto">
              <a:xfrm>
                <a:off x="1467"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2</a:t>
                </a:r>
                <a:endParaRPr lang="en-US"/>
              </a:p>
            </p:txBody>
          </p:sp>
          <p:sp>
            <p:nvSpPr>
              <p:cNvPr id="51259" name="Rectangle 62"/>
              <p:cNvSpPr>
                <a:spLocks noChangeArrowheads="1"/>
              </p:cNvSpPr>
              <p:nvPr/>
            </p:nvSpPr>
            <p:spPr bwMode="auto">
              <a:xfrm>
                <a:off x="1740"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3</a:t>
                </a:r>
                <a:endParaRPr lang="en-US"/>
              </a:p>
            </p:txBody>
          </p:sp>
          <p:sp>
            <p:nvSpPr>
              <p:cNvPr id="51260" name="Rectangle 63"/>
              <p:cNvSpPr>
                <a:spLocks noChangeArrowheads="1"/>
              </p:cNvSpPr>
              <p:nvPr/>
            </p:nvSpPr>
            <p:spPr bwMode="auto">
              <a:xfrm>
                <a:off x="2022"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4</a:t>
                </a:r>
                <a:endParaRPr lang="en-US"/>
              </a:p>
            </p:txBody>
          </p:sp>
          <p:sp>
            <p:nvSpPr>
              <p:cNvPr id="51261" name="Rectangle 64"/>
              <p:cNvSpPr>
                <a:spLocks noChangeArrowheads="1"/>
              </p:cNvSpPr>
              <p:nvPr/>
            </p:nvSpPr>
            <p:spPr bwMode="auto">
              <a:xfrm>
                <a:off x="2295"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5</a:t>
                </a:r>
                <a:endParaRPr lang="en-US"/>
              </a:p>
            </p:txBody>
          </p:sp>
          <p:sp>
            <p:nvSpPr>
              <p:cNvPr id="51262" name="Rectangle 65"/>
              <p:cNvSpPr>
                <a:spLocks noChangeArrowheads="1"/>
              </p:cNvSpPr>
              <p:nvPr/>
            </p:nvSpPr>
            <p:spPr bwMode="auto">
              <a:xfrm>
                <a:off x="2568"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6</a:t>
                </a:r>
                <a:endParaRPr lang="en-US"/>
              </a:p>
            </p:txBody>
          </p:sp>
          <p:sp>
            <p:nvSpPr>
              <p:cNvPr id="51263" name="Rectangle 66"/>
              <p:cNvSpPr>
                <a:spLocks noChangeArrowheads="1"/>
              </p:cNvSpPr>
              <p:nvPr/>
            </p:nvSpPr>
            <p:spPr bwMode="auto">
              <a:xfrm>
                <a:off x="2841"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7</a:t>
                </a:r>
                <a:endParaRPr lang="en-US"/>
              </a:p>
            </p:txBody>
          </p:sp>
          <p:sp>
            <p:nvSpPr>
              <p:cNvPr id="51264" name="Rectangle 67"/>
              <p:cNvSpPr>
                <a:spLocks noChangeArrowheads="1"/>
              </p:cNvSpPr>
              <p:nvPr/>
            </p:nvSpPr>
            <p:spPr bwMode="auto">
              <a:xfrm>
                <a:off x="3114"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8</a:t>
                </a:r>
                <a:endParaRPr lang="en-US"/>
              </a:p>
            </p:txBody>
          </p:sp>
          <p:sp>
            <p:nvSpPr>
              <p:cNvPr id="51265" name="Rectangle 68"/>
              <p:cNvSpPr>
                <a:spLocks noChangeArrowheads="1"/>
              </p:cNvSpPr>
              <p:nvPr/>
            </p:nvSpPr>
            <p:spPr bwMode="auto">
              <a:xfrm>
                <a:off x="3388" y="3236"/>
                <a:ext cx="121" cy="161"/>
              </a:xfrm>
              <a:prstGeom prst="rect">
                <a:avLst/>
              </a:prstGeom>
              <a:noFill/>
              <a:ln w="9525">
                <a:noFill/>
                <a:miter lim="800000"/>
                <a:headEnd/>
                <a:tailEnd/>
              </a:ln>
            </p:spPr>
            <p:txBody>
              <a:bodyPr wrap="none" lIns="0" tIns="0" rIns="0" bIns="0">
                <a:spAutoFit/>
              </a:bodyPr>
              <a:lstStyle/>
              <a:p>
                <a:r>
                  <a:rPr lang="en-US" sz="1400" b="1">
                    <a:solidFill>
                      <a:srgbClr val="000000"/>
                    </a:solidFill>
                  </a:rPr>
                  <a:t>9</a:t>
                </a:r>
                <a:endParaRPr lang="en-US"/>
              </a:p>
            </p:txBody>
          </p:sp>
          <p:sp>
            <p:nvSpPr>
              <p:cNvPr id="51266" name="Rectangle 69"/>
              <p:cNvSpPr>
                <a:spLocks noChangeArrowheads="1"/>
              </p:cNvSpPr>
              <p:nvPr/>
            </p:nvSpPr>
            <p:spPr bwMode="auto">
              <a:xfrm>
                <a:off x="3629" y="3236"/>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10</a:t>
                </a:r>
                <a:endParaRPr lang="en-US"/>
              </a:p>
            </p:txBody>
          </p:sp>
          <p:sp>
            <p:nvSpPr>
              <p:cNvPr id="51267" name="Rectangle 70"/>
              <p:cNvSpPr>
                <a:spLocks noChangeArrowheads="1"/>
              </p:cNvSpPr>
              <p:nvPr/>
            </p:nvSpPr>
            <p:spPr bwMode="auto">
              <a:xfrm>
                <a:off x="3910" y="3236"/>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11</a:t>
                </a:r>
                <a:endParaRPr lang="en-US"/>
              </a:p>
            </p:txBody>
          </p:sp>
          <p:sp>
            <p:nvSpPr>
              <p:cNvPr id="51268" name="Rectangle 71"/>
              <p:cNvSpPr>
                <a:spLocks noChangeArrowheads="1"/>
              </p:cNvSpPr>
              <p:nvPr/>
            </p:nvSpPr>
            <p:spPr bwMode="auto">
              <a:xfrm>
                <a:off x="4183" y="3236"/>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12</a:t>
                </a:r>
                <a:endParaRPr lang="en-US"/>
              </a:p>
            </p:txBody>
          </p:sp>
          <p:sp>
            <p:nvSpPr>
              <p:cNvPr id="51269" name="Rectangle 72"/>
              <p:cNvSpPr>
                <a:spLocks noChangeArrowheads="1"/>
              </p:cNvSpPr>
              <p:nvPr/>
            </p:nvSpPr>
            <p:spPr bwMode="auto">
              <a:xfrm>
                <a:off x="4456" y="3236"/>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13</a:t>
                </a:r>
                <a:endParaRPr lang="en-US"/>
              </a:p>
            </p:txBody>
          </p:sp>
          <p:sp>
            <p:nvSpPr>
              <p:cNvPr id="51270" name="Rectangle 73"/>
              <p:cNvSpPr>
                <a:spLocks noChangeArrowheads="1"/>
              </p:cNvSpPr>
              <p:nvPr/>
            </p:nvSpPr>
            <p:spPr bwMode="auto">
              <a:xfrm>
                <a:off x="4729" y="3236"/>
                <a:ext cx="193" cy="161"/>
              </a:xfrm>
              <a:prstGeom prst="rect">
                <a:avLst/>
              </a:prstGeom>
              <a:noFill/>
              <a:ln w="9525">
                <a:noFill/>
                <a:miter lim="800000"/>
                <a:headEnd/>
                <a:tailEnd/>
              </a:ln>
            </p:spPr>
            <p:txBody>
              <a:bodyPr wrap="none" lIns="0" tIns="0" rIns="0" bIns="0">
                <a:spAutoFit/>
              </a:bodyPr>
              <a:lstStyle/>
              <a:p>
                <a:r>
                  <a:rPr lang="en-US" sz="1400" b="1">
                    <a:solidFill>
                      <a:srgbClr val="000000"/>
                    </a:solidFill>
                  </a:rPr>
                  <a:t>14</a:t>
                </a:r>
                <a:endParaRPr lang="en-US"/>
              </a:p>
            </p:txBody>
          </p:sp>
          <p:sp>
            <p:nvSpPr>
              <p:cNvPr id="51271" name="Rectangle 74"/>
              <p:cNvSpPr>
                <a:spLocks noChangeArrowheads="1"/>
              </p:cNvSpPr>
              <p:nvPr/>
            </p:nvSpPr>
            <p:spPr bwMode="auto">
              <a:xfrm>
                <a:off x="2271" y="3420"/>
                <a:ext cx="1487" cy="145"/>
              </a:xfrm>
              <a:prstGeom prst="rect">
                <a:avLst/>
              </a:prstGeom>
              <a:noFill/>
              <a:ln w="9525">
                <a:noFill/>
                <a:miter lim="800000"/>
                <a:headEnd/>
                <a:tailEnd/>
              </a:ln>
            </p:spPr>
            <p:txBody>
              <a:bodyPr wrap="none" lIns="0" tIns="0" rIns="0" bIns="0">
                <a:spAutoFit/>
              </a:bodyPr>
              <a:lstStyle/>
              <a:p>
                <a:r>
                  <a:rPr lang="en-US" sz="1300" b="1">
                    <a:solidFill>
                      <a:srgbClr val="000000"/>
                    </a:solidFill>
                  </a:rPr>
                  <a:t>Weeks of Primary Prevention</a:t>
                </a:r>
                <a:endParaRPr lang="en-US"/>
              </a:p>
            </p:txBody>
          </p:sp>
          <p:sp>
            <p:nvSpPr>
              <p:cNvPr id="51272" name="Rectangle 75"/>
              <p:cNvSpPr>
                <a:spLocks noChangeArrowheads="1"/>
              </p:cNvSpPr>
              <p:nvPr/>
            </p:nvSpPr>
            <p:spPr bwMode="auto">
              <a:xfrm rot="-5400000">
                <a:off x="-442" y="2042"/>
                <a:ext cx="2274" cy="161"/>
              </a:xfrm>
              <a:prstGeom prst="rect">
                <a:avLst/>
              </a:prstGeom>
              <a:noFill/>
              <a:ln w="9525">
                <a:noFill/>
                <a:miter lim="800000"/>
                <a:headEnd/>
                <a:tailEnd/>
              </a:ln>
            </p:spPr>
            <p:txBody>
              <a:bodyPr wrap="none" lIns="0" tIns="0" rIns="0" bIns="0">
                <a:spAutoFit/>
              </a:bodyPr>
              <a:lstStyle/>
              <a:p>
                <a:r>
                  <a:rPr lang="en-US" sz="1400" b="1">
                    <a:solidFill>
                      <a:srgbClr val="000000"/>
                    </a:solidFill>
                  </a:rPr>
                  <a:t>WIF: Correctly Read Words Per Minute</a:t>
                </a:r>
                <a:endParaRPr lang="en-US"/>
              </a:p>
            </p:txBody>
          </p:sp>
          <p:sp>
            <p:nvSpPr>
              <p:cNvPr id="51273" name="Line 76"/>
              <p:cNvSpPr>
                <a:spLocks noChangeShapeType="1"/>
              </p:cNvSpPr>
              <p:nvPr/>
            </p:nvSpPr>
            <p:spPr bwMode="auto">
              <a:xfrm>
                <a:off x="1905" y="1110"/>
                <a:ext cx="0" cy="2073"/>
              </a:xfrm>
              <a:prstGeom prst="line">
                <a:avLst/>
              </a:prstGeom>
              <a:noFill/>
              <a:ln w="12700" cap="rnd">
                <a:solidFill>
                  <a:srgbClr val="320B75"/>
                </a:solidFill>
                <a:round/>
                <a:headEnd/>
                <a:tailEnd/>
              </a:ln>
            </p:spPr>
            <p:txBody>
              <a:bodyPr/>
              <a:lstStyle/>
              <a:p>
                <a:endParaRPr lang="en-US"/>
              </a:p>
            </p:txBody>
          </p:sp>
          <p:sp>
            <p:nvSpPr>
              <p:cNvPr id="51274" name="Line 77"/>
              <p:cNvSpPr>
                <a:spLocks noChangeShapeType="1"/>
              </p:cNvSpPr>
              <p:nvPr/>
            </p:nvSpPr>
            <p:spPr bwMode="auto">
              <a:xfrm>
                <a:off x="2468" y="1110"/>
                <a:ext cx="0" cy="2073"/>
              </a:xfrm>
              <a:prstGeom prst="line">
                <a:avLst/>
              </a:prstGeom>
              <a:noFill/>
              <a:ln w="12700" cap="rnd">
                <a:solidFill>
                  <a:srgbClr val="320B75"/>
                </a:solidFill>
                <a:round/>
                <a:headEnd/>
                <a:tailEnd/>
              </a:ln>
            </p:spPr>
            <p:txBody>
              <a:bodyPr/>
              <a:lstStyle/>
              <a:p>
                <a:endParaRPr lang="en-US"/>
              </a:p>
            </p:txBody>
          </p:sp>
        </p:grpSp>
        <p:sp>
          <p:nvSpPr>
            <p:cNvPr id="51206" name="Text Box 6"/>
            <p:cNvSpPr txBox="1">
              <a:spLocks noChangeArrowheads="1"/>
            </p:cNvSpPr>
            <p:nvPr/>
          </p:nvSpPr>
          <p:spPr bwMode="auto">
            <a:xfrm>
              <a:off x="3311" y="1009"/>
              <a:ext cx="1872" cy="2016"/>
            </a:xfrm>
            <a:prstGeom prst="rect">
              <a:avLst/>
            </a:prstGeom>
            <a:solidFill>
              <a:srgbClr val="FFFFFF"/>
            </a:solidFill>
            <a:ln w="9525">
              <a:solidFill>
                <a:srgbClr val="000000"/>
              </a:solidFill>
              <a:miter lim="800000"/>
              <a:headEnd/>
              <a:tailEnd/>
            </a:ln>
          </p:spPr>
          <p:txBody>
            <a:bodyPr/>
            <a:lstStyle/>
            <a:p>
              <a:r>
                <a:rPr lang="en-US" sz="1300" b="1" dirty="0">
                  <a:solidFill>
                    <a:srgbClr val="320B75"/>
                  </a:solidFill>
                </a:rPr>
                <a:t>Step 1:</a:t>
              </a:r>
              <a:r>
                <a:rPr lang="en-US" sz="1300" dirty="0">
                  <a:solidFill>
                    <a:srgbClr val="320B75"/>
                  </a:solidFill>
                </a:rPr>
                <a:t> Divide the data points into three equal sections by drawing two vertical lines. (If the points divide unevenly, group them approximately.)</a:t>
              </a:r>
            </a:p>
            <a:p>
              <a:endParaRPr lang="en-US" sz="1300" dirty="0">
                <a:solidFill>
                  <a:srgbClr val="0066FF"/>
                </a:solidFill>
              </a:endParaRPr>
            </a:p>
            <a:p>
              <a:r>
                <a:rPr lang="en-US" sz="1300" b="1" dirty="0"/>
                <a:t>Step 2</a:t>
              </a:r>
              <a:r>
                <a:rPr lang="en-US" sz="1300" dirty="0"/>
                <a:t>: In the first and third sections, find the median data point and median instructional week. Locate the place on the graph where the two values intersect and mark with an “X.”</a:t>
              </a:r>
            </a:p>
            <a:p>
              <a:endParaRPr lang="en-US" sz="1300" dirty="0"/>
            </a:p>
            <a:p>
              <a:r>
                <a:rPr lang="en-US" sz="1300" b="1" dirty="0"/>
                <a:t>Step 3:</a:t>
              </a:r>
              <a:r>
                <a:rPr lang="en-US" sz="1300" dirty="0"/>
                <a:t> Draw a line through the two Xs, extending to the margins of the graph. This represents the </a:t>
              </a:r>
              <a:r>
                <a:rPr lang="en-US" sz="1300" dirty="0" smtClean="0"/>
                <a:t>trend line </a:t>
              </a:r>
              <a:r>
                <a:rPr lang="en-US" sz="1300" dirty="0"/>
                <a:t>or line of improvement.</a:t>
              </a:r>
            </a:p>
          </p:txBody>
        </p:sp>
      </p:grpSp>
      <p:sp>
        <p:nvSpPr>
          <p:cNvPr id="35844" name="Rectangle 7"/>
          <p:cNvSpPr>
            <a:spLocks noChangeArrowheads="1"/>
          </p:cNvSpPr>
          <p:nvPr/>
        </p:nvSpPr>
        <p:spPr bwMode="auto">
          <a:xfrm>
            <a:off x="304800" y="990600"/>
            <a:ext cx="8382000" cy="762000"/>
          </a:xfrm>
          <a:prstGeom prst="rect">
            <a:avLst/>
          </a:prstGeom>
          <a:noFill/>
          <a:ln w="9525">
            <a:noFill/>
            <a:miter lim="800000"/>
            <a:headEnd/>
            <a:tailEnd/>
          </a:ln>
        </p:spPr>
        <p:txBody>
          <a:bodyPr anchor="ctr"/>
          <a:lstStyle/>
          <a:p>
            <a:pPr>
              <a:defRPr/>
            </a:pPr>
            <a:r>
              <a:rPr lang="en-US" sz="4000" b="1" dirty="0" smtClean="0">
                <a:solidFill>
                  <a:schemeClr val="tx2"/>
                </a:solidFill>
                <a:latin typeface="+mj-lt"/>
              </a:rPr>
              <a:t>Step 1: Draw </a:t>
            </a:r>
            <a:r>
              <a:rPr lang="en-US" sz="4000" b="1" dirty="0">
                <a:solidFill>
                  <a:schemeClr val="tx2"/>
                </a:solidFill>
                <a:latin typeface="+mj-lt"/>
              </a:rPr>
              <a:t>a </a:t>
            </a:r>
            <a:r>
              <a:rPr lang="en-US" sz="4000" b="1" dirty="0" smtClean="0">
                <a:solidFill>
                  <a:schemeClr val="tx2"/>
                </a:solidFill>
                <a:latin typeface="+mj-lt"/>
              </a:rPr>
              <a:t>Trend Line</a:t>
            </a:r>
            <a:endParaRPr lang="en-US" sz="4000" b="1" dirty="0">
              <a:solidFill>
                <a:schemeClr val="tx2"/>
              </a:solidFill>
              <a:latin typeface="+mj-lt"/>
            </a:endParaRPr>
          </a:p>
        </p:txBody>
      </p:sp>
      <p:sp>
        <p:nvSpPr>
          <p:cNvPr id="75" name="Slide Number Placeholder 74"/>
          <p:cNvSpPr>
            <a:spLocks noGrp="1"/>
          </p:cNvSpPr>
          <p:nvPr>
            <p:ph type="sldNum" sz="quarter" idx="10"/>
          </p:nvPr>
        </p:nvSpPr>
        <p:spPr/>
        <p:txBody>
          <a:bodyPr/>
          <a:lstStyle/>
          <a:p>
            <a:pPr>
              <a:defRPr/>
            </a:pPr>
            <a:fld id="{085E27C5-ECB1-4EBC-98D3-F94D2BA84B3F}"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85800" y="0"/>
            <a:ext cx="9144000" cy="6296025"/>
            <a:chOff x="0" y="0"/>
            <a:chExt cx="5760" cy="3966"/>
          </a:xfrm>
        </p:grpSpPr>
        <p:pic>
          <p:nvPicPr>
            <p:cNvPr id="52229" name="Picture 4"/>
            <p:cNvPicPr>
              <a:picLocks noChangeAspect="1" noChangeArrowheads="1"/>
            </p:cNvPicPr>
            <p:nvPr/>
          </p:nvPicPr>
          <p:blipFill>
            <a:blip r:embed="rId3" cstate="print"/>
            <a:srcRect/>
            <a:stretch>
              <a:fillRect/>
            </a:stretch>
          </p:blipFill>
          <p:spPr bwMode="auto">
            <a:xfrm>
              <a:off x="1007" y="1105"/>
              <a:ext cx="4572" cy="2861"/>
            </a:xfrm>
            <a:prstGeom prst="rect">
              <a:avLst/>
            </a:prstGeom>
            <a:noFill/>
            <a:ln w="9525">
              <a:noFill/>
              <a:miter lim="800000"/>
              <a:headEnd/>
              <a:tailEnd/>
            </a:ln>
          </p:spPr>
        </p:pic>
        <p:sp>
          <p:nvSpPr>
            <p:cNvPr id="52230" name="Text Box 5"/>
            <p:cNvSpPr txBox="1">
              <a:spLocks noChangeArrowheads="1"/>
            </p:cNvSpPr>
            <p:nvPr/>
          </p:nvSpPr>
          <p:spPr bwMode="auto">
            <a:xfrm>
              <a:off x="3216" y="2208"/>
              <a:ext cx="192" cy="192"/>
            </a:xfrm>
            <a:prstGeom prst="rect">
              <a:avLst/>
            </a:prstGeom>
            <a:noFill/>
            <a:ln w="9525">
              <a:noFill/>
              <a:miter lim="800000"/>
              <a:headEnd/>
              <a:tailEnd/>
            </a:ln>
          </p:spPr>
          <p:txBody>
            <a:bodyPr/>
            <a:lstStyle/>
            <a:p>
              <a:r>
                <a:rPr lang="en-US" sz="2400" b="1" dirty="0">
                  <a:solidFill>
                    <a:srgbClr val="FF0000"/>
                  </a:solidFill>
                </a:rPr>
                <a:t>X</a:t>
              </a:r>
            </a:p>
          </p:txBody>
        </p:sp>
        <p:sp>
          <p:nvSpPr>
            <p:cNvPr id="52231" name="Text Box 6"/>
            <p:cNvSpPr txBox="1">
              <a:spLocks noChangeArrowheads="1"/>
            </p:cNvSpPr>
            <p:nvPr/>
          </p:nvSpPr>
          <p:spPr bwMode="auto">
            <a:xfrm>
              <a:off x="1872" y="2496"/>
              <a:ext cx="158" cy="105"/>
            </a:xfrm>
            <a:prstGeom prst="rect">
              <a:avLst/>
            </a:prstGeom>
            <a:noFill/>
            <a:ln w="9525">
              <a:noFill/>
              <a:miter lim="800000"/>
              <a:headEnd/>
              <a:tailEnd/>
            </a:ln>
          </p:spPr>
          <p:txBody>
            <a:bodyPr/>
            <a:lstStyle/>
            <a:p>
              <a:r>
                <a:rPr lang="en-US" sz="2400" b="1" dirty="0">
                  <a:solidFill>
                    <a:srgbClr val="FF0000"/>
                  </a:solidFill>
                </a:rPr>
                <a:t>X</a:t>
              </a:r>
            </a:p>
          </p:txBody>
        </p:sp>
        <p:sp>
          <p:nvSpPr>
            <p:cNvPr id="52232" name="Rectangle 7"/>
            <p:cNvSpPr>
              <a:spLocks noChangeArrowheads="1"/>
            </p:cNvSpPr>
            <p:nvPr/>
          </p:nvSpPr>
          <p:spPr bwMode="auto">
            <a:xfrm>
              <a:off x="0" y="0"/>
              <a:ext cx="5760" cy="0"/>
            </a:xfrm>
            <a:prstGeom prst="rect">
              <a:avLst/>
            </a:prstGeom>
            <a:noFill/>
            <a:ln w="9525">
              <a:noFill/>
              <a:miter lim="800000"/>
              <a:headEnd/>
              <a:tailEnd/>
            </a:ln>
          </p:spPr>
          <p:txBody>
            <a:bodyPr wrap="none" anchor="ctr">
              <a:spAutoFit/>
            </a:bodyPr>
            <a:lstStyle/>
            <a:p>
              <a:endParaRPr lang="en-US"/>
            </a:p>
          </p:txBody>
        </p:sp>
      </p:grpSp>
      <p:sp>
        <p:nvSpPr>
          <p:cNvPr id="52227" name="Text Box 8"/>
          <p:cNvSpPr txBox="1">
            <a:spLocks noChangeArrowheads="1"/>
          </p:cNvSpPr>
          <p:nvPr/>
        </p:nvSpPr>
        <p:spPr bwMode="auto">
          <a:xfrm>
            <a:off x="5181600" y="1752600"/>
            <a:ext cx="2971800" cy="3200400"/>
          </a:xfrm>
          <a:prstGeom prst="rect">
            <a:avLst/>
          </a:prstGeom>
          <a:solidFill>
            <a:srgbClr val="FFFFFF"/>
          </a:solidFill>
          <a:ln w="9525">
            <a:solidFill>
              <a:srgbClr val="000000"/>
            </a:solidFill>
            <a:miter lim="800000"/>
            <a:headEnd/>
            <a:tailEnd/>
          </a:ln>
        </p:spPr>
        <p:txBody>
          <a:bodyPr/>
          <a:lstStyle/>
          <a:p>
            <a:r>
              <a:rPr lang="en-US" sz="1300" b="1" dirty="0"/>
              <a:t>Step 1:</a:t>
            </a:r>
            <a:r>
              <a:rPr lang="en-US" sz="1300" dirty="0"/>
              <a:t> Divide the data points into three equal sections by drawing two vertical lines. (If the points divide unevenly, group them approximately.)</a:t>
            </a:r>
          </a:p>
          <a:p>
            <a:endParaRPr lang="en-US" sz="1300" dirty="0"/>
          </a:p>
          <a:p>
            <a:r>
              <a:rPr lang="en-US" sz="1300" b="1" dirty="0"/>
              <a:t>Step 2</a:t>
            </a:r>
            <a:r>
              <a:rPr lang="en-US" sz="1300" dirty="0"/>
              <a:t>: In the first and third sections, find the median data point and median instructional week. Locate the place on the graph where the two values intersect and mark with an “X.”</a:t>
            </a:r>
          </a:p>
          <a:p>
            <a:endParaRPr lang="en-US" sz="1300" dirty="0">
              <a:solidFill>
                <a:srgbClr val="0066FF"/>
              </a:solidFill>
            </a:endParaRPr>
          </a:p>
          <a:p>
            <a:r>
              <a:rPr lang="en-US" sz="1300" b="1" dirty="0"/>
              <a:t>Step 3:</a:t>
            </a:r>
            <a:r>
              <a:rPr lang="en-US" sz="1300" dirty="0"/>
              <a:t> Draw a line through the two Xs, extending to the margins of the graph. This represents the </a:t>
            </a:r>
            <a:r>
              <a:rPr lang="en-US" sz="1300" dirty="0" smtClean="0"/>
              <a:t>trend line </a:t>
            </a:r>
            <a:r>
              <a:rPr lang="en-US" sz="1300" dirty="0"/>
              <a:t>or line of improvement.</a:t>
            </a:r>
          </a:p>
        </p:txBody>
      </p:sp>
      <p:sp>
        <p:nvSpPr>
          <p:cNvPr id="36868" name="Rectangle 9"/>
          <p:cNvSpPr>
            <a:spLocks noChangeArrowheads="1"/>
          </p:cNvSpPr>
          <p:nvPr/>
        </p:nvSpPr>
        <p:spPr bwMode="auto">
          <a:xfrm>
            <a:off x="381000" y="914400"/>
            <a:ext cx="8763000" cy="990600"/>
          </a:xfrm>
          <a:prstGeom prst="rect">
            <a:avLst/>
          </a:prstGeom>
          <a:noFill/>
          <a:ln w="9525">
            <a:noFill/>
            <a:miter lim="800000"/>
            <a:headEnd/>
            <a:tailEnd/>
          </a:ln>
        </p:spPr>
        <p:txBody>
          <a:bodyPr anchor="ctr"/>
          <a:lstStyle/>
          <a:p>
            <a:pPr>
              <a:defRPr/>
            </a:pPr>
            <a:r>
              <a:rPr lang="en-US" sz="4000" b="1" dirty="0" smtClean="0">
                <a:solidFill>
                  <a:schemeClr val="tx2"/>
                </a:solidFill>
                <a:latin typeface="+mn-lt"/>
              </a:rPr>
              <a:t>Step 1: Draw </a:t>
            </a:r>
            <a:r>
              <a:rPr lang="en-US" sz="4000" b="1" dirty="0">
                <a:solidFill>
                  <a:schemeClr val="tx2"/>
                </a:solidFill>
                <a:latin typeface="+mn-lt"/>
              </a:rPr>
              <a:t>a </a:t>
            </a:r>
            <a:r>
              <a:rPr lang="en-US" sz="4000" b="1" dirty="0" smtClean="0">
                <a:solidFill>
                  <a:schemeClr val="tx2"/>
                </a:solidFill>
                <a:latin typeface="+mn-lt"/>
              </a:rPr>
              <a:t>Trend Line</a:t>
            </a:r>
            <a:endParaRPr lang="en-US" sz="4000" b="1" dirty="0">
              <a:solidFill>
                <a:schemeClr val="tx2"/>
              </a:solidFill>
              <a:latin typeface="+mn-lt"/>
            </a:endParaRPr>
          </a:p>
        </p:txBody>
      </p:sp>
      <p:sp>
        <p:nvSpPr>
          <p:cNvPr id="9" name="Slide Number Placeholder 8"/>
          <p:cNvSpPr>
            <a:spLocks noGrp="1"/>
          </p:cNvSpPr>
          <p:nvPr>
            <p:ph type="sldNum" sz="quarter" idx="10"/>
          </p:nvPr>
        </p:nvSpPr>
        <p:spPr/>
        <p:txBody>
          <a:bodyPr/>
          <a:lstStyle/>
          <a:p>
            <a:pPr>
              <a:defRPr/>
            </a:pPr>
            <a:fld id="{085E27C5-ECB1-4EBC-98D3-F94D2BA84B3F}"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85800" y="0"/>
            <a:ext cx="9144000" cy="6296025"/>
            <a:chOff x="0" y="0"/>
            <a:chExt cx="5760" cy="3966"/>
          </a:xfrm>
        </p:grpSpPr>
        <p:pic>
          <p:nvPicPr>
            <p:cNvPr id="53253" name="Picture 4"/>
            <p:cNvPicPr>
              <a:picLocks noChangeAspect="1" noChangeArrowheads="1"/>
            </p:cNvPicPr>
            <p:nvPr/>
          </p:nvPicPr>
          <p:blipFill>
            <a:blip r:embed="rId3" cstate="print"/>
            <a:srcRect/>
            <a:stretch>
              <a:fillRect/>
            </a:stretch>
          </p:blipFill>
          <p:spPr bwMode="auto">
            <a:xfrm>
              <a:off x="1007" y="1105"/>
              <a:ext cx="4572" cy="2861"/>
            </a:xfrm>
            <a:prstGeom prst="rect">
              <a:avLst/>
            </a:prstGeom>
            <a:noFill/>
            <a:ln w="9525">
              <a:noFill/>
              <a:miter lim="800000"/>
              <a:headEnd/>
              <a:tailEnd/>
            </a:ln>
          </p:spPr>
        </p:pic>
        <p:sp>
          <p:nvSpPr>
            <p:cNvPr id="53254" name="Text Box 5"/>
            <p:cNvSpPr txBox="1">
              <a:spLocks noChangeArrowheads="1"/>
            </p:cNvSpPr>
            <p:nvPr/>
          </p:nvSpPr>
          <p:spPr bwMode="auto">
            <a:xfrm>
              <a:off x="3264" y="2256"/>
              <a:ext cx="158" cy="106"/>
            </a:xfrm>
            <a:prstGeom prst="rect">
              <a:avLst/>
            </a:prstGeom>
            <a:noFill/>
            <a:ln w="9525">
              <a:noFill/>
              <a:miter lim="800000"/>
              <a:headEnd/>
              <a:tailEnd/>
            </a:ln>
          </p:spPr>
          <p:txBody>
            <a:bodyPr/>
            <a:lstStyle/>
            <a:p>
              <a:r>
                <a:rPr lang="en-US" sz="1400" b="1"/>
                <a:t>X</a:t>
              </a:r>
              <a:endParaRPr lang="en-US" sz="1400"/>
            </a:p>
          </p:txBody>
        </p:sp>
        <p:sp>
          <p:nvSpPr>
            <p:cNvPr id="53255" name="Text Box 6"/>
            <p:cNvSpPr txBox="1">
              <a:spLocks noChangeArrowheads="1"/>
            </p:cNvSpPr>
            <p:nvPr/>
          </p:nvSpPr>
          <p:spPr bwMode="auto">
            <a:xfrm>
              <a:off x="1872" y="2544"/>
              <a:ext cx="158" cy="105"/>
            </a:xfrm>
            <a:prstGeom prst="rect">
              <a:avLst/>
            </a:prstGeom>
            <a:noFill/>
            <a:ln w="9525">
              <a:noFill/>
              <a:miter lim="800000"/>
              <a:headEnd/>
              <a:tailEnd/>
            </a:ln>
          </p:spPr>
          <p:txBody>
            <a:bodyPr/>
            <a:lstStyle/>
            <a:p>
              <a:r>
                <a:rPr lang="en-US" sz="1400" b="1"/>
                <a:t>X</a:t>
              </a:r>
              <a:endParaRPr lang="en-US" sz="1400"/>
            </a:p>
          </p:txBody>
        </p:sp>
        <p:sp>
          <p:nvSpPr>
            <p:cNvPr id="53256" name="Line 7"/>
            <p:cNvSpPr>
              <a:spLocks noChangeShapeType="1"/>
            </p:cNvSpPr>
            <p:nvPr/>
          </p:nvSpPr>
          <p:spPr bwMode="auto">
            <a:xfrm flipV="1">
              <a:off x="1968" y="2333"/>
              <a:ext cx="1366" cy="307"/>
            </a:xfrm>
            <a:prstGeom prst="line">
              <a:avLst/>
            </a:prstGeom>
            <a:noFill/>
            <a:ln w="9525">
              <a:solidFill>
                <a:srgbClr val="320B75"/>
              </a:solidFill>
              <a:round/>
              <a:headEnd/>
              <a:tailEnd/>
            </a:ln>
          </p:spPr>
          <p:txBody>
            <a:bodyPr/>
            <a:lstStyle/>
            <a:p>
              <a:endParaRPr lang="en-US"/>
            </a:p>
          </p:txBody>
        </p:sp>
        <p:sp>
          <p:nvSpPr>
            <p:cNvPr id="53257" name="Text Box 8"/>
            <p:cNvSpPr txBox="1">
              <a:spLocks noChangeArrowheads="1"/>
            </p:cNvSpPr>
            <p:nvPr/>
          </p:nvSpPr>
          <p:spPr bwMode="auto">
            <a:xfrm>
              <a:off x="2976" y="2685"/>
              <a:ext cx="576" cy="212"/>
            </a:xfrm>
            <a:prstGeom prst="rect">
              <a:avLst/>
            </a:prstGeom>
            <a:solidFill>
              <a:srgbClr val="FFFFFF"/>
            </a:solidFill>
            <a:ln w="9525">
              <a:solidFill>
                <a:srgbClr val="000000"/>
              </a:solidFill>
              <a:miter lim="800000"/>
              <a:headEnd/>
              <a:tailEnd/>
            </a:ln>
          </p:spPr>
          <p:txBody>
            <a:bodyPr/>
            <a:lstStyle/>
            <a:p>
              <a:pPr algn="ctr"/>
              <a:r>
                <a:rPr lang="en-US" sz="1200" dirty="0" smtClean="0"/>
                <a:t>trend line</a:t>
              </a:r>
              <a:endParaRPr lang="en-US" sz="1200" dirty="0"/>
            </a:p>
          </p:txBody>
        </p:sp>
        <p:sp>
          <p:nvSpPr>
            <p:cNvPr id="53258" name="Line 9"/>
            <p:cNvSpPr>
              <a:spLocks noChangeShapeType="1"/>
            </p:cNvSpPr>
            <p:nvPr/>
          </p:nvSpPr>
          <p:spPr bwMode="auto">
            <a:xfrm flipH="1" flipV="1">
              <a:off x="3216" y="2448"/>
              <a:ext cx="58" cy="237"/>
            </a:xfrm>
            <a:prstGeom prst="line">
              <a:avLst/>
            </a:prstGeom>
            <a:noFill/>
            <a:ln w="9525">
              <a:solidFill>
                <a:schemeClr val="tx1"/>
              </a:solidFill>
              <a:round/>
              <a:headEnd/>
              <a:tailEnd type="triangle" w="med" len="med"/>
            </a:ln>
          </p:spPr>
          <p:txBody>
            <a:bodyPr/>
            <a:lstStyle/>
            <a:p>
              <a:endParaRPr lang="en-US"/>
            </a:p>
          </p:txBody>
        </p:sp>
        <p:sp>
          <p:nvSpPr>
            <p:cNvPr id="53259" name="Rectangle 10"/>
            <p:cNvSpPr>
              <a:spLocks noChangeArrowheads="1"/>
            </p:cNvSpPr>
            <p:nvPr/>
          </p:nvSpPr>
          <p:spPr bwMode="auto">
            <a:xfrm>
              <a:off x="0" y="0"/>
              <a:ext cx="5760" cy="0"/>
            </a:xfrm>
            <a:prstGeom prst="rect">
              <a:avLst/>
            </a:prstGeom>
            <a:noFill/>
            <a:ln w="9525">
              <a:noFill/>
              <a:miter lim="800000"/>
              <a:headEnd/>
              <a:tailEnd/>
            </a:ln>
          </p:spPr>
          <p:txBody>
            <a:bodyPr wrap="none" anchor="ctr">
              <a:spAutoFit/>
            </a:bodyPr>
            <a:lstStyle/>
            <a:p>
              <a:endParaRPr lang="en-US"/>
            </a:p>
          </p:txBody>
        </p:sp>
      </p:grpSp>
      <p:sp>
        <p:nvSpPr>
          <p:cNvPr id="53251" name="Text Box 11"/>
          <p:cNvSpPr txBox="1">
            <a:spLocks noChangeArrowheads="1"/>
          </p:cNvSpPr>
          <p:nvPr/>
        </p:nvSpPr>
        <p:spPr bwMode="auto">
          <a:xfrm>
            <a:off x="5105400" y="1676400"/>
            <a:ext cx="2971800" cy="3200400"/>
          </a:xfrm>
          <a:prstGeom prst="rect">
            <a:avLst/>
          </a:prstGeom>
          <a:solidFill>
            <a:srgbClr val="FFFFFF"/>
          </a:solidFill>
          <a:ln w="9525">
            <a:solidFill>
              <a:srgbClr val="000000"/>
            </a:solidFill>
            <a:miter lim="800000"/>
            <a:headEnd/>
            <a:tailEnd/>
          </a:ln>
        </p:spPr>
        <p:txBody>
          <a:bodyPr/>
          <a:lstStyle/>
          <a:p>
            <a:r>
              <a:rPr lang="en-US" sz="1300" b="1" dirty="0"/>
              <a:t>Step 1:</a:t>
            </a:r>
            <a:r>
              <a:rPr lang="en-US" sz="1300" dirty="0"/>
              <a:t> Divide the data points into three equal sections by drawing two vertical lines. (If the points divide unevenly, group them approximately.)</a:t>
            </a:r>
          </a:p>
          <a:p>
            <a:endParaRPr lang="en-US" sz="1300" dirty="0"/>
          </a:p>
          <a:p>
            <a:r>
              <a:rPr lang="en-US" sz="1300" b="1" dirty="0"/>
              <a:t>Step 2</a:t>
            </a:r>
            <a:r>
              <a:rPr lang="en-US" sz="1300" dirty="0"/>
              <a:t>: In the first and third sections, find the median data point and median instructional week. Locate the place on the graph where the two values intersect and mark with an “X.”</a:t>
            </a:r>
          </a:p>
          <a:p>
            <a:endParaRPr lang="en-US" sz="1300" dirty="0"/>
          </a:p>
          <a:p>
            <a:r>
              <a:rPr lang="en-US" sz="1300" b="1" dirty="0">
                <a:solidFill>
                  <a:srgbClr val="320B75"/>
                </a:solidFill>
              </a:rPr>
              <a:t>Step 3:</a:t>
            </a:r>
            <a:r>
              <a:rPr lang="en-US" sz="1300" dirty="0">
                <a:solidFill>
                  <a:srgbClr val="320B75"/>
                </a:solidFill>
              </a:rPr>
              <a:t> Draw a line through the two Xs, extending to the margins of the graph. This represents the </a:t>
            </a:r>
            <a:r>
              <a:rPr lang="en-US" sz="1300" dirty="0" smtClean="0">
                <a:solidFill>
                  <a:srgbClr val="320B75"/>
                </a:solidFill>
              </a:rPr>
              <a:t>trend line </a:t>
            </a:r>
            <a:r>
              <a:rPr lang="en-US" sz="1300" dirty="0">
                <a:solidFill>
                  <a:srgbClr val="320B75"/>
                </a:solidFill>
              </a:rPr>
              <a:t>or line of improvement.</a:t>
            </a:r>
          </a:p>
        </p:txBody>
      </p:sp>
      <p:sp>
        <p:nvSpPr>
          <p:cNvPr id="37892" name="Rectangle 12"/>
          <p:cNvSpPr>
            <a:spLocks noChangeArrowheads="1"/>
          </p:cNvSpPr>
          <p:nvPr/>
        </p:nvSpPr>
        <p:spPr bwMode="auto">
          <a:xfrm>
            <a:off x="228600" y="914400"/>
            <a:ext cx="8686800" cy="990600"/>
          </a:xfrm>
          <a:prstGeom prst="rect">
            <a:avLst/>
          </a:prstGeom>
          <a:noFill/>
          <a:ln w="9525">
            <a:noFill/>
            <a:miter lim="800000"/>
            <a:headEnd/>
            <a:tailEnd/>
          </a:ln>
        </p:spPr>
        <p:txBody>
          <a:bodyPr anchor="ctr"/>
          <a:lstStyle/>
          <a:p>
            <a:pPr>
              <a:defRPr/>
            </a:pPr>
            <a:r>
              <a:rPr lang="en-US" sz="4000" b="1" dirty="0" smtClean="0">
                <a:solidFill>
                  <a:schemeClr val="tx2"/>
                </a:solidFill>
                <a:latin typeface="+mn-lt"/>
              </a:rPr>
              <a:t>Step 1: </a:t>
            </a:r>
            <a:r>
              <a:rPr lang="en-US" sz="4000" b="1" dirty="0" smtClean="0">
                <a:solidFill>
                  <a:srgbClr val="2E005C"/>
                </a:solidFill>
                <a:latin typeface="+mj-lt"/>
              </a:rPr>
              <a:t>Draw </a:t>
            </a:r>
            <a:r>
              <a:rPr lang="en-US" sz="4000" b="1" dirty="0">
                <a:solidFill>
                  <a:srgbClr val="2E005C"/>
                </a:solidFill>
                <a:latin typeface="+mj-lt"/>
              </a:rPr>
              <a:t>a </a:t>
            </a:r>
            <a:r>
              <a:rPr lang="en-US" sz="4000" b="1" dirty="0" smtClean="0">
                <a:solidFill>
                  <a:srgbClr val="2E005C"/>
                </a:solidFill>
                <a:latin typeface="+mj-lt"/>
              </a:rPr>
              <a:t>Trend Line</a:t>
            </a:r>
            <a:endParaRPr lang="en-US" sz="4000" b="1" dirty="0">
              <a:solidFill>
                <a:srgbClr val="2E005C"/>
              </a:solidFill>
              <a:latin typeface="+mj-lt"/>
            </a:endParaRPr>
          </a:p>
        </p:txBody>
      </p:sp>
      <p:sp>
        <p:nvSpPr>
          <p:cNvPr id="12" name="Slide Number Placeholder 11"/>
          <p:cNvSpPr>
            <a:spLocks noGrp="1"/>
          </p:cNvSpPr>
          <p:nvPr>
            <p:ph type="sldNum" sz="quarter" idx="10"/>
          </p:nvPr>
        </p:nvSpPr>
        <p:spPr/>
        <p:txBody>
          <a:bodyPr/>
          <a:lstStyle/>
          <a:p>
            <a:pPr>
              <a:defRPr/>
            </a:pPr>
            <a:fld id="{085E27C5-ECB1-4EBC-98D3-F94D2BA84B3F}"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838200" y="1752600"/>
            <a:ext cx="7258050" cy="4541837"/>
          </a:xfrm>
          <a:prstGeom prst="rect">
            <a:avLst/>
          </a:prstGeom>
          <a:noFill/>
          <a:ln w="9525">
            <a:noFill/>
            <a:miter lim="800000"/>
            <a:headEnd/>
            <a:tailEnd/>
          </a:ln>
        </p:spPr>
      </p:pic>
      <p:sp>
        <p:nvSpPr>
          <p:cNvPr id="542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4276" name="Text Box 5"/>
          <p:cNvSpPr txBox="1">
            <a:spLocks noChangeArrowheads="1"/>
          </p:cNvSpPr>
          <p:nvPr/>
        </p:nvSpPr>
        <p:spPr bwMode="auto">
          <a:xfrm>
            <a:off x="5257800" y="1828800"/>
            <a:ext cx="2971800" cy="3200400"/>
          </a:xfrm>
          <a:prstGeom prst="rect">
            <a:avLst/>
          </a:prstGeom>
          <a:solidFill>
            <a:srgbClr val="FFFFFF"/>
          </a:solidFill>
          <a:ln w="9525">
            <a:solidFill>
              <a:srgbClr val="000000"/>
            </a:solidFill>
            <a:miter lim="800000"/>
            <a:headEnd/>
            <a:tailEnd/>
          </a:ln>
        </p:spPr>
        <p:txBody>
          <a:bodyPr/>
          <a:lstStyle/>
          <a:p>
            <a:r>
              <a:rPr lang="en-US" sz="1300" b="1" dirty="0"/>
              <a:t>Step 1:</a:t>
            </a:r>
            <a:r>
              <a:rPr lang="en-US" sz="1300" dirty="0"/>
              <a:t> Divide the data points into three equal sections by drawing two vertical lines. (If the points divide unevenly, group them approximately.)</a:t>
            </a:r>
          </a:p>
          <a:p>
            <a:endParaRPr lang="en-US" sz="1300" dirty="0"/>
          </a:p>
          <a:p>
            <a:r>
              <a:rPr lang="en-US" sz="1300" b="1" dirty="0"/>
              <a:t>Step 2</a:t>
            </a:r>
            <a:r>
              <a:rPr lang="en-US" sz="1300" dirty="0"/>
              <a:t>: In the first and third sections, find the median data point and median instructional week. Locate the place on the graph where the two values intersect and mark with an “X.”</a:t>
            </a:r>
          </a:p>
          <a:p>
            <a:endParaRPr lang="en-US" sz="1300" dirty="0"/>
          </a:p>
          <a:p>
            <a:r>
              <a:rPr lang="en-US" sz="1300" b="1" dirty="0"/>
              <a:t>Step 3:</a:t>
            </a:r>
            <a:r>
              <a:rPr lang="en-US" sz="1300" dirty="0"/>
              <a:t> Draw a line through the two Xs, extending to the margins of the graph. This represents the </a:t>
            </a:r>
            <a:r>
              <a:rPr lang="en-US" sz="1300" dirty="0" smtClean="0"/>
              <a:t>trend line </a:t>
            </a:r>
            <a:r>
              <a:rPr lang="en-US" sz="1300" dirty="0"/>
              <a:t>or line of improvement.</a:t>
            </a:r>
          </a:p>
        </p:txBody>
      </p:sp>
      <p:sp>
        <p:nvSpPr>
          <p:cNvPr id="38917" name="Rectangle 6"/>
          <p:cNvSpPr>
            <a:spLocks noChangeArrowheads="1"/>
          </p:cNvSpPr>
          <p:nvPr/>
        </p:nvSpPr>
        <p:spPr bwMode="auto">
          <a:xfrm>
            <a:off x="381000" y="762000"/>
            <a:ext cx="8763000" cy="990600"/>
          </a:xfrm>
          <a:prstGeom prst="rect">
            <a:avLst/>
          </a:prstGeom>
          <a:noFill/>
          <a:ln w="9525">
            <a:noFill/>
            <a:miter lim="800000"/>
            <a:headEnd/>
            <a:tailEnd/>
          </a:ln>
        </p:spPr>
        <p:txBody>
          <a:bodyPr anchor="ctr"/>
          <a:lstStyle/>
          <a:p>
            <a:pPr>
              <a:defRPr/>
            </a:pPr>
            <a:r>
              <a:rPr lang="en-US" sz="4000" b="1" dirty="0" smtClean="0">
                <a:solidFill>
                  <a:schemeClr val="tx2"/>
                </a:solidFill>
                <a:latin typeface="+mj-lt"/>
              </a:rPr>
              <a:t>Step 1 – Draw </a:t>
            </a:r>
            <a:r>
              <a:rPr lang="en-US" sz="4000" b="1" dirty="0">
                <a:solidFill>
                  <a:schemeClr val="tx2"/>
                </a:solidFill>
                <a:latin typeface="+mj-lt"/>
              </a:rPr>
              <a:t>a </a:t>
            </a:r>
            <a:r>
              <a:rPr lang="en-US" sz="4000" b="1" dirty="0" smtClean="0">
                <a:solidFill>
                  <a:schemeClr val="tx2"/>
                </a:solidFill>
                <a:latin typeface="+mj-lt"/>
              </a:rPr>
              <a:t>Trend Line </a:t>
            </a:r>
          </a:p>
          <a:p>
            <a:pPr>
              <a:defRPr/>
            </a:pPr>
            <a:r>
              <a:rPr lang="en-US" sz="4000" b="1" dirty="0" smtClean="0">
                <a:solidFill>
                  <a:schemeClr val="tx2"/>
                </a:solidFill>
                <a:latin typeface="+mj-lt"/>
              </a:rPr>
              <a:t>Handout 4 – </a:t>
            </a:r>
            <a:r>
              <a:rPr lang="en-US" sz="4000" b="1" dirty="0" err="1" smtClean="0">
                <a:solidFill>
                  <a:schemeClr val="tx2"/>
                </a:solidFill>
                <a:latin typeface="+mj-lt"/>
              </a:rPr>
              <a:t>Tukey</a:t>
            </a:r>
            <a:r>
              <a:rPr lang="en-US" sz="4000" b="1" dirty="0" smtClean="0">
                <a:solidFill>
                  <a:schemeClr val="tx2"/>
                </a:solidFill>
                <a:latin typeface="+mj-lt"/>
              </a:rPr>
              <a:t> Method</a:t>
            </a:r>
            <a:endParaRPr lang="en-US" sz="4000" b="1" dirty="0">
              <a:solidFill>
                <a:schemeClr val="tx2"/>
              </a:solidFill>
              <a:latin typeface="+mj-lt"/>
            </a:endParaRP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85800" y="0"/>
            <a:ext cx="9144000" cy="6296025"/>
            <a:chOff x="1" y="-1"/>
            <a:chExt cx="5760" cy="3966"/>
          </a:xfrm>
        </p:grpSpPr>
        <p:pic>
          <p:nvPicPr>
            <p:cNvPr id="55300" name="Picture 4"/>
            <p:cNvPicPr>
              <a:picLocks noChangeAspect="1" noChangeArrowheads="1"/>
            </p:cNvPicPr>
            <p:nvPr/>
          </p:nvPicPr>
          <p:blipFill>
            <a:blip r:embed="rId3" cstate="print"/>
            <a:srcRect/>
            <a:stretch>
              <a:fillRect/>
            </a:stretch>
          </p:blipFill>
          <p:spPr bwMode="auto">
            <a:xfrm>
              <a:off x="1008" y="1104"/>
              <a:ext cx="4572" cy="2861"/>
            </a:xfrm>
            <a:prstGeom prst="rect">
              <a:avLst/>
            </a:prstGeom>
            <a:noFill/>
            <a:ln w="9525">
              <a:noFill/>
              <a:miter lim="800000"/>
              <a:headEnd/>
              <a:tailEnd/>
            </a:ln>
          </p:spPr>
        </p:pic>
        <p:sp>
          <p:nvSpPr>
            <p:cNvPr id="55301" name="Rectangle 5"/>
            <p:cNvSpPr>
              <a:spLocks noChangeArrowheads="1"/>
            </p:cNvSpPr>
            <p:nvPr/>
          </p:nvSpPr>
          <p:spPr bwMode="auto">
            <a:xfrm>
              <a:off x="1" y="-1"/>
              <a:ext cx="5760" cy="0"/>
            </a:xfrm>
            <a:prstGeom prst="rect">
              <a:avLst/>
            </a:prstGeom>
            <a:noFill/>
            <a:ln w="9525">
              <a:noFill/>
              <a:miter lim="800000"/>
              <a:headEnd/>
              <a:tailEnd/>
            </a:ln>
          </p:spPr>
          <p:txBody>
            <a:bodyPr wrap="none" anchor="ctr">
              <a:spAutoFit/>
            </a:bodyPr>
            <a:lstStyle/>
            <a:p>
              <a:endParaRPr lang="en-US"/>
            </a:p>
          </p:txBody>
        </p:sp>
        <p:sp>
          <p:nvSpPr>
            <p:cNvPr id="55302" name="Text Box 6"/>
            <p:cNvSpPr txBox="1">
              <a:spLocks noChangeArrowheads="1"/>
            </p:cNvSpPr>
            <p:nvPr/>
          </p:nvSpPr>
          <p:spPr bwMode="auto">
            <a:xfrm>
              <a:off x="3264" y="1920"/>
              <a:ext cx="162" cy="108"/>
            </a:xfrm>
            <a:prstGeom prst="rect">
              <a:avLst/>
            </a:prstGeom>
            <a:noFill/>
            <a:ln w="9525">
              <a:noFill/>
              <a:miter lim="800000"/>
              <a:headEnd/>
              <a:tailEnd/>
            </a:ln>
          </p:spPr>
          <p:txBody>
            <a:bodyPr/>
            <a:lstStyle/>
            <a:p>
              <a:r>
                <a:rPr lang="en-US" sz="2000" b="1"/>
                <a:t>X</a:t>
              </a:r>
              <a:endParaRPr lang="en-US" sz="2000"/>
            </a:p>
          </p:txBody>
        </p:sp>
        <p:sp>
          <p:nvSpPr>
            <p:cNvPr id="55303" name="Text Box 7"/>
            <p:cNvSpPr txBox="1">
              <a:spLocks noChangeArrowheads="1"/>
            </p:cNvSpPr>
            <p:nvPr/>
          </p:nvSpPr>
          <p:spPr bwMode="auto">
            <a:xfrm>
              <a:off x="1873" y="2687"/>
              <a:ext cx="162" cy="108"/>
            </a:xfrm>
            <a:prstGeom prst="rect">
              <a:avLst/>
            </a:prstGeom>
            <a:noFill/>
            <a:ln w="9525">
              <a:noFill/>
              <a:miter lim="800000"/>
              <a:headEnd/>
              <a:tailEnd/>
            </a:ln>
          </p:spPr>
          <p:txBody>
            <a:bodyPr/>
            <a:lstStyle/>
            <a:p>
              <a:r>
                <a:rPr lang="en-US" sz="2000" b="1"/>
                <a:t>X</a:t>
              </a:r>
              <a:endParaRPr lang="en-US" sz="2000"/>
            </a:p>
          </p:txBody>
        </p:sp>
        <p:sp>
          <p:nvSpPr>
            <p:cNvPr id="55304" name="Line 8"/>
            <p:cNvSpPr>
              <a:spLocks noChangeShapeType="1"/>
            </p:cNvSpPr>
            <p:nvPr/>
          </p:nvSpPr>
          <p:spPr bwMode="auto">
            <a:xfrm flipV="1">
              <a:off x="1969" y="2015"/>
              <a:ext cx="1392" cy="816"/>
            </a:xfrm>
            <a:prstGeom prst="line">
              <a:avLst/>
            </a:prstGeom>
            <a:noFill/>
            <a:ln w="9525">
              <a:solidFill>
                <a:schemeClr val="tx1"/>
              </a:solidFill>
              <a:round/>
              <a:headEnd/>
              <a:tailEnd/>
            </a:ln>
          </p:spPr>
          <p:txBody>
            <a:bodyPr/>
            <a:lstStyle/>
            <a:p>
              <a:endParaRPr lang="en-US"/>
            </a:p>
          </p:txBody>
        </p:sp>
      </p:grpSp>
      <p:sp>
        <p:nvSpPr>
          <p:cNvPr id="39939" name="Rectangle 9"/>
          <p:cNvSpPr>
            <a:spLocks noChangeArrowheads="1"/>
          </p:cNvSpPr>
          <p:nvPr/>
        </p:nvSpPr>
        <p:spPr bwMode="auto">
          <a:xfrm>
            <a:off x="304800" y="762000"/>
            <a:ext cx="8839200" cy="990600"/>
          </a:xfrm>
          <a:prstGeom prst="rect">
            <a:avLst/>
          </a:prstGeom>
          <a:noFill/>
          <a:ln w="9525">
            <a:noFill/>
            <a:miter lim="800000"/>
            <a:headEnd/>
            <a:tailEnd/>
          </a:ln>
        </p:spPr>
        <p:txBody>
          <a:bodyPr anchor="ctr"/>
          <a:lstStyle/>
          <a:p>
            <a:pPr>
              <a:defRPr/>
            </a:pPr>
            <a:r>
              <a:rPr lang="en-US" sz="3600" b="1" dirty="0" smtClean="0">
                <a:solidFill>
                  <a:srgbClr val="2E005C"/>
                </a:solidFill>
                <a:latin typeface="+mj-lt"/>
              </a:rPr>
              <a:t>Step 1: </a:t>
            </a:r>
            <a:r>
              <a:rPr lang="en-US" sz="3600" b="1" dirty="0" smtClean="0">
                <a:solidFill>
                  <a:schemeClr val="tx2"/>
                </a:solidFill>
                <a:latin typeface="+mn-lt"/>
              </a:rPr>
              <a:t>Draw a Trend Line </a:t>
            </a:r>
          </a:p>
          <a:p>
            <a:pPr>
              <a:defRPr/>
            </a:pPr>
            <a:r>
              <a:rPr lang="en-US" sz="3600" b="1" dirty="0" smtClean="0">
                <a:solidFill>
                  <a:schemeClr val="tx2"/>
                </a:solidFill>
                <a:latin typeface="+mn-lt"/>
              </a:rPr>
              <a:t>Handout 4 </a:t>
            </a:r>
            <a:r>
              <a:rPr lang="en-US" sz="3600" b="1" dirty="0" smtClean="0">
                <a:solidFill>
                  <a:schemeClr val="tx2"/>
                </a:solidFill>
                <a:latin typeface="+mj-lt"/>
              </a:rPr>
              <a:t>Answer</a:t>
            </a:r>
            <a:r>
              <a:rPr lang="en-US" sz="3600" b="1" dirty="0" smtClean="0">
                <a:solidFill>
                  <a:schemeClr val="tx2"/>
                </a:solidFill>
                <a:latin typeface="+mn-lt"/>
              </a:rPr>
              <a:t>– </a:t>
            </a:r>
            <a:r>
              <a:rPr lang="en-US" sz="3600" b="1" dirty="0" err="1" smtClean="0">
                <a:solidFill>
                  <a:schemeClr val="tx2"/>
                </a:solidFill>
                <a:latin typeface="+mn-lt"/>
              </a:rPr>
              <a:t>Tukey</a:t>
            </a:r>
            <a:r>
              <a:rPr lang="en-US" sz="3600" b="1" dirty="0" smtClean="0">
                <a:solidFill>
                  <a:schemeClr val="tx2"/>
                </a:solidFill>
                <a:latin typeface="+mn-lt"/>
              </a:rPr>
              <a:t> Method</a:t>
            </a:r>
            <a:endParaRPr lang="en-US" sz="3600" b="1" dirty="0">
              <a:solidFill>
                <a:srgbClr val="2E005C"/>
              </a:solidFill>
              <a:latin typeface="+mn-lt"/>
            </a:endParaRPr>
          </a:p>
        </p:txBody>
      </p:sp>
      <p:sp>
        <p:nvSpPr>
          <p:cNvPr id="9" name="Slide Number Placeholder 8"/>
          <p:cNvSpPr>
            <a:spLocks noGrp="1"/>
          </p:cNvSpPr>
          <p:nvPr>
            <p:ph type="sldNum" sz="quarter" idx="10"/>
          </p:nvPr>
        </p:nvSpPr>
        <p:spPr/>
        <p:txBody>
          <a:bodyPr/>
          <a:lstStyle/>
          <a:p>
            <a:pPr>
              <a:defRPr/>
            </a:pPr>
            <a:fld id="{085E27C5-ECB1-4EBC-98D3-F94D2BA84B3F}"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09600" y="0"/>
            <a:ext cx="9144000" cy="6294438"/>
            <a:chOff x="0" y="0"/>
            <a:chExt cx="5760" cy="3965"/>
          </a:xfrm>
        </p:grpSpPr>
        <p:pic>
          <p:nvPicPr>
            <p:cNvPr id="56324" name="Picture 4"/>
            <p:cNvPicPr>
              <a:picLocks noChangeAspect="1" noChangeArrowheads="1"/>
            </p:cNvPicPr>
            <p:nvPr/>
          </p:nvPicPr>
          <p:blipFill>
            <a:blip r:embed="rId3" cstate="print"/>
            <a:srcRect/>
            <a:stretch>
              <a:fillRect/>
            </a:stretch>
          </p:blipFill>
          <p:spPr bwMode="auto">
            <a:xfrm>
              <a:off x="1008" y="1104"/>
              <a:ext cx="4572" cy="2861"/>
            </a:xfrm>
            <a:prstGeom prst="rect">
              <a:avLst/>
            </a:prstGeom>
            <a:noFill/>
            <a:ln w="9525">
              <a:noFill/>
              <a:miter lim="800000"/>
              <a:headEnd/>
              <a:tailEnd/>
            </a:ln>
          </p:spPr>
        </p:pic>
        <p:sp>
          <p:nvSpPr>
            <p:cNvPr id="56325" name="Rectangle 5"/>
            <p:cNvSpPr>
              <a:spLocks noChangeArrowheads="1"/>
            </p:cNvSpPr>
            <p:nvPr/>
          </p:nvSpPr>
          <p:spPr bwMode="auto">
            <a:xfrm>
              <a:off x="0" y="0"/>
              <a:ext cx="5760" cy="0"/>
            </a:xfrm>
            <a:prstGeom prst="rect">
              <a:avLst/>
            </a:prstGeom>
            <a:noFill/>
            <a:ln w="9525">
              <a:noFill/>
              <a:miter lim="800000"/>
              <a:headEnd/>
              <a:tailEnd/>
            </a:ln>
          </p:spPr>
          <p:txBody>
            <a:bodyPr wrap="none" anchor="ctr">
              <a:spAutoFit/>
            </a:bodyPr>
            <a:lstStyle/>
            <a:p>
              <a:endParaRPr lang="en-US"/>
            </a:p>
          </p:txBody>
        </p:sp>
        <p:sp>
          <p:nvSpPr>
            <p:cNvPr id="56326" name="Text Box 6"/>
            <p:cNvSpPr txBox="1">
              <a:spLocks noChangeArrowheads="1"/>
            </p:cNvSpPr>
            <p:nvPr/>
          </p:nvSpPr>
          <p:spPr bwMode="auto">
            <a:xfrm>
              <a:off x="3312" y="2208"/>
              <a:ext cx="180" cy="144"/>
            </a:xfrm>
            <a:prstGeom prst="rect">
              <a:avLst/>
            </a:prstGeom>
            <a:noFill/>
            <a:ln w="9525">
              <a:noFill/>
              <a:miter lim="800000"/>
              <a:headEnd/>
              <a:tailEnd/>
            </a:ln>
          </p:spPr>
          <p:txBody>
            <a:bodyPr/>
            <a:lstStyle/>
            <a:p>
              <a:r>
                <a:rPr lang="en-US" b="1"/>
                <a:t>X</a:t>
              </a:r>
              <a:endParaRPr lang="en-US"/>
            </a:p>
          </p:txBody>
        </p:sp>
        <p:sp>
          <p:nvSpPr>
            <p:cNvPr id="56327" name="Text Box 7"/>
            <p:cNvSpPr txBox="1">
              <a:spLocks noChangeArrowheads="1"/>
            </p:cNvSpPr>
            <p:nvPr/>
          </p:nvSpPr>
          <p:spPr bwMode="auto">
            <a:xfrm>
              <a:off x="1872" y="2544"/>
              <a:ext cx="180" cy="120"/>
            </a:xfrm>
            <a:prstGeom prst="rect">
              <a:avLst/>
            </a:prstGeom>
            <a:noFill/>
            <a:ln w="9525">
              <a:noFill/>
              <a:miter lim="800000"/>
              <a:headEnd/>
              <a:tailEnd/>
            </a:ln>
          </p:spPr>
          <p:txBody>
            <a:bodyPr/>
            <a:lstStyle/>
            <a:p>
              <a:r>
                <a:rPr lang="en-US" b="1"/>
                <a:t>X</a:t>
              </a:r>
              <a:endParaRPr lang="en-US"/>
            </a:p>
          </p:txBody>
        </p:sp>
        <p:sp>
          <p:nvSpPr>
            <p:cNvPr id="56328" name="Line 8"/>
            <p:cNvSpPr>
              <a:spLocks noChangeShapeType="1"/>
            </p:cNvSpPr>
            <p:nvPr/>
          </p:nvSpPr>
          <p:spPr bwMode="auto">
            <a:xfrm flipV="1">
              <a:off x="1968" y="2304"/>
              <a:ext cx="1440" cy="336"/>
            </a:xfrm>
            <a:prstGeom prst="line">
              <a:avLst/>
            </a:prstGeom>
            <a:noFill/>
            <a:ln w="9525">
              <a:solidFill>
                <a:schemeClr val="tx1"/>
              </a:solidFill>
              <a:round/>
              <a:headEnd/>
              <a:tailEnd/>
            </a:ln>
          </p:spPr>
          <p:txBody>
            <a:bodyPr/>
            <a:lstStyle/>
            <a:p>
              <a:endParaRPr lang="en-US"/>
            </a:p>
          </p:txBody>
        </p:sp>
        <p:sp>
          <p:nvSpPr>
            <p:cNvPr id="56329" name="Text Box 9"/>
            <p:cNvSpPr txBox="1">
              <a:spLocks noChangeArrowheads="1"/>
            </p:cNvSpPr>
            <p:nvPr/>
          </p:nvSpPr>
          <p:spPr bwMode="auto">
            <a:xfrm>
              <a:off x="3264" y="1397"/>
              <a:ext cx="2112" cy="601"/>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US" sz="1400" u="sng" dirty="0" smtClean="0"/>
                <a:t>Third </a:t>
              </a:r>
              <a:r>
                <a:rPr lang="en-US" sz="1400" u="sng" dirty="0"/>
                <a:t>median point </a:t>
              </a:r>
              <a:r>
                <a:rPr lang="en-US" sz="1400" u="sng" dirty="0" smtClean="0"/>
                <a:t>– First median </a:t>
              </a:r>
              <a:r>
                <a:rPr lang="en-US" sz="1400" u="sng" dirty="0"/>
                <a:t>point</a:t>
              </a:r>
            </a:p>
            <a:p>
              <a:pPr algn="ctr">
                <a:spcBef>
                  <a:spcPct val="50000"/>
                </a:spcBef>
              </a:pPr>
              <a:r>
                <a:rPr lang="en-US" sz="1400" dirty="0" smtClean="0"/>
                <a:t>number </a:t>
              </a:r>
              <a:r>
                <a:rPr lang="en-US" sz="1400" dirty="0"/>
                <a:t>of data points – 1 </a:t>
              </a:r>
            </a:p>
            <a:p>
              <a:pPr algn="ctr">
                <a:spcBef>
                  <a:spcPct val="50000"/>
                </a:spcBef>
              </a:pPr>
              <a:r>
                <a:rPr lang="en-US" sz="1400" dirty="0"/>
                <a:t>(50 – 34) </a:t>
              </a:r>
              <a:r>
                <a:rPr lang="en-US" sz="1400" dirty="0">
                  <a:cs typeface="Arial" charset="0"/>
                </a:rPr>
                <a:t>÷ 7 = 2.3</a:t>
              </a:r>
            </a:p>
          </p:txBody>
        </p:sp>
      </p:grpSp>
      <p:sp>
        <p:nvSpPr>
          <p:cNvPr id="40963" name="Rectangle 10"/>
          <p:cNvSpPr>
            <a:spLocks noChangeArrowheads="1"/>
          </p:cNvSpPr>
          <p:nvPr/>
        </p:nvSpPr>
        <p:spPr bwMode="auto">
          <a:xfrm>
            <a:off x="304800" y="685800"/>
            <a:ext cx="8839200" cy="990600"/>
          </a:xfrm>
          <a:prstGeom prst="rect">
            <a:avLst/>
          </a:prstGeom>
          <a:noFill/>
          <a:ln w="9525">
            <a:noFill/>
            <a:miter lim="800000"/>
            <a:headEnd/>
            <a:tailEnd/>
          </a:ln>
        </p:spPr>
        <p:txBody>
          <a:bodyPr anchor="ctr"/>
          <a:lstStyle/>
          <a:p>
            <a:pPr>
              <a:defRPr/>
            </a:pPr>
            <a:r>
              <a:rPr lang="en-US" sz="3600" b="1" dirty="0">
                <a:solidFill>
                  <a:schemeClr val="tx2"/>
                </a:solidFill>
                <a:latin typeface="+mj-lt"/>
              </a:rPr>
              <a:t>Calculating Slope</a:t>
            </a:r>
            <a:r>
              <a:rPr lang="en-US" sz="3600" b="1" dirty="0" smtClean="0">
                <a:solidFill>
                  <a:schemeClr val="tx2"/>
                </a:solidFill>
                <a:latin typeface="+mj-lt"/>
              </a:rPr>
              <a:t>: Step 2 - Quantify </a:t>
            </a:r>
            <a:r>
              <a:rPr lang="en-US" sz="3600" b="1" dirty="0">
                <a:solidFill>
                  <a:schemeClr val="tx2"/>
                </a:solidFill>
                <a:latin typeface="+mj-lt"/>
              </a:rPr>
              <a:t>Weekly Rate of </a:t>
            </a:r>
            <a:r>
              <a:rPr lang="en-US" sz="3600" b="1" dirty="0" smtClean="0">
                <a:solidFill>
                  <a:schemeClr val="tx2"/>
                </a:solidFill>
                <a:latin typeface="+mj-lt"/>
              </a:rPr>
              <a:t>Improvement with the </a:t>
            </a:r>
            <a:r>
              <a:rPr lang="en-US" sz="3600" b="1" dirty="0" err="1" smtClean="0">
                <a:solidFill>
                  <a:schemeClr val="tx2"/>
                </a:solidFill>
                <a:latin typeface="+mj-lt"/>
              </a:rPr>
              <a:t>Tukey</a:t>
            </a:r>
            <a:r>
              <a:rPr lang="en-US" sz="3600" b="1" dirty="0" smtClean="0">
                <a:solidFill>
                  <a:schemeClr val="tx2"/>
                </a:solidFill>
                <a:latin typeface="+mj-lt"/>
              </a:rPr>
              <a:t> Method</a:t>
            </a:r>
            <a:endParaRPr lang="en-US" sz="3600" b="1" dirty="0">
              <a:solidFill>
                <a:schemeClr val="tx2"/>
              </a:solidFill>
              <a:latin typeface="+mj-lt"/>
            </a:endParaRPr>
          </a:p>
        </p:txBody>
      </p:sp>
      <p:sp>
        <p:nvSpPr>
          <p:cNvPr id="10" name="Slide Number Placeholder 9"/>
          <p:cNvSpPr>
            <a:spLocks noGrp="1"/>
          </p:cNvSpPr>
          <p:nvPr>
            <p:ph type="sldNum" sz="quarter" idx="10"/>
          </p:nvPr>
        </p:nvSpPr>
        <p:spPr/>
        <p:txBody>
          <a:bodyPr/>
          <a:lstStyle/>
          <a:p>
            <a:pPr>
              <a:defRPr/>
            </a:pPr>
            <a:fld id="{085E27C5-ECB1-4EBC-98D3-F94D2BA84B3F}" type="slidenum">
              <a:rPr lang="en-US"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14400" y="1752600"/>
            <a:ext cx="7258050" cy="4541837"/>
            <a:chOff x="1030" y="1111"/>
            <a:chExt cx="4572" cy="2861"/>
          </a:xfrm>
        </p:grpSpPr>
        <p:pic>
          <p:nvPicPr>
            <p:cNvPr id="57348" name="Picture 4"/>
            <p:cNvPicPr>
              <a:picLocks noChangeAspect="1" noChangeArrowheads="1"/>
            </p:cNvPicPr>
            <p:nvPr/>
          </p:nvPicPr>
          <p:blipFill>
            <a:blip r:embed="rId3" cstate="print"/>
            <a:srcRect/>
            <a:stretch>
              <a:fillRect/>
            </a:stretch>
          </p:blipFill>
          <p:spPr bwMode="auto">
            <a:xfrm>
              <a:off x="1030" y="1111"/>
              <a:ext cx="4572" cy="2861"/>
            </a:xfrm>
            <a:prstGeom prst="rect">
              <a:avLst/>
            </a:prstGeom>
            <a:noFill/>
            <a:ln w="9525">
              <a:noFill/>
              <a:miter lim="800000"/>
              <a:headEnd/>
              <a:tailEnd/>
            </a:ln>
          </p:spPr>
        </p:pic>
        <p:sp>
          <p:nvSpPr>
            <p:cNvPr id="57349" name="Text Box 5"/>
            <p:cNvSpPr txBox="1">
              <a:spLocks noChangeArrowheads="1"/>
            </p:cNvSpPr>
            <p:nvPr/>
          </p:nvSpPr>
          <p:spPr bwMode="auto">
            <a:xfrm>
              <a:off x="3190" y="1392"/>
              <a:ext cx="2072" cy="397"/>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US" sz="1400" u="sng" dirty="0" smtClean="0"/>
                <a:t>Third median point – First median point</a:t>
              </a:r>
            </a:p>
            <a:p>
              <a:pPr algn="ctr">
                <a:spcBef>
                  <a:spcPct val="50000"/>
                </a:spcBef>
              </a:pPr>
              <a:r>
                <a:rPr lang="en-US" sz="1400" dirty="0" smtClean="0"/>
                <a:t>number of data points – 1 </a:t>
              </a:r>
              <a:endParaRPr lang="en-US" sz="1400" dirty="0"/>
            </a:p>
          </p:txBody>
        </p:sp>
      </p:grpSp>
      <p:sp>
        <p:nvSpPr>
          <p:cNvPr id="41987" name="Rectangle 6"/>
          <p:cNvSpPr>
            <a:spLocks noChangeArrowheads="1"/>
          </p:cNvSpPr>
          <p:nvPr/>
        </p:nvSpPr>
        <p:spPr bwMode="auto">
          <a:xfrm>
            <a:off x="304800" y="0"/>
            <a:ext cx="8534400" cy="1143000"/>
          </a:xfrm>
          <a:prstGeom prst="rect">
            <a:avLst/>
          </a:prstGeom>
          <a:noFill/>
          <a:ln w="9525">
            <a:noFill/>
            <a:miter lim="800000"/>
            <a:headEnd/>
            <a:tailEnd/>
          </a:ln>
        </p:spPr>
        <p:txBody>
          <a:bodyPr anchor="ctr"/>
          <a:lstStyle/>
          <a:p>
            <a:pPr algn="ctr">
              <a:defRPr/>
            </a:pPr>
            <a:endParaRPr lang="en-US" sz="2800" dirty="0">
              <a:solidFill>
                <a:schemeClr val="tx2"/>
              </a:solidFill>
              <a:latin typeface="+mj-lt"/>
            </a:endParaRPr>
          </a:p>
        </p:txBody>
      </p:sp>
      <p:sp>
        <p:nvSpPr>
          <p:cNvPr id="6" name="Title 5"/>
          <p:cNvSpPr>
            <a:spLocks noGrp="1"/>
          </p:cNvSpPr>
          <p:nvPr>
            <p:ph type="title"/>
          </p:nvPr>
        </p:nvSpPr>
        <p:spPr>
          <a:xfrm>
            <a:off x="304800" y="762000"/>
            <a:ext cx="8839200" cy="990600"/>
          </a:xfrm>
        </p:spPr>
        <p:txBody>
          <a:bodyPr/>
          <a:lstStyle/>
          <a:p>
            <a:pPr>
              <a:defRPr/>
            </a:pPr>
            <a:r>
              <a:rPr lang="en-US" sz="3600" dirty="0" smtClean="0">
                <a:solidFill>
                  <a:schemeClr val="tx2"/>
                </a:solidFill>
              </a:rPr>
              <a:t>Step 2 - Quantify Weekly ROI </a:t>
            </a:r>
            <a:br>
              <a:rPr lang="en-US" sz="3600" dirty="0" smtClean="0">
                <a:solidFill>
                  <a:schemeClr val="tx2"/>
                </a:solidFill>
              </a:rPr>
            </a:br>
            <a:r>
              <a:rPr lang="en-US" sz="3600" dirty="0" smtClean="0">
                <a:solidFill>
                  <a:schemeClr val="tx2"/>
                </a:solidFill>
              </a:rPr>
              <a:t>Handout 5 – </a:t>
            </a:r>
            <a:r>
              <a:rPr lang="en-US" sz="3600" dirty="0" err="1" smtClean="0">
                <a:solidFill>
                  <a:schemeClr val="tx2"/>
                </a:solidFill>
              </a:rPr>
              <a:t>Tukey</a:t>
            </a:r>
            <a:r>
              <a:rPr lang="en-US" sz="3600" dirty="0" smtClean="0">
                <a:solidFill>
                  <a:schemeClr val="tx2"/>
                </a:solidFill>
              </a:rPr>
              <a:t> Method and Slope</a:t>
            </a:r>
            <a:endParaRPr lang="en-US" sz="3600"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304800" y="762000"/>
            <a:ext cx="8839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2E005C"/>
                </a:solidFill>
              </a:rPr>
              <a:t>Step 2 - Quantify Weekly ROI </a:t>
            </a:r>
            <a:br>
              <a:rPr lang="en-US" sz="3600" b="1" dirty="0" smtClean="0">
                <a:solidFill>
                  <a:srgbClr val="2E005C"/>
                </a:solidFill>
              </a:rPr>
            </a:br>
            <a:r>
              <a:rPr lang="en-US" sz="3600" b="1" dirty="0" smtClean="0">
                <a:solidFill>
                  <a:srgbClr val="2E005C"/>
                </a:solidFill>
              </a:rPr>
              <a:t>Handout 5 Answer – </a:t>
            </a:r>
            <a:r>
              <a:rPr lang="en-US" sz="3600" b="1" dirty="0" err="1" smtClean="0">
                <a:solidFill>
                  <a:srgbClr val="2E005C"/>
                </a:solidFill>
              </a:rPr>
              <a:t>Tukey</a:t>
            </a:r>
            <a:r>
              <a:rPr lang="en-US" sz="3600" b="1" dirty="0" smtClean="0">
                <a:solidFill>
                  <a:srgbClr val="2E005C"/>
                </a:solidFill>
              </a:rPr>
              <a:t> Method </a:t>
            </a:r>
            <a:r>
              <a:rPr lang="en-US" sz="3600" dirty="0" smtClean="0"/>
              <a:t>&amp;</a:t>
            </a:r>
            <a:r>
              <a:rPr lang="en-US" sz="3600" b="1" dirty="0" smtClean="0">
                <a:solidFill>
                  <a:srgbClr val="2E005C"/>
                </a:solidFill>
              </a:rPr>
              <a:t> Slope </a:t>
            </a:r>
          </a:p>
        </p:txBody>
      </p:sp>
      <p:grpSp>
        <p:nvGrpSpPr>
          <p:cNvPr id="2" name="Group 3"/>
          <p:cNvGrpSpPr>
            <a:grpSpLocks/>
          </p:cNvGrpSpPr>
          <p:nvPr/>
        </p:nvGrpSpPr>
        <p:grpSpPr bwMode="auto">
          <a:xfrm>
            <a:off x="1066800" y="1752600"/>
            <a:ext cx="7258050" cy="4541837"/>
            <a:chOff x="1030" y="1111"/>
            <a:chExt cx="4572" cy="2861"/>
          </a:xfrm>
        </p:grpSpPr>
        <p:pic>
          <p:nvPicPr>
            <p:cNvPr id="58372" name="Picture 4"/>
            <p:cNvPicPr>
              <a:picLocks noChangeAspect="1" noChangeArrowheads="1"/>
            </p:cNvPicPr>
            <p:nvPr/>
          </p:nvPicPr>
          <p:blipFill>
            <a:blip r:embed="rId3" cstate="print"/>
            <a:srcRect/>
            <a:stretch>
              <a:fillRect/>
            </a:stretch>
          </p:blipFill>
          <p:spPr bwMode="auto">
            <a:xfrm>
              <a:off x="1030" y="1111"/>
              <a:ext cx="4572" cy="2861"/>
            </a:xfrm>
            <a:prstGeom prst="rect">
              <a:avLst/>
            </a:prstGeom>
            <a:noFill/>
            <a:ln w="9525">
              <a:noFill/>
              <a:miter lim="800000"/>
              <a:headEnd/>
              <a:tailEnd/>
            </a:ln>
          </p:spPr>
        </p:pic>
        <p:sp>
          <p:nvSpPr>
            <p:cNvPr id="58374" name="Text Box 6"/>
            <p:cNvSpPr txBox="1">
              <a:spLocks noChangeArrowheads="1"/>
            </p:cNvSpPr>
            <p:nvPr/>
          </p:nvSpPr>
          <p:spPr bwMode="auto">
            <a:xfrm>
              <a:off x="1872" y="2784"/>
              <a:ext cx="160" cy="240"/>
            </a:xfrm>
            <a:prstGeom prst="rect">
              <a:avLst/>
            </a:prstGeom>
            <a:noFill/>
            <a:ln w="9525">
              <a:noFill/>
              <a:miter lim="800000"/>
              <a:headEnd/>
              <a:tailEnd/>
            </a:ln>
          </p:spPr>
          <p:txBody>
            <a:bodyPr/>
            <a:lstStyle/>
            <a:p>
              <a:r>
                <a:rPr lang="en-US" b="1"/>
                <a:t>X</a:t>
              </a:r>
              <a:endParaRPr lang="en-US"/>
            </a:p>
          </p:txBody>
        </p:sp>
        <p:sp>
          <p:nvSpPr>
            <p:cNvPr id="58375" name="Text Box 7"/>
            <p:cNvSpPr txBox="1">
              <a:spLocks noChangeArrowheads="1"/>
            </p:cNvSpPr>
            <p:nvPr/>
          </p:nvSpPr>
          <p:spPr bwMode="auto">
            <a:xfrm>
              <a:off x="3504" y="2400"/>
              <a:ext cx="160" cy="240"/>
            </a:xfrm>
            <a:prstGeom prst="rect">
              <a:avLst/>
            </a:prstGeom>
            <a:noFill/>
            <a:ln w="9525">
              <a:noFill/>
              <a:miter lim="800000"/>
              <a:headEnd/>
              <a:tailEnd/>
            </a:ln>
          </p:spPr>
          <p:txBody>
            <a:bodyPr/>
            <a:lstStyle/>
            <a:p>
              <a:r>
                <a:rPr lang="en-US" b="1"/>
                <a:t>X</a:t>
              </a:r>
              <a:endParaRPr lang="en-US"/>
            </a:p>
          </p:txBody>
        </p:sp>
        <p:sp>
          <p:nvSpPr>
            <p:cNvPr id="58376" name="Line 8"/>
            <p:cNvSpPr>
              <a:spLocks noChangeShapeType="1"/>
            </p:cNvSpPr>
            <p:nvPr/>
          </p:nvSpPr>
          <p:spPr bwMode="auto">
            <a:xfrm flipV="1">
              <a:off x="1920" y="2496"/>
              <a:ext cx="1722" cy="432"/>
            </a:xfrm>
            <a:prstGeom prst="line">
              <a:avLst/>
            </a:prstGeom>
            <a:noFill/>
            <a:ln w="9525">
              <a:solidFill>
                <a:schemeClr val="tx1"/>
              </a:solidFill>
              <a:round/>
              <a:headEnd/>
              <a:tailEnd/>
            </a:ln>
          </p:spPr>
          <p:txBody>
            <a:bodyPr/>
            <a:lstStyle/>
            <a:p>
              <a:endParaRPr lang="en-US"/>
            </a:p>
          </p:txBody>
        </p:sp>
        <p:sp>
          <p:nvSpPr>
            <p:cNvPr id="58377" name="Line 9"/>
            <p:cNvSpPr>
              <a:spLocks noChangeShapeType="1"/>
            </p:cNvSpPr>
            <p:nvPr/>
          </p:nvSpPr>
          <p:spPr bwMode="auto">
            <a:xfrm flipV="1">
              <a:off x="2400" y="1255"/>
              <a:ext cx="0" cy="2064"/>
            </a:xfrm>
            <a:prstGeom prst="line">
              <a:avLst/>
            </a:prstGeom>
            <a:noFill/>
            <a:ln w="9525">
              <a:solidFill>
                <a:schemeClr val="tx1"/>
              </a:solidFill>
              <a:round/>
              <a:headEnd/>
              <a:tailEnd/>
            </a:ln>
          </p:spPr>
          <p:txBody>
            <a:bodyPr/>
            <a:lstStyle/>
            <a:p>
              <a:endParaRPr lang="en-US"/>
            </a:p>
          </p:txBody>
        </p:sp>
        <p:sp>
          <p:nvSpPr>
            <p:cNvPr id="58378" name="Line 10"/>
            <p:cNvSpPr>
              <a:spLocks noChangeShapeType="1"/>
            </p:cNvSpPr>
            <p:nvPr/>
          </p:nvSpPr>
          <p:spPr bwMode="auto">
            <a:xfrm flipV="1">
              <a:off x="3224" y="1255"/>
              <a:ext cx="0" cy="2064"/>
            </a:xfrm>
            <a:prstGeom prst="line">
              <a:avLst/>
            </a:prstGeom>
            <a:noFill/>
            <a:ln w="9525">
              <a:solidFill>
                <a:schemeClr val="tx1"/>
              </a:solidFill>
              <a:round/>
              <a:headEnd/>
              <a:tailEnd/>
            </a:ln>
          </p:spPr>
          <p:txBody>
            <a:bodyPr/>
            <a:lstStyle/>
            <a:p>
              <a:endParaRPr lang="en-US"/>
            </a:p>
          </p:txBody>
        </p:sp>
      </p:grpSp>
      <p:sp>
        <p:nvSpPr>
          <p:cNvPr id="11" name="Slide Number Placeholder 10"/>
          <p:cNvSpPr>
            <a:spLocks noGrp="1"/>
          </p:cNvSpPr>
          <p:nvPr>
            <p:ph type="sldNum" sz="quarter" idx="10"/>
          </p:nvPr>
        </p:nvSpPr>
        <p:spPr/>
        <p:txBody>
          <a:bodyPr/>
          <a:lstStyle/>
          <a:p>
            <a:pPr>
              <a:defRPr/>
            </a:pPr>
            <a:fld id="{085E27C5-ECB1-4EBC-98D3-F94D2BA84B3F}" type="slidenum">
              <a:rPr lang="en-US" smtClean="0"/>
              <a:pPr>
                <a:defRPr/>
              </a:pPr>
              <a:t>117</a:t>
            </a:fld>
            <a:endParaRPr lang="en-US"/>
          </a:p>
        </p:txBody>
      </p:sp>
      <p:sp>
        <p:nvSpPr>
          <p:cNvPr id="12" name="Text Box 5"/>
          <p:cNvSpPr txBox="1">
            <a:spLocks noChangeArrowheads="1"/>
          </p:cNvSpPr>
          <p:nvPr/>
        </p:nvSpPr>
        <p:spPr bwMode="auto">
          <a:xfrm>
            <a:off x="3352800" y="2133600"/>
            <a:ext cx="4648200" cy="1323439"/>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US" sz="2000" u="sng" dirty="0" smtClean="0"/>
              <a:t>Third median point – First median point</a:t>
            </a:r>
          </a:p>
          <a:p>
            <a:pPr algn="ctr">
              <a:spcBef>
                <a:spcPct val="50000"/>
              </a:spcBef>
            </a:pPr>
            <a:r>
              <a:rPr lang="en-US" sz="2000" dirty="0" smtClean="0"/>
              <a:t>number of data points – 1 </a:t>
            </a:r>
          </a:p>
          <a:p>
            <a:pPr algn="ctr">
              <a:spcBef>
                <a:spcPct val="50000"/>
              </a:spcBef>
            </a:pPr>
            <a:r>
              <a:rPr lang="en-US" sz="2000" dirty="0" smtClean="0"/>
              <a:t>(</a:t>
            </a:r>
            <a:r>
              <a:rPr lang="en-US" sz="2000" dirty="0"/>
              <a:t>40 – 20) </a:t>
            </a:r>
            <a:r>
              <a:rPr lang="en-US" sz="2000" dirty="0">
                <a:cs typeface="Arial" charset="0"/>
              </a:rPr>
              <a:t>÷ 8 = 2.5 slope</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sz="4000" dirty="0" smtClean="0"/>
              <a:t>Sarah’s Graph: Primary Prevention</a:t>
            </a:r>
          </a:p>
        </p:txBody>
      </p:sp>
      <p:grpSp>
        <p:nvGrpSpPr>
          <p:cNvPr id="2" name="Group 3"/>
          <p:cNvGrpSpPr>
            <a:grpSpLocks/>
          </p:cNvGrpSpPr>
          <p:nvPr/>
        </p:nvGrpSpPr>
        <p:grpSpPr bwMode="auto">
          <a:xfrm>
            <a:off x="-381000" y="0"/>
            <a:ext cx="9525000" cy="5638800"/>
            <a:chOff x="0" y="0"/>
            <a:chExt cx="5760" cy="3115"/>
          </a:xfrm>
        </p:grpSpPr>
        <p:pic>
          <p:nvPicPr>
            <p:cNvPr id="59396" name="Picture 4"/>
            <p:cNvPicPr>
              <a:picLocks noChangeAspect="1" noChangeArrowheads="1"/>
            </p:cNvPicPr>
            <p:nvPr/>
          </p:nvPicPr>
          <p:blipFill>
            <a:blip r:embed="rId3" cstate="print"/>
            <a:srcRect/>
            <a:stretch>
              <a:fillRect/>
            </a:stretch>
          </p:blipFill>
          <p:spPr bwMode="auto">
            <a:xfrm>
              <a:off x="1008" y="1089"/>
              <a:ext cx="3852" cy="2026"/>
            </a:xfrm>
            <a:prstGeom prst="rect">
              <a:avLst/>
            </a:prstGeom>
            <a:noFill/>
            <a:ln w="9525">
              <a:noFill/>
              <a:miter lim="800000"/>
              <a:headEnd/>
              <a:tailEnd/>
            </a:ln>
          </p:spPr>
        </p:pic>
        <p:sp>
          <p:nvSpPr>
            <p:cNvPr id="59397" name="Rectangle 5"/>
            <p:cNvSpPr>
              <a:spLocks noChangeArrowheads="1"/>
            </p:cNvSpPr>
            <p:nvPr/>
          </p:nvSpPr>
          <p:spPr bwMode="auto">
            <a:xfrm>
              <a:off x="0" y="0"/>
              <a:ext cx="5760" cy="0"/>
            </a:xfrm>
            <a:prstGeom prst="rect">
              <a:avLst/>
            </a:prstGeom>
            <a:noFill/>
            <a:ln w="9525">
              <a:noFill/>
              <a:miter lim="800000"/>
              <a:headEnd/>
              <a:tailEnd/>
            </a:ln>
          </p:spPr>
          <p:txBody>
            <a:bodyPr wrap="none" anchor="ctr">
              <a:spAutoFit/>
            </a:bodyPr>
            <a:lstStyle/>
            <a:p>
              <a:endParaRPr lang="en-US"/>
            </a:p>
          </p:txBody>
        </p:sp>
        <p:sp>
          <p:nvSpPr>
            <p:cNvPr id="59398" name="Text Box 6"/>
            <p:cNvSpPr txBox="1">
              <a:spLocks noChangeArrowheads="1"/>
            </p:cNvSpPr>
            <p:nvPr/>
          </p:nvSpPr>
          <p:spPr bwMode="auto">
            <a:xfrm>
              <a:off x="1659" y="2357"/>
              <a:ext cx="153" cy="102"/>
            </a:xfrm>
            <a:prstGeom prst="rect">
              <a:avLst/>
            </a:prstGeom>
            <a:noFill/>
            <a:ln w="9525">
              <a:noFill/>
              <a:miter lim="800000"/>
              <a:headEnd/>
              <a:tailEnd/>
            </a:ln>
          </p:spPr>
          <p:txBody>
            <a:bodyPr/>
            <a:lstStyle/>
            <a:p>
              <a:r>
                <a:rPr lang="en-US" b="1" dirty="0"/>
                <a:t>X</a:t>
              </a:r>
              <a:endParaRPr lang="en-US" dirty="0"/>
            </a:p>
          </p:txBody>
        </p:sp>
        <p:sp>
          <p:nvSpPr>
            <p:cNvPr id="59399" name="Text Box 7"/>
            <p:cNvSpPr txBox="1">
              <a:spLocks noChangeArrowheads="1"/>
            </p:cNvSpPr>
            <p:nvPr/>
          </p:nvSpPr>
          <p:spPr bwMode="auto">
            <a:xfrm>
              <a:off x="2400" y="1440"/>
              <a:ext cx="240" cy="144"/>
            </a:xfrm>
            <a:prstGeom prst="rect">
              <a:avLst/>
            </a:prstGeom>
            <a:noFill/>
            <a:ln w="9525">
              <a:noFill/>
              <a:miter lim="800000"/>
              <a:headEnd/>
              <a:tailEnd/>
            </a:ln>
          </p:spPr>
          <p:txBody>
            <a:bodyPr/>
            <a:lstStyle/>
            <a:p>
              <a:r>
                <a:rPr lang="en-US" b="1"/>
                <a:t>X</a:t>
              </a:r>
              <a:endParaRPr lang="en-US"/>
            </a:p>
          </p:txBody>
        </p:sp>
        <p:sp>
          <p:nvSpPr>
            <p:cNvPr id="59400" name="Line 8"/>
            <p:cNvSpPr>
              <a:spLocks noChangeShapeType="1"/>
            </p:cNvSpPr>
            <p:nvPr/>
          </p:nvSpPr>
          <p:spPr bwMode="auto">
            <a:xfrm flipV="1">
              <a:off x="1751" y="1536"/>
              <a:ext cx="779" cy="905"/>
            </a:xfrm>
            <a:prstGeom prst="line">
              <a:avLst/>
            </a:prstGeom>
            <a:noFill/>
            <a:ln w="9525">
              <a:solidFill>
                <a:schemeClr val="tx1"/>
              </a:solidFill>
              <a:round/>
              <a:headEnd/>
              <a:tailEnd/>
            </a:ln>
          </p:spPr>
          <p:txBody>
            <a:bodyPr/>
            <a:lstStyle/>
            <a:p>
              <a:endParaRPr lang="en-US"/>
            </a:p>
          </p:txBody>
        </p:sp>
        <p:sp>
          <p:nvSpPr>
            <p:cNvPr id="59401" name="Text Box 9"/>
            <p:cNvSpPr txBox="1">
              <a:spLocks noChangeArrowheads="1"/>
            </p:cNvSpPr>
            <p:nvPr/>
          </p:nvSpPr>
          <p:spPr bwMode="auto">
            <a:xfrm>
              <a:off x="2752" y="1906"/>
              <a:ext cx="1700" cy="476"/>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000"/>
                <a:t>Sarah’s slope: </a:t>
              </a:r>
            </a:p>
            <a:p>
              <a:pPr algn="ctr">
                <a:spcBef>
                  <a:spcPct val="50000"/>
                </a:spcBef>
              </a:pPr>
              <a:r>
                <a:rPr lang="en-US" sz="2000"/>
                <a:t>(16 – 3) </a:t>
              </a:r>
              <a:r>
                <a:rPr lang="en-US" sz="2000">
                  <a:cs typeface="Arial" charset="0"/>
                </a:rPr>
                <a:t>÷ 7 = 1.9 slope</a:t>
              </a:r>
            </a:p>
          </p:txBody>
        </p:sp>
        <p:sp>
          <p:nvSpPr>
            <p:cNvPr id="59402" name="Line 10"/>
            <p:cNvSpPr>
              <a:spLocks noChangeShapeType="1"/>
            </p:cNvSpPr>
            <p:nvPr/>
          </p:nvSpPr>
          <p:spPr bwMode="auto">
            <a:xfrm flipH="1" flipV="1">
              <a:off x="2208" y="2008"/>
              <a:ext cx="544" cy="204"/>
            </a:xfrm>
            <a:prstGeom prst="line">
              <a:avLst/>
            </a:prstGeom>
            <a:noFill/>
            <a:ln w="9525">
              <a:solidFill>
                <a:schemeClr val="tx1"/>
              </a:solidFill>
              <a:round/>
              <a:headEnd/>
              <a:tailEnd type="triangle" w="med" len="med"/>
            </a:ln>
          </p:spPr>
          <p:txBody>
            <a:bodyPr/>
            <a:lstStyle/>
            <a:p>
              <a:endParaRPr lang="en-US"/>
            </a:p>
          </p:txBody>
        </p:sp>
      </p:grpSp>
      <p:sp>
        <p:nvSpPr>
          <p:cNvPr id="11" name="Slide Number Placeholder 10"/>
          <p:cNvSpPr>
            <a:spLocks noGrp="1"/>
          </p:cNvSpPr>
          <p:nvPr>
            <p:ph type="sldNum" sz="quarter" idx="10"/>
          </p:nvPr>
        </p:nvSpPr>
        <p:spPr/>
        <p:txBody>
          <a:bodyPr/>
          <a:lstStyle/>
          <a:p>
            <a:pPr>
              <a:defRPr/>
            </a:pPr>
            <a:fld id="{085E27C5-ECB1-4EBC-98D3-F94D2BA84B3F}"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sz="4000" dirty="0" smtClean="0"/>
              <a:t>Jessica’s Graph: Primary Prevention</a:t>
            </a:r>
          </a:p>
        </p:txBody>
      </p:sp>
      <p:grpSp>
        <p:nvGrpSpPr>
          <p:cNvPr id="2" name="Group 3"/>
          <p:cNvGrpSpPr>
            <a:grpSpLocks/>
          </p:cNvGrpSpPr>
          <p:nvPr/>
        </p:nvGrpSpPr>
        <p:grpSpPr bwMode="auto">
          <a:xfrm>
            <a:off x="0" y="1676400"/>
            <a:ext cx="9144000" cy="4114798"/>
            <a:chOff x="0" y="1104"/>
            <a:chExt cx="5760" cy="2179"/>
          </a:xfrm>
        </p:grpSpPr>
        <p:pic>
          <p:nvPicPr>
            <p:cNvPr id="60420" name="Picture 4"/>
            <p:cNvPicPr>
              <a:picLocks noChangeAspect="1" noChangeArrowheads="1"/>
            </p:cNvPicPr>
            <p:nvPr/>
          </p:nvPicPr>
          <p:blipFill>
            <a:blip r:embed="rId3" cstate="print"/>
            <a:srcRect/>
            <a:stretch>
              <a:fillRect/>
            </a:stretch>
          </p:blipFill>
          <p:spPr bwMode="auto">
            <a:xfrm>
              <a:off x="720" y="1104"/>
              <a:ext cx="4143" cy="2179"/>
            </a:xfrm>
            <a:prstGeom prst="rect">
              <a:avLst/>
            </a:prstGeom>
            <a:noFill/>
            <a:ln w="9525">
              <a:noFill/>
              <a:miter lim="800000"/>
              <a:headEnd/>
              <a:tailEnd/>
            </a:ln>
          </p:spPr>
        </p:pic>
        <p:sp>
          <p:nvSpPr>
            <p:cNvPr id="60421" name="Rectangle 5"/>
            <p:cNvSpPr>
              <a:spLocks noChangeArrowheads="1"/>
            </p:cNvSpPr>
            <p:nvPr/>
          </p:nvSpPr>
          <p:spPr bwMode="auto">
            <a:xfrm>
              <a:off x="0" y="1404"/>
              <a:ext cx="5760" cy="0"/>
            </a:xfrm>
            <a:prstGeom prst="rect">
              <a:avLst/>
            </a:prstGeom>
            <a:noFill/>
            <a:ln w="9525">
              <a:noFill/>
              <a:miter lim="800000"/>
              <a:headEnd/>
              <a:tailEnd/>
            </a:ln>
          </p:spPr>
          <p:txBody>
            <a:bodyPr wrap="none" anchor="ctr">
              <a:spAutoFit/>
            </a:bodyPr>
            <a:lstStyle/>
            <a:p>
              <a:endParaRPr lang="en-US"/>
            </a:p>
          </p:txBody>
        </p:sp>
        <p:sp>
          <p:nvSpPr>
            <p:cNvPr id="60422" name="Text Box 6"/>
            <p:cNvSpPr txBox="1">
              <a:spLocks noChangeArrowheads="1"/>
            </p:cNvSpPr>
            <p:nvPr/>
          </p:nvSpPr>
          <p:spPr bwMode="auto">
            <a:xfrm>
              <a:off x="1392" y="2274"/>
              <a:ext cx="151" cy="178"/>
            </a:xfrm>
            <a:prstGeom prst="rect">
              <a:avLst/>
            </a:prstGeom>
            <a:noFill/>
            <a:ln w="9525">
              <a:noFill/>
              <a:miter lim="800000"/>
              <a:headEnd/>
              <a:tailEnd/>
            </a:ln>
          </p:spPr>
          <p:txBody>
            <a:bodyPr/>
            <a:lstStyle/>
            <a:p>
              <a:r>
                <a:rPr lang="en-US" sz="1400" b="1" dirty="0"/>
                <a:t>X</a:t>
              </a:r>
              <a:endParaRPr lang="en-US" sz="1400" dirty="0"/>
            </a:p>
          </p:txBody>
        </p:sp>
        <p:sp>
          <p:nvSpPr>
            <p:cNvPr id="60423" name="Line 7"/>
            <p:cNvSpPr>
              <a:spLocks noChangeShapeType="1"/>
            </p:cNvSpPr>
            <p:nvPr/>
          </p:nvSpPr>
          <p:spPr bwMode="auto">
            <a:xfrm flipV="1">
              <a:off x="1728" y="1346"/>
              <a:ext cx="0" cy="1453"/>
            </a:xfrm>
            <a:prstGeom prst="line">
              <a:avLst/>
            </a:prstGeom>
            <a:noFill/>
            <a:ln w="9525">
              <a:solidFill>
                <a:schemeClr val="tx1"/>
              </a:solidFill>
              <a:round/>
              <a:headEnd/>
              <a:tailEnd/>
            </a:ln>
          </p:spPr>
          <p:txBody>
            <a:bodyPr/>
            <a:lstStyle/>
            <a:p>
              <a:endParaRPr lang="en-US"/>
            </a:p>
          </p:txBody>
        </p:sp>
        <p:sp>
          <p:nvSpPr>
            <p:cNvPr id="60424" name="Line 8"/>
            <p:cNvSpPr>
              <a:spLocks noChangeShapeType="1"/>
            </p:cNvSpPr>
            <p:nvPr/>
          </p:nvSpPr>
          <p:spPr bwMode="auto">
            <a:xfrm flipV="1">
              <a:off x="2112" y="1346"/>
              <a:ext cx="0" cy="1457"/>
            </a:xfrm>
            <a:prstGeom prst="line">
              <a:avLst/>
            </a:prstGeom>
            <a:noFill/>
            <a:ln w="9525">
              <a:solidFill>
                <a:schemeClr val="tx1"/>
              </a:solidFill>
              <a:round/>
              <a:headEnd/>
              <a:tailEnd/>
            </a:ln>
          </p:spPr>
          <p:txBody>
            <a:bodyPr/>
            <a:lstStyle/>
            <a:p>
              <a:endParaRPr lang="en-US"/>
            </a:p>
          </p:txBody>
        </p:sp>
        <p:sp>
          <p:nvSpPr>
            <p:cNvPr id="60425" name="Line 9"/>
            <p:cNvSpPr>
              <a:spLocks noChangeShapeType="1"/>
            </p:cNvSpPr>
            <p:nvPr/>
          </p:nvSpPr>
          <p:spPr bwMode="auto">
            <a:xfrm>
              <a:off x="1488" y="2355"/>
              <a:ext cx="806" cy="0"/>
            </a:xfrm>
            <a:prstGeom prst="line">
              <a:avLst/>
            </a:prstGeom>
            <a:noFill/>
            <a:ln w="9525">
              <a:solidFill>
                <a:schemeClr val="tx1"/>
              </a:solidFill>
              <a:round/>
              <a:headEnd/>
              <a:tailEnd/>
            </a:ln>
          </p:spPr>
          <p:txBody>
            <a:bodyPr/>
            <a:lstStyle/>
            <a:p>
              <a:endParaRPr lang="en-US"/>
            </a:p>
          </p:txBody>
        </p:sp>
        <p:sp>
          <p:nvSpPr>
            <p:cNvPr id="60426" name="Text Box 10"/>
            <p:cNvSpPr txBox="1">
              <a:spLocks noChangeArrowheads="1"/>
            </p:cNvSpPr>
            <p:nvPr/>
          </p:nvSpPr>
          <p:spPr bwMode="auto">
            <a:xfrm>
              <a:off x="2400" y="1386"/>
              <a:ext cx="1680" cy="456"/>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000"/>
                <a:t>Jessica’s slope: </a:t>
              </a:r>
            </a:p>
            <a:p>
              <a:pPr algn="ctr">
                <a:spcBef>
                  <a:spcPct val="50000"/>
                </a:spcBef>
              </a:pPr>
              <a:r>
                <a:rPr lang="en-US" sz="2000"/>
                <a:t>(6 – 6) </a:t>
              </a:r>
              <a:r>
                <a:rPr lang="en-US" sz="2000">
                  <a:cs typeface="Arial" charset="0"/>
                </a:rPr>
                <a:t>÷ 7 = 0.0 slope</a:t>
              </a:r>
            </a:p>
          </p:txBody>
        </p:sp>
        <p:sp>
          <p:nvSpPr>
            <p:cNvPr id="60427" name="Line 11"/>
            <p:cNvSpPr>
              <a:spLocks noChangeShapeType="1"/>
            </p:cNvSpPr>
            <p:nvPr/>
          </p:nvSpPr>
          <p:spPr bwMode="auto">
            <a:xfrm flipH="1">
              <a:off x="2458" y="1840"/>
              <a:ext cx="360" cy="360"/>
            </a:xfrm>
            <a:prstGeom prst="line">
              <a:avLst/>
            </a:prstGeom>
            <a:noFill/>
            <a:ln w="9525">
              <a:solidFill>
                <a:schemeClr val="tx1"/>
              </a:solidFill>
              <a:round/>
              <a:headEnd/>
              <a:tailEnd type="triangle" w="med" len="med"/>
            </a:ln>
          </p:spPr>
          <p:txBody>
            <a:bodyPr/>
            <a:lstStyle/>
            <a:p>
              <a:endParaRPr lang="en-US"/>
            </a:p>
          </p:txBody>
        </p:sp>
        <p:sp>
          <p:nvSpPr>
            <p:cNvPr id="60428" name="Text Box 12"/>
            <p:cNvSpPr txBox="1">
              <a:spLocks noChangeArrowheads="1"/>
            </p:cNvSpPr>
            <p:nvPr/>
          </p:nvSpPr>
          <p:spPr bwMode="auto">
            <a:xfrm>
              <a:off x="2256" y="2274"/>
              <a:ext cx="151" cy="176"/>
            </a:xfrm>
            <a:prstGeom prst="rect">
              <a:avLst/>
            </a:prstGeom>
            <a:noFill/>
            <a:ln w="9525">
              <a:noFill/>
              <a:miter lim="800000"/>
              <a:headEnd/>
              <a:tailEnd/>
            </a:ln>
          </p:spPr>
          <p:txBody>
            <a:bodyPr/>
            <a:lstStyle/>
            <a:p>
              <a:r>
                <a:rPr lang="en-US" sz="1400" b="1" dirty="0"/>
                <a:t>X</a:t>
              </a:r>
              <a:endParaRPr lang="en-US" sz="1400" dirty="0"/>
            </a:p>
          </p:txBody>
        </p:sp>
      </p:grpSp>
      <p:sp>
        <p:nvSpPr>
          <p:cNvPr id="13" name="Slide Number Placeholder 12"/>
          <p:cNvSpPr>
            <a:spLocks noGrp="1"/>
          </p:cNvSpPr>
          <p:nvPr>
            <p:ph type="sldNum" sz="quarter" idx="10"/>
          </p:nvPr>
        </p:nvSpPr>
        <p:spPr/>
        <p:txBody>
          <a:bodyPr/>
          <a:lstStyle/>
          <a:p>
            <a:pPr>
              <a:defRPr/>
            </a:pPr>
            <a:fld id="{085E27C5-ECB1-4EBC-98D3-F94D2BA84B3F}" type="slidenum">
              <a:rPr lang="en-US" smtClean="0"/>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accent2"/>
                </a:solidFill>
              </a:rPr>
              <a:t>Part 1: overview &amp; purpose of progress monitoring </a:t>
            </a:r>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381000" y="762000"/>
            <a:ext cx="8534400" cy="990600"/>
          </a:xfrm>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sz="4000" dirty="0" smtClean="0"/>
              <a:t>Jessica’s Graph: Secondary Prevention</a:t>
            </a:r>
          </a:p>
        </p:txBody>
      </p:sp>
      <p:grpSp>
        <p:nvGrpSpPr>
          <p:cNvPr id="2" name="Group 3"/>
          <p:cNvGrpSpPr>
            <a:grpSpLocks/>
          </p:cNvGrpSpPr>
          <p:nvPr/>
        </p:nvGrpSpPr>
        <p:grpSpPr bwMode="auto">
          <a:xfrm>
            <a:off x="-304800" y="1676400"/>
            <a:ext cx="9144000" cy="4038600"/>
            <a:chOff x="0" y="1104"/>
            <a:chExt cx="5760" cy="2235"/>
          </a:xfrm>
        </p:grpSpPr>
        <p:sp>
          <p:nvSpPr>
            <p:cNvPr id="61444" name="AutoShape 4"/>
            <p:cNvSpPr>
              <a:spLocks noChangeAspect="1" noChangeArrowheads="1" noTextEdit="1"/>
            </p:cNvSpPr>
            <p:nvPr/>
          </p:nvSpPr>
          <p:spPr bwMode="auto">
            <a:xfrm>
              <a:off x="1008" y="1104"/>
              <a:ext cx="4244" cy="2235"/>
            </a:xfrm>
            <a:prstGeom prst="rect">
              <a:avLst/>
            </a:prstGeom>
            <a:noFill/>
            <a:ln w="9525">
              <a:noFill/>
              <a:miter lim="800000"/>
              <a:headEnd/>
              <a:tailEnd/>
            </a:ln>
          </p:spPr>
          <p:txBody>
            <a:bodyPr/>
            <a:lstStyle/>
            <a:p>
              <a:endParaRPr lang="en-US"/>
            </a:p>
          </p:txBody>
        </p:sp>
        <p:sp>
          <p:nvSpPr>
            <p:cNvPr id="61445" name="Line 5"/>
            <p:cNvSpPr>
              <a:spLocks noChangeShapeType="1"/>
            </p:cNvSpPr>
            <p:nvPr/>
          </p:nvSpPr>
          <p:spPr bwMode="auto">
            <a:xfrm>
              <a:off x="2912" y="1648"/>
              <a:ext cx="440" cy="600"/>
            </a:xfrm>
            <a:prstGeom prst="line">
              <a:avLst/>
            </a:prstGeom>
            <a:noFill/>
            <a:ln w="9525">
              <a:solidFill>
                <a:schemeClr val="tx1"/>
              </a:solidFill>
              <a:round/>
              <a:headEnd/>
              <a:tailEnd type="triangle" w="med" len="med"/>
            </a:ln>
          </p:spPr>
          <p:txBody>
            <a:bodyPr/>
            <a:lstStyle/>
            <a:p>
              <a:endParaRPr lang="en-US"/>
            </a:p>
          </p:txBody>
        </p:sp>
        <p:sp>
          <p:nvSpPr>
            <p:cNvPr id="61446" name="Rectangle 6"/>
            <p:cNvSpPr>
              <a:spLocks noChangeArrowheads="1"/>
            </p:cNvSpPr>
            <p:nvPr/>
          </p:nvSpPr>
          <p:spPr bwMode="auto">
            <a:xfrm>
              <a:off x="0" y="1326"/>
              <a:ext cx="5760" cy="0"/>
            </a:xfrm>
            <a:prstGeom prst="rect">
              <a:avLst/>
            </a:prstGeom>
            <a:noFill/>
            <a:ln w="9525">
              <a:noFill/>
              <a:miter lim="800000"/>
              <a:headEnd/>
              <a:tailEnd/>
            </a:ln>
          </p:spPr>
          <p:txBody>
            <a:bodyPr wrap="none" anchor="ctr">
              <a:spAutoFit/>
            </a:bodyPr>
            <a:lstStyle/>
            <a:p>
              <a:endParaRPr lang="en-US"/>
            </a:p>
          </p:txBody>
        </p:sp>
        <p:sp>
          <p:nvSpPr>
            <p:cNvPr id="61447" name="Line 7"/>
            <p:cNvSpPr>
              <a:spLocks noChangeShapeType="1"/>
            </p:cNvSpPr>
            <p:nvPr/>
          </p:nvSpPr>
          <p:spPr bwMode="auto">
            <a:xfrm flipV="1">
              <a:off x="2906" y="1344"/>
              <a:ext cx="0" cy="1528"/>
            </a:xfrm>
            <a:prstGeom prst="line">
              <a:avLst/>
            </a:prstGeom>
            <a:noFill/>
            <a:ln w="38100">
              <a:solidFill>
                <a:srgbClr val="2E005C"/>
              </a:solidFill>
              <a:prstDash val="sysDash"/>
              <a:round/>
              <a:headEnd/>
              <a:tailEnd/>
            </a:ln>
          </p:spPr>
          <p:txBody>
            <a:bodyPr/>
            <a:lstStyle/>
            <a:p>
              <a:endParaRPr lang="en-US"/>
            </a:p>
          </p:txBody>
        </p:sp>
        <p:sp>
          <p:nvSpPr>
            <p:cNvPr id="61448" name="Line 8"/>
            <p:cNvSpPr>
              <a:spLocks noChangeShapeType="1"/>
            </p:cNvSpPr>
            <p:nvPr/>
          </p:nvSpPr>
          <p:spPr bwMode="auto">
            <a:xfrm flipV="1">
              <a:off x="3623" y="1344"/>
              <a:ext cx="0" cy="1536"/>
            </a:xfrm>
            <a:prstGeom prst="line">
              <a:avLst/>
            </a:prstGeom>
            <a:noFill/>
            <a:ln w="9525">
              <a:solidFill>
                <a:schemeClr val="tx1"/>
              </a:solidFill>
              <a:round/>
              <a:headEnd/>
              <a:tailEnd/>
            </a:ln>
          </p:spPr>
          <p:txBody>
            <a:bodyPr/>
            <a:lstStyle/>
            <a:p>
              <a:endParaRPr lang="en-US"/>
            </a:p>
          </p:txBody>
        </p:sp>
        <p:sp>
          <p:nvSpPr>
            <p:cNvPr id="61449" name="Line 9"/>
            <p:cNvSpPr>
              <a:spLocks noChangeShapeType="1"/>
            </p:cNvSpPr>
            <p:nvPr/>
          </p:nvSpPr>
          <p:spPr bwMode="auto">
            <a:xfrm flipV="1">
              <a:off x="4312" y="1344"/>
              <a:ext cx="0" cy="1536"/>
            </a:xfrm>
            <a:prstGeom prst="line">
              <a:avLst/>
            </a:prstGeom>
            <a:noFill/>
            <a:ln w="9525">
              <a:solidFill>
                <a:schemeClr val="tx1"/>
              </a:solidFill>
              <a:round/>
              <a:headEnd/>
              <a:tailEnd/>
            </a:ln>
          </p:spPr>
          <p:txBody>
            <a:bodyPr/>
            <a:lstStyle/>
            <a:p>
              <a:endParaRPr lang="en-US"/>
            </a:p>
          </p:txBody>
        </p:sp>
        <p:sp>
          <p:nvSpPr>
            <p:cNvPr id="61450" name="Text Box 10"/>
            <p:cNvSpPr txBox="1">
              <a:spLocks noChangeArrowheads="1"/>
            </p:cNvSpPr>
            <p:nvPr/>
          </p:nvSpPr>
          <p:spPr bwMode="auto">
            <a:xfrm>
              <a:off x="4608" y="1344"/>
              <a:ext cx="160" cy="120"/>
            </a:xfrm>
            <a:prstGeom prst="rect">
              <a:avLst/>
            </a:prstGeom>
            <a:noFill/>
            <a:ln w="9525">
              <a:noFill/>
              <a:miter lim="800000"/>
              <a:headEnd/>
              <a:tailEnd/>
            </a:ln>
          </p:spPr>
          <p:txBody>
            <a:bodyPr/>
            <a:lstStyle/>
            <a:p>
              <a:r>
                <a:rPr lang="en-US" sz="1400" b="1"/>
                <a:t>X</a:t>
              </a:r>
              <a:endParaRPr lang="en-US" sz="1400"/>
            </a:p>
          </p:txBody>
        </p:sp>
        <p:sp>
          <p:nvSpPr>
            <p:cNvPr id="61451" name="Line 11"/>
            <p:cNvSpPr>
              <a:spLocks noChangeShapeType="1"/>
            </p:cNvSpPr>
            <p:nvPr/>
          </p:nvSpPr>
          <p:spPr bwMode="auto">
            <a:xfrm flipV="1">
              <a:off x="3264" y="1440"/>
              <a:ext cx="1440" cy="1152"/>
            </a:xfrm>
            <a:prstGeom prst="line">
              <a:avLst/>
            </a:prstGeom>
            <a:noFill/>
            <a:ln w="9525">
              <a:solidFill>
                <a:schemeClr val="tx1"/>
              </a:solidFill>
              <a:round/>
              <a:headEnd/>
              <a:tailEnd/>
            </a:ln>
          </p:spPr>
          <p:txBody>
            <a:bodyPr/>
            <a:lstStyle/>
            <a:p>
              <a:endParaRPr lang="en-US"/>
            </a:p>
          </p:txBody>
        </p:sp>
        <p:sp>
          <p:nvSpPr>
            <p:cNvPr id="61452" name="Text Box 12"/>
            <p:cNvSpPr txBox="1">
              <a:spLocks noChangeArrowheads="1"/>
            </p:cNvSpPr>
            <p:nvPr/>
          </p:nvSpPr>
          <p:spPr bwMode="auto">
            <a:xfrm>
              <a:off x="1584" y="1488"/>
              <a:ext cx="2000" cy="49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dirty="0"/>
                <a:t>Jessica’s slope: </a:t>
              </a:r>
            </a:p>
            <a:p>
              <a:pPr algn="ctr">
                <a:spcBef>
                  <a:spcPct val="50000"/>
                </a:spcBef>
              </a:pPr>
              <a:r>
                <a:rPr lang="en-US" dirty="0"/>
                <a:t>(28 – 6) </a:t>
              </a:r>
              <a:r>
                <a:rPr lang="en-US" dirty="0">
                  <a:cs typeface="Arial" charset="0"/>
                </a:rPr>
                <a:t>÷ 11 = 2.0 slope</a:t>
              </a:r>
            </a:p>
          </p:txBody>
        </p:sp>
        <p:sp>
          <p:nvSpPr>
            <p:cNvPr id="61453" name="Rectangle 13"/>
            <p:cNvSpPr>
              <a:spLocks noChangeArrowheads="1"/>
            </p:cNvSpPr>
            <p:nvPr/>
          </p:nvSpPr>
          <p:spPr bwMode="auto">
            <a:xfrm>
              <a:off x="1514" y="1337"/>
              <a:ext cx="3505" cy="1552"/>
            </a:xfrm>
            <a:prstGeom prst="rect">
              <a:avLst/>
            </a:prstGeom>
            <a:noFill/>
            <a:ln w="9525">
              <a:noFill/>
              <a:miter lim="800000"/>
              <a:headEnd/>
              <a:tailEnd/>
            </a:ln>
          </p:spPr>
          <p:txBody>
            <a:bodyPr/>
            <a:lstStyle/>
            <a:p>
              <a:endParaRPr lang="en-US"/>
            </a:p>
          </p:txBody>
        </p:sp>
        <p:sp>
          <p:nvSpPr>
            <p:cNvPr id="61454" name="Rectangle 14"/>
            <p:cNvSpPr>
              <a:spLocks noChangeArrowheads="1"/>
            </p:cNvSpPr>
            <p:nvPr/>
          </p:nvSpPr>
          <p:spPr bwMode="auto">
            <a:xfrm>
              <a:off x="1514" y="1337"/>
              <a:ext cx="3505" cy="1552"/>
            </a:xfrm>
            <a:prstGeom prst="rect">
              <a:avLst/>
            </a:prstGeom>
            <a:noFill/>
            <a:ln w="25400">
              <a:solidFill>
                <a:srgbClr val="000000"/>
              </a:solidFill>
              <a:miter lim="800000"/>
              <a:headEnd/>
              <a:tailEnd/>
            </a:ln>
          </p:spPr>
          <p:txBody>
            <a:bodyPr/>
            <a:lstStyle/>
            <a:p>
              <a:endParaRPr lang="en-US"/>
            </a:p>
          </p:txBody>
        </p:sp>
        <p:sp>
          <p:nvSpPr>
            <p:cNvPr id="61455" name="Line 15"/>
            <p:cNvSpPr>
              <a:spLocks noChangeShapeType="1"/>
            </p:cNvSpPr>
            <p:nvPr/>
          </p:nvSpPr>
          <p:spPr bwMode="auto">
            <a:xfrm>
              <a:off x="1514" y="1337"/>
              <a:ext cx="1" cy="1552"/>
            </a:xfrm>
            <a:prstGeom prst="line">
              <a:avLst/>
            </a:prstGeom>
            <a:noFill/>
            <a:ln w="12700">
              <a:solidFill>
                <a:srgbClr val="000000"/>
              </a:solidFill>
              <a:round/>
              <a:headEnd/>
              <a:tailEnd/>
            </a:ln>
          </p:spPr>
          <p:txBody>
            <a:bodyPr/>
            <a:lstStyle/>
            <a:p>
              <a:endParaRPr lang="en-US"/>
            </a:p>
          </p:txBody>
        </p:sp>
        <p:sp>
          <p:nvSpPr>
            <p:cNvPr id="61456" name="Line 16"/>
            <p:cNvSpPr>
              <a:spLocks noChangeShapeType="1"/>
            </p:cNvSpPr>
            <p:nvPr/>
          </p:nvSpPr>
          <p:spPr bwMode="auto">
            <a:xfrm>
              <a:off x="1482" y="2889"/>
              <a:ext cx="32" cy="1"/>
            </a:xfrm>
            <a:prstGeom prst="line">
              <a:avLst/>
            </a:prstGeom>
            <a:noFill/>
            <a:ln w="12700">
              <a:solidFill>
                <a:srgbClr val="000000"/>
              </a:solidFill>
              <a:round/>
              <a:headEnd/>
              <a:tailEnd/>
            </a:ln>
          </p:spPr>
          <p:txBody>
            <a:bodyPr/>
            <a:lstStyle/>
            <a:p>
              <a:endParaRPr lang="en-US"/>
            </a:p>
          </p:txBody>
        </p:sp>
        <p:sp>
          <p:nvSpPr>
            <p:cNvPr id="61457" name="Line 17"/>
            <p:cNvSpPr>
              <a:spLocks noChangeShapeType="1"/>
            </p:cNvSpPr>
            <p:nvPr/>
          </p:nvSpPr>
          <p:spPr bwMode="auto">
            <a:xfrm>
              <a:off x="1482" y="2784"/>
              <a:ext cx="32" cy="1"/>
            </a:xfrm>
            <a:prstGeom prst="line">
              <a:avLst/>
            </a:prstGeom>
            <a:noFill/>
            <a:ln w="12700">
              <a:solidFill>
                <a:srgbClr val="000000"/>
              </a:solidFill>
              <a:round/>
              <a:headEnd/>
              <a:tailEnd/>
            </a:ln>
          </p:spPr>
          <p:txBody>
            <a:bodyPr/>
            <a:lstStyle/>
            <a:p>
              <a:endParaRPr lang="en-US"/>
            </a:p>
          </p:txBody>
        </p:sp>
        <p:sp>
          <p:nvSpPr>
            <p:cNvPr id="61458" name="Line 18"/>
            <p:cNvSpPr>
              <a:spLocks noChangeShapeType="1"/>
            </p:cNvSpPr>
            <p:nvPr/>
          </p:nvSpPr>
          <p:spPr bwMode="auto">
            <a:xfrm>
              <a:off x="1482" y="2680"/>
              <a:ext cx="32" cy="1"/>
            </a:xfrm>
            <a:prstGeom prst="line">
              <a:avLst/>
            </a:prstGeom>
            <a:noFill/>
            <a:ln w="12700">
              <a:solidFill>
                <a:srgbClr val="000000"/>
              </a:solidFill>
              <a:round/>
              <a:headEnd/>
              <a:tailEnd/>
            </a:ln>
          </p:spPr>
          <p:txBody>
            <a:bodyPr/>
            <a:lstStyle/>
            <a:p>
              <a:endParaRPr lang="en-US"/>
            </a:p>
          </p:txBody>
        </p:sp>
        <p:sp>
          <p:nvSpPr>
            <p:cNvPr id="61459" name="Line 19"/>
            <p:cNvSpPr>
              <a:spLocks noChangeShapeType="1"/>
            </p:cNvSpPr>
            <p:nvPr/>
          </p:nvSpPr>
          <p:spPr bwMode="auto">
            <a:xfrm>
              <a:off x="1482" y="2575"/>
              <a:ext cx="32" cy="1"/>
            </a:xfrm>
            <a:prstGeom prst="line">
              <a:avLst/>
            </a:prstGeom>
            <a:noFill/>
            <a:ln w="12700">
              <a:solidFill>
                <a:srgbClr val="000000"/>
              </a:solidFill>
              <a:round/>
              <a:headEnd/>
              <a:tailEnd/>
            </a:ln>
          </p:spPr>
          <p:txBody>
            <a:bodyPr/>
            <a:lstStyle/>
            <a:p>
              <a:endParaRPr lang="en-US"/>
            </a:p>
          </p:txBody>
        </p:sp>
        <p:sp>
          <p:nvSpPr>
            <p:cNvPr id="61460" name="Line 20"/>
            <p:cNvSpPr>
              <a:spLocks noChangeShapeType="1"/>
            </p:cNvSpPr>
            <p:nvPr/>
          </p:nvSpPr>
          <p:spPr bwMode="auto">
            <a:xfrm>
              <a:off x="1482" y="2479"/>
              <a:ext cx="32" cy="1"/>
            </a:xfrm>
            <a:prstGeom prst="line">
              <a:avLst/>
            </a:prstGeom>
            <a:noFill/>
            <a:ln w="12700">
              <a:solidFill>
                <a:srgbClr val="000000"/>
              </a:solidFill>
              <a:round/>
              <a:headEnd/>
              <a:tailEnd/>
            </a:ln>
          </p:spPr>
          <p:txBody>
            <a:bodyPr/>
            <a:lstStyle/>
            <a:p>
              <a:endParaRPr lang="en-US"/>
            </a:p>
          </p:txBody>
        </p:sp>
        <p:sp>
          <p:nvSpPr>
            <p:cNvPr id="61461" name="Line 21"/>
            <p:cNvSpPr>
              <a:spLocks noChangeShapeType="1"/>
            </p:cNvSpPr>
            <p:nvPr/>
          </p:nvSpPr>
          <p:spPr bwMode="auto">
            <a:xfrm>
              <a:off x="1482" y="2374"/>
              <a:ext cx="32" cy="1"/>
            </a:xfrm>
            <a:prstGeom prst="line">
              <a:avLst/>
            </a:prstGeom>
            <a:noFill/>
            <a:ln w="12700">
              <a:solidFill>
                <a:srgbClr val="000000"/>
              </a:solidFill>
              <a:round/>
              <a:headEnd/>
              <a:tailEnd/>
            </a:ln>
          </p:spPr>
          <p:txBody>
            <a:bodyPr/>
            <a:lstStyle/>
            <a:p>
              <a:endParaRPr lang="en-US"/>
            </a:p>
          </p:txBody>
        </p:sp>
        <p:sp>
          <p:nvSpPr>
            <p:cNvPr id="61462" name="Line 22"/>
            <p:cNvSpPr>
              <a:spLocks noChangeShapeType="1"/>
            </p:cNvSpPr>
            <p:nvPr/>
          </p:nvSpPr>
          <p:spPr bwMode="auto">
            <a:xfrm>
              <a:off x="1482" y="2270"/>
              <a:ext cx="32" cy="1"/>
            </a:xfrm>
            <a:prstGeom prst="line">
              <a:avLst/>
            </a:prstGeom>
            <a:noFill/>
            <a:ln w="12700">
              <a:solidFill>
                <a:srgbClr val="000000"/>
              </a:solidFill>
              <a:round/>
              <a:headEnd/>
              <a:tailEnd/>
            </a:ln>
          </p:spPr>
          <p:txBody>
            <a:bodyPr/>
            <a:lstStyle/>
            <a:p>
              <a:endParaRPr lang="en-US"/>
            </a:p>
          </p:txBody>
        </p:sp>
        <p:sp>
          <p:nvSpPr>
            <p:cNvPr id="61463" name="Line 23"/>
            <p:cNvSpPr>
              <a:spLocks noChangeShapeType="1"/>
            </p:cNvSpPr>
            <p:nvPr/>
          </p:nvSpPr>
          <p:spPr bwMode="auto">
            <a:xfrm>
              <a:off x="1482" y="2165"/>
              <a:ext cx="32" cy="1"/>
            </a:xfrm>
            <a:prstGeom prst="line">
              <a:avLst/>
            </a:prstGeom>
            <a:noFill/>
            <a:ln w="12700">
              <a:solidFill>
                <a:srgbClr val="000000"/>
              </a:solidFill>
              <a:round/>
              <a:headEnd/>
              <a:tailEnd/>
            </a:ln>
          </p:spPr>
          <p:txBody>
            <a:bodyPr/>
            <a:lstStyle/>
            <a:p>
              <a:endParaRPr lang="en-US"/>
            </a:p>
          </p:txBody>
        </p:sp>
        <p:sp>
          <p:nvSpPr>
            <p:cNvPr id="61464" name="Line 24"/>
            <p:cNvSpPr>
              <a:spLocks noChangeShapeType="1"/>
            </p:cNvSpPr>
            <p:nvPr/>
          </p:nvSpPr>
          <p:spPr bwMode="auto">
            <a:xfrm>
              <a:off x="1482" y="2061"/>
              <a:ext cx="32" cy="1"/>
            </a:xfrm>
            <a:prstGeom prst="line">
              <a:avLst/>
            </a:prstGeom>
            <a:noFill/>
            <a:ln w="12700">
              <a:solidFill>
                <a:srgbClr val="000000"/>
              </a:solidFill>
              <a:round/>
              <a:headEnd/>
              <a:tailEnd/>
            </a:ln>
          </p:spPr>
          <p:txBody>
            <a:bodyPr/>
            <a:lstStyle/>
            <a:p>
              <a:endParaRPr lang="en-US"/>
            </a:p>
          </p:txBody>
        </p:sp>
        <p:sp>
          <p:nvSpPr>
            <p:cNvPr id="61465" name="Line 25"/>
            <p:cNvSpPr>
              <a:spLocks noChangeShapeType="1"/>
            </p:cNvSpPr>
            <p:nvPr/>
          </p:nvSpPr>
          <p:spPr bwMode="auto">
            <a:xfrm>
              <a:off x="1482" y="1956"/>
              <a:ext cx="32" cy="1"/>
            </a:xfrm>
            <a:prstGeom prst="line">
              <a:avLst/>
            </a:prstGeom>
            <a:noFill/>
            <a:ln w="12700">
              <a:solidFill>
                <a:srgbClr val="000000"/>
              </a:solidFill>
              <a:round/>
              <a:headEnd/>
              <a:tailEnd/>
            </a:ln>
          </p:spPr>
          <p:txBody>
            <a:bodyPr/>
            <a:lstStyle/>
            <a:p>
              <a:endParaRPr lang="en-US"/>
            </a:p>
          </p:txBody>
        </p:sp>
        <p:sp>
          <p:nvSpPr>
            <p:cNvPr id="61466" name="Line 26"/>
            <p:cNvSpPr>
              <a:spLocks noChangeShapeType="1"/>
            </p:cNvSpPr>
            <p:nvPr/>
          </p:nvSpPr>
          <p:spPr bwMode="auto">
            <a:xfrm>
              <a:off x="1482" y="1852"/>
              <a:ext cx="32" cy="1"/>
            </a:xfrm>
            <a:prstGeom prst="line">
              <a:avLst/>
            </a:prstGeom>
            <a:noFill/>
            <a:ln w="12700">
              <a:solidFill>
                <a:srgbClr val="000000"/>
              </a:solidFill>
              <a:round/>
              <a:headEnd/>
              <a:tailEnd/>
            </a:ln>
          </p:spPr>
          <p:txBody>
            <a:bodyPr/>
            <a:lstStyle/>
            <a:p>
              <a:endParaRPr lang="en-US"/>
            </a:p>
          </p:txBody>
        </p:sp>
        <p:sp>
          <p:nvSpPr>
            <p:cNvPr id="61467" name="Line 27"/>
            <p:cNvSpPr>
              <a:spLocks noChangeShapeType="1"/>
            </p:cNvSpPr>
            <p:nvPr/>
          </p:nvSpPr>
          <p:spPr bwMode="auto">
            <a:xfrm>
              <a:off x="1482" y="1747"/>
              <a:ext cx="32" cy="1"/>
            </a:xfrm>
            <a:prstGeom prst="line">
              <a:avLst/>
            </a:prstGeom>
            <a:noFill/>
            <a:ln w="12700">
              <a:solidFill>
                <a:srgbClr val="000000"/>
              </a:solidFill>
              <a:round/>
              <a:headEnd/>
              <a:tailEnd/>
            </a:ln>
          </p:spPr>
          <p:txBody>
            <a:bodyPr/>
            <a:lstStyle/>
            <a:p>
              <a:endParaRPr lang="en-US"/>
            </a:p>
          </p:txBody>
        </p:sp>
        <p:sp>
          <p:nvSpPr>
            <p:cNvPr id="61468" name="Line 28"/>
            <p:cNvSpPr>
              <a:spLocks noChangeShapeType="1"/>
            </p:cNvSpPr>
            <p:nvPr/>
          </p:nvSpPr>
          <p:spPr bwMode="auto">
            <a:xfrm>
              <a:off x="1482" y="1651"/>
              <a:ext cx="32" cy="1"/>
            </a:xfrm>
            <a:prstGeom prst="line">
              <a:avLst/>
            </a:prstGeom>
            <a:noFill/>
            <a:ln w="12700">
              <a:solidFill>
                <a:srgbClr val="000000"/>
              </a:solidFill>
              <a:round/>
              <a:headEnd/>
              <a:tailEnd/>
            </a:ln>
          </p:spPr>
          <p:txBody>
            <a:bodyPr/>
            <a:lstStyle/>
            <a:p>
              <a:endParaRPr lang="en-US"/>
            </a:p>
          </p:txBody>
        </p:sp>
        <p:sp>
          <p:nvSpPr>
            <p:cNvPr id="61469" name="Line 29"/>
            <p:cNvSpPr>
              <a:spLocks noChangeShapeType="1"/>
            </p:cNvSpPr>
            <p:nvPr/>
          </p:nvSpPr>
          <p:spPr bwMode="auto">
            <a:xfrm>
              <a:off x="1482" y="1546"/>
              <a:ext cx="32" cy="1"/>
            </a:xfrm>
            <a:prstGeom prst="line">
              <a:avLst/>
            </a:prstGeom>
            <a:noFill/>
            <a:ln w="12700">
              <a:solidFill>
                <a:srgbClr val="000000"/>
              </a:solidFill>
              <a:round/>
              <a:headEnd/>
              <a:tailEnd/>
            </a:ln>
          </p:spPr>
          <p:txBody>
            <a:bodyPr/>
            <a:lstStyle/>
            <a:p>
              <a:endParaRPr lang="en-US"/>
            </a:p>
          </p:txBody>
        </p:sp>
        <p:sp>
          <p:nvSpPr>
            <p:cNvPr id="61470" name="Line 30"/>
            <p:cNvSpPr>
              <a:spLocks noChangeShapeType="1"/>
            </p:cNvSpPr>
            <p:nvPr/>
          </p:nvSpPr>
          <p:spPr bwMode="auto">
            <a:xfrm>
              <a:off x="1482" y="1442"/>
              <a:ext cx="32" cy="1"/>
            </a:xfrm>
            <a:prstGeom prst="line">
              <a:avLst/>
            </a:prstGeom>
            <a:noFill/>
            <a:ln w="12700">
              <a:solidFill>
                <a:srgbClr val="000000"/>
              </a:solidFill>
              <a:round/>
              <a:headEnd/>
              <a:tailEnd/>
            </a:ln>
          </p:spPr>
          <p:txBody>
            <a:bodyPr/>
            <a:lstStyle/>
            <a:p>
              <a:endParaRPr lang="en-US"/>
            </a:p>
          </p:txBody>
        </p:sp>
        <p:sp>
          <p:nvSpPr>
            <p:cNvPr id="61471" name="Line 31"/>
            <p:cNvSpPr>
              <a:spLocks noChangeShapeType="1"/>
            </p:cNvSpPr>
            <p:nvPr/>
          </p:nvSpPr>
          <p:spPr bwMode="auto">
            <a:xfrm>
              <a:off x="1482" y="1337"/>
              <a:ext cx="32" cy="1"/>
            </a:xfrm>
            <a:prstGeom prst="line">
              <a:avLst/>
            </a:prstGeom>
            <a:noFill/>
            <a:ln w="12700">
              <a:solidFill>
                <a:srgbClr val="000000"/>
              </a:solidFill>
              <a:round/>
              <a:headEnd/>
              <a:tailEnd/>
            </a:ln>
          </p:spPr>
          <p:txBody>
            <a:bodyPr/>
            <a:lstStyle/>
            <a:p>
              <a:endParaRPr lang="en-US"/>
            </a:p>
          </p:txBody>
        </p:sp>
        <p:sp>
          <p:nvSpPr>
            <p:cNvPr id="61472" name="Line 32"/>
            <p:cNvSpPr>
              <a:spLocks noChangeShapeType="1"/>
            </p:cNvSpPr>
            <p:nvPr/>
          </p:nvSpPr>
          <p:spPr bwMode="auto">
            <a:xfrm>
              <a:off x="1514" y="2889"/>
              <a:ext cx="3505" cy="1"/>
            </a:xfrm>
            <a:prstGeom prst="line">
              <a:avLst/>
            </a:prstGeom>
            <a:noFill/>
            <a:ln w="12700">
              <a:solidFill>
                <a:srgbClr val="000000"/>
              </a:solidFill>
              <a:round/>
              <a:headEnd/>
              <a:tailEnd/>
            </a:ln>
          </p:spPr>
          <p:txBody>
            <a:bodyPr/>
            <a:lstStyle/>
            <a:p>
              <a:endParaRPr lang="en-US"/>
            </a:p>
          </p:txBody>
        </p:sp>
        <p:sp>
          <p:nvSpPr>
            <p:cNvPr id="61473" name="Line 33"/>
            <p:cNvSpPr>
              <a:spLocks noChangeShapeType="1"/>
            </p:cNvSpPr>
            <p:nvPr/>
          </p:nvSpPr>
          <p:spPr bwMode="auto">
            <a:xfrm flipV="1">
              <a:off x="1514" y="2889"/>
              <a:ext cx="1" cy="32"/>
            </a:xfrm>
            <a:prstGeom prst="line">
              <a:avLst/>
            </a:prstGeom>
            <a:noFill/>
            <a:ln w="12700">
              <a:solidFill>
                <a:srgbClr val="000000"/>
              </a:solidFill>
              <a:round/>
              <a:headEnd/>
              <a:tailEnd/>
            </a:ln>
          </p:spPr>
          <p:txBody>
            <a:bodyPr/>
            <a:lstStyle/>
            <a:p>
              <a:endParaRPr lang="en-US"/>
            </a:p>
          </p:txBody>
        </p:sp>
        <p:sp>
          <p:nvSpPr>
            <p:cNvPr id="61474" name="Line 34"/>
            <p:cNvSpPr>
              <a:spLocks noChangeShapeType="1"/>
            </p:cNvSpPr>
            <p:nvPr/>
          </p:nvSpPr>
          <p:spPr bwMode="auto">
            <a:xfrm flipV="1">
              <a:off x="1691" y="2889"/>
              <a:ext cx="1" cy="32"/>
            </a:xfrm>
            <a:prstGeom prst="line">
              <a:avLst/>
            </a:prstGeom>
            <a:noFill/>
            <a:ln w="12700">
              <a:solidFill>
                <a:srgbClr val="000000"/>
              </a:solidFill>
              <a:round/>
              <a:headEnd/>
              <a:tailEnd/>
            </a:ln>
          </p:spPr>
          <p:txBody>
            <a:bodyPr/>
            <a:lstStyle/>
            <a:p>
              <a:endParaRPr lang="en-US"/>
            </a:p>
          </p:txBody>
        </p:sp>
        <p:sp>
          <p:nvSpPr>
            <p:cNvPr id="61475" name="Line 35"/>
            <p:cNvSpPr>
              <a:spLocks noChangeShapeType="1"/>
            </p:cNvSpPr>
            <p:nvPr/>
          </p:nvSpPr>
          <p:spPr bwMode="auto">
            <a:xfrm flipV="1">
              <a:off x="1868" y="2889"/>
              <a:ext cx="1" cy="32"/>
            </a:xfrm>
            <a:prstGeom prst="line">
              <a:avLst/>
            </a:prstGeom>
            <a:noFill/>
            <a:ln w="12700">
              <a:solidFill>
                <a:srgbClr val="000000"/>
              </a:solidFill>
              <a:round/>
              <a:headEnd/>
              <a:tailEnd/>
            </a:ln>
          </p:spPr>
          <p:txBody>
            <a:bodyPr/>
            <a:lstStyle/>
            <a:p>
              <a:endParaRPr lang="en-US"/>
            </a:p>
          </p:txBody>
        </p:sp>
        <p:sp>
          <p:nvSpPr>
            <p:cNvPr id="61476" name="Line 36"/>
            <p:cNvSpPr>
              <a:spLocks noChangeShapeType="1"/>
            </p:cNvSpPr>
            <p:nvPr/>
          </p:nvSpPr>
          <p:spPr bwMode="auto">
            <a:xfrm flipV="1">
              <a:off x="2037" y="2889"/>
              <a:ext cx="1" cy="32"/>
            </a:xfrm>
            <a:prstGeom prst="line">
              <a:avLst/>
            </a:prstGeom>
            <a:noFill/>
            <a:ln w="12700">
              <a:solidFill>
                <a:srgbClr val="000000"/>
              </a:solidFill>
              <a:round/>
              <a:headEnd/>
              <a:tailEnd/>
            </a:ln>
          </p:spPr>
          <p:txBody>
            <a:bodyPr/>
            <a:lstStyle/>
            <a:p>
              <a:endParaRPr lang="en-US"/>
            </a:p>
          </p:txBody>
        </p:sp>
        <p:sp>
          <p:nvSpPr>
            <p:cNvPr id="61477" name="Line 37"/>
            <p:cNvSpPr>
              <a:spLocks noChangeShapeType="1"/>
            </p:cNvSpPr>
            <p:nvPr/>
          </p:nvSpPr>
          <p:spPr bwMode="auto">
            <a:xfrm flipV="1">
              <a:off x="2214" y="2889"/>
              <a:ext cx="1" cy="32"/>
            </a:xfrm>
            <a:prstGeom prst="line">
              <a:avLst/>
            </a:prstGeom>
            <a:noFill/>
            <a:ln w="12700">
              <a:solidFill>
                <a:srgbClr val="000000"/>
              </a:solidFill>
              <a:round/>
              <a:headEnd/>
              <a:tailEnd/>
            </a:ln>
          </p:spPr>
          <p:txBody>
            <a:bodyPr/>
            <a:lstStyle/>
            <a:p>
              <a:endParaRPr lang="en-US"/>
            </a:p>
          </p:txBody>
        </p:sp>
        <p:sp>
          <p:nvSpPr>
            <p:cNvPr id="61478" name="Line 38"/>
            <p:cNvSpPr>
              <a:spLocks noChangeShapeType="1"/>
            </p:cNvSpPr>
            <p:nvPr/>
          </p:nvSpPr>
          <p:spPr bwMode="auto">
            <a:xfrm flipV="1">
              <a:off x="2391" y="2889"/>
              <a:ext cx="1" cy="32"/>
            </a:xfrm>
            <a:prstGeom prst="line">
              <a:avLst/>
            </a:prstGeom>
            <a:noFill/>
            <a:ln w="12700">
              <a:solidFill>
                <a:srgbClr val="000000"/>
              </a:solidFill>
              <a:round/>
              <a:headEnd/>
              <a:tailEnd/>
            </a:ln>
          </p:spPr>
          <p:txBody>
            <a:bodyPr/>
            <a:lstStyle/>
            <a:p>
              <a:endParaRPr lang="en-US"/>
            </a:p>
          </p:txBody>
        </p:sp>
        <p:sp>
          <p:nvSpPr>
            <p:cNvPr id="61479" name="Line 39"/>
            <p:cNvSpPr>
              <a:spLocks noChangeShapeType="1"/>
            </p:cNvSpPr>
            <p:nvPr/>
          </p:nvSpPr>
          <p:spPr bwMode="auto">
            <a:xfrm flipV="1">
              <a:off x="2567" y="2889"/>
              <a:ext cx="1" cy="32"/>
            </a:xfrm>
            <a:prstGeom prst="line">
              <a:avLst/>
            </a:prstGeom>
            <a:noFill/>
            <a:ln w="12700">
              <a:solidFill>
                <a:srgbClr val="000000"/>
              </a:solidFill>
              <a:round/>
              <a:headEnd/>
              <a:tailEnd/>
            </a:ln>
          </p:spPr>
          <p:txBody>
            <a:bodyPr/>
            <a:lstStyle/>
            <a:p>
              <a:endParaRPr lang="en-US"/>
            </a:p>
          </p:txBody>
        </p:sp>
        <p:sp>
          <p:nvSpPr>
            <p:cNvPr id="61480" name="Line 40"/>
            <p:cNvSpPr>
              <a:spLocks noChangeShapeType="1"/>
            </p:cNvSpPr>
            <p:nvPr/>
          </p:nvSpPr>
          <p:spPr bwMode="auto">
            <a:xfrm flipV="1">
              <a:off x="2744" y="2889"/>
              <a:ext cx="1" cy="32"/>
            </a:xfrm>
            <a:prstGeom prst="line">
              <a:avLst/>
            </a:prstGeom>
            <a:noFill/>
            <a:ln w="12700">
              <a:solidFill>
                <a:srgbClr val="000000"/>
              </a:solidFill>
              <a:round/>
              <a:headEnd/>
              <a:tailEnd/>
            </a:ln>
          </p:spPr>
          <p:txBody>
            <a:bodyPr/>
            <a:lstStyle/>
            <a:p>
              <a:endParaRPr lang="en-US"/>
            </a:p>
          </p:txBody>
        </p:sp>
        <p:sp>
          <p:nvSpPr>
            <p:cNvPr id="61481" name="Line 41"/>
            <p:cNvSpPr>
              <a:spLocks noChangeShapeType="1"/>
            </p:cNvSpPr>
            <p:nvPr/>
          </p:nvSpPr>
          <p:spPr bwMode="auto">
            <a:xfrm flipV="1">
              <a:off x="2913" y="2889"/>
              <a:ext cx="1" cy="32"/>
            </a:xfrm>
            <a:prstGeom prst="line">
              <a:avLst/>
            </a:prstGeom>
            <a:noFill/>
            <a:ln w="12700">
              <a:solidFill>
                <a:srgbClr val="000000"/>
              </a:solidFill>
              <a:round/>
              <a:headEnd/>
              <a:tailEnd/>
            </a:ln>
          </p:spPr>
          <p:txBody>
            <a:bodyPr/>
            <a:lstStyle/>
            <a:p>
              <a:endParaRPr lang="en-US"/>
            </a:p>
          </p:txBody>
        </p:sp>
        <p:sp>
          <p:nvSpPr>
            <p:cNvPr id="61482" name="Line 42"/>
            <p:cNvSpPr>
              <a:spLocks noChangeShapeType="1"/>
            </p:cNvSpPr>
            <p:nvPr/>
          </p:nvSpPr>
          <p:spPr bwMode="auto">
            <a:xfrm flipV="1">
              <a:off x="3090" y="2889"/>
              <a:ext cx="1" cy="32"/>
            </a:xfrm>
            <a:prstGeom prst="line">
              <a:avLst/>
            </a:prstGeom>
            <a:noFill/>
            <a:ln w="12700">
              <a:solidFill>
                <a:srgbClr val="000000"/>
              </a:solidFill>
              <a:round/>
              <a:headEnd/>
              <a:tailEnd/>
            </a:ln>
          </p:spPr>
          <p:txBody>
            <a:bodyPr/>
            <a:lstStyle/>
            <a:p>
              <a:endParaRPr lang="en-US"/>
            </a:p>
          </p:txBody>
        </p:sp>
        <p:sp>
          <p:nvSpPr>
            <p:cNvPr id="61483" name="Line 43"/>
            <p:cNvSpPr>
              <a:spLocks noChangeShapeType="1"/>
            </p:cNvSpPr>
            <p:nvPr/>
          </p:nvSpPr>
          <p:spPr bwMode="auto">
            <a:xfrm flipV="1">
              <a:off x="3267" y="2889"/>
              <a:ext cx="1" cy="32"/>
            </a:xfrm>
            <a:prstGeom prst="line">
              <a:avLst/>
            </a:prstGeom>
            <a:noFill/>
            <a:ln w="12700">
              <a:solidFill>
                <a:srgbClr val="000000"/>
              </a:solidFill>
              <a:round/>
              <a:headEnd/>
              <a:tailEnd/>
            </a:ln>
          </p:spPr>
          <p:txBody>
            <a:bodyPr/>
            <a:lstStyle/>
            <a:p>
              <a:endParaRPr lang="en-US"/>
            </a:p>
          </p:txBody>
        </p:sp>
        <p:sp>
          <p:nvSpPr>
            <p:cNvPr id="61484" name="Line 44"/>
            <p:cNvSpPr>
              <a:spLocks noChangeShapeType="1"/>
            </p:cNvSpPr>
            <p:nvPr/>
          </p:nvSpPr>
          <p:spPr bwMode="auto">
            <a:xfrm flipV="1">
              <a:off x="3443" y="2889"/>
              <a:ext cx="1" cy="32"/>
            </a:xfrm>
            <a:prstGeom prst="line">
              <a:avLst/>
            </a:prstGeom>
            <a:noFill/>
            <a:ln w="12700">
              <a:solidFill>
                <a:srgbClr val="000000"/>
              </a:solidFill>
              <a:round/>
              <a:headEnd/>
              <a:tailEnd/>
            </a:ln>
          </p:spPr>
          <p:txBody>
            <a:bodyPr/>
            <a:lstStyle/>
            <a:p>
              <a:endParaRPr lang="en-US"/>
            </a:p>
          </p:txBody>
        </p:sp>
        <p:sp>
          <p:nvSpPr>
            <p:cNvPr id="61485" name="Line 45"/>
            <p:cNvSpPr>
              <a:spLocks noChangeShapeType="1"/>
            </p:cNvSpPr>
            <p:nvPr/>
          </p:nvSpPr>
          <p:spPr bwMode="auto">
            <a:xfrm flipV="1">
              <a:off x="3620" y="2889"/>
              <a:ext cx="1" cy="32"/>
            </a:xfrm>
            <a:prstGeom prst="line">
              <a:avLst/>
            </a:prstGeom>
            <a:noFill/>
            <a:ln w="12700">
              <a:solidFill>
                <a:srgbClr val="000000"/>
              </a:solidFill>
              <a:round/>
              <a:headEnd/>
              <a:tailEnd/>
            </a:ln>
          </p:spPr>
          <p:txBody>
            <a:bodyPr/>
            <a:lstStyle/>
            <a:p>
              <a:endParaRPr lang="en-US"/>
            </a:p>
          </p:txBody>
        </p:sp>
        <p:sp>
          <p:nvSpPr>
            <p:cNvPr id="61486" name="Line 46"/>
            <p:cNvSpPr>
              <a:spLocks noChangeShapeType="1"/>
            </p:cNvSpPr>
            <p:nvPr/>
          </p:nvSpPr>
          <p:spPr bwMode="auto">
            <a:xfrm flipV="1">
              <a:off x="3789" y="2889"/>
              <a:ext cx="1" cy="32"/>
            </a:xfrm>
            <a:prstGeom prst="line">
              <a:avLst/>
            </a:prstGeom>
            <a:noFill/>
            <a:ln w="12700">
              <a:solidFill>
                <a:srgbClr val="000000"/>
              </a:solidFill>
              <a:round/>
              <a:headEnd/>
              <a:tailEnd/>
            </a:ln>
          </p:spPr>
          <p:txBody>
            <a:bodyPr/>
            <a:lstStyle/>
            <a:p>
              <a:endParaRPr lang="en-US"/>
            </a:p>
          </p:txBody>
        </p:sp>
        <p:sp>
          <p:nvSpPr>
            <p:cNvPr id="61487" name="Line 47"/>
            <p:cNvSpPr>
              <a:spLocks noChangeShapeType="1"/>
            </p:cNvSpPr>
            <p:nvPr/>
          </p:nvSpPr>
          <p:spPr bwMode="auto">
            <a:xfrm flipV="1">
              <a:off x="3966" y="2889"/>
              <a:ext cx="1" cy="32"/>
            </a:xfrm>
            <a:prstGeom prst="line">
              <a:avLst/>
            </a:prstGeom>
            <a:noFill/>
            <a:ln w="12700">
              <a:solidFill>
                <a:srgbClr val="000000"/>
              </a:solidFill>
              <a:round/>
              <a:headEnd/>
              <a:tailEnd/>
            </a:ln>
          </p:spPr>
          <p:txBody>
            <a:bodyPr/>
            <a:lstStyle/>
            <a:p>
              <a:endParaRPr lang="en-US"/>
            </a:p>
          </p:txBody>
        </p:sp>
        <p:sp>
          <p:nvSpPr>
            <p:cNvPr id="61488" name="Line 48"/>
            <p:cNvSpPr>
              <a:spLocks noChangeShapeType="1"/>
            </p:cNvSpPr>
            <p:nvPr/>
          </p:nvSpPr>
          <p:spPr bwMode="auto">
            <a:xfrm flipV="1">
              <a:off x="4143" y="2889"/>
              <a:ext cx="1" cy="32"/>
            </a:xfrm>
            <a:prstGeom prst="line">
              <a:avLst/>
            </a:prstGeom>
            <a:noFill/>
            <a:ln w="12700">
              <a:solidFill>
                <a:srgbClr val="000000"/>
              </a:solidFill>
              <a:round/>
              <a:headEnd/>
              <a:tailEnd/>
            </a:ln>
          </p:spPr>
          <p:txBody>
            <a:bodyPr/>
            <a:lstStyle/>
            <a:p>
              <a:endParaRPr lang="en-US"/>
            </a:p>
          </p:txBody>
        </p:sp>
        <p:sp>
          <p:nvSpPr>
            <p:cNvPr id="61489" name="Line 49"/>
            <p:cNvSpPr>
              <a:spLocks noChangeShapeType="1"/>
            </p:cNvSpPr>
            <p:nvPr/>
          </p:nvSpPr>
          <p:spPr bwMode="auto">
            <a:xfrm flipV="1">
              <a:off x="4320" y="2889"/>
              <a:ext cx="1" cy="32"/>
            </a:xfrm>
            <a:prstGeom prst="line">
              <a:avLst/>
            </a:prstGeom>
            <a:noFill/>
            <a:ln w="12700">
              <a:solidFill>
                <a:srgbClr val="000000"/>
              </a:solidFill>
              <a:round/>
              <a:headEnd/>
              <a:tailEnd/>
            </a:ln>
          </p:spPr>
          <p:txBody>
            <a:bodyPr/>
            <a:lstStyle/>
            <a:p>
              <a:endParaRPr lang="en-US"/>
            </a:p>
          </p:txBody>
        </p:sp>
        <p:sp>
          <p:nvSpPr>
            <p:cNvPr id="61490" name="Line 50"/>
            <p:cNvSpPr>
              <a:spLocks noChangeShapeType="1"/>
            </p:cNvSpPr>
            <p:nvPr/>
          </p:nvSpPr>
          <p:spPr bwMode="auto">
            <a:xfrm flipV="1">
              <a:off x="4496" y="2889"/>
              <a:ext cx="1" cy="32"/>
            </a:xfrm>
            <a:prstGeom prst="line">
              <a:avLst/>
            </a:prstGeom>
            <a:noFill/>
            <a:ln w="12700">
              <a:solidFill>
                <a:srgbClr val="000000"/>
              </a:solidFill>
              <a:round/>
              <a:headEnd/>
              <a:tailEnd/>
            </a:ln>
          </p:spPr>
          <p:txBody>
            <a:bodyPr/>
            <a:lstStyle/>
            <a:p>
              <a:endParaRPr lang="en-US"/>
            </a:p>
          </p:txBody>
        </p:sp>
        <p:sp>
          <p:nvSpPr>
            <p:cNvPr id="61491" name="Line 51"/>
            <p:cNvSpPr>
              <a:spLocks noChangeShapeType="1"/>
            </p:cNvSpPr>
            <p:nvPr/>
          </p:nvSpPr>
          <p:spPr bwMode="auto">
            <a:xfrm flipV="1">
              <a:off x="4665" y="2889"/>
              <a:ext cx="1" cy="32"/>
            </a:xfrm>
            <a:prstGeom prst="line">
              <a:avLst/>
            </a:prstGeom>
            <a:noFill/>
            <a:ln w="12700">
              <a:solidFill>
                <a:srgbClr val="000000"/>
              </a:solidFill>
              <a:round/>
              <a:headEnd/>
              <a:tailEnd/>
            </a:ln>
          </p:spPr>
          <p:txBody>
            <a:bodyPr/>
            <a:lstStyle/>
            <a:p>
              <a:endParaRPr lang="en-US"/>
            </a:p>
          </p:txBody>
        </p:sp>
        <p:sp>
          <p:nvSpPr>
            <p:cNvPr id="61492" name="Line 52"/>
            <p:cNvSpPr>
              <a:spLocks noChangeShapeType="1"/>
            </p:cNvSpPr>
            <p:nvPr/>
          </p:nvSpPr>
          <p:spPr bwMode="auto">
            <a:xfrm flipV="1">
              <a:off x="4842" y="2889"/>
              <a:ext cx="1" cy="32"/>
            </a:xfrm>
            <a:prstGeom prst="line">
              <a:avLst/>
            </a:prstGeom>
            <a:noFill/>
            <a:ln w="12700">
              <a:solidFill>
                <a:srgbClr val="000000"/>
              </a:solidFill>
              <a:round/>
              <a:headEnd/>
              <a:tailEnd/>
            </a:ln>
          </p:spPr>
          <p:txBody>
            <a:bodyPr/>
            <a:lstStyle/>
            <a:p>
              <a:endParaRPr lang="en-US"/>
            </a:p>
          </p:txBody>
        </p:sp>
        <p:sp>
          <p:nvSpPr>
            <p:cNvPr id="61493" name="Line 53"/>
            <p:cNvSpPr>
              <a:spLocks noChangeShapeType="1"/>
            </p:cNvSpPr>
            <p:nvPr/>
          </p:nvSpPr>
          <p:spPr bwMode="auto">
            <a:xfrm flipV="1">
              <a:off x="5019" y="2889"/>
              <a:ext cx="1" cy="32"/>
            </a:xfrm>
            <a:prstGeom prst="line">
              <a:avLst/>
            </a:prstGeom>
            <a:noFill/>
            <a:ln w="12700">
              <a:solidFill>
                <a:srgbClr val="000000"/>
              </a:solidFill>
              <a:round/>
              <a:headEnd/>
              <a:tailEnd/>
            </a:ln>
          </p:spPr>
          <p:txBody>
            <a:bodyPr/>
            <a:lstStyle/>
            <a:p>
              <a:endParaRPr lang="en-US"/>
            </a:p>
          </p:txBody>
        </p:sp>
        <p:sp>
          <p:nvSpPr>
            <p:cNvPr id="61494" name="Freeform 54"/>
            <p:cNvSpPr>
              <a:spLocks/>
            </p:cNvSpPr>
            <p:nvPr/>
          </p:nvSpPr>
          <p:spPr bwMode="auto">
            <a:xfrm>
              <a:off x="1603" y="2567"/>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495" name="Freeform 55"/>
            <p:cNvSpPr>
              <a:spLocks/>
            </p:cNvSpPr>
            <p:nvPr/>
          </p:nvSpPr>
          <p:spPr bwMode="auto">
            <a:xfrm>
              <a:off x="1651" y="2583"/>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496" name="Freeform 56"/>
            <p:cNvSpPr>
              <a:spLocks/>
            </p:cNvSpPr>
            <p:nvPr/>
          </p:nvSpPr>
          <p:spPr bwMode="auto">
            <a:xfrm>
              <a:off x="1699" y="2599"/>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497" name="Freeform 57"/>
            <p:cNvSpPr>
              <a:spLocks/>
            </p:cNvSpPr>
            <p:nvPr/>
          </p:nvSpPr>
          <p:spPr bwMode="auto">
            <a:xfrm>
              <a:off x="1747" y="2615"/>
              <a:ext cx="17" cy="16"/>
            </a:xfrm>
            <a:custGeom>
              <a:avLst/>
              <a:gdLst>
                <a:gd name="T0" fmla="*/ 0 w 17"/>
                <a:gd name="T1" fmla="*/ 0 h 16"/>
                <a:gd name="T2" fmla="*/ 17 w 17"/>
                <a:gd name="T3" fmla="*/ 8 h 16"/>
                <a:gd name="T4" fmla="*/ 17 w 17"/>
                <a:gd name="T5" fmla="*/ 16 h 16"/>
                <a:gd name="T6" fmla="*/ 0 w 17"/>
                <a:gd name="T7" fmla="*/ 8 h 16"/>
                <a:gd name="T8" fmla="*/ 0 w 17"/>
                <a:gd name="T9" fmla="*/ 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0"/>
                  </a:moveTo>
                  <a:lnTo>
                    <a:pt x="17" y="8"/>
                  </a:lnTo>
                  <a:lnTo>
                    <a:pt x="17" y="16"/>
                  </a:lnTo>
                  <a:lnTo>
                    <a:pt x="0" y="8"/>
                  </a:lnTo>
                  <a:lnTo>
                    <a:pt x="0" y="0"/>
                  </a:lnTo>
                  <a:close/>
                </a:path>
              </a:pathLst>
            </a:custGeom>
            <a:solidFill>
              <a:srgbClr val="000000"/>
            </a:solidFill>
            <a:ln w="9525">
              <a:noFill/>
              <a:round/>
              <a:headEnd/>
              <a:tailEnd/>
            </a:ln>
          </p:spPr>
          <p:txBody>
            <a:bodyPr/>
            <a:lstStyle/>
            <a:p>
              <a:endParaRPr lang="en-US"/>
            </a:p>
          </p:txBody>
        </p:sp>
        <p:sp>
          <p:nvSpPr>
            <p:cNvPr id="61498" name="Rectangle 58"/>
            <p:cNvSpPr>
              <a:spLocks noChangeArrowheads="1"/>
            </p:cNvSpPr>
            <p:nvPr/>
          </p:nvSpPr>
          <p:spPr bwMode="auto">
            <a:xfrm>
              <a:off x="1780" y="2623"/>
              <a:ext cx="16" cy="8"/>
            </a:xfrm>
            <a:prstGeom prst="rect">
              <a:avLst/>
            </a:prstGeom>
            <a:solidFill>
              <a:srgbClr val="000000"/>
            </a:solidFill>
            <a:ln w="9525">
              <a:noFill/>
              <a:miter lim="800000"/>
              <a:headEnd/>
              <a:tailEnd/>
            </a:ln>
          </p:spPr>
          <p:txBody>
            <a:bodyPr/>
            <a:lstStyle/>
            <a:p>
              <a:endParaRPr lang="en-US"/>
            </a:p>
          </p:txBody>
        </p:sp>
        <p:sp>
          <p:nvSpPr>
            <p:cNvPr id="61499" name="Freeform 59"/>
            <p:cNvSpPr>
              <a:spLocks/>
            </p:cNvSpPr>
            <p:nvPr/>
          </p:nvSpPr>
          <p:spPr bwMode="auto">
            <a:xfrm>
              <a:off x="1828" y="2607"/>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00" name="Freeform 60"/>
            <p:cNvSpPr>
              <a:spLocks/>
            </p:cNvSpPr>
            <p:nvPr/>
          </p:nvSpPr>
          <p:spPr bwMode="auto">
            <a:xfrm>
              <a:off x="1876" y="2591"/>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01" name="Freeform 61"/>
            <p:cNvSpPr>
              <a:spLocks/>
            </p:cNvSpPr>
            <p:nvPr/>
          </p:nvSpPr>
          <p:spPr bwMode="auto">
            <a:xfrm>
              <a:off x="1924" y="2575"/>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02" name="Freeform 62"/>
            <p:cNvSpPr>
              <a:spLocks/>
            </p:cNvSpPr>
            <p:nvPr/>
          </p:nvSpPr>
          <p:spPr bwMode="auto">
            <a:xfrm>
              <a:off x="1956" y="2559"/>
              <a:ext cx="17" cy="16"/>
            </a:xfrm>
            <a:custGeom>
              <a:avLst/>
              <a:gdLst>
                <a:gd name="T0" fmla="*/ 0 w 17"/>
                <a:gd name="T1" fmla="*/ 8 h 16"/>
                <a:gd name="T2" fmla="*/ 17 w 17"/>
                <a:gd name="T3" fmla="*/ 0 h 16"/>
                <a:gd name="T4" fmla="*/ 17 w 17"/>
                <a:gd name="T5" fmla="*/ 8 h 16"/>
                <a:gd name="T6" fmla="*/ 0 w 17"/>
                <a:gd name="T7" fmla="*/ 16 h 16"/>
                <a:gd name="T8" fmla="*/ 0 w 17"/>
                <a:gd name="T9" fmla="*/ 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8"/>
                  </a:moveTo>
                  <a:lnTo>
                    <a:pt x="17" y="0"/>
                  </a:lnTo>
                  <a:lnTo>
                    <a:pt x="17" y="8"/>
                  </a:lnTo>
                  <a:lnTo>
                    <a:pt x="0" y="16"/>
                  </a:lnTo>
                  <a:lnTo>
                    <a:pt x="0" y="8"/>
                  </a:lnTo>
                  <a:close/>
                </a:path>
              </a:pathLst>
            </a:custGeom>
            <a:solidFill>
              <a:srgbClr val="000000"/>
            </a:solidFill>
            <a:ln w="9525">
              <a:noFill/>
              <a:round/>
              <a:headEnd/>
              <a:tailEnd/>
            </a:ln>
          </p:spPr>
          <p:txBody>
            <a:bodyPr/>
            <a:lstStyle/>
            <a:p>
              <a:endParaRPr lang="en-US"/>
            </a:p>
          </p:txBody>
        </p:sp>
        <p:sp>
          <p:nvSpPr>
            <p:cNvPr id="61503" name="Freeform 63"/>
            <p:cNvSpPr>
              <a:spLocks/>
            </p:cNvSpPr>
            <p:nvPr/>
          </p:nvSpPr>
          <p:spPr bwMode="auto">
            <a:xfrm>
              <a:off x="2005" y="2543"/>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04" name="Freeform 64"/>
            <p:cNvSpPr>
              <a:spLocks/>
            </p:cNvSpPr>
            <p:nvPr/>
          </p:nvSpPr>
          <p:spPr bwMode="auto">
            <a:xfrm>
              <a:off x="2053" y="2527"/>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05" name="Freeform 65"/>
            <p:cNvSpPr>
              <a:spLocks/>
            </p:cNvSpPr>
            <p:nvPr/>
          </p:nvSpPr>
          <p:spPr bwMode="auto">
            <a:xfrm>
              <a:off x="2101" y="2519"/>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06" name="Rectangle 66"/>
            <p:cNvSpPr>
              <a:spLocks noChangeArrowheads="1"/>
            </p:cNvSpPr>
            <p:nvPr/>
          </p:nvSpPr>
          <p:spPr bwMode="auto">
            <a:xfrm>
              <a:off x="2125" y="2519"/>
              <a:ext cx="16" cy="8"/>
            </a:xfrm>
            <a:prstGeom prst="rect">
              <a:avLst/>
            </a:prstGeom>
            <a:solidFill>
              <a:srgbClr val="000000"/>
            </a:solidFill>
            <a:ln w="9525">
              <a:noFill/>
              <a:miter lim="800000"/>
              <a:headEnd/>
              <a:tailEnd/>
            </a:ln>
          </p:spPr>
          <p:txBody>
            <a:bodyPr/>
            <a:lstStyle/>
            <a:p>
              <a:endParaRPr lang="en-US"/>
            </a:p>
          </p:txBody>
        </p:sp>
        <p:sp>
          <p:nvSpPr>
            <p:cNvPr id="61507" name="Freeform 67"/>
            <p:cNvSpPr>
              <a:spLocks/>
            </p:cNvSpPr>
            <p:nvPr/>
          </p:nvSpPr>
          <p:spPr bwMode="auto">
            <a:xfrm>
              <a:off x="2173" y="2527"/>
              <a:ext cx="17" cy="16"/>
            </a:xfrm>
            <a:custGeom>
              <a:avLst/>
              <a:gdLst>
                <a:gd name="T0" fmla="*/ 0 w 17"/>
                <a:gd name="T1" fmla="*/ 0 h 16"/>
                <a:gd name="T2" fmla="*/ 17 w 17"/>
                <a:gd name="T3" fmla="*/ 8 h 16"/>
                <a:gd name="T4" fmla="*/ 17 w 17"/>
                <a:gd name="T5" fmla="*/ 16 h 16"/>
                <a:gd name="T6" fmla="*/ 0 w 17"/>
                <a:gd name="T7" fmla="*/ 8 h 16"/>
                <a:gd name="T8" fmla="*/ 0 w 17"/>
                <a:gd name="T9" fmla="*/ 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0"/>
                  </a:moveTo>
                  <a:lnTo>
                    <a:pt x="17" y="8"/>
                  </a:lnTo>
                  <a:lnTo>
                    <a:pt x="17" y="16"/>
                  </a:lnTo>
                  <a:lnTo>
                    <a:pt x="0" y="8"/>
                  </a:lnTo>
                  <a:lnTo>
                    <a:pt x="0" y="0"/>
                  </a:lnTo>
                  <a:close/>
                </a:path>
              </a:pathLst>
            </a:custGeom>
            <a:solidFill>
              <a:srgbClr val="000000"/>
            </a:solidFill>
            <a:ln w="9525">
              <a:noFill/>
              <a:round/>
              <a:headEnd/>
              <a:tailEnd/>
            </a:ln>
          </p:spPr>
          <p:txBody>
            <a:bodyPr/>
            <a:lstStyle/>
            <a:p>
              <a:endParaRPr lang="en-US"/>
            </a:p>
          </p:txBody>
        </p:sp>
        <p:sp>
          <p:nvSpPr>
            <p:cNvPr id="61508" name="Freeform 68"/>
            <p:cNvSpPr>
              <a:spLocks/>
            </p:cNvSpPr>
            <p:nvPr/>
          </p:nvSpPr>
          <p:spPr bwMode="auto">
            <a:xfrm>
              <a:off x="2222" y="2543"/>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09" name="Freeform 69"/>
            <p:cNvSpPr>
              <a:spLocks/>
            </p:cNvSpPr>
            <p:nvPr/>
          </p:nvSpPr>
          <p:spPr bwMode="auto">
            <a:xfrm>
              <a:off x="2270" y="2559"/>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10" name="Rectangle 70"/>
            <p:cNvSpPr>
              <a:spLocks noChangeArrowheads="1"/>
            </p:cNvSpPr>
            <p:nvPr/>
          </p:nvSpPr>
          <p:spPr bwMode="auto">
            <a:xfrm>
              <a:off x="2302" y="2567"/>
              <a:ext cx="16" cy="8"/>
            </a:xfrm>
            <a:prstGeom prst="rect">
              <a:avLst/>
            </a:prstGeom>
            <a:solidFill>
              <a:srgbClr val="000000"/>
            </a:solidFill>
            <a:ln w="9525">
              <a:noFill/>
              <a:miter lim="800000"/>
              <a:headEnd/>
              <a:tailEnd/>
            </a:ln>
          </p:spPr>
          <p:txBody>
            <a:bodyPr/>
            <a:lstStyle/>
            <a:p>
              <a:endParaRPr lang="en-US"/>
            </a:p>
          </p:txBody>
        </p:sp>
        <p:sp>
          <p:nvSpPr>
            <p:cNvPr id="61511" name="Rectangle 71"/>
            <p:cNvSpPr>
              <a:spLocks noChangeArrowheads="1"/>
            </p:cNvSpPr>
            <p:nvPr/>
          </p:nvSpPr>
          <p:spPr bwMode="auto">
            <a:xfrm>
              <a:off x="2350" y="2567"/>
              <a:ext cx="16" cy="8"/>
            </a:xfrm>
            <a:prstGeom prst="rect">
              <a:avLst/>
            </a:prstGeom>
            <a:solidFill>
              <a:srgbClr val="000000"/>
            </a:solidFill>
            <a:ln w="9525">
              <a:noFill/>
              <a:miter lim="800000"/>
              <a:headEnd/>
              <a:tailEnd/>
            </a:ln>
          </p:spPr>
          <p:txBody>
            <a:bodyPr/>
            <a:lstStyle/>
            <a:p>
              <a:endParaRPr lang="en-US"/>
            </a:p>
          </p:txBody>
        </p:sp>
        <p:sp>
          <p:nvSpPr>
            <p:cNvPr id="61512" name="Rectangle 72"/>
            <p:cNvSpPr>
              <a:spLocks noChangeArrowheads="1"/>
            </p:cNvSpPr>
            <p:nvPr/>
          </p:nvSpPr>
          <p:spPr bwMode="auto">
            <a:xfrm>
              <a:off x="2399" y="2567"/>
              <a:ext cx="16" cy="8"/>
            </a:xfrm>
            <a:prstGeom prst="rect">
              <a:avLst/>
            </a:prstGeom>
            <a:solidFill>
              <a:srgbClr val="000000"/>
            </a:solidFill>
            <a:ln w="9525">
              <a:noFill/>
              <a:miter lim="800000"/>
              <a:headEnd/>
              <a:tailEnd/>
            </a:ln>
          </p:spPr>
          <p:txBody>
            <a:bodyPr/>
            <a:lstStyle/>
            <a:p>
              <a:endParaRPr lang="en-US"/>
            </a:p>
          </p:txBody>
        </p:sp>
        <p:sp>
          <p:nvSpPr>
            <p:cNvPr id="61513" name="Rectangle 73"/>
            <p:cNvSpPr>
              <a:spLocks noChangeArrowheads="1"/>
            </p:cNvSpPr>
            <p:nvPr/>
          </p:nvSpPr>
          <p:spPr bwMode="auto">
            <a:xfrm>
              <a:off x="2447" y="2567"/>
              <a:ext cx="16" cy="8"/>
            </a:xfrm>
            <a:prstGeom prst="rect">
              <a:avLst/>
            </a:prstGeom>
            <a:solidFill>
              <a:srgbClr val="000000"/>
            </a:solidFill>
            <a:ln w="9525">
              <a:noFill/>
              <a:miter lim="800000"/>
              <a:headEnd/>
              <a:tailEnd/>
            </a:ln>
          </p:spPr>
          <p:txBody>
            <a:bodyPr/>
            <a:lstStyle/>
            <a:p>
              <a:endParaRPr lang="en-US"/>
            </a:p>
          </p:txBody>
        </p:sp>
        <p:sp>
          <p:nvSpPr>
            <p:cNvPr id="61514" name="Freeform 74"/>
            <p:cNvSpPr>
              <a:spLocks/>
            </p:cNvSpPr>
            <p:nvPr/>
          </p:nvSpPr>
          <p:spPr bwMode="auto">
            <a:xfrm>
              <a:off x="2479" y="2567"/>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15" name="Freeform 75"/>
            <p:cNvSpPr>
              <a:spLocks/>
            </p:cNvSpPr>
            <p:nvPr/>
          </p:nvSpPr>
          <p:spPr bwMode="auto">
            <a:xfrm>
              <a:off x="2527" y="2583"/>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16" name="Freeform 76"/>
            <p:cNvSpPr>
              <a:spLocks/>
            </p:cNvSpPr>
            <p:nvPr/>
          </p:nvSpPr>
          <p:spPr bwMode="auto">
            <a:xfrm>
              <a:off x="2575" y="2599"/>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17" name="Freeform 77"/>
            <p:cNvSpPr>
              <a:spLocks/>
            </p:cNvSpPr>
            <p:nvPr/>
          </p:nvSpPr>
          <p:spPr bwMode="auto">
            <a:xfrm>
              <a:off x="2624" y="2615"/>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18" name="Rectangle 78"/>
            <p:cNvSpPr>
              <a:spLocks noChangeArrowheads="1"/>
            </p:cNvSpPr>
            <p:nvPr/>
          </p:nvSpPr>
          <p:spPr bwMode="auto">
            <a:xfrm>
              <a:off x="2656" y="2623"/>
              <a:ext cx="16" cy="8"/>
            </a:xfrm>
            <a:prstGeom prst="rect">
              <a:avLst/>
            </a:prstGeom>
            <a:solidFill>
              <a:srgbClr val="000000"/>
            </a:solidFill>
            <a:ln w="9525">
              <a:noFill/>
              <a:miter lim="800000"/>
              <a:headEnd/>
              <a:tailEnd/>
            </a:ln>
          </p:spPr>
          <p:txBody>
            <a:bodyPr/>
            <a:lstStyle/>
            <a:p>
              <a:endParaRPr lang="en-US"/>
            </a:p>
          </p:txBody>
        </p:sp>
        <p:sp>
          <p:nvSpPr>
            <p:cNvPr id="61519" name="Freeform 79"/>
            <p:cNvSpPr>
              <a:spLocks/>
            </p:cNvSpPr>
            <p:nvPr/>
          </p:nvSpPr>
          <p:spPr bwMode="auto">
            <a:xfrm>
              <a:off x="2704" y="2607"/>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20" name="Freeform 80"/>
            <p:cNvSpPr>
              <a:spLocks/>
            </p:cNvSpPr>
            <p:nvPr/>
          </p:nvSpPr>
          <p:spPr bwMode="auto">
            <a:xfrm>
              <a:off x="2752" y="2591"/>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21" name="Freeform 81"/>
            <p:cNvSpPr>
              <a:spLocks/>
            </p:cNvSpPr>
            <p:nvPr/>
          </p:nvSpPr>
          <p:spPr bwMode="auto">
            <a:xfrm>
              <a:off x="2800" y="2575"/>
              <a:ext cx="17" cy="16"/>
            </a:xfrm>
            <a:custGeom>
              <a:avLst/>
              <a:gdLst>
                <a:gd name="T0" fmla="*/ 0 w 17"/>
                <a:gd name="T1" fmla="*/ 8 h 16"/>
                <a:gd name="T2" fmla="*/ 17 w 17"/>
                <a:gd name="T3" fmla="*/ 0 h 16"/>
                <a:gd name="T4" fmla="*/ 17 w 17"/>
                <a:gd name="T5" fmla="*/ 8 h 16"/>
                <a:gd name="T6" fmla="*/ 0 w 17"/>
                <a:gd name="T7" fmla="*/ 16 h 16"/>
                <a:gd name="T8" fmla="*/ 0 w 17"/>
                <a:gd name="T9" fmla="*/ 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8"/>
                  </a:moveTo>
                  <a:lnTo>
                    <a:pt x="17" y="0"/>
                  </a:lnTo>
                  <a:lnTo>
                    <a:pt x="17" y="8"/>
                  </a:lnTo>
                  <a:lnTo>
                    <a:pt x="0" y="16"/>
                  </a:lnTo>
                  <a:lnTo>
                    <a:pt x="0" y="8"/>
                  </a:lnTo>
                  <a:close/>
                </a:path>
              </a:pathLst>
            </a:custGeom>
            <a:solidFill>
              <a:srgbClr val="000000"/>
            </a:solidFill>
            <a:ln w="9525">
              <a:noFill/>
              <a:round/>
              <a:headEnd/>
              <a:tailEnd/>
            </a:ln>
          </p:spPr>
          <p:txBody>
            <a:bodyPr/>
            <a:lstStyle/>
            <a:p>
              <a:endParaRPr lang="en-US"/>
            </a:p>
          </p:txBody>
        </p:sp>
        <p:sp>
          <p:nvSpPr>
            <p:cNvPr id="61522" name="Rectangle 82"/>
            <p:cNvSpPr>
              <a:spLocks noChangeArrowheads="1"/>
            </p:cNvSpPr>
            <p:nvPr/>
          </p:nvSpPr>
          <p:spPr bwMode="auto">
            <a:xfrm>
              <a:off x="2833" y="2567"/>
              <a:ext cx="16" cy="8"/>
            </a:xfrm>
            <a:prstGeom prst="rect">
              <a:avLst/>
            </a:prstGeom>
            <a:solidFill>
              <a:srgbClr val="000000"/>
            </a:solidFill>
            <a:ln w="9525">
              <a:noFill/>
              <a:miter lim="800000"/>
              <a:headEnd/>
              <a:tailEnd/>
            </a:ln>
          </p:spPr>
          <p:txBody>
            <a:bodyPr/>
            <a:lstStyle/>
            <a:p>
              <a:endParaRPr lang="en-US"/>
            </a:p>
          </p:txBody>
        </p:sp>
        <p:sp>
          <p:nvSpPr>
            <p:cNvPr id="61523" name="Rectangle 83"/>
            <p:cNvSpPr>
              <a:spLocks noChangeArrowheads="1"/>
            </p:cNvSpPr>
            <p:nvPr/>
          </p:nvSpPr>
          <p:spPr bwMode="auto">
            <a:xfrm>
              <a:off x="2881" y="2559"/>
              <a:ext cx="16" cy="8"/>
            </a:xfrm>
            <a:prstGeom prst="rect">
              <a:avLst/>
            </a:prstGeom>
            <a:solidFill>
              <a:srgbClr val="000000"/>
            </a:solidFill>
            <a:ln w="9525">
              <a:noFill/>
              <a:miter lim="800000"/>
              <a:headEnd/>
              <a:tailEnd/>
            </a:ln>
          </p:spPr>
          <p:txBody>
            <a:bodyPr/>
            <a:lstStyle/>
            <a:p>
              <a:endParaRPr lang="en-US"/>
            </a:p>
          </p:txBody>
        </p:sp>
        <p:sp>
          <p:nvSpPr>
            <p:cNvPr id="61524" name="Rectangle 84"/>
            <p:cNvSpPr>
              <a:spLocks noChangeArrowheads="1"/>
            </p:cNvSpPr>
            <p:nvPr/>
          </p:nvSpPr>
          <p:spPr bwMode="auto">
            <a:xfrm>
              <a:off x="2929" y="2559"/>
              <a:ext cx="16" cy="8"/>
            </a:xfrm>
            <a:prstGeom prst="rect">
              <a:avLst/>
            </a:prstGeom>
            <a:solidFill>
              <a:srgbClr val="000000"/>
            </a:solidFill>
            <a:ln w="9525">
              <a:noFill/>
              <a:miter lim="800000"/>
              <a:headEnd/>
              <a:tailEnd/>
            </a:ln>
          </p:spPr>
          <p:txBody>
            <a:bodyPr/>
            <a:lstStyle/>
            <a:p>
              <a:endParaRPr lang="en-US"/>
            </a:p>
          </p:txBody>
        </p:sp>
        <p:sp>
          <p:nvSpPr>
            <p:cNvPr id="61525" name="Rectangle 85"/>
            <p:cNvSpPr>
              <a:spLocks noChangeArrowheads="1"/>
            </p:cNvSpPr>
            <p:nvPr/>
          </p:nvSpPr>
          <p:spPr bwMode="auto">
            <a:xfrm>
              <a:off x="2977" y="2567"/>
              <a:ext cx="16" cy="8"/>
            </a:xfrm>
            <a:prstGeom prst="rect">
              <a:avLst/>
            </a:prstGeom>
            <a:solidFill>
              <a:srgbClr val="000000"/>
            </a:solidFill>
            <a:ln w="9525">
              <a:noFill/>
              <a:miter lim="800000"/>
              <a:headEnd/>
              <a:tailEnd/>
            </a:ln>
          </p:spPr>
          <p:txBody>
            <a:bodyPr/>
            <a:lstStyle/>
            <a:p>
              <a:endParaRPr lang="en-US"/>
            </a:p>
          </p:txBody>
        </p:sp>
        <p:sp>
          <p:nvSpPr>
            <p:cNvPr id="61526" name="Freeform 86"/>
            <p:cNvSpPr>
              <a:spLocks/>
            </p:cNvSpPr>
            <p:nvPr/>
          </p:nvSpPr>
          <p:spPr bwMode="auto">
            <a:xfrm>
              <a:off x="3001" y="2567"/>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27" name="Freeform 87"/>
            <p:cNvSpPr>
              <a:spLocks/>
            </p:cNvSpPr>
            <p:nvPr/>
          </p:nvSpPr>
          <p:spPr bwMode="auto">
            <a:xfrm>
              <a:off x="3050" y="2583"/>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28" name="Freeform 88"/>
            <p:cNvSpPr>
              <a:spLocks/>
            </p:cNvSpPr>
            <p:nvPr/>
          </p:nvSpPr>
          <p:spPr bwMode="auto">
            <a:xfrm>
              <a:off x="3098" y="2599"/>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29" name="Freeform 89"/>
            <p:cNvSpPr>
              <a:spLocks/>
            </p:cNvSpPr>
            <p:nvPr/>
          </p:nvSpPr>
          <p:spPr bwMode="auto">
            <a:xfrm>
              <a:off x="3146" y="2615"/>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30" name="Rectangle 90"/>
            <p:cNvSpPr>
              <a:spLocks noChangeArrowheads="1"/>
            </p:cNvSpPr>
            <p:nvPr/>
          </p:nvSpPr>
          <p:spPr bwMode="auto">
            <a:xfrm>
              <a:off x="3178" y="2623"/>
              <a:ext cx="16" cy="8"/>
            </a:xfrm>
            <a:prstGeom prst="rect">
              <a:avLst/>
            </a:prstGeom>
            <a:solidFill>
              <a:srgbClr val="000000"/>
            </a:solidFill>
            <a:ln w="9525">
              <a:noFill/>
              <a:miter lim="800000"/>
              <a:headEnd/>
              <a:tailEnd/>
            </a:ln>
          </p:spPr>
          <p:txBody>
            <a:bodyPr/>
            <a:lstStyle/>
            <a:p>
              <a:endParaRPr lang="en-US"/>
            </a:p>
          </p:txBody>
        </p:sp>
        <p:sp>
          <p:nvSpPr>
            <p:cNvPr id="61531" name="Freeform 91"/>
            <p:cNvSpPr>
              <a:spLocks/>
            </p:cNvSpPr>
            <p:nvPr/>
          </p:nvSpPr>
          <p:spPr bwMode="auto">
            <a:xfrm>
              <a:off x="3226" y="2607"/>
              <a:ext cx="17" cy="16"/>
            </a:xfrm>
            <a:custGeom>
              <a:avLst/>
              <a:gdLst>
                <a:gd name="T0" fmla="*/ 0 w 17"/>
                <a:gd name="T1" fmla="*/ 8 h 16"/>
                <a:gd name="T2" fmla="*/ 17 w 17"/>
                <a:gd name="T3" fmla="*/ 0 h 16"/>
                <a:gd name="T4" fmla="*/ 17 w 17"/>
                <a:gd name="T5" fmla="*/ 8 h 16"/>
                <a:gd name="T6" fmla="*/ 0 w 17"/>
                <a:gd name="T7" fmla="*/ 16 h 16"/>
                <a:gd name="T8" fmla="*/ 0 w 17"/>
                <a:gd name="T9" fmla="*/ 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8"/>
                  </a:moveTo>
                  <a:lnTo>
                    <a:pt x="17" y="0"/>
                  </a:lnTo>
                  <a:lnTo>
                    <a:pt x="17" y="8"/>
                  </a:lnTo>
                  <a:lnTo>
                    <a:pt x="0" y="16"/>
                  </a:lnTo>
                  <a:lnTo>
                    <a:pt x="0" y="8"/>
                  </a:lnTo>
                  <a:close/>
                </a:path>
              </a:pathLst>
            </a:custGeom>
            <a:solidFill>
              <a:srgbClr val="000000"/>
            </a:solidFill>
            <a:ln w="9525">
              <a:noFill/>
              <a:round/>
              <a:headEnd/>
              <a:tailEnd/>
            </a:ln>
          </p:spPr>
          <p:txBody>
            <a:bodyPr/>
            <a:lstStyle/>
            <a:p>
              <a:endParaRPr lang="en-US"/>
            </a:p>
          </p:txBody>
        </p:sp>
        <p:sp>
          <p:nvSpPr>
            <p:cNvPr id="61532" name="Freeform 92"/>
            <p:cNvSpPr>
              <a:spLocks/>
            </p:cNvSpPr>
            <p:nvPr/>
          </p:nvSpPr>
          <p:spPr bwMode="auto">
            <a:xfrm>
              <a:off x="3275" y="2591"/>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33" name="Freeform 93"/>
            <p:cNvSpPr>
              <a:spLocks/>
            </p:cNvSpPr>
            <p:nvPr/>
          </p:nvSpPr>
          <p:spPr bwMode="auto">
            <a:xfrm>
              <a:off x="3323" y="2575"/>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34" name="Rectangle 94"/>
            <p:cNvSpPr>
              <a:spLocks noChangeArrowheads="1"/>
            </p:cNvSpPr>
            <p:nvPr/>
          </p:nvSpPr>
          <p:spPr bwMode="auto">
            <a:xfrm>
              <a:off x="3355" y="2567"/>
              <a:ext cx="16" cy="8"/>
            </a:xfrm>
            <a:prstGeom prst="rect">
              <a:avLst/>
            </a:prstGeom>
            <a:solidFill>
              <a:srgbClr val="000000"/>
            </a:solidFill>
            <a:ln w="9525">
              <a:noFill/>
              <a:miter lim="800000"/>
              <a:headEnd/>
              <a:tailEnd/>
            </a:ln>
          </p:spPr>
          <p:txBody>
            <a:bodyPr/>
            <a:lstStyle/>
            <a:p>
              <a:endParaRPr lang="en-US"/>
            </a:p>
          </p:txBody>
        </p:sp>
        <p:sp>
          <p:nvSpPr>
            <p:cNvPr id="61535" name="Rectangle 95"/>
            <p:cNvSpPr>
              <a:spLocks noChangeArrowheads="1"/>
            </p:cNvSpPr>
            <p:nvPr/>
          </p:nvSpPr>
          <p:spPr bwMode="auto">
            <a:xfrm>
              <a:off x="3403" y="2559"/>
              <a:ext cx="16" cy="8"/>
            </a:xfrm>
            <a:prstGeom prst="rect">
              <a:avLst/>
            </a:prstGeom>
            <a:solidFill>
              <a:srgbClr val="000000"/>
            </a:solidFill>
            <a:ln w="9525">
              <a:noFill/>
              <a:miter lim="800000"/>
              <a:headEnd/>
              <a:tailEnd/>
            </a:ln>
          </p:spPr>
          <p:txBody>
            <a:bodyPr/>
            <a:lstStyle/>
            <a:p>
              <a:endParaRPr lang="en-US"/>
            </a:p>
          </p:txBody>
        </p:sp>
        <p:sp>
          <p:nvSpPr>
            <p:cNvPr id="61536" name="Freeform 96"/>
            <p:cNvSpPr>
              <a:spLocks/>
            </p:cNvSpPr>
            <p:nvPr/>
          </p:nvSpPr>
          <p:spPr bwMode="auto">
            <a:xfrm>
              <a:off x="3452" y="2551"/>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37" name="Rectangle 97"/>
            <p:cNvSpPr>
              <a:spLocks noChangeArrowheads="1"/>
            </p:cNvSpPr>
            <p:nvPr/>
          </p:nvSpPr>
          <p:spPr bwMode="auto">
            <a:xfrm>
              <a:off x="3500" y="2535"/>
              <a:ext cx="8" cy="8"/>
            </a:xfrm>
            <a:prstGeom prst="rect">
              <a:avLst/>
            </a:prstGeom>
            <a:solidFill>
              <a:srgbClr val="000000"/>
            </a:solidFill>
            <a:ln w="9525">
              <a:noFill/>
              <a:miter lim="800000"/>
              <a:headEnd/>
              <a:tailEnd/>
            </a:ln>
          </p:spPr>
          <p:txBody>
            <a:bodyPr/>
            <a:lstStyle/>
            <a:p>
              <a:endParaRPr lang="en-US"/>
            </a:p>
          </p:txBody>
        </p:sp>
        <p:sp>
          <p:nvSpPr>
            <p:cNvPr id="61538" name="Freeform 98"/>
            <p:cNvSpPr>
              <a:spLocks/>
            </p:cNvSpPr>
            <p:nvPr/>
          </p:nvSpPr>
          <p:spPr bwMode="auto">
            <a:xfrm>
              <a:off x="3500" y="2527"/>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39" name="Freeform 99"/>
            <p:cNvSpPr>
              <a:spLocks/>
            </p:cNvSpPr>
            <p:nvPr/>
          </p:nvSpPr>
          <p:spPr bwMode="auto">
            <a:xfrm>
              <a:off x="3524" y="2503"/>
              <a:ext cx="24" cy="24"/>
            </a:xfrm>
            <a:custGeom>
              <a:avLst/>
              <a:gdLst>
                <a:gd name="T0" fmla="*/ 0 w 24"/>
                <a:gd name="T1" fmla="*/ 16 h 24"/>
                <a:gd name="T2" fmla="*/ 16 w 24"/>
                <a:gd name="T3" fmla="*/ 0 h 24"/>
                <a:gd name="T4" fmla="*/ 24 w 24"/>
                <a:gd name="T5" fmla="*/ 8 h 24"/>
                <a:gd name="T6" fmla="*/ 8 w 24"/>
                <a:gd name="T7" fmla="*/ 24 h 24"/>
                <a:gd name="T8" fmla="*/ 0 w 24"/>
                <a:gd name="T9" fmla="*/ 16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6"/>
                  </a:moveTo>
                  <a:lnTo>
                    <a:pt x="16" y="0"/>
                  </a:lnTo>
                  <a:lnTo>
                    <a:pt x="24" y="8"/>
                  </a:lnTo>
                  <a:lnTo>
                    <a:pt x="8" y="24"/>
                  </a:lnTo>
                  <a:lnTo>
                    <a:pt x="0" y="16"/>
                  </a:lnTo>
                  <a:close/>
                </a:path>
              </a:pathLst>
            </a:custGeom>
            <a:solidFill>
              <a:srgbClr val="000000"/>
            </a:solidFill>
            <a:ln w="9525">
              <a:noFill/>
              <a:round/>
              <a:headEnd/>
              <a:tailEnd/>
            </a:ln>
          </p:spPr>
          <p:txBody>
            <a:bodyPr/>
            <a:lstStyle/>
            <a:p>
              <a:endParaRPr lang="en-US"/>
            </a:p>
          </p:txBody>
        </p:sp>
        <p:sp>
          <p:nvSpPr>
            <p:cNvPr id="61540" name="Freeform 100"/>
            <p:cNvSpPr>
              <a:spLocks/>
            </p:cNvSpPr>
            <p:nvPr/>
          </p:nvSpPr>
          <p:spPr bwMode="auto">
            <a:xfrm>
              <a:off x="3564" y="2471"/>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41" name="Freeform 101"/>
            <p:cNvSpPr>
              <a:spLocks/>
            </p:cNvSpPr>
            <p:nvPr/>
          </p:nvSpPr>
          <p:spPr bwMode="auto">
            <a:xfrm>
              <a:off x="3588" y="2430"/>
              <a:ext cx="16" cy="17"/>
            </a:xfrm>
            <a:custGeom>
              <a:avLst/>
              <a:gdLst>
                <a:gd name="T0" fmla="*/ 0 w 16"/>
                <a:gd name="T1" fmla="*/ 8 h 17"/>
                <a:gd name="T2" fmla="*/ 8 w 16"/>
                <a:gd name="T3" fmla="*/ 0 h 17"/>
                <a:gd name="T4" fmla="*/ 16 w 16"/>
                <a:gd name="T5" fmla="*/ 8 h 17"/>
                <a:gd name="T6" fmla="*/ 8 w 16"/>
                <a:gd name="T7" fmla="*/ 17 h 17"/>
                <a:gd name="T8" fmla="*/ 0 w 16"/>
                <a:gd name="T9" fmla="*/ 8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8"/>
                  </a:moveTo>
                  <a:lnTo>
                    <a:pt x="8" y="0"/>
                  </a:lnTo>
                  <a:lnTo>
                    <a:pt x="16" y="8"/>
                  </a:lnTo>
                  <a:lnTo>
                    <a:pt x="8" y="17"/>
                  </a:lnTo>
                  <a:lnTo>
                    <a:pt x="0" y="8"/>
                  </a:lnTo>
                  <a:close/>
                </a:path>
              </a:pathLst>
            </a:custGeom>
            <a:solidFill>
              <a:srgbClr val="000000"/>
            </a:solidFill>
            <a:ln w="9525">
              <a:noFill/>
              <a:round/>
              <a:headEnd/>
              <a:tailEnd/>
            </a:ln>
          </p:spPr>
          <p:txBody>
            <a:bodyPr/>
            <a:lstStyle/>
            <a:p>
              <a:endParaRPr lang="en-US"/>
            </a:p>
          </p:txBody>
        </p:sp>
        <p:sp>
          <p:nvSpPr>
            <p:cNvPr id="61542" name="Freeform 102"/>
            <p:cNvSpPr>
              <a:spLocks/>
            </p:cNvSpPr>
            <p:nvPr/>
          </p:nvSpPr>
          <p:spPr bwMode="auto">
            <a:xfrm>
              <a:off x="3612" y="2390"/>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43" name="Freeform 103"/>
            <p:cNvSpPr>
              <a:spLocks/>
            </p:cNvSpPr>
            <p:nvPr/>
          </p:nvSpPr>
          <p:spPr bwMode="auto">
            <a:xfrm>
              <a:off x="3644" y="2350"/>
              <a:ext cx="17" cy="16"/>
            </a:xfrm>
            <a:custGeom>
              <a:avLst/>
              <a:gdLst>
                <a:gd name="T0" fmla="*/ 0 w 17"/>
                <a:gd name="T1" fmla="*/ 16 h 16"/>
                <a:gd name="T2" fmla="*/ 8 w 17"/>
                <a:gd name="T3" fmla="*/ 0 h 16"/>
                <a:gd name="T4" fmla="*/ 17 w 17"/>
                <a:gd name="T5" fmla="*/ 0 h 16"/>
                <a:gd name="T6" fmla="*/ 8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8" y="0"/>
                  </a:lnTo>
                  <a:lnTo>
                    <a:pt x="17" y="0"/>
                  </a:lnTo>
                  <a:lnTo>
                    <a:pt x="8" y="16"/>
                  </a:lnTo>
                  <a:lnTo>
                    <a:pt x="0" y="16"/>
                  </a:lnTo>
                  <a:close/>
                </a:path>
              </a:pathLst>
            </a:custGeom>
            <a:solidFill>
              <a:srgbClr val="000000"/>
            </a:solidFill>
            <a:ln w="9525">
              <a:noFill/>
              <a:round/>
              <a:headEnd/>
              <a:tailEnd/>
            </a:ln>
          </p:spPr>
          <p:txBody>
            <a:bodyPr/>
            <a:lstStyle/>
            <a:p>
              <a:endParaRPr lang="en-US"/>
            </a:p>
          </p:txBody>
        </p:sp>
        <p:sp>
          <p:nvSpPr>
            <p:cNvPr id="61544" name="Freeform 104"/>
            <p:cNvSpPr>
              <a:spLocks/>
            </p:cNvSpPr>
            <p:nvPr/>
          </p:nvSpPr>
          <p:spPr bwMode="auto">
            <a:xfrm>
              <a:off x="3669" y="2302"/>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45" name="Freeform 105"/>
            <p:cNvSpPr>
              <a:spLocks/>
            </p:cNvSpPr>
            <p:nvPr/>
          </p:nvSpPr>
          <p:spPr bwMode="auto">
            <a:xfrm>
              <a:off x="3693" y="2262"/>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46" name="Freeform 106"/>
            <p:cNvSpPr>
              <a:spLocks/>
            </p:cNvSpPr>
            <p:nvPr/>
          </p:nvSpPr>
          <p:spPr bwMode="auto">
            <a:xfrm>
              <a:off x="3701" y="2254"/>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47" name="Freeform 107"/>
            <p:cNvSpPr>
              <a:spLocks/>
            </p:cNvSpPr>
            <p:nvPr/>
          </p:nvSpPr>
          <p:spPr bwMode="auto">
            <a:xfrm>
              <a:off x="3733" y="2213"/>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48" name="Freeform 108"/>
            <p:cNvSpPr>
              <a:spLocks/>
            </p:cNvSpPr>
            <p:nvPr/>
          </p:nvSpPr>
          <p:spPr bwMode="auto">
            <a:xfrm>
              <a:off x="3741" y="2205"/>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49" name="Freeform 109"/>
            <p:cNvSpPr>
              <a:spLocks/>
            </p:cNvSpPr>
            <p:nvPr/>
          </p:nvSpPr>
          <p:spPr bwMode="auto">
            <a:xfrm>
              <a:off x="3773" y="2181"/>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50" name="Freeform 110"/>
            <p:cNvSpPr>
              <a:spLocks/>
            </p:cNvSpPr>
            <p:nvPr/>
          </p:nvSpPr>
          <p:spPr bwMode="auto">
            <a:xfrm>
              <a:off x="3781" y="2173"/>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51" name="Freeform 111"/>
            <p:cNvSpPr>
              <a:spLocks/>
            </p:cNvSpPr>
            <p:nvPr/>
          </p:nvSpPr>
          <p:spPr bwMode="auto">
            <a:xfrm>
              <a:off x="3821" y="2149"/>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52" name="Freeform 112"/>
            <p:cNvSpPr>
              <a:spLocks/>
            </p:cNvSpPr>
            <p:nvPr/>
          </p:nvSpPr>
          <p:spPr bwMode="auto">
            <a:xfrm>
              <a:off x="3853" y="2117"/>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53" name="Freeform 113"/>
            <p:cNvSpPr>
              <a:spLocks/>
            </p:cNvSpPr>
            <p:nvPr/>
          </p:nvSpPr>
          <p:spPr bwMode="auto">
            <a:xfrm>
              <a:off x="3869" y="2101"/>
              <a:ext cx="17" cy="16"/>
            </a:xfrm>
            <a:custGeom>
              <a:avLst/>
              <a:gdLst>
                <a:gd name="T0" fmla="*/ 0 w 17"/>
                <a:gd name="T1" fmla="*/ 8 h 16"/>
                <a:gd name="T2" fmla="*/ 9 w 17"/>
                <a:gd name="T3" fmla="*/ 0 h 16"/>
                <a:gd name="T4" fmla="*/ 17 w 17"/>
                <a:gd name="T5" fmla="*/ 8 h 16"/>
                <a:gd name="T6" fmla="*/ 9 w 17"/>
                <a:gd name="T7" fmla="*/ 16 h 16"/>
                <a:gd name="T8" fmla="*/ 0 w 17"/>
                <a:gd name="T9" fmla="*/ 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8"/>
                  </a:moveTo>
                  <a:lnTo>
                    <a:pt x="9" y="0"/>
                  </a:lnTo>
                  <a:lnTo>
                    <a:pt x="17" y="8"/>
                  </a:lnTo>
                  <a:lnTo>
                    <a:pt x="9" y="16"/>
                  </a:lnTo>
                  <a:lnTo>
                    <a:pt x="0" y="8"/>
                  </a:lnTo>
                  <a:close/>
                </a:path>
              </a:pathLst>
            </a:custGeom>
            <a:solidFill>
              <a:srgbClr val="000000"/>
            </a:solidFill>
            <a:ln w="9525">
              <a:noFill/>
              <a:round/>
              <a:headEnd/>
              <a:tailEnd/>
            </a:ln>
          </p:spPr>
          <p:txBody>
            <a:bodyPr/>
            <a:lstStyle/>
            <a:p>
              <a:endParaRPr lang="en-US"/>
            </a:p>
          </p:txBody>
        </p:sp>
        <p:sp>
          <p:nvSpPr>
            <p:cNvPr id="61554" name="Freeform 114"/>
            <p:cNvSpPr>
              <a:spLocks/>
            </p:cNvSpPr>
            <p:nvPr/>
          </p:nvSpPr>
          <p:spPr bwMode="auto">
            <a:xfrm>
              <a:off x="3902" y="2069"/>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55" name="Freeform 115"/>
            <p:cNvSpPr>
              <a:spLocks/>
            </p:cNvSpPr>
            <p:nvPr/>
          </p:nvSpPr>
          <p:spPr bwMode="auto">
            <a:xfrm>
              <a:off x="3910" y="2061"/>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56" name="Freeform 116"/>
            <p:cNvSpPr>
              <a:spLocks/>
            </p:cNvSpPr>
            <p:nvPr/>
          </p:nvSpPr>
          <p:spPr bwMode="auto">
            <a:xfrm>
              <a:off x="3950" y="2037"/>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57" name="Freeform 117"/>
            <p:cNvSpPr>
              <a:spLocks/>
            </p:cNvSpPr>
            <p:nvPr/>
          </p:nvSpPr>
          <p:spPr bwMode="auto">
            <a:xfrm>
              <a:off x="3982" y="2004"/>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58" name="Freeform 118"/>
            <p:cNvSpPr>
              <a:spLocks/>
            </p:cNvSpPr>
            <p:nvPr/>
          </p:nvSpPr>
          <p:spPr bwMode="auto">
            <a:xfrm>
              <a:off x="4014" y="1964"/>
              <a:ext cx="24" cy="24"/>
            </a:xfrm>
            <a:custGeom>
              <a:avLst/>
              <a:gdLst>
                <a:gd name="T0" fmla="*/ 0 w 24"/>
                <a:gd name="T1" fmla="*/ 16 h 24"/>
                <a:gd name="T2" fmla="*/ 16 w 24"/>
                <a:gd name="T3" fmla="*/ 0 h 24"/>
                <a:gd name="T4" fmla="*/ 24 w 24"/>
                <a:gd name="T5" fmla="*/ 8 h 24"/>
                <a:gd name="T6" fmla="*/ 8 w 24"/>
                <a:gd name="T7" fmla="*/ 24 h 24"/>
                <a:gd name="T8" fmla="*/ 0 w 24"/>
                <a:gd name="T9" fmla="*/ 16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6"/>
                  </a:moveTo>
                  <a:lnTo>
                    <a:pt x="16" y="0"/>
                  </a:lnTo>
                  <a:lnTo>
                    <a:pt x="24" y="8"/>
                  </a:lnTo>
                  <a:lnTo>
                    <a:pt x="8" y="24"/>
                  </a:lnTo>
                  <a:lnTo>
                    <a:pt x="0" y="16"/>
                  </a:lnTo>
                  <a:close/>
                </a:path>
              </a:pathLst>
            </a:custGeom>
            <a:solidFill>
              <a:srgbClr val="000000"/>
            </a:solidFill>
            <a:ln w="9525">
              <a:noFill/>
              <a:round/>
              <a:headEnd/>
              <a:tailEnd/>
            </a:ln>
          </p:spPr>
          <p:txBody>
            <a:bodyPr/>
            <a:lstStyle/>
            <a:p>
              <a:endParaRPr lang="en-US"/>
            </a:p>
          </p:txBody>
        </p:sp>
        <p:sp>
          <p:nvSpPr>
            <p:cNvPr id="61559" name="Freeform 119"/>
            <p:cNvSpPr>
              <a:spLocks/>
            </p:cNvSpPr>
            <p:nvPr/>
          </p:nvSpPr>
          <p:spPr bwMode="auto">
            <a:xfrm>
              <a:off x="4046" y="1940"/>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60" name="Freeform 120"/>
            <p:cNvSpPr>
              <a:spLocks/>
            </p:cNvSpPr>
            <p:nvPr/>
          </p:nvSpPr>
          <p:spPr bwMode="auto">
            <a:xfrm>
              <a:off x="4070" y="1900"/>
              <a:ext cx="17" cy="16"/>
            </a:xfrm>
            <a:custGeom>
              <a:avLst/>
              <a:gdLst>
                <a:gd name="T0" fmla="*/ 0 w 17"/>
                <a:gd name="T1" fmla="*/ 16 h 16"/>
                <a:gd name="T2" fmla="*/ 8 w 17"/>
                <a:gd name="T3" fmla="*/ 0 h 16"/>
                <a:gd name="T4" fmla="*/ 17 w 17"/>
                <a:gd name="T5" fmla="*/ 0 h 16"/>
                <a:gd name="T6" fmla="*/ 8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8" y="0"/>
                  </a:lnTo>
                  <a:lnTo>
                    <a:pt x="17" y="0"/>
                  </a:lnTo>
                  <a:lnTo>
                    <a:pt x="8" y="16"/>
                  </a:lnTo>
                  <a:lnTo>
                    <a:pt x="0" y="16"/>
                  </a:lnTo>
                  <a:close/>
                </a:path>
              </a:pathLst>
            </a:custGeom>
            <a:solidFill>
              <a:srgbClr val="000000"/>
            </a:solidFill>
            <a:ln w="9525">
              <a:noFill/>
              <a:round/>
              <a:headEnd/>
              <a:tailEnd/>
            </a:ln>
          </p:spPr>
          <p:txBody>
            <a:bodyPr/>
            <a:lstStyle/>
            <a:p>
              <a:endParaRPr lang="en-US"/>
            </a:p>
          </p:txBody>
        </p:sp>
        <p:sp>
          <p:nvSpPr>
            <p:cNvPr id="61561" name="Freeform 121"/>
            <p:cNvSpPr>
              <a:spLocks/>
            </p:cNvSpPr>
            <p:nvPr/>
          </p:nvSpPr>
          <p:spPr bwMode="auto">
            <a:xfrm>
              <a:off x="4095" y="1852"/>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62" name="Freeform 122"/>
            <p:cNvSpPr>
              <a:spLocks/>
            </p:cNvSpPr>
            <p:nvPr/>
          </p:nvSpPr>
          <p:spPr bwMode="auto">
            <a:xfrm>
              <a:off x="4119" y="1811"/>
              <a:ext cx="16" cy="17"/>
            </a:xfrm>
            <a:custGeom>
              <a:avLst/>
              <a:gdLst>
                <a:gd name="T0" fmla="*/ 0 w 16"/>
                <a:gd name="T1" fmla="*/ 17 h 17"/>
                <a:gd name="T2" fmla="*/ 8 w 16"/>
                <a:gd name="T3" fmla="*/ 0 h 17"/>
                <a:gd name="T4" fmla="*/ 16 w 16"/>
                <a:gd name="T5" fmla="*/ 0 h 17"/>
                <a:gd name="T6" fmla="*/ 8 w 16"/>
                <a:gd name="T7" fmla="*/ 17 h 17"/>
                <a:gd name="T8" fmla="*/ 0 w 16"/>
                <a:gd name="T9" fmla="*/ 17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7"/>
                  </a:moveTo>
                  <a:lnTo>
                    <a:pt x="8" y="0"/>
                  </a:lnTo>
                  <a:lnTo>
                    <a:pt x="16" y="0"/>
                  </a:lnTo>
                  <a:lnTo>
                    <a:pt x="8" y="17"/>
                  </a:lnTo>
                  <a:lnTo>
                    <a:pt x="0" y="17"/>
                  </a:lnTo>
                  <a:close/>
                </a:path>
              </a:pathLst>
            </a:custGeom>
            <a:solidFill>
              <a:srgbClr val="000000"/>
            </a:solidFill>
            <a:ln w="9525">
              <a:noFill/>
              <a:round/>
              <a:headEnd/>
              <a:tailEnd/>
            </a:ln>
          </p:spPr>
          <p:txBody>
            <a:bodyPr/>
            <a:lstStyle/>
            <a:p>
              <a:endParaRPr lang="en-US"/>
            </a:p>
          </p:txBody>
        </p:sp>
        <p:sp>
          <p:nvSpPr>
            <p:cNvPr id="61563" name="Freeform 123"/>
            <p:cNvSpPr>
              <a:spLocks/>
            </p:cNvSpPr>
            <p:nvPr/>
          </p:nvSpPr>
          <p:spPr bwMode="auto">
            <a:xfrm>
              <a:off x="4151" y="1763"/>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64" name="Freeform 124"/>
            <p:cNvSpPr>
              <a:spLocks/>
            </p:cNvSpPr>
            <p:nvPr/>
          </p:nvSpPr>
          <p:spPr bwMode="auto">
            <a:xfrm>
              <a:off x="4175" y="1723"/>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65" name="Rectangle 125"/>
            <p:cNvSpPr>
              <a:spLocks noChangeArrowheads="1"/>
            </p:cNvSpPr>
            <p:nvPr/>
          </p:nvSpPr>
          <p:spPr bwMode="auto">
            <a:xfrm>
              <a:off x="4199" y="1683"/>
              <a:ext cx="8" cy="8"/>
            </a:xfrm>
            <a:prstGeom prst="rect">
              <a:avLst/>
            </a:prstGeom>
            <a:solidFill>
              <a:srgbClr val="000000"/>
            </a:solidFill>
            <a:ln w="9525">
              <a:noFill/>
              <a:miter lim="800000"/>
              <a:headEnd/>
              <a:tailEnd/>
            </a:ln>
          </p:spPr>
          <p:txBody>
            <a:bodyPr/>
            <a:lstStyle/>
            <a:p>
              <a:endParaRPr lang="en-US"/>
            </a:p>
          </p:txBody>
        </p:sp>
        <p:sp>
          <p:nvSpPr>
            <p:cNvPr id="61566" name="Freeform 126"/>
            <p:cNvSpPr>
              <a:spLocks/>
            </p:cNvSpPr>
            <p:nvPr/>
          </p:nvSpPr>
          <p:spPr bwMode="auto">
            <a:xfrm>
              <a:off x="4199" y="1667"/>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67" name="Freeform 127"/>
            <p:cNvSpPr>
              <a:spLocks/>
            </p:cNvSpPr>
            <p:nvPr/>
          </p:nvSpPr>
          <p:spPr bwMode="auto">
            <a:xfrm>
              <a:off x="4223" y="1627"/>
              <a:ext cx="24" cy="24"/>
            </a:xfrm>
            <a:custGeom>
              <a:avLst/>
              <a:gdLst>
                <a:gd name="T0" fmla="*/ 0 w 24"/>
                <a:gd name="T1" fmla="*/ 16 h 24"/>
                <a:gd name="T2" fmla="*/ 16 w 24"/>
                <a:gd name="T3" fmla="*/ 0 h 24"/>
                <a:gd name="T4" fmla="*/ 24 w 24"/>
                <a:gd name="T5" fmla="*/ 8 h 24"/>
                <a:gd name="T6" fmla="*/ 8 w 24"/>
                <a:gd name="T7" fmla="*/ 24 h 24"/>
                <a:gd name="T8" fmla="*/ 0 w 24"/>
                <a:gd name="T9" fmla="*/ 16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6"/>
                  </a:moveTo>
                  <a:lnTo>
                    <a:pt x="16" y="0"/>
                  </a:lnTo>
                  <a:lnTo>
                    <a:pt x="24" y="8"/>
                  </a:lnTo>
                  <a:lnTo>
                    <a:pt x="8" y="24"/>
                  </a:lnTo>
                  <a:lnTo>
                    <a:pt x="0" y="16"/>
                  </a:lnTo>
                  <a:close/>
                </a:path>
              </a:pathLst>
            </a:custGeom>
            <a:solidFill>
              <a:srgbClr val="000000"/>
            </a:solidFill>
            <a:ln w="9525">
              <a:noFill/>
              <a:round/>
              <a:headEnd/>
              <a:tailEnd/>
            </a:ln>
          </p:spPr>
          <p:txBody>
            <a:bodyPr/>
            <a:lstStyle/>
            <a:p>
              <a:endParaRPr lang="en-US"/>
            </a:p>
          </p:txBody>
        </p:sp>
        <p:sp>
          <p:nvSpPr>
            <p:cNvPr id="61568" name="Freeform 128"/>
            <p:cNvSpPr>
              <a:spLocks/>
            </p:cNvSpPr>
            <p:nvPr/>
          </p:nvSpPr>
          <p:spPr bwMode="auto">
            <a:xfrm>
              <a:off x="4271" y="1594"/>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69" name="Freeform 129"/>
            <p:cNvSpPr>
              <a:spLocks/>
            </p:cNvSpPr>
            <p:nvPr/>
          </p:nvSpPr>
          <p:spPr bwMode="auto">
            <a:xfrm>
              <a:off x="4320" y="1570"/>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70" name="Freeform 130"/>
            <p:cNvSpPr>
              <a:spLocks/>
            </p:cNvSpPr>
            <p:nvPr/>
          </p:nvSpPr>
          <p:spPr bwMode="auto">
            <a:xfrm>
              <a:off x="4368" y="1554"/>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71" name="Freeform 131"/>
            <p:cNvSpPr>
              <a:spLocks/>
            </p:cNvSpPr>
            <p:nvPr/>
          </p:nvSpPr>
          <p:spPr bwMode="auto">
            <a:xfrm>
              <a:off x="4408" y="1530"/>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72" name="Freeform 132"/>
            <p:cNvSpPr>
              <a:spLocks/>
            </p:cNvSpPr>
            <p:nvPr/>
          </p:nvSpPr>
          <p:spPr bwMode="auto">
            <a:xfrm>
              <a:off x="4440" y="1498"/>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73" name="Freeform 133"/>
            <p:cNvSpPr>
              <a:spLocks/>
            </p:cNvSpPr>
            <p:nvPr/>
          </p:nvSpPr>
          <p:spPr bwMode="auto">
            <a:xfrm>
              <a:off x="4448" y="1490"/>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74" name="Freeform 134"/>
            <p:cNvSpPr>
              <a:spLocks/>
            </p:cNvSpPr>
            <p:nvPr/>
          </p:nvSpPr>
          <p:spPr bwMode="auto">
            <a:xfrm>
              <a:off x="4472" y="1458"/>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75" name="Freeform 135"/>
            <p:cNvSpPr>
              <a:spLocks/>
            </p:cNvSpPr>
            <p:nvPr/>
          </p:nvSpPr>
          <p:spPr bwMode="auto">
            <a:xfrm>
              <a:off x="4513" y="1418"/>
              <a:ext cx="16" cy="16"/>
            </a:xfrm>
            <a:custGeom>
              <a:avLst/>
              <a:gdLst>
                <a:gd name="T0" fmla="*/ 0 w 16"/>
                <a:gd name="T1" fmla="*/ 16 h 16"/>
                <a:gd name="T2" fmla="*/ 8 w 16"/>
                <a:gd name="T3" fmla="*/ 0 h 16"/>
                <a:gd name="T4" fmla="*/ 16 w 16"/>
                <a:gd name="T5" fmla="*/ 0 h 16"/>
                <a:gd name="T6" fmla="*/ 8 w 16"/>
                <a:gd name="T7" fmla="*/ 16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0"/>
                  </a:lnTo>
                  <a:lnTo>
                    <a:pt x="16" y="0"/>
                  </a:lnTo>
                  <a:lnTo>
                    <a:pt x="8" y="16"/>
                  </a:lnTo>
                  <a:lnTo>
                    <a:pt x="0" y="16"/>
                  </a:lnTo>
                  <a:close/>
                </a:path>
              </a:pathLst>
            </a:custGeom>
            <a:solidFill>
              <a:srgbClr val="000000"/>
            </a:solidFill>
            <a:ln w="9525">
              <a:noFill/>
              <a:round/>
              <a:headEnd/>
              <a:tailEnd/>
            </a:ln>
          </p:spPr>
          <p:txBody>
            <a:bodyPr/>
            <a:lstStyle/>
            <a:p>
              <a:endParaRPr lang="en-US"/>
            </a:p>
          </p:txBody>
        </p:sp>
        <p:sp>
          <p:nvSpPr>
            <p:cNvPr id="61576" name="Freeform 136"/>
            <p:cNvSpPr>
              <a:spLocks/>
            </p:cNvSpPr>
            <p:nvPr/>
          </p:nvSpPr>
          <p:spPr bwMode="auto">
            <a:xfrm>
              <a:off x="4561" y="1377"/>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77" name="Rectangle 137"/>
            <p:cNvSpPr>
              <a:spLocks noChangeArrowheads="1"/>
            </p:cNvSpPr>
            <p:nvPr/>
          </p:nvSpPr>
          <p:spPr bwMode="auto">
            <a:xfrm>
              <a:off x="4585" y="1377"/>
              <a:ext cx="16" cy="8"/>
            </a:xfrm>
            <a:prstGeom prst="rect">
              <a:avLst/>
            </a:prstGeom>
            <a:solidFill>
              <a:srgbClr val="000000"/>
            </a:solidFill>
            <a:ln w="9525">
              <a:noFill/>
              <a:miter lim="800000"/>
              <a:headEnd/>
              <a:tailEnd/>
            </a:ln>
          </p:spPr>
          <p:txBody>
            <a:bodyPr/>
            <a:lstStyle/>
            <a:p>
              <a:endParaRPr lang="en-US"/>
            </a:p>
          </p:txBody>
        </p:sp>
        <p:sp>
          <p:nvSpPr>
            <p:cNvPr id="61578" name="Freeform 138"/>
            <p:cNvSpPr>
              <a:spLocks/>
            </p:cNvSpPr>
            <p:nvPr/>
          </p:nvSpPr>
          <p:spPr bwMode="auto">
            <a:xfrm>
              <a:off x="4633" y="1401"/>
              <a:ext cx="16" cy="17"/>
            </a:xfrm>
            <a:custGeom>
              <a:avLst/>
              <a:gdLst>
                <a:gd name="T0" fmla="*/ 0 w 16"/>
                <a:gd name="T1" fmla="*/ 0 h 17"/>
                <a:gd name="T2" fmla="*/ 16 w 16"/>
                <a:gd name="T3" fmla="*/ 8 h 17"/>
                <a:gd name="T4" fmla="*/ 16 w 16"/>
                <a:gd name="T5" fmla="*/ 17 h 17"/>
                <a:gd name="T6" fmla="*/ 0 w 16"/>
                <a:gd name="T7" fmla="*/ 8 h 17"/>
                <a:gd name="T8" fmla="*/ 0 w 16"/>
                <a:gd name="T9" fmla="*/ 0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0"/>
                  </a:moveTo>
                  <a:lnTo>
                    <a:pt x="16" y="8"/>
                  </a:lnTo>
                  <a:lnTo>
                    <a:pt x="16" y="17"/>
                  </a:lnTo>
                  <a:lnTo>
                    <a:pt x="0" y="8"/>
                  </a:lnTo>
                  <a:lnTo>
                    <a:pt x="0" y="0"/>
                  </a:lnTo>
                  <a:close/>
                </a:path>
              </a:pathLst>
            </a:custGeom>
            <a:solidFill>
              <a:srgbClr val="000000"/>
            </a:solidFill>
            <a:ln w="9525">
              <a:noFill/>
              <a:round/>
              <a:headEnd/>
              <a:tailEnd/>
            </a:ln>
          </p:spPr>
          <p:txBody>
            <a:bodyPr/>
            <a:lstStyle/>
            <a:p>
              <a:endParaRPr lang="en-US"/>
            </a:p>
          </p:txBody>
        </p:sp>
        <p:sp>
          <p:nvSpPr>
            <p:cNvPr id="61579" name="Freeform 139"/>
            <p:cNvSpPr>
              <a:spLocks/>
            </p:cNvSpPr>
            <p:nvPr/>
          </p:nvSpPr>
          <p:spPr bwMode="auto">
            <a:xfrm>
              <a:off x="4673" y="1434"/>
              <a:ext cx="16" cy="16"/>
            </a:xfrm>
            <a:custGeom>
              <a:avLst/>
              <a:gdLst>
                <a:gd name="T0" fmla="*/ 0 w 16"/>
                <a:gd name="T1" fmla="*/ 0 h 16"/>
                <a:gd name="T2" fmla="*/ 16 w 16"/>
                <a:gd name="T3" fmla="*/ 8 h 16"/>
                <a:gd name="T4" fmla="*/ 16 w 16"/>
                <a:gd name="T5" fmla="*/ 16 h 16"/>
                <a:gd name="T6" fmla="*/ 0 w 16"/>
                <a:gd name="T7" fmla="*/ 8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6" y="8"/>
                  </a:lnTo>
                  <a:lnTo>
                    <a:pt x="16" y="16"/>
                  </a:lnTo>
                  <a:lnTo>
                    <a:pt x="0" y="8"/>
                  </a:lnTo>
                  <a:lnTo>
                    <a:pt x="0" y="0"/>
                  </a:lnTo>
                  <a:close/>
                </a:path>
              </a:pathLst>
            </a:custGeom>
            <a:solidFill>
              <a:srgbClr val="000000"/>
            </a:solidFill>
            <a:ln w="9525">
              <a:noFill/>
              <a:round/>
              <a:headEnd/>
              <a:tailEnd/>
            </a:ln>
          </p:spPr>
          <p:txBody>
            <a:bodyPr/>
            <a:lstStyle/>
            <a:p>
              <a:endParaRPr lang="en-US"/>
            </a:p>
          </p:txBody>
        </p:sp>
        <p:sp>
          <p:nvSpPr>
            <p:cNvPr id="61580" name="Freeform 140"/>
            <p:cNvSpPr>
              <a:spLocks/>
            </p:cNvSpPr>
            <p:nvPr/>
          </p:nvSpPr>
          <p:spPr bwMode="auto">
            <a:xfrm>
              <a:off x="4713" y="1466"/>
              <a:ext cx="17" cy="16"/>
            </a:xfrm>
            <a:custGeom>
              <a:avLst/>
              <a:gdLst>
                <a:gd name="T0" fmla="*/ 0 w 17"/>
                <a:gd name="T1" fmla="*/ 0 h 16"/>
                <a:gd name="T2" fmla="*/ 17 w 17"/>
                <a:gd name="T3" fmla="*/ 8 h 16"/>
                <a:gd name="T4" fmla="*/ 17 w 17"/>
                <a:gd name="T5" fmla="*/ 16 h 16"/>
                <a:gd name="T6" fmla="*/ 0 w 17"/>
                <a:gd name="T7" fmla="*/ 8 h 16"/>
                <a:gd name="T8" fmla="*/ 0 w 17"/>
                <a:gd name="T9" fmla="*/ 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0"/>
                  </a:moveTo>
                  <a:lnTo>
                    <a:pt x="17" y="8"/>
                  </a:lnTo>
                  <a:lnTo>
                    <a:pt x="17" y="16"/>
                  </a:lnTo>
                  <a:lnTo>
                    <a:pt x="0" y="8"/>
                  </a:lnTo>
                  <a:lnTo>
                    <a:pt x="0" y="0"/>
                  </a:lnTo>
                  <a:close/>
                </a:path>
              </a:pathLst>
            </a:custGeom>
            <a:solidFill>
              <a:srgbClr val="000000"/>
            </a:solidFill>
            <a:ln w="9525">
              <a:noFill/>
              <a:round/>
              <a:headEnd/>
              <a:tailEnd/>
            </a:ln>
          </p:spPr>
          <p:txBody>
            <a:bodyPr/>
            <a:lstStyle/>
            <a:p>
              <a:endParaRPr lang="en-US"/>
            </a:p>
          </p:txBody>
        </p:sp>
        <p:sp>
          <p:nvSpPr>
            <p:cNvPr id="61581" name="Rectangle 141"/>
            <p:cNvSpPr>
              <a:spLocks noChangeArrowheads="1"/>
            </p:cNvSpPr>
            <p:nvPr/>
          </p:nvSpPr>
          <p:spPr bwMode="auto">
            <a:xfrm>
              <a:off x="4754" y="1482"/>
              <a:ext cx="16" cy="8"/>
            </a:xfrm>
            <a:prstGeom prst="rect">
              <a:avLst/>
            </a:prstGeom>
            <a:solidFill>
              <a:srgbClr val="000000"/>
            </a:solidFill>
            <a:ln w="9525">
              <a:noFill/>
              <a:miter lim="800000"/>
              <a:headEnd/>
              <a:tailEnd/>
            </a:ln>
          </p:spPr>
          <p:txBody>
            <a:bodyPr/>
            <a:lstStyle/>
            <a:p>
              <a:endParaRPr lang="en-US"/>
            </a:p>
          </p:txBody>
        </p:sp>
        <p:sp>
          <p:nvSpPr>
            <p:cNvPr id="61582" name="Freeform 142"/>
            <p:cNvSpPr>
              <a:spLocks/>
            </p:cNvSpPr>
            <p:nvPr/>
          </p:nvSpPr>
          <p:spPr bwMode="auto">
            <a:xfrm>
              <a:off x="4802" y="1458"/>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83" name="Freeform 143"/>
            <p:cNvSpPr>
              <a:spLocks/>
            </p:cNvSpPr>
            <p:nvPr/>
          </p:nvSpPr>
          <p:spPr bwMode="auto">
            <a:xfrm>
              <a:off x="4842" y="1434"/>
              <a:ext cx="16" cy="16"/>
            </a:xfrm>
            <a:custGeom>
              <a:avLst/>
              <a:gdLst>
                <a:gd name="T0" fmla="*/ 0 w 16"/>
                <a:gd name="T1" fmla="*/ 8 h 16"/>
                <a:gd name="T2" fmla="*/ 16 w 16"/>
                <a:gd name="T3" fmla="*/ 0 h 16"/>
                <a:gd name="T4" fmla="*/ 16 w 16"/>
                <a:gd name="T5" fmla="*/ 8 h 16"/>
                <a:gd name="T6" fmla="*/ 0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0"/>
                  </a:lnTo>
                  <a:lnTo>
                    <a:pt x="16" y="8"/>
                  </a:lnTo>
                  <a:lnTo>
                    <a:pt x="0" y="16"/>
                  </a:lnTo>
                  <a:lnTo>
                    <a:pt x="0" y="8"/>
                  </a:lnTo>
                  <a:close/>
                </a:path>
              </a:pathLst>
            </a:custGeom>
            <a:solidFill>
              <a:srgbClr val="000000"/>
            </a:solidFill>
            <a:ln w="9525">
              <a:noFill/>
              <a:round/>
              <a:headEnd/>
              <a:tailEnd/>
            </a:ln>
          </p:spPr>
          <p:txBody>
            <a:bodyPr/>
            <a:lstStyle/>
            <a:p>
              <a:endParaRPr lang="en-US"/>
            </a:p>
          </p:txBody>
        </p:sp>
        <p:sp>
          <p:nvSpPr>
            <p:cNvPr id="61584" name="Freeform 144"/>
            <p:cNvSpPr>
              <a:spLocks/>
            </p:cNvSpPr>
            <p:nvPr/>
          </p:nvSpPr>
          <p:spPr bwMode="auto">
            <a:xfrm>
              <a:off x="4882" y="1401"/>
              <a:ext cx="16" cy="17"/>
            </a:xfrm>
            <a:custGeom>
              <a:avLst/>
              <a:gdLst>
                <a:gd name="T0" fmla="*/ 0 w 16"/>
                <a:gd name="T1" fmla="*/ 8 h 17"/>
                <a:gd name="T2" fmla="*/ 16 w 16"/>
                <a:gd name="T3" fmla="*/ 0 h 17"/>
                <a:gd name="T4" fmla="*/ 16 w 16"/>
                <a:gd name="T5" fmla="*/ 8 h 17"/>
                <a:gd name="T6" fmla="*/ 0 w 16"/>
                <a:gd name="T7" fmla="*/ 17 h 17"/>
                <a:gd name="T8" fmla="*/ 0 w 16"/>
                <a:gd name="T9" fmla="*/ 8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8"/>
                  </a:moveTo>
                  <a:lnTo>
                    <a:pt x="16" y="0"/>
                  </a:lnTo>
                  <a:lnTo>
                    <a:pt x="16" y="8"/>
                  </a:lnTo>
                  <a:lnTo>
                    <a:pt x="0" y="17"/>
                  </a:lnTo>
                  <a:lnTo>
                    <a:pt x="0" y="8"/>
                  </a:lnTo>
                  <a:close/>
                </a:path>
              </a:pathLst>
            </a:custGeom>
            <a:solidFill>
              <a:srgbClr val="000000"/>
            </a:solidFill>
            <a:ln w="9525">
              <a:noFill/>
              <a:round/>
              <a:headEnd/>
              <a:tailEnd/>
            </a:ln>
          </p:spPr>
          <p:txBody>
            <a:bodyPr/>
            <a:lstStyle/>
            <a:p>
              <a:endParaRPr lang="en-US"/>
            </a:p>
          </p:txBody>
        </p:sp>
        <p:sp>
          <p:nvSpPr>
            <p:cNvPr id="61585" name="Freeform 145"/>
            <p:cNvSpPr>
              <a:spLocks/>
            </p:cNvSpPr>
            <p:nvPr/>
          </p:nvSpPr>
          <p:spPr bwMode="auto">
            <a:xfrm>
              <a:off x="4914" y="1377"/>
              <a:ext cx="16" cy="16"/>
            </a:xfrm>
            <a:custGeom>
              <a:avLst/>
              <a:gdLst>
                <a:gd name="T0" fmla="*/ 0 w 16"/>
                <a:gd name="T1" fmla="*/ 8 h 16"/>
                <a:gd name="T2" fmla="*/ 8 w 16"/>
                <a:gd name="T3" fmla="*/ 0 h 16"/>
                <a:gd name="T4" fmla="*/ 16 w 16"/>
                <a:gd name="T5" fmla="*/ 8 h 16"/>
                <a:gd name="T6" fmla="*/ 8 w 16"/>
                <a:gd name="T7" fmla="*/ 16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8" y="0"/>
                  </a:lnTo>
                  <a:lnTo>
                    <a:pt x="16" y="8"/>
                  </a:lnTo>
                  <a:lnTo>
                    <a:pt x="8" y="16"/>
                  </a:lnTo>
                  <a:lnTo>
                    <a:pt x="0" y="8"/>
                  </a:lnTo>
                  <a:close/>
                </a:path>
              </a:pathLst>
            </a:custGeom>
            <a:solidFill>
              <a:srgbClr val="000000"/>
            </a:solidFill>
            <a:ln w="9525">
              <a:noFill/>
              <a:round/>
              <a:headEnd/>
              <a:tailEnd/>
            </a:ln>
          </p:spPr>
          <p:txBody>
            <a:bodyPr/>
            <a:lstStyle/>
            <a:p>
              <a:endParaRPr lang="en-US"/>
            </a:p>
          </p:txBody>
        </p:sp>
        <p:sp>
          <p:nvSpPr>
            <p:cNvPr id="61586" name="Oval 146"/>
            <p:cNvSpPr>
              <a:spLocks noChangeArrowheads="1"/>
            </p:cNvSpPr>
            <p:nvPr/>
          </p:nvSpPr>
          <p:spPr bwMode="auto">
            <a:xfrm>
              <a:off x="1571" y="2543"/>
              <a:ext cx="56" cy="56"/>
            </a:xfrm>
            <a:prstGeom prst="ellipse">
              <a:avLst/>
            </a:prstGeom>
            <a:solidFill>
              <a:srgbClr val="000000"/>
            </a:solidFill>
            <a:ln w="12700">
              <a:solidFill>
                <a:srgbClr val="000000"/>
              </a:solidFill>
              <a:round/>
              <a:headEnd/>
              <a:tailEnd/>
            </a:ln>
          </p:spPr>
          <p:txBody>
            <a:bodyPr/>
            <a:lstStyle/>
            <a:p>
              <a:endParaRPr lang="en-US"/>
            </a:p>
          </p:txBody>
        </p:sp>
        <p:sp>
          <p:nvSpPr>
            <p:cNvPr id="61587" name="Oval 147"/>
            <p:cNvSpPr>
              <a:spLocks noChangeArrowheads="1"/>
            </p:cNvSpPr>
            <p:nvPr/>
          </p:nvSpPr>
          <p:spPr bwMode="auto">
            <a:xfrm>
              <a:off x="1747" y="2599"/>
              <a:ext cx="57" cy="57"/>
            </a:xfrm>
            <a:prstGeom prst="ellipse">
              <a:avLst/>
            </a:prstGeom>
            <a:solidFill>
              <a:srgbClr val="000000"/>
            </a:solidFill>
            <a:ln w="12700">
              <a:solidFill>
                <a:srgbClr val="000000"/>
              </a:solidFill>
              <a:round/>
              <a:headEnd/>
              <a:tailEnd/>
            </a:ln>
          </p:spPr>
          <p:txBody>
            <a:bodyPr/>
            <a:lstStyle/>
            <a:p>
              <a:endParaRPr lang="en-US"/>
            </a:p>
          </p:txBody>
        </p:sp>
        <p:sp>
          <p:nvSpPr>
            <p:cNvPr id="61588" name="Oval 148"/>
            <p:cNvSpPr>
              <a:spLocks noChangeArrowheads="1"/>
            </p:cNvSpPr>
            <p:nvPr/>
          </p:nvSpPr>
          <p:spPr bwMode="auto">
            <a:xfrm>
              <a:off x="1924" y="2543"/>
              <a:ext cx="57" cy="56"/>
            </a:xfrm>
            <a:prstGeom prst="ellipse">
              <a:avLst/>
            </a:prstGeom>
            <a:solidFill>
              <a:srgbClr val="000000"/>
            </a:solidFill>
            <a:ln w="12700">
              <a:solidFill>
                <a:srgbClr val="000000"/>
              </a:solidFill>
              <a:round/>
              <a:headEnd/>
              <a:tailEnd/>
            </a:ln>
          </p:spPr>
          <p:txBody>
            <a:bodyPr/>
            <a:lstStyle/>
            <a:p>
              <a:endParaRPr lang="en-US"/>
            </a:p>
          </p:txBody>
        </p:sp>
        <p:sp>
          <p:nvSpPr>
            <p:cNvPr id="61589" name="Oval 149"/>
            <p:cNvSpPr>
              <a:spLocks noChangeArrowheads="1"/>
            </p:cNvSpPr>
            <p:nvPr/>
          </p:nvSpPr>
          <p:spPr bwMode="auto">
            <a:xfrm>
              <a:off x="2093" y="2495"/>
              <a:ext cx="56" cy="56"/>
            </a:xfrm>
            <a:prstGeom prst="ellipse">
              <a:avLst/>
            </a:prstGeom>
            <a:solidFill>
              <a:srgbClr val="000000"/>
            </a:solidFill>
            <a:ln w="12700">
              <a:solidFill>
                <a:srgbClr val="000000"/>
              </a:solidFill>
              <a:round/>
              <a:headEnd/>
              <a:tailEnd/>
            </a:ln>
          </p:spPr>
          <p:txBody>
            <a:bodyPr/>
            <a:lstStyle/>
            <a:p>
              <a:endParaRPr lang="en-US"/>
            </a:p>
          </p:txBody>
        </p:sp>
        <p:sp>
          <p:nvSpPr>
            <p:cNvPr id="61590" name="Oval 150"/>
            <p:cNvSpPr>
              <a:spLocks noChangeArrowheads="1"/>
            </p:cNvSpPr>
            <p:nvPr/>
          </p:nvSpPr>
          <p:spPr bwMode="auto">
            <a:xfrm>
              <a:off x="2270" y="2543"/>
              <a:ext cx="56" cy="56"/>
            </a:xfrm>
            <a:prstGeom prst="ellipse">
              <a:avLst/>
            </a:prstGeom>
            <a:solidFill>
              <a:srgbClr val="000000"/>
            </a:solidFill>
            <a:ln w="12700">
              <a:solidFill>
                <a:srgbClr val="000000"/>
              </a:solidFill>
              <a:round/>
              <a:headEnd/>
              <a:tailEnd/>
            </a:ln>
          </p:spPr>
          <p:txBody>
            <a:bodyPr/>
            <a:lstStyle/>
            <a:p>
              <a:endParaRPr lang="en-US"/>
            </a:p>
          </p:txBody>
        </p:sp>
        <p:sp>
          <p:nvSpPr>
            <p:cNvPr id="61591" name="Oval 151"/>
            <p:cNvSpPr>
              <a:spLocks noChangeArrowheads="1"/>
            </p:cNvSpPr>
            <p:nvPr/>
          </p:nvSpPr>
          <p:spPr bwMode="auto">
            <a:xfrm>
              <a:off x="2447" y="2543"/>
              <a:ext cx="56" cy="56"/>
            </a:xfrm>
            <a:prstGeom prst="ellipse">
              <a:avLst/>
            </a:prstGeom>
            <a:solidFill>
              <a:srgbClr val="000000"/>
            </a:solidFill>
            <a:ln w="12700">
              <a:solidFill>
                <a:srgbClr val="000000"/>
              </a:solidFill>
              <a:round/>
              <a:headEnd/>
              <a:tailEnd/>
            </a:ln>
          </p:spPr>
          <p:txBody>
            <a:bodyPr/>
            <a:lstStyle/>
            <a:p>
              <a:endParaRPr lang="en-US"/>
            </a:p>
          </p:txBody>
        </p:sp>
        <p:sp>
          <p:nvSpPr>
            <p:cNvPr id="61592" name="Oval 152"/>
            <p:cNvSpPr>
              <a:spLocks noChangeArrowheads="1"/>
            </p:cNvSpPr>
            <p:nvPr/>
          </p:nvSpPr>
          <p:spPr bwMode="auto">
            <a:xfrm>
              <a:off x="2624" y="2599"/>
              <a:ext cx="56" cy="57"/>
            </a:xfrm>
            <a:prstGeom prst="ellipse">
              <a:avLst/>
            </a:prstGeom>
            <a:solidFill>
              <a:srgbClr val="000000"/>
            </a:solidFill>
            <a:ln w="12700">
              <a:solidFill>
                <a:srgbClr val="000000"/>
              </a:solidFill>
              <a:round/>
              <a:headEnd/>
              <a:tailEnd/>
            </a:ln>
          </p:spPr>
          <p:txBody>
            <a:bodyPr/>
            <a:lstStyle/>
            <a:p>
              <a:endParaRPr lang="en-US"/>
            </a:p>
          </p:txBody>
        </p:sp>
        <p:sp>
          <p:nvSpPr>
            <p:cNvPr id="61593" name="Oval 153"/>
            <p:cNvSpPr>
              <a:spLocks noChangeArrowheads="1"/>
            </p:cNvSpPr>
            <p:nvPr/>
          </p:nvSpPr>
          <p:spPr bwMode="auto">
            <a:xfrm>
              <a:off x="2800" y="2543"/>
              <a:ext cx="57" cy="56"/>
            </a:xfrm>
            <a:prstGeom prst="ellipse">
              <a:avLst/>
            </a:prstGeom>
            <a:solidFill>
              <a:srgbClr val="000000"/>
            </a:solidFill>
            <a:ln w="12700">
              <a:solidFill>
                <a:srgbClr val="000000"/>
              </a:solidFill>
              <a:round/>
              <a:headEnd/>
              <a:tailEnd/>
            </a:ln>
          </p:spPr>
          <p:txBody>
            <a:bodyPr/>
            <a:lstStyle/>
            <a:p>
              <a:endParaRPr lang="en-US"/>
            </a:p>
          </p:txBody>
        </p:sp>
        <p:sp>
          <p:nvSpPr>
            <p:cNvPr id="61594" name="Oval 154"/>
            <p:cNvSpPr>
              <a:spLocks noChangeArrowheads="1"/>
            </p:cNvSpPr>
            <p:nvPr/>
          </p:nvSpPr>
          <p:spPr bwMode="auto">
            <a:xfrm>
              <a:off x="2969" y="2543"/>
              <a:ext cx="57" cy="56"/>
            </a:xfrm>
            <a:prstGeom prst="ellipse">
              <a:avLst/>
            </a:prstGeom>
            <a:solidFill>
              <a:srgbClr val="000000"/>
            </a:solidFill>
            <a:ln w="12700">
              <a:solidFill>
                <a:srgbClr val="000000"/>
              </a:solidFill>
              <a:round/>
              <a:headEnd/>
              <a:tailEnd/>
            </a:ln>
          </p:spPr>
          <p:txBody>
            <a:bodyPr/>
            <a:lstStyle/>
            <a:p>
              <a:endParaRPr lang="en-US"/>
            </a:p>
          </p:txBody>
        </p:sp>
        <p:sp>
          <p:nvSpPr>
            <p:cNvPr id="61595" name="Oval 155"/>
            <p:cNvSpPr>
              <a:spLocks noChangeArrowheads="1"/>
            </p:cNvSpPr>
            <p:nvPr/>
          </p:nvSpPr>
          <p:spPr bwMode="auto">
            <a:xfrm>
              <a:off x="3146" y="2599"/>
              <a:ext cx="56" cy="57"/>
            </a:xfrm>
            <a:prstGeom prst="ellipse">
              <a:avLst/>
            </a:prstGeom>
            <a:solidFill>
              <a:srgbClr val="000000"/>
            </a:solidFill>
            <a:ln w="12700">
              <a:solidFill>
                <a:srgbClr val="000000"/>
              </a:solidFill>
              <a:round/>
              <a:headEnd/>
              <a:tailEnd/>
            </a:ln>
          </p:spPr>
          <p:txBody>
            <a:bodyPr/>
            <a:lstStyle/>
            <a:p>
              <a:endParaRPr lang="en-US"/>
            </a:p>
          </p:txBody>
        </p:sp>
        <p:sp>
          <p:nvSpPr>
            <p:cNvPr id="61596" name="Oval 156"/>
            <p:cNvSpPr>
              <a:spLocks noChangeArrowheads="1"/>
            </p:cNvSpPr>
            <p:nvPr/>
          </p:nvSpPr>
          <p:spPr bwMode="auto">
            <a:xfrm>
              <a:off x="3323" y="2543"/>
              <a:ext cx="56" cy="56"/>
            </a:xfrm>
            <a:prstGeom prst="ellipse">
              <a:avLst/>
            </a:prstGeom>
            <a:solidFill>
              <a:srgbClr val="000000"/>
            </a:solidFill>
            <a:ln w="12700">
              <a:solidFill>
                <a:srgbClr val="000000"/>
              </a:solidFill>
              <a:round/>
              <a:headEnd/>
              <a:tailEnd/>
            </a:ln>
          </p:spPr>
          <p:txBody>
            <a:bodyPr/>
            <a:lstStyle/>
            <a:p>
              <a:endParaRPr lang="en-US"/>
            </a:p>
          </p:txBody>
        </p:sp>
        <p:sp>
          <p:nvSpPr>
            <p:cNvPr id="61597" name="Oval 157"/>
            <p:cNvSpPr>
              <a:spLocks noChangeArrowheads="1"/>
            </p:cNvSpPr>
            <p:nvPr/>
          </p:nvSpPr>
          <p:spPr bwMode="auto">
            <a:xfrm>
              <a:off x="3500" y="2495"/>
              <a:ext cx="56" cy="56"/>
            </a:xfrm>
            <a:prstGeom prst="ellipse">
              <a:avLst/>
            </a:prstGeom>
            <a:solidFill>
              <a:srgbClr val="000000"/>
            </a:solidFill>
            <a:ln w="12700">
              <a:solidFill>
                <a:srgbClr val="000000"/>
              </a:solidFill>
              <a:round/>
              <a:headEnd/>
              <a:tailEnd/>
            </a:ln>
          </p:spPr>
          <p:txBody>
            <a:bodyPr/>
            <a:lstStyle/>
            <a:p>
              <a:endParaRPr lang="en-US"/>
            </a:p>
          </p:txBody>
        </p:sp>
        <p:sp>
          <p:nvSpPr>
            <p:cNvPr id="61598" name="Oval 158"/>
            <p:cNvSpPr>
              <a:spLocks noChangeArrowheads="1"/>
            </p:cNvSpPr>
            <p:nvPr/>
          </p:nvSpPr>
          <p:spPr bwMode="auto">
            <a:xfrm>
              <a:off x="3677" y="2238"/>
              <a:ext cx="56" cy="56"/>
            </a:xfrm>
            <a:prstGeom prst="ellipse">
              <a:avLst/>
            </a:prstGeom>
            <a:solidFill>
              <a:srgbClr val="000000"/>
            </a:solidFill>
            <a:ln w="12700">
              <a:solidFill>
                <a:srgbClr val="000000"/>
              </a:solidFill>
              <a:round/>
              <a:headEnd/>
              <a:tailEnd/>
            </a:ln>
          </p:spPr>
          <p:txBody>
            <a:bodyPr/>
            <a:lstStyle/>
            <a:p>
              <a:endParaRPr lang="en-US"/>
            </a:p>
          </p:txBody>
        </p:sp>
        <p:sp>
          <p:nvSpPr>
            <p:cNvPr id="61599" name="Oval 159"/>
            <p:cNvSpPr>
              <a:spLocks noChangeArrowheads="1"/>
            </p:cNvSpPr>
            <p:nvPr/>
          </p:nvSpPr>
          <p:spPr bwMode="auto">
            <a:xfrm>
              <a:off x="3845" y="2085"/>
              <a:ext cx="57" cy="56"/>
            </a:xfrm>
            <a:prstGeom prst="ellipse">
              <a:avLst/>
            </a:prstGeom>
            <a:solidFill>
              <a:srgbClr val="000000"/>
            </a:solidFill>
            <a:ln w="12700">
              <a:solidFill>
                <a:srgbClr val="000000"/>
              </a:solidFill>
              <a:round/>
              <a:headEnd/>
              <a:tailEnd/>
            </a:ln>
          </p:spPr>
          <p:txBody>
            <a:bodyPr/>
            <a:lstStyle/>
            <a:p>
              <a:endParaRPr lang="en-US"/>
            </a:p>
          </p:txBody>
        </p:sp>
        <p:sp>
          <p:nvSpPr>
            <p:cNvPr id="61600" name="Oval 160"/>
            <p:cNvSpPr>
              <a:spLocks noChangeArrowheads="1"/>
            </p:cNvSpPr>
            <p:nvPr/>
          </p:nvSpPr>
          <p:spPr bwMode="auto">
            <a:xfrm>
              <a:off x="4022" y="1924"/>
              <a:ext cx="56" cy="56"/>
            </a:xfrm>
            <a:prstGeom prst="ellipse">
              <a:avLst/>
            </a:prstGeom>
            <a:solidFill>
              <a:srgbClr val="000000"/>
            </a:solidFill>
            <a:ln w="12700">
              <a:solidFill>
                <a:srgbClr val="000000"/>
              </a:solidFill>
              <a:round/>
              <a:headEnd/>
              <a:tailEnd/>
            </a:ln>
          </p:spPr>
          <p:txBody>
            <a:bodyPr/>
            <a:lstStyle/>
            <a:p>
              <a:endParaRPr lang="en-US"/>
            </a:p>
          </p:txBody>
        </p:sp>
        <p:sp>
          <p:nvSpPr>
            <p:cNvPr id="61601" name="Oval 161"/>
            <p:cNvSpPr>
              <a:spLocks noChangeArrowheads="1"/>
            </p:cNvSpPr>
            <p:nvPr/>
          </p:nvSpPr>
          <p:spPr bwMode="auto">
            <a:xfrm>
              <a:off x="4199" y="1619"/>
              <a:ext cx="56" cy="56"/>
            </a:xfrm>
            <a:prstGeom prst="ellipse">
              <a:avLst/>
            </a:prstGeom>
            <a:solidFill>
              <a:srgbClr val="000000"/>
            </a:solidFill>
            <a:ln w="12700">
              <a:solidFill>
                <a:srgbClr val="000000"/>
              </a:solidFill>
              <a:round/>
              <a:headEnd/>
              <a:tailEnd/>
            </a:ln>
          </p:spPr>
          <p:txBody>
            <a:bodyPr/>
            <a:lstStyle/>
            <a:p>
              <a:endParaRPr lang="en-US"/>
            </a:p>
          </p:txBody>
        </p:sp>
        <p:sp>
          <p:nvSpPr>
            <p:cNvPr id="61602" name="Oval 162"/>
            <p:cNvSpPr>
              <a:spLocks noChangeArrowheads="1"/>
            </p:cNvSpPr>
            <p:nvPr/>
          </p:nvSpPr>
          <p:spPr bwMode="auto">
            <a:xfrm>
              <a:off x="4376" y="1514"/>
              <a:ext cx="56" cy="56"/>
            </a:xfrm>
            <a:prstGeom prst="ellipse">
              <a:avLst/>
            </a:prstGeom>
            <a:solidFill>
              <a:srgbClr val="000000"/>
            </a:solidFill>
            <a:ln w="12700">
              <a:solidFill>
                <a:srgbClr val="000000"/>
              </a:solidFill>
              <a:round/>
              <a:headEnd/>
              <a:tailEnd/>
            </a:ln>
          </p:spPr>
          <p:txBody>
            <a:bodyPr/>
            <a:lstStyle/>
            <a:p>
              <a:endParaRPr lang="en-US"/>
            </a:p>
          </p:txBody>
        </p:sp>
        <p:sp>
          <p:nvSpPr>
            <p:cNvPr id="61603" name="Oval 163"/>
            <p:cNvSpPr>
              <a:spLocks noChangeArrowheads="1"/>
            </p:cNvSpPr>
            <p:nvPr/>
          </p:nvSpPr>
          <p:spPr bwMode="auto">
            <a:xfrm>
              <a:off x="4553" y="1353"/>
              <a:ext cx="56" cy="56"/>
            </a:xfrm>
            <a:prstGeom prst="ellipse">
              <a:avLst/>
            </a:prstGeom>
            <a:solidFill>
              <a:srgbClr val="000000"/>
            </a:solidFill>
            <a:ln w="12700">
              <a:solidFill>
                <a:srgbClr val="000000"/>
              </a:solidFill>
              <a:round/>
              <a:headEnd/>
              <a:tailEnd/>
            </a:ln>
          </p:spPr>
          <p:txBody>
            <a:bodyPr/>
            <a:lstStyle/>
            <a:p>
              <a:endParaRPr lang="en-US"/>
            </a:p>
          </p:txBody>
        </p:sp>
        <p:sp>
          <p:nvSpPr>
            <p:cNvPr id="61604" name="Oval 164"/>
            <p:cNvSpPr>
              <a:spLocks noChangeArrowheads="1"/>
            </p:cNvSpPr>
            <p:nvPr/>
          </p:nvSpPr>
          <p:spPr bwMode="auto">
            <a:xfrm>
              <a:off x="4722" y="1458"/>
              <a:ext cx="56" cy="56"/>
            </a:xfrm>
            <a:prstGeom prst="ellipse">
              <a:avLst/>
            </a:prstGeom>
            <a:solidFill>
              <a:srgbClr val="000000"/>
            </a:solidFill>
            <a:ln w="12700">
              <a:solidFill>
                <a:srgbClr val="000000"/>
              </a:solidFill>
              <a:round/>
              <a:headEnd/>
              <a:tailEnd/>
            </a:ln>
          </p:spPr>
          <p:txBody>
            <a:bodyPr/>
            <a:lstStyle/>
            <a:p>
              <a:endParaRPr lang="en-US"/>
            </a:p>
          </p:txBody>
        </p:sp>
        <p:sp>
          <p:nvSpPr>
            <p:cNvPr id="61605" name="Oval 165"/>
            <p:cNvSpPr>
              <a:spLocks noChangeArrowheads="1"/>
            </p:cNvSpPr>
            <p:nvPr/>
          </p:nvSpPr>
          <p:spPr bwMode="auto">
            <a:xfrm>
              <a:off x="4898" y="1353"/>
              <a:ext cx="57" cy="56"/>
            </a:xfrm>
            <a:prstGeom prst="ellipse">
              <a:avLst/>
            </a:prstGeom>
            <a:solidFill>
              <a:srgbClr val="000000"/>
            </a:solidFill>
            <a:ln w="12700">
              <a:solidFill>
                <a:srgbClr val="000000"/>
              </a:solidFill>
              <a:round/>
              <a:headEnd/>
              <a:tailEnd/>
            </a:ln>
          </p:spPr>
          <p:txBody>
            <a:bodyPr/>
            <a:lstStyle/>
            <a:p>
              <a:endParaRPr lang="en-US"/>
            </a:p>
          </p:txBody>
        </p:sp>
        <p:sp>
          <p:nvSpPr>
            <p:cNvPr id="61606" name="Rectangle 166"/>
            <p:cNvSpPr>
              <a:spLocks noChangeArrowheads="1"/>
            </p:cNvSpPr>
            <p:nvPr/>
          </p:nvSpPr>
          <p:spPr bwMode="auto">
            <a:xfrm>
              <a:off x="1378" y="2824"/>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0</a:t>
              </a:r>
              <a:endParaRPr lang="en-US" sz="3000"/>
            </a:p>
          </p:txBody>
        </p:sp>
        <p:sp>
          <p:nvSpPr>
            <p:cNvPr id="61607" name="Rectangle 167"/>
            <p:cNvSpPr>
              <a:spLocks noChangeArrowheads="1"/>
            </p:cNvSpPr>
            <p:nvPr/>
          </p:nvSpPr>
          <p:spPr bwMode="auto">
            <a:xfrm>
              <a:off x="1378" y="2720"/>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2</a:t>
              </a:r>
              <a:endParaRPr lang="en-US" sz="3000"/>
            </a:p>
          </p:txBody>
        </p:sp>
        <p:sp>
          <p:nvSpPr>
            <p:cNvPr id="61608" name="Rectangle 168"/>
            <p:cNvSpPr>
              <a:spLocks noChangeArrowheads="1"/>
            </p:cNvSpPr>
            <p:nvPr/>
          </p:nvSpPr>
          <p:spPr bwMode="auto">
            <a:xfrm>
              <a:off x="1378" y="2615"/>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4</a:t>
              </a:r>
              <a:endParaRPr lang="en-US" sz="3000"/>
            </a:p>
          </p:txBody>
        </p:sp>
        <p:sp>
          <p:nvSpPr>
            <p:cNvPr id="61609" name="Rectangle 169"/>
            <p:cNvSpPr>
              <a:spLocks noChangeArrowheads="1"/>
            </p:cNvSpPr>
            <p:nvPr/>
          </p:nvSpPr>
          <p:spPr bwMode="auto">
            <a:xfrm>
              <a:off x="1378" y="2511"/>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6</a:t>
              </a:r>
              <a:endParaRPr lang="en-US" sz="3000"/>
            </a:p>
          </p:txBody>
        </p:sp>
        <p:sp>
          <p:nvSpPr>
            <p:cNvPr id="61610" name="Rectangle 170"/>
            <p:cNvSpPr>
              <a:spLocks noChangeArrowheads="1"/>
            </p:cNvSpPr>
            <p:nvPr/>
          </p:nvSpPr>
          <p:spPr bwMode="auto">
            <a:xfrm>
              <a:off x="1378" y="2414"/>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8</a:t>
              </a:r>
              <a:endParaRPr lang="en-US" sz="3000"/>
            </a:p>
          </p:txBody>
        </p:sp>
        <p:sp>
          <p:nvSpPr>
            <p:cNvPr id="61611" name="Rectangle 171"/>
            <p:cNvSpPr>
              <a:spLocks noChangeArrowheads="1"/>
            </p:cNvSpPr>
            <p:nvPr/>
          </p:nvSpPr>
          <p:spPr bwMode="auto">
            <a:xfrm>
              <a:off x="1321" y="2310"/>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10</a:t>
              </a:r>
              <a:endParaRPr lang="en-US" sz="3000"/>
            </a:p>
          </p:txBody>
        </p:sp>
        <p:sp>
          <p:nvSpPr>
            <p:cNvPr id="61612" name="Rectangle 172"/>
            <p:cNvSpPr>
              <a:spLocks noChangeArrowheads="1"/>
            </p:cNvSpPr>
            <p:nvPr/>
          </p:nvSpPr>
          <p:spPr bwMode="auto">
            <a:xfrm>
              <a:off x="1321" y="2205"/>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12</a:t>
              </a:r>
              <a:endParaRPr lang="en-US" sz="3000"/>
            </a:p>
          </p:txBody>
        </p:sp>
        <p:sp>
          <p:nvSpPr>
            <p:cNvPr id="61613" name="Rectangle 173"/>
            <p:cNvSpPr>
              <a:spLocks noChangeArrowheads="1"/>
            </p:cNvSpPr>
            <p:nvPr/>
          </p:nvSpPr>
          <p:spPr bwMode="auto">
            <a:xfrm>
              <a:off x="1321" y="2101"/>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14</a:t>
              </a:r>
              <a:endParaRPr lang="en-US" sz="3000"/>
            </a:p>
          </p:txBody>
        </p:sp>
        <p:sp>
          <p:nvSpPr>
            <p:cNvPr id="61614" name="Rectangle 174"/>
            <p:cNvSpPr>
              <a:spLocks noChangeArrowheads="1"/>
            </p:cNvSpPr>
            <p:nvPr/>
          </p:nvSpPr>
          <p:spPr bwMode="auto">
            <a:xfrm>
              <a:off x="1321" y="1996"/>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16</a:t>
              </a:r>
              <a:endParaRPr lang="en-US" sz="3000"/>
            </a:p>
          </p:txBody>
        </p:sp>
        <p:sp>
          <p:nvSpPr>
            <p:cNvPr id="61615" name="Rectangle 175"/>
            <p:cNvSpPr>
              <a:spLocks noChangeArrowheads="1"/>
            </p:cNvSpPr>
            <p:nvPr/>
          </p:nvSpPr>
          <p:spPr bwMode="auto">
            <a:xfrm>
              <a:off x="1321" y="1892"/>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18</a:t>
              </a:r>
              <a:endParaRPr lang="en-US" sz="3000"/>
            </a:p>
          </p:txBody>
        </p:sp>
        <p:sp>
          <p:nvSpPr>
            <p:cNvPr id="61616" name="Rectangle 176"/>
            <p:cNvSpPr>
              <a:spLocks noChangeArrowheads="1"/>
            </p:cNvSpPr>
            <p:nvPr/>
          </p:nvSpPr>
          <p:spPr bwMode="auto">
            <a:xfrm>
              <a:off x="1321" y="178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20</a:t>
              </a:r>
              <a:endParaRPr lang="en-US" sz="3000"/>
            </a:p>
          </p:txBody>
        </p:sp>
        <p:sp>
          <p:nvSpPr>
            <p:cNvPr id="61617" name="Rectangle 177"/>
            <p:cNvSpPr>
              <a:spLocks noChangeArrowheads="1"/>
            </p:cNvSpPr>
            <p:nvPr/>
          </p:nvSpPr>
          <p:spPr bwMode="auto">
            <a:xfrm>
              <a:off x="1321" y="1683"/>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22</a:t>
              </a:r>
              <a:endParaRPr lang="en-US" sz="3000"/>
            </a:p>
          </p:txBody>
        </p:sp>
        <p:sp>
          <p:nvSpPr>
            <p:cNvPr id="61618" name="Rectangle 178"/>
            <p:cNvSpPr>
              <a:spLocks noChangeArrowheads="1"/>
            </p:cNvSpPr>
            <p:nvPr/>
          </p:nvSpPr>
          <p:spPr bwMode="auto">
            <a:xfrm>
              <a:off x="1321" y="1586"/>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24</a:t>
              </a:r>
              <a:endParaRPr lang="en-US" sz="3000"/>
            </a:p>
          </p:txBody>
        </p:sp>
        <p:sp>
          <p:nvSpPr>
            <p:cNvPr id="61619" name="Rectangle 179"/>
            <p:cNvSpPr>
              <a:spLocks noChangeArrowheads="1"/>
            </p:cNvSpPr>
            <p:nvPr/>
          </p:nvSpPr>
          <p:spPr bwMode="auto">
            <a:xfrm>
              <a:off x="1321" y="1482"/>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26</a:t>
              </a:r>
              <a:endParaRPr lang="en-US" sz="3000"/>
            </a:p>
          </p:txBody>
        </p:sp>
        <p:sp>
          <p:nvSpPr>
            <p:cNvPr id="61620" name="Rectangle 180"/>
            <p:cNvSpPr>
              <a:spLocks noChangeArrowheads="1"/>
            </p:cNvSpPr>
            <p:nvPr/>
          </p:nvSpPr>
          <p:spPr bwMode="auto">
            <a:xfrm>
              <a:off x="1321" y="13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28</a:t>
              </a:r>
              <a:endParaRPr lang="en-US" sz="3000"/>
            </a:p>
          </p:txBody>
        </p:sp>
        <p:sp>
          <p:nvSpPr>
            <p:cNvPr id="61621" name="Rectangle 181"/>
            <p:cNvSpPr>
              <a:spLocks noChangeArrowheads="1"/>
            </p:cNvSpPr>
            <p:nvPr/>
          </p:nvSpPr>
          <p:spPr bwMode="auto">
            <a:xfrm>
              <a:off x="1321" y="1273"/>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30</a:t>
              </a:r>
              <a:endParaRPr lang="en-US" sz="3000"/>
            </a:p>
          </p:txBody>
        </p:sp>
        <p:sp>
          <p:nvSpPr>
            <p:cNvPr id="61622" name="Rectangle 182"/>
            <p:cNvSpPr>
              <a:spLocks noChangeArrowheads="1"/>
            </p:cNvSpPr>
            <p:nvPr/>
          </p:nvSpPr>
          <p:spPr bwMode="auto">
            <a:xfrm>
              <a:off x="1579"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1</a:t>
              </a:r>
              <a:endParaRPr lang="en-US" sz="3000"/>
            </a:p>
          </p:txBody>
        </p:sp>
        <p:sp>
          <p:nvSpPr>
            <p:cNvPr id="61623" name="Rectangle 183"/>
            <p:cNvSpPr>
              <a:spLocks noChangeArrowheads="1"/>
            </p:cNvSpPr>
            <p:nvPr/>
          </p:nvSpPr>
          <p:spPr bwMode="auto">
            <a:xfrm>
              <a:off x="1756"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2</a:t>
              </a:r>
              <a:endParaRPr lang="en-US" sz="3000"/>
            </a:p>
          </p:txBody>
        </p:sp>
        <p:sp>
          <p:nvSpPr>
            <p:cNvPr id="61624" name="Rectangle 184"/>
            <p:cNvSpPr>
              <a:spLocks noChangeArrowheads="1"/>
            </p:cNvSpPr>
            <p:nvPr/>
          </p:nvSpPr>
          <p:spPr bwMode="auto">
            <a:xfrm>
              <a:off x="1932"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3</a:t>
              </a:r>
              <a:endParaRPr lang="en-US" sz="3000"/>
            </a:p>
          </p:txBody>
        </p:sp>
        <p:sp>
          <p:nvSpPr>
            <p:cNvPr id="61625" name="Rectangle 185"/>
            <p:cNvSpPr>
              <a:spLocks noChangeArrowheads="1"/>
            </p:cNvSpPr>
            <p:nvPr/>
          </p:nvSpPr>
          <p:spPr bwMode="auto">
            <a:xfrm>
              <a:off x="2101"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4</a:t>
              </a:r>
              <a:endParaRPr lang="en-US" sz="3000"/>
            </a:p>
          </p:txBody>
        </p:sp>
        <p:sp>
          <p:nvSpPr>
            <p:cNvPr id="61626" name="Rectangle 186"/>
            <p:cNvSpPr>
              <a:spLocks noChangeArrowheads="1"/>
            </p:cNvSpPr>
            <p:nvPr/>
          </p:nvSpPr>
          <p:spPr bwMode="auto">
            <a:xfrm>
              <a:off x="2278"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5</a:t>
              </a:r>
              <a:endParaRPr lang="en-US" sz="3000"/>
            </a:p>
          </p:txBody>
        </p:sp>
        <p:sp>
          <p:nvSpPr>
            <p:cNvPr id="61627" name="Rectangle 187"/>
            <p:cNvSpPr>
              <a:spLocks noChangeArrowheads="1"/>
            </p:cNvSpPr>
            <p:nvPr/>
          </p:nvSpPr>
          <p:spPr bwMode="auto">
            <a:xfrm>
              <a:off x="2455"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6</a:t>
              </a:r>
              <a:endParaRPr lang="en-US" sz="3000"/>
            </a:p>
          </p:txBody>
        </p:sp>
        <p:sp>
          <p:nvSpPr>
            <p:cNvPr id="61628" name="Rectangle 188"/>
            <p:cNvSpPr>
              <a:spLocks noChangeArrowheads="1"/>
            </p:cNvSpPr>
            <p:nvPr/>
          </p:nvSpPr>
          <p:spPr bwMode="auto">
            <a:xfrm>
              <a:off x="2632"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7</a:t>
              </a:r>
              <a:endParaRPr lang="en-US" sz="3000"/>
            </a:p>
          </p:txBody>
        </p:sp>
        <p:sp>
          <p:nvSpPr>
            <p:cNvPr id="61629" name="Rectangle 189"/>
            <p:cNvSpPr>
              <a:spLocks noChangeArrowheads="1"/>
            </p:cNvSpPr>
            <p:nvPr/>
          </p:nvSpPr>
          <p:spPr bwMode="auto">
            <a:xfrm>
              <a:off x="2808"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8</a:t>
              </a:r>
              <a:endParaRPr lang="en-US" sz="3000"/>
            </a:p>
          </p:txBody>
        </p:sp>
        <p:sp>
          <p:nvSpPr>
            <p:cNvPr id="61630" name="Rectangle 190"/>
            <p:cNvSpPr>
              <a:spLocks noChangeArrowheads="1"/>
            </p:cNvSpPr>
            <p:nvPr/>
          </p:nvSpPr>
          <p:spPr bwMode="auto">
            <a:xfrm>
              <a:off x="2977" y="2977"/>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9</a:t>
              </a:r>
              <a:endParaRPr lang="en-US" sz="3000"/>
            </a:p>
          </p:txBody>
        </p:sp>
        <p:sp>
          <p:nvSpPr>
            <p:cNvPr id="61631" name="Rectangle 191"/>
            <p:cNvSpPr>
              <a:spLocks noChangeArrowheads="1"/>
            </p:cNvSpPr>
            <p:nvPr/>
          </p:nvSpPr>
          <p:spPr bwMode="auto">
            <a:xfrm>
              <a:off x="3122"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10</a:t>
              </a:r>
              <a:endParaRPr lang="en-US" sz="3000"/>
            </a:p>
          </p:txBody>
        </p:sp>
        <p:sp>
          <p:nvSpPr>
            <p:cNvPr id="61632" name="Rectangle 192"/>
            <p:cNvSpPr>
              <a:spLocks noChangeArrowheads="1"/>
            </p:cNvSpPr>
            <p:nvPr/>
          </p:nvSpPr>
          <p:spPr bwMode="auto">
            <a:xfrm>
              <a:off x="3299"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11</a:t>
              </a:r>
              <a:endParaRPr lang="en-US" sz="3000"/>
            </a:p>
          </p:txBody>
        </p:sp>
        <p:sp>
          <p:nvSpPr>
            <p:cNvPr id="61633" name="Rectangle 193"/>
            <p:cNvSpPr>
              <a:spLocks noChangeArrowheads="1"/>
            </p:cNvSpPr>
            <p:nvPr/>
          </p:nvSpPr>
          <p:spPr bwMode="auto">
            <a:xfrm>
              <a:off x="3476"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12</a:t>
              </a:r>
              <a:endParaRPr lang="en-US" sz="3000"/>
            </a:p>
          </p:txBody>
        </p:sp>
        <p:sp>
          <p:nvSpPr>
            <p:cNvPr id="61634" name="Rectangle 194"/>
            <p:cNvSpPr>
              <a:spLocks noChangeArrowheads="1"/>
            </p:cNvSpPr>
            <p:nvPr/>
          </p:nvSpPr>
          <p:spPr bwMode="auto">
            <a:xfrm>
              <a:off x="3652"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13</a:t>
              </a:r>
              <a:endParaRPr lang="en-US" sz="3000"/>
            </a:p>
          </p:txBody>
        </p:sp>
        <p:sp>
          <p:nvSpPr>
            <p:cNvPr id="61635" name="Rectangle 195"/>
            <p:cNvSpPr>
              <a:spLocks noChangeArrowheads="1"/>
            </p:cNvSpPr>
            <p:nvPr/>
          </p:nvSpPr>
          <p:spPr bwMode="auto">
            <a:xfrm>
              <a:off x="3821"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14</a:t>
              </a:r>
              <a:endParaRPr lang="en-US" sz="3000"/>
            </a:p>
          </p:txBody>
        </p:sp>
        <p:sp>
          <p:nvSpPr>
            <p:cNvPr id="61636" name="Rectangle 196"/>
            <p:cNvSpPr>
              <a:spLocks noChangeArrowheads="1"/>
            </p:cNvSpPr>
            <p:nvPr/>
          </p:nvSpPr>
          <p:spPr bwMode="auto">
            <a:xfrm>
              <a:off x="3998"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15</a:t>
              </a:r>
              <a:endParaRPr lang="en-US" sz="3000"/>
            </a:p>
          </p:txBody>
        </p:sp>
        <p:sp>
          <p:nvSpPr>
            <p:cNvPr id="61637" name="Rectangle 197"/>
            <p:cNvSpPr>
              <a:spLocks noChangeArrowheads="1"/>
            </p:cNvSpPr>
            <p:nvPr/>
          </p:nvSpPr>
          <p:spPr bwMode="auto">
            <a:xfrm>
              <a:off x="4175"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16</a:t>
              </a:r>
              <a:endParaRPr lang="en-US" sz="3000"/>
            </a:p>
          </p:txBody>
        </p:sp>
        <p:sp>
          <p:nvSpPr>
            <p:cNvPr id="61638" name="Rectangle 198"/>
            <p:cNvSpPr>
              <a:spLocks noChangeArrowheads="1"/>
            </p:cNvSpPr>
            <p:nvPr/>
          </p:nvSpPr>
          <p:spPr bwMode="auto">
            <a:xfrm>
              <a:off x="4352"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17</a:t>
              </a:r>
              <a:endParaRPr lang="en-US" sz="3000"/>
            </a:p>
          </p:txBody>
        </p:sp>
        <p:sp>
          <p:nvSpPr>
            <p:cNvPr id="61639" name="Rectangle 199"/>
            <p:cNvSpPr>
              <a:spLocks noChangeArrowheads="1"/>
            </p:cNvSpPr>
            <p:nvPr/>
          </p:nvSpPr>
          <p:spPr bwMode="auto">
            <a:xfrm>
              <a:off x="4529"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18</a:t>
              </a:r>
              <a:endParaRPr lang="en-US" sz="3000"/>
            </a:p>
          </p:txBody>
        </p:sp>
        <p:sp>
          <p:nvSpPr>
            <p:cNvPr id="61640" name="Rectangle 200"/>
            <p:cNvSpPr>
              <a:spLocks noChangeArrowheads="1"/>
            </p:cNvSpPr>
            <p:nvPr/>
          </p:nvSpPr>
          <p:spPr bwMode="auto">
            <a:xfrm>
              <a:off x="4697"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19</a:t>
              </a:r>
              <a:endParaRPr lang="en-US" sz="3000"/>
            </a:p>
          </p:txBody>
        </p:sp>
        <p:sp>
          <p:nvSpPr>
            <p:cNvPr id="61641" name="Rectangle 201"/>
            <p:cNvSpPr>
              <a:spLocks noChangeArrowheads="1"/>
            </p:cNvSpPr>
            <p:nvPr/>
          </p:nvSpPr>
          <p:spPr bwMode="auto">
            <a:xfrm>
              <a:off x="4874" y="2977"/>
              <a:ext cx="116" cy="125"/>
            </a:xfrm>
            <a:prstGeom prst="rect">
              <a:avLst/>
            </a:prstGeom>
            <a:noFill/>
            <a:ln w="9525">
              <a:noFill/>
              <a:miter lim="800000"/>
              <a:headEnd/>
              <a:tailEnd/>
            </a:ln>
          </p:spPr>
          <p:txBody>
            <a:bodyPr wrap="none" lIns="0" tIns="0" rIns="0" bIns="0">
              <a:spAutoFit/>
            </a:bodyPr>
            <a:lstStyle/>
            <a:p>
              <a:r>
                <a:rPr lang="en-US" sz="1300" b="1">
                  <a:solidFill>
                    <a:srgbClr val="000000"/>
                  </a:solidFill>
                </a:rPr>
                <a:t>20</a:t>
              </a:r>
              <a:endParaRPr lang="en-US" sz="3000"/>
            </a:p>
          </p:txBody>
        </p:sp>
        <p:sp>
          <p:nvSpPr>
            <p:cNvPr id="61642" name="Rectangle 202"/>
            <p:cNvSpPr>
              <a:spLocks noChangeArrowheads="1"/>
            </p:cNvSpPr>
            <p:nvPr/>
          </p:nvSpPr>
          <p:spPr bwMode="auto">
            <a:xfrm>
              <a:off x="2752" y="3138"/>
              <a:ext cx="1027" cy="125"/>
            </a:xfrm>
            <a:prstGeom prst="rect">
              <a:avLst/>
            </a:prstGeom>
            <a:noFill/>
            <a:ln w="9525">
              <a:noFill/>
              <a:miter lim="800000"/>
              <a:headEnd/>
              <a:tailEnd/>
            </a:ln>
          </p:spPr>
          <p:txBody>
            <a:bodyPr wrap="none" lIns="0" tIns="0" rIns="0" bIns="0">
              <a:spAutoFit/>
            </a:bodyPr>
            <a:lstStyle/>
            <a:p>
              <a:r>
                <a:rPr lang="en-US" sz="1300" b="1">
                  <a:solidFill>
                    <a:srgbClr val="000000"/>
                  </a:solidFill>
                </a:rPr>
                <a:t>Weeks of Instruction</a:t>
              </a:r>
              <a:endParaRPr lang="en-US" sz="3000"/>
            </a:p>
          </p:txBody>
        </p:sp>
        <p:sp>
          <p:nvSpPr>
            <p:cNvPr id="61643" name="Rectangle 203"/>
            <p:cNvSpPr>
              <a:spLocks noChangeArrowheads="1"/>
            </p:cNvSpPr>
            <p:nvPr/>
          </p:nvSpPr>
          <p:spPr bwMode="auto">
            <a:xfrm rot="-5400000">
              <a:off x="588" y="2054"/>
              <a:ext cx="1094" cy="125"/>
            </a:xfrm>
            <a:prstGeom prst="rect">
              <a:avLst/>
            </a:prstGeom>
            <a:noFill/>
            <a:ln w="9525">
              <a:noFill/>
              <a:miter lim="800000"/>
              <a:headEnd/>
              <a:tailEnd/>
            </a:ln>
          </p:spPr>
          <p:txBody>
            <a:bodyPr wrap="none" lIns="0" tIns="0" rIns="0" bIns="0">
              <a:spAutoFit/>
            </a:bodyPr>
            <a:lstStyle/>
            <a:p>
              <a:r>
                <a:rPr lang="en-US" sz="1300" b="1">
                  <a:solidFill>
                    <a:srgbClr val="000000"/>
                  </a:solidFill>
                </a:rPr>
                <a:t>Words Read Correctly</a:t>
              </a:r>
              <a:endParaRPr lang="en-US" sz="3000"/>
            </a:p>
          </p:txBody>
        </p:sp>
        <p:sp>
          <p:nvSpPr>
            <p:cNvPr id="61644" name="Rectangle 204"/>
            <p:cNvSpPr>
              <a:spLocks noChangeArrowheads="1"/>
            </p:cNvSpPr>
            <p:nvPr/>
          </p:nvSpPr>
          <p:spPr bwMode="auto">
            <a:xfrm rot="-5400000">
              <a:off x="1243" y="2032"/>
              <a:ext cx="58" cy="125"/>
            </a:xfrm>
            <a:prstGeom prst="rect">
              <a:avLst/>
            </a:prstGeom>
            <a:noFill/>
            <a:ln w="9525">
              <a:noFill/>
              <a:miter lim="800000"/>
              <a:headEnd/>
              <a:tailEnd/>
            </a:ln>
          </p:spPr>
          <p:txBody>
            <a:bodyPr wrap="none" lIns="0" tIns="0" rIns="0" bIns="0">
              <a:spAutoFit/>
            </a:bodyPr>
            <a:lstStyle/>
            <a:p>
              <a:r>
                <a:rPr lang="en-US" sz="1300" b="1">
                  <a:solidFill>
                    <a:srgbClr val="000000"/>
                  </a:solidFill>
                </a:rPr>
                <a:t>  </a:t>
              </a:r>
              <a:endParaRPr lang="en-US" sz="3000"/>
            </a:p>
          </p:txBody>
        </p:sp>
        <p:sp>
          <p:nvSpPr>
            <p:cNvPr id="61645" name="Text Box 205"/>
            <p:cNvSpPr txBox="1">
              <a:spLocks noChangeArrowheads="1"/>
            </p:cNvSpPr>
            <p:nvPr/>
          </p:nvSpPr>
          <p:spPr bwMode="auto">
            <a:xfrm>
              <a:off x="3168" y="2496"/>
              <a:ext cx="160" cy="120"/>
            </a:xfrm>
            <a:prstGeom prst="rect">
              <a:avLst/>
            </a:prstGeom>
            <a:noFill/>
            <a:ln w="9525">
              <a:noFill/>
              <a:miter lim="800000"/>
              <a:headEnd/>
              <a:tailEnd/>
            </a:ln>
          </p:spPr>
          <p:txBody>
            <a:bodyPr/>
            <a:lstStyle/>
            <a:p>
              <a:r>
                <a:rPr lang="en-US" sz="1400" b="1"/>
                <a:t>X</a:t>
              </a:r>
              <a:endParaRPr lang="en-US" sz="1400"/>
            </a:p>
          </p:txBody>
        </p:sp>
      </p:grpSp>
      <p:sp>
        <p:nvSpPr>
          <p:cNvPr id="206" name="TextBox 205"/>
          <p:cNvSpPr txBox="1"/>
          <p:nvPr/>
        </p:nvSpPr>
        <p:spPr>
          <a:xfrm>
            <a:off x="2362200" y="3276600"/>
            <a:ext cx="1524000" cy="646331"/>
          </a:xfrm>
          <a:prstGeom prst="rect">
            <a:avLst/>
          </a:prstGeom>
          <a:noFill/>
          <a:ln>
            <a:solidFill>
              <a:schemeClr val="tx1"/>
            </a:solidFill>
          </a:ln>
        </p:spPr>
        <p:txBody>
          <a:bodyPr wrap="square" rtlCol="0">
            <a:spAutoFit/>
          </a:bodyPr>
          <a:lstStyle/>
          <a:p>
            <a:pPr algn="ctr"/>
            <a:r>
              <a:rPr lang="en-US" dirty="0" smtClean="0">
                <a:cs typeface="Arial" pitchFamily="34" charset="0"/>
              </a:rPr>
              <a:t>Intervention</a:t>
            </a:r>
          </a:p>
          <a:p>
            <a:pPr algn="ctr"/>
            <a:r>
              <a:rPr lang="en-US" dirty="0" smtClean="0">
                <a:cs typeface="Arial" pitchFamily="34" charset="0"/>
              </a:rPr>
              <a:t>Change</a:t>
            </a:r>
            <a:endParaRPr lang="en-US" dirty="0">
              <a:cs typeface="Arial" pitchFamily="34" charset="0"/>
            </a:endParaRPr>
          </a:p>
        </p:txBody>
      </p:sp>
      <p:sp>
        <p:nvSpPr>
          <p:cNvPr id="207" name="Line 5"/>
          <p:cNvSpPr>
            <a:spLocks noChangeShapeType="1"/>
          </p:cNvSpPr>
          <p:nvPr/>
        </p:nvSpPr>
        <p:spPr bwMode="auto">
          <a:xfrm>
            <a:off x="3886200" y="3505200"/>
            <a:ext cx="381000" cy="0"/>
          </a:xfrm>
          <a:prstGeom prst="line">
            <a:avLst/>
          </a:prstGeom>
          <a:noFill/>
          <a:ln w="9525">
            <a:solidFill>
              <a:schemeClr val="tx1"/>
            </a:solidFill>
            <a:round/>
            <a:headEnd/>
            <a:tailEnd type="triangle" w="med" len="med"/>
          </a:ln>
        </p:spPr>
        <p:txBody>
          <a:bodyPr/>
          <a:lstStyle/>
          <a:p>
            <a:endParaRPr lang="en-US"/>
          </a:p>
        </p:txBody>
      </p:sp>
      <p:sp>
        <p:nvSpPr>
          <p:cNvPr id="208" name="Slide Number Placeholder 207"/>
          <p:cNvSpPr>
            <a:spLocks noGrp="1"/>
          </p:cNvSpPr>
          <p:nvPr>
            <p:ph type="sldNum" sz="quarter" idx="10"/>
          </p:nvPr>
        </p:nvSpPr>
        <p:spPr/>
        <p:txBody>
          <a:bodyPr/>
          <a:lstStyle/>
          <a:p>
            <a:pPr>
              <a:defRPr/>
            </a:pPr>
            <a:fld id="{085E27C5-ECB1-4EBC-98D3-F94D2BA84B3F}"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dirty="0" smtClean="0"/>
              <a:t>Has Jessica responded adequately? </a:t>
            </a:r>
          </a:p>
          <a:p>
            <a:r>
              <a:rPr lang="en-US" dirty="0" smtClean="0"/>
              <a:t>Refer to the table on slide 93 to help you determine if Jessica’s rate of progress in Secondary Prevention is sufficient.</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121</a:t>
            </a:fld>
            <a:endParaRPr lang="en-US"/>
          </a:p>
        </p:txBody>
      </p:sp>
    </p:spTree>
    <p:extLst>
      <p:ext uri="{BB962C8B-B14F-4D97-AF65-F5344CB8AC3E}">
        <p14:creationId xmlns:p14="http://schemas.microsoft.com/office/powerpoint/2010/main" xmlns="" val="3621645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763000" cy="990600"/>
          </a:xfrm>
        </p:spPr>
        <p:txBody>
          <a:bodyPr>
            <a:normAutofit/>
          </a:bodyPr>
          <a:lstStyle/>
          <a:p>
            <a:r>
              <a:rPr lang="en-US" dirty="0" smtClean="0"/>
              <a:t>Steps in the Decision Making Process</a:t>
            </a:r>
            <a:endParaRPr lang="en-US" dirty="0"/>
          </a:p>
        </p:txBody>
      </p:sp>
      <p:sp>
        <p:nvSpPr>
          <p:cNvPr id="5" name="Content Placeholder 4"/>
          <p:cNvSpPr>
            <a:spLocks noGrp="1"/>
          </p:cNvSpPr>
          <p:nvPr>
            <p:ph idx="1"/>
          </p:nvPr>
        </p:nvSpPr>
        <p:spPr>
          <a:xfrm>
            <a:off x="533400" y="1905000"/>
            <a:ext cx="8305800" cy="4267200"/>
          </a:xfrm>
        </p:spPr>
        <p:txBody>
          <a:bodyPr>
            <a:noAutofit/>
          </a:bodyPr>
          <a:lstStyle/>
          <a:p>
            <a:pPr marL="514350" indent="-514350">
              <a:buClr>
                <a:schemeClr val="accent1"/>
              </a:buClr>
              <a:buFont typeface="+mj-lt"/>
              <a:buAutoNum type="arabicPeriod"/>
            </a:pPr>
            <a:r>
              <a:rPr lang="en-US" sz="2800" dirty="0" smtClean="0">
                <a:solidFill>
                  <a:schemeClr val="tx1"/>
                </a:solidFill>
              </a:rPr>
              <a:t>Establish Data Review Team</a:t>
            </a:r>
          </a:p>
          <a:p>
            <a:pPr marL="514350" indent="-514350">
              <a:buClr>
                <a:schemeClr val="accent1"/>
              </a:buClr>
              <a:buFont typeface="+mj-lt"/>
              <a:buAutoNum type="arabicPeriod"/>
            </a:pPr>
            <a:r>
              <a:rPr lang="en-US" sz="2800" dirty="0"/>
              <a:t>Determine Frequency of Data </a:t>
            </a:r>
            <a:r>
              <a:rPr lang="en-US" sz="2800" dirty="0" smtClean="0"/>
              <a:t>Collection</a:t>
            </a:r>
          </a:p>
          <a:p>
            <a:pPr marL="514350" indent="-514350">
              <a:buClr>
                <a:schemeClr val="accent1"/>
              </a:buClr>
              <a:buFont typeface="+mj-lt"/>
              <a:buAutoNum type="arabicPeriod"/>
            </a:pPr>
            <a:r>
              <a:rPr lang="en-US" sz="2800" dirty="0" smtClean="0"/>
              <a:t>Establish Baseline Data and Progress Monitoring Level</a:t>
            </a:r>
          </a:p>
          <a:p>
            <a:pPr marL="514350" indent="-514350">
              <a:buClr>
                <a:schemeClr val="accent1"/>
              </a:buClr>
              <a:buFont typeface="+mj-lt"/>
              <a:buAutoNum type="arabicPeriod"/>
            </a:pPr>
            <a:r>
              <a:rPr lang="en-US" sz="2800" dirty="0" smtClean="0"/>
              <a:t>Establish Goal</a:t>
            </a:r>
          </a:p>
          <a:p>
            <a:pPr marL="514350" indent="-514350">
              <a:buClr>
                <a:schemeClr val="accent1"/>
              </a:buClr>
              <a:buFont typeface="+mj-lt"/>
              <a:buAutoNum type="arabicPeriod"/>
            </a:pPr>
            <a:r>
              <a:rPr lang="en-US" sz="2800" dirty="0" smtClean="0"/>
              <a:t>Collect and Graph Frequent Data</a:t>
            </a:r>
          </a:p>
          <a:p>
            <a:pPr marL="514350" indent="-514350">
              <a:buClr>
                <a:schemeClr val="accent1"/>
              </a:buClr>
              <a:buFont typeface="+mj-lt"/>
              <a:buAutoNum type="arabicPeriod"/>
            </a:pPr>
            <a:r>
              <a:rPr lang="en-US" sz="2800" b="1" dirty="0" smtClean="0"/>
              <a:t>Analyze and Make Instructional Decisions</a:t>
            </a:r>
          </a:p>
          <a:p>
            <a:pPr marL="514350" indent="-514350">
              <a:buClr>
                <a:schemeClr val="accent1"/>
              </a:buClr>
              <a:buFont typeface="+mj-lt"/>
              <a:buAutoNum type="arabicPeriod"/>
            </a:pPr>
            <a:r>
              <a:rPr lang="en-US" sz="2800" dirty="0" smtClean="0"/>
              <a:t>Continue Progress Monitoring  </a:t>
            </a:r>
          </a:p>
        </p:txBody>
      </p:sp>
      <p:sp>
        <p:nvSpPr>
          <p:cNvPr id="6" name="AutoShape 70"/>
          <p:cNvSpPr>
            <a:spLocks noChangeArrowheads="1"/>
          </p:cNvSpPr>
          <p:nvPr/>
        </p:nvSpPr>
        <p:spPr bwMode="auto">
          <a:xfrm>
            <a:off x="415158" y="4953000"/>
            <a:ext cx="8119241" cy="533400"/>
          </a:xfrm>
          <a:prstGeom prst="flowChartAlternateProcess">
            <a:avLst/>
          </a:prstGeom>
          <a:solidFill>
            <a:schemeClr val="accent2">
              <a:alpha val="12941"/>
            </a:schemeClr>
          </a:solidFill>
          <a:ln w="38100">
            <a:solidFill>
              <a:srgbClr val="660066"/>
            </a:solidFill>
            <a:miter lim="800000"/>
            <a:headEnd/>
            <a:tailEnd/>
          </a:ln>
        </p:spPr>
        <p:txBody>
          <a:bodyPr wrap="none" anchor="ctr"/>
          <a:lstStyle/>
          <a:p>
            <a:endParaRPr lang="en-US" b="1"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122</a:t>
            </a:fld>
            <a:endParaRPr lang="en-US"/>
          </a:p>
        </p:txBody>
      </p:sp>
    </p:spTree>
    <p:extLst>
      <p:ext uri="{BB962C8B-B14F-4D97-AF65-F5344CB8AC3E}">
        <p14:creationId xmlns:p14="http://schemas.microsoft.com/office/powerpoint/2010/main" xmlns="" val="17895257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Data Is Great…</a:t>
            </a:r>
            <a:endParaRPr lang="en-US" dirty="0"/>
          </a:p>
        </p:txBody>
      </p:sp>
      <p:sp>
        <p:nvSpPr>
          <p:cNvPr id="3" name="Content Placeholder 2"/>
          <p:cNvSpPr>
            <a:spLocks noGrp="1"/>
          </p:cNvSpPr>
          <p:nvPr>
            <p:ph idx="1"/>
          </p:nvPr>
        </p:nvSpPr>
        <p:spPr>
          <a:xfrm>
            <a:off x="304800" y="1981200"/>
            <a:ext cx="8305800" cy="3657600"/>
          </a:xfrm>
        </p:spPr>
        <p:txBody>
          <a:bodyPr/>
          <a:lstStyle/>
          <a:p>
            <a:pPr>
              <a:buClr>
                <a:schemeClr val="accent1"/>
              </a:buClr>
              <a:buFont typeface="Wingdings" pitchFamily="2" charset="2"/>
              <a:buChar char="§"/>
            </a:pPr>
            <a:r>
              <a:rPr lang="en-US" dirty="0" smtClean="0"/>
              <a:t>But using data to make instructional decisions is the </a:t>
            </a:r>
            <a:r>
              <a:rPr lang="en-US" sz="4000" b="1" dirty="0" smtClean="0"/>
              <a:t>most </a:t>
            </a:r>
            <a:r>
              <a:rPr lang="en-US" dirty="0" smtClean="0"/>
              <a:t>important.</a:t>
            </a:r>
          </a:p>
          <a:p>
            <a:pPr>
              <a:buClr>
                <a:schemeClr val="accent1"/>
              </a:buClr>
              <a:buFont typeface="Wingdings" pitchFamily="2" charset="2"/>
              <a:buChar char="§"/>
            </a:pPr>
            <a:r>
              <a:rPr lang="en-US" dirty="0" smtClean="0"/>
              <a:t>Select a decision making rule and stick with it.</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PM Data?</a:t>
            </a:r>
            <a:endParaRPr lang="en-US" dirty="0"/>
          </a:p>
        </p:txBody>
      </p:sp>
      <p:sp>
        <p:nvSpPr>
          <p:cNvPr id="3" name="Content Placeholder 2"/>
          <p:cNvSpPr>
            <a:spLocks noGrp="1"/>
          </p:cNvSpPr>
          <p:nvPr>
            <p:ph idx="1"/>
          </p:nvPr>
        </p:nvSpPr>
        <p:spPr>
          <a:xfrm>
            <a:off x="381000" y="1905000"/>
            <a:ext cx="8305800" cy="3657600"/>
          </a:xfrm>
        </p:spPr>
        <p:txBody>
          <a:bodyPr/>
          <a:lstStyle/>
          <a:p>
            <a:pPr>
              <a:buClr>
                <a:schemeClr val="accent1"/>
              </a:buClr>
              <a:buFont typeface="Wingdings" pitchFamily="2" charset="2"/>
              <a:buChar char="§"/>
            </a:pPr>
            <a:r>
              <a:rPr lang="en-US" sz="2800" dirty="0" smtClean="0"/>
              <a:t>Identify students who aren’t making progress and need additional assessment and instruction</a:t>
            </a:r>
          </a:p>
          <a:p>
            <a:pPr>
              <a:buClr>
                <a:schemeClr val="accent1"/>
              </a:buClr>
              <a:buFont typeface="Wingdings" pitchFamily="2" charset="2"/>
              <a:buChar char="§"/>
            </a:pPr>
            <a:r>
              <a:rPr lang="en-US" sz="2800" dirty="0" smtClean="0"/>
              <a:t>Confirm or disconfirm screening data</a:t>
            </a:r>
          </a:p>
          <a:p>
            <a:pPr>
              <a:buClr>
                <a:schemeClr val="accent1"/>
              </a:buClr>
              <a:buFont typeface="Wingdings" pitchFamily="2" charset="2"/>
              <a:buChar char="§"/>
            </a:pPr>
            <a:r>
              <a:rPr lang="en-US" sz="2800" dirty="0" smtClean="0"/>
              <a:t>Evaluate effectiveness of interventions and instruction</a:t>
            </a:r>
          </a:p>
          <a:p>
            <a:pPr>
              <a:buClr>
                <a:schemeClr val="accent1"/>
              </a:buClr>
              <a:buFont typeface="Wingdings" pitchFamily="2" charset="2"/>
              <a:buChar char="§"/>
            </a:pPr>
            <a:r>
              <a:rPr lang="en-US" sz="2800" dirty="0" smtClean="0"/>
              <a:t>Allocate resources</a:t>
            </a:r>
          </a:p>
          <a:p>
            <a:pPr>
              <a:buClr>
                <a:schemeClr val="accent1"/>
              </a:buClr>
              <a:buFont typeface="Wingdings" pitchFamily="2" charset="2"/>
              <a:buChar char="§"/>
            </a:pPr>
            <a:r>
              <a:rPr lang="en-US" sz="2800" dirty="0" smtClean="0"/>
              <a:t>Evaluate effectiveness of instruction programs for target groups (e.g., ELL, Title 1)</a:t>
            </a:r>
          </a:p>
          <a:p>
            <a:pPr>
              <a:buClr>
                <a:schemeClr val="accent1"/>
              </a:buCl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xfrm>
            <a:off x="381000" y="914400"/>
            <a:ext cx="8610600" cy="990600"/>
          </a:xfrm>
          <a:noFill/>
          <a:ln>
            <a:miter lim="800000"/>
            <a:headEnd/>
            <a:tailEnd/>
          </a:ln>
        </p:spPr>
        <p:txBody>
          <a:bodyPr vert="horz" wrap="square" lIns="91440" tIns="45720" rIns="91440" bIns="45720" numCol="1" anchor="b" anchorCtr="0" compatLnSpc="1">
            <a:prstTxWarp prst="textNoShape">
              <a:avLst/>
            </a:prstTxWarp>
          </a:bodyPr>
          <a:lstStyle/>
          <a:p>
            <a:pPr eaLnBrk="1" hangingPunct="1">
              <a:lnSpc>
                <a:spcPct val="85000"/>
              </a:lnSpc>
            </a:pPr>
            <a:r>
              <a:rPr lang="en-US" dirty="0" smtClean="0"/>
              <a:t>PM Instructional Decision Making</a:t>
            </a:r>
          </a:p>
        </p:txBody>
      </p:sp>
      <p:sp>
        <p:nvSpPr>
          <p:cNvPr id="141315" name="Rectangle 3"/>
          <p:cNvSpPr>
            <a:spLocks noGrp="1" noChangeArrowheads="1"/>
          </p:cNvSpPr>
          <p:nvPr>
            <p:ph type="body" idx="1"/>
          </p:nvPr>
        </p:nvSpPr>
        <p:spPr bwMode="auto">
          <a:xfrm>
            <a:off x="381000" y="2057400"/>
            <a:ext cx="8153400" cy="3810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Clr>
                <a:schemeClr val="accent1"/>
              </a:buClr>
              <a:buNone/>
            </a:pPr>
            <a:r>
              <a:rPr lang="en-US" sz="3600" dirty="0" smtClean="0"/>
              <a:t>Decision rules for PM graphs</a:t>
            </a:r>
          </a:p>
          <a:p>
            <a:pPr marL="457200" lvl="1" indent="0" eaLnBrk="1" hangingPunct="1">
              <a:buClr>
                <a:schemeClr val="tx2"/>
              </a:buClr>
              <a:buNone/>
            </a:pPr>
            <a:r>
              <a:rPr lang="en-US" sz="3600" dirty="0" smtClean="0"/>
              <a:t>Option 1: Based on four most recent consecutive scores</a:t>
            </a:r>
          </a:p>
          <a:p>
            <a:pPr marL="457200" lvl="1" indent="0" eaLnBrk="1" hangingPunct="1">
              <a:buClr>
                <a:schemeClr val="tx2"/>
              </a:buClr>
              <a:buNone/>
            </a:pPr>
            <a:r>
              <a:rPr lang="en-US" sz="3600" dirty="0" smtClean="0"/>
              <a:t>Option 2: Based on student’s trend line</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05800" cy="990600"/>
          </a:xfrm>
        </p:spPr>
        <p:txBody>
          <a:bodyPr/>
          <a:lstStyle/>
          <a:p>
            <a:r>
              <a:rPr lang="en-US" dirty="0" smtClean="0"/>
              <a:t>Decision Rules Based on Four-Point Method</a:t>
            </a:r>
            <a:endParaRPr lang="en-US" dirty="0"/>
          </a:p>
        </p:txBody>
      </p:sp>
      <p:sp>
        <p:nvSpPr>
          <p:cNvPr id="3" name="Content Placeholder 2"/>
          <p:cNvSpPr>
            <a:spLocks noGrp="1"/>
          </p:cNvSpPr>
          <p:nvPr>
            <p:ph idx="1"/>
          </p:nvPr>
        </p:nvSpPr>
        <p:spPr>
          <a:xfrm>
            <a:off x="381000" y="2058988"/>
            <a:ext cx="8305800" cy="3884612"/>
          </a:xfrm>
        </p:spPr>
        <p:txBody>
          <a:bodyPr>
            <a:normAutofit fontScale="92500" lnSpcReduction="10000"/>
          </a:bodyPr>
          <a:lstStyle/>
          <a:p>
            <a:pPr>
              <a:buClr>
                <a:schemeClr val="accent1"/>
              </a:buClr>
              <a:buFont typeface="Wingdings" pitchFamily="2" charset="2"/>
              <a:buChar char="§"/>
            </a:pPr>
            <a:r>
              <a:rPr lang="en-US" dirty="0" smtClean="0"/>
              <a:t>If </a:t>
            </a:r>
            <a:r>
              <a:rPr lang="en-US" b="1" dirty="0" smtClean="0"/>
              <a:t>three weeks </a:t>
            </a:r>
            <a:r>
              <a:rPr lang="en-US" dirty="0" smtClean="0"/>
              <a:t>of instruction have occurred AND at least </a:t>
            </a:r>
            <a:r>
              <a:rPr lang="en-US" b="1" dirty="0" smtClean="0"/>
              <a:t>six data points </a:t>
            </a:r>
            <a:r>
              <a:rPr lang="en-US" dirty="0" smtClean="0"/>
              <a:t>have been collected, examine the four most recent data points.</a:t>
            </a:r>
          </a:p>
          <a:p>
            <a:pPr lvl="1">
              <a:buClr>
                <a:schemeClr val="tx2"/>
              </a:buClr>
              <a:buFont typeface="Arial" pitchFamily="34" charset="0"/>
              <a:buChar char="•"/>
            </a:pPr>
            <a:r>
              <a:rPr lang="en-US" dirty="0" smtClean="0"/>
              <a:t>If all four are above goal line, increase goal.</a:t>
            </a:r>
          </a:p>
          <a:p>
            <a:pPr lvl="1">
              <a:buClr>
                <a:schemeClr val="tx2"/>
              </a:buClr>
              <a:buFont typeface="Arial" pitchFamily="34" charset="0"/>
              <a:buChar char="•"/>
            </a:pPr>
            <a:r>
              <a:rPr lang="en-US" dirty="0" smtClean="0"/>
              <a:t>If all four are below goal line, make an instructional change.</a:t>
            </a:r>
          </a:p>
          <a:p>
            <a:pPr lvl="1">
              <a:buClr>
                <a:schemeClr val="tx2"/>
              </a:buClr>
              <a:buFont typeface="Arial" pitchFamily="34" charset="0"/>
              <a:buChar char="•"/>
            </a:pPr>
            <a:r>
              <a:rPr lang="en-US" dirty="0" smtClean="0"/>
              <a:t>If the four data points are both above and below the goal line, keep collecting data until trend line rule or four- point rule can be applied.</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xfrm>
            <a:off x="457200" y="1066800"/>
            <a:ext cx="83058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800" dirty="0" smtClean="0"/>
              <a:t>Four-Point Method</a:t>
            </a:r>
          </a:p>
        </p:txBody>
      </p:sp>
      <p:grpSp>
        <p:nvGrpSpPr>
          <p:cNvPr id="2" name="Group 3"/>
          <p:cNvGrpSpPr>
            <a:grpSpLocks/>
          </p:cNvGrpSpPr>
          <p:nvPr/>
        </p:nvGrpSpPr>
        <p:grpSpPr bwMode="auto">
          <a:xfrm>
            <a:off x="1447800" y="1905000"/>
            <a:ext cx="6261100" cy="3922713"/>
            <a:chOff x="1007" y="1105"/>
            <a:chExt cx="3944" cy="2471"/>
          </a:xfrm>
        </p:grpSpPr>
        <p:pic>
          <p:nvPicPr>
            <p:cNvPr id="142340" name="Picture 4"/>
            <p:cNvPicPr>
              <a:picLocks noChangeAspect="1" noChangeArrowheads="1"/>
            </p:cNvPicPr>
            <p:nvPr/>
          </p:nvPicPr>
          <p:blipFill>
            <a:blip r:embed="rId3" cstate="print"/>
            <a:srcRect/>
            <a:stretch>
              <a:fillRect/>
            </a:stretch>
          </p:blipFill>
          <p:spPr bwMode="auto">
            <a:xfrm>
              <a:off x="1007" y="1105"/>
              <a:ext cx="3944" cy="2471"/>
            </a:xfrm>
            <a:prstGeom prst="rect">
              <a:avLst/>
            </a:prstGeom>
            <a:noFill/>
            <a:ln w="9525">
              <a:noFill/>
              <a:miter lim="800000"/>
              <a:headEnd/>
              <a:tailEnd/>
            </a:ln>
          </p:spPr>
        </p:pic>
        <p:sp>
          <p:nvSpPr>
            <p:cNvPr id="142341" name="Text Box 5"/>
            <p:cNvSpPr txBox="1">
              <a:spLocks noChangeArrowheads="1"/>
            </p:cNvSpPr>
            <p:nvPr/>
          </p:nvSpPr>
          <p:spPr bwMode="auto">
            <a:xfrm>
              <a:off x="4512" y="1728"/>
              <a:ext cx="173" cy="115"/>
            </a:xfrm>
            <a:prstGeom prst="rect">
              <a:avLst/>
            </a:prstGeom>
            <a:noFill/>
            <a:ln w="9525">
              <a:noFill/>
              <a:miter lim="800000"/>
              <a:headEnd/>
              <a:tailEnd/>
            </a:ln>
          </p:spPr>
          <p:txBody>
            <a:bodyPr/>
            <a:lstStyle/>
            <a:p>
              <a:r>
                <a:rPr lang="en-US" sz="1400" b="1">
                  <a:cs typeface="Times New Roman" pitchFamily="18" charset="0"/>
                </a:rPr>
                <a:t>X</a:t>
              </a:r>
              <a:endParaRPr lang="en-US" sz="1400"/>
            </a:p>
          </p:txBody>
        </p:sp>
        <p:sp>
          <p:nvSpPr>
            <p:cNvPr id="142342" name="Line 6"/>
            <p:cNvSpPr>
              <a:spLocks noChangeShapeType="1"/>
            </p:cNvSpPr>
            <p:nvPr/>
          </p:nvSpPr>
          <p:spPr bwMode="auto">
            <a:xfrm flipV="1">
              <a:off x="1727" y="1824"/>
              <a:ext cx="2833" cy="769"/>
            </a:xfrm>
            <a:prstGeom prst="line">
              <a:avLst/>
            </a:prstGeom>
            <a:noFill/>
            <a:ln w="9525">
              <a:solidFill>
                <a:srgbClr val="000000"/>
              </a:solidFill>
              <a:prstDash val="dash"/>
              <a:round/>
              <a:headEnd/>
              <a:tailEnd/>
            </a:ln>
          </p:spPr>
          <p:txBody>
            <a:bodyPr/>
            <a:lstStyle/>
            <a:p>
              <a:endParaRPr lang="en-US"/>
            </a:p>
          </p:txBody>
        </p:sp>
        <p:sp>
          <p:nvSpPr>
            <p:cNvPr id="142343" name="Line 7"/>
            <p:cNvSpPr>
              <a:spLocks noChangeShapeType="1"/>
            </p:cNvSpPr>
            <p:nvPr/>
          </p:nvSpPr>
          <p:spPr bwMode="auto">
            <a:xfrm flipH="1" flipV="1">
              <a:off x="4049" y="1995"/>
              <a:ext cx="103" cy="247"/>
            </a:xfrm>
            <a:prstGeom prst="line">
              <a:avLst/>
            </a:prstGeom>
            <a:noFill/>
            <a:ln w="9525">
              <a:solidFill>
                <a:srgbClr val="000000"/>
              </a:solidFill>
              <a:round/>
              <a:headEnd/>
              <a:tailEnd type="triangle" w="med" len="med"/>
            </a:ln>
          </p:spPr>
          <p:txBody>
            <a:bodyPr/>
            <a:lstStyle/>
            <a:p>
              <a:endParaRPr lang="en-US"/>
            </a:p>
          </p:txBody>
        </p:sp>
        <p:sp>
          <p:nvSpPr>
            <p:cNvPr id="142344" name="Line 8"/>
            <p:cNvSpPr>
              <a:spLocks noChangeShapeType="1"/>
            </p:cNvSpPr>
            <p:nvPr/>
          </p:nvSpPr>
          <p:spPr bwMode="auto">
            <a:xfrm flipH="1">
              <a:off x="2496" y="1632"/>
              <a:ext cx="183" cy="576"/>
            </a:xfrm>
            <a:prstGeom prst="line">
              <a:avLst/>
            </a:prstGeom>
            <a:noFill/>
            <a:ln w="9525">
              <a:solidFill>
                <a:srgbClr val="000000"/>
              </a:solidFill>
              <a:round/>
              <a:headEnd/>
              <a:tailEnd type="triangle" w="med" len="med"/>
            </a:ln>
          </p:spPr>
          <p:txBody>
            <a:bodyPr/>
            <a:lstStyle/>
            <a:p>
              <a:endParaRPr lang="en-US"/>
            </a:p>
          </p:txBody>
        </p:sp>
        <p:sp>
          <p:nvSpPr>
            <p:cNvPr id="142345" name="Line 9"/>
            <p:cNvSpPr>
              <a:spLocks noChangeShapeType="1"/>
            </p:cNvSpPr>
            <p:nvPr/>
          </p:nvSpPr>
          <p:spPr bwMode="auto">
            <a:xfrm>
              <a:off x="2679" y="1632"/>
              <a:ext cx="9" cy="480"/>
            </a:xfrm>
            <a:prstGeom prst="line">
              <a:avLst/>
            </a:prstGeom>
            <a:noFill/>
            <a:ln w="9525">
              <a:solidFill>
                <a:srgbClr val="000000"/>
              </a:solidFill>
              <a:round/>
              <a:headEnd/>
              <a:tailEnd type="triangle" w="med" len="med"/>
            </a:ln>
          </p:spPr>
          <p:txBody>
            <a:bodyPr/>
            <a:lstStyle/>
            <a:p>
              <a:endParaRPr lang="en-US"/>
            </a:p>
          </p:txBody>
        </p:sp>
        <p:sp>
          <p:nvSpPr>
            <p:cNvPr id="142346" name="Line 10"/>
            <p:cNvSpPr>
              <a:spLocks noChangeShapeType="1"/>
            </p:cNvSpPr>
            <p:nvPr/>
          </p:nvSpPr>
          <p:spPr bwMode="auto">
            <a:xfrm>
              <a:off x="2679" y="1632"/>
              <a:ext cx="232" cy="462"/>
            </a:xfrm>
            <a:prstGeom prst="line">
              <a:avLst/>
            </a:prstGeom>
            <a:noFill/>
            <a:ln w="9525">
              <a:solidFill>
                <a:srgbClr val="000000"/>
              </a:solidFill>
              <a:round/>
              <a:headEnd/>
              <a:tailEnd type="triangle" w="med" len="med"/>
            </a:ln>
          </p:spPr>
          <p:txBody>
            <a:bodyPr/>
            <a:lstStyle/>
            <a:p>
              <a:endParaRPr lang="en-US"/>
            </a:p>
          </p:txBody>
        </p:sp>
        <p:sp>
          <p:nvSpPr>
            <p:cNvPr id="142347" name="Line 11"/>
            <p:cNvSpPr>
              <a:spLocks noChangeShapeType="1"/>
            </p:cNvSpPr>
            <p:nvPr/>
          </p:nvSpPr>
          <p:spPr bwMode="auto">
            <a:xfrm>
              <a:off x="2679" y="1632"/>
              <a:ext cx="463" cy="385"/>
            </a:xfrm>
            <a:prstGeom prst="line">
              <a:avLst/>
            </a:prstGeom>
            <a:noFill/>
            <a:ln w="9525">
              <a:solidFill>
                <a:srgbClr val="000000"/>
              </a:solidFill>
              <a:round/>
              <a:headEnd/>
              <a:tailEnd type="triangle" w="med" len="med"/>
            </a:ln>
          </p:spPr>
          <p:txBody>
            <a:bodyPr/>
            <a:lstStyle/>
            <a:p>
              <a:endParaRPr lang="en-US"/>
            </a:p>
          </p:txBody>
        </p:sp>
        <p:sp>
          <p:nvSpPr>
            <p:cNvPr id="142348" name="Text Box 12"/>
            <p:cNvSpPr txBox="1">
              <a:spLocks noChangeArrowheads="1"/>
            </p:cNvSpPr>
            <p:nvPr/>
          </p:nvSpPr>
          <p:spPr bwMode="auto">
            <a:xfrm>
              <a:off x="1727" y="1393"/>
              <a:ext cx="2112" cy="240"/>
            </a:xfrm>
            <a:prstGeom prst="rect">
              <a:avLst/>
            </a:prstGeom>
            <a:solidFill>
              <a:srgbClr val="FFFFFF"/>
            </a:solidFill>
            <a:ln w="9525">
              <a:solidFill>
                <a:srgbClr val="000000"/>
              </a:solidFill>
              <a:miter lim="800000"/>
              <a:headEnd/>
              <a:tailEnd/>
            </a:ln>
          </p:spPr>
          <p:txBody>
            <a:bodyPr/>
            <a:lstStyle/>
            <a:p>
              <a:pPr algn="ctr"/>
              <a:r>
                <a:rPr lang="en-US" sz="2400" dirty="0">
                  <a:cs typeface="Times New Roman" pitchFamily="18" charset="0"/>
                </a:rPr>
                <a:t>most recent </a:t>
              </a:r>
              <a:r>
                <a:rPr lang="en-US" sz="2400" dirty="0" smtClean="0">
                  <a:cs typeface="Times New Roman" pitchFamily="18" charset="0"/>
                </a:rPr>
                <a:t>four </a:t>
              </a:r>
              <a:r>
                <a:rPr lang="en-US" sz="2400" dirty="0">
                  <a:cs typeface="Times New Roman" pitchFamily="18" charset="0"/>
                </a:rPr>
                <a:t>points</a:t>
              </a:r>
              <a:endParaRPr lang="en-US" sz="2400" dirty="0"/>
            </a:p>
          </p:txBody>
        </p:sp>
        <p:sp>
          <p:nvSpPr>
            <p:cNvPr id="142349" name="Text Box 13"/>
            <p:cNvSpPr txBox="1">
              <a:spLocks noChangeArrowheads="1"/>
            </p:cNvSpPr>
            <p:nvPr/>
          </p:nvSpPr>
          <p:spPr bwMode="auto">
            <a:xfrm>
              <a:off x="3551" y="2217"/>
              <a:ext cx="868" cy="280"/>
            </a:xfrm>
            <a:prstGeom prst="rect">
              <a:avLst/>
            </a:prstGeom>
            <a:solidFill>
              <a:srgbClr val="FFFFFF"/>
            </a:solidFill>
            <a:ln w="9525">
              <a:solidFill>
                <a:srgbClr val="000000"/>
              </a:solidFill>
              <a:miter lim="800000"/>
              <a:headEnd/>
              <a:tailEnd/>
            </a:ln>
          </p:spPr>
          <p:txBody>
            <a:bodyPr/>
            <a:lstStyle/>
            <a:p>
              <a:pPr algn="ctr"/>
              <a:r>
                <a:rPr lang="en-US" sz="2400">
                  <a:cs typeface="Times New Roman" pitchFamily="18" charset="0"/>
                </a:rPr>
                <a:t>goal-line</a:t>
              </a:r>
              <a:endParaRPr lang="en-US" sz="2400"/>
            </a:p>
          </p:txBody>
        </p:sp>
      </p:grpSp>
      <p:sp>
        <p:nvSpPr>
          <p:cNvPr id="14" name="Slide Number Placeholder 13"/>
          <p:cNvSpPr>
            <a:spLocks noGrp="1"/>
          </p:cNvSpPr>
          <p:nvPr>
            <p:ph type="sldNum" sz="quarter" idx="10"/>
          </p:nvPr>
        </p:nvSpPr>
        <p:spPr/>
        <p:txBody>
          <a:bodyPr/>
          <a:lstStyle/>
          <a:p>
            <a:pPr>
              <a:defRPr/>
            </a:pPr>
            <a:fld id="{085E27C5-ECB1-4EBC-98D3-F94D2BA84B3F}" type="slidenum">
              <a:rPr lang="en-US" smtClean="0"/>
              <a:pPr>
                <a:defRPr/>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47800" y="1752600"/>
            <a:ext cx="6705600" cy="4530725"/>
            <a:chOff x="1007" y="1105"/>
            <a:chExt cx="4031" cy="2518"/>
          </a:xfrm>
        </p:grpSpPr>
        <p:pic>
          <p:nvPicPr>
            <p:cNvPr id="143364" name="Picture 4"/>
            <p:cNvPicPr>
              <a:picLocks noChangeAspect="1" noChangeArrowheads="1"/>
            </p:cNvPicPr>
            <p:nvPr/>
          </p:nvPicPr>
          <p:blipFill>
            <a:blip r:embed="rId3" cstate="print"/>
            <a:srcRect/>
            <a:stretch>
              <a:fillRect/>
            </a:stretch>
          </p:blipFill>
          <p:spPr bwMode="auto">
            <a:xfrm>
              <a:off x="1007" y="1105"/>
              <a:ext cx="4031" cy="2518"/>
            </a:xfrm>
            <a:prstGeom prst="rect">
              <a:avLst/>
            </a:prstGeom>
            <a:noFill/>
            <a:ln w="9525">
              <a:noFill/>
              <a:miter lim="800000"/>
              <a:headEnd/>
              <a:tailEnd/>
            </a:ln>
          </p:spPr>
        </p:pic>
        <p:sp>
          <p:nvSpPr>
            <p:cNvPr id="143365" name="Text Box 5"/>
            <p:cNvSpPr txBox="1">
              <a:spLocks noChangeArrowheads="1"/>
            </p:cNvSpPr>
            <p:nvPr/>
          </p:nvSpPr>
          <p:spPr bwMode="auto">
            <a:xfrm>
              <a:off x="4575" y="1754"/>
              <a:ext cx="177" cy="118"/>
            </a:xfrm>
            <a:prstGeom prst="rect">
              <a:avLst/>
            </a:prstGeom>
            <a:noFill/>
            <a:ln w="9525">
              <a:noFill/>
              <a:miter lim="800000"/>
              <a:headEnd/>
              <a:tailEnd/>
            </a:ln>
          </p:spPr>
          <p:txBody>
            <a:bodyPr/>
            <a:lstStyle/>
            <a:p>
              <a:r>
                <a:rPr lang="en-US" sz="1400" b="1">
                  <a:cs typeface="Times New Roman" pitchFamily="18" charset="0"/>
                </a:rPr>
                <a:t>X</a:t>
              </a:r>
              <a:endParaRPr lang="en-US" sz="1400"/>
            </a:p>
          </p:txBody>
        </p:sp>
        <p:sp>
          <p:nvSpPr>
            <p:cNvPr id="143366" name="Line 6"/>
            <p:cNvSpPr>
              <a:spLocks noChangeShapeType="1"/>
            </p:cNvSpPr>
            <p:nvPr/>
          </p:nvSpPr>
          <p:spPr bwMode="auto">
            <a:xfrm flipV="1">
              <a:off x="1728" y="1872"/>
              <a:ext cx="2880" cy="720"/>
            </a:xfrm>
            <a:prstGeom prst="line">
              <a:avLst/>
            </a:prstGeom>
            <a:noFill/>
            <a:ln w="9525">
              <a:solidFill>
                <a:srgbClr val="000000"/>
              </a:solidFill>
              <a:prstDash val="dash"/>
              <a:round/>
              <a:headEnd/>
              <a:tailEnd/>
            </a:ln>
          </p:spPr>
          <p:txBody>
            <a:bodyPr/>
            <a:lstStyle/>
            <a:p>
              <a:endParaRPr lang="en-US"/>
            </a:p>
          </p:txBody>
        </p:sp>
        <p:sp>
          <p:nvSpPr>
            <p:cNvPr id="143367" name="Text Box 7"/>
            <p:cNvSpPr txBox="1">
              <a:spLocks noChangeArrowheads="1"/>
            </p:cNvSpPr>
            <p:nvPr/>
          </p:nvSpPr>
          <p:spPr bwMode="auto">
            <a:xfrm>
              <a:off x="3888" y="2306"/>
              <a:ext cx="738" cy="190"/>
            </a:xfrm>
            <a:prstGeom prst="rect">
              <a:avLst/>
            </a:prstGeom>
            <a:solidFill>
              <a:srgbClr val="FFFFFF"/>
            </a:solidFill>
            <a:ln w="9525">
              <a:solidFill>
                <a:srgbClr val="000000"/>
              </a:solidFill>
              <a:miter lim="800000"/>
              <a:headEnd/>
              <a:tailEnd/>
            </a:ln>
          </p:spPr>
          <p:txBody>
            <a:bodyPr/>
            <a:lstStyle/>
            <a:p>
              <a:pPr algn="ctr"/>
              <a:r>
                <a:rPr lang="en-US" dirty="0">
                  <a:cs typeface="Times New Roman" pitchFamily="18" charset="0"/>
                </a:rPr>
                <a:t>goal-line</a:t>
              </a:r>
              <a:endParaRPr lang="en-US" dirty="0"/>
            </a:p>
          </p:txBody>
        </p:sp>
        <p:sp>
          <p:nvSpPr>
            <p:cNvPr id="143368" name="Line 8"/>
            <p:cNvSpPr>
              <a:spLocks noChangeShapeType="1"/>
            </p:cNvSpPr>
            <p:nvPr/>
          </p:nvSpPr>
          <p:spPr bwMode="auto">
            <a:xfrm flipH="1" flipV="1">
              <a:off x="4084" y="2070"/>
              <a:ext cx="119" cy="236"/>
            </a:xfrm>
            <a:prstGeom prst="line">
              <a:avLst/>
            </a:prstGeom>
            <a:noFill/>
            <a:ln w="9525">
              <a:solidFill>
                <a:srgbClr val="000000"/>
              </a:solidFill>
              <a:round/>
              <a:headEnd/>
              <a:tailEnd type="triangle" w="med" len="med"/>
            </a:ln>
          </p:spPr>
          <p:txBody>
            <a:bodyPr/>
            <a:lstStyle/>
            <a:p>
              <a:endParaRPr lang="en-US"/>
            </a:p>
          </p:txBody>
        </p:sp>
        <p:sp>
          <p:nvSpPr>
            <p:cNvPr id="143369" name="Line 9"/>
            <p:cNvSpPr>
              <a:spLocks noChangeShapeType="1"/>
            </p:cNvSpPr>
            <p:nvPr/>
          </p:nvSpPr>
          <p:spPr bwMode="auto">
            <a:xfrm flipH="1" flipV="1">
              <a:off x="2784" y="2544"/>
              <a:ext cx="154" cy="191"/>
            </a:xfrm>
            <a:prstGeom prst="line">
              <a:avLst/>
            </a:prstGeom>
            <a:noFill/>
            <a:ln w="9525">
              <a:solidFill>
                <a:srgbClr val="000000"/>
              </a:solidFill>
              <a:round/>
              <a:headEnd/>
              <a:tailEnd type="triangle" w="med" len="med"/>
            </a:ln>
          </p:spPr>
          <p:txBody>
            <a:bodyPr/>
            <a:lstStyle/>
            <a:p>
              <a:endParaRPr lang="en-US"/>
            </a:p>
          </p:txBody>
        </p:sp>
        <p:sp>
          <p:nvSpPr>
            <p:cNvPr id="143370" name="Line 10"/>
            <p:cNvSpPr>
              <a:spLocks noChangeShapeType="1"/>
            </p:cNvSpPr>
            <p:nvPr/>
          </p:nvSpPr>
          <p:spPr bwMode="auto">
            <a:xfrm flipH="1" flipV="1">
              <a:off x="2544" y="2592"/>
              <a:ext cx="413" cy="162"/>
            </a:xfrm>
            <a:prstGeom prst="line">
              <a:avLst/>
            </a:prstGeom>
            <a:noFill/>
            <a:ln w="9525">
              <a:solidFill>
                <a:srgbClr val="000000"/>
              </a:solidFill>
              <a:round/>
              <a:headEnd/>
              <a:tailEnd type="triangle" w="med" len="med"/>
            </a:ln>
          </p:spPr>
          <p:txBody>
            <a:bodyPr/>
            <a:lstStyle/>
            <a:p>
              <a:endParaRPr lang="en-US"/>
            </a:p>
          </p:txBody>
        </p:sp>
        <p:sp>
          <p:nvSpPr>
            <p:cNvPr id="143371" name="Line 11"/>
            <p:cNvSpPr>
              <a:spLocks noChangeShapeType="1"/>
            </p:cNvSpPr>
            <p:nvPr/>
          </p:nvSpPr>
          <p:spPr bwMode="auto">
            <a:xfrm flipV="1">
              <a:off x="2938" y="2448"/>
              <a:ext cx="38" cy="306"/>
            </a:xfrm>
            <a:prstGeom prst="line">
              <a:avLst/>
            </a:prstGeom>
            <a:noFill/>
            <a:ln w="9525">
              <a:solidFill>
                <a:srgbClr val="000000"/>
              </a:solidFill>
              <a:round/>
              <a:headEnd/>
              <a:tailEnd type="triangle" w="med" len="med"/>
            </a:ln>
          </p:spPr>
          <p:txBody>
            <a:bodyPr/>
            <a:lstStyle/>
            <a:p>
              <a:endParaRPr lang="en-US"/>
            </a:p>
          </p:txBody>
        </p:sp>
        <p:sp>
          <p:nvSpPr>
            <p:cNvPr id="143372" name="Line 12"/>
            <p:cNvSpPr>
              <a:spLocks noChangeShapeType="1"/>
            </p:cNvSpPr>
            <p:nvPr/>
          </p:nvSpPr>
          <p:spPr bwMode="auto">
            <a:xfrm flipV="1">
              <a:off x="2938" y="2496"/>
              <a:ext cx="230" cy="258"/>
            </a:xfrm>
            <a:prstGeom prst="line">
              <a:avLst/>
            </a:prstGeom>
            <a:noFill/>
            <a:ln w="9525">
              <a:solidFill>
                <a:srgbClr val="000000"/>
              </a:solidFill>
              <a:round/>
              <a:headEnd/>
              <a:tailEnd type="triangle" w="med" len="med"/>
            </a:ln>
          </p:spPr>
          <p:txBody>
            <a:bodyPr/>
            <a:lstStyle/>
            <a:p>
              <a:endParaRPr lang="en-US"/>
            </a:p>
          </p:txBody>
        </p:sp>
        <p:sp>
          <p:nvSpPr>
            <p:cNvPr id="143373" name="Text Box 13"/>
            <p:cNvSpPr txBox="1">
              <a:spLocks noChangeArrowheads="1"/>
            </p:cNvSpPr>
            <p:nvPr/>
          </p:nvSpPr>
          <p:spPr bwMode="auto">
            <a:xfrm>
              <a:off x="2198" y="2736"/>
              <a:ext cx="1367" cy="237"/>
            </a:xfrm>
            <a:prstGeom prst="rect">
              <a:avLst/>
            </a:prstGeom>
            <a:solidFill>
              <a:srgbClr val="FFFFFF"/>
            </a:solidFill>
            <a:ln w="9525">
              <a:solidFill>
                <a:srgbClr val="000000"/>
              </a:solidFill>
              <a:miter lim="800000"/>
              <a:headEnd/>
              <a:tailEnd/>
            </a:ln>
          </p:spPr>
          <p:txBody>
            <a:bodyPr/>
            <a:lstStyle/>
            <a:p>
              <a:pPr algn="ctr"/>
              <a:r>
                <a:rPr lang="en-US" dirty="0">
                  <a:cs typeface="Times New Roman" pitchFamily="18" charset="0"/>
                </a:rPr>
                <a:t>most recent </a:t>
              </a:r>
              <a:r>
                <a:rPr lang="en-US" dirty="0" smtClean="0">
                  <a:cs typeface="Times New Roman" pitchFamily="18" charset="0"/>
                </a:rPr>
                <a:t>four </a:t>
              </a:r>
              <a:r>
                <a:rPr lang="en-US" dirty="0">
                  <a:cs typeface="Times New Roman" pitchFamily="18" charset="0"/>
                </a:rPr>
                <a:t>points</a:t>
              </a:r>
              <a:endParaRPr lang="en-US" dirty="0"/>
            </a:p>
          </p:txBody>
        </p:sp>
      </p:grpSp>
      <p:sp>
        <p:nvSpPr>
          <p:cNvPr id="15" name="Rectangle 2"/>
          <p:cNvSpPr>
            <a:spLocks noGrp="1" noChangeArrowheads="1"/>
          </p:cNvSpPr>
          <p:nvPr>
            <p:ph type="title"/>
          </p:nvPr>
        </p:nvSpPr>
        <p:spPr bwMode="auto">
          <a:xfrm>
            <a:off x="381000" y="990600"/>
            <a:ext cx="83058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800" dirty="0" smtClean="0"/>
              <a:t>Four-Point Method</a:t>
            </a:r>
          </a:p>
        </p:txBody>
      </p:sp>
      <p:sp>
        <p:nvSpPr>
          <p:cNvPr id="14" name="Slide Number Placeholder 13"/>
          <p:cNvSpPr>
            <a:spLocks noGrp="1"/>
          </p:cNvSpPr>
          <p:nvPr>
            <p:ph type="sldNum" sz="quarter" idx="10"/>
          </p:nvPr>
        </p:nvSpPr>
        <p:spPr/>
        <p:txBody>
          <a:bodyPr/>
          <a:lstStyle/>
          <a:p>
            <a:pPr>
              <a:defRPr/>
            </a:pPr>
            <a:fld id="{085E27C5-ECB1-4EBC-98D3-F94D2BA84B3F}" type="slidenum">
              <a:rPr lang="en-US" smtClean="0"/>
              <a:pPr>
                <a:defRPr/>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r>
              <a:rPr lang="en-US" dirty="0" smtClean="0"/>
              <a:t>What implications does the four-point method have for frequency of progress monitoring data collection?</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129</a:t>
            </a:fld>
            <a:endParaRPr lang="en-US"/>
          </a:p>
        </p:txBody>
      </p:sp>
    </p:spTree>
    <p:extLst>
      <p:ext uri="{BB962C8B-B14F-4D97-AF65-F5344CB8AC3E}">
        <p14:creationId xmlns:p14="http://schemas.microsoft.com/office/powerpoint/2010/main" xmlns="" val="643681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 </a:t>
            </a:r>
            <a:endParaRPr lang="en-US" dirty="0"/>
          </a:p>
        </p:txBody>
      </p:sp>
      <p:sp>
        <p:nvSpPr>
          <p:cNvPr id="3" name="Content Placeholder 2"/>
          <p:cNvSpPr>
            <a:spLocks noGrp="1"/>
          </p:cNvSpPr>
          <p:nvPr>
            <p:ph idx="1"/>
          </p:nvPr>
        </p:nvSpPr>
        <p:spPr>
          <a:xfrm>
            <a:off x="228600" y="1905000"/>
            <a:ext cx="8763000" cy="3811588"/>
          </a:xfrm>
        </p:spPr>
        <p:txBody>
          <a:bodyPr/>
          <a:lstStyle/>
          <a:p>
            <a:r>
              <a:rPr lang="en-US" dirty="0" smtClean="0"/>
              <a:t>Standardized type of </a:t>
            </a:r>
            <a:r>
              <a:rPr lang="en-US" b="1" dirty="0" smtClean="0">
                <a:solidFill>
                  <a:schemeClr val="accent2">
                    <a:lumMod val="90000"/>
                    <a:lumOff val="10000"/>
                  </a:schemeClr>
                </a:solidFill>
              </a:rPr>
              <a:t>formative assessment </a:t>
            </a:r>
          </a:p>
          <a:p>
            <a:r>
              <a:rPr lang="en-US" dirty="0"/>
              <a:t>Allows you evaluate </a:t>
            </a:r>
            <a:r>
              <a:rPr lang="en-US" dirty="0" smtClean="0"/>
              <a:t>progress over time to determine:</a:t>
            </a:r>
          </a:p>
          <a:p>
            <a:pPr lvl="1"/>
            <a:r>
              <a:rPr lang="en-US" dirty="0" smtClean="0"/>
              <a:t>Student response to instruction/intervention</a:t>
            </a:r>
          </a:p>
          <a:p>
            <a:pPr lvl="1"/>
            <a:r>
              <a:rPr lang="en-US" dirty="0" smtClean="0"/>
              <a:t>Instructional effectiveness for groups &amp; individuals</a:t>
            </a:r>
          </a:p>
          <a:p>
            <a:pPr lvl="1"/>
            <a:r>
              <a:rPr lang="en-US" dirty="0" smtClean="0"/>
              <a:t>SLD eligibility (in accordance with law) </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13</a:t>
            </a:fld>
            <a:endParaRPr lang="en-US"/>
          </a:p>
        </p:txBody>
      </p:sp>
    </p:spTree>
    <p:extLst>
      <p:ext uri="{BB962C8B-B14F-4D97-AF65-F5344CB8AC3E}">
        <p14:creationId xmlns:p14="http://schemas.microsoft.com/office/powerpoint/2010/main" xmlns="" val="29994847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990600"/>
          </a:xfrm>
        </p:spPr>
        <p:txBody>
          <a:bodyPr>
            <a:normAutofit/>
          </a:bodyPr>
          <a:lstStyle/>
          <a:p>
            <a:r>
              <a:rPr lang="en-US" sz="4000" dirty="0" smtClean="0"/>
              <a:t>Decision Rules Based on the Trend Line</a:t>
            </a:r>
            <a:endParaRPr lang="en-US" sz="3600" dirty="0"/>
          </a:p>
        </p:txBody>
      </p:sp>
      <p:sp>
        <p:nvSpPr>
          <p:cNvPr id="3" name="Content Placeholder 2"/>
          <p:cNvSpPr>
            <a:spLocks noGrp="1"/>
          </p:cNvSpPr>
          <p:nvPr>
            <p:ph idx="1"/>
          </p:nvPr>
        </p:nvSpPr>
        <p:spPr>
          <a:xfrm>
            <a:off x="381000" y="2133600"/>
            <a:ext cx="8305800" cy="3657600"/>
          </a:xfrm>
        </p:spPr>
        <p:txBody>
          <a:bodyPr>
            <a:normAutofit lnSpcReduction="10000"/>
          </a:bodyPr>
          <a:lstStyle/>
          <a:p>
            <a:pPr>
              <a:buClr>
                <a:schemeClr val="accent1"/>
              </a:buClr>
              <a:buFont typeface="Wingdings" pitchFamily="2" charset="2"/>
              <a:buChar char="§"/>
            </a:pPr>
            <a:r>
              <a:rPr lang="en-US" dirty="0" smtClean="0"/>
              <a:t>If </a:t>
            </a:r>
            <a:r>
              <a:rPr lang="en-US" b="1" dirty="0" smtClean="0"/>
              <a:t>four weeks </a:t>
            </a:r>
            <a:r>
              <a:rPr lang="en-US" dirty="0" smtClean="0"/>
              <a:t>of instruction have occurred AND at least </a:t>
            </a:r>
            <a:r>
              <a:rPr lang="en-US" b="1" dirty="0" smtClean="0"/>
              <a:t>eight data points </a:t>
            </a:r>
            <a:r>
              <a:rPr lang="en-US" dirty="0" smtClean="0"/>
              <a:t>have been collected, figure trend of current performance and compare to goal line.</a:t>
            </a:r>
          </a:p>
          <a:p>
            <a:pPr>
              <a:buClr>
                <a:schemeClr val="accent1"/>
              </a:buClr>
              <a:buFont typeface="Wingdings" pitchFamily="2" charset="2"/>
              <a:buChar char="§"/>
            </a:pPr>
            <a:r>
              <a:rPr lang="en-US" dirty="0" smtClean="0"/>
              <a:t>Calculate by hand or by computer.</a:t>
            </a:r>
          </a:p>
          <a:p>
            <a:pPr>
              <a:buClr>
                <a:schemeClr val="accent1"/>
              </a:buClr>
              <a:buFont typeface="Wingdings" pitchFamily="2" charset="2"/>
              <a:buChar char="§"/>
            </a:pPr>
            <a:r>
              <a:rPr lang="en-US" dirty="0" smtClean="0"/>
              <a:t>Like with the four-point method, more frequent data collection will allow for more timely decisions!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Trend Line </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914400" y="1905000"/>
            <a:ext cx="6781800" cy="3981487"/>
          </a:xfrm>
          <a:prstGeom prst="rect">
            <a:avLst/>
          </a:prstGeom>
          <a:noFill/>
          <a:ln w="9525">
            <a:noFill/>
            <a:miter lim="800000"/>
            <a:headEnd/>
            <a:tailEnd/>
          </a:ln>
        </p:spPr>
      </p:pic>
      <p:cxnSp>
        <p:nvCxnSpPr>
          <p:cNvPr id="6" name="Straight Connector 5"/>
          <p:cNvCxnSpPr/>
          <p:nvPr/>
        </p:nvCxnSpPr>
        <p:spPr>
          <a:xfrm flipV="1">
            <a:off x="1905000" y="3276600"/>
            <a:ext cx="2819400" cy="1066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131</a:t>
            </a:fld>
            <a:endParaRPr lang="en-US"/>
          </a:p>
        </p:txBody>
      </p:sp>
      <p:sp>
        <p:nvSpPr>
          <p:cNvPr id="8" name="Text Box 5"/>
          <p:cNvSpPr txBox="1">
            <a:spLocks noChangeArrowheads="1"/>
          </p:cNvSpPr>
          <p:nvPr/>
        </p:nvSpPr>
        <p:spPr bwMode="auto">
          <a:xfrm>
            <a:off x="4267200" y="2057400"/>
            <a:ext cx="4648200" cy="1323439"/>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US" sz="2000" u="sng" dirty="0" smtClean="0"/>
              <a:t>Third median point – First median point</a:t>
            </a:r>
          </a:p>
          <a:p>
            <a:pPr algn="ctr">
              <a:spcBef>
                <a:spcPct val="50000"/>
              </a:spcBef>
            </a:pPr>
            <a:r>
              <a:rPr lang="en-US" sz="2000" dirty="0" smtClean="0"/>
              <a:t>number of data points – 1 </a:t>
            </a:r>
          </a:p>
          <a:p>
            <a:pPr algn="ctr">
              <a:spcBef>
                <a:spcPct val="50000"/>
              </a:spcBef>
            </a:pPr>
            <a:r>
              <a:rPr lang="en-US" sz="2000" dirty="0" smtClean="0"/>
              <a:t>(50 </a:t>
            </a:r>
            <a:r>
              <a:rPr lang="en-US" sz="2000" dirty="0"/>
              <a:t>– </a:t>
            </a:r>
            <a:r>
              <a:rPr lang="en-US" sz="2000" dirty="0" smtClean="0"/>
              <a:t>34) </a:t>
            </a:r>
            <a:r>
              <a:rPr lang="en-US" sz="2000" dirty="0">
                <a:cs typeface="Arial" charset="0"/>
              </a:rPr>
              <a:t>÷ </a:t>
            </a:r>
            <a:r>
              <a:rPr lang="en-US" sz="2000" dirty="0" smtClean="0">
                <a:cs typeface="Arial" charset="0"/>
              </a:rPr>
              <a:t>7 </a:t>
            </a:r>
            <a:r>
              <a:rPr lang="en-US" sz="2000" dirty="0">
                <a:cs typeface="Arial" charset="0"/>
              </a:rPr>
              <a:t>= </a:t>
            </a:r>
            <a:r>
              <a:rPr lang="en-US" sz="2000" dirty="0" smtClean="0">
                <a:cs typeface="Arial" charset="0"/>
              </a:rPr>
              <a:t>2.3 </a:t>
            </a:r>
            <a:r>
              <a:rPr lang="en-US" sz="2000" dirty="0">
                <a:cs typeface="Arial" charset="0"/>
              </a:rPr>
              <a:t>slope</a:t>
            </a:r>
          </a:p>
        </p:txBody>
      </p:sp>
      <p:sp>
        <p:nvSpPr>
          <p:cNvPr id="9" name="TextBox 8"/>
          <p:cNvSpPr txBox="1"/>
          <p:nvPr/>
        </p:nvSpPr>
        <p:spPr>
          <a:xfrm>
            <a:off x="4114800" y="4267200"/>
            <a:ext cx="1600200" cy="369332"/>
          </a:xfrm>
          <a:prstGeom prst="rect">
            <a:avLst/>
          </a:prstGeom>
          <a:solidFill>
            <a:schemeClr val="bg1"/>
          </a:solidFill>
          <a:ln>
            <a:solidFill>
              <a:schemeClr val="tx1"/>
            </a:solidFill>
          </a:ln>
        </p:spPr>
        <p:txBody>
          <a:bodyPr wrap="square" rtlCol="0">
            <a:spAutoFit/>
          </a:bodyPr>
          <a:lstStyle/>
          <a:p>
            <a:r>
              <a:rPr lang="en-US" dirty="0" smtClean="0"/>
              <a:t>trend line</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990600"/>
          </a:xfrm>
        </p:spPr>
        <p:txBody>
          <a:bodyPr/>
          <a:lstStyle/>
          <a:p>
            <a:r>
              <a:rPr lang="en-US" sz="4000" dirty="0" smtClean="0"/>
              <a:t>Decision Rules Based on the Trend Line:</a:t>
            </a:r>
            <a:endParaRPr lang="en-US" sz="4000" dirty="0"/>
          </a:p>
        </p:txBody>
      </p:sp>
      <p:sp>
        <p:nvSpPr>
          <p:cNvPr id="3" name="Content Placeholder 2"/>
          <p:cNvSpPr>
            <a:spLocks noGrp="1"/>
          </p:cNvSpPr>
          <p:nvPr>
            <p:ph idx="1"/>
          </p:nvPr>
        </p:nvSpPr>
        <p:spPr>
          <a:xfrm>
            <a:off x="381000" y="1905000"/>
            <a:ext cx="8305800" cy="3657600"/>
          </a:xfrm>
        </p:spPr>
        <p:txBody>
          <a:bodyPr/>
          <a:lstStyle/>
          <a:p>
            <a:pPr>
              <a:buClr>
                <a:schemeClr val="accent1"/>
              </a:buClr>
              <a:buFont typeface="Wingdings" pitchFamily="2" charset="2"/>
              <a:buChar char="§"/>
            </a:pPr>
            <a:r>
              <a:rPr lang="en-US" dirty="0" smtClean="0"/>
              <a:t>If the student’s trend line is steeper than the goal line, the student’s end-of-year performance goal needs to be increased. </a:t>
            </a:r>
          </a:p>
          <a:p>
            <a:pPr>
              <a:buClr>
                <a:schemeClr val="accent1"/>
              </a:buClr>
              <a:buFont typeface="Wingdings" pitchFamily="2" charset="2"/>
              <a:buChar char="§"/>
            </a:pPr>
            <a:r>
              <a:rPr lang="en-US" dirty="0" smtClean="0"/>
              <a:t>If the student’s trend line is flatter than the goal line, the teacher needs to revise the instructional program. </a:t>
            </a:r>
          </a:p>
          <a:p>
            <a:pPr>
              <a:buClr>
                <a:schemeClr val="accent1"/>
              </a:buClr>
              <a:buFont typeface="Wingdings" pitchFamily="2" charset="2"/>
              <a:buChar char="§"/>
            </a:pPr>
            <a:r>
              <a:rPr lang="en-US" dirty="0" smtClean="0"/>
              <a:t>If the student’s trend line and goal line are the same, no changes need to be made.</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Line Analysis</a:t>
            </a:r>
            <a:endParaRPr lang="en-US" dirty="0"/>
          </a:p>
        </p:txBody>
      </p:sp>
      <p:grpSp>
        <p:nvGrpSpPr>
          <p:cNvPr id="4" name="Group 16"/>
          <p:cNvGrpSpPr>
            <a:grpSpLocks/>
          </p:cNvGrpSpPr>
          <p:nvPr/>
        </p:nvGrpSpPr>
        <p:grpSpPr bwMode="auto">
          <a:xfrm>
            <a:off x="1143000" y="1981200"/>
            <a:ext cx="6934200" cy="3886200"/>
            <a:chOff x="452438" y="1408113"/>
            <a:chExt cx="8386762" cy="5373687"/>
          </a:xfrm>
        </p:grpSpPr>
        <p:sp>
          <p:nvSpPr>
            <p:cNvPr id="5" name="Rectangle 12"/>
            <p:cNvSpPr>
              <a:spLocks noChangeArrowheads="1"/>
            </p:cNvSpPr>
            <p:nvPr/>
          </p:nvSpPr>
          <p:spPr bwMode="auto">
            <a:xfrm>
              <a:off x="566738" y="1408113"/>
              <a:ext cx="8120062" cy="5008562"/>
            </a:xfrm>
            <a:prstGeom prst="rect">
              <a:avLst/>
            </a:prstGeom>
            <a:solidFill>
              <a:schemeClr val="bg1"/>
            </a:solidFill>
            <a:ln w="9525" algn="ctr">
              <a:solidFill>
                <a:schemeClr val="tx1"/>
              </a:solidFill>
              <a:round/>
              <a:headEnd/>
              <a:tailEnd/>
            </a:ln>
          </p:spPr>
          <p:txBody>
            <a:bodyPr/>
            <a:lstStyle/>
            <a:p>
              <a:endParaRPr lang="en-US" dirty="0"/>
            </a:p>
          </p:txBody>
        </p:sp>
        <p:grpSp>
          <p:nvGrpSpPr>
            <p:cNvPr id="6" name="Group 15"/>
            <p:cNvGrpSpPr>
              <a:grpSpLocks/>
            </p:cNvGrpSpPr>
            <p:nvPr/>
          </p:nvGrpSpPr>
          <p:grpSpPr bwMode="auto">
            <a:xfrm>
              <a:off x="452438" y="1508125"/>
              <a:ext cx="8386762" cy="5273675"/>
              <a:chOff x="452438" y="1508125"/>
              <a:chExt cx="8386762" cy="5273675"/>
            </a:xfrm>
          </p:grpSpPr>
          <p:pic>
            <p:nvPicPr>
              <p:cNvPr id="7" name="Picture 13" descr="Picture1.png"/>
              <p:cNvPicPr>
                <a:picLocks noChangeAspect="1"/>
              </p:cNvPicPr>
              <p:nvPr/>
            </p:nvPicPr>
            <p:blipFill>
              <a:blip r:embed="rId3" cstate="print"/>
              <a:srcRect/>
              <a:stretch>
                <a:fillRect/>
              </a:stretch>
            </p:blipFill>
            <p:spPr bwMode="auto">
              <a:xfrm>
                <a:off x="452438" y="1508125"/>
                <a:ext cx="8386762" cy="5273675"/>
              </a:xfrm>
              <a:prstGeom prst="rect">
                <a:avLst/>
              </a:prstGeom>
              <a:noFill/>
              <a:ln w="9525">
                <a:noFill/>
                <a:miter lim="800000"/>
                <a:headEnd/>
                <a:tailEnd/>
              </a:ln>
            </p:spPr>
          </p:pic>
          <p:cxnSp>
            <p:nvCxnSpPr>
              <p:cNvPr id="8" name="Straight Connector 15"/>
              <p:cNvCxnSpPr>
                <a:cxnSpLocks noChangeShapeType="1"/>
              </p:cNvCxnSpPr>
              <p:nvPr/>
            </p:nvCxnSpPr>
            <p:spPr bwMode="auto">
              <a:xfrm flipV="1">
                <a:off x="2075344" y="3101135"/>
                <a:ext cx="2553224" cy="586715"/>
              </a:xfrm>
              <a:prstGeom prst="line">
                <a:avLst/>
              </a:prstGeom>
              <a:noFill/>
              <a:ln w="9525" algn="ctr">
                <a:solidFill>
                  <a:schemeClr val="tx1"/>
                </a:solidFill>
                <a:round/>
                <a:headEnd/>
                <a:tailEnd/>
              </a:ln>
            </p:spPr>
          </p:cxnSp>
          <p:cxnSp>
            <p:nvCxnSpPr>
              <p:cNvPr id="9" name="Straight Connector 17"/>
              <p:cNvCxnSpPr>
                <a:cxnSpLocks noChangeShapeType="1"/>
              </p:cNvCxnSpPr>
              <p:nvPr/>
            </p:nvCxnSpPr>
            <p:spPr bwMode="auto">
              <a:xfrm flipV="1">
                <a:off x="2040842" y="3032109"/>
                <a:ext cx="6089784" cy="672997"/>
              </a:xfrm>
              <a:prstGeom prst="line">
                <a:avLst/>
              </a:prstGeom>
              <a:noFill/>
              <a:ln w="9525" algn="ctr">
                <a:solidFill>
                  <a:schemeClr val="tx1"/>
                </a:solidFill>
                <a:prstDash val="dash"/>
                <a:round/>
                <a:headEnd/>
                <a:tailEnd/>
              </a:ln>
            </p:spPr>
          </p:cxnSp>
          <p:sp>
            <p:nvSpPr>
              <p:cNvPr id="10" name="TextBox 18"/>
              <p:cNvSpPr txBox="1">
                <a:spLocks noChangeArrowheads="1"/>
              </p:cNvSpPr>
              <p:nvPr/>
            </p:nvSpPr>
            <p:spPr bwMode="auto">
              <a:xfrm>
                <a:off x="8009864" y="2773264"/>
                <a:ext cx="379533" cy="461759"/>
              </a:xfrm>
              <a:prstGeom prst="rect">
                <a:avLst/>
              </a:prstGeom>
              <a:noFill/>
              <a:ln w="9525">
                <a:noFill/>
                <a:miter lim="800000"/>
                <a:headEnd/>
                <a:tailEnd/>
              </a:ln>
            </p:spPr>
            <p:txBody>
              <a:bodyPr>
                <a:spAutoFit/>
              </a:bodyPr>
              <a:lstStyle/>
              <a:p>
                <a:r>
                  <a:rPr lang="en-US" dirty="0"/>
                  <a:t>X</a:t>
                </a:r>
              </a:p>
            </p:txBody>
          </p:sp>
          <p:sp>
            <p:nvSpPr>
              <p:cNvPr id="11" name="TextBox 19"/>
              <p:cNvSpPr txBox="1">
                <a:spLocks noChangeArrowheads="1"/>
              </p:cNvSpPr>
              <p:nvPr/>
            </p:nvSpPr>
            <p:spPr bwMode="auto">
              <a:xfrm>
                <a:off x="6681499" y="3584312"/>
                <a:ext cx="1414624" cy="510698"/>
              </a:xfrm>
              <a:prstGeom prst="rect">
                <a:avLst/>
              </a:prstGeom>
              <a:noFill/>
              <a:ln w="9525">
                <a:solidFill>
                  <a:schemeClr val="tx1"/>
                </a:solidFill>
                <a:miter lim="800000"/>
                <a:headEnd/>
                <a:tailEnd/>
              </a:ln>
            </p:spPr>
            <p:txBody>
              <a:bodyPr>
                <a:spAutoFit/>
              </a:bodyPr>
              <a:lstStyle/>
              <a:p>
                <a:r>
                  <a:rPr lang="en-US" dirty="0" smtClean="0"/>
                  <a:t>goal </a:t>
                </a:r>
                <a:r>
                  <a:rPr lang="en-US" dirty="0"/>
                  <a:t>line</a:t>
                </a:r>
              </a:p>
            </p:txBody>
          </p:sp>
          <p:sp>
            <p:nvSpPr>
              <p:cNvPr id="12" name="TextBox 20"/>
              <p:cNvSpPr txBox="1">
                <a:spLocks noChangeArrowheads="1"/>
              </p:cNvSpPr>
              <p:nvPr/>
            </p:nvSpPr>
            <p:spPr bwMode="auto">
              <a:xfrm>
                <a:off x="4097676" y="2129042"/>
                <a:ext cx="1693524" cy="510698"/>
              </a:xfrm>
              <a:prstGeom prst="rect">
                <a:avLst/>
              </a:prstGeom>
              <a:noFill/>
              <a:ln w="9525">
                <a:solidFill>
                  <a:schemeClr val="tx1"/>
                </a:solidFill>
                <a:miter lim="800000"/>
                <a:headEnd/>
                <a:tailEnd/>
              </a:ln>
            </p:spPr>
            <p:txBody>
              <a:bodyPr>
                <a:spAutoFit/>
              </a:bodyPr>
              <a:lstStyle/>
              <a:p>
                <a:r>
                  <a:rPr lang="en-US" dirty="0" smtClean="0"/>
                  <a:t>trend line</a:t>
                </a:r>
                <a:endParaRPr lang="en-US" dirty="0"/>
              </a:p>
            </p:txBody>
          </p:sp>
          <p:cxnSp>
            <p:nvCxnSpPr>
              <p:cNvPr id="13" name="Straight Arrow Connector 22"/>
              <p:cNvCxnSpPr>
                <a:cxnSpLocks noChangeShapeType="1"/>
              </p:cNvCxnSpPr>
              <p:nvPr/>
            </p:nvCxnSpPr>
            <p:spPr bwMode="auto">
              <a:xfrm rot="5400000">
                <a:off x="4152902" y="2705102"/>
                <a:ext cx="533399" cy="304801"/>
              </a:xfrm>
              <a:prstGeom prst="straightConnector1">
                <a:avLst/>
              </a:prstGeom>
              <a:noFill/>
              <a:ln w="9525" algn="ctr">
                <a:solidFill>
                  <a:schemeClr val="tx1"/>
                </a:solidFill>
                <a:round/>
                <a:headEnd/>
                <a:tailEnd type="arrow" w="med" len="med"/>
              </a:ln>
            </p:spPr>
          </p:cxnSp>
          <p:cxnSp>
            <p:nvCxnSpPr>
              <p:cNvPr id="14" name="Straight Arrow Connector 23"/>
              <p:cNvCxnSpPr>
                <a:cxnSpLocks noChangeShapeType="1"/>
                <a:stCxn id="11" idx="0"/>
              </p:cNvCxnSpPr>
              <p:nvPr/>
            </p:nvCxnSpPr>
            <p:spPr bwMode="auto">
              <a:xfrm rot="16200000" flipV="1">
                <a:off x="7000598" y="3196098"/>
                <a:ext cx="396894" cy="379533"/>
              </a:xfrm>
              <a:prstGeom prst="straightConnector1">
                <a:avLst/>
              </a:prstGeom>
              <a:noFill/>
              <a:ln w="9525" algn="ctr">
                <a:solidFill>
                  <a:schemeClr val="tx1"/>
                </a:solidFill>
                <a:round/>
                <a:headEnd/>
                <a:tailEnd type="arrow" w="med" len="med"/>
              </a:ln>
            </p:spPr>
          </p:cxnSp>
        </p:grpSp>
      </p:grpSp>
      <p:sp>
        <p:nvSpPr>
          <p:cNvPr id="15" name="Slide Number Placeholder 14"/>
          <p:cNvSpPr>
            <a:spLocks noGrp="1"/>
          </p:cNvSpPr>
          <p:nvPr>
            <p:ph type="sldNum" sz="quarter" idx="10"/>
          </p:nvPr>
        </p:nvSpPr>
        <p:spPr/>
        <p:txBody>
          <a:bodyPr/>
          <a:lstStyle/>
          <a:p>
            <a:pPr>
              <a:defRPr/>
            </a:pPr>
            <a:fld id="{085E27C5-ECB1-4EBC-98D3-F94D2BA84B3F}" type="slidenum">
              <a:rPr lang="en-US" smtClean="0"/>
              <a:pPr>
                <a:defRPr/>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19200" y="1905000"/>
            <a:ext cx="7620000" cy="3836988"/>
            <a:chOff x="912" y="1105"/>
            <a:chExt cx="4800" cy="2417"/>
          </a:xfrm>
        </p:grpSpPr>
        <p:pic>
          <p:nvPicPr>
            <p:cNvPr id="144388" name="Picture 4"/>
            <p:cNvPicPr>
              <a:picLocks noChangeAspect="1" noChangeArrowheads="1"/>
            </p:cNvPicPr>
            <p:nvPr/>
          </p:nvPicPr>
          <p:blipFill>
            <a:blip r:embed="rId3" cstate="print"/>
            <a:srcRect/>
            <a:stretch>
              <a:fillRect/>
            </a:stretch>
          </p:blipFill>
          <p:spPr bwMode="auto">
            <a:xfrm>
              <a:off x="1007" y="1105"/>
              <a:ext cx="3846" cy="2417"/>
            </a:xfrm>
            <a:prstGeom prst="rect">
              <a:avLst/>
            </a:prstGeom>
            <a:noFill/>
            <a:ln w="9525">
              <a:noFill/>
              <a:miter lim="800000"/>
              <a:headEnd/>
              <a:tailEnd/>
            </a:ln>
          </p:spPr>
        </p:pic>
        <p:sp>
          <p:nvSpPr>
            <p:cNvPr id="144389" name="Line 5"/>
            <p:cNvSpPr>
              <a:spLocks noChangeShapeType="1"/>
            </p:cNvSpPr>
            <p:nvPr/>
          </p:nvSpPr>
          <p:spPr bwMode="auto">
            <a:xfrm flipV="1">
              <a:off x="1776" y="1968"/>
              <a:ext cx="1056" cy="384"/>
            </a:xfrm>
            <a:prstGeom prst="line">
              <a:avLst/>
            </a:prstGeom>
            <a:noFill/>
            <a:ln w="9525">
              <a:solidFill>
                <a:srgbClr val="000000"/>
              </a:solidFill>
              <a:round/>
              <a:headEnd/>
              <a:tailEnd/>
            </a:ln>
          </p:spPr>
          <p:txBody>
            <a:bodyPr/>
            <a:lstStyle/>
            <a:p>
              <a:endParaRPr lang="en-US"/>
            </a:p>
          </p:txBody>
        </p:sp>
        <p:sp>
          <p:nvSpPr>
            <p:cNvPr id="144390" name="Text Box 6"/>
            <p:cNvSpPr txBox="1">
              <a:spLocks noChangeArrowheads="1"/>
            </p:cNvSpPr>
            <p:nvPr/>
          </p:nvSpPr>
          <p:spPr bwMode="auto">
            <a:xfrm>
              <a:off x="4416" y="1441"/>
              <a:ext cx="180" cy="120"/>
            </a:xfrm>
            <a:prstGeom prst="rect">
              <a:avLst/>
            </a:prstGeom>
            <a:noFill/>
            <a:ln w="9525">
              <a:noFill/>
              <a:miter lim="800000"/>
              <a:headEnd/>
              <a:tailEnd/>
            </a:ln>
          </p:spPr>
          <p:txBody>
            <a:bodyPr/>
            <a:lstStyle/>
            <a:p>
              <a:r>
                <a:rPr lang="en-US" sz="1400" b="1" dirty="0">
                  <a:cs typeface="Times New Roman" pitchFamily="18" charset="0"/>
                </a:rPr>
                <a:t>X</a:t>
              </a:r>
              <a:endParaRPr lang="en-US" sz="1400" dirty="0"/>
            </a:p>
          </p:txBody>
        </p:sp>
        <p:sp>
          <p:nvSpPr>
            <p:cNvPr id="144391" name="Line 7"/>
            <p:cNvSpPr>
              <a:spLocks noChangeShapeType="1"/>
            </p:cNvSpPr>
            <p:nvPr/>
          </p:nvSpPr>
          <p:spPr bwMode="auto">
            <a:xfrm flipH="1" flipV="1">
              <a:off x="3984" y="1681"/>
              <a:ext cx="48" cy="288"/>
            </a:xfrm>
            <a:prstGeom prst="line">
              <a:avLst/>
            </a:prstGeom>
            <a:noFill/>
            <a:ln w="9525">
              <a:solidFill>
                <a:srgbClr val="000000"/>
              </a:solidFill>
              <a:round/>
              <a:headEnd/>
              <a:tailEnd type="triangle" w="med" len="med"/>
            </a:ln>
          </p:spPr>
          <p:txBody>
            <a:bodyPr/>
            <a:lstStyle/>
            <a:p>
              <a:endParaRPr lang="en-US"/>
            </a:p>
          </p:txBody>
        </p:sp>
        <p:sp>
          <p:nvSpPr>
            <p:cNvPr id="144392" name="Line 8"/>
            <p:cNvSpPr>
              <a:spLocks noChangeShapeType="1"/>
            </p:cNvSpPr>
            <p:nvPr/>
          </p:nvSpPr>
          <p:spPr bwMode="auto">
            <a:xfrm flipH="1">
              <a:off x="2448" y="1536"/>
              <a:ext cx="144" cy="528"/>
            </a:xfrm>
            <a:prstGeom prst="line">
              <a:avLst/>
            </a:prstGeom>
            <a:noFill/>
            <a:ln w="9525">
              <a:solidFill>
                <a:srgbClr val="000000"/>
              </a:solidFill>
              <a:round/>
              <a:headEnd/>
              <a:tailEnd type="triangle" w="med" len="med"/>
            </a:ln>
          </p:spPr>
          <p:txBody>
            <a:bodyPr/>
            <a:lstStyle/>
            <a:p>
              <a:endParaRPr lang="en-US"/>
            </a:p>
          </p:txBody>
        </p:sp>
        <p:sp>
          <p:nvSpPr>
            <p:cNvPr id="144393" name="Rectangle 9"/>
            <p:cNvSpPr>
              <a:spLocks noChangeArrowheads="1"/>
            </p:cNvSpPr>
            <p:nvPr/>
          </p:nvSpPr>
          <p:spPr bwMode="auto">
            <a:xfrm>
              <a:off x="912" y="1396"/>
              <a:ext cx="4800" cy="0"/>
            </a:xfrm>
            <a:prstGeom prst="rect">
              <a:avLst/>
            </a:prstGeom>
            <a:noFill/>
            <a:ln w="9525">
              <a:noFill/>
              <a:miter lim="800000"/>
              <a:headEnd/>
              <a:tailEnd/>
            </a:ln>
          </p:spPr>
          <p:txBody>
            <a:bodyPr wrap="none" anchor="ctr">
              <a:spAutoFit/>
            </a:bodyPr>
            <a:lstStyle/>
            <a:p>
              <a:endParaRPr lang="en-US"/>
            </a:p>
          </p:txBody>
        </p:sp>
        <p:sp>
          <p:nvSpPr>
            <p:cNvPr id="144394" name="Text Box 10"/>
            <p:cNvSpPr txBox="1">
              <a:spLocks noChangeArrowheads="1"/>
            </p:cNvSpPr>
            <p:nvPr/>
          </p:nvSpPr>
          <p:spPr bwMode="auto">
            <a:xfrm>
              <a:off x="1632" y="1920"/>
              <a:ext cx="180" cy="120"/>
            </a:xfrm>
            <a:prstGeom prst="rect">
              <a:avLst/>
            </a:prstGeom>
            <a:noFill/>
            <a:ln w="9525">
              <a:noFill/>
              <a:miter lim="800000"/>
              <a:headEnd/>
              <a:tailEnd/>
            </a:ln>
          </p:spPr>
          <p:txBody>
            <a:bodyPr/>
            <a:lstStyle/>
            <a:p>
              <a:endParaRPr lang="en-US" sz="2000" b="1">
                <a:cs typeface="Times New Roman" pitchFamily="18" charset="0"/>
              </a:endParaRPr>
            </a:p>
            <a:p>
              <a:pPr eaLnBrk="0" hangingPunct="0"/>
              <a:r>
                <a:rPr lang="en-US" sz="2000" b="1">
                  <a:cs typeface="Times New Roman" pitchFamily="18" charset="0"/>
                </a:rPr>
                <a:t> </a:t>
              </a:r>
              <a:r>
                <a:rPr lang="en-US" sz="1400" b="1">
                  <a:cs typeface="Times New Roman" pitchFamily="18" charset="0"/>
                </a:rPr>
                <a:t>X</a:t>
              </a:r>
              <a:endParaRPr lang="en-US" sz="1400"/>
            </a:p>
          </p:txBody>
        </p:sp>
        <p:sp>
          <p:nvSpPr>
            <p:cNvPr id="144395" name="Text Box 11"/>
            <p:cNvSpPr txBox="1">
              <a:spLocks noChangeArrowheads="1"/>
            </p:cNvSpPr>
            <p:nvPr/>
          </p:nvSpPr>
          <p:spPr bwMode="auto">
            <a:xfrm>
              <a:off x="2784" y="1872"/>
              <a:ext cx="180" cy="120"/>
            </a:xfrm>
            <a:prstGeom prst="rect">
              <a:avLst/>
            </a:prstGeom>
            <a:noFill/>
            <a:ln w="9525">
              <a:noFill/>
              <a:miter lim="800000"/>
              <a:headEnd/>
              <a:tailEnd/>
            </a:ln>
          </p:spPr>
          <p:txBody>
            <a:bodyPr/>
            <a:lstStyle/>
            <a:p>
              <a:r>
                <a:rPr lang="en-US" sz="1400" b="1">
                  <a:cs typeface="Times New Roman" pitchFamily="18" charset="0"/>
                </a:rPr>
                <a:t>X</a:t>
              </a:r>
              <a:endParaRPr lang="en-US" sz="1400"/>
            </a:p>
          </p:txBody>
        </p:sp>
        <p:sp>
          <p:nvSpPr>
            <p:cNvPr id="144396" name="Line 12"/>
            <p:cNvSpPr>
              <a:spLocks noChangeShapeType="1"/>
            </p:cNvSpPr>
            <p:nvPr/>
          </p:nvSpPr>
          <p:spPr bwMode="auto">
            <a:xfrm flipV="1">
              <a:off x="1776" y="2161"/>
              <a:ext cx="1440" cy="195"/>
            </a:xfrm>
            <a:prstGeom prst="line">
              <a:avLst/>
            </a:prstGeom>
            <a:noFill/>
            <a:ln w="9525">
              <a:solidFill>
                <a:srgbClr val="000000"/>
              </a:solidFill>
              <a:prstDash val="dash"/>
              <a:round/>
              <a:headEnd/>
              <a:tailEnd/>
            </a:ln>
          </p:spPr>
          <p:txBody>
            <a:bodyPr/>
            <a:lstStyle/>
            <a:p>
              <a:endParaRPr lang="en-US"/>
            </a:p>
          </p:txBody>
        </p:sp>
        <p:sp>
          <p:nvSpPr>
            <p:cNvPr id="144398" name="Text Box 14"/>
            <p:cNvSpPr txBox="1">
              <a:spLocks noChangeArrowheads="1"/>
            </p:cNvSpPr>
            <p:nvPr/>
          </p:nvSpPr>
          <p:spPr bwMode="auto">
            <a:xfrm>
              <a:off x="2112" y="1393"/>
              <a:ext cx="912" cy="240"/>
            </a:xfrm>
            <a:prstGeom prst="rect">
              <a:avLst/>
            </a:prstGeom>
            <a:solidFill>
              <a:srgbClr val="FFFFFF"/>
            </a:solidFill>
            <a:ln w="9525">
              <a:solidFill>
                <a:srgbClr val="000000"/>
              </a:solidFill>
              <a:miter lim="800000"/>
              <a:headEnd/>
              <a:tailEnd/>
            </a:ln>
          </p:spPr>
          <p:txBody>
            <a:bodyPr/>
            <a:lstStyle/>
            <a:p>
              <a:pPr algn="ctr"/>
              <a:r>
                <a:rPr lang="en-US" sz="2000" dirty="0" smtClean="0">
                  <a:cs typeface="Times New Roman" pitchFamily="18" charset="0"/>
                </a:rPr>
                <a:t>trend line</a:t>
              </a:r>
              <a:endParaRPr lang="en-US" sz="2000" dirty="0"/>
            </a:p>
          </p:txBody>
        </p:sp>
        <p:sp>
          <p:nvSpPr>
            <p:cNvPr id="144399" name="Line 15"/>
            <p:cNvSpPr>
              <a:spLocks noChangeShapeType="1"/>
            </p:cNvSpPr>
            <p:nvPr/>
          </p:nvSpPr>
          <p:spPr bwMode="auto">
            <a:xfrm>
              <a:off x="3247" y="1296"/>
              <a:ext cx="0" cy="1632"/>
            </a:xfrm>
            <a:prstGeom prst="line">
              <a:avLst/>
            </a:prstGeom>
            <a:noFill/>
            <a:ln w="28575">
              <a:solidFill>
                <a:srgbClr val="000000"/>
              </a:solidFill>
              <a:prstDash val="lgDash"/>
              <a:round/>
              <a:headEnd/>
              <a:tailEnd/>
            </a:ln>
          </p:spPr>
          <p:txBody>
            <a:bodyPr/>
            <a:lstStyle/>
            <a:p>
              <a:endParaRPr lang="en-US"/>
            </a:p>
          </p:txBody>
        </p:sp>
      </p:grpSp>
      <p:sp>
        <p:nvSpPr>
          <p:cNvPr id="17" name="Rectangle 2"/>
          <p:cNvSpPr>
            <a:spLocks noGrp="1" noChangeArrowheads="1"/>
          </p:cNvSpPr>
          <p:nvPr>
            <p:ph type="title"/>
          </p:nvPr>
        </p:nvSpPr>
        <p:spPr bwMode="auto">
          <a:xfrm>
            <a:off x="304800" y="762000"/>
            <a:ext cx="8382000" cy="990600"/>
          </a:xfrm>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smtClean="0"/>
              <a:t>Trend Line Analysis</a:t>
            </a:r>
          </a:p>
        </p:txBody>
      </p:sp>
      <p:sp>
        <p:nvSpPr>
          <p:cNvPr id="18" name="Text Box 6"/>
          <p:cNvSpPr txBox="1">
            <a:spLocks noChangeArrowheads="1"/>
          </p:cNvSpPr>
          <p:nvPr/>
        </p:nvSpPr>
        <p:spPr bwMode="auto">
          <a:xfrm>
            <a:off x="4800600" y="3429000"/>
            <a:ext cx="285750" cy="190500"/>
          </a:xfrm>
          <a:prstGeom prst="rect">
            <a:avLst/>
          </a:prstGeom>
          <a:noFill/>
          <a:ln w="9525">
            <a:noFill/>
            <a:miter lim="800000"/>
            <a:headEnd/>
            <a:tailEnd/>
          </a:ln>
        </p:spPr>
        <p:txBody>
          <a:bodyPr/>
          <a:lstStyle/>
          <a:p>
            <a:r>
              <a:rPr lang="en-US" sz="1400" b="1" dirty="0">
                <a:cs typeface="Times New Roman" pitchFamily="18" charset="0"/>
              </a:rPr>
              <a:t>X</a:t>
            </a:r>
            <a:endParaRPr lang="en-US" sz="1400" dirty="0"/>
          </a:p>
        </p:txBody>
      </p:sp>
      <p:sp>
        <p:nvSpPr>
          <p:cNvPr id="20" name="Line 12"/>
          <p:cNvSpPr>
            <a:spLocks noChangeShapeType="1"/>
          </p:cNvSpPr>
          <p:nvPr/>
        </p:nvSpPr>
        <p:spPr bwMode="auto">
          <a:xfrm flipV="1">
            <a:off x="4419600" y="2590799"/>
            <a:ext cx="2438400" cy="614363"/>
          </a:xfrm>
          <a:prstGeom prst="line">
            <a:avLst/>
          </a:prstGeom>
          <a:noFill/>
          <a:ln w="9525">
            <a:solidFill>
              <a:srgbClr val="000000"/>
            </a:solidFill>
            <a:prstDash val="dash"/>
            <a:round/>
            <a:headEnd/>
            <a:tailEnd/>
          </a:ln>
        </p:spPr>
        <p:txBody>
          <a:bodyPr/>
          <a:lstStyle/>
          <a:p>
            <a:endParaRPr lang="en-US"/>
          </a:p>
        </p:txBody>
      </p:sp>
      <p:sp>
        <p:nvSpPr>
          <p:cNvPr id="22" name="Text Box 13"/>
          <p:cNvSpPr txBox="1">
            <a:spLocks noChangeArrowheads="1"/>
          </p:cNvSpPr>
          <p:nvPr/>
        </p:nvSpPr>
        <p:spPr bwMode="auto">
          <a:xfrm>
            <a:off x="5638800" y="3276600"/>
            <a:ext cx="1219200" cy="685800"/>
          </a:xfrm>
          <a:prstGeom prst="rect">
            <a:avLst/>
          </a:prstGeom>
          <a:solidFill>
            <a:srgbClr val="FFFFFF"/>
          </a:solidFill>
          <a:ln w="9525">
            <a:solidFill>
              <a:srgbClr val="000000"/>
            </a:solidFill>
            <a:miter lim="800000"/>
            <a:headEnd/>
            <a:tailEnd/>
          </a:ln>
        </p:spPr>
        <p:txBody>
          <a:bodyPr/>
          <a:lstStyle/>
          <a:p>
            <a:pPr algn="ctr"/>
            <a:r>
              <a:rPr lang="en-US" sz="2000" dirty="0" smtClean="0">
                <a:cs typeface="Times New Roman" pitchFamily="18" charset="0"/>
              </a:rPr>
              <a:t>revised</a:t>
            </a:r>
          </a:p>
          <a:p>
            <a:pPr algn="ctr"/>
            <a:r>
              <a:rPr lang="en-US" sz="2000" dirty="0" smtClean="0">
                <a:cs typeface="Times New Roman" pitchFamily="18" charset="0"/>
              </a:rPr>
              <a:t>goal line</a:t>
            </a:r>
            <a:endParaRPr lang="en-US" sz="2000" dirty="0"/>
          </a:p>
        </p:txBody>
      </p:sp>
      <p:sp>
        <p:nvSpPr>
          <p:cNvPr id="19" name="TextBox 18"/>
          <p:cNvSpPr txBox="1"/>
          <p:nvPr/>
        </p:nvSpPr>
        <p:spPr>
          <a:xfrm>
            <a:off x="5562600" y="1828800"/>
            <a:ext cx="1219200" cy="707886"/>
          </a:xfrm>
          <a:prstGeom prst="rect">
            <a:avLst/>
          </a:prstGeom>
          <a:solidFill>
            <a:schemeClr val="bg1"/>
          </a:solidFill>
          <a:ln>
            <a:solidFill>
              <a:schemeClr val="tx1"/>
            </a:solidFill>
          </a:ln>
        </p:spPr>
        <p:txBody>
          <a:bodyPr wrap="square" rtlCol="0">
            <a:spAutoFit/>
          </a:bodyPr>
          <a:lstStyle/>
          <a:p>
            <a:pPr algn="ctr"/>
            <a:r>
              <a:rPr lang="en-US" sz="2000" dirty="0" smtClean="0"/>
              <a:t>indicates change</a:t>
            </a:r>
            <a:endParaRPr lang="en-US" sz="2000" dirty="0"/>
          </a:p>
        </p:txBody>
      </p:sp>
      <p:cxnSp>
        <p:nvCxnSpPr>
          <p:cNvPr id="21" name="Straight Arrow Connector 20"/>
          <p:cNvCxnSpPr/>
          <p:nvPr/>
        </p:nvCxnSpPr>
        <p:spPr>
          <a:xfrm rot="5400000">
            <a:off x="5029200" y="2209800"/>
            <a:ext cx="533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0"/>
          </p:nvPr>
        </p:nvSpPr>
        <p:spPr/>
        <p:txBody>
          <a:bodyPr/>
          <a:lstStyle/>
          <a:p>
            <a:pPr>
              <a:defRPr/>
            </a:pPr>
            <a:fld id="{085E27C5-ECB1-4EBC-98D3-F94D2BA84B3F}"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47800" y="1981200"/>
            <a:ext cx="6015037" cy="3767138"/>
            <a:chOff x="1007" y="1105"/>
            <a:chExt cx="3789" cy="2373"/>
          </a:xfrm>
        </p:grpSpPr>
        <p:pic>
          <p:nvPicPr>
            <p:cNvPr id="145412" name="Picture 4"/>
            <p:cNvPicPr>
              <a:picLocks noChangeAspect="1" noChangeArrowheads="1"/>
            </p:cNvPicPr>
            <p:nvPr/>
          </p:nvPicPr>
          <p:blipFill>
            <a:blip r:embed="rId3" cstate="print"/>
            <a:srcRect/>
            <a:stretch>
              <a:fillRect/>
            </a:stretch>
          </p:blipFill>
          <p:spPr bwMode="auto">
            <a:xfrm>
              <a:off x="1007" y="1105"/>
              <a:ext cx="3789" cy="2373"/>
            </a:xfrm>
            <a:prstGeom prst="rect">
              <a:avLst/>
            </a:prstGeom>
            <a:noFill/>
            <a:ln w="9525">
              <a:noFill/>
              <a:miter lim="800000"/>
              <a:headEnd/>
              <a:tailEnd/>
            </a:ln>
          </p:spPr>
        </p:pic>
        <p:sp>
          <p:nvSpPr>
            <p:cNvPr id="145413" name="Text Box 5"/>
            <p:cNvSpPr txBox="1">
              <a:spLocks noChangeArrowheads="1"/>
            </p:cNvSpPr>
            <p:nvPr/>
          </p:nvSpPr>
          <p:spPr bwMode="auto">
            <a:xfrm>
              <a:off x="1584" y="2208"/>
              <a:ext cx="268" cy="153"/>
            </a:xfrm>
            <a:prstGeom prst="rect">
              <a:avLst/>
            </a:prstGeom>
            <a:noFill/>
            <a:ln w="9525">
              <a:noFill/>
              <a:miter lim="800000"/>
              <a:headEnd/>
              <a:tailEnd/>
            </a:ln>
          </p:spPr>
          <p:txBody>
            <a:bodyPr/>
            <a:lstStyle/>
            <a:p>
              <a:r>
                <a:rPr lang="en-US" sz="2000" b="1">
                  <a:cs typeface="Times New Roman" pitchFamily="18" charset="0"/>
                </a:rPr>
                <a:t> </a:t>
              </a:r>
              <a:r>
                <a:rPr lang="en-US" sz="1400" b="1">
                  <a:cs typeface="Times New Roman" pitchFamily="18" charset="0"/>
                </a:rPr>
                <a:t>X</a:t>
              </a:r>
              <a:endParaRPr lang="en-US" sz="1400"/>
            </a:p>
          </p:txBody>
        </p:sp>
        <p:sp>
          <p:nvSpPr>
            <p:cNvPr id="145414" name="Text Box 6"/>
            <p:cNvSpPr txBox="1">
              <a:spLocks noChangeArrowheads="1"/>
            </p:cNvSpPr>
            <p:nvPr/>
          </p:nvSpPr>
          <p:spPr bwMode="auto">
            <a:xfrm>
              <a:off x="2784" y="2208"/>
              <a:ext cx="144" cy="211"/>
            </a:xfrm>
            <a:prstGeom prst="rect">
              <a:avLst/>
            </a:prstGeom>
            <a:noFill/>
            <a:ln w="9525">
              <a:noFill/>
              <a:miter lim="800000"/>
              <a:headEnd/>
              <a:tailEnd/>
            </a:ln>
          </p:spPr>
          <p:txBody>
            <a:bodyPr/>
            <a:lstStyle/>
            <a:p>
              <a:r>
                <a:rPr lang="en-US" sz="1400" b="1">
                  <a:cs typeface="Times New Roman" pitchFamily="18" charset="0"/>
                </a:rPr>
                <a:t>X</a:t>
              </a:r>
              <a:endParaRPr lang="en-US" sz="1400"/>
            </a:p>
          </p:txBody>
        </p:sp>
        <p:sp>
          <p:nvSpPr>
            <p:cNvPr id="145415" name="Line 7"/>
            <p:cNvSpPr>
              <a:spLocks noChangeShapeType="1"/>
            </p:cNvSpPr>
            <p:nvPr/>
          </p:nvSpPr>
          <p:spPr bwMode="auto">
            <a:xfrm flipV="1">
              <a:off x="1728" y="2304"/>
              <a:ext cx="1152" cy="48"/>
            </a:xfrm>
            <a:prstGeom prst="line">
              <a:avLst/>
            </a:prstGeom>
            <a:noFill/>
            <a:ln w="9525">
              <a:solidFill>
                <a:srgbClr val="000000"/>
              </a:solidFill>
              <a:round/>
              <a:headEnd/>
              <a:tailEnd/>
            </a:ln>
          </p:spPr>
          <p:txBody>
            <a:bodyPr/>
            <a:lstStyle/>
            <a:p>
              <a:endParaRPr lang="en-US"/>
            </a:p>
          </p:txBody>
        </p:sp>
        <p:sp>
          <p:nvSpPr>
            <p:cNvPr id="145416" name="Text Box 8"/>
            <p:cNvSpPr txBox="1">
              <a:spLocks noChangeArrowheads="1"/>
            </p:cNvSpPr>
            <p:nvPr/>
          </p:nvSpPr>
          <p:spPr bwMode="auto">
            <a:xfrm>
              <a:off x="4368" y="1680"/>
              <a:ext cx="173" cy="116"/>
            </a:xfrm>
            <a:prstGeom prst="rect">
              <a:avLst/>
            </a:prstGeom>
            <a:noFill/>
            <a:ln w="9525">
              <a:noFill/>
              <a:miter lim="800000"/>
              <a:headEnd/>
              <a:tailEnd/>
            </a:ln>
          </p:spPr>
          <p:txBody>
            <a:bodyPr/>
            <a:lstStyle/>
            <a:p>
              <a:r>
                <a:rPr lang="en-US" sz="1400" b="1">
                  <a:cs typeface="Times New Roman" pitchFamily="18" charset="0"/>
                </a:rPr>
                <a:t>X</a:t>
              </a:r>
              <a:endParaRPr lang="en-US" sz="1400"/>
            </a:p>
          </p:txBody>
        </p:sp>
        <p:sp>
          <p:nvSpPr>
            <p:cNvPr id="145417" name="Line 9"/>
            <p:cNvSpPr>
              <a:spLocks noChangeShapeType="1"/>
            </p:cNvSpPr>
            <p:nvPr/>
          </p:nvSpPr>
          <p:spPr bwMode="auto">
            <a:xfrm flipV="1">
              <a:off x="1728" y="1776"/>
              <a:ext cx="2688" cy="576"/>
            </a:xfrm>
            <a:prstGeom prst="line">
              <a:avLst/>
            </a:prstGeom>
            <a:noFill/>
            <a:ln w="9525">
              <a:solidFill>
                <a:srgbClr val="000000"/>
              </a:solidFill>
              <a:prstDash val="dash"/>
              <a:round/>
              <a:headEnd/>
              <a:tailEnd/>
            </a:ln>
          </p:spPr>
          <p:txBody>
            <a:bodyPr/>
            <a:lstStyle/>
            <a:p>
              <a:endParaRPr lang="en-US"/>
            </a:p>
          </p:txBody>
        </p:sp>
        <p:sp>
          <p:nvSpPr>
            <p:cNvPr id="145418" name="Text Box 10"/>
            <p:cNvSpPr txBox="1">
              <a:spLocks noChangeArrowheads="1"/>
            </p:cNvSpPr>
            <p:nvPr/>
          </p:nvSpPr>
          <p:spPr bwMode="auto">
            <a:xfrm>
              <a:off x="3551" y="2163"/>
              <a:ext cx="894" cy="334"/>
            </a:xfrm>
            <a:prstGeom prst="rect">
              <a:avLst/>
            </a:prstGeom>
            <a:solidFill>
              <a:srgbClr val="FFFFFF"/>
            </a:solidFill>
            <a:ln w="9525">
              <a:solidFill>
                <a:srgbClr val="000000"/>
              </a:solidFill>
              <a:miter lim="800000"/>
              <a:headEnd/>
              <a:tailEnd/>
            </a:ln>
          </p:spPr>
          <p:txBody>
            <a:bodyPr/>
            <a:lstStyle/>
            <a:p>
              <a:pPr algn="ctr"/>
              <a:r>
                <a:rPr lang="en-US" sz="2000" dirty="0" smtClean="0">
                  <a:cs typeface="Times New Roman" pitchFamily="18" charset="0"/>
                </a:rPr>
                <a:t>goal line</a:t>
              </a:r>
              <a:endParaRPr lang="en-US" sz="2000" dirty="0"/>
            </a:p>
          </p:txBody>
        </p:sp>
        <p:sp>
          <p:nvSpPr>
            <p:cNvPr id="145419" name="Line 11"/>
            <p:cNvSpPr>
              <a:spLocks noChangeShapeType="1"/>
            </p:cNvSpPr>
            <p:nvPr/>
          </p:nvSpPr>
          <p:spPr bwMode="auto">
            <a:xfrm flipH="1" flipV="1">
              <a:off x="3984" y="1932"/>
              <a:ext cx="179" cy="227"/>
            </a:xfrm>
            <a:prstGeom prst="line">
              <a:avLst/>
            </a:prstGeom>
            <a:noFill/>
            <a:ln w="9525">
              <a:solidFill>
                <a:srgbClr val="000000"/>
              </a:solidFill>
              <a:round/>
              <a:headEnd/>
              <a:tailEnd type="triangle" w="med" len="med"/>
            </a:ln>
          </p:spPr>
          <p:txBody>
            <a:bodyPr/>
            <a:lstStyle/>
            <a:p>
              <a:endParaRPr lang="en-US"/>
            </a:p>
          </p:txBody>
        </p:sp>
        <p:sp>
          <p:nvSpPr>
            <p:cNvPr id="145420" name="Line 12"/>
            <p:cNvSpPr>
              <a:spLocks noChangeShapeType="1"/>
            </p:cNvSpPr>
            <p:nvPr/>
          </p:nvSpPr>
          <p:spPr bwMode="auto">
            <a:xfrm>
              <a:off x="3264" y="1296"/>
              <a:ext cx="0" cy="1584"/>
            </a:xfrm>
            <a:prstGeom prst="line">
              <a:avLst/>
            </a:prstGeom>
            <a:noFill/>
            <a:ln w="28575">
              <a:solidFill>
                <a:srgbClr val="000000"/>
              </a:solidFill>
              <a:prstDash val="lgDash"/>
              <a:round/>
              <a:headEnd/>
              <a:tailEnd/>
            </a:ln>
          </p:spPr>
          <p:txBody>
            <a:bodyPr/>
            <a:lstStyle/>
            <a:p>
              <a:endParaRPr lang="en-US"/>
            </a:p>
          </p:txBody>
        </p:sp>
        <p:sp>
          <p:nvSpPr>
            <p:cNvPr id="145421" name="Line 13"/>
            <p:cNvSpPr>
              <a:spLocks noChangeShapeType="1"/>
            </p:cNvSpPr>
            <p:nvPr/>
          </p:nvSpPr>
          <p:spPr bwMode="auto">
            <a:xfrm flipV="1">
              <a:off x="2256" y="2420"/>
              <a:ext cx="192" cy="268"/>
            </a:xfrm>
            <a:prstGeom prst="line">
              <a:avLst/>
            </a:prstGeom>
            <a:noFill/>
            <a:ln w="9525">
              <a:solidFill>
                <a:srgbClr val="000000"/>
              </a:solidFill>
              <a:round/>
              <a:headEnd/>
              <a:tailEnd type="triangle" w="med" len="med"/>
            </a:ln>
          </p:spPr>
          <p:txBody>
            <a:bodyPr/>
            <a:lstStyle/>
            <a:p>
              <a:endParaRPr lang="en-US"/>
            </a:p>
          </p:txBody>
        </p:sp>
        <p:sp>
          <p:nvSpPr>
            <p:cNvPr id="145422" name="Text Box 14"/>
            <p:cNvSpPr txBox="1">
              <a:spLocks noChangeArrowheads="1"/>
            </p:cNvSpPr>
            <p:nvPr/>
          </p:nvSpPr>
          <p:spPr bwMode="auto">
            <a:xfrm>
              <a:off x="1631" y="2640"/>
              <a:ext cx="1200" cy="241"/>
            </a:xfrm>
            <a:prstGeom prst="rect">
              <a:avLst/>
            </a:prstGeom>
            <a:solidFill>
              <a:srgbClr val="FFFFFF"/>
            </a:solidFill>
            <a:ln w="9525">
              <a:solidFill>
                <a:srgbClr val="000000"/>
              </a:solidFill>
              <a:miter lim="800000"/>
              <a:headEnd/>
              <a:tailEnd/>
            </a:ln>
          </p:spPr>
          <p:txBody>
            <a:bodyPr/>
            <a:lstStyle/>
            <a:p>
              <a:pPr algn="ctr"/>
              <a:r>
                <a:rPr lang="en-US" sz="2000" dirty="0" smtClean="0">
                  <a:cs typeface="Times New Roman" pitchFamily="18" charset="0"/>
                </a:rPr>
                <a:t>trend line</a:t>
              </a:r>
              <a:endParaRPr lang="en-US" sz="2000" dirty="0"/>
            </a:p>
          </p:txBody>
        </p:sp>
      </p:grpSp>
      <p:sp>
        <p:nvSpPr>
          <p:cNvPr id="15" name="Title 14"/>
          <p:cNvSpPr>
            <a:spLocks noGrp="1"/>
          </p:cNvSpPr>
          <p:nvPr>
            <p:ph type="title"/>
          </p:nvPr>
        </p:nvSpPr>
        <p:spPr/>
        <p:txBody>
          <a:bodyPr/>
          <a:lstStyle/>
          <a:p>
            <a:r>
              <a:rPr lang="en-US" dirty="0" smtClean="0"/>
              <a:t>Trend Line Analysis</a:t>
            </a:r>
            <a:endParaRPr lang="en-US" dirty="0"/>
          </a:p>
        </p:txBody>
      </p:sp>
      <p:sp>
        <p:nvSpPr>
          <p:cNvPr id="16" name="TextBox 15"/>
          <p:cNvSpPr txBox="1"/>
          <p:nvPr/>
        </p:nvSpPr>
        <p:spPr>
          <a:xfrm>
            <a:off x="5562600" y="1905000"/>
            <a:ext cx="1219200" cy="707886"/>
          </a:xfrm>
          <a:prstGeom prst="rect">
            <a:avLst/>
          </a:prstGeom>
          <a:solidFill>
            <a:schemeClr val="bg1"/>
          </a:solidFill>
          <a:ln>
            <a:solidFill>
              <a:schemeClr val="tx1"/>
            </a:solidFill>
          </a:ln>
        </p:spPr>
        <p:txBody>
          <a:bodyPr wrap="square" rtlCol="0">
            <a:spAutoFit/>
          </a:bodyPr>
          <a:lstStyle/>
          <a:p>
            <a:pPr algn="ctr"/>
            <a:r>
              <a:rPr lang="en-US" sz="2000" dirty="0" smtClean="0"/>
              <a:t>indicates change</a:t>
            </a:r>
            <a:endParaRPr lang="en-US" sz="2000" dirty="0"/>
          </a:p>
        </p:txBody>
      </p:sp>
      <p:cxnSp>
        <p:nvCxnSpPr>
          <p:cNvPr id="17" name="Straight Arrow Connector 16"/>
          <p:cNvCxnSpPr/>
          <p:nvPr/>
        </p:nvCxnSpPr>
        <p:spPr>
          <a:xfrm rot="5400000">
            <a:off x="5029200" y="2209800"/>
            <a:ext cx="533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0"/>
          </p:nvPr>
        </p:nvSpPr>
        <p:spPr/>
        <p:txBody>
          <a:bodyPr/>
          <a:lstStyle/>
          <a:p>
            <a:pPr>
              <a:defRPr/>
            </a:pPr>
            <a:fld id="{085E27C5-ECB1-4EBC-98D3-F94D2BA84B3F}" type="slidenum">
              <a:rPr lang="en-US" smtClean="0"/>
              <a:pPr>
                <a:defRPr/>
              </a:pPr>
              <a:t>135</a:t>
            </a:fld>
            <a:endParaRPr lang="en-US"/>
          </a:p>
        </p:txBody>
      </p:sp>
      <p:sp>
        <p:nvSpPr>
          <p:cNvPr id="19" name="TextBox 18"/>
          <p:cNvSpPr txBox="1"/>
          <p:nvPr/>
        </p:nvSpPr>
        <p:spPr>
          <a:xfrm>
            <a:off x="457200" y="5486400"/>
            <a:ext cx="8001000" cy="400110"/>
          </a:xfrm>
          <a:prstGeom prst="rect">
            <a:avLst/>
          </a:prstGeom>
          <a:noFill/>
        </p:spPr>
        <p:txBody>
          <a:bodyPr wrap="square" rtlCol="0">
            <a:spAutoFit/>
          </a:bodyPr>
          <a:lstStyle/>
          <a:p>
            <a:r>
              <a:rPr lang="en-US" sz="2000" b="1" dirty="0" smtClean="0"/>
              <a:t>End-of-year performance goal and goal line are never decreased</a:t>
            </a:r>
            <a:endParaRPr lang="en-US" sz="2000" b="1" dirty="0"/>
          </a:p>
        </p:txBody>
      </p:sp>
      <p:sp>
        <p:nvSpPr>
          <p:cNvPr id="20" name="Rectangle 19"/>
          <p:cNvSpPr/>
          <p:nvPr/>
        </p:nvSpPr>
        <p:spPr>
          <a:xfrm>
            <a:off x="457200" y="5486400"/>
            <a:ext cx="807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371600" y="2057400"/>
            <a:ext cx="6024563" cy="3778250"/>
            <a:chOff x="1007" y="1105"/>
            <a:chExt cx="3795" cy="2380"/>
          </a:xfrm>
        </p:grpSpPr>
        <p:pic>
          <p:nvPicPr>
            <p:cNvPr id="146436" name="Picture 4"/>
            <p:cNvPicPr>
              <a:picLocks noChangeAspect="1" noChangeArrowheads="1"/>
            </p:cNvPicPr>
            <p:nvPr/>
          </p:nvPicPr>
          <p:blipFill>
            <a:blip r:embed="rId3" cstate="print"/>
            <a:srcRect/>
            <a:stretch>
              <a:fillRect/>
            </a:stretch>
          </p:blipFill>
          <p:spPr bwMode="auto">
            <a:xfrm>
              <a:off x="1007" y="1105"/>
              <a:ext cx="3795" cy="2380"/>
            </a:xfrm>
            <a:prstGeom prst="rect">
              <a:avLst/>
            </a:prstGeom>
            <a:noFill/>
            <a:ln w="9525">
              <a:noFill/>
              <a:miter lim="800000"/>
              <a:headEnd/>
              <a:tailEnd/>
            </a:ln>
          </p:spPr>
        </p:pic>
        <p:sp>
          <p:nvSpPr>
            <p:cNvPr id="146437" name="Text Box 5"/>
            <p:cNvSpPr txBox="1">
              <a:spLocks noChangeArrowheads="1"/>
            </p:cNvSpPr>
            <p:nvPr/>
          </p:nvSpPr>
          <p:spPr bwMode="auto">
            <a:xfrm>
              <a:off x="1632" y="2256"/>
              <a:ext cx="164" cy="109"/>
            </a:xfrm>
            <a:prstGeom prst="rect">
              <a:avLst/>
            </a:prstGeom>
            <a:noFill/>
            <a:ln w="9525">
              <a:noFill/>
              <a:miter lim="800000"/>
              <a:headEnd/>
              <a:tailEnd/>
            </a:ln>
          </p:spPr>
          <p:txBody>
            <a:bodyPr/>
            <a:lstStyle/>
            <a:p>
              <a:r>
                <a:rPr lang="en-US" sz="1400" b="1">
                  <a:cs typeface="Times New Roman" pitchFamily="18" charset="0"/>
                </a:rPr>
                <a:t>X</a:t>
              </a:r>
              <a:endParaRPr lang="en-US" sz="1400"/>
            </a:p>
          </p:txBody>
        </p:sp>
        <p:sp>
          <p:nvSpPr>
            <p:cNvPr id="146438" name="Text Box 6"/>
            <p:cNvSpPr txBox="1">
              <a:spLocks noChangeArrowheads="1"/>
            </p:cNvSpPr>
            <p:nvPr/>
          </p:nvSpPr>
          <p:spPr bwMode="auto">
            <a:xfrm>
              <a:off x="2784" y="2017"/>
              <a:ext cx="164" cy="109"/>
            </a:xfrm>
            <a:prstGeom prst="rect">
              <a:avLst/>
            </a:prstGeom>
            <a:noFill/>
            <a:ln w="9525">
              <a:noFill/>
              <a:miter lim="800000"/>
              <a:headEnd/>
              <a:tailEnd/>
            </a:ln>
          </p:spPr>
          <p:txBody>
            <a:bodyPr/>
            <a:lstStyle/>
            <a:p>
              <a:r>
                <a:rPr lang="en-US" sz="1400" b="1" dirty="0">
                  <a:cs typeface="Times New Roman" pitchFamily="18" charset="0"/>
                </a:rPr>
                <a:t>X</a:t>
              </a:r>
              <a:endParaRPr lang="en-US" sz="1400" dirty="0"/>
            </a:p>
          </p:txBody>
        </p:sp>
        <p:sp>
          <p:nvSpPr>
            <p:cNvPr id="146439" name="Line 7"/>
            <p:cNvSpPr>
              <a:spLocks noChangeShapeType="1"/>
            </p:cNvSpPr>
            <p:nvPr/>
          </p:nvSpPr>
          <p:spPr bwMode="auto">
            <a:xfrm flipV="1">
              <a:off x="1727" y="2113"/>
              <a:ext cx="1153" cy="240"/>
            </a:xfrm>
            <a:prstGeom prst="line">
              <a:avLst/>
            </a:prstGeom>
            <a:noFill/>
            <a:ln w="9525">
              <a:solidFill>
                <a:srgbClr val="000000"/>
              </a:solidFill>
              <a:round/>
              <a:headEnd/>
              <a:tailEnd/>
            </a:ln>
          </p:spPr>
          <p:txBody>
            <a:bodyPr/>
            <a:lstStyle/>
            <a:p>
              <a:endParaRPr lang="en-US"/>
            </a:p>
          </p:txBody>
        </p:sp>
        <p:sp>
          <p:nvSpPr>
            <p:cNvPr id="146440" name="Text Box 8"/>
            <p:cNvSpPr txBox="1">
              <a:spLocks noChangeArrowheads="1"/>
            </p:cNvSpPr>
            <p:nvPr/>
          </p:nvSpPr>
          <p:spPr bwMode="auto">
            <a:xfrm>
              <a:off x="4368" y="1632"/>
              <a:ext cx="164" cy="109"/>
            </a:xfrm>
            <a:prstGeom prst="rect">
              <a:avLst/>
            </a:prstGeom>
            <a:noFill/>
            <a:ln w="9525">
              <a:noFill/>
              <a:miter lim="800000"/>
              <a:headEnd/>
              <a:tailEnd/>
            </a:ln>
          </p:spPr>
          <p:txBody>
            <a:bodyPr/>
            <a:lstStyle/>
            <a:p>
              <a:r>
                <a:rPr lang="en-US" sz="1400" b="1">
                  <a:cs typeface="Times New Roman" pitchFamily="18" charset="0"/>
                </a:rPr>
                <a:t>X</a:t>
              </a:r>
              <a:endParaRPr lang="en-US" sz="1400"/>
            </a:p>
          </p:txBody>
        </p:sp>
        <p:sp>
          <p:nvSpPr>
            <p:cNvPr id="146441" name="Line 9"/>
            <p:cNvSpPr>
              <a:spLocks noChangeShapeType="1"/>
            </p:cNvSpPr>
            <p:nvPr/>
          </p:nvSpPr>
          <p:spPr bwMode="auto">
            <a:xfrm flipV="1">
              <a:off x="1728" y="1728"/>
              <a:ext cx="2688" cy="624"/>
            </a:xfrm>
            <a:prstGeom prst="line">
              <a:avLst/>
            </a:prstGeom>
            <a:noFill/>
            <a:ln w="9525">
              <a:solidFill>
                <a:srgbClr val="000000"/>
              </a:solidFill>
              <a:prstDash val="dash"/>
              <a:round/>
              <a:headEnd/>
              <a:tailEnd/>
            </a:ln>
          </p:spPr>
          <p:txBody>
            <a:bodyPr/>
            <a:lstStyle/>
            <a:p>
              <a:endParaRPr lang="en-US"/>
            </a:p>
          </p:txBody>
        </p:sp>
        <p:sp>
          <p:nvSpPr>
            <p:cNvPr id="146442" name="Text Box 10"/>
            <p:cNvSpPr txBox="1">
              <a:spLocks noChangeArrowheads="1"/>
            </p:cNvSpPr>
            <p:nvPr/>
          </p:nvSpPr>
          <p:spPr bwMode="auto">
            <a:xfrm>
              <a:off x="3551" y="2127"/>
              <a:ext cx="1008" cy="274"/>
            </a:xfrm>
            <a:prstGeom prst="rect">
              <a:avLst/>
            </a:prstGeom>
            <a:solidFill>
              <a:srgbClr val="FFFFFF"/>
            </a:solidFill>
            <a:ln w="9525">
              <a:solidFill>
                <a:srgbClr val="000000"/>
              </a:solidFill>
              <a:miter lim="800000"/>
              <a:headEnd/>
              <a:tailEnd/>
            </a:ln>
          </p:spPr>
          <p:txBody>
            <a:bodyPr/>
            <a:lstStyle/>
            <a:p>
              <a:pPr algn="ctr"/>
              <a:r>
                <a:rPr lang="en-US" sz="2000" dirty="0" smtClean="0">
                  <a:cs typeface="Times New Roman" pitchFamily="18" charset="0"/>
                </a:rPr>
                <a:t>goal line</a:t>
              </a:r>
              <a:endParaRPr lang="en-US" sz="2000" dirty="0"/>
            </a:p>
          </p:txBody>
        </p:sp>
        <p:sp>
          <p:nvSpPr>
            <p:cNvPr id="146443" name="Line 11"/>
            <p:cNvSpPr>
              <a:spLocks noChangeShapeType="1"/>
            </p:cNvSpPr>
            <p:nvPr/>
          </p:nvSpPr>
          <p:spPr bwMode="auto">
            <a:xfrm flipH="1" flipV="1">
              <a:off x="4058" y="1872"/>
              <a:ext cx="109" cy="255"/>
            </a:xfrm>
            <a:prstGeom prst="line">
              <a:avLst/>
            </a:prstGeom>
            <a:noFill/>
            <a:ln w="9525">
              <a:solidFill>
                <a:srgbClr val="000000"/>
              </a:solidFill>
              <a:round/>
              <a:headEnd/>
              <a:tailEnd type="triangle" w="med" len="med"/>
            </a:ln>
          </p:spPr>
          <p:txBody>
            <a:bodyPr/>
            <a:lstStyle/>
            <a:p>
              <a:endParaRPr lang="en-US"/>
            </a:p>
          </p:txBody>
        </p:sp>
        <p:sp>
          <p:nvSpPr>
            <p:cNvPr id="146444" name="Line 12"/>
            <p:cNvSpPr>
              <a:spLocks noChangeShapeType="1"/>
            </p:cNvSpPr>
            <p:nvPr/>
          </p:nvSpPr>
          <p:spPr bwMode="auto">
            <a:xfrm>
              <a:off x="3216" y="1296"/>
              <a:ext cx="0" cy="1603"/>
            </a:xfrm>
            <a:prstGeom prst="line">
              <a:avLst/>
            </a:prstGeom>
            <a:noFill/>
            <a:ln w="28575">
              <a:solidFill>
                <a:srgbClr val="000000"/>
              </a:solidFill>
              <a:prstDash val="lgDash"/>
              <a:round/>
              <a:headEnd/>
              <a:tailEnd/>
            </a:ln>
          </p:spPr>
          <p:txBody>
            <a:bodyPr/>
            <a:lstStyle/>
            <a:p>
              <a:endParaRPr lang="en-US"/>
            </a:p>
          </p:txBody>
        </p:sp>
        <p:sp>
          <p:nvSpPr>
            <p:cNvPr id="146445" name="Line 13"/>
            <p:cNvSpPr>
              <a:spLocks noChangeShapeType="1"/>
            </p:cNvSpPr>
            <p:nvPr/>
          </p:nvSpPr>
          <p:spPr bwMode="auto">
            <a:xfrm flipH="1" flipV="1">
              <a:off x="2388" y="2322"/>
              <a:ext cx="218" cy="327"/>
            </a:xfrm>
            <a:prstGeom prst="line">
              <a:avLst/>
            </a:prstGeom>
            <a:noFill/>
            <a:ln w="9525">
              <a:solidFill>
                <a:srgbClr val="000000"/>
              </a:solidFill>
              <a:round/>
              <a:headEnd/>
              <a:tailEnd type="triangle" w="med" len="med"/>
            </a:ln>
          </p:spPr>
          <p:txBody>
            <a:bodyPr/>
            <a:lstStyle/>
            <a:p>
              <a:endParaRPr lang="en-US"/>
            </a:p>
          </p:txBody>
        </p:sp>
        <p:sp>
          <p:nvSpPr>
            <p:cNvPr id="146446" name="Text Box 14"/>
            <p:cNvSpPr txBox="1">
              <a:spLocks noChangeArrowheads="1"/>
            </p:cNvSpPr>
            <p:nvPr/>
          </p:nvSpPr>
          <p:spPr bwMode="auto">
            <a:xfrm>
              <a:off x="2111" y="2592"/>
              <a:ext cx="1008" cy="241"/>
            </a:xfrm>
            <a:prstGeom prst="rect">
              <a:avLst/>
            </a:prstGeom>
            <a:solidFill>
              <a:srgbClr val="FFFFFF"/>
            </a:solidFill>
            <a:ln w="9525">
              <a:solidFill>
                <a:srgbClr val="000000"/>
              </a:solidFill>
              <a:miter lim="800000"/>
              <a:headEnd/>
              <a:tailEnd/>
            </a:ln>
          </p:spPr>
          <p:txBody>
            <a:bodyPr/>
            <a:lstStyle/>
            <a:p>
              <a:pPr algn="ctr"/>
              <a:r>
                <a:rPr lang="en-US" sz="2000" dirty="0" smtClean="0">
                  <a:cs typeface="Times New Roman" pitchFamily="18" charset="0"/>
                </a:rPr>
                <a:t>trend line</a:t>
              </a:r>
              <a:endParaRPr lang="en-US" sz="2000" dirty="0"/>
            </a:p>
          </p:txBody>
        </p:sp>
      </p:grpSp>
      <p:sp>
        <p:nvSpPr>
          <p:cNvPr id="17" name="Title 14"/>
          <p:cNvSpPr>
            <a:spLocks noGrp="1"/>
          </p:cNvSpPr>
          <p:nvPr>
            <p:ph type="title"/>
          </p:nvPr>
        </p:nvSpPr>
        <p:spPr/>
        <p:txBody>
          <a:bodyPr/>
          <a:lstStyle/>
          <a:p>
            <a:r>
              <a:rPr lang="en-US" dirty="0" smtClean="0"/>
              <a:t>Trend Line Analysis</a:t>
            </a:r>
            <a:endParaRPr lang="en-US" dirty="0"/>
          </a:p>
        </p:txBody>
      </p:sp>
      <p:sp>
        <p:nvSpPr>
          <p:cNvPr id="15" name="Slide Number Placeholder 14"/>
          <p:cNvSpPr>
            <a:spLocks noGrp="1"/>
          </p:cNvSpPr>
          <p:nvPr>
            <p:ph type="sldNum" sz="quarter" idx="10"/>
          </p:nvPr>
        </p:nvSpPr>
        <p:spPr/>
        <p:txBody>
          <a:bodyPr/>
          <a:lstStyle/>
          <a:p>
            <a:pPr>
              <a:defRPr/>
            </a:pPr>
            <a:fld id="{085E27C5-ECB1-4EBC-98D3-F94D2BA84B3F}" type="slidenum">
              <a:rPr lang="en-US" smtClean="0"/>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Rules Summary</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Four-point rule—easy to implement, but not as sensitive</a:t>
            </a:r>
          </a:p>
          <a:p>
            <a:pPr>
              <a:buClr>
                <a:schemeClr val="accent1"/>
              </a:buClr>
              <a:buFont typeface="Wingdings" pitchFamily="2" charset="2"/>
              <a:buChar char="§"/>
            </a:pPr>
            <a:r>
              <a:rPr lang="en-US" dirty="0" smtClean="0"/>
              <a:t>The trend line rule—more sensitive to changes, but requires calculation to obtain</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763000" cy="990600"/>
          </a:xfrm>
        </p:spPr>
        <p:txBody>
          <a:bodyPr>
            <a:normAutofit/>
          </a:bodyPr>
          <a:lstStyle/>
          <a:p>
            <a:r>
              <a:rPr lang="en-US" dirty="0" smtClean="0"/>
              <a:t>Steps in the Decision Making Process</a:t>
            </a:r>
            <a:endParaRPr lang="en-US" dirty="0"/>
          </a:p>
        </p:txBody>
      </p:sp>
      <p:sp>
        <p:nvSpPr>
          <p:cNvPr id="5" name="Content Placeholder 4"/>
          <p:cNvSpPr>
            <a:spLocks noGrp="1"/>
          </p:cNvSpPr>
          <p:nvPr>
            <p:ph idx="1"/>
          </p:nvPr>
        </p:nvSpPr>
        <p:spPr>
          <a:xfrm>
            <a:off x="533400" y="1905000"/>
            <a:ext cx="8305800" cy="4267200"/>
          </a:xfrm>
        </p:spPr>
        <p:txBody>
          <a:bodyPr>
            <a:noAutofit/>
          </a:bodyPr>
          <a:lstStyle/>
          <a:p>
            <a:pPr marL="514350" indent="-514350">
              <a:buClr>
                <a:schemeClr val="accent1"/>
              </a:buClr>
              <a:buFont typeface="+mj-lt"/>
              <a:buAutoNum type="arabicPeriod"/>
            </a:pPr>
            <a:r>
              <a:rPr lang="en-US" sz="2800" dirty="0" smtClean="0">
                <a:solidFill>
                  <a:schemeClr val="tx1"/>
                </a:solidFill>
              </a:rPr>
              <a:t>Establish Data Review Team</a:t>
            </a:r>
          </a:p>
          <a:p>
            <a:pPr marL="514350" indent="-514350">
              <a:buClr>
                <a:schemeClr val="accent1"/>
              </a:buClr>
              <a:buFont typeface="+mj-lt"/>
              <a:buAutoNum type="arabicPeriod"/>
            </a:pPr>
            <a:r>
              <a:rPr lang="en-US" sz="2800" dirty="0"/>
              <a:t>Determine Frequency of Data </a:t>
            </a:r>
            <a:r>
              <a:rPr lang="en-US" sz="2800" dirty="0" smtClean="0"/>
              <a:t>Collection</a:t>
            </a:r>
          </a:p>
          <a:p>
            <a:pPr marL="514350" indent="-514350">
              <a:buClr>
                <a:schemeClr val="accent1"/>
              </a:buClr>
              <a:buFont typeface="+mj-lt"/>
              <a:buAutoNum type="arabicPeriod"/>
            </a:pPr>
            <a:r>
              <a:rPr lang="en-US" sz="2800" dirty="0" smtClean="0"/>
              <a:t>Establish Baseline Data and Progress Monitoring Level</a:t>
            </a:r>
          </a:p>
          <a:p>
            <a:pPr marL="514350" indent="-514350">
              <a:buClr>
                <a:schemeClr val="accent1"/>
              </a:buClr>
              <a:buFont typeface="+mj-lt"/>
              <a:buAutoNum type="arabicPeriod"/>
            </a:pPr>
            <a:r>
              <a:rPr lang="en-US" sz="2800" dirty="0" smtClean="0"/>
              <a:t>Establish Goal</a:t>
            </a:r>
          </a:p>
          <a:p>
            <a:pPr marL="514350" indent="-514350">
              <a:buClr>
                <a:schemeClr val="accent1"/>
              </a:buClr>
              <a:buFont typeface="+mj-lt"/>
              <a:buAutoNum type="arabicPeriod"/>
            </a:pPr>
            <a:r>
              <a:rPr lang="en-US" sz="2800" dirty="0" smtClean="0"/>
              <a:t>Collect and Graph Frequent Data</a:t>
            </a:r>
          </a:p>
          <a:p>
            <a:pPr marL="514350" indent="-514350">
              <a:buClr>
                <a:schemeClr val="accent1"/>
              </a:buClr>
              <a:buFont typeface="+mj-lt"/>
              <a:buAutoNum type="arabicPeriod"/>
            </a:pPr>
            <a:r>
              <a:rPr lang="en-US" sz="2800" dirty="0" smtClean="0"/>
              <a:t>Analyze and Make Instructional Decisions</a:t>
            </a:r>
          </a:p>
          <a:p>
            <a:pPr marL="514350" indent="-514350">
              <a:buClr>
                <a:schemeClr val="accent1"/>
              </a:buClr>
              <a:buFont typeface="+mj-lt"/>
              <a:buAutoNum type="arabicPeriod"/>
            </a:pPr>
            <a:r>
              <a:rPr lang="en-US" sz="2800" b="1" dirty="0" smtClean="0"/>
              <a:t>Continue Progress Monitoring  </a:t>
            </a:r>
          </a:p>
        </p:txBody>
      </p:sp>
      <p:sp>
        <p:nvSpPr>
          <p:cNvPr id="6" name="AutoShape 70"/>
          <p:cNvSpPr>
            <a:spLocks noChangeArrowheads="1"/>
          </p:cNvSpPr>
          <p:nvPr/>
        </p:nvSpPr>
        <p:spPr bwMode="auto">
          <a:xfrm>
            <a:off x="381000" y="5410200"/>
            <a:ext cx="8119241" cy="533400"/>
          </a:xfrm>
          <a:prstGeom prst="flowChartAlternateProcess">
            <a:avLst/>
          </a:prstGeom>
          <a:solidFill>
            <a:schemeClr val="accent2">
              <a:alpha val="12941"/>
            </a:schemeClr>
          </a:solidFill>
          <a:ln w="38100">
            <a:solidFill>
              <a:srgbClr val="660066"/>
            </a:solidFill>
            <a:miter lim="800000"/>
            <a:headEnd/>
            <a:tailEnd/>
          </a:ln>
        </p:spPr>
        <p:txBody>
          <a:bodyPr wrap="none" anchor="ctr"/>
          <a:lstStyle/>
          <a:p>
            <a:endParaRPr lang="en-US" b="1"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138</a:t>
            </a:fld>
            <a:endParaRPr lang="en-US"/>
          </a:p>
        </p:txBody>
      </p:sp>
    </p:spTree>
    <p:extLst>
      <p:ext uri="{BB962C8B-B14F-4D97-AF65-F5344CB8AC3E}">
        <p14:creationId xmlns:p14="http://schemas.microsoft.com/office/powerpoint/2010/main" xmlns="" val="17895257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Progress Monitoring</a:t>
            </a:r>
            <a:endParaRPr lang="en-US" dirty="0"/>
          </a:p>
        </p:txBody>
      </p:sp>
      <p:sp>
        <p:nvSpPr>
          <p:cNvPr id="3" name="Content Placeholder 2"/>
          <p:cNvSpPr>
            <a:spLocks noGrp="1"/>
          </p:cNvSpPr>
          <p:nvPr>
            <p:ph idx="1"/>
          </p:nvPr>
        </p:nvSpPr>
        <p:spPr>
          <a:xfrm>
            <a:off x="152400" y="1828800"/>
            <a:ext cx="8686800" cy="3657600"/>
          </a:xfrm>
        </p:spPr>
        <p:txBody>
          <a:bodyPr/>
          <a:lstStyle/>
          <a:p>
            <a:pPr>
              <a:buClr>
                <a:schemeClr val="accent1"/>
              </a:buClr>
              <a:buFont typeface="Wingdings" pitchFamily="2" charset="2"/>
              <a:buChar char="§"/>
            </a:pPr>
            <a:r>
              <a:rPr lang="en-US" dirty="0" smtClean="0"/>
              <a:t>Follow a set data collection schedule</a:t>
            </a:r>
          </a:p>
          <a:p>
            <a:pPr>
              <a:buClr>
                <a:schemeClr val="accent1"/>
              </a:buClr>
              <a:buFont typeface="Wingdings" pitchFamily="2" charset="2"/>
              <a:buChar char="§"/>
            </a:pPr>
            <a:r>
              <a:rPr lang="en-US" dirty="0" smtClean="0"/>
              <a:t>Communicating </a:t>
            </a:r>
            <a:r>
              <a:rPr lang="en-US" b="1" u="sng" dirty="0" smtClean="0"/>
              <a:t>purpose</a:t>
            </a:r>
            <a:r>
              <a:rPr lang="en-US" dirty="0" smtClean="0"/>
              <a:t> of data collection AND</a:t>
            </a:r>
            <a:r>
              <a:rPr lang="en-US" b="1" u="sng" dirty="0" smtClean="0"/>
              <a:t> results </a:t>
            </a:r>
            <a:r>
              <a:rPr lang="en-US" dirty="0" smtClean="0"/>
              <a:t>regularly</a:t>
            </a:r>
          </a:p>
          <a:p>
            <a:pPr lvl="1">
              <a:buClr>
                <a:schemeClr val="tx2"/>
              </a:buClr>
              <a:buFont typeface="Arial" pitchFamily="34" charset="0"/>
              <a:buChar char="•"/>
            </a:pPr>
            <a:r>
              <a:rPr lang="en-US" dirty="0" smtClean="0"/>
              <a:t>Share with parents, teachers, and students</a:t>
            </a:r>
          </a:p>
          <a:p>
            <a:pPr>
              <a:buClr>
                <a:schemeClr val="accent1"/>
              </a:buClr>
              <a:buFont typeface="Wingdings" pitchFamily="2" charset="2"/>
              <a:buChar char="§"/>
            </a:pPr>
            <a:r>
              <a:rPr lang="en-US" dirty="0" smtClean="0"/>
              <a:t>Dissemination with discussion is preferred</a:t>
            </a:r>
          </a:p>
          <a:p>
            <a:pPr lvl="1">
              <a:buClr>
                <a:schemeClr val="accent2"/>
              </a:buClr>
              <a:buFont typeface="Arial" pitchFamily="34" charset="0"/>
              <a:buChar char="•"/>
            </a:pPr>
            <a:r>
              <a:rPr lang="en-US" dirty="0" smtClean="0"/>
              <a:t>Encourage all school teams to talk about results, patterns, possible interpretations, and likely next steps.</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414710" cy="1143000"/>
          </a:xfrm>
        </p:spPr>
        <p:txBody>
          <a:bodyPr>
            <a:normAutofit fontScale="90000"/>
          </a:bodyPr>
          <a:lstStyle/>
          <a:p>
            <a:r>
              <a:rPr lang="en-US" dirty="0" smtClean="0"/>
              <a:t>Screening v. Progress Monitoring</a:t>
            </a:r>
            <a:endParaRPr lang="en-US" dirty="0"/>
          </a:p>
        </p:txBody>
      </p:sp>
      <p:sp>
        <p:nvSpPr>
          <p:cNvPr id="3" name="Content Placeholder 2"/>
          <p:cNvSpPr>
            <a:spLocks noGrp="1"/>
          </p:cNvSpPr>
          <p:nvPr>
            <p:ph idx="1"/>
          </p:nvPr>
        </p:nvSpPr>
        <p:spPr>
          <a:xfrm>
            <a:off x="457200" y="1981200"/>
            <a:ext cx="8382000" cy="3508977"/>
          </a:xfrm>
        </p:spPr>
        <p:txBody>
          <a:bodyPr>
            <a:noAutofit/>
          </a:bodyPr>
          <a:lstStyle/>
          <a:p>
            <a:r>
              <a:rPr lang="en-US" sz="2400" dirty="0" smtClean="0"/>
              <a:t>“Close </a:t>
            </a:r>
            <a:r>
              <a:rPr lang="en-US" sz="2400" dirty="0"/>
              <a:t>C</a:t>
            </a:r>
            <a:r>
              <a:rPr lang="en-US" sz="2400" dirty="0" smtClean="0"/>
              <a:t>ousins”</a:t>
            </a:r>
          </a:p>
          <a:p>
            <a:r>
              <a:rPr lang="en-US" sz="2400" dirty="0" smtClean="0"/>
              <a:t>Often the same measures used</a:t>
            </a:r>
          </a:p>
          <a:p>
            <a:r>
              <a:rPr lang="en-US" sz="2400" dirty="0" smtClean="0"/>
              <a:t>In some publications, you may see screening described as a </a:t>
            </a:r>
            <a:r>
              <a:rPr lang="en-US" sz="2400" i="1" dirty="0" smtClean="0"/>
              <a:t>type</a:t>
            </a:r>
            <a:r>
              <a:rPr lang="en-US" sz="2400" dirty="0" smtClean="0"/>
              <a:t> of progress monitoring.</a:t>
            </a:r>
          </a:p>
          <a:p>
            <a:r>
              <a:rPr lang="en-US" sz="2400" dirty="0" smtClean="0"/>
              <a:t>Within </a:t>
            </a:r>
            <a:r>
              <a:rPr lang="en-US" sz="2400" b="1" dirty="0" smtClean="0"/>
              <a:t>RTI</a:t>
            </a:r>
            <a:r>
              <a:rPr lang="en-US" sz="2400" dirty="0" smtClean="0"/>
              <a:t> it is important to differentiate:</a:t>
            </a:r>
          </a:p>
          <a:p>
            <a:pPr lvl="1"/>
            <a:r>
              <a:rPr lang="en-US" sz="2400" b="1" dirty="0" smtClean="0"/>
              <a:t>Universal Screening</a:t>
            </a:r>
            <a:r>
              <a:rPr lang="en-US" sz="2400" dirty="0" smtClean="0"/>
              <a:t>,</a:t>
            </a:r>
            <a:r>
              <a:rPr lang="en-US" sz="2400" b="1" dirty="0" smtClean="0"/>
              <a:t> </a:t>
            </a:r>
            <a:r>
              <a:rPr lang="en-US" sz="2400" dirty="0" smtClean="0"/>
              <a:t>which is for all students from</a:t>
            </a:r>
          </a:p>
          <a:p>
            <a:pPr lvl="1"/>
            <a:r>
              <a:rPr lang="en-US" sz="2400" b="1" dirty="0" smtClean="0"/>
              <a:t>Progress Monitoring, </a:t>
            </a:r>
            <a:r>
              <a:rPr lang="en-US" sz="2400" dirty="0" smtClean="0"/>
              <a:t>which is for some students who have been identified as at-risk for poor academic or behavioral outcomes. </a:t>
            </a:r>
            <a:endParaRPr lang="en-US" sz="2400" dirty="0"/>
          </a:p>
        </p:txBody>
      </p:sp>
    </p:spTree>
    <p:extLst>
      <p:ext uri="{BB962C8B-B14F-4D97-AF65-F5344CB8AC3E}">
        <p14:creationId xmlns:p14="http://schemas.microsoft.com/office/powerpoint/2010/main" xmlns="" val="221387224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Quick Reminder about Frequency of Ongoing Progress Monitoring</a:t>
            </a:r>
            <a:endParaRPr lang="en-US" dirty="0"/>
          </a:p>
        </p:txBody>
      </p:sp>
      <p:grpSp>
        <p:nvGrpSpPr>
          <p:cNvPr id="2" name="Group 2"/>
          <p:cNvGrpSpPr>
            <a:grpSpLocks/>
          </p:cNvGrpSpPr>
          <p:nvPr/>
        </p:nvGrpSpPr>
        <p:grpSpPr bwMode="auto">
          <a:xfrm>
            <a:off x="1212850" y="1887538"/>
            <a:ext cx="6878638" cy="4075113"/>
            <a:chOff x="764" y="1189"/>
            <a:chExt cx="4333" cy="2567"/>
          </a:xfrm>
        </p:grpSpPr>
        <p:sp>
          <p:nvSpPr>
            <p:cNvPr id="1813507" name="Text Box 3"/>
            <p:cNvSpPr txBox="1">
              <a:spLocks noChangeArrowheads="1"/>
            </p:cNvSpPr>
            <p:nvPr/>
          </p:nvSpPr>
          <p:spPr bwMode="auto">
            <a:xfrm>
              <a:off x="877" y="3496"/>
              <a:ext cx="4106" cy="231"/>
            </a:xfrm>
            <a:prstGeom prst="rect">
              <a:avLst/>
            </a:prstGeom>
            <a:noFill/>
            <a:ln w="9525">
              <a:noFill/>
              <a:miter lim="800000"/>
              <a:headEnd/>
              <a:tailEnd/>
            </a:ln>
            <a:effectLst/>
          </p:spPr>
          <p:txBody>
            <a:bodyPr>
              <a:spAutoFit/>
            </a:bodyPr>
            <a:lstStyle/>
            <a:p>
              <a:pPr algn="r">
                <a:spcBef>
                  <a:spcPct val="50000"/>
                </a:spcBef>
              </a:pPr>
              <a:endParaRPr lang="en-US" b="0"/>
            </a:p>
          </p:txBody>
        </p:sp>
        <p:pic>
          <p:nvPicPr>
            <p:cNvPr id="1813508" name="Picture 4"/>
            <p:cNvPicPr>
              <a:picLocks noChangeAspect="1" noChangeArrowheads="1"/>
            </p:cNvPicPr>
            <p:nvPr/>
          </p:nvPicPr>
          <p:blipFill>
            <a:blip r:embed="rId3" cstate="print"/>
            <a:srcRect/>
            <a:stretch>
              <a:fillRect/>
            </a:stretch>
          </p:blipFill>
          <p:spPr bwMode="auto">
            <a:xfrm>
              <a:off x="764" y="1189"/>
              <a:ext cx="4333" cy="2399"/>
            </a:xfrm>
            <a:prstGeom prst="rect">
              <a:avLst/>
            </a:prstGeom>
            <a:noFill/>
            <a:ln w="9525">
              <a:noFill/>
              <a:miter lim="800000"/>
              <a:headEnd/>
              <a:tailEnd/>
            </a:ln>
            <a:effectLst/>
          </p:spPr>
        </p:pic>
        <p:sp>
          <p:nvSpPr>
            <p:cNvPr id="1813511" name="Text Box 7"/>
            <p:cNvSpPr txBox="1">
              <a:spLocks noChangeArrowheads="1"/>
            </p:cNvSpPr>
            <p:nvPr/>
          </p:nvSpPr>
          <p:spPr bwMode="auto">
            <a:xfrm>
              <a:off x="796" y="3583"/>
              <a:ext cx="4039" cy="173"/>
            </a:xfrm>
            <a:prstGeom prst="rect">
              <a:avLst/>
            </a:prstGeom>
            <a:noFill/>
            <a:ln w="9525">
              <a:noFill/>
              <a:miter lim="800000"/>
              <a:headEnd/>
              <a:tailEnd/>
            </a:ln>
            <a:effectLst/>
          </p:spPr>
          <p:txBody>
            <a:bodyPr>
              <a:spAutoFit/>
            </a:bodyPr>
            <a:lstStyle/>
            <a:p>
              <a:pPr>
                <a:spcBef>
                  <a:spcPct val="50000"/>
                </a:spcBef>
              </a:pPr>
              <a:r>
                <a:rPr lang="en-US" sz="1200" b="0" dirty="0"/>
                <a:t>Similar results found by Fuchs &amp; Fuchs (1986)</a:t>
              </a:r>
            </a:p>
          </p:txBody>
        </p:sp>
      </p:grpSp>
      <p:sp>
        <p:nvSpPr>
          <p:cNvPr id="12" name="Rectangle 11"/>
          <p:cNvSpPr/>
          <p:nvPr/>
        </p:nvSpPr>
        <p:spPr>
          <a:xfrm>
            <a:off x="1143000" y="3886200"/>
            <a:ext cx="69342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pPr>
              <a:defRPr/>
            </a:pPr>
            <a:fld id="{085E27C5-ECB1-4EBC-98D3-F94D2BA84B3F}" type="slidenum">
              <a:rPr lang="en-US" smtClean="0"/>
              <a:pPr>
                <a:defRPr/>
              </a:pPr>
              <a:t>140</a:t>
            </a:fld>
            <a:endParaRPr lang="en-US"/>
          </a:p>
        </p:txBody>
      </p:sp>
    </p:spTree>
    <p:extLst>
      <p:ext uri="{BB962C8B-B14F-4D97-AF65-F5344CB8AC3E}">
        <p14:creationId xmlns:p14="http://schemas.microsoft.com/office/powerpoint/2010/main" xmlns="" val="2385829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 4: Decision-making </a:t>
            </a:r>
            <a:r>
              <a:rPr lang="en-US" dirty="0" smtClean="0"/>
              <a:t>examples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141</a:t>
            </a:fld>
            <a:endParaRPr lang="en-US"/>
          </a:p>
        </p:txBody>
      </p:sp>
    </p:spTree>
    <p:extLst>
      <p:ext uri="{BB962C8B-B14F-4D97-AF65-F5344CB8AC3E}">
        <p14:creationId xmlns:p14="http://schemas.microsoft.com/office/powerpoint/2010/main" xmlns="" val="121963124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990600"/>
          </a:xfrm>
        </p:spPr>
        <p:txBody>
          <a:bodyPr/>
          <a:lstStyle/>
          <a:p>
            <a:pPr algn="ctr"/>
            <a:r>
              <a:rPr lang="en-US" sz="4200" dirty="0" smtClean="0"/>
              <a:t>Quick Review of Commonly </a:t>
            </a:r>
            <a:br>
              <a:rPr lang="en-US" sz="4200" dirty="0" smtClean="0"/>
            </a:br>
            <a:r>
              <a:rPr lang="en-US" sz="4200" dirty="0" smtClean="0"/>
              <a:t>Confused Terms</a:t>
            </a:r>
            <a:endParaRPr lang="en-US" sz="4200" dirty="0"/>
          </a:p>
        </p:txBody>
      </p:sp>
      <p:sp>
        <p:nvSpPr>
          <p:cNvPr id="3" name="Content Placeholder 2"/>
          <p:cNvSpPr>
            <a:spLocks noGrp="1"/>
          </p:cNvSpPr>
          <p:nvPr>
            <p:ph idx="1"/>
          </p:nvPr>
        </p:nvSpPr>
        <p:spPr>
          <a:xfrm>
            <a:off x="381000" y="1981200"/>
            <a:ext cx="8305800" cy="3808412"/>
          </a:xfrm>
        </p:spPr>
        <p:txBody>
          <a:bodyPr/>
          <a:lstStyle/>
          <a:p>
            <a:pPr>
              <a:buClr>
                <a:schemeClr val="accent1"/>
              </a:buClr>
              <a:buFont typeface="Wingdings" pitchFamily="2" charset="2"/>
              <a:buChar char="§"/>
            </a:pPr>
            <a:r>
              <a:rPr lang="en-US" sz="2400" b="1" dirty="0" smtClean="0"/>
              <a:t>Cut Score </a:t>
            </a:r>
            <a:r>
              <a:rPr lang="en-US" sz="2400" dirty="0" smtClean="0"/>
              <a:t>– score on a screening test that divides students who are considered potentially at risk from those who are considered not at risk.</a:t>
            </a:r>
          </a:p>
          <a:p>
            <a:pPr>
              <a:buClr>
                <a:schemeClr val="accent1"/>
              </a:buClr>
              <a:buFont typeface="Wingdings" pitchFamily="2" charset="2"/>
              <a:buChar char="§"/>
            </a:pPr>
            <a:r>
              <a:rPr lang="en-US" sz="2400" b="1" dirty="0" smtClean="0"/>
              <a:t>Target or Benchmark </a:t>
            </a:r>
            <a:r>
              <a:rPr lang="en-US" sz="2400" dirty="0" smtClean="0"/>
              <a:t>– pre-determined level of performance on a screening test that is considered representative of proficiency or mastery of a certain set of skills. </a:t>
            </a:r>
          </a:p>
          <a:p>
            <a:pPr>
              <a:buClr>
                <a:schemeClr val="accent1"/>
              </a:buClr>
              <a:buFont typeface="Wingdings" pitchFamily="2" charset="2"/>
              <a:buChar char="§"/>
            </a:pPr>
            <a:r>
              <a:rPr lang="en-US" sz="2400" b="1" dirty="0" smtClean="0"/>
              <a:t>Criterion Scores</a:t>
            </a:r>
            <a:r>
              <a:rPr lang="en-US" sz="2400" dirty="0" smtClean="0"/>
              <a:t> – scores on a screening test that separate students into performance levels (e.g., established, emerging, deficient); May be used to designate primary/secondary/tertiary levels</a:t>
            </a:r>
            <a:endParaRPr lang="en-US" sz="24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142</a:t>
            </a:fld>
            <a:endParaRPr lang="en-US" dirty="0"/>
          </a:p>
        </p:txBody>
      </p:sp>
    </p:spTree>
    <p:extLst>
      <p:ext uri="{BB962C8B-B14F-4D97-AF65-F5344CB8AC3E}">
        <p14:creationId xmlns:p14="http://schemas.microsoft.com/office/powerpoint/2010/main" xmlns="" val="17658759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bwMode="auto">
          <a:xfrm>
            <a:off x="381000" y="1981200"/>
            <a:ext cx="8001000" cy="3886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1"/>
              </a:buClr>
              <a:buFont typeface="Wingdings" pitchFamily="2" charset="2"/>
              <a:buChar char="§"/>
            </a:pPr>
            <a:r>
              <a:rPr lang="en-US" dirty="0" smtClean="0"/>
              <a:t>All students screened using CBM</a:t>
            </a:r>
          </a:p>
          <a:p>
            <a:pPr eaLnBrk="1" hangingPunct="1">
              <a:buClr>
                <a:schemeClr val="accent1"/>
              </a:buClr>
              <a:buFont typeface="Wingdings" pitchFamily="2" charset="2"/>
              <a:buChar char="§"/>
            </a:pPr>
            <a:r>
              <a:rPr lang="en-US" dirty="0" smtClean="0"/>
              <a:t>Students scoring below a cut score are suspected to be at risk for poor learning outcomes</a:t>
            </a:r>
          </a:p>
          <a:p>
            <a:pPr eaLnBrk="1" hangingPunct="1">
              <a:buClr>
                <a:schemeClr val="accent1"/>
              </a:buClr>
              <a:buFont typeface="Wingdings" pitchFamily="2" charset="2"/>
              <a:buChar char="§"/>
            </a:pPr>
            <a:r>
              <a:rPr lang="en-US" dirty="0" smtClean="0"/>
              <a:t>Students suspected to be at risk are monitored for six to ten weeks during primary prevention using CBM</a:t>
            </a:r>
          </a:p>
        </p:txBody>
      </p:sp>
      <p:sp>
        <p:nvSpPr>
          <p:cNvPr id="5" name="Rectangle 2"/>
          <p:cNvSpPr>
            <a:spLocks noGrp="1" noChangeArrowheads="1"/>
          </p:cNvSpPr>
          <p:nvPr>
            <p:ph type="title"/>
          </p:nvPr>
        </p:nvSpPr>
        <p:spPr bwMode="auto">
          <a:xfrm>
            <a:off x="304800" y="762000"/>
            <a:ext cx="83058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EXAMPLE 1: Primary Prevention: Confirming At-risk Status With PM</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381000" y="838200"/>
            <a:ext cx="8305800" cy="990600"/>
          </a:xfrm>
          <a:prstGeom prst="rect">
            <a:avLst/>
          </a:prstGeom>
          <a:noFill/>
          <a:ln>
            <a:miter lim="800000"/>
            <a:headEnd/>
            <a:tailEnd/>
          </a:ln>
        </p:spPr>
        <p:txBody>
          <a:bodyPr/>
          <a:lstStyle/>
          <a:p>
            <a:pPr eaLnBrk="1" hangingPunct="1"/>
            <a:r>
              <a:rPr lang="en-US" sz="4000" dirty="0" smtClean="0"/>
              <a:t>Primary Prevention:</a:t>
            </a:r>
            <a:br>
              <a:rPr lang="en-US" sz="4000" dirty="0" smtClean="0"/>
            </a:br>
            <a:r>
              <a:rPr lang="en-US" sz="4000" dirty="0" smtClean="0"/>
              <a:t>Screening for Possible Math Risk</a:t>
            </a:r>
          </a:p>
        </p:txBody>
      </p:sp>
      <p:graphicFrame>
        <p:nvGraphicFramePr>
          <p:cNvPr id="113667" name="Group 3"/>
          <p:cNvGraphicFramePr>
            <a:graphicFrameLocks noGrp="1"/>
          </p:cNvGraphicFramePr>
          <p:nvPr>
            <p:ph idx="1"/>
          </p:nvPr>
        </p:nvGraphicFramePr>
        <p:xfrm>
          <a:off x="381000" y="1905000"/>
          <a:ext cx="8305800" cy="3992562"/>
        </p:xfrm>
        <a:graphic>
          <a:graphicData uri="http://schemas.openxmlformats.org/drawingml/2006/table">
            <a:tbl>
              <a:tblPr/>
              <a:tblGrid>
                <a:gridCol w="1478182"/>
                <a:gridCol w="2945319"/>
                <a:gridCol w="3882299"/>
              </a:tblGrid>
              <a:tr h="56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Computation Cut-Off</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Concepts and </a:t>
                      </a:r>
                      <a:br>
                        <a:rPr kumimoji="0" lang="en-US" sz="1400" b="1" i="0" u="none" strike="noStrike" cap="none" normalizeH="0" baseline="0" dirty="0" smtClean="0">
                          <a:ln>
                            <a:noFill/>
                          </a:ln>
                          <a:solidFill>
                            <a:schemeClr val="tx1"/>
                          </a:solidFill>
                          <a:effectLst/>
                          <a:latin typeface="Arial" pitchFamily="34" charset="0"/>
                          <a:cs typeface="Times New Roman" pitchFamily="18" charset="0"/>
                        </a:rPr>
                      </a:br>
                      <a:r>
                        <a:rPr kumimoji="0" lang="en-US" sz="1400" b="1" i="0" u="none" strike="noStrike" cap="none" normalizeH="0" baseline="0" dirty="0" smtClean="0">
                          <a:ln>
                            <a:noFill/>
                          </a:ln>
                          <a:solidFill>
                            <a:schemeClr val="tx1"/>
                          </a:solidFill>
                          <a:effectLst/>
                          <a:latin typeface="Arial" pitchFamily="34" charset="0"/>
                          <a:cs typeface="Times New Roman" pitchFamily="18" charset="0"/>
                        </a:rPr>
                        <a:t>Applications Cut-Off</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13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5 digits</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5 points</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10 digits</a:t>
                      </a:r>
                      <a:endParaRPr kumimoji="0" lang="en-US" sz="1400" b="0" i="0" u="none" strike="noStrike" cap="none" normalizeH="0" baseline="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10 points</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10 digits </a:t>
                      </a:r>
                      <a:endParaRPr kumimoji="0" lang="en-US" sz="1400" b="0" i="0" u="none" strike="noStrike" cap="none" normalizeH="0" baseline="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10 points</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10 digits</a:t>
                      </a:r>
                      <a:endParaRPr kumimoji="0" lang="en-US" sz="1400" b="0" i="0" u="none" strike="noStrike" cap="none" normalizeH="0" baseline="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5 points</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13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15 digits</a:t>
                      </a:r>
                      <a:endParaRPr kumimoji="0" lang="en-US" sz="1400" b="0" i="0" u="none" strike="noStrike" cap="none" normalizeH="0" baseline="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5 points</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a:t>
                      </a: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15 digits</a:t>
                      </a:r>
                      <a:endParaRPr kumimoji="0" lang="en-US" sz="1400" b="0" i="0" u="none" strike="noStrike" cap="none" normalizeH="0" baseline="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5 points</a:t>
                      </a:r>
                      <a:endParaRPr kumimoji="0" lang="en-US" sz="1400" b="0" i="0" u="none" strike="noStrike" cap="none" normalizeH="0" baseline="0" dirty="0" smtClean="0">
                        <a:ln>
                          <a:noFill/>
                        </a:ln>
                        <a:solidFill>
                          <a:schemeClr val="tx1"/>
                        </a:solidFill>
                        <a:effectLst/>
                        <a:latin typeface="Arial" pitchFamily="34" charset="0"/>
                      </a:endParaRPr>
                    </a:p>
                  </a:txBody>
                  <a:tcPr marL="113261" marR="1132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1717" name="Text Box 37"/>
          <p:cNvSpPr txBox="1">
            <a:spLocks noChangeArrowheads="1"/>
          </p:cNvSpPr>
          <p:nvPr/>
        </p:nvSpPr>
        <p:spPr bwMode="auto">
          <a:xfrm>
            <a:off x="2743200" y="6172200"/>
            <a:ext cx="5867400" cy="304800"/>
          </a:xfrm>
          <a:prstGeom prst="rect">
            <a:avLst/>
          </a:prstGeom>
          <a:noFill/>
          <a:ln w="9525">
            <a:noFill/>
            <a:miter lim="800000"/>
            <a:headEnd/>
            <a:tailEnd/>
          </a:ln>
        </p:spPr>
        <p:txBody>
          <a:bodyPr wrap="square">
            <a:spAutoFit/>
          </a:bodyPr>
          <a:lstStyle/>
          <a:p>
            <a:pPr>
              <a:spcBef>
                <a:spcPct val="50000"/>
              </a:spcBef>
            </a:pPr>
            <a:r>
              <a:rPr lang="en-US" sz="1400" dirty="0"/>
              <a:t>Note: These figures may change pending additional RTI research.</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381000" y="762000"/>
            <a:ext cx="7848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Primary Prevention: Confirming At-risk Status With PM</a:t>
            </a:r>
          </a:p>
        </p:txBody>
      </p:sp>
      <p:sp>
        <p:nvSpPr>
          <p:cNvPr id="72707" name="Rectangle 3"/>
          <p:cNvSpPr>
            <a:spLocks noGrp="1" noChangeArrowheads="1"/>
          </p:cNvSpPr>
          <p:nvPr>
            <p:ph type="body" idx="1"/>
          </p:nvPr>
        </p:nvSpPr>
        <p:spPr bwMode="auto">
          <a:xfrm>
            <a:off x="381000" y="1828800"/>
            <a:ext cx="8305800" cy="1066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Clr>
                <a:schemeClr val="accent1"/>
              </a:buClr>
              <a:buNone/>
            </a:pPr>
            <a:r>
              <a:rPr lang="en-US" sz="2400" dirty="0" smtClean="0"/>
              <a:t>At the end of six</a:t>
            </a:r>
            <a:r>
              <a:rPr lang="en-US" sz="2400" dirty="0" smtClean="0">
                <a:cs typeface="Arial" charset="0"/>
              </a:rPr>
              <a:t>–</a:t>
            </a:r>
            <a:r>
              <a:rPr lang="en-US" sz="2400" dirty="0" smtClean="0"/>
              <a:t>ten weeks, student risk status is confirmed or disconfirmed by evaluating the student’s slope of improvement. </a:t>
            </a:r>
          </a:p>
          <a:p>
            <a:pPr eaLnBrk="1" hangingPunct="1"/>
            <a:endParaRPr lang="en-US" dirty="0" smtClean="0"/>
          </a:p>
        </p:txBody>
      </p:sp>
      <p:graphicFrame>
        <p:nvGraphicFramePr>
          <p:cNvPr id="115764" name="Group 52"/>
          <p:cNvGraphicFramePr>
            <a:graphicFrameLocks noGrp="1"/>
          </p:cNvGraphicFramePr>
          <p:nvPr>
            <p:ph sz="half" idx="4294967295"/>
            <p:extLst>
              <p:ext uri="{D42A27DB-BD31-4B8C-83A1-F6EECF244321}">
                <p14:modId xmlns:p14="http://schemas.microsoft.com/office/powerpoint/2010/main" xmlns="" val="2445386830"/>
              </p:ext>
            </p:extLst>
          </p:nvPr>
        </p:nvGraphicFramePr>
        <p:xfrm>
          <a:off x="990600" y="2590800"/>
          <a:ext cx="6767512" cy="3292981"/>
        </p:xfrm>
        <a:graphic>
          <a:graphicData uri="http://schemas.openxmlformats.org/drawingml/2006/table">
            <a:tbl>
              <a:tblPr/>
              <a:tblGrid>
                <a:gridCol w="1541568"/>
                <a:gridCol w="1714248"/>
                <a:gridCol w="1370456"/>
                <a:gridCol w="2141240"/>
              </a:tblGrid>
              <a:tr h="990731">
                <a:tc>
                  <a:txBody>
                    <a:bodyPr/>
                    <a:lstStyle/>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Inadequate</a:t>
                      </a:r>
                    </a:p>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Reading</a:t>
                      </a:r>
                    </a:p>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Slope</a:t>
                      </a:r>
                      <a:endParaRPr kumimoji="0" lang="en-US" sz="1400" b="0" i="0" u="none" strike="noStrike" cap="none" normalizeH="0" baseline="0" smtClean="0">
                        <a:ln>
                          <a:noFill/>
                        </a:ln>
                        <a:solidFill>
                          <a:schemeClr val="tx1"/>
                        </a:solidFill>
                        <a:effectLst/>
                        <a:latin typeface="Arial" pitchFamily="34"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Inadequate Math</a:t>
                      </a:r>
                    </a:p>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Computation</a:t>
                      </a:r>
                    </a:p>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Slope</a:t>
                      </a:r>
                      <a:endParaRPr kumimoji="0" lang="en-US" sz="1400" b="0" i="0" u="none" strike="noStrike" cap="none" normalizeH="0" baseline="0" smtClean="0">
                        <a:ln>
                          <a:noFill/>
                        </a:ln>
                        <a:solidFill>
                          <a:schemeClr val="tx1"/>
                        </a:solidFill>
                        <a:effectLst/>
                        <a:latin typeface="Arial" pitchFamily="34"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Inadequate Math</a:t>
                      </a:r>
                    </a:p>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Concepts and </a:t>
                      </a:r>
                    </a:p>
                    <a:p>
                      <a:pPr marL="7938" marR="0" lvl="0" indent="952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Applications Slope</a:t>
                      </a:r>
                      <a:endParaRPr kumimoji="0" lang="en-US" sz="1400" b="0" i="0" u="none" strike="noStrike" cap="none" normalizeH="0" baseline="0" smtClean="0">
                        <a:ln>
                          <a:noFill/>
                        </a:ln>
                        <a:solidFill>
                          <a:schemeClr val="tx1"/>
                        </a:solidFill>
                        <a:effectLst/>
                        <a:latin typeface="Arial" pitchFamily="34"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47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Kindergarten</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 (LSF)</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9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1.8 (WIF)</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0.30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9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 (PRF)</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0.30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9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0.75 (PRF)</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0.20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9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 (Maze)</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9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 (Maze)</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95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0.25 (Maze)</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2755" name="Text Box 51"/>
          <p:cNvSpPr txBox="1">
            <a:spLocks noChangeArrowheads="1"/>
          </p:cNvSpPr>
          <p:nvPr/>
        </p:nvSpPr>
        <p:spPr bwMode="auto">
          <a:xfrm>
            <a:off x="3276600" y="6172200"/>
            <a:ext cx="4953000" cy="274637"/>
          </a:xfrm>
          <a:prstGeom prst="rect">
            <a:avLst/>
          </a:prstGeom>
          <a:noFill/>
          <a:ln w="9525">
            <a:noFill/>
            <a:miter lim="800000"/>
            <a:headEnd/>
            <a:tailEnd/>
          </a:ln>
        </p:spPr>
        <p:txBody>
          <a:bodyPr>
            <a:spAutoFit/>
          </a:bodyPr>
          <a:lstStyle/>
          <a:p>
            <a:pPr>
              <a:spcBef>
                <a:spcPct val="50000"/>
              </a:spcBef>
            </a:pPr>
            <a:r>
              <a:rPr lang="en-US" sz="1200" dirty="0"/>
              <a:t>Note: These figures may change pending additional RTI research.</a:t>
            </a: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381000" y="685800"/>
            <a:ext cx="8305800" cy="990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800" dirty="0" smtClean="0"/>
              <a:t>Primary Prevention: Confirming At-risk Status With PM:</a:t>
            </a:r>
            <a:br>
              <a:rPr lang="en-US" sz="2800" dirty="0" smtClean="0"/>
            </a:br>
            <a:r>
              <a:rPr lang="en-US" sz="2800" dirty="0" smtClean="0"/>
              <a:t> 4</a:t>
            </a:r>
            <a:r>
              <a:rPr lang="en-US" sz="2800" baseline="30000" dirty="0" smtClean="0"/>
              <a:t>th</a:t>
            </a:r>
            <a:r>
              <a:rPr lang="en-US" sz="2800" dirty="0" smtClean="0"/>
              <a:t> Grade Computation</a:t>
            </a:r>
          </a:p>
        </p:txBody>
      </p:sp>
      <p:grpSp>
        <p:nvGrpSpPr>
          <p:cNvPr id="2" name="Group 10"/>
          <p:cNvGrpSpPr>
            <a:grpSpLocks/>
          </p:cNvGrpSpPr>
          <p:nvPr/>
        </p:nvGrpSpPr>
        <p:grpSpPr bwMode="auto">
          <a:xfrm>
            <a:off x="914400" y="1905000"/>
            <a:ext cx="7239000" cy="3787775"/>
            <a:chOff x="624" y="912"/>
            <a:chExt cx="4560" cy="2386"/>
          </a:xfrm>
        </p:grpSpPr>
        <p:pic>
          <p:nvPicPr>
            <p:cNvPr id="73732" name="Picture 4"/>
            <p:cNvPicPr>
              <a:picLocks noChangeAspect="1" noChangeArrowheads="1"/>
            </p:cNvPicPr>
            <p:nvPr/>
          </p:nvPicPr>
          <p:blipFill>
            <a:blip r:embed="rId3" cstate="print"/>
            <a:srcRect/>
            <a:stretch>
              <a:fillRect/>
            </a:stretch>
          </p:blipFill>
          <p:spPr bwMode="auto">
            <a:xfrm>
              <a:off x="624" y="912"/>
              <a:ext cx="4560" cy="2386"/>
            </a:xfrm>
            <a:prstGeom prst="rect">
              <a:avLst/>
            </a:prstGeom>
            <a:noFill/>
            <a:ln w="9525">
              <a:noFill/>
              <a:miter lim="800000"/>
              <a:headEnd/>
              <a:tailEnd/>
            </a:ln>
          </p:spPr>
        </p:pic>
        <p:sp>
          <p:nvSpPr>
            <p:cNvPr id="73733" name="Line 5"/>
            <p:cNvSpPr>
              <a:spLocks noChangeShapeType="1"/>
            </p:cNvSpPr>
            <p:nvPr/>
          </p:nvSpPr>
          <p:spPr bwMode="auto">
            <a:xfrm flipV="1">
              <a:off x="1824" y="1200"/>
              <a:ext cx="0" cy="1536"/>
            </a:xfrm>
            <a:prstGeom prst="line">
              <a:avLst/>
            </a:prstGeom>
            <a:noFill/>
            <a:ln w="9525">
              <a:solidFill>
                <a:srgbClr val="000000"/>
              </a:solidFill>
              <a:round/>
              <a:headEnd/>
              <a:tailEnd/>
            </a:ln>
          </p:spPr>
          <p:txBody>
            <a:bodyPr/>
            <a:lstStyle/>
            <a:p>
              <a:endParaRPr lang="en-US"/>
            </a:p>
          </p:txBody>
        </p:sp>
        <p:sp>
          <p:nvSpPr>
            <p:cNvPr id="73734" name="Line 6"/>
            <p:cNvSpPr>
              <a:spLocks noChangeShapeType="1"/>
            </p:cNvSpPr>
            <p:nvPr/>
          </p:nvSpPr>
          <p:spPr bwMode="auto">
            <a:xfrm flipH="1" flipV="1">
              <a:off x="2496" y="1248"/>
              <a:ext cx="0" cy="1536"/>
            </a:xfrm>
            <a:prstGeom prst="line">
              <a:avLst/>
            </a:prstGeom>
            <a:noFill/>
            <a:ln w="9525">
              <a:solidFill>
                <a:srgbClr val="000000"/>
              </a:solidFill>
              <a:round/>
              <a:headEnd/>
              <a:tailEnd/>
            </a:ln>
          </p:spPr>
          <p:txBody>
            <a:bodyPr/>
            <a:lstStyle/>
            <a:p>
              <a:endParaRPr lang="en-US"/>
            </a:p>
          </p:txBody>
        </p:sp>
        <p:sp>
          <p:nvSpPr>
            <p:cNvPr id="73735" name="Text Box 7"/>
            <p:cNvSpPr txBox="1">
              <a:spLocks noChangeArrowheads="1"/>
            </p:cNvSpPr>
            <p:nvPr/>
          </p:nvSpPr>
          <p:spPr bwMode="auto">
            <a:xfrm>
              <a:off x="2832" y="1776"/>
              <a:ext cx="153" cy="102"/>
            </a:xfrm>
            <a:prstGeom prst="rect">
              <a:avLst/>
            </a:prstGeom>
            <a:noFill/>
            <a:ln w="9525">
              <a:noFill/>
              <a:miter lim="800000"/>
              <a:headEnd/>
              <a:tailEnd/>
            </a:ln>
          </p:spPr>
          <p:txBody>
            <a:bodyPr/>
            <a:lstStyle/>
            <a:p>
              <a:r>
                <a:rPr lang="en-US" b="1" dirty="0"/>
                <a:t>X</a:t>
              </a:r>
              <a:endParaRPr lang="en-US" dirty="0"/>
            </a:p>
          </p:txBody>
        </p:sp>
        <p:sp>
          <p:nvSpPr>
            <p:cNvPr id="73736" name="Text Box 8"/>
            <p:cNvSpPr txBox="1">
              <a:spLocks noChangeArrowheads="1"/>
            </p:cNvSpPr>
            <p:nvPr/>
          </p:nvSpPr>
          <p:spPr bwMode="auto">
            <a:xfrm>
              <a:off x="1488" y="2304"/>
              <a:ext cx="192" cy="192"/>
            </a:xfrm>
            <a:prstGeom prst="rect">
              <a:avLst/>
            </a:prstGeom>
            <a:noFill/>
            <a:ln w="9525">
              <a:noFill/>
              <a:miter lim="800000"/>
              <a:headEnd/>
              <a:tailEnd/>
            </a:ln>
          </p:spPr>
          <p:txBody>
            <a:bodyPr/>
            <a:lstStyle/>
            <a:p>
              <a:r>
                <a:rPr lang="en-US" b="1"/>
                <a:t>X</a:t>
              </a:r>
              <a:endParaRPr lang="en-US"/>
            </a:p>
          </p:txBody>
        </p:sp>
        <p:sp>
          <p:nvSpPr>
            <p:cNvPr id="73737" name="Line 9"/>
            <p:cNvSpPr>
              <a:spLocks noChangeShapeType="1"/>
            </p:cNvSpPr>
            <p:nvPr/>
          </p:nvSpPr>
          <p:spPr bwMode="auto">
            <a:xfrm flipV="1">
              <a:off x="1584" y="1872"/>
              <a:ext cx="1344" cy="555"/>
            </a:xfrm>
            <a:prstGeom prst="line">
              <a:avLst/>
            </a:prstGeom>
            <a:noFill/>
            <a:ln w="9525">
              <a:solidFill>
                <a:srgbClr val="000000"/>
              </a:solidFill>
              <a:round/>
              <a:headEnd/>
              <a:tailEnd/>
            </a:ln>
          </p:spPr>
          <p:txBody>
            <a:bodyPr/>
            <a:lstStyle/>
            <a:p>
              <a:endParaRPr lang="en-US"/>
            </a:p>
          </p:txBody>
        </p:sp>
      </p:grpSp>
      <p:sp>
        <p:nvSpPr>
          <p:cNvPr id="10" name="Slide Number Placeholder 9"/>
          <p:cNvSpPr>
            <a:spLocks noGrp="1"/>
          </p:cNvSpPr>
          <p:nvPr>
            <p:ph type="sldNum" sz="quarter" idx="10"/>
          </p:nvPr>
        </p:nvSpPr>
        <p:spPr/>
        <p:txBody>
          <a:bodyPr/>
          <a:lstStyle/>
          <a:p>
            <a:pPr>
              <a:defRPr/>
            </a:pPr>
            <a:fld id="{085E27C5-ECB1-4EBC-98D3-F94D2BA84B3F}" type="slidenum">
              <a:rPr lang="en-US" smtClean="0"/>
              <a:pPr>
                <a:defRPr/>
              </a:pPr>
              <a:t>146</a:t>
            </a:fld>
            <a:endParaRPr lang="en-US"/>
          </a:p>
        </p:txBody>
      </p:sp>
      <p:sp>
        <p:nvSpPr>
          <p:cNvPr id="3" name="TextBox 2"/>
          <p:cNvSpPr txBox="1"/>
          <p:nvPr/>
        </p:nvSpPr>
        <p:spPr>
          <a:xfrm>
            <a:off x="4648200" y="2819400"/>
            <a:ext cx="2819400" cy="369332"/>
          </a:xfrm>
          <a:prstGeom prst="rect">
            <a:avLst/>
          </a:prstGeom>
          <a:noFill/>
          <a:ln>
            <a:solidFill>
              <a:srgbClr val="000000"/>
            </a:solidFill>
          </a:ln>
        </p:spPr>
        <p:txBody>
          <a:bodyPr wrap="square" rtlCol="0">
            <a:spAutoFit/>
          </a:bodyPr>
          <a:lstStyle/>
          <a:p>
            <a:r>
              <a:rPr lang="en-US" dirty="0" smtClean="0"/>
              <a:t>(14 </a:t>
            </a:r>
            <a:r>
              <a:rPr lang="en-US" dirty="0"/>
              <a:t>– 5) ÷ 7 = </a:t>
            </a:r>
            <a:r>
              <a:rPr lang="en-US" dirty="0" smtClean="0"/>
              <a:t>1.29 (slope) </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685800"/>
            <a:ext cx="8077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Primary Prevention: Confirming At-risk Status With PM</a:t>
            </a:r>
          </a:p>
        </p:txBody>
      </p:sp>
      <p:grpSp>
        <p:nvGrpSpPr>
          <p:cNvPr id="2" name="Group 12"/>
          <p:cNvGrpSpPr>
            <a:grpSpLocks/>
          </p:cNvGrpSpPr>
          <p:nvPr/>
        </p:nvGrpSpPr>
        <p:grpSpPr bwMode="auto">
          <a:xfrm>
            <a:off x="838200" y="1981200"/>
            <a:ext cx="7239000" cy="3787775"/>
            <a:chOff x="624" y="912"/>
            <a:chExt cx="4560" cy="2386"/>
          </a:xfrm>
        </p:grpSpPr>
        <p:pic>
          <p:nvPicPr>
            <p:cNvPr id="74756" name="Picture 4"/>
            <p:cNvPicPr>
              <a:picLocks noChangeAspect="1" noChangeArrowheads="1"/>
            </p:cNvPicPr>
            <p:nvPr/>
          </p:nvPicPr>
          <p:blipFill>
            <a:blip r:embed="rId3" cstate="print"/>
            <a:srcRect/>
            <a:stretch>
              <a:fillRect/>
            </a:stretch>
          </p:blipFill>
          <p:spPr bwMode="auto">
            <a:xfrm>
              <a:off x="624" y="912"/>
              <a:ext cx="4560" cy="2386"/>
            </a:xfrm>
            <a:prstGeom prst="rect">
              <a:avLst/>
            </a:prstGeom>
            <a:noFill/>
            <a:ln w="9525">
              <a:noFill/>
              <a:miter lim="800000"/>
              <a:headEnd/>
              <a:tailEnd/>
            </a:ln>
          </p:spPr>
        </p:pic>
        <p:sp>
          <p:nvSpPr>
            <p:cNvPr id="74757" name="Text Box 6"/>
            <p:cNvSpPr txBox="1">
              <a:spLocks noChangeArrowheads="1"/>
            </p:cNvSpPr>
            <p:nvPr/>
          </p:nvSpPr>
          <p:spPr bwMode="auto">
            <a:xfrm>
              <a:off x="2832" y="2256"/>
              <a:ext cx="171" cy="114"/>
            </a:xfrm>
            <a:prstGeom prst="rect">
              <a:avLst/>
            </a:prstGeom>
            <a:noFill/>
            <a:ln w="9525">
              <a:noFill/>
              <a:miter lim="800000"/>
              <a:headEnd/>
              <a:tailEnd/>
            </a:ln>
          </p:spPr>
          <p:txBody>
            <a:bodyPr/>
            <a:lstStyle/>
            <a:p>
              <a:r>
                <a:rPr lang="en-US" sz="2000" b="1"/>
                <a:t>X</a:t>
              </a:r>
              <a:endParaRPr lang="en-US" sz="2000"/>
            </a:p>
          </p:txBody>
        </p:sp>
        <p:sp>
          <p:nvSpPr>
            <p:cNvPr id="74758" name="Text Box 7"/>
            <p:cNvSpPr txBox="1">
              <a:spLocks noChangeArrowheads="1"/>
            </p:cNvSpPr>
            <p:nvPr/>
          </p:nvSpPr>
          <p:spPr bwMode="auto">
            <a:xfrm>
              <a:off x="1536" y="2256"/>
              <a:ext cx="171" cy="114"/>
            </a:xfrm>
            <a:prstGeom prst="rect">
              <a:avLst/>
            </a:prstGeom>
            <a:noFill/>
            <a:ln w="9525">
              <a:noFill/>
              <a:miter lim="800000"/>
              <a:headEnd/>
              <a:tailEnd/>
            </a:ln>
          </p:spPr>
          <p:txBody>
            <a:bodyPr/>
            <a:lstStyle/>
            <a:p>
              <a:r>
                <a:rPr lang="en-US" sz="2000" b="1"/>
                <a:t>X</a:t>
              </a:r>
              <a:endParaRPr lang="en-US" sz="2000"/>
            </a:p>
          </p:txBody>
        </p:sp>
        <p:sp>
          <p:nvSpPr>
            <p:cNvPr id="74759" name="Line 8"/>
            <p:cNvSpPr>
              <a:spLocks noChangeShapeType="1"/>
            </p:cNvSpPr>
            <p:nvPr/>
          </p:nvSpPr>
          <p:spPr bwMode="auto">
            <a:xfrm>
              <a:off x="1632" y="2400"/>
              <a:ext cx="1296" cy="0"/>
            </a:xfrm>
            <a:prstGeom prst="line">
              <a:avLst/>
            </a:prstGeom>
            <a:noFill/>
            <a:ln w="9525">
              <a:solidFill>
                <a:srgbClr val="000000"/>
              </a:solidFill>
              <a:round/>
              <a:headEnd/>
              <a:tailEnd/>
            </a:ln>
          </p:spPr>
          <p:txBody>
            <a:bodyPr/>
            <a:lstStyle/>
            <a:p>
              <a:endParaRPr lang="en-US"/>
            </a:p>
          </p:txBody>
        </p:sp>
        <p:sp>
          <p:nvSpPr>
            <p:cNvPr id="74760" name="Line 9"/>
            <p:cNvSpPr>
              <a:spLocks noChangeShapeType="1"/>
            </p:cNvSpPr>
            <p:nvPr/>
          </p:nvSpPr>
          <p:spPr bwMode="auto">
            <a:xfrm flipV="1">
              <a:off x="1968" y="1152"/>
              <a:ext cx="0" cy="1632"/>
            </a:xfrm>
            <a:prstGeom prst="line">
              <a:avLst/>
            </a:prstGeom>
            <a:noFill/>
            <a:ln w="9525">
              <a:solidFill>
                <a:srgbClr val="000000"/>
              </a:solidFill>
              <a:round/>
              <a:headEnd/>
              <a:tailEnd/>
            </a:ln>
          </p:spPr>
          <p:txBody>
            <a:bodyPr/>
            <a:lstStyle/>
            <a:p>
              <a:endParaRPr lang="en-US"/>
            </a:p>
          </p:txBody>
        </p:sp>
        <p:sp>
          <p:nvSpPr>
            <p:cNvPr id="74761" name="Line 10"/>
            <p:cNvSpPr>
              <a:spLocks noChangeShapeType="1"/>
            </p:cNvSpPr>
            <p:nvPr/>
          </p:nvSpPr>
          <p:spPr bwMode="auto">
            <a:xfrm flipV="1">
              <a:off x="2544" y="1152"/>
              <a:ext cx="0" cy="1641"/>
            </a:xfrm>
            <a:prstGeom prst="line">
              <a:avLst/>
            </a:prstGeom>
            <a:noFill/>
            <a:ln w="9525">
              <a:solidFill>
                <a:srgbClr val="000000"/>
              </a:solidFill>
              <a:round/>
              <a:headEnd/>
              <a:tailEnd/>
            </a:ln>
          </p:spPr>
          <p:txBody>
            <a:bodyPr/>
            <a:lstStyle/>
            <a:p>
              <a:endParaRPr lang="en-US"/>
            </a:p>
          </p:txBody>
        </p:sp>
      </p:grpSp>
      <p:sp>
        <p:nvSpPr>
          <p:cNvPr id="10" name="Slide Number Placeholder 9"/>
          <p:cNvSpPr>
            <a:spLocks noGrp="1"/>
          </p:cNvSpPr>
          <p:nvPr>
            <p:ph type="sldNum" sz="quarter" idx="10"/>
          </p:nvPr>
        </p:nvSpPr>
        <p:spPr/>
        <p:txBody>
          <a:bodyPr/>
          <a:lstStyle/>
          <a:p>
            <a:pPr>
              <a:defRPr/>
            </a:pPr>
            <a:fld id="{085E27C5-ECB1-4EBC-98D3-F94D2BA84B3F}" type="slidenum">
              <a:rPr lang="en-US" smtClean="0"/>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ChangeAspect="1" noChangeArrowheads="1"/>
          </p:cNvPicPr>
          <p:nvPr/>
        </p:nvPicPr>
        <p:blipFill>
          <a:blip r:embed="rId3" cstate="print"/>
          <a:srcRect/>
          <a:stretch>
            <a:fillRect/>
          </a:stretch>
        </p:blipFill>
        <p:spPr bwMode="auto">
          <a:xfrm>
            <a:off x="838200" y="1828800"/>
            <a:ext cx="7467600" cy="3906838"/>
          </a:xfrm>
          <a:prstGeom prst="rect">
            <a:avLst/>
          </a:prstGeom>
          <a:noFill/>
          <a:ln w="9525">
            <a:noFill/>
            <a:miter lim="800000"/>
            <a:headEnd/>
            <a:tailEnd/>
          </a:ln>
        </p:spPr>
      </p:pic>
      <p:sp>
        <p:nvSpPr>
          <p:cNvPr id="60419" name="Rectangle 4"/>
          <p:cNvSpPr>
            <a:spLocks noChangeArrowheads="1"/>
          </p:cNvSpPr>
          <p:nvPr/>
        </p:nvSpPr>
        <p:spPr bwMode="auto">
          <a:xfrm>
            <a:off x="304800" y="762000"/>
            <a:ext cx="8839200" cy="990600"/>
          </a:xfrm>
          <a:prstGeom prst="rect">
            <a:avLst/>
          </a:prstGeom>
          <a:noFill/>
          <a:ln w="9525">
            <a:noFill/>
            <a:miter lim="800000"/>
            <a:headEnd/>
            <a:tailEnd/>
          </a:ln>
        </p:spPr>
        <p:txBody>
          <a:bodyPr anchor="ctr"/>
          <a:lstStyle/>
          <a:p>
            <a:pPr>
              <a:defRPr/>
            </a:pPr>
            <a:r>
              <a:rPr lang="en-US" sz="4000" b="1" dirty="0" smtClean="0">
                <a:solidFill>
                  <a:schemeClr val="tx2"/>
                </a:solidFill>
                <a:latin typeface="+mj-lt"/>
              </a:rPr>
              <a:t>Primary Prevention: Confirming At-risk </a:t>
            </a:r>
            <a:r>
              <a:rPr lang="en-US" sz="4000" b="1" dirty="0">
                <a:solidFill>
                  <a:schemeClr val="tx2"/>
                </a:solidFill>
                <a:latin typeface="+mj-lt"/>
              </a:rPr>
              <a:t>Status With </a:t>
            </a:r>
            <a:r>
              <a:rPr lang="en-US" sz="4000" b="1" dirty="0" smtClean="0">
                <a:solidFill>
                  <a:schemeClr val="tx2"/>
                </a:solidFill>
                <a:latin typeface="+mj-lt"/>
              </a:rPr>
              <a:t>PM Handout 6 - Arthur</a:t>
            </a:r>
            <a:endParaRPr lang="en-US" sz="4000" b="1" dirty="0">
              <a:solidFill>
                <a:schemeClr val="tx2"/>
              </a:solidFill>
              <a:latin typeface="+mj-lt"/>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0"/>
            <a:ext cx="8915400" cy="990600"/>
          </a:xfrm>
        </p:spPr>
        <p:txBody>
          <a:bodyPr/>
          <a:lstStyle/>
          <a:p>
            <a:r>
              <a:rPr lang="en-US" sz="4000" dirty="0" smtClean="0">
                <a:solidFill>
                  <a:schemeClr val="tx2"/>
                </a:solidFill>
              </a:rPr>
              <a:t>Primary Prevention: Confirming At-risk Status With PM Handout 6 - Arthur</a:t>
            </a:r>
            <a:endParaRPr lang="en-US" sz="4000" dirty="0"/>
          </a:p>
        </p:txBody>
      </p:sp>
      <p:graphicFrame>
        <p:nvGraphicFramePr>
          <p:cNvPr id="123962" name="Group 58"/>
          <p:cNvGraphicFramePr>
            <a:graphicFrameLocks noGrp="1"/>
          </p:cNvGraphicFramePr>
          <p:nvPr>
            <p:ph idx="1"/>
          </p:nvPr>
        </p:nvGraphicFramePr>
        <p:xfrm>
          <a:off x="381000" y="1905000"/>
          <a:ext cx="8305800" cy="3962401"/>
        </p:xfrm>
        <a:graphic>
          <a:graphicData uri="http://schemas.openxmlformats.org/drawingml/2006/table">
            <a:tbl>
              <a:tblPr/>
              <a:tblGrid>
                <a:gridCol w="1661160"/>
                <a:gridCol w="1808243"/>
                <a:gridCol w="2261599"/>
                <a:gridCol w="2574798"/>
              </a:tblGrid>
              <a:tr h="7930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Inadequate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Reading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Slope</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Inadequate Math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Computation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Slope</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Inadequate Math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Concepts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Applications Slope</a:t>
                      </a:r>
                      <a:endParaRPr kumimoji="0" lang="en-US" sz="1400" b="0" i="0" u="none" strike="noStrike" cap="none" normalizeH="0" baseline="0" smtClean="0">
                        <a:ln>
                          <a:noFill/>
                        </a:ln>
                        <a:solidFill>
                          <a:schemeClr val="tx1"/>
                        </a:solidFill>
                        <a:effectLst/>
                        <a:latin typeface="Arial" pitchFamily="34" charset="0"/>
                      </a:endParaRPr>
                    </a:p>
                  </a:txBody>
                  <a:tcPr marL="111988" marR="111988"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96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Kindergarten</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 (LSF)</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0.20</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0.20</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4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1.8 (WIF)</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0.25</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0.30</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25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 (PRF)</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E005C"/>
                          </a:solidFill>
                          <a:effectLst/>
                          <a:latin typeface="Arial" pitchFamily="34" charset="0"/>
                          <a:cs typeface="Times New Roman" pitchFamily="18" charset="0"/>
                        </a:rPr>
                        <a:t>&lt; 0.20</a:t>
                      </a:r>
                      <a:endParaRPr kumimoji="0" lang="en-US" sz="1400" b="1" i="0" u="none" strike="noStrike" cap="none" normalizeH="0" baseline="0" dirty="0" smtClean="0">
                        <a:ln>
                          <a:noFill/>
                        </a:ln>
                        <a:solidFill>
                          <a:srgbClr val="2E005C"/>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0.30</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4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0.75 (PRF)</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0.20</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25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 (Maze)</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4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 (Maze)</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25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a:t>
                      </a: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 (Maze)</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dirty="0" smtClean="0">
                        <a:ln>
                          <a:noFill/>
                        </a:ln>
                        <a:solidFill>
                          <a:schemeClr val="tx1"/>
                        </a:solidFill>
                        <a:effectLst/>
                        <a:latin typeface="Arial" pitchFamily="34" charset="0"/>
                      </a:endParaRPr>
                    </a:p>
                  </a:txBody>
                  <a:tcPr marL="111988" marR="1119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6849" name="Text Box 50"/>
          <p:cNvSpPr txBox="1">
            <a:spLocks noChangeArrowheads="1"/>
          </p:cNvSpPr>
          <p:nvPr/>
        </p:nvSpPr>
        <p:spPr bwMode="auto">
          <a:xfrm>
            <a:off x="2819400" y="6096000"/>
            <a:ext cx="7010400" cy="304800"/>
          </a:xfrm>
          <a:prstGeom prst="rect">
            <a:avLst/>
          </a:prstGeom>
          <a:noFill/>
          <a:ln w="9525">
            <a:noFill/>
            <a:miter lim="800000"/>
            <a:headEnd/>
            <a:tailEnd/>
          </a:ln>
        </p:spPr>
        <p:txBody>
          <a:bodyPr>
            <a:spAutoFit/>
          </a:bodyPr>
          <a:lstStyle/>
          <a:p>
            <a:pPr>
              <a:spcBef>
                <a:spcPct val="50000"/>
              </a:spcBef>
            </a:pPr>
            <a:r>
              <a:rPr lang="en-US" sz="1400" dirty="0"/>
              <a:t>Note: These figures may change pending additional RTI research.</a:t>
            </a:r>
          </a:p>
        </p:txBody>
      </p:sp>
      <p:sp>
        <p:nvSpPr>
          <p:cNvPr id="61490" name="Rectangle 51"/>
          <p:cNvSpPr>
            <a:spLocks noChangeArrowheads="1"/>
          </p:cNvSpPr>
          <p:nvPr/>
        </p:nvSpPr>
        <p:spPr bwMode="auto">
          <a:xfrm>
            <a:off x="0" y="533400"/>
            <a:ext cx="9144000" cy="990600"/>
          </a:xfrm>
          <a:prstGeom prst="rect">
            <a:avLst/>
          </a:prstGeom>
          <a:noFill/>
          <a:ln w="9525">
            <a:noFill/>
            <a:miter lim="800000"/>
            <a:headEnd/>
            <a:tailEnd/>
          </a:ln>
        </p:spPr>
        <p:txBody>
          <a:bodyPr anchor="ctr"/>
          <a:lstStyle/>
          <a:p>
            <a:pPr>
              <a:defRPr/>
            </a:pPr>
            <a:endParaRPr lang="en-US" sz="3200" b="1" dirty="0">
              <a:solidFill>
                <a:schemeClr val="tx2"/>
              </a:solidFill>
              <a:latin typeface="+mj-lt"/>
            </a:endParaRP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04800" y="1981200"/>
            <a:ext cx="8305800" cy="4114800"/>
          </a:xfrm>
          <a:prstGeom prst="rect">
            <a:avLst/>
          </a:prstGeom>
        </p:spPr>
        <p:txBody>
          <a:bodyPr/>
          <a:lstStyle/>
          <a:p>
            <a:pPr marL="342900" indent="-342900">
              <a:spcBef>
                <a:spcPct val="20000"/>
              </a:spcBef>
              <a:buClr>
                <a:schemeClr val="accent1"/>
              </a:buClr>
              <a:buFont typeface="Wingdings" pitchFamily="2" charset="2"/>
              <a:buChar char="§"/>
              <a:defRPr/>
            </a:pPr>
            <a:r>
              <a:rPr lang="en-US" sz="2800" dirty="0" smtClean="0">
                <a:latin typeface="+mn-lt"/>
              </a:rPr>
              <a:t>Progress monitoring </a:t>
            </a:r>
            <a:r>
              <a:rPr lang="en-US" sz="2800" dirty="0">
                <a:latin typeface="+mn-lt"/>
              </a:rPr>
              <a:t>research has been conducted over the past 30 </a:t>
            </a:r>
            <a:r>
              <a:rPr lang="en-US" sz="2800" dirty="0" smtClean="0">
                <a:latin typeface="+mn-lt"/>
              </a:rPr>
              <a:t>years</a:t>
            </a:r>
          </a:p>
          <a:p>
            <a:pPr marL="342900" indent="-342900">
              <a:spcBef>
                <a:spcPct val="20000"/>
              </a:spcBef>
              <a:buClr>
                <a:schemeClr val="accent1"/>
              </a:buClr>
              <a:buFont typeface="Wingdings" pitchFamily="2" charset="2"/>
              <a:buChar char="§"/>
              <a:defRPr/>
            </a:pPr>
            <a:r>
              <a:rPr lang="en-US" sz="2800" dirty="0" smtClean="0">
                <a:latin typeface="+mn-lt"/>
              </a:rPr>
              <a:t>Research </a:t>
            </a:r>
            <a:r>
              <a:rPr lang="en-US" sz="2800" dirty="0">
                <a:latin typeface="+mn-lt"/>
              </a:rPr>
              <a:t>has demonstrated that when teachers use </a:t>
            </a:r>
            <a:r>
              <a:rPr lang="en-US" sz="2800" dirty="0" smtClean="0">
                <a:latin typeface="+mn-lt"/>
              </a:rPr>
              <a:t>progress monitoring </a:t>
            </a:r>
            <a:r>
              <a:rPr lang="en-US" sz="2800" dirty="0">
                <a:latin typeface="+mn-lt"/>
              </a:rPr>
              <a:t>for instructional decision making:</a:t>
            </a:r>
          </a:p>
          <a:p>
            <a:pPr marL="742950" lvl="1" indent="-285750">
              <a:spcBef>
                <a:spcPct val="20000"/>
              </a:spcBef>
              <a:buClr>
                <a:schemeClr val="tx2"/>
              </a:buClr>
              <a:buFont typeface="Arial" pitchFamily="34" charset="0"/>
              <a:buChar char="•"/>
              <a:defRPr/>
            </a:pPr>
            <a:r>
              <a:rPr lang="en-US" sz="2800" dirty="0">
                <a:latin typeface="+mn-lt"/>
              </a:rPr>
              <a:t>Students learn </a:t>
            </a:r>
            <a:r>
              <a:rPr lang="en-US" sz="2800" dirty="0" smtClean="0">
                <a:latin typeface="+mn-lt"/>
              </a:rPr>
              <a:t>more</a:t>
            </a:r>
          </a:p>
          <a:p>
            <a:pPr marL="742950" lvl="1" indent="-285750">
              <a:spcBef>
                <a:spcPct val="20000"/>
              </a:spcBef>
              <a:buClr>
                <a:schemeClr val="tx2"/>
              </a:buClr>
              <a:buFont typeface="Arial" pitchFamily="34" charset="0"/>
              <a:buChar char="•"/>
              <a:defRPr/>
            </a:pPr>
            <a:r>
              <a:rPr lang="en-US" sz="2800" dirty="0" smtClean="0">
                <a:latin typeface="+mn-lt"/>
              </a:rPr>
              <a:t>Teacher </a:t>
            </a:r>
            <a:r>
              <a:rPr lang="en-US" sz="2800" dirty="0">
                <a:latin typeface="+mn-lt"/>
              </a:rPr>
              <a:t>decision making </a:t>
            </a:r>
            <a:r>
              <a:rPr lang="en-US" sz="2800" dirty="0" smtClean="0">
                <a:latin typeface="+mn-lt"/>
              </a:rPr>
              <a:t>improves</a:t>
            </a:r>
          </a:p>
          <a:p>
            <a:pPr marL="742950" lvl="1" indent="-285750">
              <a:spcBef>
                <a:spcPct val="20000"/>
              </a:spcBef>
              <a:buClr>
                <a:schemeClr val="tx2"/>
              </a:buClr>
              <a:buFont typeface="Arial" pitchFamily="34" charset="0"/>
              <a:buChar char="•"/>
              <a:defRPr/>
            </a:pPr>
            <a:r>
              <a:rPr lang="en-US" sz="2800" dirty="0" smtClean="0">
                <a:latin typeface="+mn-lt"/>
              </a:rPr>
              <a:t>Students </a:t>
            </a:r>
            <a:r>
              <a:rPr lang="en-US" sz="2800" dirty="0">
                <a:latin typeface="+mn-lt"/>
              </a:rPr>
              <a:t>are more aware of their performance</a:t>
            </a:r>
          </a:p>
        </p:txBody>
      </p:sp>
      <p:sp>
        <p:nvSpPr>
          <p:cNvPr id="4" name="Title 3"/>
          <p:cNvSpPr>
            <a:spLocks noGrp="1"/>
          </p:cNvSpPr>
          <p:nvPr>
            <p:ph type="title"/>
          </p:nvPr>
        </p:nvSpPr>
        <p:spPr>
          <a:xfrm>
            <a:off x="228600" y="838200"/>
            <a:ext cx="8305800" cy="990600"/>
          </a:xfrm>
        </p:spPr>
        <p:txBody>
          <a:bodyPr/>
          <a:lstStyle/>
          <a:p>
            <a:r>
              <a:rPr lang="en-US" dirty="0" smtClean="0"/>
              <a:t>Why Progress Monitoring? </a:t>
            </a:r>
            <a:endParaRPr lang="en-US" dirty="0"/>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95400" y="2209800"/>
            <a:ext cx="6362700" cy="3328988"/>
            <a:chOff x="1296" y="1152"/>
            <a:chExt cx="4008" cy="2097"/>
          </a:xfrm>
        </p:grpSpPr>
        <p:pic>
          <p:nvPicPr>
            <p:cNvPr id="77828" name="Picture 4"/>
            <p:cNvPicPr>
              <a:picLocks noChangeAspect="1" noChangeArrowheads="1"/>
            </p:cNvPicPr>
            <p:nvPr/>
          </p:nvPicPr>
          <p:blipFill>
            <a:blip r:embed="rId3" cstate="print"/>
            <a:srcRect/>
            <a:stretch>
              <a:fillRect/>
            </a:stretch>
          </p:blipFill>
          <p:spPr bwMode="auto">
            <a:xfrm>
              <a:off x="1296" y="1152"/>
              <a:ext cx="4008" cy="2097"/>
            </a:xfrm>
            <a:prstGeom prst="rect">
              <a:avLst/>
            </a:prstGeom>
            <a:noFill/>
            <a:ln w="9525">
              <a:noFill/>
              <a:miter lim="800000"/>
              <a:headEnd/>
              <a:tailEnd/>
            </a:ln>
          </p:spPr>
        </p:pic>
        <p:sp>
          <p:nvSpPr>
            <p:cNvPr id="77829" name="Text Box 5"/>
            <p:cNvSpPr txBox="1">
              <a:spLocks noChangeArrowheads="1"/>
            </p:cNvSpPr>
            <p:nvPr/>
          </p:nvSpPr>
          <p:spPr bwMode="auto">
            <a:xfrm>
              <a:off x="2017" y="1679"/>
              <a:ext cx="1620" cy="399"/>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Arthur’s slope: </a:t>
              </a:r>
            </a:p>
            <a:p>
              <a:pPr algn="ctr">
                <a:spcBef>
                  <a:spcPct val="50000"/>
                </a:spcBef>
              </a:pPr>
              <a:r>
                <a:rPr lang="en-US" sz="1400"/>
                <a:t>(6 – 6) ÷ 8 = 0.0</a:t>
              </a:r>
            </a:p>
          </p:txBody>
        </p:sp>
        <p:sp>
          <p:nvSpPr>
            <p:cNvPr id="77830" name="Line 6"/>
            <p:cNvSpPr>
              <a:spLocks noChangeShapeType="1"/>
            </p:cNvSpPr>
            <p:nvPr/>
          </p:nvSpPr>
          <p:spPr bwMode="auto">
            <a:xfrm>
              <a:off x="2928" y="2064"/>
              <a:ext cx="192" cy="288"/>
            </a:xfrm>
            <a:prstGeom prst="line">
              <a:avLst/>
            </a:prstGeom>
            <a:noFill/>
            <a:ln w="9525">
              <a:solidFill>
                <a:schemeClr val="tx1"/>
              </a:solidFill>
              <a:round/>
              <a:headEnd/>
              <a:tailEnd type="triangle" w="med" len="med"/>
            </a:ln>
          </p:spPr>
          <p:txBody>
            <a:bodyPr/>
            <a:lstStyle/>
            <a:p>
              <a:endParaRPr lang="en-US"/>
            </a:p>
          </p:txBody>
        </p:sp>
        <p:sp>
          <p:nvSpPr>
            <p:cNvPr id="77831" name="Line 7"/>
            <p:cNvSpPr>
              <a:spLocks noChangeShapeType="1"/>
            </p:cNvSpPr>
            <p:nvPr/>
          </p:nvSpPr>
          <p:spPr bwMode="auto">
            <a:xfrm>
              <a:off x="2160" y="2400"/>
              <a:ext cx="1368" cy="0"/>
            </a:xfrm>
            <a:prstGeom prst="line">
              <a:avLst/>
            </a:prstGeom>
            <a:noFill/>
            <a:ln w="9525">
              <a:solidFill>
                <a:srgbClr val="000000"/>
              </a:solidFill>
              <a:round/>
              <a:headEnd/>
              <a:tailEnd/>
            </a:ln>
          </p:spPr>
          <p:txBody>
            <a:bodyPr/>
            <a:lstStyle/>
            <a:p>
              <a:endParaRPr lang="en-US"/>
            </a:p>
          </p:txBody>
        </p:sp>
        <p:sp>
          <p:nvSpPr>
            <p:cNvPr id="77832" name="Text Box 8"/>
            <p:cNvSpPr txBox="1">
              <a:spLocks noChangeArrowheads="1"/>
            </p:cNvSpPr>
            <p:nvPr/>
          </p:nvSpPr>
          <p:spPr bwMode="auto">
            <a:xfrm>
              <a:off x="2064" y="2304"/>
              <a:ext cx="192" cy="231"/>
            </a:xfrm>
            <a:prstGeom prst="rect">
              <a:avLst/>
            </a:prstGeom>
            <a:noFill/>
            <a:ln w="9525">
              <a:noFill/>
              <a:miter lim="800000"/>
              <a:headEnd/>
              <a:tailEnd/>
            </a:ln>
          </p:spPr>
          <p:txBody>
            <a:bodyPr>
              <a:spAutoFit/>
            </a:bodyPr>
            <a:lstStyle/>
            <a:p>
              <a:pPr>
                <a:spcBef>
                  <a:spcPct val="50000"/>
                </a:spcBef>
              </a:pPr>
              <a:r>
                <a:rPr lang="en-US" b="1"/>
                <a:t>X</a:t>
              </a:r>
            </a:p>
          </p:txBody>
        </p:sp>
        <p:sp>
          <p:nvSpPr>
            <p:cNvPr id="77833" name="Text Box 9"/>
            <p:cNvSpPr txBox="1">
              <a:spLocks noChangeArrowheads="1"/>
            </p:cNvSpPr>
            <p:nvPr/>
          </p:nvSpPr>
          <p:spPr bwMode="auto">
            <a:xfrm>
              <a:off x="3456" y="2304"/>
              <a:ext cx="192" cy="231"/>
            </a:xfrm>
            <a:prstGeom prst="rect">
              <a:avLst/>
            </a:prstGeom>
            <a:noFill/>
            <a:ln w="9525">
              <a:noFill/>
              <a:miter lim="800000"/>
              <a:headEnd/>
              <a:tailEnd/>
            </a:ln>
          </p:spPr>
          <p:txBody>
            <a:bodyPr>
              <a:spAutoFit/>
            </a:bodyPr>
            <a:lstStyle/>
            <a:p>
              <a:pPr>
                <a:spcBef>
                  <a:spcPct val="50000"/>
                </a:spcBef>
              </a:pPr>
              <a:r>
                <a:rPr lang="en-US" b="1"/>
                <a:t>X</a:t>
              </a:r>
            </a:p>
          </p:txBody>
        </p:sp>
      </p:grpSp>
      <p:sp>
        <p:nvSpPr>
          <p:cNvPr id="62467" name="Rectangle 10"/>
          <p:cNvSpPr>
            <a:spLocks noChangeArrowheads="1"/>
          </p:cNvSpPr>
          <p:nvPr/>
        </p:nvSpPr>
        <p:spPr bwMode="auto">
          <a:xfrm>
            <a:off x="228600" y="685800"/>
            <a:ext cx="9144000" cy="1219200"/>
          </a:xfrm>
          <a:prstGeom prst="rect">
            <a:avLst/>
          </a:prstGeom>
          <a:noFill/>
          <a:ln w="9525">
            <a:noFill/>
            <a:miter lim="800000"/>
            <a:headEnd/>
            <a:tailEnd/>
          </a:ln>
        </p:spPr>
        <p:txBody>
          <a:bodyPr anchor="ctr"/>
          <a:lstStyle/>
          <a:p>
            <a:pPr>
              <a:defRPr/>
            </a:pPr>
            <a:r>
              <a:rPr lang="en-US" sz="3600" b="1" dirty="0" smtClean="0">
                <a:solidFill>
                  <a:schemeClr val="tx2"/>
                </a:solidFill>
                <a:latin typeface="+mj-lt"/>
              </a:rPr>
              <a:t>Primary Prevention: Confirming At-risk </a:t>
            </a:r>
            <a:r>
              <a:rPr lang="en-US" sz="3600" b="1" dirty="0">
                <a:solidFill>
                  <a:schemeClr val="tx2"/>
                </a:solidFill>
                <a:latin typeface="+mj-lt"/>
              </a:rPr>
              <a:t>Status With </a:t>
            </a:r>
            <a:r>
              <a:rPr lang="en-US" sz="3600" b="1" dirty="0" smtClean="0">
                <a:solidFill>
                  <a:schemeClr val="tx2"/>
                </a:solidFill>
                <a:latin typeface="+mj-lt"/>
              </a:rPr>
              <a:t>PM Handout 6 Answer - Arthur</a:t>
            </a:r>
            <a:endParaRPr lang="en-US" sz="3600" b="1" dirty="0">
              <a:solidFill>
                <a:schemeClr val="tx2"/>
              </a:solidFill>
              <a:latin typeface="+mj-lt"/>
            </a:endParaRPr>
          </a:p>
        </p:txBody>
      </p:sp>
      <p:sp>
        <p:nvSpPr>
          <p:cNvPr id="10" name="Slide Number Placeholder 9"/>
          <p:cNvSpPr>
            <a:spLocks noGrp="1"/>
          </p:cNvSpPr>
          <p:nvPr>
            <p:ph type="sldNum" sz="quarter" idx="10"/>
          </p:nvPr>
        </p:nvSpPr>
        <p:spPr/>
        <p:txBody>
          <a:bodyPr/>
          <a:lstStyle/>
          <a:p>
            <a:pPr>
              <a:defRPr/>
            </a:pPr>
            <a:fld id="{085E27C5-ECB1-4EBC-98D3-F94D2BA84B3F}" type="slidenum">
              <a:rPr lang="en-US" smtClean="0"/>
              <a:pPr>
                <a:defRPr/>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228600" y="838200"/>
            <a:ext cx="8915400" cy="990600"/>
          </a:xfrm>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smtClean="0"/>
              <a:t>Primary Prevention: Review</a:t>
            </a:r>
          </a:p>
        </p:txBody>
      </p:sp>
      <p:sp>
        <p:nvSpPr>
          <p:cNvPr id="79875" name="Rectangle 3"/>
          <p:cNvSpPr>
            <a:spLocks noGrp="1" noChangeArrowheads="1"/>
          </p:cNvSpPr>
          <p:nvPr>
            <p:ph type="body" idx="1"/>
          </p:nvPr>
        </p:nvSpPr>
        <p:spPr bwMode="auto">
          <a:xfrm>
            <a:off x="381000" y="1905000"/>
            <a:ext cx="8153400"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1"/>
              </a:buClr>
              <a:buFont typeface="Wingdings" pitchFamily="2" charset="2"/>
              <a:buChar char="§"/>
            </a:pPr>
            <a:r>
              <a:rPr lang="en-US" sz="2800" dirty="0" smtClean="0"/>
              <a:t>All classroom students are screened to identify students suspected to be at risk.</a:t>
            </a:r>
          </a:p>
          <a:p>
            <a:pPr eaLnBrk="1" hangingPunct="1">
              <a:buClr>
                <a:schemeClr val="accent1"/>
              </a:buClr>
              <a:buFont typeface="Wingdings" pitchFamily="2" charset="2"/>
              <a:buChar char="§"/>
            </a:pPr>
            <a:r>
              <a:rPr lang="en-US" sz="2800" dirty="0" smtClean="0"/>
              <a:t>Students suspected to be at risk remain in primary prevention and are monitored using CBM for six to ten weeks:</a:t>
            </a:r>
          </a:p>
          <a:p>
            <a:pPr lvl="1" eaLnBrk="1" hangingPunct="1">
              <a:buClr>
                <a:schemeClr val="tx2"/>
              </a:buClr>
              <a:buFont typeface="Arial" pitchFamily="34" charset="0"/>
              <a:buChar char="•"/>
            </a:pPr>
            <a:r>
              <a:rPr lang="en-US" dirty="0" smtClean="0"/>
              <a:t>Students with adequate slopes remain in primary prevention.</a:t>
            </a:r>
          </a:p>
          <a:p>
            <a:pPr lvl="1" eaLnBrk="1" hangingPunct="1">
              <a:buClr>
                <a:schemeClr val="tx2"/>
              </a:buClr>
              <a:buFont typeface="Arial" pitchFamily="34" charset="0"/>
              <a:buChar char="•"/>
            </a:pPr>
            <a:r>
              <a:rPr lang="en-US" dirty="0" smtClean="0"/>
              <a:t>Students with inadequate slopes move to </a:t>
            </a:r>
            <a:br>
              <a:rPr lang="en-US" dirty="0" smtClean="0"/>
            </a:br>
            <a:r>
              <a:rPr lang="en-US" dirty="0" smtClean="0"/>
              <a:t>secondary prevention.</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sz="4000" dirty="0" smtClean="0"/>
              <a:t>Example 2: Secondary Prevention:</a:t>
            </a:r>
            <a:br>
              <a:rPr lang="en-US" sz="4000" dirty="0" smtClean="0"/>
            </a:br>
            <a:r>
              <a:rPr lang="en-US" sz="4000" dirty="0" smtClean="0"/>
              <a:t>Determining Response in Reading</a:t>
            </a:r>
          </a:p>
        </p:txBody>
      </p:sp>
      <p:graphicFrame>
        <p:nvGraphicFramePr>
          <p:cNvPr id="175155" name="Group 51"/>
          <p:cNvGraphicFramePr>
            <a:graphicFrameLocks noGrp="1"/>
          </p:cNvGraphicFramePr>
          <p:nvPr>
            <p:ph idx="1"/>
          </p:nvPr>
        </p:nvGraphicFramePr>
        <p:xfrm>
          <a:off x="304800" y="1905000"/>
          <a:ext cx="8305800" cy="3962402"/>
        </p:xfrm>
        <a:graphic>
          <a:graphicData uri="http://schemas.openxmlformats.org/drawingml/2006/table">
            <a:tbl>
              <a:tblPr/>
              <a:tblGrid>
                <a:gridCol w="1574037"/>
                <a:gridCol w="3109209"/>
                <a:gridCol w="1766744"/>
                <a:gridCol w="1855810"/>
              </a:tblGrid>
              <a:tr h="490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CBM Probe</a:t>
                      </a:r>
                      <a:endParaRPr kumimoji="0" lang="en-US" sz="1400" b="0" i="0" u="none" strike="noStrike" cap="none" normalizeH="0" baseline="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a:t>
                      </a:r>
                      <a:r>
                        <a:rPr kumimoji="0" lang="en-US" sz="1400" b="1" i="0" u="none" strike="noStrike" cap="none" normalizeH="0" baseline="0" smtClean="0">
                          <a:ln>
                            <a:noFill/>
                          </a:ln>
                          <a:solidFill>
                            <a:schemeClr val="tx1"/>
                          </a:solidFill>
                          <a:effectLst/>
                          <a:latin typeface="Arial" pitchFamily="34" charset="0"/>
                          <a:cs typeface="Times New Roman" pitchFamily="18" charset="0"/>
                        </a:rPr>
                        <a:t>Slope</a:t>
                      </a:r>
                      <a:endParaRPr kumimoji="0" lang="en-US" sz="1400" b="0" i="0" u="none" strike="noStrike" cap="none" normalizeH="0" baseline="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a:t>
                      </a:r>
                      <a:r>
                        <a:rPr kumimoji="0" lang="en-US" sz="1400" b="1" i="0" u="none" strike="noStrike" cap="none" normalizeH="0" baseline="0" smtClean="0">
                          <a:ln>
                            <a:noFill/>
                          </a:ln>
                          <a:solidFill>
                            <a:schemeClr val="tx1"/>
                          </a:solidFill>
                          <a:effectLst/>
                          <a:latin typeface="Arial" pitchFamily="34" charset="0"/>
                          <a:cs typeface="Times New Roman" pitchFamily="18" charset="0"/>
                        </a:rPr>
                        <a:t>End Level </a:t>
                      </a:r>
                      <a:endParaRPr kumimoji="0" lang="en-US" sz="1400" b="0" i="0" u="none" strike="noStrike" cap="none" normalizeH="0" baseline="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0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Kindergarten</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Letter Sound Fluency</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30</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4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Word Identification Fluency</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1.8 </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30</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3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endParaRPr kumimoji="0" lang="en-US" sz="1400" b="0" i="0" u="none" strike="noStrike" cap="none" normalizeH="0" baseline="30000" smtClean="0">
                        <a:ln>
                          <a:noFill/>
                        </a:ln>
                        <a:solidFill>
                          <a:schemeClr val="tx1"/>
                        </a:solidFill>
                        <a:effectLst/>
                        <a:latin typeface="Arial" pitchFamily="34" charset="0"/>
                        <a:cs typeface="Times New Roman" pitchFamily="18"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Passage Reading Fluency</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 </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60</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1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Passage Reading Fluency</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0.75 </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70</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3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Maze Fluency</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0.25</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25</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4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Maze Fluency</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 </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25</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3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Maze Fluency</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a:t>
                      </a:r>
                      <a:endParaRPr kumimoji="0" lang="en-US" sz="1400" b="0" i="0" u="none" strike="noStrike" cap="none" normalizeH="0" baseline="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25</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6546" name="Text Box 50"/>
          <p:cNvSpPr txBox="1">
            <a:spLocks noChangeArrowheads="1"/>
          </p:cNvSpPr>
          <p:nvPr/>
        </p:nvSpPr>
        <p:spPr bwMode="auto">
          <a:xfrm>
            <a:off x="2819400" y="6248400"/>
            <a:ext cx="7010400" cy="304800"/>
          </a:xfrm>
          <a:prstGeom prst="rect">
            <a:avLst/>
          </a:prstGeom>
          <a:noFill/>
          <a:ln w="9525">
            <a:noFill/>
            <a:miter lim="800000"/>
            <a:headEnd/>
            <a:tailEnd/>
          </a:ln>
        </p:spPr>
        <p:txBody>
          <a:bodyPr>
            <a:spAutoFit/>
          </a:bodyPr>
          <a:lstStyle/>
          <a:p>
            <a:pPr>
              <a:spcBef>
                <a:spcPct val="50000"/>
              </a:spcBef>
            </a:pPr>
            <a:r>
              <a:rPr lang="en-US" sz="1400" dirty="0"/>
              <a:t>Note: These figures may change pending additional RTI research.</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sz="4000" dirty="0" smtClean="0"/>
              <a:t>Secondary Prevention:</a:t>
            </a:r>
            <a:br>
              <a:rPr lang="en-US" sz="4000" dirty="0" smtClean="0"/>
            </a:br>
            <a:r>
              <a:rPr lang="en-US" sz="4000" dirty="0" smtClean="0"/>
              <a:t>Determining Response in Math</a:t>
            </a:r>
          </a:p>
        </p:txBody>
      </p:sp>
      <p:graphicFrame>
        <p:nvGraphicFramePr>
          <p:cNvPr id="177209" name="Group 57"/>
          <p:cNvGraphicFramePr>
            <a:graphicFrameLocks noGrp="1"/>
          </p:cNvGraphicFramePr>
          <p:nvPr>
            <p:ph idx="1"/>
          </p:nvPr>
        </p:nvGraphicFramePr>
        <p:xfrm>
          <a:off x="304800" y="1905000"/>
          <a:ext cx="8305800" cy="3810000"/>
        </p:xfrm>
        <a:graphic>
          <a:graphicData uri="http://schemas.openxmlformats.org/drawingml/2006/table">
            <a:tbl>
              <a:tblPr/>
              <a:tblGrid>
                <a:gridCol w="1530314"/>
                <a:gridCol w="1637194"/>
                <a:gridCol w="1648529"/>
                <a:gridCol w="1750549"/>
                <a:gridCol w="1739214"/>
              </a:tblGrid>
              <a:tr h="476250">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1" i="0" u="none" strike="noStrike" cap="none" normalizeH="0" baseline="0" dirty="0" smtClean="0">
                        <a:ln>
                          <a:noFill/>
                        </a:ln>
                        <a:solidFill>
                          <a:schemeClr val="tx1"/>
                        </a:solidFill>
                        <a:effectLst/>
                        <a:latin typeface="Arial" pitchFamily="34" charset="0"/>
                      </a:endParaRPr>
                    </a:p>
                  </a:txBody>
                  <a:tcPr marL="101855" marR="10185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Computation</a:t>
                      </a:r>
                      <a:endParaRPr kumimoji="0" lang="en-US" sz="1400" b="1" i="0" u="none" strike="noStrike" cap="none" normalizeH="0" baseline="0" dirty="0" smtClean="0">
                        <a:ln>
                          <a:noFill/>
                        </a:ln>
                        <a:solidFill>
                          <a:schemeClr val="tx1"/>
                        </a:solidFill>
                        <a:effectLst/>
                        <a:latin typeface="Arial" pitchFamily="34" charset="0"/>
                      </a:endParaRPr>
                    </a:p>
                  </a:txBody>
                  <a:tcPr marL="101855" marR="10185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Concepts and Applications</a:t>
                      </a:r>
                      <a:endParaRPr kumimoji="0" lang="en-US" sz="1400" b="1" i="0" u="none" strike="noStrike" cap="none" normalizeH="0" baseline="0" smtClean="0">
                        <a:ln>
                          <a:noFill/>
                        </a:ln>
                        <a:solidFill>
                          <a:schemeClr val="tx1"/>
                        </a:solidFill>
                        <a:effectLst/>
                        <a:latin typeface="Arial" pitchFamily="34" charset="0"/>
                      </a:endParaRPr>
                    </a:p>
                  </a:txBody>
                  <a:tcPr marL="101855" marR="10185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7625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&lt; Slope</a:t>
                      </a:r>
                      <a:endParaRPr kumimoji="0" lang="en-US" sz="1400" b="1" i="0" u="none" strike="noStrike" cap="none" normalizeH="0" baseline="0" dirty="0" smtClean="0">
                        <a:ln>
                          <a:noFill/>
                        </a:ln>
                        <a:solidFill>
                          <a:schemeClr val="tx1"/>
                        </a:solidFill>
                        <a:effectLst/>
                        <a:latin typeface="Arial" pitchFamily="34" charset="0"/>
                      </a:endParaRPr>
                    </a:p>
                  </a:txBody>
                  <a:tcPr marL="101855" marR="10185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&lt; End level</a:t>
                      </a:r>
                      <a:endParaRPr kumimoji="0" lang="en-US" sz="1400" b="1" i="0" u="none" strike="noStrike" cap="none" normalizeH="0" baseline="0" dirty="0" smtClean="0">
                        <a:ln>
                          <a:noFill/>
                        </a:ln>
                        <a:solidFill>
                          <a:schemeClr val="tx1"/>
                        </a:solidFill>
                        <a:effectLst/>
                        <a:latin typeface="Arial" pitchFamily="34" charset="0"/>
                      </a:endParaRPr>
                    </a:p>
                  </a:txBody>
                  <a:tcPr marL="101855" marR="10185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&lt; Slope</a:t>
                      </a:r>
                      <a:endParaRPr kumimoji="0" lang="en-US" sz="1400" b="1" i="0" u="none" strike="noStrike" cap="none" normalizeH="0" baseline="0" smtClean="0">
                        <a:ln>
                          <a:noFill/>
                        </a:ln>
                        <a:solidFill>
                          <a:schemeClr val="tx1"/>
                        </a:solidFill>
                        <a:effectLst/>
                        <a:latin typeface="Arial" pitchFamily="34" charset="0"/>
                      </a:endParaRPr>
                    </a:p>
                  </a:txBody>
                  <a:tcPr marL="101855" marR="10185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&lt; End level</a:t>
                      </a:r>
                      <a:endParaRPr kumimoji="0" lang="en-US" sz="1400" b="1" i="0" u="none" strike="noStrike" cap="none" normalizeH="0" baseline="0" smtClean="0">
                        <a:ln>
                          <a:noFill/>
                        </a:ln>
                        <a:solidFill>
                          <a:schemeClr val="tx1"/>
                        </a:solidFill>
                        <a:effectLst/>
                        <a:latin typeface="Arial" pitchFamily="34" charset="0"/>
                      </a:endParaRPr>
                    </a:p>
                  </a:txBody>
                  <a:tcPr marL="101855" marR="10185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endParaRPr kumimoji="0" lang="en-US" sz="1400" b="0" i="0" u="none" strike="noStrike" cap="none" normalizeH="0" baseline="30000" smtClean="0">
                        <a:ln>
                          <a:noFill/>
                        </a:ln>
                        <a:solidFill>
                          <a:schemeClr val="tx1"/>
                        </a:solidFill>
                        <a:effectLst/>
                        <a:latin typeface="Arial" pitchFamily="34" charset="0"/>
                        <a:cs typeface="Times New Roman" pitchFamily="18"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a:t>
                      </a: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dirty="0" smtClean="0">
                        <a:ln>
                          <a:noFill/>
                        </a:ln>
                        <a:solidFill>
                          <a:schemeClr val="tx1"/>
                        </a:solidFill>
                        <a:effectLst/>
                        <a:latin typeface="Arial" pitchFamily="34" charset="0"/>
                      </a:endParaRPr>
                    </a:p>
                  </a:txBody>
                  <a:tcPr marL="101855" marR="1018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7576" name="Text Box 56"/>
          <p:cNvSpPr txBox="1">
            <a:spLocks noChangeArrowheads="1"/>
          </p:cNvSpPr>
          <p:nvPr/>
        </p:nvSpPr>
        <p:spPr bwMode="auto">
          <a:xfrm>
            <a:off x="2667000" y="6096000"/>
            <a:ext cx="7086600" cy="304800"/>
          </a:xfrm>
          <a:prstGeom prst="rect">
            <a:avLst/>
          </a:prstGeom>
          <a:noFill/>
          <a:ln w="9525">
            <a:noFill/>
            <a:miter lim="800000"/>
            <a:headEnd/>
            <a:tailEnd/>
          </a:ln>
        </p:spPr>
        <p:txBody>
          <a:bodyPr>
            <a:spAutoFit/>
          </a:bodyPr>
          <a:lstStyle/>
          <a:p>
            <a:pPr>
              <a:spcBef>
                <a:spcPct val="50000"/>
              </a:spcBef>
            </a:pPr>
            <a:r>
              <a:rPr lang="en-US" sz="1400" dirty="0"/>
              <a:t>Note: These figures may change pending additional RTI research.</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304800" y="762000"/>
            <a:ext cx="8458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Secondary Prevention: Inadequate Response</a:t>
            </a:r>
          </a:p>
        </p:txBody>
      </p:sp>
      <p:sp>
        <p:nvSpPr>
          <p:cNvPr id="108547" name="Rectangle 3"/>
          <p:cNvSpPr>
            <a:spLocks noGrp="1" noChangeArrowheads="1"/>
          </p:cNvSpPr>
          <p:nvPr>
            <p:ph type="body" idx="1"/>
          </p:nvPr>
        </p:nvSpPr>
        <p:spPr bwMode="auto">
          <a:xfrm>
            <a:off x="228600" y="1981200"/>
            <a:ext cx="86868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sz="2800" dirty="0" smtClean="0"/>
              <a:t>If student response to secondary prevention is inadequate:</a:t>
            </a:r>
          </a:p>
          <a:p>
            <a:pPr lvl="1" eaLnBrk="1" hangingPunct="1">
              <a:buClr>
                <a:schemeClr val="accent1"/>
              </a:buClr>
              <a:buFont typeface="Wingdings" pitchFamily="2" charset="2"/>
              <a:buChar char="§"/>
            </a:pPr>
            <a:r>
              <a:rPr lang="en-US" dirty="0" smtClean="0"/>
              <a:t>First:</a:t>
            </a:r>
          </a:p>
          <a:p>
            <a:pPr lvl="2" eaLnBrk="1" hangingPunct="1">
              <a:buClr>
                <a:schemeClr val="tx2"/>
              </a:buClr>
              <a:buFont typeface="Arial" pitchFamily="34" charset="0"/>
              <a:buChar char="•"/>
            </a:pPr>
            <a:r>
              <a:rPr lang="en-US" sz="2800" dirty="0" smtClean="0"/>
              <a:t>Student participates in more small-group tutoring while weekly PM continues.</a:t>
            </a:r>
          </a:p>
          <a:p>
            <a:pPr lvl="1" eaLnBrk="1" hangingPunct="1">
              <a:buClr>
                <a:schemeClr val="accent1"/>
              </a:buClr>
              <a:buFont typeface="Wingdings" pitchFamily="2" charset="2"/>
              <a:buChar char="§"/>
            </a:pPr>
            <a:r>
              <a:rPr lang="en-US" dirty="0" smtClean="0"/>
              <a:t>Second:</a:t>
            </a:r>
          </a:p>
          <a:p>
            <a:pPr lvl="2" eaLnBrk="1" hangingPunct="1">
              <a:buClr>
                <a:schemeClr val="tx2"/>
              </a:buClr>
              <a:buFont typeface="Arial" pitchFamily="34" charset="0"/>
              <a:buChar char="•"/>
            </a:pPr>
            <a:r>
              <a:rPr lang="en-US" sz="2800" dirty="0" smtClean="0"/>
              <a:t>Student moves to tertiary prevention.</a:t>
            </a:r>
          </a:p>
          <a:p>
            <a:pPr lvl="2" eaLnBrk="1" hangingPunct="1">
              <a:buClr>
                <a:schemeClr val="tx2"/>
              </a:buClr>
              <a:buFont typeface="Arial" pitchFamily="34" charset="0"/>
              <a:buChar char="•"/>
            </a:pPr>
            <a:r>
              <a:rPr lang="en-US" sz="2800" dirty="0" smtClean="0"/>
              <a:t>Multidisciplinary assessment to determine disability (in accordance with state policy).</a:t>
            </a:r>
          </a:p>
          <a:p>
            <a:pPr lvl="2" eaLnBrk="1" hangingPunct="1"/>
            <a:endParaRPr lang="en-US" sz="2800" dirty="0" smtClean="0"/>
          </a:p>
          <a:p>
            <a:pPr lvl="1" eaLnBrk="1" hangingPunct="1"/>
            <a:endParaRPr lang="en-US" sz="3200"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228600" y="762000"/>
            <a:ext cx="89154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Secondary Prevention: Determining Response With PM Handout 7 - David</a:t>
            </a:r>
          </a:p>
        </p:txBody>
      </p:sp>
      <p:pic>
        <p:nvPicPr>
          <p:cNvPr id="109571" name="Picture 3"/>
          <p:cNvPicPr>
            <a:picLocks noChangeAspect="1" noChangeArrowheads="1"/>
          </p:cNvPicPr>
          <p:nvPr/>
        </p:nvPicPr>
        <p:blipFill>
          <a:blip r:embed="rId3" cstate="print"/>
          <a:srcRect/>
          <a:stretch>
            <a:fillRect/>
          </a:stretch>
        </p:blipFill>
        <p:spPr bwMode="auto">
          <a:xfrm>
            <a:off x="762000" y="1524000"/>
            <a:ext cx="7620000" cy="39878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sz="4000" dirty="0" smtClean="0"/>
              <a:t>Secondary Prevention:</a:t>
            </a:r>
            <a:br>
              <a:rPr lang="en-US" sz="4000" dirty="0" smtClean="0"/>
            </a:br>
            <a:r>
              <a:rPr lang="en-US" sz="4000" dirty="0" smtClean="0"/>
              <a:t>Confirming Risk Status With PM</a:t>
            </a:r>
          </a:p>
        </p:txBody>
      </p:sp>
      <p:graphicFrame>
        <p:nvGraphicFramePr>
          <p:cNvPr id="183359" name="Group 63"/>
          <p:cNvGraphicFramePr>
            <a:graphicFrameLocks noGrp="1"/>
          </p:cNvGraphicFramePr>
          <p:nvPr>
            <p:ph idx="1"/>
          </p:nvPr>
        </p:nvGraphicFramePr>
        <p:xfrm>
          <a:off x="381000" y="1905000"/>
          <a:ext cx="8305800" cy="3915889"/>
        </p:xfrm>
        <a:graphic>
          <a:graphicData uri="http://schemas.openxmlformats.org/drawingml/2006/table">
            <a:tbl>
              <a:tblPr/>
              <a:tblGrid>
                <a:gridCol w="1746430"/>
                <a:gridCol w="2966612"/>
                <a:gridCol w="1903413"/>
                <a:gridCol w="1689345"/>
              </a:tblGrid>
              <a:tr h="4819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CBM Probe</a:t>
                      </a:r>
                      <a:endParaRPr kumimoji="0" lang="en-US" sz="1400" b="0" i="0" u="none" strike="noStrike" cap="none" normalizeH="0" baseline="0" smtClean="0">
                        <a:ln>
                          <a:noFill/>
                        </a:ln>
                        <a:solidFill>
                          <a:schemeClr val="tx1"/>
                        </a:solidFill>
                        <a:effectLst/>
                        <a:latin typeface="Arial" pitchFamily="34" charset="0"/>
                      </a:endParaRPr>
                    </a:p>
                  </a:txBody>
                  <a:tcPr marL="104915" marR="10491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a:t>
                      </a:r>
                      <a:r>
                        <a:rPr kumimoji="0" lang="en-US" sz="1400" b="1" i="0" u="none" strike="noStrike" cap="none" normalizeH="0" baseline="0" smtClean="0">
                          <a:ln>
                            <a:noFill/>
                          </a:ln>
                          <a:solidFill>
                            <a:schemeClr val="tx1"/>
                          </a:solidFill>
                          <a:effectLst/>
                          <a:latin typeface="Arial" pitchFamily="34" charset="0"/>
                          <a:cs typeface="Times New Roman" pitchFamily="18" charset="0"/>
                        </a:rPr>
                        <a:t>Slope</a:t>
                      </a:r>
                      <a:endParaRPr kumimoji="0" lang="en-US" sz="1400" b="0" i="0" u="none" strike="noStrike" cap="none" normalizeH="0" baseline="0" smtClean="0">
                        <a:ln>
                          <a:noFill/>
                        </a:ln>
                        <a:solidFill>
                          <a:schemeClr val="tx1"/>
                        </a:solidFill>
                        <a:effectLst/>
                        <a:latin typeface="Arial" pitchFamily="34" charset="0"/>
                      </a:endParaRPr>
                    </a:p>
                  </a:txBody>
                  <a:tcPr marL="104915" marR="10491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a:t>
                      </a:r>
                      <a:r>
                        <a:rPr kumimoji="0" lang="en-US" sz="1400" b="1" i="0" u="none" strike="noStrike" cap="none" normalizeH="0" baseline="0" smtClean="0">
                          <a:ln>
                            <a:noFill/>
                          </a:ln>
                          <a:solidFill>
                            <a:schemeClr val="tx1"/>
                          </a:solidFill>
                          <a:effectLst/>
                          <a:latin typeface="Arial" pitchFamily="34" charset="0"/>
                          <a:cs typeface="Times New Roman" pitchFamily="18" charset="0"/>
                        </a:rPr>
                        <a:t>End Level </a:t>
                      </a:r>
                      <a:endParaRPr kumimoji="0" lang="en-US" sz="1400" b="0" i="0" u="none" strike="noStrike" cap="none" normalizeH="0" baseline="0" smtClean="0">
                        <a:ln>
                          <a:noFill/>
                        </a:ln>
                        <a:solidFill>
                          <a:schemeClr val="tx1"/>
                        </a:solidFill>
                        <a:effectLst/>
                        <a:latin typeface="Arial" pitchFamily="34" charset="0"/>
                      </a:endParaRPr>
                    </a:p>
                  </a:txBody>
                  <a:tcPr marL="104915" marR="104915"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23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Kindergarten</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Letter Sound Fluency</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1</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30</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3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Word Identification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Fluency</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1.8 </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30</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19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Passage Reading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Fluency</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1 </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60</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3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Passage Reading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Fluency</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20B75"/>
                          </a:solidFill>
                          <a:effectLst/>
                          <a:latin typeface="Arial" pitchFamily="34" charset="0"/>
                          <a:cs typeface="Times New Roman" pitchFamily="18" charset="0"/>
                        </a:rPr>
                        <a:t>&lt; 0.75</a:t>
                      </a:r>
                      <a:r>
                        <a:rPr kumimoji="0" lang="en-US" sz="1400" b="1" i="0" u="none" strike="noStrike" cap="none" normalizeH="0" baseline="0" dirty="0" smtClean="0">
                          <a:ln>
                            <a:noFill/>
                          </a:ln>
                          <a:solidFill>
                            <a:srgbClr val="CC0000"/>
                          </a:solidFill>
                          <a:effectLst/>
                          <a:latin typeface="Arial" pitchFamily="34" charset="0"/>
                          <a:cs typeface="Times New Roman" pitchFamily="18" charset="0"/>
                        </a:rPr>
                        <a:t> </a:t>
                      </a:r>
                      <a:endParaRPr kumimoji="0" lang="en-US" sz="1400" b="1" i="0" u="none" strike="noStrike" cap="none" normalizeH="0" baseline="0" dirty="0" smtClean="0">
                        <a:ln>
                          <a:noFill/>
                        </a:ln>
                        <a:solidFill>
                          <a:srgbClr val="CC0000"/>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70</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19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Maze Fluency</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25</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3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Maze Fluency</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 </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25</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19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a:t>
                      </a: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Maze Fluency</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0.25</a:t>
                      </a:r>
                      <a:endParaRPr kumimoji="0" lang="en-US" sz="1400" b="0" i="0" u="none" strike="noStrike" cap="none" normalizeH="0" baseline="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25</a:t>
                      </a:r>
                      <a:endParaRPr kumimoji="0" lang="en-US" sz="1400" b="0" i="0" u="none" strike="noStrike" cap="none" normalizeH="0" baseline="0" dirty="0" smtClean="0">
                        <a:ln>
                          <a:noFill/>
                        </a:ln>
                        <a:solidFill>
                          <a:schemeClr val="tx1"/>
                        </a:solidFill>
                        <a:effectLst/>
                        <a:latin typeface="Arial" pitchFamily="34" charset="0"/>
                      </a:endParaRPr>
                    </a:p>
                  </a:txBody>
                  <a:tcPr marL="104915" marR="1049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10642" name="Text Box 3"/>
          <p:cNvSpPr txBox="1">
            <a:spLocks noChangeArrowheads="1"/>
          </p:cNvSpPr>
          <p:nvPr/>
        </p:nvSpPr>
        <p:spPr bwMode="auto">
          <a:xfrm>
            <a:off x="4343400" y="3886200"/>
            <a:ext cx="342900" cy="228600"/>
          </a:xfrm>
          <a:prstGeom prst="rect">
            <a:avLst/>
          </a:prstGeom>
          <a:noFill/>
          <a:ln w="9525">
            <a:noFill/>
            <a:miter lim="800000"/>
            <a:headEnd/>
            <a:tailEnd/>
          </a:ln>
        </p:spPr>
        <p:txBody>
          <a:bodyPr/>
          <a:lstStyle/>
          <a:p>
            <a:endParaRPr lang="en-US"/>
          </a:p>
        </p:txBody>
      </p:sp>
      <p:sp>
        <p:nvSpPr>
          <p:cNvPr id="110643" name="Text Box 4"/>
          <p:cNvSpPr txBox="1">
            <a:spLocks noChangeArrowheads="1"/>
          </p:cNvSpPr>
          <p:nvPr/>
        </p:nvSpPr>
        <p:spPr bwMode="auto">
          <a:xfrm>
            <a:off x="1752600" y="4572000"/>
            <a:ext cx="914400" cy="685800"/>
          </a:xfrm>
          <a:prstGeom prst="rect">
            <a:avLst/>
          </a:prstGeom>
          <a:noFill/>
          <a:ln w="9525">
            <a:noFill/>
            <a:miter lim="800000"/>
            <a:headEnd/>
            <a:tailEnd/>
          </a:ln>
        </p:spPr>
        <p:txBody>
          <a:bodyPr/>
          <a:lstStyle/>
          <a:p>
            <a:endParaRPr lang="en-US" b="1">
              <a:latin typeface="Book Antiqua" pitchFamily="18" charset="0"/>
            </a:endParaRPr>
          </a:p>
          <a:p>
            <a:pPr eaLnBrk="0" hangingPunct="0"/>
            <a:endParaRPr lang="en-US"/>
          </a:p>
        </p:txBody>
      </p:sp>
      <p:sp>
        <p:nvSpPr>
          <p:cNvPr id="110644" name="Rectangle 5"/>
          <p:cNvSpPr>
            <a:spLocks noChangeArrowheads="1"/>
          </p:cNvSpPr>
          <p:nvPr/>
        </p:nvSpPr>
        <p:spPr bwMode="auto">
          <a:xfrm>
            <a:off x="0" y="2012950"/>
            <a:ext cx="184150" cy="366713"/>
          </a:xfrm>
          <a:prstGeom prst="rect">
            <a:avLst/>
          </a:prstGeom>
          <a:noFill/>
          <a:ln w="9525">
            <a:noFill/>
            <a:miter lim="800000"/>
            <a:headEnd/>
            <a:tailEnd/>
          </a:ln>
        </p:spPr>
        <p:txBody>
          <a:bodyPr wrap="none" anchor="ctr">
            <a:spAutoFit/>
          </a:bodyPr>
          <a:lstStyle/>
          <a:p>
            <a:endParaRPr lang="en-US"/>
          </a:p>
        </p:txBody>
      </p:sp>
      <p:sp>
        <p:nvSpPr>
          <p:cNvPr id="110645" name="Rectangle 6"/>
          <p:cNvSpPr>
            <a:spLocks noChangeArrowheads="1"/>
          </p:cNvSpPr>
          <p:nvPr/>
        </p:nvSpPr>
        <p:spPr bwMode="auto">
          <a:xfrm>
            <a:off x="0" y="2195513"/>
            <a:ext cx="9144000" cy="0"/>
          </a:xfrm>
          <a:prstGeom prst="rect">
            <a:avLst/>
          </a:prstGeom>
          <a:noFill/>
          <a:ln w="9525">
            <a:noFill/>
            <a:miter lim="800000"/>
            <a:headEnd/>
            <a:tailEnd/>
          </a:ln>
        </p:spPr>
        <p:txBody>
          <a:bodyPr wrap="none" anchor="ctr">
            <a:spAutoFit/>
          </a:bodyPr>
          <a:lstStyle/>
          <a:p>
            <a:endParaRPr lang="en-US"/>
          </a:p>
        </p:txBody>
      </p:sp>
      <p:sp>
        <p:nvSpPr>
          <p:cNvPr id="110646" name="Rectangle 7"/>
          <p:cNvSpPr>
            <a:spLocks noChangeArrowheads="1"/>
          </p:cNvSpPr>
          <p:nvPr/>
        </p:nvSpPr>
        <p:spPr bwMode="auto">
          <a:xfrm>
            <a:off x="0" y="4479925"/>
            <a:ext cx="184150" cy="366713"/>
          </a:xfrm>
          <a:prstGeom prst="rect">
            <a:avLst/>
          </a:prstGeom>
          <a:noFill/>
          <a:ln w="9525">
            <a:noFill/>
            <a:miter lim="800000"/>
            <a:headEnd/>
            <a:tailEnd/>
          </a:ln>
        </p:spPr>
        <p:txBody>
          <a:bodyPr wrap="none" anchor="ctr">
            <a:spAutoFit/>
          </a:bodyPr>
          <a:lstStyle/>
          <a:p>
            <a:endParaRPr lang="en-US"/>
          </a:p>
        </p:txBody>
      </p:sp>
      <p:sp>
        <p:nvSpPr>
          <p:cNvPr id="110647" name="Rectangle 8"/>
          <p:cNvSpPr>
            <a:spLocks noChangeArrowheads="1"/>
          </p:cNvSpPr>
          <p:nvPr/>
        </p:nvSpPr>
        <p:spPr bwMode="auto">
          <a:xfrm>
            <a:off x="0" y="2195513"/>
            <a:ext cx="9144000" cy="0"/>
          </a:xfrm>
          <a:prstGeom prst="rect">
            <a:avLst/>
          </a:prstGeom>
          <a:noFill/>
          <a:ln w="9525">
            <a:noFill/>
            <a:miter lim="800000"/>
            <a:headEnd/>
            <a:tailEnd/>
          </a:ln>
        </p:spPr>
        <p:txBody>
          <a:bodyPr wrap="none" anchor="ctr">
            <a:spAutoFit/>
          </a:bodyPr>
          <a:lstStyle/>
          <a:p>
            <a:endParaRPr lang="en-US"/>
          </a:p>
        </p:txBody>
      </p:sp>
      <p:sp>
        <p:nvSpPr>
          <p:cNvPr id="110648" name="Rectangle 9"/>
          <p:cNvSpPr>
            <a:spLocks noChangeArrowheads="1"/>
          </p:cNvSpPr>
          <p:nvPr/>
        </p:nvSpPr>
        <p:spPr bwMode="auto">
          <a:xfrm>
            <a:off x="0" y="2003425"/>
            <a:ext cx="184150" cy="366713"/>
          </a:xfrm>
          <a:prstGeom prst="rect">
            <a:avLst/>
          </a:prstGeom>
          <a:noFill/>
          <a:ln w="9525">
            <a:noFill/>
            <a:miter lim="800000"/>
            <a:headEnd/>
            <a:tailEnd/>
          </a:ln>
        </p:spPr>
        <p:txBody>
          <a:bodyPr wrap="none" anchor="ctr">
            <a:spAutoFit/>
          </a:bodyPr>
          <a:lstStyle/>
          <a:p>
            <a:endParaRPr lang="en-US"/>
          </a:p>
        </p:txBody>
      </p:sp>
      <p:sp>
        <p:nvSpPr>
          <p:cNvPr id="110649" name="Rectangle 10"/>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en-US"/>
          </a:p>
        </p:txBody>
      </p:sp>
      <p:sp>
        <p:nvSpPr>
          <p:cNvPr id="110650" name="Text Box 11"/>
          <p:cNvSpPr txBox="1">
            <a:spLocks noChangeArrowheads="1"/>
          </p:cNvSpPr>
          <p:nvPr/>
        </p:nvSpPr>
        <p:spPr bwMode="auto">
          <a:xfrm>
            <a:off x="2819400" y="6096000"/>
            <a:ext cx="7239000" cy="304800"/>
          </a:xfrm>
          <a:prstGeom prst="rect">
            <a:avLst/>
          </a:prstGeom>
          <a:noFill/>
          <a:ln w="9525">
            <a:noFill/>
            <a:miter lim="800000"/>
            <a:headEnd/>
            <a:tailEnd/>
          </a:ln>
        </p:spPr>
        <p:txBody>
          <a:bodyPr>
            <a:spAutoFit/>
          </a:bodyPr>
          <a:lstStyle/>
          <a:p>
            <a:pPr>
              <a:spcBef>
                <a:spcPct val="50000"/>
              </a:spcBef>
            </a:pPr>
            <a:r>
              <a:rPr lang="en-US" sz="1400" dirty="0"/>
              <a:t>Note: These figures may change pending additional RTI research.</a:t>
            </a:r>
          </a:p>
        </p:txBody>
      </p:sp>
      <p:sp>
        <p:nvSpPr>
          <p:cNvPr id="13" name="Slide Number Placeholder 12"/>
          <p:cNvSpPr>
            <a:spLocks noGrp="1"/>
          </p:cNvSpPr>
          <p:nvPr>
            <p:ph type="sldNum" sz="quarter" idx="10"/>
          </p:nvPr>
        </p:nvSpPr>
        <p:spPr/>
        <p:txBody>
          <a:bodyPr/>
          <a:lstStyle/>
          <a:p>
            <a:pPr>
              <a:defRPr/>
            </a:pPr>
            <a:fld id="{085E27C5-ECB1-4EBC-98D3-F94D2BA84B3F}"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14400" y="1543050"/>
            <a:ext cx="7391400" cy="3867150"/>
            <a:chOff x="864" y="1104"/>
            <a:chExt cx="4656" cy="2436"/>
          </a:xfrm>
        </p:grpSpPr>
        <p:pic>
          <p:nvPicPr>
            <p:cNvPr id="111620" name="Picture 4"/>
            <p:cNvPicPr>
              <a:picLocks noChangeAspect="1" noChangeArrowheads="1"/>
            </p:cNvPicPr>
            <p:nvPr/>
          </p:nvPicPr>
          <p:blipFill>
            <a:blip r:embed="rId3" cstate="print"/>
            <a:srcRect/>
            <a:stretch>
              <a:fillRect/>
            </a:stretch>
          </p:blipFill>
          <p:spPr bwMode="auto">
            <a:xfrm>
              <a:off x="864" y="1104"/>
              <a:ext cx="4656" cy="2436"/>
            </a:xfrm>
            <a:prstGeom prst="rect">
              <a:avLst/>
            </a:prstGeom>
            <a:noFill/>
            <a:ln w="9525">
              <a:noFill/>
              <a:miter lim="800000"/>
              <a:headEnd/>
              <a:tailEnd/>
            </a:ln>
          </p:spPr>
        </p:pic>
        <p:sp>
          <p:nvSpPr>
            <p:cNvPr id="111621" name="Text Box 5"/>
            <p:cNvSpPr txBox="1">
              <a:spLocks noChangeArrowheads="1"/>
            </p:cNvSpPr>
            <p:nvPr/>
          </p:nvSpPr>
          <p:spPr bwMode="auto">
            <a:xfrm>
              <a:off x="3168" y="1488"/>
              <a:ext cx="1882" cy="399"/>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David’s slope: </a:t>
              </a:r>
            </a:p>
            <a:p>
              <a:pPr algn="ctr">
                <a:spcBef>
                  <a:spcPct val="50000"/>
                </a:spcBef>
              </a:pPr>
              <a:r>
                <a:rPr lang="en-US" sz="1400"/>
                <a:t>(54 – 24) ÷ 8 = 3.75</a:t>
              </a:r>
            </a:p>
          </p:txBody>
        </p:sp>
        <p:sp>
          <p:nvSpPr>
            <p:cNvPr id="111622" name="Text Box 6"/>
            <p:cNvSpPr txBox="1">
              <a:spLocks noChangeArrowheads="1"/>
            </p:cNvSpPr>
            <p:nvPr/>
          </p:nvSpPr>
          <p:spPr bwMode="auto">
            <a:xfrm>
              <a:off x="3360" y="2064"/>
              <a:ext cx="216" cy="144"/>
            </a:xfrm>
            <a:prstGeom prst="rect">
              <a:avLst/>
            </a:prstGeom>
            <a:noFill/>
            <a:ln w="9525">
              <a:noFill/>
              <a:miter lim="800000"/>
              <a:headEnd/>
              <a:tailEnd/>
            </a:ln>
          </p:spPr>
          <p:txBody>
            <a:bodyPr/>
            <a:lstStyle/>
            <a:p>
              <a:r>
                <a:rPr lang="en-US" b="1"/>
                <a:t>X</a:t>
              </a:r>
              <a:endParaRPr lang="en-US"/>
            </a:p>
          </p:txBody>
        </p:sp>
        <p:sp>
          <p:nvSpPr>
            <p:cNvPr id="111623" name="Line 7"/>
            <p:cNvSpPr>
              <a:spLocks noChangeShapeType="1"/>
            </p:cNvSpPr>
            <p:nvPr/>
          </p:nvSpPr>
          <p:spPr bwMode="auto">
            <a:xfrm flipV="1">
              <a:off x="1920" y="2160"/>
              <a:ext cx="1584" cy="528"/>
            </a:xfrm>
            <a:prstGeom prst="line">
              <a:avLst/>
            </a:prstGeom>
            <a:noFill/>
            <a:ln w="9525">
              <a:solidFill>
                <a:schemeClr val="tx1"/>
              </a:solidFill>
              <a:round/>
              <a:headEnd/>
              <a:tailEnd/>
            </a:ln>
          </p:spPr>
          <p:txBody>
            <a:bodyPr/>
            <a:lstStyle/>
            <a:p>
              <a:endParaRPr lang="en-US"/>
            </a:p>
          </p:txBody>
        </p:sp>
        <p:sp>
          <p:nvSpPr>
            <p:cNvPr id="111624" name="Line 8"/>
            <p:cNvSpPr>
              <a:spLocks noChangeShapeType="1"/>
            </p:cNvSpPr>
            <p:nvPr/>
          </p:nvSpPr>
          <p:spPr bwMode="auto">
            <a:xfrm flipH="1" flipV="1">
              <a:off x="3072" y="1428"/>
              <a:ext cx="0" cy="1680"/>
            </a:xfrm>
            <a:prstGeom prst="line">
              <a:avLst/>
            </a:prstGeom>
            <a:noFill/>
            <a:ln w="9525">
              <a:solidFill>
                <a:schemeClr val="tx1"/>
              </a:solidFill>
              <a:round/>
              <a:headEnd/>
              <a:tailEnd/>
            </a:ln>
          </p:spPr>
          <p:txBody>
            <a:bodyPr/>
            <a:lstStyle/>
            <a:p>
              <a:endParaRPr lang="en-US"/>
            </a:p>
          </p:txBody>
        </p:sp>
        <p:sp>
          <p:nvSpPr>
            <p:cNvPr id="111625" name="Line 9"/>
            <p:cNvSpPr>
              <a:spLocks noChangeShapeType="1"/>
            </p:cNvSpPr>
            <p:nvPr/>
          </p:nvSpPr>
          <p:spPr bwMode="auto">
            <a:xfrm flipH="1" flipV="1">
              <a:off x="2256" y="1428"/>
              <a:ext cx="0" cy="1632"/>
            </a:xfrm>
            <a:prstGeom prst="line">
              <a:avLst/>
            </a:prstGeom>
            <a:noFill/>
            <a:ln w="9525">
              <a:solidFill>
                <a:schemeClr val="tx1"/>
              </a:solidFill>
              <a:round/>
              <a:headEnd/>
              <a:tailEnd/>
            </a:ln>
          </p:spPr>
          <p:txBody>
            <a:bodyPr/>
            <a:lstStyle/>
            <a:p>
              <a:endParaRPr lang="en-US"/>
            </a:p>
          </p:txBody>
        </p:sp>
        <p:sp>
          <p:nvSpPr>
            <p:cNvPr id="111626" name="Line 10"/>
            <p:cNvSpPr>
              <a:spLocks noChangeShapeType="1"/>
            </p:cNvSpPr>
            <p:nvPr/>
          </p:nvSpPr>
          <p:spPr bwMode="auto">
            <a:xfrm flipH="1">
              <a:off x="3246" y="1872"/>
              <a:ext cx="306" cy="300"/>
            </a:xfrm>
            <a:prstGeom prst="line">
              <a:avLst/>
            </a:prstGeom>
            <a:noFill/>
            <a:ln w="9525">
              <a:solidFill>
                <a:schemeClr val="tx1"/>
              </a:solidFill>
              <a:round/>
              <a:headEnd/>
              <a:tailEnd type="triangle" w="med" len="med"/>
            </a:ln>
          </p:spPr>
          <p:txBody>
            <a:bodyPr/>
            <a:lstStyle/>
            <a:p>
              <a:endParaRPr lang="en-US"/>
            </a:p>
          </p:txBody>
        </p:sp>
        <p:sp>
          <p:nvSpPr>
            <p:cNvPr id="111627" name="Text Box 11"/>
            <p:cNvSpPr txBox="1">
              <a:spLocks noChangeArrowheads="1"/>
            </p:cNvSpPr>
            <p:nvPr/>
          </p:nvSpPr>
          <p:spPr bwMode="auto">
            <a:xfrm>
              <a:off x="1776" y="2544"/>
              <a:ext cx="216" cy="144"/>
            </a:xfrm>
            <a:prstGeom prst="rect">
              <a:avLst/>
            </a:prstGeom>
            <a:noFill/>
            <a:ln w="9525">
              <a:noFill/>
              <a:miter lim="800000"/>
              <a:headEnd/>
              <a:tailEnd/>
            </a:ln>
          </p:spPr>
          <p:txBody>
            <a:bodyPr/>
            <a:lstStyle/>
            <a:p>
              <a:r>
                <a:rPr lang="en-US" b="1"/>
                <a:t>X</a:t>
              </a:r>
              <a:endParaRPr lang="en-US"/>
            </a:p>
          </p:txBody>
        </p:sp>
      </p:grpSp>
      <p:sp>
        <p:nvSpPr>
          <p:cNvPr id="12" name="Rectangle 2"/>
          <p:cNvSpPr txBox="1">
            <a:spLocks noChangeArrowheads="1"/>
          </p:cNvSpPr>
          <p:nvPr/>
        </p:nvSpPr>
        <p:spPr bwMode="auto">
          <a:xfrm>
            <a:off x="228600" y="685800"/>
            <a:ext cx="89154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005C"/>
                </a:solidFill>
                <a:effectLst/>
                <a:uLnTx/>
                <a:uFillTx/>
                <a:latin typeface="+mj-lt"/>
                <a:ea typeface="+mj-ea"/>
                <a:cs typeface="+mj-cs"/>
              </a:rPr>
              <a:t>Secondary Prevention: Determining Response With PM Handout 7 Answer - David</a:t>
            </a:r>
          </a:p>
        </p:txBody>
      </p:sp>
      <p:sp>
        <p:nvSpPr>
          <p:cNvPr id="13" name="Slide Number Placeholder 12"/>
          <p:cNvSpPr>
            <a:spLocks noGrp="1"/>
          </p:cNvSpPr>
          <p:nvPr>
            <p:ph type="sldNum" sz="quarter" idx="10"/>
          </p:nvPr>
        </p:nvSpPr>
        <p:spPr/>
        <p:txBody>
          <a:bodyPr/>
          <a:lstStyle/>
          <a:p>
            <a:pPr>
              <a:defRPr/>
            </a:pPr>
            <a:fld id="{085E27C5-ECB1-4EBC-98D3-F94D2BA84B3F}" type="slidenum">
              <a:rPr lang="en-US" smtClean="0"/>
              <a:pPr>
                <a:defRPr/>
              </a:pPr>
              <a:t>157</a:t>
            </a:fld>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228600" y="762000"/>
            <a:ext cx="89154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Secondary Prevention: Determining Response With PM Handout 8 – Martha (Optional) </a:t>
            </a:r>
          </a:p>
        </p:txBody>
      </p:sp>
      <p:pic>
        <p:nvPicPr>
          <p:cNvPr id="113667" name="Picture 3"/>
          <p:cNvPicPr>
            <a:picLocks noChangeAspect="1" noChangeArrowheads="1"/>
          </p:cNvPicPr>
          <p:nvPr/>
        </p:nvPicPr>
        <p:blipFill>
          <a:blip r:embed="rId3" cstate="print"/>
          <a:srcRect/>
          <a:stretch>
            <a:fillRect/>
          </a:stretch>
        </p:blipFill>
        <p:spPr bwMode="auto">
          <a:xfrm>
            <a:off x="762000" y="1600200"/>
            <a:ext cx="8001000" cy="418465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sz="4000" dirty="0" smtClean="0"/>
              <a:t>Secondary Prevention:</a:t>
            </a:r>
            <a:br>
              <a:rPr lang="en-US" sz="4000" dirty="0" smtClean="0"/>
            </a:br>
            <a:r>
              <a:rPr lang="en-US" sz="4000" dirty="0" smtClean="0"/>
              <a:t>Confirming Risk Status With PM</a:t>
            </a:r>
          </a:p>
        </p:txBody>
      </p:sp>
      <p:graphicFrame>
        <p:nvGraphicFramePr>
          <p:cNvPr id="191492" name="Group 4"/>
          <p:cNvGraphicFramePr>
            <a:graphicFrameLocks noGrp="1"/>
          </p:cNvGraphicFramePr>
          <p:nvPr>
            <p:ph idx="1"/>
          </p:nvPr>
        </p:nvGraphicFramePr>
        <p:xfrm>
          <a:off x="381000" y="1905000"/>
          <a:ext cx="8305800" cy="3886200"/>
        </p:xfrm>
        <a:graphic>
          <a:graphicData uri="http://schemas.openxmlformats.org/drawingml/2006/table">
            <a:tbl>
              <a:tblPr/>
              <a:tblGrid>
                <a:gridCol w="1384300"/>
                <a:gridCol w="1671469"/>
                <a:gridCol w="1684355"/>
                <a:gridCol w="1787440"/>
                <a:gridCol w="1778236"/>
              </a:tblGrid>
              <a:tr h="4857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Computation</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Concepts &amp; Applications</a:t>
                      </a:r>
                      <a:endParaRPr kumimoji="0" lang="en-US" sz="1400" b="0" i="0" u="none" strike="noStrike" cap="none" normalizeH="0" baseline="0" smtClean="0">
                        <a:ln>
                          <a:noFill/>
                        </a:ln>
                        <a:solidFill>
                          <a:schemeClr val="tx1"/>
                        </a:solidFill>
                        <a:effectLst/>
                        <a:latin typeface="Arial" pitchFamily="34" charset="0"/>
                      </a:endParaRPr>
                    </a:p>
                  </a:txBody>
                  <a:tcPr marL="106031" marR="10603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857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&lt; Slope</a:t>
                      </a:r>
                      <a:endParaRPr kumimoji="0" lang="en-US" sz="1400" b="1" i="0" u="none" strike="noStrike" cap="none" normalizeH="0" baseline="0" dirty="0" smtClean="0">
                        <a:ln>
                          <a:noFill/>
                        </a:ln>
                        <a:solidFill>
                          <a:schemeClr val="tx1"/>
                        </a:solidFill>
                        <a:effectLst/>
                        <a:latin typeface="Arial" pitchFamily="34" charset="0"/>
                      </a:endParaRPr>
                    </a:p>
                  </a:txBody>
                  <a:tcPr marL="106031" marR="10603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&lt; End level</a:t>
                      </a:r>
                      <a:endParaRPr kumimoji="0" lang="en-US" sz="1400" b="1" i="0" u="none" strike="noStrike" cap="none" normalizeH="0" baseline="0" dirty="0" smtClean="0">
                        <a:ln>
                          <a:noFill/>
                        </a:ln>
                        <a:solidFill>
                          <a:schemeClr val="tx1"/>
                        </a:solidFill>
                        <a:effectLst/>
                        <a:latin typeface="Arial" pitchFamily="34" charset="0"/>
                      </a:endParaRPr>
                    </a:p>
                  </a:txBody>
                  <a:tcPr marL="106031" marR="10603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&lt; Slope</a:t>
                      </a:r>
                      <a:endParaRPr kumimoji="0" lang="en-US" sz="1400" b="1" i="0" u="none" strike="noStrike" cap="none" normalizeH="0" baseline="0" smtClean="0">
                        <a:ln>
                          <a:noFill/>
                        </a:ln>
                        <a:solidFill>
                          <a:schemeClr val="tx1"/>
                        </a:solidFill>
                        <a:effectLst/>
                        <a:latin typeface="Arial" pitchFamily="34" charset="0"/>
                      </a:endParaRPr>
                    </a:p>
                  </a:txBody>
                  <a:tcPr marL="106031" marR="10603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&lt; End level</a:t>
                      </a:r>
                      <a:endParaRPr kumimoji="0" lang="en-US" sz="1400" b="1" i="0" u="none" strike="noStrike" cap="none" normalizeH="0" baseline="0" smtClean="0">
                        <a:ln>
                          <a:noFill/>
                        </a:ln>
                        <a:solidFill>
                          <a:schemeClr val="tx1"/>
                        </a:solidFill>
                        <a:effectLst/>
                        <a:latin typeface="Arial" pitchFamily="34" charset="0"/>
                      </a:endParaRPr>
                    </a:p>
                  </a:txBody>
                  <a:tcPr marL="106031" marR="106031"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0.50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0.40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20B75"/>
                          </a:solidFill>
                          <a:effectLst/>
                          <a:latin typeface="Arial" pitchFamily="34" charset="0"/>
                          <a:cs typeface="Times New Roman" pitchFamily="18" charset="0"/>
                        </a:rPr>
                        <a:t>&lt; 0.70</a:t>
                      </a:r>
                      <a:endParaRPr kumimoji="0" lang="en-US" sz="1400" b="1" i="0" u="none" strike="noStrike" cap="none" normalizeH="0" baseline="0" dirty="0" smtClean="0">
                        <a:ln>
                          <a:noFill/>
                        </a:ln>
                        <a:solidFill>
                          <a:srgbClr val="320B75"/>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20B75"/>
                          </a:solidFill>
                          <a:effectLst/>
                          <a:latin typeface="Arial" pitchFamily="34" charset="0"/>
                          <a:cs typeface="Times New Roman" pitchFamily="18" charset="0"/>
                        </a:rPr>
                        <a:t>&lt; 20 points</a:t>
                      </a:r>
                      <a:endParaRPr kumimoji="0" lang="en-US" sz="1400" b="1" i="0" u="none" strike="noStrike" cap="none" normalizeH="0" baseline="0" smtClean="0">
                        <a:ln>
                          <a:noFill/>
                        </a:ln>
                        <a:solidFill>
                          <a:srgbClr val="320B75"/>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 </a:t>
                      </a: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20 digits</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&lt; 0.70</a:t>
                      </a:r>
                      <a:endParaRPr kumimoji="0" lang="en-US" sz="1400" b="0" i="0" u="none" strike="noStrike" cap="none" normalizeH="0" baseline="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&lt; 20 points</a:t>
                      </a:r>
                      <a:endParaRPr kumimoji="0" lang="en-US" sz="1400" b="0" i="0" u="none" strike="noStrike" cap="none" normalizeH="0" baseline="0" dirty="0" smtClean="0">
                        <a:ln>
                          <a:noFill/>
                        </a:ln>
                        <a:solidFill>
                          <a:schemeClr val="tx1"/>
                        </a:solidFill>
                        <a:effectLst/>
                        <a:latin typeface="Arial" pitchFamily="34" charset="0"/>
                      </a:endParaRPr>
                    </a:p>
                  </a:txBody>
                  <a:tcPr marL="106031" marR="1060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14744" name="Text Box 3"/>
          <p:cNvSpPr txBox="1">
            <a:spLocks noChangeArrowheads="1"/>
          </p:cNvSpPr>
          <p:nvPr/>
        </p:nvSpPr>
        <p:spPr bwMode="auto">
          <a:xfrm>
            <a:off x="2743200" y="6248400"/>
            <a:ext cx="7239000" cy="304800"/>
          </a:xfrm>
          <a:prstGeom prst="rect">
            <a:avLst/>
          </a:prstGeom>
          <a:noFill/>
          <a:ln w="9525">
            <a:noFill/>
            <a:miter lim="800000"/>
            <a:headEnd/>
            <a:tailEnd/>
          </a:ln>
        </p:spPr>
        <p:txBody>
          <a:bodyPr>
            <a:spAutoFit/>
          </a:bodyPr>
          <a:lstStyle/>
          <a:p>
            <a:pPr>
              <a:spcBef>
                <a:spcPct val="50000"/>
              </a:spcBef>
            </a:pPr>
            <a:r>
              <a:rPr lang="en-US" sz="1400" dirty="0"/>
              <a:t>Note: These figures may change pending additional RTI research.</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dirty="0" smtClean="0"/>
              <a:t>Progress Monitoring</a:t>
            </a:r>
          </a:p>
        </p:txBody>
      </p:sp>
      <p:sp>
        <p:nvSpPr>
          <p:cNvPr id="5123" name="Rectangle 3"/>
          <p:cNvSpPr>
            <a:spLocks noGrp="1"/>
          </p:cNvSpPr>
          <p:nvPr>
            <p:ph idx="1"/>
          </p:nvPr>
        </p:nvSpPr>
        <p:spPr>
          <a:xfrm>
            <a:off x="381000" y="2058988"/>
            <a:ext cx="8305800" cy="3884612"/>
          </a:xfrm>
        </p:spPr>
        <p:txBody>
          <a:bodyPr>
            <a:normAutofit fontScale="92500" lnSpcReduction="20000"/>
          </a:bodyPr>
          <a:lstStyle/>
          <a:p>
            <a:pPr>
              <a:buClr>
                <a:schemeClr val="accent1"/>
              </a:buClr>
              <a:buFont typeface="Wingdings" pitchFamily="2" charset="2"/>
              <a:buChar char="§"/>
            </a:pPr>
            <a:r>
              <a:rPr lang="en-US" sz="2800" dirty="0" smtClean="0"/>
              <a:t>PURPOSE: monitor students’ response to primary, secondary, or </a:t>
            </a:r>
            <a:r>
              <a:rPr lang="en-US" sz="2800" dirty="0" smtClean="0">
                <a:solidFill>
                  <a:schemeClr val="tx1"/>
                </a:solidFill>
              </a:rPr>
              <a:t>tertiary instruction in order to estimate rates of improvement, identify students who are not demonstrating adequate progress, and compare the efficacy of different forms of instruction</a:t>
            </a:r>
          </a:p>
          <a:p>
            <a:pPr>
              <a:buClr>
                <a:schemeClr val="accent1"/>
              </a:buClr>
              <a:buFont typeface="Wingdings" pitchFamily="2" charset="2"/>
              <a:buChar char="§"/>
            </a:pPr>
            <a:r>
              <a:rPr lang="en-US" sz="2800" dirty="0" smtClean="0">
                <a:solidFill>
                  <a:schemeClr val="tx1"/>
                </a:solidFill>
              </a:rPr>
              <a:t>FOCUS: students identified through screening as at risk for poor learning outcomes</a:t>
            </a:r>
          </a:p>
          <a:p>
            <a:pPr>
              <a:buClr>
                <a:schemeClr val="accent1"/>
              </a:buClr>
              <a:buFont typeface="Wingdings" pitchFamily="2" charset="2"/>
              <a:buChar char="§"/>
            </a:pPr>
            <a:r>
              <a:rPr lang="en-US" sz="2800" dirty="0" smtClean="0">
                <a:solidFill>
                  <a:schemeClr val="tx1"/>
                </a:solidFill>
              </a:rPr>
              <a:t>TOOLS:  brief assessments that are </a:t>
            </a:r>
            <a:r>
              <a:rPr lang="en-US" sz="2800" b="1" dirty="0" smtClean="0">
                <a:solidFill>
                  <a:schemeClr val="accent2">
                    <a:lumMod val="90000"/>
                    <a:lumOff val="10000"/>
                  </a:schemeClr>
                </a:solidFill>
              </a:rPr>
              <a:t>valid, reliable, and evidence based</a:t>
            </a:r>
          </a:p>
          <a:p>
            <a:pPr>
              <a:buClr>
                <a:schemeClr val="accent1"/>
              </a:buClr>
              <a:buFont typeface="Wingdings" pitchFamily="2" charset="2"/>
              <a:buChar char="§"/>
            </a:pPr>
            <a:r>
              <a:rPr lang="en-US" sz="2800" dirty="0" smtClean="0">
                <a:solidFill>
                  <a:schemeClr val="tx1"/>
                </a:solidFill>
              </a:rPr>
              <a:t>TIMEFRAME: students are assessed at regular intervals (e.g., weekly, biweekly, or monthly)</a:t>
            </a:r>
          </a:p>
          <a:p>
            <a:endParaRPr lang="en-US" sz="2800" dirty="0" smtClean="0"/>
          </a:p>
        </p:txBody>
      </p:sp>
      <p:sp>
        <p:nvSpPr>
          <p:cNvPr id="4" name="Slide Number Placeholder 3"/>
          <p:cNvSpPr>
            <a:spLocks noGrp="1"/>
          </p:cNvSpPr>
          <p:nvPr>
            <p:ph type="sldNum" sz="quarter" idx="10"/>
          </p:nvPr>
        </p:nvSpPr>
        <p:spPr/>
        <p:txBody>
          <a:bodyPr/>
          <a:lstStyle/>
          <a:p>
            <a:fld id="{085E27C5-ECB1-4EBC-98D3-F94D2BA84B3F}" type="slidenum">
              <a:rPr lang="en-US" smtClean="0"/>
              <a:pPr/>
              <a:t>16</a:t>
            </a:fld>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sz="3200" dirty="0" smtClean="0"/>
              <a:t>Secondary Prevention: Determining Response With PM Handout 8 Answer - Martha</a:t>
            </a:r>
          </a:p>
        </p:txBody>
      </p:sp>
      <p:grpSp>
        <p:nvGrpSpPr>
          <p:cNvPr id="2" name="Group 3"/>
          <p:cNvGrpSpPr>
            <a:grpSpLocks/>
          </p:cNvGrpSpPr>
          <p:nvPr/>
        </p:nvGrpSpPr>
        <p:grpSpPr bwMode="auto">
          <a:xfrm>
            <a:off x="1219200" y="1828800"/>
            <a:ext cx="6838950" cy="3962400"/>
            <a:chOff x="1090" y="1077"/>
            <a:chExt cx="4308" cy="2496"/>
          </a:xfrm>
        </p:grpSpPr>
        <p:pic>
          <p:nvPicPr>
            <p:cNvPr id="115716" name="Picture 4"/>
            <p:cNvPicPr>
              <a:picLocks noChangeAspect="1" noChangeArrowheads="1"/>
            </p:cNvPicPr>
            <p:nvPr/>
          </p:nvPicPr>
          <p:blipFill>
            <a:blip r:embed="rId3" cstate="print"/>
            <a:srcRect/>
            <a:stretch>
              <a:fillRect/>
            </a:stretch>
          </p:blipFill>
          <p:spPr bwMode="auto">
            <a:xfrm>
              <a:off x="1090" y="1077"/>
              <a:ext cx="4308" cy="2496"/>
            </a:xfrm>
            <a:prstGeom prst="rect">
              <a:avLst/>
            </a:prstGeom>
            <a:noFill/>
            <a:ln w="9525">
              <a:noFill/>
              <a:miter lim="800000"/>
              <a:headEnd/>
              <a:tailEnd/>
            </a:ln>
          </p:spPr>
        </p:pic>
        <p:pic>
          <p:nvPicPr>
            <p:cNvPr id="115717" name="Picture 5"/>
            <p:cNvPicPr>
              <a:picLocks noChangeAspect="1" noChangeArrowheads="1"/>
            </p:cNvPicPr>
            <p:nvPr/>
          </p:nvPicPr>
          <p:blipFill>
            <a:blip r:embed="rId3" cstate="print"/>
            <a:srcRect/>
            <a:stretch>
              <a:fillRect/>
            </a:stretch>
          </p:blipFill>
          <p:spPr bwMode="auto">
            <a:xfrm>
              <a:off x="1090" y="1077"/>
              <a:ext cx="4308" cy="2496"/>
            </a:xfrm>
            <a:prstGeom prst="rect">
              <a:avLst/>
            </a:prstGeom>
            <a:noFill/>
            <a:ln w="9525">
              <a:noFill/>
              <a:miter lim="800000"/>
              <a:headEnd/>
              <a:tailEnd/>
            </a:ln>
          </p:spPr>
        </p:pic>
        <p:sp>
          <p:nvSpPr>
            <p:cNvPr id="115718" name="Line 6"/>
            <p:cNvSpPr>
              <a:spLocks noChangeShapeType="1"/>
            </p:cNvSpPr>
            <p:nvPr/>
          </p:nvSpPr>
          <p:spPr bwMode="auto">
            <a:xfrm flipV="1">
              <a:off x="2358" y="1420"/>
              <a:ext cx="0" cy="1657"/>
            </a:xfrm>
            <a:prstGeom prst="line">
              <a:avLst/>
            </a:prstGeom>
            <a:noFill/>
            <a:ln w="9525">
              <a:solidFill>
                <a:schemeClr val="tx1"/>
              </a:solidFill>
              <a:round/>
              <a:headEnd/>
              <a:tailEnd/>
            </a:ln>
          </p:spPr>
          <p:txBody>
            <a:bodyPr/>
            <a:lstStyle/>
            <a:p>
              <a:endParaRPr lang="en-US"/>
            </a:p>
          </p:txBody>
        </p:sp>
        <p:sp>
          <p:nvSpPr>
            <p:cNvPr id="115719" name="Line 7"/>
            <p:cNvSpPr>
              <a:spLocks noChangeShapeType="1"/>
            </p:cNvSpPr>
            <p:nvPr/>
          </p:nvSpPr>
          <p:spPr bwMode="auto">
            <a:xfrm flipV="1">
              <a:off x="3102" y="1420"/>
              <a:ext cx="0" cy="1657"/>
            </a:xfrm>
            <a:prstGeom prst="line">
              <a:avLst/>
            </a:prstGeom>
            <a:noFill/>
            <a:ln w="9525">
              <a:solidFill>
                <a:schemeClr val="tx1"/>
              </a:solidFill>
              <a:round/>
              <a:headEnd/>
              <a:tailEnd/>
            </a:ln>
          </p:spPr>
          <p:txBody>
            <a:bodyPr/>
            <a:lstStyle/>
            <a:p>
              <a:endParaRPr lang="en-US"/>
            </a:p>
          </p:txBody>
        </p:sp>
        <p:sp>
          <p:nvSpPr>
            <p:cNvPr id="115720" name="Line 8"/>
            <p:cNvSpPr>
              <a:spLocks noChangeShapeType="1"/>
            </p:cNvSpPr>
            <p:nvPr/>
          </p:nvSpPr>
          <p:spPr bwMode="auto">
            <a:xfrm flipV="1">
              <a:off x="1967" y="2620"/>
              <a:ext cx="1496" cy="171"/>
            </a:xfrm>
            <a:prstGeom prst="line">
              <a:avLst/>
            </a:prstGeom>
            <a:noFill/>
            <a:ln w="9525">
              <a:solidFill>
                <a:schemeClr val="tx1"/>
              </a:solidFill>
              <a:round/>
              <a:headEnd/>
              <a:tailEnd/>
            </a:ln>
          </p:spPr>
          <p:txBody>
            <a:bodyPr/>
            <a:lstStyle/>
            <a:p>
              <a:endParaRPr lang="en-US"/>
            </a:p>
          </p:txBody>
        </p:sp>
        <p:sp>
          <p:nvSpPr>
            <p:cNvPr id="115721" name="Line 9"/>
            <p:cNvSpPr>
              <a:spLocks noChangeShapeType="1"/>
            </p:cNvSpPr>
            <p:nvPr/>
          </p:nvSpPr>
          <p:spPr bwMode="auto">
            <a:xfrm flipV="1">
              <a:off x="2359" y="1419"/>
              <a:ext cx="1" cy="1656"/>
            </a:xfrm>
            <a:prstGeom prst="line">
              <a:avLst/>
            </a:prstGeom>
            <a:noFill/>
            <a:ln w="9525">
              <a:solidFill>
                <a:schemeClr val="tx1"/>
              </a:solidFill>
              <a:round/>
              <a:headEnd/>
              <a:tailEnd/>
            </a:ln>
          </p:spPr>
          <p:txBody>
            <a:bodyPr/>
            <a:lstStyle/>
            <a:p>
              <a:endParaRPr lang="en-US"/>
            </a:p>
          </p:txBody>
        </p:sp>
        <p:sp>
          <p:nvSpPr>
            <p:cNvPr id="115722" name="Line 10"/>
            <p:cNvSpPr>
              <a:spLocks noChangeShapeType="1"/>
            </p:cNvSpPr>
            <p:nvPr/>
          </p:nvSpPr>
          <p:spPr bwMode="auto">
            <a:xfrm flipV="1">
              <a:off x="3103" y="1419"/>
              <a:ext cx="1" cy="1656"/>
            </a:xfrm>
            <a:prstGeom prst="line">
              <a:avLst/>
            </a:prstGeom>
            <a:noFill/>
            <a:ln w="9525">
              <a:solidFill>
                <a:schemeClr val="tx1"/>
              </a:solidFill>
              <a:round/>
              <a:headEnd/>
              <a:tailEnd/>
            </a:ln>
          </p:spPr>
          <p:txBody>
            <a:bodyPr/>
            <a:lstStyle/>
            <a:p>
              <a:endParaRPr lang="en-US"/>
            </a:p>
          </p:txBody>
        </p:sp>
        <p:sp>
          <p:nvSpPr>
            <p:cNvPr id="115723" name="Text Box 11"/>
            <p:cNvSpPr txBox="1">
              <a:spLocks noChangeArrowheads="1"/>
            </p:cNvSpPr>
            <p:nvPr/>
          </p:nvSpPr>
          <p:spPr bwMode="auto">
            <a:xfrm>
              <a:off x="1872" y="2688"/>
              <a:ext cx="232" cy="171"/>
            </a:xfrm>
            <a:prstGeom prst="rect">
              <a:avLst/>
            </a:prstGeom>
            <a:noFill/>
            <a:ln w="9525">
              <a:noFill/>
              <a:miter lim="800000"/>
              <a:headEnd/>
              <a:tailEnd/>
            </a:ln>
          </p:spPr>
          <p:txBody>
            <a:bodyPr/>
            <a:lstStyle/>
            <a:p>
              <a:r>
                <a:rPr lang="en-US" b="1"/>
                <a:t>X</a:t>
              </a:r>
              <a:endParaRPr lang="en-US"/>
            </a:p>
          </p:txBody>
        </p:sp>
        <p:sp>
          <p:nvSpPr>
            <p:cNvPr id="115724" name="Text Box 12"/>
            <p:cNvSpPr txBox="1">
              <a:spLocks noChangeArrowheads="1"/>
            </p:cNvSpPr>
            <p:nvPr/>
          </p:nvSpPr>
          <p:spPr bwMode="auto">
            <a:xfrm>
              <a:off x="3360" y="2496"/>
              <a:ext cx="232" cy="172"/>
            </a:xfrm>
            <a:prstGeom prst="rect">
              <a:avLst/>
            </a:prstGeom>
            <a:noFill/>
            <a:ln w="9525">
              <a:noFill/>
              <a:miter lim="800000"/>
              <a:headEnd/>
              <a:tailEnd/>
            </a:ln>
          </p:spPr>
          <p:txBody>
            <a:bodyPr/>
            <a:lstStyle/>
            <a:p>
              <a:r>
                <a:rPr lang="en-US" b="1"/>
                <a:t>X</a:t>
              </a:r>
              <a:endParaRPr lang="en-US"/>
            </a:p>
          </p:txBody>
        </p:sp>
        <p:sp>
          <p:nvSpPr>
            <p:cNvPr id="115725" name="Line 13"/>
            <p:cNvSpPr>
              <a:spLocks noChangeShapeType="1"/>
            </p:cNvSpPr>
            <p:nvPr/>
          </p:nvSpPr>
          <p:spPr bwMode="auto">
            <a:xfrm flipH="1">
              <a:off x="3308" y="1914"/>
              <a:ext cx="653" cy="648"/>
            </a:xfrm>
            <a:prstGeom prst="line">
              <a:avLst/>
            </a:prstGeom>
            <a:noFill/>
            <a:ln w="9525">
              <a:solidFill>
                <a:schemeClr val="tx1"/>
              </a:solidFill>
              <a:round/>
              <a:headEnd/>
              <a:tailEnd type="triangle" w="med" len="med"/>
            </a:ln>
          </p:spPr>
          <p:txBody>
            <a:bodyPr/>
            <a:lstStyle/>
            <a:p>
              <a:endParaRPr lang="en-US"/>
            </a:p>
          </p:txBody>
        </p:sp>
        <p:sp>
          <p:nvSpPr>
            <p:cNvPr id="115726" name="Text Box 14"/>
            <p:cNvSpPr txBox="1">
              <a:spLocks noChangeArrowheads="1"/>
            </p:cNvSpPr>
            <p:nvPr/>
          </p:nvSpPr>
          <p:spPr bwMode="auto">
            <a:xfrm>
              <a:off x="3205" y="1477"/>
              <a:ext cx="1877" cy="399"/>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Martha’s slope: </a:t>
              </a:r>
            </a:p>
            <a:p>
              <a:pPr algn="ctr">
                <a:spcBef>
                  <a:spcPct val="50000"/>
                </a:spcBef>
              </a:pPr>
              <a:r>
                <a:rPr lang="en-US" sz="1400"/>
                <a:t>(10 – 6) ÷ 8 = 0.5</a:t>
              </a:r>
            </a:p>
          </p:txBody>
        </p:sp>
      </p:grpSp>
      <p:sp>
        <p:nvSpPr>
          <p:cNvPr id="15" name="Slide Number Placeholder 14"/>
          <p:cNvSpPr>
            <a:spLocks noGrp="1"/>
          </p:cNvSpPr>
          <p:nvPr>
            <p:ph type="sldNum" sz="quarter" idx="10"/>
          </p:nvPr>
        </p:nvSpPr>
        <p:spPr/>
        <p:txBody>
          <a:bodyPr/>
          <a:lstStyle/>
          <a:p>
            <a:pPr>
              <a:defRPr/>
            </a:pPr>
            <a:fld id="{085E27C5-ECB1-4EBC-98D3-F94D2BA84B3F}" type="slidenum">
              <a:rPr lang="en-US" smtClean="0"/>
              <a:pPr>
                <a:defRPr/>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Calculating Growth on the Computer</a:t>
            </a:r>
            <a:endParaRPr lang="en-US" dirty="0"/>
          </a:p>
        </p:txBody>
      </p:sp>
      <p:sp>
        <p:nvSpPr>
          <p:cNvPr id="3" name="Content Placeholder 2"/>
          <p:cNvSpPr>
            <a:spLocks noGrp="1"/>
          </p:cNvSpPr>
          <p:nvPr>
            <p:ph idx="1"/>
          </p:nvPr>
        </p:nvSpPr>
        <p:spPr/>
        <p:txBody>
          <a:bodyPr>
            <a:normAutofit/>
          </a:bodyPr>
          <a:lstStyle/>
          <a:p>
            <a:pPr>
              <a:buClr>
                <a:schemeClr val="accent1"/>
              </a:buClr>
              <a:buFont typeface="Wingdings" pitchFamily="2" charset="2"/>
              <a:buChar char="§"/>
            </a:pPr>
            <a:r>
              <a:rPr lang="en-US" dirty="0" smtClean="0"/>
              <a:t>EXCEL: Right click on graphed data, add trend line, click on options, and add equation. y=</a:t>
            </a:r>
            <a:r>
              <a:rPr lang="en-US" dirty="0" err="1" smtClean="0"/>
              <a:t>mx+b</a:t>
            </a:r>
            <a:r>
              <a:rPr lang="en-US" dirty="0" smtClean="0"/>
              <a:t> (m=rate or slope)</a:t>
            </a:r>
          </a:p>
          <a:p>
            <a:pPr>
              <a:buClr>
                <a:schemeClr val="accent1"/>
              </a:buClr>
              <a:buFont typeface="Wingdings" pitchFamily="2" charset="2"/>
              <a:buChar char="§"/>
            </a:pPr>
            <a:r>
              <a:rPr lang="en-US" dirty="0" smtClean="0"/>
              <a:t>DATA SYSTEMS: Most progress monitoring data systems automatically establish trend lines and calculate rate of improvement</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990600"/>
          </a:xfrm>
        </p:spPr>
        <p:txBody>
          <a:bodyPr>
            <a:noAutofit/>
          </a:bodyPr>
          <a:lstStyle/>
          <a:p>
            <a:r>
              <a:rPr lang="en-US" sz="3600" dirty="0" smtClean="0"/>
              <a:t>Problems with Excel – Does Not Recalculate Trend Line after Intervention Change</a:t>
            </a:r>
            <a:endParaRPr lang="en-US" sz="36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762000" y="2074374"/>
            <a:ext cx="7620000" cy="366346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noAutofit/>
          </a:bodyPr>
          <a:lstStyle/>
          <a:p>
            <a:r>
              <a:rPr lang="en-US" sz="4000" dirty="0" smtClean="0"/>
              <a:t>Published Data Systems often Recalculate Trend Line and ROI after Changes</a:t>
            </a:r>
            <a:endParaRPr lang="en-US" sz="40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163</a:t>
            </a:fld>
            <a:endParaRPr lang="en-US"/>
          </a:p>
        </p:txBody>
      </p:sp>
      <p:pic>
        <p:nvPicPr>
          <p:cNvPr id="6" name="Content Placeholder 5"/>
          <p:cNvPicPr>
            <a:picLocks noGrp="1" noChangeAspect="1" noChangeArrowheads="1"/>
          </p:cNvPicPr>
          <p:nvPr>
            <p:ph idx="1"/>
          </p:nvPr>
        </p:nvPicPr>
        <p:blipFill>
          <a:blip r:embed="rId3" cstate="print"/>
          <a:srcRect/>
          <a:stretch>
            <a:fillRect/>
          </a:stretch>
        </p:blipFill>
        <p:spPr bwMode="auto">
          <a:xfrm>
            <a:off x="990600" y="1965813"/>
            <a:ext cx="7162800" cy="38852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Part 5: Considerations for SLD Eligibility</a:t>
            </a:r>
            <a:endParaRPr lang="en-US" sz="4400"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164</a:t>
            </a:fld>
            <a:endParaRPr lang="en-US"/>
          </a:p>
        </p:txBody>
      </p:sp>
    </p:spTree>
    <p:extLst>
      <p:ext uri="{BB962C8B-B14F-4D97-AF65-F5344CB8AC3E}">
        <p14:creationId xmlns:p14="http://schemas.microsoft.com/office/powerpoint/2010/main" xmlns="" val="276311662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228600" y="609600"/>
            <a:ext cx="8686800" cy="1143000"/>
          </a:xfrm>
        </p:spPr>
        <p:txBody>
          <a:bodyPr/>
          <a:lstStyle/>
          <a:p>
            <a:r>
              <a:rPr lang="en-US" sz="3600" dirty="0" smtClean="0"/>
              <a:t>Progress Monitoring Data May Inform Specific Learning Disability Eligibility</a:t>
            </a:r>
          </a:p>
        </p:txBody>
      </p:sp>
      <p:sp>
        <p:nvSpPr>
          <p:cNvPr id="5123" name="Rectangle 3"/>
          <p:cNvSpPr>
            <a:spLocks noGrp="1"/>
          </p:cNvSpPr>
          <p:nvPr>
            <p:ph idx="1"/>
          </p:nvPr>
        </p:nvSpPr>
        <p:spPr>
          <a:xfrm>
            <a:off x="381000" y="1981200"/>
            <a:ext cx="8305800" cy="3657600"/>
          </a:xfrm>
        </p:spPr>
        <p:txBody>
          <a:bodyPr>
            <a:normAutofit fontScale="77500" lnSpcReduction="20000"/>
          </a:bodyPr>
          <a:lstStyle/>
          <a:p>
            <a:pPr marL="0" indent="0">
              <a:buFont typeface="Arial" pitchFamily="34" charset="0"/>
              <a:buNone/>
              <a:defRPr/>
            </a:pPr>
            <a:r>
              <a:rPr lang="en-US" sz="3100" b="1" dirty="0">
                <a:solidFill>
                  <a:schemeClr val="tx1"/>
                </a:solidFill>
              </a:rPr>
              <a:t>Criteria Related to Progress Monitoring</a:t>
            </a:r>
          </a:p>
          <a:p>
            <a:pPr marL="0" indent="0">
              <a:buFont typeface="Arial" pitchFamily="34" charset="0"/>
              <a:buNone/>
              <a:defRPr/>
            </a:pPr>
            <a:r>
              <a:rPr lang="en-US" sz="2800" dirty="0" smtClean="0"/>
              <a:t>To ensure that underachievement in a child suspected of having a specific learning disability is not due to lack of appropriate instruction in reading or math, the group must consider, as part of the evaluation described in 34 CFR 300.304 through 300.306:</a:t>
            </a:r>
          </a:p>
          <a:p>
            <a:pPr marL="741363">
              <a:buClr>
                <a:schemeClr val="accent1"/>
              </a:buClr>
              <a:buFont typeface="Wingdings" pitchFamily="2" charset="2"/>
              <a:buChar char="§"/>
              <a:defRPr/>
            </a:pPr>
            <a:r>
              <a:rPr lang="en-US" sz="2800" dirty="0" smtClean="0"/>
              <a:t>Data that demonstrate that prior to, or as a part of, the referral process, the child was provided appropriate instruction in regular education settings, delivered by qualified personnel; and</a:t>
            </a:r>
          </a:p>
          <a:p>
            <a:pPr marL="741363">
              <a:buClr>
                <a:schemeClr val="accent1"/>
              </a:buClr>
              <a:buFont typeface="Wingdings" pitchFamily="2" charset="2"/>
              <a:buChar char="§"/>
              <a:defRPr/>
            </a:pPr>
            <a:r>
              <a:rPr lang="en-US" sz="2800" dirty="0" smtClean="0"/>
              <a:t>Data-based documentation of </a:t>
            </a:r>
            <a:r>
              <a:rPr lang="en-US" sz="2800" b="1" dirty="0" smtClean="0"/>
              <a:t>repeated assessments of achievement at reasonable intervals, reflecting formal assessment of student progress during instruction, which was provided to the child’s parents</a:t>
            </a:r>
            <a:r>
              <a:rPr lang="en-US" sz="2800" dirty="0" smtClean="0"/>
              <a:t>.</a:t>
            </a:r>
          </a:p>
        </p:txBody>
      </p:sp>
      <p:sp>
        <p:nvSpPr>
          <p:cNvPr id="4" name="Slide Number Placeholder 3"/>
          <p:cNvSpPr>
            <a:spLocks noGrp="1"/>
          </p:cNvSpPr>
          <p:nvPr>
            <p:ph type="sldNum" sz="quarter" idx="10"/>
          </p:nvPr>
        </p:nvSpPr>
        <p:spPr/>
        <p:txBody>
          <a:bodyPr/>
          <a:lstStyle/>
          <a:p>
            <a:fld id="{085E27C5-ECB1-4EBC-98D3-F94D2BA84B3F}" type="slidenum">
              <a:rPr lang="en-US" smtClean="0"/>
              <a:pPr/>
              <a:t>165</a:t>
            </a:fld>
            <a:endParaRPr lang="en-US"/>
          </a:p>
        </p:txBody>
      </p:sp>
      <p:sp>
        <p:nvSpPr>
          <p:cNvPr id="5" name="Text Placeholder 8"/>
          <p:cNvSpPr txBox="1">
            <a:spLocks/>
          </p:cNvSpPr>
          <p:nvPr/>
        </p:nvSpPr>
        <p:spPr>
          <a:xfrm>
            <a:off x="838200" y="5638800"/>
            <a:ext cx="8305800" cy="457200"/>
          </a:xfrm>
          <a:prstGeom prst="rect">
            <a:avLst/>
          </a:prstGeom>
        </p:spPr>
        <p:txBody>
          <a:bodyPr/>
          <a:lstStyle/>
          <a:p>
            <a:pPr marL="342900" lvl="0" indent="-342900" algn="r">
              <a:spcBef>
                <a:spcPct val="50000"/>
              </a:spcBef>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r>
              <a:rPr lang="en-US" sz="1600" dirty="0" smtClean="0"/>
              <a:t>www.idea.ed.gov</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98882771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SLD Eligibility Guidance from NCRTI</a:t>
            </a:r>
            <a:endParaRPr lang="en-US" sz="4200" dirty="0"/>
          </a:p>
        </p:txBody>
      </p:sp>
      <p:sp>
        <p:nvSpPr>
          <p:cNvPr id="3" name="Content Placeholder 2"/>
          <p:cNvSpPr>
            <a:spLocks noGrp="1"/>
          </p:cNvSpPr>
          <p:nvPr>
            <p:ph idx="1"/>
          </p:nvPr>
        </p:nvSpPr>
        <p:spPr/>
        <p:txBody>
          <a:bodyPr/>
          <a:lstStyle/>
          <a:p>
            <a:pPr marL="0" indent="0">
              <a:buNone/>
            </a:pPr>
            <a:r>
              <a:rPr lang="en-US" dirty="0"/>
              <a:t>RTI and Learning Disability (LD) Identification Part I – Regulatory </a:t>
            </a:r>
            <a:r>
              <a:rPr lang="en-US" dirty="0" smtClean="0"/>
              <a:t>Requirements</a:t>
            </a:r>
          </a:p>
          <a:p>
            <a:pPr marL="0" indent="0">
              <a:buNone/>
            </a:pPr>
            <a:r>
              <a:rPr lang="en-US" sz="2800" dirty="0" smtClean="0">
                <a:hlinkClick r:id="rId2"/>
              </a:rPr>
              <a:t>http</a:t>
            </a:r>
            <a:r>
              <a:rPr lang="en-US" sz="2800" dirty="0">
                <a:hlinkClick r:id="rId2"/>
              </a:rPr>
              <a:t>://</a:t>
            </a:r>
            <a:r>
              <a:rPr lang="en-US" sz="2800" dirty="0" smtClean="0">
                <a:hlinkClick r:id="rId2"/>
              </a:rPr>
              <a:t>www.rti4success.org/webinars/video/992%20</a:t>
            </a:r>
            <a:r>
              <a:rPr lang="en-US" sz="2800" dirty="0" smtClean="0"/>
              <a:t> </a:t>
            </a:r>
          </a:p>
          <a:p>
            <a:pPr marL="0" indent="0">
              <a:buNone/>
            </a:pPr>
            <a:endParaRPr lang="en-US" sz="2800" dirty="0"/>
          </a:p>
          <a:p>
            <a:pPr marL="0" indent="0">
              <a:buNone/>
            </a:pPr>
            <a:r>
              <a:rPr lang="en-US" sz="2800" dirty="0"/>
              <a:t>RTI and Learning Disability (LD) Identification Part II – OSEP Policy Letters </a:t>
            </a:r>
            <a:endParaRPr lang="en-US" sz="2800" dirty="0" smtClean="0">
              <a:hlinkClick r:id="rId3"/>
            </a:endParaRPr>
          </a:p>
          <a:p>
            <a:pPr marL="0" indent="0">
              <a:buNone/>
            </a:pPr>
            <a:r>
              <a:rPr lang="en-US" sz="2800" dirty="0" smtClean="0">
                <a:hlinkClick r:id="rId3"/>
              </a:rPr>
              <a:t>http</a:t>
            </a:r>
            <a:r>
              <a:rPr lang="en-US" sz="2800" dirty="0">
                <a:hlinkClick r:id="rId3"/>
              </a:rPr>
              <a:t>://</a:t>
            </a:r>
            <a:r>
              <a:rPr lang="en-US" sz="2800" dirty="0" smtClean="0">
                <a:hlinkClick r:id="rId3"/>
              </a:rPr>
              <a:t>www.rti4success.org/webinars/video/995%20</a:t>
            </a:r>
            <a:r>
              <a:rPr lang="en-US" sz="2800" dirty="0" smtClean="0"/>
              <a:t> </a:t>
            </a:r>
            <a:endParaRPr lang="en-US" sz="28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166</a:t>
            </a:fld>
            <a:endParaRPr lang="en-US"/>
          </a:p>
        </p:txBody>
      </p:sp>
    </p:spTree>
    <p:extLst>
      <p:ext uri="{BB962C8B-B14F-4D97-AF65-F5344CB8AC3E}">
        <p14:creationId xmlns:p14="http://schemas.microsoft.com/office/powerpoint/2010/main" xmlns="" val="110907832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RTI for SLD Eligibility in Washington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07842212"/>
              </p:ext>
            </p:extLst>
          </p:nvPr>
        </p:nvGraphicFramePr>
        <p:xfrm>
          <a:off x="457200" y="2133597"/>
          <a:ext cx="8191500" cy="4351021"/>
        </p:xfrm>
        <a:graphic>
          <a:graphicData uri="http://schemas.openxmlformats.org/drawingml/2006/table">
            <a:tbl>
              <a:tblPr/>
              <a:tblGrid>
                <a:gridCol w="6858000"/>
                <a:gridCol w="1333500"/>
              </a:tblGrid>
              <a:tr h="1333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Rules for the Provision of Special Education:</a:t>
                      </a:r>
                      <a:r>
                        <a:rPr lang="en-US" b="1" baseline="0" dirty="0" smtClean="0">
                          <a:effectLst/>
                        </a:rPr>
                        <a:t> </a:t>
                      </a:r>
                      <a:r>
                        <a:rPr lang="en-US" b="1" dirty="0" smtClean="0">
                          <a:effectLst/>
                        </a:rPr>
                        <a:t>Chapter 392-172A WAC</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hlinkClick r:id="rId3"/>
                        </a:rPr>
                        <a:t>http://apps.leg.wa.gov/WAC/default.aspx?cite=392-172A</a:t>
                      </a:r>
                      <a:r>
                        <a:rPr lang="en-US" b="1"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WAC 392-172A-03045: </a:t>
                      </a:r>
                      <a:r>
                        <a:rPr lang="en-US" b="1" dirty="0" smtClean="0">
                          <a:effectLst/>
                          <a:hlinkClick r:id="rId4"/>
                        </a:rPr>
                        <a:t>http://apps.leg.wa.gov/WAC/default.aspx</a:t>
                      </a:r>
                      <a:r>
                        <a:rPr lang="en-US" b="1" dirty="0" smtClean="0">
                          <a:effectLst/>
                          <a:hlinkClick r:id="rId5"/>
                        </a:rPr>
                        <a:t>?cite=392-172A-03045</a:t>
                      </a:r>
                      <a:r>
                        <a:rPr lang="en-US" b="1"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WAC 392-172A-03060: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6"/>
                        </a:rPr>
                        <a:t>http://apps.leg.wa.gov/WAC/default.aspx?cite=392-172A-03060</a:t>
                      </a:r>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Washington State SLD Guide: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7"/>
                        </a:rPr>
                        <a:t>http://www.k12.wa.us/SpecialEd/pubdocs/SLD_Guide.pdf</a:t>
                      </a:r>
                      <a:r>
                        <a:rPr lang="en-US" b="1" dirty="0" smtClean="0"/>
                        <a:t> </a:t>
                      </a:r>
                      <a:endParaRPr lang="en-US" b="1" dirty="0"/>
                    </a:p>
                  </a:txBody>
                  <a:tcPr marL="0" marR="0" marT="0" marB="0">
                    <a:lnL>
                      <a:noFill/>
                    </a:lnL>
                    <a:lnR>
                      <a:noFill/>
                    </a:lnR>
                    <a:lnT>
                      <a:noFill/>
                    </a:lnT>
                    <a:lnB>
                      <a:noFill/>
                    </a:lnB>
                  </a:tcPr>
                </a:tc>
                <a:tc>
                  <a:txBody>
                    <a:bodyPr/>
                    <a:lstStyle/>
                    <a:p>
                      <a:pPr algn="r"/>
                      <a:endParaRPr lang="en-US" dirty="0"/>
                    </a:p>
                  </a:txBody>
                  <a:tcPr marL="0" marR="0" marT="0" marB="0">
                    <a:lnL>
                      <a:noFill/>
                    </a:lnL>
                    <a:lnR>
                      <a:noFill/>
                    </a:lnR>
                    <a:lnT>
                      <a:noFill/>
                    </a:lnT>
                    <a:lnB>
                      <a:noFill/>
                    </a:lnB>
                  </a:tcPr>
                </a:tc>
              </a:tr>
              <a:tr h="1333501">
                <a:tc gridSpan="2">
                  <a:txBody>
                    <a:bodyPr/>
                    <a:lstStyle/>
                    <a:p>
                      <a:endParaRPr lang="en-US" b="0" dirty="0">
                        <a:effectLst/>
                      </a:endParaRPr>
                    </a:p>
                  </a:txBody>
                  <a:tcPr marL="0" marR="0" marT="0" marB="0">
                    <a:lnL>
                      <a:noFill/>
                    </a:lnL>
                    <a:lnR>
                      <a:noFill/>
                    </a:lnR>
                    <a:lnT>
                      <a:noFill/>
                    </a:lnT>
                    <a:lnB>
                      <a:noFill/>
                    </a:lnB>
                  </a:tcPr>
                </a:tc>
                <a:tc hMerge="1">
                  <a:txBody>
                    <a:bodyPr/>
                    <a:lstStyle/>
                    <a:p>
                      <a:endParaRPr lang="en-US"/>
                    </a:p>
                  </a:txBody>
                  <a:tcPr/>
                </a:tc>
              </a:tr>
            </a:tbl>
          </a:graphicData>
        </a:graphic>
      </p:graphicFrame>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167</a:t>
            </a:fld>
            <a:endParaRPr lang="en-US" dirty="0"/>
          </a:p>
        </p:txBody>
      </p:sp>
    </p:spTree>
    <p:extLst>
      <p:ext uri="{BB962C8B-B14F-4D97-AF65-F5344CB8AC3E}">
        <p14:creationId xmlns:p14="http://schemas.microsoft.com/office/powerpoint/2010/main" xmlns="" val="89974764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accent2"/>
                </a:solidFill>
              </a:rPr>
              <a:t>Closing</a:t>
            </a:r>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168</a:t>
            </a:fld>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Things to Remember </a:t>
            </a:r>
          </a:p>
        </p:txBody>
      </p:sp>
      <p:sp>
        <p:nvSpPr>
          <p:cNvPr id="120835" name="Rectangle 3"/>
          <p:cNvSpPr>
            <a:spLocks noGrp="1" noChangeArrowheads="1"/>
          </p:cNvSpPr>
          <p:nvPr>
            <p:ph type="body" idx="1"/>
          </p:nvPr>
        </p:nvSpPr>
        <p:spPr>
          <a:xfrm>
            <a:off x="381000" y="1981200"/>
            <a:ext cx="8305800" cy="3657600"/>
          </a:xfrm>
        </p:spPr>
        <p:txBody>
          <a:bodyPr/>
          <a:lstStyle/>
          <a:p>
            <a:pPr eaLnBrk="1" hangingPunct="1">
              <a:buClr>
                <a:schemeClr val="accent1"/>
              </a:buClr>
              <a:buFont typeface="Wingdings" pitchFamily="2" charset="2"/>
              <a:buChar char="§"/>
            </a:pPr>
            <a:r>
              <a:rPr lang="en-US" sz="2800" dirty="0" smtClean="0"/>
              <a:t>Good data IN… good data OUT</a:t>
            </a:r>
          </a:p>
          <a:p>
            <a:pPr lvl="1" eaLnBrk="1" hangingPunct="1">
              <a:buClr>
                <a:schemeClr val="tx2"/>
              </a:buClr>
              <a:buFont typeface="Arial" pitchFamily="34" charset="0"/>
              <a:buChar char="•"/>
            </a:pPr>
            <a:r>
              <a:rPr lang="en-US" dirty="0" smtClean="0"/>
              <a:t>Know where your data came from and the validity of that data</a:t>
            </a:r>
          </a:p>
          <a:p>
            <a:pPr eaLnBrk="1" hangingPunct="1">
              <a:buClr>
                <a:schemeClr val="accent1"/>
              </a:buClr>
              <a:buFont typeface="Wingdings" pitchFamily="2" charset="2"/>
              <a:buChar char="§"/>
            </a:pPr>
            <a:r>
              <a:rPr lang="en-US" sz="2800" dirty="0" smtClean="0"/>
              <a:t>Focus on the big picture for ALL Students</a:t>
            </a:r>
          </a:p>
          <a:p>
            <a:pPr lvl="1" eaLnBrk="1" hangingPunct="1">
              <a:buClr>
                <a:schemeClr val="tx2"/>
              </a:buClr>
              <a:buFont typeface="Arial" pitchFamily="34" charset="0"/>
              <a:buChar char="•"/>
            </a:pPr>
            <a:r>
              <a:rPr lang="en-US" dirty="0" smtClean="0"/>
              <a:t>Are most students making progress?</a:t>
            </a:r>
          </a:p>
          <a:p>
            <a:pPr eaLnBrk="1" hangingPunct="1">
              <a:buClr>
                <a:schemeClr val="accent1"/>
              </a:buClr>
              <a:buFont typeface="Wingdings" pitchFamily="2" charset="2"/>
              <a:buChar char="§"/>
            </a:pPr>
            <a:r>
              <a:rPr lang="en-US" sz="2800" dirty="0" smtClean="0"/>
              <a:t>ALL instructional and curriculum decisions should be based on DATA.</a:t>
            </a:r>
          </a:p>
          <a:p>
            <a:pPr eaLnBrk="1" hangingPunct="1">
              <a:buClr>
                <a:schemeClr val="accent1"/>
              </a:buClr>
              <a:buFont typeface="Wingdings" pitchFamily="2" charset="2"/>
              <a:buChar char="§"/>
            </a:pPr>
            <a:r>
              <a:rPr lang="en-US" sz="2800" dirty="0" smtClean="0"/>
              <a:t>Keep it </a:t>
            </a:r>
            <a:r>
              <a:rPr lang="en-US" sz="2800" u="sng" dirty="0" smtClean="0"/>
              <a:t>Simple</a:t>
            </a:r>
            <a:r>
              <a:rPr lang="en-US" sz="2800" dirty="0" smtClean="0"/>
              <a:t> and </a:t>
            </a:r>
            <a:r>
              <a:rPr lang="en-US" sz="2800" u="sng" dirty="0" smtClean="0"/>
              <a:t>Efficient</a:t>
            </a:r>
            <a:r>
              <a:rPr lang="en-US" sz="2800" dirty="0" smtClean="0"/>
              <a:t>!</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169</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04800" y="990600"/>
            <a:ext cx="8077200" cy="993775"/>
          </a:xfrm>
          <a:noFill/>
          <a:ln>
            <a:miter lim="800000"/>
            <a:headEnd/>
            <a:tailEnd/>
          </a:ln>
        </p:spPr>
        <p:txBody>
          <a:bodyPr vert="horz" wrap="square" numCol="1" anchor="t" compatLnSpc="1">
            <a:prstTxWarp prst="textNoShape">
              <a:avLst/>
            </a:prstTxWarp>
          </a:bodyPr>
          <a:lstStyle/>
          <a:p>
            <a:pPr eaLnBrk="1" hangingPunct="1"/>
            <a:r>
              <a:rPr lang="en-US" dirty="0" smtClean="0"/>
              <a:t>Purpose of Progress Monitoring</a:t>
            </a:r>
          </a:p>
        </p:txBody>
      </p:sp>
      <p:sp>
        <p:nvSpPr>
          <p:cNvPr id="28675" name="Rectangle 3"/>
          <p:cNvSpPr>
            <a:spLocks noGrp="1" noChangeArrowheads="1"/>
          </p:cNvSpPr>
          <p:nvPr>
            <p:ph idx="1"/>
          </p:nvPr>
        </p:nvSpPr>
        <p:spPr bwMode="auto">
          <a:xfrm>
            <a:off x="381000" y="2057400"/>
            <a:ext cx="8001000" cy="3657600"/>
          </a:xfrm>
          <a:noFill/>
          <a:ln>
            <a:miter lim="800000"/>
            <a:headEnd/>
            <a:tailEnd/>
          </a:ln>
        </p:spPr>
        <p:txBody>
          <a:bodyPr vert="horz" wrap="square" numCol="1" anchor="t" anchorCtr="0" compatLnSpc="1">
            <a:prstTxWarp prst="textNoShape">
              <a:avLst/>
            </a:prstTxWarp>
          </a:bodyPr>
          <a:lstStyle/>
          <a:p>
            <a:pPr>
              <a:buFont typeface="Wingdings" pitchFamily="2" charset="2"/>
              <a:buNone/>
            </a:pPr>
            <a:r>
              <a:rPr lang="en-US" dirty="0" smtClean="0">
                <a:solidFill>
                  <a:schemeClr val="tx1"/>
                </a:solidFill>
              </a:rPr>
              <a:t>Allows practitioners to… </a:t>
            </a:r>
          </a:p>
          <a:p>
            <a:pPr>
              <a:buClr>
                <a:schemeClr val="accent1"/>
              </a:buClr>
              <a:buFont typeface="Wingdings" pitchFamily="2" charset="2"/>
              <a:buChar char="§"/>
            </a:pPr>
            <a:r>
              <a:rPr lang="en-US" dirty="0" smtClean="0">
                <a:solidFill>
                  <a:schemeClr val="tx1"/>
                </a:solidFill>
              </a:rPr>
              <a:t>Estimate rates of improvement </a:t>
            </a:r>
          </a:p>
          <a:p>
            <a:pPr>
              <a:buClr>
                <a:schemeClr val="accent1"/>
              </a:buClr>
              <a:buFont typeface="Wingdings" pitchFamily="2" charset="2"/>
              <a:buChar char="§"/>
            </a:pPr>
            <a:r>
              <a:rPr lang="en-US" dirty="0" smtClean="0">
                <a:solidFill>
                  <a:schemeClr val="tx1"/>
                </a:solidFill>
              </a:rPr>
              <a:t>Identify students who are not demonstrating adequate progress</a:t>
            </a:r>
          </a:p>
          <a:p>
            <a:pPr>
              <a:buClr>
                <a:schemeClr val="accent1"/>
              </a:buClr>
              <a:buFont typeface="Wingdings" pitchFamily="2" charset="2"/>
              <a:buChar char="§"/>
            </a:pPr>
            <a:r>
              <a:rPr lang="en-US" dirty="0" smtClean="0">
                <a:solidFill>
                  <a:schemeClr val="tx1"/>
                </a:solidFill>
              </a:rPr>
              <a:t>Compare the efficacy of different forms of instruction in order to design more effective, individualized instruction</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Activity</a:t>
            </a:r>
            <a:endParaRPr lang="en-US" dirty="0"/>
          </a:p>
        </p:txBody>
      </p:sp>
      <p:sp>
        <p:nvSpPr>
          <p:cNvPr id="3" name="Content Placeholder 2"/>
          <p:cNvSpPr>
            <a:spLocks noGrp="1"/>
          </p:cNvSpPr>
          <p:nvPr>
            <p:ph idx="1"/>
          </p:nvPr>
        </p:nvSpPr>
        <p:spPr>
          <a:xfrm>
            <a:off x="381000" y="1905000"/>
            <a:ext cx="8305800" cy="4267200"/>
          </a:xfrm>
        </p:spPr>
        <p:txBody>
          <a:bodyPr/>
          <a:lstStyle/>
          <a:p>
            <a:pPr>
              <a:buClr>
                <a:schemeClr val="accent1"/>
              </a:buClr>
              <a:buFont typeface="Wingdings" pitchFamily="2" charset="2"/>
              <a:buChar char="§"/>
            </a:pPr>
            <a:r>
              <a:rPr lang="en-US" sz="2400" dirty="0" smtClean="0"/>
              <a:t>What is the difference between a mastery measure and general outcome measure?</a:t>
            </a:r>
          </a:p>
          <a:p>
            <a:pPr>
              <a:buClr>
                <a:schemeClr val="accent1"/>
              </a:buClr>
              <a:buFont typeface="Wingdings" pitchFamily="2" charset="2"/>
              <a:buChar char="§"/>
            </a:pPr>
            <a:r>
              <a:rPr lang="en-US" sz="2400" dirty="0" smtClean="0"/>
              <a:t>T or F: All progress monitoring tools are created equal.</a:t>
            </a:r>
          </a:p>
          <a:p>
            <a:pPr>
              <a:buClr>
                <a:schemeClr val="accent1"/>
              </a:buClr>
              <a:buFont typeface="Wingdings" pitchFamily="2" charset="2"/>
              <a:buChar char="§"/>
            </a:pPr>
            <a:r>
              <a:rPr lang="en-US" sz="2400" dirty="0" smtClean="0"/>
              <a:t>Where can you find evidence of the reliability and validity of progress monitoring tools?</a:t>
            </a:r>
          </a:p>
          <a:p>
            <a:pPr>
              <a:buClr>
                <a:schemeClr val="accent1"/>
              </a:buClr>
              <a:buFont typeface="Wingdings" pitchFamily="2" charset="2"/>
              <a:buChar char="§"/>
            </a:pPr>
            <a:r>
              <a:rPr lang="en-US" sz="2400" dirty="0" smtClean="0"/>
              <a:t>Name three uses of progress monitoring data.</a:t>
            </a:r>
          </a:p>
          <a:p>
            <a:pPr>
              <a:buClr>
                <a:schemeClr val="accent1"/>
              </a:buClr>
              <a:buFont typeface="Wingdings" pitchFamily="2" charset="2"/>
              <a:buChar char="§"/>
            </a:pPr>
            <a:r>
              <a:rPr lang="en-US" sz="2400" dirty="0" smtClean="0"/>
              <a:t>What is a trend line?</a:t>
            </a:r>
          </a:p>
          <a:p>
            <a:pPr>
              <a:buClr>
                <a:schemeClr val="accent1"/>
              </a:buClr>
              <a:buFont typeface="Wingdings" pitchFamily="2" charset="2"/>
              <a:buChar char="§"/>
            </a:pPr>
            <a:r>
              <a:rPr lang="en-US" sz="2400" dirty="0" smtClean="0"/>
              <a:t>What are three ways to establish PM goals?</a:t>
            </a:r>
          </a:p>
          <a:p>
            <a:pPr>
              <a:buClr>
                <a:schemeClr val="accent1"/>
              </a:buClr>
              <a:buFont typeface="Wingdings" pitchFamily="2" charset="2"/>
              <a:buChar char="§"/>
            </a:pPr>
            <a:r>
              <a:rPr lang="en-US" sz="2400" dirty="0" smtClean="0"/>
              <a:t>Describe two ways to analyze PM data.</a:t>
            </a:r>
          </a:p>
          <a:p>
            <a:endParaRPr lang="en-US" sz="24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170</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Objectives</a:t>
            </a:r>
            <a:endParaRPr lang="en-US" dirty="0"/>
          </a:p>
        </p:txBody>
      </p:sp>
      <p:sp>
        <p:nvSpPr>
          <p:cNvPr id="6" name="Content Placeholder 5"/>
          <p:cNvSpPr>
            <a:spLocks noGrp="1"/>
          </p:cNvSpPr>
          <p:nvPr>
            <p:ph idx="1"/>
          </p:nvPr>
        </p:nvSpPr>
        <p:spPr>
          <a:xfrm>
            <a:off x="228600" y="2058988"/>
            <a:ext cx="8610600" cy="3657600"/>
          </a:xfrm>
        </p:spPr>
        <p:txBody>
          <a:bodyPr/>
          <a:lstStyle/>
          <a:p>
            <a:pPr marL="609600" indent="-609600">
              <a:buClr>
                <a:schemeClr val="accent1"/>
              </a:buClr>
              <a:buFontTx/>
              <a:buAutoNum type="arabicPeriod"/>
            </a:pPr>
            <a:r>
              <a:rPr lang="en-US" dirty="0" smtClean="0"/>
              <a:t>Identify the importance of progress monitoring </a:t>
            </a:r>
          </a:p>
          <a:p>
            <a:pPr marL="609600" indent="-609600">
              <a:buClr>
                <a:schemeClr val="accent1"/>
              </a:buClr>
              <a:buFontTx/>
              <a:buAutoNum type="arabicPeriod"/>
            </a:pPr>
            <a:r>
              <a:rPr lang="en-US" dirty="0" smtClean="0"/>
              <a:t>Use progress monitoring  to improve student outcomes </a:t>
            </a:r>
          </a:p>
          <a:p>
            <a:pPr marL="609600" indent="-609600">
              <a:buClr>
                <a:schemeClr val="accent1"/>
              </a:buClr>
              <a:buFontTx/>
              <a:buAutoNum type="arabicPeriod"/>
            </a:pPr>
            <a:r>
              <a:rPr lang="en-US" dirty="0" smtClean="0"/>
              <a:t>Use progress monitoring data for making decisions about instruction and interventions</a:t>
            </a:r>
          </a:p>
          <a:p>
            <a:pPr marL="609600" indent="-609600">
              <a:buClr>
                <a:schemeClr val="accent1"/>
              </a:buClr>
              <a:buFontTx/>
              <a:buAutoNum type="arabicPeriod"/>
            </a:pPr>
            <a:r>
              <a:rPr lang="en-US" dirty="0" smtClean="0"/>
              <a:t>Develop guidance for using progress monitoring data</a:t>
            </a:r>
          </a:p>
          <a:p>
            <a:endParaRPr lang="en-US" dirty="0"/>
          </a:p>
        </p:txBody>
      </p:sp>
      <p:sp>
        <p:nvSpPr>
          <p:cNvPr id="4" name="Slide Number Placeholder 3"/>
          <p:cNvSpPr>
            <a:spLocks noGrp="1"/>
          </p:cNvSpPr>
          <p:nvPr>
            <p:ph type="sldNum" sz="quarter" idx="10"/>
          </p:nvPr>
        </p:nvSpPr>
        <p:spPr/>
        <p:txBody>
          <a:bodyPr/>
          <a:lstStyle/>
          <a:p>
            <a:pPr>
              <a:defRPr/>
            </a:pPr>
            <a:fld id="{55A5DE50-F2A3-4E2B-ACE4-AFF6EF62F9A3}" type="slidenum">
              <a:rPr lang="en-US" smtClean="0"/>
              <a:pPr>
                <a:defRPr/>
              </a:pPr>
              <a:t>171</a:t>
            </a:fld>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(Optional) </a:t>
            </a:r>
            <a:endParaRPr lang="en-US" dirty="0"/>
          </a:p>
        </p:txBody>
      </p:sp>
      <p:sp>
        <p:nvSpPr>
          <p:cNvPr id="3" name="Content Placeholder 2"/>
          <p:cNvSpPr>
            <a:spLocks noGrp="1"/>
          </p:cNvSpPr>
          <p:nvPr>
            <p:ph idx="1"/>
          </p:nvPr>
        </p:nvSpPr>
        <p:spPr>
          <a:xfrm>
            <a:off x="228600" y="1905000"/>
            <a:ext cx="8382000" cy="4038600"/>
          </a:xfrm>
        </p:spPr>
        <p:txBody>
          <a:bodyPr/>
          <a:lstStyle/>
          <a:p>
            <a:pPr lvl="0">
              <a:buClr>
                <a:schemeClr val="accent1"/>
              </a:buClr>
              <a:buFont typeface="Wingdings" pitchFamily="2" charset="2"/>
              <a:buChar char="§"/>
            </a:pPr>
            <a:r>
              <a:rPr lang="en-US" sz="2400" dirty="0" smtClean="0"/>
              <a:t>Develop a plan for how the district will provide guidance on the following:</a:t>
            </a:r>
            <a:endParaRPr lang="en-US" sz="2000" dirty="0" smtClean="0"/>
          </a:p>
          <a:p>
            <a:pPr lvl="1">
              <a:buClr>
                <a:schemeClr val="tx2"/>
              </a:buClr>
              <a:buFont typeface="Arial" pitchFamily="34" charset="0"/>
              <a:buChar char="•"/>
            </a:pPr>
            <a:r>
              <a:rPr lang="en-US" sz="2000" dirty="0" smtClean="0"/>
              <a:t>Selecting progress monitoring tools</a:t>
            </a:r>
            <a:endParaRPr lang="en-US" sz="1800" dirty="0" smtClean="0"/>
          </a:p>
          <a:p>
            <a:pPr lvl="1">
              <a:buClr>
                <a:schemeClr val="tx2"/>
              </a:buClr>
              <a:buFont typeface="Arial" pitchFamily="34" charset="0"/>
              <a:buChar char="•"/>
            </a:pPr>
            <a:r>
              <a:rPr lang="en-US" sz="2000" dirty="0" smtClean="0"/>
              <a:t>Setting progress monitoring goals</a:t>
            </a:r>
            <a:endParaRPr lang="en-US" sz="1800" dirty="0" smtClean="0"/>
          </a:p>
          <a:p>
            <a:pPr lvl="1">
              <a:buClr>
                <a:schemeClr val="tx2"/>
              </a:buClr>
              <a:buFont typeface="Arial" pitchFamily="34" charset="0"/>
              <a:buChar char="•"/>
            </a:pPr>
            <a:r>
              <a:rPr lang="en-US" sz="2000" dirty="0" smtClean="0"/>
              <a:t>Establishing the frequency of progress monitoring by tiers</a:t>
            </a:r>
            <a:endParaRPr lang="en-US" sz="1800" dirty="0" smtClean="0"/>
          </a:p>
          <a:p>
            <a:pPr lvl="1">
              <a:buClr>
                <a:schemeClr val="tx2"/>
              </a:buClr>
              <a:buFont typeface="Arial" pitchFamily="34" charset="0"/>
              <a:buChar char="•"/>
            </a:pPr>
            <a:r>
              <a:rPr lang="en-US" sz="2000" dirty="0" smtClean="0"/>
              <a:t>Ensuring accuracy of the progress monitoring results (e.g., are tools administered with fidelity, do staff know how to analyze PM data and make decisions?)</a:t>
            </a:r>
            <a:endParaRPr lang="en-US" sz="1800" dirty="0" smtClean="0"/>
          </a:p>
          <a:p>
            <a:pPr lvl="1">
              <a:buClr>
                <a:schemeClr val="tx2"/>
              </a:buClr>
              <a:buFont typeface="Arial" pitchFamily="34" charset="0"/>
              <a:buChar char="•"/>
            </a:pPr>
            <a:r>
              <a:rPr lang="en-US" sz="2000" dirty="0" smtClean="0"/>
              <a:t>Making decisions with progress monitoring data (e.g., when to refer for special education evaluation, move to next tier, change instruction) </a:t>
            </a:r>
            <a:endParaRPr lang="en-US" sz="1800" dirty="0" smtClean="0"/>
          </a:p>
          <a:p>
            <a:endParaRPr lang="en-US" sz="28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172</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5E27C5-ECB1-4EBC-98D3-F94D2BA84B3F}" type="slidenum">
              <a:rPr lang="en-US" smtClean="0"/>
              <a:pPr/>
              <a:t>173</a:t>
            </a:fld>
            <a:endParaRPr lang="en-US"/>
          </a:p>
        </p:txBody>
      </p:sp>
      <p:sp>
        <p:nvSpPr>
          <p:cNvPr id="3075" name="Content Placeholder 2"/>
          <p:cNvSpPr>
            <a:spLocks noGrp="1"/>
          </p:cNvSpPr>
          <p:nvPr>
            <p:ph type="body" sz="quarter" idx="13"/>
          </p:nvPr>
        </p:nvSpPr>
        <p:spPr>
          <a:xfrm>
            <a:off x="381000" y="2057400"/>
            <a:ext cx="8305800" cy="3810000"/>
          </a:xfrm>
        </p:spPr>
        <p:txBody>
          <a:bodyPr>
            <a:normAutofit fontScale="92500" lnSpcReduction="20000"/>
          </a:bodyPr>
          <a:lstStyle/>
          <a:p>
            <a:r>
              <a:rPr lang="en-US" dirty="0" smtClean="0"/>
              <a:t>National Center on Response to Intervention</a:t>
            </a:r>
          </a:p>
          <a:p>
            <a:r>
              <a:rPr lang="en-US" u="sng" dirty="0" smtClean="0">
                <a:hlinkClick r:id="rId3"/>
              </a:rPr>
              <a:t>www.rti4success.org</a:t>
            </a:r>
            <a:r>
              <a:rPr lang="en-US" dirty="0" smtClean="0"/>
              <a:t> </a:t>
            </a:r>
          </a:p>
          <a:p>
            <a:endParaRPr lang="en-US" dirty="0" smtClean="0"/>
          </a:p>
          <a:p>
            <a:r>
              <a:rPr lang="en-US" dirty="0" smtClean="0"/>
              <a:t>RTI Action Network</a:t>
            </a:r>
          </a:p>
          <a:p>
            <a:r>
              <a:rPr lang="en-US" dirty="0" smtClean="0">
                <a:hlinkClick r:id="rId4"/>
              </a:rPr>
              <a:t>www.rtinetwork.org</a:t>
            </a:r>
            <a:endParaRPr lang="en-US" dirty="0" smtClean="0"/>
          </a:p>
          <a:p>
            <a:endParaRPr lang="en-US" dirty="0" smtClean="0"/>
          </a:p>
          <a:p>
            <a:r>
              <a:rPr lang="en-US" dirty="0" smtClean="0"/>
              <a:t>IDEA Partnership</a:t>
            </a:r>
          </a:p>
          <a:p>
            <a:r>
              <a:rPr lang="en-US" dirty="0" smtClean="0">
                <a:hlinkClick r:id="rId5"/>
              </a:rPr>
              <a:t>www.ideapartnership.org</a:t>
            </a:r>
            <a:endParaRPr lang="en-US" dirty="0" smtClean="0"/>
          </a:p>
        </p:txBody>
      </p:sp>
      <p:sp>
        <p:nvSpPr>
          <p:cNvPr id="3074" name="Title 1"/>
          <p:cNvSpPr>
            <a:spLocks noGrp="1"/>
          </p:cNvSpPr>
          <p:nvPr>
            <p:ph type="title"/>
          </p:nvPr>
        </p:nvSpPr>
        <p:spPr/>
        <p:txBody>
          <a:bodyPr/>
          <a:lstStyle/>
          <a:p>
            <a:r>
              <a:rPr lang="en-US" dirty="0" smtClean="0"/>
              <a:t>Need More Information?</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333500" y="3657600"/>
            <a:ext cx="6477000" cy="2209800"/>
          </a:xfrm>
        </p:spPr>
        <p:txBody>
          <a:bodyPr>
            <a:normAutofit/>
          </a:bodyPr>
          <a:lstStyle/>
          <a:p>
            <a:pPr>
              <a:spcBef>
                <a:spcPct val="50000"/>
              </a:spcBef>
            </a:pPr>
            <a:r>
              <a:rPr lang="en-US" dirty="0" smtClean="0"/>
              <a:t>National Center on Response to Intervention</a:t>
            </a:r>
          </a:p>
          <a:p>
            <a:pPr>
              <a:spcBef>
                <a:spcPct val="50000"/>
              </a:spcBef>
            </a:pPr>
            <a:r>
              <a:rPr lang="en-US" dirty="0" smtClean="0">
                <a:hlinkClick r:id="rId3"/>
              </a:rPr>
              <a:t>www.rti4success.org</a:t>
            </a:r>
            <a:r>
              <a:rPr lang="en-US" dirty="0" smtClean="0"/>
              <a:t> </a:t>
            </a:r>
            <a:endParaRPr lang="en-US" dirty="0"/>
          </a:p>
        </p:txBody>
      </p:sp>
      <p:sp>
        <p:nvSpPr>
          <p:cNvPr id="2050" name="Title 1"/>
          <p:cNvSpPr>
            <a:spLocks noGrp="1"/>
          </p:cNvSpPr>
          <p:nvPr>
            <p:ph type="title"/>
          </p:nvPr>
        </p:nvSpPr>
        <p:spPr/>
        <p:txBody>
          <a:bodyPr/>
          <a:lstStyle/>
          <a:p>
            <a:r>
              <a:rPr lang="en-US" dirty="0" smtClean="0"/>
              <a:t>Questions? </a:t>
            </a:r>
          </a:p>
        </p:txBody>
      </p:sp>
      <p:sp>
        <p:nvSpPr>
          <p:cNvPr id="4" name="Slide Number Placeholder 3"/>
          <p:cNvSpPr>
            <a:spLocks noGrp="1"/>
          </p:cNvSpPr>
          <p:nvPr>
            <p:ph type="sldNum" sz="quarter" idx="4294967295"/>
          </p:nvPr>
        </p:nvSpPr>
        <p:spPr>
          <a:xfrm>
            <a:off x="8610600" y="6248400"/>
            <a:ext cx="533400" cy="365125"/>
          </a:xfrm>
        </p:spPr>
        <p:txBody>
          <a:bodyPr/>
          <a:lstStyle/>
          <a:p>
            <a:fld id="{244AB6C2-154B-45C3-8991-3A52E1AF0D4A}" type="slidenum">
              <a:rPr lang="en-US" smtClean="0"/>
              <a:pPr/>
              <a:t>174</a:t>
            </a:fld>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5E27C5-ECB1-4EBC-98D3-F94D2BA84B3F}" type="slidenum">
              <a:rPr lang="en-US" smtClean="0"/>
              <a:pPr/>
              <a:t>175</a:t>
            </a:fld>
            <a:endParaRPr lang="en-US"/>
          </a:p>
        </p:txBody>
      </p:sp>
      <p:sp>
        <p:nvSpPr>
          <p:cNvPr id="3075" name="Content Placeholder 2"/>
          <p:cNvSpPr>
            <a:spLocks noGrp="1"/>
          </p:cNvSpPr>
          <p:nvPr>
            <p:ph type="body" sz="quarter" idx="13"/>
          </p:nvPr>
        </p:nvSpPr>
        <p:spPr>
          <a:xfrm>
            <a:off x="381000" y="2057400"/>
            <a:ext cx="8305800" cy="3810000"/>
          </a:xfrm>
        </p:spPr>
        <p:txBody>
          <a:bodyPr>
            <a:normAutofit fontScale="77500" lnSpcReduction="20000"/>
          </a:bodyPr>
          <a:lstStyle/>
          <a:p>
            <a:r>
              <a:rPr lang="en-US" dirty="0" smtClean="0"/>
              <a:t>This document was produced under U.S. Department of Education, Office of Special Education Programs Grant No.  H326E07000.4 Grace Zamora </a:t>
            </a:r>
            <a:r>
              <a:rPr lang="en-US" dirty="0" err="1" smtClean="0"/>
              <a:t>Durán</a:t>
            </a:r>
            <a:r>
              <a:rPr lang="en-US" dirty="0" smtClean="0"/>
              <a:t> and Tina Diamond served as the OSEP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While permission to reprint this publication is not necessary, the citation should be: </a:t>
            </a:r>
            <a:r>
              <a:rPr lang="en-US" dirty="0" smtClean="0">
                <a:hlinkClick r:id="rId3"/>
              </a:rPr>
              <a:t>www.rti4success.org</a:t>
            </a:r>
            <a:r>
              <a:rPr lang="en-US" dirty="0" smtClean="0"/>
              <a:t>. </a:t>
            </a:r>
          </a:p>
          <a:p>
            <a:endParaRPr lang="en-US" dirty="0" smtClean="0"/>
          </a:p>
        </p:txBody>
      </p:sp>
      <p:sp>
        <p:nvSpPr>
          <p:cNvPr id="3074" name="Title 1"/>
          <p:cNvSpPr>
            <a:spLocks noGrp="1"/>
          </p:cNvSpPr>
          <p:nvPr>
            <p:ph type="title"/>
          </p:nvPr>
        </p:nvSpPr>
        <p:spPr/>
        <p:txBody>
          <a:bodyPr/>
          <a:lstStyle/>
          <a:p>
            <a:r>
              <a:rPr lang="en-US" dirty="0" smtClean="0"/>
              <a:t>National Center on </a:t>
            </a:r>
            <a:br>
              <a:rPr lang="en-US" dirty="0" smtClean="0"/>
            </a:br>
            <a:r>
              <a:rPr lang="en-US" dirty="0" smtClean="0"/>
              <a:t>Response to Intervention</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4AB6C2-154B-45C3-8991-3A52E1AF0D4A}" type="slidenum">
              <a:rPr lang="en-US" smtClean="0"/>
              <a:pPr>
                <a:defRPr/>
              </a:pPr>
              <a:t>176</a:t>
            </a:fld>
            <a:endParaRPr lang="en-US" dirty="0"/>
          </a:p>
        </p:txBody>
      </p:sp>
      <p:sp>
        <p:nvSpPr>
          <p:cNvPr id="3" name="Text Placeholder 2"/>
          <p:cNvSpPr>
            <a:spLocks noGrp="1"/>
          </p:cNvSpPr>
          <p:nvPr>
            <p:ph type="body" sz="quarter" idx="13"/>
          </p:nvPr>
        </p:nvSpPr>
        <p:spPr/>
        <p:txBody>
          <a:bodyPr/>
          <a:lstStyle/>
          <a:p>
            <a:r>
              <a:rPr lang="en-US" sz="1600" dirty="0"/>
              <a:t>DISCLAIMER</a:t>
            </a:r>
            <a:br>
              <a:rPr lang="en-US" sz="1600" dirty="0"/>
            </a:br>
            <a:r>
              <a:rPr lang="en-US" sz="1600" dirty="0"/>
              <a:t/>
            </a:r>
            <a:br>
              <a:rPr lang="en-US" sz="1600" dirty="0"/>
            </a:br>
            <a:r>
              <a:rPr lang="en-US" sz="1600" dirty="0"/>
              <a:t>The opinions and positions expressed herein are not intended to ensure compliance with any particular law or regulation pertaining to the provision of educational services for eligible students. This presentation and/or materials should be viewed and applied by users according to their specific needs.  This presentation and/or materials represent the views of the presenter(s) regarding what constitutes preferred practice based on research available at the time of this publication. The presentation and/or materials should be used as guidance. Any references specific to any particular education product are illustrative, and do not imply endorsement of these products by OSPI, or to the exclusion of other products that are not referenced in the presentation materials.  OSPI, Special Education, is not responsible for the content of those educational product(s) referenced in this presentation.</a:t>
            </a:r>
            <a:br>
              <a:rPr lang="en-US" sz="1600" dirty="0"/>
            </a:br>
            <a:r>
              <a:rPr lang="en-US" sz="1600" dirty="0"/>
              <a:t/>
            </a:r>
            <a:br>
              <a:rPr lang="en-US" sz="1600" dirty="0"/>
            </a:br>
            <a:r>
              <a:rPr lang="en-US" sz="1600" dirty="0"/>
              <a:t>Douglas H. Gill, </a:t>
            </a:r>
            <a:r>
              <a:rPr lang="en-US" sz="1600" dirty="0" err="1"/>
              <a:t>Ed.D</a:t>
            </a:r>
            <a:r>
              <a:rPr lang="en-US" sz="1600" dirty="0"/>
              <a:t>.,</a:t>
            </a:r>
            <a:br>
              <a:rPr lang="en-US" sz="1600" dirty="0"/>
            </a:br>
            <a:r>
              <a:rPr lang="en-US" sz="1600" dirty="0"/>
              <a:t>Director, Special Education</a:t>
            </a:r>
          </a:p>
        </p:txBody>
      </p:sp>
      <p:sp>
        <p:nvSpPr>
          <p:cNvPr id="4" name="Title 3"/>
          <p:cNvSpPr>
            <a:spLocks noGrp="1"/>
          </p:cNvSpPr>
          <p:nvPr>
            <p:ph type="title"/>
          </p:nvPr>
        </p:nvSpPr>
        <p:spPr/>
        <p:txBody>
          <a:bodyPr/>
          <a:lstStyle/>
          <a:p>
            <a:r>
              <a:rPr lang="en-US" dirty="0" smtClean="0"/>
              <a:t>WA OSPI </a:t>
            </a:r>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 val="2436327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228600" y="1752600"/>
            <a:ext cx="4191000" cy="4343400"/>
          </a:xfrm>
          <a:prstGeom prst="rect">
            <a:avLst/>
          </a:prstGeom>
          <a:noFill/>
          <a:ln w="9525">
            <a:noFill/>
            <a:miter lim="800000"/>
            <a:headEnd/>
            <a:tailEnd/>
          </a:ln>
        </p:spPr>
      </p:pic>
      <p:sp>
        <p:nvSpPr>
          <p:cNvPr id="30723" name="Title 3"/>
          <p:cNvSpPr>
            <a:spLocks noGrp="1"/>
          </p:cNvSpPr>
          <p:nvPr>
            <p:ph type="title"/>
          </p:nvPr>
        </p:nvSpPr>
        <p:spPr bwMode="auto">
          <a:xfrm>
            <a:off x="304800" y="762000"/>
            <a:ext cx="8305800" cy="990600"/>
          </a:xfrm>
          <a:ln>
            <a:miter lim="800000"/>
            <a:headEnd/>
            <a:tailEnd/>
          </a:ln>
        </p:spPr>
        <p:txBody>
          <a:bodyPr vert="horz" wrap="square" numCol="1" compatLnSpc="1">
            <a:prstTxWarp prst="textNoShape">
              <a:avLst/>
            </a:prstTxWarp>
            <a:normAutofit/>
          </a:bodyPr>
          <a:lstStyle/>
          <a:p>
            <a:pPr>
              <a:defRPr/>
            </a:pPr>
            <a:r>
              <a:rPr lang="en-US" dirty="0" smtClean="0"/>
              <a:t>Estimate Rates of Improvement</a:t>
            </a:r>
          </a:p>
        </p:txBody>
      </p:sp>
      <p:pic>
        <p:nvPicPr>
          <p:cNvPr id="29700" name="Picture 3"/>
          <p:cNvPicPr>
            <a:picLocks noChangeAspect="1" noChangeArrowheads="1"/>
          </p:cNvPicPr>
          <p:nvPr/>
        </p:nvPicPr>
        <p:blipFill>
          <a:blip r:embed="rId4" cstate="print"/>
          <a:srcRect/>
          <a:stretch>
            <a:fillRect/>
          </a:stretch>
        </p:blipFill>
        <p:spPr bwMode="auto">
          <a:xfrm>
            <a:off x="4419600" y="1752600"/>
            <a:ext cx="4724400" cy="4419600"/>
          </a:xfrm>
          <a:prstGeom prst="rect">
            <a:avLst/>
          </a:prstGeom>
          <a:noFill/>
          <a:ln w="9525">
            <a:noFill/>
            <a:miter lim="800000"/>
            <a:headEnd/>
            <a:tailEnd/>
          </a:ln>
        </p:spPr>
      </p:pic>
      <p:cxnSp>
        <p:nvCxnSpPr>
          <p:cNvPr id="6" name="Straight Connector 5"/>
          <p:cNvCxnSpPr/>
          <p:nvPr/>
        </p:nvCxnSpPr>
        <p:spPr>
          <a:xfrm flipV="1">
            <a:off x="762000" y="2438400"/>
            <a:ext cx="27432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9200" y="4419600"/>
            <a:ext cx="3276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438400" y="3429000"/>
            <a:ext cx="4572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95600" y="3581400"/>
            <a:ext cx="1219200" cy="1077218"/>
          </a:xfrm>
          <a:prstGeom prst="rect">
            <a:avLst/>
          </a:prstGeom>
          <a:noFill/>
          <a:ln>
            <a:solidFill>
              <a:srgbClr val="FF0000"/>
            </a:solidFill>
          </a:ln>
        </p:spPr>
        <p:txBody>
          <a:bodyPr wrap="square" rtlCol="0">
            <a:spAutoFit/>
          </a:bodyPr>
          <a:lstStyle/>
          <a:p>
            <a:pPr algn="ctr"/>
            <a:r>
              <a:rPr lang="en-US" sz="3200" dirty="0" smtClean="0"/>
              <a:t>6 WRC</a:t>
            </a:r>
            <a:endParaRPr lang="en-US" sz="3200" dirty="0"/>
          </a:p>
        </p:txBody>
      </p:sp>
      <p:cxnSp>
        <p:nvCxnSpPr>
          <p:cNvPr id="15" name="Straight Arrow Connector 14"/>
          <p:cNvCxnSpPr/>
          <p:nvPr/>
        </p:nvCxnSpPr>
        <p:spPr>
          <a:xfrm rot="5400000">
            <a:off x="7924800" y="3962400"/>
            <a:ext cx="4572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62800" y="2819400"/>
            <a:ext cx="1524000" cy="1077218"/>
          </a:xfrm>
          <a:prstGeom prst="rect">
            <a:avLst/>
          </a:prstGeom>
          <a:noFill/>
          <a:ln>
            <a:solidFill>
              <a:srgbClr val="FF0000"/>
            </a:solidFill>
          </a:ln>
        </p:spPr>
        <p:txBody>
          <a:bodyPr wrap="square" rtlCol="0">
            <a:spAutoFit/>
          </a:bodyPr>
          <a:lstStyle/>
          <a:p>
            <a:pPr algn="ctr"/>
            <a:r>
              <a:rPr lang="en-US" sz="3200" dirty="0" smtClean="0"/>
              <a:t>.3 WRC</a:t>
            </a:r>
            <a:endParaRPr lang="en-US" sz="3200" dirty="0"/>
          </a:p>
        </p:txBody>
      </p:sp>
      <p:sp>
        <p:nvSpPr>
          <p:cNvPr id="11" name="Slide Number Placeholder 10"/>
          <p:cNvSpPr>
            <a:spLocks noGrp="1"/>
          </p:cNvSpPr>
          <p:nvPr>
            <p:ph type="sldNum" sz="quarter" idx="10"/>
          </p:nvPr>
        </p:nvSpPr>
        <p:spPr/>
        <p:txBody>
          <a:bodyPr/>
          <a:lstStyle/>
          <a:p>
            <a:pPr>
              <a:defRPr/>
            </a:pPr>
            <a:fld id="{085E27C5-ECB1-4EBC-98D3-F94D2BA84B3F}"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ln>
            <a:miter lim="800000"/>
            <a:headEnd/>
            <a:tailEnd/>
          </a:ln>
        </p:spPr>
        <p:txBody>
          <a:bodyPr vert="horz" wrap="square" numCol="1" compatLnSpc="1">
            <a:prstTxWarp prst="textNoShape">
              <a:avLst/>
            </a:prstTxWarp>
            <a:normAutofit fontScale="90000"/>
          </a:bodyPr>
          <a:lstStyle/>
          <a:p>
            <a:pPr>
              <a:defRPr/>
            </a:pPr>
            <a:r>
              <a:rPr lang="en-US" dirty="0" smtClean="0"/>
              <a:t>Identify Students Not Making Adequate Progress</a:t>
            </a:r>
          </a:p>
        </p:txBody>
      </p:sp>
      <p:sp>
        <p:nvSpPr>
          <p:cNvPr id="30723" name="Content Placeholder 2"/>
          <p:cNvSpPr>
            <a:spLocks noGrp="1"/>
          </p:cNvSpPr>
          <p:nvPr>
            <p:ph idx="1"/>
          </p:nvPr>
        </p:nvSpPr>
        <p:spPr bwMode="auto">
          <a:xfrm>
            <a:off x="381000" y="1828800"/>
            <a:ext cx="8305800" cy="3657600"/>
          </a:xfrm>
          <a:noFill/>
          <a:ln>
            <a:miter lim="800000"/>
            <a:headEnd/>
            <a:tailEnd/>
          </a:ln>
        </p:spPr>
        <p:txBody>
          <a:bodyPr vert="horz" wrap="square" numCol="1" anchor="t" anchorCtr="0" compatLnSpc="1">
            <a:prstTxWarp prst="textNoShape">
              <a:avLst/>
            </a:prstTxWarp>
          </a:bodyPr>
          <a:lstStyle/>
          <a:p>
            <a:pPr eaLnBrk="1" hangingPunct="1">
              <a:buFont typeface="Wingdings" pitchFamily="2" charset="2"/>
              <a:buNone/>
            </a:pPr>
            <a:r>
              <a:rPr lang="en-US" sz="2800" i="1" smtClean="0"/>
              <a:t>Increasing Scores:</a:t>
            </a:r>
          </a:p>
          <a:p>
            <a:pPr>
              <a:buFont typeface="Wingdings" pitchFamily="2" charset="2"/>
              <a:buNone/>
            </a:pPr>
            <a:endParaRPr lang="en-US" smtClean="0"/>
          </a:p>
        </p:txBody>
      </p:sp>
      <p:grpSp>
        <p:nvGrpSpPr>
          <p:cNvPr id="2" name="Group 15"/>
          <p:cNvGrpSpPr>
            <a:grpSpLocks/>
          </p:cNvGrpSpPr>
          <p:nvPr/>
        </p:nvGrpSpPr>
        <p:grpSpPr bwMode="auto">
          <a:xfrm>
            <a:off x="0" y="2362200"/>
            <a:ext cx="4648200" cy="3813175"/>
            <a:chOff x="452438" y="1508125"/>
            <a:chExt cx="8386762" cy="5273675"/>
          </a:xfrm>
        </p:grpSpPr>
        <p:pic>
          <p:nvPicPr>
            <p:cNvPr id="30740" name="Picture 13" descr="Picture1.png"/>
            <p:cNvPicPr>
              <a:picLocks noChangeAspect="1"/>
            </p:cNvPicPr>
            <p:nvPr/>
          </p:nvPicPr>
          <p:blipFill>
            <a:blip r:embed="rId3" cstate="print"/>
            <a:srcRect/>
            <a:stretch>
              <a:fillRect/>
            </a:stretch>
          </p:blipFill>
          <p:spPr bwMode="auto">
            <a:xfrm>
              <a:off x="452438" y="1508125"/>
              <a:ext cx="8386762" cy="5273675"/>
            </a:xfrm>
            <a:prstGeom prst="rect">
              <a:avLst/>
            </a:prstGeom>
            <a:noFill/>
            <a:ln w="9525">
              <a:noFill/>
              <a:miter lim="800000"/>
              <a:headEnd/>
              <a:tailEnd/>
            </a:ln>
          </p:spPr>
        </p:pic>
        <p:cxnSp>
          <p:nvCxnSpPr>
            <p:cNvPr id="30741" name="Straight Connector 15"/>
            <p:cNvCxnSpPr>
              <a:cxnSpLocks noChangeShapeType="1"/>
            </p:cNvCxnSpPr>
            <p:nvPr/>
          </p:nvCxnSpPr>
          <p:spPr bwMode="auto">
            <a:xfrm flipV="1">
              <a:off x="1964805" y="3299682"/>
              <a:ext cx="2612270" cy="632314"/>
            </a:xfrm>
            <a:prstGeom prst="line">
              <a:avLst/>
            </a:prstGeom>
            <a:noFill/>
            <a:ln w="9525" algn="ctr">
              <a:solidFill>
                <a:schemeClr val="tx1"/>
              </a:solidFill>
              <a:round/>
              <a:headEnd/>
              <a:tailEnd/>
            </a:ln>
          </p:spPr>
        </p:cxnSp>
        <p:cxnSp>
          <p:nvCxnSpPr>
            <p:cNvPr id="30742" name="Straight Connector 17"/>
            <p:cNvCxnSpPr>
              <a:cxnSpLocks noChangeShapeType="1"/>
            </p:cNvCxnSpPr>
            <p:nvPr/>
          </p:nvCxnSpPr>
          <p:spPr bwMode="auto">
            <a:xfrm flipV="1">
              <a:off x="1277365" y="3032108"/>
              <a:ext cx="6853261" cy="794502"/>
            </a:xfrm>
            <a:prstGeom prst="line">
              <a:avLst/>
            </a:prstGeom>
            <a:noFill/>
            <a:ln w="9525" algn="ctr">
              <a:solidFill>
                <a:schemeClr val="tx1"/>
              </a:solidFill>
              <a:prstDash val="dash"/>
              <a:round/>
              <a:headEnd/>
              <a:tailEnd/>
            </a:ln>
          </p:spPr>
        </p:cxnSp>
        <p:sp>
          <p:nvSpPr>
            <p:cNvPr id="30743" name="TextBox 18"/>
            <p:cNvSpPr txBox="1">
              <a:spLocks noChangeArrowheads="1"/>
            </p:cNvSpPr>
            <p:nvPr/>
          </p:nvSpPr>
          <p:spPr bwMode="auto">
            <a:xfrm>
              <a:off x="8009864" y="2773264"/>
              <a:ext cx="379533" cy="461759"/>
            </a:xfrm>
            <a:prstGeom prst="rect">
              <a:avLst/>
            </a:prstGeom>
            <a:noFill/>
            <a:ln w="9525">
              <a:noFill/>
              <a:miter lim="800000"/>
              <a:headEnd/>
              <a:tailEnd/>
            </a:ln>
          </p:spPr>
          <p:txBody>
            <a:bodyPr>
              <a:spAutoFit/>
            </a:bodyPr>
            <a:lstStyle/>
            <a:p>
              <a:r>
                <a:rPr lang="en-US"/>
                <a:t>X</a:t>
              </a:r>
            </a:p>
          </p:txBody>
        </p:sp>
        <p:sp>
          <p:nvSpPr>
            <p:cNvPr id="30744" name="TextBox 19"/>
            <p:cNvSpPr txBox="1">
              <a:spLocks noChangeArrowheads="1"/>
            </p:cNvSpPr>
            <p:nvPr/>
          </p:nvSpPr>
          <p:spPr bwMode="auto">
            <a:xfrm>
              <a:off x="6681499" y="3584311"/>
              <a:ext cx="1414624" cy="893885"/>
            </a:xfrm>
            <a:prstGeom prst="rect">
              <a:avLst/>
            </a:prstGeom>
            <a:solidFill>
              <a:schemeClr val="bg1"/>
            </a:solidFill>
            <a:ln w="9525">
              <a:solidFill>
                <a:schemeClr val="tx1"/>
              </a:solidFill>
              <a:miter lim="800000"/>
              <a:headEnd/>
              <a:tailEnd/>
            </a:ln>
          </p:spPr>
          <p:txBody>
            <a:bodyPr wrap="square">
              <a:spAutoFit/>
            </a:bodyPr>
            <a:lstStyle/>
            <a:p>
              <a:r>
                <a:rPr lang="en-US" dirty="0"/>
                <a:t>Goal line</a:t>
              </a:r>
            </a:p>
          </p:txBody>
        </p:sp>
        <p:sp>
          <p:nvSpPr>
            <p:cNvPr id="30745" name="TextBox 20"/>
            <p:cNvSpPr txBox="1">
              <a:spLocks noChangeArrowheads="1"/>
            </p:cNvSpPr>
            <p:nvPr/>
          </p:nvSpPr>
          <p:spPr bwMode="auto">
            <a:xfrm>
              <a:off x="4097675" y="2129042"/>
              <a:ext cx="2266742" cy="510791"/>
            </a:xfrm>
            <a:prstGeom prst="rect">
              <a:avLst/>
            </a:prstGeom>
            <a:noFill/>
            <a:ln w="9525">
              <a:solidFill>
                <a:schemeClr val="tx1"/>
              </a:solidFill>
              <a:miter lim="800000"/>
              <a:headEnd/>
              <a:tailEnd/>
            </a:ln>
          </p:spPr>
          <p:txBody>
            <a:bodyPr wrap="square">
              <a:spAutoFit/>
            </a:bodyPr>
            <a:lstStyle/>
            <a:p>
              <a:r>
                <a:rPr lang="en-US" dirty="0" smtClean="0"/>
                <a:t>trend line</a:t>
              </a:r>
              <a:endParaRPr lang="en-US" dirty="0"/>
            </a:p>
          </p:txBody>
        </p:sp>
        <p:cxnSp>
          <p:nvCxnSpPr>
            <p:cNvPr id="30746" name="Straight Arrow Connector 22"/>
            <p:cNvCxnSpPr>
              <a:cxnSpLocks noChangeShapeType="1"/>
            </p:cNvCxnSpPr>
            <p:nvPr/>
          </p:nvCxnSpPr>
          <p:spPr bwMode="auto">
            <a:xfrm rot="5400000">
              <a:off x="3933249" y="2623754"/>
              <a:ext cx="737700" cy="824927"/>
            </a:xfrm>
            <a:prstGeom prst="straightConnector1">
              <a:avLst/>
            </a:prstGeom>
            <a:noFill/>
            <a:ln w="9525" algn="ctr">
              <a:solidFill>
                <a:schemeClr val="tx1"/>
              </a:solidFill>
              <a:round/>
              <a:headEnd/>
              <a:tailEnd type="arrow" w="med" len="med"/>
            </a:ln>
          </p:spPr>
        </p:cxnSp>
        <p:cxnSp>
          <p:nvCxnSpPr>
            <p:cNvPr id="30747" name="Straight Arrow Connector 23"/>
            <p:cNvCxnSpPr>
              <a:cxnSpLocks noChangeShapeType="1"/>
              <a:stCxn id="30744" idx="0"/>
            </p:cNvCxnSpPr>
            <p:nvPr/>
          </p:nvCxnSpPr>
          <p:spPr bwMode="auto">
            <a:xfrm rot="16200000" flipV="1">
              <a:off x="7000601" y="3196101"/>
              <a:ext cx="396892" cy="379528"/>
            </a:xfrm>
            <a:prstGeom prst="straightConnector1">
              <a:avLst/>
            </a:prstGeom>
            <a:noFill/>
            <a:ln w="9525" algn="ctr">
              <a:solidFill>
                <a:schemeClr val="tx1"/>
              </a:solidFill>
              <a:round/>
              <a:headEnd/>
              <a:tailEnd type="arrow" w="med" len="med"/>
            </a:ln>
          </p:spPr>
        </p:cxnSp>
      </p:grpSp>
      <p:grpSp>
        <p:nvGrpSpPr>
          <p:cNvPr id="3" name="Group 19"/>
          <p:cNvGrpSpPr>
            <a:grpSpLocks/>
          </p:cNvGrpSpPr>
          <p:nvPr/>
        </p:nvGrpSpPr>
        <p:grpSpPr bwMode="auto">
          <a:xfrm>
            <a:off x="3733800" y="2286000"/>
            <a:ext cx="5410200" cy="3813175"/>
            <a:chOff x="0" y="1552637"/>
            <a:chExt cx="9579429" cy="4924425"/>
          </a:xfrm>
        </p:grpSpPr>
        <p:sp>
          <p:nvSpPr>
            <p:cNvPr id="30727" name="Rectangle 3"/>
            <p:cNvSpPr>
              <a:spLocks noChangeArrowheads="1"/>
            </p:cNvSpPr>
            <p:nvPr/>
          </p:nvSpPr>
          <p:spPr bwMode="auto">
            <a:xfrm>
              <a:off x="0" y="1733550"/>
              <a:ext cx="9144000" cy="0"/>
            </a:xfrm>
            <a:prstGeom prst="rect">
              <a:avLst/>
            </a:prstGeom>
            <a:noFill/>
            <a:ln w="9525">
              <a:noFill/>
              <a:miter lim="800000"/>
              <a:headEnd/>
              <a:tailEnd/>
            </a:ln>
          </p:spPr>
          <p:txBody>
            <a:bodyPr wrap="none" anchor="ctr">
              <a:spAutoFit/>
            </a:bodyPr>
            <a:lstStyle/>
            <a:p>
              <a:endParaRPr lang="en-US"/>
            </a:p>
          </p:txBody>
        </p:sp>
        <p:sp>
          <p:nvSpPr>
            <p:cNvPr id="30728" name="Text Box 7"/>
            <p:cNvSpPr txBox="1">
              <a:spLocks noChangeArrowheads="1"/>
            </p:cNvSpPr>
            <p:nvPr/>
          </p:nvSpPr>
          <p:spPr bwMode="auto">
            <a:xfrm>
              <a:off x="2514600" y="4038600"/>
              <a:ext cx="342900" cy="228600"/>
            </a:xfrm>
            <a:prstGeom prst="rect">
              <a:avLst/>
            </a:prstGeom>
            <a:noFill/>
            <a:ln w="9525">
              <a:noFill/>
              <a:miter lim="800000"/>
              <a:headEnd/>
              <a:tailEnd/>
            </a:ln>
          </p:spPr>
          <p:txBody>
            <a:bodyPr/>
            <a:lstStyle/>
            <a:p>
              <a:endParaRPr lang="en-US"/>
            </a:p>
          </p:txBody>
        </p:sp>
        <p:sp>
          <p:nvSpPr>
            <p:cNvPr id="30729" name="Text Box 8"/>
            <p:cNvSpPr txBox="1">
              <a:spLocks noChangeArrowheads="1"/>
            </p:cNvSpPr>
            <p:nvPr/>
          </p:nvSpPr>
          <p:spPr bwMode="auto">
            <a:xfrm>
              <a:off x="4876800" y="3962400"/>
              <a:ext cx="342900" cy="228600"/>
            </a:xfrm>
            <a:prstGeom prst="rect">
              <a:avLst/>
            </a:prstGeom>
            <a:noFill/>
            <a:ln w="9525">
              <a:noFill/>
              <a:miter lim="800000"/>
              <a:headEnd/>
              <a:tailEnd/>
            </a:ln>
          </p:spPr>
          <p:txBody>
            <a:bodyPr/>
            <a:lstStyle/>
            <a:p>
              <a:endParaRPr lang="en-US"/>
            </a:p>
          </p:txBody>
        </p:sp>
        <p:grpSp>
          <p:nvGrpSpPr>
            <p:cNvPr id="4" name="Group 18"/>
            <p:cNvGrpSpPr>
              <a:grpSpLocks/>
            </p:cNvGrpSpPr>
            <p:nvPr/>
          </p:nvGrpSpPr>
          <p:grpSpPr bwMode="auto">
            <a:xfrm>
              <a:off x="1722891" y="1552637"/>
              <a:ext cx="7856538" cy="4924425"/>
              <a:chOff x="1722891" y="1552637"/>
              <a:chExt cx="7856538" cy="4924425"/>
            </a:xfrm>
          </p:grpSpPr>
          <p:pic>
            <p:nvPicPr>
              <p:cNvPr id="30731" name="Picture 16" descr="Picture2.png"/>
              <p:cNvPicPr>
                <a:picLocks noChangeAspect="1"/>
              </p:cNvPicPr>
              <p:nvPr/>
            </p:nvPicPr>
            <p:blipFill>
              <a:blip r:embed="rId4" cstate="print"/>
              <a:srcRect/>
              <a:stretch>
                <a:fillRect/>
              </a:stretch>
            </p:blipFill>
            <p:spPr bwMode="auto">
              <a:xfrm>
                <a:off x="1722891" y="1552637"/>
                <a:ext cx="7856538" cy="4924425"/>
              </a:xfrm>
              <a:prstGeom prst="rect">
                <a:avLst/>
              </a:prstGeom>
              <a:noFill/>
              <a:ln w="9525">
                <a:noFill/>
                <a:miter lim="800000"/>
                <a:headEnd/>
                <a:tailEnd/>
              </a:ln>
            </p:spPr>
          </p:pic>
          <p:grpSp>
            <p:nvGrpSpPr>
              <p:cNvPr id="5" name="Group 43"/>
              <p:cNvGrpSpPr>
                <a:grpSpLocks/>
              </p:cNvGrpSpPr>
              <p:nvPr/>
            </p:nvGrpSpPr>
            <p:grpSpPr bwMode="auto">
              <a:xfrm>
                <a:off x="2428588" y="2133565"/>
                <a:ext cx="6476234" cy="2610509"/>
                <a:chOff x="2300952" y="1444015"/>
                <a:chExt cx="6476693" cy="2610964"/>
              </a:xfrm>
            </p:grpSpPr>
            <p:cxnSp>
              <p:nvCxnSpPr>
                <p:cNvPr id="30733" name="Straight Connector 30"/>
                <p:cNvCxnSpPr>
                  <a:cxnSpLocks noChangeShapeType="1"/>
                </p:cNvCxnSpPr>
                <p:nvPr/>
              </p:nvCxnSpPr>
              <p:spPr bwMode="auto">
                <a:xfrm flipV="1">
                  <a:off x="3110539" y="3126730"/>
                  <a:ext cx="2428760" cy="98424"/>
                </a:xfrm>
                <a:prstGeom prst="line">
                  <a:avLst/>
                </a:prstGeom>
                <a:noFill/>
                <a:ln w="9525" algn="ctr">
                  <a:solidFill>
                    <a:schemeClr val="tx1"/>
                  </a:solidFill>
                  <a:round/>
                  <a:headEnd/>
                  <a:tailEnd/>
                </a:ln>
              </p:spPr>
            </p:cxnSp>
            <p:cxnSp>
              <p:nvCxnSpPr>
                <p:cNvPr id="30734" name="Straight Connector 32"/>
                <p:cNvCxnSpPr>
                  <a:cxnSpLocks noChangeShapeType="1"/>
                </p:cNvCxnSpPr>
                <p:nvPr/>
              </p:nvCxnSpPr>
              <p:spPr bwMode="auto">
                <a:xfrm flipV="1">
                  <a:off x="2300952" y="2142493"/>
                  <a:ext cx="6476693" cy="984236"/>
                </a:xfrm>
                <a:prstGeom prst="line">
                  <a:avLst/>
                </a:prstGeom>
                <a:noFill/>
                <a:ln w="9525" algn="ctr">
                  <a:solidFill>
                    <a:schemeClr val="tx1"/>
                  </a:solidFill>
                  <a:prstDash val="dash"/>
                  <a:round/>
                  <a:headEnd/>
                  <a:tailEnd/>
                </a:ln>
              </p:spPr>
            </p:cxnSp>
            <p:sp>
              <p:nvSpPr>
                <p:cNvPr id="30735" name="TextBox 33"/>
                <p:cNvSpPr txBox="1">
                  <a:spLocks noChangeArrowheads="1"/>
                </p:cNvSpPr>
                <p:nvPr/>
              </p:nvSpPr>
              <p:spPr bwMode="auto">
                <a:xfrm>
                  <a:off x="8536104" y="1945646"/>
                  <a:ext cx="241541" cy="461665"/>
                </a:xfrm>
                <a:prstGeom prst="rect">
                  <a:avLst/>
                </a:prstGeom>
                <a:noFill/>
                <a:ln w="9525">
                  <a:noFill/>
                  <a:miter lim="800000"/>
                  <a:headEnd/>
                  <a:tailEnd/>
                </a:ln>
              </p:spPr>
              <p:txBody>
                <a:bodyPr>
                  <a:spAutoFit/>
                </a:bodyPr>
                <a:lstStyle/>
                <a:p>
                  <a:r>
                    <a:rPr lang="en-US" dirty="0"/>
                    <a:t>X</a:t>
                  </a:r>
                </a:p>
              </p:txBody>
            </p:sp>
            <p:sp>
              <p:nvSpPr>
                <p:cNvPr id="30736" name="TextBox 34"/>
                <p:cNvSpPr txBox="1">
                  <a:spLocks noChangeArrowheads="1"/>
                </p:cNvSpPr>
                <p:nvPr/>
              </p:nvSpPr>
              <p:spPr bwMode="auto">
                <a:xfrm>
                  <a:off x="4482858" y="1444015"/>
                  <a:ext cx="1452114" cy="834833"/>
                </a:xfrm>
                <a:prstGeom prst="rect">
                  <a:avLst/>
                </a:prstGeom>
                <a:solidFill>
                  <a:schemeClr val="bg1"/>
                </a:solidFill>
                <a:ln w="9525">
                  <a:solidFill>
                    <a:schemeClr val="tx1"/>
                  </a:solidFill>
                  <a:miter lim="800000"/>
                  <a:headEnd/>
                  <a:tailEnd/>
                </a:ln>
              </p:spPr>
              <p:txBody>
                <a:bodyPr wrap="square">
                  <a:spAutoFit/>
                </a:bodyPr>
                <a:lstStyle/>
                <a:p>
                  <a:r>
                    <a:rPr lang="en-US" dirty="0"/>
                    <a:t>Goal line</a:t>
                  </a:r>
                </a:p>
              </p:txBody>
            </p:sp>
            <p:sp>
              <p:nvSpPr>
                <p:cNvPr id="30737" name="TextBox 35"/>
                <p:cNvSpPr txBox="1">
                  <a:spLocks noChangeArrowheads="1"/>
                </p:cNvSpPr>
                <p:nvPr/>
              </p:nvSpPr>
              <p:spPr bwMode="auto">
                <a:xfrm>
                  <a:off x="4119685" y="3577932"/>
                  <a:ext cx="2633993" cy="477047"/>
                </a:xfrm>
                <a:prstGeom prst="rect">
                  <a:avLst/>
                </a:prstGeom>
                <a:solidFill>
                  <a:schemeClr val="bg1"/>
                </a:solidFill>
                <a:ln w="9525">
                  <a:solidFill>
                    <a:schemeClr val="tx1"/>
                  </a:solidFill>
                  <a:miter lim="800000"/>
                  <a:headEnd/>
                  <a:tailEnd/>
                </a:ln>
              </p:spPr>
              <p:txBody>
                <a:bodyPr wrap="square">
                  <a:spAutoFit/>
                </a:bodyPr>
                <a:lstStyle/>
                <a:p>
                  <a:r>
                    <a:rPr lang="en-US" dirty="0" smtClean="0"/>
                    <a:t>trend line</a:t>
                  </a:r>
                  <a:endParaRPr lang="en-US" dirty="0"/>
                </a:p>
              </p:txBody>
            </p:sp>
            <p:cxnSp>
              <p:nvCxnSpPr>
                <p:cNvPr id="30738" name="Straight Arrow Connector 37"/>
                <p:cNvCxnSpPr>
                  <a:cxnSpLocks noChangeShapeType="1"/>
                </p:cNvCxnSpPr>
                <p:nvPr/>
              </p:nvCxnSpPr>
              <p:spPr bwMode="auto">
                <a:xfrm>
                  <a:off x="5944092" y="1847223"/>
                  <a:ext cx="809587" cy="492118"/>
                </a:xfrm>
                <a:prstGeom prst="straightConnector1">
                  <a:avLst/>
                </a:prstGeom>
                <a:noFill/>
                <a:ln w="9525" algn="ctr">
                  <a:solidFill>
                    <a:schemeClr val="tx1"/>
                  </a:solidFill>
                  <a:round/>
                  <a:headEnd/>
                  <a:tailEnd type="arrow" w="med" len="med"/>
                </a:ln>
              </p:spPr>
            </p:cxnSp>
            <p:cxnSp>
              <p:nvCxnSpPr>
                <p:cNvPr id="30739" name="Straight Arrow Connector 40"/>
                <p:cNvCxnSpPr>
                  <a:cxnSpLocks noChangeShapeType="1"/>
                </p:cNvCxnSpPr>
                <p:nvPr/>
              </p:nvCxnSpPr>
              <p:spPr bwMode="auto">
                <a:xfrm rot="16200000" flipV="1">
                  <a:off x="4449490" y="3235515"/>
                  <a:ext cx="321730" cy="301010"/>
                </a:xfrm>
                <a:prstGeom prst="straightConnector1">
                  <a:avLst/>
                </a:prstGeom>
                <a:noFill/>
                <a:ln w="9525" algn="ctr">
                  <a:solidFill>
                    <a:schemeClr val="tx1"/>
                  </a:solidFill>
                  <a:round/>
                  <a:headEnd/>
                  <a:tailEnd type="arrow" w="med" len="med"/>
                </a:ln>
              </p:spPr>
            </p:cxnSp>
          </p:grpSp>
        </p:grpSp>
      </p:grpSp>
      <p:sp>
        <p:nvSpPr>
          <p:cNvPr id="30" name="Rectangle 29"/>
          <p:cNvSpPr/>
          <p:nvPr/>
        </p:nvSpPr>
        <p:spPr>
          <a:xfrm>
            <a:off x="5334000" y="1752600"/>
            <a:ext cx="1841500" cy="523875"/>
          </a:xfrm>
          <a:prstGeom prst="rect">
            <a:avLst/>
          </a:prstGeom>
        </p:spPr>
        <p:txBody>
          <a:bodyPr wrap="none">
            <a:spAutoFit/>
          </a:bodyPr>
          <a:lstStyle/>
          <a:p>
            <a:pPr>
              <a:defRPr/>
            </a:pPr>
            <a:r>
              <a:rPr lang="en-US" sz="2800" i="1" dirty="0">
                <a:latin typeface="+mn-lt"/>
              </a:rPr>
              <a:t>Flat Scores:</a:t>
            </a:r>
          </a:p>
        </p:txBody>
      </p:sp>
      <p:sp>
        <p:nvSpPr>
          <p:cNvPr id="37" name="TextBox 36"/>
          <p:cNvSpPr txBox="1"/>
          <p:nvPr/>
        </p:nvSpPr>
        <p:spPr>
          <a:xfrm>
            <a:off x="685800" y="4038600"/>
            <a:ext cx="304800" cy="381000"/>
          </a:xfrm>
          <a:prstGeom prst="rect">
            <a:avLst/>
          </a:prstGeom>
          <a:noFill/>
        </p:spPr>
        <p:txBody>
          <a:bodyPr wrap="square" rtlCol="0">
            <a:spAutoFit/>
          </a:bodyPr>
          <a:lstStyle/>
          <a:p>
            <a:r>
              <a:rPr lang="en-US" b="1" dirty="0" smtClean="0"/>
              <a:t>X</a:t>
            </a:r>
            <a:endParaRPr lang="en-US" b="1" dirty="0"/>
          </a:p>
        </p:txBody>
      </p:sp>
      <p:sp>
        <p:nvSpPr>
          <p:cNvPr id="38" name="TextBox 37"/>
          <p:cNvSpPr txBox="1"/>
          <p:nvPr/>
        </p:nvSpPr>
        <p:spPr>
          <a:xfrm>
            <a:off x="2133600" y="3429000"/>
            <a:ext cx="304800" cy="381000"/>
          </a:xfrm>
          <a:prstGeom prst="rect">
            <a:avLst/>
          </a:prstGeom>
          <a:noFill/>
        </p:spPr>
        <p:txBody>
          <a:bodyPr wrap="square" rtlCol="0">
            <a:spAutoFit/>
          </a:bodyPr>
          <a:lstStyle/>
          <a:p>
            <a:r>
              <a:rPr lang="en-US" b="1" dirty="0" smtClean="0"/>
              <a:t>X</a:t>
            </a:r>
            <a:endParaRPr lang="en-US" b="1" dirty="0"/>
          </a:p>
        </p:txBody>
      </p:sp>
      <p:sp>
        <p:nvSpPr>
          <p:cNvPr id="39" name="TextBox 38"/>
          <p:cNvSpPr txBox="1"/>
          <p:nvPr/>
        </p:nvSpPr>
        <p:spPr>
          <a:xfrm>
            <a:off x="5334000" y="3962400"/>
            <a:ext cx="304800" cy="381000"/>
          </a:xfrm>
          <a:prstGeom prst="rect">
            <a:avLst/>
          </a:prstGeom>
          <a:noFill/>
        </p:spPr>
        <p:txBody>
          <a:bodyPr wrap="square" rtlCol="0">
            <a:spAutoFit/>
          </a:bodyPr>
          <a:lstStyle/>
          <a:p>
            <a:r>
              <a:rPr lang="en-US" b="1" dirty="0" smtClean="0"/>
              <a:t>X</a:t>
            </a:r>
            <a:endParaRPr lang="en-US" b="1" dirty="0"/>
          </a:p>
        </p:txBody>
      </p:sp>
      <p:sp>
        <p:nvSpPr>
          <p:cNvPr id="40" name="TextBox 39"/>
          <p:cNvSpPr txBox="1"/>
          <p:nvPr/>
        </p:nvSpPr>
        <p:spPr>
          <a:xfrm>
            <a:off x="6781800" y="3886200"/>
            <a:ext cx="304800" cy="381000"/>
          </a:xfrm>
          <a:prstGeom prst="rect">
            <a:avLst/>
          </a:prstGeom>
          <a:noFill/>
        </p:spPr>
        <p:txBody>
          <a:bodyPr wrap="square" rtlCol="0">
            <a:spAutoFit/>
          </a:bodyPr>
          <a:lstStyle/>
          <a:p>
            <a:r>
              <a:rPr lang="en-US" b="1" dirty="0" smtClean="0"/>
              <a:t>X</a:t>
            </a:r>
            <a:endParaRPr lang="en-US" b="1" dirty="0"/>
          </a:p>
        </p:txBody>
      </p:sp>
      <p:sp>
        <p:nvSpPr>
          <p:cNvPr id="32" name="Slide Number Placeholder 31"/>
          <p:cNvSpPr>
            <a:spLocks noGrp="1"/>
          </p:cNvSpPr>
          <p:nvPr>
            <p:ph type="sldNum" sz="quarter" idx="10"/>
          </p:nvPr>
        </p:nvSpPr>
        <p:spPr/>
        <p:txBody>
          <a:bodyPr/>
          <a:lstStyle/>
          <a:p>
            <a:pPr>
              <a:defRPr/>
            </a:pPr>
            <a:fld id="{085E27C5-ECB1-4EBC-98D3-F94D2BA84B3F}"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a:xfrm>
            <a:off x="304800" y="1905000"/>
            <a:ext cx="8610600" cy="3886200"/>
          </a:xfrm>
        </p:spPr>
        <p:txBody>
          <a:bodyPr numCol="1"/>
          <a:lstStyle/>
          <a:p>
            <a:pPr>
              <a:buClr>
                <a:schemeClr val="accent1"/>
              </a:buClr>
              <a:buFont typeface="Wingdings" pitchFamily="2" charset="2"/>
              <a:buChar char="§"/>
            </a:pPr>
            <a:r>
              <a:rPr lang="en-US" sz="2600" dirty="0" smtClean="0">
                <a:solidFill>
                  <a:schemeClr val="tx1"/>
                </a:solidFill>
              </a:rPr>
              <a:t>Welcome and Introductions</a:t>
            </a:r>
          </a:p>
          <a:p>
            <a:pPr>
              <a:buClr>
                <a:schemeClr val="accent1"/>
              </a:buClr>
              <a:buFont typeface="Wingdings" pitchFamily="2" charset="2"/>
              <a:buChar char="§"/>
            </a:pPr>
            <a:r>
              <a:rPr lang="en-US" sz="2600" dirty="0" smtClean="0">
                <a:solidFill>
                  <a:schemeClr val="tx1"/>
                </a:solidFill>
              </a:rPr>
              <a:t>Brief Review</a:t>
            </a:r>
          </a:p>
          <a:p>
            <a:pPr>
              <a:buClr>
                <a:schemeClr val="accent1"/>
              </a:buClr>
              <a:buFont typeface="Wingdings" pitchFamily="2" charset="2"/>
              <a:buChar char="§"/>
            </a:pPr>
            <a:r>
              <a:rPr lang="en-US" sz="2600" dirty="0" smtClean="0">
                <a:solidFill>
                  <a:schemeClr val="tx1"/>
                </a:solidFill>
              </a:rPr>
              <a:t>Part 1: Overview &amp; Purpose of Progress Monitoring</a:t>
            </a:r>
          </a:p>
          <a:p>
            <a:pPr>
              <a:buClr>
                <a:schemeClr val="accent1"/>
              </a:buClr>
              <a:buFont typeface="Wingdings" pitchFamily="2" charset="2"/>
              <a:buChar char="§"/>
            </a:pPr>
            <a:r>
              <a:rPr lang="en-US" sz="2600" dirty="0" smtClean="0">
                <a:solidFill>
                  <a:schemeClr val="tx1"/>
                </a:solidFill>
              </a:rPr>
              <a:t>Part 2: Using the Progress Monitoring Tool Chart </a:t>
            </a:r>
          </a:p>
          <a:p>
            <a:pPr>
              <a:buClr>
                <a:schemeClr val="accent1"/>
              </a:buClr>
              <a:buFont typeface="Wingdings" pitchFamily="2" charset="2"/>
              <a:buChar char="§"/>
            </a:pPr>
            <a:r>
              <a:rPr lang="en-US" sz="2600" dirty="0" smtClean="0"/>
              <a:t>Part 3: Using Progress Monitoring Data for Decision Making</a:t>
            </a:r>
          </a:p>
          <a:p>
            <a:pPr>
              <a:buClr>
                <a:schemeClr val="accent1"/>
              </a:buClr>
              <a:buFont typeface="Wingdings" pitchFamily="2" charset="2"/>
              <a:buChar char="§"/>
            </a:pPr>
            <a:r>
              <a:rPr lang="en-US" sz="2600" dirty="0" smtClean="0"/>
              <a:t>Part 4 Decision-Making Examples </a:t>
            </a:r>
          </a:p>
          <a:p>
            <a:pPr>
              <a:buClr>
                <a:schemeClr val="accent1"/>
              </a:buClr>
              <a:buFont typeface="Wingdings" pitchFamily="2" charset="2"/>
              <a:buChar char="§"/>
            </a:pPr>
            <a:r>
              <a:rPr lang="en-US" sz="2600" dirty="0" smtClean="0"/>
              <a:t>Part 5: Considerations for SLD Eligibility (brief) </a:t>
            </a:r>
          </a:p>
          <a:p>
            <a:pPr>
              <a:buClr>
                <a:schemeClr val="accent1"/>
              </a:buClr>
              <a:buFont typeface="Wingdings" pitchFamily="2" charset="2"/>
              <a:buChar char="§"/>
            </a:pPr>
            <a:r>
              <a:rPr lang="en-US" sz="2600" dirty="0" smtClean="0">
                <a:solidFill>
                  <a:schemeClr val="tx1"/>
                </a:solidFill>
              </a:rPr>
              <a:t>Closing</a:t>
            </a:r>
          </a:p>
          <a:p>
            <a:endParaRPr lang="en-US" sz="44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en-US" smtClean="0"/>
              <a:t>Compare Efficacy of Interventions</a:t>
            </a:r>
          </a:p>
        </p:txBody>
      </p:sp>
      <p:graphicFrame>
        <p:nvGraphicFramePr>
          <p:cNvPr id="31747" name="Content Placeholder 3"/>
          <p:cNvGraphicFramePr>
            <a:graphicFrameLocks noGrp="1"/>
          </p:cNvGraphicFramePr>
          <p:nvPr>
            <p:ph idx="1"/>
          </p:nvPr>
        </p:nvGraphicFramePr>
        <p:xfrm>
          <a:off x="381000" y="2514600"/>
          <a:ext cx="8305800" cy="3352800"/>
        </p:xfrm>
        <a:graphic>
          <a:graphicData uri="http://schemas.openxmlformats.org/presentationml/2006/ole">
            <p:oleObj spid="_x0000_s2062" r:id="rId4" imgW="8303472" imgH="3353091" progId="Excel.Sheet.8">
              <p:embed/>
            </p:oleObj>
          </a:graphicData>
        </a:graphic>
      </p:graphicFrame>
      <p:sp>
        <p:nvSpPr>
          <p:cNvPr id="31748" name="TextBox 5"/>
          <p:cNvSpPr txBox="1">
            <a:spLocks noChangeArrowheads="1"/>
          </p:cNvSpPr>
          <p:nvPr/>
        </p:nvSpPr>
        <p:spPr bwMode="auto">
          <a:xfrm>
            <a:off x="2057400" y="2057400"/>
            <a:ext cx="4724400" cy="400050"/>
          </a:xfrm>
          <a:prstGeom prst="rect">
            <a:avLst/>
          </a:prstGeom>
          <a:noFill/>
          <a:ln w="9525">
            <a:noFill/>
            <a:miter lim="800000"/>
            <a:headEnd/>
            <a:tailEnd/>
          </a:ln>
        </p:spPr>
        <p:txBody>
          <a:bodyPr>
            <a:spAutoFit/>
          </a:bodyPr>
          <a:lstStyle/>
          <a:p>
            <a:r>
              <a:rPr lang="en-US" sz="2000" b="1"/>
              <a:t>Growth by Intervention Type</a:t>
            </a:r>
          </a:p>
        </p:txBody>
      </p:sp>
      <p:sp>
        <p:nvSpPr>
          <p:cNvPr id="5" name="TextBox 4"/>
          <p:cNvSpPr txBox="1"/>
          <p:nvPr/>
        </p:nvSpPr>
        <p:spPr>
          <a:xfrm rot="16200000">
            <a:off x="-158233" y="3434834"/>
            <a:ext cx="838200" cy="369332"/>
          </a:xfrm>
          <a:prstGeom prst="rect">
            <a:avLst/>
          </a:prstGeom>
          <a:noFill/>
        </p:spPr>
        <p:txBody>
          <a:bodyPr wrap="square" rtlCol="0">
            <a:spAutoFit/>
          </a:bodyPr>
          <a:lstStyle/>
          <a:p>
            <a:r>
              <a:rPr lang="en-US" dirty="0" smtClean="0"/>
              <a:t>Score</a:t>
            </a:r>
            <a:endParaRPr lang="en-US" dirty="0"/>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10600" cy="990600"/>
          </a:xfrm>
        </p:spPr>
        <p:txBody>
          <a:bodyPr/>
          <a:lstStyle/>
          <a:p>
            <a:r>
              <a:rPr lang="en-US" dirty="0" smtClean="0"/>
              <a:t>Thus, Progress Monitoring Tools Should…</a:t>
            </a:r>
            <a:endParaRPr lang="en-US" dirty="0"/>
          </a:p>
        </p:txBody>
      </p:sp>
      <p:sp>
        <p:nvSpPr>
          <p:cNvPr id="3" name="Content Placeholder 2"/>
          <p:cNvSpPr>
            <a:spLocks noGrp="1"/>
          </p:cNvSpPr>
          <p:nvPr>
            <p:ph idx="1"/>
          </p:nvPr>
        </p:nvSpPr>
        <p:spPr/>
        <p:txBody>
          <a:bodyPr/>
          <a:lstStyle/>
          <a:p>
            <a:r>
              <a:rPr lang="en-US" sz="2400" dirty="0" smtClean="0"/>
              <a:t>Be valid and reliable for both:</a:t>
            </a:r>
          </a:p>
          <a:p>
            <a:pPr lvl="1"/>
            <a:r>
              <a:rPr lang="en-US" sz="2400" dirty="0" smtClean="0"/>
              <a:t>Level (i.e., that performance at a specific time point is stable and predicts end-end-of year achievement) </a:t>
            </a:r>
          </a:p>
          <a:p>
            <a:pPr marL="457200" lvl="1" indent="0">
              <a:buNone/>
            </a:pPr>
            <a:r>
              <a:rPr lang="en-US" sz="2400" dirty="0" smtClean="0"/>
              <a:t>AND</a:t>
            </a:r>
            <a:endParaRPr lang="en-US" sz="2400" dirty="0"/>
          </a:p>
          <a:p>
            <a:pPr lvl="1"/>
            <a:r>
              <a:rPr lang="en-US" sz="2400" dirty="0" smtClean="0"/>
              <a:t>Growth (i.e., that rate of improvement is also stable and predictive of end-of-year achievement) </a:t>
            </a:r>
          </a:p>
          <a:p>
            <a:r>
              <a:rPr lang="en-US" sz="2400" dirty="0" smtClean="0"/>
              <a:t>Use standardized administration &amp; scoring procedures</a:t>
            </a:r>
          </a:p>
          <a:p>
            <a:r>
              <a:rPr lang="en-US" sz="2400" dirty="0" smtClean="0"/>
              <a:t>Have alternate forms of comparable difficulty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21</a:t>
            </a:fld>
            <a:endParaRPr lang="en-US"/>
          </a:p>
        </p:txBody>
      </p:sp>
    </p:spTree>
    <p:extLst>
      <p:ext uri="{BB962C8B-B14F-4D97-AF65-F5344CB8AC3E}">
        <p14:creationId xmlns:p14="http://schemas.microsoft.com/office/powerpoint/2010/main" xmlns="" val="3603197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609600"/>
            <a:ext cx="8077200" cy="993775"/>
          </a:xfrm>
          <a:ln>
            <a:miter lim="800000"/>
            <a:headEnd/>
            <a:tailEnd/>
          </a:ln>
        </p:spPr>
        <p:txBody>
          <a:bodyPr vert="horz" wrap="square" numCol="1" anchor="t" compatLnSpc="1">
            <a:prstTxWarp prst="textNoShape">
              <a:avLst/>
            </a:prstTxWarp>
            <a:noAutofit/>
          </a:bodyPr>
          <a:lstStyle/>
          <a:p>
            <a:pPr eaLnBrk="1" hangingPunct="1">
              <a:defRPr/>
            </a:pPr>
            <a:r>
              <a:rPr lang="en-US" sz="3400" dirty="0" smtClean="0"/>
              <a:t>When appropriate measures are used, progress monitoring can </a:t>
            </a:r>
            <a:r>
              <a:rPr lang="en-US" sz="3400" dirty="0"/>
              <a:t>h</a:t>
            </a:r>
            <a:r>
              <a:rPr lang="en-US" sz="3400" dirty="0" smtClean="0"/>
              <a:t>elp </a:t>
            </a:r>
            <a:r>
              <a:rPr lang="en-US" sz="3400" dirty="0"/>
              <a:t>d</a:t>
            </a:r>
            <a:r>
              <a:rPr lang="en-US" sz="3400" dirty="0" smtClean="0"/>
              <a:t>etermine…</a:t>
            </a:r>
          </a:p>
        </p:txBody>
      </p:sp>
      <p:sp>
        <p:nvSpPr>
          <p:cNvPr id="32771" name="Rectangle 3"/>
          <p:cNvSpPr>
            <a:spLocks noGrp="1" noChangeArrowheads="1"/>
          </p:cNvSpPr>
          <p:nvPr>
            <p:ph idx="1"/>
          </p:nvPr>
        </p:nvSpPr>
        <p:spPr bwMode="auto">
          <a:xfrm>
            <a:off x="381000" y="1905000"/>
            <a:ext cx="7543800" cy="4724400"/>
          </a:xfrm>
          <a:noFill/>
          <a:ln>
            <a:miter lim="800000"/>
            <a:headEnd/>
            <a:tailEnd/>
          </a:ln>
        </p:spPr>
        <p:txBody>
          <a:bodyPr vert="horz" wrap="square" numCol="1" anchor="t" anchorCtr="0" compatLnSpc="1">
            <a:prstTxWarp prst="textNoShape">
              <a:avLst/>
            </a:prstTxWarp>
          </a:bodyPr>
          <a:lstStyle/>
          <a:p>
            <a:pPr eaLnBrk="1" hangingPunct="1">
              <a:buClr>
                <a:schemeClr val="accent1"/>
              </a:buClr>
              <a:buFont typeface="Wingdings" pitchFamily="2" charset="2"/>
              <a:buChar char="§"/>
            </a:pPr>
            <a:r>
              <a:rPr lang="en-US" dirty="0" smtClean="0"/>
              <a:t>Are students making progress at an acceptable rate?</a:t>
            </a:r>
          </a:p>
          <a:p>
            <a:pPr eaLnBrk="1" hangingPunct="1">
              <a:buClr>
                <a:schemeClr val="accent1"/>
              </a:buClr>
              <a:buFont typeface="Wingdings" pitchFamily="2" charset="2"/>
              <a:buChar char="§"/>
            </a:pPr>
            <a:r>
              <a:rPr lang="en-US" dirty="0" smtClean="0"/>
              <a:t>Are students meeting short- and long-term performance goals?</a:t>
            </a:r>
          </a:p>
          <a:p>
            <a:pPr eaLnBrk="1" hangingPunct="1">
              <a:buClr>
                <a:schemeClr val="accent1"/>
              </a:buClr>
              <a:buFont typeface="Wingdings" pitchFamily="2" charset="2"/>
              <a:buChar char="§"/>
            </a:pPr>
            <a:r>
              <a:rPr lang="en-US" dirty="0" smtClean="0"/>
              <a:t>Does the instruction or intervention need to be adjusted or changed?</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How is progress monitoring being used in your district?</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304800" y="762000"/>
            <a:ext cx="8534400" cy="990600"/>
          </a:xfrm>
          <a:noFill/>
          <a:ln>
            <a:miter lim="800000"/>
            <a:headEnd/>
            <a:tailEnd/>
          </a:ln>
        </p:spPr>
        <p:txBody>
          <a:bodyPr vert="horz" wrap="square" numCol="1" compatLnSpc="1">
            <a:prstTxWarp prst="textNoShape">
              <a:avLst/>
            </a:prstTxWarp>
          </a:bodyPr>
          <a:lstStyle/>
          <a:p>
            <a:r>
              <a:rPr lang="en-US" dirty="0" smtClean="0"/>
              <a:t>Approaches to Progress Monitoring</a:t>
            </a:r>
          </a:p>
        </p:txBody>
      </p:sp>
      <p:sp>
        <p:nvSpPr>
          <p:cNvPr id="3481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2CAC9E74-B3BA-4804-813B-63E9E667DA47}" type="slidenum">
              <a:rPr lang="en-US" smtClean="0"/>
              <a:pPr/>
              <a:t>24</a:t>
            </a:fld>
            <a:endParaRPr lang="en-US" smtClean="0"/>
          </a:p>
        </p:txBody>
      </p:sp>
      <p:sp>
        <p:nvSpPr>
          <p:cNvPr id="34820" name="Content Placeholder 2"/>
          <p:cNvSpPr>
            <a:spLocks noGrp="1"/>
          </p:cNvSpPr>
          <p:nvPr>
            <p:ph idx="1"/>
          </p:nvPr>
        </p:nvSpPr>
        <p:spPr bwMode="auto">
          <a:noFill/>
          <a:ln>
            <a:miter lim="800000"/>
            <a:headEnd/>
            <a:tailEnd/>
          </a:ln>
        </p:spPr>
        <p:txBody>
          <a:bodyPr vert="horz" wrap="square" numCol="1" anchor="t" anchorCtr="0" compatLnSpc="1">
            <a:prstTxWarp prst="textNoShape">
              <a:avLst/>
            </a:prstTxWarp>
          </a:bodyPr>
          <a:lstStyle/>
          <a:p>
            <a:pPr>
              <a:lnSpc>
                <a:spcPct val="80000"/>
              </a:lnSpc>
              <a:buClr>
                <a:schemeClr val="accent1"/>
              </a:buClr>
              <a:buFont typeface="Wingdings" pitchFamily="2" charset="2"/>
              <a:buChar char="§"/>
            </a:pPr>
            <a:r>
              <a:rPr lang="en-US" dirty="0" smtClean="0"/>
              <a:t>Progress monitoring tools are: </a:t>
            </a:r>
          </a:p>
          <a:p>
            <a:pPr lvl="1">
              <a:lnSpc>
                <a:spcPct val="80000"/>
              </a:lnSpc>
              <a:buClr>
                <a:schemeClr val="tx2"/>
              </a:buClr>
              <a:buFont typeface="Arial" charset="0"/>
              <a:buChar char="•"/>
            </a:pPr>
            <a:r>
              <a:rPr lang="en-US" dirty="0" smtClean="0"/>
              <a:t>brief assessments </a:t>
            </a:r>
          </a:p>
          <a:p>
            <a:pPr lvl="1">
              <a:lnSpc>
                <a:spcPct val="80000"/>
              </a:lnSpc>
              <a:buClr>
                <a:schemeClr val="tx2"/>
              </a:buClr>
              <a:buFont typeface="Arial" charset="0"/>
              <a:buChar char="•"/>
            </a:pPr>
            <a:r>
              <a:rPr lang="en-US" dirty="0" smtClean="0"/>
              <a:t>reliable, valid, and evidence based</a:t>
            </a:r>
          </a:p>
          <a:p>
            <a:pPr lvl="1">
              <a:lnSpc>
                <a:spcPct val="80000"/>
              </a:lnSpc>
              <a:buClr>
                <a:schemeClr val="tx2"/>
              </a:buClr>
              <a:buFont typeface="Arial" charset="0"/>
              <a:buChar char="•"/>
            </a:pPr>
            <a:r>
              <a:rPr lang="en-US" dirty="0" smtClean="0"/>
              <a:t>repeated measures that capture student ability</a:t>
            </a:r>
          </a:p>
          <a:p>
            <a:pPr lvl="1">
              <a:lnSpc>
                <a:spcPct val="80000"/>
              </a:lnSpc>
              <a:buClr>
                <a:schemeClr val="tx2"/>
              </a:buClr>
              <a:buFont typeface="Arial" charset="0"/>
              <a:buChar char="•"/>
            </a:pPr>
            <a:r>
              <a:rPr lang="en-US" dirty="0" smtClean="0"/>
              <a:t>measures of age-appropriate outcomes</a:t>
            </a:r>
          </a:p>
          <a:p>
            <a:pPr>
              <a:lnSpc>
                <a:spcPct val="80000"/>
              </a:lnSpc>
              <a:buClr>
                <a:schemeClr val="accent1"/>
              </a:buClr>
              <a:buFont typeface="Wingdings" pitchFamily="2" charset="2"/>
              <a:buChar char="§"/>
            </a:pPr>
            <a:r>
              <a:rPr lang="en-US" dirty="0" smtClean="0"/>
              <a:t>Different progress monitoring tools may be used to assess different outcomes of interest</a:t>
            </a:r>
          </a:p>
          <a:p>
            <a:pPr marL="0" indent="0">
              <a:lnSpc>
                <a:spcPct val="80000"/>
              </a:lnSpc>
              <a:buClr>
                <a:schemeClr val="accent1"/>
              </a:buCl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4800" y="384048"/>
            <a:ext cx="8302752" cy="987552"/>
          </a:xfrm>
        </p:spPr>
        <p:txBody>
          <a:bodyPr/>
          <a:lstStyle/>
          <a:p>
            <a:pPr algn="ctr" eaLnBrk="1" hangingPunct="1"/>
            <a:r>
              <a:rPr lang="en-US" sz="3600" dirty="0" smtClean="0"/>
              <a:t>Common Formative Assessments Used for Progress Monitoring </a:t>
            </a:r>
          </a:p>
        </p:txBody>
      </p:sp>
      <p:sp>
        <p:nvSpPr>
          <p:cNvPr id="55299" name="Content Placeholder 2"/>
          <p:cNvSpPr>
            <a:spLocks noGrp="1"/>
          </p:cNvSpPr>
          <p:nvPr>
            <p:ph sz="half" idx="1"/>
          </p:nvPr>
        </p:nvSpPr>
        <p:spPr>
          <a:xfrm>
            <a:off x="228600" y="1371600"/>
            <a:ext cx="3810000" cy="1295400"/>
          </a:xfrm>
          <a:solidFill>
            <a:srgbClr val="92D050"/>
          </a:solidFill>
        </p:spPr>
        <p:txBody>
          <a:bodyPr/>
          <a:lstStyle/>
          <a:p>
            <a:pPr marL="0" indent="1588" algn="ctr" eaLnBrk="1" hangingPunct="1">
              <a:buFont typeface="Arial" charset="0"/>
              <a:buNone/>
            </a:pPr>
            <a:r>
              <a:rPr lang="en-US" sz="3600" dirty="0" smtClean="0"/>
              <a:t>Mastery Measurement</a:t>
            </a:r>
          </a:p>
        </p:txBody>
      </p:sp>
      <p:sp>
        <p:nvSpPr>
          <p:cNvPr id="55300" name="Content Placeholder 4"/>
          <p:cNvSpPr>
            <a:spLocks noGrp="1"/>
          </p:cNvSpPr>
          <p:nvPr>
            <p:ph sz="half" idx="2"/>
          </p:nvPr>
        </p:nvSpPr>
        <p:spPr>
          <a:xfrm>
            <a:off x="4876800" y="1371600"/>
            <a:ext cx="4038600" cy="1295400"/>
          </a:xfrm>
          <a:solidFill>
            <a:srgbClr val="FFFF00"/>
          </a:solidFill>
        </p:spPr>
        <p:txBody>
          <a:bodyPr/>
          <a:lstStyle/>
          <a:p>
            <a:pPr marL="0" indent="0" algn="ctr" eaLnBrk="1" hangingPunct="1">
              <a:buFont typeface="Arial" charset="0"/>
              <a:buNone/>
            </a:pPr>
            <a:r>
              <a:rPr lang="en-US" sz="3600" dirty="0" smtClean="0"/>
              <a:t>General Outcome Measures</a:t>
            </a:r>
          </a:p>
        </p:txBody>
      </p:sp>
      <p:sp>
        <p:nvSpPr>
          <p:cNvPr id="55301" name="TextBox 5"/>
          <p:cNvSpPr txBox="1">
            <a:spLocks noChangeArrowheads="1"/>
          </p:cNvSpPr>
          <p:nvPr/>
        </p:nvSpPr>
        <p:spPr bwMode="auto">
          <a:xfrm>
            <a:off x="4191000" y="2133600"/>
            <a:ext cx="685800" cy="646113"/>
          </a:xfrm>
          <a:prstGeom prst="rect">
            <a:avLst/>
          </a:prstGeom>
          <a:noFill/>
          <a:ln w="9525">
            <a:noFill/>
            <a:miter lim="800000"/>
            <a:headEnd/>
            <a:tailEnd/>
          </a:ln>
        </p:spPr>
        <p:txBody>
          <a:bodyPr>
            <a:spAutoFit/>
          </a:bodyPr>
          <a:lstStyle/>
          <a:p>
            <a:pPr algn="ctr"/>
            <a:r>
              <a:rPr lang="en-US" sz="3600">
                <a:latin typeface="Calibri" pitchFamily="34" charset="0"/>
              </a:rPr>
              <a:t>vs.</a:t>
            </a:r>
          </a:p>
        </p:txBody>
      </p:sp>
      <p:grpSp>
        <p:nvGrpSpPr>
          <p:cNvPr id="2" name="Group 321"/>
          <p:cNvGrpSpPr>
            <a:grpSpLocks/>
          </p:cNvGrpSpPr>
          <p:nvPr/>
        </p:nvGrpSpPr>
        <p:grpSpPr bwMode="auto">
          <a:xfrm>
            <a:off x="228600" y="2819400"/>
            <a:ext cx="3733800" cy="2895600"/>
            <a:chOff x="914400" y="1371600"/>
            <a:chExt cx="7315200" cy="4591050"/>
          </a:xfrm>
        </p:grpSpPr>
        <p:sp>
          <p:nvSpPr>
            <p:cNvPr id="55304" name="Rectangle 2"/>
            <p:cNvSpPr>
              <a:spLocks noChangeArrowheads="1"/>
            </p:cNvSpPr>
            <p:nvPr/>
          </p:nvSpPr>
          <p:spPr bwMode="auto">
            <a:xfrm>
              <a:off x="914400" y="1371600"/>
              <a:ext cx="7297554" cy="4591050"/>
            </a:xfrm>
            <a:prstGeom prst="rect">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sp>
          <p:nvSpPr>
            <p:cNvPr id="55305" name="AutoShape 3"/>
            <p:cNvSpPr>
              <a:spLocks noChangeAspect="1" noChangeArrowheads="1" noTextEdit="1"/>
            </p:cNvSpPr>
            <p:nvPr/>
          </p:nvSpPr>
          <p:spPr bwMode="auto">
            <a:xfrm>
              <a:off x="1307432" y="1565275"/>
              <a:ext cx="6792227" cy="4257675"/>
            </a:xfrm>
            <a:prstGeom prst="rect">
              <a:avLst/>
            </a:prstGeom>
            <a:noFill/>
            <a:ln w="9525">
              <a:noFill/>
              <a:miter lim="800000"/>
              <a:headEnd/>
              <a:tailEnd/>
            </a:ln>
          </p:spPr>
          <p:txBody>
            <a:bodyPr/>
            <a:lstStyle/>
            <a:p>
              <a:endParaRPr lang="en-US"/>
            </a:p>
          </p:txBody>
        </p:sp>
        <p:sp>
          <p:nvSpPr>
            <p:cNvPr id="55306" name="Line 4"/>
            <p:cNvSpPr>
              <a:spLocks noChangeShapeType="1"/>
            </p:cNvSpPr>
            <p:nvPr/>
          </p:nvSpPr>
          <p:spPr bwMode="auto">
            <a:xfrm>
              <a:off x="1982804" y="1957388"/>
              <a:ext cx="120316" cy="1588"/>
            </a:xfrm>
            <a:prstGeom prst="line">
              <a:avLst/>
            </a:prstGeom>
            <a:noFill/>
            <a:ln w="14288">
              <a:solidFill>
                <a:srgbClr val="000000"/>
              </a:solidFill>
              <a:round/>
              <a:headEnd/>
              <a:tailEnd/>
            </a:ln>
          </p:spPr>
          <p:txBody>
            <a:bodyPr/>
            <a:lstStyle/>
            <a:p>
              <a:endParaRPr lang="en-US"/>
            </a:p>
          </p:txBody>
        </p:sp>
        <p:sp>
          <p:nvSpPr>
            <p:cNvPr id="55307" name="Rectangle 5"/>
            <p:cNvSpPr>
              <a:spLocks noChangeArrowheads="1"/>
            </p:cNvSpPr>
            <p:nvPr/>
          </p:nvSpPr>
          <p:spPr bwMode="auto">
            <a:xfrm>
              <a:off x="1735756" y="1844675"/>
              <a:ext cx="195714"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10</a:t>
              </a:r>
              <a:endParaRPr lang="en-US" sz="1400" b="1">
                <a:latin typeface="Calibri" pitchFamily="34" charset="0"/>
              </a:endParaRPr>
            </a:p>
          </p:txBody>
        </p:sp>
        <p:sp>
          <p:nvSpPr>
            <p:cNvPr id="55308" name="Line 6"/>
            <p:cNvSpPr>
              <a:spLocks noChangeShapeType="1"/>
            </p:cNvSpPr>
            <p:nvPr/>
          </p:nvSpPr>
          <p:spPr bwMode="auto">
            <a:xfrm>
              <a:off x="1981200" y="1595438"/>
              <a:ext cx="1604" cy="3640138"/>
            </a:xfrm>
            <a:prstGeom prst="line">
              <a:avLst/>
            </a:prstGeom>
            <a:noFill/>
            <a:ln w="14288">
              <a:solidFill>
                <a:srgbClr val="000000"/>
              </a:solidFill>
              <a:round/>
              <a:headEnd/>
              <a:tailEnd/>
            </a:ln>
          </p:spPr>
          <p:txBody>
            <a:bodyPr/>
            <a:lstStyle/>
            <a:p>
              <a:endParaRPr lang="en-US"/>
            </a:p>
          </p:txBody>
        </p:sp>
        <p:sp>
          <p:nvSpPr>
            <p:cNvPr id="55309" name="Line 7"/>
            <p:cNvSpPr>
              <a:spLocks noChangeShapeType="1"/>
            </p:cNvSpPr>
            <p:nvPr/>
          </p:nvSpPr>
          <p:spPr bwMode="auto">
            <a:xfrm>
              <a:off x="3680059" y="1581150"/>
              <a:ext cx="1604" cy="150813"/>
            </a:xfrm>
            <a:prstGeom prst="line">
              <a:avLst/>
            </a:prstGeom>
            <a:noFill/>
            <a:ln w="14288">
              <a:solidFill>
                <a:srgbClr val="000000"/>
              </a:solidFill>
              <a:round/>
              <a:headEnd/>
              <a:tailEnd/>
            </a:ln>
          </p:spPr>
          <p:txBody>
            <a:bodyPr/>
            <a:lstStyle/>
            <a:p>
              <a:endParaRPr lang="en-US"/>
            </a:p>
          </p:txBody>
        </p:sp>
        <p:sp>
          <p:nvSpPr>
            <p:cNvPr id="55310" name="Line 8"/>
            <p:cNvSpPr>
              <a:spLocks noChangeShapeType="1"/>
            </p:cNvSpPr>
            <p:nvPr/>
          </p:nvSpPr>
          <p:spPr bwMode="auto">
            <a:xfrm>
              <a:off x="3680059" y="1792288"/>
              <a:ext cx="1604" cy="150813"/>
            </a:xfrm>
            <a:prstGeom prst="line">
              <a:avLst/>
            </a:prstGeom>
            <a:noFill/>
            <a:ln w="14288">
              <a:solidFill>
                <a:srgbClr val="000000"/>
              </a:solidFill>
              <a:round/>
              <a:headEnd/>
              <a:tailEnd/>
            </a:ln>
          </p:spPr>
          <p:txBody>
            <a:bodyPr/>
            <a:lstStyle/>
            <a:p>
              <a:endParaRPr lang="en-US"/>
            </a:p>
          </p:txBody>
        </p:sp>
        <p:sp>
          <p:nvSpPr>
            <p:cNvPr id="55311" name="Line 9"/>
            <p:cNvSpPr>
              <a:spLocks noChangeShapeType="1"/>
            </p:cNvSpPr>
            <p:nvPr/>
          </p:nvSpPr>
          <p:spPr bwMode="auto">
            <a:xfrm>
              <a:off x="3680059" y="2003425"/>
              <a:ext cx="1604" cy="150813"/>
            </a:xfrm>
            <a:prstGeom prst="line">
              <a:avLst/>
            </a:prstGeom>
            <a:noFill/>
            <a:ln w="14288">
              <a:solidFill>
                <a:srgbClr val="000000"/>
              </a:solidFill>
              <a:round/>
              <a:headEnd/>
              <a:tailEnd/>
            </a:ln>
          </p:spPr>
          <p:txBody>
            <a:bodyPr/>
            <a:lstStyle/>
            <a:p>
              <a:endParaRPr lang="en-US"/>
            </a:p>
          </p:txBody>
        </p:sp>
        <p:sp>
          <p:nvSpPr>
            <p:cNvPr id="55312" name="Line 10"/>
            <p:cNvSpPr>
              <a:spLocks noChangeShapeType="1"/>
            </p:cNvSpPr>
            <p:nvPr/>
          </p:nvSpPr>
          <p:spPr bwMode="auto">
            <a:xfrm>
              <a:off x="3680059" y="2214563"/>
              <a:ext cx="1604" cy="150813"/>
            </a:xfrm>
            <a:prstGeom prst="line">
              <a:avLst/>
            </a:prstGeom>
            <a:noFill/>
            <a:ln w="14288">
              <a:solidFill>
                <a:srgbClr val="000000"/>
              </a:solidFill>
              <a:round/>
              <a:headEnd/>
              <a:tailEnd/>
            </a:ln>
          </p:spPr>
          <p:txBody>
            <a:bodyPr/>
            <a:lstStyle/>
            <a:p>
              <a:endParaRPr lang="en-US"/>
            </a:p>
          </p:txBody>
        </p:sp>
        <p:sp>
          <p:nvSpPr>
            <p:cNvPr id="55313" name="Line 11"/>
            <p:cNvSpPr>
              <a:spLocks noChangeShapeType="1"/>
            </p:cNvSpPr>
            <p:nvPr/>
          </p:nvSpPr>
          <p:spPr bwMode="auto">
            <a:xfrm>
              <a:off x="3680059" y="2425700"/>
              <a:ext cx="1604" cy="150813"/>
            </a:xfrm>
            <a:prstGeom prst="line">
              <a:avLst/>
            </a:prstGeom>
            <a:noFill/>
            <a:ln w="14288">
              <a:solidFill>
                <a:srgbClr val="000000"/>
              </a:solidFill>
              <a:round/>
              <a:headEnd/>
              <a:tailEnd/>
            </a:ln>
          </p:spPr>
          <p:txBody>
            <a:bodyPr/>
            <a:lstStyle/>
            <a:p>
              <a:endParaRPr lang="en-US"/>
            </a:p>
          </p:txBody>
        </p:sp>
        <p:sp>
          <p:nvSpPr>
            <p:cNvPr id="55314" name="Line 12"/>
            <p:cNvSpPr>
              <a:spLocks noChangeShapeType="1"/>
            </p:cNvSpPr>
            <p:nvPr/>
          </p:nvSpPr>
          <p:spPr bwMode="auto">
            <a:xfrm>
              <a:off x="3680059" y="2638425"/>
              <a:ext cx="1604" cy="150813"/>
            </a:xfrm>
            <a:prstGeom prst="line">
              <a:avLst/>
            </a:prstGeom>
            <a:noFill/>
            <a:ln w="14288">
              <a:solidFill>
                <a:srgbClr val="000000"/>
              </a:solidFill>
              <a:round/>
              <a:headEnd/>
              <a:tailEnd/>
            </a:ln>
          </p:spPr>
          <p:txBody>
            <a:bodyPr/>
            <a:lstStyle/>
            <a:p>
              <a:endParaRPr lang="en-US"/>
            </a:p>
          </p:txBody>
        </p:sp>
        <p:sp>
          <p:nvSpPr>
            <p:cNvPr id="55315" name="Line 13"/>
            <p:cNvSpPr>
              <a:spLocks noChangeShapeType="1"/>
            </p:cNvSpPr>
            <p:nvPr/>
          </p:nvSpPr>
          <p:spPr bwMode="auto">
            <a:xfrm>
              <a:off x="3680059" y="2849563"/>
              <a:ext cx="1604" cy="150813"/>
            </a:xfrm>
            <a:prstGeom prst="line">
              <a:avLst/>
            </a:prstGeom>
            <a:noFill/>
            <a:ln w="14288">
              <a:solidFill>
                <a:srgbClr val="000000"/>
              </a:solidFill>
              <a:round/>
              <a:headEnd/>
              <a:tailEnd/>
            </a:ln>
          </p:spPr>
          <p:txBody>
            <a:bodyPr/>
            <a:lstStyle/>
            <a:p>
              <a:endParaRPr lang="en-US"/>
            </a:p>
          </p:txBody>
        </p:sp>
        <p:sp>
          <p:nvSpPr>
            <p:cNvPr id="55316" name="Line 14"/>
            <p:cNvSpPr>
              <a:spLocks noChangeShapeType="1"/>
            </p:cNvSpPr>
            <p:nvPr/>
          </p:nvSpPr>
          <p:spPr bwMode="auto">
            <a:xfrm>
              <a:off x="3680059" y="3060700"/>
              <a:ext cx="1604" cy="150813"/>
            </a:xfrm>
            <a:prstGeom prst="line">
              <a:avLst/>
            </a:prstGeom>
            <a:noFill/>
            <a:ln w="14288">
              <a:solidFill>
                <a:srgbClr val="000000"/>
              </a:solidFill>
              <a:round/>
              <a:headEnd/>
              <a:tailEnd/>
            </a:ln>
          </p:spPr>
          <p:txBody>
            <a:bodyPr/>
            <a:lstStyle/>
            <a:p>
              <a:endParaRPr lang="en-US"/>
            </a:p>
          </p:txBody>
        </p:sp>
        <p:sp>
          <p:nvSpPr>
            <p:cNvPr id="55317" name="Line 15"/>
            <p:cNvSpPr>
              <a:spLocks noChangeShapeType="1"/>
            </p:cNvSpPr>
            <p:nvPr/>
          </p:nvSpPr>
          <p:spPr bwMode="auto">
            <a:xfrm>
              <a:off x="3680059" y="3271838"/>
              <a:ext cx="1604" cy="150813"/>
            </a:xfrm>
            <a:prstGeom prst="line">
              <a:avLst/>
            </a:prstGeom>
            <a:noFill/>
            <a:ln w="14288">
              <a:solidFill>
                <a:srgbClr val="000000"/>
              </a:solidFill>
              <a:round/>
              <a:headEnd/>
              <a:tailEnd/>
            </a:ln>
          </p:spPr>
          <p:txBody>
            <a:bodyPr/>
            <a:lstStyle/>
            <a:p>
              <a:endParaRPr lang="en-US"/>
            </a:p>
          </p:txBody>
        </p:sp>
        <p:sp>
          <p:nvSpPr>
            <p:cNvPr id="55318" name="Line 16"/>
            <p:cNvSpPr>
              <a:spLocks noChangeShapeType="1"/>
            </p:cNvSpPr>
            <p:nvPr/>
          </p:nvSpPr>
          <p:spPr bwMode="auto">
            <a:xfrm>
              <a:off x="3680059" y="3482975"/>
              <a:ext cx="1604" cy="150813"/>
            </a:xfrm>
            <a:prstGeom prst="line">
              <a:avLst/>
            </a:prstGeom>
            <a:noFill/>
            <a:ln w="14288">
              <a:solidFill>
                <a:srgbClr val="000000"/>
              </a:solidFill>
              <a:round/>
              <a:headEnd/>
              <a:tailEnd/>
            </a:ln>
          </p:spPr>
          <p:txBody>
            <a:bodyPr/>
            <a:lstStyle/>
            <a:p>
              <a:endParaRPr lang="en-US"/>
            </a:p>
          </p:txBody>
        </p:sp>
        <p:sp>
          <p:nvSpPr>
            <p:cNvPr id="55319" name="Line 17"/>
            <p:cNvSpPr>
              <a:spLocks noChangeShapeType="1"/>
            </p:cNvSpPr>
            <p:nvPr/>
          </p:nvSpPr>
          <p:spPr bwMode="auto">
            <a:xfrm>
              <a:off x="3680059" y="3695700"/>
              <a:ext cx="1604" cy="150813"/>
            </a:xfrm>
            <a:prstGeom prst="line">
              <a:avLst/>
            </a:prstGeom>
            <a:noFill/>
            <a:ln w="14288">
              <a:solidFill>
                <a:srgbClr val="000000"/>
              </a:solidFill>
              <a:round/>
              <a:headEnd/>
              <a:tailEnd/>
            </a:ln>
          </p:spPr>
          <p:txBody>
            <a:bodyPr/>
            <a:lstStyle/>
            <a:p>
              <a:endParaRPr lang="en-US"/>
            </a:p>
          </p:txBody>
        </p:sp>
        <p:sp>
          <p:nvSpPr>
            <p:cNvPr id="55320" name="Line 18"/>
            <p:cNvSpPr>
              <a:spLocks noChangeShapeType="1"/>
            </p:cNvSpPr>
            <p:nvPr/>
          </p:nvSpPr>
          <p:spPr bwMode="auto">
            <a:xfrm>
              <a:off x="3680059" y="3905250"/>
              <a:ext cx="1604" cy="152400"/>
            </a:xfrm>
            <a:prstGeom prst="line">
              <a:avLst/>
            </a:prstGeom>
            <a:noFill/>
            <a:ln w="14288">
              <a:solidFill>
                <a:srgbClr val="000000"/>
              </a:solidFill>
              <a:round/>
              <a:headEnd/>
              <a:tailEnd/>
            </a:ln>
          </p:spPr>
          <p:txBody>
            <a:bodyPr/>
            <a:lstStyle/>
            <a:p>
              <a:endParaRPr lang="en-US"/>
            </a:p>
          </p:txBody>
        </p:sp>
        <p:sp>
          <p:nvSpPr>
            <p:cNvPr id="55321" name="Line 19"/>
            <p:cNvSpPr>
              <a:spLocks noChangeShapeType="1"/>
            </p:cNvSpPr>
            <p:nvPr/>
          </p:nvSpPr>
          <p:spPr bwMode="auto">
            <a:xfrm>
              <a:off x="3680059" y="4116388"/>
              <a:ext cx="1604" cy="150813"/>
            </a:xfrm>
            <a:prstGeom prst="line">
              <a:avLst/>
            </a:prstGeom>
            <a:noFill/>
            <a:ln w="14288">
              <a:solidFill>
                <a:srgbClr val="000000"/>
              </a:solidFill>
              <a:round/>
              <a:headEnd/>
              <a:tailEnd/>
            </a:ln>
          </p:spPr>
          <p:txBody>
            <a:bodyPr/>
            <a:lstStyle/>
            <a:p>
              <a:endParaRPr lang="en-US"/>
            </a:p>
          </p:txBody>
        </p:sp>
        <p:sp>
          <p:nvSpPr>
            <p:cNvPr id="55322" name="Line 20"/>
            <p:cNvSpPr>
              <a:spLocks noChangeShapeType="1"/>
            </p:cNvSpPr>
            <p:nvPr/>
          </p:nvSpPr>
          <p:spPr bwMode="auto">
            <a:xfrm>
              <a:off x="3680059" y="4327525"/>
              <a:ext cx="1604" cy="150813"/>
            </a:xfrm>
            <a:prstGeom prst="line">
              <a:avLst/>
            </a:prstGeom>
            <a:noFill/>
            <a:ln w="14288">
              <a:solidFill>
                <a:srgbClr val="000000"/>
              </a:solidFill>
              <a:round/>
              <a:headEnd/>
              <a:tailEnd/>
            </a:ln>
          </p:spPr>
          <p:txBody>
            <a:bodyPr/>
            <a:lstStyle/>
            <a:p>
              <a:endParaRPr lang="en-US"/>
            </a:p>
          </p:txBody>
        </p:sp>
        <p:sp>
          <p:nvSpPr>
            <p:cNvPr id="55323" name="Line 21"/>
            <p:cNvSpPr>
              <a:spLocks noChangeShapeType="1"/>
            </p:cNvSpPr>
            <p:nvPr/>
          </p:nvSpPr>
          <p:spPr bwMode="auto">
            <a:xfrm>
              <a:off x="3680059" y="4540250"/>
              <a:ext cx="1604" cy="150813"/>
            </a:xfrm>
            <a:prstGeom prst="line">
              <a:avLst/>
            </a:prstGeom>
            <a:noFill/>
            <a:ln w="14288">
              <a:solidFill>
                <a:srgbClr val="000000"/>
              </a:solidFill>
              <a:round/>
              <a:headEnd/>
              <a:tailEnd/>
            </a:ln>
          </p:spPr>
          <p:txBody>
            <a:bodyPr/>
            <a:lstStyle/>
            <a:p>
              <a:endParaRPr lang="en-US"/>
            </a:p>
          </p:txBody>
        </p:sp>
        <p:sp>
          <p:nvSpPr>
            <p:cNvPr id="55324" name="Line 22"/>
            <p:cNvSpPr>
              <a:spLocks noChangeShapeType="1"/>
            </p:cNvSpPr>
            <p:nvPr/>
          </p:nvSpPr>
          <p:spPr bwMode="auto">
            <a:xfrm>
              <a:off x="3680059" y="4751388"/>
              <a:ext cx="1604" cy="150813"/>
            </a:xfrm>
            <a:prstGeom prst="line">
              <a:avLst/>
            </a:prstGeom>
            <a:noFill/>
            <a:ln w="14288">
              <a:solidFill>
                <a:srgbClr val="000000"/>
              </a:solidFill>
              <a:round/>
              <a:headEnd/>
              <a:tailEnd/>
            </a:ln>
          </p:spPr>
          <p:txBody>
            <a:bodyPr/>
            <a:lstStyle/>
            <a:p>
              <a:endParaRPr lang="en-US"/>
            </a:p>
          </p:txBody>
        </p:sp>
        <p:sp>
          <p:nvSpPr>
            <p:cNvPr id="55325" name="Line 23"/>
            <p:cNvSpPr>
              <a:spLocks noChangeShapeType="1"/>
            </p:cNvSpPr>
            <p:nvPr/>
          </p:nvSpPr>
          <p:spPr bwMode="auto">
            <a:xfrm>
              <a:off x="3680059" y="4962525"/>
              <a:ext cx="1604" cy="150813"/>
            </a:xfrm>
            <a:prstGeom prst="line">
              <a:avLst/>
            </a:prstGeom>
            <a:noFill/>
            <a:ln w="14288">
              <a:solidFill>
                <a:srgbClr val="000000"/>
              </a:solidFill>
              <a:round/>
              <a:headEnd/>
              <a:tailEnd/>
            </a:ln>
          </p:spPr>
          <p:txBody>
            <a:bodyPr/>
            <a:lstStyle/>
            <a:p>
              <a:endParaRPr lang="en-US"/>
            </a:p>
          </p:txBody>
        </p:sp>
        <p:sp>
          <p:nvSpPr>
            <p:cNvPr id="55326" name="Line 24"/>
            <p:cNvSpPr>
              <a:spLocks noChangeShapeType="1"/>
            </p:cNvSpPr>
            <p:nvPr/>
          </p:nvSpPr>
          <p:spPr bwMode="auto">
            <a:xfrm>
              <a:off x="3680059" y="5173663"/>
              <a:ext cx="1604" cy="46038"/>
            </a:xfrm>
            <a:prstGeom prst="line">
              <a:avLst/>
            </a:prstGeom>
            <a:noFill/>
            <a:ln w="14288">
              <a:solidFill>
                <a:srgbClr val="000000"/>
              </a:solidFill>
              <a:round/>
              <a:headEnd/>
              <a:tailEnd/>
            </a:ln>
          </p:spPr>
          <p:txBody>
            <a:bodyPr/>
            <a:lstStyle/>
            <a:p>
              <a:endParaRPr lang="en-US"/>
            </a:p>
          </p:txBody>
        </p:sp>
        <p:sp>
          <p:nvSpPr>
            <p:cNvPr id="55327" name="Line 25"/>
            <p:cNvSpPr>
              <a:spLocks noChangeShapeType="1"/>
            </p:cNvSpPr>
            <p:nvPr/>
          </p:nvSpPr>
          <p:spPr bwMode="auto">
            <a:xfrm>
              <a:off x="1982804" y="2274888"/>
              <a:ext cx="144379" cy="1588"/>
            </a:xfrm>
            <a:prstGeom prst="line">
              <a:avLst/>
            </a:prstGeom>
            <a:noFill/>
            <a:ln w="14288">
              <a:solidFill>
                <a:srgbClr val="000000"/>
              </a:solidFill>
              <a:round/>
              <a:headEnd/>
              <a:tailEnd/>
            </a:ln>
          </p:spPr>
          <p:txBody>
            <a:bodyPr/>
            <a:lstStyle/>
            <a:p>
              <a:endParaRPr lang="en-US"/>
            </a:p>
          </p:txBody>
        </p:sp>
        <p:sp>
          <p:nvSpPr>
            <p:cNvPr id="55328" name="Line 26"/>
            <p:cNvSpPr>
              <a:spLocks noChangeShapeType="1"/>
            </p:cNvSpPr>
            <p:nvPr/>
          </p:nvSpPr>
          <p:spPr bwMode="auto">
            <a:xfrm>
              <a:off x="1982804" y="2622550"/>
              <a:ext cx="144379" cy="1588"/>
            </a:xfrm>
            <a:prstGeom prst="line">
              <a:avLst/>
            </a:prstGeom>
            <a:noFill/>
            <a:ln w="14288">
              <a:solidFill>
                <a:srgbClr val="000000"/>
              </a:solidFill>
              <a:round/>
              <a:headEnd/>
              <a:tailEnd/>
            </a:ln>
          </p:spPr>
          <p:txBody>
            <a:bodyPr/>
            <a:lstStyle/>
            <a:p>
              <a:endParaRPr lang="en-US"/>
            </a:p>
          </p:txBody>
        </p:sp>
        <p:sp>
          <p:nvSpPr>
            <p:cNvPr id="55329" name="Rectangle 27"/>
            <p:cNvSpPr>
              <a:spLocks noChangeArrowheads="1"/>
            </p:cNvSpPr>
            <p:nvPr/>
          </p:nvSpPr>
          <p:spPr bwMode="auto">
            <a:xfrm>
              <a:off x="1835217" y="2514600"/>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8</a:t>
              </a:r>
              <a:endParaRPr lang="en-US" sz="1400" b="1">
                <a:latin typeface="Calibri" pitchFamily="34" charset="0"/>
              </a:endParaRPr>
            </a:p>
          </p:txBody>
        </p:sp>
        <p:sp>
          <p:nvSpPr>
            <p:cNvPr id="55330" name="Line 28"/>
            <p:cNvSpPr>
              <a:spLocks noChangeShapeType="1"/>
            </p:cNvSpPr>
            <p:nvPr/>
          </p:nvSpPr>
          <p:spPr bwMode="auto">
            <a:xfrm>
              <a:off x="1982804" y="2954338"/>
              <a:ext cx="144379" cy="1588"/>
            </a:xfrm>
            <a:prstGeom prst="line">
              <a:avLst/>
            </a:prstGeom>
            <a:noFill/>
            <a:ln w="14288">
              <a:solidFill>
                <a:srgbClr val="000000"/>
              </a:solidFill>
              <a:round/>
              <a:headEnd/>
              <a:tailEnd/>
            </a:ln>
          </p:spPr>
          <p:txBody>
            <a:bodyPr/>
            <a:lstStyle/>
            <a:p>
              <a:endParaRPr lang="en-US"/>
            </a:p>
          </p:txBody>
        </p:sp>
        <p:sp>
          <p:nvSpPr>
            <p:cNvPr id="55331" name="Line 29"/>
            <p:cNvSpPr>
              <a:spLocks noChangeShapeType="1"/>
            </p:cNvSpPr>
            <p:nvPr/>
          </p:nvSpPr>
          <p:spPr bwMode="auto">
            <a:xfrm>
              <a:off x="1982804" y="3302000"/>
              <a:ext cx="144379" cy="1588"/>
            </a:xfrm>
            <a:prstGeom prst="line">
              <a:avLst/>
            </a:prstGeom>
            <a:noFill/>
            <a:ln w="14288">
              <a:solidFill>
                <a:srgbClr val="000000"/>
              </a:solidFill>
              <a:round/>
              <a:headEnd/>
              <a:tailEnd/>
            </a:ln>
          </p:spPr>
          <p:txBody>
            <a:bodyPr/>
            <a:lstStyle/>
            <a:p>
              <a:endParaRPr lang="en-US"/>
            </a:p>
          </p:txBody>
        </p:sp>
        <p:sp>
          <p:nvSpPr>
            <p:cNvPr id="55332" name="Rectangle 30"/>
            <p:cNvSpPr>
              <a:spLocks noChangeArrowheads="1"/>
            </p:cNvSpPr>
            <p:nvPr/>
          </p:nvSpPr>
          <p:spPr bwMode="auto">
            <a:xfrm>
              <a:off x="1835217" y="3200400"/>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6</a:t>
              </a:r>
              <a:endParaRPr lang="en-US" sz="1400" b="1">
                <a:latin typeface="Calibri" pitchFamily="34" charset="0"/>
              </a:endParaRPr>
            </a:p>
          </p:txBody>
        </p:sp>
        <p:sp>
          <p:nvSpPr>
            <p:cNvPr id="55333" name="Line 31"/>
            <p:cNvSpPr>
              <a:spLocks noChangeShapeType="1"/>
            </p:cNvSpPr>
            <p:nvPr/>
          </p:nvSpPr>
          <p:spPr bwMode="auto">
            <a:xfrm>
              <a:off x="1982804" y="3633788"/>
              <a:ext cx="144379" cy="1588"/>
            </a:xfrm>
            <a:prstGeom prst="line">
              <a:avLst/>
            </a:prstGeom>
            <a:noFill/>
            <a:ln w="14288">
              <a:solidFill>
                <a:srgbClr val="000000"/>
              </a:solidFill>
              <a:round/>
              <a:headEnd/>
              <a:tailEnd/>
            </a:ln>
          </p:spPr>
          <p:txBody>
            <a:bodyPr/>
            <a:lstStyle/>
            <a:p>
              <a:endParaRPr lang="en-US"/>
            </a:p>
          </p:txBody>
        </p:sp>
        <p:sp>
          <p:nvSpPr>
            <p:cNvPr id="55334" name="Line 32"/>
            <p:cNvSpPr>
              <a:spLocks noChangeShapeType="1"/>
            </p:cNvSpPr>
            <p:nvPr/>
          </p:nvSpPr>
          <p:spPr bwMode="auto">
            <a:xfrm>
              <a:off x="1982804" y="3898900"/>
              <a:ext cx="144379" cy="1588"/>
            </a:xfrm>
            <a:prstGeom prst="line">
              <a:avLst/>
            </a:prstGeom>
            <a:noFill/>
            <a:ln w="14288">
              <a:solidFill>
                <a:srgbClr val="000000"/>
              </a:solidFill>
              <a:round/>
              <a:headEnd/>
              <a:tailEnd/>
            </a:ln>
          </p:spPr>
          <p:txBody>
            <a:bodyPr/>
            <a:lstStyle/>
            <a:p>
              <a:endParaRPr lang="en-US"/>
            </a:p>
          </p:txBody>
        </p:sp>
        <p:sp>
          <p:nvSpPr>
            <p:cNvPr id="55335" name="Rectangle 33"/>
            <p:cNvSpPr>
              <a:spLocks noChangeArrowheads="1"/>
            </p:cNvSpPr>
            <p:nvPr/>
          </p:nvSpPr>
          <p:spPr bwMode="auto">
            <a:xfrm>
              <a:off x="1835217" y="3795713"/>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4</a:t>
              </a:r>
              <a:endParaRPr lang="en-US" sz="1400" b="1">
                <a:latin typeface="Calibri" pitchFamily="34" charset="0"/>
              </a:endParaRPr>
            </a:p>
          </p:txBody>
        </p:sp>
        <p:sp>
          <p:nvSpPr>
            <p:cNvPr id="55336" name="Line 34"/>
            <p:cNvSpPr>
              <a:spLocks noChangeShapeType="1"/>
            </p:cNvSpPr>
            <p:nvPr/>
          </p:nvSpPr>
          <p:spPr bwMode="auto">
            <a:xfrm>
              <a:off x="1982804" y="4313238"/>
              <a:ext cx="144379" cy="1588"/>
            </a:xfrm>
            <a:prstGeom prst="line">
              <a:avLst/>
            </a:prstGeom>
            <a:noFill/>
            <a:ln w="14288">
              <a:solidFill>
                <a:srgbClr val="000000"/>
              </a:solidFill>
              <a:round/>
              <a:headEnd/>
              <a:tailEnd/>
            </a:ln>
          </p:spPr>
          <p:txBody>
            <a:bodyPr/>
            <a:lstStyle/>
            <a:p>
              <a:endParaRPr lang="en-US"/>
            </a:p>
          </p:txBody>
        </p:sp>
        <p:sp>
          <p:nvSpPr>
            <p:cNvPr id="55337" name="Line 35"/>
            <p:cNvSpPr>
              <a:spLocks noChangeShapeType="1"/>
            </p:cNvSpPr>
            <p:nvPr/>
          </p:nvSpPr>
          <p:spPr bwMode="auto">
            <a:xfrm>
              <a:off x="1982804" y="4646613"/>
              <a:ext cx="144379" cy="1588"/>
            </a:xfrm>
            <a:prstGeom prst="line">
              <a:avLst/>
            </a:prstGeom>
            <a:noFill/>
            <a:ln w="14288">
              <a:solidFill>
                <a:srgbClr val="000000"/>
              </a:solidFill>
              <a:round/>
              <a:headEnd/>
              <a:tailEnd/>
            </a:ln>
          </p:spPr>
          <p:txBody>
            <a:bodyPr/>
            <a:lstStyle/>
            <a:p>
              <a:endParaRPr lang="en-US"/>
            </a:p>
          </p:txBody>
        </p:sp>
        <p:sp>
          <p:nvSpPr>
            <p:cNvPr id="55338" name="Rectangle 36"/>
            <p:cNvSpPr>
              <a:spLocks noChangeArrowheads="1"/>
            </p:cNvSpPr>
            <p:nvPr/>
          </p:nvSpPr>
          <p:spPr bwMode="auto">
            <a:xfrm>
              <a:off x="1835217" y="4545013"/>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2</a:t>
              </a:r>
              <a:endParaRPr lang="en-US" sz="1400" b="1">
                <a:latin typeface="Calibri" pitchFamily="34" charset="0"/>
              </a:endParaRPr>
            </a:p>
          </p:txBody>
        </p:sp>
        <p:sp>
          <p:nvSpPr>
            <p:cNvPr id="55339" name="Line 37"/>
            <p:cNvSpPr>
              <a:spLocks noChangeShapeType="1"/>
            </p:cNvSpPr>
            <p:nvPr/>
          </p:nvSpPr>
          <p:spPr bwMode="auto">
            <a:xfrm>
              <a:off x="1982804" y="4992688"/>
              <a:ext cx="144379" cy="1588"/>
            </a:xfrm>
            <a:prstGeom prst="line">
              <a:avLst/>
            </a:prstGeom>
            <a:noFill/>
            <a:ln w="14288">
              <a:solidFill>
                <a:srgbClr val="000000"/>
              </a:solidFill>
              <a:round/>
              <a:headEnd/>
              <a:tailEnd/>
            </a:ln>
          </p:spPr>
          <p:txBody>
            <a:bodyPr/>
            <a:lstStyle/>
            <a:p>
              <a:endParaRPr lang="en-US"/>
            </a:p>
          </p:txBody>
        </p:sp>
        <p:sp>
          <p:nvSpPr>
            <p:cNvPr id="55340" name="Line 38"/>
            <p:cNvSpPr>
              <a:spLocks noChangeShapeType="1"/>
            </p:cNvSpPr>
            <p:nvPr/>
          </p:nvSpPr>
          <p:spPr bwMode="auto">
            <a:xfrm>
              <a:off x="1981200" y="5235575"/>
              <a:ext cx="5430253" cy="0"/>
            </a:xfrm>
            <a:prstGeom prst="line">
              <a:avLst/>
            </a:prstGeom>
            <a:noFill/>
            <a:ln w="14288">
              <a:solidFill>
                <a:srgbClr val="000000"/>
              </a:solidFill>
              <a:round/>
              <a:headEnd/>
              <a:tailEnd/>
            </a:ln>
          </p:spPr>
          <p:txBody>
            <a:bodyPr/>
            <a:lstStyle/>
            <a:p>
              <a:endParaRPr lang="en-US"/>
            </a:p>
          </p:txBody>
        </p:sp>
        <p:sp>
          <p:nvSpPr>
            <p:cNvPr id="55341" name="Rectangle 39"/>
            <p:cNvSpPr>
              <a:spLocks noChangeArrowheads="1"/>
            </p:cNvSpPr>
            <p:nvPr/>
          </p:nvSpPr>
          <p:spPr bwMode="auto">
            <a:xfrm>
              <a:off x="1835217" y="5121275"/>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0</a:t>
              </a:r>
              <a:endParaRPr lang="en-US" sz="1400" b="1">
                <a:latin typeface="Calibri" pitchFamily="34" charset="0"/>
              </a:endParaRPr>
            </a:p>
          </p:txBody>
        </p:sp>
        <p:grpSp>
          <p:nvGrpSpPr>
            <p:cNvPr id="3" name="Group 360"/>
            <p:cNvGrpSpPr>
              <a:grpSpLocks/>
            </p:cNvGrpSpPr>
            <p:nvPr/>
          </p:nvGrpSpPr>
          <p:grpSpPr bwMode="auto">
            <a:xfrm>
              <a:off x="2329582" y="5127625"/>
              <a:ext cx="4905044" cy="107950"/>
              <a:chOff x="992" y="3034"/>
              <a:chExt cx="3604" cy="79"/>
            </a:xfrm>
          </p:grpSpPr>
          <p:sp>
            <p:nvSpPr>
              <p:cNvPr id="55448" name="Line 41"/>
              <p:cNvSpPr>
                <a:spLocks noChangeShapeType="1"/>
              </p:cNvSpPr>
              <p:nvPr/>
            </p:nvSpPr>
            <p:spPr bwMode="auto">
              <a:xfrm>
                <a:off x="992" y="3034"/>
                <a:ext cx="1" cy="79"/>
              </a:xfrm>
              <a:prstGeom prst="line">
                <a:avLst/>
              </a:prstGeom>
              <a:noFill/>
              <a:ln w="14288">
                <a:solidFill>
                  <a:srgbClr val="000000"/>
                </a:solidFill>
                <a:round/>
                <a:headEnd/>
                <a:tailEnd/>
              </a:ln>
            </p:spPr>
            <p:txBody>
              <a:bodyPr/>
              <a:lstStyle/>
              <a:p>
                <a:endParaRPr lang="en-US"/>
              </a:p>
            </p:txBody>
          </p:sp>
          <p:sp>
            <p:nvSpPr>
              <p:cNvPr id="55449" name="Line 42"/>
              <p:cNvSpPr>
                <a:spLocks noChangeShapeType="1"/>
              </p:cNvSpPr>
              <p:nvPr/>
            </p:nvSpPr>
            <p:spPr bwMode="auto">
              <a:xfrm>
                <a:off x="1267" y="3034"/>
                <a:ext cx="1" cy="79"/>
              </a:xfrm>
              <a:prstGeom prst="line">
                <a:avLst/>
              </a:prstGeom>
              <a:noFill/>
              <a:ln w="14288">
                <a:solidFill>
                  <a:srgbClr val="000000"/>
                </a:solidFill>
                <a:round/>
                <a:headEnd/>
                <a:tailEnd/>
              </a:ln>
            </p:spPr>
            <p:txBody>
              <a:bodyPr/>
              <a:lstStyle/>
              <a:p>
                <a:endParaRPr lang="en-US"/>
              </a:p>
            </p:txBody>
          </p:sp>
          <p:sp>
            <p:nvSpPr>
              <p:cNvPr id="55450" name="Line 43"/>
              <p:cNvSpPr>
                <a:spLocks noChangeShapeType="1"/>
              </p:cNvSpPr>
              <p:nvPr/>
            </p:nvSpPr>
            <p:spPr bwMode="auto">
              <a:xfrm>
                <a:off x="1541" y="3034"/>
                <a:ext cx="1" cy="79"/>
              </a:xfrm>
              <a:prstGeom prst="line">
                <a:avLst/>
              </a:prstGeom>
              <a:noFill/>
              <a:ln w="14288">
                <a:solidFill>
                  <a:srgbClr val="000000"/>
                </a:solidFill>
                <a:round/>
                <a:headEnd/>
                <a:tailEnd/>
              </a:ln>
            </p:spPr>
            <p:txBody>
              <a:bodyPr/>
              <a:lstStyle/>
              <a:p>
                <a:endParaRPr lang="en-US"/>
              </a:p>
            </p:txBody>
          </p:sp>
          <p:sp>
            <p:nvSpPr>
              <p:cNvPr id="55451" name="Line 44"/>
              <p:cNvSpPr>
                <a:spLocks noChangeShapeType="1"/>
              </p:cNvSpPr>
              <p:nvPr/>
            </p:nvSpPr>
            <p:spPr bwMode="auto">
              <a:xfrm>
                <a:off x="1824" y="3034"/>
                <a:ext cx="1" cy="79"/>
              </a:xfrm>
              <a:prstGeom prst="line">
                <a:avLst/>
              </a:prstGeom>
              <a:noFill/>
              <a:ln w="14288">
                <a:solidFill>
                  <a:srgbClr val="000000"/>
                </a:solidFill>
                <a:round/>
                <a:headEnd/>
                <a:tailEnd/>
              </a:ln>
            </p:spPr>
            <p:txBody>
              <a:bodyPr/>
              <a:lstStyle/>
              <a:p>
                <a:endParaRPr lang="en-US"/>
              </a:p>
            </p:txBody>
          </p:sp>
          <p:sp>
            <p:nvSpPr>
              <p:cNvPr id="55452" name="Line 45"/>
              <p:cNvSpPr>
                <a:spLocks noChangeShapeType="1"/>
              </p:cNvSpPr>
              <p:nvPr/>
            </p:nvSpPr>
            <p:spPr bwMode="auto">
              <a:xfrm>
                <a:off x="2099" y="3034"/>
                <a:ext cx="1" cy="79"/>
              </a:xfrm>
              <a:prstGeom prst="line">
                <a:avLst/>
              </a:prstGeom>
              <a:noFill/>
              <a:ln w="14288">
                <a:solidFill>
                  <a:srgbClr val="000000"/>
                </a:solidFill>
                <a:round/>
                <a:headEnd/>
                <a:tailEnd/>
              </a:ln>
            </p:spPr>
            <p:txBody>
              <a:bodyPr/>
              <a:lstStyle/>
              <a:p>
                <a:endParaRPr lang="en-US"/>
              </a:p>
            </p:txBody>
          </p:sp>
          <p:sp>
            <p:nvSpPr>
              <p:cNvPr id="55453" name="Line 46"/>
              <p:cNvSpPr>
                <a:spLocks noChangeShapeType="1"/>
              </p:cNvSpPr>
              <p:nvPr/>
            </p:nvSpPr>
            <p:spPr bwMode="auto">
              <a:xfrm>
                <a:off x="2373" y="3034"/>
                <a:ext cx="1" cy="79"/>
              </a:xfrm>
              <a:prstGeom prst="line">
                <a:avLst/>
              </a:prstGeom>
              <a:noFill/>
              <a:ln w="14288">
                <a:solidFill>
                  <a:srgbClr val="000000"/>
                </a:solidFill>
                <a:round/>
                <a:headEnd/>
                <a:tailEnd/>
              </a:ln>
            </p:spPr>
            <p:txBody>
              <a:bodyPr/>
              <a:lstStyle/>
              <a:p>
                <a:endParaRPr lang="en-US"/>
              </a:p>
            </p:txBody>
          </p:sp>
          <p:sp>
            <p:nvSpPr>
              <p:cNvPr id="55454" name="Line 47"/>
              <p:cNvSpPr>
                <a:spLocks noChangeShapeType="1"/>
              </p:cNvSpPr>
              <p:nvPr/>
            </p:nvSpPr>
            <p:spPr bwMode="auto">
              <a:xfrm>
                <a:off x="2656" y="3034"/>
                <a:ext cx="1" cy="79"/>
              </a:xfrm>
              <a:prstGeom prst="line">
                <a:avLst/>
              </a:prstGeom>
              <a:noFill/>
              <a:ln w="14288">
                <a:solidFill>
                  <a:srgbClr val="000000"/>
                </a:solidFill>
                <a:round/>
                <a:headEnd/>
                <a:tailEnd/>
              </a:ln>
            </p:spPr>
            <p:txBody>
              <a:bodyPr/>
              <a:lstStyle/>
              <a:p>
                <a:endParaRPr lang="en-US"/>
              </a:p>
            </p:txBody>
          </p:sp>
          <p:sp>
            <p:nvSpPr>
              <p:cNvPr id="55455" name="Line 48"/>
              <p:cNvSpPr>
                <a:spLocks noChangeShapeType="1"/>
              </p:cNvSpPr>
              <p:nvPr/>
            </p:nvSpPr>
            <p:spPr bwMode="auto">
              <a:xfrm>
                <a:off x="2931" y="3034"/>
                <a:ext cx="1" cy="79"/>
              </a:xfrm>
              <a:prstGeom prst="line">
                <a:avLst/>
              </a:prstGeom>
              <a:noFill/>
              <a:ln w="14288">
                <a:solidFill>
                  <a:srgbClr val="000000"/>
                </a:solidFill>
                <a:round/>
                <a:headEnd/>
                <a:tailEnd/>
              </a:ln>
            </p:spPr>
            <p:txBody>
              <a:bodyPr/>
              <a:lstStyle/>
              <a:p>
                <a:endParaRPr lang="en-US"/>
              </a:p>
            </p:txBody>
          </p:sp>
          <p:sp>
            <p:nvSpPr>
              <p:cNvPr id="55456" name="Line 49"/>
              <p:cNvSpPr>
                <a:spLocks noChangeShapeType="1"/>
              </p:cNvSpPr>
              <p:nvPr/>
            </p:nvSpPr>
            <p:spPr bwMode="auto">
              <a:xfrm>
                <a:off x="3214" y="3034"/>
                <a:ext cx="1" cy="79"/>
              </a:xfrm>
              <a:prstGeom prst="line">
                <a:avLst/>
              </a:prstGeom>
              <a:noFill/>
              <a:ln w="14288">
                <a:solidFill>
                  <a:srgbClr val="000000"/>
                </a:solidFill>
                <a:round/>
                <a:headEnd/>
                <a:tailEnd/>
              </a:ln>
            </p:spPr>
            <p:txBody>
              <a:bodyPr/>
              <a:lstStyle/>
              <a:p>
                <a:endParaRPr lang="en-US"/>
              </a:p>
            </p:txBody>
          </p:sp>
          <p:sp>
            <p:nvSpPr>
              <p:cNvPr id="55457" name="Line 50"/>
              <p:cNvSpPr>
                <a:spLocks noChangeShapeType="1"/>
              </p:cNvSpPr>
              <p:nvPr/>
            </p:nvSpPr>
            <p:spPr bwMode="auto">
              <a:xfrm>
                <a:off x="3488" y="3034"/>
                <a:ext cx="1" cy="79"/>
              </a:xfrm>
              <a:prstGeom prst="line">
                <a:avLst/>
              </a:prstGeom>
              <a:noFill/>
              <a:ln w="14288">
                <a:solidFill>
                  <a:srgbClr val="000000"/>
                </a:solidFill>
                <a:round/>
                <a:headEnd/>
                <a:tailEnd/>
              </a:ln>
            </p:spPr>
            <p:txBody>
              <a:bodyPr/>
              <a:lstStyle/>
              <a:p>
                <a:endParaRPr lang="en-US"/>
              </a:p>
            </p:txBody>
          </p:sp>
          <p:sp>
            <p:nvSpPr>
              <p:cNvPr id="55458" name="Line 51"/>
              <p:cNvSpPr>
                <a:spLocks noChangeShapeType="1"/>
              </p:cNvSpPr>
              <p:nvPr/>
            </p:nvSpPr>
            <p:spPr bwMode="auto">
              <a:xfrm>
                <a:off x="3763" y="3034"/>
                <a:ext cx="1" cy="79"/>
              </a:xfrm>
              <a:prstGeom prst="line">
                <a:avLst/>
              </a:prstGeom>
              <a:noFill/>
              <a:ln w="14288">
                <a:solidFill>
                  <a:srgbClr val="000000"/>
                </a:solidFill>
                <a:round/>
                <a:headEnd/>
                <a:tailEnd/>
              </a:ln>
            </p:spPr>
            <p:txBody>
              <a:bodyPr/>
              <a:lstStyle/>
              <a:p>
                <a:endParaRPr lang="en-US"/>
              </a:p>
            </p:txBody>
          </p:sp>
          <p:sp>
            <p:nvSpPr>
              <p:cNvPr id="55459" name="Line 52"/>
              <p:cNvSpPr>
                <a:spLocks noChangeShapeType="1"/>
              </p:cNvSpPr>
              <p:nvPr/>
            </p:nvSpPr>
            <p:spPr bwMode="auto">
              <a:xfrm>
                <a:off x="4046" y="3034"/>
                <a:ext cx="1" cy="79"/>
              </a:xfrm>
              <a:prstGeom prst="line">
                <a:avLst/>
              </a:prstGeom>
              <a:noFill/>
              <a:ln w="14288">
                <a:solidFill>
                  <a:srgbClr val="000000"/>
                </a:solidFill>
                <a:round/>
                <a:headEnd/>
                <a:tailEnd/>
              </a:ln>
            </p:spPr>
            <p:txBody>
              <a:bodyPr/>
              <a:lstStyle/>
              <a:p>
                <a:endParaRPr lang="en-US"/>
              </a:p>
            </p:txBody>
          </p:sp>
          <p:sp>
            <p:nvSpPr>
              <p:cNvPr id="55460" name="Line 53"/>
              <p:cNvSpPr>
                <a:spLocks noChangeShapeType="1"/>
              </p:cNvSpPr>
              <p:nvPr/>
            </p:nvSpPr>
            <p:spPr bwMode="auto">
              <a:xfrm>
                <a:off x="4320" y="3034"/>
                <a:ext cx="1" cy="79"/>
              </a:xfrm>
              <a:prstGeom prst="line">
                <a:avLst/>
              </a:prstGeom>
              <a:noFill/>
              <a:ln w="14288">
                <a:solidFill>
                  <a:srgbClr val="000000"/>
                </a:solidFill>
                <a:round/>
                <a:headEnd/>
                <a:tailEnd/>
              </a:ln>
            </p:spPr>
            <p:txBody>
              <a:bodyPr/>
              <a:lstStyle/>
              <a:p>
                <a:endParaRPr lang="en-US"/>
              </a:p>
            </p:txBody>
          </p:sp>
          <p:sp>
            <p:nvSpPr>
              <p:cNvPr id="55461" name="Line 54"/>
              <p:cNvSpPr>
                <a:spLocks noChangeShapeType="1"/>
              </p:cNvSpPr>
              <p:nvPr/>
            </p:nvSpPr>
            <p:spPr bwMode="auto">
              <a:xfrm>
                <a:off x="4595" y="3034"/>
                <a:ext cx="1" cy="79"/>
              </a:xfrm>
              <a:prstGeom prst="line">
                <a:avLst/>
              </a:prstGeom>
              <a:noFill/>
              <a:ln w="14288">
                <a:solidFill>
                  <a:srgbClr val="000000"/>
                </a:solidFill>
                <a:round/>
                <a:headEnd/>
                <a:tailEnd/>
              </a:ln>
            </p:spPr>
            <p:txBody>
              <a:bodyPr/>
              <a:lstStyle/>
              <a:p>
                <a:endParaRPr lang="en-US"/>
              </a:p>
            </p:txBody>
          </p:sp>
        </p:grpSp>
        <p:sp>
          <p:nvSpPr>
            <p:cNvPr id="55343" name="Rectangle 55"/>
            <p:cNvSpPr>
              <a:spLocks noChangeArrowheads="1"/>
            </p:cNvSpPr>
            <p:nvPr/>
          </p:nvSpPr>
          <p:spPr bwMode="auto">
            <a:xfrm>
              <a:off x="4268804" y="5565775"/>
              <a:ext cx="654518" cy="212725"/>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Calibri" pitchFamily="34" charset="0"/>
                </a:rPr>
                <a:t>WEEKS</a:t>
              </a:r>
              <a:endParaRPr lang="en-US" sz="1400" b="1">
                <a:latin typeface="Calibri" pitchFamily="34" charset="0"/>
              </a:endParaRPr>
            </a:p>
          </p:txBody>
        </p:sp>
        <p:sp>
          <p:nvSpPr>
            <p:cNvPr id="55344" name="Oval 56"/>
            <p:cNvSpPr>
              <a:spLocks noChangeArrowheads="1"/>
            </p:cNvSpPr>
            <p:nvPr/>
          </p:nvSpPr>
          <p:spPr bwMode="auto">
            <a:xfrm>
              <a:off x="2287604" y="4273550"/>
              <a:ext cx="86627"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45" name="Oval 57"/>
            <p:cNvSpPr>
              <a:spLocks noChangeArrowheads="1"/>
            </p:cNvSpPr>
            <p:nvPr/>
          </p:nvSpPr>
          <p:spPr bwMode="auto">
            <a:xfrm>
              <a:off x="2481714" y="3563938"/>
              <a:ext cx="83419"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46" name="Oval 58"/>
            <p:cNvSpPr>
              <a:spLocks noChangeArrowheads="1"/>
            </p:cNvSpPr>
            <p:nvPr/>
          </p:nvSpPr>
          <p:spPr bwMode="auto">
            <a:xfrm>
              <a:off x="2659781" y="3971925"/>
              <a:ext cx="86627"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47" name="Oval 59"/>
            <p:cNvSpPr>
              <a:spLocks noChangeArrowheads="1"/>
            </p:cNvSpPr>
            <p:nvPr/>
          </p:nvSpPr>
          <p:spPr bwMode="auto">
            <a:xfrm>
              <a:off x="3009499" y="3246438"/>
              <a:ext cx="86627" cy="111125"/>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48" name="Oval 60"/>
            <p:cNvSpPr>
              <a:spLocks noChangeArrowheads="1"/>
            </p:cNvSpPr>
            <p:nvPr/>
          </p:nvSpPr>
          <p:spPr bwMode="auto">
            <a:xfrm>
              <a:off x="3179545" y="2506663"/>
              <a:ext cx="85023" cy="111125"/>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49" name="Oval 61"/>
            <p:cNvSpPr>
              <a:spLocks noChangeArrowheads="1"/>
            </p:cNvSpPr>
            <p:nvPr/>
          </p:nvSpPr>
          <p:spPr bwMode="auto">
            <a:xfrm>
              <a:off x="3383280" y="2174875"/>
              <a:ext cx="85023"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50" name="Oval 62"/>
            <p:cNvSpPr>
              <a:spLocks noChangeArrowheads="1"/>
            </p:cNvSpPr>
            <p:nvPr/>
          </p:nvSpPr>
          <p:spPr bwMode="auto">
            <a:xfrm>
              <a:off x="3529263" y="2506663"/>
              <a:ext cx="83419" cy="111125"/>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51" name="Line 63"/>
            <p:cNvSpPr>
              <a:spLocks noChangeShapeType="1"/>
            </p:cNvSpPr>
            <p:nvPr/>
          </p:nvSpPr>
          <p:spPr bwMode="auto">
            <a:xfrm>
              <a:off x="2173705" y="2622550"/>
              <a:ext cx="120316" cy="1588"/>
            </a:xfrm>
            <a:prstGeom prst="line">
              <a:avLst/>
            </a:prstGeom>
            <a:noFill/>
            <a:ln w="14288">
              <a:solidFill>
                <a:srgbClr val="000000"/>
              </a:solidFill>
              <a:round/>
              <a:headEnd/>
              <a:tailEnd/>
            </a:ln>
          </p:spPr>
          <p:txBody>
            <a:bodyPr/>
            <a:lstStyle/>
            <a:p>
              <a:endParaRPr lang="en-US"/>
            </a:p>
          </p:txBody>
        </p:sp>
        <p:sp>
          <p:nvSpPr>
            <p:cNvPr id="55352" name="Line 64"/>
            <p:cNvSpPr>
              <a:spLocks noChangeShapeType="1"/>
            </p:cNvSpPr>
            <p:nvPr/>
          </p:nvSpPr>
          <p:spPr bwMode="auto">
            <a:xfrm>
              <a:off x="2342147" y="2622550"/>
              <a:ext cx="120316" cy="1588"/>
            </a:xfrm>
            <a:prstGeom prst="line">
              <a:avLst/>
            </a:prstGeom>
            <a:noFill/>
            <a:ln w="14288">
              <a:solidFill>
                <a:srgbClr val="000000"/>
              </a:solidFill>
              <a:round/>
              <a:headEnd/>
              <a:tailEnd/>
            </a:ln>
          </p:spPr>
          <p:txBody>
            <a:bodyPr/>
            <a:lstStyle/>
            <a:p>
              <a:endParaRPr lang="en-US"/>
            </a:p>
          </p:txBody>
        </p:sp>
        <p:sp>
          <p:nvSpPr>
            <p:cNvPr id="55353" name="Line 65"/>
            <p:cNvSpPr>
              <a:spLocks noChangeShapeType="1"/>
            </p:cNvSpPr>
            <p:nvPr/>
          </p:nvSpPr>
          <p:spPr bwMode="auto">
            <a:xfrm>
              <a:off x="2510589" y="2622550"/>
              <a:ext cx="121920" cy="1588"/>
            </a:xfrm>
            <a:prstGeom prst="line">
              <a:avLst/>
            </a:prstGeom>
            <a:noFill/>
            <a:ln w="14288">
              <a:solidFill>
                <a:srgbClr val="000000"/>
              </a:solidFill>
              <a:round/>
              <a:headEnd/>
              <a:tailEnd/>
            </a:ln>
          </p:spPr>
          <p:txBody>
            <a:bodyPr/>
            <a:lstStyle/>
            <a:p>
              <a:endParaRPr lang="en-US"/>
            </a:p>
          </p:txBody>
        </p:sp>
        <p:sp>
          <p:nvSpPr>
            <p:cNvPr id="55354" name="Line 66"/>
            <p:cNvSpPr>
              <a:spLocks noChangeShapeType="1"/>
            </p:cNvSpPr>
            <p:nvPr/>
          </p:nvSpPr>
          <p:spPr bwMode="auto">
            <a:xfrm>
              <a:off x="2679032" y="2622550"/>
              <a:ext cx="121920" cy="1588"/>
            </a:xfrm>
            <a:prstGeom prst="line">
              <a:avLst/>
            </a:prstGeom>
            <a:noFill/>
            <a:ln w="14288">
              <a:solidFill>
                <a:srgbClr val="000000"/>
              </a:solidFill>
              <a:round/>
              <a:headEnd/>
              <a:tailEnd/>
            </a:ln>
          </p:spPr>
          <p:txBody>
            <a:bodyPr/>
            <a:lstStyle/>
            <a:p>
              <a:endParaRPr lang="en-US"/>
            </a:p>
          </p:txBody>
        </p:sp>
        <p:sp>
          <p:nvSpPr>
            <p:cNvPr id="55355" name="Line 67"/>
            <p:cNvSpPr>
              <a:spLocks noChangeShapeType="1"/>
            </p:cNvSpPr>
            <p:nvPr/>
          </p:nvSpPr>
          <p:spPr bwMode="auto">
            <a:xfrm>
              <a:off x="2849078" y="2622550"/>
              <a:ext cx="118712" cy="1588"/>
            </a:xfrm>
            <a:prstGeom prst="line">
              <a:avLst/>
            </a:prstGeom>
            <a:noFill/>
            <a:ln w="14288">
              <a:solidFill>
                <a:srgbClr val="000000"/>
              </a:solidFill>
              <a:round/>
              <a:headEnd/>
              <a:tailEnd/>
            </a:ln>
          </p:spPr>
          <p:txBody>
            <a:bodyPr/>
            <a:lstStyle/>
            <a:p>
              <a:endParaRPr lang="en-US"/>
            </a:p>
          </p:txBody>
        </p:sp>
        <p:sp>
          <p:nvSpPr>
            <p:cNvPr id="55356" name="Line 68"/>
            <p:cNvSpPr>
              <a:spLocks noChangeShapeType="1"/>
            </p:cNvSpPr>
            <p:nvPr/>
          </p:nvSpPr>
          <p:spPr bwMode="auto">
            <a:xfrm>
              <a:off x="3017520" y="2622550"/>
              <a:ext cx="118712" cy="1588"/>
            </a:xfrm>
            <a:prstGeom prst="line">
              <a:avLst/>
            </a:prstGeom>
            <a:noFill/>
            <a:ln w="14288">
              <a:solidFill>
                <a:srgbClr val="000000"/>
              </a:solidFill>
              <a:round/>
              <a:headEnd/>
              <a:tailEnd/>
            </a:ln>
          </p:spPr>
          <p:txBody>
            <a:bodyPr/>
            <a:lstStyle/>
            <a:p>
              <a:endParaRPr lang="en-US"/>
            </a:p>
          </p:txBody>
        </p:sp>
        <p:sp>
          <p:nvSpPr>
            <p:cNvPr id="55357" name="Line 69"/>
            <p:cNvSpPr>
              <a:spLocks noChangeShapeType="1"/>
            </p:cNvSpPr>
            <p:nvPr/>
          </p:nvSpPr>
          <p:spPr bwMode="auto">
            <a:xfrm>
              <a:off x="3185962" y="2622550"/>
              <a:ext cx="118712" cy="1588"/>
            </a:xfrm>
            <a:prstGeom prst="line">
              <a:avLst/>
            </a:prstGeom>
            <a:noFill/>
            <a:ln w="14288">
              <a:solidFill>
                <a:srgbClr val="000000"/>
              </a:solidFill>
              <a:round/>
              <a:headEnd/>
              <a:tailEnd/>
            </a:ln>
          </p:spPr>
          <p:txBody>
            <a:bodyPr/>
            <a:lstStyle/>
            <a:p>
              <a:endParaRPr lang="en-US"/>
            </a:p>
          </p:txBody>
        </p:sp>
        <p:sp>
          <p:nvSpPr>
            <p:cNvPr id="55358" name="Line 70"/>
            <p:cNvSpPr>
              <a:spLocks noChangeShapeType="1"/>
            </p:cNvSpPr>
            <p:nvPr/>
          </p:nvSpPr>
          <p:spPr bwMode="auto">
            <a:xfrm>
              <a:off x="3354404" y="2622550"/>
              <a:ext cx="120316" cy="1588"/>
            </a:xfrm>
            <a:prstGeom prst="line">
              <a:avLst/>
            </a:prstGeom>
            <a:noFill/>
            <a:ln w="14288">
              <a:solidFill>
                <a:srgbClr val="000000"/>
              </a:solidFill>
              <a:round/>
              <a:headEnd/>
              <a:tailEnd/>
            </a:ln>
          </p:spPr>
          <p:txBody>
            <a:bodyPr/>
            <a:lstStyle/>
            <a:p>
              <a:endParaRPr lang="en-US"/>
            </a:p>
          </p:txBody>
        </p:sp>
        <p:sp>
          <p:nvSpPr>
            <p:cNvPr id="55359" name="Line 71"/>
            <p:cNvSpPr>
              <a:spLocks noChangeShapeType="1"/>
            </p:cNvSpPr>
            <p:nvPr/>
          </p:nvSpPr>
          <p:spPr bwMode="auto">
            <a:xfrm>
              <a:off x="3522846" y="2622550"/>
              <a:ext cx="120316" cy="1588"/>
            </a:xfrm>
            <a:prstGeom prst="line">
              <a:avLst/>
            </a:prstGeom>
            <a:noFill/>
            <a:ln w="14288">
              <a:solidFill>
                <a:srgbClr val="000000"/>
              </a:solidFill>
              <a:round/>
              <a:headEnd/>
              <a:tailEnd/>
            </a:ln>
          </p:spPr>
          <p:txBody>
            <a:bodyPr/>
            <a:lstStyle/>
            <a:p>
              <a:endParaRPr lang="en-US"/>
            </a:p>
          </p:txBody>
        </p:sp>
        <p:sp>
          <p:nvSpPr>
            <p:cNvPr id="55360" name="Line 72"/>
            <p:cNvSpPr>
              <a:spLocks noChangeShapeType="1"/>
            </p:cNvSpPr>
            <p:nvPr/>
          </p:nvSpPr>
          <p:spPr bwMode="auto">
            <a:xfrm>
              <a:off x="3691288" y="2622550"/>
              <a:ext cx="120316" cy="1588"/>
            </a:xfrm>
            <a:prstGeom prst="line">
              <a:avLst/>
            </a:prstGeom>
            <a:noFill/>
            <a:ln w="14288">
              <a:solidFill>
                <a:srgbClr val="000000"/>
              </a:solidFill>
              <a:round/>
              <a:headEnd/>
              <a:tailEnd/>
            </a:ln>
          </p:spPr>
          <p:txBody>
            <a:bodyPr/>
            <a:lstStyle/>
            <a:p>
              <a:endParaRPr lang="en-US"/>
            </a:p>
          </p:txBody>
        </p:sp>
        <p:sp>
          <p:nvSpPr>
            <p:cNvPr id="55361" name="Line 73"/>
            <p:cNvSpPr>
              <a:spLocks noChangeShapeType="1"/>
            </p:cNvSpPr>
            <p:nvPr/>
          </p:nvSpPr>
          <p:spPr bwMode="auto">
            <a:xfrm>
              <a:off x="3859731" y="2622550"/>
              <a:ext cx="120316" cy="1588"/>
            </a:xfrm>
            <a:prstGeom prst="line">
              <a:avLst/>
            </a:prstGeom>
            <a:noFill/>
            <a:ln w="14288">
              <a:solidFill>
                <a:srgbClr val="000000"/>
              </a:solidFill>
              <a:round/>
              <a:headEnd/>
              <a:tailEnd/>
            </a:ln>
          </p:spPr>
          <p:txBody>
            <a:bodyPr/>
            <a:lstStyle/>
            <a:p>
              <a:endParaRPr lang="en-US"/>
            </a:p>
          </p:txBody>
        </p:sp>
        <p:sp>
          <p:nvSpPr>
            <p:cNvPr id="55362" name="Line 74"/>
            <p:cNvSpPr>
              <a:spLocks noChangeShapeType="1"/>
            </p:cNvSpPr>
            <p:nvPr/>
          </p:nvSpPr>
          <p:spPr bwMode="auto">
            <a:xfrm>
              <a:off x="4028173" y="2622550"/>
              <a:ext cx="120316" cy="1588"/>
            </a:xfrm>
            <a:prstGeom prst="line">
              <a:avLst/>
            </a:prstGeom>
            <a:noFill/>
            <a:ln w="14288">
              <a:solidFill>
                <a:srgbClr val="000000"/>
              </a:solidFill>
              <a:round/>
              <a:headEnd/>
              <a:tailEnd/>
            </a:ln>
          </p:spPr>
          <p:txBody>
            <a:bodyPr/>
            <a:lstStyle/>
            <a:p>
              <a:endParaRPr lang="en-US"/>
            </a:p>
          </p:txBody>
        </p:sp>
        <p:sp>
          <p:nvSpPr>
            <p:cNvPr id="55363" name="Line 75"/>
            <p:cNvSpPr>
              <a:spLocks noChangeShapeType="1"/>
            </p:cNvSpPr>
            <p:nvPr/>
          </p:nvSpPr>
          <p:spPr bwMode="auto">
            <a:xfrm>
              <a:off x="4196615" y="2622550"/>
              <a:ext cx="121920" cy="1588"/>
            </a:xfrm>
            <a:prstGeom prst="line">
              <a:avLst/>
            </a:prstGeom>
            <a:noFill/>
            <a:ln w="14288">
              <a:solidFill>
                <a:srgbClr val="000000"/>
              </a:solidFill>
              <a:round/>
              <a:headEnd/>
              <a:tailEnd/>
            </a:ln>
          </p:spPr>
          <p:txBody>
            <a:bodyPr/>
            <a:lstStyle/>
            <a:p>
              <a:endParaRPr lang="en-US"/>
            </a:p>
          </p:txBody>
        </p:sp>
        <p:sp>
          <p:nvSpPr>
            <p:cNvPr id="55364" name="Line 76"/>
            <p:cNvSpPr>
              <a:spLocks noChangeShapeType="1"/>
            </p:cNvSpPr>
            <p:nvPr/>
          </p:nvSpPr>
          <p:spPr bwMode="auto">
            <a:xfrm>
              <a:off x="4365057" y="2622550"/>
              <a:ext cx="121920" cy="1588"/>
            </a:xfrm>
            <a:prstGeom prst="line">
              <a:avLst/>
            </a:prstGeom>
            <a:noFill/>
            <a:ln w="14288">
              <a:solidFill>
                <a:srgbClr val="000000"/>
              </a:solidFill>
              <a:round/>
              <a:headEnd/>
              <a:tailEnd/>
            </a:ln>
          </p:spPr>
          <p:txBody>
            <a:bodyPr/>
            <a:lstStyle/>
            <a:p>
              <a:endParaRPr lang="en-US"/>
            </a:p>
          </p:txBody>
        </p:sp>
        <p:sp>
          <p:nvSpPr>
            <p:cNvPr id="55365" name="Line 77"/>
            <p:cNvSpPr>
              <a:spLocks noChangeShapeType="1"/>
            </p:cNvSpPr>
            <p:nvPr/>
          </p:nvSpPr>
          <p:spPr bwMode="auto">
            <a:xfrm>
              <a:off x="4533499" y="2622550"/>
              <a:ext cx="121920" cy="1588"/>
            </a:xfrm>
            <a:prstGeom prst="line">
              <a:avLst/>
            </a:prstGeom>
            <a:noFill/>
            <a:ln w="14288">
              <a:solidFill>
                <a:srgbClr val="000000"/>
              </a:solidFill>
              <a:round/>
              <a:headEnd/>
              <a:tailEnd/>
            </a:ln>
          </p:spPr>
          <p:txBody>
            <a:bodyPr/>
            <a:lstStyle/>
            <a:p>
              <a:endParaRPr lang="en-US"/>
            </a:p>
          </p:txBody>
        </p:sp>
        <p:sp>
          <p:nvSpPr>
            <p:cNvPr id="55366" name="Line 78"/>
            <p:cNvSpPr>
              <a:spLocks noChangeShapeType="1"/>
            </p:cNvSpPr>
            <p:nvPr/>
          </p:nvSpPr>
          <p:spPr bwMode="auto">
            <a:xfrm>
              <a:off x="4703545" y="2622550"/>
              <a:ext cx="120316" cy="1588"/>
            </a:xfrm>
            <a:prstGeom prst="line">
              <a:avLst/>
            </a:prstGeom>
            <a:noFill/>
            <a:ln w="14288">
              <a:solidFill>
                <a:srgbClr val="000000"/>
              </a:solidFill>
              <a:round/>
              <a:headEnd/>
              <a:tailEnd/>
            </a:ln>
          </p:spPr>
          <p:txBody>
            <a:bodyPr/>
            <a:lstStyle/>
            <a:p>
              <a:endParaRPr lang="en-US"/>
            </a:p>
          </p:txBody>
        </p:sp>
        <p:sp>
          <p:nvSpPr>
            <p:cNvPr id="55367" name="Line 79"/>
            <p:cNvSpPr>
              <a:spLocks noChangeShapeType="1"/>
            </p:cNvSpPr>
            <p:nvPr/>
          </p:nvSpPr>
          <p:spPr bwMode="auto">
            <a:xfrm>
              <a:off x="4871987" y="2622550"/>
              <a:ext cx="118712" cy="1588"/>
            </a:xfrm>
            <a:prstGeom prst="line">
              <a:avLst/>
            </a:prstGeom>
            <a:noFill/>
            <a:ln w="14288">
              <a:solidFill>
                <a:srgbClr val="000000"/>
              </a:solidFill>
              <a:round/>
              <a:headEnd/>
              <a:tailEnd/>
            </a:ln>
          </p:spPr>
          <p:txBody>
            <a:bodyPr/>
            <a:lstStyle/>
            <a:p>
              <a:endParaRPr lang="en-US"/>
            </a:p>
          </p:txBody>
        </p:sp>
        <p:sp>
          <p:nvSpPr>
            <p:cNvPr id="55368" name="Line 80"/>
            <p:cNvSpPr>
              <a:spLocks noChangeShapeType="1"/>
            </p:cNvSpPr>
            <p:nvPr/>
          </p:nvSpPr>
          <p:spPr bwMode="auto">
            <a:xfrm>
              <a:off x="5040429" y="2622550"/>
              <a:ext cx="120316" cy="1588"/>
            </a:xfrm>
            <a:prstGeom prst="line">
              <a:avLst/>
            </a:prstGeom>
            <a:noFill/>
            <a:ln w="14288">
              <a:solidFill>
                <a:srgbClr val="000000"/>
              </a:solidFill>
              <a:round/>
              <a:headEnd/>
              <a:tailEnd/>
            </a:ln>
          </p:spPr>
          <p:txBody>
            <a:bodyPr/>
            <a:lstStyle/>
            <a:p>
              <a:endParaRPr lang="en-US"/>
            </a:p>
          </p:txBody>
        </p:sp>
        <p:sp>
          <p:nvSpPr>
            <p:cNvPr id="55369" name="Line 81"/>
            <p:cNvSpPr>
              <a:spLocks noChangeShapeType="1"/>
            </p:cNvSpPr>
            <p:nvPr/>
          </p:nvSpPr>
          <p:spPr bwMode="auto">
            <a:xfrm>
              <a:off x="5208872" y="2622550"/>
              <a:ext cx="120316" cy="1588"/>
            </a:xfrm>
            <a:prstGeom prst="line">
              <a:avLst/>
            </a:prstGeom>
            <a:noFill/>
            <a:ln w="14288">
              <a:solidFill>
                <a:srgbClr val="000000"/>
              </a:solidFill>
              <a:round/>
              <a:headEnd/>
              <a:tailEnd/>
            </a:ln>
          </p:spPr>
          <p:txBody>
            <a:bodyPr/>
            <a:lstStyle/>
            <a:p>
              <a:endParaRPr lang="en-US"/>
            </a:p>
          </p:txBody>
        </p:sp>
        <p:sp>
          <p:nvSpPr>
            <p:cNvPr id="55370" name="Line 82"/>
            <p:cNvSpPr>
              <a:spLocks noChangeShapeType="1"/>
            </p:cNvSpPr>
            <p:nvPr/>
          </p:nvSpPr>
          <p:spPr bwMode="auto">
            <a:xfrm>
              <a:off x="5377314" y="2622550"/>
              <a:ext cx="120316" cy="1588"/>
            </a:xfrm>
            <a:prstGeom prst="line">
              <a:avLst/>
            </a:prstGeom>
            <a:noFill/>
            <a:ln w="14288">
              <a:solidFill>
                <a:srgbClr val="000000"/>
              </a:solidFill>
              <a:round/>
              <a:headEnd/>
              <a:tailEnd/>
            </a:ln>
          </p:spPr>
          <p:txBody>
            <a:bodyPr/>
            <a:lstStyle/>
            <a:p>
              <a:endParaRPr lang="en-US"/>
            </a:p>
          </p:txBody>
        </p:sp>
        <p:sp>
          <p:nvSpPr>
            <p:cNvPr id="55371" name="Line 83"/>
            <p:cNvSpPr>
              <a:spLocks noChangeShapeType="1"/>
            </p:cNvSpPr>
            <p:nvPr/>
          </p:nvSpPr>
          <p:spPr bwMode="auto">
            <a:xfrm>
              <a:off x="5545756" y="2622550"/>
              <a:ext cx="120316" cy="1588"/>
            </a:xfrm>
            <a:prstGeom prst="line">
              <a:avLst/>
            </a:prstGeom>
            <a:noFill/>
            <a:ln w="14288">
              <a:solidFill>
                <a:srgbClr val="000000"/>
              </a:solidFill>
              <a:round/>
              <a:headEnd/>
              <a:tailEnd/>
            </a:ln>
          </p:spPr>
          <p:txBody>
            <a:bodyPr/>
            <a:lstStyle/>
            <a:p>
              <a:endParaRPr lang="en-US"/>
            </a:p>
          </p:txBody>
        </p:sp>
        <p:sp>
          <p:nvSpPr>
            <p:cNvPr id="55372" name="Line 84"/>
            <p:cNvSpPr>
              <a:spLocks noChangeShapeType="1"/>
            </p:cNvSpPr>
            <p:nvPr/>
          </p:nvSpPr>
          <p:spPr bwMode="auto">
            <a:xfrm>
              <a:off x="5714198" y="2622550"/>
              <a:ext cx="120316" cy="1588"/>
            </a:xfrm>
            <a:prstGeom prst="line">
              <a:avLst/>
            </a:prstGeom>
            <a:noFill/>
            <a:ln w="14288">
              <a:solidFill>
                <a:srgbClr val="000000"/>
              </a:solidFill>
              <a:round/>
              <a:headEnd/>
              <a:tailEnd/>
            </a:ln>
          </p:spPr>
          <p:txBody>
            <a:bodyPr/>
            <a:lstStyle/>
            <a:p>
              <a:endParaRPr lang="en-US"/>
            </a:p>
          </p:txBody>
        </p:sp>
        <p:sp>
          <p:nvSpPr>
            <p:cNvPr id="55373" name="Line 85"/>
            <p:cNvSpPr>
              <a:spLocks noChangeShapeType="1"/>
            </p:cNvSpPr>
            <p:nvPr/>
          </p:nvSpPr>
          <p:spPr bwMode="auto">
            <a:xfrm>
              <a:off x="5882640" y="2622550"/>
              <a:ext cx="120316" cy="1588"/>
            </a:xfrm>
            <a:prstGeom prst="line">
              <a:avLst/>
            </a:prstGeom>
            <a:noFill/>
            <a:ln w="14288">
              <a:solidFill>
                <a:srgbClr val="000000"/>
              </a:solidFill>
              <a:round/>
              <a:headEnd/>
              <a:tailEnd/>
            </a:ln>
          </p:spPr>
          <p:txBody>
            <a:bodyPr/>
            <a:lstStyle/>
            <a:p>
              <a:endParaRPr lang="en-US"/>
            </a:p>
          </p:txBody>
        </p:sp>
        <p:sp>
          <p:nvSpPr>
            <p:cNvPr id="55374" name="Line 86"/>
            <p:cNvSpPr>
              <a:spLocks noChangeShapeType="1"/>
            </p:cNvSpPr>
            <p:nvPr/>
          </p:nvSpPr>
          <p:spPr bwMode="auto">
            <a:xfrm>
              <a:off x="6051082" y="2622550"/>
              <a:ext cx="121920" cy="1588"/>
            </a:xfrm>
            <a:prstGeom prst="line">
              <a:avLst/>
            </a:prstGeom>
            <a:noFill/>
            <a:ln w="14288">
              <a:solidFill>
                <a:srgbClr val="000000"/>
              </a:solidFill>
              <a:round/>
              <a:headEnd/>
              <a:tailEnd/>
            </a:ln>
          </p:spPr>
          <p:txBody>
            <a:bodyPr/>
            <a:lstStyle/>
            <a:p>
              <a:endParaRPr lang="en-US"/>
            </a:p>
          </p:txBody>
        </p:sp>
        <p:sp>
          <p:nvSpPr>
            <p:cNvPr id="55375" name="Line 87"/>
            <p:cNvSpPr>
              <a:spLocks noChangeShapeType="1"/>
            </p:cNvSpPr>
            <p:nvPr/>
          </p:nvSpPr>
          <p:spPr bwMode="auto">
            <a:xfrm>
              <a:off x="6219524" y="2622550"/>
              <a:ext cx="121920" cy="1588"/>
            </a:xfrm>
            <a:prstGeom prst="line">
              <a:avLst/>
            </a:prstGeom>
            <a:noFill/>
            <a:ln w="14288">
              <a:solidFill>
                <a:srgbClr val="000000"/>
              </a:solidFill>
              <a:round/>
              <a:headEnd/>
              <a:tailEnd/>
            </a:ln>
          </p:spPr>
          <p:txBody>
            <a:bodyPr/>
            <a:lstStyle/>
            <a:p>
              <a:endParaRPr lang="en-US"/>
            </a:p>
          </p:txBody>
        </p:sp>
        <p:sp>
          <p:nvSpPr>
            <p:cNvPr id="55376" name="Line 88"/>
            <p:cNvSpPr>
              <a:spLocks noChangeShapeType="1"/>
            </p:cNvSpPr>
            <p:nvPr/>
          </p:nvSpPr>
          <p:spPr bwMode="auto">
            <a:xfrm>
              <a:off x="6387966" y="2622550"/>
              <a:ext cx="121920" cy="1588"/>
            </a:xfrm>
            <a:prstGeom prst="line">
              <a:avLst/>
            </a:prstGeom>
            <a:noFill/>
            <a:ln w="14288">
              <a:solidFill>
                <a:srgbClr val="000000"/>
              </a:solidFill>
              <a:round/>
              <a:headEnd/>
              <a:tailEnd/>
            </a:ln>
          </p:spPr>
          <p:txBody>
            <a:bodyPr/>
            <a:lstStyle/>
            <a:p>
              <a:endParaRPr lang="en-US"/>
            </a:p>
          </p:txBody>
        </p:sp>
        <p:sp>
          <p:nvSpPr>
            <p:cNvPr id="55377" name="Line 89"/>
            <p:cNvSpPr>
              <a:spLocks noChangeShapeType="1"/>
            </p:cNvSpPr>
            <p:nvPr/>
          </p:nvSpPr>
          <p:spPr bwMode="auto">
            <a:xfrm>
              <a:off x="6558013" y="2622550"/>
              <a:ext cx="120316" cy="1588"/>
            </a:xfrm>
            <a:prstGeom prst="line">
              <a:avLst/>
            </a:prstGeom>
            <a:noFill/>
            <a:ln w="14288">
              <a:solidFill>
                <a:srgbClr val="000000"/>
              </a:solidFill>
              <a:round/>
              <a:headEnd/>
              <a:tailEnd/>
            </a:ln>
          </p:spPr>
          <p:txBody>
            <a:bodyPr/>
            <a:lstStyle/>
            <a:p>
              <a:endParaRPr lang="en-US"/>
            </a:p>
          </p:txBody>
        </p:sp>
        <p:sp>
          <p:nvSpPr>
            <p:cNvPr id="55378" name="Line 90"/>
            <p:cNvSpPr>
              <a:spLocks noChangeShapeType="1"/>
            </p:cNvSpPr>
            <p:nvPr/>
          </p:nvSpPr>
          <p:spPr bwMode="auto">
            <a:xfrm>
              <a:off x="6726455" y="2622550"/>
              <a:ext cx="118712" cy="1588"/>
            </a:xfrm>
            <a:prstGeom prst="line">
              <a:avLst/>
            </a:prstGeom>
            <a:noFill/>
            <a:ln w="14288">
              <a:solidFill>
                <a:srgbClr val="000000"/>
              </a:solidFill>
              <a:round/>
              <a:headEnd/>
              <a:tailEnd/>
            </a:ln>
          </p:spPr>
          <p:txBody>
            <a:bodyPr/>
            <a:lstStyle/>
            <a:p>
              <a:endParaRPr lang="en-US"/>
            </a:p>
          </p:txBody>
        </p:sp>
        <p:sp>
          <p:nvSpPr>
            <p:cNvPr id="55379" name="Line 91"/>
            <p:cNvSpPr>
              <a:spLocks noChangeShapeType="1"/>
            </p:cNvSpPr>
            <p:nvPr/>
          </p:nvSpPr>
          <p:spPr bwMode="auto">
            <a:xfrm>
              <a:off x="6894897" y="2622550"/>
              <a:ext cx="120316" cy="1588"/>
            </a:xfrm>
            <a:prstGeom prst="line">
              <a:avLst/>
            </a:prstGeom>
            <a:noFill/>
            <a:ln w="14288">
              <a:solidFill>
                <a:srgbClr val="000000"/>
              </a:solidFill>
              <a:round/>
              <a:headEnd/>
              <a:tailEnd/>
            </a:ln>
          </p:spPr>
          <p:txBody>
            <a:bodyPr/>
            <a:lstStyle/>
            <a:p>
              <a:endParaRPr lang="en-US"/>
            </a:p>
          </p:txBody>
        </p:sp>
        <p:sp>
          <p:nvSpPr>
            <p:cNvPr id="55380" name="Line 92"/>
            <p:cNvSpPr>
              <a:spLocks noChangeShapeType="1"/>
            </p:cNvSpPr>
            <p:nvPr/>
          </p:nvSpPr>
          <p:spPr bwMode="auto">
            <a:xfrm>
              <a:off x="7063339" y="2622550"/>
              <a:ext cx="120316" cy="1588"/>
            </a:xfrm>
            <a:prstGeom prst="line">
              <a:avLst/>
            </a:prstGeom>
            <a:noFill/>
            <a:ln w="14288">
              <a:solidFill>
                <a:srgbClr val="000000"/>
              </a:solidFill>
              <a:round/>
              <a:headEnd/>
              <a:tailEnd/>
            </a:ln>
          </p:spPr>
          <p:txBody>
            <a:bodyPr/>
            <a:lstStyle/>
            <a:p>
              <a:endParaRPr lang="en-US"/>
            </a:p>
          </p:txBody>
        </p:sp>
        <p:sp>
          <p:nvSpPr>
            <p:cNvPr id="55381" name="Line 93"/>
            <p:cNvSpPr>
              <a:spLocks noChangeShapeType="1"/>
            </p:cNvSpPr>
            <p:nvPr/>
          </p:nvSpPr>
          <p:spPr bwMode="auto">
            <a:xfrm>
              <a:off x="7231781" y="2622550"/>
              <a:ext cx="120316" cy="1588"/>
            </a:xfrm>
            <a:prstGeom prst="line">
              <a:avLst/>
            </a:prstGeom>
            <a:noFill/>
            <a:ln w="14288">
              <a:solidFill>
                <a:srgbClr val="000000"/>
              </a:solidFill>
              <a:round/>
              <a:headEnd/>
              <a:tailEnd/>
            </a:ln>
          </p:spPr>
          <p:txBody>
            <a:bodyPr/>
            <a:lstStyle/>
            <a:p>
              <a:endParaRPr lang="en-US"/>
            </a:p>
          </p:txBody>
        </p:sp>
        <p:sp>
          <p:nvSpPr>
            <p:cNvPr id="55382" name="Line 94"/>
            <p:cNvSpPr>
              <a:spLocks noChangeShapeType="1"/>
            </p:cNvSpPr>
            <p:nvPr/>
          </p:nvSpPr>
          <p:spPr bwMode="auto">
            <a:xfrm>
              <a:off x="7400223" y="2622550"/>
              <a:ext cx="120316" cy="1588"/>
            </a:xfrm>
            <a:prstGeom prst="line">
              <a:avLst/>
            </a:prstGeom>
            <a:noFill/>
            <a:ln w="14288">
              <a:solidFill>
                <a:srgbClr val="000000"/>
              </a:solidFill>
              <a:round/>
              <a:headEnd/>
              <a:tailEnd/>
            </a:ln>
          </p:spPr>
          <p:txBody>
            <a:bodyPr/>
            <a:lstStyle/>
            <a:p>
              <a:endParaRPr lang="en-US"/>
            </a:p>
          </p:txBody>
        </p:sp>
        <p:sp>
          <p:nvSpPr>
            <p:cNvPr id="55383" name="Line 95"/>
            <p:cNvSpPr>
              <a:spLocks noChangeShapeType="1"/>
            </p:cNvSpPr>
            <p:nvPr/>
          </p:nvSpPr>
          <p:spPr bwMode="auto">
            <a:xfrm>
              <a:off x="7570269" y="2622550"/>
              <a:ext cx="72189" cy="1588"/>
            </a:xfrm>
            <a:prstGeom prst="line">
              <a:avLst/>
            </a:prstGeom>
            <a:noFill/>
            <a:ln w="14288">
              <a:solidFill>
                <a:srgbClr val="000000"/>
              </a:solidFill>
              <a:round/>
              <a:headEnd/>
              <a:tailEnd/>
            </a:ln>
          </p:spPr>
          <p:txBody>
            <a:bodyPr/>
            <a:lstStyle/>
            <a:p>
              <a:endParaRPr lang="en-US"/>
            </a:p>
          </p:txBody>
        </p:sp>
        <p:sp>
          <p:nvSpPr>
            <p:cNvPr id="55384" name="Rectangle 96"/>
            <p:cNvSpPr>
              <a:spLocks noChangeArrowheads="1"/>
            </p:cNvSpPr>
            <p:nvPr/>
          </p:nvSpPr>
          <p:spPr bwMode="auto">
            <a:xfrm>
              <a:off x="2114349" y="1609725"/>
              <a:ext cx="1495124" cy="585586"/>
            </a:xfrm>
            <a:prstGeom prst="rect">
              <a:avLst/>
            </a:prstGeom>
            <a:noFill/>
            <a:ln w="9525">
              <a:noFill/>
              <a:miter lim="800000"/>
              <a:headEnd/>
              <a:tailEnd/>
            </a:ln>
          </p:spPr>
          <p:txBody>
            <a:bodyPr lIns="0" tIns="0" rIns="0" bIns="0">
              <a:spAutoFit/>
            </a:bodyPr>
            <a:lstStyle/>
            <a:p>
              <a:pPr algn="ctr" eaLnBrk="0" hangingPunct="0"/>
              <a:r>
                <a:rPr lang="en-US" sz="1200">
                  <a:solidFill>
                    <a:srgbClr val="000000"/>
                  </a:solidFill>
                  <a:latin typeface="Calibri" pitchFamily="34" charset="0"/>
                </a:rPr>
                <a:t>Multidigit Addition</a:t>
              </a:r>
              <a:endParaRPr lang="en-US" sz="1600" b="1">
                <a:latin typeface="Calibri" pitchFamily="34" charset="0"/>
              </a:endParaRPr>
            </a:p>
          </p:txBody>
        </p:sp>
        <p:sp>
          <p:nvSpPr>
            <p:cNvPr id="55385" name="Rectangle 97"/>
            <p:cNvSpPr>
              <a:spLocks noChangeArrowheads="1"/>
            </p:cNvSpPr>
            <p:nvPr/>
          </p:nvSpPr>
          <p:spPr bwMode="auto">
            <a:xfrm>
              <a:off x="3811604" y="1593850"/>
              <a:ext cx="2800953" cy="731982"/>
            </a:xfrm>
            <a:prstGeom prst="rect">
              <a:avLst/>
            </a:prstGeom>
            <a:noFill/>
            <a:ln w="9525">
              <a:noFill/>
              <a:miter lim="800000"/>
              <a:headEnd/>
              <a:tailEnd/>
            </a:ln>
          </p:spPr>
          <p:txBody>
            <a:bodyPr lIns="0" tIns="0" rIns="0" bIns="0">
              <a:spAutoFit/>
            </a:bodyPr>
            <a:lstStyle/>
            <a:p>
              <a:pPr algn="ctr" eaLnBrk="0" hangingPunct="0"/>
              <a:r>
                <a:rPr lang="en-US" sz="1400">
                  <a:solidFill>
                    <a:srgbClr val="000000"/>
                  </a:solidFill>
                  <a:latin typeface="Calibri" pitchFamily="34" charset="0"/>
                </a:rPr>
                <a:t>Multidigit</a:t>
              </a:r>
              <a:r>
                <a:rPr lang="en-US" sz="1600">
                  <a:solidFill>
                    <a:srgbClr val="000000"/>
                  </a:solidFill>
                  <a:latin typeface="Calibri" pitchFamily="34" charset="0"/>
                </a:rPr>
                <a:t> </a:t>
              </a:r>
              <a:br>
                <a:rPr lang="en-US" sz="1600">
                  <a:solidFill>
                    <a:srgbClr val="000000"/>
                  </a:solidFill>
                  <a:latin typeface="Calibri" pitchFamily="34" charset="0"/>
                </a:rPr>
              </a:br>
              <a:r>
                <a:rPr lang="en-US" sz="1400">
                  <a:solidFill>
                    <a:srgbClr val="000000"/>
                  </a:solidFill>
                  <a:latin typeface="Calibri" pitchFamily="34" charset="0"/>
                </a:rPr>
                <a:t>Subtraction</a:t>
              </a:r>
              <a:endParaRPr lang="en-US" sz="1600" b="1">
                <a:latin typeface="Calibri" pitchFamily="34" charset="0"/>
              </a:endParaRPr>
            </a:p>
          </p:txBody>
        </p:sp>
        <p:sp>
          <p:nvSpPr>
            <p:cNvPr id="55386" name="Line 98"/>
            <p:cNvSpPr>
              <a:spLocks noChangeShapeType="1"/>
            </p:cNvSpPr>
            <p:nvPr/>
          </p:nvSpPr>
          <p:spPr bwMode="auto">
            <a:xfrm flipV="1">
              <a:off x="2329314" y="3603625"/>
              <a:ext cx="181276" cy="709613"/>
            </a:xfrm>
            <a:prstGeom prst="line">
              <a:avLst/>
            </a:prstGeom>
            <a:noFill/>
            <a:ln w="14288">
              <a:solidFill>
                <a:srgbClr val="000000"/>
              </a:solidFill>
              <a:round/>
              <a:headEnd/>
              <a:tailEnd/>
            </a:ln>
          </p:spPr>
          <p:txBody>
            <a:bodyPr/>
            <a:lstStyle/>
            <a:p>
              <a:endParaRPr lang="en-US"/>
            </a:p>
          </p:txBody>
        </p:sp>
        <p:sp>
          <p:nvSpPr>
            <p:cNvPr id="55387" name="Line 99"/>
            <p:cNvSpPr>
              <a:spLocks noChangeShapeType="1"/>
            </p:cNvSpPr>
            <p:nvPr/>
          </p:nvSpPr>
          <p:spPr bwMode="auto">
            <a:xfrm>
              <a:off x="2510589" y="3617913"/>
              <a:ext cx="168442" cy="363538"/>
            </a:xfrm>
            <a:prstGeom prst="line">
              <a:avLst/>
            </a:prstGeom>
            <a:noFill/>
            <a:ln w="14288">
              <a:solidFill>
                <a:srgbClr val="000000"/>
              </a:solidFill>
              <a:round/>
              <a:headEnd/>
              <a:tailEnd/>
            </a:ln>
          </p:spPr>
          <p:txBody>
            <a:bodyPr/>
            <a:lstStyle/>
            <a:p>
              <a:endParaRPr lang="en-US"/>
            </a:p>
          </p:txBody>
        </p:sp>
        <p:sp>
          <p:nvSpPr>
            <p:cNvPr id="55388" name="Line 100"/>
            <p:cNvSpPr>
              <a:spLocks noChangeShapeType="1"/>
            </p:cNvSpPr>
            <p:nvPr/>
          </p:nvSpPr>
          <p:spPr bwMode="auto">
            <a:xfrm flipV="1">
              <a:off x="2715928" y="3287713"/>
              <a:ext cx="325655" cy="754063"/>
            </a:xfrm>
            <a:prstGeom prst="line">
              <a:avLst/>
            </a:prstGeom>
            <a:noFill/>
            <a:ln w="14288">
              <a:solidFill>
                <a:srgbClr val="000000"/>
              </a:solidFill>
              <a:round/>
              <a:headEnd/>
              <a:tailEnd/>
            </a:ln>
          </p:spPr>
          <p:txBody>
            <a:bodyPr/>
            <a:lstStyle/>
            <a:p>
              <a:endParaRPr lang="en-US"/>
            </a:p>
          </p:txBody>
        </p:sp>
        <p:sp>
          <p:nvSpPr>
            <p:cNvPr id="55389" name="Line 101"/>
            <p:cNvSpPr>
              <a:spLocks noChangeShapeType="1"/>
            </p:cNvSpPr>
            <p:nvPr/>
          </p:nvSpPr>
          <p:spPr bwMode="auto">
            <a:xfrm flipV="1">
              <a:off x="3064042" y="2532063"/>
              <a:ext cx="170046" cy="739775"/>
            </a:xfrm>
            <a:prstGeom prst="line">
              <a:avLst/>
            </a:prstGeom>
            <a:noFill/>
            <a:ln w="14288">
              <a:solidFill>
                <a:srgbClr val="000000"/>
              </a:solidFill>
              <a:round/>
              <a:headEnd/>
              <a:tailEnd/>
            </a:ln>
          </p:spPr>
          <p:txBody>
            <a:bodyPr/>
            <a:lstStyle/>
            <a:p>
              <a:endParaRPr lang="en-US"/>
            </a:p>
          </p:txBody>
        </p:sp>
        <p:sp>
          <p:nvSpPr>
            <p:cNvPr id="55390" name="Line 102"/>
            <p:cNvSpPr>
              <a:spLocks noChangeShapeType="1"/>
            </p:cNvSpPr>
            <p:nvPr/>
          </p:nvSpPr>
          <p:spPr bwMode="auto">
            <a:xfrm flipV="1">
              <a:off x="3221255" y="2200275"/>
              <a:ext cx="205339" cy="347663"/>
            </a:xfrm>
            <a:prstGeom prst="line">
              <a:avLst/>
            </a:prstGeom>
            <a:noFill/>
            <a:ln w="14288">
              <a:solidFill>
                <a:srgbClr val="000000"/>
              </a:solidFill>
              <a:round/>
              <a:headEnd/>
              <a:tailEnd/>
            </a:ln>
          </p:spPr>
          <p:txBody>
            <a:bodyPr/>
            <a:lstStyle/>
            <a:p>
              <a:endParaRPr lang="en-US"/>
            </a:p>
          </p:txBody>
        </p:sp>
        <p:sp>
          <p:nvSpPr>
            <p:cNvPr id="55391" name="Line 103"/>
            <p:cNvSpPr>
              <a:spLocks noChangeShapeType="1"/>
            </p:cNvSpPr>
            <p:nvPr/>
          </p:nvSpPr>
          <p:spPr bwMode="auto">
            <a:xfrm>
              <a:off x="3413760" y="2200275"/>
              <a:ext cx="133149" cy="315913"/>
            </a:xfrm>
            <a:prstGeom prst="line">
              <a:avLst/>
            </a:prstGeom>
            <a:noFill/>
            <a:ln w="14288">
              <a:solidFill>
                <a:srgbClr val="000000"/>
              </a:solidFill>
              <a:round/>
              <a:headEnd/>
              <a:tailEnd/>
            </a:ln>
          </p:spPr>
          <p:txBody>
            <a:bodyPr/>
            <a:lstStyle/>
            <a:p>
              <a:endParaRPr lang="en-US"/>
            </a:p>
          </p:txBody>
        </p:sp>
        <p:sp>
          <p:nvSpPr>
            <p:cNvPr id="55392" name="Oval 104"/>
            <p:cNvSpPr>
              <a:spLocks noChangeArrowheads="1"/>
            </p:cNvSpPr>
            <p:nvPr/>
          </p:nvSpPr>
          <p:spPr bwMode="auto">
            <a:xfrm>
              <a:off x="3805187" y="5164138"/>
              <a:ext cx="85023"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93" name="Oval 105"/>
            <p:cNvSpPr>
              <a:spLocks noChangeArrowheads="1"/>
            </p:cNvSpPr>
            <p:nvPr/>
          </p:nvSpPr>
          <p:spPr bwMode="auto">
            <a:xfrm>
              <a:off x="3986463" y="5164138"/>
              <a:ext cx="85023"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94" name="Oval 106"/>
            <p:cNvSpPr>
              <a:spLocks noChangeArrowheads="1"/>
            </p:cNvSpPr>
            <p:nvPr/>
          </p:nvSpPr>
          <p:spPr bwMode="auto">
            <a:xfrm>
              <a:off x="4166135" y="4922838"/>
              <a:ext cx="86627"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95" name="Oval 107"/>
            <p:cNvSpPr>
              <a:spLocks noChangeArrowheads="1"/>
            </p:cNvSpPr>
            <p:nvPr/>
          </p:nvSpPr>
          <p:spPr bwMode="auto">
            <a:xfrm>
              <a:off x="4371474" y="4922838"/>
              <a:ext cx="85023"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96" name="Oval 108"/>
            <p:cNvSpPr>
              <a:spLocks noChangeArrowheads="1"/>
            </p:cNvSpPr>
            <p:nvPr/>
          </p:nvSpPr>
          <p:spPr bwMode="auto">
            <a:xfrm>
              <a:off x="4551145" y="4635500"/>
              <a:ext cx="86627" cy="111125"/>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397" name="Rectangle 109"/>
            <p:cNvSpPr>
              <a:spLocks noChangeArrowheads="1"/>
            </p:cNvSpPr>
            <p:nvPr/>
          </p:nvSpPr>
          <p:spPr bwMode="auto">
            <a:xfrm>
              <a:off x="2653364" y="5292725"/>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2</a:t>
              </a:r>
              <a:endParaRPr lang="en-US" sz="1400" b="1">
                <a:latin typeface="Calibri" pitchFamily="34" charset="0"/>
              </a:endParaRPr>
            </a:p>
          </p:txBody>
        </p:sp>
        <p:sp>
          <p:nvSpPr>
            <p:cNvPr id="55398" name="Rectangle 110"/>
            <p:cNvSpPr>
              <a:spLocks noChangeArrowheads="1"/>
            </p:cNvSpPr>
            <p:nvPr/>
          </p:nvSpPr>
          <p:spPr bwMode="auto">
            <a:xfrm>
              <a:off x="3421781" y="5292725"/>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4</a:t>
              </a:r>
              <a:endParaRPr lang="en-US" sz="1400" b="1">
                <a:latin typeface="Calibri" pitchFamily="34" charset="0"/>
              </a:endParaRPr>
            </a:p>
          </p:txBody>
        </p:sp>
        <p:sp>
          <p:nvSpPr>
            <p:cNvPr id="55399" name="Rectangle 111"/>
            <p:cNvSpPr>
              <a:spLocks noChangeArrowheads="1"/>
            </p:cNvSpPr>
            <p:nvPr/>
          </p:nvSpPr>
          <p:spPr bwMode="auto">
            <a:xfrm>
              <a:off x="4158114" y="5292725"/>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6</a:t>
              </a:r>
              <a:endParaRPr lang="en-US" sz="1400" b="1">
                <a:latin typeface="Calibri" pitchFamily="34" charset="0"/>
              </a:endParaRPr>
            </a:p>
          </p:txBody>
        </p:sp>
        <p:sp>
          <p:nvSpPr>
            <p:cNvPr id="55400" name="Rectangle 112"/>
            <p:cNvSpPr>
              <a:spLocks noChangeArrowheads="1"/>
            </p:cNvSpPr>
            <p:nvPr/>
          </p:nvSpPr>
          <p:spPr bwMode="auto">
            <a:xfrm>
              <a:off x="4924926" y="5292725"/>
              <a:ext cx="99461"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8</a:t>
              </a:r>
              <a:endParaRPr lang="en-US" sz="1400" b="1">
                <a:latin typeface="Calibri" pitchFamily="34" charset="0"/>
              </a:endParaRPr>
            </a:p>
          </p:txBody>
        </p:sp>
        <p:sp>
          <p:nvSpPr>
            <p:cNvPr id="55401" name="Rectangle 113"/>
            <p:cNvSpPr>
              <a:spLocks noChangeArrowheads="1"/>
            </p:cNvSpPr>
            <p:nvPr/>
          </p:nvSpPr>
          <p:spPr bwMode="auto">
            <a:xfrm>
              <a:off x="5621154" y="5292725"/>
              <a:ext cx="198922"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10</a:t>
              </a:r>
              <a:endParaRPr lang="en-US" sz="1400" b="1">
                <a:latin typeface="Calibri" pitchFamily="34" charset="0"/>
              </a:endParaRPr>
            </a:p>
          </p:txBody>
        </p:sp>
        <p:sp>
          <p:nvSpPr>
            <p:cNvPr id="55402" name="Rectangle 114"/>
            <p:cNvSpPr>
              <a:spLocks noChangeArrowheads="1"/>
            </p:cNvSpPr>
            <p:nvPr/>
          </p:nvSpPr>
          <p:spPr bwMode="auto">
            <a:xfrm>
              <a:off x="6381549" y="5292725"/>
              <a:ext cx="198922"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12</a:t>
              </a:r>
              <a:endParaRPr lang="en-US" sz="1400" b="1">
                <a:latin typeface="Calibri" pitchFamily="34" charset="0"/>
              </a:endParaRPr>
            </a:p>
          </p:txBody>
        </p:sp>
        <p:sp>
          <p:nvSpPr>
            <p:cNvPr id="55403" name="Rectangle 115"/>
            <p:cNvSpPr>
              <a:spLocks noChangeArrowheads="1"/>
            </p:cNvSpPr>
            <p:nvPr/>
          </p:nvSpPr>
          <p:spPr bwMode="auto">
            <a:xfrm>
              <a:off x="7130716" y="5292725"/>
              <a:ext cx="198922"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Calibri" pitchFamily="34" charset="0"/>
                </a:rPr>
                <a:t>14</a:t>
              </a:r>
              <a:endParaRPr lang="en-US" sz="1400" b="1">
                <a:latin typeface="Calibri" pitchFamily="34" charset="0"/>
              </a:endParaRPr>
            </a:p>
          </p:txBody>
        </p:sp>
        <p:sp>
          <p:nvSpPr>
            <p:cNvPr id="55404" name="Oval 116"/>
            <p:cNvSpPr>
              <a:spLocks noChangeArrowheads="1"/>
            </p:cNvSpPr>
            <p:nvPr/>
          </p:nvSpPr>
          <p:spPr bwMode="auto">
            <a:xfrm>
              <a:off x="5528109" y="2944813"/>
              <a:ext cx="85023" cy="111125"/>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05" name="Oval 117"/>
            <p:cNvSpPr>
              <a:spLocks noChangeArrowheads="1"/>
            </p:cNvSpPr>
            <p:nvPr/>
          </p:nvSpPr>
          <p:spPr bwMode="auto">
            <a:xfrm>
              <a:off x="4912093" y="4273550"/>
              <a:ext cx="86627"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06" name="Oval 118"/>
            <p:cNvSpPr>
              <a:spLocks noChangeArrowheads="1"/>
            </p:cNvSpPr>
            <p:nvPr/>
          </p:nvSpPr>
          <p:spPr bwMode="auto">
            <a:xfrm>
              <a:off x="5152724" y="3260725"/>
              <a:ext cx="86627" cy="111125"/>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07" name="Oval 119"/>
            <p:cNvSpPr>
              <a:spLocks noChangeArrowheads="1"/>
            </p:cNvSpPr>
            <p:nvPr/>
          </p:nvSpPr>
          <p:spPr bwMode="auto">
            <a:xfrm>
              <a:off x="5321166" y="3260725"/>
              <a:ext cx="86627" cy="111125"/>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08" name="Oval 120"/>
            <p:cNvSpPr>
              <a:spLocks noChangeArrowheads="1"/>
            </p:cNvSpPr>
            <p:nvPr/>
          </p:nvSpPr>
          <p:spPr bwMode="auto">
            <a:xfrm>
              <a:off x="4732421" y="4470400"/>
              <a:ext cx="86627"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09" name="Oval 121"/>
            <p:cNvSpPr>
              <a:spLocks noChangeArrowheads="1"/>
            </p:cNvSpPr>
            <p:nvPr/>
          </p:nvSpPr>
          <p:spPr bwMode="auto">
            <a:xfrm>
              <a:off x="5779971" y="2582863"/>
              <a:ext cx="86627"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10" name="Oval 122"/>
            <p:cNvSpPr>
              <a:spLocks noChangeArrowheads="1"/>
            </p:cNvSpPr>
            <p:nvPr/>
          </p:nvSpPr>
          <p:spPr bwMode="auto">
            <a:xfrm>
              <a:off x="5900286" y="2930525"/>
              <a:ext cx="85023"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11" name="Oval 123"/>
            <p:cNvSpPr>
              <a:spLocks noChangeArrowheads="1"/>
            </p:cNvSpPr>
            <p:nvPr/>
          </p:nvSpPr>
          <p:spPr bwMode="auto">
            <a:xfrm>
              <a:off x="6044665" y="2582863"/>
              <a:ext cx="85023"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12" name="Oval 124"/>
            <p:cNvSpPr>
              <a:spLocks noChangeArrowheads="1"/>
            </p:cNvSpPr>
            <p:nvPr/>
          </p:nvSpPr>
          <p:spPr bwMode="auto">
            <a:xfrm>
              <a:off x="6250004" y="2582863"/>
              <a:ext cx="85023"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13" name="Oval 125"/>
            <p:cNvSpPr>
              <a:spLocks noChangeArrowheads="1"/>
            </p:cNvSpPr>
            <p:nvPr/>
          </p:nvSpPr>
          <p:spPr bwMode="auto">
            <a:xfrm>
              <a:off x="6453739" y="2582863"/>
              <a:ext cx="86627" cy="109538"/>
            </a:xfrm>
            <a:prstGeom prst="ellipse">
              <a:avLst/>
            </a:prstGeom>
            <a:solidFill>
              <a:srgbClr val="000000"/>
            </a:solidFill>
            <a:ln w="14288">
              <a:solidFill>
                <a:srgbClr val="000000"/>
              </a:solidFill>
              <a:round/>
              <a:headEnd/>
              <a:tailEnd/>
            </a:ln>
          </p:spPr>
          <p:txBody>
            <a:bodyPr/>
            <a:lstStyle/>
            <a:p>
              <a:endParaRPr lang="en-US">
                <a:latin typeface="Calibri" pitchFamily="34" charset="0"/>
              </a:endParaRPr>
            </a:p>
          </p:txBody>
        </p:sp>
        <p:sp>
          <p:nvSpPr>
            <p:cNvPr id="55414" name="Line 126"/>
            <p:cNvSpPr>
              <a:spLocks noChangeShapeType="1"/>
            </p:cNvSpPr>
            <p:nvPr/>
          </p:nvSpPr>
          <p:spPr bwMode="auto">
            <a:xfrm flipV="1">
              <a:off x="4015339" y="4962525"/>
              <a:ext cx="181276" cy="227013"/>
            </a:xfrm>
            <a:prstGeom prst="line">
              <a:avLst/>
            </a:prstGeom>
            <a:noFill/>
            <a:ln w="14288">
              <a:solidFill>
                <a:srgbClr val="000000"/>
              </a:solidFill>
              <a:round/>
              <a:headEnd/>
              <a:tailEnd/>
            </a:ln>
          </p:spPr>
          <p:txBody>
            <a:bodyPr/>
            <a:lstStyle/>
            <a:p>
              <a:endParaRPr lang="en-US"/>
            </a:p>
          </p:txBody>
        </p:sp>
        <p:sp>
          <p:nvSpPr>
            <p:cNvPr id="55415" name="Line 127"/>
            <p:cNvSpPr>
              <a:spLocks noChangeShapeType="1"/>
            </p:cNvSpPr>
            <p:nvPr/>
          </p:nvSpPr>
          <p:spPr bwMode="auto">
            <a:xfrm flipH="1">
              <a:off x="3824438" y="5203825"/>
              <a:ext cx="190901" cy="1588"/>
            </a:xfrm>
            <a:prstGeom prst="line">
              <a:avLst/>
            </a:prstGeom>
            <a:noFill/>
            <a:ln w="14288">
              <a:solidFill>
                <a:srgbClr val="000000"/>
              </a:solidFill>
              <a:round/>
              <a:headEnd/>
              <a:tailEnd/>
            </a:ln>
          </p:spPr>
          <p:txBody>
            <a:bodyPr/>
            <a:lstStyle/>
            <a:p>
              <a:endParaRPr lang="en-US"/>
            </a:p>
          </p:txBody>
        </p:sp>
        <p:sp>
          <p:nvSpPr>
            <p:cNvPr id="55416" name="Line 128"/>
            <p:cNvSpPr>
              <a:spLocks noChangeShapeType="1"/>
            </p:cNvSpPr>
            <p:nvPr/>
          </p:nvSpPr>
          <p:spPr bwMode="auto">
            <a:xfrm>
              <a:off x="4183781" y="4962525"/>
              <a:ext cx="205339" cy="1588"/>
            </a:xfrm>
            <a:prstGeom prst="line">
              <a:avLst/>
            </a:prstGeom>
            <a:noFill/>
            <a:ln w="14288">
              <a:solidFill>
                <a:srgbClr val="000000"/>
              </a:solidFill>
              <a:round/>
              <a:headEnd/>
              <a:tailEnd/>
            </a:ln>
          </p:spPr>
          <p:txBody>
            <a:bodyPr/>
            <a:lstStyle/>
            <a:p>
              <a:endParaRPr lang="en-US"/>
            </a:p>
          </p:txBody>
        </p:sp>
        <p:sp>
          <p:nvSpPr>
            <p:cNvPr id="55417" name="Line 129"/>
            <p:cNvSpPr>
              <a:spLocks noChangeShapeType="1"/>
            </p:cNvSpPr>
            <p:nvPr/>
          </p:nvSpPr>
          <p:spPr bwMode="auto">
            <a:xfrm flipV="1">
              <a:off x="4426017" y="4675188"/>
              <a:ext cx="168442" cy="287338"/>
            </a:xfrm>
            <a:prstGeom prst="line">
              <a:avLst/>
            </a:prstGeom>
            <a:noFill/>
            <a:ln w="14288">
              <a:solidFill>
                <a:srgbClr val="000000"/>
              </a:solidFill>
              <a:round/>
              <a:headEnd/>
              <a:tailEnd/>
            </a:ln>
          </p:spPr>
          <p:txBody>
            <a:bodyPr/>
            <a:lstStyle/>
            <a:p>
              <a:endParaRPr lang="en-US"/>
            </a:p>
          </p:txBody>
        </p:sp>
        <p:sp>
          <p:nvSpPr>
            <p:cNvPr id="55418" name="Line 130"/>
            <p:cNvSpPr>
              <a:spLocks noChangeShapeType="1"/>
            </p:cNvSpPr>
            <p:nvPr/>
          </p:nvSpPr>
          <p:spPr bwMode="auto">
            <a:xfrm flipH="1">
              <a:off x="4581625" y="4510088"/>
              <a:ext cx="192505" cy="165100"/>
            </a:xfrm>
            <a:prstGeom prst="line">
              <a:avLst/>
            </a:prstGeom>
            <a:noFill/>
            <a:ln w="14288">
              <a:solidFill>
                <a:srgbClr val="000000"/>
              </a:solidFill>
              <a:round/>
              <a:headEnd/>
              <a:tailEnd/>
            </a:ln>
          </p:spPr>
          <p:txBody>
            <a:bodyPr/>
            <a:lstStyle/>
            <a:p>
              <a:endParaRPr lang="en-US"/>
            </a:p>
          </p:txBody>
        </p:sp>
        <p:sp>
          <p:nvSpPr>
            <p:cNvPr id="55419" name="Line 131"/>
            <p:cNvSpPr>
              <a:spLocks noChangeShapeType="1"/>
            </p:cNvSpPr>
            <p:nvPr/>
          </p:nvSpPr>
          <p:spPr bwMode="auto">
            <a:xfrm flipV="1">
              <a:off x="4774131" y="4313238"/>
              <a:ext cx="181276" cy="182563"/>
            </a:xfrm>
            <a:prstGeom prst="line">
              <a:avLst/>
            </a:prstGeom>
            <a:noFill/>
            <a:ln w="14288">
              <a:solidFill>
                <a:srgbClr val="000000"/>
              </a:solidFill>
              <a:round/>
              <a:headEnd/>
              <a:tailEnd/>
            </a:ln>
          </p:spPr>
          <p:txBody>
            <a:bodyPr/>
            <a:lstStyle/>
            <a:p>
              <a:endParaRPr lang="en-US"/>
            </a:p>
          </p:txBody>
        </p:sp>
        <p:sp>
          <p:nvSpPr>
            <p:cNvPr id="55420" name="Line 132"/>
            <p:cNvSpPr>
              <a:spLocks noChangeShapeType="1"/>
            </p:cNvSpPr>
            <p:nvPr/>
          </p:nvSpPr>
          <p:spPr bwMode="auto">
            <a:xfrm flipV="1">
              <a:off x="4955406" y="3287713"/>
              <a:ext cx="229402" cy="1025525"/>
            </a:xfrm>
            <a:prstGeom prst="line">
              <a:avLst/>
            </a:prstGeom>
            <a:noFill/>
            <a:ln w="14288">
              <a:solidFill>
                <a:srgbClr val="000000"/>
              </a:solidFill>
              <a:round/>
              <a:headEnd/>
              <a:tailEnd/>
            </a:ln>
          </p:spPr>
          <p:txBody>
            <a:bodyPr/>
            <a:lstStyle/>
            <a:p>
              <a:endParaRPr lang="en-US"/>
            </a:p>
          </p:txBody>
        </p:sp>
        <p:sp>
          <p:nvSpPr>
            <p:cNvPr id="55421" name="Line 133"/>
            <p:cNvSpPr>
              <a:spLocks noChangeShapeType="1"/>
            </p:cNvSpPr>
            <p:nvPr/>
          </p:nvSpPr>
          <p:spPr bwMode="auto">
            <a:xfrm>
              <a:off x="5208872" y="3316288"/>
              <a:ext cx="131545" cy="1588"/>
            </a:xfrm>
            <a:prstGeom prst="line">
              <a:avLst/>
            </a:prstGeom>
            <a:noFill/>
            <a:ln w="14288">
              <a:solidFill>
                <a:srgbClr val="000000"/>
              </a:solidFill>
              <a:round/>
              <a:headEnd/>
              <a:tailEnd/>
            </a:ln>
          </p:spPr>
          <p:txBody>
            <a:bodyPr/>
            <a:lstStyle/>
            <a:p>
              <a:endParaRPr lang="en-US"/>
            </a:p>
          </p:txBody>
        </p:sp>
        <p:sp>
          <p:nvSpPr>
            <p:cNvPr id="55422" name="Line 134"/>
            <p:cNvSpPr>
              <a:spLocks noChangeShapeType="1"/>
            </p:cNvSpPr>
            <p:nvPr/>
          </p:nvSpPr>
          <p:spPr bwMode="auto">
            <a:xfrm flipV="1">
              <a:off x="5353251" y="2986088"/>
              <a:ext cx="216568" cy="315913"/>
            </a:xfrm>
            <a:prstGeom prst="line">
              <a:avLst/>
            </a:prstGeom>
            <a:noFill/>
            <a:ln w="14288">
              <a:solidFill>
                <a:srgbClr val="000000"/>
              </a:solidFill>
              <a:round/>
              <a:headEnd/>
              <a:tailEnd/>
            </a:ln>
          </p:spPr>
          <p:txBody>
            <a:bodyPr/>
            <a:lstStyle/>
            <a:p>
              <a:endParaRPr lang="en-US"/>
            </a:p>
          </p:txBody>
        </p:sp>
        <p:sp>
          <p:nvSpPr>
            <p:cNvPr id="55423" name="Line 135"/>
            <p:cNvSpPr>
              <a:spLocks noChangeShapeType="1"/>
            </p:cNvSpPr>
            <p:nvPr/>
          </p:nvSpPr>
          <p:spPr bwMode="auto">
            <a:xfrm flipV="1">
              <a:off x="5581048" y="2622550"/>
              <a:ext cx="242236" cy="392113"/>
            </a:xfrm>
            <a:prstGeom prst="line">
              <a:avLst/>
            </a:prstGeom>
            <a:noFill/>
            <a:ln w="14288">
              <a:solidFill>
                <a:srgbClr val="000000"/>
              </a:solidFill>
              <a:round/>
              <a:headEnd/>
              <a:tailEnd/>
            </a:ln>
          </p:spPr>
          <p:txBody>
            <a:bodyPr/>
            <a:lstStyle/>
            <a:p>
              <a:endParaRPr lang="en-US"/>
            </a:p>
          </p:txBody>
        </p:sp>
        <p:sp>
          <p:nvSpPr>
            <p:cNvPr id="55424" name="Line 136"/>
            <p:cNvSpPr>
              <a:spLocks noChangeShapeType="1"/>
            </p:cNvSpPr>
            <p:nvPr/>
          </p:nvSpPr>
          <p:spPr bwMode="auto">
            <a:xfrm>
              <a:off x="5810451" y="2606675"/>
              <a:ext cx="120316" cy="361950"/>
            </a:xfrm>
            <a:prstGeom prst="line">
              <a:avLst/>
            </a:prstGeom>
            <a:noFill/>
            <a:ln w="14288">
              <a:solidFill>
                <a:srgbClr val="000000"/>
              </a:solidFill>
              <a:round/>
              <a:headEnd/>
              <a:tailEnd/>
            </a:ln>
          </p:spPr>
          <p:txBody>
            <a:bodyPr/>
            <a:lstStyle/>
            <a:p>
              <a:endParaRPr lang="en-US"/>
            </a:p>
          </p:txBody>
        </p:sp>
        <p:sp>
          <p:nvSpPr>
            <p:cNvPr id="55425" name="Line 137"/>
            <p:cNvSpPr>
              <a:spLocks noChangeShapeType="1"/>
            </p:cNvSpPr>
            <p:nvPr/>
          </p:nvSpPr>
          <p:spPr bwMode="auto">
            <a:xfrm flipV="1">
              <a:off x="5956434" y="2576513"/>
              <a:ext cx="155608" cy="377825"/>
            </a:xfrm>
            <a:prstGeom prst="line">
              <a:avLst/>
            </a:prstGeom>
            <a:noFill/>
            <a:ln w="14288">
              <a:solidFill>
                <a:srgbClr val="000000"/>
              </a:solidFill>
              <a:round/>
              <a:headEnd/>
              <a:tailEnd/>
            </a:ln>
          </p:spPr>
          <p:txBody>
            <a:bodyPr/>
            <a:lstStyle/>
            <a:p>
              <a:endParaRPr lang="en-US"/>
            </a:p>
          </p:txBody>
        </p:sp>
        <p:sp>
          <p:nvSpPr>
            <p:cNvPr id="55426" name="Line 138"/>
            <p:cNvSpPr>
              <a:spLocks noChangeShapeType="1"/>
            </p:cNvSpPr>
            <p:nvPr/>
          </p:nvSpPr>
          <p:spPr bwMode="auto">
            <a:xfrm>
              <a:off x="6100813" y="2622550"/>
              <a:ext cx="190901" cy="1588"/>
            </a:xfrm>
            <a:prstGeom prst="line">
              <a:avLst/>
            </a:prstGeom>
            <a:noFill/>
            <a:ln w="14288">
              <a:solidFill>
                <a:srgbClr val="000000"/>
              </a:solidFill>
              <a:round/>
              <a:headEnd/>
              <a:tailEnd/>
            </a:ln>
          </p:spPr>
          <p:txBody>
            <a:bodyPr/>
            <a:lstStyle/>
            <a:p>
              <a:endParaRPr lang="en-US"/>
            </a:p>
          </p:txBody>
        </p:sp>
        <p:sp>
          <p:nvSpPr>
            <p:cNvPr id="55427" name="Line 139"/>
            <p:cNvSpPr>
              <a:spLocks noChangeShapeType="1"/>
            </p:cNvSpPr>
            <p:nvPr/>
          </p:nvSpPr>
          <p:spPr bwMode="auto">
            <a:xfrm flipH="1" flipV="1">
              <a:off x="6291714" y="2606675"/>
              <a:ext cx="218173" cy="15875"/>
            </a:xfrm>
            <a:prstGeom prst="line">
              <a:avLst/>
            </a:prstGeom>
            <a:noFill/>
            <a:ln w="14288">
              <a:solidFill>
                <a:srgbClr val="000000"/>
              </a:solidFill>
              <a:round/>
              <a:headEnd/>
              <a:tailEnd/>
            </a:ln>
          </p:spPr>
          <p:txBody>
            <a:bodyPr/>
            <a:lstStyle/>
            <a:p>
              <a:endParaRPr lang="en-US"/>
            </a:p>
          </p:txBody>
        </p:sp>
        <p:sp>
          <p:nvSpPr>
            <p:cNvPr id="55428" name="Line 140"/>
            <p:cNvSpPr>
              <a:spLocks noChangeShapeType="1"/>
            </p:cNvSpPr>
            <p:nvPr/>
          </p:nvSpPr>
          <p:spPr bwMode="auto">
            <a:xfrm>
              <a:off x="6630202" y="1611313"/>
              <a:ext cx="0" cy="150813"/>
            </a:xfrm>
            <a:prstGeom prst="line">
              <a:avLst/>
            </a:prstGeom>
            <a:noFill/>
            <a:ln w="14288">
              <a:solidFill>
                <a:srgbClr val="000000"/>
              </a:solidFill>
              <a:round/>
              <a:headEnd/>
              <a:tailEnd/>
            </a:ln>
          </p:spPr>
          <p:txBody>
            <a:bodyPr/>
            <a:lstStyle/>
            <a:p>
              <a:endParaRPr lang="en-US"/>
            </a:p>
          </p:txBody>
        </p:sp>
        <p:sp>
          <p:nvSpPr>
            <p:cNvPr id="55429" name="Line 141"/>
            <p:cNvSpPr>
              <a:spLocks noChangeShapeType="1"/>
            </p:cNvSpPr>
            <p:nvPr/>
          </p:nvSpPr>
          <p:spPr bwMode="auto">
            <a:xfrm>
              <a:off x="6630202" y="1822450"/>
              <a:ext cx="0" cy="150813"/>
            </a:xfrm>
            <a:prstGeom prst="line">
              <a:avLst/>
            </a:prstGeom>
            <a:noFill/>
            <a:ln w="14288">
              <a:solidFill>
                <a:srgbClr val="000000"/>
              </a:solidFill>
              <a:round/>
              <a:headEnd/>
              <a:tailEnd/>
            </a:ln>
          </p:spPr>
          <p:txBody>
            <a:bodyPr/>
            <a:lstStyle/>
            <a:p>
              <a:endParaRPr lang="en-US"/>
            </a:p>
          </p:txBody>
        </p:sp>
        <p:sp>
          <p:nvSpPr>
            <p:cNvPr id="55430" name="Line 142"/>
            <p:cNvSpPr>
              <a:spLocks noChangeShapeType="1"/>
            </p:cNvSpPr>
            <p:nvPr/>
          </p:nvSpPr>
          <p:spPr bwMode="auto">
            <a:xfrm>
              <a:off x="6630202" y="2033588"/>
              <a:ext cx="0" cy="150813"/>
            </a:xfrm>
            <a:prstGeom prst="line">
              <a:avLst/>
            </a:prstGeom>
            <a:noFill/>
            <a:ln w="14288">
              <a:solidFill>
                <a:srgbClr val="000000"/>
              </a:solidFill>
              <a:round/>
              <a:headEnd/>
              <a:tailEnd/>
            </a:ln>
          </p:spPr>
          <p:txBody>
            <a:bodyPr/>
            <a:lstStyle/>
            <a:p>
              <a:endParaRPr lang="en-US"/>
            </a:p>
          </p:txBody>
        </p:sp>
        <p:sp>
          <p:nvSpPr>
            <p:cNvPr id="55431" name="Line 143"/>
            <p:cNvSpPr>
              <a:spLocks noChangeShapeType="1"/>
            </p:cNvSpPr>
            <p:nvPr/>
          </p:nvSpPr>
          <p:spPr bwMode="auto">
            <a:xfrm>
              <a:off x="6630202" y="2244725"/>
              <a:ext cx="0" cy="152400"/>
            </a:xfrm>
            <a:prstGeom prst="line">
              <a:avLst/>
            </a:prstGeom>
            <a:noFill/>
            <a:ln w="14288">
              <a:solidFill>
                <a:srgbClr val="000000"/>
              </a:solidFill>
              <a:round/>
              <a:headEnd/>
              <a:tailEnd/>
            </a:ln>
          </p:spPr>
          <p:txBody>
            <a:bodyPr/>
            <a:lstStyle/>
            <a:p>
              <a:endParaRPr lang="en-US"/>
            </a:p>
          </p:txBody>
        </p:sp>
        <p:sp>
          <p:nvSpPr>
            <p:cNvPr id="55432" name="Line 144"/>
            <p:cNvSpPr>
              <a:spLocks noChangeShapeType="1"/>
            </p:cNvSpPr>
            <p:nvPr/>
          </p:nvSpPr>
          <p:spPr bwMode="auto">
            <a:xfrm>
              <a:off x="6630202" y="2455863"/>
              <a:ext cx="0" cy="150813"/>
            </a:xfrm>
            <a:prstGeom prst="line">
              <a:avLst/>
            </a:prstGeom>
            <a:noFill/>
            <a:ln w="14288">
              <a:solidFill>
                <a:srgbClr val="000000"/>
              </a:solidFill>
              <a:round/>
              <a:headEnd/>
              <a:tailEnd/>
            </a:ln>
          </p:spPr>
          <p:txBody>
            <a:bodyPr/>
            <a:lstStyle/>
            <a:p>
              <a:endParaRPr lang="en-US"/>
            </a:p>
          </p:txBody>
        </p:sp>
        <p:sp>
          <p:nvSpPr>
            <p:cNvPr id="55433" name="Line 145"/>
            <p:cNvSpPr>
              <a:spLocks noChangeShapeType="1"/>
            </p:cNvSpPr>
            <p:nvPr/>
          </p:nvSpPr>
          <p:spPr bwMode="auto">
            <a:xfrm>
              <a:off x="6630202" y="2667000"/>
              <a:ext cx="0" cy="150813"/>
            </a:xfrm>
            <a:prstGeom prst="line">
              <a:avLst/>
            </a:prstGeom>
            <a:noFill/>
            <a:ln w="14288">
              <a:solidFill>
                <a:srgbClr val="000000"/>
              </a:solidFill>
              <a:round/>
              <a:headEnd/>
              <a:tailEnd/>
            </a:ln>
          </p:spPr>
          <p:txBody>
            <a:bodyPr/>
            <a:lstStyle/>
            <a:p>
              <a:endParaRPr lang="en-US"/>
            </a:p>
          </p:txBody>
        </p:sp>
        <p:sp>
          <p:nvSpPr>
            <p:cNvPr id="55434" name="Line 146"/>
            <p:cNvSpPr>
              <a:spLocks noChangeShapeType="1"/>
            </p:cNvSpPr>
            <p:nvPr/>
          </p:nvSpPr>
          <p:spPr bwMode="auto">
            <a:xfrm>
              <a:off x="6630202" y="2878138"/>
              <a:ext cx="0" cy="152400"/>
            </a:xfrm>
            <a:prstGeom prst="line">
              <a:avLst/>
            </a:prstGeom>
            <a:noFill/>
            <a:ln w="14288">
              <a:solidFill>
                <a:srgbClr val="000000"/>
              </a:solidFill>
              <a:round/>
              <a:headEnd/>
              <a:tailEnd/>
            </a:ln>
          </p:spPr>
          <p:txBody>
            <a:bodyPr/>
            <a:lstStyle/>
            <a:p>
              <a:endParaRPr lang="en-US"/>
            </a:p>
          </p:txBody>
        </p:sp>
        <p:sp>
          <p:nvSpPr>
            <p:cNvPr id="55435" name="Line 147"/>
            <p:cNvSpPr>
              <a:spLocks noChangeShapeType="1"/>
            </p:cNvSpPr>
            <p:nvPr/>
          </p:nvSpPr>
          <p:spPr bwMode="auto">
            <a:xfrm>
              <a:off x="6630202" y="3090863"/>
              <a:ext cx="0" cy="150813"/>
            </a:xfrm>
            <a:prstGeom prst="line">
              <a:avLst/>
            </a:prstGeom>
            <a:noFill/>
            <a:ln w="14288">
              <a:solidFill>
                <a:srgbClr val="000000"/>
              </a:solidFill>
              <a:round/>
              <a:headEnd/>
              <a:tailEnd/>
            </a:ln>
          </p:spPr>
          <p:txBody>
            <a:bodyPr/>
            <a:lstStyle/>
            <a:p>
              <a:endParaRPr lang="en-US"/>
            </a:p>
          </p:txBody>
        </p:sp>
        <p:sp>
          <p:nvSpPr>
            <p:cNvPr id="55436" name="Line 148"/>
            <p:cNvSpPr>
              <a:spLocks noChangeShapeType="1"/>
            </p:cNvSpPr>
            <p:nvPr/>
          </p:nvSpPr>
          <p:spPr bwMode="auto">
            <a:xfrm>
              <a:off x="6630202" y="3302000"/>
              <a:ext cx="0" cy="150813"/>
            </a:xfrm>
            <a:prstGeom prst="line">
              <a:avLst/>
            </a:prstGeom>
            <a:noFill/>
            <a:ln w="14288">
              <a:solidFill>
                <a:srgbClr val="000000"/>
              </a:solidFill>
              <a:round/>
              <a:headEnd/>
              <a:tailEnd/>
            </a:ln>
          </p:spPr>
          <p:txBody>
            <a:bodyPr/>
            <a:lstStyle/>
            <a:p>
              <a:endParaRPr lang="en-US"/>
            </a:p>
          </p:txBody>
        </p:sp>
        <p:sp>
          <p:nvSpPr>
            <p:cNvPr id="55437" name="Line 149"/>
            <p:cNvSpPr>
              <a:spLocks noChangeShapeType="1"/>
            </p:cNvSpPr>
            <p:nvPr/>
          </p:nvSpPr>
          <p:spPr bwMode="auto">
            <a:xfrm>
              <a:off x="6630202" y="3513138"/>
              <a:ext cx="0" cy="150813"/>
            </a:xfrm>
            <a:prstGeom prst="line">
              <a:avLst/>
            </a:prstGeom>
            <a:noFill/>
            <a:ln w="14288">
              <a:solidFill>
                <a:srgbClr val="000000"/>
              </a:solidFill>
              <a:round/>
              <a:headEnd/>
              <a:tailEnd/>
            </a:ln>
          </p:spPr>
          <p:txBody>
            <a:bodyPr/>
            <a:lstStyle/>
            <a:p>
              <a:endParaRPr lang="en-US"/>
            </a:p>
          </p:txBody>
        </p:sp>
        <p:sp>
          <p:nvSpPr>
            <p:cNvPr id="55438" name="Line 150"/>
            <p:cNvSpPr>
              <a:spLocks noChangeShapeType="1"/>
            </p:cNvSpPr>
            <p:nvPr/>
          </p:nvSpPr>
          <p:spPr bwMode="auto">
            <a:xfrm>
              <a:off x="6630202" y="3724275"/>
              <a:ext cx="0" cy="150813"/>
            </a:xfrm>
            <a:prstGeom prst="line">
              <a:avLst/>
            </a:prstGeom>
            <a:noFill/>
            <a:ln w="14288">
              <a:solidFill>
                <a:srgbClr val="000000"/>
              </a:solidFill>
              <a:round/>
              <a:headEnd/>
              <a:tailEnd/>
            </a:ln>
          </p:spPr>
          <p:txBody>
            <a:bodyPr/>
            <a:lstStyle/>
            <a:p>
              <a:endParaRPr lang="en-US"/>
            </a:p>
          </p:txBody>
        </p:sp>
        <p:sp>
          <p:nvSpPr>
            <p:cNvPr id="55439" name="Line 151"/>
            <p:cNvSpPr>
              <a:spLocks noChangeShapeType="1"/>
            </p:cNvSpPr>
            <p:nvPr/>
          </p:nvSpPr>
          <p:spPr bwMode="auto">
            <a:xfrm>
              <a:off x="6630202" y="3937000"/>
              <a:ext cx="0" cy="150813"/>
            </a:xfrm>
            <a:prstGeom prst="line">
              <a:avLst/>
            </a:prstGeom>
            <a:noFill/>
            <a:ln w="14288">
              <a:solidFill>
                <a:srgbClr val="000000"/>
              </a:solidFill>
              <a:round/>
              <a:headEnd/>
              <a:tailEnd/>
            </a:ln>
          </p:spPr>
          <p:txBody>
            <a:bodyPr/>
            <a:lstStyle/>
            <a:p>
              <a:endParaRPr lang="en-US"/>
            </a:p>
          </p:txBody>
        </p:sp>
        <p:sp>
          <p:nvSpPr>
            <p:cNvPr id="55440" name="Line 152"/>
            <p:cNvSpPr>
              <a:spLocks noChangeShapeType="1"/>
            </p:cNvSpPr>
            <p:nvPr/>
          </p:nvSpPr>
          <p:spPr bwMode="auto">
            <a:xfrm>
              <a:off x="6630202" y="4148138"/>
              <a:ext cx="0" cy="150813"/>
            </a:xfrm>
            <a:prstGeom prst="line">
              <a:avLst/>
            </a:prstGeom>
            <a:noFill/>
            <a:ln w="14288">
              <a:solidFill>
                <a:srgbClr val="000000"/>
              </a:solidFill>
              <a:round/>
              <a:headEnd/>
              <a:tailEnd/>
            </a:ln>
          </p:spPr>
          <p:txBody>
            <a:bodyPr/>
            <a:lstStyle/>
            <a:p>
              <a:endParaRPr lang="en-US"/>
            </a:p>
          </p:txBody>
        </p:sp>
        <p:sp>
          <p:nvSpPr>
            <p:cNvPr id="55441" name="Line 153"/>
            <p:cNvSpPr>
              <a:spLocks noChangeShapeType="1"/>
            </p:cNvSpPr>
            <p:nvPr/>
          </p:nvSpPr>
          <p:spPr bwMode="auto">
            <a:xfrm>
              <a:off x="6630202" y="4359275"/>
              <a:ext cx="0" cy="150813"/>
            </a:xfrm>
            <a:prstGeom prst="line">
              <a:avLst/>
            </a:prstGeom>
            <a:noFill/>
            <a:ln w="14288">
              <a:solidFill>
                <a:srgbClr val="000000"/>
              </a:solidFill>
              <a:round/>
              <a:headEnd/>
              <a:tailEnd/>
            </a:ln>
          </p:spPr>
          <p:txBody>
            <a:bodyPr/>
            <a:lstStyle/>
            <a:p>
              <a:endParaRPr lang="en-US"/>
            </a:p>
          </p:txBody>
        </p:sp>
        <p:sp>
          <p:nvSpPr>
            <p:cNvPr id="55442" name="Line 154"/>
            <p:cNvSpPr>
              <a:spLocks noChangeShapeType="1"/>
            </p:cNvSpPr>
            <p:nvPr/>
          </p:nvSpPr>
          <p:spPr bwMode="auto">
            <a:xfrm>
              <a:off x="6630202" y="4570413"/>
              <a:ext cx="0" cy="150813"/>
            </a:xfrm>
            <a:prstGeom prst="line">
              <a:avLst/>
            </a:prstGeom>
            <a:noFill/>
            <a:ln w="14288">
              <a:solidFill>
                <a:srgbClr val="000000"/>
              </a:solidFill>
              <a:round/>
              <a:headEnd/>
              <a:tailEnd/>
            </a:ln>
          </p:spPr>
          <p:txBody>
            <a:bodyPr/>
            <a:lstStyle/>
            <a:p>
              <a:endParaRPr lang="en-US"/>
            </a:p>
          </p:txBody>
        </p:sp>
        <p:sp>
          <p:nvSpPr>
            <p:cNvPr id="55443" name="Line 155"/>
            <p:cNvSpPr>
              <a:spLocks noChangeShapeType="1"/>
            </p:cNvSpPr>
            <p:nvPr/>
          </p:nvSpPr>
          <p:spPr bwMode="auto">
            <a:xfrm>
              <a:off x="6630202" y="4781550"/>
              <a:ext cx="0" cy="150813"/>
            </a:xfrm>
            <a:prstGeom prst="line">
              <a:avLst/>
            </a:prstGeom>
            <a:noFill/>
            <a:ln w="14288">
              <a:solidFill>
                <a:srgbClr val="000000"/>
              </a:solidFill>
              <a:round/>
              <a:headEnd/>
              <a:tailEnd/>
            </a:ln>
          </p:spPr>
          <p:txBody>
            <a:bodyPr/>
            <a:lstStyle/>
            <a:p>
              <a:endParaRPr lang="en-US"/>
            </a:p>
          </p:txBody>
        </p:sp>
        <p:sp>
          <p:nvSpPr>
            <p:cNvPr id="55444" name="Line 156"/>
            <p:cNvSpPr>
              <a:spLocks noChangeShapeType="1"/>
            </p:cNvSpPr>
            <p:nvPr/>
          </p:nvSpPr>
          <p:spPr bwMode="auto">
            <a:xfrm>
              <a:off x="6630202" y="4992688"/>
              <a:ext cx="0" cy="152400"/>
            </a:xfrm>
            <a:prstGeom prst="line">
              <a:avLst/>
            </a:prstGeom>
            <a:noFill/>
            <a:ln w="14288">
              <a:solidFill>
                <a:srgbClr val="000000"/>
              </a:solidFill>
              <a:round/>
              <a:headEnd/>
              <a:tailEnd/>
            </a:ln>
          </p:spPr>
          <p:txBody>
            <a:bodyPr/>
            <a:lstStyle/>
            <a:p>
              <a:endParaRPr lang="en-US"/>
            </a:p>
          </p:txBody>
        </p:sp>
        <p:sp>
          <p:nvSpPr>
            <p:cNvPr id="55445" name="Line 157"/>
            <p:cNvSpPr>
              <a:spLocks noChangeShapeType="1"/>
            </p:cNvSpPr>
            <p:nvPr/>
          </p:nvSpPr>
          <p:spPr bwMode="auto">
            <a:xfrm>
              <a:off x="6630202" y="5203825"/>
              <a:ext cx="0" cy="46038"/>
            </a:xfrm>
            <a:prstGeom prst="line">
              <a:avLst/>
            </a:prstGeom>
            <a:noFill/>
            <a:ln w="14288">
              <a:solidFill>
                <a:srgbClr val="000000"/>
              </a:solidFill>
              <a:round/>
              <a:headEnd/>
              <a:tailEnd/>
            </a:ln>
          </p:spPr>
          <p:txBody>
            <a:bodyPr/>
            <a:lstStyle/>
            <a:p>
              <a:endParaRPr lang="en-US"/>
            </a:p>
          </p:txBody>
        </p:sp>
        <p:sp>
          <p:nvSpPr>
            <p:cNvPr id="55446" name="Rectangle 158"/>
            <p:cNvSpPr>
              <a:spLocks noChangeArrowheads="1"/>
            </p:cNvSpPr>
            <p:nvPr/>
          </p:nvSpPr>
          <p:spPr bwMode="auto">
            <a:xfrm>
              <a:off x="6726456" y="1593850"/>
              <a:ext cx="1503144" cy="878378"/>
            </a:xfrm>
            <a:prstGeom prst="rect">
              <a:avLst/>
            </a:prstGeom>
            <a:noFill/>
            <a:ln w="9525">
              <a:noFill/>
              <a:miter lim="800000"/>
              <a:headEnd/>
              <a:tailEnd/>
            </a:ln>
          </p:spPr>
          <p:txBody>
            <a:bodyPr lIns="0" tIns="0" rIns="0" bIns="0">
              <a:spAutoFit/>
            </a:bodyPr>
            <a:lstStyle/>
            <a:p>
              <a:pPr algn="ctr" eaLnBrk="0" hangingPunct="0"/>
              <a:r>
                <a:rPr lang="en-US" sz="1200">
                  <a:solidFill>
                    <a:srgbClr val="000000"/>
                  </a:solidFill>
                  <a:latin typeface="Calibri" pitchFamily="34" charset="0"/>
                </a:rPr>
                <a:t>Multiplication </a:t>
              </a:r>
            </a:p>
            <a:p>
              <a:pPr algn="ctr" eaLnBrk="0" hangingPunct="0"/>
              <a:r>
                <a:rPr lang="en-US" sz="1200">
                  <a:solidFill>
                    <a:srgbClr val="000000"/>
                  </a:solidFill>
                  <a:latin typeface="Calibri" pitchFamily="34" charset="0"/>
                </a:rPr>
                <a:t>Facts</a:t>
              </a:r>
              <a:endParaRPr lang="en-US" sz="1200" b="1">
                <a:latin typeface="Calibri" pitchFamily="34" charset="0"/>
              </a:endParaRPr>
            </a:p>
          </p:txBody>
        </p:sp>
        <p:sp>
          <p:nvSpPr>
            <p:cNvPr id="55447" name="Rectangle 160"/>
            <p:cNvSpPr>
              <a:spLocks noChangeArrowheads="1"/>
            </p:cNvSpPr>
            <p:nvPr/>
          </p:nvSpPr>
          <p:spPr bwMode="auto">
            <a:xfrm rot="-5400000">
              <a:off x="-548726" y="3403413"/>
              <a:ext cx="4183785" cy="361795"/>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34" charset="0"/>
                </a:rPr>
                <a:t>Number of problems correct in 5 minutes</a:t>
              </a:r>
              <a:endParaRPr lang="en-US" sz="1200" b="1">
                <a:latin typeface="Arial Unicode MS" pitchFamily="34" charset="-128"/>
              </a:endParaRPr>
            </a:p>
          </p:txBody>
        </p:sp>
      </p:grpSp>
      <p:pic>
        <p:nvPicPr>
          <p:cNvPr id="55303" name="Picture 166"/>
          <p:cNvPicPr>
            <a:picLocks noChangeAspect="1" noChangeArrowheads="1"/>
          </p:cNvPicPr>
          <p:nvPr/>
        </p:nvPicPr>
        <p:blipFill>
          <a:blip r:embed="rId3" cstate="print"/>
          <a:srcRect/>
          <a:stretch>
            <a:fillRect/>
          </a:stretch>
        </p:blipFill>
        <p:spPr bwMode="auto">
          <a:xfrm>
            <a:off x="4876800" y="2819400"/>
            <a:ext cx="3962400" cy="2951163"/>
          </a:xfrm>
          <a:prstGeom prst="rect">
            <a:avLst/>
          </a:prstGeom>
          <a:noFill/>
          <a:ln w="9525">
            <a:noFill/>
            <a:miter lim="800000"/>
            <a:headEnd/>
            <a:tailEnd/>
          </a:ln>
        </p:spPr>
      </p:pic>
      <p:sp>
        <p:nvSpPr>
          <p:cNvPr id="166" name="Slide Number Placeholder 165"/>
          <p:cNvSpPr>
            <a:spLocks noGrp="1"/>
          </p:cNvSpPr>
          <p:nvPr>
            <p:ph type="sldNum" sz="quarter" idx="10"/>
          </p:nvPr>
        </p:nvSpPr>
        <p:spPr/>
        <p:txBody>
          <a:bodyPr/>
          <a:lstStyle/>
          <a:p>
            <a:fld id="{704A1040-FC65-4B4B-94A2-B814865480B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990600"/>
          </a:xfrm>
        </p:spPr>
        <p:txBody>
          <a:bodyPr/>
          <a:lstStyle/>
          <a:p>
            <a:r>
              <a:rPr lang="en-US" dirty="0" smtClean="0"/>
              <a:t>Quick Review: Mastery Measurement</a:t>
            </a:r>
            <a:endParaRPr lang="en-US" dirty="0"/>
          </a:p>
        </p:txBody>
      </p:sp>
      <p:sp>
        <p:nvSpPr>
          <p:cNvPr id="3" name="Content Placeholder 2"/>
          <p:cNvSpPr>
            <a:spLocks noGrp="1"/>
          </p:cNvSpPr>
          <p:nvPr>
            <p:ph idx="1"/>
          </p:nvPr>
        </p:nvSpPr>
        <p:spPr/>
        <p:txBody>
          <a:bodyPr/>
          <a:lstStyle/>
          <a:p>
            <a:pPr marL="342900" indent="-342900">
              <a:spcBef>
                <a:spcPct val="20000"/>
              </a:spcBef>
              <a:buClr>
                <a:schemeClr val="accent1"/>
              </a:buClr>
              <a:buFont typeface="Wingdings" pitchFamily="2" charset="2"/>
              <a:buChar char="§"/>
            </a:pPr>
            <a:r>
              <a:rPr lang="en-US" dirty="0" smtClean="0">
                <a:latin typeface="Calibri" pitchFamily="34" charset="0"/>
              </a:rPr>
              <a:t>Describes mastery of a series of short-term instructional objectives</a:t>
            </a:r>
          </a:p>
          <a:p>
            <a:pPr marL="342900" indent="-342900">
              <a:spcBef>
                <a:spcPct val="20000"/>
              </a:spcBef>
              <a:buClr>
                <a:schemeClr val="accent1"/>
              </a:buClr>
              <a:buFont typeface="Wingdings" pitchFamily="2" charset="2"/>
              <a:buChar char="§"/>
            </a:pPr>
            <a:r>
              <a:rPr lang="en-US" dirty="0" smtClean="0">
                <a:latin typeface="Calibri" pitchFamily="34" charset="0"/>
              </a:rPr>
              <a:t>To implement Mastery Measurement, the teacher:</a:t>
            </a:r>
          </a:p>
          <a:p>
            <a:pPr marL="742950" lvl="1" indent="-285750">
              <a:spcBef>
                <a:spcPct val="20000"/>
              </a:spcBef>
              <a:buClr>
                <a:schemeClr val="accent2"/>
              </a:buClr>
              <a:buFont typeface="Arial" pitchFamily="34" charset="0"/>
              <a:buChar char="•"/>
            </a:pPr>
            <a:r>
              <a:rPr lang="en-US" dirty="0" smtClean="0">
                <a:latin typeface="Calibri" pitchFamily="34" charset="0"/>
              </a:rPr>
              <a:t>Determines a sensible instructional sequence for the school year</a:t>
            </a:r>
          </a:p>
          <a:p>
            <a:pPr marL="742950" lvl="1" indent="-285750">
              <a:spcBef>
                <a:spcPct val="20000"/>
              </a:spcBef>
              <a:buClr>
                <a:schemeClr val="accent2"/>
              </a:buClr>
              <a:buFont typeface="Arial" pitchFamily="34" charset="0"/>
              <a:buChar char="•"/>
            </a:pPr>
            <a:r>
              <a:rPr lang="en-US" dirty="0" smtClean="0">
                <a:latin typeface="Calibri" pitchFamily="34" charset="0"/>
              </a:rPr>
              <a:t>Designs criterion-referenced testing procedures to match each step in that instructional sequence</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0" y="1676400"/>
            <a:ext cx="6477000" cy="4267200"/>
            <a:chOff x="1056" y="1200"/>
            <a:chExt cx="4464" cy="2928"/>
          </a:xfrm>
        </p:grpSpPr>
        <p:sp>
          <p:nvSpPr>
            <p:cNvPr id="36868" name="Rectangle 2"/>
            <p:cNvSpPr>
              <a:spLocks noChangeArrowheads="1"/>
            </p:cNvSpPr>
            <p:nvPr/>
          </p:nvSpPr>
          <p:spPr bwMode="auto">
            <a:xfrm>
              <a:off x="1056" y="1200"/>
              <a:ext cx="4464" cy="2928"/>
            </a:xfrm>
            <a:prstGeom prst="rect">
              <a:avLst/>
            </a:prstGeom>
            <a:solidFill>
              <a:srgbClr val="FFFFFF"/>
            </a:solidFill>
            <a:ln w="9525">
              <a:solidFill>
                <a:schemeClr val="tx1"/>
              </a:solidFill>
              <a:miter lim="800000"/>
              <a:headEnd/>
              <a:tailEnd/>
            </a:ln>
          </p:spPr>
          <p:txBody>
            <a:bodyPr wrap="none" anchor="ctr"/>
            <a:lstStyle/>
            <a:p>
              <a:pPr algn="ctr" eaLnBrk="0" hangingPunct="0"/>
              <a:endParaRPr lang="en-US">
                <a:latin typeface="Calibri" pitchFamily="34" charset="0"/>
              </a:endParaRPr>
            </a:p>
          </p:txBody>
        </p:sp>
        <p:pic>
          <p:nvPicPr>
            <p:cNvPr id="36869" name="Picture 3" descr="MM Add Probs"/>
            <p:cNvPicPr>
              <a:picLocks noChangeAspect="1" noChangeArrowheads="1"/>
            </p:cNvPicPr>
            <p:nvPr/>
          </p:nvPicPr>
          <p:blipFill>
            <a:blip r:embed="rId3" cstate="print"/>
            <a:srcRect/>
            <a:stretch>
              <a:fillRect/>
            </a:stretch>
          </p:blipFill>
          <p:spPr bwMode="auto">
            <a:xfrm>
              <a:off x="1200" y="1439"/>
              <a:ext cx="4176" cy="2497"/>
            </a:xfrm>
            <a:prstGeom prst="rect">
              <a:avLst/>
            </a:prstGeom>
            <a:noFill/>
            <a:ln w="9525">
              <a:noFill/>
              <a:miter lim="800000"/>
              <a:headEnd/>
              <a:tailEnd/>
            </a:ln>
          </p:spPr>
        </p:pic>
      </p:grpSp>
      <p:sp>
        <p:nvSpPr>
          <p:cNvPr id="36867" name="Rectangle 4"/>
          <p:cNvSpPr>
            <a:spLocks noGrp="1" noChangeArrowheads="1"/>
          </p:cNvSpPr>
          <p:nvPr>
            <p:ph type="title" idx="4294967295"/>
          </p:nvPr>
        </p:nvSpPr>
        <p:spPr bwMode="auto">
          <a:xfrm>
            <a:off x="1295400" y="457200"/>
            <a:ext cx="6781800" cy="990600"/>
          </a:xfrm>
          <a:prstGeom prst="rect">
            <a:avLst/>
          </a:prstGeom>
          <a:noFill/>
          <a:ln>
            <a:miter lim="800000"/>
            <a:headEnd/>
            <a:tailEnd/>
          </a:ln>
        </p:spPr>
        <p:txBody>
          <a:bodyPr/>
          <a:lstStyle/>
          <a:p>
            <a:pPr eaLnBrk="1" hangingPunct="1"/>
            <a:r>
              <a:rPr lang="en-US" sz="3600" smtClean="0"/>
              <a:t>Mastery Measure: Multidigit Addition Assessment</a:t>
            </a:r>
          </a:p>
        </p:txBody>
      </p:sp>
      <p:sp>
        <p:nvSpPr>
          <p:cNvPr id="6" name="Slide Number Placeholder 5"/>
          <p:cNvSpPr>
            <a:spLocks noGrp="1"/>
          </p:cNvSpPr>
          <p:nvPr>
            <p:ph type="sldNum" sz="quarter" idx="12"/>
          </p:nvPr>
        </p:nvSpPr>
        <p:spPr/>
        <p:txBody>
          <a:bodyPr/>
          <a:lstStyle/>
          <a:p>
            <a:pPr>
              <a:defRPr/>
            </a:pPr>
            <a:fld id="{D018D9C5-E644-414B-97B6-66097F7A7F2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762000"/>
            <a:ext cx="8991600" cy="990600"/>
          </a:xfrm>
        </p:spPr>
        <p:txBody>
          <a:bodyPr/>
          <a:lstStyle/>
          <a:p>
            <a:pPr algn="ctr" eaLnBrk="1" hangingPunct="1"/>
            <a:r>
              <a:rPr lang="en-US" dirty="0" smtClean="0"/>
              <a:t>Quick Review: General Outcome Measures (GOM)</a:t>
            </a:r>
          </a:p>
        </p:txBody>
      </p:sp>
      <p:sp>
        <p:nvSpPr>
          <p:cNvPr id="3" name="Content Placeholder 2"/>
          <p:cNvSpPr>
            <a:spLocks noGrp="1"/>
          </p:cNvSpPr>
          <p:nvPr>
            <p:ph idx="1"/>
          </p:nvPr>
        </p:nvSpPr>
        <p:spPr>
          <a:xfrm>
            <a:off x="381000" y="2057400"/>
            <a:ext cx="8305800" cy="3657600"/>
          </a:xfrm>
        </p:spPr>
        <p:txBody>
          <a:bodyPr rtlCol="0">
            <a:normAutofit fontScale="92500" lnSpcReduction="10000"/>
          </a:bodyPr>
          <a:lstStyle/>
          <a:p>
            <a:pPr>
              <a:buClr>
                <a:schemeClr val="accent1"/>
              </a:buClr>
              <a:buFont typeface="Wingdings" pitchFamily="2" charset="2"/>
              <a:buChar char="§"/>
            </a:pPr>
            <a:r>
              <a:rPr lang="en-US" dirty="0" smtClean="0">
                <a:solidFill>
                  <a:schemeClr val="tx1"/>
                </a:solidFill>
              </a:rPr>
              <a:t>A GOM is a measure that reflects overall competence in the annual curriculum</a:t>
            </a:r>
            <a:r>
              <a:rPr lang="en-US" i="1" dirty="0" smtClean="0">
                <a:solidFill>
                  <a:schemeClr val="tx1"/>
                </a:solidFill>
              </a:rPr>
              <a:t>.</a:t>
            </a:r>
            <a:endParaRPr lang="en-US" dirty="0" smtClean="0">
              <a:solidFill>
                <a:schemeClr val="tx1"/>
              </a:solidFill>
            </a:endParaRPr>
          </a:p>
          <a:p>
            <a:pPr eaLnBrk="1" fontAlgn="auto" hangingPunct="1">
              <a:spcAft>
                <a:spcPts val="0"/>
              </a:spcAft>
              <a:buClr>
                <a:schemeClr val="accent1"/>
              </a:buClr>
              <a:buFont typeface="Wingdings" pitchFamily="2" charset="2"/>
              <a:buChar char="§"/>
              <a:defRPr/>
            </a:pPr>
            <a:r>
              <a:rPr lang="en-US" dirty="0" smtClean="0">
                <a:solidFill>
                  <a:schemeClr val="tx1"/>
                </a:solidFill>
              </a:rPr>
              <a:t>Describes individual student’s growth and development over time (both “current status” and “rate of development”).</a:t>
            </a:r>
          </a:p>
          <a:p>
            <a:pPr eaLnBrk="1" fontAlgn="auto" hangingPunct="1">
              <a:spcAft>
                <a:spcPts val="0"/>
              </a:spcAft>
              <a:buClr>
                <a:schemeClr val="accent1"/>
              </a:buClr>
              <a:buFont typeface="Wingdings" pitchFamily="2" charset="2"/>
              <a:buChar char="§"/>
              <a:defRPr/>
            </a:pPr>
            <a:r>
              <a:rPr lang="en-US" dirty="0" smtClean="0">
                <a:solidFill>
                  <a:schemeClr val="tx1"/>
                </a:solidFill>
              </a:rPr>
              <a:t>Provides a decision-making model for designing and evaluating interventions.</a:t>
            </a:r>
          </a:p>
          <a:p>
            <a:pPr eaLnBrk="1" fontAlgn="auto" hangingPunct="1">
              <a:spcAft>
                <a:spcPts val="0"/>
              </a:spcAft>
              <a:buClr>
                <a:schemeClr val="accent1"/>
              </a:buClr>
              <a:buFont typeface="Wingdings" pitchFamily="2" charset="2"/>
              <a:buChar char="§"/>
              <a:defRPr/>
            </a:pPr>
            <a:r>
              <a:rPr lang="en-US" dirty="0" smtClean="0">
                <a:solidFill>
                  <a:schemeClr val="tx1"/>
                </a:solidFill>
              </a:rPr>
              <a:t>Is used for individuals and groups of students.</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GOM Example: CBM</a:t>
            </a:r>
            <a:endParaRPr lang="en-US" b="1" dirty="0"/>
          </a:p>
        </p:txBody>
      </p:sp>
      <p:sp>
        <p:nvSpPr>
          <p:cNvPr id="3" name="Content Placeholder 2"/>
          <p:cNvSpPr>
            <a:spLocks noGrp="1"/>
          </p:cNvSpPr>
          <p:nvPr>
            <p:ph idx="1"/>
          </p:nvPr>
        </p:nvSpPr>
        <p:spPr>
          <a:xfrm>
            <a:off x="381000" y="1905000"/>
            <a:ext cx="7924800" cy="4038600"/>
          </a:xfrm>
        </p:spPr>
        <p:txBody>
          <a:bodyPr rtlCol="0">
            <a:normAutofit/>
          </a:bodyPr>
          <a:lstStyle/>
          <a:p>
            <a:pPr eaLnBrk="1" fontAlgn="auto" hangingPunct="1">
              <a:spcAft>
                <a:spcPts val="0"/>
              </a:spcAft>
              <a:buClr>
                <a:schemeClr val="accent1"/>
              </a:buClr>
              <a:buFont typeface="Wingdings" pitchFamily="2" charset="2"/>
              <a:buChar char="§"/>
              <a:defRPr/>
            </a:pPr>
            <a:r>
              <a:rPr lang="en-US" dirty="0" smtClean="0">
                <a:solidFill>
                  <a:schemeClr val="tx1"/>
                </a:solidFill>
              </a:rPr>
              <a:t>Curriculum-Based Measure (CBM)</a:t>
            </a:r>
          </a:p>
          <a:p>
            <a:pPr lvl="1" fontAlgn="auto">
              <a:spcAft>
                <a:spcPts val="0"/>
              </a:spcAft>
              <a:buClr>
                <a:schemeClr val="accent2"/>
              </a:buClr>
              <a:buFont typeface="Arial" pitchFamily="34" charset="0"/>
              <a:buChar char="•"/>
              <a:defRPr/>
            </a:pPr>
            <a:r>
              <a:rPr lang="en-US" dirty="0" smtClean="0">
                <a:solidFill>
                  <a:schemeClr val="tx1"/>
                </a:solidFill>
              </a:rPr>
              <a:t>a General Outcome Measure (GOM) of a student’s performance in either basic academic skills or content knowledge</a:t>
            </a:r>
          </a:p>
          <a:p>
            <a:pPr lvl="1" fontAlgn="auto">
              <a:spcAft>
                <a:spcPts val="0"/>
              </a:spcAft>
              <a:buClr>
                <a:schemeClr val="accent2"/>
              </a:buClr>
              <a:buFont typeface="Arial" pitchFamily="34" charset="0"/>
              <a:buChar char="•"/>
              <a:defRPr/>
            </a:pPr>
            <a:r>
              <a:rPr lang="en-US" dirty="0" smtClean="0">
                <a:solidFill>
                  <a:schemeClr val="tx1"/>
                </a:solidFill>
              </a:rPr>
              <a:t>CBM tools available in basic skills and core subject areas grades K-8 (e.g., DIBELS, </a:t>
            </a:r>
            <a:r>
              <a:rPr lang="en-US" dirty="0" err="1" smtClean="0">
                <a:solidFill>
                  <a:schemeClr val="tx1"/>
                </a:solidFill>
              </a:rPr>
              <a:t>AIMSweb</a:t>
            </a:r>
            <a:r>
              <a:rPr lang="en-US" dirty="0" smtClean="0">
                <a:solidFill>
                  <a:schemeClr val="tx1"/>
                </a:solidFill>
              </a:rPr>
              <a:t>)</a:t>
            </a:r>
          </a:p>
          <a:p>
            <a:pPr eaLnBrk="1" fontAlgn="auto" hangingPunct="1">
              <a:spcAft>
                <a:spcPts val="0"/>
              </a:spcAft>
              <a:buFont typeface="Arial" pitchFamily="34" charset="0"/>
              <a:buChar char="•"/>
              <a:defRPr/>
            </a:pPr>
            <a:endParaRPr lang="en-US"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371600"/>
          </a:xfrm>
        </p:spPr>
        <p:txBody>
          <a:bodyPr/>
          <a:lstStyle/>
          <a:p>
            <a:r>
              <a:rPr lang="en-US" dirty="0" smtClean="0"/>
              <a:t>Upon completion of this training, participants will be able to:</a:t>
            </a:r>
            <a:endParaRPr lang="en-US" dirty="0"/>
          </a:p>
        </p:txBody>
      </p:sp>
      <p:sp>
        <p:nvSpPr>
          <p:cNvPr id="3" name="Content Placeholder 2"/>
          <p:cNvSpPr>
            <a:spLocks noGrp="1"/>
          </p:cNvSpPr>
          <p:nvPr>
            <p:ph idx="1"/>
          </p:nvPr>
        </p:nvSpPr>
        <p:spPr>
          <a:xfrm>
            <a:off x="304800" y="1981200"/>
            <a:ext cx="8458200" cy="3505200"/>
          </a:xfrm>
        </p:spPr>
        <p:txBody>
          <a:bodyPr/>
          <a:lstStyle/>
          <a:p>
            <a:pPr marL="609600" indent="-609600">
              <a:buClr>
                <a:schemeClr val="accent1"/>
              </a:buClr>
              <a:buFontTx/>
              <a:buAutoNum type="arabicPeriod"/>
            </a:pPr>
            <a:r>
              <a:rPr lang="en-US" sz="2800" dirty="0" smtClean="0"/>
              <a:t>Identify the importance of progress monitoring </a:t>
            </a:r>
          </a:p>
          <a:p>
            <a:pPr marL="609600" indent="-609600">
              <a:buClr>
                <a:schemeClr val="accent1"/>
              </a:buClr>
              <a:buFontTx/>
              <a:buAutoNum type="arabicPeriod"/>
            </a:pPr>
            <a:r>
              <a:rPr lang="en-US" sz="2800" dirty="0" smtClean="0"/>
              <a:t>Interpret the Progress Monitoring Tool Chart </a:t>
            </a:r>
          </a:p>
          <a:p>
            <a:pPr marL="609600" indent="-609600">
              <a:buClr>
                <a:schemeClr val="accent1"/>
              </a:buClr>
              <a:buFontTx/>
              <a:buAutoNum type="arabicPeriod"/>
            </a:pPr>
            <a:r>
              <a:rPr lang="en-US" sz="2800" dirty="0" smtClean="0"/>
              <a:t>Use progress monitoring  to improve student outcomes </a:t>
            </a:r>
          </a:p>
          <a:p>
            <a:pPr marL="609600" indent="-609600">
              <a:buClr>
                <a:schemeClr val="accent1"/>
              </a:buClr>
              <a:buFontTx/>
              <a:buAutoNum type="arabicPeriod"/>
            </a:pPr>
            <a:r>
              <a:rPr lang="en-US" sz="2800" dirty="0" smtClean="0"/>
              <a:t>Use progress monitoring data for making decisions about instruction and interventions</a:t>
            </a:r>
          </a:p>
          <a:p>
            <a:pPr marL="609600" indent="-609600">
              <a:buClr>
                <a:schemeClr val="accent1"/>
              </a:buClr>
              <a:buFontTx/>
              <a:buAutoNum type="arabicPeriod"/>
            </a:pPr>
            <a:r>
              <a:rPr lang="en-US" sz="2800" dirty="0" smtClean="0"/>
              <a:t>Develop guidance for using progress monitoring data</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04800" y="1828800"/>
            <a:ext cx="2743200" cy="3970338"/>
          </a:xfrm>
          <a:prstGeom prst="rect">
            <a:avLst/>
          </a:prstGeom>
          <a:noFill/>
          <a:ln w="9525">
            <a:noFill/>
            <a:miter lim="800000"/>
            <a:headEnd/>
            <a:tailEnd/>
          </a:ln>
        </p:spPr>
        <p:txBody>
          <a:bodyPr>
            <a:spAutoFit/>
          </a:bodyPr>
          <a:lstStyle/>
          <a:p>
            <a:pPr marL="231775" indent="-217488" eaLnBrk="0" hangingPunct="0">
              <a:spcBef>
                <a:spcPct val="50000"/>
              </a:spcBef>
              <a:buClr>
                <a:srgbClr val="92D050"/>
              </a:buClr>
              <a:buSzPct val="120000"/>
              <a:buFont typeface="Wingdings" pitchFamily="2" charset="2"/>
              <a:buChar char="v"/>
              <a:defRPr/>
            </a:pPr>
            <a:r>
              <a:rPr lang="en-US" sz="2400" dirty="0">
                <a:latin typeface="+mn-lt"/>
              </a:rPr>
              <a:t>Random  numerals within problems (considering specifications of problem types)</a:t>
            </a:r>
          </a:p>
          <a:p>
            <a:pPr marL="231775" indent="-217488" eaLnBrk="0" hangingPunct="0">
              <a:spcBef>
                <a:spcPct val="50000"/>
              </a:spcBef>
              <a:buClr>
                <a:srgbClr val="92D050"/>
              </a:buClr>
              <a:buSzPct val="120000"/>
              <a:buFont typeface="Wingdings" pitchFamily="2" charset="2"/>
              <a:buChar char="v"/>
              <a:defRPr/>
            </a:pPr>
            <a:r>
              <a:rPr lang="en-US" sz="2400" dirty="0">
                <a:latin typeface="+mn-lt"/>
              </a:rPr>
              <a:t>Random placement of problem types on page</a:t>
            </a:r>
          </a:p>
        </p:txBody>
      </p:sp>
      <p:sp>
        <p:nvSpPr>
          <p:cNvPr id="37892" name="TextBox 7"/>
          <p:cNvSpPr txBox="1">
            <a:spLocks noChangeArrowheads="1"/>
          </p:cNvSpPr>
          <p:nvPr/>
        </p:nvSpPr>
        <p:spPr bwMode="auto">
          <a:xfrm>
            <a:off x="228600" y="457200"/>
            <a:ext cx="2514600" cy="1200150"/>
          </a:xfrm>
          <a:prstGeom prst="rect">
            <a:avLst/>
          </a:prstGeom>
          <a:noFill/>
          <a:ln w="9525">
            <a:noFill/>
            <a:miter lim="800000"/>
            <a:headEnd/>
            <a:tailEnd/>
          </a:ln>
        </p:spPr>
        <p:txBody>
          <a:bodyPr>
            <a:spAutoFit/>
          </a:bodyPr>
          <a:lstStyle/>
          <a:p>
            <a:r>
              <a:rPr lang="en-US" sz="3600" b="1" dirty="0">
                <a:solidFill>
                  <a:srgbClr val="2E005C"/>
                </a:solidFill>
                <a:latin typeface="+mj-lt"/>
              </a:rPr>
              <a:t>CBM Math Example</a:t>
            </a:r>
          </a:p>
        </p:txBody>
      </p:sp>
      <p:sp>
        <p:nvSpPr>
          <p:cNvPr id="9" name="Slide Number Placeholder 8"/>
          <p:cNvSpPr>
            <a:spLocks noGrp="1"/>
          </p:cNvSpPr>
          <p:nvPr>
            <p:ph type="sldNum" sz="quarter" idx="10"/>
          </p:nvPr>
        </p:nvSpPr>
        <p:spPr/>
        <p:txBody>
          <a:bodyPr/>
          <a:lstStyle/>
          <a:p>
            <a:fld id="{704A1040-FC65-4B4B-94A2-B814865480B2}" type="slidenum">
              <a:rPr lang="en-US" smtClean="0"/>
              <a:pPr/>
              <a:t>30</a:t>
            </a:fld>
            <a:endParaRPr lang="en-US"/>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95448" y="304800"/>
            <a:ext cx="5081752" cy="641159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04A1040-FC65-4B4B-94A2-B814865480B2}" type="slidenum">
              <a:rPr lang="en-US" smtClean="0"/>
              <a:pPr/>
              <a:t>31</a:t>
            </a:fld>
            <a:endParaRPr lang="en-US"/>
          </a:p>
        </p:txBody>
      </p:sp>
      <p:sp>
        <p:nvSpPr>
          <p:cNvPr id="6" name="Title 5"/>
          <p:cNvSpPr>
            <a:spLocks noGrp="1"/>
          </p:cNvSpPr>
          <p:nvPr>
            <p:ph type="title"/>
          </p:nvPr>
        </p:nvSpPr>
        <p:spPr>
          <a:xfrm>
            <a:off x="228600" y="1066800"/>
            <a:ext cx="2895600" cy="2773362"/>
          </a:xfrm>
        </p:spPr>
        <p:txBody>
          <a:bodyPr/>
          <a:lstStyle/>
          <a:p>
            <a:pPr algn="ctr"/>
            <a:r>
              <a:rPr lang="en-US" dirty="0" smtClean="0"/>
              <a:t>Sample Grade 2 Math Concepts &amp; Applications CBM (full test is 3 pages) </a:t>
            </a:r>
            <a:endParaRPr lang="en-US" dirty="0"/>
          </a:p>
        </p:txBody>
      </p:sp>
      <p:pic>
        <p:nvPicPr>
          <p:cNvPr id="3075" name="Picture 3"/>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381000"/>
            <a:ext cx="4876800" cy="642065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8159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154422-C016-4BC6-BDD2-758D7314B92A}" type="slidenum">
              <a:rPr lang="en-US" smtClean="0"/>
              <a:pPr>
                <a:defRPr/>
              </a:pPr>
              <a:t>32</a:t>
            </a:fld>
            <a:endParaRPr lang="en-US"/>
          </a:p>
        </p:txBody>
      </p:sp>
      <p:sp>
        <p:nvSpPr>
          <p:cNvPr id="4" name="Title 5"/>
          <p:cNvSpPr>
            <a:spLocks noGrp="1"/>
          </p:cNvSpPr>
          <p:nvPr>
            <p:ph type="title"/>
          </p:nvPr>
        </p:nvSpPr>
        <p:spPr>
          <a:xfrm>
            <a:off x="457200" y="960438"/>
            <a:ext cx="2667000" cy="2697162"/>
          </a:xfrm>
        </p:spPr>
        <p:txBody>
          <a:bodyPr/>
          <a:lstStyle/>
          <a:p>
            <a:pPr algn="ctr"/>
            <a:r>
              <a:rPr lang="en-US" dirty="0" smtClean="0"/>
              <a:t>Sample Early Numeracy CBM: Number Identification (actual test is 3 pages)  </a:t>
            </a:r>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581401" y="622813"/>
            <a:ext cx="4495800" cy="618138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3423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154422-C016-4BC6-BDD2-758D7314B92A}" type="slidenum">
              <a:rPr lang="en-US" smtClean="0"/>
              <a:pPr>
                <a:defRPr/>
              </a:pPr>
              <a:t>33</a:t>
            </a:fld>
            <a:endParaRPr lang="en-US"/>
          </a:p>
        </p:txBody>
      </p:sp>
      <p:sp>
        <p:nvSpPr>
          <p:cNvPr id="4" name="Title 5"/>
          <p:cNvSpPr txBox="1">
            <a:spLocks/>
          </p:cNvSpPr>
          <p:nvPr/>
        </p:nvSpPr>
        <p:spPr>
          <a:xfrm>
            <a:off x="457200" y="960438"/>
            <a:ext cx="2667000" cy="2697162"/>
          </a:xfrm>
          <a:prstGeom prst="rect">
            <a:avLst/>
          </a:prstGeom>
        </p:spPr>
        <p:txBody>
          <a:bodyPr/>
          <a:lstStyle>
            <a:lvl1pPr algn="ctr" rtl="0" eaLnBrk="1" fontAlgn="base" hangingPunct="1">
              <a:spcBef>
                <a:spcPct val="0"/>
              </a:spcBef>
              <a:spcAft>
                <a:spcPct val="0"/>
              </a:spcAft>
              <a:defRPr sz="3200" b="1" kern="1200">
                <a:solidFill>
                  <a:srgbClr val="2E005C"/>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Sample Early Numeracy CBM: Quantity Discrimination(actual test is 3 pages)  </a:t>
            </a:r>
            <a:endParaRPr lang="en-US" dirty="0"/>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116851" y="490880"/>
            <a:ext cx="4960349" cy="629092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8933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154422-C016-4BC6-BDD2-758D7314B92A}" type="slidenum">
              <a:rPr lang="en-US" smtClean="0"/>
              <a:pPr>
                <a:defRPr/>
              </a:pPr>
              <a:t>34</a:t>
            </a:fld>
            <a:endParaRPr lang="en-US"/>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76600" y="444736"/>
            <a:ext cx="4800600" cy="634125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itle 5"/>
          <p:cNvSpPr txBox="1">
            <a:spLocks/>
          </p:cNvSpPr>
          <p:nvPr/>
        </p:nvSpPr>
        <p:spPr>
          <a:xfrm>
            <a:off x="457200" y="960438"/>
            <a:ext cx="2667000" cy="2697162"/>
          </a:xfrm>
          <a:prstGeom prst="rect">
            <a:avLst/>
          </a:prstGeom>
        </p:spPr>
        <p:txBody>
          <a:bodyPr/>
          <a:lstStyle>
            <a:lvl1pPr algn="ctr" rtl="0" eaLnBrk="1" fontAlgn="base" hangingPunct="1">
              <a:spcBef>
                <a:spcPct val="0"/>
              </a:spcBef>
              <a:spcAft>
                <a:spcPct val="0"/>
              </a:spcAft>
              <a:defRPr sz="3200" b="1" kern="1200">
                <a:solidFill>
                  <a:srgbClr val="2E005C"/>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Sample Early Numeracy CBM: Missing Number (actual test is 3 pages)  </a:t>
            </a:r>
            <a:endParaRPr lang="en-US" dirty="0"/>
          </a:p>
        </p:txBody>
      </p:sp>
    </p:spTree>
    <p:extLst>
      <p:ext uri="{BB962C8B-B14F-4D97-AF65-F5344CB8AC3E}">
        <p14:creationId xmlns:p14="http://schemas.microsoft.com/office/powerpoint/2010/main" xmlns="" val="2906435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1143000" y="1600200"/>
            <a:ext cx="2971800" cy="2286000"/>
          </a:xfrm>
          <a:prstGeom prst="rect">
            <a:avLst/>
          </a:prstGeom>
        </p:spPr>
        <p:txBody>
          <a:bodyPr/>
          <a:lstStyle/>
          <a:p>
            <a:pPr eaLnBrk="1" hangingPunct="1">
              <a:buClr>
                <a:srgbClr val="92D050"/>
              </a:buClr>
              <a:buFont typeface="Wingdings" charset="2"/>
              <a:buChar char="v"/>
            </a:pPr>
            <a:r>
              <a:rPr lang="en-US" sz="2800" dirty="0" smtClean="0">
                <a:solidFill>
                  <a:srgbClr val="000000"/>
                </a:solidFill>
              </a:rPr>
              <a:t> Student copy</a:t>
            </a:r>
          </a:p>
        </p:txBody>
      </p:sp>
      <p:pic>
        <p:nvPicPr>
          <p:cNvPr id="33795" name="Picture 4" descr="File0063"/>
          <p:cNvPicPr>
            <a:picLocks noGrp="1" noChangeAspect="1" noChangeArrowheads="1"/>
          </p:cNvPicPr>
          <p:nvPr>
            <p:ph sz="half" idx="4294967295"/>
          </p:nvPr>
        </p:nvPicPr>
        <p:blipFill>
          <a:blip r:embed="rId3" cstate="print"/>
          <a:srcRect/>
          <a:stretch>
            <a:fillRect/>
          </a:stretch>
        </p:blipFill>
        <p:spPr>
          <a:xfrm>
            <a:off x="4191000" y="990600"/>
            <a:ext cx="4283075" cy="5654122"/>
          </a:xfrm>
          <a:prstGeom prst="rect">
            <a:avLst/>
          </a:prstGeom>
        </p:spPr>
      </p:pic>
      <p:sp>
        <p:nvSpPr>
          <p:cNvPr id="31748" name="Rectangle 5"/>
          <p:cNvSpPr>
            <a:spLocks noChangeArrowheads="1"/>
          </p:cNvSpPr>
          <p:nvPr/>
        </p:nvSpPr>
        <p:spPr bwMode="auto">
          <a:xfrm>
            <a:off x="228600" y="228600"/>
            <a:ext cx="9144000" cy="990600"/>
          </a:xfrm>
          <a:prstGeom prst="rect">
            <a:avLst/>
          </a:prstGeom>
          <a:noFill/>
          <a:ln w="9525">
            <a:noFill/>
            <a:miter lim="800000"/>
            <a:headEnd/>
            <a:tailEnd/>
          </a:ln>
        </p:spPr>
        <p:txBody>
          <a:bodyPr anchor="ctr"/>
          <a:lstStyle/>
          <a:p>
            <a:pPr algn="ctr" eaLnBrk="1" hangingPunct="1">
              <a:defRPr/>
            </a:pPr>
            <a:r>
              <a:rPr lang="en-US" sz="3600" b="1" dirty="0">
                <a:solidFill>
                  <a:schemeClr val="tx2"/>
                </a:solidFill>
                <a:latin typeface="+mj-lt"/>
                <a:ea typeface="+mn-ea"/>
              </a:rPr>
              <a:t>CBM Passage Reading Fluency</a:t>
            </a:r>
          </a:p>
        </p:txBody>
      </p:sp>
      <p:pic>
        <p:nvPicPr>
          <p:cNvPr id="403457" name="Picture 1"/>
          <p:cNvPicPr>
            <a:picLocks noChangeAspect="1" noChangeArrowheads="1"/>
          </p:cNvPicPr>
          <p:nvPr/>
        </p:nvPicPr>
        <p:blipFill>
          <a:blip r:embed="rId4" cstate="print"/>
          <a:srcRect/>
          <a:stretch>
            <a:fillRect/>
          </a:stretch>
        </p:blipFill>
        <p:spPr bwMode="auto">
          <a:xfrm>
            <a:off x="278904" y="2700337"/>
            <a:ext cx="8103095" cy="2876505"/>
          </a:xfrm>
          <a:prstGeom prst="rect">
            <a:avLst/>
          </a:prstGeom>
          <a:noFill/>
          <a:ln w="9525">
            <a:noFill/>
            <a:miter lim="800000"/>
            <a:headEnd/>
            <a:tailEnd/>
          </a:ln>
        </p:spPr>
      </p:pic>
      <p:sp>
        <p:nvSpPr>
          <p:cNvPr id="7" name="Rectangle 6"/>
          <p:cNvSpPr/>
          <p:nvPr/>
        </p:nvSpPr>
        <p:spPr>
          <a:xfrm>
            <a:off x="304800" y="2743200"/>
            <a:ext cx="8153400" cy="281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91000" y="990600"/>
            <a:ext cx="4038600" cy="1447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0800000" flipV="1">
            <a:off x="4038600" y="2438400"/>
            <a:ext cx="16002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D018D9C5-E644-414B-97B6-66097F7A7F26}"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403457"/>
                                        </p:tgtEl>
                                        <p:attrNameLst>
                                          <p:attrName>style.visibility</p:attrName>
                                        </p:attrNameLst>
                                      </p:cBhvr>
                                      <p:to>
                                        <p:strVal val="visible"/>
                                      </p:to>
                                    </p:set>
                                    <p:animEffect transition="in" filter="blinds(horizontal)">
                                      <p:cBhvr>
                                        <p:cTn id="16" dur="500"/>
                                        <p:tgtEl>
                                          <p:spTgt spid="403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THINK-PAIR -SHARE</a:t>
            </a:r>
            <a:endParaRPr lang="en-US" dirty="0"/>
          </a:p>
        </p:txBody>
      </p:sp>
      <p:sp>
        <p:nvSpPr>
          <p:cNvPr id="4" name="Text Placeholder 3"/>
          <p:cNvSpPr>
            <a:spLocks noGrp="1"/>
          </p:cNvSpPr>
          <p:nvPr>
            <p:ph idx="1"/>
          </p:nvPr>
        </p:nvSpPr>
        <p:spPr/>
        <p:txBody>
          <a:bodyPr/>
          <a:lstStyle/>
          <a:p>
            <a:pPr>
              <a:buClr>
                <a:schemeClr val="accent1"/>
              </a:buClr>
              <a:buFont typeface="Wingdings" pitchFamily="2" charset="2"/>
              <a:buChar char="§"/>
            </a:pPr>
            <a:r>
              <a:rPr lang="en-US" dirty="0" smtClean="0"/>
              <a:t>What mastery measures and general outcome measures are being used in your district? </a:t>
            </a:r>
          </a:p>
          <a:p>
            <a:pPr>
              <a:buClr>
                <a:schemeClr val="accent1"/>
              </a:buClr>
              <a:buFont typeface="Wingdings" pitchFamily="2" charset="2"/>
              <a:buChar char="§"/>
            </a:pPr>
            <a:r>
              <a:rPr lang="en-US" dirty="0" smtClean="0"/>
              <a:t>What are the advantages/disadvantages of each approach?</a:t>
            </a:r>
            <a:endParaRPr lang="en-US" dirty="0"/>
          </a:p>
        </p:txBody>
      </p:sp>
      <p:sp>
        <p:nvSpPr>
          <p:cNvPr id="2" name="Slide Number Placeholder 1"/>
          <p:cNvSpPr>
            <a:spLocks noGrp="1"/>
          </p:cNvSpPr>
          <p:nvPr>
            <p:ph type="sldNum" sz="quarter" idx="10"/>
          </p:nvPr>
        </p:nvSpPr>
        <p:spPr/>
        <p:txBody>
          <a:bodyPr/>
          <a:lstStyle/>
          <a:p>
            <a:pPr>
              <a:defRPr/>
            </a:pPr>
            <a:fld id="{D018D9C5-E644-414B-97B6-66097F7A7F26}"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 </a:t>
            </a:r>
            <a:endParaRPr lang="en-US" dirty="0"/>
          </a:p>
        </p:txBody>
      </p:sp>
      <p:sp>
        <p:nvSpPr>
          <p:cNvPr id="3" name="Content Placeholder 2"/>
          <p:cNvSpPr>
            <a:spLocks noGrp="1"/>
          </p:cNvSpPr>
          <p:nvPr>
            <p:ph idx="1"/>
          </p:nvPr>
        </p:nvSpPr>
        <p:spPr/>
        <p:txBody>
          <a:bodyPr/>
          <a:lstStyle/>
          <a:p>
            <a:pPr marL="0" indent="0">
              <a:buNone/>
            </a:pPr>
            <a:r>
              <a:rPr lang="en-US" dirty="0" smtClean="0"/>
              <a:t>Why might GOMs be advantageous for progress monitoring within an RTI system (when they are available)?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37</a:t>
            </a:fld>
            <a:endParaRPr lang="en-US"/>
          </a:p>
        </p:txBody>
      </p:sp>
    </p:spTree>
    <p:extLst>
      <p:ext uri="{BB962C8B-B14F-4D97-AF65-F5344CB8AC3E}">
        <p14:creationId xmlns:p14="http://schemas.microsoft.com/office/powerpoint/2010/main" xmlns="" val="468943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PART 2: USING THE PROGRESS MONITORING TOOLS CHART </a:t>
            </a:r>
            <a:endParaRPr lang="en-US" dirty="0"/>
          </a:p>
        </p:txBody>
      </p:sp>
      <p:sp>
        <p:nvSpPr>
          <p:cNvPr id="2" name="Text Placeholder 1"/>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38</a:t>
            </a:fld>
            <a:endParaRPr lang="en-US"/>
          </a:p>
        </p:txBody>
      </p:sp>
    </p:spTree>
    <p:extLst>
      <p:ext uri="{BB962C8B-B14F-4D97-AF65-F5344CB8AC3E}">
        <p14:creationId xmlns:p14="http://schemas.microsoft.com/office/powerpoint/2010/main" xmlns="" val="4057185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Should my assessment tool be used for progress monitoring?</a:t>
            </a:r>
            <a:endParaRPr lang="en-US" dirty="0"/>
          </a:p>
        </p:txBody>
      </p:sp>
      <p:sp>
        <p:nvSpPr>
          <p:cNvPr id="3" name="Content Placeholder 2"/>
          <p:cNvSpPr>
            <a:spLocks noGrp="1"/>
          </p:cNvSpPr>
          <p:nvPr>
            <p:ph idx="1"/>
          </p:nvPr>
        </p:nvSpPr>
        <p:spPr>
          <a:xfrm>
            <a:off x="76200" y="1828800"/>
            <a:ext cx="8991600" cy="3811588"/>
          </a:xfrm>
        </p:spPr>
        <p:txBody>
          <a:bodyPr/>
          <a:lstStyle/>
          <a:p>
            <a:pPr marL="0" indent="0">
              <a:buNone/>
            </a:pPr>
            <a:r>
              <a:rPr lang="en-US" sz="2200" dirty="0" smtClean="0"/>
              <a:t>Although a many assessments provide useful information and may be part of your broad approach to </a:t>
            </a:r>
            <a:r>
              <a:rPr lang="en-US" sz="2200" b="1" dirty="0" smtClean="0">
                <a:solidFill>
                  <a:schemeClr val="accent2">
                    <a:lumMod val="90000"/>
                    <a:lumOff val="10000"/>
                  </a:schemeClr>
                </a:solidFill>
              </a:rPr>
              <a:t>formative assessment</a:t>
            </a:r>
            <a:r>
              <a:rPr lang="en-US" sz="2200" dirty="0" smtClean="0"/>
              <a:t>, consider the following when deciding whether a tool should be used for </a:t>
            </a:r>
            <a:r>
              <a:rPr lang="en-US" sz="2200" b="1" dirty="0" smtClean="0">
                <a:solidFill>
                  <a:schemeClr val="accent2">
                    <a:lumMod val="90000"/>
                    <a:lumOff val="10000"/>
                  </a:schemeClr>
                </a:solidFill>
              </a:rPr>
              <a:t>progress monitoring </a:t>
            </a:r>
            <a:r>
              <a:rPr lang="en-US" sz="2200" dirty="0" smtClean="0"/>
              <a:t>within your RTI system...</a:t>
            </a:r>
          </a:p>
          <a:p>
            <a:pPr>
              <a:buFont typeface="Arial" pitchFamily="34" charset="0"/>
              <a:buChar char="•"/>
            </a:pPr>
            <a:r>
              <a:rPr lang="en-US" sz="2200" dirty="0" smtClean="0"/>
              <a:t>Are there standardized administration &amp; scoring instructions?</a:t>
            </a:r>
          </a:p>
          <a:p>
            <a:pPr>
              <a:buFont typeface="Arial" pitchFamily="34" charset="0"/>
              <a:buChar char="•"/>
            </a:pPr>
            <a:r>
              <a:rPr lang="en-US" sz="2200" dirty="0" smtClean="0"/>
              <a:t>Are parallel/alternate forms available to allow for repeated assessment?</a:t>
            </a:r>
          </a:p>
          <a:p>
            <a:pPr>
              <a:buFont typeface="Arial" pitchFamily="34" charset="0"/>
              <a:buChar char="•"/>
            </a:pPr>
            <a:r>
              <a:rPr lang="en-US" sz="2200" dirty="0" smtClean="0"/>
              <a:t>Is there evidence of reliability &amp; validity of </a:t>
            </a:r>
            <a:r>
              <a:rPr lang="en-US" sz="2200" b="1" dirty="0" smtClean="0">
                <a:solidFill>
                  <a:schemeClr val="bg2">
                    <a:lumMod val="25000"/>
                  </a:schemeClr>
                </a:solidFill>
              </a:rPr>
              <a:t>performance level</a:t>
            </a:r>
            <a:r>
              <a:rPr lang="en-US" sz="2200" dirty="0" smtClean="0">
                <a:solidFill>
                  <a:schemeClr val="tx1"/>
                </a:solidFill>
              </a:rPr>
              <a:t>?</a:t>
            </a:r>
          </a:p>
          <a:p>
            <a:pPr>
              <a:buFont typeface="Arial" pitchFamily="34" charset="0"/>
              <a:buChar char="•"/>
            </a:pPr>
            <a:r>
              <a:rPr lang="en-US" sz="2200" dirty="0" smtClean="0">
                <a:solidFill>
                  <a:schemeClr val="tx1"/>
                </a:solidFill>
              </a:rPr>
              <a:t>Is there evidence or reliability &amp; validity of the </a:t>
            </a:r>
            <a:r>
              <a:rPr lang="en-US" sz="2200" b="1" dirty="0" smtClean="0">
                <a:solidFill>
                  <a:schemeClr val="accent2">
                    <a:lumMod val="90000"/>
                    <a:lumOff val="10000"/>
                  </a:schemeClr>
                </a:solidFill>
              </a:rPr>
              <a:t>slope</a:t>
            </a:r>
            <a:r>
              <a:rPr lang="en-US" sz="2200" dirty="0" smtClean="0">
                <a:solidFill>
                  <a:schemeClr val="tx1"/>
                </a:solidFill>
              </a:rPr>
              <a:t> (i.e., growth rate)?</a:t>
            </a:r>
          </a:p>
          <a:p>
            <a:pPr>
              <a:buFont typeface="Arial" pitchFamily="34" charset="0"/>
              <a:buChar char="•"/>
            </a:pPr>
            <a:endParaRPr lang="en-US" sz="1000" dirty="0" smtClean="0">
              <a:solidFill>
                <a:schemeClr val="tx1"/>
              </a:solidFill>
            </a:endParaRPr>
          </a:p>
          <a:p>
            <a:pPr marL="0" indent="0" algn="ctr">
              <a:buNone/>
            </a:pPr>
            <a:r>
              <a:rPr lang="en-US" sz="2200" b="1" i="1" dirty="0" smtClean="0">
                <a:solidFill>
                  <a:schemeClr val="accent2">
                    <a:lumMod val="90000"/>
                    <a:lumOff val="10000"/>
                  </a:schemeClr>
                </a:solidFill>
              </a:rPr>
              <a:t>The Progress Monitoring Tools Chart can help you answer these questions! </a:t>
            </a:r>
            <a:endParaRPr lang="en-US" sz="2200" b="1" i="1" dirty="0">
              <a:solidFill>
                <a:schemeClr val="accent2">
                  <a:lumMod val="90000"/>
                  <a:lumOff val="10000"/>
                </a:schemeClr>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39</a:t>
            </a:fld>
            <a:endParaRPr lang="en-US" dirty="0"/>
          </a:p>
        </p:txBody>
      </p:sp>
    </p:spTree>
    <p:extLst>
      <p:ext uri="{BB962C8B-B14F-4D97-AF65-F5344CB8AC3E}">
        <p14:creationId xmlns:p14="http://schemas.microsoft.com/office/powerpoint/2010/main" xmlns="" val="415310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What is RTI?</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8"/>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fld id="{7408F201-C720-440E-B435-37ECBFD38BAE}" type="slidenum">
              <a:rPr lang="en-US" smtClean="0"/>
              <a:pPr/>
              <a:t>40</a:t>
            </a:fld>
            <a:endParaRPr lang="en-US" smtClean="0"/>
          </a:p>
        </p:txBody>
      </p:sp>
      <p:sp>
        <p:nvSpPr>
          <p:cNvPr id="39939" name="Rectangle 2"/>
          <p:cNvSpPr>
            <a:spLocks noGrp="1"/>
          </p:cNvSpPr>
          <p:nvPr>
            <p:ph type="title"/>
          </p:nvPr>
        </p:nvSpPr>
        <p:spPr bwMode="auto">
          <a:xfrm>
            <a:off x="457200" y="304800"/>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NCRTI Progress Monitoring Tools Chart</a:t>
            </a:r>
          </a:p>
        </p:txBody>
      </p:sp>
      <p:sp>
        <p:nvSpPr>
          <p:cNvPr id="11" name="Text Placeholder 8"/>
          <p:cNvSpPr txBox="1">
            <a:spLocks/>
          </p:cNvSpPr>
          <p:nvPr/>
        </p:nvSpPr>
        <p:spPr>
          <a:xfrm>
            <a:off x="457200" y="5943600"/>
            <a:ext cx="8305800" cy="457200"/>
          </a:xfrm>
          <a:prstGeom prst="rect">
            <a:avLst/>
          </a:prstGeom>
        </p:spPr>
        <p:txBody>
          <a:bodyPr/>
          <a:lstStyle/>
          <a:p>
            <a:pPr marL="342900" indent="-342900" algn="ctr">
              <a:spcBef>
                <a:spcPct val="50000"/>
              </a:spcBef>
              <a:defRPr/>
            </a:pPr>
            <a:r>
              <a:rPr lang="en-US" sz="3200" dirty="0"/>
              <a:t>www.rti4success.org</a:t>
            </a:r>
            <a:endParaRPr lang="en-US" sz="3200" dirty="0">
              <a:latin typeface="+mn-lt"/>
            </a:endParaRPr>
          </a:p>
        </p:txBody>
      </p:sp>
      <p:pic>
        <p:nvPicPr>
          <p:cNvPr id="5" name="Picture 2"/>
          <p:cNvPicPr>
            <a:picLocks noChangeAspect="1" noChangeArrowheads="1"/>
          </p:cNvPicPr>
          <p:nvPr/>
        </p:nvPicPr>
        <p:blipFill>
          <a:blip r:embed="rId3" cstate="print"/>
          <a:srcRect/>
          <a:stretch>
            <a:fillRect/>
          </a:stretch>
        </p:blipFill>
        <p:spPr bwMode="auto">
          <a:xfrm>
            <a:off x="0" y="914400"/>
            <a:ext cx="9118601" cy="5195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Using the Tools Chart</a:t>
            </a:r>
            <a:endParaRPr lang="en-US" dirty="0"/>
          </a:p>
        </p:txBody>
      </p:sp>
      <p:sp>
        <p:nvSpPr>
          <p:cNvPr id="3" name="Content Placeholder 2"/>
          <p:cNvSpPr>
            <a:spLocks noGrp="1"/>
          </p:cNvSpPr>
          <p:nvPr>
            <p:ph idx="1"/>
          </p:nvPr>
        </p:nvSpPr>
        <p:spPr>
          <a:xfrm>
            <a:off x="381000" y="1981200"/>
            <a:ext cx="8305800" cy="3657600"/>
          </a:xfrm>
        </p:spPr>
        <p:txBody>
          <a:bodyPr/>
          <a:lstStyle/>
          <a:p>
            <a:pPr marL="0" indent="0">
              <a:buClr>
                <a:schemeClr val="accent1"/>
              </a:buClr>
              <a:buNone/>
            </a:pPr>
            <a:r>
              <a:rPr lang="en-US" b="1" dirty="0" smtClean="0"/>
              <a:t>Possible Steps…</a:t>
            </a:r>
          </a:p>
          <a:p>
            <a:pPr marL="514350" indent="-514350">
              <a:buClr>
                <a:schemeClr val="accent1"/>
              </a:buClr>
              <a:buFont typeface="+mj-lt"/>
              <a:buAutoNum type="arabicPeriod"/>
            </a:pPr>
            <a:r>
              <a:rPr lang="en-US" sz="2600" dirty="0" smtClean="0"/>
              <a:t>Gather a team</a:t>
            </a:r>
          </a:p>
          <a:p>
            <a:pPr marL="514350" indent="-514350">
              <a:buClr>
                <a:schemeClr val="accent1"/>
              </a:buClr>
              <a:buFont typeface="+mj-lt"/>
              <a:buAutoNum type="arabicPeriod"/>
            </a:pPr>
            <a:r>
              <a:rPr lang="en-US" sz="2600" dirty="0" smtClean="0"/>
              <a:t>Determine your needs</a:t>
            </a:r>
          </a:p>
          <a:p>
            <a:pPr marL="514350" indent="-514350">
              <a:buClr>
                <a:schemeClr val="accent1"/>
              </a:buClr>
              <a:buFont typeface="+mj-lt"/>
              <a:buAutoNum type="arabicPeriod"/>
            </a:pPr>
            <a:r>
              <a:rPr lang="en-US" sz="2600" dirty="0" smtClean="0"/>
              <a:t>Determine your priorities</a:t>
            </a:r>
          </a:p>
          <a:p>
            <a:pPr marL="514350" indent="-514350">
              <a:buClr>
                <a:schemeClr val="accent1"/>
              </a:buClr>
              <a:buFont typeface="+mj-lt"/>
              <a:buAutoNum type="arabicPeriod"/>
            </a:pPr>
            <a:r>
              <a:rPr lang="en-US" sz="2600" dirty="0" smtClean="0"/>
              <a:t>Familiarize yourself with the content and language of the chart</a:t>
            </a:r>
          </a:p>
          <a:p>
            <a:pPr marL="514350" indent="-514350">
              <a:buClr>
                <a:schemeClr val="accent1"/>
              </a:buClr>
              <a:buFont typeface="+mj-lt"/>
              <a:buAutoNum type="arabicPeriod"/>
            </a:pPr>
            <a:r>
              <a:rPr lang="en-US" sz="2600" dirty="0" smtClean="0"/>
              <a:t>Review the ratings and implementation data</a:t>
            </a:r>
          </a:p>
          <a:p>
            <a:pPr marL="514350" indent="-514350">
              <a:buClr>
                <a:schemeClr val="accent1"/>
              </a:buClr>
              <a:buFont typeface="+mj-lt"/>
              <a:buAutoNum type="arabicPeriod"/>
            </a:pPr>
            <a:r>
              <a:rPr lang="en-US" sz="2600" dirty="0" smtClean="0"/>
              <a:t>Ask for more information</a:t>
            </a:r>
            <a:endParaRPr lang="en-US" sz="2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Gather a Team</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Who should be involved in selecting a progress monitoring tool?</a:t>
            </a:r>
          </a:p>
          <a:p>
            <a:pPr>
              <a:buClr>
                <a:schemeClr val="accent1"/>
              </a:buClr>
              <a:buFont typeface="Wingdings" pitchFamily="2" charset="2"/>
              <a:buChar char="§"/>
            </a:pPr>
            <a:r>
              <a:rPr lang="en-US" dirty="0" smtClean="0"/>
              <a:t>What types of expertise and what perspectives should be involved in selecting a tool?</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Determine Your Needs</a:t>
            </a:r>
            <a:endParaRPr lang="en-US" dirty="0"/>
          </a:p>
        </p:txBody>
      </p:sp>
      <p:sp>
        <p:nvSpPr>
          <p:cNvPr id="3" name="Content Placeholder 2"/>
          <p:cNvSpPr>
            <a:spLocks noGrp="1"/>
          </p:cNvSpPr>
          <p:nvPr>
            <p:ph idx="1"/>
          </p:nvPr>
        </p:nvSpPr>
        <p:spPr>
          <a:xfrm>
            <a:off x="228600" y="1905000"/>
            <a:ext cx="8915400" cy="4038600"/>
          </a:xfrm>
        </p:spPr>
        <p:txBody>
          <a:bodyPr/>
          <a:lstStyle/>
          <a:p>
            <a:pPr>
              <a:buClr>
                <a:schemeClr val="accent1"/>
              </a:buClr>
              <a:buFont typeface="Wingdings" pitchFamily="2" charset="2"/>
              <a:buChar char="§"/>
            </a:pPr>
            <a:r>
              <a:rPr lang="en-US" sz="2400" dirty="0" smtClean="0">
                <a:solidFill>
                  <a:schemeClr val="tx1"/>
                </a:solidFill>
              </a:rPr>
              <a:t>For what skills or set of skills do you need a progress monitoring tool?</a:t>
            </a:r>
          </a:p>
          <a:p>
            <a:pPr>
              <a:buClr>
                <a:schemeClr val="accent1"/>
              </a:buClr>
              <a:buFont typeface="Wingdings" pitchFamily="2" charset="2"/>
              <a:buChar char="§"/>
            </a:pPr>
            <a:r>
              <a:rPr lang="en-US" sz="2400" dirty="0" smtClean="0">
                <a:solidFill>
                  <a:schemeClr val="tx1"/>
                </a:solidFill>
              </a:rPr>
              <a:t>What population will you progress monitor (grades, subgroups)? </a:t>
            </a:r>
          </a:p>
          <a:p>
            <a:pPr>
              <a:buClr>
                <a:schemeClr val="accent1"/>
              </a:buClr>
              <a:buFont typeface="Wingdings" pitchFamily="2" charset="2"/>
              <a:buChar char="§"/>
            </a:pPr>
            <a:r>
              <a:rPr lang="en-US" sz="2400" dirty="0" smtClean="0">
                <a:solidFill>
                  <a:schemeClr val="tx1"/>
                </a:solidFill>
              </a:rPr>
              <a:t>When and how frequently will progress monitoring occur?</a:t>
            </a:r>
          </a:p>
          <a:p>
            <a:pPr>
              <a:buClr>
                <a:schemeClr val="accent1"/>
              </a:buClr>
              <a:buFont typeface="Wingdings" pitchFamily="2" charset="2"/>
              <a:buChar char="§"/>
            </a:pPr>
            <a:r>
              <a:rPr lang="en-US" sz="2400" dirty="0" smtClean="0">
                <a:solidFill>
                  <a:schemeClr val="tx1"/>
                </a:solidFill>
              </a:rPr>
              <a:t>Who will conduct the progress monitoring and what is their knowledge and skill level? </a:t>
            </a:r>
          </a:p>
          <a:p>
            <a:pPr>
              <a:buClr>
                <a:schemeClr val="accent1"/>
              </a:buClr>
              <a:buFont typeface="Wingdings" pitchFamily="2" charset="2"/>
              <a:buChar char="§"/>
            </a:pPr>
            <a:r>
              <a:rPr lang="en-US" sz="2400" dirty="0" smtClean="0">
                <a:solidFill>
                  <a:schemeClr val="tx1"/>
                </a:solidFill>
              </a:rPr>
              <a:t>What kind of training do they need and who will provide it? </a:t>
            </a:r>
          </a:p>
          <a:p>
            <a:pPr>
              <a:buClr>
                <a:schemeClr val="accent1"/>
              </a:buClr>
              <a:buFont typeface="Wingdings" pitchFamily="2" charset="2"/>
              <a:buChar char="§"/>
            </a:pPr>
            <a:r>
              <a:rPr lang="en-US" sz="2400" dirty="0" smtClean="0">
                <a:solidFill>
                  <a:schemeClr val="tx1"/>
                </a:solidFill>
              </a:rPr>
              <a:t>What materials will you need (computer, paper and pencil)?</a:t>
            </a:r>
          </a:p>
          <a:p>
            <a:pPr>
              <a:buClr>
                <a:schemeClr val="accent1"/>
              </a:buClr>
              <a:buFont typeface="Wingdings" pitchFamily="2" charset="2"/>
              <a:buChar char="§"/>
            </a:pPr>
            <a:r>
              <a:rPr lang="en-US" sz="2400" dirty="0" smtClean="0">
                <a:solidFill>
                  <a:schemeClr val="tx1"/>
                </a:solidFill>
              </a:rPr>
              <a:t>How much funding will you need? </a:t>
            </a:r>
            <a:endParaRPr lang="en-US" sz="2400" dirty="0">
              <a:solidFill>
                <a:schemeClr val="tx1"/>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Determine Your Priorities</a:t>
            </a:r>
            <a:endParaRPr lang="en-US" dirty="0"/>
          </a:p>
        </p:txBody>
      </p:sp>
      <p:sp>
        <p:nvSpPr>
          <p:cNvPr id="3" name="Content Placeholder 2"/>
          <p:cNvSpPr>
            <a:spLocks noGrp="1"/>
          </p:cNvSpPr>
          <p:nvPr>
            <p:ph idx="1"/>
          </p:nvPr>
        </p:nvSpPr>
        <p:spPr>
          <a:xfrm>
            <a:off x="381000" y="1905000"/>
            <a:ext cx="8305800" cy="3962400"/>
          </a:xfrm>
        </p:spPr>
        <p:txBody>
          <a:bodyPr/>
          <a:lstStyle/>
          <a:p>
            <a:pPr>
              <a:buClr>
                <a:schemeClr val="accent1"/>
              </a:buClr>
              <a:buFont typeface="Wingdings" pitchFamily="2" charset="2"/>
              <a:buChar char="§"/>
            </a:pPr>
            <a:r>
              <a:rPr lang="en-US" sz="2800" dirty="0" smtClean="0">
                <a:solidFill>
                  <a:schemeClr val="tx1"/>
                </a:solidFill>
              </a:rPr>
              <a:t>Is it a tool that can be purchased for a reasonable cost?</a:t>
            </a:r>
          </a:p>
          <a:p>
            <a:pPr>
              <a:buClr>
                <a:schemeClr val="accent1"/>
              </a:buClr>
              <a:buFont typeface="Wingdings" pitchFamily="2" charset="2"/>
              <a:buChar char="§"/>
            </a:pPr>
            <a:r>
              <a:rPr lang="en-US" sz="2800" dirty="0" smtClean="0">
                <a:solidFill>
                  <a:schemeClr val="tx1"/>
                </a:solidFill>
              </a:rPr>
              <a:t>Is it a tool that does not take long to administer and score?</a:t>
            </a:r>
          </a:p>
          <a:p>
            <a:pPr>
              <a:buClr>
                <a:schemeClr val="accent1"/>
              </a:buClr>
              <a:buFont typeface="Wingdings" pitchFamily="2" charset="2"/>
              <a:buChar char="§"/>
            </a:pPr>
            <a:r>
              <a:rPr lang="en-US" sz="2800" dirty="0" smtClean="0">
                <a:solidFill>
                  <a:schemeClr val="tx1"/>
                </a:solidFill>
              </a:rPr>
              <a:t>Is it a tool that offers ready access to training and technical support for staff?</a:t>
            </a:r>
          </a:p>
          <a:p>
            <a:pPr>
              <a:buClr>
                <a:schemeClr val="accent1"/>
              </a:buClr>
              <a:buFont typeface="Wingdings" pitchFamily="2" charset="2"/>
              <a:buChar char="§"/>
            </a:pPr>
            <a:r>
              <a:rPr lang="en-US" sz="2800" dirty="0" smtClean="0">
                <a:solidFill>
                  <a:schemeClr val="tx1"/>
                </a:solidFill>
              </a:rPr>
              <a:t>Is it a tool that meets the highest standards for technical rigor?</a:t>
            </a: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81000" y="457200"/>
            <a:ext cx="8305800" cy="1295400"/>
          </a:xfrm>
          <a:prstGeom prst="rect">
            <a:avLst/>
          </a:prstGeom>
        </p:spPr>
        <p:txBody>
          <a:bodyPr lIns="0" tIns="0" rIns="0" bIns="0" anchor="b"/>
          <a:lstStyle/>
          <a:p>
            <a:r>
              <a:rPr lang="en-US" b="1" dirty="0" smtClean="0">
                <a:solidFill>
                  <a:srgbClr val="2E005C"/>
                </a:solidFill>
              </a:rPr>
              <a:t>4. </a:t>
            </a:r>
            <a:r>
              <a:rPr lang="en-US" dirty="0" smtClean="0"/>
              <a:t>Familiarize Yourself with the Content and Language of the Chart</a:t>
            </a:r>
            <a:endParaRPr lang="en-US" b="1" dirty="0" smtClean="0">
              <a:solidFill>
                <a:srgbClr val="2E005C"/>
              </a:solidFill>
            </a:endParaRPr>
          </a:p>
        </p:txBody>
      </p:sp>
      <p:sp>
        <p:nvSpPr>
          <p:cNvPr id="8" name="Oval 7"/>
          <p:cNvSpPr/>
          <p:nvPr/>
        </p:nvSpPr>
        <p:spPr>
          <a:xfrm>
            <a:off x="3733800" y="3581400"/>
            <a:ext cx="1066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24600" y="1981200"/>
            <a:ext cx="2133600" cy="646331"/>
          </a:xfrm>
          <a:prstGeom prst="rect">
            <a:avLst/>
          </a:prstGeom>
          <a:noFill/>
        </p:spPr>
        <p:txBody>
          <a:bodyPr wrap="square" rtlCol="0">
            <a:spAutoFit/>
          </a:bodyPr>
          <a:lstStyle/>
          <a:p>
            <a:r>
              <a:rPr lang="en-US" dirty="0" smtClean="0"/>
              <a:t>General Outcome Measures</a:t>
            </a:r>
            <a:endParaRPr lang="en-US" dirty="0"/>
          </a:p>
        </p:txBody>
      </p:sp>
      <p:sp>
        <p:nvSpPr>
          <p:cNvPr id="14" name="TextBox 13"/>
          <p:cNvSpPr txBox="1"/>
          <p:nvPr/>
        </p:nvSpPr>
        <p:spPr>
          <a:xfrm>
            <a:off x="6172200" y="2971800"/>
            <a:ext cx="2133600" cy="369332"/>
          </a:xfrm>
          <a:prstGeom prst="rect">
            <a:avLst/>
          </a:prstGeom>
          <a:noFill/>
        </p:spPr>
        <p:txBody>
          <a:bodyPr wrap="square" rtlCol="0">
            <a:spAutoFit/>
          </a:bodyPr>
          <a:lstStyle/>
          <a:p>
            <a:r>
              <a:rPr lang="en-US" dirty="0" smtClean="0"/>
              <a:t>Mastery Measures</a:t>
            </a:r>
            <a:endParaRPr lang="en-US" dirty="0"/>
          </a:p>
        </p:txBody>
      </p:sp>
      <p:sp>
        <p:nvSpPr>
          <p:cNvPr id="15" name="Rectangle 14"/>
          <p:cNvSpPr/>
          <p:nvPr/>
        </p:nvSpPr>
        <p:spPr>
          <a:xfrm>
            <a:off x="6324600" y="1981200"/>
            <a:ext cx="2133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6000" y="2895600"/>
            <a:ext cx="2209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srcRect l="17778" t="17778" r="16667" b="16444"/>
          <a:stretch>
            <a:fillRect/>
          </a:stretch>
        </p:blipFill>
        <p:spPr bwMode="auto">
          <a:xfrm>
            <a:off x="232719" y="1905000"/>
            <a:ext cx="5710881" cy="3581400"/>
          </a:xfrm>
          <a:prstGeom prst="rect">
            <a:avLst/>
          </a:prstGeom>
          <a:noFill/>
          <a:ln w="9525">
            <a:noFill/>
            <a:miter lim="800000"/>
            <a:headEnd/>
            <a:tailEnd/>
          </a:ln>
        </p:spPr>
      </p:pic>
      <p:sp>
        <p:nvSpPr>
          <p:cNvPr id="7" name="Oval 6"/>
          <p:cNvSpPr/>
          <p:nvPr/>
        </p:nvSpPr>
        <p:spPr>
          <a:xfrm>
            <a:off x="0" y="1828800"/>
            <a:ext cx="4343400" cy="304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26" idx="5"/>
            <a:endCxn id="16" idx="1"/>
          </p:cNvCxnSpPr>
          <p:nvPr/>
        </p:nvCxnSpPr>
        <p:spPr>
          <a:xfrm rot="16200000" flipH="1">
            <a:off x="4013806" y="1080106"/>
            <a:ext cx="833578" cy="3330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28600" y="2133600"/>
            <a:ext cx="29718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6"/>
          </p:cNvCxnSpPr>
          <p:nvPr/>
        </p:nvCxnSpPr>
        <p:spPr>
          <a:xfrm>
            <a:off x="4343400" y="19812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noChangeArrowheads="1"/>
          </p:cNvPicPr>
          <p:nvPr/>
        </p:nvPicPr>
        <p:blipFill>
          <a:blip r:embed="rId4" cstate="print"/>
          <a:srcRect l="16667" t="29333" r="16667" b="32445"/>
          <a:stretch>
            <a:fillRect/>
          </a:stretch>
        </p:blipFill>
        <p:spPr bwMode="auto">
          <a:xfrm>
            <a:off x="3310270" y="4038600"/>
            <a:ext cx="5528930" cy="1981200"/>
          </a:xfrm>
          <a:prstGeom prst="rect">
            <a:avLst/>
          </a:prstGeom>
          <a:noFill/>
          <a:ln w="9525">
            <a:noFill/>
            <a:miter lim="800000"/>
            <a:headEnd/>
            <a:tailEnd/>
          </a:ln>
        </p:spPr>
      </p:pic>
      <p:cxnSp>
        <p:nvCxnSpPr>
          <p:cNvPr id="30" name="Straight Connector 29"/>
          <p:cNvCxnSpPr>
            <a:stCxn id="16" idx="1"/>
          </p:cNvCxnSpPr>
          <p:nvPr/>
        </p:nvCxnSpPr>
        <p:spPr>
          <a:xfrm rot="10800000" flipV="1">
            <a:off x="5410200" y="3162300"/>
            <a:ext cx="685800" cy="876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276600" y="4038600"/>
            <a:ext cx="32004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2800" y="4267200"/>
            <a:ext cx="30480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Elbow Connector 44"/>
          <p:cNvCxnSpPr>
            <a:stCxn id="15" idx="3"/>
            <a:endCxn id="37" idx="6"/>
          </p:cNvCxnSpPr>
          <p:nvPr/>
        </p:nvCxnSpPr>
        <p:spPr>
          <a:xfrm flipH="1">
            <a:off x="6400800" y="2324100"/>
            <a:ext cx="2057400" cy="2057400"/>
          </a:xfrm>
          <a:prstGeom prst="bentConnector3">
            <a:avLst>
              <a:gd name="adj1" fmla="val -1111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0"/>
          </p:nvPr>
        </p:nvSpPr>
        <p:spPr/>
        <p:txBody>
          <a:bodyPr/>
          <a:lstStyle/>
          <a:p>
            <a:pPr>
              <a:defRPr/>
            </a:pPr>
            <a:fld id="{085E27C5-ECB1-4EBC-98D3-F94D2BA84B3F}"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p:cNvPicPr>
            <a:picLocks noChangeAspect="1" noChangeArrowheads="1"/>
          </p:cNvPicPr>
          <p:nvPr/>
        </p:nvPicPr>
        <p:blipFill>
          <a:blip r:embed="rId3" cstate="print"/>
          <a:srcRect l="16667" t="33778" r="17778" b="50222"/>
          <a:stretch>
            <a:fillRect/>
          </a:stretch>
        </p:blipFill>
        <p:spPr bwMode="auto">
          <a:xfrm>
            <a:off x="76200" y="4419600"/>
            <a:ext cx="8991600" cy="1371600"/>
          </a:xfrm>
          <a:prstGeom prst="rect">
            <a:avLst/>
          </a:prstGeom>
          <a:noFill/>
          <a:ln w="9525">
            <a:noFill/>
            <a:miter lim="800000"/>
            <a:headEnd/>
            <a:tailEnd/>
          </a:ln>
        </p:spPr>
      </p:pic>
      <p:pic>
        <p:nvPicPr>
          <p:cNvPr id="20" name="Picture 5"/>
          <p:cNvPicPr>
            <a:picLocks noChangeAspect="1" noChangeArrowheads="1"/>
          </p:cNvPicPr>
          <p:nvPr/>
        </p:nvPicPr>
        <p:blipFill>
          <a:blip r:embed="rId4" cstate="print"/>
          <a:srcRect l="16667" t="33778" r="17778" b="50222"/>
          <a:stretch>
            <a:fillRect/>
          </a:stretch>
        </p:blipFill>
        <p:spPr bwMode="auto">
          <a:xfrm>
            <a:off x="76200" y="1524000"/>
            <a:ext cx="8991600" cy="1371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C634482-F525-47A0-8293-0E1EE99AEE07}" type="slidenum">
              <a:rPr lang="en-US" smtClean="0"/>
              <a:pPr>
                <a:defRPr/>
              </a:pPr>
              <a:t>46</a:t>
            </a:fld>
            <a:endParaRPr lang="en-US"/>
          </a:p>
        </p:txBody>
      </p:sp>
      <p:sp>
        <p:nvSpPr>
          <p:cNvPr id="6" name="Rounded Rectangle 5"/>
          <p:cNvSpPr/>
          <p:nvPr/>
        </p:nvSpPr>
        <p:spPr>
          <a:xfrm>
            <a:off x="228600" y="1447800"/>
            <a:ext cx="16764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295400" y="990600"/>
            <a:ext cx="11430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38400" y="457200"/>
            <a:ext cx="40386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43200" y="609600"/>
            <a:ext cx="4114800" cy="646331"/>
          </a:xfrm>
          <a:prstGeom prst="rect">
            <a:avLst/>
          </a:prstGeom>
          <a:noFill/>
        </p:spPr>
        <p:txBody>
          <a:bodyPr wrap="square" rtlCol="0">
            <a:spAutoFit/>
          </a:bodyPr>
          <a:lstStyle/>
          <a:p>
            <a:r>
              <a:rPr lang="en-US" dirty="0" smtClean="0"/>
              <a:t>Select Reading or Math to limit the tools to the subject of interest</a:t>
            </a:r>
            <a:endParaRPr lang="en-US" dirty="0"/>
          </a:p>
        </p:txBody>
      </p:sp>
      <p:sp>
        <p:nvSpPr>
          <p:cNvPr id="16" name="Rounded Rectangle 15"/>
          <p:cNvSpPr/>
          <p:nvPr/>
        </p:nvSpPr>
        <p:spPr>
          <a:xfrm>
            <a:off x="1828800" y="4343400"/>
            <a:ext cx="15240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76600" y="3276600"/>
            <a:ext cx="40386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52800" y="3352800"/>
            <a:ext cx="4114800" cy="923330"/>
          </a:xfrm>
          <a:prstGeom prst="rect">
            <a:avLst/>
          </a:prstGeom>
          <a:noFill/>
        </p:spPr>
        <p:txBody>
          <a:bodyPr wrap="square" rtlCol="0">
            <a:spAutoFit/>
          </a:bodyPr>
          <a:lstStyle/>
          <a:p>
            <a:r>
              <a:rPr lang="en-US" dirty="0" smtClean="0"/>
              <a:t>Select Elementary or Secondary School to select the grade level of interest</a:t>
            </a:r>
            <a:endParaRPr lang="en-US" dirty="0"/>
          </a:p>
        </p:txBody>
      </p:sp>
      <p:cxnSp>
        <p:nvCxnSpPr>
          <p:cNvPr id="19" name="Straight Arrow Connector 18"/>
          <p:cNvCxnSpPr>
            <a:endCxn id="17" idx="1"/>
          </p:cNvCxnSpPr>
          <p:nvPr/>
        </p:nvCxnSpPr>
        <p:spPr>
          <a:xfrm flipV="1">
            <a:off x="2209800" y="3771900"/>
            <a:ext cx="10668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3" cstate="print"/>
          <a:srcRect l="16667" t="38222" r="17778" b="20889"/>
          <a:stretch>
            <a:fillRect/>
          </a:stretch>
        </p:blipFill>
        <p:spPr bwMode="auto">
          <a:xfrm>
            <a:off x="0" y="2133600"/>
            <a:ext cx="7391401" cy="288139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A154422-C016-4BC6-BDD2-758D7314B92A}" type="slidenum">
              <a:rPr lang="en-US" smtClean="0"/>
              <a:pPr>
                <a:defRPr/>
              </a:pPr>
              <a:t>47</a:t>
            </a:fld>
            <a:endParaRPr lang="en-US" dirty="0"/>
          </a:p>
        </p:txBody>
      </p:sp>
      <p:sp>
        <p:nvSpPr>
          <p:cNvPr id="24" name="Title 23"/>
          <p:cNvSpPr>
            <a:spLocks noGrp="1"/>
          </p:cNvSpPr>
          <p:nvPr>
            <p:ph type="title"/>
          </p:nvPr>
        </p:nvSpPr>
        <p:spPr>
          <a:xfrm>
            <a:off x="381000" y="609600"/>
            <a:ext cx="8229600" cy="868362"/>
          </a:xfrm>
        </p:spPr>
        <p:txBody>
          <a:bodyPr/>
          <a:lstStyle/>
          <a:p>
            <a:r>
              <a:rPr lang="en-US" sz="4000" dirty="0" smtClean="0"/>
              <a:t>Comparing Tools</a:t>
            </a:r>
            <a:endParaRPr lang="en-US" sz="4000" dirty="0"/>
          </a:p>
        </p:txBody>
      </p:sp>
      <p:sp>
        <p:nvSpPr>
          <p:cNvPr id="5" name="Rectangle 4"/>
          <p:cNvSpPr/>
          <p:nvPr/>
        </p:nvSpPr>
        <p:spPr>
          <a:xfrm>
            <a:off x="0" y="2971800"/>
            <a:ext cx="7391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267200"/>
            <a:ext cx="7391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3"/>
          </p:cNvCxnSpPr>
          <p:nvPr/>
        </p:nvCxnSpPr>
        <p:spPr>
          <a:xfrm>
            <a:off x="7391400" y="3200400"/>
            <a:ext cx="3810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391400" y="41910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772400" y="2438400"/>
            <a:ext cx="12192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772400" y="2540675"/>
            <a:ext cx="1219200" cy="2031325"/>
          </a:xfrm>
          <a:prstGeom prst="rect">
            <a:avLst/>
          </a:prstGeom>
          <a:noFill/>
        </p:spPr>
        <p:txBody>
          <a:bodyPr wrap="square" rtlCol="0">
            <a:spAutoFit/>
          </a:bodyPr>
          <a:lstStyle/>
          <a:p>
            <a:r>
              <a:rPr lang="en-US" dirty="0" smtClean="0"/>
              <a:t>limit your search by selecting  tools that appear to fit your needs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6"/>
                                        </p:tgtEl>
                                        <p:attrNameLst>
                                          <p:attrName>ppt_x</p:attrName>
                                        </p:attrNameLst>
                                      </p:cBhvr>
                                      <p:tavLst>
                                        <p:tav tm="0">
                                          <p:val>
                                            <p:strVal val="ppt_x"/>
                                          </p:val>
                                        </p:tav>
                                        <p:tav tm="100000">
                                          <p:val>
                                            <p:strVal val="ppt_x"/>
                                          </p:val>
                                        </p:tav>
                                      </p:tavLst>
                                    </p:anim>
                                    <p:anim calcmode="lin" valueType="num">
                                      <p:cBhvr additive="base">
                                        <p:cTn id="27" dur="500"/>
                                        <p:tgtEl>
                                          <p:spTgt spid="16"/>
                                        </p:tgtEl>
                                        <p:attrNameLst>
                                          <p:attrName>ppt_y</p:attrName>
                                        </p:attrNameLst>
                                      </p:cBhvr>
                                      <p:tavLst>
                                        <p:tav tm="0">
                                          <p:val>
                                            <p:strVal val="ppt_y"/>
                                          </p:val>
                                        </p:tav>
                                        <p:tav tm="100000">
                                          <p:val>
                                            <p:strVal val="1+ppt_h/2"/>
                                          </p:val>
                                        </p:tav>
                                      </p:tavLst>
                                    </p:anim>
                                    <p:set>
                                      <p:cBhvr>
                                        <p:cTn id="28" dur="1" fill="hold">
                                          <p:stCondLst>
                                            <p:cond delay="499"/>
                                          </p:stCondLst>
                                        </p:cTn>
                                        <p:tgtEl>
                                          <p:spTgt spid="16"/>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154422-C016-4BC6-BDD2-758D7314B92A}" type="slidenum">
              <a:rPr lang="en-US" smtClean="0"/>
              <a:pPr>
                <a:defRPr/>
              </a:pPr>
              <a:t>48</a:t>
            </a:fld>
            <a:endParaRPr lang="en-US"/>
          </a:p>
        </p:txBody>
      </p:sp>
      <p:sp>
        <p:nvSpPr>
          <p:cNvPr id="3" name="Title 2"/>
          <p:cNvSpPr>
            <a:spLocks noGrp="1"/>
          </p:cNvSpPr>
          <p:nvPr>
            <p:ph type="title"/>
          </p:nvPr>
        </p:nvSpPr>
        <p:spPr/>
        <p:txBody>
          <a:bodyPr/>
          <a:lstStyle/>
          <a:p>
            <a:r>
              <a:rPr lang="en-US" sz="4000" dirty="0" smtClean="0"/>
              <a:t>Comparing</a:t>
            </a:r>
            <a:r>
              <a:rPr lang="en-US" dirty="0" smtClean="0"/>
              <a:t> </a:t>
            </a:r>
            <a:r>
              <a:rPr lang="en-US" sz="4000" dirty="0" smtClean="0"/>
              <a:t>Tools</a:t>
            </a:r>
            <a:endParaRPr lang="en-US" sz="4000" dirty="0"/>
          </a:p>
        </p:txBody>
      </p:sp>
      <p:pic>
        <p:nvPicPr>
          <p:cNvPr id="4" name="Picture 4"/>
          <p:cNvPicPr>
            <a:picLocks noChangeAspect="1" noChangeArrowheads="1"/>
          </p:cNvPicPr>
          <p:nvPr/>
        </p:nvPicPr>
        <p:blipFill>
          <a:blip r:embed="rId3" cstate="print"/>
          <a:srcRect l="16667" t="38222" r="17778" b="37778"/>
          <a:stretch>
            <a:fillRect/>
          </a:stretch>
        </p:blipFill>
        <p:spPr bwMode="auto">
          <a:xfrm>
            <a:off x="0" y="2743200"/>
            <a:ext cx="7326489" cy="1676400"/>
          </a:xfrm>
          <a:prstGeom prst="rect">
            <a:avLst/>
          </a:prstGeom>
          <a:noFill/>
          <a:ln w="9525">
            <a:noFill/>
            <a:miter lim="800000"/>
            <a:headEnd/>
            <a:tailEnd/>
          </a:ln>
        </p:spPr>
      </p:pic>
      <p:sp>
        <p:nvSpPr>
          <p:cNvPr id="5" name="Rectangle 4"/>
          <p:cNvSpPr/>
          <p:nvPr/>
        </p:nvSpPr>
        <p:spPr>
          <a:xfrm>
            <a:off x="7620000" y="2819400"/>
            <a:ext cx="13716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7315200" y="37338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96200" y="2895600"/>
            <a:ext cx="1295400" cy="1200329"/>
          </a:xfrm>
          <a:prstGeom prst="rect">
            <a:avLst/>
          </a:prstGeom>
          <a:noFill/>
        </p:spPr>
        <p:txBody>
          <a:bodyPr wrap="square" rtlCol="0">
            <a:spAutoFit/>
          </a:bodyPr>
          <a:lstStyle/>
          <a:p>
            <a:r>
              <a:rPr lang="en-US" dirty="0" smtClean="0"/>
              <a:t>And compare them side by side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381000" y="533400"/>
            <a:ext cx="8382000" cy="4635046"/>
          </a:xfrm>
          <a:prstGeom prst="rect">
            <a:avLst/>
          </a:prstGeom>
          <a:noFill/>
          <a:ln w="9525">
            <a:noFill/>
            <a:miter lim="800000"/>
            <a:headEnd/>
            <a:tailEnd/>
          </a:ln>
        </p:spPr>
      </p:pic>
      <p:cxnSp>
        <p:nvCxnSpPr>
          <p:cNvPr id="6" name="Straight Arrow Connector 5"/>
          <p:cNvCxnSpPr/>
          <p:nvPr/>
        </p:nvCxnSpPr>
        <p:spPr>
          <a:xfrm flipV="1">
            <a:off x="5562600" y="990600"/>
            <a:ext cx="10668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29400" y="762000"/>
            <a:ext cx="2362200" cy="461665"/>
          </a:xfrm>
          <a:prstGeom prst="rect">
            <a:avLst/>
          </a:prstGeom>
          <a:noFill/>
        </p:spPr>
        <p:txBody>
          <a:bodyPr wrap="square" rtlCol="0">
            <a:spAutoFit/>
          </a:bodyPr>
          <a:lstStyle/>
          <a:p>
            <a:r>
              <a:rPr lang="en-US" sz="2400" dirty="0" smtClean="0"/>
              <a:t>Technical Rigor</a:t>
            </a:r>
            <a:endParaRPr lang="en-US" sz="2400" dirty="0"/>
          </a:p>
        </p:txBody>
      </p:sp>
      <p:sp>
        <p:nvSpPr>
          <p:cNvPr id="8" name="TextBox 7"/>
          <p:cNvSpPr txBox="1"/>
          <p:nvPr/>
        </p:nvSpPr>
        <p:spPr>
          <a:xfrm>
            <a:off x="457200" y="5105401"/>
            <a:ext cx="8229600" cy="892552"/>
          </a:xfrm>
          <a:prstGeom prst="rect">
            <a:avLst/>
          </a:prstGeom>
          <a:noFill/>
          <a:ln>
            <a:solidFill>
              <a:schemeClr val="bg1"/>
            </a:solidFill>
          </a:ln>
        </p:spPr>
        <p:txBody>
          <a:bodyPr wrap="square" rtlCol="0">
            <a:spAutoFit/>
          </a:bodyPr>
          <a:lstStyle/>
          <a:p>
            <a:pPr algn="ctr"/>
            <a:r>
              <a:rPr lang="en-US" sz="2400" dirty="0" smtClean="0"/>
              <a:t>NCRTI Progress Monitoring Tool Chart –</a:t>
            </a:r>
          </a:p>
          <a:p>
            <a:pPr algn="ctr"/>
            <a:r>
              <a:rPr lang="en-US" sz="2400" dirty="0" smtClean="0"/>
              <a:t> </a:t>
            </a:r>
            <a:r>
              <a:rPr lang="en-US" sz="2800" b="1" dirty="0" smtClean="0"/>
              <a:t>General Outcome Measures</a:t>
            </a:r>
            <a:endParaRPr lang="en-US" sz="2400" b="1" dirty="0"/>
          </a:p>
        </p:txBody>
      </p:sp>
      <p:sp>
        <p:nvSpPr>
          <p:cNvPr id="9" name="Slide Number Placeholder 8"/>
          <p:cNvSpPr>
            <a:spLocks noGrp="1"/>
          </p:cNvSpPr>
          <p:nvPr>
            <p:ph type="sldNum" sz="quarter" idx="10"/>
          </p:nvPr>
        </p:nvSpPr>
        <p:spPr/>
        <p:txBody>
          <a:bodyPr/>
          <a:lstStyle/>
          <a:p>
            <a:fld id="{704A1040-FC65-4B4B-94A2-B814865480B2}" type="slidenum">
              <a:rPr lang="en-US" smtClean="0"/>
              <a:pPr/>
              <a:t>49</a:t>
            </a:fld>
            <a:endParaRPr lang="en-US"/>
          </a:p>
        </p:txBody>
      </p:sp>
      <p:sp>
        <p:nvSpPr>
          <p:cNvPr id="11" name="Rectangle 10"/>
          <p:cNvSpPr/>
          <p:nvPr/>
        </p:nvSpPr>
        <p:spPr>
          <a:xfrm>
            <a:off x="2133600" y="1524000"/>
            <a:ext cx="6172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5E27C5-ECB1-4EBC-98D3-F94D2BA84B3F}" type="slidenum">
              <a:rPr lang="en-US" smtClean="0"/>
              <a:pPr/>
              <a:t>5</a:t>
            </a:fld>
            <a:endParaRPr lang="en-US" dirty="0"/>
          </a:p>
        </p:txBody>
      </p:sp>
      <p:sp>
        <p:nvSpPr>
          <p:cNvPr id="3075" name="Content Placeholder 2"/>
          <p:cNvSpPr>
            <a:spLocks noGrp="1"/>
          </p:cNvSpPr>
          <p:nvPr>
            <p:ph type="body" sz="quarter" idx="13"/>
          </p:nvPr>
        </p:nvSpPr>
        <p:spPr/>
        <p:txBody>
          <a:bodyPr/>
          <a:lstStyle/>
          <a:p>
            <a:r>
              <a:rPr lang="en-US" sz="2400" dirty="0" smtClean="0"/>
              <a:t>Response to intervention (RTI) integrates assessment and intervention within a school-wide, multi‑level prevention system to maximize student achievement and reduce behavior problems.</a:t>
            </a:r>
          </a:p>
          <a:p>
            <a:r>
              <a:rPr lang="en-US" sz="2400" dirty="0" smtClean="0"/>
              <a:t>With RTI, schools identify students at risk for poor learning outcomes, monitor student progress, provide evidence-based interventions and adjust the intensity and nature of those interventions based on a student’s responsiveness, and RTI may be used as part of the determination process for identifying students with specific learning disabilities or other disabilities.  </a:t>
            </a:r>
            <a:endParaRPr lang="en-US" sz="2400" strike="sngStrike" dirty="0" smtClean="0"/>
          </a:p>
          <a:p>
            <a:endParaRPr lang="en-US" sz="2400" dirty="0" smtClean="0"/>
          </a:p>
        </p:txBody>
      </p:sp>
      <p:sp>
        <p:nvSpPr>
          <p:cNvPr id="3074" name="Title 1"/>
          <p:cNvSpPr>
            <a:spLocks noGrp="1"/>
          </p:cNvSpPr>
          <p:nvPr>
            <p:ph type="title"/>
          </p:nvPr>
        </p:nvSpPr>
        <p:spPr/>
        <p:txBody>
          <a:bodyPr/>
          <a:lstStyle/>
          <a:p>
            <a:r>
              <a:rPr lang="en-US" dirty="0" smtClean="0"/>
              <a:t>Defining RTI</a:t>
            </a:r>
          </a:p>
        </p:txBody>
      </p:sp>
      <p:sp>
        <p:nvSpPr>
          <p:cNvPr id="9" name="Text Placeholder 8"/>
          <p:cNvSpPr>
            <a:spLocks noGrp="1"/>
          </p:cNvSpPr>
          <p:nvPr>
            <p:ph type="body" sz="quarter" idx="14"/>
          </p:nvPr>
        </p:nvSpPr>
        <p:spPr>
          <a:xfrm>
            <a:off x="838200" y="5638800"/>
            <a:ext cx="8305800" cy="457200"/>
          </a:xfrm>
        </p:spPr>
        <p:txBody>
          <a:bodyPr/>
          <a:lstStyle/>
          <a:p>
            <a:pPr>
              <a:spcBef>
                <a:spcPct val="50000"/>
              </a:spcBef>
            </a:pPr>
            <a:r>
              <a:rPr lang="en-US" dirty="0" smtClean="0"/>
              <a:t>(National Center on Response to Intervention)</a:t>
            </a:r>
            <a:endParaRPr lang="en-US" dirty="0"/>
          </a:p>
        </p:txBody>
      </p:sp>
      <p:sp>
        <p:nvSpPr>
          <p:cNvPr id="2" name="Oval 1"/>
          <p:cNvSpPr/>
          <p:nvPr/>
        </p:nvSpPr>
        <p:spPr>
          <a:xfrm>
            <a:off x="1752600" y="3581400"/>
            <a:ext cx="3429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990600"/>
          </a:xfrm>
        </p:spPr>
        <p:txBody>
          <a:bodyPr>
            <a:noAutofit/>
          </a:bodyPr>
          <a:lstStyle/>
          <a:p>
            <a:r>
              <a:rPr lang="en-US" dirty="0" smtClean="0"/>
              <a:t>General Outcome Measures: </a:t>
            </a:r>
            <a:br>
              <a:rPr lang="en-US" dirty="0" smtClean="0"/>
            </a:br>
            <a:r>
              <a:rPr lang="en-US" dirty="0" smtClean="0"/>
              <a:t>Technical Rigor </a:t>
            </a:r>
            <a:endParaRPr lang="en-US" dirty="0"/>
          </a:p>
        </p:txBody>
      </p:sp>
      <p:sp>
        <p:nvSpPr>
          <p:cNvPr id="3" name="Content Placeholder 2"/>
          <p:cNvSpPr>
            <a:spLocks noGrp="1"/>
          </p:cNvSpPr>
          <p:nvPr>
            <p:ph idx="1"/>
          </p:nvPr>
        </p:nvSpPr>
        <p:spPr>
          <a:xfrm>
            <a:off x="457200" y="2971800"/>
            <a:ext cx="8458200" cy="2590800"/>
          </a:xfrm>
        </p:spPr>
        <p:txBody>
          <a:bodyPr numCol="2">
            <a:normAutofit fontScale="25000" lnSpcReduction="20000"/>
          </a:bodyPr>
          <a:lstStyle/>
          <a:p>
            <a:pPr>
              <a:buNone/>
            </a:pPr>
            <a:endParaRPr lang="en-US" sz="1000" b="1" i="1" dirty="0" smtClean="0"/>
          </a:p>
          <a:p>
            <a:pPr>
              <a:buNone/>
            </a:pPr>
            <a:r>
              <a:rPr lang="en-US" sz="8000" b="1" i="1" dirty="0" smtClean="0"/>
              <a:t>Technical Rigor Standards:</a:t>
            </a:r>
            <a:endParaRPr lang="en-US" sz="8000" i="1" dirty="0" smtClean="0"/>
          </a:p>
          <a:p>
            <a:pPr lvl="1">
              <a:buClr>
                <a:schemeClr val="accent1"/>
              </a:buClr>
              <a:buFont typeface="Wingdings" pitchFamily="2" charset="2"/>
              <a:buChar char="§"/>
            </a:pPr>
            <a:r>
              <a:rPr lang="en-US" sz="8000" dirty="0" smtClean="0"/>
              <a:t>Reliability of the  Performance Level Score</a:t>
            </a:r>
          </a:p>
          <a:p>
            <a:pPr lvl="1">
              <a:buClr>
                <a:schemeClr val="accent1"/>
              </a:buClr>
              <a:buFont typeface="Wingdings" pitchFamily="2" charset="2"/>
              <a:buChar char="§"/>
            </a:pPr>
            <a:r>
              <a:rPr lang="en-US" sz="8000" dirty="0" smtClean="0"/>
              <a:t>Reliability of the Slope</a:t>
            </a:r>
          </a:p>
          <a:p>
            <a:pPr lvl="1">
              <a:buClr>
                <a:schemeClr val="accent1"/>
              </a:buClr>
              <a:buFont typeface="Wingdings" pitchFamily="2" charset="2"/>
              <a:buChar char="§"/>
            </a:pPr>
            <a:r>
              <a:rPr lang="en-US" sz="8000" dirty="0" smtClean="0"/>
              <a:t>Validity of the Performance Level Score</a:t>
            </a:r>
          </a:p>
          <a:p>
            <a:pPr lvl="1">
              <a:buClr>
                <a:schemeClr val="accent1"/>
              </a:buClr>
              <a:buFont typeface="Wingdings" pitchFamily="2" charset="2"/>
              <a:buChar char="§"/>
            </a:pPr>
            <a:r>
              <a:rPr lang="en-US" sz="8000" dirty="0" smtClean="0"/>
              <a:t>Predictive Validity of the Slope of Improvement</a:t>
            </a:r>
          </a:p>
          <a:p>
            <a:pPr lvl="1">
              <a:buClr>
                <a:schemeClr val="accent1"/>
              </a:buClr>
              <a:buFont typeface="Wingdings" pitchFamily="2" charset="2"/>
              <a:buChar char="§"/>
            </a:pPr>
            <a:r>
              <a:rPr lang="en-US" sz="8000" dirty="0" smtClean="0"/>
              <a:t>Alternate Forms</a:t>
            </a:r>
          </a:p>
          <a:p>
            <a:pPr lvl="1">
              <a:buClr>
                <a:schemeClr val="accent1"/>
              </a:buClr>
              <a:buFont typeface="Wingdings" pitchFamily="2" charset="2"/>
              <a:buChar char="§"/>
            </a:pPr>
            <a:endParaRPr lang="en-US" sz="8000" dirty="0" smtClean="0"/>
          </a:p>
          <a:p>
            <a:pPr lvl="1">
              <a:buClr>
                <a:schemeClr val="accent1"/>
              </a:buClr>
              <a:buFont typeface="Wingdings" pitchFamily="2" charset="2"/>
              <a:buChar char="§"/>
            </a:pPr>
            <a:endParaRPr lang="en-US" sz="8000" dirty="0" smtClean="0"/>
          </a:p>
          <a:p>
            <a:pPr lvl="1">
              <a:buClr>
                <a:schemeClr val="accent1"/>
              </a:buClr>
              <a:buFont typeface="Wingdings" pitchFamily="2" charset="2"/>
              <a:buChar char="§"/>
            </a:pPr>
            <a:r>
              <a:rPr lang="en-US" sz="8000" dirty="0" smtClean="0"/>
              <a:t>Sensitive to Student Improvement</a:t>
            </a:r>
          </a:p>
          <a:p>
            <a:pPr lvl="1">
              <a:buClr>
                <a:schemeClr val="accent1"/>
              </a:buClr>
              <a:buFont typeface="Wingdings" pitchFamily="2" charset="2"/>
              <a:buChar char="§"/>
            </a:pPr>
            <a:r>
              <a:rPr lang="en-US" sz="8000" dirty="0" smtClean="0"/>
              <a:t>End-of-Year Benchmarks</a:t>
            </a:r>
          </a:p>
          <a:p>
            <a:pPr lvl="1">
              <a:buClr>
                <a:schemeClr val="accent1"/>
              </a:buClr>
              <a:buFont typeface="Wingdings" pitchFamily="2" charset="2"/>
              <a:buChar char="§"/>
            </a:pPr>
            <a:r>
              <a:rPr lang="en-US" sz="8000" dirty="0" smtClean="0"/>
              <a:t>Rates of Improvement Specified </a:t>
            </a:r>
          </a:p>
          <a:p>
            <a:pPr lvl="1">
              <a:buClr>
                <a:schemeClr val="accent1"/>
              </a:buClr>
              <a:buFont typeface="Wingdings" pitchFamily="2" charset="2"/>
              <a:buChar char="§"/>
            </a:pPr>
            <a:r>
              <a:rPr lang="en-US" sz="8000" dirty="0" smtClean="0"/>
              <a:t>Norms Disaggregated for Diverse Populations</a:t>
            </a:r>
          </a:p>
          <a:p>
            <a:pPr lvl="1">
              <a:buClr>
                <a:schemeClr val="accent1"/>
              </a:buClr>
              <a:buFont typeface="Wingdings" pitchFamily="2" charset="2"/>
              <a:buChar char="§"/>
            </a:pPr>
            <a:r>
              <a:rPr lang="en-US" sz="8000" dirty="0" smtClean="0"/>
              <a:t>Disaggregated Reliability and Validity Data</a:t>
            </a:r>
          </a:p>
          <a:p>
            <a:pPr lvl="1"/>
            <a:endParaRPr lang="en-US" sz="2600" dirty="0" smtClean="0"/>
          </a:p>
          <a:p>
            <a:endParaRPr lang="en-US" dirty="0"/>
          </a:p>
        </p:txBody>
      </p:sp>
      <p:sp>
        <p:nvSpPr>
          <p:cNvPr id="5" name="Right Brace 4"/>
          <p:cNvSpPr/>
          <p:nvPr/>
        </p:nvSpPr>
        <p:spPr>
          <a:xfrm rot="5400000">
            <a:off x="4152899" y="-1104901"/>
            <a:ext cx="457199" cy="8153401"/>
          </a:xfrm>
          <a:prstGeom prst="rightBrace">
            <a:avLst>
              <a:gd name="adj1" fmla="val 5955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Straight Arrow Connector 6"/>
          <p:cNvCxnSpPr>
            <a:stCxn id="5" idx="1"/>
          </p:cNvCxnSpPr>
          <p:nvPr/>
        </p:nvCxnSpPr>
        <p:spPr>
          <a:xfrm rot="16200000" flipH="1" flipV="1">
            <a:off x="3867148" y="2762250"/>
            <a:ext cx="76201" cy="9524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l="28334" t="21333" r="16667" b="69778"/>
          <a:stretch>
            <a:fillRect/>
          </a:stretch>
        </p:blipFill>
        <p:spPr bwMode="auto">
          <a:xfrm>
            <a:off x="304800" y="1905000"/>
            <a:ext cx="8298180" cy="838200"/>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fld id="{085E27C5-ECB1-4EBC-98D3-F94D2BA84B3F}"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4800600"/>
            <a:ext cx="8458200" cy="1015663"/>
          </a:xfrm>
          <a:prstGeom prst="rect">
            <a:avLst/>
          </a:prstGeom>
          <a:noFill/>
        </p:spPr>
        <p:txBody>
          <a:bodyPr wrap="square" rtlCol="0">
            <a:spAutoFit/>
          </a:bodyPr>
          <a:lstStyle/>
          <a:p>
            <a:pPr algn="ctr"/>
            <a:r>
              <a:rPr lang="en-US" sz="2800" dirty="0" smtClean="0"/>
              <a:t>NCRTI Progress Monitoring Tool Chart –</a:t>
            </a:r>
          </a:p>
          <a:p>
            <a:pPr algn="ctr"/>
            <a:r>
              <a:rPr lang="en-US" sz="3200" b="1" dirty="0" smtClean="0"/>
              <a:t> Mastery Measures</a:t>
            </a:r>
            <a:endParaRPr lang="en-US" sz="3200" b="1" dirty="0"/>
          </a:p>
        </p:txBody>
      </p:sp>
      <p:pic>
        <p:nvPicPr>
          <p:cNvPr id="11" name="Picture 3"/>
          <p:cNvPicPr>
            <a:picLocks noChangeAspect="1" noChangeArrowheads="1"/>
          </p:cNvPicPr>
          <p:nvPr/>
        </p:nvPicPr>
        <p:blipFill>
          <a:blip r:embed="rId3" cstate="print"/>
          <a:srcRect l="16667" t="29333" r="16667" b="32445"/>
          <a:stretch>
            <a:fillRect/>
          </a:stretch>
        </p:blipFill>
        <p:spPr bwMode="auto">
          <a:xfrm>
            <a:off x="0" y="1676400"/>
            <a:ext cx="9144000" cy="3048000"/>
          </a:xfrm>
          <a:prstGeom prst="rect">
            <a:avLst/>
          </a:prstGeom>
          <a:noFill/>
          <a:ln w="9525">
            <a:noFill/>
            <a:miter lim="800000"/>
            <a:headEnd/>
            <a:tailEnd/>
          </a:ln>
        </p:spPr>
      </p:pic>
      <p:cxnSp>
        <p:nvCxnSpPr>
          <p:cNvPr id="6" name="Straight Arrow Connector 5"/>
          <p:cNvCxnSpPr/>
          <p:nvPr/>
        </p:nvCxnSpPr>
        <p:spPr>
          <a:xfrm rot="5400000" flipH="1" flipV="1">
            <a:off x="5124450" y="1885950"/>
            <a:ext cx="1143000" cy="876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67000" y="2971800"/>
            <a:ext cx="5943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48400" y="1371600"/>
            <a:ext cx="2667000" cy="523220"/>
          </a:xfrm>
          <a:prstGeom prst="rect">
            <a:avLst/>
          </a:prstGeom>
          <a:noFill/>
        </p:spPr>
        <p:txBody>
          <a:bodyPr wrap="square" rtlCol="0">
            <a:spAutoFit/>
          </a:bodyPr>
          <a:lstStyle/>
          <a:p>
            <a:r>
              <a:rPr lang="en-US" sz="2800" dirty="0" smtClean="0"/>
              <a:t>Technical Rigor</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5800" cy="990600"/>
          </a:xfrm>
        </p:spPr>
        <p:txBody>
          <a:bodyPr>
            <a:noAutofit/>
          </a:bodyPr>
          <a:lstStyle/>
          <a:p>
            <a:r>
              <a:rPr lang="en-US" dirty="0" smtClean="0"/>
              <a:t>Mastery Measures: Technical Rigor</a:t>
            </a:r>
            <a:endParaRPr lang="en-US" dirty="0"/>
          </a:p>
        </p:txBody>
      </p:sp>
      <p:sp>
        <p:nvSpPr>
          <p:cNvPr id="3" name="Content Placeholder 2"/>
          <p:cNvSpPr>
            <a:spLocks noGrp="1"/>
          </p:cNvSpPr>
          <p:nvPr>
            <p:ph idx="1"/>
          </p:nvPr>
        </p:nvSpPr>
        <p:spPr>
          <a:xfrm>
            <a:off x="457200" y="1981201"/>
            <a:ext cx="8305800" cy="3733799"/>
          </a:xfrm>
        </p:spPr>
        <p:txBody>
          <a:bodyPr>
            <a:normAutofit fontScale="77500" lnSpcReduction="20000"/>
          </a:bodyPr>
          <a:lstStyle/>
          <a:p>
            <a:pPr>
              <a:buNone/>
            </a:pPr>
            <a:endParaRPr lang="en-US" sz="1000" b="1" i="1" dirty="0" smtClean="0"/>
          </a:p>
          <a:p>
            <a:pPr>
              <a:buNone/>
            </a:pPr>
            <a:endParaRPr lang="en-US" sz="1000" b="1" i="1" dirty="0" smtClean="0"/>
          </a:p>
          <a:p>
            <a:pPr>
              <a:buNone/>
            </a:pPr>
            <a:endParaRPr lang="en-US" sz="1000" b="1" i="1" dirty="0" smtClean="0"/>
          </a:p>
          <a:p>
            <a:pPr>
              <a:buNone/>
            </a:pPr>
            <a:endParaRPr lang="en-US" sz="1000" b="1" i="1" dirty="0" smtClean="0"/>
          </a:p>
          <a:p>
            <a:pPr>
              <a:buNone/>
            </a:pPr>
            <a:endParaRPr lang="en-US" sz="1000" b="1" i="1" dirty="0" smtClean="0"/>
          </a:p>
          <a:p>
            <a:pPr>
              <a:buNone/>
            </a:pPr>
            <a:r>
              <a:rPr lang="en-US" sz="2800" b="1" i="1" dirty="0" smtClean="0"/>
              <a:t>Technical Rigor Standards:</a:t>
            </a:r>
            <a:endParaRPr lang="en-US" sz="2800" i="1" dirty="0" smtClean="0"/>
          </a:p>
          <a:p>
            <a:pPr lvl="1">
              <a:buClr>
                <a:schemeClr val="accent1"/>
              </a:buClr>
              <a:buFont typeface="Wingdings" pitchFamily="2" charset="2"/>
              <a:buChar char="§"/>
            </a:pPr>
            <a:r>
              <a:rPr lang="en-US" sz="2600" dirty="0" smtClean="0"/>
              <a:t>Skill Sequence</a:t>
            </a:r>
          </a:p>
          <a:p>
            <a:pPr lvl="1">
              <a:buClr>
                <a:schemeClr val="accent1"/>
              </a:buClr>
              <a:buFont typeface="Wingdings" pitchFamily="2" charset="2"/>
              <a:buChar char="§"/>
            </a:pPr>
            <a:r>
              <a:rPr lang="en-US" sz="2600" dirty="0" smtClean="0"/>
              <a:t>Sensitivity to Student Improvement</a:t>
            </a:r>
          </a:p>
          <a:p>
            <a:pPr lvl="1">
              <a:buClr>
                <a:schemeClr val="accent1"/>
              </a:buClr>
              <a:buFont typeface="Wingdings" pitchFamily="2" charset="2"/>
              <a:buChar char="§"/>
            </a:pPr>
            <a:r>
              <a:rPr lang="en-US" sz="2600" dirty="0" smtClean="0"/>
              <a:t>Reliability</a:t>
            </a:r>
          </a:p>
          <a:p>
            <a:pPr lvl="1">
              <a:buClr>
                <a:schemeClr val="accent1"/>
              </a:buClr>
              <a:buFont typeface="Wingdings" pitchFamily="2" charset="2"/>
              <a:buChar char="§"/>
            </a:pPr>
            <a:r>
              <a:rPr lang="en-US" sz="2600" dirty="0" smtClean="0"/>
              <a:t>Validity</a:t>
            </a:r>
          </a:p>
          <a:p>
            <a:pPr lvl="1">
              <a:buClr>
                <a:schemeClr val="accent1"/>
              </a:buClr>
              <a:buFont typeface="Wingdings" pitchFamily="2" charset="2"/>
              <a:buChar char="§"/>
            </a:pPr>
            <a:r>
              <a:rPr lang="en-US" sz="2600" dirty="0" smtClean="0"/>
              <a:t>Pass/Fail Decision</a:t>
            </a:r>
          </a:p>
          <a:p>
            <a:pPr lvl="1">
              <a:buClr>
                <a:schemeClr val="accent1"/>
              </a:buClr>
              <a:buFont typeface="Wingdings" pitchFamily="2" charset="2"/>
              <a:buChar char="§"/>
            </a:pPr>
            <a:r>
              <a:rPr lang="en-US" sz="2600" dirty="0" smtClean="0"/>
              <a:t>Disaggregated Reliability and Validity Data</a:t>
            </a:r>
          </a:p>
          <a:p>
            <a:endParaRPr lang="en-US" dirty="0"/>
          </a:p>
        </p:txBody>
      </p:sp>
      <p:sp>
        <p:nvSpPr>
          <p:cNvPr id="5" name="Right Brace 4"/>
          <p:cNvSpPr/>
          <p:nvPr/>
        </p:nvSpPr>
        <p:spPr>
          <a:xfrm rot="5400000">
            <a:off x="4838699" y="-876301"/>
            <a:ext cx="457199" cy="7696201"/>
          </a:xfrm>
          <a:prstGeom prst="rightBrace">
            <a:avLst>
              <a:gd name="adj1" fmla="val 5955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Straight Arrow Connector 6"/>
          <p:cNvCxnSpPr>
            <a:stCxn id="5" idx="1"/>
          </p:cNvCxnSpPr>
          <p:nvPr/>
        </p:nvCxnSpPr>
        <p:spPr>
          <a:xfrm rot="16200000" flipH="1" flipV="1">
            <a:off x="4286248" y="2952750"/>
            <a:ext cx="533401" cy="10286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cstate="print"/>
          <a:srcRect l="33334" t="39111" r="17778" b="55556"/>
          <a:stretch>
            <a:fillRect/>
          </a:stretch>
        </p:blipFill>
        <p:spPr bwMode="auto">
          <a:xfrm>
            <a:off x="1168400" y="1981200"/>
            <a:ext cx="7823200" cy="68580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85E27C5-ECB1-4EBC-98D3-F94D2BA84B3F}"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53</a:t>
            </a:fld>
            <a:endParaRPr lang="en-US"/>
          </a:p>
        </p:txBody>
      </p:sp>
      <p:pic>
        <p:nvPicPr>
          <p:cNvPr id="9" name="Picture 2"/>
          <p:cNvPicPr>
            <a:picLocks noChangeAspect="1" noChangeArrowheads="1"/>
          </p:cNvPicPr>
          <p:nvPr/>
        </p:nvPicPr>
        <p:blipFill>
          <a:blip r:embed="rId3" cstate="print"/>
          <a:srcRect l="38889" t="40889" r="39466" b="29778"/>
          <a:stretch>
            <a:fillRect/>
          </a:stretch>
        </p:blipFill>
        <p:spPr bwMode="auto">
          <a:xfrm>
            <a:off x="1371599" y="685800"/>
            <a:ext cx="6047329" cy="512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Requirements</a:t>
            </a:r>
            <a:endParaRPr lang="en-US" dirty="0"/>
          </a:p>
        </p:txBody>
      </p:sp>
      <p:sp>
        <p:nvSpPr>
          <p:cNvPr id="5" name="Content Placeholder 4"/>
          <p:cNvSpPr>
            <a:spLocks noGrp="1"/>
          </p:cNvSpPr>
          <p:nvPr>
            <p:ph idx="1"/>
          </p:nvPr>
        </p:nvSpPr>
        <p:spPr>
          <a:xfrm>
            <a:off x="152400" y="1905000"/>
            <a:ext cx="4038600" cy="3657600"/>
          </a:xfrm>
        </p:spPr>
        <p:txBody>
          <a:bodyPr/>
          <a:lstStyle/>
          <a:p>
            <a:pPr>
              <a:buClr>
                <a:schemeClr val="accent1"/>
              </a:buClr>
              <a:buFont typeface="Wingdings" charset="2"/>
              <a:buChar char="§"/>
            </a:pPr>
            <a:r>
              <a:rPr lang="en-US" sz="2600" dirty="0" smtClean="0"/>
              <a:t>Cost of tool</a:t>
            </a:r>
          </a:p>
          <a:p>
            <a:pPr>
              <a:buClr>
                <a:schemeClr val="accent1"/>
              </a:buClr>
              <a:buFont typeface="Wingdings" charset="2"/>
              <a:buChar char="§"/>
            </a:pPr>
            <a:r>
              <a:rPr lang="en-US" sz="2600" dirty="0" smtClean="0"/>
              <a:t>Training required to implement tool</a:t>
            </a:r>
          </a:p>
          <a:p>
            <a:pPr>
              <a:buClr>
                <a:schemeClr val="accent1"/>
              </a:buClr>
              <a:buFont typeface="Wingdings" charset="2"/>
              <a:buChar char="§"/>
            </a:pPr>
            <a:r>
              <a:rPr lang="en-US" sz="2600" dirty="0" smtClean="0"/>
              <a:t>Level of expertise required to administer tool</a:t>
            </a:r>
          </a:p>
          <a:p>
            <a:pPr>
              <a:buClr>
                <a:schemeClr val="accent1"/>
              </a:buClr>
              <a:buFont typeface="Wingdings" charset="2"/>
              <a:buChar char="§"/>
            </a:pPr>
            <a:r>
              <a:rPr lang="en-US" sz="2600" dirty="0" smtClean="0"/>
              <a:t>Training and technical support offered</a:t>
            </a:r>
          </a:p>
          <a:p>
            <a:pPr>
              <a:buClr>
                <a:schemeClr val="accent1"/>
              </a:buClr>
              <a:buFont typeface="Wingdings" charset="2"/>
              <a:buChar char="§"/>
            </a:pPr>
            <a:r>
              <a:rPr lang="en-US" sz="2600" dirty="0" smtClean="0"/>
              <a:t>How are scores reported</a:t>
            </a:r>
          </a:p>
          <a:p>
            <a:endParaRPr lang="en-US" dirty="0"/>
          </a:p>
        </p:txBody>
      </p:sp>
      <p:sp>
        <p:nvSpPr>
          <p:cNvPr id="2" name="Slide Number Placeholder 1"/>
          <p:cNvSpPr>
            <a:spLocks noGrp="1"/>
          </p:cNvSpPr>
          <p:nvPr>
            <p:ph type="sldNum" sz="quarter" idx="10"/>
          </p:nvPr>
        </p:nvSpPr>
        <p:spPr/>
        <p:txBody>
          <a:bodyPr/>
          <a:lstStyle/>
          <a:p>
            <a:pPr>
              <a:defRPr/>
            </a:pPr>
            <a:fld id="{8A154422-C016-4BC6-BDD2-758D7314B92A}" type="slidenum">
              <a:rPr lang="en-US" smtClean="0"/>
              <a:pPr>
                <a:defRPr/>
              </a:pPr>
              <a:t>54</a:t>
            </a:fld>
            <a:endParaRPr lang="en-US"/>
          </a:p>
        </p:txBody>
      </p:sp>
      <p:pic>
        <p:nvPicPr>
          <p:cNvPr id="4" name="Picture 3"/>
          <p:cNvPicPr>
            <a:picLocks noChangeAspect="1" noChangeArrowheads="1"/>
          </p:cNvPicPr>
          <p:nvPr/>
        </p:nvPicPr>
        <p:blipFill>
          <a:blip r:embed="rId3" cstate="print"/>
          <a:srcRect l="32222" t="43556" r="30556" b="8444"/>
          <a:stretch>
            <a:fillRect/>
          </a:stretch>
        </p:blipFill>
        <p:spPr bwMode="auto">
          <a:xfrm>
            <a:off x="4111977" y="2057400"/>
            <a:ext cx="4727223"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990600"/>
          </a:xfrm>
        </p:spPr>
        <p:txBody>
          <a:bodyPr>
            <a:noAutofit/>
          </a:bodyPr>
          <a:lstStyle/>
          <a:p>
            <a:r>
              <a:rPr lang="en-US" dirty="0" smtClean="0"/>
              <a:t>5. Review the Ratings and Implementation Data</a:t>
            </a:r>
            <a:endParaRPr lang="en-US" sz="4000" dirty="0"/>
          </a:p>
        </p:txBody>
      </p:sp>
      <p:sp>
        <p:nvSpPr>
          <p:cNvPr id="3" name="Content Placeholder 2"/>
          <p:cNvSpPr>
            <a:spLocks noGrp="1"/>
          </p:cNvSpPr>
          <p:nvPr>
            <p:ph idx="1"/>
          </p:nvPr>
        </p:nvSpPr>
        <p:spPr>
          <a:xfrm>
            <a:off x="457200" y="1981200"/>
            <a:ext cx="3581400" cy="4114800"/>
          </a:xfrm>
        </p:spPr>
        <p:txBody>
          <a:bodyPr/>
          <a:lstStyle/>
          <a:p>
            <a:pPr>
              <a:buNone/>
            </a:pPr>
            <a:r>
              <a:rPr lang="en-US" b="1" i="1" dirty="0" smtClean="0"/>
              <a:t>Data:</a:t>
            </a:r>
          </a:p>
          <a:p>
            <a:pPr>
              <a:buClr>
                <a:schemeClr val="accent1"/>
              </a:buClr>
              <a:buFont typeface="Wingdings" pitchFamily="2" charset="2"/>
              <a:buChar char="§"/>
            </a:pPr>
            <a:r>
              <a:rPr lang="en-US" sz="2400" dirty="0" smtClean="0"/>
              <a:t>Look for tools that conducted studies with outcome measures and samples similar to your population and outcome of interest</a:t>
            </a:r>
          </a:p>
          <a:p>
            <a:pPr>
              <a:buClr>
                <a:schemeClr val="accent1"/>
              </a:buClr>
              <a:buFont typeface="Wingdings" pitchFamily="2" charset="2"/>
              <a:buChar char="§"/>
            </a:pPr>
            <a:r>
              <a:rPr lang="en-US" sz="2400" dirty="0" smtClean="0"/>
              <a:t>Determine if tools are appropriate for certain subgroups (e.g., ELLs)</a:t>
            </a:r>
          </a:p>
          <a:p>
            <a:endParaRPr lang="en-US" dirty="0" smtClean="0"/>
          </a:p>
          <a:p>
            <a:pPr lvl="1"/>
            <a:endParaRPr lang="en-US" dirty="0" smtClean="0"/>
          </a:p>
          <a:p>
            <a:endParaRPr lang="en-US" dirty="0"/>
          </a:p>
        </p:txBody>
      </p:sp>
      <p:pic>
        <p:nvPicPr>
          <p:cNvPr id="14" name="Picture 13"/>
          <p:cNvPicPr/>
          <p:nvPr/>
        </p:nvPicPr>
        <p:blipFill>
          <a:blip r:embed="rId3" cstate="print"/>
          <a:srcRect l="46475" t="46154" r="48237" b="42308"/>
          <a:stretch>
            <a:fillRect/>
          </a:stretch>
        </p:blipFill>
        <p:spPr bwMode="auto">
          <a:xfrm>
            <a:off x="5943600" y="2667000"/>
            <a:ext cx="609600" cy="733425"/>
          </a:xfrm>
          <a:prstGeom prst="rect">
            <a:avLst/>
          </a:prstGeom>
          <a:noFill/>
          <a:ln w="9525">
            <a:noFill/>
            <a:miter lim="800000"/>
            <a:headEnd/>
            <a:tailEnd/>
          </a:ln>
        </p:spPr>
      </p:pic>
      <p:sp>
        <p:nvSpPr>
          <p:cNvPr id="15" name="TextBox 14"/>
          <p:cNvSpPr txBox="1"/>
          <p:nvPr/>
        </p:nvSpPr>
        <p:spPr>
          <a:xfrm>
            <a:off x="7391400" y="2209800"/>
            <a:ext cx="1447800" cy="830997"/>
          </a:xfrm>
          <a:prstGeom prst="rect">
            <a:avLst/>
          </a:prstGeom>
          <a:noFill/>
        </p:spPr>
        <p:txBody>
          <a:bodyPr wrap="square" rtlCol="0">
            <a:spAutoFit/>
          </a:bodyPr>
          <a:lstStyle/>
          <a:p>
            <a:r>
              <a:rPr lang="en-US" sz="1600" dirty="0" smtClean="0"/>
              <a:t>Click on any rating bubble to view data</a:t>
            </a:r>
            <a:endParaRPr lang="en-US" sz="1600" dirty="0"/>
          </a:p>
        </p:txBody>
      </p:sp>
      <p:cxnSp>
        <p:nvCxnSpPr>
          <p:cNvPr id="18" name="Straight Arrow Connector 17"/>
          <p:cNvCxnSpPr/>
          <p:nvPr/>
        </p:nvCxnSpPr>
        <p:spPr>
          <a:xfrm rot="10800000" flipV="1">
            <a:off x="6705600" y="2590800"/>
            <a:ext cx="685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4" cstate="print"/>
          <a:srcRect l="15556" t="18667" r="16111" b="9333"/>
          <a:stretch>
            <a:fillRect/>
          </a:stretch>
        </p:blipFill>
        <p:spPr bwMode="auto">
          <a:xfrm>
            <a:off x="4038600" y="3429000"/>
            <a:ext cx="5105400" cy="3211551"/>
          </a:xfrm>
          <a:prstGeom prst="rect">
            <a:avLst/>
          </a:prstGeom>
          <a:noFill/>
          <a:ln w="9525">
            <a:noFill/>
            <a:miter lim="800000"/>
            <a:headEnd/>
            <a:tailEnd/>
          </a:ln>
        </p:spPr>
      </p:pic>
      <p:cxnSp>
        <p:nvCxnSpPr>
          <p:cNvPr id="24" name="Straight Arrow Connector 23"/>
          <p:cNvCxnSpPr/>
          <p:nvPr/>
        </p:nvCxnSpPr>
        <p:spPr>
          <a:xfrm rot="5400000">
            <a:off x="5448300" y="2781300"/>
            <a:ext cx="2133600" cy="1752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696200" y="3581400"/>
            <a:ext cx="11430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0"/>
          </p:nvPr>
        </p:nvSpPr>
        <p:spPr/>
        <p:txBody>
          <a:bodyPr/>
          <a:lstStyle/>
          <a:p>
            <a:pPr>
              <a:defRPr/>
            </a:pPr>
            <a:fld id="{085E27C5-ECB1-4EBC-98D3-F94D2BA84B3F}"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Data </a:t>
            </a:r>
            <a:endParaRPr lang="en-US" dirty="0"/>
          </a:p>
        </p:txBody>
      </p:sp>
      <p:pic>
        <p:nvPicPr>
          <p:cNvPr id="4" name="Picture 4"/>
          <p:cNvPicPr>
            <a:picLocks noGrp="1" noChangeAspect="1" noChangeArrowheads="1"/>
          </p:cNvPicPr>
          <p:nvPr>
            <p:ph idx="1"/>
          </p:nvPr>
        </p:nvPicPr>
        <p:blipFill>
          <a:blip r:embed="rId3" cstate="print"/>
          <a:srcRect l="24445" t="4889" r="33333" b="42667"/>
          <a:stretch>
            <a:fillRect/>
          </a:stretch>
        </p:blipFill>
        <p:spPr bwMode="auto">
          <a:xfrm>
            <a:off x="1447800" y="1905000"/>
            <a:ext cx="6533281" cy="396240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Ask for More Information </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57</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1752600" y="1981200"/>
            <a:ext cx="541020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04800" y="2743200"/>
            <a:ext cx="3276600" cy="1706562"/>
          </a:xfrm>
          <a:prstGeom prst="rect">
            <a:avLst/>
          </a:prstGeom>
        </p:spPr>
        <p:txBody>
          <a:bodyPr lIns="0" tIns="0" rIns="0" bIns="0" anchor="b"/>
          <a:lstStyle/>
          <a:p>
            <a:pPr algn="l" eaLnBrk="1" hangingPunct="1">
              <a:lnSpc>
                <a:spcPct val="90000"/>
              </a:lnSpc>
            </a:pPr>
            <a:r>
              <a:rPr lang="en-US" sz="4400" b="1" dirty="0" smtClean="0">
                <a:solidFill>
                  <a:srgbClr val="2E005C"/>
                </a:solidFill>
              </a:rPr>
              <a:t>The NCRTI Progress Monitoring  Tools Chart Users Guide</a:t>
            </a:r>
          </a:p>
        </p:txBody>
      </p:sp>
      <p:pic>
        <p:nvPicPr>
          <p:cNvPr id="78852" name="Picture 2" descr="Pop-out"/>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35556" t="25778" r="36111" b="15556"/>
          <a:stretch>
            <a:fillRect/>
          </a:stretch>
        </p:blipFill>
        <p:spPr bwMode="auto">
          <a:xfrm>
            <a:off x="4419600" y="457200"/>
            <a:ext cx="4191000" cy="542364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A154422-C016-4BC6-BDD2-758D7314B92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381000" y="762000"/>
            <a:ext cx="8534400" cy="990600"/>
          </a:xfrm>
          <a:noFill/>
          <a:ln>
            <a:miter lim="800000"/>
            <a:headEnd/>
            <a:tailEnd/>
          </a:ln>
        </p:spPr>
        <p:txBody>
          <a:bodyPr vert="horz" wrap="square" numCol="1" compatLnSpc="1">
            <a:prstTxWarp prst="textNoShape">
              <a:avLst/>
            </a:prstTxWarp>
          </a:bodyPr>
          <a:lstStyle/>
          <a:p>
            <a:r>
              <a:rPr lang="en-US" dirty="0" smtClean="0"/>
              <a:t>Planning for Progress Monitoring </a:t>
            </a:r>
          </a:p>
        </p:txBody>
      </p:sp>
      <p:sp>
        <p:nvSpPr>
          <p:cNvPr id="40963" name="Content Placeholder 2"/>
          <p:cNvSpPr>
            <a:spLocks noGrp="1"/>
          </p:cNvSpPr>
          <p:nvPr>
            <p:ph idx="1"/>
          </p:nvPr>
        </p:nvSpPr>
        <p:spPr bwMode="auto">
          <a:xfrm>
            <a:off x="381000" y="1905000"/>
            <a:ext cx="8305800" cy="3962400"/>
          </a:xfrm>
          <a:noFill/>
          <a:ln>
            <a:miter lim="800000"/>
            <a:headEnd/>
            <a:tailEnd/>
          </a:ln>
        </p:spPr>
        <p:txBody>
          <a:bodyPr vert="horz" wrap="square" numCol="1" anchor="t" anchorCtr="0" compatLnSpc="1">
            <a:prstTxWarp prst="textNoShape">
              <a:avLst/>
            </a:prstTxWarp>
          </a:bodyPr>
          <a:lstStyle/>
          <a:p>
            <a:pPr eaLnBrk="1" hangingPunct="1"/>
            <a:endParaRPr lang="en-US" dirty="0" smtClean="0"/>
          </a:p>
          <a:p>
            <a:pPr eaLnBrk="1" hangingPunct="1"/>
            <a:endParaRPr lang="en-US" dirty="0" smtClean="0"/>
          </a:p>
          <a:p>
            <a:pPr eaLnBrk="1" hangingPunct="1"/>
            <a:endParaRPr lang="en-US" dirty="0" smtClean="0"/>
          </a:p>
        </p:txBody>
      </p:sp>
      <p:sp>
        <p:nvSpPr>
          <p:cNvPr id="40964" name="Rectangle 3"/>
          <p:cNvSpPr>
            <a:spLocks noChangeArrowheads="1"/>
          </p:cNvSpPr>
          <p:nvPr/>
        </p:nvSpPr>
        <p:spPr bwMode="auto">
          <a:xfrm>
            <a:off x="381000" y="1981200"/>
            <a:ext cx="8229600" cy="2936188"/>
          </a:xfrm>
          <a:prstGeom prst="rect">
            <a:avLst/>
          </a:prstGeom>
          <a:noFill/>
          <a:ln w="9525">
            <a:noFill/>
            <a:miter lim="800000"/>
            <a:headEnd/>
            <a:tailEnd/>
          </a:ln>
        </p:spPr>
        <p:txBody>
          <a:bodyPr>
            <a:spAutoFit/>
          </a:bodyPr>
          <a:lstStyle/>
          <a:p>
            <a:pPr>
              <a:spcBef>
                <a:spcPct val="20000"/>
              </a:spcBef>
              <a:buClr>
                <a:schemeClr val="accent1"/>
              </a:buClr>
            </a:pPr>
            <a:r>
              <a:rPr lang="en-US" sz="2800" b="1" dirty="0" smtClean="0"/>
              <a:t>Timeframe </a:t>
            </a:r>
          </a:p>
          <a:p>
            <a:pPr marL="342900" indent="-342900">
              <a:spcBef>
                <a:spcPct val="20000"/>
              </a:spcBef>
              <a:buClr>
                <a:schemeClr val="accent1"/>
              </a:buClr>
              <a:buFont typeface="Wingdings" pitchFamily="2" charset="2"/>
              <a:buChar char="§"/>
            </a:pPr>
            <a:r>
              <a:rPr lang="en-US" sz="2800" dirty="0" smtClean="0"/>
              <a:t>Throughout </a:t>
            </a:r>
            <a:r>
              <a:rPr lang="en-US" sz="2800" dirty="0"/>
              <a:t>instruction at regular intervals (e.g., weekly, bi-weekly, monthly</a:t>
            </a:r>
            <a:r>
              <a:rPr lang="en-US" sz="2800" dirty="0" smtClean="0"/>
              <a:t>)</a:t>
            </a:r>
          </a:p>
          <a:p>
            <a:pPr marL="342900" indent="-342900">
              <a:spcBef>
                <a:spcPct val="20000"/>
              </a:spcBef>
              <a:buClr>
                <a:schemeClr val="accent1"/>
              </a:buClr>
              <a:buFont typeface="Wingdings" pitchFamily="2" charset="2"/>
              <a:buChar char="§"/>
            </a:pPr>
            <a:endParaRPr lang="en-US" sz="2800" dirty="0"/>
          </a:p>
          <a:p>
            <a:pPr marL="342900" indent="-342900">
              <a:spcBef>
                <a:spcPct val="20000"/>
              </a:spcBef>
              <a:buClr>
                <a:schemeClr val="accent1"/>
              </a:buClr>
              <a:buFont typeface="Wingdings" pitchFamily="2" charset="2"/>
              <a:buChar char="§"/>
            </a:pPr>
            <a:r>
              <a:rPr lang="en-US" sz="2800" dirty="0"/>
              <a:t>Teachers use student data to quantify short- and long-term goals that will meet end-of-year goals</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t>RTI as a </a:t>
            </a:r>
            <a:r>
              <a:rPr lang="en-US" sz="4000" dirty="0" smtClean="0">
                <a:solidFill>
                  <a:schemeClr val="bg2">
                    <a:lumMod val="25000"/>
                  </a:schemeClr>
                </a:solidFill>
              </a:rPr>
              <a:t>Preventive </a:t>
            </a:r>
            <a:r>
              <a:rPr lang="en-US" sz="4000" dirty="0" smtClean="0"/>
              <a:t>Framework</a:t>
            </a:r>
          </a:p>
        </p:txBody>
      </p:sp>
      <p:sp>
        <p:nvSpPr>
          <p:cNvPr id="5123" name="Rectangle 3"/>
          <p:cNvSpPr>
            <a:spLocks noGrp="1"/>
          </p:cNvSpPr>
          <p:nvPr>
            <p:ph idx="1"/>
          </p:nvPr>
        </p:nvSpPr>
        <p:spPr/>
        <p:txBody>
          <a:bodyPr/>
          <a:lstStyle/>
          <a:p>
            <a:pPr>
              <a:buClr>
                <a:schemeClr val="accent1"/>
              </a:buClr>
              <a:buFont typeface="Wingdings" pitchFamily="2" charset="2"/>
              <a:buChar char="§"/>
            </a:pPr>
            <a:r>
              <a:rPr lang="en-US" sz="3100" dirty="0" smtClean="0"/>
              <a:t>RTI is a multi-level </a:t>
            </a:r>
            <a:r>
              <a:rPr lang="en-US" sz="3100" dirty="0" smtClean="0">
                <a:solidFill>
                  <a:schemeClr val="tx1"/>
                </a:solidFill>
              </a:rPr>
              <a:t>instructional framework aimed at improving outcomes for ALL students.</a:t>
            </a:r>
          </a:p>
          <a:p>
            <a:pPr>
              <a:buClr>
                <a:schemeClr val="accent1"/>
              </a:buClr>
              <a:buFont typeface="Wingdings" pitchFamily="2" charset="2"/>
              <a:buChar char="§"/>
            </a:pPr>
            <a:r>
              <a:rPr lang="en-US" sz="3100" dirty="0" smtClean="0">
                <a:solidFill>
                  <a:schemeClr val="tx1"/>
                </a:solidFill>
              </a:rPr>
              <a:t>RTI is preventive and provides immediate support to students who are at risk for poor learning outcomes.</a:t>
            </a:r>
            <a:endParaRPr lang="en-US" sz="3100" dirty="0" smtClean="0"/>
          </a:p>
          <a:p>
            <a:pPr>
              <a:buClr>
                <a:schemeClr val="accent1"/>
              </a:buClr>
              <a:buFont typeface="Wingdings" pitchFamily="2" charset="2"/>
              <a:buChar char="§"/>
            </a:pPr>
            <a:r>
              <a:rPr lang="en-US" sz="3100" dirty="0" smtClean="0">
                <a:solidFill>
                  <a:schemeClr val="tx1"/>
                </a:solidFill>
              </a:rPr>
              <a:t>RTI may be a </a:t>
            </a:r>
            <a:r>
              <a:rPr lang="en-US" sz="3100" i="1" dirty="0" smtClean="0">
                <a:solidFill>
                  <a:schemeClr val="tx1"/>
                </a:solidFill>
              </a:rPr>
              <a:t>component</a:t>
            </a:r>
            <a:r>
              <a:rPr lang="en-US" sz="3100" dirty="0" smtClean="0">
                <a:solidFill>
                  <a:schemeClr val="tx1"/>
                </a:solidFill>
              </a:rPr>
              <a:t> of a comprehensive evaluation for students with learning disabilities. </a:t>
            </a:r>
          </a:p>
        </p:txBody>
      </p:sp>
      <p:sp>
        <p:nvSpPr>
          <p:cNvPr id="4" name="Slide Number Placeholder 3"/>
          <p:cNvSpPr>
            <a:spLocks noGrp="1"/>
          </p:cNvSpPr>
          <p:nvPr>
            <p:ph type="sldNum" sz="quarter" idx="10"/>
          </p:nvPr>
        </p:nvSpPr>
        <p:spPr/>
        <p:txBody>
          <a:bodyPr/>
          <a:lstStyle/>
          <a:p>
            <a:fld id="{085E27C5-ECB1-4EBC-98D3-F94D2BA84B3F}"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Optional Team Time: Progress Monitoring </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If you are here with a team, review the Progress Monitoring Tools Chart</a:t>
            </a:r>
          </a:p>
          <a:p>
            <a:pPr marL="971550" lvl="1" indent="-514350">
              <a:buClr>
                <a:schemeClr val="tx2"/>
              </a:buClr>
              <a:buFont typeface="Arial" pitchFamily="34" charset="0"/>
              <a:buChar char="•"/>
            </a:pPr>
            <a:r>
              <a:rPr lang="en-US" dirty="0" smtClean="0"/>
              <a:t>Are your tools there? </a:t>
            </a:r>
          </a:p>
          <a:p>
            <a:pPr marL="971550" lvl="1" indent="-514350">
              <a:buClr>
                <a:schemeClr val="tx2"/>
              </a:buClr>
              <a:buFont typeface="Arial" pitchFamily="34" charset="0"/>
              <a:buChar char="•"/>
            </a:pPr>
            <a:r>
              <a:rPr lang="en-US" dirty="0" smtClean="0"/>
              <a:t>What evidence exists for their reliability and validity?</a:t>
            </a:r>
          </a:p>
          <a:p>
            <a:pPr marL="971550" lvl="1" indent="-514350">
              <a:buClr>
                <a:schemeClr val="tx2"/>
              </a:buClr>
              <a:buFont typeface="Arial" pitchFamily="34" charset="0"/>
              <a:buChar char="•"/>
            </a:pPr>
            <a:r>
              <a:rPr lang="en-US" dirty="0" smtClean="0"/>
              <a:t>Are parallel/alternate forms available?</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3: progress monitoring Data- Based Decision Making </a:t>
            </a:r>
            <a:endParaRPr lang="en-US" dirty="0"/>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5A5DE50-F2A3-4E2B-ACE4-AFF6EF62F9A3}"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0"/>
            <a:ext cx="8915400" cy="990600"/>
          </a:xfrm>
        </p:spPr>
        <p:txBody>
          <a:bodyPr>
            <a:noAutofit/>
          </a:bodyPr>
          <a:lstStyle/>
          <a:p>
            <a:pPr algn="ctr"/>
            <a:r>
              <a:rPr lang="en-US" dirty="0" smtClean="0"/>
              <a:t>Making Decisions with Progress Monitoring Data </a:t>
            </a:r>
            <a:endParaRPr lang="en-US" dirty="0"/>
          </a:p>
        </p:txBody>
      </p:sp>
      <p:sp>
        <p:nvSpPr>
          <p:cNvPr id="5" name="Content Placeholder 4"/>
          <p:cNvSpPr>
            <a:spLocks noGrp="1"/>
          </p:cNvSpPr>
          <p:nvPr>
            <p:ph idx="1"/>
          </p:nvPr>
        </p:nvSpPr>
        <p:spPr>
          <a:xfrm>
            <a:off x="533400" y="1905000"/>
            <a:ext cx="8077200" cy="4189412"/>
          </a:xfrm>
        </p:spPr>
        <p:txBody>
          <a:bodyPr>
            <a:noAutofit/>
          </a:bodyPr>
          <a:lstStyle/>
          <a:p>
            <a:pPr marL="514350" indent="-514350">
              <a:buClr>
                <a:schemeClr val="accent1"/>
              </a:buClr>
              <a:buFont typeface="+mj-lt"/>
              <a:buAutoNum type="arabicPeriod"/>
            </a:pPr>
            <a:r>
              <a:rPr lang="en-US" sz="2800" dirty="0" smtClean="0"/>
              <a:t>Establish Data Review Team</a:t>
            </a:r>
          </a:p>
          <a:p>
            <a:pPr marL="514350" indent="-514350">
              <a:buClr>
                <a:schemeClr val="accent1"/>
              </a:buClr>
              <a:buFont typeface="+mj-lt"/>
              <a:buAutoNum type="arabicPeriod"/>
            </a:pPr>
            <a:r>
              <a:rPr lang="en-US" sz="2800" dirty="0"/>
              <a:t>Determine Frequency of Data </a:t>
            </a:r>
            <a:r>
              <a:rPr lang="en-US" sz="2800" dirty="0" smtClean="0"/>
              <a:t>Collection</a:t>
            </a:r>
          </a:p>
          <a:p>
            <a:pPr marL="514350" indent="-514350">
              <a:buClr>
                <a:schemeClr val="accent1"/>
              </a:buClr>
              <a:buFont typeface="+mj-lt"/>
              <a:buAutoNum type="arabicPeriod"/>
            </a:pPr>
            <a:r>
              <a:rPr lang="en-US" sz="2800" dirty="0" smtClean="0"/>
              <a:t>Establish Baseline and Progress Monitoring Level</a:t>
            </a:r>
          </a:p>
          <a:p>
            <a:pPr marL="514350" indent="-514350">
              <a:buClr>
                <a:schemeClr val="accent1"/>
              </a:buClr>
              <a:buFont typeface="+mj-lt"/>
              <a:buAutoNum type="arabicPeriod"/>
            </a:pPr>
            <a:r>
              <a:rPr lang="en-US" sz="2800" dirty="0" smtClean="0"/>
              <a:t>Establish Goal</a:t>
            </a:r>
          </a:p>
          <a:p>
            <a:pPr marL="514350" indent="-514350">
              <a:buClr>
                <a:schemeClr val="accent1"/>
              </a:buClr>
              <a:buFont typeface="+mj-lt"/>
              <a:buAutoNum type="arabicPeriod"/>
            </a:pPr>
            <a:r>
              <a:rPr lang="en-US" sz="2800" dirty="0" smtClean="0"/>
              <a:t>Collect and Graph Data</a:t>
            </a:r>
          </a:p>
          <a:p>
            <a:pPr marL="514350" indent="-514350">
              <a:buClr>
                <a:schemeClr val="accent1"/>
              </a:buClr>
              <a:buFont typeface="+mj-lt"/>
              <a:buAutoNum type="arabicPeriod"/>
            </a:pPr>
            <a:r>
              <a:rPr lang="en-US" sz="2800" dirty="0" smtClean="0"/>
              <a:t>Analyze Data &amp; Make Instructional Decisions</a:t>
            </a:r>
          </a:p>
          <a:p>
            <a:pPr marL="514350" indent="-514350">
              <a:buClr>
                <a:schemeClr val="accent1"/>
              </a:buClr>
              <a:buFont typeface="+mj-lt"/>
              <a:buAutoNum type="arabicPeriod"/>
            </a:pPr>
            <a:r>
              <a:rPr lang="en-US" sz="2800" dirty="0"/>
              <a:t>Continue Progress Monitoring  </a:t>
            </a: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763000" cy="990600"/>
          </a:xfrm>
        </p:spPr>
        <p:txBody>
          <a:bodyPr>
            <a:normAutofit/>
          </a:bodyPr>
          <a:lstStyle/>
          <a:p>
            <a:r>
              <a:rPr lang="en-US" dirty="0" smtClean="0"/>
              <a:t>Steps in the Decision Making Process</a:t>
            </a:r>
            <a:endParaRPr lang="en-US" dirty="0"/>
          </a:p>
        </p:txBody>
      </p:sp>
      <p:sp>
        <p:nvSpPr>
          <p:cNvPr id="5" name="Content Placeholder 4"/>
          <p:cNvSpPr>
            <a:spLocks noGrp="1"/>
          </p:cNvSpPr>
          <p:nvPr>
            <p:ph idx="1"/>
          </p:nvPr>
        </p:nvSpPr>
        <p:spPr>
          <a:xfrm>
            <a:off x="533400" y="1905000"/>
            <a:ext cx="8077200" cy="4267200"/>
          </a:xfrm>
        </p:spPr>
        <p:txBody>
          <a:bodyPr>
            <a:noAutofit/>
          </a:bodyPr>
          <a:lstStyle/>
          <a:p>
            <a:pPr marL="514350" indent="-514350">
              <a:buClr>
                <a:schemeClr val="accent1"/>
              </a:buClr>
              <a:buFont typeface="+mj-lt"/>
              <a:buAutoNum type="arabicPeriod"/>
            </a:pPr>
            <a:r>
              <a:rPr lang="en-US" sz="2800" b="1" dirty="0" smtClean="0">
                <a:solidFill>
                  <a:schemeClr val="tx1"/>
                </a:solidFill>
              </a:rPr>
              <a:t>Establish Data Review Team</a:t>
            </a:r>
          </a:p>
          <a:p>
            <a:pPr marL="514350" indent="-514350">
              <a:buClr>
                <a:schemeClr val="accent1"/>
              </a:buClr>
              <a:buFont typeface="+mj-lt"/>
              <a:buAutoNum type="arabicPeriod"/>
            </a:pPr>
            <a:r>
              <a:rPr lang="en-US" sz="2800" dirty="0"/>
              <a:t>Determine Frequency of Data </a:t>
            </a:r>
            <a:r>
              <a:rPr lang="en-US" sz="2800" dirty="0" smtClean="0"/>
              <a:t>Collection</a:t>
            </a:r>
          </a:p>
          <a:p>
            <a:pPr marL="514350" indent="-514350">
              <a:buClr>
                <a:schemeClr val="accent1"/>
              </a:buClr>
              <a:buFont typeface="+mj-lt"/>
              <a:buAutoNum type="arabicPeriod"/>
            </a:pPr>
            <a:r>
              <a:rPr lang="en-US" sz="2800" dirty="0" smtClean="0"/>
              <a:t>Establish Baseline and Progress Monitoring Level</a:t>
            </a:r>
          </a:p>
          <a:p>
            <a:pPr marL="514350" indent="-514350">
              <a:buClr>
                <a:schemeClr val="accent1"/>
              </a:buClr>
              <a:buFont typeface="+mj-lt"/>
              <a:buAutoNum type="arabicPeriod"/>
            </a:pPr>
            <a:r>
              <a:rPr lang="en-US" sz="2800" dirty="0" smtClean="0"/>
              <a:t>Establish Goal</a:t>
            </a:r>
          </a:p>
          <a:p>
            <a:pPr marL="514350" indent="-514350">
              <a:buClr>
                <a:schemeClr val="accent1"/>
              </a:buClr>
              <a:buFont typeface="+mj-lt"/>
              <a:buAutoNum type="arabicPeriod"/>
            </a:pPr>
            <a:r>
              <a:rPr lang="en-US" sz="2800" dirty="0" smtClean="0"/>
              <a:t>Collect and Graph Frequent Data</a:t>
            </a:r>
          </a:p>
          <a:p>
            <a:pPr marL="514350" indent="-514350">
              <a:buClr>
                <a:schemeClr val="accent1"/>
              </a:buClr>
              <a:buFont typeface="+mj-lt"/>
              <a:buAutoNum type="arabicPeriod"/>
            </a:pPr>
            <a:r>
              <a:rPr lang="en-US" sz="2800" dirty="0" smtClean="0"/>
              <a:t>Analyze and Make Instructional Decisions</a:t>
            </a:r>
          </a:p>
          <a:p>
            <a:pPr marL="514350" indent="-514350">
              <a:buClr>
                <a:schemeClr val="accent1"/>
              </a:buClr>
              <a:buFont typeface="+mj-lt"/>
              <a:buAutoNum type="arabicPeriod"/>
            </a:pPr>
            <a:r>
              <a:rPr lang="en-US" sz="2800" dirty="0" smtClean="0"/>
              <a:t>Continue Progress Monitoring  </a:t>
            </a:r>
          </a:p>
        </p:txBody>
      </p:sp>
      <p:sp>
        <p:nvSpPr>
          <p:cNvPr id="6" name="AutoShape 70"/>
          <p:cNvSpPr>
            <a:spLocks noChangeArrowheads="1"/>
          </p:cNvSpPr>
          <p:nvPr/>
        </p:nvSpPr>
        <p:spPr bwMode="auto">
          <a:xfrm>
            <a:off x="381000" y="1905000"/>
            <a:ext cx="7696200" cy="457200"/>
          </a:xfrm>
          <a:prstGeom prst="flowChartAlternateProcess">
            <a:avLst/>
          </a:prstGeom>
          <a:solidFill>
            <a:schemeClr val="accent2">
              <a:alpha val="12941"/>
            </a:schemeClr>
          </a:solidFill>
          <a:ln w="38100">
            <a:solidFill>
              <a:srgbClr val="660066"/>
            </a:solidFill>
            <a:miter lim="800000"/>
            <a:headEnd/>
            <a:tailEnd/>
          </a:ln>
        </p:spPr>
        <p:txBody>
          <a:bodyPr wrap="none" anchor="ctr"/>
          <a:lstStyle/>
          <a:p>
            <a:endParaRPr lang="en-US" b="1"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63</a:t>
            </a:fld>
            <a:endParaRPr lang="en-US"/>
          </a:p>
        </p:txBody>
      </p:sp>
    </p:spTree>
    <p:extLst>
      <p:ext uri="{BB962C8B-B14F-4D97-AF65-F5344CB8AC3E}">
        <p14:creationId xmlns:p14="http://schemas.microsoft.com/office/powerpoint/2010/main" xmlns="" val="446163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 Teams</a:t>
            </a:r>
            <a:endParaRPr lang="en-US" dirty="0"/>
          </a:p>
        </p:txBody>
      </p:sp>
      <p:sp>
        <p:nvSpPr>
          <p:cNvPr id="3" name="Content Placeholder 2"/>
          <p:cNvSpPr>
            <a:spLocks noGrp="1"/>
          </p:cNvSpPr>
          <p:nvPr>
            <p:ph idx="1"/>
          </p:nvPr>
        </p:nvSpPr>
        <p:spPr/>
        <p:txBody>
          <a:bodyPr/>
          <a:lstStyle/>
          <a:p>
            <a:pPr>
              <a:buClr>
                <a:schemeClr val="accent1"/>
              </a:buClr>
              <a:buFont typeface="Arial" pitchFamily="34" charset="0"/>
              <a:buChar char="•"/>
            </a:pPr>
            <a:r>
              <a:rPr lang="en-US" sz="2800" dirty="0" smtClean="0"/>
              <a:t>Include at least three members </a:t>
            </a:r>
            <a:endParaRPr lang="en-US" sz="2800" dirty="0"/>
          </a:p>
          <a:p>
            <a:pPr>
              <a:buClr>
                <a:schemeClr val="accent1"/>
              </a:buClr>
              <a:buFont typeface="Arial" pitchFamily="34" charset="0"/>
              <a:buChar char="•"/>
            </a:pPr>
            <a:r>
              <a:rPr lang="en-US" sz="2800" dirty="0" smtClean="0"/>
              <a:t>Plan meetings to regularly review PM data (e.g., every four to six weeks) </a:t>
            </a:r>
          </a:p>
          <a:p>
            <a:pPr>
              <a:buClr>
                <a:schemeClr val="accent1"/>
              </a:buClr>
              <a:buFont typeface="Arial" pitchFamily="34" charset="0"/>
              <a:buChar char="•"/>
            </a:pPr>
            <a:r>
              <a:rPr lang="en-US" sz="2800" dirty="0" smtClean="0"/>
              <a:t>Follow established systemic data review procedures </a:t>
            </a:r>
          </a:p>
          <a:p>
            <a:pPr lvl="1" indent="-457200">
              <a:buClr>
                <a:schemeClr val="accent1"/>
              </a:buClr>
              <a:buFont typeface="Arial" pitchFamily="34" charset="0"/>
              <a:buChar char="•"/>
            </a:pPr>
            <a:r>
              <a:rPr lang="en-US" dirty="0" smtClean="0"/>
              <a:t>Many schools have established agendas</a:t>
            </a:r>
          </a:p>
          <a:p>
            <a:pPr lvl="1" indent="-457200">
              <a:buClr>
                <a:schemeClr val="accent1"/>
              </a:buClr>
              <a:buFont typeface="Arial" pitchFamily="34" charset="0"/>
              <a:buChar char="•"/>
            </a:pPr>
            <a:r>
              <a:rPr lang="en-US" dirty="0" smtClean="0"/>
              <a:t>Resources are available online </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05800" cy="990600"/>
          </a:xfrm>
        </p:spPr>
        <p:txBody>
          <a:bodyPr/>
          <a:lstStyle/>
          <a:p>
            <a:r>
              <a:rPr lang="en-US" dirty="0" smtClean="0"/>
              <a:t>Roles and Responsibilities of Team Members</a:t>
            </a:r>
            <a:endParaRPr lang="en-US" dirty="0"/>
          </a:p>
        </p:txBody>
      </p:sp>
      <p:sp>
        <p:nvSpPr>
          <p:cNvPr id="3" name="Content Placeholder 2"/>
          <p:cNvSpPr>
            <a:spLocks noGrp="1"/>
          </p:cNvSpPr>
          <p:nvPr>
            <p:ph idx="1"/>
          </p:nvPr>
        </p:nvSpPr>
        <p:spPr>
          <a:xfrm>
            <a:off x="381000" y="1905000"/>
            <a:ext cx="8305800" cy="3811588"/>
          </a:xfrm>
        </p:spPr>
        <p:txBody>
          <a:bodyPr/>
          <a:lstStyle/>
          <a:p>
            <a:pPr>
              <a:buClr>
                <a:schemeClr val="accent1"/>
              </a:buClr>
              <a:buFont typeface="Wingdings" pitchFamily="2" charset="2"/>
              <a:buChar char="§"/>
            </a:pPr>
            <a:r>
              <a:rPr lang="en-US" sz="2600" dirty="0" smtClean="0"/>
              <a:t>Ensure progress monitoring data are accurate</a:t>
            </a:r>
          </a:p>
          <a:p>
            <a:pPr lvl="1">
              <a:buClr>
                <a:schemeClr val="accent1"/>
              </a:buClr>
              <a:buFont typeface="Wingdings" pitchFamily="2" charset="2"/>
              <a:buChar char="§"/>
            </a:pPr>
            <a:r>
              <a:rPr lang="en-US" sz="2400" dirty="0" smtClean="0"/>
              <a:t>Administration &amp; scoring training</a:t>
            </a:r>
          </a:p>
          <a:p>
            <a:pPr lvl="1">
              <a:buClr>
                <a:schemeClr val="accent1"/>
              </a:buClr>
              <a:buFont typeface="Wingdings" pitchFamily="2" charset="2"/>
              <a:buChar char="§"/>
            </a:pPr>
            <a:r>
              <a:rPr lang="en-US" sz="2400" dirty="0" smtClean="0"/>
              <a:t>Monitor fidelity of implementation </a:t>
            </a:r>
          </a:p>
          <a:p>
            <a:pPr lvl="1">
              <a:buClr>
                <a:schemeClr val="accent1"/>
              </a:buClr>
              <a:buFont typeface="Wingdings" pitchFamily="2" charset="2"/>
              <a:buChar char="§"/>
            </a:pPr>
            <a:r>
              <a:rPr lang="en-US" sz="2400" dirty="0" smtClean="0"/>
              <a:t>Provide additional training as needed </a:t>
            </a:r>
          </a:p>
          <a:p>
            <a:pPr>
              <a:buClr>
                <a:schemeClr val="accent1"/>
              </a:buClr>
              <a:buFont typeface="Wingdings" pitchFamily="2" charset="2"/>
              <a:buChar char="§"/>
            </a:pPr>
            <a:r>
              <a:rPr lang="en-US" sz="2600" dirty="0" smtClean="0"/>
              <a:t>Review progress monitoring data regularly </a:t>
            </a:r>
          </a:p>
          <a:p>
            <a:pPr>
              <a:buClr>
                <a:schemeClr val="accent1"/>
              </a:buClr>
              <a:buFont typeface="Wingdings" pitchFamily="2" charset="2"/>
              <a:buChar char="§"/>
            </a:pPr>
            <a:r>
              <a:rPr lang="en-US" sz="2600" dirty="0" smtClean="0"/>
              <a:t>Identify students in need of supplemental interventions</a:t>
            </a:r>
          </a:p>
          <a:p>
            <a:pPr>
              <a:buClr>
                <a:schemeClr val="accent1"/>
              </a:buClr>
              <a:buFont typeface="Wingdings" pitchFamily="2" charset="2"/>
              <a:buChar char="§"/>
            </a:pPr>
            <a:r>
              <a:rPr lang="en-US" sz="2600" dirty="0" smtClean="0"/>
              <a:t>Evaluate efficacy of supplemental interventions</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05800" cy="990600"/>
          </a:xfrm>
        </p:spPr>
        <p:txBody>
          <a:bodyPr/>
          <a:lstStyle/>
          <a:p>
            <a:r>
              <a:rPr lang="en-US" dirty="0" smtClean="0"/>
              <a:t>Plan to Regularly Review Progress Monitoring Data</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2600" dirty="0" smtClean="0"/>
              <a:t>Conduct at logical, predetermined intervals</a:t>
            </a:r>
          </a:p>
          <a:p>
            <a:pPr>
              <a:buClr>
                <a:schemeClr val="accent1"/>
              </a:buClr>
              <a:buFont typeface="Wingdings" pitchFamily="2" charset="2"/>
              <a:buChar char="§"/>
            </a:pPr>
            <a:r>
              <a:rPr lang="en-US" sz="2600" dirty="0" smtClean="0"/>
              <a:t>Schedule prior to the beginning of instruction</a:t>
            </a:r>
          </a:p>
          <a:p>
            <a:pPr>
              <a:buClr>
                <a:schemeClr val="accent1"/>
              </a:buClr>
              <a:buFont typeface="Wingdings" pitchFamily="2" charset="2"/>
              <a:buChar char="§"/>
            </a:pPr>
            <a:r>
              <a:rPr lang="en-US" sz="2600" dirty="0" smtClean="0"/>
              <a:t>Involve relevant team members</a:t>
            </a:r>
          </a:p>
          <a:p>
            <a:pPr>
              <a:buClr>
                <a:schemeClr val="accent1"/>
              </a:buClr>
              <a:buFont typeface="Wingdings" pitchFamily="2" charset="2"/>
              <a:buChar char="§"/>
            </a:pPr>
            <a:r>
              <a:rPr lang="en-US" sz="2600" dirty="0" smtClean="0"/>
              <a:t>Use established meeting structures </a:t>
            </a:r>
          </a:p>
          <a:p>
            <a:pPr lvl="1">
              <a:buClr>
                <a:schemeClr val="accent1"/>
              </a:buClr>
              <a:buFont typeface="Wingdings" pitchFamily="2" charset="2"/>
              <a:buChar char="§"/>
            </a:pPr>
            <a:r>
              <a:rPr lang="en-US" sz="2600" dirty="0" smtClean="0"/>
              <a:t>Standard Agenda </a:t>
            </a:r>
          </a:p>
          <a:p>
            <a:pPr lvl="1">
              <a:buClr>
                <a:schemeClr val="accent1"/>
              </a:buClr>
              <a:buFont typeface="Wingdings" pitchFamily="2" charset="2"/>
              <a:buChar char="§"/>
            </a:pPr>
            <a:r>
              <a:rPr lang="en-US" sz="2600" dirty="0" smtClean="0"/>
              <a:t>Minutes assigned to each section to be covered </a:t>
            </a:r>
          </a:p>
          <a:p>
            <a:pPr lvl="1">
              <a:buClr>
                <a:schemeClr val="accent1"/>
              </a:buClr>
              <a:buFont typeface="Wingdings" pitchFamily="2" charset="2"/>
              <a:buChar char="§"/>
            </a:pPr>
            <a:r>
              <a:rPr lang="en-US" sz="2600" dirty="0" smtClean="0"/>
              <a:t>Rules about individual student v. group discussions</a:t>
            </a:r>
            <a:endParaRPr lang="en-US" sz="2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990600"/>
          </a:xfrm>
        </p:spPr>
        <p:txBody>
          <a:bodyPr/>
          <a:lstStyle/>
          <a:p>
            <a:r>
              <a:rPr lang="en-US" dirty="0" smtClean="0"/>
              <a:t>Establish Systematic Data Review Procedures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2600" dirty="0" smtClean="0"/>
              <a:t>Articulate routines and procedures in writing</a:t>
            </a:r>
          </a:p>
          <a:p>
            <a:pPr>
              <a:buClr>
                <a:schemeClr val="accent1"/>
              </a:buClr>
              <a:buFont typeface="Wingdings" pitchFamily="2" charset="2"/>
              <a:buChar char="§"/>
            </a:pPr>
            <a:r>
              <a:rPr lang="en-US" sz="2600" dirty="0" smtClean="0"/>
              <a:t>Implement established routines and procedures with integrity </a:t>
            </a:r>
          </a:p>
          <a:p>
            <a:pPr>
              <a:buClr>
                <a:schemeClr val="accent1"/>
              </a:buClr>
              <a:buFont typeface="Wingdings" pitchFamily="2" charset="2"/>
              <a:buChar char="§"/>
            </a:pPr>
            <a:r>
              <a:rPr lang="en-US" sz="2600" dirty="0" smtClean="0"/>
              <a:t>Ensure routines and procedures are culturally and linguistically responsive</a:t>
            </a:r>
          </a:p>
          <a:p>
            <a:pPr lvl="1">
              <a:buClr>
                <a:schemeClr val="accent1"/>
              </a:buClr>
              <a:buFont typeface="Wingdings" pitchFamily="2" charset="2"/>
              <a:buChar char="§"/>
            </a:pPr>
            <a:r>
              <a:rPr lang="en-US" sz="2600" dirty="0" smtClean="0"/>
              <a:t>Limit time spent “admiring data”</a:t>
            </a:r>
          </a:p>
          <a:p>
            <a:pPr lvl="1">
              <a:buClr>
                <a:schemeClr val="accent1"/>
              </a:buClr>
              <a:buFont typeface="Wingdings" pitchFamily="2" charset="2"/>
              <a:buChar char="§"/>
            </a:pPr>
            <a:r>
              <a:rPr lang="en-US" sz="2600" dirty="0" smtClean="0"/>
              <a:t>Discuss intervention/accommodation options that school staff have at their disposal </a:t>
            </a:r>
            <a:endParaRPr lang="en-US" sz="2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990600"/>
          </a:xfrm>
        </p:spPr>
        <p:txBody>
          <a:bodyPr/>
          <a:lstStyle/>
          <a:p>
            <a:r>
              <a:rPr lang="en-US" dirty="0" smtClean="0"/>
              <a:t>Establish Systematic Data Review Procedures</a:t>
            </a:r>
            <a:endParaRPr lang="en-US" dirty="0"/>
          </a:p>
        </p:txBody>
      </p:sp>
      <p:sp>
        <p:nvSpPr>
          <p:cNvPr id="3" name="Content Placeholder 2"/>
          <p:cNvSpPr>
            <a:spLocks noGrp="1"/>
          </p:cNvSpPr>
          <p:nvPr>
            <p:ph idx="1"/>
          </p:nvPr>
        </p:nvSpPr>
        <p:spPr/>
        <p:txBody>
          <a:bodyPr/>
          <a:lstStyle/>
          <a:p>
            <a:pPr>
              <a:buNone/>
            </a:pPr>
            <a:r>
              <a:rPr lang="en-US" dirty="0" smtClean="0"/>
              <a:t>Consider clarifying the following in writing:</a:t>
            </a:r>
          </a:p>
          <a:p>
            <a:pPr>
              <a:buClr>
                <a:schemeClr val="accent1"/>
              </a:buClr>
              <a:buFont typeface="Wingdings" pitchFamily="2" charset="2"/>
              <a:buChar char="§"/>
            </a:pPr>
            <a:r>
              <a:rPr lang="en-US" dirty="0" smtClean="0"/>
              <a:t>What you are looking for?</a:t>
            </a:r>
          </a:p>
          <a:p>
            <a:pPr>
              <a:buClr>
                <a:schemeClr val="accent1"/>
              </a:buClr>
              <a:buFont typeface="Wingdings" pitchFamily="2" charset="2"/>
              <a:buChar char="§"/>
            </a:pPr>
            <a:r>
              <a:rPr lang="en-US" dirty="0" smtClean="0"/>
              <a:t>How will you look for it?</a:t>
            </a:r>
          </a:p>
          <a:p>
            <a:pPr>
              <a:buClr>
                <a:schemeClr val="accent1"/>
              </a:buClr>
              <a:buFont typeface="Wingdings" pitchFamily="2" charset="2"/>
              <a:buChar char="§"/>
            </a:pPr>
            <a:r>
              <a:rPr lang="en-US" dirty="0" smtClean="0"/>
              <a:t>How will you know if you found it?</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a:xfrm>
            <a:off x="381000" y="2133600"/>
            <a:ext cx="8305800" cy="3657600"/>
          </a:xfrm>
        </p:spPr>
        <p:txBody>
          <a:bodyPr/>
          <a:lstStyle/>
          <a:p>
            <a:pPr>
              <a:buClr>
                <a:schemeClr val="accent1"/>
              </a:buClr>
              <a:buFont typeface="Wingdings" pitchFamily="2" charset="2"/>
              <a:buChar char="§"/>
            </a:pPr>
            <a:r>
              <a:rPr lang="en-US" dirty="0" smtClean="0"/>
              <a:t>In your school sites…</a:t>
            </a:r>
          </a:p>
          <a:p>
            <a:pPr lvl="1">
              <a:buClr>
                <a:schemeClr val="tx2"/>
              </a:buClr>
              <a:buFont typeface="Arial" pitchFamily="34" charset="0"/>
              <a:buChar char="•"/>
            </a:pPr>
            <a:r>
              <a:rPr lang="en-US" dirty="0" smtClean="0"/>
              <a:t>Who should be involved in the review of progress monitoring data?</a:t>
            </a:r>
          </a:p>
          <a:p>
            <a:pPr lvl="1">
              <a:buClr>
                <a:schemeClr val="tx2"/>
              </a:buClr>
              <a:buFont typeface="Arial" pitchFamily="34" charset="0"/>
              <a:buChar char="•"/>
            </a:pPr>
            <a:r>
              <a:rPr lang="en-US" dirty="0" smtClean="0"/>
              <a:t>What data review schedule is available?</a:t>
            </a:r>
          </a:p>
          <a:p>
            <a:pPr lvl="1">
              <a:buClr>
                <a:schemeClr val="tx2"/>
              </a:buClr>
              <a:buFont typeface="Arial" pitchFamily="34" charset="0"/>
              <a:buChar char="•"/>
            </a:pPr>
            <a:r>
              <a:rPr lang="en-US" dirty="0" smtClean="0"/>
              <a:t>How should meetings be facilitated?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dirty="0" smtClean="0"/>
              <a:t>Essential RTI Components</a:t>
            </a:r>
          </a:p>
        </p:txBody>
      </p:sp>
      <p:sp>
        <p:nvSpPr>
          <p:cNvPr id="5123" name="Rectangle 3"/>
          <p:cNvSpPr>
            <a:spLocks noGrp="1"/>
          </p:cNvSpPr>
          <p:nvPr>
            <p:ph idx="1"/>
          </p:nvPr>
        </p:nvSpPr>
        <p:spPr/>
        <p:txBody>
          <a:bodyPr>
            <a:normAutofit fontScale="62500" lnSpcReduction="20000"/>
          </a:bodyPr>
          <a:lstStyle/>
          <a:p>
            <a:pPr>
              <a:buClr>
                <a:schemeClr val="accent1"/>
              </a:buClr>
              <a:buFont typeface="Wingdings" pitchFamily="2" charset="2"/>
              <a:buChar char="§"/>
            </a:pPr>
            <a:r>
              <a:rPr lang="en-US" dirty="0" smtClean="0"/>
              <a:t>Screening (All students, occurs 3x per year)</a:t>
            </a:r>
          </a:p>
          <a:p>
            <a:pPr>
              <a:buClr>
                <a:schemeClr val="accent1"/>
              </a:buClr>
              <a:buFont typeface="Wingdings" pitchFamily="2" charset="2"/>
              <a:buChar char="§"/>
            </a:pPr>
            <a:r>
              <a:rPr lang="en-US" b="1" dirty="0" smtClean="0">
                <a:solidFill>
                  <a:srgbClr val="2E005C"/>
                </a:solidFill>
              </a:rPr>
              <a:t>Progress Monitoring (Students at risk, occurs at regular intervals)</a:t>
            </a:r>
          </a:p>
          <a:p>
            <a:pPr>
              <a:buClr>
                <a:schemeClr val="accent1"/>
              </a:buClr>
              <a:buFont typeface="Wingdings" pitchFamily="2" charset="2"/>
              <a:buChar char="§"/>
            </a:pPr>
            <a:r>
              <a:rPr lang="en-US" dirty="0" err="1" smtClean="0"/>
              <a:t>Schoolwide</a:t>
            </a:r>
            <a:r>
              <a:rPr lang="en-US" dirty="0" smtClean="0"/>
              <a:t>, Multi-Level Prevention System</a:t>
            </a:r>
          </a:p>
          <a:p>
            <a:pPr marL="901700" lvl="1" indent="-381000">
              <a:buClr>
                <a:schemeClr val="tx2"/>
              </a:buClr>
              <a:buFont typeface="Arial" pitchFamily="34" charset="0"/>
              <a:buChar char="•"/>
            </a:pPr>
            <a:r>
              <a:rPr lang="en-US" dirty="0" smtClean="0"/>
              <a:t>Primary Level (Core Instruction, Level 1) </a:t>
            </a:r>
          </a:p>
          <a:p>
            <a:pPr marL="901700" lvl="1" indent="-381000">
              <a:buClr>
                <a:schemeClr val="tx2"/>
              </a:buClr>
              <a:buFont typeface="Arial" pitchFamily="34" charset="0"/>
              <a:buChar char="•"/>
            </a:pPr>
            <a:r>
              <a:rPr lang="en-US" dirty="0" smtClean="0"/>
              <a:t>Secondary Level (Strategic Intervention, Level 2) </a:t>
            </a:r>
          </a:p>
          <a:p>
            <a:pPr marL="901700" lvl="1" indent="-381000">
              <a:buClr>
                <a:schemeClr val="tx2"/>
              </a:buClr>
              <a:buFont typeface="Arial" pitchFamily="34" charset="0"/>
              <a:buChar char="•"/>
            </a:pPr>
            <a:r>
              <a:rPr lang="en-US" dirty="0" smtClean="0"/>
              <a:t>Tertiary Level (Intensive Intervention, Level 3) </a:t>
            </a:r>
          </a:p>
          <a:p>
            <a:pPr>
              <a:buClr>
                <a:schemeClr val="accent1"/>
              </a:buClr>
              <a:buFont typeface="Wingdings" pitchFamily="2" charset="2"/>
              <a:buChar char="§"/>
            </a:pPr>
            <a:r>
              <a:rPr lang="en-US" b="1" dirty="0" smtClean="0">
                <a:solidFill>
                  <a:srgbClr val="2E005C"/>
                </a:solidFill>
              </a:rPr>
              <a:t>Data-Based Decision Making for:</a:t>
            </a:r>
          </a:p>
          <a:p>
            <a:pPr lvl="1">
              <a:buClr>
                <a:schemeClr val="tx2"/>
              </a:buClr>
              <a:buFont typeface="Arial" pitchFamily="34" charset="0"/>
              <a:buChar char="•"/>
            </a:pPr>
            <a:r>
              <a:rPr lang="en-US" b="1" dirty="0" smtClean="0">
                <a:solidFill>
                  <a:srgbClr val="2E005C"/>
                </a:solidFill>
              </a:rPr>
              <a:t>Instruction </a:t>
            </a:r>
          </a:p>
          <a:p>
            <a:pPr lvl="1">
              <a:buClr>
                <a:schemeClr val="tx2"/>
              </a:buClr>
              <a:buFont typeface="Arial" pitchFamily="34" charset="0"/>
              <a:buChar char="•"/>
            </a:pPr>
            <a:r>
              <a:rPr lang="en-US" b="1" dirty="0" smtClean="0">
                <a:solidFill>
                  <a:srgbClr val="2E005C"/>
                </a:solidFill>
              </a:rPr>
              <a:t>Movement within the multi-level system</a:t>
            </a:r>
          </a:p>
          <a:p>
            <a:pPr lvl="1">
              <a:buClr>
                <a:schemeClr val="tx2"/>
              </a:buClr>
              <a:buFont typeface="Arial" pitchFamily="34" charset="0"/>
              <a:buChar char="•"/>
            </a:pPr>
            <a:r>
              <a:rPr lang="en-US" b="1" dirty="0" smtClean="0">
                <a:solidFill>
                  <a:srgbClr val="2E005C"/>
                </a:solidFill>
              </a:rPr>
              <a:t>Disability identification (in accordance with state law)</a:t>
            </a:r>
          </a:p>
        </p:txBody>
      </p:sp>
      <p:sp>
        <p:nvSpPr>
          <p:cNvPr id="4" name="Slide Number Placeholder 3"/>
          <p:cNvSpPr>
            <a:spLocks noGrp="1"/>
          </p:cNvSpPr>
          <p:nvPr>
            <p:ph type="sldNum" sz="quarter" idx="10"/>
          </p:nvPr>
        </p:nvSpPr>
        <p:spPr/>
        <p:txBody>
          <a:bodyPr/>
          <a:lstStyle/>
          <a:p>
            <a:fld id="{085E27C5-ECB1-4EBC-98D3-F94D2BA84B3F}"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763000" cy="990600"/>
          </a:xfrm>
        </p:spPr>
        <p:txBody>
          <a:bodyPr>
            <a:normAutofit/>
          </a:bodyPr>
          <a:lstStyle/>
          <a:p>
            <a:r>
              <a:rPr lang="en-US" dirty="0" smtClean="0"/>
              <a:t>Steps in the Decision Making Process</a:t>
            </a:r>
            <a:endParaRPr lang="en-US" dirty="0"/>
          </a:p>
        </p:txBody>
      </p:sp>
      <p:sp>
        <p:nvSpPr>
          <p:cNvPr id="5" name="Content Placeholder 4"/>
          <p:cNvSpPr>
            <a:spLocks noGrp="1"/>
          </p:cNvSpPr>
          <p:nvPr>
            <p:ph idx="1"/>
          </p:nvPr>
        </p:nvSpPr>
        <p:spPr>
          <a:xfrm>
            <a:off x="533400" y="1905000"/>
            <a:ext cx="8077200" cy="4267200"/>
          </a:xfrm>
        </p:spPr>
        <p:txBody>
          <a:bodyPr>
            <a:noAutofit/>
          </a:bodyPr>
          <a:lstStyle/>
          <a:p>
            <a:pPr marL="514350" indent="-514350">
              <a:buClr>
                <a:schemeClr val="accent1"/>
              </a:buClr>
              <a:buFont typeface="+mj-lt"/>
              <a:buAutoNum type="arabicPeriod"/>
            </a:pPr>
            <a:r>
              <a:rPr lang="en-US" sz="2800" dirty="0" smtClean="0">
                <a:solidFill>
                  <a:schemeClr val="tx1"/>
                </a:solidFill>
              </a:rPr>
              <a:t>Establish Data Review Team</a:t>
            </a:r>
          </a:p>
          <a:p>
            <a:pPr marL="514350" indent="-514350">
              <a:buClr>
                <a:schemeClr val="accent1"/>
              </a:buClr>
              <a:buFont typeface="+mj-lt"/>
              <a:buAutoNum type="arabicPeriod"/>
            </a:pPr>
            <a:r>
              <a:rPr lang="en-US" sz="2800" b="1" dirty="0"/>
              <a:t>Determine Frequency of Data </a:t>
            </a:r>
            <a:r>
              <a:rPr lang="en-US" sz="2800" b="1" dirty="0" smtClean="0"/>
              <a:t>Collection</a:t>
            </a:r>
            <a:endParaRPr lang="en-US" sz="2800" dirty="0" smtClean="0"/>
          </a:p>
          <a:p>
            <a:pPr marL="514350" indent="-514350">
              <a:buClr>
                <a:schemeClr val="accent1"/>
              </a:buClr>
              <a:buFont typeface="+mj-lt"/>
              <a:buAutoNum type="arabicPeriod"/>
            </a:pPr>
            <a:r>
              <a:rPr lang="en-US" sz="2800" dirty="0" smtClean="0"/>
              <a:t>Establish Baseline and Progress Monitoring Level</a:t>
            </a:r>
          </a:p>
          <a:p>
            <a:pPr marL="514350" indent="-514350">
              <a:buClr>
                <a:schemeClr val="accent1"/>
              </a:buClr>
              <a:buFont typeface="+mj-lt"/>
              <a:buAutoNum type="arabicPeriod"/>
            </a:pPr>
            <a:r>
              <a:rPr lang="en-US" sz="2800" dirty="0" smtClean="0"/>
              <a:t>Establish Goal</a:t>
            </a:r>
          </a:p>
          <a:p>
            <a:pPr marL="514350" indent="-514350">
              <a:buClr>
                <a:schemeClr val="accent1"/>
              </a:buClr>
              <a:buFont typeface="+mj-lt"/>
              <a:buAutoNum type="arabicPeriod"/>
            </a:pPr>
            <a:r>
              <a:rPr lang="en-US" sz="2800" dirty="0" smtClean="0"/>
              <a:t>Collect and Graph Frequent Data</a:t>
            </a:r>
          </a:p>
          <a:p>
            <a:pPr marL="514350" indent="-514350">
              <a:buClr>
                <a:schemeClr val="accent1"/>
              </a:buClr>
              <a:buFont typeface="+mj-lt"/>
              <a:buAutoNum type="arabicPeriod"/>
            </a:pPr>
            <a:r>
              <a:rPr lang="en-US" sz="2800" dirty="0" smtClean="0"/>
              <a:t>Analyze and Make Instructional Decisions</a:t>
            </a:r>
          </a:p>
          <a:p>
            <a:pPr marL="514350" indent="-514350">
              <a:buClr>
                <a:schemeClr val="accent1"/>
              </a:buClr>
              <a:buFont typeface="+mj-lt"/>
              <a:buAutoNum type="arabicPeriod"/>
            </a:pPr>
            <a:r>
              <a:rPr lang="en-US" sz="2800" dirty="0" smtClean="0"/>
              <a:t>Continue Progress Monitoring  </a:t>
            </a:r>
          </a:p>
        </p:txBody>
      </p:sp>
      <p:sp>
        <p:nvSpPr>
          <p:cNvPr id="6" name="AutoShape 70"/>
          <p:cNvSpPr>
            <a:spLocks noChangeArrowheads="1"/>
          </p:cNvSpPr>
          <p:nvPr/>
        </p:nvSpPr>
        <p:spPr bwMode="auto">
          <a:xfrm>
            <a:off x="381000" y="2438400"/>
            <a:ext cx="7696200" cy="457200"/>
          </a:xfrm>
          <a:prstGeom prst="flowChartAlternateProcess">
            <a:avLst/>
          </a:prstGeom>
          <a:solidFill>
            <a:schemeClr val="accent2">
              <a:alpha val="12941"/>
            </a:schemeClr>
          </a:solidFill>
          <a:ln w="38100">
            <a:solidFill>
              <a:srgbClr val="660066"/>
            </a:solidFill>
            <a:miter lim="800000"/>
            <a:headEnd/>
            <a:tailEnd/>
          </a:ln>
        </p:spPr>
        <p:txBody>
          <a:bodyPr wrap="none" anchor="ctr"/>
          <a:lstStyle/>
          <a:p>
            <a:endParaRPr lang="en-US" b="1"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70</a:t>
            </a:fld>
            <a:endParaRPr lang="en-US"/>
          </a:p>
        </p:txBody>
      </p:sp>
    </p:spTree>
    <p:extLst>
      <p:ext uri="{BB962C8B-B14F-4D97-AF65-F5344CB8AC3E}">
        <p14:creationId xmlns:p14="http://schemas.microsoft.com/office/powerpoint/2010/main" xmlns="" val="446163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838200"/>
            <a:ext cx="8302752" cy="987552"/>
          </a:xfrm>
        </p:spPr>
        <p:txBody>
          <a:bodyPr>
            <a:normAutofit/>
          </a:bodyPr>
          <a:lstStyle/>
          <a:p>
            <a:r>
              <a:rPr lang="en-US" dirty="0" smtClean="0">
                <a:solidFill>
                  <a:schemeClr val="bg2">
                    <a:lumMod val="25000"/>
                  </a:schemeClr>
                </a:solidFill>
              </a:rPr>
              <a:t>Frequency of Progress Monitoring </a:t>
            </a:r>
            <a:endParaRPr lang="en-US" dirty="0">
              <a:solidFill>
                <a:schemeClr val="bg2">
                  <a:lumMod val="25000"/>
                </a:schemeClr>
              </a:solidFill>
            </a:endParaRPr>
          </a:p>
        </p:txBody>
      </p:sp>
      <p:sp>
        <p:nvSpPr>
          <p:cNvPr id="9" name="Content Placeholder 8"/>
          <p:cNvSpPr>
            <a:spLocks noGrp="1"/>
          </p:cNvSpPr>
          <p:nvPr>
            <p:ph sz="half" idx="1"/>
          </p:nvPr>
        </p:nvSpPr>
        <p:spPr>
          <a:xfrm>
            <a:off x="457200" y="2362200"/>
            <a:ext cx="3886200" cy="1356360"/>
          </a:xfrm>
        </p:spPr>
        <p:txBody>
          <a:bodyPr>
            <a:normAutofit lnSpcReduction="10000"/>
          </a:bodyPr>
          <a:lstStyle/>
          <a:p>
            <a:pPr>
              <a:buNone/>
            </a:pPr>
            <a:r>
              <a:rPr lang="en-US" sz="8000" dirty="0" smtClean="0"/>
              <a:t>IDEAL</a:t>
            </a:r>
            <a:endParaRPr lang="en-US" sz="8000" dirty="0"/>
          </a:p>
        </p:txBody>
      </p:sp>
      <p:sp>
        <p:nvSpPr>
          <p:cNvPr id="10" name="Content Placeholder 9"/>
          <p:cNvSpPr>
            <a:spLocks noGrp="1"/>
          </p:cNvSpPr>
          <p:nvPr>
            <p:ph sz="half" idx="2"/>
          </p:nvPr>
        </p:nvSpPr>
        <p:spPr>
          <a:xfrm>
            <a:off x="4800600" y="3962400"/>
            <a:ext cx="4343400" cy="1219200"/>
          </a:xfrm>
        </p:spPr>
        <p:txBody>
          <a:bodyPr>
            <a:normAutofit lnSpcReduction="10000"/>
          </a:bodyPr>
          <a:lstStyle/>
          <a:p>
            <a:pPr>
              <a:buNone/>
            </a:pPr>
            <a:r>
              <a:rPr lang="en-US" sz="8000" dirty="0" smtClean="0"/>
              <a:t>FEASIBLE</a:t>
            </a:r>
            <a:endParaRPr lang="en-US" sz="8000" dirty="0"/>
          </a:p>
        </p:txBody>
      </p:sp>
      <p:sp>
        <p:nvSpPr>
          <p:cNvPr id="11" name="TextBox 10"/>
          <p:cNvSpPr txBox="1"/>
          <p:nvPr/>
        </p:nvSpPr>
        <p:spPr>
          <a:xfrm>
            <a:off x="3581400" y="3048000"/>
            <a:ext cx="1066800" cy="769441"/>
          </a:xfrm>
          <a:prstGeom prst="rect">
            <a:avLst/>
          </a:prstGeom>
          <a:noFill/>
        </p:spPr>
        <p:txBody>
          <a:bodyPr wrap="square" rtlCol="0">
            <a:spAutoFit/>
          </a:bodyPr>
          <a:lstStyle/>
          <a:p>
            <a:r>
              <a:rPr lang="en-US" sz="4400" dirty="0" smtClean="0"/>
              <a:t>vs.</a:t>
            </a:r>
            <a:endParaRPr lang="en-US" sz="4400" dirty="0"/>
          </a:p>
        </p:txBody>
      </p:sp>
      <p:sp>
        <p:nvSpPr>
          <p:cNvPr id="7" name="Slide Number Placeholder 6"/>
          <p:cNvSpPr>
            <a:spLocks noGrp="1"/>
          </p:cNvSpPr>
          <p:nvPr>
            <p:ph type="sldNum" sz="quarter" idx="10"/>
          </p:nvPr>
        </p:nvSpPr>
        <p:spPr/>
        <p:txBody>
          <a:bodyPr/>
          <a:lstStyle/>
          <a:p>
            <a:fld id="{704A1040-FC65-4B4B-94A2-B814865480B2}" type="slidenum">
              <a:rPr lang="en-US" smtClean="0"/>
              <a:pPr/>
              <a:t>71</a:t>
            </a:fld>
            <a:endParaRPr lang="en-US"/>
          </a:p>
        </p:txBody>
      </p:sp>
    </p:spTree>
    <p:extLst>
      <p:ext uri="{BB962C8B-B14F-4D97-AF65-F5344CB8AC3E}">
        <p14:creationId xmlns:p14="http://schemas.microsoft.com/office/powerpoint/2010/main" xmlns="" val="314002290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838200"/>
            <a:ext cx="8305800" cy="990600"/>
          </a:xfrm>
        </p:spPr>
        <p:txBody>
          <a:bodyPr/>
          <a:lstStyle/>
          <a:p>
            <a:r>
              <a:rPr lang="en-US" dirty="0" smtClean="0"/>
              <a:t>Frequency of Progress Monitoring</a:t>
            </a:r>
            <a:endParaRPr lang="en-US" dirty="0"/>
          </a:p>
        </p:txBody>
      </p:sp>
      <p:sp>
        <p:nvSpPr>
          <p:cNvPr id="6" name="Content Placeholder 5"/>
          <p:cNvSpPr>
            <a:spLocks noGrp="1"/>
          </p:cNvSpPr>
          <p:nvPr>
            <p:ph idx="1"/>
          </p:nvPr>
        </p:nvSpPr>
        <p:spPr>
          <a:xfrm>
            <a:off x="381000" y="1981200"/>
            <a:ext cx="8305800" cy="3733800"/>
          </a:xfrm>
        </p:spPr>
        <p:txBody>
          <a:bodyPr>
            <a:normAutofit fontScale="85000" lnSpcReduction="10000"/>
          </a:bodyPr>
          <a:lstStyle/>
          <a:p>
            <a:pPr eaLnBrk="0" hangingPunct="0">
              <a:buClr>
                <a:schemeClr val="accent1"/>
              </a:buClr>
              <a:buFont typeface="Wingdings" pitchFamily="2" charset="2"/>
              <a:buChar char="§"/>
            </a:pPr>
            <a:r>
              <a:rPr lang="en-US" dirty="0" smtClean="0"/>
              <a:t>Should occur </a:t>
            </a:r>
            <a:r>
              <a:rPr lang="en-US" b="1" dirty="0" smtClean="0"/>
              <a:t>at least </a:t>
            </a:r>
            <a:r>
              <a:rPr lang="en-US" dirty="0" smtClean="0"/>
              <a:t>monthly. </a:t>
            </a:r>
            <a:endParaRPr lang="en-US" dirty="0"/>
          </a:p>
          <a:p>
            <a:pPr lvl="1" eaLnBrk="0" hangingPunct="0">
              <a:buClr>
                <a:schemeClr val="accent1"/>
              </a:buClr>
              <a:buFont typeface="Wingdings" pitchFamily="2" charset="2"/>
              <a:buChar char="§"/>
            </a:pPr>
            <a:r>
              <a:rPr lang="en-US" dirty="0" smtClean="0">
                <a:solidFill>
                  <a:schemeClr val="tx1"/>
                </a:solidFill>
              </a:rPr>
              <a:t>Ideal: 2x per month at secondary level</a:t>
            </a:r>
          </a:p>
          <a:p>
            <a:pPr lvl="1" eaLnBrk="0" hangingPunct="0">
              <a:buClr>
                <a:schemeClr val="accent1"/>
              </a:buClr>
              <a:buFont typeface="Wingdings" pitchFamily="2" charset="2"/>
              <a:buChar char="§"/>
            </a:pPr>
            <a:r>
              <a:rPr lang="en-US" dirty="0" smtClean="0">
                <a:solidFill>
                  <a:schemeClr val="tx1"/>
                </a:solidFill>
              </a:rPr>
              <a:t>Ideal: 1-2 x per week at tertiary level</a:t>
            </a:r>
            <a:br>
              <a:rPr lang="en-US" dirty="0" smtClean="0">
                <a:solidFill>
                  <a:schemeClr val="tx1"/>
                </a:solidFill>
              </a:rPr>
            </a:br>
            <a:endParaRPr lang="en-US" dirty="0" smtClean="0">
              <a:solidFill>
                <a:schemeClr val="tx1"/>
              </a:solidFill>
            </a:endParaRPr>
          </a:p>
          <a:p>
            <a:pPr eaLnBrk="0" hangingPunct="0">
              <a:buClr>
                <a:schemeClr val="accent1"/>
              </a:buClr>
              <a:buFont typeface="Wingdings" pitchFamily="2" charset="2"/>
              <a:buChar char="§"/>
            </a:pPr>
            <a:r>
              <a:rPr lang="en-US" dirty="0" smtClean="0">
                <a:solidFill>
                  <a:schemeClr val="tx1"/>
                </a:solidFill>
              </a:rPr>
              <a:t>As the number of data points increases, the effects of measurement error on the trend line decreases</a:t>
            </a:r>
            <a:r>
              <a:rPr lang="en-US" dirty="0" smtClean="0"/>
              <a:t>.</a:t>
            </a:r>
          </a:p>
          <a:p>
            <a:pPr eaLnBrk="0" hangingPunct="0">
              <a:buClr>
                <a:schemeClr val="accent1"/>
              </a:buClr>
              <a:buFont typeface="Wingdings" pitchFamily="2" charset="2"/>
              <a:buChar char="§"/>
            </a:pPr>
            <a:endParaRPr lang="en-US" dirty="0" smtClean="0"/>
          </a:p>
          <a:p>
            <a:pPr eaLnBrk="0" hangingPunct="0">
              <a:buClr>
                <a:schemeClr val="accent1"/>
              </a:buClr>
              <a:buFont typeface="Wingdings" pitchFamily="2" charset="2"/>
              <a:buChar char="§"/>
            </a:pPr>
            <a:r>
              <a:rPr lang="en-US" dirty="0" smtClean="0">
                <a:solidFill>
                  <a:schemeClr val="tx1"/>
                </a:solidFill>
              </a:rPr>
              <a:t>Christ &amp; </a:t>
            </a:r>
            <a:r>
              <a:rPr lang="en-US" dirty="0" err="1" smtClean="0">
                <a:solidFill>
                  <a:schemeClr val="tx1"/>
                </a:solidFill>
              </a:rPr>
              <a:t>Silberglitt</a:t>
            </a:r>
            <a:r>
              <a:rPr lang="en-US" dirty="0" smtClean="0">
                <a:solidFill>
                  <a:schemeClr val="tx1"/>
                </a:solidFill>
              </a:rPr>
              <a:t> (2007) recommended six to nine data points.</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72</a:t>
            </a:fld>
            <a:endParaRPr lang="en-US"/>
          </a:p>
        </p:txBody>
      </p:sp>
    </p:spTree>
    <p:extLst>
      <p:ext uri="{BB962C8B-B14F-4D97-AF65-F5344CB8AC3E}">
        <p14:creationId xmlns:p14="http://schemas.microsoft.com/office/powerpoint/2010/main" xmlns="" val="143483638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Frequency of Progress Monitoring</a:t>
            </a:r>
            <a:endParaRPr lang="en-US" dirty="0"/>
          </a:p>
        </p:txBody>
      </p:sp>
      <p:grpSp>
        <p:nvGrpSpPr>
          <p:cNvPr id="2" name="Group 2"/>
          <p:cNvGrpSpPr>
            <a:grpSpLocks/>
          </p:cNvGrpSpPr>
          <p:nvPr/>
        </p:nvGrpSpPr>
        <p:grpSpPr bwMode="auto">
          <a:xfrm>
            <a:off x="1212850" y="1887538"/>
            <a:ext cx="6878638" cy="4075113"/>
            <a:chOff x="764" y="1189"/>
            <a:chExt cx="4333" cy="2567"/>
          </a:xfrm>
        </p:grpSpPr>
        <p:sp>
          <p:nvSpPr>
            <p:cNvPr id="1813507" name="Text Box 3"/>
            <p:cNvSpPr txBox="1">
              <a:spLocks noChangeArrowheads="1"/>
            </p:cNvSpPr>
            <p:nvPr/>
          </p:nvSpPr>
          <p:spPr bwMode="auto">
            <a:xfrm>
              <a:off x="877" y="3496"/>
              <a:ext cx="4106" cy="231"/>
            </a:xfrm>
            <a:prstGeom prst="rect">
              <a:avLst/>
            </a:prstGeom>
            <a:noFill/>
            <a:ln w="9525">
              <a:noFill/>
              <a:miter lim="800000"/>
              <a:headEnd/>
              <a:tailEnd/>
            </a:ln>
            <a:effectLst/>
          </p:spPr>
          <p:txBody>
            <a:bodyPr>
              <a:spAutoFit/>
            </a:bodyPr>
            <a:lstStyle/>
            <a:p>
              <a:pPr algn="r">
                <a:spcBef>
                  <a:spcPct val="50000"/>
                </a:spcBef>
              </a:pPr>
              <a:endParaRPr lang="en-US" b="0"/>
            </a:p>
          </p:txBody>
        </p:sp>
        <p:pic>
          <p:nvPicPr>
            <p:cNvPr id="1813508" name="Picture 4"/>
            <p:cNvPicPr>
              <a:picLocks noChangeAspect="1" noChangeArrowheads="1"/>
            </p:cNvPicPr>
            <p:nvPr/>
          </p:nvPicPr>
          <p:blipFill>
            <a:blip r:embed="rId3" cstate="print"/>
            <a:srcRect/>
            <a:stretch>
              <a:fillRect/>
            </a:stretch>
          </p:blipFill>
          <p:spPr bwMode="auto">
            <a:xfrm>
              <a:off x="764" y="1189"/>
              <a:ext cx="4333" cy="2399"/>
            </a:xfrm>
            <a:prstGeom prst="rect">
              <a:avLst/>
            </a:prstGeom>
            <a:noFill/>
            <a:ln w="9525">
              <a:noFill/>
              <a:miter lim="800000"/>
              <a:headEnd/>
              <a:tailEnd/>
            </a:ln>
            <a:effectLst/>
          </p:spPr>
        </p:pic>
        <p:sp>
          <p:nvSpPr>
            <p:cNvPr id="1813511" name="Text Box 7"/>
            <p:cNvSpPr txBox="1">
              <a:spLocks noChangeArrowheads="1"/>
            </p:cNvSpPr>
            <p:nvPr/>
          </p:nvSpPr>
          <p:spPr bwMode="auto">
            <a:xfrm>
              <a:off x="796" y="3583"/>
              <a:ext cx="4039" cy="173"/>
            </a:xfrm>
            <a:prstGeom prst="rect">
              <a:avLst/>
            </a:prstGeom>
            <a:noFill/>
            <a:ln w="9525">
              <a:noFill/>
              <a:miter lim="800000"/>
              <a:headEnd/>
              <a:tailEnd/>
            </a:ln>
            <a:effectLst/>
          </p:spPr>
          <p:txBody>
            <a:bodyPr>
              <a:spAutoFit/>
            </a:bodyPr>
            <a:lstStyle/>
            <a:p>
              <a:pPr>
                <a:spcBef>
                  <a:spcPct val="50000"/>
                </a:spcBef>
              </a:pPr>
              <a:r>
                <a:rPr lang="en-US" sz="1200" b="0" dirty="0"/>
                <a:t>Similar results found by Fuchs &amp; Fuchs (1986)</a:t>
              </a:r>
            </a:p>
          </p:txBody>
        </p:sp>
      </p:grpSp>
      <p:sp>
        <p:nvSpPr>
          <p:cNvPr id="12" name="Rectangle 11"/>
          <p:cNvSpPr/>
          <p:nvPr/>
        </p:nvSpPr>
        <p:spPr>
          <a:xfrm>
            <a:off x="1143000" y="3886200"/>
            <a:ext cx="69342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pPr>
              <a:defRPr/>
            </a:pPr>
            <a:fld id="{085E27C5-ECB1-4EBC-98D3-F94D2BA84B3F}" type="slidenum">
              <a:rPr lang="en-US" smtClean="0"/>
              <a:pPr>
                <a:defRPr/>
              </a:pPr>
              <a:t>73</a:t>
            </a:fld>
            <a:endParaRPr lang="en-US"/>
          </a:p>
        </p:txBody>
      </p:sp>
    </p:spTree>
    <p:extLst>
      <p:ext uri="{BB962C8B-B14F-4D97-AF65-F5344CB8AC3E}">
        <p14:creationId xmlns:p14="http://schemas.microsoft.com/office/powerpoint/2010/main" xmlns="" val="2385829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763000" cy="990600"/>
          </a:xfrm>
        </p:spPr>
        <p:txBody>
          <a:bodyPr>
            <a:normAutofit/>
          </a:bodyPr>
          <a:lstStyle/>
          <a:p>
            <a:r>
              <a:rPr lang="en-US" dirty="0" smtClean="0"/>
              <a:t>Steps in the Decision Making Process</a:t>
            </a:r>
            <a:endParaRPr lang="en-US" dirty="0"/>
          </a:p>
        </p:txBody>
      </p:sp>
      <p:sp>
        <p:nvSpPr>
          <p:cNvPr id="5" name="Content Placeholder 4"/>
          <p:cNvSpPr>
            <a:spLocks noGrp="1"/>
          </p:cNvSpPr>
          <p:nvPr>
            <p:ph idx="1"/>
          </p:nvPr>
        </p:nvSpPr>
        <p:spPr>
          <a:xfrm>
            <a:off x="533400" y="1905000"/>
            <a:ext cx="8077200" cy="4267200"/>
          </a:xfrm>
        </p:spPr>
        <p:txBody>
          <a:bodyPr>
            <a:noAutofit/>
          </a:bodyPr>
          <a:lstStyle/>
          <a:p>
            <a:pPr marL="514350" indent="-514350">
              <a:buClr>
                <a:schemeClr val="accent1"/>
              </a:buClr>
              <a:buFont typeface="+mj-lt"/>
              <a:buAutoNum type="arabicPeriod"/>
            </a:pPr>
            <a:r>
              <a:rPr lang="en-US" sz="2800" dirty="0" smtClean="0">
                <a:solidFill>
                  <a:schemeClr val="tx1"/>
                </a:solidFill>
              </a:rPr>
              <a:t>Establish Data Review Team</a:t>
            </a:r>
          </a:p>
          <a:p>
            <a:pPr marL="514350" indent="-514350">
              <a:buClr>
                <a:schemeClr val="accent1"/>
              </a:buClr>
              <a:buFont typeface="+mj-lt"/>
              <a:buAutoNum type="arabicPeriod"/>
            </a:pPr>
            <a:r>
              <a:rPr lang="en-US" sz="2800" dirty="0"/>
              <a:t>Determine Frequency of Data </a:t>
            </a:r>
            <a:r>
              <a:rPr lang="en-US" sz="2800" dirty="0" smtClean="0"/>
              <a:t>Collection</a:t>
            </a:r>
          </a:p>
          <a:p>
            <a:pPr marL="514350" indent="-514350">
              <a:buClr>
                <a:schemeClr val="accent1"/>
              </a:buClr>
              <a:buFont typeface="+mj-lt"/>
              <a:buAutoNum type="arabicPeriod"/>
            </a:pPr>
            <a:r>
              <a:rPr lang="en-US" sz="2800" b="1" dirty="0" smtClean="0"/>
              <a:t>Establish Baseline and Progress Monitoring Level</a:t>
            </a:r>
          </a:p>
          <a:p>
            <a:pPr marL="514350" indent="-514350">
              <a:buClr>
                <a:schemeClr val="accent1"/>
              </a:buClr>
              <a:buFont typeface="+mj-lt"/>
              <a:buAutoNum type="arabicPeriod"/>
            </a:pPr>
            <a:r>
              <a:rPr lang="en-US" sz="2800" dirty="0" smtClean="0"/>
              <a:t>Establish Goal</a:t>
            </a:r>
          </a:p>
          <a:p>
            <a:pPr marL="514350" indent="-514350">
              <a:buClr>
                <a:schemeClr val="accent1"/>
              </a:buClr>
              <a:buFont typeface="+mj-lt"/>
              <a:buAutoNum type="arabicPeriod"/>
            </a:pPr>
            <a:r>
              <a:rPr lang="en-US" sz="2800" dirty="0" smtClean="0"/>
              <a:t>Collect and Graph Frequent Data</a:t>
            </a:r>
          </a:p>
          <a:p>
            <a:pPr marL="514350" indent="-514350">
              <a:buClr>
                <a:schemeClr val="accent1"/>
              </a:buClr>
              <a:buFont typeface="+mj-lt"/>
              <a:buAutoNum type="arabicPeriod"/>
            </a:pPr>
            <a:r>
              <a:rPr lang="en-US" sz="2800" dirty="0" smtClean="0"/>
              <a:t>Analyze and Make Instructional Decisions</a:t>
            </a:r>
          </a:p>
          <a:p>
            <a:pPr marL="514350" indent="-514350">
              <a:buClr>
                <a:schemeClr val="accent1"/>
              </a:buClr>
              <a:buFont typeface="+mj-lt"/>
              <a:buAutoNum type="arabicPeriod"/>
            </a:pPr>
            <a:r>
              <a:rPr lang="en-US" sz="2800" dirty="0" smtClean="0"/>
              <a:t>Continue Progress Monitoring  </a:t>
            </a:r>
          </a:p>
        </p:txBody>
      </p:sp>
      <p:sp>
        <p:nvSpPr>
          <p:cNvPr id="6" name="AutoShape 70"/>
          <p:cNvSpPr>
            <a:spLocks noChangeArrowheads="1"/>
          </p:cNvSpPr>
          <p:nvPr/>
        </p:nvSpPr>
        <p:spPr bwMode="auto">
          <a:xfrm>
            <a:off x="533400" y="2895600"/>
            <a:ext cx="8119241" cy="609600"/>
          </a:xfrm>
          <a:prstGeom prst="flowChartAlternateProcess">
            <a:avLst/>
          </a:prstGeom>
          <a:solidFill>
            <a:schemeClr val="accent2">
              <a:alpha val="12941"/>
            </a:schemeClr>
          </a:solidFill>
          <a:ln w="38100">
            <a:solidFill>
              <a:srgbClr val="660066"/>
            </a:solidFill>
            <a:miter lim="800000"/>
            <a:headEnd/>
            <a:tailEnd/>
          </a:ln>
        </p:spPr>
        <p:txBody>
          <a:bodyPr wrap="none" anchor="ctr"/>
          <a:lstStyle/>
          <a:p>
            <a:endParaRPr lang="en-US" b="1"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74</a:t>
            </a:fld>
            <a:endParaRPr lang="en-US"/>
          </a:p>
        </p:txBody>
      </p:sp>
    </p:spTree>
    <p:extLst>
      <p:ext uri="{BB962C8B-B14F-4D97-AF65-F5344CB8AC3E}">
        <p14:creationId xmlns:p14="http://schemas.microsoft.com/office/powerpoint/2010/main" xmlns="" val="15311209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the Baseline Score</a:t>
            </a:r>
            <a:endParaRPr lang="en-US" dirty="0"/>
          </a:p>
        </p:txBody>
      </p:sp>
      <p:sp>
        <p:nvSpPr>
          <p:cNvPr id="3" name="Content Placeholder 2"/>
          <p:cNvSpPr>
            <a:spLocks noGrp="1"/>
          </p:cNvSpPr>
          <p:nvPr>
            <p:ph idx="1"/>
          </p:nvPr>
        </p:nvSpPr>
        <p:spPr>
          <a:xfrm>
            <a:off x="381000" y="2058988"/>
            <a:ext cx="8305800" cy="3808412"/>
          </a:xfrm>
        </p:spPr>
        <p:txBody>
          <a:bodyPr/>
          <a:lstStyle/>
          <a:p>
            <a:pPr>
              <a:buClr>
                <a:schemeClr val="accent1"/>
              </a:buClr>
              <a:buFont typeface="Wingdings" pitchFamily="2" charset="2"/>
              <a:buChar char="§"/>
            </a:pPr>
            <a:r>
              <a:rPr lang="en-US" sz="2800" dirty="0" smtClean="0"/>
              <a:t>To begin progress monitoring you need to know the student’s initial knowledge level or baseline knowledge</a:t>
            </a:r>
          </a:p>
          <a:p>
            <a:pPr>
              <a:buClr>
                <a:schemeClr val="accent1"/>
              </a:buClr>
              <a:buFont typeface="Wingdings" pitchFamily="2" charset="2"/>
              <a:buChar char="§"/>
            </a:pPr>
            <a:r>
              <a:rPr lang="en-US" sz="2800" dirty="0" smtClean="0"/>
              <a:t>Having a stable baseline is important for goal setting</a:t>
            </a:r>
          </a:p>
          <a:p>
            <a:pPr>
              <a:buClr>
                <a:schemeClr val="accent1"/>
              </a:buClr>
              <a:buFont typeface="Wingdings" pitchFamily="2" charset="2"/>
              <a:buChar char="§"/>
            </a:pPr>
            <a:r>
              <a:rPr lang="en-US" sz="2800" dirty="0" smtClean="0"/>
              <a:t>To establish the baseline use the median scores of three probes. (You may choose to use screening data for this, if progress monitoring occurs at the student’s chronological grade level.)</a:t>
            </a:r>
          </a:p>
          <a:p>
            <a:pPr>
              <a:buNone/>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a:xfrm>
            <a:off x="0" y="457200"/>
            <a:ext cx="8858250" cy="2044700"/>
          </a:xfrm>
        </p:spPr>
        <p:txBody>
          <a:bodyPr>
            <a:normAutofit/>
          </a:bodyPr>
          <a:lstStyle/>
          <a:p>
            <a:pPr algn="ctr">
              <a:buFontTx/>
              <a:buNone/>
            </a:pPr>
            <a:r>
              <a:rPr lang="en-US" dirty="0">
                <a:solidFill>
                  <a:srgbClr val="545454"/>
                </a:solidFill>
              </a:rPr>
              <a:t>     </a:t>
            </a:r>
            <a:r>
              <a:rPr lang="en-US" b="1" dirty="0" smtClean="0">
                <a:solidFill>
                  <a:srgbClr val="2E005C"/>
                </a:solidFill>
              </a:rPr>
              <a:t>Example: Finding the Baseline Score</a:t>
            </a:r>
          </a:p>
        </p:txBody>
      </p:sp>
      <p:sp>
        <p:nvSpPr>
          <p:cNvPr id="110595" name="Text Box 3"/>
          <p:cNvSpPr txBox="1">
            <a:spLocks noChangeArrowheads="1"/>
          </p:cNvSpPr>
          <p:nvPr/>
        </p:nvSpPr>
        <p:spPr bwMode="auto">
          <a:xfrm>
            <a:off x="590550" y="2374900"/>
            <a:ext cx="2668588" cy="519113"/>
          </a:xfrm>
          <a:prstGeom prst="rect">
            <a:avLst/>
          </a:prstGeom>
          <a:noFill/>
          <a:ln w="28575">
            <a:noFill/>
            <a:miter lim="800000"/>
            <a:headEnd/>
            <a:tailEnd/>
          </a:ln>
          <a:effectLst/>
        </p:spPr>
        <p:txBody>
          <a:bodyPr>
            <a:spAutoFit/>
          </a:bodyPr>
          <a:lstStyle/>
          <a:p>
            <a:pPr algn="l" eaLnBrk="1" hangingPunct="1">
              <a:spcBef>
                <a:spcPct val="50000"/>
              </a:spcBef>
            </a:pPr>
            <a:endParaRPr lang="en-US" sz="2800">
              <a:solidFill>
                <a:schemeClr val="tx1"/>
              </a:solidFill>
              <a:effectLst/>
              <a:latin typeface="Times New Roman" pitchFamily="18" charset="0"/>
            </a:endParaRPr>
          </a:p>
        </p:txBody>
      </p:sp>
      <p:sp>
        <p:nvSpPr>
          <p:cNvPr id="110596" name="Text Box 4"/>
          <p:cNvSpPr txBox="1">
            <a:spLocks noChangeArrowheads="1"/>
          </p:cNvSpPr>
          <p:nvPr/>
        </p:nvSpPr>
        <p:spPr bwMode="auto">
          <a:xfrm>
            <a:off x="693738" y="2344738"/>
            <a:ext cx="2300287" cy="519112"/>
          </a:xfrm>
          <a:prstGeom prst="rect">
            <a:avLst/>
          </a:prstGeom>
          <a:noFill/>
          <a:ln w="28575">
            <a:noFill/>
            <a:miter lim="800000"/>
            <a:headEnd/>
            <a:tailEnd/>
          </a:ln>
          <a:effectLst/>
        </p:spPr>
        <p:txBody>
          <a:bodyPr>
            <a:spAutoFit/>
          </a:bodyPr>
          <a:lstStyle/>
          <a:p>
            <a:pPr algn="l" eaLnBrk="1" hangingPunct="1">
              <a:spcBef>
                <a:spcPct val="50000"/>
              </a:spcBef>
            </a:pPr>
            <a:endParaRPr lang="en-US" sz="2800">
              <a:solidFill>
                <a:schemeClr val="tx1"/>
              </a:solidFill>
              <a:effectLst/>
              <a:latin typeface="Times New Roman" pitchFamily="18" charset="0"/>
            </a:endParaRPr>
          </a:p>
        </p:txBody>
      </p:sp>
      <p:sp>
        <p:nvSpPr>
          <p:cNvPr id="110597" name="Text Box 5"/>
          <p:cNvSpPr txBox="1">
            <a:spLocks noChangeArrowheads="1"/>
          </p:cNvSpPr>
          <p:nvPr/>
        </p:nvSpPr>
        <p:spPr bwMode="auto">
          <a:xfrm>
            <a:off x="6135688" y="2403475"/>
            <a:ext cx="1990725" cy="519113"/>
          </a:xfrm>
          <a:prstGeom prst="rect">
            <a:avLst/>
          </a:prstGeom>
          <a:noFill/>
          <a:ln w="28575">
            <a:noFill/>
            <a:miter lim="800000"/>
            <a:headEnd/>
            <a:tailEnd/>
          </a:ln>
          <a:effectLst/>
        </p:spPr>
        <p:txBody>
          <a:bodyPr>
            <a:spAutoFit/>
          </a:bodyPr>
          <a:lstStyle/>
          <a:p>
            <a:pPr algn="l" eaLnBrk="1" hangingPunct="1">
              <a:spcBef>
                <a:spcPct val="50000"/>
              </a:spcBef>
            </a:pPr>
            <a:endParaRPr lang="en-US" sz="2800">
              <a:solidFill>
                <a:schemeClr val="tx1"/>
              </a:solidFill>
              <a:effectLst/>
              <a:latin typeface="Times New Roman" pitchFamily="18" charset="0"/>
            </a:endParaRPr>
          </a:p>
        </p:txBody>
      </p:sp>
      <p:sp>
        <p:nvSpPr>
          <p:cNvPr id="110598" name="Text Box 6"/>
          <p:cNvSpPr txBox="1">
            <a:spLocks noChangeArrowheads="1"/>
          </p:cNvSpPr>
          <p:nvPr/>
        </p:nvSpPr>
        <p:spPr bwMode="auto">
          <a:xfrm>
            <a:off x="6091238" y="2330450"/>
            <a:ext cx="1622425" cy="519113"/>
          </a:xfrm>
          <a:prstGeom prst="rect">
            <a:avLst/>
          </a:prstGeom>
          <a:noFill/>
          <a:ln w="28575">
            <a:noFill/>
            <a:miter lim="800000"/>
            <a:headEnd/>
            <a:tailEnd/>
          </a:ln>
          <a:effectLst/>
        </p:spPr>
        <p:txBody>
          <a:bodyPr>
            <a:spAutoFit/>
          </a:bodyPr>
          <a:lstStyle/>
          <a:p>
            <a:pPr algn="l" eaLnBrk="1" hangingPunct="1">
              <a:spcBef>
                <a:spcPct val="50000"/>
              </a:spcBef>
            </a:pPr>
            <a:endParaRPr lang="en-US" sz="2800">
              <a:solidFill>
                <a:schemeClr val="tx1"/>
              </a:solidFill>
              <a:effectLst/>
              <a:latin typeface="Times New Roman" pitchFamily="18" charset="0"/>
            </a:endParaRPr>
          </a:p>
        </p:txBody>
      </p:sp>
      <p:sp>
        <p:nvSpPr>
          <p:cNvPr id="110599" name="Text Box 7"/>
          <p:cNvSpPr txBox="1">
            <a:spLocks noChangeArrowheads="1"/>
          </p:cNvSpPr>
          <p:nvPr/>
        </p:nvSpPr>
        <p:spPr bwMode="auto">
          <a:xfrm>
            <a:off x="6032500" y="3540125"/>
            <a:ext cx="2049463" cy="519113"/>
          </a:xfrm>
          <a:prstGeom prst="rect">
            <a:avLst/>
          </a:prstGeom>
          <a:noFill/>
          <a:ln w="28575">
            <a:noFill/>
            <a:miter lim="800000"/>
            <a:headEnd/>
            <a:tailEnd/>
          </a:ln>
          <a:effectLst/>
        </p:spPr>
        <p:txBody>
          <a:bodyPr>
            <a:spAutoFit/>
          </a:bodyPr>
          <a:lstStyle/>
          <a:p>
            <a:pPr algn="l" eaLnBrk="1" hangingPunct="1">
              <a:spcBef>
                <a:spcPct val="50000"/>
              </a:spcBef>
            </a:pPr>
            <a:endParaRPr lang="en-US" sz="2800">
              <a:solidFill>
                <a:schemeClr val="tx1"/>
              </a:solidFill>
              <a:effectLst/>
              <a:latin typeface="Times New Roman" pitchFamily="18" charset="0"/>
            </a:endParaRPr>
          </a:p>
        </p:txBody>
      </p:sp>
      <p:sp>
        <p:nvSpPr>
          <p:cNvPr id="110600" name="Text Box 8"/>
          <p:cNvSpPr txBox="1">
            <a:spLocks noChangeArrowheads="1"/>
          </p:cNvSpPr>
          <p:nvPr/>
        </p:nvSpPr>
        <p:spPr bwMode="auto">
          <a:xfrm>
            <a:off x="1066800" y="2133600"/>
            <a:ext cx="2209800" cy="396875"/>
          </a:xfrm>
          <a:prstGeom prst="rect">
            <a:avLst/>
          </a:prstGeom>
          <a:noFill/>
          <a:ln w="9525" algn="ctr">
            <a:noFill/>
            <a:miter lim="800000"/>
            <a:headEnd/>
            <a:tailEnd/>
          </a:ln>
          <a:effectLst/>
        </p:spPr>
        <p:txBody>
          <a:bodyPr>
            <a:spAutoFit/>
          </a:bodyPr>
          <a:lstStyle/>
          <a:p>
            <a:pPr>
              <a:spcBef>
                <a:spcPct val="50000"/>
              </a:spcBef>
            </a:pPr>
            <a:endParaRPr lang="en-US">
              <a:effectLst>
                <a:outerShdw blurRad="38100" dist="38100" dir="2700000" algn="tl">
                  <a:srgbClr val="C0C0C0"/>
                </a:outerShdw>
              </a:effectLst>
            </a:endParaRPr>
          </a:p>
        </p:txBody>
      </p:sp>
      <p:pic>
        <p:nvPicPr>
          <p:cNvPr id="110601" name="Picture 9"/>
          <p:cNvPicPr>
            <a:picLocks noChangeAspect="1" noChangeArrowheads="1"/>
          </p:cNvPicPr>
          <p:nvPr/>
        </p:nvPicPr>
        <p:blipFill>
          <a:blip r:embed="rId3" cstate="print">
            <a:lum bright="-14000" contrast="12000"/>
          </a:blip>
          <a:srcRect/>
          <a:stretch>
            <a:fillRect/>
          </a:stretch>
        </p:blipFill>
        <p:spPr bwMode="auto">
          <a:xfrm>
            <a:off x="685800" y="1981200"/>
            <a:ext cx="2362200" cy="2650795"/>
          </a:xfrm>
          <a:prstGeom prst="rect">
            <a:avLst/>
          </a:prstGeom>
          <a:noFill/>
          <a:ln w="9525" algn="ctr">
            <a:solidFill>
              <a:schemeClr val="tx1"/>
            </a:solidFill>
            <a:miter lim="800000"/>
            <a:headEnd/>
            <a:tailEnd/>
          </a:ln>
          <a:effectLst/>
        </p:spPr>
      </p:pic>
      <p:pic>
        <p:nvPicPr>
          <p:cNvPr id="110602" name="Picture 10"/>
          <p:cNvPicPr>
            <a:picLocks noChangeAspect="1" noChangeArrowheads="1"/>
          </p:cNvPicPr>
          <p:nvPr/>
        </p:nvPicPr>
        <p:blipFill>
          <a:blip r:embed="rId4" cstate="print">
            <a:lum bright="-8000"/>
          </a:blip>
          <a:srcRect/>
          <a:stretch>
            <a:fillRect/>
          </a:stretch>
        </p:blipFill>
        <p:spPr bwMode="auto">
          <a:xfrm>
            <a:off x="3733800" y="1981200"/>
            <a:ext cx="2133600" cy="2676293"/>
          </a:xfrm>
          <a:prstGeom prst="rect">
            <a:avLst/>
          </a:prstGeom>
          <a:noFill/>
          <a:ln w="9525" algn="ctr">
            <a:solidFill>
              <a:schemeClr val="tx1"/>
            </a:solidFill>
            <a:miter lim="800000"/>
            <a:headEnd/>
            <a:tailEnd/>
          </a:ln>
          <a:effectLst/>
        </p:spPr>
      </p:pic>
      <p:pic>
        <p:nvPicPr>
          <p:cNvPr id="110603" name="Picture 11"/>
          <p:cNvPicPr>
            <a:picLocks noChangeAspect="1" noChangeArrowheads="1"/>
          </p:cNvPicPr>
          <p:nvPr/>
        </p:nvPicPr>
        <p:blipFill>
          <a:blip r:embed="rId5" cstate="print">
            <a:lum bright="-8000"/>
          </a:blip>
          <a:srcRect/>
          <a:stretch>
            <a:fillRect/>
          </a:stretch>
        </p:blipFill>
        <p:spPr bwMode="auto">
          <a:xfrm>
            <a:off x="6477000" y="1981199"/>
            <a:ext cx="2286000" cy="2676293"/>
          </a:xfrm>
          <a:prstGeom prst="rect">
            <a:avLst/>
          </a:prstGeom>
          <a:noFill/>
          <a:ln w="9525" algn="ctr">
            <a:solidFill>
              <a:schemeClr val="tx1"/>
            </a:solidFill>
            <a:miter lim="800000"/>
            <a:headEnd/>
            <a:tailEnd/>
          </a:ln>
          <a:effectLst/>
        </p:spPr>
      </p:pic>
      <p:sp>
        <p:nvSpPr>
          <p:cNvPr id="110605" name="Text Box 13"/>
          <p:cNvSpPr txBox="1">
            <a:spLocks noChangeArrowheads="1"/>
          </p:cNvSpPr>
          <p:nvPr/>
        </p:nvSpPr>
        <p:spPr bwMode="auto">
          <a:xfrm>
            <a:off x="609600" y="4876800"/>
            <a:ext cx="8229600" cy="1015663"/>
          </a:xfrm>
          <a:prstGeom prst="rect">
            <a:avLst/>
          </a:prstGeom>
          <a:noFill/>
          <a:ln w="38100">
            <a:solidFill>
              <a:srgbClr val="FF0000"/>
            </a:solidFill>
            <a:miter lim="800000"/>
            <a:headEnd/>
            <a:tailEnd/>
          </a:ln>
          <a:effectLst/>
        </p:spPr>
        <p:txBody>
          <a:bodyPr wrap="square">
            <a:spAutoFit/>
          </a:bodyPr>
          <a:lstStyle/>
          <a:p>
            <a:pPr algn="l" eaLnBrk="1" hangingPunct="1">
              <a:spcBef>
                <a:spcPct val="50000"/>
              </a:spcBef>
            </a:pPr>
            <a:r>
              <a:rPr lang="en-US" sz="2000" b="1" dirty="0" smtClean="0">
                <a:effectLst/>
              </a:rPr>
              <a:t>Median is preferred to a measure of the average score because  averages </a:t>
            </a:r>
            <a:r>
              <a:rPr lang="en-US" sz="2000" b="1" dirty="0">
                <a:effectLst/>
              </a:rPr>
              <a:t>are susceptible to outliers when dealing with small number sets</a:t>
            </a:r>
            <a:r>
              <a:rPr lang="en-US" sz="2000" b="1" dirty="0" smtClean="0">
                <a:effectLst/>
              </a:rPr>
              <a:t>. </a:t>
            </a:r>
            <a:r>
              <a:rPr lang="en-US" sz="2000" b="1" dirty="0" smtClean="0"/>
              <a:t>Stable baselines are important in goal setting</a:t>
            </a:r>
            <a:r>
              <a:rPr lang="en-US" sz="2000" b="1" dirty="0" smtClean="0">
                <a:effectLst/>
              </a:rPr>
              <a:t>.</a:t>
            </a:r>
            <a:endParaRPr lang="en-US" sz="2000" b="1" dirty="0">
              <a:effectLst/>
            </a:endParaRPr>
          </a:p>
        </p:txBody>
      </p:sp>
      <p:sp>
        <p:nvSpPr>
          <p:cNvPr id="110606" name="Line 14"/>
          <p:cNvSpPr>
            <a:spLocks noChangeShapeType="1"/>
          </p:cNvSpPr>
          <p:nvPr/>
        </p:nvSpPr>
        <p:spPr bwMode="auto">
          <a:xfrm flipH="1">
            <a:off x="2133600" y="2590800"/>
            <a:ext cx="0" cy="0"/>
          </a:xfrm>
          <a:prstGeom prst="line">
            <a:avLst/>
          </a:prstGeom>
          <a:noFill/>
          <a:ln w="9525">
            <a:noFill/>
            <a:round/>
            <a:headEnd/>
            <a:tailEnd/>
          </a:ln>
          <a:effectLst/>
        </p:spPr>
        <p:txBody>
          <a:bodyPr anchor="ctr"/>
          <a:lstStyle/>
          <a:p>
            <a:endParaRPr lang="en-US"/>
          </a:p>
        </p:txBody>
      </p:sp>
      <p:sp>
        <p:nvSpPr>
          <p:cNvPr id="110607" name="Line 15"/>
          <p:cNvSpPr>
            <a:spLocks noChangeShapeType="1"/>
          </p:cNvSpPr>
          <p:nvPr/>
        </p:nvSpPr>
        <p:spPr bwMode="auto">
          <a:xfrm flipH="1">
            <a:off x="2120900" y="2552700"/>
            <a:ext cx="76200" cy="76200"/>
          </a:xfrm>
          <a:prstGeom prst="line">
            <a:avLst/>
          </a:prstGeom>
          <a:noFill/>
          <a:ln w="28575">
            <a:solidFill>
              <a:srgbClr val="FF0000"/>
            </a:solidFill>
            <a:round/>
            <a:headEnd/>
            <a:tailEnd/>
          </a:ln>
          <a:effectLst/>
        </p:spPr>
        <p:txBody>
          <a:bodyPr anchor="ctr"/>
          <a:lstStyle/>
          <a:p>
            <a:endParaRPr lang="en-US"/>
          </a:p>
        </p:txBody>
      </p:sp>
      <p:sp>
        <p:nvSpPr>
          <p:cNvPr id="110608" name="Line 16"/>
          <p:cNvSpPr>
            <a:spLocks noChangeShapeType="1"/>
          </p:cNvSpPr>
          <p:nvPr/>
        </p:nvSpPr>
        <p:spPr bwMode="auto">
          <a:xfrm flipH="1">
            <a:off x="2603500" y="2324100"/>
            <a:ext cx="76200" cy="76200"/>
          </a:xfrm>
          <a:prstGeom prst="line">
            <a:avLst/>
          </a:prstGeom>
          <a:noFill/>
          <a:ln w="28575">
            <a:solidFill>
              <a:srgbClr val="FF0000"/>
            </a:solidFill>
            <a:round/>
            <a:headEnd/>
            <a:tailEnd/>
          </a:ln>
          <a:effectLst/>
        </p:spPr>
        <p:txBody>
          <a:bodyPr anchor="ctr"/>
          <a:lstStyle/>
          <a:p>
            <a:endParaRPr lang="en-US"/>
          </a:p>
        </p:txBody>
      </p:sp>
      <p:sp>
        <p:nvSpPr>
          <p:cNvPr id="110609" name="Line 17"/>
          <p:cNvSpPr>
            <a:spLocks noChangeShapeType="1"/>
          </p:cNvSpPr>
          <p:nvPr/>
        </p:nvSpPr>
        <p:spPr bwMode="auto">
          <a:xfrm flipH="1">
            <a:off x="4203700" y="2501900"/>
            <a:ext cx="76200" cy="76200"/>
          </a:xfrm>
          <a:prstGeom prst="line">
            <a:avLst/>
          </a:prstGeom>
          <a:noFill/>
          <a:ln w="28575">
            <a:solidFill>
              <a:srgbClr val="FF0000"/>
            </a:solidFill>
            <a:round/>
            <a:headEnd/>
            <a:tailEnd/>
          </a:ln>
          <a:effectLst/>
        </p:spPr>
        <p:txBody>
          <a:bodyPr anchor="ctr"/>
          <a:lstStyle/>
          <a:p>
            <a:endParaRPr lang="en-US"/>
          </a:p>
        </p:txBody>
      </p:sp>
      <p:sp>
        <p:nvSpPr>
          <p:cNvPr id="110610" name="Line 18"/>
          <p:cNvSpPr>
            <a:spLocks noChangeShapeType="1"/>
          </p:cNvSpPr>
          <p:nvPr/>
        </p:nvSpPr>
        <p:spPr bwMode="auto">
          <a:xfrm flipH="1">
            <a:off x="4711700" y="2514600"/>
            <a:ext cx="76200" cy="76200"/>
          </a:xfrm>
          <a:prstGeom prst="line">
            <a:avLst/>
          </a:prstGeom>
          <a:noFill/>
          <a:ln w="28575">
            <a:solidFill>
              <a:srgbClr val="FF0000"/>
            </a:solidFill>
            <a:round/>
            <a:headEnd/>
            <a:tailEnd/>
          </a:ln>
          <a:effectLst/>
        </p:spPr>
        <p:txBody>
          <a:bodyPr anchor="ctr"/>
          <a:lstStyle/>
          <a:p>
            <a:endParaRPr lang="en-US"/>
          </a:p>
        </p:txBody>
      </p:sp>
      <p:sp>
        <p:nvSpPr>
          <p:cNvPr id="110611" name="Line 19"/>
          <p:cNvSpPr>
            <a:spLocks noChangeShapeType="1"/>
          </p:cNvSpPr>
          <p:nvPr/>
        </p:nvSpPr>
        <p:spPr bwMode="auto">
          <a:xfrm flipH="1">
            <a:off x="4330700" y="2311400"/>
            <a:ext cx="76200" cy="76200"/>
          </a:xfrm>
          <a:prstGeom prst="line">
            <a:avLst/>
          </a:prstGeom>
          <a:noFill/>
          <a:ln w="28575">
            <a:solidFill>
              <a:srgbClr val="FF0000"/>
            </a:solidFill>
            <a:round/>
            <a:headEnd/>
            <a:tailEnd/>
          </a:ln>
          <a:effectLst/>
        </p:spPr>
        <p:txBody>
          <a:bodyPr anchor="ctr"/>
          <a:lstStyle/>
          <a:p>
            <a:endParaRPr lang="en-US"/>
          </a:p>
        </p:txBody>
      </p:sp>
      <p:sp>
        <p:nvSpPr>
          <p:cNvPr id="110612" name="Line 20"/>
          <p:cNvSpPr>
            <a:spLocks noChangeShapeType="1"/>
          </p:cNvSpPr>
          <p:nvPr/>
        </p:nvSpPr>
        <p:spPr bwMode="auto">
          <a:xfrm flipH="1">
            <a:off x="5105400" y="2438400"/>
            <a:ext cx="76200" cy="76200"/>
          </a:xfrm>
          <a:prstGeom prst="line">
            <a:avLst/>
          </a:prstGeom>
          <a:noFill/>
          <a:ln w="28575">
            <a:solidFill>
              <a:srgbClr val="FF0000"/>
            </a:solidFill>
            <a:round/>
            <a:headEnd/>
            <a:tailEnd/>
          </a:ln>
          <a:effectLst/>
        </p:spPr>
        <p:txBody>
          <a:bodyPr anchor="ctr"/>
          <a:lstStyle/>
          <a:p>
            <a:endParaRPr lang="en-US"/>
          </a:p>
        </p:txBody>
      </p:sp>
      <p:sp>
        <p:nvSpPr>
          <p:cNvPr id="110613" name="Line 21"/>
          <p:cNvSpPr>
            <a:spLocks noChangeShapeType="1"/>
          </p:cNvSpPr>
          <p:nvPr/>
        </p:nvSpPr>
        <p:spPr bwMode="auto">
          <a:xfrm flipH="1">
            <a:off x="4457700" y="2654300"/>
            <a:ext cx="76200" cy="76200"/>
          </a:xfrm>
          <a:prstGeom prst="line">
            <a:avLst/>
          </a:prstGeom>
          <a:noFill/>
          <a:ln w="28575">
            <a:solidFill>
              <a:srgbClr val="FF0000"/>
            </a:solidFill>
            <a:round/>
            <a:headEnd/>
            <a:tailEnd/>
          </a:ln>
          <a:effectLst/>
        </p:spPr>
        <p:txBody>
          <a:bodyPr anchor="ctr"/>
          <a:lstStyle/>
          <a:p>
            <a:endParaRPr lang="en-US"/>
          </a:p>
        </p:txBody>
      </p:sp>
      <p:sp>
        <p:nvSpPr>
          <p:cNvPr id="110614" name="Line 22"/>
          <p:cNvSpPr>
            <a:spLocks noChangeShapeType="1"/>
          </p:cNvSpPr>
          <p:nvPr/>
        </p:nvSpPr>
        <p:spPr bwMode="auto">
          <a:xfrm flipH="1">
            <a:off x="3987800" y="2730500"/>
            <a:ext cx="76200" cy="76200"/>
          </a:xfrm>
          <a:prstGeom prst="line">
            <a:avLst/>
          </a:prstGeom>
          <a:noFill/>
          <a:ln w="28575">
            <a:solidFill>
              <a:srgbClr val="FF0000"/>
            </a:solidFill>
            <a:round/>
            <a:headEnd/>
            <a:tailEnd/>
          </a:ln>
          <a:effectLst/>
        </p:spPr>
        <p:txBody>
          <a:bodyPr anchor="ctr"/>
          <a:lstStyle/>
          <a:p>
            <a:endParaRPr lang="en-US"/>
          </a:p>
        </p:txBody>
      </p:sp>
      <p:sp>
        <p:nvSpPr>
          <p:cNvPr id="110615" name="Line 23"/>
          <p:cNvSpPr>
            <a:spLocks noChangeShapeType="1"/>
          </p:cNvSpPr>
          <p:nvPr/>
        </p:nvSpPr>
        <p:spPr bwMode="auto">
          <a:xfrm flipH="1">
            <a:off x="4000500" y="2438400"/>
            <a:ext cx="76200" cy="76200"/>
          </a:xfrm>
          <a:prstGeom prst="line">
            <a:avLst/>
          </a:prstGeom>
          <a:noFill/>
          <a:ln w="28575">
            <a:solidFill>
              <a:srgbClr val="FF0000"/>
            </a:solidFill>
            <a:round/>
            <a:headEnd/>
            <a:tailEnd/>
          </a:ln>
          <a:effectLst/>
        </p:spPr>
        <p:txBody>
          <a:bodyPr anchor="ctr"/>
          <a:lstStyle/>
          <a:p>
            <a:endParaRPr lang="en-US"/>
          </a:p>
        </p:txBody>
      </p:sp>
      <p:sp>
        <p:nvSpPr>
          <p:cNvPr id="110616" name="Line 24"/>
          <p:cNvSpPr>
            <a:spLocks noChangeShapeType="1"/>
          </p:cNvSpPr>
          <p:nvPr/>
        </p:nvSpPr>
        <p:spPr bwMode="auto">
          <a:xfrm flipH="1">
            <a:off x="4838700" y="2298700"/>
            <a:ext cx="76200" cy="76200"/>
          </a:xfrm>
          <a:prstGeom prst="line">
            <a:avLst/>
          </a:prstGeom>
          <a:noFill/>
          <a:ln w="28575">
            <a:solidFill>
              <a:srgbClr val="FF0000"/>
            </a:solidFill>
            <a:round/>
            <a:headEnd/>
            <a:tailEnd/>
          </a:ln>
          <a:effectLst/>
        </p:spPr>
        <p:txBody>
          <a:bodyPr anchor="ctr"/>
          <a:lstStyle/>
          <a:p>
            <a:endParaRPr lang="en-US"/>
          </a:p>
        </p:txBody>
      </p:sp>
      <p:sp>
        <p:nvSpPr>
          <p:cNvPr id="110617" name="Line 25"/>
          <p:cNvSpPr>
            <a:spLocks noChangeShapeType="1"/>
          </p:cNvSpPr>
          <p:nvPr/>
        </p:nvSpPr>
        <p:spPr bwMode="auto">
          <a:xfrm flipH="1">
            <a:off x="6921500" y="2324100"/>
            <a:ext cx="76200" cy="76200"/>
          </a:xfrm>
          <a:prstGeom prst="line">
            <a:avLst/>
          </a:prstGeom>
          <a:noFill/>
          <a:ln w="28575">
            <a:solidFill>
              <a:srgbClr val="FF0000"/>
            </a:solidFill>
            <a:round/>
            <a:headEnd/>
            <a:tailEnd/>
          </a:ln>
          <a:effectLst/>
        </p:spPr>
        <p:txBody>
          <a:bodyPr anchor="ctr"/>
          <a:lstStyle/>
          <a:p>
            <a:endParaRPr lang="en-US"/>
          </a:p>
        </p:txBody>
      </p:sp>
      <p:sp>
        <p:nvSpPr>
          <p:cNvPr id="110618" name="Line 26"/>
          <p:cNvSpPr>
            <a:spLocks noChangeShapeType="1"/>
          </p:cNvSpPr>
          <p:nvPr/>
        </p:nvSpPr>
        <p:spPr bwMode="auto">
          <a:xfrm flipH="1">
            <a:off x="7454900" y="2336800"/>
            <a:ext cx="76200" cy="76200"/>
          </a:xfrm>
          <a:prstGeom prst="line">
            <a:avLst/>
          </a:prstGeom>
          <a:noFill/>
          <a:ln w="28575">
            <a:solidFill>
              <a:srgbClr val="FF0000"/>
            </a:solidFill>
            <a:round/>
            <a:headEnd/>
            <a:tailEnd/>
          </a:ln>
          <a:effectLst/>
        </p:spPr>
        <p:txBody>
          <a:bodyPr anchor="ctr"/>
          <a:lstStyle/>
          <a:p>
            <a:endParaRPr lang="en-US"/>
          </a:p>
        </p:txBody>
      </p:sp>
      <p:sp>
        <p:nvSpPr>
          <p:cNvPr id="110619" name="Line 27"/>
          <p:cNvSpPr>
            <a:spLocks noChangeShapeType="1"/>
          </p:cNvSpPr>
          <p:nvPr/>
        </p:nvSpPr>
        <p:spPr bwMode="auto">
          <a:xfrm flipH="1">
            <a:off x="6692900" y="2463800"/>
            <a:ext cx="76200" cy="76200"/>
          </a:xfrm>
          <a:prstGeom prst="line">
            <a:avLst/>
          </a:prstGeom>
          <a:noFill/>
          <a:ln w="28575">
            <a:solidFill>
              <a:srgbClr val="FF0000"/>
            </a:solidFill>
            <a:round/>
            <a:headEnd/>
            <a:tailEnd/>
          </a:ln>
          <a:effectLst/>
        </p:spPr>
        <p:txBody>
          <a:bodyPr anchor="ctr"/>
          <a:lstStyle/>
          <a:p>
            <a:endParaRPr lang="en-US"/>
          </a:p>
        </p:txBody>
      </p:sp>
      <p:sp>
        <p:nvSpPr>
          <p:cNvPr id="110620" name="Line 28"/>
          <p:cNvSpPr>
            <a:spLocks noChangeShapeType="1"/>
          </p:cNvSpPr>
          <p:nvPr/>
        </p:nvSpPr>
        <p:spPr bwMode="auto">
          <a:xfrm flipH="1">
            <a:off x="6972300" y="2476500"/>
            <a:ext cx="76200" cy="76200"/>
          </a:xfrm>
          <a:prstGeom prst="line">
            <a:avLst/>
          </a:prstGeom>
          <a:noFill/>
          <a:ln w="28575">
            <a:solidFill>
              <a:srgbClr val="FF0000"/>
            </a:solidFill>
            <a:round/>
            <a:headEnd/>
            <a:tailEnd/>
          </a:ln>
          <a:effectLst/>
        </p:spPr>
        <p:txBody>
          <a:bodyPr anchor="ctr"/>
          <a:lstStyle/>
          <a:p>
            <a:endParaRPr lang="en-US"/>
          </a:p>
        </p:txBody>
      </p:sp>
      <p:sp>
        <p:nvSpPr>
          <p:cNvPr id="110621" name="Line 29"/>
          <p:cNvSpPr>
            <a:spLocks noChangeShapeType="1"/>
          </p:cNvSpPr>
          <p:nvPr/>
        </p:nvSpPr>
        <p:spPr bwMode="auto">
          <a:xfrm flipH="1">
            <a:off x="7696200" y="2476500"/>
            <a:ext cx="76200" cy="76200"/>
          </a:xfrm>
          <a:prstGeom prst="line">
            <a:avLst/>
          </a:prstGeom>
          <a:noFill/>
          <a:ln w="28575">
            <a:solidFill>
              <a:srgbClr val="FF0000"/>
            </a:solidFill>
            <a:round/>
            <a:headEnd/>
            <a:tailEnd/>
          </a:ln>
          <a:effectLst/>
        </p:spPr>
        <p:txBody>
          <a:bodyPr anchor="ctr"/>
          <a:lstStyle/>
          <a:p>
            <a:endParaRPr lang="en-US"/>
          </a:p>
        </p:txBody>
      </p:sp>
      <p:sp>
        <p:nvSpPr>
          <p:cNvPr id="110622" name="Line 30"/>
          <p:cNvSpPr>
            <a:spLocks noChangeShapeType="1"/>
          </p:cNvSpPr>
          <p:nvPr/>
        </p:nvSpPr>
        <p:spPr bwMode="auto">
          <a:xfrm flipH="1">
            <a:off x="8026400" y="2324100"/>
            <a:ext cx="76200" cy="76200"/>
          </a:xfrm>
          <a:prstGeom prst="line">
            <a:avLst/>
          </a:prstGeom>
          <a:noFill/>
          <a:ln w="28575">
            <a:solidFill>
              <a:srgbClr val="FF0000"/>
            </a:solidFill>
            <a:round/>
            <a:headEnd/>
            <a:tailEnd/>
          </a:ln>
          <a:effectLst/>
        </p:spPr>
        <p:txBody>
          <a:bodyPr anchor="ctr"/>
          <a:lstStyle/>
          <a:p>
            <a:endParaRPr lang="en-US"/>
          </a:p>
        </p:txBody>
      </p:sp>
      <p:sp>
        <p:nvSpPr>
          <p:cNvPr id="110623" name="Line 31"/>
          <p:cNvSpPr>
            <a:spLocks noChangeShapeType="1"/>
          </p:cNvSpPr>
          <p:nvPr/>
        </p:nvSpPr>
        <p:spPr bwMode="auto">
          <a:xfrm flipH="1">
            <a:off x="6819900" y="2540000"/>
            <a:ext cx="76200" cy="76200"/>
          </a:xfrm>
          <a:prstGeom prst="line">
            <a:avLst/>
          </a:prstGeom>
          <a:noFill/>
          <a:ln w="28575">
            <a:solidFill>
              <a:srgbClr val="FF0000"/>
            </a:solidFill>
            <a:round/>
            <a:headEnd/>
            <a:tailEnd/>
          </a:ln>
          <a:effectLst/>
        </p:spPr>
        <p:txBody>
          <a:bodyPr anchor="ctr"/>
          <a:lstStyle/>
          <a:p>
            <a:endParaRPr lang="en-US"/>
          </a:p>
        </p:txBody>
      </p:sp>
      <p:sp>
        <p:nvSpPr>
          <p:cNvPr id="110624" name="Line 32"/>
          <p:cNvSpPr>
            <a:spLocks noChangeShapeType="1"/>
          </p:cNvSpPr>
          <p:nvPr/>
        </p:nvSpPr>
        <p:spPr bwMode="auto">
          <a:xfrm flipH="1">
            <a:off x="7404100" y="2476500"/>
            <a:ext cx="76200" cy="76200"/>
          </a:xfrm>
          <a:prstGeom prst="line">
            <a:avLst/>
          </a:prstGeom>
          <a:noFill/>
          <a:ln w="28575">
            <a:solidFill>
              <a:srgbClr val="FF0000"/>
            </a:solidFill>
            <a:round/>
            <a:headEnd/>
            <a:tailEnd/>
          </a:ln>
          <a:effectLst/>
        </p:spPr>
        <p:txBody>
          <a:bodyPr anchor="ctr"/>
          <a:lstStyle/>
          <a:p>
            <a:endParaRPr lang="en-US"/>
          </a:p>
        </p:txBody>
      </p:sp>
      <p:sp>
        <p:nvSpPr>
          <p:cNvPr id="110625" name="Line 33"/>
          <p:cNvSpPr>
            <a:spLocks noChangeShapeType="1"/>
          </p:cNvSpPr>
          <p:nvPr/>
        </p:nvSpPr>
        <p:spPr bwMode="auto">
          <a:xfrm flipH="1">
            <a:off x="7073900" y="2324100"/>
            <a:ext cx="76200" cy="76200"/>
          </a:xfrm>
          <a:prstGeom prst="line">
            <a:avLst/>
          </a:prstGeom>
          <a:noFill/>
          <a:ln w="28575">
            <a:solidFill>
              <a:srgbClr val="FF0000"/>
            </a:solidFill>
            <a:round/>
            <a:headEnd/>
            <a:tailEnd/>
          </a:ln>
          <a:effectLst/>
        </p:spPr>
        <p:txBody>
          <a:bodyPr anchor="ctr"/>
          <a:lstStyle/>
          <a:p>
            <a:endParaRPr lang="en-US"/>
          </a:p>
        </p:txBody>
      </p:sp>
      <p:sp>
        <p:nvSpPr>
          <p:cNvPr id="110626" name="AutoShape 34"/>
          <p:cNvSpPr>
            <a:spLocks/>
          </p:cNvSpPr>
          <p:nvPr/>
        </p:nvSpPr>
        <p:spPr bwMode="auto">
          <a:xfrm>
            <a:off x="3314700" y="1651000"/>
            <a:ext cx="88900" cy="139700"/>
          </a:xfrm>
          <a:prstGeom prst="rightBracket">
            <a:avLst>
              <a:gd name="adj" fmla="val 13095"/>
            </a:avLst>
          </a:prstGeom>
          <a:noFill/>
          <a:ln w="9525">
            <a:noFill/>
            <a:round/>
            <a:headEnd/>
            <a:tailEnd/>
          </a:ln>
          <a:effectLst/>
        </p:spPr>
        <p:txBody>
          <a:bodyPr wrap="none" anchor="ctr"/>
          <a:lstStyle/>
          <a:p>
            <a:endParaRPr lang="en-US"/>
          </a:p>
        </p:txBody>
      </p:sp>
      <p:sp>
        <p:nvSpPr>
          <p:cNvPr id="110627" name="AutoShape 35"/>
          <p:cNvSpPr>
            <a:spLocks/>
          </p:cNvSpPr>
          <p:nvPr/>
        </p:nvSpPr>
        <p:spPr bwMode="auto">
          <a:xfrm>
            <a:off x="2222500" y="2552700"/>
            <a:ext cx="42863" cy="63500"/>
          </a:xfrm>
          <a:prstGeom prst="rightBracket">
            <a:avLst>
              <a:gd name="adj" fmla="val 12346"/>
            </a:avLst>
          </a:prstGeom>
          <a:noFill/>
          <a:ln w="28575">
            <a:solidFill>
              <a:srgbClr val="FF0000"/>
            </a:solidFill>
            <a:round/>
            <a:headEnd/>
            <a:tailEnd/>
          </a:ln>
          <a:effectLst/>
        </p:spPr>
        <p:txBody>
          <a:bodyPr wrap="none" anchor="ctr"/>
          <a:lstStyle/>
          <a:p>
            <a:endParaRPr lang="en-US"/>
          </a:p>
        </p:txBody>
      </p:sp>
      <p:sp>
        <p:nvSpPr>
          <p:cNvPr id="110628" name="AutoShape 36"/>
          <p:cNvSpPr>
            <a:spLocks/>
          </p:cNvSpPr>
          <p:nvPr/>
        </p:nvSpPr>
        <p:spPr bwMode="auto">
          <a:xfrm>
            <a:off x="2844800" y="2578100"/>
            <a:ext cx="42863" cy="63500"/>
          </a:xfrm>
          <a:prstGeom prst="rightBracket">
            <a:avLst>
              <a:gd name="adj" fmla="val 12346"/>
            </a:avLst>
          </a:prstGeom>
          <a:noFill/>
          <a:ln w="28575">
            <a:solidFill>
              <a:srgbClr val="FF0000"/>
            </a:solidFill>
            <a:round/>
            <a:headEnd/>
            <a:tailEnd/>
          </a:ln>
          <a:effectLst/>
        </p:spPr>
        <p:txBody>
          <a:bodyPr wrap="none" anchor="ctr"/>
          <a:lstStyle/>
          <a:p>
            <a:endParaRPr lang="en-US"/>
          </a:p>
        </p:txBody>
      </p:sp>
      <p:sp>
        <p:nvSpPr>
          <p:cNvPr id="110629" name="AutoShape 37"/>
          <p:cNvSpPr>
            <a:spLocks/>
          </p:cNvSpPr>
          <p:nvPr/>
        </p:nvSpPr>
        <p:spPr bwMode="auto">
          <a:xfrm>
            <a:off x="4305300" y="2870200"/>
            <a:ext cx="42863" cy="63500"/>
          </a:xfrm>
          <a:prstGeom prst="rightBracket">
            <a:avLst>
              <a:gd name="adj" fmla="val 12346"/>
            </a:avLst>
          </a:prstGeom>
          <a:noFill/>
          <a:ln w="28575">
            <a:solidFill>
              <a:srgbClr val="FF0000"/>
            </a:solidFill>
            <a:round/>
            <a:headEnd/>
            <a:tailEnd/>
          </a:ln>
          <a:effectLst/>
        </p:spPr>
        <p:txBody>
          <a:bodyPr wrap="none" anchor="ctr"/>
          <a:lstStyle/>
          <a:p>
            <a:endParaRPr lang="en-US"/>
          </a:p>
        </p:txBody>
      </p:sp>
      <p:sp>
        <p:nvSpPr>
          <p:cNvPr id="110630" name="AutoShape 38"/>
          <p:cNvSpPr>
            <a:spLocks/>
          </p:cNvSpPr>
          <p:nvPr/>
        </p:nvSpPr>
        <p:spPr bwMode="auto">
          <a:xfrm>
            <a:off x="7950200" y="2540000"/>
            <a:ext cx="42863" cy="63500"/>
          </a:xfrm>
          <a:prstGeom prst="rightBracket">
            <a:avLst>
              <a:gd name="adj" fmla="val 12346"/>
            </a:avLst>
          </a:prstGeom>
          <a:noFill/>
          <a:ln w="28575">
            <a:solidFill>
              <a:srgbClr val="FF0000"/>
            </a:solidFill>
            <a:round/>
            <a:headEnd/>
            <a:tailEnd/>
          </a:ln>
          <a:effectLst/>
        </p:spPr>
        <p:txBody>
          <a:bodyPr wrap="none" anchor="ctr"/>
          <a:lstStyle/>
          <a:p>
            <a:endParaRPr lang="en-US"/>
          </a:p>
        </p:txBody>
      </p:sp>
      <p:sp>
        <p:nvSpPr>
          <p:cNvPr id="40" name="TextBox 39"/>
          <p:cNvSpPr txBox="1"/>
          <p:nvPr/>
        </p:nvSpPr>
        <p:spPr>
          <a:xfrm>
            <a:off x="609600" y="1219200"/>
            <a:ext cx="8305800" cy="584775"/>
          </a:xfrm>
          <a:prstGeom prst="rect">
            <a:avLst/>
          </a:prstGeom>
          <a:noFill/>
        </p:spPr>
        <p:txBody>
          <a:bodyPr wrap="square" rtlCol="0">
            <a:spAutoFit/>
          </a:bodyPr>
          <a:lstStyle/>
          <a:p>
            <a:r>
              <a:rPr lang="en-US" sz="3200" dirty="0" smtClean="0">
                <a:solidFill>
                  <a:srgbClr val="545454"/>
                </a:solidFill>
              </a:rPr>
              <a:t> 83 / 2 </a:t>
            </a:r>
            <a:r>
              <a:rPr lang="en-US" sz="3200" dirty="0" err="1" smtClean="0">
                <a:solidFill>
                  <a:srgbClr val="545454"/>
                </a:solidFill>
              </a:rPr>
              <a:t>wrc</a:t>
            </a:r>
            <a:r>
              <a:rPr lang="en-US" sz="3200" dirty="0" smtClean="0">
                <a:solidFill>
                  <a:srgbClr val="545454"/>
                </a:solidFill>
              </a:rPr>
              <a:t>          72 / 7 </a:t>
            </a:r>
            <a:r>
              <a:rPr lang="en-US" sz="3200" dirty="0" err="1" smtClean="0">
                <a:solidFill>
                  <a:srgbClr val="545454"/>
                </a:solidFill>
              </a:rPr>
              <a:t>wrc</a:t>
            </a:r>
            <a:r>
              <a:rPr lang="en-US" sz="3200" dirty="0" smtClean="0">
                <a:solidFill>
                  <a:srgbClr val="545454"/>
                </a:solidFill>
              </a:rPr>
              <a:t>           79 / 6 </a:t>
            </a:r>
            <a:r>
              <a:rPr lang="en-US" sz="3200" dirty="0" err="1" smtClean="0">
                <a:solidFill>
                  <a:srgbClr val="545454"/>
                </a:solidFill>
              </a:rPr>
              <a:t>wrc</a:t>
            </a:r>
            <a:endParaRPr lang="en-US" sz="3200" dirty="0"/>
          </a:p>
        </p:txBody>
      </p:sp>
      <p:sp>
        <p:nvSpPr>
          <p:cNvPr id="41" name="Oval 40"/>
          <p:cNvSpPr/>
          <p:nvPr/>
        </p:nvSpPr>
        <p:spPr>
          <a:xfrm>
            <a:off x="7404100" y="1118175"/>
            <a:ext cx="368300" cy="672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10"/>
          </p:nvPr>
        </p:nvSpPr>
        <p:spPr/>
        <p:txBody>
          <a:bodyPr/>
          <a:lstStyle/>
          <a:p>
            <a:pPr>
              <a:defRPr/>
            </a:pPr>
            <a:fld id="{085E27C5-ECB1-4EBC-98D3-F94D2BA84B3F}" type="slidenum">
              <a:rPr lang="en-US" smtClean="0"/>
              <a:pPr>
                <a:defRPr/>
              </a:pPr>
              <a:t>76</a:t>
            </a:fld>
            <a:endParaRPr lang="en-US"/>
          </a:p>
        </p:txBody>
      </p:sp>
      <p:sp>
        <p:nvSpPr>
          <p:cNvPr id="43" name="Oval 42"/>
          <p:cNvSpPr/>
          <p:nvPr/>
        </p:nvSpPr>
        <p:spPr>
          <a:xfrm>
            <a:off x="6705600" y="1118175"/>
            <a:ext cx="4445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solidFill>
                  <a:schemeClr val="tx1"/>
                </a:solidFill>
              </a:rPr>
              <a:t>What is Billy’s baseline score?</a:t>
            </a:r>
          </a:p>
          <a:p>
            <a:pPr lvl="1">
              <a:buClr>
                <a:schemeClr val="tx2"/>
              </a:buClr>
              <a:buFont typeface="Arial" pitchFamily="34" charset="0"/>
              <a:buChar char="•"/>
            </a:pPr>
            <a:r>
              <a:rPr lang="en-US" dirty="0" smtClean="0">
                <a:solidFill>
                  <a:schemeClr val="tx1"/>
                </a:solidFill>
              </a:rPr>
              <a:t>97/3 </a:t>
            </a:r>
            <a:r>
              <a:rPr lang="en-US" dirty="0" err="1" smtClean="0">
                <a:solidFill>
                  <a:schemeClr val="tx1"/>
                </a:solidFill>
              </a:rPr>
              <a:t>wrc</a:t>
            </a:r>
            <a:endParaRPr lang="en-US" dirty="0" smtClean="0">
              <a:solidFill>
                <a:schemeClr val="tx1"/>
              </a:solidFill>
            </a:endParaRPr>
          </a:p>
          <a:p>
            <a:pPr lvl="1">
              <a:buClr>
                <a:schemeClr val="tx2"/>
              </a:buClr>
              <a:buFont typeface="Arial" pitchFamily="34" charset="0"/>
              <a:buChar char="•"/>
            </a:pPr>
            <a:r>
              <a:rPr lang="en-US" dirty="0" smtClean="0">
                <a:solidFill>
                  <a:schemeClr val="tx1"/>
                </a:solidFill>
              </a:rPr>
              <a:t>88/2 </a:t>
            </a:r>
            <a:r>
              <a:rPr lang="en-US" dirty="0" err="1" smtClean="0">
                <a:solidFill>
                  <a:schemeClr val="tx1"/>
                </a:solidFill>
              </a:rPr>
              <a:t>wrc</a:t>
            </a:r>
            <a:endParaRPr lang="en-US" dirty="0" smtClean="0">
              <a:solidFill>
                <a:schemeClr val="tx1"/>
              </a:solidFill>
            </a:endParaRPr>
          </a:p>
          <a:p>
            <a:pPr lvl="1">
              <a:buClr>
                <a:schemeClr val="tx2"/>
              </a:buClr>
              <a:buFont typeface="Arial" pitchFamily="34" charset="0"/>
              <a:buChar char="•"/>
            </a:pPr>
            <a:r>
              <a:rPr lang="en-US" dirty="0" smtClean="0">
                <a:solidFill>
                  <a:schemeClr val="tx1"/>
                </a:solidFill>
              </a:rPr>
              <a:t>96/6wrc</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Approaches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2800" dirty="0" smtClean="0"/>
              <a:t>Monitor student over time (e.g., three data points over three weeks) to establish stable baseline. Take the average of the scores.</a:t>
            </a:r>
            <a:endParaRPr lang="en-US" sz="28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78</a:t>
            </a:fld>
            <a:endParaRPr lang="en-US"/>
          </a:p>
        </p:txBody>
      </p:sp>
      <p:grpSp>
        <p:nvGrpSpPr>
          <p:cNvPr id="5" name="Group 9"/>
          <p:cNvGrpSpPr>
            <a:grpSpLocks/>
          </p:cNvGrpSpPr>
          <p:nvPr/>
        </p:nvGrpSpPr>
        <p:grpSpPr bwMode="auto">
          <a:xfrm>
            <a:off x="914400" y="2971800"/>
            <a:ext cx="6743700" cy="3124200"/>
            <a:chOff x="1371600" y="2078967"/>
            <a:chExt cx="6362700" cy="3328987"/>
          </a:xfrm>
        </p:grpSpPr>
        <p:pic>
          <p:nvPicPr>
            <p:cNvPr id="6" name="Picture 2"/>
            <p:cNvPicPr>
              <a:picLocks noChangeAspect="1" noChangeArrowheads="1"/>
            </p:cNvPicPr>
            <p:nvPr/>
          </p:nvPicPr>
          <p:blipFill>
            <a:blip r:embed="rId3" cstate="print"/>
            <a:srcRect/>
            <a:stretch>
              <a:fillRect/>
            </a:stretch>
          </p:blipFill>
          <p:spPr bwMode="auto">
            <a:xfrm>
              <a:off x="1371600" y="2078967"/>
              <a:ext cx="6362700" cy="3328987"/>
            </a:xfrm>
            <a:prstGeom prst="rect">
              <a:avLst/>
            </a:prstGeom>
            <a:noFill/>
            <a:ln w="9525">
              <a:noFill/>
              <a:miter lim="800000"/>
              <a:headEnd/>
              <a:tailEnd/>
            </a:ln>
          </p:spPr>
        </p:pic>
        <p:sp>
          <p:nvSpPr>
            <p:cNvPr id="7" name="Text Box 4"/>
            <p:cNvSpPr txBox="1">
              <a:spLocks noChangeArrowheads="1"/>
            </p:cNvSpPr>
            <p:nvPr/>
          </p:nvSpPr>
          <p:spPr bwMode="auto">
            <a:xfrm>
              <a:off x="7086600" y="2362200"/>
              <a:ext cx="249237" cy="166687"/>
            </a:xfrm>
            <a:prstGeom prst="rect">
              <a:avLst/>
            </a:prstGeom>
            <a:noFill/>
            <a:ln w="9525">
              <a:noFill/>
              <a:miter lim="800000"/>
              <a:headEnd/>
              <a:tailEnd/>
            </a:ln>
          </p:spPr>
          <p:txBody>
            <a:bodyPr/>
            <a:lstStyle/>
            <a:p>
              <a:endParaRPr lang="en-US" sz="1400" dirty="0"/>
            </a:p>
          </p:txBody>
        </p:sp>
      </p:grpSp>
      <p:sp>
        <p:nvSpPr>
          <p:cNvPr id="15" name="TextBox 14"/>
          <p:cNvSpPr txBox="1"/>
          <p:nvPr/>
        </p:nvSpPr>
        <p:spPr>
          <a:xfrm>
            <a:off x="2971800" y="3733800"/>
            <a:ext cx="3048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Baseline Average </a:t>
            </a:r>
          </a:p>
          <a:p>
            <a:r>
              <a:rPr lang="en-US" sz="2400" dirty="0" smtClean="0"/>
              <a:t>8 +9+10 / 3 = 9 WRC </a:t>
            </a:r>
            <a:endParaRPr lang="en-US" sz="2400" dirty="0"/>
          </a:p>
        </p:txBody>
      </p:sp>
      <p:cxnSp>
        <p:nvCxnSpPr>
          <p:cNvPr id="17" name="Straight Arrow Connector 16"/>
          <p:cNvCxnSpPr>
            <a:stCxn id="15" idx="1"/>
          </p:cNvCxnSpPr>
          <p:nvPr/>
        </p:nvCxnSpPr>
        <p:spPr>
          <a:xfrm rot="10800000" flipV="1">
            <a:off x="2438400" y="4149298"/>
            <a:ext cx="533400" cy="727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0" name="Rectangle 2"/>
          <p:cNvSpPr>
            <a:spLocks noGrp="1" noChangeArrowheads="1"/>
          </p:cNvSpPr>
          <p:nvPr>
            <p:ph type="title"/>
          </p:nvPr>
        </p:nvSpPr>
        <p:spPr/>
        <p:txBody>
          <a:bodyPr>
            <a:normAutofit/>
          </a:bodyPr>
          <a:lstStyle/>
          <a:p>
            <a:r>
              <a:rPr lang="en-US" b="1" dirty="0" smtClean="0">
                <a:solidFill>
                  <a:schemeClr val="bg2">
                    <a:lumMod val="25000"/>
                  </a:schemeClr>
                </a:solidFill>
              </a:rPr>
              <a:t>Progress Monitoring Grade Level</a:t>
            </a:r>
            <a:endParaRPr lang="en-US" b="1" dirty="0">
              <a:solidFill>
                <a:schemeClr val="bg2">
                  <a:lumMod val="25000"/>
                </a:schemeClr>
              </a:solidFill>
            </a:endParaRPr>
          </a:p>
        </p:txBody>
      </p:sp>
      <p:sp>
        <p:nvSpPr>
          <p:cNvPr id="1881092" name="Text Box 4"/>
          <p:cNvSpPr txBox="1">
            <a:spLocks noGrp="1" noChangeArrowheads="1"/>
          </p:cNvSpPr>
          <p:nvPr>
            <p:ph idx="1"/>
          </p:nvPr>
        </p:nvSpPr>
        <p:spPr>
          <a:xfrm>
            <a:off x="381000" y="2058988"/>
            <a:ext cx="8305800" cy="3884612"/>
          </a:xfrm>
          <a:noFill/>
          <a:ln/>
        </p:spPr>
        <p:txBody>
          <a:bodyPr>
            <a:normAutofit fontScale="77500" lnSpcReduction="20000"/>
          </a:bodyPr>
          <a:lstStyle/>
          <a:p>
            <a:pPr>
              <a:spcBef>
                <a:spcPct val="50000"/>
              </a:spcBef>
              <a:buClr>
                <a:schemeClr val="accent1"/>
              </a:buClr>
              <a:buFont typeface="Wingdings" pitchFamily="2" charset="2"/>
              <a:buChar char="§"/>
            </a:pPr>
            <a:r>
              <a:rPr lang="en-US" sz="3600" dirty="0" smtClean="0"/>
              <a:t>When possible, assess students at their chronological grade level </a:t>
            </a:r>
          </a:p>
          <a:p>
            <a:pPr>
              <a:spcBef>
                <a:spcPct val="50000"/>
              </a:spcBef>
              <a:buClr>
                <a:schemeClr val="accent1"/>
              </a:buClr>
              <a:buFont typeface="Wingdings" pitchFamily="2" charset="2"/>
              <a:buChar char="§"/>
            </a:pPr>
            <a:r>
              <a:rPr lang="en-US" sz="3600" dirty="0" smtClean="0"/>
              <a:t>The goal should be set where you expect the student to perform at the end of the intervention period </a:t>
            </a:r>
          </a:p>
          <a:p>
            <a:pPr>
              <a:spcBef>
                <a:spcPct val="50000"/>
              </a:spcBef>
              <a:buClr>
                <a:schemeClr val="accent1"/>
              </a:buClr>
              <a:buFont typeface="Wingdings" pitchFamily="2" charset="2"/>
              <a:buChar char="§"/>
            </a:pPr>
            <a:r>
              <a:rPr lang="en-US" sz="3600" dirty="0" smtClean="0"/>
              <a:t>Off grade-level assessment may be used with students performing below grade level.</a:t>
            </a:r>
          </a:p>
          <a:p>
            <a:pPr lvl="1">
              <a:spcBef>
                <a:spcPct val="50000"/>
              </a:spcBef>
              <a:buClr>
                <a:schemeClr val="accent1"/>
              </a:buClr>
              <a:buFont typeface="Wingdings" pitchFamily="2" charset="2"/>
              <a:buChar char="§"/>
            </a:pPr>
            <a:r>
              <a:rPr lang="en-US" sz="3100" dirty="0" smtClean="0"/>
              <a:t>Many PM tools have specific procedures for appropriately placing students. </a:t>
            </a:r>
          </a:p>
          <a:p>
            <a:pPr lvl="1">
              <a:spcBef>
                <a:spcPct val="50000"/>
              </a:spcBef>
              <a:buClr>
                <a:schemeClr val="accent1"/>
              </a:buClr>
              <a:buFont typeface="Wingdings" pitchFamily="2" charset="2"/>
              <a:buChar char="§"/>
            </a:pPr>
            <a:r>
              <a:rPr lang="en-US" sz="3100" dirty="0" smtClean="0"/>
              <a:t>Screening data should still be collected at grade level, however. </a:t>
            </a:r>
            <a:endParaRPr lang="en-US" sz="31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79</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dirty="0" smtClean="0">
                <a:solidFill>
                  <a:schemeClr val="bg2">
                    <a:lumMod val="25000"/>
                  </a:schemeClr>
                </a:solidFill>
              </a:rPr>
              <a:t>Essential Components of RTI</a:t>
            </a:r>
          </a:p>
        </p:txBody>
      </p:sp>
      <p:pic>
        <p:nvPicPr>
          <p:cNvPr id="9" name="Picture 8" descr="AIR-RTI_CoreComponents_HiRes.jpg"/>
          <p:cNvPicPr>
            <a:picLocks noChangeAspect="1"/>
          </p:cNvPicPr>
          <p:nvPr/>
        </p:nvPicPr>
        <p:blipFill>
          <a:blip r:embed="rId3" cstate="print"/>
          <a:stretch>
            <a:fillRect/>
          </a:stretch>
        </p:blipFill>
        <p:spPr>
          <a:xfrm>
            <a:off x="2320700" y="1891330"/>
            <a:ext cx="4384900" cy="4052270"/>
          </a:xfrm>
          <a:prstGeom prst="rect">
            <a:avLst/>
          </a:prstGeom>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763000" cy="990600"/>
          </a:xfrm>
        </p:spPr>
        <p:txBody>
          <a:bodyPr>
            <a:normAutofit/>
          </a:bodyPr>
          <a:lstStyle/>
          <a:p>
            <a:r>
              <a:rPr lang="en-US" dirty="0" smtClean="0"/>
              <a:t>Steps in the Decision Making Process</a:t>
            </a:r>
            <a:endParaRPr lang="en-US" dirty="0"/>
          </a:p>
        </p:txBody>
      </p:sp>
      <p:sp>
        <p:nvSpPr>
          <p:cNvPr id="5" name="Content Placeholder 4"/>
          <p:cNvSpPr>
            <a:spLocks noGrp="1"/>
          </p:cNvSpPr>
          <p:nvPr>
            <p:ph idx="1"/>
          </p:nvPr>
        </p:nvSpPr>
        <p:spPr>
          <a:xfrm>
            <a:off x="533400" y="1905000"/>
            <a:ext cx="8077200" cy="4267200"/>
          </a:xfrm>
        </p:spPr>
        <p:txBody>
          <a:bodyPr>
            <a:noAutofit/>
          </a:bodyPr>
          <a:lstStyle/>
          <a:p>
            <a:pPr marL="514350" indent="-514350">
              <a:buClr>
                <a:schemeClr val="accent1"/>
              </a:buClr>
              <a:buFont typeface="+mj-lt"/>
              <a:buAutoNum type="arabicPeriod"/>
            </a:pPr>
            <a:r>
              <a:rPr lang="en-US" sz="2800" dirty="0" smtClean="0">
                <a:solidFill>
                  <a:schemeClr val="tx1"/>
                </a:solidFill>
              </a:rPr>
              <a:t>Establish Data Review Team</a:t>
            </a:r>
          </a:p>
          <a:p>
            <a:pPr marL="514350" indent="-514350">
              <a:buClr>
                <a:schemeClr val="accent1"/>
              </a:buClr>
              <a:buFont typeface="+mj-lt"/>
              <a:buAutoNum type="arabicPeriod"/>
            </a:pPr>
            <a:r>
              <a:rPr lang="en-US" sz="2800" dirty="0"/>
              <a:t>Determine Frequency of Data </a:t>
            </a:r>
            <a:r>
              <a:rPr lang="en-US" sz="2800" dirty="0" smtClean="0"/>
              <a:t>Collection</a:t>
            </a:r>
          </a:p>
          <a:p>
            <a:pPr marL="514350" indent="-514350">
              <a:buClr>
                <a:schemeClr val="accent1"/>
              </a:buClr>
              <a:buFont typeface="+mj-lt"/>
              <a:buAutoNum type="arabicPeriod"/>
            </a:pPr>
            <a:r>
              <a:rPr lang="en-US" sz="2800" dirty="0" smtClean="0"/>
              <a:t>Establish Baseline Data and Progress Monitoring Level</a:t>
            </a:r>
          </a:p>
          <a:p>
            <a:pPr marL="514350" indent="-514350">
              <a:buClr>
                <a:schemeClr val="accent1"/>
              </a:buClr>
              <a:buFont typeface="+mj-lt"/>
              <a:buAutoNum type="arabicPeriod"/>
            </a:pPr>
            <a:r>
              <a:rPr lang="en-US" sz="2800" b="1" dirty="0" smtClean="0"/>
              <a:t>Establish Goal</a:t>
            </a:r>
          </a:p>
          <a:p>
            <a:pPr marL="514350" indent="-514350">
              <a:buClr>
                <a:schemeClr val="accent1"/>
              </a:buClr>
              <a:buFont typeface="+mj-lt"/>
              <a:buAutoNum type="arabicPeriod"/>
            </a:pPr>
            <a:r>
              <a:rPr lang="en-US" sz="2800" dirty="0" smtClean="0"/>
              <a:t>Collect and Graph Frequent Data</a:t>
            </a:r>
          </a:p>
          <a:p>
            <a:pPr marL="514350" indent="-514350">
              <a:buClr>
                <a:schemeClr val="accent1"/>
              </a:buClr>
              <a:buFont typeface="+mj-lt"/>
              <a:buAutoNum type="arabicPeriod"/>
            </a:pPr>
            <a:r>
              <a:rPr lang="en-US" sz="2800" dirty="0" smtClean="0"/>
              <a:t>Analyze and Make Instructional Decisions</a:t>
            </a:r>
          </a:p>
          <a:p>
            <a:pPr marL="514350" indent="-514350">
              <a:buClr>
                <a:schemeClr val="accent1"/>
              </a:buClr>
              <a:buFont typeface="+mj-lt"/>
              <a:buAutoNum type="arabicPeriod"/>
            </a:pPr>
            <a:r>
              <a:rPr lang="en-US" sz="2800" dirty="0" smtClean="0"/>
              <a:t>Continue Progress Monitoring  </a:t>
            </a:r>
          </a:p>
        </p:txBody>
      </p:sp>
      <p:sp>
        <p:nvSpPr>
          <p:cNvPr id="6" name="AutoShape 70"/>
          <p:cNvSpPr>
            <a:spLocks noChangeArrowheads="1"/>
          </p:cNvSpPr>
          <p:nvPr/>
        </p:nvSpPr>
        <p:spPr bwMode="auto">
          <a:xfrm>
            <a:off x="381000" y="3886200"/>
            <a:ext cx="7696200" cy="457200"/>
          </a:xfrm>
          <a:prstGeom prst="flowChartAlternateProcess">
            <a:avLst/>
          </a:prstGeom>
          <a:solidFill>
            <a:schemeClr val="accent2">
              <a:alpha val="12941"/>
            </a:schemeClr>
          </a:solidFill>
          <a:ln w="38100">
            <a:solidFill>
              <a:srgbClr val="660066"/>
            </a:solidFill>
            <a:miter lim="800000"/>
            <a:headEnd/>
            <a:tailEnd/>
          </a:ln>
        </p:spPr>
        <p:txBody>
          <a:bodyPr wrap="none" anchor="ctr"/>
          <a:lstStyle/>
          <a:p>
            <a:endParaRPr lang="en-US" b="1"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80</a:t>
            </a:fld>
            <a:endParaRPr lang="en-US"/>
          </a:p>
        </p:txBody>
      </p:sp>
    </p:spTree>
    <p:extLst>
      <p:ext uri="{BB962C8B-B14F-4D97-AF65-F5344CB8AC3E}">
        <p14:creationId xmlns:p14="http://schemas.microsoft.com/office/powerpoint/2010/main" xmlns="" val="446163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a:xfrm>
            <a:off x="304800" y="838200"/>
            <a:ext cx="8839200" cy="1143000"/>
          </a:xfrm>
        </p:spPr>
        <p:txBody>
          <a:bodyPr>
            <a:noAutofit/>
          </a:bodyPr>
          <a:lstStyle/>
          <a:p>
            <a:pPr algn="ctr"/>
            <a:r>
              <a:rPr lang="en-US" sz="4000" dirty="0" smtClean="0">
                <a:solidFill>
                  <a:schemeClr val="bg2">
                    <a:lumMod val="25000"/>
                  </a:schemeClr>
                </a:solidFill>
              </a:rPr>
              <a:t>Set Goals Based on Logical &amp; Research-Based Practices</a:t>
            </a:r>
            <a:r>
              <a:rPr lang="en-US" sz="2400" b="1" dirty="0"/>
              <a:t/>
            </a:r>
            <a:br>
              <a:rPr lang="en-US" sz="2400" b="1" dirty="0"/>
            </a:br>
            <a:endParaRPr lang="en-US" sz="2400" b="1" dirty="0"/>
          </a:p>
        </p:txBody>
      </p:sp>
      <p:sp>
        <p:nvSpPr>
          <p:cNvPr id="1323011" name="Rectangle 3"/>
          <p:cNvSpPr>
            <a:spLocks noGrp="1" noChangeArrowheads="1"/>
          </p:cNvSpPr>
          <p:nvPr>
            <p:ph idx="1"/>
          </p:nvPr>
        </p:nvSpPr>
        <p:spPr>
          <a:xfrm>
            <a:off x="457200" y="1524000"/>
            <a:ext cx="8229600" cy="4525963"/>
          </a:xfrm>
        </p:spPr>
        <p:txBody>
          <a:bodyPr>
            <a:normAutofit/>
          </a:bodyPr>
          <a:lstStyle/>
          <a:p>
            <a:pPr marL="169863" indent="-169863">
              <a:lnSpc>
                <a:spcPct val="90000"/>
              </a:lnSpc>
            </a:pPr>
            <a:endParaRPr lang="en-US" sz="2000" b="1" dirty="0"/>
          </a:p>
          <a:p>
            <a:pPr>
              <a:buNone/>
            </a:pPr>
            <a:r>
              <a:rPr lang="en-US" dirty="0" smtClean="0"/>
              <a:t>Stakeholders should know…</a:t>
            </a:r>
          </a:p>
          <a:p>
            <a:pPr>
              <a:buClr>
                <a:schemeClr val="accent1"/>
              </a:buClr>
              <a:buFont typeface="Wingdings" pitchFamily="2" charset="2"/>
              <a:buChar char="§"/>
            </a:pPr>
            <a:r>
              <a:rPr lang="en-US" b="1" dirty="0" smtClean="0">
                <a:solidFill>
                  <a:schemeClr val="tx1"/>
                </a:solidFill>
              </a:rPr>
              <a:t>Why</a:t>
            </a:r>
            <a:r>
              <a:rPr lang="en-US" dirty="0" smtClean="0">
                <a:solidFill>
                  <a:schemeClr val="tx1"/>
                </a:solidFill>
              </a:rPr>
              <a:t> </a:t>
            </a:r>
            <a:r>
              <a:rPr lang="en-US" dirty="0">
                <a:solidFill>
                  <a:schemeClr val="tx1"/>
                </a:solidFill>
              </a:rPr>
              <a:t>and </a:t>
            </a:r>
            <a:r>
              <a:rPr lang="en-US" b="1" dirty="0">
                <a:solidFill>
                  <a:schemeClr val="tx1"/>
                </a:solidFill>
              </a:rPr>
              <a:t>how </a:t>
            </a:r>
            <a:r>
              <a:rPr lang="en-US" dirty="0">
                <a:solidFill>
                  <a:schemeClr val="tx1"/>
                </a:solidFill>
              </a:rPr>
              <a:t>the goal was </a:t>
            </a:r>
            <a:r>
              <a:rPr lang="en-US" dirty="0" smtClean="0">
                <a:solidFill>
                  <a:schemeClr val="tx1"/>
                </a:solidFill>
              </a:rPr>
              <a:t>set</a:t>
            </a:r>
          </a:p>
          <a:p>
            <a:pPr>
              <a:buClr>
                <a:schemeClr val="accent1"/>
              </a:buClr>
              <a:buFont typeface="Wingdings" pitchFamily="2" charset="2"/>
              <a:buChar char="§"/>
            </a:pPr>
            <a:r>
              <a:rPr lang="en-US" b="1" dirty="0" smtClean="0">
                <a:solidFill>
                  <a:schemeClr val="tx1"/>
                </a:solidFill>
              </a:rPr>
              <a:t>How </a:t>
            </a:r>
            <a:r>
              <a:rPr lang="en-US" b="1" dirty="0">
                <a:solidFill>
                  <a:schemeClr val="tx1"/>
                </a:solidFill>
              </a:rPr>
              <a:t>long</a:t>
            </a:r>
            <a:r>
              <a:rPr lang="en-US" dirty="0">
                <a:solidFill>
                  <a:schemeClr val="tx1"/>
                </a:solidFill>
              </a:rPr>
              <a:t> </a:t>
            </a:r>
            <a:r>
              <a:rPr lang="en-US" dirty="0" smtClean="0">
                <a:solidFill>
                  <a:schemeClr val="tx1"/>
                </a:solidFill>
              </a:rPr>
              <a:t>the student has </a:t>
            </a:r>
            <a:r>
              <a:rPr lang="en-US" dirty="0">
                <a:solidFill>
                  <a:schemeClr val="tx1"/>
                </a:solidFill>
              </a:rPr>
              <a:t>to </a:t>
            </a:r>
            <a:r>
              <a:rPr lang="en-US" dirty="0" smtClean="0">
                <a:solidFill>
                  <a:schemeClr val="tx1"/>
                </a:solidFill>
              </a:rPr>
              <a:t>achieve </a:t>
            </a:r>
            <a:r>
              <a:rPr lang="en-US" dirty="0">
                <a:solidFill>
                  <a:schemeClr val="tx1"/>
                </a:solidFill>
              </a:rPr>
              <a:t>the </a:t>
            </a:r>
            <a:r>
              <a:rPr lang="en-US" dirty="0" smtClean="0">
                <a:solidFill>
                  <a:schemeClr val="tx1"/>
                </a:solidFill>
              </a:rPr>
              <a:t>goal</a:t>
            </a:r>
          </a:p>
          <a:p>
            <a:pPr>
              <a:buClr>
                <a:schemeClr val="accent1"/>
              </a:buClr>
              <a:buFont typeface="Wingdings" pitchFamily="2" charset="2"/>
              <a:buChar char="§"/>
            </a:pPr>
            <a:r>
              <a:rPr lang="en-US" dirty="0" smtClean="0">
                <a:solidFill>
                  <a:schemeClr val="tx1"/>
                </a:solidFill>
              </a:rPr>
              <a:t>What </a:t>
            </a:r>
            <a:r>
              <a:rPr lang="en-US" dirty="0">
                <a:solidFill>
                  <a:schemeClr val="tx1"/>
                </a:solidFill>
              </a:rPr>
              <a:t>the student is </a:t>
            </a:r>
            <a:r>
              <a:rPr lang="en-US" b="1" dirty="0">
                <a:solidFill>
                  <a:schemeClr val="tx1"/>
                </a:solidFill>
              </a:rPr>
              <a:t>expected to do</a:t>
            </a:r>
            <a:r>
              <a:rPr lang="en-US" dirty="0">
                <a:solidFill>
                  <a:schemeClr val="tx1"/>
                </a:solidFill>
              </a:rPr>
              <a:t> when the goal is met</a:t>
            </a:r>
          </a:p>
          <a:p>
            <a:pPr marL="169863" indent="-169863">
              <a:lnSpc>
                <a:spcPct val="90000"/>
              </a:lnSpc>
            </a:pPr>
            <a:endParaRPr lang="en-US"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81</a:t>
            </a:fld>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381000" y="762000"/>
            <a:ext cx="8077200" cy="990600"/>
          </a:xfrm>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smtClean="0"/>
              <a:t>Goal Setting Approaches</a:t>
            </a:r>
          </a:p>
        </p:txBody>
      </p:sp>
      <p:sp>
        <p:nvSpPr>
          <p:cNvPr id="123907" name="Rectangle 3"/>
          <p:cNvSpPr>
            <a:spLocks noGrp="1" noChangeArrowheads="1"/>
          </p:cNvSpPr>
          <p:nvPr>
            <p:ph type="body" idx="1"/>
          </p:nvPr>
        </p:nvSpPr>
        <p:spPr bwMode="auto">
          <a:xfrm>
            <a:off x="457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5"/>
              </a:buClr>
              <a:buNone/>
            </a:pPr>
            <a:r>
              <a:rPr lang="en-US" sz="3600" dirty="0" smtClean="0"/>
              <a:t>Three options for setting goals:</a:t>
            </a:r>
          </a:p>
          <a:p>
            <a:pPr marL="971550" lvl="1" indent="-514350" eaLnBrk="1" hangingPunct="1">
              <a:buClr>
                <a:schemeClr val="accent1"/>
              </a:buClr>
              <a:buFont typeface="+mj-lt"/>
              <a:buAutoNum type="arabicPeriod"/>
            </a:pPr>
            <a:r>
              <a:rPr lang="en-US" sz="3200" dirty="0" smtClean="0"/>
              <a:t>End-of-year benchmarking</a:t>
            </a:r>
          </a:p>
          <a:p>
            <a:pPr marL="971550" lvl="1" indent="-514350">
              <a:buClr>
                <a:schemeClr val="accent1"/>
              </a:buClr>
              <a:buFont typeface="+mj-lt"/>
              <a:buAutoNum type="arabicPeriod"/>
            </a:pPr>
            <a:r>
              <a:rPr lang="en-US" sz="3200" dirty="0" smtClean="0"/>
              <a:t>National norms for weekly rate of improvement (slope)</a:t>
            </a:r>
          </a:p>
          <a:p>
            <a:pPr marL="971550" lvl="1" indent="-514350" eaLnBrk="1" hangingPunct="1">
              <a:buClr>
                <a:schemeClr val="accent1"/>
              </a:buClr>
              <a:buFont typeface="+mj-lt"/>
              <a:buAutoNum type="arabicPeriod"/>
            </a:pPr>
            <a:r>
              <a:rPr lang="en-US" sz="3200" dirty="0" smtClean="0"/>
              <a:t>Intra-individual framework (Tertiary)</a:t>
            </a:r>
          </a:p>
          <a:p>
            <a:pPr marL="514350" indent="-514350" eaLnBrk="1" hangingPunct="1">
              <a:buClr>
                <a:schemeClr val="accent1"/>
              </a:buClr>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pPr marL="0" lvl="1" indent="0">
              <a:buNone/>
            </a:pPr>
            <a:r>
              <a:rPr lang="en-US" dirty="0" smtClean="0"/>
              <a:t>Sample </a:t>
            </a:r>
            <a:r>
              <a:rPr lang="en-US" dirty="0"/>
              <a:t>Progress Monitoring tools are used for illustrative purposes only. We do not </a:t>
            </a:r>
            <a:r>
              <a:rPr lang="en-US" dirty="0" smtClean="0"/>
              <a:t>endorse or recommend </a:t>
            </a:r>
            <a:r>
              <a:rPr lang="en-US" dirty="0"/>
              <a:t>a specific product. </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83</a:t>
            </a:fld>
            <a:endParaRPr lang="en-US"/>
          </a:p>
        </p:txBody>
      </p:sp>
    </p:spTree>
    <p:extLst>
      <p:ext uri="{BB962C8B-B14F-4D97-AF65-F5344CB8AC3E}">
        <p14:creationId xmlns:p14="http://schemas.microsoft.com/office/powerpoint/2010/main" xmlns="" val="33956001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bwMode="auto">
          <a:xfrm>
            <a:off x="304800" y="1905000"/>
            <a:ext cx="8153400" cy="426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t>End-of-year benchmarking steps:</a:t>
            </a:r>
          </a:p>
          <a:p>
            <a:pPr lvl="1">
              <a:buClr>
                <a:schemeClr val="accent1"/>
              </a:buClr>
              <a:buFont typeface="Wingdings" pitchFamily="2" charset="2"/>
              <a:buChar char="§"/>
            </a:pPr>
            <a:r>
              <a:rPr lang="en-US" dirty="0" smtClean="0"/>
              <a:t>Identify appropriate grade-level benchmark</a:t>
            </a:r>
          </a:p>
          <a:p>
            <a:pPr lvl="1">
              <a:buClr>
                <a:schemeClr val="accent1"/>
              </a:buClr>
              <a:buFont typeface="Wingdings" pitchFamily="2" charset="2"/>
              <a:buChar char="§"/>
            </a:pPr>
            <a:r>
              <a:rPr lang="en-US" dirty="0" smtClean="0"/>
              <a:t>Mark benchmark on student graph with an X</a:t>
            </a:r>
          </a:p>
          <a:p>
            <a:pPr lvl="1">
              <a:buClr>
                <a:schemeClr val="accent1"/>
              </a:buClr>
              <a:buFont typeface="Wingdings" pitchFamily="2" charset="2"/>
              <a:buChar char="§"/>
            </a:pPr>
            <a:r>
              <a:rPr lang="en-US" dirty="0" smtClean="0"/>
              <a:t>Draw goal line from first three CBM scores to X</a:t>
            </a:r>
            <a:endParaRPr lang="en-US" dirty="0"/>
          </a:p>
          <a:p>
            <a:pPr marL="457200" lvl="1" indent="0">
              <a:buClr>
                <a:schemeClr val="accent1"/>
              </a:buClr>
              <a:buNone/>
            </a:pPr>
            <a:endParaRPr lang="en-US" dirty="0" smtClean="0"/>
          </a:p>
          <a:p>
            <a:pPr lvl="2" eaLnBrk="1" hangingPunct="1">
              <a:buFont typeface="Arial" pitchFamily="34" charset="0"/>
              <a:buChar char="•"/>
            </a:pPr>
            <a:endParaRPr lang="en-US" dirty="0" smtClean="0"/>
          </a:p>
        </p:txBody>
      </p:sp>
      <p:sp>
        <p:nvSpPr>
          <p:cNvPr id="124931" name="Rectangle 3"/>
          <p:cNvSpPr>
            <a:spLocks noGrp="1" noChangeArrowheads="1"/>
          </p:cNvSpPr>
          <p:nvPr>
            <p:ph type="title"/>
          </p:nvPr>
        </p:nvSpPr>
        <p:spPr bwMode="auto">
          <a:xfrm>
            <a:off x="381000" y="685800"/>
            <a:ext cx="7924800" cy="990600"/>
          </a:xfrm>
          <a:noFill/>
          <a:ln>
            <a:miter lim="800000"/>
            <a:headEnd/>
            <a:tailEnd/>
          </a:ln>
        </p:spPr>
        <p:txBody>
          <a:bodyPr vert="horz" wrap="square" lIns="91440" tIns="45720" rIns="91440" bIns="45720" numCol="1" anchor="b" anchorCtr="0" compatLnSpc="1">
            <a:prstTxWarp prst="textNoShape">
              <a:avLst/>
            </a:prstTxWarp>
          </a:bodyPr>
          <a:lstStyle/>
          <a:p>
            <a:pPr eaLnBrk="1" hangingPunct="1">
              <a:lnSpc>
                <a:spcPct val="85000"/>
              </a:lnSpc>
            </a:pPr>
            <a:r>
              <a:rPr lang="en-US" dirty="0" smtClean="0"/>
              <a:t>Option 1: Using Benchmarks </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01" name="Rectangle 50"/>
          <p:cNvSpPr>
            <a:spLocks noGrp="1" noChangeArrowheads="1"/>
          </p:cNvSpPr>
          <p:nvPr>
            <p:ph type="title"/>
          </p:nvPr>
        </p:nvSpPr>
        <p:spPr bwMode="auto">
          <a:xfrm>
            <a:off x="304800" y="762000"/>
            <a:ext cx="8382000" cy="990600"/>
          </a:xfrm>
          <a:prstGeom prst="rect">
            <a:avLst/>
          </a:prstGeom>
          <a:noFill/>
          <a:ln>
            <a:miter lim="800000"/>
            <a:headEnd/>
            <a:tailEnd/>
          </a:ln>
        </p:spPr>
        <p:txBody>
          <a:bodyPr/>
          <a:lstStyle/>
          <a:p>
            <a:pPr eaLnBrk="1" hangingPunct="1">
              <a:lnSpc>
                <a:spcPct val="85000"/>
              </a:lnSpc>
            </a:pPr>
            <a:r>
              <a:rPr lang="en-US" dirty="0" smtClean="0"/>
              <a:t>Option 1: Setting Goals With </a:t>
            </a:r>
            <a:br>
              <a:rPr lang="en-US" dirty="0" smtClean="0"/>
            </a:br>
            <a:r>
              <a:rPr lang="en-US" dirty="0" smtClean="0"/>
              <a:t>End-of-Year Benchmarking</a:t>
            </a:r>
          </a:p>
        </p:txBody>
      </p:sp>
      <p:graphicFrame>
        <p:nvGraphicFramePr>
          <p:cNvPr id="214067" name="Group 51"/>
          <p:cNvGraphicFramePr>
            <a:graphicFrameLocks noGrp="1"/>
          </p:cNvGraphicFramePr>
          <p:nvPr>
            <p:ph idx="1"/>
          </p:nvPr>
        </p:nvGraphicFramePr>
        <p:xfrm>
          <a:off x="304800" y="1904999"/>
          <a:ext cx="8382000" cy="3803404"/>
        </p:xfrm>
        <a:graphic>
          <a:graphicData uri="http://schemas.openxmlformats.org/drawingml/2006/table">
            <a:tbl>
              <a:tblPr/>
              <a:tblGrid>
                <a:gridCol w="1495326"/>
                <a:gridCol w="3677033"/>
                <a:gridCol w="1514938"/>
                <a:gridCol w="1694703"/>
              </a:tblGrid>
              <a:tr h="6336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Reading</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Computation</a:t>
                      </a:r>
                      <a:endParaRPr kumimoji="0" lang="en-US" sz="1400" b="0" i="0" u="none" strike="noStrike" cap="none" normalizeH="0" baseline="0" smtClean="0">
                        <a:ln>
                          <a:noFill/>
                        </a:ln>
                        <a:solidFill>
                          <a:schemeClr val="tx1"/>
                        </a:solidFill>
                        <a:effectLst/>
                        <a:latin typeface="Arial" pitchFamily="34" charset="0"/>
                      </a:endParaRPr>
                    </a:p>
                  </a:txBody>
                  <a:tcPr marL="103823" marR="103823"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Concepts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 Applications</a:t>
                      </a:r>
                      <a:endParaRPr kumimoji="0" lang="en-US" sz="1400" b="0" i="0" u="none" strike="noStrike" cap="none" normalizeH="0" baseline="0" smtClean="0">
                        <a:ln>
                          <a:noFill/>
                        </a:ln>
                        <a:solidFill>
                          <a:schemeClr val="tx1"/>
                        </a:solidFill>
                        <a:effectLst/>
                        <a:latin typeface="Arial" pitchFamily="34" charset="0"/>
                      </a:endParaRPr>
                    </a:p>
                  </a:txBody>
                  <a:tcPr marL="103823" marR="103823"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88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Kindergarten</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40 sounds/minute (LSF)</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a:t>
                      </a: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a:t>
                      </a: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02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1</a:t>
                      </a: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60 words/minute (WIF)</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20 digits</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20 points</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02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2</a:t>
                      </a: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75 words/minute (PRF)</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20 digits</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20 points</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95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3</a:t>
                      </a: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100 words/minute (PRF)</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30 digits</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30 points</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02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4</a:t>
                      </a: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20 replacements/2.5 minutes (Maze)</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40 digits</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30 points</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02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5</a:t>
                      </a: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25 replacements/2.5 minutes (Maze)</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30 digits</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15 points</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02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Grade 6</a:t>
                      </a:r>
                      <a:endParaRPr kumimoji="0" lang="en-US" sz="1400" b="0" i="0" u="none" strike="noStrike" cap="none" normalizeH="0" baseline="30000" smtClean="0">
                        <a:ln>
                          <a:noFill/>
                        </a:ln>
                        <a:solidFill>
                          <a:schemeClr val="tx1"/>
                        </a:solidFill>
                        <a:effectLst/>
                        <a:latin typeface="Arial" pitchFamily="34" charset="0"/>
                        <a:cs typeface="Times New Roman" pitchFamily="18"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30 replacements/2.5 minutes (Maze)</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35 digits</a:t>
                      </a:r>
                      <a:endParaRPr kumimoji="0" lang="en-US" sz="1400" b="0" i="0" u="none" strike="noStrike" cap="none" normalizeH="0" baseline="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15 points</a:t>
                      </a:r>
                      <a:endParaRPr kumimoji="0" lang="en-US" sz="1400" b="0" i="0" u="none" strike="noStrike" cap="none" normalizeH="0" baseline="0" dirty="0" smtClean="0">
                        <a:ln>
                          <a:noFill/>
                        </a:ln>
                        <a:solidFill>
                          <a:schemeClr val="tx1"/>
                        </a:solidFill>
                        <a:effectLst/>
                        <a:latin typeface="Arial" pitchFamily="34" charset="0"/>
                      </a:endParaRPr>
                    </a:p>
                  </a:txBody>
                  <a:tcPr marL="103823" marR="1038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26002" name="Text Box 49"/>
          <p:cNvSpPr txBox="1">
            <a:spLocks noChangeArrowheads="1"/>
          </p:cNvSpPr>
          <p:nvPr/>
        </p:nvSpPr>
        <p:spPr bwMode="auto">
          <a:xfrm>
            <a:off x="3429000" y="6172200"/>
            <a:ext cx="5029200" cy="276999"/>
          </a:xfrm>
          <a:prstGeom prst="rect">
            <a:avLst/>
          </a:prstGeom>
          <a:noFill/>
          <a:ln w="9525">
            <a:noFill/>
            <a:miter lim="800000"/>
            <a:headEnd/>
            <a:tailEnd/>
          </a:ln>
        </p:spPr>
        <p:txBody>
          <a:bodyPr wrap="square">
            <a:spAutoFit/>
          </a:bodyPr>
          <a:lstStyle/>
          <a:p>
            <a:pPr>
              <a:spcBef>
                <a:spcPct val="50000"/>
              </a:spcBef>
            </a:pPr>
            <a:r>
              <a:rPr lang="en-US" sz="1200" dirty="0"/>
              <a:t>Note: These figures may change pending additional RTI research.</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85</a:t>
            </a:fld>
            <a:endParaRPr lang="en-US"/>
          </a:p>
        </p:txBody>
      </p:sp>
      <p:sp>
        <p:nvSpPr>
          <p:cNvPr id="2" name="Oval 1"/>
          <p:cNvSpPr/>
          <p:nvPr/>
        </p:nvSpPr>
        <p:spPr>
          <a:xfrm>
            <a:off x="5562600" y="3886200"/>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4"/>
          <p:cNvSpPr txBox="1">
            <a:spLocks noChangeArrowheads="1"/>
          </p:cNvSpPr>
          <p:nvPr/>
        </p:nvSpPr>
        <p:spPr bwMode="auto">
          <a:xfrm>
            <a:off x="7391400" y="2819400"/>
            <a:ext cx="234950" cy="190500"/>
          </a:xfrm>
          <a:prstGeom prst="rect">
            <a:avLst/>
          </a:prstGeom>
          <a:noFill/>
          <a:ln w="9525">
            <a:noFill/>
            <a:miter lim="800000"/>
            <a:headEnd/>
            <a:tailEnd/>
          </a:ln>
        </p:spPr>
        <p:txBody>
          <a:bodyPr/>
          <a:lstStyle/>
          <a:p>
            <a:r>
              <a:rPr lang="en-US" sz="1400" b="1"/>
              <a:t>X</a:t>
            </a:r>
            <a:endParaRPr lang="en-US" sz="1400"/>
          </a:p>
        </p:txBody>
      </p:sp>
      <p:grpSp>
        <p:nvGrpSpPr>
          <p:cNvPr id="2" name="Group 9"/>
          <p:cNvGrpSpPr>
            <a:grpSpLocks/>
          </p:cNvGrpSpPr>
          <p:nvPr/>
        </p:nvGrpSpPr>
        <p:grpSpPr bwMode="auto">
          <a:xfrm>
            <a:off x="762000" y="1752600"/>
            <a:ext cx="7426325" cy="3886200"/>
            <a:chOff x="838200" y="1524000"/>
            <a:chExt cx="7426325" cy="3886200"/>
          </a:xfrm>
        </p:grpSpPr>
        <p:pic>
          <p:nvPicPr>
            <p:cNvPr id="126981" name="Picture 2"/>
            <p:cNvPicPr>
              <a:picLocks noChangeAspect="1" noChangeArrowheads="1"/>
            </p:cNvPicPr>
            <p:nvPr/>
          </p:nvPicPr>
          <p:blipFill>
            <a:blip r:embed="rId3" cstate="print"/>
            <a:srcRect/>
            <a:stretch>
              <a:fillRect/>
            </a:stretch>
          </p:blipFill>
          <p:spPr bwMode="auto">
            <a:xfrm>
              <a:off x="838200" y="1524000"/>
              <a:ext cx="7426325" cy="3886200"/>
            </a:xfrm>
            <a:prstGeom prst="rect">
              <a:avLst/>
            </a:prstGeom>
            <a:noFill/>
            <a:ln w="9525">
              <a:noFill/>
              <a:miter lim="800000"/>
              <a:headEnd/>
              <a:tailEnd/>
            </a:ln>
          </p:spPr>
        </p:pic>
        <p:sp>
          <p:nvSpPr>
            <p:cNvPr id="126982" name="Line 5"/>
            <p:cNvSpPr>
              <a:spLocks noChangeShapeType="1"/>
            </p:cNvSpPr>
            <p:nvPr/>
          </p:nvSpPr>
          <p:spPr bwMode="auto">
            <a:xfrm flipV="1">
              <a:off x="2362200" y="2743200"/>
              <a:ext cx="5257800" cy="1524000"/>
            </a:xfrm>
            <a:prstGeom prst="line">
              <a:avLst/>
            </a:prstGeom>
            <a:noFill/>
            <a:ln w="9525">
              <a:solidFill>
                <a:srgbClr val="000000"/>
              </a:solidFill>
              <a:prstDash val="dash"/>
              <a:round/>
              <a:headEnd/>
              <a:tailEnd/>
            </a:ln>
          </p:spPr>
          <p:txBody>
            <a:bodyPr/>
            <a:lstStyle/>
            <a:p>
              <a:endParaRPr lang="en-US"/>
            </a:p>
          </p:txBody>
        </p:sp>
        <p:sp>
          <p:nvSpPr>
            <p:cNvPr id="126983" name="Line 6"/>
            <p:cNvSpPr>
              <a:spLocks noChangeShapeType="1"/>
            </p:cNvSpPr>
            <p:nvPr/>
          </p:nvSpPr>
          <p:spPr bwMode="auto">
            <a:xfrm>
              <a:off x="3352800" y="3352800"/>
              <a:ext cx="866775" cy="285750"/>
            </a:xfrm>
            <a:prstGeom prst="line">
              <a:avLst/>
            </a:prstGeom>
            <a:noFill/>
            <a:ln w="9525">
              <a:solidFill>
                <a:srgbClr val="000000"/>
              </a:solidFill>
              <a:round/>
              <a:headEnd/>
              <a:tailEnd type="triangle" w="med" len="med"/>
            </a:ln>
          </p:spPr>
          <p:txBody>
            <a:bodyPr/>
            <a:lstStyle/>
            <a:p>
              <a:endParaRPr lang="en-US"/>
            </a:p>
          </p:txBody>
        </p:sp>
        <p:sp>
          <p:nvSpPr>
            <p:cNvPr id="126984" name="Line 7"/>
            <p:cNvSpPr>
              <a:spLocks noChangeShapeType="1"/>
            </p:cNvSpPr>
            <p:nvPr/>
          </p:nvSpPr>
          <p:spPr bwMode="auto">
            <a:xfrm>
              <a:off x="6629400" y="2590800"/>
              <a:ext cx="841375" cy="254000"/>
            </a:xfrm>
            <a:prstGeom prst="line">
              <a:avLst/>
            </a:prstGeom>
            <a:noFill/>
            <a:ln w="9525">
              <a:solidFill>
                <a:srgbClr val="000000"/>
              </a:solidFill>
              <a:round/>
              <a:headEnd/>
              <a:tailEnd type="triangle" w="med" len="med"/>
            </a:ln>
          </p:spPr>
          <p:txBody>
            <a:bodyPr/>
            <a:lstStyle/>
            <a:p>
              <a:endParaRPr lang="en-US"/>
            </a:p>
          </p:txBody>
        </p:sp>
        <p:sp>
          <p:nvSpPr>
            <p:cNvPr id="126985" name="Text Box 8"/>
            <p:cNvSpPr txBox="1">
              <a:spLocks noChangeArrowheads="1"/>
            </p:cNvSpPr>
            <p:nvPr/>
          </p:nvSpPr>
          <p:spPr bwMode="auto">
            <a:xfrm>
              <a:off x="2743200" y="2971800"/>
              <a:ext cx="1238250" cy="342900"/>
            </a:xfrm>
            <a:prstGeom prst="rect">
              <a:avLst/>
            </a:prstGeom>
            <a:solidFill>
              <a:srgbClr val="FFFFFF"/>
            </a:solidFill>
            <a:ln w="9525">
              <a:solidFill>
                <a:srgbClr val="000000"/>
              </a:solidFill>
              <a:miter lim="800000"/>
              <a:headEnd/>
              <a:tailEnd/>
            </a:ln>
          </p:spPr>
          <p:txBody>
            <a:bodyPr/>
            <a:lstStyle/>
            <a:p>
              <a:pPr algn="ctr"/>
              <a:r>
                <a:rPr lang="en-US" sz="1400" dirty="0" smtClean="0">
                  <a:cs typeface="Times New Roman" pitchFamily="18" charset="0"/>
                </a:rPr>
                <a:t>Goal line</a:t>
              </a:r>
              <a:endParaRPr lang="en-US" sz="1400" dirty="0"/>
            </a:p>
          </p:txBody>
        </p:sp>
        <p:sp>
          <p:nvSpPr>
            <p:cNvPr id="126986" name="Text Box 9"/>
            <p:cNvSpPr txBox="1">
              <a:spLocks noChangeArrowheads="1"/>
            </p:cNvSpPr>
            <p:nvPr/>
          </p:nvSpPr>
          <p:spPr bwMode="auto">
            <a:xfrm>
              <a:off x="5181600" y="2209800"/>
              <a:ext cx="1416050" cy="568325"/>
            </a:xfrm>
            <a:prstGeom prst="rect">
              <a:avLst/>
            </a:prstGeom>
            <a:solidFill>
              <a:srgbClr val="FFFFFF"/>
            </a:solidFill>
            <a:ln w="9525">
              <a:solidFill>
                <a:srgbClr val="000000"/>
              </a:solidFill>
              <a:miter lim="800000"/>
              <a:headEnd/>
              <a:tailEnd/>
            </a:ln>
          </p:spPr>
          <p:txBody>
            <a:bodyPr/>
            <a:lstStyle/>
            <a:p>
              <a:pPr algn="ctr"/>
              <a:r>
                <a:rPr lang="en-US" sz="1400">
                  <a:cs typeface="Times New Roman" pitchFamily="18" charset="0"/>
                </a:rPr>
                <a:t>end-of-year benchmark</a:t>
              </a:r>
              <a:endParaRPr lang="en-US" sz="1400"/>
            </a:p>
          </p:txBody>
        </p:sp>
      </p:grpSp>
      <p:sp>
        <p:nvSpPr>
          <p:cNvPr id="111620" name="Rectangle 10"/>
          <p:cNvSpPr>
            <a:spLocks noChangeArrowheads="1"/>
          </p:cNvSpPr>
          <p:nvPr/>
        </p:nvSpPr>
        <p:spPr bwMode="auto">
          <a:xfrm>
            <a:off x="381000" y="762000"/>
            <a:ext cx="8763000" cy="990600"/>
          </a:xfrm>
          <a:prstGeom prst="rect">
            <a:avLst/>
          </a:prstGeom>
          <a:noFill/>
          <a:ln w="9525">
            <a:noFill/>
            <a:miter lim="800000"/>
            <a:headEnd/>
            <a:tailEnd/>
          </a:ln>
        </p:spPr>
        <p:txBody>
          <a:bodyPr anchor="b"/>
          <a:lstStyle/>
          <a:p>
            <a:pPr>
              <a:lnSpc>
                <a:spcPct val="85000"/>
              </a:lnSpc>
              <a:defRPr/>
            </a:pPr>
            <a:r>
              <a:rPr lang="en-US" sz="4400" b="1" dirty="0" smtClean="0">
                <a:solidFill>
                  <a:srgbClr val="2E005C"/>
                </a:solidFill>
                <a:latin typeface="+mj-lt"/>
              </a:rPr>
              <a:t>Option 1: Setting </a:t>
            </a:r>
            <a:r>
              <a:rPr lang="en-US" sz="4400" b="1" dirty="0">
                <a:solidFill>
                  <a:srgbClr val="2E005C"/>
                </a:solidFill>
                <a:latin typeface="+mj-lt"/>
              </a:rPr>
              <a:t>Goals With </a:t>
            </a:r>
            <a:endParaRPr lang="en-US" sz="4400" b="1" dirty="0" smtClean="0">
              <a:solidFill>
                <a:srgbClr val="2E005C"/>
              </a:solidFill>
              <a:latin typeface="+mj-lt"/>
            </a:endParaRPr>
          </a:p>
          <a:p>
            <a:pPr>
              <a:lnSpc>
                <a:spcPct val="85000"/>
              </a:lnSpc>
              <a:defRPr/>
            </a:pPr>
            <a:r>
              <a:rPr lang="en-US" sz="4400" b="1" dirty="0" smtClean="0">
                <a:solidFill>
                  <a:srgbClr val="2E005C"/>
                </a:solidFill>
                <a:latin typeface="+mj-lt"/>
              </a:rPr>
              <a:t>End-of-Year </a:t>
            </a:r>
            <a:r>
              <a:rPr lang="en-US" sz="4400" b="1" dirty="0">
                <a:solidFill>
                  <a:srgbClr val="2E005C"/>
                </a:solidFill>
                <a:latin typeface="+mj-lt"/>
              </a:rPr>
              <a:t>Benchmarking</a:t>
            </a:r>
          </a:p>
        </p:txBody>
      </p:sp>
      <p:sp>
        <p:nvSpPr>
          <p:cNvPr id="11" name="Slide Number Placeholder 10"/>
          <p:cNvSpPr>
            <a:spLocks noGrp="1"/>
          </p:cNvSpPr>
          <p:nvPr>
            <p:ph type="sldNum" sz="quarter" idx="10"/>
          </p:nvPr>
        </p:nvSpPr>
        <p:spPr/>
        <p:txBody>
          <a:bodyPr/>
          <a:lstStyle/>
          <a:p>
            <a:pPr>
              <a:defRPr/>
            </a:pPr>
            <a:fld id="{085E27C5-ECB1-4EBC-98D3-F94D2BA84B3F}"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cstate="print"/>
          <a:srcRect/>
          <a:stretch>
            <a:fillRect/>
          </a:stretch>
        </p:blipFill>
        <p:spPr bwMode="auto">
          <a:xfrm>
            <a:off x="609600" y="1752600"/>
            <a:ext cx="7926387" cy="4146550"/>
          </a:xfrm>
          <a:prstGeom prst="rect">
            <a:avLst/>
          </a:prstGeom>
          <a:noFill/>
          <a:ln w="9525">
            <a:noFill/>
            <a:miter lim="800000"/>
            <a:headEnd/>
            <a:tailEnd/>
          </a:ln>
        </p:spPr>
      </p:pic>
      <p:sp>
        <p:nvSpPr>
          <p:cNvPr id="112643" name="Rectangle 4"/>
          <p:cNvSpPr>
            <a:spLocks noChangeArrowheads="1"/>
          </p:cNvSpPr>
          <p:nvPr/>
        </p:nvSpPr>
        <p:spPr bwMode="auto">
          <a:xfrm>
            <a:off x="381000" y="762000"/>
            <a:ext cx="8763000" cy="990600"/>
          </a:xfrm>
          <a:prstGeom prst="rect">
            <a:avLst/>
          </a:prstGeom>
          <a:noFill/>
          <a:ln w="9525">
            <a:noFill/>
            <a:miter lim="800000"/>
            <a:headEnd/>
            <a:tailEnd/>
          </a:ln>
        </p:spPr>
        <p:txBody>
          <a:bodyPr anchor="b"/>
          <a:lstStyle/>
          <a:p>
            <a:pPr>
              <a:lnSpc>
                <a:spcPct val="85000"/>
              </a:lnSpc>
              <a:defRPr/>
            </a:pPr>
            <a:r>
              <a:rPr lang="en-US" sz="4000" b="1" dirty="0" smtClean="0">
                <a:solidFill>
                  <a:srgbClr val="2E005C"/>
                </a:solidFill>
                <a:latin typeface="+mj-lt"/>
              </a:rPr>
              <a:t>Option 1: Setting </a:t>
            </a:r>
            <a:r>
              <a:rPr lang="en-US" sz="4000" b="1" dirty="0">
                <a:solidFill>
                  <a:srgbClr val="2E005C"/>
                </a:solidFill>
                <a:latin typeface="+mj-lt"/>
              </a:rPr>
              <a:t>Goals With End-of-Year </a:t>
            </a:r>
            <a:r>
              <a:rPr lang="en-US" sz="4000" b="1" dirty="0" smtClean="0">
                <a:solidFill>
                  <a:srgbClr val="2E005C"/>
                </a:solidFill>
                <a:latin typeface="+mj-lt"/>
              </a:rPr>
              <a:t>Benchmarking: Handout 1 – Gunnar</a:t>
            </a:r>
            <a:endParaRPr lang="en-US" sz="4000" b="1" dirty="0">
              <a:solidFill>
                <a:srgbClr val="2E005C"/>
              </a:solidFill>
              <a:latin typeface="+mj-lt"/>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295400" y="2209800"/>
            <a:ext cx="6362700" cy="3328987"/>
            <a:chOff x="1371600" y="1754188"/>
            <a:chExt cx="6362700" cy="3328987"/>
          </a:xfrm>
        </p:grpSpPr>
        <p:pic>
          <p:nvPicPr>
            <p:cNvPr id="129028" name="Picture 2"/>
            <p:cNvPicPr>
              <a:picLocks noChangeAspect="1" noChangeArrowheads="1"/>
            </p:cNvPicPr>
            <p:nvPr/>
          </p:nvPicPr>
          <p:blipFill>
            <a:blip r:embed="rId3" cstate="print"/>
            <a:srcRect/>
            <a:stretch>
              <a:fillRect/>
            </a:stretch>
          </p:blipFill>
          <p:spPr bwMode="auto">
            <a:xfrm>
              <a:off x="1371600" y="1754188"/>
              <a:ext cx="6362700" cy="3328987"/>
            </a:xfrm>
            <a:prstGeom prst="rect">
              <a:avLst/>
            </a:prstGeom>
            <a:noFill/>
            <a:ln w="9525">
              <a:noFill/>
              <a:miter lim="800000"/>
              <a:headEnd/>
              <a:tailEnd/>
            </a:ln>
          </p:spPr>
        </p:pic>
        <p:sp>
          <p:nvSpPr>
            <p:cNvPr id="129029" name="Text Box 4"/>
            <p:cNvSpPr txBox="1">
              <a:spLocks noChangeArrowheads="1"/>
            </p:cNvSpPr>
            <p:nvPr/>
          </p:nvSpPr>
          <p:spPr bwMode="auto">
            <a:xfrm>
              <a:off x="7086600" y="2362200"/>
              <a:ext cx="249237" cy="166687"/>
            </a:xfrm>
            <a:prstGeom prst="rect">
              <a:avLst/>
            </a:prstGeom>
            <a:noFill/>
            <a:ln w="9525">
              <a:noFill/>
              <a:miter lim="800000"/>
              <a:headEnd/>
              <a:tailEnd/>
            </a:ln>
          </p:spPr>
          <p:txBody>
            <a:bodyPr/>
            <a:lstStyle/>
            <a:p>
              <a:r>
                <a:rPr lang="en-US" sz="1400" b="1"/>
                <a:t>X</a:t>
              </a:r>
              <a:endParaRPr lang="en-US" sz="1400"/>
            </a:p>
          </p:txBody>
        </p:sp>
        <p:sp>
          <p:nvSpPr>
            <p:cNvPr id="129030" name="Line 5"/>
            <p:cNvSpPr>
              <a:spLocks noChangeShapeType="1"/>
            </p:cNvSpPr>
            <p:nvPr/>
          </p:nvSpPr>
          <p:spPr bwMode="auto">
            <a:xfrm flipV="1">
              <a:off x="2667000" y="2514600"/>
              <a:ext cx="4495800" cy="1447800"/>
            </a:xfrm>
            <a:prstGeom prst="line">
              <a:avLst/>
            </a:prstGeom>
            <a:noFill/>
            <a:ln w="9525">
              <a:solidFill>
                <a:srgbClr val="000000"/>
              </a:solidFill>
              <a:prstDash val="dash"/>
              <a:round/>
              <a:headEnd/>
              <a:tailEnd/>
            </a:ln>
          </p:spPr>
          <p:txBody>
            <a:bodyPr/>
            <a:lstStyle/>
            <a:p>
              <a:endParaRPr lang="en-US"/>
            </a:p>
          </p:txBody>
        </p:sp>
        <p:sp>
          <p:nvSpPr>
            <p:cNvPr id="129031" name="Line 6"/>
            <p:cNvSpPr>
              <a:spLocks noChangeShapeType="1"/>
            </p:cNvSpPr>
            <p:nvPr/>
          </p:nvSpPr>
          <p:spPr bwMode="auto">
            <a:xfrm>
              <a:off x="3581401" y="3041650"/>
              <a:ext cx="533400" cy="387350"/>
            </a:xfrm>
            <a:prstGeom prst="line">
              <a:avLst/>
            </a:prstGeom>
            <a:noFill/>
            <a:ln w="9525">
              <a:solidFill>
                <a:srgbClr val="000000"/>
              </a:solidFill>
              <a:round/>
              <a:headEnd/>
              <a:tailEnd type="triangle" w="med" len="med"/>
            </a:ln>
          </p:spPr>
          <p:txBody>
            <a:bodyPr/>
            <a:lstStyle/>
            <a:p>
              <a:endParaRPr lang="en-US"/>
            </a:p>
          </p:txBody>
        </p:sp>
        <p:sp>
          <p:nvSpPr>
            <p:cNvPr id="129032" name="Line 7"/>
            <p:cNvSpPr>
              <a:spLocks noChangeShapeType="1"/>
            </p:cNvSpPr>
            <p:nvPr/>
          </p:nvSpPr>
          <p:spPr bwMode="auto">
            <a:xfrm>
              <a:off x="5867400" y="2438400"/>
              <a:ext cx="1143000" cy="45719"/>
            </a:xfrm>
            <a:prstGeom prst="line">
              <a:avLst/>
            </a:prstGeom>
            <a:noFill/>
            <a:ln w="9525">
              <a:solidFill>
                <a:srgbClr val="000000"/>
              </a:solidFill>
              <a:round/>
              <a:headEnd/>
              <a:tailEnd type="triangle" w="med" len="med"/>
            </a:ln>
          </p:spPr>
          <p:txBody>
            <a:bodyPr/>
            <a:lstStyle/>
            <a:p>
              <a:endParaRPr lang="en-US"/>
            </a:p>
          </p:txBody>
        </p:sp>
        <p:sp>
          <p:nvSpPr>
            <p:cNvPr id="129033" name="Text Box 8"/>
            <p:cNvSpPr txBox="1">
              <a:spLocks noChangeArrowheads="1"/>
            </p:cNvSpPr>
            <p:nvPr/>
          </p:nvSpPr>
          <p:spPr bwMode="auto">
            <a:xfrm>
              <a:off x="2971800" y="2819400"/>
              <a:ext cx="1304925" cy="304800"/>
            </a:xfrm>
            <a:prstGeom prst="rect">
              <a:avLst/>
            </a:prstGeom>
            <a:solidFill>
              <a:srgbClr val="FFFFFF"/>
            </a:solidFill>
            <a:ln w="9525">
              <a:solidFill>
                <a:srgbClr val="000000"/>
              </a:solidFill>
              <a:miter lim="800000"/>
              <a:headEnd/>
              <a:tailEnd/>
            </a:ln>
          </p:spPr>
          <p:txBody>
            <a:bodyPr/>
            <a:lstStyle/>
            <a:p>
              <a:pPr algn="ctr"/>
              <a:r>
                <a:rPr lang="en-US" sz="1400" dirty="0">
                  <a:cs typeface="Times New Roman" pitchFamily="18" charset="0"/>
                </a:rPr>
                <a:t>goal-line</a:t>
              </a:r>
              <a:endParaRPr lang="en-US" sz="1400" dirty="0"/>
            </a:p>
          </p:txBody>
        </p:sp>
        <p:sp>
          <p:nvSpPr>
            <p:cNvPr id="129034" name="Text Box 9"/>
            <p:cNvSpPr txBox="1">
              <a:spLocks noChangeArrowheads="1"/>
            </p:cNvSpPr>
            <p:nvPr/>
          </p:nvSpPr>
          <p:spPr bwMode="auto">
            <a:xfrm>
              <a:off x="4470400" y="2244725"/>
              <a:ext cx="1495425" cy="498475"/>
            </a:xfrm>
            <a:prstGeom prst="rect">
              <a:avLst/>
            </a:prstGeom>
            <a:solidFill>
              <a:srgbClr val="FFFFFF"/>
            </a:solidFill>
            <a:ln w="9525">
              <a:solidFill>
                <a:srgbClr val="000000"/>
              </a:solidFill>
              <a:miter lim="800000"/>
              <a:headEnd/>
              <a:tailEnd/>
            </a:ln>
          </p:spPr>
          <p:txBody>
            <a:bodyPr/>
            <a:lstStyle/>
            <a:p>
              <a:pPr algn="ctr"/>
              <a:r>
                <a:rPr lang="en-US" sz="1400">
                  <a:cs typeface="Times New Roman" pitchFamily="18" charset="0"/>
                </a:rPr>
                <a:t>end-of-year benchmark</a:t>
              </a:r>
              <a:endParaRPr lang="en-US" sz="1400"/>
            </a:p>
          </p:txBody>
        </p:sp>
      </p:grpSp>
      <p:sp>
        <p:nvSpPr>
          <p:cNvPr id="113667" name="Rectangle 10"/>
          <p:cNvSpPr>
            <a:spLocks noChangeArrowheads="1"/>
          </p:cNvSpPr>
          <p:nvPr/>
        </p:nvSpPr>
        <p:spPr bwMode="auto">
          <a:xfrm>
            <a:off x="0" y="685800"/>
            <a:ext cx="9296400" cy="1066800"/>
          </a:xfrm>
          <a:prstGeom prst="rect">
            <a:avLst/>
          </a:prstGeom>
          <a:noFill/>
          <a:ln w="9525">
            <a:noFill/>
            <a:miter lim="800000"/>
            <a:headEnd/>
            <a:tailEnd/>
          </a:ln>
        </p:spPr>
        <p:txBody>
          <a:bodyPr anchor="ctr"/>
          <a:lstStyle/>
          <a:p>
            <a:pPr>
              <a:lnSpc>
                <a:spcPct val="85000"/>
              </a:lnSpc>
              <a:defRPr/>
            </a:pPr>
            <a:r>
              <a:rPr lang="en-US" sz="4000" b="1" dirty="0" smtClean="0">
                <a:solidFill>
                  <a:srgbClr val="2E005C"/>
                </a:solidFill>
                <a:latin typeface="+mj-lt"/>
              </a:rPr>
              <a:t>Option 1: Setting </a:t>
            </a:r>
            <a:r>
              <a:rPr lang="en-US" sz="4000" b="1" dirty="0">
                <a:solidFill>
                  <a:srgbClr val="2E005C"/>
                </a:solidFill>
                <a:latin typeface="+mj-lt"/>
              </a:rPr>
              <a:t>Goals With End-of-Year </a:t>
            </a:r>
            <a:r>
              <a:rPr lang="en-US" sz="4000" b="1" dirty="0" smtClean="0">
                <a:solidFill>
                  <a:srgbClr val="2E005C"/>
                </a:solidFill>
                <a:latin typeface="+mj-lt"/>
              </a:rPr>
              <a:t>Benchmarking: Handout 1 Answer- Gunnar</a:t>
            </a:r>
            <a:endParaRPr lang="en-US" sz="4000" b="1" dirty="0">
              <a:solidFill>
                <a:srgbClr val="2E005C"/>
              </a:solidFill>
              <a:latin typeface="+mj-lt"/>
            </a:endParaRPr>
          </a:p>
        </p:txBody>
      </p:sp>
      <p:sp>
        <p:nvSpPr>
          <p:cNvPr id="11" name="Slide Number Placeholder 10"/>
          <p:cNvSpPr>
            <a:spLocks noGrp="1"/>
          </p:cNvSpPr>
          <p:nvPr>
            <p:ph type="sldNum" sz="quarter" idx="10"/>
          </p:nvPr>
        </p:nvSpPr>
        <p:spPr/>
        <p:txBody>
          <a:bodyPr/>
          <a:lstStyle/>
          <a:p>
            <a:pPr>
              <a:defRPr/>
            </a:pPr>
            <a:fld id="{085E27C5-ECB1-4EBC-98D3-F94D2BA84B3F}"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381000" y="685800"/>
            <a:ext cx="8610600" cy="990600"/>
          </a:xfrm>
          <a:prstGeom prst="rect">
            <a:avLst/>
          </a:prstGeom>
          <a:noFill/>
          <a:ln>
            <a:miter lim="800000"/>
            <a:headEnd/>
            <a:tailEnd/>
          </a:ln>
        </p:spPr>
        <p:txBody>
          <a:bodyPr/>
          <a:lstStyle/>
          <a:p>
            <a:pPr eaLnBrk="1" hangingPunct="1">
              <a:lnSpc>
                <a:spcPct val="85000"/>
              </a:lnSpc>
            </a:pPr>
            <a:r>
              <a:rPr lang="en-US" sz="4000" dirty="0" smtClean="0"/>
              <a:t>Option 2: Setting Goals With National Norms for Weekly Improvement (slope)</a:t>
            </a:r>
          </a:p>
        </p:txBody>
      </p:sp>
      <p:graphicFrame>
        <p:nvGraphicFramePr>
          <p:cNvPr id="232495" name="Group 47"/>
          <p:cNvGraphicFramePr>
            <a:graphicFrameLocks noGrp="1"/>
          </p:cNvGraphicFramePr>
          <p:nvPr>
            <p:ph idx="1"/>
          </p:nvPr>
        </p:nvGraphicFramePr>
        <p:xfrm>
          <a:off x="304800" y="1981200"/>
          <a:ext cx="8610601" cy="3505200"/>
        </p:xfrm>
        <a:graphic>
          <a:graphicData uri="http://schemas.openxmlformats.org/drawingml/2006/table">
            <a:tbl>
              <a:tblPr/>
              <a:tblGrid>
                <a:gridCol w="1040861"/>
                <a:gridCol w="1890337"/>
                <a:gridCol w="2840541"/>
                <a:gridCol w="2838862"/>
              </a:tblGrid>
              <a:tr h="84929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Reading—</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Slope</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Computation CBM—Slope for Digits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Correct</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Concepts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Applications CBM—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Slope for Points</a:t>
                      </a:r>
                      <a:endParaRPr kumimoji="0" lang="en-US" sz="1400" b="0" i="0" u="none" strike="noStrike" cap="none" normalizeH="0" baseline="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49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1</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1.8 (WIF)</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.35</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No data available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294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2</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1.5 (PRF)</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.30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8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3</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1.0 (PRF)</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.30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602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4</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.40 (Maze)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97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5</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.40 (Maze)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8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6</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.40 (Maze)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.40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35214" name="Text Box 46"/>
          <p:cNvSpPr txBox="1">
            <a:spLocks noChangeArrowheads="1"/>
          </p:cNvSpPr>
          <p:nvPr/>
        </p:nvSpPr>
        <p:spPr bwMode="auto">
          <a:xfrm>
            <a:off x="3581400" y="5638800"/>
            <a:ext cx="7010400" cy="304800"/>
          </a:xfrm>
          <a:prstGeom prst="rect">
            <a:avLst/>
          </a:prstGeom>
          <a:noFill/>
          <a:ln w="9525">
            <a:noFill/>
            <a:miter lim="800000"/>
            <a:headEnd/>
            <a:tailEnd/>
          </a:ln>
        </p:spPr>
        <p:txBody>
          <a:bodyPr>
            <a:spAutoFit/>
          </a:bodyPr>
          <a:lstStyle/>
          <a:p>
            <a:pPr>
              <a:spcBef>
                <a:spcPct val="50000"/>
              </a:spcBef>
            </a:pPr>
            <a:r>
              <a:rPr lang="en-US" sz="1400" dirty="0"/>
              <a:t>Note: These figures may change pending additional RTI research.</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89</a:t>
            </a:fld>
            <a:endParaRPr lang="en-US"/>
          </a:p>
        </p:txBody>
      </p:sp>
      <p:sp>
        <p:nvSpPr>
          <p:cNvPr id="2" name="Oval 1"/>
          <p:cNvSpPr/>
          <p:nvPr/>
        </p:nvSpPr>
        <p:spPr>
          <a:xfrm>
            <a:off x="6858000" y="41148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8305800" cy="990600"/>
          </a:xfrm>
        </p:spPr>
        <p:txBody>
          <a:bodyPr/>
          <a:lstStyle/>
          <a:p>
            <a:pPr algn="ctr"/>
            <a:r>
              <a:rPr lang="en-US" dirty="0" smtClean="0"/>
              <a:t>MODULE 1: QUICK REVIEW</a:t>
            </a:r>
            <a:endParaRPr lang="en-US" dirty="0"/>
          </a:p>
        </p:txBody>
      </p:sp>
      <p:sp>
        <p:nvSpPr>
          <p:cNvPr id="5" name="Content Placeholder 4"/>
          <p:cNvSpPr>
            <a:spLocks noGrp="1"/>
          </p:cNvSpPr>
          <p:nvPr>
            <p:ph idx="1"/>
          </p:nvPr>
        </p:nvSpPr>
        <p:spPr>
          <a:xfrm>
            <a:off x="228600" y="1828800"/>
            <a:ext cx="8915400" cy="4114800"/>
          </a:xfrm>
        </p:spPr>
        <p:txBody>
          <a:bodyPr/>
          <a:lstStyle/>
          <a:p>
            <a:pPr>
              <a:buClr>
                <a:schemeClr val="accent1"/>
              </a:buClr>
              <a:buFont typeface="Wingdings" pitchFamily="2" charset="2"/>
              <a:buChar char="§"/>
            </a:pPr>
            <a:r>
              <a:rPr lang="en-US" sz="2400" dirty="0" smtClean="0"/>
              <a:t>List the four essential components of RTI.</a:t>
            </a:r>
          </a:p>
          <a:p>
            <a:pPr>
              <a:buClr>
                <a:schemeClr val="accent1"/>
              </a:buClr>
              <a:buFont typeface="Wingdings" pitchFamily="2" charset="2"/>
              <a:buChar char="§"/>
            </a:pPr>
            <a:r>
              <a:rPr lang="en-US" sz="2400" dirty="0" smtClean="0"/>
              <a:t>Do screening tools tend to </a:t>
            </a:r>
            <a:r>
              <a:rPr lang="en-US" sz="2400" dirty="0" err="1" smtClean="0"/>
              <a:t>overidentify</a:t>
            </a:r>
            <a:r>
              <a:rPr lang="en-US" sz="2400" dirty="0" smtClean="0"/>
              <a:t> or </a:t>
            </a:r>
            <a:r>
              <a:rPr lang="en-US" sz="2400" dirty="0" err="1" smtClean="0"/>
              <a:t>underidentify</a:t>
            </a:r>
            <a:r>
              <a:rPr lang="en-US" sz="2400" dirty="0" smtClean="0"/>
              <a:t>? Why?</a:t>
            </a:r>
          </a:p>
          <a:p>
            <a:pPr>
              <a:buClr>
                <a:schemeClr val="accent1"/>
              </a:buClr>
              <a:buFont typeface="Wingdings" pitchFamily="2" charset="2"/>
              <a:buChar char="§"/>
            </a:pPr>
            <a:r>
              <a:rPr lang="en-US" sz="2400" dirty="0" smtClean="0"/>
              <a:t>What is classification accuracy?</a:t>
            </a:r>
          </a:p>
          <a:p>
            <a:pPr>
              <a:buClr>
                <a:schemeClr val="accent1"/>
              </a:buClr>
              <a:buFont typeface="Wingdings" pitchFamily="2" charset="2"/>
              <a:buChar char="§"/>
            </a:pPr>
            <a:r>
              <a:rPr lang="en-US" sz="2400" dirty="0" smtClean="0"/>
              <a:t>Provide three examples of questions you can answer based on screening data.</a:t>
            </a:r>
          </a:p>
          <a:p>
            <a:pPr>
              <a:buClr>
                <a:schemeClr val="accent1"/>
              </a:buClr>
              <a:buFont typeface="Wingdings" pitchFamily="2" charset="2"/>
              <a:buChar char="§"/>
            </a:pPr>
            <a:r>
              <a:rPr lang="en-US" sz="2400" dirty="0" smtClean="0"/>
              <a:t>Who should receive a screening assessment &amp; how often? </a:t>
            </a:r>
          </a:p>
          <a:p>
            <a:pPr>
              <a:buClr>
                <a:schemeClr val="accent1"/>
              </a:buClr>
              <a:buFont typeface="Wingdings" pitchFamily="2" charset="2"/>
              <a:buChar char="§"/>
            </a:pPr>
            <a:r>
              <a:rPr lang="en-US" sz="2400" dirty="0" smtClean="0"/>
              <a:t>What </a:t>
            </a:r>
            <a:r>
              <a:rPr lang="en-US" sz="2400" dirty="0"/>
              <a:t>is the difference between a Mastery Measure and a General Outcome Measure?</a:t>
            </a:r>
          </a:p>
          <a:p>
            <a:pPr>
              <a:buClr>
                <a:schemeClr val="accent1"/>
              </a:buClr>
              <a:buFont typeface="Wingdings" pitchFamily="2" charset="2"/>
              <a:buChar char="§"/>
            </a:pPr>
            <a:r>
              <a:rPr lang="en-US" sz="2400" dirty="0" smtClean="0"/>
              <a:t>What </a:t>
            </a:r>
            <a:r>
              <a:rPr lang="en-US" sz="2400" dirty="0"/>
              <a:t>is the definition of norm referenced? Criterion referenced?</a:t>
            </a:r>
          </a:p>
          <a:p>
            <a:pPr>
              <a:buClr>
                <a:schemeClr val="accent1"/>
              </a:buClr>
              <a:buFont typeface="Wingdings" pitchFamily="2" charset="2"/>
              <a:buChar char="§"/>
            </a:pPr>
            <a:endParaRPr lang="en-US" sz="2600" dirty="0" smtClean="0"/>
          </a:p>
        </p:txBody>
      </p:sp>
      <p:sp>
        <p:nvSpPr>
          <p:cNvPr id="2" name="Slide Number Placeholder 1"/>
          <p:cNvSpPr>
            <a:spLocks noGrp="1"/>
          </p:cNvSpPr>
          <p:nvPr>
            <p:ph type="sldNum" sz="quarter" idx="10"/>
          </p:nvPr>
        </p:nvSpPr>
        <p:spPr/>
        <p:txBody>
          <a:bodyPr/>
          <a:lstStyle/>
          <a:p>
            <a:pPr>
              <a:defRPr/>
            </a:pPr>
            <a:fld id="{8A154422-C016-4BC6-BDD2-758D7314B92A}"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990600"/>
          </a:xfrm>
        </p:spPr>
        <p:txBody>
          <a:bodyPr/>
          <a:lstStyle/>
          <a:p>
            <a:r>
              <a:rPr lang="en-US" sz="4000" dirty="0" smtClean="0"/>
              <a:t>Option 2: Setting Goals With National Norms for Weekly Improvement (slope)</a:t>
            </a:r>
            <a:endParaRPr lang="en-US" sz="4000" dirty="0"/>
          </a:p>
        </p:txBody>
      </p:sp>
      <p:sp>
        <p:nvSpPr>
          <p:cNvPr id="4" name="TextBox 3"/>
          <p:cNvSpPr txBox="1"/>
          <p:nvPr/>
        </p:nvSpPr>
        <p:spPr>
          <a:xfrm>
            <a:off x="152400" y="2362200"/>
            <a:ext cx="8839200" cy="2000548"/>
          </a:xfrm>
          <a:prstGeom prst="rect">
            <a:avLst/>
          </a:prstGeom>
          <a:noFill/>
        </p:spPr>
        <p:txBody>
          <a:bodyPr wrap="square" rtlCol="0">
            <a:spAutoFit/>
          </a:bodyPr>
          <a:lstStyle/>
          <a:p>
            <a:r>
              <a:rPr lang="en-US" sz="2800" dirty="0" smtClean="0"/>
              <a:t>Standard Formula for Calculating Goal Using Rate of Improvement (ROI):</a:t>
            </a:r>
          </a:p>
          <a:p>
            <a:endParaRPr lang="en-US" sz="3600" dirty="0" smtClean="0"/>
          </a:p>
          <a:p>
            <a:r>
              <a:rPr lang="en-US" sz="3200" b="1" dirty="0" smtClean="0">
                <a:solidFill>
                  <a:schemeClr val="accent6">
                    <a:lumMod val="75000"/>
                  </a:schemeClr>
                </a:solidFill>
              </a:rPr>
              <a:t>(</a:t>
            </a:r>
            <a:r>
              <a:rPr lang="en-US" sz="3200" dirty="0" smtClean="0"/>
              <a:t> </a:t>
            </a:r>
            <a:r>
              <a:rPr lang="en-US" sz="3200" dirty="0" smtClean="0">
                <a:solidFill>
                  <a:srgbClr val="FF0000"/>
                </a:solidFill>
              </a:rPr>
              <a:t>(ROI) </a:t>
            </a:r>
            <a:r>
              <a:rPr lang="en-US" sz="3200" dirty="0" smtClean="0"/>
              <a:t>x </a:t>
            </a:r>
            <a:r>
              <a:rPr lang="en-US" sz="3200" dirty="0" smtClean="0">
                <a:solidFill>
                  <a:srgbClr val="00B050"/>
                </a:solidFill>
              </a:rPr>
              <a:t>(# Weeks) </a:t>
            </a:r>
            <a:r>
              <a:rPr lang="en-US" sz="3200" b="1" dirty="0" smtClean="0">
                <a:solidFill>
                  <a:schemeClr val="accent6">
                    <a:lumMod val="75000"/>
                  </a:schemeClr>
                </a:solidFill>
              </a:rPr>
              <a:t>)</a:t>
            </a:r>
            <a:r>
              <a:rPr lang="en-US" sz="3200" dirty="0" smtClean="0"/>
              <a:t> + </a:t>
            </a:r>
            <a:r>
              <a:rPr lang="en-US" sz="3200" dirty="0" smtClean="0">
                <a:solidFill>
                  <a:srgbClr val="0070C0"/>
                </a:solidFill>
              </a:rPr>
              <a:t>Baseline Score </a:t>
            </a:r>
            <a:r>
              <a:rPr lang="en-US" sz="3200" dirty="0" smtClean="0"/>
              <a:t>= </a:t>
            </a:r>
            <a:r>
              <a:rPr lang="en-US" sz="3200" b="1" dirty="0" smtClean="0">
                <a:solidFill>
                  <a:schemeClr val="accent2">
                    <a:lumMod val="75000"/>
                    <a:lumOff val="25000"/>
                  </a:schemeClr>
                </a:solidFill>
              </a:rPr>
              <a:t>GOAL</a:t>
            </a:r>
            <a:endParaRPr lang="en-US" sz="3200" b="1" dirty="0">
              <a:solidFill>
                <a:schemeClr val="accent2">
                  <a:lumMod val="75000"/>
                  <a:lumOff val="25000"/>
                </a:schemeClr>
              </a:solidFill>
            </a:endParaRPr>
          </a:p>
        </p:txBody>
      </p:sp>
      <p:sp>
        <p:nvSpPr>
          <p:cNvPr id="10" name="Slide Number Placeholder 9"/>
          <p:cNvSpPr>
            <a:spLocks noGrp="1"/>
          </p:cNvSpPr>
          <p:nvPr>
            <p:ph type="sldNum" sz="quarter" idx="10"/>
          </p:nvPr>
        </p:nvSpPr>
        <p:spPr/>
        <p:txBody>
          <a:bodyPr/>
          <a:lstStyle/>
          <a:p>
            <a:pPr>
              <a:defRPr/>
            </a:pPr>
            <a:fld id="{085E27C5-ECB1-4EBC-98D3-F94D2BA84B3F}"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bwMode="auto">
          <a:xfrm>
            <a:off x="76200" y="1828800"/>
            <a:ext cx="8915400" cy="3962400"/>
          </a:xfrm>
          <a:noFill/>
          <a:ln>
            <a:miter lim="800000"/>
            <a:headEnd/>
            <a:tailEnd/>
          </a:ln>
        </p:spPr>
        <p:txBody>
          <a:bodyPr vert="horz" wrap="square" lIns="91440" tIns="45720" rIns="91440" bIns="45720" numCol="1" anchor="t" anchorCtr="0" compatLnSpc="1">
            <a:prstTxWarp prst="textNoShape">
              <a:avLst/>
            </a:prstTxWarp>
          </a:bodyPr>
          <a:lstStyle/>
          <a:p>
            <a:pPr marL="406400" lvl="1" eaLnBrk="1" hangingPunct="1">
              <a:buClr>
                <a:schemeClr val="accent5"/>
              </a:buClr>
              <a:buNone/>
            </a:pPr>
            <a:r>
              <a:rPr lang="en-US" sz="2400" dirty="0" smtClean="0"/>
              <a:t>Example Using national norms for weekly rate of improvement (slope)</a:t>
            </a:r>
          </a:p>
          <a:p>
            <a:pPr marL="696913" lvl="2" eaLnBrk="1" hangingPunct="1">
              <a:buClr>
                <a:schemeClr val="accent1"/>
              </a:buClr>
              <a:buFont typeface="Wingdings" pitchFamily="2" charset="2"/>
              <a:buChar char="§"/>
            </a:pPr>
            <a:r>
              <a:rPr lang="en-US" dirty="0" smtClean="0"/>
              <a:t>Find baseline (e.g., average of first three data points) = </a:t>
            </a:r>
            <a:r>
              <a:rPr lang="en-US" b="1" dirty="0" smtClean="0">
                <a:solidFill>
                  <a:srgbClr val="0070C0"/>
                </a:solidFill>
              </a:rPr>
              <a:t>14</a:t>
            </a:r>
          </a:p>
          <a:p>
            <a:pPr marL="696913" lvl="2" eaLnBrk="1" hangingPunct="1">
              <a:buClr>
                <a:schemeClr val="accent1"/>
              </a:buClr>
              <a:buFont typeface="Wingdings" pitchFamily="2" charset="2"/>
              <a:buChar char="§"/>
            </a:pPr>
            <a:r>
              <a:rPr lang="en-US" dirty="0" smtClean="0"/>
              <a:t>Identify ROI norm for fourth-grade computation = </a:t>
            </a:r>
            <a:r>
              <a:rPr lang="en-US" b="1" dirty="0" smtClean="0">
                <a:solidFill>
                  <a:srgbClr val="FF0000"/>
                </a:solidFill>
              </a:rPr>
              <a:t>0.70</a:t>
            </a:r>
          </a:p>
          <a:p>
            <a:pPr marL="696913" lvl="2" eaLnBrk="1" hangingPunct="1">
              <a:buClr>
                <a:schemeClr val="accent1"/>
              </a:buClr>
              <a:buFont typeface="Wingdings" pitchFamily="2" charset="2"/>
              <a:buChar char="§"/>
            </a:pPr>
            <a:r>
              <a:rPr lang="en-US" dirty="0" smtClean="0"/>
              <a:t>Multiply norm by </a:t>
            </a:r>
            <a:r>
              <a:rPr lang="en-US" b="1" dirty="0" smtClean="0">
                <a:solidFill>
                  <a:srgbClr val="00B050"/>
                </a:solidFill>
              </a:rPr>
              <a:t>number of weeks </a:t>
            </a:r>
            <a:r>
              <a:rPr lang="en-US" dirty="0" smtClean="0"/>
              <a:t>left in instructional period</a:t>
            </a:r>
          </a:p>
          <a:p>
            <a:pPr marL="696913" lvl="3" indent="-342900" eaLnBrk="1" hangingPunct="1">
              <a:buClr>
                <a:schemeClr val="accent1"/>
              </a:buClr>
              <a:buNone/>
            </a:pPr>
            <a:r>
              <a:rPr lang="en-US" sz="2400" dirty="0" smtClean="0"/>
              <a:t>					</a:t>
            </a:r>
            <a:r>
              <a:rPr lang="en-US" sz="2400" b="1" dirty="0" smtClean="0">
                <a:solidFill>
                  <a:srgbClr val="00B050"/>
                </a:solidFill>
              </a:rPr>
              <a:t>16</a:t>
            </a:r>
            <a:r>
              <a:rPr lang="en-US" sz="2400" dirty="0" smtClean="0"/>
              <a:t> </a:t>
            </a:r>
            <a:r>
              <a:rPr lang="en-US" sz="2400" dirty="0" smtClean="0">
                <a:sym typeface="Symbol" pitchFamily="18" charset="2"/>
              </a:rPr>
              <a:t></a:t>
            </a:r>
            <a:r>
              <a:rPr lang="en-US" sz="2400" dirty="0" smtClean="0"/>
              <a:t> </a:t>
            </a:r>
            <a:r>
              <a:rPr lang="en-US" sz="2400" b="1" dirty="0" smtClean="0">
                <a:solidFill>
                  <a:srgbClr val="FF0000"/>
                </a:solidFill>
              </a:rPr>
              <a:t>0.70</a:t>
            </a:r>
            <a:r>
              <a:rPr lang="en-US" sz="2400" dirty="0" smtClean="0"/>
              <a:t> = </a:t>
            </a:r>
            <a:r>
              <a:rPr lang="en-US" sz="2400" b="1" dirty="0" smtClean="0">
                <a:solidFill>
                  <a:schemeClr val="accent4"/>
                </a:solidFill>
              </a:rPr>
              <a:t>11.2</a:t>
            </a:r>
            <a:r>
              <a:rPr lang="en-US" sz="2400" dirty="0" smtClean="0"/>
              <a:t> </a:t>
            </a:r>
          </a:p>
          <a:p>
            <a:pPr marL="696913" lvl="2" eaLnBrk="1" hangingPunct="1">
              <a:buClr>
                <a:schemeClr val="accent1"/>
              </a:buClr>
              <a:buFont typeface="Wingdings" pitchFamily="2" charset="2"/>
              <a:buChar char="§"/>
            </a:pPr>
            <a:r>
              <a:rPr lang="en-US" dirty="0" smtClean="0"/>
              <a:t>Add to baseline</a:t>
            </a:r>
          </a:p>
          <a:p>
            <a:pPr marL="1560513" lvl="4">
              <a:buClr>
                <a:schemeClr val="accent1"/>
              </a:buClr>
              <a:buNone/>
            </a:pPr>
            <a:r>
              <a:rPr lang="en-US" dirty="0" smtClean="0"/>
              <a:t>				</a:t>
            </a:r>
            <a:r>
              <a:rPr lang="en-US" sz="2400" b="1" dirty="0" smtClean="0">
                <a:solidFill>
                  <a:schemeClr val="accent4"/>
                </a:solidFill>
              </a:rPr>
              <a:t>11.2</a:t>
            </a:r>
            <a:r>
              <a:rPr lang="en-US" sz="2400" dirty="0" smtClean="0"/>
              <a:t> + </a:t>
            </a:r>
            <a:r>
              <a:rPr lang="en-US" sz="2400" b="1" dirty="0" smtClean="0">
                <a:solidFill>
                  <a:srgbClr val="0070C0"/>
                </a:solidFill>
              </a:rPr>
              <a:t>14</a:t>
            </a:r>
            <a:r>
              <a:rPr lang="en-US" sz="2400" dirty="0" smtClean="0"/>
              <a:t> = </a:t>
            </a:r>
            <a:r>
              <a:rPr lang="en-US" sz="2400" b="1" dirty="0" smtClean="0">
                <a:solidFill>
                  <a:schemeClr val="accent2">
                    <a:lumMod val="75000"/>
                    <a:lumOff val="25000"/>
                  </a:schemeClr>
                </a:solidFill>
              </a:rPr>
              <a:t>25.2</a:t>
            </a:r>
            <a:endParaRPr lang="en-US" b="1" dirty="0" smtClean="0">
              <a:solidFill>
                <a:schemeClr val="accent2">
                  <a:lumMod val="75000"/>
                  <a:lumOff val="25000"/>
                </a:schemeClr>
              </a:solidFill>
            </a:endParaRPr>
          </a:p>
          <a:p>
            <a:pPr marL="696913" lvl="2" eaLnBrk="1" hangingPunct="1">
              <a:buClr>
                <a:schemeClr val="accent1"/>
              </a:buClr>
              <a:buFont typeface="Wingdings" pitchFamily="2" charset="2"/>
              <a:buChar char="§"/>
            </a:pPr>
            <a:r>
              <a:rPr lang="en-US" dirty="0" smtClean="0"/>
              <a:t>End-of-year goal is:                 </a:t>
            </a:r>
            <a:r>
              <a:rPr lang="en-US" b="1" dirty="0" smtClean="0">
                <a:solidFill>
                  <a:schemeClr val="accent2">
                    <a:lumMod val="75000"/>
                    <a:lumOff val="25000"/>
                  </a:schemeClr>
                </a:solidFill>
              </a:rPr>
              <a:t>25.2 (or 25)</a:t>
            </a:r>
          </a:p>
        </p:txBody>
      </p:sp>
      <p:sp>
        <p:nvSpPr>
          <p:cNvPr id="120835" name="Rectangle 4"/>
          <p:cNvSpPr>
            <a:spLocks noChangeArrowheads="1"/>
          </p:cNvSpPr>
          <p:nvPr/>
        </p:nvSpPr>
        <p:spPr bwMode="auto">
          <a:xfrm>
            <a:off x="381000" y="685800"/>
            <a:ext cx="8763000" cy="990600"/>
          </a:xfrm>
          <a:prstGeom prst="rect">
            <a:avLst/>
          </a:prstGeom>
          <a:noFill/>
          <a:ln w="9525">
            <a:noFill/>
            <a:miter lim="800000"/>
            <a:headEnd/>
            <a:tailEnd/>
          </a:ln>
        </p:spPr>
        <p:txBody>
          <a:bodyPr anchor="ctr"/>
          <a:lstStyle/>
          <a:p>
            <a:pPr>
              <a:lnSpc>
                <a:spcPct val="85000"/>
              </a:lnSpc>
              <a:defRPr/>
            </a:pPr>
            <a:r>
              <a:rPr lang="en-US" sz="4000" b="1" dirty="0" smtClean="0">
                <a:solidFill>
                  <a:srgbClr val="2E005C"/>
                </a:solidFill>
                <a:latin typeface="+mj-lt"/>
              </a:rPr>
              <a:t>Option 2: Setting </a:t>
            </a:r>
            <a:r>
              <a:rPr lang="en-US" sz="4000" b="1" dirty="0">
                <a:solidFill>
                  <a:srgbClr val="2E005C"/>
                </a:solidFill>
                <a:latin typeface="+mj-lt"/>
              </a:rPr>
              <a:t>Goals With National Norms for Weekly </a:t>
            </a:r>
            <a:r>
              <a:rPr lang="en-US" sz="4000" b="1" dirty="0" smtClean="0">
                <a:solidFill>
                  <a:srgbClr val="2E005C"/>
                </a:solidFill>
                <a:latin typeface="+mj-lt"/>
              </a:rPr>
              <a:t>Improvement (slope)</a:t>
            </a:r>
            <a:endParaRPr lang="en-US" sz="4000" b="1" dirty="0">
              <a:solidFill>
                <a:srgbClr val="2E005C"/>
              </a:solidFill>
              <a:latin typeface="+mj-lt"/>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p:cNvPicPr>
            <a:picLocks noChangeAspect="1" noChangeArrowheads="1"/>
          </p:cNvPicPr>
          <p:nvPr/>
        </p:nvPicPr>
        <p:blipFill>
          <a:blip r:embed="rId3" cstate="print"/>
          <a:srcRect/>
          <a:stretch>
            <a:fillRect/>
          </a:stretch>
        </p:blipFill>
        <p:spPr bwMode="auto">
          <a:xfrm>
            <a:off x="762000" y="1752600"/>
            <a:ext cx="7697788" cy="4027488"/>
          </a:xfrm>
          <a:prstGeom prst="rect">
            <a:avLst/>
          </a:prstGeom>
          <a:noFill/>
          <a:ln w="9525">
            <a:noFill/>
            <a:miter lim="800000"/>
            <a:headEnd/>
            <a:tailEnd/>
          </a:ln>
        </p:spPr>
      </p:pic>
      <p:sp>
        <p:nvSpPr>
          <p:cNvPr id="121859" name="Rectangle 4"/>
          <p:cNvSpPr>
            <a:spLocks noChangeArrowheads="1"/>
          </p:cNvSpPr>
          <p:nvPr/>
        </p:nvSpPr>
        <p:spPr bwMode="auto">
          <a:xfrm>
            <a:off x="304800" y="838200"/>
            <a:ext cx="8839200" cy="990600"/>
          </a:xfrm>
          <a:prstGeom prst="rect">
            <a:avLst/>
          </a:prstGeom>
          <a:noFill/>
          <a:ln w="9525">
            <a:noFill/>
            <a:miter lim="800000"/>
            <a:headEnd/>
            <a:tailEnd/>
          </a:ln>
        </p:spPr>
        <p:txBody>
          <a:bodyPr anchor="ctr"/>
          <a:lstStyle/>
          <a:p>
            <a:pPr>
              <a:lnSpc>
                <a:spcPct val="85000"/>
              </a:lnSpc>
              <a:defRPr/>
            </a:pPr>
            <a:r>
              <a:rPr lang="en-US" sz="3600" b="1" dirty="0" smtClean="0">
                <a:solidFill>
                  <a:srgbClr val="2E005C"/>
                </a:solidFill>
                <a:latin typeface="+mj-lt"/>
              </a:rPr>
              <a:t>Option 2: Setting </a:t>
            </a:r>
            <a:r>
              <a:rPr lang="en-US" sz="3600" b="1" dirty="0">
                <a:solidFill>
                  <a:srgbClr val="2E005C"/>
                </a:solidFill>
                <a:latin typeface="+mj-lt"/>
              </a:rPr>
              <a:t>Goals With National Norms for Weekly </a:t>
            </a:r>
            <a:r>
              <a:rPr lang="en-US" sz="3600" b="1" dirty="0" smtClean="0">
                <a:solidFill>
                  <a:srgbClr val="2E005C"/>
                </a:solidFill>
                <a:latin typeface="+mj-lt"/>
              </a:rPr>
              <a:t>Improvement Handout 2 - Jane</a:t>
            </a:r>
            <a:endParaRPr lang="en-US" sz="3600" b="1" dirty="0">
              <a:solidFill>
                <a:srgbClr val="2E005C"/>
              </a:solidFill>
              <a:latin typeface="+mj-lt"/>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Option 2: Setting Goals With National Norms for Weekly Improvement</a:t>
            </a:r>
            <a:endParaRPr lang="en-US" dirty="0"/>
          </a:p>
        </p:txBody>
      </p:sp>
      <p:graphicFrame>
        <p:nvGraphicFramePr>
          <p:cNvPr id="238643" name="Group 51"/>
          <p:cNvGraphicFramePr>
            <a:graphicFrameLocks noGrp="1"/>
          </p:cNvGraphicFramePr>
          <p:nvPr>
            <p:ph idx="1"/>
          </p:nvPr>
        </p:nvGraphicFramePr>
        <p:xfrm>
          <a:off x="381000" y="1905000"/>
          <a:ext cx="8305800" cy="4006850"/>
        </p:xfrm>
        <a:graphic>
          <a:graphicData uri="http://schemas.openxmlformats.org/drawingml/2006/table">
            <a:tbl>
              <a:tblPr/>
              <a:tblGrid>
                <a:gridCol w="944098"/>
                <a:gridCol w="2142441"/>
                <a:gridCol w="2419354"/>
                <a:gridCol w="2799907"/>
              </a:tblGrid>
              <a:tr h="7929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Grade</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Reading—Slope</a:t>
                      </a:r>
                      <a:endParaRPr kumimoji="0" lang="en-US" sz="1400" b="0" i="0" u="none" strike="noStrike" cap="none" normalizeH="0" baseline="0" dirty="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Computation CBM—Slope for Digits Correct</a:t>
                      </a:r>
                      <a:endParaRPr kumimoji="0" lang="en-US" sz="1400" b="0" i="0" u="none" strike="noStrike" cap="none" normalizeH="0" baseline="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Concepts and Applications CBM—Slope for Points</a:t>
                      </a:r>
                      <a:endParaRPr kumimoji="0" lang="en-US" sz="1400" b="0" i="0" u="none" strike="noStrike" cap="none" normalizeH="0" baseline="0" smtClean="0">
                        <a:ln>
                          <a:noFill/>
                        </a:ln>
                        <a:solidFill>
                          <a:schemeClr val="tx1"/>
                        </a:solidFill>
                        <a:effectLst/>
                        <a:latin typeface="Arial" pitchFamily="34" charset="0"/>
                      </a:endParaRPr>
                    </a:p>
                  </a:txBody>
                  <a:tcPr marL="101704" marR="101704"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80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K</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No data available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9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1</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1.8 (WIF)</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0.35</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No data available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9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2</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1.5 (PRF)</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20B75"/>
                          </a:solidFill>
                          <a:effectLst/>
                          <a:latin typeface="Arial" pitchFamily="34" charset="0"/>
                        </a:rPr>
                        <a:t>0.30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0.40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9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3</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1.0 (PRF)</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0.30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0.60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80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4</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0.40 (Maze)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9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5</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0.40 (Maze)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9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0.40 (Maze)</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0.40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0.70</a:t>
                      </a:r>
                    </a:p>
                  </a:txBody>
                  <a:tcPr marL="101704" marR="101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38289" name="Text Box 50"/>
          <p:cNvSpPr txBox="1">
            <a:spLocks noChangeArrowheads="1"/>
          </p:cNvSpPr>
          <p:nvPr/>
        </p:nvSpPr>
        <p:spPr bwMode="auto">
          <a:xfrm>
            <a:off x="3124200" y="6172200"/>
            <a:ext cx="7162800" cy="304800"/>
          </a:xfrm>
          <a:prstGeom prst="rect">
            <a:avLst/>
          </a:prstGeom>
          <a:noFill/>
          <a:ln w="9525">
            <a:noFill/>
            <a:miter lim="800000"/>
            <a:headEnd/>
            <a:tailEnd/>
          </a:ln>
        </p:spPr>
        <p:txBody>
          <a:bodyPr>
            <a:spAutoFit/>
          </a:bodyPr>
          <a:lstStyle/>
          <a:p>
            <a:pPr>
              <a:spcBef>
                <a:spcPct val="50000"/>
              </a:spcBef>
            </a:pPr>
            <a:r>
              <a:rPr lang="en-US" sz="1400" dirty="0"/>
              <a:t>Note: These figures may change pending additional RTI research.</a:t>
            </a:r>
          </a:p>
        </p:txBody>
      </p:sp>
      <p:sp>
        <p:nvSpPr>
          <p:cNvPr id="122930" name="Rectangle 52"/>
          <p:cNvSpPr>
            <a:spLocks noChangeArrowheads="1"/>
          </p:cNvSpPr>
          <p:nvPr/>
        </p:nvSpPr>
        <p:spPr bwMode="auto">
          <a:xfrm>
            <a:off x="1066800" y="685800"/>
            <a:ext cx="7239000" cy="990600"/>
          </a:xfrm>
          <a:prstGeom prst="rect">
            <a:avLst/>
          </a:prstGeom>
          <a:noFill/>
          <a:ln w="9525">
            <a:noFill/>
            <a:miter lim="800000"/>
            <a:headEnd/>
            <a:tailEnd/>
          </a:ln>
        </p:spPr>
        <p:txBody>
          <a:bodyPr anchor="ctr"/>
          <a:lstStyle/>
          <a:p>
            <a:pPr algn="ctr">
              <a:lnSpc>
                <a:spcPct val="85000"/>
              </a:lnSpc>
              <a:defRPr/>
            </a:pPr>
            <a:endParaRPr lang="en-US" sz="3200" dirty="0">
              <a:solidFill>
                <a:srgbClr val="7030A0"/>
              </a:solidFill>
              <a:latin typeface="+mj-lt"/>
            </a:endParaRP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3"/>
          <p:cNvSpPr txBox="1">
            <a:spLocks noChangeArrowheads="1"/>
          </p:cNvSpPr>
          <p:nvPr/>
        </p:nvSpPr>
        <p:spPr bwMode="auto">
          <a:xfrm>
            <a:off x="609600" y="2133600"/>
            <a:ext cx="7772400" cy="3416320"/>
          </a:xfrm>
          <a:prstGeom prst="rect">
            <a:avLst/>
          </a:prstGeom>
          <a:noFill/>
          <a:ln w="9525">
            <a:noFill/>
            <a:miter lim="800000"/>
            <a:headEnd/>
            <a:tailEnd/>
          </a:ln>
        </p:spPr>
        <p:txBody>
          <a:bodyPr wrap="square">
            <a:spAutoFit/>
          </a:bodyPr>
          <a:lstStyle/>
          <a:p>
            <a:pPr marL="342900" indent="-342900">
              <a:buClr>
                <a:schemeClr val="accent1"/>
              </a:buClr>
              <a:buFont typeface="+mj-lt"/>
              <a:buAutoNum type="arabicPeriod"/>
            </a:pPr>
            <a:r>
              <a:rPr lang="en-US" dirty="0" smtClean="0"/>
              <a:t>Establish (baseline):		Baseline </a:t>
            </a:r>
            <a:r>
              <a:rPr lang="en-US" dirty="0"/>
              <a:t>= (12 + 10 + 12) </a:t>
            </a:r>
            <a:r>
              <a:rPr lang="en-US" dirty="0">
                <a:cs typeface="Arial" charset="0"/>
              </a:rPr>
              <a:t>÷ 3 = </a:t>
            </a:r>
            <a:r>
              <a:rPr lang="en-US" dirty="0">
                <a:solidFill>
                  <a:srgbClr val="FF0000"/>
                </a:solidFill>
                <a:cs typeface="Arial" charset="0"/>
              </a:rPr>
              <a:t>11.33</a:t>
            </a:r>
          </a:p>
          <a:p>
            <a:pPr marL="800100" lvl="1" indent="-342900">
              <a:buClr>
                <a:schemeClr val="accent1"/>
              </a:buClr>
              <a:buFont typeface="+mj-lt"/>
              <a:buAutoNum type="arabicPeriod"/>
            </a:pPr>
            <a:endParaRPr lang="en-US" dirty="0">
              <a:solidFill>
                <a:srgbClr val="FF0000"/>
              </a:solidFill>
              <a:cs typeface="Arial" charset="0"/>
            </a:endParaRPr>
          </a:p>
          <a:p>
            <a:pPr marL="342900" indent="-342900">
              <a:buClr>
                <a:schemeClr val="accent1"/>
              </a:buClr>
              <a:buFont typeface="+mj-lt"/>
              <a:buAutoNum type="arabicPeriod"/>
            </a:pPr>
            <a:r>
              <a:rPr lang="en-US" dirty="0" smtClean="0"/>
              <a:t>Find </a:t>
            </a:r>
            <a:r>
              <a:rPr lang="en-US" dirty="0"/>
              <a:t>the appropriate norm from the table</a:t>
            </a:r>
            <a:r>
              <a:rPr lang="en-US" dirty="0" smtClean="0"/>
              <a:t>: </a:t>
            </a:r>
            <a:r>
              <a:rPr lang="en-US" dirty="0"/>
              <a:t>		</a:t>
            </a:r>
            <a:r>
              <a:rPr lang="en-US" dirty="0">
                <a:solidFill>
                  <a:srgbClr val="0066FF"/>
                </a:solidFill>
              </a:rPr>
              <a:t>0.30</a:t>
            </a:r>
          </a:p>
          <a:p>
            <a:pPr marL="342900" indent="-342900">
              <a:buClr>
                <a:schemeClr val="accent1"/>
              </a:buClr>
              <a:buFont typeface="+mj-lt"/>
              <a:buAutoNum type="arabicPeriod"/>
            </a:pPr>
            <a:endParaRPr lang="en-US" dirty="0">
              <a:solidFill>
                <a:srgbClr val="0066FF"/>
              </a:solidFill>
            </a:endParaRPr>
          </a:p>
          <a:p>
            <a:pPr marL="342900" indent="-342900">
              <a:buClr>
                <a:schemeClr val="accent1"/>
              </a:buClr>
              <a:buFont typeface="+mj-lt"/>
              <a:buAutoNum type="arabicPeriod"/>
            </a:pPr>
            <a:r>
              <a:rPr lang="en-US" dirty="0" smtClean="0"/>
              <a:t>Multiply </a:t>
            </a:r>
            <a:r>
              <a:rPr lang="en-US" dirty="0"/>
              <a:t>norm by number of weeks left in year</a:t>
            </a:r>
            <a:r>
              <a:rPr lang="en-US" dirty="0" smtClean="0"/>
              <a:t>: </a:t>
            </a:r>
            <a:r>
              <a:rPr lang="en-US" dirty="0"/>
              <a:t>	</a:t>
            </a:r>
            <a:r>
              <a:rPr lang="en-US" dirty="0">
                <a:solidFill>
                  <a:srgbClr val="0066FF"/>
                </a:solidFill>
              </a:rPr>
              <a:t>0.30</a:t>
            </a:r>
            <a:r>
              <a:rPr lang="en-US" dirty="0"/>
              <a:t> </a:t>
            </a:r>
            <a:r>
              <a:rPr lang="en-US" dirty="0">
                <a:cs typeface="Arial" charset="0"/>
              </a:rPr>
              <a:t>× 17 = </a:t>
            </a:r>
            <a:r>
              <a:rPr lang="en-US" dirty="0">
                <a:solidFill>
                  <a:srgbClr val="009900"/>
                </a:solidFill>
                <a:cs typeface="Arial" charset="0"/>
              </a:rPr>
              <a:t>5.1</a:t>
            </a:r>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smtClean="0"/>
              <a:t>Add sum from #3 to </a:t>
            </a:r>
            <a:r>
              <a:rPr lang="en-US" dirty="0"/>
              <a:t>baseline</a:t>
            </a:r>
            <a:r>
              <a:rPr lang="en-US" dirty="0" smtClean="0"/>
              <a:t>:</a:t>
            </a:r>
            <a:r>
              <a:rPr lang="en-US" dirty="0"/>
              <a:t>	</a:t>
            </a:r>
            <a:r>
              <a:rPr lang="en-US" dirty="0" smtClean="0"/>
              <a:t>	</a:t>
            </a:r>
            <a:r>
              <a:rPr lang="en-US" dirty="0"/>
              <a:t> </a:t>
            </a:r>
            <a:r>
              <a:rPr lang="en-US" dirty="0" smtClean="0"/>
              <a:t>              </a:t>
            </a:r>
            <a:r>
              <a:rPr lang="en-US" dirty="0" smtClean="0">
                <a:solidFill>
                  <a:srgbClr val="009900"/>
                </a:solidFill>
              </a:rPr>
              <a:t>5.1</a:t>
            </a:r>
            <a:r>
              <a:rPr lang="en-US" dirty="0" smtClean="0"/>
              <a:t> </a:t>
            </a:r>
            <a:r>
              <a:rPr lang="en-US" dirty="0"/>
              <a:t>+ </a:t>
            </a:r>
            <a:r>
              <a:rPr lang="en-US" dirty="0">
                <a:solidFill>
                  <a:srgbClr val="FF0000"/>
                </a:solidFill>
              </a:rPr>
              <a:t>11.33</a:t>
            </a:r>
            <a:r>
              <a:rPr lang="en-US" dirty="0"/>
              <a:t> = </a:t>
            </a:r>
            <a:r>
              <a:rPr lang="en-US" dirty="0" smtClean="0">
                <a:solidFill>
                  <a:srgbClr val="CC00CC"/>
                </a:solidFill>
              </a:rPr>
              <a:t>16.43 </a:t>
            </a:r>
            <a:endParaRPr lang="en-US" dirty="0">
              <a:solidFill>
                <a:srgbClr val="CC00CC"/>
              </a:solidFill>
            </a:endParaRPr>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smtClean="0"/>
              <a:t>Mark </a:t>
            </a:r>
            <a:r>
              <a:rPr lang="en-US" dirty="0"/>
              <a:t>goal (</a:t>
            </a:r>
            <a:r>
              <a:rPr lang="en-US" dirty="0" smtClean="0">
                <a:solidFill>
                  <a:srgbClr val="CC00CC"/>
                </a:solidFill>
              </a:rPr>
              <a:t>16.43 ~ 16</a:t>
            </a:r>
            <a:r>
              <a:rPr lang="en-US" dirty="0" smtClean="0"/>
              <a:t>) </a:t>
            </a:r>
            <a:r>
              <a:rPr lang="en-US" dirty="0"/>
              <a:t>on student graph with an X</a:t>
            </a:r>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smtClean="0"/>
              <a:t>Draw goal line </a:t>
            </a:r>
            <a:r>
              <a:rPr lang="en-US" dirty="0"/>
              <a:t>from baseline</a:t>
            </a:r>
          </a:p>
          <a:p>
            <a:pPr marL="342900" indent="-342900"/>
            <a:endParaRPr lang="en-US" dirty="0"/>
          </a:p>
        </p:txBody>
      </p:sp>
      <p:sp>
        <p:nvSpPr>
          <p:cNvPr id="123907" name="Rectangle 4"/>
          <p:cNvSpPr>
            <a:spLocks noChangeArrowheads="1"/>
          </p:cNvSpPr>
          <p:nvPr/>
        </p:nvSpPr>
        <p:spPr bwMode="auto">
          <a:xfrm>
            <a:off x="457200" y="609600"/>
            <a:ext cx="8686800" cy="1143000"/>
          </a:xfrm>
          <a:prstGeom prst="rect">
            <a:avLst/>
          </a:prstGeom>
          <a:noFill/>
          <a:ln w="9525">
            <a:noFill/>
            <a:miter lim="800000"/>
            <a:headEnd/>
            <a:tailEnd/>
          </a:ln>
        </p:spPr>
        <p:txBody>
          <a:bodyPr anchor="ctr"/>
          <a:lstStyle/>
          <a:p>
            <a:pPr>
              <a:lnSpc>
                <a:spcPct val="85000"/>
              </a:lnSpc>
              <a:defRPr/>
            </a:pPr>
            <a:r>
              <a:rPr lang="en-US" sz="3600" b="1" dirty="0" smtClean="0">
                <a:solidFill>
                  <a:srgbClr val="2E005C"/>
                </a:solidFill>
                <a:latin typeface="+mj-lt"/>
              </a:rPr>
              <a:t>Option 2: Setting </a:t>
            </a:r>
            <a:r>
              <a:rPr lang="en-US" sz="3600" b="1" dirty="0">
                <a:solidFill>
                  <a:srgbClr val="2E005C"/>
                </a:solidFill>
                <a:latin typeface="+mj-lt"/>
              </a:rPr>
              <a:t>Goals With National Norms for Weekly </a:t>
            </a:r>
            <a:r>
              <a:rPr lang="en-US" sz="3600" b="1" dirty="0" smtClean="0">
                <a:solidFill>
                  <a:srgbClr val="2E005C"/>
                </a:solidFill>
                <a:latin typeface="+mj-lt"/>
              </a:rPr>
              <a:t>Improvement </a:t>
            </a:r>
          </a:p>
          <a:p>
            <a:pPr>
              <a:lnSpc>
                <a:spcPct val="85000"/>
              </a:lnSpc>
              <a:defRPr/>
            </a:pPr>
            <a:r>
              <a:rPr lang="en-US" sz="3600" b="1" dirty="0" smtClean="0">
                <a:solidFill>
                  <a:srgbClr val="2E005C"/>
                </a:solidFill>
                <a:latin typeface="+mj-lt"/>
              </a:rPr>
              <a:t>Handout 2 Answer - Jane</a:t>
            </a:r>
            <a:endParaRPr lang="en-US" sz="3200" b="1" dirty="0">
              <a:solidFill>
                <a:srgbClr val="2E005C"/>
              </a:solidFill>
              <a:latin typeface="+mj-lt"/>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914400" y="1676400"/>
            <a:ext cx="7316788" cy="3827463"/>
            <a:chOff x="914400" y="1676400"/>
            <a:chExt cx="7316788" cy="3827463"/>
          </a:xfrm>
        </p:grpSpPr>
        <p:pic>
          <p:nvPicPr>
            <p:cNvPr id="140292" name="Picture 2"/>
            <p:cNvPicPr>
              <a:picLocks noChangeAspect="1" noChangeArrowheads="1"/>
            </p:cNvPicPr>
            <p:nvPr/>
          </p:nvPicPr>
          <p:blipFill>
            <a:blip r:embed="rId3" cstate="print"/>
            <a:srcRect/>
            <a:stretch>
              <a:fillRect/>
            </a:stretch>
          </p:blipFill>
          <p:spPr bwMode="auto">
            <a:xfrm>
              <a:off x="914400" y="1676400"/>
              <a:ext cx="7316788" cy="3827463"/>
            </a:xfrm>
            <a:prstGeom prst="rect">
              <a:avLst/>
            </a:prstGeom>
            <a:noFill/>
            <a:ln w="9525">
              <a:noFill/>
              <a:miter lim="800000"/>
              <a:headEnd/>
              <a:tailEnd/>
            </a:ln>
          </p:spPr>
        </p:pic>
        <p:sp>
          <p:nvSpPr>
            <p:cNvPr id="140293" name="Text Box 4"/>
            <p:cNvSpPr txBox="1">
              <a:spLocks noChangeArrowheads="1"/>
            </p:cNvSpPr>
            <p:nvPr/>
          </p:nvSpPr>
          <p:spPr bwMode="auto">
            <a:xfrm>
              <a:off x="7391400" y="3581400"/>
              <a:ext cx="279400" cy="185738"/>
            </a:xfrm>
            <a:prstGeom prst="rect">
              <a:avLst/>
            </a:prstGeom>
            <a:noFill/>
            <a:ln w="9525">
              <a:noFill/>
              <a:miter lim="800000"/>
              <a:headEnd/>
              <a:tailEnd/>
            </a:ln>
          </p:spPr>
          <p:txBody>
            <a:bodyPr/>
            <a:lstStyle/>
            <a:p>
              <a:r>
                <a:rPr lang="en-US" sz="1400" b="1"/>
                <a:t>X</a:t>
              </a:r>
              <a:endParaRPr lang="en-US" sz="1400"/>
            </a:p>
          </p:txBody>
        </p:sp>
        <p:sp>
          <p:nvSpPr>
            <p:cNvPr id="140294" name="Line 5"/>
            <p:cNvSpPr>
              <a:spLocks noChangeShapeType="1"/>
            </p:cNvSpPr>
            <p:nvPr/>
          </p:nvSpPr>
          <p:spPr bwMode="auto">
            <a:xfrm flipV="1">
              <a:off x="2286000" y="3733799"/>
              <a:ext cx="5257800" cy="327024"/>
            </a:xfrm>
            <a:prstGeom prst="line">
              <a:avLst/>
            </a:prstGeom>
            <a:noFill/>
            <a:ln w="9525">
              <a:solidFill>
                <a:srgbClr val="000000"/>
              </a:solidFill>
              <a:prstDash val="dash"/>
              <a:round/>
              <a:headEnd/>
              <a:tailEnd/>
            </a:ln>
          </p:spPr>
          <p:txBody>
            <a:bodyPr/>
            <a:lstStyle/>
            <a:p>
              <a:endParaRPr lang="en-US"/>
            </a:p>
          </p:txBody>
        </p:sp>
      </p:grpSp>
      <p:sp>
        <p:nvSpPr>
          <p:cNvPr id="124931" name="Rectangle 6"/>
          <p:cNvSpPr>
            <a:spLocks noChangeArrowheads="1"/>
          </p:cNvSpPr>
          <p:nvPr/>
        </p:nvSpPr>
        <p:spPr bwMode="auto">
          <a:xfrm>
            <a:off x="533400" y="685800"/>
            <a:ext cx="8610600" cy="990600"/>
          </a:xfrm>
          <a:prstGeom prst="rect">
            <a:avLst/>
          </a:prstGeom>
          <a:noFill/>
          <a:ln w="9525">
            <a:noFill/>
            <a:miter lim="800000"/>
            <a:headEnd/>
            <a:tailEnd/>
          </a:ln>
        </p:spPr>
        <p:txBody>
          <a:bodyPr anchor="ctr"/>
          <a:lstStyle/>
          <a:p>
            <a:pPr>
              <a:lnSpc>
                <a:spcPct val="85000"/>
              </a:lnSpc>
              <a:defRPr/>
            </a:pPr>
            <a:r>
              <a:rPr lang="en-US" sz="3600" b="1" dirty="0" smtClean="0">
                <a:solidFill>
                  <a:srgbClr val="2E005C"/>
                </a:solidFill>
                <a:latin typeface="+mj-lt"/>
              </a:rPr>
              <a:t>Option 2: Setting </a:t>
            </a:r>
            <a:r>
              <a:rPr lang="en-US" sz="3600" b="1" dirty="0">
                <a:solidFill>
                  <a:srgbClr val="2E005C"/>
                </a:solidFill>
                <a:latin typeface="+mj-lt"/>
              </a:rPr>
              <a:t>Goals With National Norms for Weekly </a:t>
            </a:r>
            <a:r>
              <a:rPr lang="en-US" sz="3600" b="1" dirty="0" smtClean="0">
                <a:solidFill>
                  <a:srgbClr val="2E005C"/>
                </a:solidFill>
                <a:latin typeface="+mj-lt"/>
              </a:rPr>
              <a:t>Improvement </a:t>
            </a:r>
          </a:p>
          <a:p>
            <a:pPr>
              <a:lnSpc>
                <a:spcPct val="85000"/>
              </a:lnSpc>
              <a:defRPr/>
            </a:pPr>
            <a:r>
              <a:rPr lang="en-US" sz="3600" b="1" dirty="0" smtClean="0">
                <a:solidFill>
                  <a:srgbClr val="2E005C"/>
                </a:solidFill>
                <a:latin typeface="+mj-lt"/>
              </a:rPr>
              <a:t>Handout 2 Answer - Jane</a:t>
            </a:r>
            <a:endParaRPr lang="en-US" sz="3600" b="1" dirty="0">
              <a:solidFill>
                <a:srgbClr val="2E005C"/>
              </a:solidFill>
              <a:latin typeface="+mj-lt"/>
            </a:endParaRPr>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38200"/>
            <a:ext cx="8305800" cy="990600"/>
          </a:xfrm>
        </p:spPr>
        <p:txBody>
          <a:bodyPr/>
          <a:lstStyle/>
          <a:p>
            <a:r>
              <a:rPr lang="en-US" dirty="0" smtClean="0"/>
              <a:t>Rates of Weekly Improvement </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Three things to keep in mind when using ROI for goal setting:</a:t>
            </a:r>
          </a:p>
          <a:p>
            <a:pPr marL="409575" indent="-409575">
              <a:buClr>
                <a:schemeClr val="accent1"/>
              </a:buClr>
              <a:buFont typeface="+mj-lt"/>
              <a:buAutoNum type="arabicPeriod"/>
            </a:pPr>
            <a:r>
              <a:rPr lang="en-US" dirty="0" smtClean="0"/>
              <a:t>What research says are “realistic” and “ambitious” growth rates</a:t>
            </a:r>
          </a:p>
          <a:p>
            <a:pPr marL="409575" indent="-409575">
              <a:buClr>
                <a:schemeClr val="accent1"/>
              </a:buClr>
              <a:buFont typeface="+mj-lt"/>
              <a:buAutoNum type="arabicPeriod"/>
            </a:pPr>
            <a:r>
              <a:rPr lang="en-US" dirty="0" smtClean="0"/>
              <a:t>What norms indicate about “good” growth rates</a:t>
            </a:r>
          </a:p>
          <a:p>
            <a:pPr marL="409575" indent="-409575">
              <a:buClr>
                <a:schemeClr val="accent1"/>
              </a:buClr>
              <a:buFont typeface="+mj-lt"/>
              <a:buAutoNum type="arabicPeriod"/>
            </a:pPr>
            <a:r>
              <a:rPr lang="en-US" dirty="0" smtClean="0"/>
              <a:t>Local versus national norms</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96</a:t>
            </a:fld>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228600" y="762000"/>
            <a:ext cx="86868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pPr>
            <a:r>
              <a:rPr lang="en-US" sz="4000" dirty="0" smtClean="0"/>
              <a:t>Option 3: Setting Goals With Intra-Individual Framework (Tertiary)</a:t>
            </a:r>
          </a:p>
        </p:txBody>
      </p:sp>
      <p:sp>
        <p:nvSpPr>
          <p:cNvPr id="130051" name="Rectangle 3"/>
          <p:cNvSpPr>
            <a:spLocks noGrp="1" noChangeArrowheads="1"/>
          </p:cNvSpPr>
          <p:nvPr>
            <p:ph type="body" idx="1"/>
          </p:nvPr>
        </p:nvSpPr>
        <p:spPr bwMode="auto">
          <a:xfrm>
            <a:off x="609600" y="1981200"/>
            <a:ext cx="7391400" cy="4267200"/>
          </a:xfrm>
          <a:noFill/>
          <a:ln>
            <a:miter lim="800000"/>
            <a:headEnd/>
            <a:tailEnd/>
          </a:ln>
        </p:spPr>
        <p:txBody>
          <a:bodyPr vert="horz" wrap="square" lIns="91440" tIns="45720" rIns="91440" bIns="45720" numCol="1" anchor="t" anchorCtr="0" compatLnSpc="1">
            <a:prstTxWarp prst="textNoShape">
              <a:avLst/>
            </a:prstTxWarp>
          </a:bodyPr>
          <a:lstStyle/>
          <a:p>
            <a:pPr>
              <a:buClr>
                <a:schemeClr val="accent5"/>
              </a:buClr>
              <a:buNone/>
            </a:pPr>
            <a:r>
              <a:rPr lang="en-US" dirty="0" smtClean="0"/>
              <a:t>Intra-individual framework</a:t>
            </a:r>
          </a:p>
          <a:p>
            <a:pPr lvl="1">
              <a:buClr>
                <a:schemeClr val="accent1"/>
              </a:buClr>
              <a:buFont typeface="Wingdings" pitchFamily="2" charset="2"/>
              <a:buChar char="§"/>
            </a:pPr>
            <a:r>
              <a:rPr lang="en-US" dirty="0" smtClean="0"/>
              <a:t>Identify weekly rate of improvement (slope) using at least eight data points</a:t>
            </a:r>
          </a:p>
          <a:p>
            <a:pPr lvl="1">
              <a:buClr>
                <a:schemeClr val="accent1"/>
              </a:buClr>
              <a:buFont typeface="Wingdings" pitchFamily="2" charset="2"/>
              <a:buChar char="§"/>
            </a:pPr>
            <a:r>
              <a:rPr lang="en-US" dirty="0" smtClean="0"/>
              <a:t>Multiply slope by 1.5</a:t>
            </a:r>
          </a:p>
          <a:p>
            <a:pPr lvl="1">
              <a:buClr>
                <a:schemeClr val="accent1"/>
              </a:buClr>
              <a:buFont typeface="Wingdings" pitchFamily="2" charset="2"/>
              <a:buChar char="§"/>
            </a:pPr>
            <a:r>
              <a:rPr lang="en-US" dirty="0" smtClean="0"/>
              <a:t>Multiply by number of weeks until end of year</a:t>
            </a:r>
          </a:p>
          <a:p>
            <a:pPr lvl="1">
              <a:buClr>
                <a:schemeClr val="accent1"/>
              </a:buClr>
              <a:buFont typeface="Wingdings" pitchFamily="2" charset="2"/>
              <a:buChar char="§"/>
            </a:pPr>
            <a:r>
              <a:rPr lang="en-US" dirty="0" smtClean="0"/>
              <a:t>Add to student’s baseline score</a:t>
            </a:r>
          </a:p>
          <a:p>
            <a:pPr lvl="1">
              <a:buClr>
                <a:schemeClr val="accent1"/>
              </a:buClr>
              <a:buFont typeface="Wingdings" pitchFamily="2" charset="2"/>
              <a:buChar char="§"/>
            </a:pPr>
            <a:r>
              <a:rPr lang="en-US" dirty="0" smtClean="0"/>
              <a:t>This is the end-of-year goal</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using the Intra-Individual Framework </a:t>
            </a:r>
            <a:endParaRPr lang="en-US" dirty="0"/>
          </a:p>
        </p:txBody>
      </p:sp>
      <p:sp>
        <p:nvSpPr>
          <p:cNvPr id="3" name="Content Placeholder 2"/>
          <p:cNvSpPr>
            <a:spLocks noGrp="1"/>
          </p:cNvSpPr>
          <p:nvPr>
            <p:ph idx="1"/>
          </p:nvPr>
        </p:nvSpPr>
        <p:spPr>
          <a:xfrm>
            <a:off x="381000" y="1905000"/>
            <a:ext cx="8305800" cy="3657600"/>
          </a:xfrm>
        </p:spPr>
        <p:txBody>
          <a:bodyPr/>
          <a:lstStyle/>
          <a:p>
            <a:r>
              <a:rPr lang="en-US" sz="2600" dirty="0"/>
              <a:t>T</a:t>
            </a:r>
            <a:r>
              <a:rPr lang="en-US" sz="2600" dirty="0" smtClean="0"/>
              <a:t>ypically </a:t>
            </a:r>
            <a:r>
              <a:rPr lang="en-US" sz="2600" dirty="0"/>
              <a:t>used for setting IEP goals and is not very appropriate for students performing at or near grade level. </a:t>
            </a:r>
            <a:endParaRPr lang="en-US" sz="2600" dirty="0" smtClean="0"/>
          </a:p>
          <a:p>
            <a:r>
              <a:rPr lang="en-US" sz="2600" dirty="0" smtClean="0"/>
              <a:t>Since </a:t>
            </a:r>
            <a:r>
              <a:rPr lang="en-US" sz="2600" dirty="0"/>
              <a:t>the student’s performance is being compared to his/her previous performance (not a national or local norm) we need to have enough data to demonstrate the existing performance level or </a:t>
            </a:r>
            <a:r>
              <a:rPr lang="en-US" sz="2600" dirty="0" smtClean="0"/>
              <a:t>rate, which is why at least 8 data points are needed.</a:t>
            </a:r>
          </a:p>
          <a:p>
            <a:r>
              <a:rPr lang="en-US" sz="2600" dirty="0" smtClean="0"/>
              <a:t>Recommended data collection </a:t>
            </a:r>
            <a:r>
              <a:rPr lang="en-US" sz="2600" b="1" dirty="0" smtClean="0">
                <a:solidFill>
                  <a:srgbClr val="7030A0"/>
                </a:solidFill>
              </a:rPr>
              <a:t>2x per week </a:t>
            </a:r>
            <a:r>
              <a:rPr lang="en-US" sz="2600" dirty="0" smtClean="0"/>
              <a:t>to obtain sufficient data points when this option is used.</a:t>
            </a:r>
            <a:endParaRPr lang="en-US" sz="2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98</a:t>
            </a:fld>
            <a:endParaRPr lang="en-US"/>
          </a:p>
        </p:txBody>
      </p:sp>
    </p:spTree>
    <p:extLst>
      <p:ext uri="{BB962C8B-B14F-4D97-AF65-F5344CB8AC3E}">
        <p14:creationId xmlns:p14="http://schemas.microsoft.com/office/powerpoint/2010/main" xmlns="" val="6914749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incoming weekly </a:t>
            </a:r>
            <a:r>
              <a:rPr lang="en-US" dirty="0" smtClean="0"/>
              <a:t>ROI (slope) using </a:t>
            </a:r>
            <a:r>
              <a:rPr lang="en-US" dirty="0"/>
              <a:t>at least 8 data points</a:t>
            </a:r>
          </a:p>
        </p:txBody>
      </p:sp>
      <p:sp>
        <p:nvSpPr>
          <p:cNvPr id="3" name="Content Placeholder 2"/>
          <p:cNvSpPr>
            <a:spLocks noGrp="1"/>
          </p:cNvSpPr>
          <p:nvPr>
            <p:ph idx="1"/>
          </p:nvPr>
        </p:nvSpPr>
        <p:spPr/>
        <p:txBody>
          <a:bodyPr/>
          <a:lstStyle/>
          <a:p>
            <a:pPr marL="0" indent="0">
              <a:buNone/>
            </a:pPr>
            <a:r>
              <a:rPr lang="en-US" dirty="0" smtClean="0"/>
              <a:t>First 8 scores: </a:t>
            </a:r>
            <a:r>
              <a:rPr lang="en-US" b="1" dirty="0" smtClean="0">
                <a:solidFill>
                  <a:schemeClr val="bg2">
                    <a:lumMod val="25000"/>
                  </a:schemeClr>
                </a:solidFill>
              </a:rPr>
              <a:t>3, 2, 5</a:t>
            </a:r>
            <a:r>
              <a:rPr lang="en-US" dirty="0" smtClean="0"/>
              <a:t>, 5, 5, </a:t>
            </a:r>
            <a:r>
              <a:rPr lang="en-US" b="1" dirty="0" smtClean="0">
                <a:solidFill>
                  <a:schemeClr val="bg2">
                    <a:lumMod val="25000"/>
                  </a:schemeClr>
                </a:solidFill>
              </a:rPr>
              <a:t>6, 7, 4</a:t>
            </a:r>
          </a:p>
          <a:p>
            <a:pPr marL="0" indent="0">
              <a:buNone/>
            </a:pPr>
            <a:endParaRPr lang="en-US" dirty="0" smtClean="0"/>
          </a:p>
          <a:p>
            <a:pPr marL="0" indent="0">
              <a:buNone/>
            </a:pPr>
            <a:r>
              <a:rPr lang="en-US" sz="2800" dirty="0" smtClean="0"/>
              <a:t>Slope </a:t>
            </a:r>
            <a:r>
              <a:rPr lang="en-US" sz="2800" dirty="0"/>
              <a:t>= (</a:t>
            </a:r>
            <a:r>
              <a:rPr lang="en-US" sz="2800" dirty="0" err="1" smtClean="0"/>
              <a:t>median</a:t>
            </a:r>
            <a:r>
              <a:rPr lang="en-US" sz="2800" baseline="-25000" dirty="0" err="1" smtClean="0"/>
              <a:t>last</a:t>
            </a:r>
            <a:r>
              <a:rPr lang="en-US" sz="2800" baseline="-25000" dirty="0" smtClean="0"/>
              <a:t> 3</a:t>
            </a:r>
            <a:r>
              <a:rPr lang="en-US" sz="2800" dirty="0" smtClean="0"/>
              <a:t> </a:t>
            </a:r>
            <a:r>
              <a:rPr lang="en-US" sz="2800" dirty="0"/>
              <a:t>– </a:t>
            </a:r>
            <a:r>
              <a:rPr lang="en-US" sz="2800" dirty="0" err="1" smtClean="0"/>
              <a:t>median</a:t>
            </a:r>
            <a:r>
              <a:rPr lang="en-US" sz="2800" baseline="-25000" dirty="0" err="1" smtClean="0"/>
              <a:t>first</a:t>
            </a:r>
            <a:r>
              <a:rPr lang="en-US" sz="2800" baseline="-25000" dirty="0" smtClean="0"/>
              <a:t> 3</a:t>
            </a:r>
            <a:r>
              <a:rPr lang="en-US" sz="2800" dirty="0" smtClean="0"/>
              <a:t>) </a:t>
            </a:r>
            <a:r>
              <a:rPr lang="en-US" sz="2800" dirty="0"/>
              <a:t>/ </a:t>
            </a:r>
            <a:r>
              <a:rPr lang="en-US" sz="2800" dirty="0" smtClean="0"/>
              <a:t>(#data </a:t>
            </a:r>
            <a:r>
              <a:rPr lang="en-US" sz="2800" dirty="0"/>
              <a:t>points – 1)</a:t>
            </a:r>
          </a:p>
          <a:p>
            <a:pPr marL="0" indent="0">
              <a:buNone/>
            </a:pPr>
            <a:endParaRPr lang="en-US" dirty="0" smtClean="0"/>
          </a:p>
          <a:p>
            <a:pPr marL="0" indent="0">
              <a:buNone/>
            </a:pPr>
            <a:r>
              <a:rPr lang="en-US" dirty="0" smtClean="0"/>
              <a:t>Slope </a:t>
            </a:r>
            <a:r>
              <a:rPr lang="en-US" dirty="0"/>
              <a:t>= </a:t>
            </a:r>
            <a:r>
              <a:rPr lang="en-US" dirty="0" smtClean="0"/>
              <a:t>(</a:t>
            </a:r>
            <a:r>
              <a:rPr lang="en-US" dirty="0" smtClean="0">
                <a:solidFill>
                  <a:srgbClr val="D91F42"/>
                </a:solidFill>
              </a:rPr>
              <a:t>6</a:t>
            </a:r>
            <a:r>
              <a:rPr lang="en-US" dirty="0" smtClean="0"/>
              <a:t> </a:t>
            </a:r>
            <a:r>
              <a:rPr lang="en-US" dirty="0"/>
              <a:t>– </a:t>
            </a:r>
            <a:r>
              <a:rPr lang="en-US" dirty="0" smtClean="0">
                <a:solidFill>
                  <a:srgbClr val="D91F42"/>
                </a:solidFill>
              </a:rPr>
              <a:t>3</a:t>
            </a:r>
            <a:r>
              <a:rPr lang="en-US" dirty="0" smtClean="0"/>
              <a:t>) </a:t>
            </a:r>
            <a:r>
              <a:rPr lang="en-US" dirty="0">
                <a:cs typeface="Arial" pitchFamily="34" charset="0"/>
              </a:rPr>
              <a:t>÷ </a:t>
            </a:r>
            <a:r>
              <a:rPr lang="en-US" dirty="0">
                <a:solidFill>
                  <a:srgbClr val="00B0F0"/>
                </a:solidFill>
                <a:cs typeface="Arial" pitchFamily="34" charset="0"/>
              </a:rPr>
              <a:t>7</a:t>
            </a:r>
            <a:r>
              <a:rPr lang="en-US" dirty="0">
                <a:cs typeface="Arial" pitchFamily="34" charset="0"/>
              </a:rPr>
              <a:t> = </a:t>
            </a:r>
            <a:r>
              <a:rPr lang="en-US" dirty="0" smtClean="0">
                <a:solidFill>
                  <a:srgbClr val="009900"/>
                </a:solidFill>
                <a:cs typeface="Arial" pitchFamily="34" charset="0"/>
              </a:rPr>
              <a:t>.43</a:t>
            </a:r>
            <a:endParaRPr lang="en-US" dirty="0">
              <a:solidFill>
                <a:srgbClr val="009900"/>
              </a:solidFill>
              <a:cs typeface="Arial"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99</a:t>
            </a:fld>
            <a:endParaRPr lang="en-US"/>
          </a:p>
        </p:txBody>
      </p:sp>
    </p:spTree>
    <p:extLst>
      <p:ext uri="{BB962C8B-B14F-4D97-AF65-F5344CB8AC3E}">
        <p14:creationId xmlns:p14="http://schemas.microsoft.com/office/powerpoint/2010/main" xmlns="" val="364484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TI Title slide">
  <a:themeElements>
    <a:clrScheme name="RTI Theme Colors">
      <a:dk1>
        <a:srgbClr val="0A0014"/>
      </a:dk1>
      <a:lt1>
        <a:sysClr val="window" lastClr="FFFFFF"/>
      </a:lt1>
      <a:dk2>
        <a:srgbClr val="300061"/>
      </a:dk2>
      <a:lt2>
        <a:srgbClr val="D9B3FF"/>
      </a:lt2>
      <a:accent1>
        <a:srgbClr val="628F31"/>
      </a:accent1>
      <a:accent2>
        <a:srgbClr val="2E005C"/>
      </a:accent2>
      <a:accent3>
        <a:srgbClr val="9284AC"/>
      </a:accent3>
      <a:accent4>
        <a:srgbClr val="FF9900"/>
      </a:accent4>
      <a:accent5>
        <a:srgbClr val="80BB3F"/>
      </a:accent5>
      <a:accent6>
        <a:srgbClr val="FFCE85"/>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TI">
  <a:themeElements>
    <a:clrScheme name="RTI Theme Colors">
      <a:dk1>
        <a:srgbClr val="0A0014"/>
      </a:dk1>
      <a:lt1>
        <a:sysClr val="window" lastClr="FFFFFF"/>
      </a:lt1>
      <a:dk2>
        <a:srgbClr val="300061"/>
      </a:dk2>
      <a:lt2>
        <a:srgbClr val="D9B3FF"/>
      </a:lt2>
      <a:accent1>
        <a:srgbClr val="628F31"/>
      </a:accent1>
      <a:accent2>
        <a:srgbClr val="2E005C"/>
      </a:accent2>
      <a:accent3>
        <a:srgbClr val="9284AC"/>
      </a:accent3>
      <a:accent4>
        <a:srgbClr val="FF9900"/>
      </a:accent4>
      <a:accent5>
        <a:srgbClr val="80BB3F"/>
      </a:accent5>
      <a:accent6>
        <a:srgbClr val="FFCE85"/>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Slides_021510_rev2</Template>
  <TotalTime>54203</TotalTime>
  <Words>22356</Words>
  <Application>Microsoft Office PowerPoint</Application>
  <PresentationFormat>On-screen Show (4:3)</PresentationFormat>
  <Paragraphs>2266</Paragraphs>
  <Slides>176</Slides>
  <Notes>163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176</vt:i4>
      </vt:variant>
    </vt:vector>
  </HeadingPairs>
  <TitlesOfParts>
    <vt:vector size="179" baseType="lpstr">
      <vt:lpstr>RTI Title slide</vt:lpstr>
      <vt:lpstr>RTI</vt:lpstr>
      <vt:lpstr>Microsoft Office Excel 97-2003 Worksheet</vt:lpstr>
      <vt:lpstr>RTI Implementer Series Module 2: RTI Progress Monitoring </vt:lpstr>
      <vt:lpstr>Session Agenda</vt:lpstr>
      <vt:lpstr>Upon completion of this training, participants will be able to:</vt:lpstr>
      <vt:lpstr>Review: What is RTI?</vt:lpstr>
      <vt:lpstr>Defining RTI</vt:lpstr>
      <vt:lpstr>RTI as a Preventive Framework</vt:lpstr>
      <vt:lpstr>Essential RTI Components</vt:lpstr>
      <vt:lpstr>Essential Components of RTI</vt:lpstr>
      <vt:lpstr>MODULE 1: QUICK REVIEW</vt:lpstr>
      <vt:lpstr>Review: Types of Assessment</vt:lpstr>
      <vt:lpstr>Review: Formative Assessments</vt:lpstr>
      <vt:lpstr>Part 1: overview &amp; purpose of progress monitoring </vt:lpstr>
      <vt:lpstr>Progress Monitoring </vt:lpstr>
      <vt:lpstr>Screening v. Progress Monitoring</vt:lpstr>
      <vt:lpstr>Why Progress Monitoring? </vt:lpstr>
      <vt:lpstr>Progress Monitoring</vt:lpstr>
      <vt:lpstr>Purpose of Progress Monitoring</vt:lpstr>
      <vt:lpstr>Estimate Rates of Improvement</vt:lpstr>
      <vt:lpstr>Identify Students Not Making Adequate Progress</vt:lpstr>
      <vt:lpstr>Compare Efficacy of Interventions</vt:lpstr>
      <vt:lpstr>Thus, Progress Monitoring Tools Should…</vt:lpstr>
      <vt:lpstr>When appropriate measures are used, progress monitoring can help determine…</vt:lpstr>
      <vt:lpstr>THINK-PAIR-SHARE</vt:lpstr>
      <vt:lpstr>Approaches to Progress Monitoring</vt:lpstr>
      <vt:lpstr>Common Formative Assessments Used for Progress Monitoring </vt:lpstr>
      <vt:lpstr>Quick Review: Mastery Measurement</vt:lpstr>
      <vt:lpstr>Mastery Measure: Multidigit Addition Assessment</vt:lpstr>
      <vt:lpstr>Quick Review: General Outcome Measures (GOM)</vt:lpstr>
      <vt:lpstr>GOM Example: CBM</vt:lpstr>
      <vt:lpstr>Slide 30</vt:lpstr>
      <vt:lpstr>Sample Grade 2 Math Concepts &amp; Applications CBM (full test is 3 pages) </vt:lpstr>
      <vt:lpstr>Sample Early Numeracy CBM: Number Identification (actual test is 3 pages)  </vt:lpstr>
      <vt:lpstr>Slide 33</vt:lpstr>
      <vt:lpstr>Slide 34</vt:lpstr>
      <vt:lpstr>Slide 35</vt:lpstr>
      <vt:lpstr>THINK-PAIR -SHARE</vt:lpstr>
      <vt:lpstr>Group Discussion </vt:lpstr>
      <vt:lpstr>PART 2: USING THE PROGRESS MONITORING TOOLS CHART </vt:lpstr>
      <vt:lpstr>Should my assessment tool be used for progress monitoring?</vt:lpstr>
      <vt:lpstr>NCRTI Progress Monitoring Tools Chart</vt:lpstr>
      <vt:lpstr>Process for Using the Tools Chart</vt:lpstr>
      <vt:lpstr>1. Gather a Team</vt:lpstr>
      <vt:lpstr>2. Determine Your Needs</vt:lpstr>
      <vt:lpstr>3. Determine Your Priorities</vt:lpstr>
      <vt:lpstr>4. Familiarize Yourself with the Content and Language of the Chart</vt:lpstr>
      <vt:lpstr>Slide 46</vt:lpstr>
      <vt:lpstr>Comparing Tools</vt:lpstr>
      <vt:lpstr>Comparing Tools</vt:lpstr>
      <vt:lpstr>Slide 49</vt:lpstr>
      <vt:lpstr>General Outcome Measures:  Technical Rigor </vt:lpstr>
      <vt:lpstr>Slide 51</vt:lpstr>
      <vt:lpstr>Mastery Measures: Technical Rigor</vt:lpstr>
      <vt:lpstr>Slide 53</vt:lpstr>
      <vt:lpstr>Implementation Requirements</vt:lpstr>
      <vt:lpstr>5. Review the Ratings and Implementation Data</vt:lpstr>
      <vt:lpstr>Example of Data </vt:lpstr>
      <vt:lpstr>6. Ask for More Information </vt:lpstr>
      <vt:lpstr>The NCRTI Progress Monitoring  Tools Chart Users Guide</vt:lpstr>
      <vt:lpstr>Planning for Progress Monitoring </vt:lpstr>
      <vt:lpstr>Optional Team Time: Progress Monitoring </vt:lpstr>
      <vt:lpstr>Part 3: progress monitoring Data- Based Decision Making </vt:lpstr>
      <vt:lpstr>Making Decisions with Progress Monitoring Data </vt:lpstr>
      <vt:lpstr>Steps in the Decision Making Process</vt:lpstr>
      <vt:lpstr>Data Review Teams</vt:lpstr>
      <vt:lpstr>Roles and Responsibilities of Team Members</vt:lpstr>
      <vt:lpstr>Plan to Regularly Review Progress Monitoring Data</vt:lpstr>
      <vt:lpstr>Establish Systematic Data Review Procedures</vt:lpstr>
      <vt:lpstr>Establish Systematic Data Review Procedures</vt:lpstr>
      <vt:lpstr>Think-Pair-Share</vt:lpstr>
      <vt:lpstr>Steps in the Decision Making Process</vt:lpstr>
      <vt:lpstr>Frequency of Progress Monitoring </vt:lpstr>
      <vt:lpstr>Frequency of Progress Monitoring</vt:lpstr>
      <vt:lpstr>Frequency of Progress Monitoring</vt:lpstr>
      <vt:lpstr>Steps in the Decision Making Process</vt:lpstr>
      <vt:lpstr>Establishing the Baseline Score</vt:lpstr>
      <vt:lpstr>Slide 76</vt:lpstr>
      <vt:lpstr>THINK-PAIR-SHARE</vt:lpstr>
      <vt:lpstr>Other Approaches</vt:lpstr>
      <vt:lpstr>Progress Monitoring Grade Level</vt:lpstr>
      <vt:lpstr>Steps in the Decision Making Process</vt:lpstr>
      <vt:lpstr>Set Goals Based on Logical &amp; Research-Based Practices </vt:lpstr>
      <vt:lpstr>Goal Setting Approaches</vt:lpstr>
      <vt:lpstr>NOTE</vt:lpstr>
      <vt:lpstr>Option 1: Using Benchmarks </vt:lpstr>
      <vt:lpstr>Option 1: Setting Goals With  End-of-Year Benchmarking</vt:lpstr>
      <vt:lpstr>Slide 86</vt:lpstr>
      <vt:lpstr>Slide 87</vt:lpstr>
      <vt:lpstr>Slide 88</vt:lpstr>
      <vt:lpstr>Option 2: Setting Goals With National Norms for Weekly Improvement (slope)</vt:lpstr>
      <vt:lpstr>Option 2: Setting Goals With National Norms for Weekly Improvement (slope)</vt:lpstr>
      <vt:lpstr>Slide 91</vt:lpstr>
      <vt:lpstr>Slide 92</vt:lpstr>
      <vt:lpstr>Option 2: Setting Goals With National Norms for Weekly Improvement</vt:lpstr>
      <vt:lpstr>Slide 94</vt:lpstr>
      <vt:lpstr>Slide 95</vt:lpstr>
      <vt:lpstr>Rates of Weekly Improvement </vt:lpstr>
      <vt:lpstr>Option 3: Setting Goals With Intra-Individual Framework (Tertiary)</vt:lpstr>
      <vt:lpstr>Considerations for using the Intra-Individual Framework </vt:lpstr>
      <vt:lpstr>Identify incoming weekly ROI (slope) using at least 8 data points</vt:lpstr>
      <vt:lpstr>Slide 100</vt:lpstr>
      <vt:lpstr>Slide 101</vt:lpstr>
      <vt:lpstr>Slide 102</vt:lpstr>
      <vt:lpstr>Slide 103</vt:lpstr>
      <vt:lpstr>Steps in the Decision Making Process</vt:lpstr>
      <vt:lpstr>Graphing Progress Monitoring Data</vt:lpstr>
      <vt:lpstr>Graphing CBM Scores</vt:lpstr>
      <vt:lpstr>Trend Line, Slope, and ROI</vt:lpstr>
      <vt:lpstr>Graphing CBM Scores</vt:lpstr>
      <vt:lpstr>Slide 109</vt:lpstr>
      <vt:lpstr>Slide 110</vt:lpstr>
      <vt:lpstr>Slide 111</vt:lpstr>
      <vt:lpstr>Slide 112</vt:lpstr>
      <vt:lpstr>Slide 113</vt:lpstr>
      <vt:lpstr>Slide 114</vt:lpstr>
      <vt:lpstr>Slide 115</vt:lpstr>
      <vt:lpstr>Step 2 - Quantify Weekly ROI  Handout 5 – Tukey Method and Slope</vt:lpstr>
      <vt:lpstr>Step 2 - Quantify Weekly ROI  Handout 5 Answer – Tukey Method &amp; Slope </vt:lpstr>
      <vt:lpstr>Sarah’s Graph: Primary Prevention</vt:lpstr>
      <vt:lpstr>Jessica’s Graph: Primary Prevention</vt:lpstr>
      <vt:lpstr>Jessica’s Graph: Secondary Prevention</vt:lpstr>
      <vt:lpstr>Think-pair-share</vt:lpstr>
      <vt:lpstr>Steps in the Decision Making Process</vt:lpstr>
      <vt:lpstr>Collecting Data Is Great…</vt:lpstr>
      <vt:lpstr>Why Use PM Data?</vt:lpstr>
      <vt:lpstr>PM Instructional Decision Making</vt:lpstr>
      <vt:lpstr>Decision Rules Based on Four-Point Method</vt:lpstr>
      <vt:lpstr>Four-Point Method</vt:lpstr>
      <vt:lpstr>Four-Point Method</vt:lpstr>
      <vt:lpstr>Question</vt:lpstr>
      <vt:lpstr>Decision Rules Based on the Trend Line</vt:lpstr>
      <vt:lpstr>Calculating the Trend Line </vt:lpstr>
      <vt:lpstr>Decision Rules Based on the Trend Line:</vt:lpstr>
      <vt:lpstr>Trend Line Analysis</vt:lpstr>
      <vt:lpstr>Trend Line Analysis</vt:lpstr>
      <vt:lpstr>Trend Line Analysis</vt:lpstr>
      <vt:lpstr>Trend Line Analysis</vt:lpstr>
      <vt:lpstr>Decision Rules Summary</vt:lpstr>
      <vt:lpstr>Steps in the Decision Making Process</vt:lpstr>
      <vt:lpstr>Continue Progress Monitoring</vt:lpstr>
      <vt:lpstr>Quick Reminder about Frequency of Ongoing Progress Monitoring</vt:lpstr>
      <vt:lpstr>Part 4: Decision-making examples</vt:lpstr>
      <vt:lpstr>Quick Review of Commonly  Confused Terms</vt:lpstr>
      <vt:lpstr>EXAMPLE 1: Primary Prevention: Confirming At-risk Status With PM</vt:lpstr>
      <vt:lpstr>Primary Prevention: Screening for Possible Math Risk</vt:lpstr>
      <vt:lpstr>Primary Prevention: Confirming At-risk Status With PM</vt:lpstr>
      <vt:lpstr>Primary Prevention: Confirming At-risk Status With PM:  4th Grade Computation</vt:lpstr>
      <vt:lpstr>Primary Prevention: Confirming At-risk Status With PM</vt:lpstr>
      <vt:lpstr>Slide 148</vt:lpstr>
      <vt:lpstr>Primary Prevention: Confirming At-risk Status With PM Handout 6 - Arthur</vt:lpstr>
      <vt:lpstr>Slide 150</vt:lpstr>
      <vt:lpstr>Primary Prevention: Review</vt:lpstr>
      <vt:lpstr>Example 2: Secondary Prevention: Determining Response in Reading</vt:lpstr>
      <vt:lpstr>Secondary Prevention: Determining Response in Math</vt:lpstr>
      <vt:lpstr>Secondary Prevention: Inadequate Response</vt:lpstr>
      <vt:lpstr>Secondary Prevention: Determining Response With PM Handout 7 - David</vt:lpstr>
      <vt:lpstr>Secondary Prevention: Confirming Risk Status With PM</vt:lpstr>
      <vt:lpstr>Slide 157</vt:lpstr>
      <vt:lpstr>Secondary Prevention: Determining Response With PM Handout 8 – Martha (Optional) </vt:lpstr>
      <vt:lpstr>Secondary Prevention: Confirming Risk Status With PM</vt:lpstr>
      <vt:lpstr>Secondary Prevention: Determining Response With PM Handout 8 Answer - Martha</vt:lpstr>
      <vt:lpstr>Calculating Growth on the Computer</vt:lpstr>
      <vt:lpstr>Problems with Excel – Does Not Recalculate Trend Line after Intervention Change</vt:lpstr>
      <vt:lpstr>Published Data Systems often Recalculate Trend Line and ROI after Changes</vt:lpstr>
      <vt:lpstr>Part 5: Considerations for SLD Eligibility</vt:lpstr>
      <vt:lpstr>Progress Monitoring Data May Inform Specific Learning Disability Eligibility</vt:lpstr>
      <vt:lpstr>SLD Eligibility Guidance from NCRTI</vt:lpstr>
      <vt:lpstr>Using RTI for SLD Eligibility in Washington </vt:lpstr>
      <vt:lpstr>Closing</vt:lpstr>
      <vt:lpstr>Things to Remember </vt:lpstr>
      <vt:lpstr>Review Activity</vt:lpstr>
      <vt:lpstr>Review Objectives</vt:lpstr>
      <vt:lpstr>Next Steps (Optional) </vt:lpstr>
      <vt:lpstr>Need More Information?</vt:lpstr>
      <vt:lpstr>Questions? </vt:lpstr>
      <vt:lpstr>National Center on  Response to Intervention</vt:lpstr>
      <vt:lpstr>WA OSPI </vt:lpstr>
    </vt:vector>
  </TitlesOfParts>
  <Company>American Institutes for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Response to Intervention (RTI)?</dc:title>
  <dc:creator>amark</dc:creator>
  <cp:lastModifiedBy>r</cp:lastModifiedBy>
  <cp:revision>2537</cp:revision>
  <dcterms:created xsi:type="dcterms:W3CDTF">2009-12-07T19:45:20Z</dcterms:created>
  <dcterms:modified xsi:type="dcterms:W3CDTF">2011-09-12T02:04:56Z</dcterms:modified>
</cp:coreProperties>
</file>