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57" r:id="rId6"/>
    <p:sldId id="265" r:id="rId7"/>
    <p:sldId id="266" r:id="rId8"/>
    <p:sldId id="270" r:id="rId9"/>
    <p:sldId id="273" r:id="rId10"/>
    <p:sldId id="272" r:id="rId11"/>
    <p:sldId id="274" r:id="rId12"/>
    <p:sldId id="276" r:id="rId13"/>
    <p:sldId id="279" r:id="rId14"/>
    <p:sldId id="281" r:id="rId15"/>
    <p:sldId id="264" r:id="rId16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2C5E"/>
    <a:srgbClr val="7EA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5661379C-67E0-49A9-916A-C0D02E8FBC08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AD3F2F3D-2910-4096-A403-AFE0CDC629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40424" y="1731029"/>
            <a:ext cx="4634753" cy="1109849"/>
          </a:xfrm>
        </p:spPr>
        <p:txBody>
          <a:bodyPr anchor="b">
            <a:normAutofit/>
          </a:bodyPr>
          <a:lstStyle>
            <a:lvl1pPr algn="ctr">
              <a:defRPr sz="80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128964" y="3089462"/>
            <a:ext cx="1631296" cy="304053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z="1800" dirty="0"/>
              <a:t>Subtitle Here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3128964" y="3890683"/>
            <a:ext cx="2483878" cy="313671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z="1800" dirty="0"/>
              <a:t>Land Use Statement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128964" y="4948425"/>
            <a:ext cx="2572310" cy="322822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sz="1800" dirty="0"/>
              <a:t>Event Hashtag Here#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8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987" y="131139"/>
            <a:ext cx="3581401" cy="711543"/>
          </a:xfrm>
        </p:spPr>
        <p:txBody>
          <a:bodyPr>
            <a:normAutofit/>
          </a:bodyPr>
          <a:lstStyle>
            <a:lvl1pPr>
              <a:defRPr sz="6000" baseline="0"/>
            </a:lvl1pPr>
          </a:lstStyle>
          <a:p>
            <a:r>
              <a:rPr lang="en-US" dirty="0"/>
              <a:t>Title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78506" y="6241563"/>
            <a:ext cx="1786283" cy="542591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29987" y="923365"/>
            <a:ext cx="8458201" cy="5181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sz="1800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1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740" y="149070"/>
            <a:ext cx="3563471" cy="720508"/>
          </a:xfrm>
        </p:spPr>
        <p:txBody>
          <a:bodyPr>
            <a:normAutofit/>
          </a:bodyPr>
          <a:lstStyle>
            <a:lvl1pPr>
              <a:defRPr sz="6000" baseline="0"/>
            </a:lvl1pPr>
          </a:lstStyle>
          <a:p>
            <a:r>
              <a:rPr lang="en-US" sz="6000" dirty="0"/>
              <a:t>Title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2740" y="1189129"/>
            <a:ext cx="3966884" cy="489790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298577" y="1185952"/>
            <a:ext cx="4312023" cy="49010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sz="1800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0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365" y="161365"/>
            <a:ext cx="3517059" cy="836146"/>
          </a:xfrm>
        </p:spPr>
        <p:txBody>
          <a:bodyPr>
            <a:normAutofit/>
          </a:bodyPr>
          <a:lstStyle>
            <a:lvl1pPr>
              <a:defRPr sz="6000" baseline="0"/>
            </a:lvl1pPr>
          </a:lstStyle>
          <a:p>
            <a:r>
              <a:rPr lang="en-US" sz="6000" dirty="0"/>
              <a:t>Title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85365" y="1193474"/>
            <a:ext cx="4019081" cy="8163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85365" y="2017387"/>
            <a:ext cx="4019081" cy="409654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z="1800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329954" y="1185864"/>
            <a:ext cx="42806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329954" y="2017387"/>
            <a:ext cx="4280646" cy="409654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z="1800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414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3681" y="187325"/>
            <a:ext cx="3932237" cy="56571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50859" y="187325"/>
            <a:ext cx="4359741" cy="592660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z="1800" dirty="0"/>
              <a:t>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43680" y="753035"/>
            <a:ext cx="3932237" cy="53608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1987FF-D025-4FE5-950E-E8AD8C328B72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39C452-8F5D-4F3B-B4B0-4FD7D2E7A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1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92543" y="2487985"/>
            <a:ext cx="320992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754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8480" y="229440"/>
            <a:ext cx="6953250" cy="10382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49704" y="1571064"/>
            <a:ext cx="2590800" cy="6858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043998" y="2770094"/>
            <a:ext cx="5002213" cy="31829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9559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9964" y="193892"/>
            <a:ext cx="47288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964" y="1702515"/>
            <a:ext cx="6961095" cy="3488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614937" y="0"/>
            <a:ext cx="3584216" cy="6233146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7153" y="6206251"/>
            <a:ext cx="12192000" cy="0"/>
          </a:xfrm>
          <a:prstGeom prst="line">
            <a:avLst/>
          </a:prstGeom>
          <a:ln>
            <a:solidFill>
              <a:srgbClr val="7E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913" y="6233146"/>
            <a:ext cx="1787652" cy="5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39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8" r:id="rId5"/>
    <p:sldLayoutId id="2147483667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mmunities.nwesd.org/Staff_Community/Fiscal_Department/How_do_I%3F/eSignLive_(OneSpanSign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ccounts_payable@nwesd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940424" y="1733006"/>
            <a:ext cx="4634753" cy="11078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Fiscal Training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body" sz="quarter" idx="10"/>
          </p:nvPr>
        </p:nvSpPr>
        <p:spPr>
          <a:xfrm>
            <a:off x="3128964" y="3089463"/>
            <a:ext cx="3916270" cy="68134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	</a:t>
            </a:r>
            <a:r>
              <a:rPr lang="en-US" sz="6500" dirty="0" smtClean="0"/>
              <a:t>2020-2021</a:t>
            </a:r>
            <a:endParaRPr lang="en-US" sz="6500" dirty="0"/>
          </a:p>
        </p:txBody>
      </p:sp>
      <p:sp>
        <p:nvSpPr>
          <p:cNvPr id="4" name="Land Use Statement"/>
          <p:cNvSpPr>
            <a:spLocks noGrp="1"/>
          </p:cNvSpPr>
          <p:nvPr>
            <p:ph type="body" sz="quarter" idx="11"/>
          </p:nvPr>
        </p:nvSpPr>
        <p:spPr>
          <a:xfrm>
            <a:off x="3128964" y="4014134"/>
            <a:ext cx="2483878" cy="31367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vent#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FB 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78" y="6327289"/>
            <a:ext cx="347502" cy="353599"/>
          </a:xfrm>
          <a:prstGeom prst="rect">
            <a:avLst/>
          </a:prstGeom>
        </p:spPr>
      </p:pic>
      <p:sp>
        <p:nvSpPr>
          <p:cNvPr id="9" name="FB handle"/>
          <p:cNvSpPr txBox="1"/>
          <p:nvPr/>
        </p:nvSpPr>
        <p:spPr>
          <a:xfrm>
            <a:off x="677484" y="6365588"/>
            <a:ext cx="946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</a:t>
            </a:r>
          </a:p>
        </p:txBody>
      </p:sp>
      <p:pic>
        <p:nvPicPr>
          <p:cNvPr id="7" name="Twitter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941" y="6327289"/>
            <a:ext cx="353599" cy="353599"/>
          </a:xfrm>
          <a:prstGeom prst="rect">
            <a:avLst/>
          </a:prstGeom>
        </p:spPr>
      </p:pic>
      <p:sp>
        <p:nvSpPr>
          <p:cNvPr id="10" name="Twitter handle"/>
          <p:cNvSpPr txBox="1"/>
          <p:nvPr/>
        </p:nvSpPr>
        <p:spPr>
          <a:xfrm>
            <a:off x="2274540" y="6363795"/>
            <a:ext cx="1320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@NWESD189</a:t>
            </a:r>
          </a:p>
        </p:txBody>
      </p:sp>
      <p:pic>
        <p:nvPicPr>
          <p:cNvPr id="8" name="LinkedIn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7647" y="6327289"/>
            <a:ext cx="353599" cy="353599"/>
          </a:xfrm>
          <a:prstGeom prst="rect">
            <a:avLst/>
          </a:prstGeom>
        </p:spPr>
      </p:pic>
      <p:sp>
        <p:nvSpPr>
          <p:cNvPr id="11" name="LinkedIn handle"/>
          <p:cNvSpPr txBox="1"/>
          <p:nvPr/>
        </p:nvSpPr>
        <p:spPr>
          <a:xfrm>
            <a:off x="4411246" y="6363794"/>
            <a:ext cx="1201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@nwesd189</a:t>
            </a:r>
          </a:p>
        </p:txBody>
      </p:sp>
    </p:spTree>
    <p:extLst>
      <p:ext uri="{BB962C8B-B14F-4D97-AF65-F5344CB8AC3E}">
        <p14:creationId xmlns:p14="http://schemas.microsoft.com/office/powerpoint/2010/main" val="861458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43681" y="187325"/>
            <a:ext cx="5791359" cy="565710"/>
          </a:xfrm>
        </p:spPr>
        <p:txBody>
          <a:bodyPr>
            <a:noAutofit/>
          </a:bodyPr>
          <a:lstStyle/>
          <a:p>
            <a:r>
              <a:rPr lang="en-US" dirty="0" smtClean="0"/>
              <a:t>Meal Reimbursement Chart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681" y="925379"/>
            <a:ext cx="8366486" cy="29491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972" y="4027965"/>
            <a:ext cx="2298195" cy="1575221"/>
          </a:xfrm>
          <a:prstGeom prst="rect">
            <a:avLst/>
          </a:prstGeom>
        </p:spPr>
      </p:pic>
      <p:sp>
        <p:nvSpPr>
          <p:cNvPr id="7" name="Text Placeholder 6"/>
          <p:cNvSpPr txBox="1">
            <a:spLocks noGrp="1"/>
          </p:cNvSpPr>
          <p:nvPr>
            <p:ph type="body" sz="half" idx="2"/>
          </p:nvPr>
        </p:nvSpPr>
        <p:spPr>
          <a:xfrm rot="20312721">
            <a:off x="3809078" y="4570428"/>
            <a:ext cx="2248526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66"/>
                </a:solidFill>
                <a:latin typeface="Century Gothic" panose="020B0502020202020204" pitchFamily="34" charset="0"/>
              </a:rPr>
              <a:t>Tips in excess of 20% will not be reimbursed</a:t>
            </a:r>
            <a:endParaRPr lang="en-US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055717" y="5887947"/>
            <a:ext cx="649022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100" b="1" i="1" dirty="0" smtClean="0">
                <a:solidFill>
                  <a:srgbClr val="000066"/>
                </a:solidFill>
                <a:latin typeface="Century Gothic" panose="020B0502020202020204" pitchFamily="34" charset="0"/>
              </a:rPr>
              <a:t>T</a:t>
            </a:r>
            <a:r>
              <a:rPr lang="en-US" altLang="en-US" sz="2000" b="1" i="1" dirty="0" smtClean="0">
                <a:solidFill>
                  <a:srgbClr val="000066"/>
                </a:solidFill>
                <a:latin typeface="Century Gothic" panose="020B0502020202020204" pitchFamily="34" charset="0"/>
              </a:rPr>
              <a:t>axable Meals are paid through your Payroll check</a:t>
            </a:r>
            <a:endParaRPr kumimoji="0" lang="en-US" altLang="en-US" sz="2000" b="0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87797" y="4086154"/>
            <a:ext cx="458862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b="1" dirty="0" smtClean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Employee must incur an expense and be in travel status the entire meal period to qualify for reimbursement:</a:t>
            </a:r>
          </a:p>
          <a:p>
            <a:pPr lvl="1"/>
            <a:endParaRPr lang="en-US" sz="1400" b="1" dirty="0" smtClean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Breakfast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	  </a:t>
            </a:r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	  7:00-8:00 am</a:t>
            </a:r>
            <a:endParaRPr lang="en-US" sz="1400" dirty="0">
              <a:solidFill>
                <a:schemeClr val="accent3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Lunch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		</a:t>
            </a:r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12:00-1:00 pm</a:t>
            </a:r>
            <a:endParaRPr lang="en-US" sz="1400" dirty="0">
              <a:solidFill>
                <a:schemeClr val="accent3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Dinner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		  </a:t>
            </a:r>
            <a:r>
              <a:rPr lang="en-US" sz="1400" dirty="0" smtClean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5:00-6:00 pm</a:t>
            </a:r>
            <a:endParaRPr lang="en-US" sz="1400" dirty="0">
              <a:solidFill>
                <a:schemeClr val="accent3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029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4999362" cy="711543"/>
          </a:xfrm>
        </p:spPr>
        <p:txBody>
          <a:bodyPr>
            <a:normAutofit/>
          </a:bodyPr>
          <a:lstStyle/>
          <a:p>
            <a:r>
              <a:rPr lang="en-US" sz="4400" dirty="0"/>
              <a:t>Future changes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Employee </a:t>
            </a:r>
            <a:r>
              <a:rPr lang="en-US" dirty="0"/>
              <a:t>reimbursement via ACH (once a mth)</a:t>
            </a:r>
          </a:p>
          <a:p>
            <a:r>
              <a:rPr lang="en-US" dirty="0" smtClean="0"/>
              <a:t>Budget </a:t>
            </a:r>
            <a:r>
              <a:rPr lang="en-US" dirty="0"/>
              <a:t>revisions electronically in </a:t>
            </a:r>
            <a:r>
              <a:rPr lang="en-US" dirty="0" smtClean="0"/>
              <a:t>Qmlativ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The OC is your </a:t>
            </a:r>
            <a:r>
              <a:rPr lang="en-US" b="1" smtClean="0"/>
              <a:t>best friend!!</a:t>
            </a:r>
            <a:endParaRPr lang="en-US" b="1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A Friendly Reminder - Please pass on </a:t>
            </a:r>
            <a:r>
              <a:rPr lang="en-US" dirty="0" smtClean="0"/>
              <a:t>the </a:t>
            </a:r>
            <a:r>
              <a:rPr lang="en-US" dirty="0"/>
              <a:t>information presented today to any staff members that were not present at your dept. meeting.</a:t>
            </a:r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 </a:t>
            </a:r>
          </a:p>
          <a:p>
            <a:r>
              <a:rPr lang="en-US" sz="4400" dirty="0"/>
              <a:t>	</a:t>
            </a:r>
            <a:r>
              <a:rPr lang="en-US" sz="4400" dirty="0" smtClean="0"/>
              <a:t>		  Questions?</a:t>
            </a:r>
          </a:p>
          <a:p>
            <a:endParaRPr lang="en-US" sz="4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39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934693" y="2319151"/>
            <a:ext cx="5415785" cy="110984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Thank you!</a:t>
            </a:r>
          </a:p>
        </p:txBody>
      </p:sp>
      <p:pic>
        <p:nvPicPr>
          <p:cNvPr id="6" name="FB 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78" y="6327289"/>
            <a:ext cx="347502" cy="353599"/>
          </a:xfrm>
          <a:prstGeom prst="rect">
            <a:avLst/>
          </a:prstGeom>
        </p:spPr>
      </p:pic>
      <p:sp>
        <p:nvSpPr>
          <p:cNvPr id="9" name="FB handle"/>
          <p:cNvSpPr txBox="1"/>
          <p:nvPr/>
        </p:nvSpPr>
        <p:spPr>
          <a:xfrm>
            <a:off x="677484" y="6365588"/>
            <a:ext cx="946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</a:t>
            </a:r>
          </a:p>
        </p:txBody>
      </p:sp>
      <p:pic>
        <p:nvPicPr>
          <p:cNvPr id="7" name="Twitter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941" y="6327289"/>
            <a:ext cx="353599" cy="353599"/>
          </a:xfrm>
          <a:prstGeom prst="rect">
            <a:avLst/>
          </a:prstGeom>
        </p:spPr>
      </p:pic>
      <p:sp>
        <p:nvSpPr>
          <p:cNvPr id="10" name="Twitter handle"/>
          <p:cNvSpPr txBox="1"/>
          <p:nvPr/>
        </p:nvSpPr>
        <p:spPr>
          <a:xfrm>
            <a:off x="2274540" y="6363795"/>
            <a:ext cx="1320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@NWESD189</a:t>
            </a:r>
          </a:p>
        </p:txBody>
      </p:sp>
      <p:pic>
        <p:nvPicPr>
          <p:cNvPr id="8" name="LinkedIn logo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7647" y="6327289"/>
            <a:ext cx="353599" cy="353599"/>
          </a:xfrm>
          <a:prstGeom prst="rect">
            <a:avLst/>
          </a:prstGeom>
        </p:spPr>
      </p:pic>
      <p:sp>
        <p:nvSpPr>
          <p:cNvPr id="11" name="LinkedIn handle"/>
          <p:cNvSpPr txBox="1"/>
          <p:nvPr/>
        </p:nvSpPr>
        <p:spPr>
          <a:xfrm>
            <a:off x="4411246" y="6363794"/>
            <a:ext cx="1201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@nwesd189</a:t>
            </a:r>
          </a:p>
        </p:txBody>
      </p:sp>
    </p:spTree>
    <p:extLst>
      <p:ext uri="{BB962C8B-B14F-4D97-AF65-F5344CB8AC3E}">
        <p14:creationId xmlns:p14="http://schemas.microsoft.com/office/powerpoint/2010/main" val="193325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29987" y="131139"/>
            <a:ext cx="5338996" cy="711543"/>
          </a:xfrm>
        </p:spPr>
        <p:txBody>
          <a:bodyPr>
            <a:normAutofit/>
          </a:bodyPr>
          <a:lstStyle/>
          <a:p>
            <a:r>
              <a:rPr lang="en-US" sz="4400" dirty="0"/>
              <a:t>Federal Grants</a:t>
            </a:r>
          </a:p>
        </p:txBody>
      </p:sp>
      <p:sp>
        <p:nvSpPr>
          <p:cNvPr id="3" name="Text box"/>
          <p:cNvSpPr>
            <a:spLocks noGrp="1"/>
          </p:cNvSpPr>
          <p:nvPr>
            <p:ph type="body" sz="quarter" idx="13"/>
          </p:nvPr>
        </p:nvSpPr>
        <p:spPr>
          <a:xfrm>
            <a:off x="129987" y="1230283"/>
            <a:ext cx="8458201" cy="4874681"/>
          </a:xfrm>
        </p:spPr>
        <p:txBody>
          <a:bodyPr/>
          <a:lstStyle/>
          <a:p>
            <a:r>
              <a:rPr lang="en-US" dirty="0"/>
              <a:t>Online communities has been updated with Uniform Grant Guidance Information</a:t>
            </a:r>
          </a:p>
          <a:p>
            <a:r>
              <a:rPr lang="en-US" dirty="0"/>
              <a:t>	</a:t>
            </a:r>
          </a:p>
          <a:p>
            <a:pPr marL="971550" lvl="1" indent="-285750"/>
            <a:r>
              <a:rPr lang="en-US" sz="1800" dirty="0" smtClean="0"/>
              <a:t>Form </a:t>
            </a:r>
            <a:r>
              <a:rPr lang="en-US" sz="1800" dirty="0"/>
              <a:t>6070-F1 has been updated with the latest information</a:t>
            </a:r>
          </a:p>
          <a:p>
            <a:pPr marL="971550" lvl="1" indent="-285750"/>
            <a:r>
              <a:rPr lang="en-US" sz="1800" dirty="0" smtClean="0"/>
              <a:t>Per </a:t>
            </a:r>
            <a:r>
              <a:rPr lang="en-US" sz="1800" dirty="0"/>
              <a:t>our policy, if you receive a federal grant this form must 		be filled out and returned to fiscal within 10 </a:t>
            </a:r>
            <a:r>
              <a:rPr lang="en-US" sz="1800" dirty="0" smtClean="0"/>
              <a:t>days</a:t>
            </a:r>
          </a:p>
          <a:p>
            <a:pPr marL="971550" lvl="1" indent="-285750"/>
            <a:r>
              <a:rPr lang="en-US" sz="1800" dirty="0" smtClean="0"/>
              <a:t>If you are applying for a NEW federal grant, please contact fiscal </a:t>
            </a:r>
            <a:endParaRPr lang="en-US" sz="1800" dirty="0"/>
          </a:p>
          <a:p>
            <a:endParaRPr lang="en-US" dirty="0"/>
          </a:p>
          <a:p>
            <a:pPr marL="971550" lvl="1" indent="-285750"/>
            <a:r>
              <a:rPr lang="en-US" sz="1800" dirty="0" smtClean="0"/>
              <a:t>Purchases </a:t>
            </a:r>
            <a:r>
              <a:rPr lang="en-US" sz="1800" dirty="0"/>
              <a:t>must be </a:t>
            </a:r>
            <a:r>
              <a:rPr lang="en-US" sz="1800" u="sng" dirty="0"/>
              <a:t>necessary</a:t>
            </a:r>
            <a:r>
              <a:rPr lang="en-US" sz="1800" dirty="0"/>
              <a:t> and </a:t>
            </a:r>
            <a:r>
              <a:rPr lang="en-US" sz="1800" u="sng" dirty="0"/>
              <a:t>reasonable</a:t>
            </a:r>
            <a:r>
              <a:rPr lang="en-US" sz="1800" dirty="0"/>
              <a:t> in order to be 	charged to the federal grant </a:t>
            </a:r>
          </a:p>
          <a:p>
            <a:pPr marL="971550" lvl="1" indent="-285750"/>
            <a:r>
              <a:rPr lang="en-US" sz="1800" dirty="0" smtClean="0"/>
              <a:t>Quotes </a:t>
            </a:r>
            <a:r>
              <a:rPr lang="en-US" sz="1800" dirty="0"/>
              <a:t>are required for all purchases over $10,000 		per vendor per fiscal year</a:t>
            </a:r>
          </a:p>
        </p:txBody>
      </p:sp>
    </p:spTree>
    <p:extLst>
      <p:ext uri="{BB962C8B-B14F-4D97-AF65-F5344CB8AC3E}">
        <p14:creationId xmlns:p14="http://schemas.microsoft.com/office/powerpoint/2010/main" val="558393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5652504" cy="711543"/>
          </a:xfrm>
        </p:spPr>
        <p:txBody>
          <a:bodyPr>
            <a:normAutofit/>
          </a:bodyPr>
          <a:lstStyle/>
          <a:p>
            <a:r>
              <a:rPr lang="en-US" sz="4400" dirty="0"/>
              <a:t>eSign Processes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Online Communities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Time and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Advance Travel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Travel Expense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Reimbursement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Contracts: 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Contracts: Interlocals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Contracts: Limited Professional Services</a:t>
            </a:r>
          </a:p>
        </p:txBody>
      </p:sp>
    </p:spTree>
    <p:extLst>
      <p:ext uri="{BB962C8B-B14F-4D97-AF65-F5344CB8AC3E}">
        <p14:creationId xmlns:p14="http://schemas.microsoft.com/office/powerpoint/2010/main" val="334709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6" y="131139"/>
            <a:ext cx="9040139" cy="71154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Electronic Process/Qmlativ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9987" y="1496291"/>
            <a:ext cx="8458201" cy="4608673"/>
          </a:xfrm>
        </p:spPr>
        <p:txBody>
          <a:bodyPr/>
          <a:lstStyle/>
          <a:p>
            <a:r>
              <a:rPr lang="en-US" dirty="0"/>
              <a:t>Currently we are processing the following Electronically in Qmlativ</a:t>
            </a:r>
          </a:p>
          <a:p>
            <a:r>
              <a:rPr lang="en-US" dirty="0"/>
              <a:t>	</a:t>
            </a:r>
            <a:r>
              <a:rPr lang="en-US" b="1" dirty="0"/>
              <a:t>JVs-</a:t>
            </a:r>
            <a:r>
              <a:rPr lang="en-US" dirty="0"/>
              <a:t> be sure that your back up documents are readable (look at 	them after you attach them)</a:t>
            </a:r>
          </a:p>
          <a:p>
            <a:pPr marL="1428750" lvl="2" indent="-285750"/>
            <a:r>
              <a:rPr lang="en-US" sz="1600" dirty="0"/>
              <a:t>they can be pdf, excel or word document</a:t>
            </a:r>
          </a:p>
          <a:p>
            <a:pPr marL="1428750" lvl="2" indent="-285750"/>
            <a:r>
              <a:rPr lang="en-US" sz="1600" dirty="0"/>
              <a:t>they need to justify what you are moving and why</a:t>
            </a:r>
          </a:p>
          <a:p>
            <a:r>
              <a:rPr lang="en-US" dirty="0"/>
              <a:t>	</a:t>
            </a:r>
            <a:r>
              <a:rPr lang="en-US" b="1" dirty="0"/>
              <a:t>A/R invoices</a:t>
            </a:r>
            <a:r>
              <a:rPr lang="en-US" dirty="0"/>
              <a:t>-Notify Noreen when ready to batch and emailed</a:t>
            </a:r>
          </a:p>
        </p:txBody>
      </p:sp>
    </p:spTree>
    <p:extLst>
      <p:ext uri="{BB962C8B-B14F-4D97-AF65-F5344CB8AC3E}">
        <p14:creationId xmlns:p14="http://schemas.microsoft.com/office/powerpoint/2010/main" val="412613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9847"/>
            <a:ext cx="5565419" cy="7115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Purchasing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POLICY 6210 </a:t>
            </a:r>
            <a:r>
              <a:rPr lang="en-US" b="1" dirty="0"/>
              <a:t>–</a:t>
            </a:r>
          </a:p>
          <a:p>
            <a:r>
              <a:rPr lang="en-US" dirty="0"/>
              <a:t>	Staff members who obligate the NWESD 189 without proper prior 	authorization may be held personally responsible for payment of 	such obligations.</a:t>
            </a:r>
          </a:p>
          <a:p>
            <a:endParaRPr lang="en-US" dirty="0"/>
          </a:p>
          <a:p>
            <a:r>
              <a:rPr lang="en-US" dirty="0"/>
              <a:t>Purchase requisitions need to be </a:t>
            </a:r>
            <a:r>
              <a:rPr lang="en-US" u="sng" dirty="0"/>
              <a:t>fully approved </a:t>
            </a:r>
            <a:r>
              <a:rPr lang="en-US" dirty="0"/>
              <a:t>(not just by immediate supervisor) before </a:t>
            </a:r>
            <a:r>
              <a:rPr lang="en-US" dirty="0" smtClean="0"/>
              <a:t>any purchases </a:t>
            </a:r>
            <a:r>
              <a:rPr lang="en-US" dirty="0"/>
              <a:t>are made</a:t>
            </a:r>
          </a:p>
          <a:p>
            <a:r>
              <a:rPr lang="en-US" dirty="0"/>
              <a:t>Contracts must be </a:t>
            </a:r>
            <a:r>
              <a:rPr lang="en-US" u="sng" dirty="0"/>
              <a:t>fully signed </a:t>
            </a:r>
            <a:r>
              <a:rPr lang="en-US" dirty="0"/>
              <a:t>prior to contractor starting work</a:t>
            </a:r>
          </a:p>
          <a:p>
            <a:r>
              <a:rPr lang="en-US" dirty="0"/>
              <a:t>	</a:t>
            </a:r>
            <a:r>
              <a:rPr lang="en-US" dirty="0" smtClean="0"/>
              <a:t>MUST include the contract check list </a:t>
            </a:r>
          </a:p>
          <a:p>
            <a:r>
              <a:rPr lang="en-US" b="1" dirty="0" smtClean="0"/>
              <a:t>NOTE: Do not sign binding agreements only Larry or Lisa have this authority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Important </a:t>
            </a:r>
            <a:r>
              <a:rPr lang="en-US" b="1" u="sng" dirty="0"/>
              <a:t>Notes</a:t>
            </a:r>
          </a:p>
          <a:p>
            <a:r>
              <a:rPr lang="en-US" dirty="0"/>
              <a:t>Purchase Orders have a 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 smtClean="0"/>
              <a:t>page that is the terms and conditions of the purchase order that must ALWAYS be included when </a:t>
            </a:r>
            <a:r>
              <a:rPr lang="en-US" dirty="0"/>
              <a:t>sending a PO to a </a:t>
            </a:r>
            <a:r>
              <a:rPr lang="en-US" dirty="0" smtClean="0"/>
              <a:t>vendor either electronically or by mail. </a:t>
            </a:r>
          </a:p>
          <a:p>
            <a:r>
              <a:rPr lang="en-US" dirty="0" smtClean="0"/>
              <a:t>Page 2 can be found on the OC under purchasing.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0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8308619" cy="711543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582C5E"/>
                </a:solidFill>
              </a:rPr>
              <a:t>AP Invoice Approvals 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582C5E"/>
                </a:solidFill>
              </a:rPr>
              <a:t>Important things to remember:</a:t>
            </a:r>
          </a:p>
          <a:p>
            <a:r>
              <a:rPr lang="en-US" b="1" u="sng" dirty="0">
                <a:solidFill>
                  <a:srgbClr val="582C5E"/>
                </a:solidFill>
              </a:rPr>
              <a:t>All</a:t>
            </a:r>
            <a:r>
              <a:rPr lang="en-US" b="1" dirty="0">
                <a:solidFill>
                  <a:srgbClr val="582C5E"/>
                </a:solidFill>
              </a:rPr>
              <a:t> </a:t>
            </a:r>
            <a:r>
              <a:rPr lang="en-US" dirty="0">
                <a:solidFill>
                  <a:srgbClr val="582C5E"/>
                </a:solidFill>
              </a:rPr>
              <a:t>accounts payable invoices should be e-mailed or mailed to</a:t>
            </a:r>
          </a:p>
          <a:p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	</a:t>
            </a:r>
            <a:r>
              <a:rPr lang="en-US" dirty="0">
                <a:hlinkClick r:id="rId2"/>
              </a:rPr>
              <a:t>accounts_payable@nwesd.org</a:t>
            </a:r>
            <a:r>
              <a:rPr lang="en-US" dirty="0"/>
              <a:t> or </a:t>
            </a:r>
          </a:p>
          <a:p>
            <a:r>
              <a:rPr lang="en-US" dirty="0"/>
              <a:t>	</a:t>
            </a:r>
            <a:r>
              <a:rPr lang="en-US" sz="1700" dirty="0">
                <a:solidFill>
                  <a:srgbClr val="582C5E"/>
                </a:solidFill>
              </a:rPr>
              <a:t>Northwest ESD, 1601 R Ave Anacortes, WA 98221</a:t>
            </a:r>
          </a:p>
          <a:p>
            <a:r>
              <a:rPr lang="en-US" sz="1700" dirty="0">
                <a:solidFill>
                  <a:srgbClr val="582C5E"/>
                </a:solidFill>
              </a:rPr>
              <a:t>Invoices should not be sent to your individual ESD e-mail or program address.</a:t>
            </a:r>
          </a:p>
          <a:p>
            <a:endParaRPr lang="en-US" sz="1700" dirty="0">
              <a:solidFill>
                <a:srgbClr val="582C5E"/>
              </a:solidFill>
            </a:endParaRPr>
          </a:p>
          <a:p>
            <a:pPr algn="ctr"/>
            <a:r>
              <a:rPr lang="en-US" sz="1700" b="1" dirty="0">
                <a:solidFill>
                  <a:srgbClr val="582C5E"/>
                </a:solidFill>
              </a:rPr>
              <a:t>Due Dates for Payments</a:t>
            </a:r>
          </a:p>
          <a:p>
            <a:r>
              <a:rPr lang="en-US" sz="1600" dirty="0">
                <a:solidFill>
                  <a:srgbClr val="582C5E"/>
                </a:solidFill>
              </a:rPr>
              <a:t>AP invoices turned into fiscal by the 1</a:t>
            </a:r>
            <a:r>
              <a:rPr lang="en-US" sz="1600" baseline="30000" dirty="0">
                <a:solidFill>
                  <a:srgbClr val="582C5E"/>
                </a:solidFill>
              </a:rPr>
              <a:t>st</a:t>
            </a:r>
            <a:r>
              <a:rPr lang="en-US" sz="1600" dirty="0">
                <a:solidFill>
                  <a:srgbClr val="582C5E"/>
                </a:solidFill>
              </a:rPr>
              <a:t> will be paid on the 15</a:t>
            </a:r>
            <a:r>
              <a:rPr lang="en-US" sz="1600" baseline="30000" dirty="0">
                <a:solidFill>
                  <a:srgbClr val="582C5E"/>
                </a:solidFill>
              </a:rPr>
              <a:t>th</a:t>
            </a:r>
            <a:endParaRPr lang="en-US" sz="1600" dirty="0">
              <a:solidFill>
                <a:srgbClr val="582C5E"/>
              </a:solidFill>
            </a:endParaRPr>
          </a:p>
          <a:p>
            <a:r>
              <a:rPr lang="en-US" sz="1600" dirty="0">
                <a:solidFill>
                  <a:srgbClr val="582C5E"/>
                </a:solidFill>
              </a:rPr>
              <a:t>AP invoices turned into fiscal by the 16</a:t>
            </a:r>
            <a:r>
              <a:rPr lang="en-US" sz="1600" baseline="30000" dirty="0">
                <a:solidFill>
                  <a:srgbClr val="582C5E"/>
                </a:solidFill>
              </a:rPr>
              <a:t>th</a:t>
            </a:r>
            <a:r>
              <a:rPr lang="en-US" sz="1600" dirty="0">
                <a:solidFill>
                  <a:srgbClr val="582C5E"/>
                </a:solidFill>
              </a:rPr>
              <a:t> will be paid on the 30</a:t>
            </a:r>
            <a:r>
              <a:rPr lang="en-US" sz="1600" baseline="30000" dirty="0">
                <a:solidFill>
                  <a:srgbClr val="582C5E"/>
                </a:solidFill>
              </a:rPr>
              <a:t>th</a:t>
            </a:r>
            <a:r>
              <a:rPr lang="en-US" sz="1600" dirty="0">
                <a:solidFill>
                  <a:srgbClr val="582C5E"/>
                </a:solidFill>
              </a:rPr>
              <a:t>/31</a:t>
            </a:r>
            <a:r>
              <a:rPr lang="en-US" sz="1600" baseline="30000" dirty="0">
                <a:solidFill>
                  <a:srgbClr val="582C5E"/>
                </a:solidFill>
              </a:rPr>
              <a:t>st</a:t>
            </a:r>
            <a:endParaRPr lang="en-US" sz="1600" dirty="0">
              <a:solidFill>
                <a:srgbClr val="582C5E"/>
              </a:solidFill>
            </a:endParaRPr>
          </a:p>
          <a:p>
            <a:r>
              <a:rPr lang="en-US" sz="1600" b="1" dirty="0">
                <a:solidFill>
                  <a:srgbClr val="582C5E"/>
                </a:solidFill>
              </a:rPr>
              <a:t>**NEW** </a:t>
            </a:r>
            <a:r>
              <a:rPr lang="en-US" sz="1600" dirty="0">
                <a:solidFill>
                  <a:srgbClr val="582C5E"/>
                </a:solidFill>
              </a:rPr>
              <a:t>Travel Expense forms turned in by 8</a:t>
            </a:r>
            <a:r>
              <a:rPr lang="en-US" sz="1600" baseline="30000" dirty="0">
                <a:solidFill>
                  <a:srgbClr val="582C5E"/>
                </a:solidFill>
              </a:rPr>
              <a:t>th</a:t>
            </a:r>
            <a:r>
              <a:rPr lang="en-US" sz="1600" dirty="0">
                <a:solidFill>
                  <a:srgbClr val="582C5E"/>
                </a:solidFill>
              </a:rPr>
              <a:t> of the month will be paid on the 30</a:t>
            </a:r>
            <a:r>
              <a:rPr lang="en-US" sz="1600" baseline="30000" dirty="0">
                <a:solidFill>
                  <a:srgbClr val="582C5E"/>
                </a:solidFill>
              </a:rPr>
              <a:t>th</a:t>
            </a:r>
            <a:r>
              <a:rPr lang="en-US" sz="1600" dirty="0">
                <a:solidFill>
                  <a:srgbClr val="582C5E"/>
                </a:solidFill>
              </a:rPr>
              <a:t>/31</a:t>
            </a:r>
            <a:r>
              <a:rPr lang="en-US" sz="1600" baseline="30000" dirty="0">
                <a:solidFill>
                  <a:srgbClr val="582C5E"/>
                </a:solidFill>
              </a:rPr>
              <a:t>st</a:t>
            </a:r>
            <a:endParaRPr lang="en-US" sz="1600" dirty="0">
              <a:solidFill>
                <a:srgbClr val="582C5E"/>
              </a:solidFill>
            </a:endParaRPr>
          </a:p>
          <a:p>
            <a:endParaRPr lang="en-US" sz="1600" dirty="0">
              <a:solidFill>
                <a:srgbClr val="582C5E"/>
              </a:solidFill>
            </a:endParaRPr>
          </a:p>
          <a:p>
            <a:r>
              <a:rPr lang="en-US" sz="1600" dirty="0">
                <a:solidFill>
                  <a:srgbClr val="582C5E"/>
                </a:solidFill>
              </a:rPr>
              <a:t>Notify AP to close the PO at time of invoice approval (both internal &amp; external invoices)</a:t>
            </a:r>
          </a:p>
          <a:p>
            <a:r>
              <a:rPr lang="en-US" sz="1600" dirty="0">
                <a:solidFill>
                  <a:srgbClr val="582C5E"/>
                </a:solidFill>
              </a:rPr>
              <a:t>For credit card charges forward the credit card receipt/invoice immediately to AP</a:t>
            </a:r>
          </a:p>
        </p:txBody>
      </p:sp>
    </p:spTree>
    <p:extLst>
      <p:ext uri="{BB962C8B-B14F-4D97-AF65-F5344CB8AC3E}">
        <p14:creationId xmlns:p14="http://schemas.microsoft.com/office/powerpoint/2010/main" val="2615713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6087933" cy="711543"/>
          </a:xfrm>
        </p:spPr>
        <p:txBody>
          <a:bodyPr>
            <a:normAutofit/>
          </a:bodyPr>
          <a:lstStyle/>
          <a:p>
            <a:r>
              <a:rPr lang="en-US" sz="4400" dirty="0"/>
              <a:t>Travel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300" dirty="0">
                <a:solidFill>
                  <a:srgbClr val="582C5E"/>
                </a:solidFill>
              </a:rPr>
              <a:t>Board Policy 6213</a:t>
            </a:r>
          </a:p>
          <a:p>
            <a:r>
              <a:rPr lang="en-US" sz="2300" i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300" b="1" i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actual and necessary</a:t>
            </a:r>
            <a:r>
              <a:rPr lang="en-US" sz="2300" i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expenses of a staff member of the NWESD 189 incurred in the course of </a:t>
            </a:r>
            <a:r>
              <a:rPr lang="en-US" sz="2300" b="1" i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performing services for the NWESD </a:t>
            </a:r>
            <a:r>
              <a:rPr lang="en-US" sz="2300" i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may be reimbursed in accordance with the approval and reimbursement procedures of the NWESD.</a:t>
            </a:r>
          </a:p>
          <a:p>
            <a:pPr algn="ctr"/>
            <a:r>
              <a:rPr lang="en-US" sz="2600" dirty="0">
                <a:solidFill>
                  <a:srgbClr val="582C5E"/>
                </a:solidFill>
              </a:rPr>
              <a:t>The full board policy can be found on Online Communities under Travel</a:t>
            </a:r>
          </a:p>
          <a:p>
            <a:endParaRPr lang="en-US" sz="2300" dirty="0">
              <a:solidFill>
                <a:srgbClr val="582C5E"/>
              </a:solidFill>
            </a:endParaRPr>
          </a:p>
          <a:p>
            <a:r>
              <a:rPr lang="en-US" sz="2300" dirty="0">
                <a:solidFill>
                  <a:srgbClr val="582C5E"/>
                </a:solidFill>
              </a:rPr>
              <a:t>A few definitions:</a:t>
            </a:r>
          </a:p>
          <a:p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Commuting: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Travel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between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the employee’s official residence and employee’s official workstation.</a:t>
            </a:r>
          </a:p>
          <a:p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Official Workstation: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city, town, or other location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where the employee’s work is performed on a permanent basis.  The Superintendent shall designate each official workstation.</a:t>
            </a:r>
          </a:p>
          <a:p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Travel Status: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The official status of an employee when away from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both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the official residence and the official workstation on official business, exclusive of commuting.</a:t>
            </a:r>
            <a:endParaRPr lang="en-US" sz="2300" b="1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Three Hour Rule: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To qualify for a meal reimbursement, an employee must be in travel status for total of three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(3) hours beyond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the regular scheduled work day and for the entire meal period.</a:t>
            </a:r>
            <a:endParaRPr lang="en-US" sz="2300" b="1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Per Diem Costs: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Those costs covering meals while in travel status reimbursed at a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set rate 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rather than on a cost-reimbursement basis.</a:t>
            </a:r>
          </a:p>
          <a:p>
            <a:endParaRPr lang="en-US" sz="2300" i="1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Employees are encouraged to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utilize alternatives to travel</a:t>
            </a:r>
            <a:r>
              <a:rPr lang="en-US" sz="23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 as well as </a:t>
            </a:r>
            <a:r>
              <a:rPr lang="en-US" sz="23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less expensive means of travel</a:t>
            </a:r>
            <a:endParaRPr lang="en-US" sz="2300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7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7899316" cy="711543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582C5E"/>
                </a:solidFill>
                <a:latin typeface="Century Gothic" panose="020B0502020202020204" pitchFamily="34" charset="0"/>
              </a:rPr>
              <a:t>Advance Travel Requests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08364" y="842682"/>
            <a:ext cx="8458201" cy="5181600"/>
          </a:xfrm>
        </p:spPr>
        <p:txBody>
          <a:bodyPr>
            <a:normAutofit fontScale="62500" lnSpcReduction="20000"/>
          </a:bodyPr>
          <a:lstStyle/>
          <a:p>
            <a:r>
              <a:rPr lang="en-US" sz="26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Advance travel approval requirements</a:t>
            </a:r>
          </a:p>
          <a:p>
            <a:endParaRPr lang="en-US" sz="2000" b="1" u="sng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Overnight In-State: 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approval by a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program manager and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the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Superintendent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, or designee</a:t>
            </a:r>
          </a:p>
          <a:p>
            <a:pPr lvl="1"/>
            <a: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Out-of-State: 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approval by the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Superintendent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and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the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Board of Directors;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Employee’s of NWESD189 cooperatives must also be approved in the minutes of the </a:t>
            </a:r>
            <a:r>
              <a:rPr lang="en-US" sz="20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advisory committee meetings</a:t>
            </a:r>
            <a:r>
              <a:rPr lang="en-US" sz="20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(attached to request)</a:t>
            </a:r>
          </a:p>
          <a:p>
            <a:endParaRPr lang="en-US" sz="2000" b="1" dirty="0">
              <a:solidFill>
                <a:srgbClr val="22574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Advance Travel Request Form (Form 6213-F1)</a:t>
            </a:r>
          </a:p>
          <a:p>
            <a:endParaRPr lang="en-US" sz="20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All Expenses: </a:t>
            </a:r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travel request must show meals, lodging, transportation, registration, and any other estimated expenses for which reimbursement shall be requested upon completion of travel </a:t>
            </a:r>
          </a:p>
          <a:p>
            <a:pPr marL="1200150" lvl="2" indent="-285750"/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Approved (E-signed)form must be attached</a:t>
            </a:r>
            <a:r>
              <a:rPr lang="en-US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to purchase requisition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(before travel)</a:t>
            </a:r>
          </a:p>
          <a:p>
            <a:pPr marL="1200150" lvl="2" indent="-285750"/>
            <a:r>
              <a:rPr lang="en-US" dirty="0">
                <a:latin typeface="Century Gothic" panose="020B0502020202020204" pitchFamily="34" charset="0"/>
                <a:cs typeface="Times New Roman" panose="02020603050405020304" pitchFamily="18" charset="0"/>
              </a:rPr>
              <a:t>Approved (E-signed)form must be filed on the </a:t>
            </a:r>
            <a:r>
              <a:rPr lang="en-US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common drive</a:t>
            </a:r>
          </a:p>
          <a:p>
            <a:pPr marL="1200150" lvl="2" indent="-285750"/>
            <a:endParaRPr lang="en-US" b="1" dirty="0">
              <a:solidFill>
                <a:srgbClr val="582C5E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Reimbursement for meal costs will not be provided if the meeting/conference or hotel/motel provides the same meal</a:t>
            </a:r>
          </a:p>
          <a:p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Limited exceptions to this rule are to be documented on form 6213-F3 under the following conditions:</a:t>
            </a:r>
          </a:p>
          <a:p>
            <a:pPr marL="742950" lvl="1" indent="-285750"/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documented medical condition (contact HR)</a:t>
            </a:r>
          </a:p>
          <a:p>
            <a:pPr marL="742950" lvl="1" indent="-285750"/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unplanned event/activity precluded participation in furnished meal </a:t>
            </a:r>
          </a:p>
          <a:p>
            <a:pPr marL="742950" lvl="1" indent="-285750"/>
            <a:r>
              <a:rPr lang="en-US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furnished meal did not offer protein (receipt required for meal)</a:t>
            </a:r>
            <a:endParaRPr lang="en-US" sz="2000" b="1" i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b="1" i="1" dirty="0">
              <a:solidFill>
                <a:srgbClr val="22574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2000" b="1" i="1" dirty="0">
              <a:solidFill>
                <a:srgbClr val="22574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2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Any exceptions require prior approval and must be on the Advance Travel Request form </a:t>
            </a:r>
          </a:p>
          <a:p>
            <a:pPr marL="457200" lvl="1" indent="0">
              <a:buNone/>
            </a:pPr>
            <a:endParaRPr lang="en-US" sz="16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126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87" y="131139"/>
            <a:ext cx="9310104" cy="711543"/>
          </a:xfrm>
        </p:spPr>
        <p:txBody>
          <a:bodyPr>
            <a:noAutofit/>
          </a:bodyPr>
          <a:lstStyle/>
          <a:p>
            <a:r>
              <a:rPr lang="en-US" sz="4400" dirty="0"/>
              <a:t>Travel Expense Reimbursements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>
                <a:solidFill>
                  <a:schemeClr val="accent3"/>
                </a:solidFill>
                <a:latin typeface="Century Gothic" panose="020B0502020202020204" pitchFamily="34" charset="0"/>
              </a:rPr>
              <a:t>Travel claim expenses are submitted on </a:t>
            </a:r>
            <a:r>
              <a:rPr lang="en-US" i="1" dirty="0">
                <a:solidFill>
                  <a:schemeClr val="accent3"/>
                </a:solidFill>
                <a:latin typeface="Century Gothic" panose="020B0502020202020204" pitchFamily="34" charset="0"/>
              </a:rPr>
              <a:t>Travel &amp; Expense Report Form 6213-F3</a:t>
            </a:r>
            <a:endParaRPr lang="en-US" dirty="0"/>
          </a:p>
          <a:p>
            <a:pPr marL="742950" lvl="1" indent="-285750"/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Must be Signed 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by traveler and approved by supervisor (E-Sign is available)</a:t>
            </a:r>
          </a:p>
          <a:p>
            <a:pPr marL="742950" lvl="1" indent="-285750"/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Approved E-signed Advance Travel form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6213-F1</a:t>
            </a:r>
            <a:r>
              <a:rPr lang="en-US" sz="1400" dirty="0">
                <a:solidFill>
                  <a:srgbClr val="22574F"/>
                </a:solidFill>
                <a:latin typeface="Century Gothic" panose="020B0502020202020204" pitchFamily="34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for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overnight travel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</a:rPr>
              <a:t>needs to be filed on the common drive</a:t>
            </a:r>
          </a:p>
          <a:p>
            <a:pPr marL="742950" lvl="1" indent="-285750"/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Attach Agenda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for meeting/conference if a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registration fee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was paid and meals are being claimed</a:t>
            </a:r>
          </a:p>
          <a:p>
            <a:pPr marL="742950" lvl="1" indent="-285750"/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Detailed receipts must be attached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(with itemized costs) 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for meals that are not reimbursed at per diem rate</a:t>
            </a:r>
          </a:p>
          <a:p>
            <a:pPr marL="742950" lvl="1" indent="-285750"/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Detailed receipts must be attached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(with itemized costs) </a:t>
            </a: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for misc travel expenses up to $50*  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	</a:t>
            </a:r>
            <a:r>
              <a:rPr lang="en-US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* anything over $50 must be submitted on prior reimbursement form FSC-100</a:t>
            </a:r>
          </a:p>
          <a:p>
            <a:r>
              <a:rPr lang="en-US" sz="17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Important Information</a:t>
            </a:r>
          </a:p>
          <a:p>
            <a:pPr marL="800100" lvl="1" indent="-342900"/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Employee</a:t>
            </a:r>
            <a:r>
              <a:rPr lang="en-US" sz="1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must incur an expense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 order claim reimbursement, even if per diem is allowed</a:t>
            </a:r>
          </a:p>
          <a:p>
            <a:pPr marL="800100" lvl="1" indent="-342900"/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Eating a meal -</a:t>
            </a:r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employee may not stop for a meal just to meet the 3 hour rule</a:t>
            </a:r>
          </a:p>
          <a:p>
            <a:pPr marL="800100" lvl="1" indent="-342900"/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Once you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arrive back at the area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of your official workstation, travel status stops</a:t>
            </a:r>
          </a:p>
          <a:p>
            <a:pPr marL="800100" lvl="1" indent="-342900"/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Mileage claimed must be the</a:t>
            </a:r>
            <a:r>
              <a:rPr lang="en-US" sz="1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lesser of </a:t>
            </a:r>
            <a:r>
              <a:rPr lang="en-US" sz="1400" dirty="0">
                <a:solidFill>
                  <a:schemeClr val="accent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miles driven fr</a:t>
            </a:r>
            <a:r>
              <a:rPr lang="en-US" sz="1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om </a:t>
            </a:r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official workstation or official residence</a:t>
            </a:r>
          </a:p>
          <a:p>
            <a:pPr marL="800100" lvl="1" indent="-342900"/>
            <a:endParaRPr lang="en-US" sz="1400" dirty="0">
              <a:solidFill>
                <a:prstClr val="black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i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Know what you are signing! It is up to you to verify that your travel is completed correctly!</a:t>
            </a:r>
            <a:endParaRPr lang="en-US" sz="15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  <a:p>
            <a:pPr algn="ctr"/>
            <a:endParaRPr lang="en-US" sz="1400" b="1" dirty="0">
              <a:solidFill>
                <a:srgbClr val="582C5E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582C5E"/>
                </a:solidFill>
                <a:latin typeface="Century Gothic" panose="020B0502020202020204" pitchFamily="34" charset="0"/>
              </a:rPr>
              <a:t>Expense forms must be submitted within 60 days after the date of travel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11895"/>
      </p:ext>
    </p:extLst>
  </p:cSld>
  <p:clrMapOvr>
    <a:masterClrMapping/>
  </p:clrMapOvr>
</p:sld>
</file>

<file path=ppt/theme/theme1.xml><?xml version="1.0" encoding="utf-8"?>
<a:theme xmlns:a="http://schemas.openxmlformats.org/drawingml/2006/main" name="NWESD Theme">
  <a:themeElements>
    <a:clrScheme name="NWESD Custom Colors">
      <a:dk1>
        <a:srgbClr val="582C5E"/>
      </a:dk1>
      <a:lt1>
        <a:srgbClr val="582C5E"/>
      </a:lt1>
      <a:dk2>
        <a:srgbClr val="FFFFFF"/>
      </a:dk2>
      <a:lt2>
        <a:srgbClr val="FFFFFF"/>
      </a:lt2>
      <a:accent1>
        <a:srgbClr val="22574F"/>
      </a:accent1>
      <a:accent2>
        <a:srgbClr val="582C5E"/>
      </a:accent2>
      <a:accent3>
        <a:srgbClr val="000000"/>
      </a:accent3>
      <a:accent4>
        <a:srgbClr val="7EA09A"/>
      </a:accent4>
      <a:accent5>
        <a:srgbClr val="8A6C8A"/>
      </a:accent5>
      <a:accent6>
        <a:srgbClr val="582C5E"/>
      </a:accent6>
      <a:hlink>
        <a:srgbClr val="0563C1"/>
      </a:hlink>
      <a:folHlink>
        <a:srgbClr val="6F3B55"/>
      </a:folHlink>
    </a:clrScheme>
    <a:fontScheme name="NWESD Custom Fo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ESD Theme" id="{623BAF9E-42E4-4D6E-AB55-AC1294259D4D}" vid="{3189B87C-B4D5-4AB2-A30D-10DAA7A931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248B75FC630B4BA143348E9A7FE7B3" ma:contentTypeVersion="2" ma:contentTypeDescription="Create a new document." ma:contentTypeScope="" ma:versionID="95f64ad8001af46f0dbba7510bc75fb8">
  <xsd:schema xmlns:xsd="http://www.w3.org/2001/XMLSchema" xmlns:xs="http://www.w3.org/2001/XMLSchema" xmlns:p="http://schemas.microsoft.com/office/2006/metadata/properties" xmlns:ns2="522275cf-b3c9-4c97-a34b-73649da197ef" targetNamespace="http://schemas.microsoft.com/office/2006/metadata/properties" ma:root="true" ma:fieldsID="d6aabddb133b5b45f2443022d920ec71" ns2:_="">
    <xsd:import namespace="522275cf-b3c9-4c97-a34b-73649da197e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275cf-b3c9-4c97-a34b-73649da197e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997FF0-EBA7-47F9-A95E-905CE5BBF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275cf-b3c9-4c97-a34b-73649da197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EE7B5A-C718-49D7-8873-681DAD9BA58F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522275cf-b3c9-4c97-a34b-73649da197e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9F0CCF-B132-4734-A276-CEF589D00D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NWESD Theme</Template>
  <TotalTime>479</TotalTime>
  <Words>1182</Words>
  <Application>Microsoft Office PowerPoint</Application>
  <PresentationFormat>Widescreen</PresentationFormat>
  <Paragraphs>133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NWESD Theme</vt:lpstr>
      <vt:lpstr>Fiscal Training</vt:lpstr>
      <vt:lpstr>Federal Grants</vt:lpstr>
      <vt:lpstr>eSign Processes</vt:lpstr>
      <vt:lpstr>Electronic Process/Qmlativ</vt:lpstr>
      <vt:lpstr> Purchasing </vt:lpstr>
      <vt:lpstr>AP Invoice Approvals Review</vt:lpstr>
      <vt:lpstr>Travel Overview</vt:lpstr>
      <vt:lpstr>Advance Travel Requests</vt:lpstr>
      <vt:lpstr>Travel Expense Reimbursements</vt:lpstr>
      <vt:lpstr>Meal Reimbursement Chart</vt:lpstr>
      <vt:lpstr>Future changes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Haag</dc:creator>
  <cp:lastModifiedBy>Jennifer Longchamps</cp:lastModifiedBy>
  <cp:revision>53</cp:revision>
  <cp:lastPrinted>2020-09-15T17:02:50Z</cp:lastPrinted>
  <dcterms:modified xsi:type="dcterms:W3CDTF">2020-09-16T18:26:25Z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0x010100B5248B75FC630B4BA143348E9A7FE7B3</vt:lpwstr>
  </property>
</Properties>
</file>