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75" r:id="rId3"/>
    <p:sldId id="258" r:id="rId4"/>
    <p:sldId id="257" r:id="rId5"/>
    <p:sldId id="266" r:id="rId6"/>
    <p:sldId id="259" r:id="rId7"/>
    <p:sldId id="265" r:id="rId8"/>
    <p:sldId id="260" r:id="rId9"/>
    <p:sldId id="261" r:id="rId10"/>
    <p:sldId id="263" r:id="rId11"/>
    <p:sldId id="262" r:id="rId12"/>
    <p:sldId id="264" r:id="rId13"/>
    <p:sldId id="267" r:id="rId14"/>
    <p:sldId id="268" r:id="rId15"/>
    <p:sldId id="269" r:id="rId16"/>
    <p:sldId id="270" r:id="rId17"/>
    <p:sldId id="271" r:id="rId18"/>
    <p:sldId id="277" r:id="rId19"/>
    <p:sldId id="279" r:id="rId20"/>
    <p:sldId id="278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666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849708-ADB5-4157-A5A0-1CCEC4B33A92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627F71-490B-450B-9633-C43B361C48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Self assessment 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486A4C-1AAA-4873-A87F-E849843B2C3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1ADB4-94FB-4A8F-B231-BB4602F461EA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D8022-4E22-4632-8B0F-D5F53F729A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tpep-wa.org/resources/eval/eval-video-walkthroughs/" TargetMode="External"/><Relationship Id="rId2" Type="http://schemas.openxmlformats.org/officeDocument/2006/relationships/hyperlink" Target="mailto:david.morrill@k12.wa.u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pep-wa.org/resources/eval/" TargetMode="External"/><Relationship Id="rId2" Type="http://schemas.openxmlformats.org/officeDocument/2006/relationships/hyperlink" Target="https://library.nwesd.org/tpep/eval-training-document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files.nwesd.org/~jlongchamps/TPEP/eVAL/Getting_Started_with_Sandbox.pdf" TargetMode="External"/><Relationship Id="rId4" Type="http://schemas.openxmlformats.org/officeDocument/2006/relationships/hyperlink" Target="http://sandbox.eval-wa.org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2000"/>
            <a:ext cx="7772400" cy="1470025"/>
          </a:xfrm>
        </p:spPr>
        <p:txBody>
          <a:bodyPr/>
          <a:lstStyle/>
          <a:p>
            <a:r>
              <a:rPr lang="en-US" dirty="0" err="1" smtClean="0"/>
              <a:t>eVAL</a:t>
            </a:r>
            <a:r>
              <a:rPr lang="en-US" dirty="0" smtClean="0"/>
              <a:t> Introduction</a:t>
            </a:r>
            <a:br>
              <a:rPr lang="en-US" dirty="0" smtClean="0"/>
            </a:br>
            <a:r>
              <a:rPr lang="en-US" dirty="0" smtClean="0"/>
              <a:t>RIG 2 – Cohort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240" y="2667754"/>
            <a:ext cx="6400800" cy="1752600"/>
          </a:xfrm>
        </p:spPr>
        <p:txBody>
          <a:bodyPr/>
          <a:lstStyle/>
          <a:p>
            <a:r>
              <a:rPr lang="en-US" dirty="0" smtClean="0"/>
              <a:t>October 29, 2012</a:t>
            </a:r>
          </a:p>
          <a:p>
            <a:r>
              <a:rPr lang="en-US" dirty="0" smtClean="0"/>
              <a:t>Cathey Frederick</a:t>
            </a:r>
          </a:p>
          <a:p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Specialist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4724400"/>
            <a:ext cx="6248400" cy="169074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dirty="0" err="1" smtClean="0"/>
              <a:t>Evaluatees</a:t>
            </a:r>
            <a:r>
              <a:rPr lang="en-US" dirty="0" smtClean="0"/>
              <a:t>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</a:t>
            </a:r>
            <a:r>
              <a:rPr lang="en-US" dirty="0" err="1" smtClean="0"/>
              <a:t>Evaluatees</a:t>
            </a:r>
            <a:r>
              <a:rPr lang="en-US" dirty="0" smtClean="0"/>
              <a:t> can:</a:t>
            </a:r>
          </a:p>
          <a:p>
            <a:r>
              <a:rPr lang="en-US" dirty="0" smtClean="0"/>
              <a:t>Add goal prompts</a:t>
            </a:r>
          </a:p>
          <a:p>
            <a:r>
              <a:rPr lang="en-US" dirty="0" smtClean="0"/>
              <a:t>Align their goals to the state criteria or local instructional model</a:t>
            </a:r>
          </a:p>
          <a:p>
            <a:r>
              <a:rPr lang="en-US" dirty="0" smtClean="0"/>
              <a:t>Add artifacts to provide support for their goals</a:t>
            </a:r>
          </a:p>
          <a:p>
            <a:r>
              <a:rPr lang="en-US" dirty="0" smtClean="0"/>
              <a:t>Dialogue with their supervisor around their goals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1519237" cy="61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dirty="0" err="1" smtClean="0"/>
              <a:t>Evaluatees</a:t>
            </a:r>
            <a:r>
              <a:rPr lang="en-US" dirty="0" smtClean="0"/>
              <a:t>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</a:t>
            </a:r>
            <a:r>
              <a:rPr lang="en-US" dirty="0" err="1" smtClean="0"/>
              <a:t>Evaluatees</a:t>
            </a:r>
            <a:r>
              <a:rPr lang="en-US" dirty="0" smtClean="0"/>
              <a:t> can:</a:t>
            </a:r>
          </a:p>
          <a:p>
            <a:r>
              <a:rPr lang="en-US" dirty="0" smtClean="0"/>
              <a:t>Load </a:t>
            </a:r>
            <a:r>
              <a:rPr lang="en-US" dirty="0"/>
              <a:t>evidence such as documents, spreadsheets, or </a:t>
            </a:r>
            <a:r>
              <a:rPr lang="en-US" dirty="0" smtClean="0"/>
              <a:t>presentations</a:t>
            </a:r>
          </a:p>
          <a:p>
            <a:r>
              <a:rPr lang="en-US" dirty="0" smtClean="0"/>
              <a:t>Align documents </a:t>
            </a:r>
            <a:r>
              <a:rPr lang="en-US" dirty="0"/>
              <a:t>to the state </a:t>
            </a:r>
            <a:r>
              <a:rPr lang="en-US" dirty="0" smtClean="0"/>
              <a:t>criteria 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1524000" cy="61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dirty="0" err="1" smtClean="0"/>
              <a:t>Evaluatees</a:t>
            </a:r>
            <a:r>
              <a:rPr lang="en-US" dirty="0" smtClean="0"/>
              <a:t>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</a:t>
            </a:r>
            <a:r>
              <a:rPr lang="en-US" dirty="0" err="1" smtClean="0"/>
              <a:t>Evaluatees</a:t>
            </a:r>
            <a:r>
              <a:rPr lang="en-US" dirty="0" smtClean="0"/>
              <a:t> can:</a:t>
            </a:r>
          </a:p>
          <a:p>
            <a:r>
              <a:rPr lang="en-US" dirty="0"/>
              <a:t> </a:t>
            </a:r>
            <a:r>
              <a:rPr lang="en-US" dirty="0" smtClean="0"/>
              <a:t>View </a:t>
            </a:r>
            <a:r>
              <a:rPr lang="en-US" dirty="0"/>
              <a:t>the </a:t>
            </a:r>
            <a:r>
              <a:rPr lang="en-US" dirty="0" smtClean="0"/>
              <a:t>summative scores, self-assessment scores, and observations scores aligned to the state criteria</a:t>
            </a:r>
          </a:p>
          <a:p>
            <a:r>
              <a:rPr lang="en-US" dirty="0" smtClean="0"/>
              <a:t>View observation notes and reflections</a:t>
            </a:r>
          </a:p>
          <a:p>
            <a:r>
              <a:rPr lang="en-US" dirty="0" smtClean="0"/>
              <a:t>Generate and print a summative report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1409700" cy="57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Evaluators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Evaluators can:</a:t>
            </a:r>
          </a:p>
          <a:p>
            <a:r>
              <a:rPr lang="en-US" dirty="0" smtClean="0"/>
              <a:t>Create question prompts for goals, pre-conference, reflection, and post conference</a:t>
            </a:r>
          </a:p>
          <a:p>
            <a:r>
              <a:rPr lang="en-US" dirty="0" smtClean="0"/>
              <a:t>Assign questions to </a:t>
            </a:r>
            <a:r>
              <a:rPr lang="en-US" dirty="0" err="1" smtClean="0"/>
              <a:t>evaluatees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1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2020888"/>
            <a:ext cx="1371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Evaluators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1"/>
            <a:ext cx="8229600" cy="3886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Under                   Evaluators can:</a:t>
            </a:r>
          </a:p>
          <a:p>
            <a:r>
              <a:rPr lang="en-US" dirty="0" smtClean="0"/>
              <a:t>Use </a:t>
            </a:r>
            <a:r>
              <a:rPr lang="en-US" dirty="0"/>
              <a:t>the practice section to enter formative evaluation data regarding videos or classroom </a:t>
            </a:r>
            <a:r>
              <a:rPr lang="en-US" dirty="0" smtClean="0"/>
              <a:t>observations</a:t>
            </a:r>
          </a:p>
          <a:p>
            <a:r>
              <a:rPr lang="en-US" dirty="0" smtClean="0"/>
              <a:t>Engage in </a:t>
            </a:r>
            <a:r>
              <a:rPr lang="en-US" dirty="0"/>
              <a:t>dialog regarding </a:t>
            </a:r>
            <a:r>
              <a:rPr lang="en-US" dirty="0" smtClean="0"/>
              <a:t>shared </a:t>
            </a:r>
            <a:r>
              <a:rPr lang="en-US" dirty="0"/>
              <a:t>(or different) perceptions of quality </a:t>
            </a:r>
            <a:r>
              <a:rPr lang="en-US" dirty="0" smtClean="0"/>
              <a:t>instruction </a:t>
            </a:r>
          </a:p>
          <a:p>
            <a:r>
              <a:rPr lang="en-US" dirty="0" smtClean="0"/>
              <a:t>View dashboards </a:t>
            </a:r>
            <a:r>
              <a:rPr lang="en-US" dirty="0"/>
              <a:t>that display multiple data points summarizing many evaluator </a:t>
            </a:r>
            <a:r>
              <a:rPr lang="en-US" dirty="0" smtClean="0"/>
              <a:t>perspectives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1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981200"/>
            <a:ext cx="1371600" cy="56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Evaluators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7244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Under                   Evaluators can:</a:t>
            </a:r>
          </a:p>
          <a:p>
            <a:r>
              <a:rPr lang="en-US" dirty="0" smtClean="0"/>
              <a:t>Schedule pre-conference, conference, and post-conference sessions</a:t>
            </a:r>
          </a:p>
          <a:p>
            <a:r>
              <a:rPr lang="en-US" dirty="0" smtClean="0"/>
              <a:t>Enter </a:t>
            </a:r>
            <a:r>
              <a:rPr lang="en-US" dirty="0"/>
              <a:t>notes during lessons (or paste them from other software </a:t>
            </a:r>
            <a:r>
              <a:rPr lang="en-US" dirty="0" smtClean="0"/>
              <a:t>afterwards)</a:t>
            </a:r>
          </a:p>
          <a:p>
            <a:r>
              <a:rPr lang="en-US" dirty="0" smtClean="0"/>
              <a:t>Align </a:t>
            </a:r>
            <a:r>
              <a:rPr lang="en-US" dirty="0"/>
              <a:t>the evidence from their notes to state or local rubrics and provide feedback </a:t>
            </a:r>
            <a:r>
              <a:rPr lang="en-US" dirty="0" smtClean="0"/>
              <a:t>regarding </a:t>
            </a:r>
            <a:r>
              <a:rPr lang="en-US" dirty="0"/>
              <a:t>the level of quality </a:t>
            </a:r>
            <a:r>
              <a:rPr lang="en-US" dirty="0" smtClean="0"/>
              <a:t>observed </a:t>
            </a:r>
          </a:p>
          <a:p>
            <a:r>
              <a:rPr lang="en-US" dirty="0" smtClean="0"/>
              <a:t>Score </a:t>
            </a:r>
            <a:r>
              <a:rPr lang="en-US" dirty="0"/>
              <a:t>rubric, annotate </a:t>
            </a:r>
            <a:r>
              <a:rPr lang="en-US" dirty="0" smtClean="0"/>
              <a:t>scores </a:t>
            </a:r>
            <a:r>
              <a:rPr lang="en-US" dirty="0"/>
              <a:t>and manage all aspects of evidence gathered during observations </a:t>
            </a:r>
            <a:endParaRPr lang="en-US" dirty="0" smtClean="0"/>
          </a:p>
          <a:p>
            <a:r>
              <a:rPr lang="en-US" dirty="0" smtClean="0"/>
              <a:t>Print post-conference </a:t>
            </a:r>
            <a:r>
              <a:rPr lang="en-US" dirty="0"/>
              <a:t>observation </a:t>
            </a:r>
            <a:r>
              <a:rPr lang="en-US" dirty="0" smtClean="0"/>
              <a:t>reports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1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0200" y="1905000"/>
            <a:ext cx="1409700" cy="57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Evaluators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Evaluators can:</a:t>
            </a:r>
          </a:p>
          <a:p>
            <a:r>
              <a:rPr lang="en-US" dirty="0" smtClean="0"/>
              <a:t>Submit final </a:t>
            </a:r>
            <a:r>
              <a:rPr lang="en-US" dirty="0"/>
              <a:t>summative scores </a:t>
            </a:r>
            <a:r>
              <a:rPr lang="en-US" dirty="0" smtClean="0"/>
              <a:t>to </a:t>
            </a:r>
            <a:r>
              <a:rPr lang="en-US" dirty="0"/>
              <a:t>their district </a:t>
            </a:r>
            <a:r>
              <a:rPr lang="en-US" dirty="0" smtClean="0"/>
              <a:t>office </a:t>
            </a:r>
          </a:p>
          <a:p>
            <a:r>
              <a:rPr lang="en-US" dirty="0" smtClean="0"/>
              <a:t>Print </a:t>
            </a:r>
            <a:r>
              <a:rPr lang="en-US" dirty="0"/>
              <a:t>summative </a:t>
            </a:r>
            <a:r>
              <a:rPr lang="en-US" dirty="0" smtClean="0"/>
              <a:t>reports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1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981200"/>
            <a:ext cx="1443038" cy="5615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Evaluators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Evaluators can:</a:t>
            </a:r>
          </a:p>
          <a:p>
            <a:r>
              <a:rPr lang="en-US" dirty="0" smtClean="0"/>
              <a:t>View </a:t>
            </a:r>
            <a:r>
              <a:rPr lang="en-US" dirty="0"/>
              <a:t>a variety of reports </a:t>
            </a:r>
            <a:r>
              <a:rPr lang="en-US" dirty="0" smtClean="0"/>
              <a:t>including 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chool-wide </a:t>
            </a:r>
            <a:r>
              <a:rPr lang="en-US" dirty="0"/>
              <a:t>evaluation </a:t>
            </a:r>
            <a:r>
              <a:rPr lang="en-US" dirty="0" smtClean="0"/>
              <a:t>summaries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ndividual teacher evaluation trends</a:t>
            </a:r>
          </a:p>
          <a:p>
            <a:pPr lvl="1"/>
            <a:r>
              <a:rPr lang="en-US" dirty="0" smtClean="0"/>
              <a:t> Discrepancies </a:t>
            </a:r>
            <a:r>
              <a:rPr lang="en-US" dirty="0"/>
              <a:t>between teacher self-assessments and evaluator </a:t>
            </a:r>
            <a:r>
              <a:rPr lang="en-US" dirty="0" smtClean="0"/>
              <a:t>scores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9" name="Rectangle 8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18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2600" y="1981200"/>
            <a:ext cx="1347788" cy="539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Next?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Determine Framework</a:t>
            </a:r>
          </a:p>
          <a:p>
            <a:r>
              <a:rPr lang="en-US" dirty="0" smtClean="0"/>
              <a:t>Notify OSPI of choice</a:t>
            </a:r>
          </a:p>
          <a:p>
            <a:pPr lvl="1"/>
            <a:r>
              <a:rPr lang="en-US" dirty="0" smtClean="0"/>
              <a:t>	</a:t>
            </a:r>
            <a:r>
              <a:rPr lang="en-US" dirty="0" smtClean="0"/>
              <a:t>David Morrill (</a:t>
            </a:r>
            <a:r>
              <a:rPr lang="en-US" dirty="0" smtClean="0">
                <a:hlinkClick r:id="rId2"/>
              </a:rPr>
              <a:t>david.morrill@k12.wa.us</a:t>
            </a:r>
            <a:r>
              <a:rPr lang="en-US" dirty="0" smtClean="0"/>
              <a:t>)</a:t>
            </a:r>
          </a:p>
          <a:p>
            <a:r>
              <a:rPr lang="en-US" dirty="0" smtClean="0"/>
              <a:t>Check out </a:t>
            </a:r>
            <a:r>
              <a:rPr lang="en-US" dirty="0" err="1" smtClean="0"/>
              <a:t>eVAL</a:t>
            </a:r>
            <a:r>
              <a:rPr lang="en-US" dirty="0" smtClean="0"/>
              <a:t> Video Tutorials on OSPI site: </a:t>
            </a:r>
            <a:r>
              <a:rPr lang="en-US" dirty="0" smtClean="0">
                <a:hlinkClick r:id="rId3"/>
              </a:rPr>
              <a:t>http://tpep-wa.org/resources/eval/eval-video-walkthroughs</a:t>
            </a:r>
            <a:r>
              <a:rPr lang="en-US" dirty="0" smtClean="0">
                <a:hlinkClick r:id="rId3"/>
              </a:rPr>
              <a:t>/</a:t>
            </a:r>
            <a:endParaRPr lang="en-US" dirty="0" smtClean="0"/>
          </a:p>
          <a:p>
            <a:pPr lvl="1"/>
            <a:r>
              <a:rPr lang="en-US" dirty="0" smtClean="0"/>
              <a:t>	</a:t>
            </a:r>
            <a:r>
              <a:rPr lang="en-US" dirty="0" smtClean="0"/>
              <a:t>In preparation for next training, watch:</a:t>
            </a:r>
            <a:r>
              <a:rPr lang="en-US" sz="2800" dirty="0" smtClean="0"/>
              <a:t> </a:t>
            </a:r>
            <a:r>
              <a:rPr lang="en-US" sz="2800" dirty="0" smtClean="0"/>
              <a:t>“Exploring Roles in </a:t>
            </a:r>
            <a:r>
              <a:rPr lang="en-US" sz="2800" dirty="0" err="1" smtClean="0"/>
              <a:t>eVAL</a:t>
            </a:r>
            <a:r>
              <a:rPr lang="en-US" sz="2800" dirty="0" smtClean="0"/>
              <a:t>” </a:t>
            </a:r>
            <a:r>
              <a:rPr lang="en-US" sz="2800" dirty="0" err="1" smtClean="0"/>
              <a:t>and“Requesting</a:t>
            </a:r>
            <a:r>
              <a:rPr lang="en-US" sz="2800" dirty="0" smtClean="0"/>
              <a:t> </a:t>
            </a:r>
            <a:r>
              <a:rPr lang="en-US" sz="2800" dirty="0" smtClean="0"/>
              <a:t>Access to </a:t>
            </a:r>
            <a:r>
              <a:rPr lang="en-US" sz="2800" dirty="0" err="1" smtClean="0"/>
              <a:t>eVAL</a:t>
            </a:r>
            <a:r>
              <a:rPr lang="en-US" sz="2800" dirty="0" smtClean="0"/>
              <a:t>”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7912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Information?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Training Documents</a:t>
            </a:r>
          </a:p>
          <a:p>
            <a:pPr lvl="1"/>
            <a:r>
              <a:rPr lang="en-US" dirty="0" smtClean="0">
                <a:hlinkClick r:id="rId2"/>
              </a:rPr>
              <a:t>https://library.nwesd.org/tpep/eval-training-documents</a:t>
            </a:r>
            <a:endParaRPr lang="en-US" dirty="0" smtClean="0"/>
          </a:p>
          <a:p>
            <a:r>
              <a:rPr lang="en-US" dirty="0" smtClean="0"/>
              <a:t>OSPI </a:t>
            </a:r>
            <a:r>
              <a:rPr lang="en-US" dirty="0" err="1" smtClean="0"/>
              <a:t>eVAL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>
                <a:hlinkClick r:id="rId3"/>
              </a:rPr>
              <a:t>http://tpep-wa.org/resources/eval/</a:t>
            </a:r>
            <a:endParaRPr lang="en-US" dirty="0" smtClean="0"/>
          </a:p>
          <a:p>
            <a:r>
              <a:rPr lang="en-US" dirty="0" err="1" smtClean="0"/>
              <a:t>eVAL</a:t>
            </a:r>
            <a:r>
              <a:rPr lang="en-US" dirty="0" smtClean="0"/>
              <a:t> Sandbox Demonstration Site</a:t>
            </a:r>
          </a:p>
          <a:p>
            <a:pPr lvl="1"/>
            <a:r>
              <a:rPr lang="en-US" dirty="0" smtClean="0">
                <a:latin typeface="Cambria" pitchFamily="18" charset="0"/>
                <a:ea typeface="MS Mincho" pitchFamily="49" charset="-128"/>
                <a:cs typeface="Times New Roman" pitchFamily="18" charset="0"/>
                <a:hlinkClick r:id="rId4"/>
              </a:rPr>
              <a:t>http://sandbox.eval-wa.org/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 lvl="1"/>
            <a:r>
              <a:rPr lang="en-US" dirty="0" smtClean="0">
                <a:hlinkClick r:id="rId5"/>
              </a:rPr>
              <a:t>https://files.nwesd.org/~jlongchamps/TPEP/eVAL/Getting_Started_with_Sandbox.pdf</a:t>
            </a:r>
            <a:endParaRPr lang="en-US" dirty="0" smtClean="0">
              <a:latin typeface="Cambria" pitchFamily="18" charset="0"/>
              <a:ea typeface="MS Mincho" pitchFamily="49" charset="-128"/>
              <a:cs typeface="Times New Roman" pitchFamily="18" charset="0"/>
            </a:endParaRPr>
          </a:p>
          <a:p>
            <a:pPr lvl="1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57912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the evaluation process and understand how the </a:t>
            </a:r>
            <a:r>
              <a:rPr lang="en-US" dirty="0" err="1" smtClean="0"/>
              <a:t>eVAL</a:t>
            </a:r>
            <a:r>
              <a:rPr lang="en-US" dirty="0" smtClean="0"/>
              <a:t> tool can support it</a:t>
            </a:r>
          </a:p>
          <a:p>
            <a:r>
              <a:rPr lang="en-US" dirty="0" smtClean="0"/>
              <a:t>View the role of </a:t>
            </a:r>
            <a:r>
              <a:rPr lang="en-US" dirty="0" err="1" smtClean="0"/>
              <a:t>Evaluatee</a:t>
            </a:r>
            <a:r>
              <a:rPr lang="en-US" dirty="0" smtClean="0"/>
              <a:t> in </a:t>
            </a:r>
            <a:r>
              <a:rPr lang="en-US" dirty="0" err="1" smtClean="0"/>
              <a:t>eVAL</a:t>
            </a:r>
            <a:endParaRPr lang="en-US" dirty="0" smtClean="0"/>
          </a:p>
          <a:p>
            <a:r>
              <a:rPr lang="en-US" dirty="0" smtClean="0"/>
              <a:t>View the role of Evaluator in </a:t>
            </a:r>
            <a:r>
              <a:rPr lang="en-US" dirty="0" err="1" smtClean="0"/>
              <a:t>eVAL</a:t>
            </a:r>
            <a:endParaRPr lang="en-US" dirty="0" smtClean="0"/>
          </a:p>
          <a:p>
            <a:r>
              <a:rPr lang="en-US" dirty="0" smtClean="0"/>
              <a:t>Review next steps to get ready to use </a:t>
            </a:r>
            <a:r>
              <a:rPr lang="en-US" dirty="0" err="1" smtClean="0"/>
              <a:t>eVAL</a:t>
            </a:r>
            <a:r>
              <a:rPr lang="en-US" dirty="0" smtClean="0"/>
              <a:t> in your district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c</a:t>
            </a:r>
            <a:r>
              <a:rPr lang="en-US" smtClean="0"/>
              <a:t>athey</a:t>
            </a:r>
            <a:r>
              <a:rPr lang="en-US" dirty="0" smtClean="0"/>
              <a:t> Frederick</a:t>
            </a:r>
          </a:p>
          <a:p>
            <a:pPr algn="ctr">
              <a:buNone/>
            </a:pPr>
            <a:r>
              <a:rPr lang="en-US" dirty="0" smtClean="0"/>
              <a:t>ESD 189 </a:t>
            </a:r>
            <a:r>
              <a:rPr lang="en-US" dirty="0" err="1" smtClean="0"/>
              <a:t>eVAL</a:t>
            </a:r>
            <a:r>
              <a:rPr lang="en-US" dirty="0" smtClean="0"/>
              <a:t> Specialist</a:t>
            </a:r>
          </a:p>
          <a:p>
            <a:pPr algn="ctr">
              <a:buNone/>
            </a:pPr>
            <a:r>
              <a:rPr lang="en-US" dirty="0" smtClean="0"/>
              <a:t>Cathey.frederick@seaotters.us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00" y="1828800"/>
            <a:ext cx="6476996" cy="17526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6" name="Rectangle 5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4500" dirty="0" err="1" smtClean="0"/>
              <a:t>eVAL</a:t>
            </a:r>
            <a:r>
              <a:rPr lang="en-US" sz="4500" dirty="0" smtClean="0"/>
              <a:t> </a:t>
            </a:r>
            <a:r>
              <a:rPr lang="en-US" sz="4500" dirty="0"/>
              <a:t>is a web-based tool designed to manage the evaluation process and documentation. Developed in partnership with the Washington Education Association, the Office of Superintendent of Public Instruction, and Educational Service District 113, </a:t>
            </a:r>
            <a:r>
              <a:rPr lang="en-US" sz="4500" dirty="0" err="1"/>
              <a:t>eVAL</a:t>
            </a:r>
            <a:r>
              <a:rPr lang="en-US" sz="4500" dirty="0"/>
              <a:t> is:</a:t>
            </a:r>
          </a:p>
          <a:p>
            <a:pPr lvl="1"/>
            <a:r>
              <a:rPr lang="en-US" dirty="0"/>
              <a:t>a </a:t>
            </a:r>
            <a:r>
              <a:rPr lang="en-US" b="1" dirty="0"/>
              <a:t>free</a:t>
            </a:r>
            <a:r>
              <a:rPr lang="en-US" dirty="0"/>
              <a:t> resource </a:t>
            </a:r>
            <a:r>
              <a:rPr lang="en-US" dirty="0" smtClean="0"/>
              <a:t>currently being </a:t>
            </a:r>
            <a:r>
              <a:rPr lang="en-US" dirty="0"/>
              <a:t>used by our pilot and RIG districts for </a:t>
            </a:r>
            <a:r>
              <a:rPr lang="en-US" dirty="0" smtClean="0"/>
              <a:t>2012-13;</a:t>
            </a:r>
            <a:endParaRPr lang="en-US" dirty="0"/>
          </a:p>
          <a:p>
            <a:pPr lvl="1"/>
            <a:r>
              <a:rPr lang="en-US" b="1" dirty="0"/>
              <a:t>personalized</a:t>
            </a:r>
            <a:r>
              <a:rPr lang="en-US" dirty="0"/>
              <a:t> for each district for their instructional framework, resources, and documents;</a:t>
            </a:r>
          </a:p>
          <a:p>
            <a:pPr lvl="1"/>
            <a:r>
              <a:rPr lang="en-US" b="1" dirty="0"/>
              <a:t>voluntary</a:t>
            </a:r>
            <a:r>
              <a:rPr lang="en-US" dirty="0"/>
              <a:t> for all districts, who can use as many or as few of </a:t>
            </a:r>
            <a:r>
              <a:rPr lang="en-US" dirty="0" err="1"/>
              <a:t>eVAL’s</a:t>
            </a:r>
            <a:r>
              <a:rPr lang="en-US" dirty="0"/>
              <a:t> features as they’d like (or none at all); and</a:t>
            </a:r>
          </a:p>
          <a:p>
            <a:pPr lvl="1"/>
            <a:r>
              <a:rPr lang="en-US" b="1" dirty="0"/>
              <a:t>extremely secure</a:t>
            </a:r>
            <a:r>
              <a:rPr lang="en-US" dirty="0"/>
              <a:t> with limited access physically and virtually to its </a:t>
            </a:r>
            <a:r>
              <a:rPr lang="en-US" dirty="0" smtClean="0"/>
              <a:t>servers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Teacher Principal Evaluation Pilot</a:t>
            </a:r>
            <a:endParaRPr lang="en-US" dirty="0"/>
          </a:p>
        </p:txBody>
      </p:sp>
      <p:pic>
        <p:nvPicPr>
          <p:cNvPr id="1026" name="Picture 2" descr="http://home.wsd.wednet.edu/sites/default/files/eval_pilot_timeline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5" y="1979294"/>
            <a:ext cx="8143195" cy="3346928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 Process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657600" y="1295400"/>
            <a:ext cx="1981200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en-US" sz="1400" b="1" dirty="0" smtClean="0"/>
              <a:t>Training</a:t>
            </a:r>
          </a:p>
          <a:p>
            <a:pPr marL="342900" indent="-342900" algn="ctr">
              <a:buAutoNum type="arabicPeriod"/>
            </a:pPr>
            <a:r>
              <a:rPr lang="en-US" sz="1400" b="1" dirty="0" smtClean="0"/>
              <a:t>Orientation</a:t>
            </a:r>
            <a:endParaRPr lang="en-US" sz="1400" b="1" dirty="0"/>
          </a:p>
        </p:txBody>
      </p:sp>
      <p:sp>
        <p:nvSpPr>
          <p:cNvPr id="6" name="Oval 5"/>
          <p:cNvSpPr/>
          <p:nvPr/>
        </p:nvSpPr>
        <p:spPr>
          <a:xfrm>
            <a:off x="5181600" y="5257800"/>
            <a:ext cx="1981200" cy="914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5.  Observations</a:t>
            </a:r>
            <a:endParaRPr lang="en-US" sz="1400" b="1" dirty="0"/>
          </a:p>
        </p:txBody>
      </p:sp>
      <p:sp>
        <p:nvSpPr>
          <p:cNvPr id="7" name="Oval 6"/>
          <p:cNvSpPr/>
          <p:nvPr/>
        </p:nvSpPr>
        <p:spPr>
          <a:xfrm>
            <a:off x="2286000" y="5257800"/>
            <a:ext cx="1828800" cy="91440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6.  Post-Observation Conference</a:t>
            </a:r>
            <a:endParaRPr lang="en-US" sz="1400" b="1" dirty="0"/>
          </a:p>
        </p:txBody>
      </p:sp>
      <p:sp>
        <p:nvSpPr>
          <p:cNvPr id="8" name="Oval 7"/>
          <p:cNvSpPr/>
          <p:nvPr/>
        </p:nvSpPr>
        <p:spPr>
          <a:xfrm>
            <a:off x="6400800" y="3657600"/>
            <a:ext cx="18288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4.  Pre-Observation  Conference</a:t>
            </a:r>
            <a:endParaRPr lang="en-US" sz="1400" b="1" dirty="0"/>
          </a:p>
        </p:txBody>
      </p:sp>
      <p:sp>
        <p:nvSpPr>
          <p:cNvPr id="9" name="Oval 8"/>
          <p:cNvSpPr/>
          <p:nvPr/>
        </p:nvSpPr>
        <p:spPr>
          <a:xfrm>
            <a:off x="914400" y="3657600"/>
            <a:ext cx="1828800" cy="9144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7.  Summary Evaluation Conference</a:t>
            </a:r>
            <a:endParaRPr lang="en-US" sz="1400" b="1" dirty="0"/>
          </a:p>
        </p:txBody>
      </p:sp>
      <p:sp>
        <p:nvSpPr>
          <p:cNvPr id="10" name="Oval 9"/>
          <p:cNvSpPr/>
          <p:nvPr/>
        </p:nvSpPr>
        <p:spPr>
          <a:xfrm>
            <a:off x="6400800" y="1981200"/>
            <a:ext cx="1828800" cy="9144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3.  Self-Assessment</a:t>
            </a:r>
            <a:endParaRPr lang="en-US" sz="1400" b="1" dirty="0"/>
          </a:p>
        </p:txBody>
      </p:sp>
      <p:sp>
        <p:nvSpPr>
          <p:cNvPr id="11" name="Oval 10"/>
          <p:cNvSpPr/>
          <p:nvPr/>
        </p:nvSpPr>
        <p:spPr>
          <a:xfrm>
            <a:off x="838200" y="1981200"/>
            <a:ext cx="19050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8.  Professional Development Plans</a:t>
            </a:r>
            <a:endParaRPr lang="en-US" sz="1400" b="1" dirty="0"/>
          </a:p>
        </p:txBody>
      </p:sp>
      <p:sp>
        <p:nvSpPr>
          <p:cNvPr id="13" name="Right Arrow 12"/>
          <p:cNvSpPr/>
          <p:nvPr/>
        </p:nvSpPr>
        <p:spPr>
          <a:xfrm rot="1876633">
            <a:off x="6004412" y="1632387"/>
            <a:ext cx="524188" cy="381000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 rot="5400000">
            <a:off x="7015006" y="3119594"/>
            <a:ext cx="524188" cy="381000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rot="7985149">
            <a:off x="6837868" y="4779245"/>
            <a:ext cx="524188" cy="381000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10800000">
            <a:off x="4404212" y="5442388"/>
            <a:ext cx="524188" cy="3810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ight Arrow 18"/>
          <p:cNvSpPr/>
          <p:nvPr/>
        </p:nvSpPr>
        <p:spPr>
          <a:xfrm rot="13516463">
            <a:off x="2270611" y="4756589"/>
            <a:ext cx="524188" cy="381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 rot="16200000">
            <a:off x="1528606" y="3119594"/>
            <a:ext cx="524188" cy="381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 rot="20328985">
            <a:off x="2794328" y="1682036"/>
            <a:ext cx="524188" cy="38100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Supports </a:t>
            </a:r>
            <a:r>
              <a:rPr lang="en-US" dirty="0"/>
              <a:t>dialog between supervisor and </a:t>
            </a:r>
            <a:r>
              <a:rPr lang="en-US" dirty="0" smtClean="0"/>
              <a:t>supervisee </a:t>
            </a:r>
          </a:p>
          <a:p>
            <a:r>
              <a:rPr lang="en-US" dirty="0" smtClean="0"/>
              <a:t>Assists reflection </a:t>
            </a:r>
            <a:r>
              <a:rPr lang="en-US" dirty="0"/>
              <a:t>about an individual’s </a:t>
            </a:r>
            <a:r>
              <a:rPr lang="en-US" dirty="0" smtClean="0"/>
              <a:t>practice</a:t>
            </a:r>
          </a:p>
          <a:p>
            <a:r>
              <a:rPr lang="en-US" dirty="0" smtClean="0"/>
              <a:t>Facilitates collection </a:t>
            </a:r>
            <a:r>
              <a:rPr lang="en-US" dirty="0"/>
              <a:t>of evidence of effective </a:t>
            </a:r>
            <a:r>
              <a:rPr lang="en-US" dirty="0" smtClean="0"/>
              <a:t>practice </a:t>
            </a:r>
          </a:p>
          <a:p>
            <a:r>
              <a:rPr lang="en-US" dirty="0" smtClean="0"/>
              <a:t>Serves </a:t>
            </a:r>
            <a:r>
              <a:rPr lang="en-US" dirty="0"/>
              <a:t>as a central storage and reporting tool for many aspects of the evaluation </a:t>
            </a:r>
            <a:r>
              <a:rPr lang="en-US" dirty="0" smtClean="0"/>
              <a:t>process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6388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Role of </a:t>
            </a:r>
            <a:r>
              <a:rPr lang="en-US" dirty="0" err="1" smtClean="0"/>
              <a:t>Evaluatee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Either Principal or Teacher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30763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 err="1" smtClean="0"/>
              <a:t>evaluatee</a:t>
            </a:r>
            <a:r>
              <a:rPr lang="en-US" dirty="0" smtClean="0"/>
              <a:t> has three primary responsibilities in </a:t>
            </a:r>
            <a:r>
              <a:rPr lang="en-US" dirty="0" err="1" smtClean="0"/>
              <a:t>eVAL</a:t>
            </a:r>
            <a:r>
              <a:rPr lang="en-US" dirty="0" smtClean="0"/>
              <a:t>: </a:t>
            </a:r>
            <a:endParaRPr lang="en-US" sz="4000" dirty="0" smtClean="0"/>
          </a:p>
          <a:p>
            <a:pPr lvl="1"/>
            <a:r>
              <a:rPr lang="en-US" dirty="0" smtClean="0"/>
              <a:t>self-assessment and goal-setting;</a:t>
            </a:r>
            <a:endParaRPr lang="en-US" sz="3600" dirty="0" smtClean="0"/>
          </a:p>
          <a:p>
            <a:pPr lvl="1"/>
            <a:r>
              <a:rPr lang="en-US" dirty="0" smtClean="0"/>
              <a:t>interacting with the evaluator in the observation process; and</a:t>
            </a:r>
            <a:endParaRPr lang="en-US" sz="3600" dirty="0" smtClean="0"/>
          </a:p>
          <a:p>
            <a:pPr lvl="1"/>
            <a:r>
              <a:rPr lang="en-US" dirty="0" smtClean="0"/>
              <a:t>uploading artifacts</a:t>
            </a:r>
            <a:endParaRPr lang="en-US" sz="3600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4572000"/>
            <a:ext cx="7858125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dirty="0" err="1" smtClean="0"/>
              <a:t>Evaluatees</a:t>
            </a:r>
            <a:r>
              <a:rPr lang="en-US" dirty="0" smtClean="0"/>
              <a:t>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</a:t>
            </a:r>
            <a:r>
              <a:rPr lang="en-US" dirty="0" err="1" smtClean="0"/>
              <a:t>Evaluatees</a:t>
            </a:r>
            <a:r>
              <a:rPr lang="en-US" dirty="0" smtClean="0"/>
              <a:t> can:</a:t>
            </a:r>
          </a:p>
          <a:p>
            <a:r>
              <a:rPr lang="en-US" dirty="0"/>
              <a:t>be reminded of the date, time and location of events related to planned </a:t>
            </a:r>
            <a:r>
              <a:rPr lang="en-US" dirty="0" smtClean="0"/>
              <a:t>observations</a:t>
            </a:r>
          </a:p>
          <a:p>
            <a:r>
              <a:rPr lang="en-US" dirty="0" smtClean="0"/>
              <a:t> respond </a:t>
            </a:r>
            <a:r>
              <a:rPr lang="en-US" dirty="0"/>
              <a:t>to questions prior to their </a:t>
            </a:r>
            <a:r>
              <a:rPr lang="en-US" dirty="0" smtClean="0"/>
              <a:t>pre-conferences</a:t>
            </a:r>
          </a:p>
          <a:p>
            <a:r>
              <a:rPr lang="en-US" dirty="0" smtClean="0"/>
              <a:t>enter </a:t>
            </a:r>
            <a:r>
              <a:rPr lang="en-US" dirty="0"/>
              <a:t>notes for their </a:t>
            </a:r>
            <a:r>
              <a:rPr lang="en-US" dirty="0" smtClean="0"/>
              <a:t>principal</a:t>
            </a:r>
          </a:p>
          <a:p>
            <a:r>
              <a:rPr lang="en-US" dirty="0" smtClean="0"/>
              <a:t>reflect </a:t>
            </a:r>
            <a:r>
              <a:rPr lang="en-US" dirty="0"/>
              <a:t>upon their </a:t>
            </a:r>
            <a:r>
              <a:rPr lang="en-US" dirty="0" smtClean="0"/>
              <a:t>lessons </a:t>
            </a:r>
            <a:endParaRPr lang="en-US" dirty="0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1447800" cy="587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</a:t>
            </a:r>
            <a:r>
              <a:rPr lang="en-US" dirty="0" err="1" smtClean="0"/>
              <a:t>Evaluatees</a:t>
            </a:r>
            <a:r>
              <a:rPr lang="en-US" dirty="0" smtClean="0"/>
              <a:t> Do in </a:t>
            </a:r>
            <a:r>
              <a:rPr lang="en-US" dirty="0" err="1" smtClean="0"/>
              <a:t>eVAL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Under                   </a:t>
            </a:r>
            <a:r>
              <a:rPr lang="en-US" dirty="0" err="1" smtClean="0"/>
              <a:t>Evaluatees</a:t>
            </a:r>
            <a:r>
              <a:rPr lang="en-US" dirty="0" smtClean="0"/>
              <a:t> can:</a:t>
            </a:r>
          </a:p>
          <a:p>
            <a:r>
              <a:rPr lang="en-US" dirty="0" smtClean="0"/>
              <a:t>Develop </a:t>
            </a:r>
            <a:r>
              <a:rPr lang="en-US" dirty="0"/>
              <a:t>self-assessments by scoring rubrics organized by the state criteria or local instructional </a:t>
            </a:r>
            <a:r>
              <a:rPr lang="en-US" dirty="0" smtClean="0"/>
              <a:t>models</a:t>
            </a:r>
          </a:p>
          <a:p>
            <a:r>
              <a:rPr lang="en-US" dirty="0" smtClean="0"/>
              <a:t>Determine whether self-assessment will </a:t>
            </a:r>
            <a:r>
              <a:rPr lang="en-US" dirty="0"/>
              <a:t>remain private, or be shared at teachers’ discretion with </a:t>
            </a:r>
            <a:r>
              <a:rPr lang="en-US" dirty="0" smtClean="0"/>
              <a:t>supervisors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219200"/>
            <a:ext cx="75247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1981200"/>
            <a:ext cx="1447800" cy="58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228600" y="228600"/>
            <a:ext cx="8610600" cy="64008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5562600"/>
            <a:ext cx="3379302" cy="914400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</TotalTime>
  <Words>610</Words>
  <Application>Microsoft Office PowerPoint</Application>
  <PresentationFormat>On-screen Show (4:3)</PresentationFormat>
  <Paragraphs>128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eVAL Introduction RIG 2 – Cohort 1</vt:lpstr>
      <vt:lpstr>Goals</vt:lpstr>
      <vt:lpstr>What is eVAL?</vt:lpstr>
      <vt:lpstr>Teacher Principal Evaluation Pilot</vt:lpstr>
      <vt:lpstr>Evaluation Process</vt:lpstr>
      <vt:lpstr>Why use eVAL?</vt:lpstr>
      <vt:lpstr>Role of Evaluatee   Either Principal or Teacher</vt:lpstr>
      <vt:lpstr>What Can Evaluatees Do in eVAL?</vt:lpstr>
      <vt:lpstr>What Can Evaluatees Do in eVAL?</vt:lpstr>
      <vt:lpstr>What Can Evaluatees Do in eVAL?</vt:lpstr>
      <vt:lpstr>What Can Evaluatees Do in eVAL?</vt:lpstr>
      <vt:lpstr>What Can Evaluatees Do in eVAL?</vt:lpstr>
      <vt:lpstr>What Can Evaluators Do in eVAL?</vt:lpstr>
      <vt:lpstr>What Can Evaluators Do in eVAL?</vt:lpstr>
      <vt:lpstr>What Can Evaluators Do in eVAL?</vt:lpstr>
      <vt:lpstr>What Can Evaluators Do in eVAL?</vt:lpstr>
      <vt:lpstr>What Can Evaluators Do in eVAL?</vt:lpstr>
      <vt:lpstr>What’s Next?</vt:lpstr>
      <vt:lpstr>More Information?</vt:lpstr>
      <vt:lpstr>Questions?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 Introduction RIG 2 – Cohort 1</dc:title>
  <dc:creator>mamaotter</dc:creator>
  <cp:lastModifiedBy>mamaotter</cp:lastModifiedBy>
  <cp:revision>35</cp:revision>
  <dcterms:created xsi:type="dcterms:W3CDTF">2012-10-28T00:06:39Z</dcterms:created>
  <dcterms:modified xsi:type="dcterms:W3CDTF">2012-10-29T18:30:01Z</dcterms:modified>
</cp:coreProperties>
</file>