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66" r:id="rId2"/>
    <p:sldId id="267" r:id="rId3"/>
    <p:sldId id="268" r:id="rId4"/>
    <p:sldId id="269" r:id="rId5"/>
    <p:sldId id="265" r:id="rId6"/>
    <p:sldId id="256" r:id="rId7"/>
    <p:sldId id="262" r:id="rId8"/>
    <p:sldId id="264" r:id="rId9"/>
    <p:sldId id="263" r:id="rId10"/>
    <p:sldId id="270" r:id="rId11"/>
    <p:sldId id="258" r:id="rId12"/>
    <p:sldId id="272" r:id="rId13"/>
    <p:sldId id="259" r:id="rId14"/>
    <p:sldId id="271" r:id="rId15"/>
    <p:sldId id="273" r:id="rId16"/>
    <p:sldId id="274" r:id="rId17"/>
    <p:sldId id="275" r:id="rId18"/>
    <p:sldId id="260" r:id="rId19"/>
    <p:sldId id="261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F4ED3-6FF8-40DE-974A-B28A28A4771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4FCFA-40BF-49A5-AA47-410397B5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12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to Facilitator – See Facilitator Directions on Agenda Document.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0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55">
              <a:defRPr/>
            </a:pPr>
            <a:r>
              <a:rPr lang="en-US" dirty="0" smtClean="0"/>
              <a:t>Review Garmston’s Norms of Collaboration.  Ask participants to reflect on one of the norms they would like to focus on for today.</a:t>
            </a:r>
          </a:p>
          <a:p>
            <a:pPr defTabSz="931355">
              <a:defRPr/>
            </a:pPr>
            <a:r>
              <a:rPr lang="en-US" dirty="0" smtClean="0"/>
              <a:t>Handout.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5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Deming:  American engineer, statistician, professor</a:t>
            </a:r>
            <a:r>
              <a:rPr lang="en-US" baseline="0" dirty="0" smtClean="0"/>
              <a:t> and management consultant.</a:t>
            </a:r>
          </a:p>
          <a:p>
            <a:r>
              <a:rPr lang="en-US" baseline="0" dirty="0" smtClean="0"/>
              <a:t>Developed sampling techniques still used by the US </a:t>
            </a:r>
            <a:r>
              <a:rPr lang="en-US" baseline="0" dirty="0" err="1" smtClean="0"/>
              <a:t>Dept</a:t>
            </a:r>
            <a:r>
              <a:rPr lang="en-US" baseline="0" dirty="0" smtClean="0"/>
              <a:t> of Census and Bureau of Labor Statistics.</a:t>
            </a:r>
          </a:p>
          <a:p>
            <a:r>
              <a:rPr lang="en-US" baseline="0" dirty="0" smtClean="0"/>
              <a:t>Developed the PDSA process (adopted from Walter </a:t>
            </a:r>
            <a:r>
              <a:rPr lang="en-US" baseline="0" dirty="0" err="1" smtClean="0"/>
              <a:t>Shewart</a:t>
            </a:r>
            <a:r>
              <a:rPr lang="en-US" baseline="0" dirty="0" smtClean="0"/>
              <a:t>, Statistician)</a:t>
            </a:r>
          </a:p>
          <a:p>
            <a:r>
              <a:rPr lang="en-US" baseline="0" dirty="0" smtClean="0"/>
              <a:t>Best known for working in Japan beginning in 1950…with manufacturing leaders.</a:t>
            </a:r>
          </a:p>
          <a:p>
            <a:r>
              <a:rPr lang="en-US" baseline="0" dirty="0" smtClean="0"/>
              <a:t>Japanese still credit him with the rise of Japan’s economy post war.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FCFA-40BF-49A5-AA47-410397B5CB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39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8CF4CB-DC9F-4656-B125-9B0158B9B1CF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are you now???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FCFA-40BF-49A5-AA47-410397B5CB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27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Allow 10 -15</a:t>
            </a:r>
            <a:r>
              <a:rPr lang="en-US" baseline="0" dirty="0" smtClean="0"/>
              <a:t> minutes for folks to work alone.  SILENTLY.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FCFA-40BF-49A5-AA47-410397B5CB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19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8CF4CB-DC9F-4656-B125-9B0158B9B1CF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5201E1E-9727-4A73-B765-10E549D07AF1}" type="datetime1">
              <a:rPr lang="en-US" smtClean="0"/>
              <a:t>3/3/2015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FC2E152-6C39-4980-BF3D-8FB6035855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BE39-C2ED-453D-BAD8-ACA0A1F0482C}" type="datetime1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E152-6C39-4980-BF3D-8FB6035855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11AD-805F-4DDD-A323-36FC97DB61E1}" type="datetime1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E152-6C39-4980-BF3D-8FB6035855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A509B7-DEBF-4203-98B7-E2CD012E54BB}" type="datetime1">
              <a:rPr lang="en-US" smtClean="0"/>
              <a:t>3/3/2015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C2E152-6C39-4980-BF3D-8FB6035855A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30FFF76-7C34-4DAD-93F1-0D146B6A1347}" type="datetime1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FC2E152-6C39-4980-BF3D-8FB6035855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44C7-408D-4AC0-BEE3-4403AA661B09}" type="datetime1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E152-6C39-4980-BF3D-8FB6035855A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7F8D-7B41-49E4-B2B4-72B4ECE7B515}" type="datetime1">
              <a:rPr lang="en-US" smtClean="0"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E152-6C39-4980-BF3D-8FB6035855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316263-66F5-4900-8C5A-6D77ED9EC64B}" type="datetime1">
              <a:rPr lang="en-US" smtClean="0"/>
              <a:t>3/3/2015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C2E152-6C39-4980-BF3D-8FB6035855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622B-1094-46F8-A56A-6CF70AFCA57C}" type="datetime1">
              <a:rPr lang="en-US" smtClean="0"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E152-6C39-4980-BF3D-8FB6035855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F86B8F-5885-4FD6-9004-AA5E972B97F2}" type="datetime1">
              <a:rPr lang="en-US" smtClean="0"/>
              <a:t>3/3/2015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C2E152-6C39-4980-BF3D-8FB6035855A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9C5172-24CF-4BB6-8708-DE591323A6FD}" type="datetime1">
              <a:rPr lang="en-US" smtClean="0"/>
              <a:t>3/3/2015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C2E152-6C39-4980-BF3D-8FB6035855A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68AA51-D601-4446-94B8-7B07D8651311}" type="datetime1">
              <a:rPr lang="en-US" smtClean="0"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C2E152-6C39-4980-BF3D-8FB6035855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057399" y="2684482"/>
            <a:ext cx="6731001" cy="2308324"/>
          </a:xfrm>
        </p:spPr>
        <p:txBody>
          <a:bodyPr/>
          <a:lstStyle/>
          <a:p>
            <a:pPr algn="r"/>
            <a:r>
              <a:rPr lang="en-US" dirty="0" smtClean="0"/>
              <a:t>TPEP and System Reliability:</a:t>
            </a:r>
            <a:br>
              <a:rPr lang="en-US" dirty="0" smtClean="0"/>
            </a:br>
            <a:r>
              <a:rPr lang="en-US" dirty="0" smtClean="0"/>
              <a:t>Winter, 2015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2055759" y="5130801"/>
            <a:ext cx="6665159" cy="1554272"/>
          </a:xfrm>
        </p:spPr>
        <p:txBody>
          <a:bodyPr/>
          <a:lstStyle/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           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257800"/>
            <a:ext cx="2471518" cy="79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2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Your TPEP PD Plan</a:t>
            </a:r>
            <a:br>
              <a:rPr lang="en-US" dirty="0" smtClean="0"/>
            </a:br>
            <a:r>
              <a:rPr lang="en-US" dirty="0" smtClean="0"/>
              <a:t>What do you recall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Plan?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Your Role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Record for 10 minutes</a:t>
            </a:r>
            <a:endParaRPr lang="en-US" b="1" dirty="0"/>
          </a:p>
          <a:p>
            <a:endParaRPr lang="en-US" dirty="0"/>
          </a:p>
        </p:txBody>
      </p:sp>
      <p:pic>
        <p:nvPicPr>
          <p:cNvPr id="4098" name="Picture 2" descr="C:\Users\kshoop.ESD189\AppData\Local\Microsoft\Windows\Temporary Internet Files\Content.IE5\W7MHD96L\SilenceKelm041511crop_0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45" y="2914650"/>
            <a:ext cx="215646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E152-6C39-4980-BF3D-8FB6035855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36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Learning from our Team Data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E152-6C39-4980-BF3D-8FB6035855A4}" type="slidenum">
              <a:rPr lang="en-US" smtClean="0"/>
              <a:t>11</a:t>
            </a:fld>
            <a:endParaRPr lang="en-US"/>
          </a:p>
        </p:txBody>
      </p:sp>
      <p:pic>
        <p:nvPicPr>
          <p:cNvPr id="5122" name="Picture 2" descr="C:\Users\kshoop.ESD189\AppData\Local\Microsoft\Windows\Temporary Internet Files\Content.IE5\M8MVKU3Z\eratosthenes-sieve[1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057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806952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Needed:  </a:t>
            </a:r>
          </a:p>
          <a:p>
            <a:pPr marL="0" indent="0">
              <a:buNone/>
            </a:pPr>
            <a:r>
              <a:rPr lang="en-US" dirty="0" smtClean="0"/>
              <a:t>Heterogeneous groups of 3-5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recorder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Your reflections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20 minutes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Report out:  what are 2-3 ideas to remember?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from our TPEP Survey Data:  Initial Analysis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Rules of Engagement: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Follow your norms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Work in heterogeneous pairs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Examine all displays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Use the protocol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predict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observe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infer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C2E152-6C39-4980-BF3D-8FB6035855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77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TPEP Survey: Predictions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E152-6C39-4980-BF3D-8FB6035855A4}" type="slidenum">
              <a:rPr lang="en-US" smtClean="0"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24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do I think the results will be re 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Knowledge of the work of the TPEP Leadership team?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Understanding of the IFW?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Understanding of the self-assessment process?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Understanding of the Goal Setting process and tools?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Knowledge of the PD plan made by the TPEP Leadership team?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34000" y="1600200"/>
            <a:ext cx="3200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From these Groups:</a:t>
            </a:r>
          </a:p>
          <a:p>
            <a:endParaRPr lang="en-US" dirty="0"/>
          </a:p>
          <a:p>
            <a:r>
              <a:rPr lang="en-US" dirty="0" smtClean="0"/>
              <a:t>Admin</a:t>
            </a:r>
          </a:p>
          <a:p>
            <a:r>
              <a:rPr lang="en-US" dirty="0" smtClean="0"/>
              <a:t>Teachers</a:t>
            </a:r>
          </a:p>
          <a:p>
            <a:r>
              <a:rPr lang="en-US" dirty="0" smtClean="0"/>
              <a:t>T: Comprehensive</a:t>
            </a:r>
          </a:p>
          <a:p>
            <a:r>
              <a:rPr lang="en-US" dirty="0" smtClean="0"/>
              <a:t>T: Focused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08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next 60-70 minutes…..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Rules of Engagement: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Follow your norms</a:t>
            </a:r>
          </a:p>
          <a:p>
            <a:pPr marL="0" indent="0">
              <a:buNone/>
            </a:pPr>
            <a:r>
              <a:rPr lang="en-US" dirty="0"/>
              <a:t>	Work in heterogeneous pairs</a:t>
            </a:r>
          </a:p>
          <a:p>
            <a:pPr marL="0" indent="0">
              <a:buNone/>
            </a:pPr>
            <a:r>
              <a:rPr lang="en-US" dirty="0"/>
              <a:t>	Examine all displays</a:t>
            </a:r>
          </a:p>
          <a:p>
            <a:pPr marL="0" indent="0">
              <a:buNone/>
            </a:pPr>
            <a:r>
              <a:rPr lang="en-US" dirty="0"/>
              <a:t>	Use the protocol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trike="sngStrike" dirty="0"/>
              <a:t>predict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/>
              <a:t>observe</a:t>
            </a:r>
          </a:p>
          <a:p>
            <a:pPr marL="0" indent="0">
              <a:buNone/>
            </a:pPr>
            <a:r>
              <a:rPr lang="en-US" b="1" dirty="0"/>
              <a:t>		</a:t>
            </a:r>
            <a:r>
              <a:rPr lang="en-US" b="1" dirty="0" smtClean="0"/>
              <a:t>infer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Take your break as you need it</a:t>
            </a:r>
            <a:endParaRPr lang="en-US" b="1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C2E152-6C39-4980-BF3D-8FB6035855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58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Done?  One additional analysis step…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pair examines notes for 1-2 Data Summaries (Use the </a:t>
            </a:r>
            <a:r>
              <a:rPr lang="en-US" b="1" dirty="0" smtClean="0"/>
              <a:t>INFERENCES</a:t>
            </a:r>
            <a:r>
              <a:rPr lang="en-US" dirty="0" smtClean="0"/>
              <a:t> Page)</a:t>
            </a:r>
            <a:endParaRPr lang="en-US" dirty="0"/>
          </a:p>
          <a:p>
            <a:r>
              <a:rPr lang="en-US" dirty="0" smtClean="0"/>
              <a:t>That pair prepares a poster report to the group for each Data Summary, to include 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What top 1-2 </a:t>
            </a:r>
            <a:r>
              <a:rPr lang="en-US" b="1" dirty="0" smtClean="0"/>
              <a:t>messages</a:t>
            </a:r>
            <a:r>
              <a:rPr lang="en-US" dirty="0" smtClean="0"/>
              <a:t> from the data?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What </a:t>
            </a:r>
            <a:r>
              <a:rPr lang="en-US" b="1" dirty="0" smtClean="0"/>
              <a:t>good news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What top 1-2 </a:t>
            </a:r>
            <a:r>
              <a:rPr lang="en-US" b="1" dirty="0" smtClean="0"/>
              <a:t>opportunities</a:t>
            </a:r>
            <a:r>
              <a:rPr lang="en-US" dirty="0" smtClean="0"/>
              <a:t> exist for future 	actions? </a:t>
            </a:r>
          </a:p>
          <a:p>
            <a:r>
              <a:rPr lang="en-US" dirty="0" smtClean="0"/>
              <a:t>20 minutes to create reports</a:t>
            </a:r>
          </a:p>
          <a:p>
            <a:endParaRPr lang="en-US" dirty="0"/>
          </a:p>
          <a:p>
            <a:r>
              <a:rPr lang="en-US" dirty="0" smtClean="0"/>
              <a:t>Report out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C2E152-6C39-4980-BF3D-8FB6035855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59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C2E152-6C39-4980-BF3D-8FB6035855A4}" type="slidenum">
              <a:rPr lang="en-US" smtClean="0"/>
              <a:t>16</a:t>
            </a:fld>
            <a:endParaRPr lang="en-US"/>
          </a:p>
        </p:txBody>
      </p:sp>
      <p:pic>
        <p:nvPicPr>
          <p:cNvPr id="6147" name="Picture 3" descr="C:\Users\kshoop.ESD189\AppData\Local\Microsoft\Windows\Temporary Internet Files\Content.IE5\ZFIT2O3J\superman_lunchbox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6934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421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Deming’s PDSA Cycle:</a:t>
            </a:r>
            <a:br>
              <a:rPr lang="en-US" altLang="en-US" sz="4000" smtClean="0"/>
            </a:br>
            <a:r>
              <a:rPr lang="en-US" altLang="en-US" sz="4000" smtClean="0"/>
              <a:t>Embedded in the Continuing System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29200" y="2286000"/>
            <a:ext cx="3429000" cy="3733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Plan</a:t>
            </a:r>
          </a:p>
          <a:p>
            <a:pPr eaLnBrk="1" hangingPunct="1"/>
            <a:r>
              <a:rPr lang="en-US" altLang="en-US" dirty="0" smtClean="0"/>
              <a:t>Do</a:t>
            </a:r>
          </a:p>
          <a:p>
            <a:pPr eaLnBrk="1" hangingPunct="1"/>
            <a:r>
              <a:rPr lang="en-US" altLang="en-US" dirty="0" smtClean="0"/>
              <a:t>Check/Study</a:t>
            </a:r>
          </a:p>
          <a:p>
            <a:pPr eaLnBrk="1" hangingPunct="1"/>
            <a:r>
              <a:rPr lang="en-US" altLang="en-US" dirty="0" smtClean="0"/>
              <a:t>Act</a:t>
            </a:r>
          </a:p>
          <a:p>
            <a:pPr eaLnBrk="1" hangingPunct="1"/>
            <a:r>
              <a:rPr lang="en-US" altLang="en-US" dirty="0" smtClean="0"/>
              <a:t>Analyze</a:t>
            </a:r>
          </a:p>
          <a:p>
            <a:pPr eaLnBrk="1" hangingPunct="1"/>
            <a:r>
              <a:rPr lang="en-US" altLang="en-US" dirty="0" smtClean="0"/>
              <a:t>Plan again</a:t>
            </a:r>
          </a:p>
          <a:p>
            <a:pPr eaLnBrk="1" hangingPunct="1"/>
            <a:r>
              <a:rPr lang="en-US" altLang="en-US" dirty="0" smtClean="0"/>
              <a:t>…</a:t>
            </a:r>
          </a:p>
        </p:txBody>
      </p:sp>
      <p:pic>
        <p:nvPicPr>
          <p:cNvPr id="5124" name="Picture 5" descr="PDSA_ImprovementModel.gif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35909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cdn.slidehunter.com/wp-content/uploads/plan-do-check-act-deming-cycle-powerp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55213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C2E152-6C39-4980-BF3D-8FB6035855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78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have planned and done.</a:t>
            </a:r>
          </a:p>
          <a:p>
            <a:pPr marL="0" indent="0">
              <a:buNone/>
            </a:pPr>
            <a:r>
              <a:rPr lang="en-US" dirty="0" smtClean="0"/>
              <a:t>You have studied.</a:t>
            </a:r>
          </a:p>
          <a:p>
            <a:pPr marL="0" indent="0">
              <a:buNone/>
            </a:pPr>
            <a:r>
              <a:rPr lang="en-US" dirty="0" smtClean="0"/>
              <a:t>Now…what are the opportunities?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B0F0"/>
                </a:solidFill>
              </a:rPr>
              <a:t>Action planning.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B0F0"/>
                </a:solidFill>
              </a:rPr>
              <a:t>Communication of the plan.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B0F0"/>
                </a:solidFill>
              </a:rPr>
              <a:t>Persistence in monitoring the plan.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B0F0"/>
                </a:solidFill>
              </a:rPr>
              <a:t>Making Data part of the monitoring</a:t>
            </a:r>
            <a:r>
              <a:rPr lang="en-US" b="1" dirty="0" smtClean="0">
                <a:solidFill>
                  <a:srgbClr val="00B0F0"/>
                </a:solidFill>
              </a:rPr>
              <a:t>.</a:t>
            </a: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C2E152-6C39-4980-BF3D-8FB6035855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77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E152-6C39-4980-BF3D-8FB6035855A4}" type="slidenum">
              <a:rPr lang="en-US" smtClean="0"/>
              <a:t>19</a:t>
            </a:fld>
            <a:endParaRPr lang="en-US"/>
          </a:p>
        </p:txBody>
      </p:sp>
      <p:pic>
        <p:nvPicPr>
          <p:cNvPr id="7170" name="Picture 2" descr="C:\Users\kshoop.ESD189\AppData\Local\Microsoft\Windows\Temporary Internet Files\Content.IE5\W7MHD96L\Group_Planning_Exercise_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306"/>
            <a:ext cx="9144000" cy="650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049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Pausing</a:t>
            </a:r>
          </a:p>
          <a:p>
            <a:pPr lvl="0"/>
            <a:r>
              <a:rPr lang="en-US" dirty="0" smtClean="0"/>
              <a:t>Paraphrasing</a:t>
            </a:r>
          </a:p>
          <a:p>
            <a:pPr lvl="0"/>
            <a:r>
              <a:rPr lang="en-US" dirty="0" smtClean="0"/>
              <a:t>Posing Questions</a:t>
            </a:r>
          </a:p>
          <a:p>
            <a:pPr lvl="0"/>
            <a:r>
              <a:rPr lang="en-US" dirty="0" smtClean="0"/>
              <a:t>Putting Ideas on the Table</a:t>
            </a:r>
          </a:p>
          <a:p>
            <a:pPr lvl="0"/>
            <a:r>
              <a:rPr lang="en-US" dirty="0" smtClean="0"/>
              <a:t>Providing Data</a:t>
            </a:r>
          </a:p>
          <a:p>
            <a:pPr lvl="0"/>
            <a:r>
              <a:rPr lang="en-US" dirty="0" smtClean="0"/>
              <a:t>Paying Attention to Self and Others</a:t>
            </a:r>
          </a:p>
          <a:p>
            <a:pPr lvl="0"/>
            <a:r>
              <a:rPr lang="en-US" dirty="0" smtClean="0"/>
              <a:t>Presuming Positive Intentions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Norms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29016" y="5803392"/>
            <a:ext cx="609600" cy="521208"/>
          </a:xfrm>
          <a:prstGeom prst="rect">
            <a:avLst/>
          </a:prstGeom>
        </p:spPr>
        <p:txBody>
          <a:bodyPr/>
          <a:lstStyle/>
          <a:p>
            <a:pPr algn="ctr"/>
            <a:fld id="{EFC2E152-6C39-4980-BF3D-8FB6035855A4}" type="slidenum">
              <a:rPr lang="en-US" smtClean="0">
                <a:solidFill>
                  <a:schemeClr val="bg1"/>
                </a:solidFill>
              </a:rPr>
              <a:pPr algn="ctr"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Thanks!!		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E152-6C39-4980-BF3D-8FB6035855A4}" type="slidenum">
              <a:rPr lang="en-US" smtClean="0"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Evaluations</a:t>
            </a:r>
          </a:p>
          <a:p>
            <a:r>
              <a:rPr lang="en-US" dirty="0" smtClean="0"/>
              <a:t>Clock Hours</a:t>
            </a:r>
          </a:p>
          <a:p>
            <a:endParaRPr lang="en-US" dirty="0"/>
          </a:p>
        </p:txBody>
      </p:sp>
      <p:pic>
        <p:nvPicPr>
          <p:cNvPr id="8194" name="Picture 2" descr="C:\Users\kshoop.ESD189\AppData\Local\Microsoft\Windows\Temporary Internet Files\Content.IE5\WYCZXX9J\the-end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90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Understand the </a:t>
            </a:r>
            <a:r>
              <a:rPr lang="en-US" b="1" dirty="0">
                <a:solidFill>
                  <a:srgbClr val="00B0F0"/>
                </a:solidFill>
              </a:rPr>
              <a:t>Continuous Improvement Process</a:t>
            </a:r>
            <a:r>
              <a:rPr lang="en-US" dirty="0"/>
              <a:t> and its role with the District TPEP Leadership Team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Understand the current TPEP landscape of their District Team and District Staff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r>
              <a:rPr lang="en-US" dirty="0"/>
              <a:t>Identify a data-driven process to locate gaps within a system and develop a plan to address those </a:t>
            </a:r>
            <a:r>
              <a:rPr lang="en-US" dirty="0" smtClean="0"/>
              <a:t>gaps.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Learning Targets</a:t>
            </a:r>
            <a:br>
              <a:rPr lang="en-US" dirty="0" smtClean="0"/>
            </a:br>
            <a:r>
              <a:rPr lang="en-US" dirty="0" smtClean="0"/>
              <a:t>Participants will…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29016" y="5803392"/>
            <a:ext cx="609600" cy="521208"/>
          </a:xfrm>
          <a:prstGeom prst="rect">
            <a:avLst/>
          </a:prstGeom>
        </p:spPr>
        <p:txBody>
          <a:bodyPr/>
          <a:lstStyle/>
          <a:p>
            <a:pPr algn="ctr"/>
            <a:fld id="{EFC2E152-6C39-4980-BF3D-8FB6035855A4}" type="slidenum">
              <a:rPr lang="en-US" smtClean="0">
                <a:solidFill>
                  <a:schemeClr val="bg1"/>
                </a:solidFill>
              </a:rPr>
              <a:pPr algn="ctr"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a post it or note card, jot…..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are three words which emerge if you think of the following: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b="1" dirty="0" smtClean="0"/>
              <a:t>Toyota</a:t>
            </a:r>
          </a:p>
          <a:p>
            <a:pPr lvl="1"/>
            <a:r>
              <a:rPr lang="en-US" b="1" dirty="0" smtClean="0"/>
              <a:t>Honda</a:t>
            </a:r>
          </a:p>
          <a:p>
            <a:pPr lvl="1"/>
            <a:r>
              <a:rPr lang="en-US" b="1" dirty="0" smtClean="0"/>
              <a:t>Subaru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kshoop.ESD189\AppData\Local\Microsoft\Windows\Temporary Internet Files\Content.IE5\WYCZXX9J\IMG_1641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E152-6C39-4980-BF3D-8FB6035855A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7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Improvement:  Deming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Japan post-WW2:  Toyota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USA in 1981: Ford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You can expect what you inspect. (Deming)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What does variation try to tell us about a process or a system? 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In God we trust; all others must bring data.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kshoop.ESD189\AppData\Local\Microsoft\Windows\Temporary Internet Files\Content.IE5\WYCZXX9J\graph_data[1]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2417284"/>
            <a:ext cx="3657600" cy="293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E152-6C39-4980-BF3D-8FB6035855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5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30499.www3.hp.com/t5/image/serverpage/image-id/20205iF69A91D38E938996?v=mpbl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609600"/>
            <a:ext cx="5819775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E152-6C39-4980-BF3D-8FB6035855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4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Deming’s PDSA Cycle:</a:t>
            </a:r>
            <a:br>
              <a:rPr lang="en-US" altLang="en-US" sz="4000" smtClean="0"/>
            </a:br>
            <a:r>
              <a:rPr lang="en-US" altLang="en-US" sz="4000" smtClean="0"/>
              <a:t>Embedded in the Continuing System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29200" y="2286000"/>
            <a:ext cx="3429000" cy="3733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Plan</a:t>
            </a:r>
          </a:p>
          <a:p>
            <a:pPr eaLnBrk="1" hangingPunct="1"/>
            <a:r>
              <a:rPr lang="en-US" altLang="en-US" dirty="0" smtClean="0"/>
              <a:t>Do</a:t>
            </a:r>
          </a:p>
          <a:p>
            <a:pPr eaLnBrk="1" hangingPunct="1"/>
            <a:r>
              <a:rPr lang="en-US" altLang="en-US" dirty="0" smtClean="0"/>
              <a:t>Check/Study</a:t>
            </a:r>
          </a:p>
          <a:p>
            <a:pPr eaLnBrk="1" hangingPunct="1"/>
            <a:r>
              <a:rPr lang="en-US" altLang="en-US" dirty="0" smtClean="0"/>
              <a:t>Act</a:t>
            </a:r>
          </a:p>
          <a:p>
            <a:pPr eaLnBrk="1" hangingPunct="1"/>
            <a:r>
              <a:rPr lang="en-US" altLang="en-US" dirty="0" smtClean="0"/>
              <a:t>Analyze</a:t>
            </a:r>
          </a:p>
          <a:p>
            <a:pPr eaLnBrk="1" hangingPunct="1"/>
            <a:r>
              <a:rPr lang="en-US" altLang="en-US" dirty="0" smtClean="0"/>
              <a:t>Plan again</a:t>
            </a:r>
          </a:p>
          <a:p>
            <a:pPr eaLnBrk="1" hangingPunct="1"/>
            <a:r>
              <a:rPr lang="en-US" altLang="en-US" dirty="0" smtClean="0"/>
              <a:t>…</a:t>
            </a:r>
          </a:p>
        </p:txBody>
      </p:sp>
      <p:pic>
        <p:nvPicPr>
          <p:cNvPr id="5124" name="Picture 5" descr="PDSA_ImprovementModel.gif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35909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cdn.slidehunter.com/wp-content/uploads/plan-do-check-act-deming-cycle-powerp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55213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C2E152-6C39-4980-BF3D-8FB6035855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8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Continuous Improvement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smtClean="0"/>
              <a:t>Build a quality (continuous improvement) culture.  Positive and Constructive.</a:t>
            </a:r>
          </a:p>
          <a:p>
            <a:pPr eaLnBrk="1" hangingPunct="1"/>
            <a:r>
              <a:rPr lang="en-US" altLang="en-US" sz="2800" smtClean="0"/>
              <a:t>Drive out fear. </a:t>
            </a:r>
          </a:p>
          <a:p>
            <a:pPr eaLnBrk="1" hangingPunct="1"/>
            <a:r>
              <a:rPr lang="en-US" altLang="en-US" sz="2800" smtClean="0"/>
              <a:t>Provide organization-structural assurance for continuing feedback system.</a:t>
            </a:r>
          </a:p>
          <a:p>
            <a:pPr eaLnBrk="1" hangingPunct="1"/>
            <a:r>
              <a:rPr lang="en-US" altLang="en-US" sz="2800" smtClean="0"/>
              <a:t>Respond to customers needs and solve problems timely.</a:t>
            </a:r>
          </a:p>
          <a:p>
            <a:pPr eaLnBrk="1" hangingPunct="1"/>
            <a:r>
              <a:rPr lang="en-US" altLang="en-US" sz="2800" smtClean="0"/>
              <a:t>Standardize the procedure and continuously improve it.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C2E152-6C39-4980-BF3D-8FB6035855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0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Problem Solving for TPEP: Your Continuous Effort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Identify problems as an opportunity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Analyze the problem: to find root causes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Develop optimal and cost effective solutions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Implement changes: system wide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Study the results: worked or not? Need adjustment?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Standardize solution: Keep problems from reoccurring.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C2E152-6C39-4980-BF3D-8FB6035855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13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</TotalTime>
  <Words>639</Words>
  <Application>Microsoft Office PowerPoint</Application>
  <PresentationFormat>On-screen Show (4:3)</PresentationFormat>
  <Paragraphs>183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TPEP and System Reliability: Winter, 2015</vt:lpstr>
      <vt:lpstr>Session Norms</vt:lpstr>
      <vt:lpstr>Session Learning Targets Participants will…</vt:lpstr>
      <vt:lpstr>On a post it or note card, jot….. </vt:lpstr>
      <vt:lpstr>Continuous Improvement:  Deming</vt:lpstr>
      <vt:lpstr>PowerPoint Presentation</vt:lpstr>
      <vt:lpstr>Deming’s PDSA Cycle: Embedded in the Continuing System </vt:lpstr>
      <vt:lpstr>Continuous Improvement</vt:lpstr>
      <vt:lpstr>Problem Solving for TPEP: Your Continuous Effort</vt:lpstr>
      <vt:lpstr>           Your TPEP PD Plan What do you recall about…</vt:lpstr>
      <vt:lpstr>Learning from our Team Data</vt:lpstr>
      <vt:lpstr>Learning from our TPEP Survey Data:  Initial Analysis</vt:lpstr>
      <vt:lpstr>District TPEP Survey: Predictions</vt:lpstr>
      <vt:lpstr>For the next 60-70 minutes…..</vt:lpstr>
      <vt:lpstr>Done?  One additional analysis step… </vt:lpstr>
      <vt:lpstr>Lunch!</vt:lpstr>
      <vt:lpstr>Deming’s PDSA Cycle: Embedded in the Continuing System </vt:lpstr>
      <vt:lpstr>What Next?</vt:lpstr>
      <vt:lpstr>PowerPoint Presentation</vt:lpstr>
      <vt:lpstr>Thanks!!  </vt:lpstr>
    </vt:vector>
  </TitlesOfParts>
  <Company>NWESD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Shoop</dc:creator>
  <cp:lastModifiedBy>Jennifer Longchamps</cp:lastModifiedBy>
  <cp:revision>11</cp:revision>
  <dcterms:created xsi:type="dcterms:W3CDTF">2015-01-29T01:51:21Z</dcterms:created>
  <dcterms:modified xsi:type="dcterms:W3CDTF">2015-03-03T21:32:43Z</dcterms:modified>
</cp:coreProperties>
</file>